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22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51A9A-85DC-1F4E-9896-A941208BD85D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AB6A4-705C-5344-945B-B47E4EDA3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9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svg"/><Relationship Id="rId18" Type="http://schemas.openxmlformats.org/officeDocument/2006/relationships/image" Target="../media/image46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40.svg"/><Relationship Id="rId17" Type="http://schemas.openxmlformats.org/officeDocument/2006/relationships/image" Target="../media/image45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5" Type="http://schemas.openxmlformats.org/officeDocument/2006/relationships/image" Target="../media/image43.svg"/><Relationship Id="rId10" Type="http://schemas.openxmlformats.org/officeDocument/2006/relationships/image" Target="../media/image38.svg"/><Relationship Id="rId19" Type="http://schemas.openxmlformats.org/officeDocument/2006/relationships/image" Target="../media/image47.svg"/><Relationship Id="rId4" Type="http://schemas.openxmlformats.org/officeDocument/2006/relationships/image" Target="../media/image32.svg"/><Relationship Id="rId9" Type="http://schemas.openxmlformats.org/officeDocument/2006/relationships/image" Target="../media/image37.svg"/><Relationship Id="rId14" Type="http://schemas.openxmlformats.org/officeDocument/2006/relationships/image" Target="../media/image4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svg"/><Relationship Id="rId5" Type="http://schemas.openxmlformats.org/officeDocument/2006/relationships/image" Target="../media/image58.sv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svg"/><Relationship Id="rId7" Type="http://schemas.openxmlformats.org/officeDocument/2006/relationships/image" Target="../media/image6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svg"/><Relationship Id="rId5" Type="http://schemas.openxmlformats.org/officeDocument/2006/relationships/image" Target="../media/image66.svg"/><Relationship Id="rId4" Type="http://schemas.openxmlformats.org/officeDocument/2006/relationships/image" Target="../media/image6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72.svg"/><Relationship Id="rId4" Type="http://schemas.openxmlformats.org/officeDocument/2006/relationships/image" Target="../media/image7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13" Type="http://schemas.openxmlformats.org/officeDocument/2006/relationships/image" Target="../media/image86.svg"/><Relationship Id="rId18" Type="http://schemas.openxmlformats.org/officeDocument/2006/relationships/image" Target="../media/image91.svg"/><Relationship Id="rId3" Type="http://schemas.openxmlformats.org/officeDocument/2006/relationships/image" Target="../media/image76.svg"/><Relationship Id="rId21" Type="http://schemas.openxmlformats.org/officeDocument/2006/relationships/image" Target="../media/image94.svg"/><Relationship Id="rId7" Type="http://schemas.openxmlformats.org/officeDocument/2006/relationships/image" Target="../media/image80.svg"/><Relationship Id="rId12" Type="http://schemas.openxmlformats.org/officeDocument/2006/relationships/image" Target="../media/image85.svg"/><Relationship Id="rId17" Type="http://schemas.openxmlformats.org/officeDocument/2006/relationships/image" Target="../media/image90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9.svg"/><Relationship Id="rId20" Type="http://schemas.openxmlformats.org/officeDocument/2006/relationships/image" Target="../media/image9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11" Type="http://schemas.openxmlformats.org/officeDocument/2006/relationships/image" Target="../media/image84.svg"/><Relationship Id="rId5" Type="http://schemas.openxmlformats.org/officeDocument/2006/relationships/image" Target="../media/image78.svg"/><Relationship Id="rId15" Type="http://schemas.openxmlformats.org/officeDocument/2006/relationships/image" Target="../media/image88.svg"/><Relationship Id="rId23" Type="http://schemas.openxmlformats.org/officeDocument/2006/relationships/image" Target="../media/image96.svg"/><Relationship Id="rId10" Type="http://schemas.openxmlformats.org/officeDocument/2006/relationships/image" Target="../media/image83.svg"/><Relationship Id="rId19" Type="http://schemas.openxmlformats.org/officeDocument/2006/relationships/image" Target="../media/image92.svg"/><Relationship Id="rId4" Type="http://schemas.openxmlformats.org/officeDocument/2006/relationships/image" Target="../media/image77.svg"/><Relationship Id="rId9" Type="http://schemas.openxmlformats.org/officeDocument/2006/relationships/image" Target="../media/image82.svg"/><Relationship Id="rId14" Type="http://schemas.openxmlformats.org/officeDocument/2006/relationships/image" Target="../media/image87.svg"/><Relationship Id="rId22" Type="http://schemas.openxmlformats.org/officeDocument/2006/relationships/image" Target="../media/image9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3" Type="http://schemas.openxmlformats.org/officeDocument/2006/relationships/image" Target="../media/image97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99.svg"/><Relationship Id="rId4" Type="http://schemas.openxmlformats.org/officeDocument/2006/relationships/image" Target="../media/image9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svg"/><Relationship Id="rId5" Type="http://schemas.openxmlformats.org/officeDocument/2006/relationships/image" Target="../media/image104.svg"/><Relationship Id="rId4" Type="http://schemas.openxmlformats.org/officeDocument/2006/relationships/image" Target="../media/image10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D1F5C"/>
              </a:gs>
              <a:gs pos="40000">
                <a:srgbClr val="122F85"/>
              </a:gs>
              <a:gs pos="75000">
                <a:srgbClr val="1A3FA3"/>
              </a:gs>
              <a:gs pos="100000">
                <a:srgbClr val="1E4AB8"/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93852" y="2170733"/>
            <a:ext cx="285750" cy="7590"/>
          </a:xfrm>
          <a:prstGeom prst="rect">
            <a:avLst/>
          </a:prstGeom>
          <a:solidFill>
            <a:srgbClr val="C9A227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664269" y="2170733"/>
            <a:ext cx="285750" cy="7590"/>
          </a:xfrm>
          <a:prstGeom prst="rect">
            <a:avLst/>
          </a:prstGeom>
          <a:solidFill>
            <a:srgbClr val="C9A227">
              <a:alpha val="7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-75" y="0"/>
            <a:ext cx="9144000" cy="5143500"/>
          </a:xfrm>
          <a:prstGeom prst="rect">
            <a:avLst/>
          </a:prstGeom>
          <a:gradFill rotWithShape="1">
            <a:gsLst>
              <a:gs pos="30000">
                <a:srgbClr val="000000">
                  <a:alpha val="0"/>
                </a:srgbClr>
              </a:gs>
              <a:gs pos="50000">
                <a:srgbClr val="1A3FA3">
                  <a:alpha val="18000"/>
                </a:srgbClr>
              </a:gs>
              <a:gs pos="70000">
                <a:srgbClr val="000000">
                  <a:alpha val="0"/>
                </a:srgbClr>
              </a:gs>
            </a:gsLst>
            <a:lin ang="15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428875" y="1428750"/>
            <a:ext cx="4286250" cy="2286000"/>
          </a:xfrm>
          <a:prstGeom prst="ellipse">
            <a:avLst/>
          </a:prstGeom>
          <a:gradFill rotWithShape="1">
            <a:gsLst>
              <a:gs pos="0">
                <a:srgbClr val="1A3FA3">
                  <a:alpha val="2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alphaModFix amt="12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572220" cy="157222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alphaModFix amt="13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7530" y="3484959"/>
            <a:ext cx="1286470" cy="1286470"/>
          </a:xfrm>
          <a:prstGeom prst="rect">
            <a:avLst/>
          </a:prstGeom>
        </p:spPr>
      </p:pic>
      <p:pic>
        <p:nvPicPr>
          <p:cNvPr id="9" name="Image 2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6627" y="-95548"/>
            <a:ext cx="1286470" cy="12864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51749" y="325487"/>
            <a:ext cx="285750" cy="10120"/>
          </a:xfrm>
          <a:prstGeom prst="rect">
            <a:avLst/>
          </a:prstGeom>
          <a:solidFill>
            <a:srgbClr val="C9A227">
              <a:alpha val="4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7208490" y="271611"/>
            <a:ext cx="135945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kern="0" spc="112" dirty="0">
                <a:solidFill>
                  <a:srgbClr val="FFFFFF">
                    <a:alpha val="3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TECHNOLOGY SERVICES</a:t>
            </a:r>
            <a:endParaRPr lang="en-US" sz="620" dirty="0"/>
          </a:p>
        </p:txBody>
      </p:sp>
      <p:sp>
        <p:nvSpPr>
          <p:cNvPr id="12" name="Text 7"/>
          <p:cNvSpPr/>
          <p:nvPr/>
        </p:nvSpPr>
        <p:spPr>
          <a:xfrm>
            <a:off x="8515350" y="325487"/>
            <a:ext cx="285750" cy="10120"/>
          </a:xfrm>
          <a:prstGeom prst="rect">
            <a:avLst/>
          </a:prstGeom>
          <a:solidFill>
            <a:srgbClr val="C9A227">
              <a:alpha val="4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3480710" y="2105025"/>
            <a:ext cx="2182431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b="1" kern="0" spc="204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SOLUTION MAP</a:t>
            </a:r>
            <a:endParaRPr lang="en-US" sz="730" dirty="0"/>
          </a:p>
        </p:txBody>
      </p:sp>
      <p:sp>
        <p:nvSpPr>
          <p:cNvPr id="14" name="Text 9"/>
          <p:cNvSpPr/>
          <p:nvPr/>
        </p:nvSpPr>
        <p:spPr>
          <a:xfrm>
            <a:off x="2739110" y="2401491"/>
            <a:ext cx="3665780" cy="1005126"/>
          </a:xfrm>
          <a:prstGeom prst="rect">
            <a:avLst/>
          </a:prstGeom>
          <a:noFill/>
          <a:ln/>
          <a:effectLst>
            <a:outerShdw blurRad="171450" dist="13970" dir="5400000" algn="bl" rotWithShape="0">
              <a:srgbClr val="000000">
                <a:alpha val="35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69"/>
              </a:lnSpc>
              <a:spcAft>
                <a:spcPts val="1130"/>
              </a:spcAft>
              <a:buNone/>
            </a:pPr>
            <a:r>
              <a:rPr lang="en-US" sz="3490" kern="0" spc="-35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Core &amp; Extended</a:t>
            </a:r>
            <a:br>
              <a:rPr dirty="0"/>
            </a:br>
            <a:r>
              <a:rPr lang="en-US" sz="3490" kern="0" spc="-35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Service Offerings</a:t>
            </a:r>
            <a:endParaRPr lang="en-US" sz="3490" dirty="0"/>
          </a:p>
        </p:txBody>
      </p:sp>
      <p:sp>
        <p:nvSpPr>
          <p:cNvPr id="15" name="Text 10"/>
          <p:cNvSpPr/>
          <p:nvPr/>
        </p:nvSpPr>
        <p:spPr>
          <a:xfrm>
            <a:off x="2541002" y="3502223"/>
            <a:ext cx="4061996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60"/>
              </a:lnSpc>
              <a:spcAft>
                <a:spcPts val="2030"/>
              </a:spcAft>
              <a:buNone/>
            </a:pPr>
            <a:r>
              <a:rPr lang="en-US" sz="1240" kern="0" spc="50" dirty="0">
                <a:solidFill>
                  <a:srgbClr val="FFFFFF">
                    <a:alpha val="82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Complete View of What NovaDynamic Delivers</a:t>
            </a:r>
            <a:endParaRPr lang="en-US" sz="1240" dirty="0"/>
          </a:p>
        </p:txBody>
      </p:sp>
      <p:sp>
        <p:nvSpPr>
          <p:cNvPr id="16" name="Text 11"/>
          <p:cNvSpPr/>
          <p:nvPr/>
        </p:nvSpPr>
        <p:spPr>
          <a:xfrm>
            <a:off x="2714625" y="3996184"/>
            <a:ext cx="3714750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227"/>
              </a:gs>
              <a:gs pos="8000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2"/>
          <p:cNvSpPr/>
          <p:nvPr/>
        </p:nvSpPr>
        <p:spPr>
          <a:xfrm>
            <a:off x="0" y="4771430"/>
            <a:ext cx="9144000" cy="372070"/>
          </a:xfrm>
          <a:prstGeom prst="rect">
            <a:avLst/>
          </a:prstGeom>
          <a:solidFill>
            <a:srgbClr val="08102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0" y="4771430"/>
            <a:ext cx="9144000" cy="9525"/>
          </a:xfrm>
          <a:prstGeom prst="rect">
            <a:avLst/>
          </a:prstGeom>
          <a:solidFill>
            <a:srgbClr val="C9A227">
              <a:alpha val="2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185" y="4895859"/>
            <a:ext cx="132588" cy="13258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67469" y="4886920"/>
            <a:ext cx="73915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508-203-1397</a:t>
            </a:r>
            <a:endParaRPr lang="en-US" sz="790" dirty="0"/>
          </a:p>
        </p:txBody>
      </p:sp>
      <p:sp>
        <p:nvSpPr>
          <p:cNvPr id="21" name="Text 15"/>
          <p:cNvSpPr/>
          <p:nvPr/>
        </p:nvSpPr>
        <p:spPr>
          <a:xfrm>
            <a:off x="1253728" y="4876502"/>
            <a:ext cx="3716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C9A227">
                    <a:alpha val="4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</a:t>
            </a:r>
            <a:endParaRPr lang="en-US" sz="9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3097" y="4895859"/>
            <a:ext cx="132588" cy="13258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26381" y="4886920"/>
            <a:ext cx="132966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info@novadynamicit.com</a:t>
            </a:r>
            <a:endParaRPr lang="en-US" sz="790" dirty="0"/>
          </a:p>
        </p:txBody>
      </p:sp>
      <p:sp>
        <p:nvSpPr>
          <p:cNvPr id="24" name="Text 17"/>
          <p:cNvSpPr/>
          <p:nvPr/>
        </p:nvSpPr>
        <p:spPr>
          <a:xfrm>
            <a:off x="2849463" y="4876502"/>
            <a:ext cx="3716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C9A227">
                    <a:alpha val="4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</a:t>
            </a:r>
            <a:endParaRPr lang="en-US" sz="900" dirty="0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8832" y="4895859"/>
            <a:ext cx="132588" cy="13258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3122116" y="4886920"/>
            <a:ext cx="1299046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www.novadynamicit.com</a:t>
            </a:r>
            <a:endParaRPr lang="en-US" sz="790" dirty="0"/>
          </a:p>
        </p:txBody>
      </p:sp>
      <p:sp>
        <p:nvSpPr>
          <p:cNvPr id="27" name="Text 19"/>
          <p:cNvSpPr/>
          <p:nvPr/>
        </p:nvSpPr>
        <p:spPr>
          <a:xfrm>
            <a:off x="6762304" y="4897487"/>
            <a:ext cx="2242676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kern="0" spc="82" dirty="0">
                <a:solidFill>
                  <a:srgbClr val="FFFFFF">
                    <a:alpha val="4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NOVADYNAMIC TECHNOLOGY SERVICES</a:t>
            </a:r>
            <a:endParaRPr lang="en-US" sz="68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91EA924-D6CE-B2DB-43DD-89344E737A5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</a:blip>
          <a:stretch>
            <a:fillRect/>
          </a:stretch>
        </p:blipFill>
        <p:spPr>
          <a:xfrm rot="16200000">
            <a:off x="-310413" y="1491872"/>
            <a:ext cx="3374063" cy="337406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4AA48A-99BD-D913-DBC3-1A2831627C6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</a:blip>
          <a:stretch>
            <a:fillRect/>
          </a:stretch>
        </p:blipFill>
        <p:spPr>
          <a:xfrm rot="16200000" flipV="1">
            <a:off x="6374879" y="1722805"/>
            <a:ext cx="3176322" cy="29823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629114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400050" tIns="128270" rIns="400050" bIns="71120" rtlCol="0" anchor="t"/>
          <a:lstStyle/>
          <a:p>
            <a:pPr marL="0" indent="0" algn="l">
              <a:buNone/>
            </a:pPr>
            <a:r>
              <a:rPr lang="en-US" sz="1580" b="1" kern="0" spc="126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CORE SERVICE OFFERINGS</a:t>
            </a:r>
            <a:endParaRPr lang="en-US" sz="1580" dirty="0"/>
          </a:p>
          <a:p>
            <a:pPr marL="0" indent="0" algn="l">
              <a:buNone/>
            </a:pPr>
            <a:r>
              <a:rPr lang="en-US" sz="790" b="1" kern="0" spc="16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Strategic Service Pillars — Tailored to Your Goals, Budget &amp; Community.</a:t>
            </a:r>
            <a:endParaRPr lang="en-US" sz="1580" dirty="0"/>
          </a:p>
        </p:txBody>
      </p:sp>
      <p:sp>
        <p:nvSpPr>
          <p:cNvPr id="3" name="Text 1"/>
          <p:cNvSpPr/>
          <p:nvPr/>
        </p:nvSpPr>
        <p:spPr>
          <a:xfrm>
            <a:off x="0" y="591741"/>
            <a:ext cx="9144000" cy="19050"/>
          </a:xfrm>
          <a:prstGeom prst="rect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0050" y="697111"/>
            <a:ext cx="2733973" cy="1340495"/>
          </a:xfrm>
          <a:prstGeom prst="roundRect">
            <a:avLst>
              <a:gd name="adj" fmla="val 3695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0050" y="697111"/>
            <a:ext cx="19050" cy="1340495"/>
          </a:xfrm>
          <a:custGeom>
            <a:avLst/>
            <a:gdLst/>
            <a:ahLst/>
            <a:cxnLst/>
            <a:rect l="l" t="t" r="r" b="b"/>
            <a:pathLst>
              <a:path w="19050" h="1340495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006"/>
                </a:lnTo>
                <a:lnTo>
                  <a:pt x="16669" y="1328024"/>
                </a:lnTo>
                <a:lnTo>
                  <a:pt x="14288" y="1325767"/>
                </a:lnTo>
                <a:lnTo>
                  <a:pt x="11906" y="1323178"/>
                </a:lnTo>
                <a:lnTo>
                  <a:pt x="9525" y="1320168"/>
                </a:lnTo>
                <a:lnTo>
                  <a:pt x="7144" y="1316590"/>
                </a:lnTo>
                <a:lnTo>
                  <a:pt x="4763" y="1312157"/>
                </a:lnTo>
                <a:lnTo>
                  <a:pt x="2381" y="1306138"/>
                </a:lnTo>
                <a:lnTo>
                  <a:pt x="0" y="1290965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19410" y="783431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927" y="845948"/>
            <a:ext cx="132588" cy="1325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63501" y="783431"/>
            <a:ext cx="2387233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Business IT Strategic Consulting</a:t>
            </a:r>
            <a:endParaRPr lang="en-US" sz="760" dirty="0"/>
          </a:p>
        </p:txBody>
      </p:sp>
      <p:sp>
        <p:nvSpPr>
          <p:cNvPr id="9" name="Text 6"/>
          <p:cNvSpPr/>
          <p:nvPr/>
        </p:nvSpPr>
        <p:spPr>
          <a:xfrm>
            <a:off x="863501" y="920800"/>
            <a:ext cx="2213616" cy="234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 technology to your business goals with expert guidance.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3205014" y="697111"/>
            <a:ext cx="2733973" cy="1340495"/>
          </a:xfrm>
          <a:prstGeom prst="roundRect">
            <a:avLst>
              <a:gd name="adj" fmla="val 3695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205014" y="697111"/>
            <a:ext cx="19050" cy="1340495"/>
          </a:xfrm>
          <a:custGeom>
            <a:avLst/>
            <a:gdLst/>
            <a:ahLst/>
            <a:cxnLst/>
            <a:rect l="l" t="t" r="r" b="b"/>
            <a:pathLst>
              <a:path w="19050" h="1340495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006"/>
                </a:lnTo>
                <a:lnTo>
                  <a:pt x="16669" y="1328024"/>
                </a:lnTo>
                <a:lnTo>
                  <a:pt x="14288" y="1325767"/>
                </a:lnTo>
                <a:lnTo>
                  <a:pt x="11906" y="1323178"/>
                </a:lnTo>
                <a:lnTo>
                  <a:pt x="9525" y="1320168"/>
                </a:lnTo>
                <a:lnTo>
                  <a:pt x="7144" y="1316590"/>
                </a:lnTo>
                <a:lnTo>
                  <a:pt x="4763" y="1312157"/>
                </a:lnTo>
                <a:lnTo>
                  <a:pt x="2381" y="1306138"/>
                </a:lnTo>
                <a:lnTo>
                  <a:pt x="0" y="1290965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3324374" y="783431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6891" y="845948"/>
            <a:ext cx="132588" cy="13258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68464" y="783431"/>
            <a:ext cx="2034600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Cybersecurity &amp; Risk Reduction</a:t>
            </a:r>
            <a:endParaRPr lang="en-US" sz="760" dirty="0"/>
          </a:p>
        </p:txBody>
      </p:sp>
      <p:sp>
        <p:nvSpPr>
          <p:cNvPr id="15" name="Text 11"/>
          <p:cNvSpPr/>
          <p:nvPr/>
        </p:nvSpPr>
        <p:spPr>
          <a:xfrm>
            <a:off x="3668464" y="920800"/>
            <a:ext cx="2034600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Full-framework protection from identify to recovery.</a:t>
            </a:r>
            <a:endParaRPr lang="en-US" sz="650" dirty="0"/>
          </a:p>
        </p:txBody>
      </p:sp>
      <p:sp>
        <p:nvSpPr>
          <p:cNvPr id="16" name="Text 12"/>
          <p:cNvSpPr/>
          <p:nvPr/>
        </p:nvSpPr>
        <p:spPr>
          <a:xfrm>
            <a:off x="6009977" y="697111"/>
            <a:ext cx="2733973" cy="1340495"/>
          </a:xfrm>
          <a:prstGeom prst="roundRect">
            <a:avLst>
              <a:gd name="adj" fmla="val 3695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3"/>
          <p:cNvSpPr/>
          <p:nvPr/>
        </p:nvSpPr>
        <p:spPr>
          <a:xfrm>
            <a:off x="6009977" y="697111"/>
            <a:ext cx="19050" cy="1340495"/>
          </a:xfrm>
          <a:custGeom>
            <a:avLst/>
            <a:gdLst/>
            <a:ahLst/>
            <a:cxnLst/>
            <a:rect l="l" t="t" r="r" b="b"/>
            <a:pathLst>
              <a:path w="19050" h="1340495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006"/>
                </a:lnTo>
                <a:lnTo>
                  <a:pt x="16669" y="1328024"/>
                </a:lnTo>
                <a:lnTo>
                  <a:pt x="14288" y="1325767"/>
                </a:lnTo>
                <a:lnTo>
                  <a:pt x="11906" y="1323178"/>
                </a:lnTo>
                <a:lnTo>
                  <a:pt x="9525" y="1320168"/>
                </a:lnTo>
                <a:lnTo>
                  <a:pt x="7144" y="1316590"/>
                </a:lnTo>
                <a:lnTo>
                  <a:pt x="4763" y="1312157"/>
                </a:lnTo>
                <a:lnTo>
                  <a:pt x="2381" y="1306138"/>
                </a:lnTo>
                <a:lnTo>
                  <a:pt x="0" y="1290965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4"/>
          <p:cNvSpPr/>
          <p:nvPr/>
        </p:nvSpPr>
        <p:spPr>
          <a:xfrm>
            <a:off x="6129338" y="783431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854" y="845948"/>
            <a:ext cx="132588" cy="1325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73428" y="783431"/>
            <a:ext cx="2317492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Managed IT Services</a:t>
            </a:r>
            <a:endParaRPr lang="en-US" sz="760" dirty="0"/>
          </a:p>
        </p:txBody>
      </p:sp>
      <p:sp>
        <p:nvSpPr>
          <p:cNvPr id="21" name="Text 16"/>
          <p:cNvSpPr/>
          <p:nvPr/>
        </p:nvSpPr>
        <p:spPr>
          <a:xfrm>
            <a:off x="6473428" y="920800"/>
            <a:ext cx="2317492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proactive monitoring, helpdesk, and IT management.</a:t>
            </a:r>
            <a:endParaRPr lang="en-US" sz="650" dirty="0"/>
          </a:p>
        </p:txBody>
      </p:sp>
      <p:sp>
        <p:nvSpPr>
          <p:cNvPr id="22" name="Text 17"/>
          <p:cNvSpPr/>
          <p:nvPr/>
        </p:nvSpPr>
        <p:spPr>
          <a:xfrm>
            <a:off x="400050" y="2108597"/>
            <a:ext cx="2733973" cy="1340644"/>
          </a:xfrm>
          <a:prstGeom prst="roundRect">
            <a:avLst>
              <a:gd name="adj" fmla="val 3694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8"/>
          <p:cNvSpPr/>
          <p:nvPr/>
        </p:nvSpPr>
        <p:spPr>
          <a:xfrm>
            <a:off x="400050" y="2108597"/>
            <a:ext cx="19050" cy="1340644"/>
          </a:xfrm>
          <a:custGeom>
            <a:avLst/>
            <a:gdLst/>
            <a:ahLst/>
            <a:cxnLst/>
            <a:rect l="l" t="t" r="r" b="b"/>
            <a:pathLst>
              <a:path w="19050" h="13406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155"/>
                </a:lnTo>
                <a:lnTo>
                  <a:pt x="16669" y="1328173"/>
                </a:lnTo>
                <a:lnTo>
                  <a:pt x="14288" y="1325916"/>
                </a:lnTo>
                <a:lnTo>
                  <a:pt x="11906" y="1323327"/>
                </a:lnTo>
                <a:lnTo>
                  <a:pt x="9525" y="1320317"/>
                </a:lnTo>
                <a:lnTo>
                  <a:pt x="7144" y="1316738"/>
                </a:lnTo>
                <a:lnTo>
                  <a:pt x="4763" y="1312306"/>
                </a:lnTo>
                <a:lnTo>
                  <a:pt x="2381" y="1306287"/>
                </a:lnTo>
                <a:lnTo>
                  <a:pt x="0" y="1291114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519410" y="2194917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927" y="2257434"/>
            <a:ext cx="132588" cy="13258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63501" y="2194917"/>
            <a:ext cx="2258392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Vendor &amp; Technology Partnerships</a:t>
            </a:r>
            <a:endParaRPr lang="en-US" sz="760" dirty="0"/>
          </a:p>
        </p:txBody>
      </p:sp>
      <p:sp>
        <p:nvSpPr>
          <p:cNvPr id="27" name="Text 21"/>
          <p:cNvSpPr/>
          <p:nvPr/>
        </p:nvSpPr>
        <p:spPr>
          <a:xfrm>
            <a:off x="863501" y="2332286"/>
            <a:ext cx="2258392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OEM-agnostic partner relationships for best-fit solutions.</a:t>
            </a:r>
            <a:endParaRPr lang="en-US" sz="650" dirty="0"/>
          </a:p>
        </p:txBody>
      </p:sp>
      <p:sp>
        <p:nvSpPr>
          <p:cNvPr id="28" name="Text 22"/>
          <p:cNvSpPr/>
          <p:nvPr/>
        </p:nvSpPr>
        <p:spPr>
          <a:xfrm>
            <a:off x="3205014" y="2108597"/>
            <a:ext cx="2733973" cy="1340644"/>
          </a:xfrm>
          <a:prstGeom prst="roundRect">
            <a:avLst>
              <a:gd name="adj" fmla="val 3694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3"/>
          <p:cNvSpPr/>
          <p:nvPr/>
        </p:nvSpPr>
        <p:spPr>
          <a:xfrm>
            <a:off x="3205014" y="2108597"/>
            <a:ext cx="19050" cy="1340644"/>
          </a:xfrm>
          <a:custGeom>
            <a:avLst/>
            <a:gdLst/>
            <a:ahLst/>
            <a:cxnLst/>
            <a:rect l="l" t="t" r="r" b="b"/>
            <a:pathLst>
              <a:path w="19050" h="13406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155"/>
                </a:lnTo>
                <a:lnTo>
                  <a:pt x="16669" y="1328173"/>
                </a:lnTo>
                <a:lnTo>
                  <a:pt x="14288" y="1325916"/>
                </a:lnTo>
                <a:lnTo>
                  <a:pt x="11906" y="1323327"/>
                </a:lnTo>
                <a:lnTo>
                  <a:pt x="9525" y="1320317"/>
                </a:lnTo>
                <a:lnTo>
                  <a:pt x="7144" y="1316738"/>
                </a:lnTo>
                <a:lnTo>
                  <a:pt x="4763" y="1312306"/>
                </a:lnTo>
                <a:lnTo>
                  <a:pt x="2381" y="1306287"/>
                </a:lnTo>
                <a:lnTo>
                  <a:pt x="0" y="1291114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4"/>
          <p:cNvSpPr/>
          <p:nvPr/>
        </p:nvSpPr>
        <p:spPr>
          <a:xfrm>
            <a:off x="3324374" y="2194917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86891" y="2257434"/>
            <a:ext cx="132588" cy="132588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3668464" y="2194917"/>
            <a:ext cx="2309143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 Infrastructure &amp; Hardware</a:t>
            </a:r>
            <a:endParaRPr lang="en-US" sz="760" dirty="0"/>
          </a:p>
        </p:txBody>
      </p:sp>
      <p:sp>
        <p:nvSpPr>
          <p:cNvPr id="33" name="Text 26"/>
          <p:cNvSpPr/>
          <p:nvPr/>
        </p:nvSpPr>
        <p:spPr>
          <a:xfrm>
            <a:off x="3668464" y="2332286"/>
            <a:ext cx="2309143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hardware procurement and deployment.</a:t>
            </a:r>
            <a:endParaRPr lang="en-US" sz="650" dirty="0"/>
          </a:p>
        </p:txBody>
      </p:sp>
      <p:sp>
        <p:nvSpPr>
          <p:cNvPr id="34" name="Text 27"/>
          <p:cNvSpPr/>
          <p:nvPr/>
        </p:nvSpPr>
        <p:spPr>
          <a:xfrm>
            <a:off x="6009977" y="2108597"/>
            <a:ext cx="2733973" cy="1340644"/>
          </a:xfrm>
          <a:prstGeom prst="roundRect">
            <a:avLst>
              <a:gd name="adj" fmla="val 3694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8"/>
          <p:cNvSpPr/>
          <p:nvPr/>
        </p:nvSpPr>
        <p:spPr>
          <a:xfrm>
            <a:off x="6009977" y="2108597"/>
            <a:ext cx="19050" cy="1340644"/>
          </a:xfrm>
          <a:custGeom>
            <a:avLst/>
            <a:gdLst/>
            <a:ahLst/>
            <a:cxnLst/>
            <a:rect l="l" t="t" r="r" b="b"/>
            <a:pathLst>
              <a:path w="19050" h="13406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155"/>
                </a:lnTo>
                <a:lnTo>
                  <a:pt x="16669" y="1328173"/>
                </a:lnTo>
                <a:lnTo>
                  <a:pt x="14288" y="1325916"/>
                </a:lnTo>
                <a:lnTo>
                  <a:pt x="11906" y="1323327"/>
                </a:lnTo>
                <a:lnTo>
                  <a:pt x="9525" y="1320317"/>
                </a:lnTo>
                <a:lnTo>
                  <a:pt x="7144" y="1316738"/>
                </a:lnTo>
                <a:lnTo>
                  <a:pt x="4763" y="1312306"/>
                </a:lnTo>
                <a:lnTo>
                  <a:pt x="2381" y="1306287"/>
                </a:lnTo>
                <a:lnTo>
                  <a:pt x="0" y="1291114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29"/>
          <p:cNvSpPr/>
          <p:nvPr/>
        </p:nvSpPr>
        <p:spPr>
          <a:xfrm>
            <a:off x="6129338" y="2194917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1854" y="2257434"/>
            <a:ext cx="132588" cy="132588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6473428" y="2194917"/>
            <a:ext cx="2157710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 &amp; Emerging Technology</a:t>
            </a:r>
            <a:endParaRPr lang="en-US" sz="760" dirty="0"/>
          </a:p>
        </p:txBody>
      </p:sp>
      <p:sp>
        <p:nvSpPr>
          <p:cNvPr id="39" name="Text 31"/>
          <p:cNvSpPr/>
          <p:nvPr/>
        </p:nvSpPr>
        <p:spPr>
          <a:xfrm>
            <a:off x="6473428" y="2332286"/>
            <a:ext cx="2157710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AI advisory and responsible implementation.</a:t>
            </a:r>
            <a:endParaRPr lang="en-US" sz="650" dirty="0"/>
          </a:p>
        </p:txBody>
      </p:sp>
      <p:sp>
        <p:nvSpPr>
          <p:cNvPr id="40" name="Text 32"/>
          <p:cNvSpPr/>
          <p:nvPr/>
        </p:nvSpPr>
        <p:spPr>
          <a:xfrm>
            <a:off x="400050" y="3520232"/>
            <a:ext cx="2733973" cy="1340644"/>
          </a:xfrm>
          <a:prstGeom prst="roundRect">
            <a:avLst>
              <a:gd name="adj" fmla="val 3694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3"/>
          <p:cNvSpPr/>
          <p:nvPr/>
        </p:nvSpPr>
        <p:spPr>
          <a:xfrm>
            <a:off x="400050" y="3520232"/>
            <a:ext cx="19050" cy="1340644"/>
          </a:xfrm>
          <a:custGeom>
            <a:avLst/>
            <a:gdLst/>
            <a:ahLst/>
            <a:cxnLst/>
            <a:rect l="l" t="t" r="r" b="b"/>
            <a:pathLst>
              <a:path w="19050" h="13406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155"/>
                </a:lnTo>
                <a:lnTo>
                  <a:pt x="16669" y="1328173"/>
                </a:lnTo>
                <a:lnTo>
                  <a:pt x="14288" y="1325916"/>
                </a:lnTo>
                <a:lnTo>
                  <a:pt x="11906" y="1323327"/>
                </a:lnTo>
                <a:lnTo>
                  <a:pt x="9525" y="1320317"/>
                </a:lnTo>
                <a:lnTo>
                  <a:pt x="7144" y="1316738"/>
                </a:lnTo>
                <a:lnTo>
                  <a:pt x="4763" y="1312306"/>
                </a:lnTo>
                <a:lnTo>
                  <a:pt x="2381" y="1306287"/>
                </a:lnTo>
                <a:lnTo>
                  <a:pt x="0" y="1291114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4"/>
          <p:cNvSpPr/>
          <p:nvPr/>
        </p:nvSpPr>
        <p:spPr>
          <a:xfrm>
            <a:off x="519410" y="360655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3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1927" y="3669069"/>
            <a:ext cx="132588" cy="132588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863501" y="3606552"/>
            <a:ext cx="2115800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Strategic IT Planning</a:t>
            </a:r>
            <a:endParaRPr lang="en-US" sz="760" dirty="0"/>
          </a:p>
        </p:txBody>
      </p:sp>
      <p:sp>
        <p:nvSpPr>
          <p:cNvPr id="45" name="Text 36"/>
          <p:cNvSpPr/>
          <p:nvPr/>
        </p:nvSpPr>
        <p:spPr>
          <a:xfrm>
            <a:off x="863501" y="3743920"/>
            <a:ext cx="2115800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IT roadmaps aligned to growth objectives.</a:t>
            </a:r>
            <a:endParaRPr lang="en-US" sz="650" dirty="0"/>
          </a:p>
        </p:txBody>
      </p:sp>
      <p:sp>
        <p:nvSpPr>
          <p:cNvPr id="46" name="Text 37"/>
          <p:cNvSpPr/>
          <p:nvPr/>
        </p:nvSpPr>
        <p:spPr>
          <a:xfrm>
            <a:off x="3205014" y="3520232"/>
            <a:ext cx="2733973" cy="1340644"/>
          </a:xfrm>
          <a:prstGeom prst="roundRect">
            <a:avLst>
              <a:gd name="adj" fmla="val 3694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38"/>
          <p:cNvSpPr/>
          <p:nvPr/>
        </p:nvSpPr>
        <p:spPr>
          <a:xfrm>
            <a:off x="3205014" y="3520232"/>
            <a:ext cx="19050" cy="1340644"/>
          </a:xfrm>
          <a:custGeom>
            <a:avLst/>
            <a:gdLst/>
            <a:ahLst/>
            <a:cxnLst/>
            <a:rect l="l" t="t" r="r" b="b"/>
            <a:pathLst>
              <a:path w="19050" h="13406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155"/>
                </a:lnTo>
                <a:lnTo>
                  <a:pt x="16669" y="1328173"/>
                </a:lnTo>
                <a:lnTo>
                  <a:pt x="14288" y="1325916"/>
                </a:lnTo>
                <a:lnTo>
                  <a:pt x="11906" y="1323327"/>
                </a:lnTo>
                <a:lnTo>
                  <a:pt x="9525" y="1320317"/>
                </a:lnTo>
                <a:lnTo>
                  <a:pt x="7144" y="1316738"/>
                </a:lnTo>
                <a:lnTo>
                  <a:pt x="4763" y="1312306"/>
                </a:lnTo>
                <a:lnTo>
                  <a:pt x="2381" y="1306287"/>
                </a:lnTo>
                <a:lnTo>
                  <a:pt x="0" y="1291114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39"/>
          <p:cNvSpPr/>
          <p:nvPr/>
        </p:nvSpPr>
        <p:spPr>
          <a:xfrm>
            <a:off x="3324374" y="360655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6891" y="3669069"/>
            <a:ext cx="132588" cy="132588"/>
          </a:xfrm>
          <a:prstGeom prst="rect">
            <a:avLst/>
          </a:prstGeom>
        </p:spPr>
      </p:pic>
      <p:sp>
        <p:nvSpPr>
          <p:cNvPr id="50" name="Text 40"/>
          <p:cNvSpPr/>
          <p:nvPr/>
        </p:nvSpPr>
        <p:spPr>
          <a:xfrm>
            <a:off x="3668464" y="3606552"/>
            <a:ext cx="2308815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Comprehensive IT Support</a:t>
            </a:r>
            <a:endParaRPr lang="en-US" sz="760" dirty="0"/>
          </a:p>
        </p:txBody>
      </p:sp>
      <p:sp>
        <p:nvSpPr>
          <p:cNvPr id="51" name="Text 41"/>
          <p:cNvSpPr/>
          <p:nvPr/>
        </p:nvSpPr>
        <p:spPr>
          <a:xfrm>
            <a:off x="3668464" y="3743920"/>
            <a:ext cx="2308815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support for users, systems and environments.</a:t>
            </a:r>
            <a:endParaRPr lang="en-US" sz="650" dirty="0"/>
          </a:p>
        </p:txBody>
      </p:sp>
      <p:sp>
        <p:nvSpPr>
          <p:cNvPr id="52" name="Text 42"/>
          <p:cNvSpPr/>
          <p:nvPr/>
        </p:nvSpPr>
        <p:spPr>
          <a:xfrm>
            <a:off x="6009977" y="3520232"/>
            <a:ext cx="2733973" cy="1340644"/>
          </a:xfrm>
          <a:prstGeom prst="roundRect">
            <a:avLst>
              <a:gd name="adj" fmla="val 3694"/>
            </a:avLst>
          </a:prstGeom>
          <a:solidFill>
            <a:srgbClr val="F4F7FD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3"/>
          <p:cNvSpPr/>
          <p:nvPr/>
        </p:nvSpPr>
        <p:spPr>
          <a:xfrm>
            <a:off x="6009977" y="3520232"/>
            <a:ext cx="19050" cy="1340644"/>
          </a:xfrm>
          <a:custGeom>
            <a:avLst/>
            <a:gdLst/>
            <a:ahLst/>
            <a:cxnLst/>
            <a:rect l="l" t="t" r="r" b="b"/>
            <a:pathLst>
              <a:path w="19050" h="1340644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330155"/>
                </a:lnTo>
                <a:lnTo>
                  <a:pt x="16669" y="1328173"/>
                </a:lnTo>
                <a:lnTo>
                  <a:pt x="14288" y="1325916"/>
                </a:lnTo>
                <a:lnTo>
                  <a:pt x="11906" y="1323327"/>
                </a:lnTo>
                <a:lnTo>
                  <a:pt x="9525" y="1320317"/>
                </a:lnTo>
                <a:lnTo>
                  <a:pt x="7144" y="1316738"/>
                </a:lnTo>
                <a:lnTo>
                  <a:pt x="4763" y="1312306"/>
                </a:lnTo>
                <a:lnTo>
                  <a:pt x="2381" y="1306287"/>
                </a:lnTo>
                <a:lnTo>
                  <a:pt x="0" y="1291114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4"/>
          <p:cNvSpPr/>
          <p:nvPr/>
        </p:nvSpPr>
        <p:spPr>
          <a:xfrm>
            <a:off x="6129338" y="3606552"/>
            <a:ext cx="257770" cy="257770"/>
          </a:xfrm>
          <a:prstGeom prst="roundRect">
            <a:avLst>
              <a:gd name="adj" fmla="val 22171"/>
            </a:avLst>
          </a:pr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5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91854" y="3669069"/>
            <a:ext cx="132588" cy="132588"/>
          </a:xfrm>
          <a:prstGeom prst="rect">
            <a:avLst/>
          </a:prstGeom>
        </p:spPr>
      </p:pic>
      <p:sp>
        <p:nvSpPr>
          <p:cNvPr id="56" name="Text 45"/>
          <p:cNvSpPr/>
          <p:nvPr/>
        </p:nvSpPr>
        <p:spPr>
          <a:xfrm>
            <a:off x="6473428" y="3606552"/>
            <a:ext cx="2067178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IT Professional Implementation</a:t>
            </a:r>
            <a:endParaRPr lang="en-US" sz="760" dirty="0"/>
          </a:p>
        </p:txBody>
      </p:sp>
      <p:sp>
        <p:nvSpPr>
          <p:cNvPr id="57" name="Text 46"/>
          <p:cNvSpPr/>
          <p:nvPr/>
        </p:nvSpPr>
        <p:spPr>
          <a:xfrm>
            <a:off x="6473428" y="3743920"/>
            <a:ext cx="2067178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78"/>
              </a:lnSpc>
              <a:buNone/>
            </a:pPr>
            <a:r>
              <a:rPr lang="en-US" sz="65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Expert-led rollout, integration and go-live execution.</a:t>
            </a:r>
            <a:endParaRPr lang="en-US" sz="650" dirty="0"/>
          </a:p>
        </p:txBody>
      </p:sp>
      <p:sp>
        <p:nvSpPr>
          <p:cNvPr id="58" name="Text 47"/>
          <p:cNvSpPr/>
          <p:nvPr/>
        </p:nvSpPr>
        <p:spPr>
          <a:xfrm>
            <a:off x="-91440" y="4931866"/>
            <a:ext cx="9326880" cy="264765"/>
          </a:xfrm>
          <a:prstGeom prst="rect">
            <a:avLst/>
          </a:prstGeom>
          <a:solidFill>
            <a:srgbClr val="0D1F5C"/>
          </a:solidFill>
          <a:ln/>
        </p:spPr>
        <p:txBody>
          <a:bodyPr wrap="none" lIns="400050" tIns="57150" rIns="400050" bIns="57150" rtlCol="0" anchor="t"/>
          <a:lstStyle/>
          <a:p>
            <a:pPr marL="0" indent="0" algn="ctr">
              <a:buNone/>
            </a:pPr>
            <a:r>
              <a:rPr lang="en-US" sz="790" b="1" kern="0" spc="47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✦   Every service is tailored — not templated.   ✦</a:t>
            </a:r>
            <a:endParaRPr lang="en-US" sz="790" dirty="0"/>
          </a:p>
        </p:txBody>
      </p:sp>
      <p:sp>
        <p:nvSpPr>
          <p:cNvPr id="59" name="Text 48"/>
          <p:cNvSpPr/>
          <p:nvPr/>
        </p:nvSpPr>
        <p:spPr>
          <a:xfrm>
            <a:off x="2848270" y="697111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49"/>
          <p:cNvSpPr/>
          <p:nvPr/>
        </p:nvSpPr>
        <p:spPr>
          <a:xfrm>
            <a:off x="5653234" y="697111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50"/>
          <p:cNvSpPr/>
          <p:nvPr/>
        </p:nvSpPr>
        <p:spPr>
          <a:xfrm>
            <a:off x="8458198" y="697111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1"/>
          <p:cNvSpPr/>
          <p:nvPr/>
        </p:nvSpPr>
        <p:spPr>
          <a:xfrm>
            <a:off x="2848270" y="2108597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3" name="Text 52"/>
          <p:cNvSpPr/>
          <p:nvPr/>
        </p:nvSpPr>
        <p:spPr>
          <a:xfrm>
            <a:off x="5653234" y="2108597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3"/>
          <p:cNvSpPr/>
          <p:nvPr/>
        </p:nvSpPr>
        <p:spPr>
          <a:xfrm>
            <a:off x="8458198" y="2108597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54"/>
          <p:cNvSpPr/>
          <p:nvPr/>
        </p:nvSpPr>
        <p:spPr>
          <a:xfrm>
            <a:off x="2848270" y="3520232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55"/>
          <p:cNvSpPr/>
          <p:nvPr/>
        </p:nvSpPr>
        <p:spPr>
          <a:xfrm>
            <a:off x="5653234" y="3520232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7" name="Text 56"/>
          <p:cNvSpPr/>
          <p:nvPr/>
        </p:nvSpPr>
        <p:spPr>
          <a:xfrm>
            <a:off x="8458198" y="3520232"/>
            <a:ext cx="285750" cy="21580"/>
          </a:xfrm>
          <a:custGeom>
            <a:avLst/>
            <a:gdLst/>
            <a:ahLst/>
            <a:cxnLst/>
            <a:rect l="l" t="t" r="r" b="b"/>
            <a:pathLst>
              <a:path w="285750" h="21580">
                <a:moveTo>
                  <a:pt x="0" y="0"/>
                </a:moveTo>
                <a:lnTo>
                  <a:pt x="236220" y="0"/>
                </a:lnTo>
                <a:lnTo>
                  <a:pt x="236220" y="0"/>
                </a:lnTo>
                <a:lnTo>
                  <a:pt x="245883" y="952"/>
                </a:lnTo>
                <a:lnTo>
                  <a:pt x="255174" y="3770"/>
                </a:lnTo>
                <a:lnTo>
                  <a:pt x="263737" y="8347"/>
                </a:lnTo>
                <a:lnTo>
                  <a:pt x="271243" y="14507"/>
                </a:lnTo>
                <a:lnTo>
                  <a:pt x="277403" y="21580"/>
                </a:lnTo>
                <a:lnTo>
                  <a:pt x="281980" y="21580"/>
                </a:lnTo>
                <a:lnTo>
                  <a:pt x="284798" y="21580"/>
                </a:lnTo>
                <a:lnTo>
                  <a:pt x="285750" y="21580"/>
                </a:lnTo>
                <a:lnTo>
                  <a:pt x="285750" y="21580"/>
                </a:lnTo>
                <a:lnTo>
                  <a:pt x="0" y="21580"/>
                </a:lnTo>
                <a:close/>
              </a:path>
            </a:pathLst>
          </a:cu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1286470"/>
            <a:ext cx="1572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857530" y="1286470"/>
            <a:ext cx="128647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572220" y="571500"/>
            <a:ext cx="7590" cy="7149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07660" y="429220"/>
            <a:ext cx="7590" cy="85725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4493419"/>
            <a:ext cx="10007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429030" y="4493419"/>
            <a:ext cx="71497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81595" y="1090761"/>
            <a:ext cx="4109142" cy="21580"/>
          </a:xfrm>
          <a:custGeom>
            <a:avLst/>
            <a:gdLst/>
            <a:ahLst/>
            <a:cxnLst/>
            <a:rect l="l" t="t" r="r" b="b"/>
            <a:pathLst>
              <a:path w="4109142" h="21580">
                <a:moveTo>
                  <a:pt x="71120" y="0"/>
                </a:moveTo>
                <a:lnTo>
                  <a:pt x="4038022" y="0"/>
                </a:lnTo>
                <a:lnTo>
                  <a:pt x="4057424" y="2698"/>
                </a:lnTo>
                <a:lnTo>
                  <a:pt x="4065193" y="5395"/>
                </a:lnTo>
                <a:lnTo>
                  <a:pt x="4070970" y="8093"/>
                </a:lnTo>
                <a:lnTo>
                  <a:pt x="4075683" y="10790"/>
                </a:lnTo>
                <a:lnTo>
                  <a:pt x="4079694" y="13488"/>
                </a:lnTo>
                <a:lnTo>
                  <a:pt x="4083191" y="16185"/>
                </a:lnTo>
                <a:lnTo>
                  <a:pt x="4086285" y="18883"/>
                </a:lnTo>
                <a:lnTo>
                  <a:pt x="4089050" y="21580"/>
                </a:lnTo>
                <a:lnTo>
                  <a:pt x="20092" y="21580"/>
                </a:lnTo>
                <a:lnTo>
                  <a:pt x="22857" y="18883"/>
                </a:lnTo>
                <a:lnTo>
                  <a:pt x="25951" y="16185"/>
                </a:lnTo>
                <a:lnTo>
                  <a:pt x="29448" y="13488"/>
                </a:lnTo>
                <a:lnTo>
                  <a:pt x="33459" y="10790"/>
                </a:lnTo>
                <a:lnTo>
                  <a:pt x="38172" y="8093"/>
                </a:lnTo>
                <a:lnTo>
                  <a:pt x="43949" y="5395"/>
                </a:lnTo>
                <a:lnTo>
                  <a:pt x="51719" y="2698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50000">
                <a:srgbClr val="E8C96A"/>
              </a:gs>
              <a:gs pos="100000">
                <a:srgbClr val="C9A227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556891" y="1264890"/>
            <a:ext cx="49411" cy="49411"/>
          </a:xfrm>
          <a:prstGeom prst="ellipse">
            <a:avLst/>
          </a:prstGeom>
          <a:noFill/>
          <a:ln w="9525">
            <a:solidFill>
              <a:srgbClr val="C9A227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679829" y="1264890"/>
            <a:ext cx="49411" cy="49411"/>
          </a:xfrm>
          <a:prstGeom prst="ellipse">
            <a:avLst/>
          </a:prstGeom>
          <a:noFill/>
          <a:ln w="9525">
            <a:solidFill>
              <a:srgbClr val="C9A227">
                <a:alpha val="35000"/>
              </a:srgbClr>
            </a:solidFill>
          </a:ln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85391" y="4479429"/>
            <a:ext cx="43160" cy="43160"/>
          </a:xfrm>
          <a:prstGeom prst="ellipse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72070" y="257770"/>
            <a:ext cx="923984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170" dirty="0">
                <a:solidFill>
                  <a:srgbClr val="C9A227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SERVICE DEEP DIVE · CONSULTING &amp; PLANNING</a:t>
            </a:r>
            <a:endParaRPr lang="en-US" sz="620" dirty="0"/>
          </a:p>
        </p:txBody>
      </p:sp>
      <p:sp>
        <p:nvSpPr>
          <p:cNvPr id="16" name="Text 14"/>
          <p:cNvSpPr/>
          <p:nvPr/>
        </p:nvSpPr>
        <p:spPr>
          <a:xfrm>
            <a:off x="372070" y="404961"/>
            <a:ext cx="8987850" cy="236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9"/>
              </a:lnSpc>
              <a:spcAft>
                <a:spcPts val="230"/>
              </a:spcAft>
              <a:buNone/>
            </a:pPr>
            <a:r>
              <a:rPr lang="en-US" sz="1690" b="1" kern="0" spc="11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BUSINESS IT STRATEGIC CONSULTING</a:t>
            </a:r>
            <a:endParaRPr lang="en-US" sz="1690" dirty="0"/>
          </a:p>
        </p:txBody>
      </p:sp>
      <p:sp>
        <p:nvSpPr>
          <p:cNvPr id="17" name="Text 15"/>
          <p:cNvSpPr/>
          <p:nvPr/>
        </p:nvSpPr>
        <p:spPr>
          <a:xfrm>
            <a:off x="372070" y="670173"/>
            <a:ext cx="923984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230"/>
              </a:spcAft>
              <a:buNone/>
            </a:pPr>
            <a:r>
              <a:rPr lang="en-US" sz="960" i="1" kern="0" spc="2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Technology Vision, Defined and Executed.</a:t>
            </a:r>
            <a:endParaRPr lang="en-US" sz="960" dirty="0"/>
          </a:p>
        </p:txBody>
      </p:sp>
      <p:sp>
        <p:nvSpPr>
          <p:cNvPr id="18" name="Text 16"/>
          <p:cNvSpPr/>
          <p:nvPr/>
        </p:nvSpPr>
        <p:spPr>
          <a:xfrm>
            <a:off x="372070" y="882104"/>
            <a:ext cx="8399859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C9A227"/>
              </a:gs>
              <a:gs pos="100000">
                <a:srgbClr val="C9A227">
                  <a:alpha val="1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85750" y="1107536"/>
            <a:ext cx="4128195" cy="3691682"/>
          </a:xfrm>
          <a:prstGeom prst="roundRect">
            <a:avLst>
              <a:gd name="adj" fmla="val 1926"/>
            </a:avLst>
          </a:prstGeom>
          <a:gradFill rotWithShape="1">
            <a:gsLst>
              <a:gs pos="0">
                <a:srgbClr val="1A3FA3"/>
              </a:gs>
              <a:gs pos="100000">
                <a:srgbClr val="142E82"/>
              </a:gs>
            </a:gsLst>
            <a:lin ang="3300000" scaled="1"/>
          </a:gradFill>
          <a:ln w="9525">
            <a:solidFill>
              <a:srgbClr val="C9A227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>
            <a:alphaModFix amt="12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699" y="4292352"/>
            <a:ext cx="342900" cy="34290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824657" y="1267271"/>
            <a:ext cx="91006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5"/>
              </a:lnSpc>
              <a:spcAft>
                <a:spcPts val="680"/>
              </a:spcAft>
              <a:buNone/>
            </a:pPr>
            <a:r>
              <a:rPr lang="en-US" sz="1070" kern="0" spc="3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We Do</a:t>
            </a:r>
            <a:endParaRPr lang="en-US" sz="1070" dirty="0"/>
          </a:p>
        </p:txBody>
      </p:sp>
      <p:sp>
        <p:nvSpPr>
          <p:cNvPr id="22" name="Text 19"/>
          <p:cNvSpPr/>
          <p:nvPr/>
        </p:nvSpPr>
        <p:spPr>
          <a:xfrm>
            <a:off x="553045" y="1249710"/>
            <a:ext cx="200620" cy="200620"/>
          </a:xfrm>
          <a:prstGeom prst="roundRect">
            <a:avLst>
              <a:gd name="adj" fmla="val 21523"/>
            </a:avLst>
          </a:prstGeom>
          <a:solidFill>
            <a:srgbClr val="C9A227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061" y="1283726"/>
            <a:ext cx="132588" cy="132588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53045" y="1552129"/>
            <a:ext cx="2745326" cy="169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r>
              <a:rPr lang="en-US" sz="82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▸Align IT Strategy with business operations and growth goals </a:t>
            </a:r>
            <a:endParaRPr lang="en-US" sz="820" dirty="0"/>
          </a:p>
        </p:txBody>
      </p:sp>
      <p:sp>
        <p:nvSpPr>
          <p:cNvPr id="25" name="Text 21"/>
          <p:cNvSpPr/>
          <p:nvPr/>
        </p:nvSpPr>
        <p:spPr>
          <a:xfrm>
            <a:off x="553045" y="1747391"/>
            <a:ext cx="5238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endParaRPr lang="en-US" sz="820" dirty="0"/>
          </a:p>
        </p:txBody>
      </p:sp>
      <p:sp>
        <p:nvSpPr>
          <p:cNvPr id="26" name="Text 22"/>
          <p:cNvSpPr/>
          <p:nvPr/>
        </p:nvSpPr>
        <p:spPr>
          <a:xfrm>
            <a:off x="553045" y="1942654"/>
            <a:ext cx="5238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endParaRPr lang="en-US" sz="820" dirty="0"/>
          </a:p>
        </p:txBody>
      </p:sp>
      <p:sp>
        <p:nvSpPr>
          <p:cNvPr id="27" name="Text 23"/>
          <p:cNvSpPr/>
          <p:nvPr/>
        </p:nvSpPr>
        <p:spPr>
          <a:xfrm>
            <a:off x="553045" y="2137916"/>
            <a:ext cx="52388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endParaRPr lang="en-US" sz="820" dirty="0"/>
          </a:p>
        </p:txBody>
      </p:sp>
      <p:sp>
        <p:nvSpPr>
          <p:cNvPr id="30" name="Text 26"/>
          <p:cNvSpPr/>
          <p:nvPr/>
        </p:nvSpPr>
        <p:spPr>
          <a:xfrm>
            <a:off x="553045" y="4593878"/>
            <a:ext cx="1788319" cy="7590"/>
          </a:xfrm>
          <a:prstGeom prst="rect">
            <a:avLst/>
          </a:prstGeom>
          <a:gradFill rotWithShape="1">
            <a:gsLst>
              <a:gs pos="0">
                <a:srgbClr val="C9A227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69799" y="4531379"/>
            <a:ext cx="132588" cy="132588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2530822" y="4593878"/>
            <a:ext cx="1788468" cy="7590"/>
          </a:xfrm>
          <a:prstGeom prst="rect">
            <a:avLst/>
          </a:prstGeom>
          <a:gradFill rotWithShape="1">
            <a:gsLst>
              <a:gs pos="0">
                <a:srgbClr val="C9A227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8"/>
          <p:cNvSpPr/>
          <p:nvPr/>
        </p:nvSpPr>
        <p:spPr>
          <a:xfrm>
            <a:off x="4643735" y="1081236"/>
            <a:ext cx="4128195" cy="3691682"/>
          </a:xfrm>
          <a:prstGeom prst="roundRect">
            <a:avLst>
              <a:gd name="adj" fmla="val 1926"/>
            </a:avLst>
          </a:prstGeom>
          <a:gradFill rotWithShape="1">
            <a:gsLst>
              <a:gs pos="0">
                <a:srgbClr val="0A1845"/>
              </a:gs>
              <a:gs pos="100000">
                <a:srgbClr val="0D1F5C"/>
              </a:gs>
            </a:gsLst>
            <a:lin ang="3300000" scaled="1"/>
          </a:gradFill>
          <a:ln w="9525">
            <a:solidFill>
              <a:srgbClr val="C9A227">
                <a:alpha val="35000"/>
              </a:srgbClr>
            </a:solidFill>
          </a:ln>
          <a:effectLst>
            <a:outerShdw blurRad="228600" dist="29210" dir="5400000" algn="bl" rotWithShape="0">
              <a:srgbClr val="0D1F5C">
                <a:alpha val="60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9"/>
          <p:cNvSpPr/>
          <p:nvPr/>
        </p:nvSpPr>
        <p:spPr>
          <a:xfrm>
            <a:off x="4653260" y="1090761"/>
            <a:ext cx="4109145" cy="35421"/>
          </a:xfrm>
          <a:prstGeom prst="roundRect">
            <a:avLst>
              <a:gd name="adj" fmla="val 200785"/>
            </a:avLst>
          </a:prstGeom>
          <a:gradFill rotWithShape="1">
            <a:gsLst>
              <a:gs pos="0">
                <a:srgbClr val="C9A227"/>
              </a:gs>
              <a:gs pos="100000">
                <a:srgbClr val="E8C96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5" name="Image 3" descr="preencoded.png"/>
          <p:cNvPicPr>
            <a:picLocks noChangeAspect="1"/>
          </p:cNvPicPr>
          <p:nvPr/>
        </p:nvPicPr>
        <p:blipFill>
          <a:blip>
            <a:alphaModFix amt="6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90322" y="4291310"/>
            <a:ext cx="385763" cy="385763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5096321" y="1273373"/>
            <a:ext cx="3166661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5"/>
              </a:lnSpc>
              <a:spcAft>
                <a:spcPts val="680"/>
              </a:spcAft>
              <a:buNone/>
            </a:pPr>
            <a:r>
              <a:rPr lang="en-US" sz="1070" kern="0" spc="3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Strategic IT Planning for Business Growth</a:t>
            </a:r>
            <a:endParaRPr lang="en-US" sz="1070" dirty="0"/>
          </a:p>
        </p:txBody>
      </p:sp>
      <p:sp>
        <p:nvSpPr>
          <p:cNvPr id="37" name="Text 31"/>
          <p:cNvSpPr/>
          <p:nvPr/>
        </p:nvSpPr>
        <p:spPr>
          <a:xfrm>
            <a:off x="4824710" y="1255812"/>
            <a:ext cx="200620" cy="200620"/>
          </a:xfrm>
          <a:prstGeom prst="roundRect">
            <a:avLst>
              <a:gd name="adj" fmla="val 21523"/>
            </a:avLst>
          </a:prstGeom>
          <a:solidFill>
            <a:srgbClr val="C9A227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8726" y="1289828"/>
            <a:ext cx="132588" cy="132588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4824710" y="1544389"/>
            <a:ext cx="3766245" cy="329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60" dirty="0">
                <a:solidFill>
                  <a:srgbClr val="FFFFFF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consulting, NovaDynamic builds structured, long-term IT roadmaps that align every technology investment to your mission and bottom line.</a:t>
            </a:r>
            <a:endParaRPr lang="en-US" sz="760" dirty="0"/>
          </a:p>
        </p:txBody>
      </p:sp>
      <p:sp>
        <p:nvSpPr>
          <p:cNvPr id="40" name="Text 33"/>
          <p:cNvSpPr/>
          <p:nvPr/>
        </p:nvSpPr>
        <p:spPr>
          <a:xfrm>
            <a:off x="4824710" y="1544389"/>
            <a:ext cx="9525" cy="299145"/>
          </a:xfrm>
          <a:prstGeom prst="rect">
            <a:avLst/>
          </a:prstGeom>
          <a:solidFill>
            <a:srgbClr val="C9A227">
              <a:alpha val="40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4"/>
          <p:cNvSpPr/>
          <p:nvPr/>
        </p:nvSpPr>
        <p:spPr>
          <a:xfrm>
            <a:off x="4824710" y="1929854"/>
            <a:ext cx="497235" cy="210860"/>
          </a:xfrm>
          <a:prstGeom prst="roundRect">
            <a:avLst>
              <a:gd name="adj" fmla="val 68060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5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30-Day</a:t>
            </a:r>
            <a:endParaRPr lang="en-US" sz="680" dirty="0"/>
          </a:p>
        </p:txBody>
      </p:sp>
      <p:sp>
        <p:nvSpPr>
          <p:cNvPr id="42" name="Text 35"/>
          <p:cNvSpPr/>
          <p:nvPr/>
        </p:nvSpPr>
        <p:spPr>
          <a:xfrm>
            <a:off x="5379095" y="1929854"/>
            <a:ext cx="497235" cy="210860"/>
          </a:xfrm>
          <a:prstGeom prst="roundRect">
            <a:avLst>
              <a:gd name="adj" fmla="val 68060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5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60-Day</a:t>
            </a:r>
            <a:endParaRPr lang="en-US" sz="680" dirty="0"/>
          </a:p>
        </p:txBody>
      </p:sp>
      <p:sp>
        <p:nvSpPr>
          <p:cNvPr id="43" name="Text 36"/>
          <p:cNvSpPr/>
          <p:nvPr/>
        </p:nvSpPr>
        <p:spPr>
          <a:xfrm>
            <a:off x="5933480" y="1929854"/>
            <a:ext cx="497235" cy="210860"/>
          </a:xfrm>
          <a:prstGeom prst="roundRect">
            <a:avLst>
              <a:gd name="adj" fmla="val 68060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5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90-Day</a:t>
            </a:r>
            <a:endParaRPr lang="en-US" sz="680" dirty="0"/>
          </a:p>
        </p:txBody>
      </p:sp>
      <p:sp>
        <p:nvSpPr>
          <p:cNvPr id="44" name="Text 37"/>
          <p:cNvSpPr/>
          <p:nvPr/>
        </p:nvSpPr>
        <p:spPr>
          <a:xfrm>
            <a:off x="6517035" y="1929854"/>
            <a:ext cx="759321" cy="210860"/>
          </a:xfrm>
          <a:prstGeom prst="roundRect">
            <a:avLst>
              <a:gd name="adj" fmla="val 68060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5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Plans</a:t>
            </a:r>
            <a:endParaRPr lang="en-US" sz="680" dirty="0"/>
          </a:p>
        </p:txBody>
      </p:sp>
      <p:sp>
        <p:nvSpPr>
          <p:cNvPr id="45" name="Text 38"/>
          <p:cNvSpPr/>
          <p:nvPr/>
        </p:nvSpPr>
        <p:spPr>
          <a:xfrm>
            <a:off x="4824709" y="2221706"/>
            <a:ext cx="2621095" cy="95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▸Budget forecasting and lifecycle planning </a:t>
            </a:r>
            <a:endParaRPr lang="en-US" sz="760" dirty="0"/>
          </a:p>
        </p:txBody>
      </p:sp>
      <p:sp>
        <p:nvSpPr>
          <p:cNvPr id="46" name="Text 39"/>
          <p:cNvSpPr/>
          <p:nvPr/>
        </p:nvSpPr>
        <p:spPr>
          <a:xfrm>
            <a:off x="4824710" y="2414736"/>
            <a:ext cx="2451646" cy="103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▸Vendor &amp; Contract optimization review</a:t>
            </a:r>
            <a:endParaRPr lang="en-US" sz="760" dirty="0"/>
          </a:p>
        </p:txBody>
      </p:sp>
      <p:sp>
        <p:nvSpPr>
          <p:cNvPr id="47" name="Text 40"/>
          <p:cNvSpPr/>
          <p:nvPr/>
        </p:nvSpPr>
        <p:spPr>
          <a:xfrm>
            <a:off x="4824709" y="2607766"/>
            <a:ext cx="2568327" cy="88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▸Quarterly strategic review sessions </a:t>
            </a:r>
            <a:endParaRPr lang="en-US" sz="760" dirty="0"/>
          </a:p>
        </p:txBody>
      </p:sp>
      <p:sp>
        <p:nvSpPr>
          <p:cNvPr id="48" name="Text 41"/>
          <p:cNvSpPr/>
          <p:nvPr/>
        </p:nvSpPr>
        <p:spPr>
          <a:xfrm>
            <a:off x="4824710" y="2800796"/>
            <a:ext cx="2451646" cy="6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▸Scalable frameworks that grow with you</a:t>
            </a:r>
            <a:endParaRPr lang="en-US" sz="760" dirty="0"/>
          </a:p>
        </p:txBody>
      </p:sp>
      <p:sp>
        <p:nvSpPr>
          <p:cNvPr id="49" name="Text 42"/>
          <p:cNvSpPr/>
          <p:nvPr/>
        </p:nvSpPr>
        <p:spPr>
          <a:xfrm>
            <a:off x="4824710" y="4256187"/>
            <a:ext cx="1197769" cy="379065"/>
          </a:xfrm>
          <a:prstGeom prst="roundRect">
            <a:avLst>
              <a:gd name="adj" fmla="val 13066"/>
            </a:avLst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7004" y="4379351"/>
            <a:ext cx="132588" cy="132588"/>
          </a:xfrm>
          <a:prstGeom prst="rect">
            <a:avLst/>
          </a:prstGeom>
        </p:spPr>
      </p:pic>
      <p:sp>
        <p:nvSpPr>
          <p:cNvPr id="51" name="Text 43"/>
          <p:cNvSpPr/>
          <p:nvPr/>
        </p:nvSpPr>
        <p:spPr>
          <a:xfrm>
            <a:off x="5058519" y="4322862"/>
            <a:ext cx="89402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60" dirty="0">
                <a:solidFill>
                  <a:srgbClr val="C9A227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560" dirty="0"/>
          </a:p>
        </p:txBody>
      </p:sp>
      <p:sp>
        <p:nvSpPr>
          <p:cNvPr id="52" name="Text 44"/>
          <p:cNvSpPr/>
          <p:nvPr/>
        </p:nvSpPr>
        <p:spPr>
          <a:xfrm>
            <a:off x="5058519" y="4429571"/>
            <a:ext cx="89402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Deployment</a:t>
            </a:r>
            <a:endParaRPr lang="en-US" sz="730" dirty="0"/>
          </a:p>
        </p:txBody>
      </p:sp>
      <p:sp>
        <p:nvSpPr>
          <p:cNvPr id="53" name="Text 45"/>
          <p:cNvSpPr/>
          <p:nvPr/>
        </p:nvSpPr>
        <p:spPr>
          <a:xfrm>
            <a:off x="6108799" y="4256187"/>
            <a:ext cx="1197918" cy="379065"/>
          </a:xfrm>
          <a:prstGeom prst="roundRect">
            <a:avLst>
              <a:gd name="adj" fmla="val 13066"/>
            </a:avLst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4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71093" y="4379351"/>
            <a:ext cx="132588" cy="132588"/>
          </a:xfrm>
          <a:prstGeom prst="rect">
            <a:avLst/>
          </a:prstGeom>
        </p:spPr>
      </p:pic>
      <p:sp>
        <p:nvSpPr>
          <p:cNvPr id="55" name="Text 46"/>
          <p:cNvSpPr/>
          <p:nvPr/>
        </p:nvSpPr>
        <p:spPr>
          <a:xfrm>
            <a:off x="6342608" y="4322862"/>
            <a:ext cx="75241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60" dirty="0">
                <a:solidFill>
                  <a:srgbClr val="C9A227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</a:t>
            </a:r>
            <a:endParaRPr lang="en-US" sz="560" dirty="0"/>
          </a:p>
        </p:txBody>
      </p:sp>
      <p:sp>
        <p:nvSpPr>
          <p:cNvPr id="56" name="Text 47"/>
          <p:cNvSpPr/>
          <p:nvPr/>
        </p:nvSpPr>
        <p:spPr>
          <a:xfrm>
            <a:off x="6342608" y="4429571"/>
            <a:ext cx="752415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Goal-Aligned IT</a:t>
            </a:r>
            <a:endParaRPr lang="en-US" sz="730" dirty="0"/>
          </a:p>
        </p:txBody>
      </p:sp>
      <p:sp>
        <p:nvSpPr>
          <p:cNvPr id="57" name="Text 48"/>
          <p:cNvSpPr/>
          <p:nvPr/>
        </p:nvSpPr>
        <p:spPr>
          <a:xfrm>
            <a:off x="7393037" y="4256187"/>
            <a:ext cx="1197918" cy="379065"/>
          </a:xfrm>
          <a:prstGeom prst="roundRect">
            <a:avLst>
              <a:gd name="adj" fmla="val 13066"/>
            </a:avLst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55331" y="4379351"/>
            <a:ext cx="132588" cy="132588"/>
          </a:xfrm>
          <a:prstGeom prst="rect">
            <a:avLst/>
          </a:prstGeom>
        </p:spPr>
      </p:pic>
      <p:sp>
        <p:nvSpPr>
          <p:cNvPr id="59" name="Text 49"/>
          <p:cNvSpPr/>
          <p:nvPr/>
        </p:nvSpPr>
        <p:spPr>
          <a:xfrm>
            <a:off x="7626846" y="4322862"/>
            <a:ext cx="80938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560" kern="0" spc="60" dirty="0">
                <a:solidFill>
                  <a:srgbClr val="C9A227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560" dirty="0"/>
          </a:p>
        </p:txBody>
      </p:sp>
      <p:sp>
        <p:nvSpPr>
          <p:cNvPr id="60" name="Text 50"/>
          <p:cNvSpPr/>
          <p:nvPr/>
        </p:nvSpPr>
        <p:spPr>
          <a:xfrm>
            <a:off x="7626846" y="4429571"/>
            <a:ext cx="809387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Results</a:t>
            </a:r>
            <a:endParaRPr lang="en-US" sz="730" dirty="0"/>
          </a:p>
        </p:txBody>
      </p:sp>
      <p:sp>
        <p:nvSpPr>
          <p:cNvPr id="61" name="Text 51"/>
          <p:cNvSpPr/>
          <p:nvPr/>
        </p:nvSpPr>
        <p:spPr>
          <a:xfrm>
            <a:off x="0" y="4843909"/>
            <a:ext cx="9144000" cy="308579"/>
          </a:xfrm>
          <a:prstGeom prst="rect">
            <a:avLst/>
          </a:prstGeom>
          <a:solidFill>
            <a:srgbClr val="C9A227">
              <a:alpha val="6000"/>
            </a:srgbClr>
          </a:solidFill>
          <a:ln/>
        </p:spPr>
        <p:txBody>
          <a:bodyPr wrap="none" lIns="372110" tIns="0" rIns="372110" bIns="0" rtlCol="0" anchor="ctr"/>
          <a:lstStyle/>
          <a:p>
            <a:pPr marL="0" indent="0" algn="ctr">
              <a:buNone/>
            </a:pPr>
            <a:r>
              <a:rPr lang="en-US" sz="790" kern="0" spc="20" dirty="0">
                <a:solidFill>
                  <a:srgbClr val="E8C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don't just advise — we partner, plan, and deliver."</a:t>
            </a:r>
            <a:endParaRPr lang="en-US" sz="790" dirty="0"/>
          </a:p>
        </p:txBody>
      </p:sp>
      <p:sp>
        <p:nvSpPr>
          <p:cNvPr id="62" name="Text 52"/>
          <p:cNvSpPr/>
          <p:nvPr/>
        </p:nvSpPr>
        <p:spPr>
          <a:xfrm>
            <a:off x="0" y="4843909"/>
            <a:ext cx="9144000" cy="9525"/>
          </a:xfrm>
          <a:prstGeom prst="rect">
            <a:avLst/>
          </a:prstGeom>
          <a:solidFill>
            <a:srgbClr val="C9A227">
              <a:alpha val="2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6" name="Text 20">
            <a:extLst>
              <a:ext uri="{FF2B5EF4-FFF2-40B4-BE49-F238E27FC236}">
                <a16:creationId xmlns:a16="http://schemas.microsoft.com/office/drawing/2014/main" id="{467D5368-70F3-977F-2EEB-8DF930A7CA62}"/>
              </a:ext>
            </a:extLst>
          </p:cNvPr>
          <p:cNvSpPr/>
          <p:nvPr/>
        </p:nvSpPr>
        <p:spPr>
          <a:xfrm>
            <a:off x="541742" y="1727152"/>
            <a:ext cx="2745326" cy="169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r>
              <a:rPr lang="en-US" sz="82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▸Identify business technology gaps, risks, and opportunities </a:t>
            </a:r>
            <a:endParaRPr lang="en-US" sz="820" dirty="0"/>
          </a:p>
        </p:txBody>
      </p:sp>
      <p:sp>
        <p:nvSpPr>
          <p:cNvPr id="68" name="Text 20">
            <a:extLst>
              <a:ext uri="{FF2B5EF4-FFF2-40B4-BE49-F238E27FC236}">
                <a16:creationId xmlns:a16="http://schemas.microsoft.com/office/drawing/2014/main" id="{917C1539-C016-AD3D-35B5-2CE120064069}"/>
              </a:ext>
            </a:extLst>
          </p:cNvPr>
          <p:cNvSpPr/>
          <p:nvPr/>
        </p:nvSpPr>
        <p:spPr>
          <a:xfrm>
            <a:off x="541742" y="1934284"/>
            <a:ext cx="2745326" cy="169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r>
              <a:rPr lang="en-US" sz="82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▸Build multi-year IT roadmaps with prioritized action plans </a:t>
            </a:r>
            <a:endParaRPr lang="en-US" sz="820" dirty="0"/>
          </a:p>
        </p:txBody>
      </p:sp>
      <p:sp>
        <p:nvSpPr>
          <p:cNvPr id="70" name="Text 20">
            <a:extLst>
              <a:ext uri="{FF2B5EF4-FFF2-40B4-BE49-F238E27FC236}">
                <a16:creationId xmlns:a16="http://schemas.microsoft.com/office/drawing/2014/main" id="{5B2ECFF9-CA7B-1645-6438-8B5857931F01}"/>
              </a:ext>
            </a:extLst>
          </p:cNvPr>
          <p:cNvSpPr/>
          <p:nvPr/>
        </p:nvSpPr>
        <p:spPr>
          <a:xfrm>
            <a:off x="542592" y="2134271"/>
            <a:ext cx="2745326" cy="169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r>
              <a:rPr lang="en-US" sz="82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▸Evaluate vendor relationships and technology stacks </a:t>
            </a:r>
            <a:endParaRPr lang="en-US" sz="820" dirty="0"/>
          </a:p>
        </p:txBody>
      </p:sp>
      <p:sp>
        <p:nvSpPr>
          <p:cNvPr id="72" name="Text 20">
            <a:extLst>
              <a:ext uri="{FF2B5EF4-FFF2-40B4-BE49-F238E27FC236}">
                <a16:creationId xmlns:a16="http://schemas.microsoft.com/office/drawing/2014/main" id="{92E19C1F-2DEF-3486-CF08-47F67B174E1E}"/>
              </a:ext>
            </a:extLst>
          </p:cNvPr>
          <p:cNvSpPr/>
          <p:nvPr/>
        </p:nvSpPr>
        <p:spPr>
          <a:xfrm>
            <a:off x="553045" y="2375923"/>
            <a:ext cx="2745326" cy="169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r>
              <a:rPr lang="en-US" sz="82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▸Facilitate leadership and board-level IT conversations</a:t>
            </a:r>
            <a:endParaRPr lang="en-US" sz="820" dirty="0"/>
          </a:p>
        </p:txBody>
      </p:sp>
      <p:sp>
        <p:nvSpPr>
          <p:cNvPr id="74" name="Text 20">
            <a:extLst>
              <a:ext uri="{FF2B5EF4-FFF2-40B4-BE49-F238E27FC236}">
                <a16:creationId xmlns:a16="http://schemas.microsoft.com/office/drawing/2014/main" id="{8684F83B-8019-6BF0-D486-2F03AFC342A8}"/>
              </a:ext>
            </a:extLst>
          </p:cNvPr>
          <p:cNvSpPr/>
          <p:nvPr/>
        </p:nvSpPr>
        <p:spPr>
          <a:xfrm>
            <a:off x="553045" y="2600060"/>
            <a:ext cx="2745326" cy="169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48"/>
              </a:lnSpc>
              <a:buNone/>
            </a:pPr>
            <a:r>
              <a:rPr lang="en-US" sz="820" dirty="0">
                <a:solidFill>
                  <a:srgbClr val="FFFFFF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▸Deliver plain-language guidance with measurable outcomes</a:t>
            </a:r>
            <a:endParaRPr lang="en-US" sz="8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128141"/>
            <a:ext cx="8927973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38"/>
              </a:lnSpc>
              <a:spcAft>
                <a:spcPts val="110"/>
              </a:spcAft>
              <a:buNone/>
            </a:pPr>
            <a:r>
              <a:rPr lang="en-US" sz="1580" b="1" kern="0" spc="95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CYBERSECURITY &amp; RISK REDUCTION</a:t>
            </a:r>
            <a:endParaRPr lang="en-US" sz="1580" dirty="0"/>
          </a:p>
        </p:txBody>
      </p:sp>
      <p:sp>
        <p:nvSpPr>
          <p:cNvPr id="3" name="Text 1"/>
          <p:cNvSpPr/>
          <p:nvPr/>
        </p:nvSpPr>
        <p:spPr>
          <a:xfrm>
            <a:off x="400050" y="362545"/>
            <a:ext cx="917829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b="1" kern="0" spc="8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NIST-Aligned Framework — From Identification to AI-Powered Recovery.</a:t>
            </a:r>
            <a:endParaRPr lang="en-US" sz="790" dirty="0"/>
          </a:p>
        </p:txBody>
      </p:sp>
      <p:sp>
        <p:nvSpPr>
          <p:cNvPr id="4" name="Text 2"/>
          <p:cNvSpPr/>
          <p:nvPr/>
        </p:nvSpPr>
        <p:spPr>
          <a:xfrm>
            <a:off x="400050" y="641152"/>
            <a:ext cx="8343900" cy="13841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0050" y="725984"/>
            <a:ext cx="2733973" cy="2001887"/>
          </a:xfrm>
          <a:prstGeom prst="roundRect">
            <a:avLst>
              <a:gd name="adj" fmla="val 2474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686943" y="796975"/>
            <a:ext cx="38144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227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CSF</a:t>
            </a:r>
            <a:endParaRPr lang="en-US" sz="51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350" y="826294"/>
            <a:ext cx="228600" cy="228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13941" y="860524"/>
            <a:ext cx="646658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kern="0" spc="10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IDENTIFY</a:t>
            </a:r>
            <a:endParaRPr lang="en-US" sz="840" dirty="0"/>
          </a:p>
        </p:txBody>
      </p:sp>
      <p:sp>
        <p:nvSpPr>
          <p:cNvPr id="9" name="Text 6"/>
          <p:cNvSpPr/>
          <p:nvPr/>
        </p:nvSpPr>
        <p:spPr>
          <a:xfrm>
            <a:off x="514350" y="1098054"/>
            <a:ext cx="2555480" cy="1605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4"/>
              </a:lnSpc>
              <a:buNone/>
            </a:pP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CISO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Vulnerability Assessment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Penetration Testing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Government Risk &amp; Compliance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Security Awareness Training</a:t>
            </a:r>
            <a:endParaRPr lang="en-US" sz="680" dirty="0"/>
          </a:p>
        </p:txBody>
      </p:sp>
      <p:sp>
        <p:nvSpPr>
          <p:cNvPr id="10" name="Text 7"/>
          <p:cNvSpPr/>
          <p:nvPr/>
        </p:nvSpPr>
        <p:spPr>
          <a:xfrm>
            <a:off x="3205014" y="725984"/>
            <a:ext cx="2733973" cy="2001887"/>
          </a:xfrm>
          <a:prstGeom prst="roundRect">
            <a:avLst>
              <a:gd name="adj" fmla="val 2474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491907" y="796975"/>
            <a:ext cx="38144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227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CSF</a:t>
            </a:r>
            <a:endParaRPr lang="en-US" sz="51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9314" y="826294"/>
            <a:ext cx="228600" cy="228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18905" y="860524"/>
            <a:ext cx="658773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kern="0" spc="10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PROTECT</a:t>
            </a:r>
            <a:endParaRPr lang="en-US" sz="840" dirty="0"/>
          </a:p>
        </p:txBody>
      </p:sp>
      <p:sp>
        <p:nvSpPr>
          <p:cNvPr id="14" name="Text 10"/>
          <p:cNvSpPr/>
          <p:nvPr/>
        </p:nvSpPr>
        <p:spPr>
          <a:xfrm>
            <a:off x="3319314" y="1098054"/>
            <a:ext cx="2555480" cy="1605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4"/>
              </a:lnSpc>
              <a:buNone/>
            </a:pP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Firewall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Web App Security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Email Security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Endpoint Protection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Managed Cloud FW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DLP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Zero-Trust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Patch Mgmt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IAM</a:t>
            </a:r>
            <a:endParaRPr lang="en-US" sz="680" dirty="0"/>
          </a:p>
        </p:txBody>
      </p:sp>
      <p:sp>
        <p:nvSpPr>
          <p:cNvPr id="15" name="Text 11"/>
          <p:cNvSpPr/>
          <p:nvPr/>
        </p:nvSpPr>
        <p:spPr>
          <a:xfrm>
            <a:off x="6009977" y="725984"/>
            <a:ext cx="2733973" cy="2001887"/>
          </a:xfrm>
          <a:prstGeom prst="roundRect">
            <a:avLst>
              <a:gd name="adj" fmla="val 2474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8296870" y="796975"/>
            <a:ext cx="38144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227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CSF</a:t>
            </a:r>
            <a:endParaRPr lang="en-US" sz="51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4277" y="826294"/>
            <a:ext cx="228600" cy="2286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23868" y="860524"/>
            <a:ext cx="553507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kern="0" spc="10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DETECT</a:t>
            </a:r>
            <a:endParaRPr lang="en-US" sz="840" dirty="0"/>
          </a:p>
        </p:txBody>
      </p:sp>
      <p:sp>
        <p:nvSpPr>
          <p:cNvPr id="19" name="Text 14"/>
          <p:cNvSpPr/>
          <p:nvPr/>
        </p:nvSpPr>
        <p:spPr>
          <a:xfrm>
            <a:off x="6124277" y="1098054"/>
            <a:ext cx="2555480" cy="1605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4"/>
              </a:lnSpc>
              <a:buNone/>
            </a:pP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/ Log Management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Machine Learning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Intrusion Detection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Intrusion Prevention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SOC as a Service</a:t>
            </a:r>
            <a:endParaRPr lang="en-US" sz="680" dirty="0"/>
          </a:p>
        </p:txBody>
      </p:sp>
      <p:sp>
        <p:nvSpPr>
          <p:cNvPr id="20" name="Text 15"/>
          <p:cNvSpPr/>
          <p:nvPr/>
        </p:nvSpPr>
        <p:spPr>
          <a:xfrm>
            <a:off x="400050" y="2798862"/>
            <a:ext cx="2733973" cy="2001887"/>
          </a:xfrm>
          <a:prstGeom prst="roundRect">
            <a:avLst>
              <a:gd name="adj" fmla="val 2474"/>
            </a:avLst>
          </a:prstGeom>
          <a:solidFill>
            <a:srgbClr val="1A3FA3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2686943" y="2869853"/>
            <a:ext cx="38144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227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CSF</a:t>
            </a:r>
            <a:endParaRPr lang="en-US" sz="510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350" y="2899172"/>
            <a:ext cx="228600" cy="2286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13941" y="2933402"/>
            <a:ext cx="678254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kern="0" spc="10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RESPOND</a:t>
            </a:r>
            <a:endParaRPr lang="en-US" sz="840" dirty="0"/>
          </a:p>
        </p:txBody>
      </p:sp>
      <p:sp>
        <p:nvSpPr>
          <p:cNvPr id="24" name="Text 18"/>
          <p:cNvSpPr/>
          <p:nvPr/>
        </p:nvSpPr>
        <p:spPr>
          <a:xfrm>
            <a:off x="514350" y="3170932"/>
            <a:ext cx="2555480" cy="1605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4"/>
              </a:lnSpc>
              <a:buNone/>
            </a:pP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Response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Containment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Eradication &amp; Restore</a:t>
            </a:r>
            <a:endParaRPr lang="en-US" sz="680" dirty="0"/>
          </a:p>
        </p:txBody>
      </p:sp>
      <p:sp>
        <p:nvSpPr>
          <p:cNvPr id="25" name="Text 19"/>
          <p:cNvSpPr/>
          <p:nvPr/>
        </p:nvSpPr>
        <p:spPr>
          <a:xfrm>
            <a:off x="3205014" y="2798862"/>
            <a:ext cx="2733973" cy="2001887"/>
          </a:xfrm>
          <a:prstGeom prst="roundRect">
            <a:avLst>
              <a:gd name="adj" fmla="val 2474"/>
            </a:avLst>
          </a:prstGeom>
          <a:solidFill>
            <a:srgbClr val="1A3FA3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0"/>
          <p:cNvSpPr/>
          <p:nvPr/>
        </p:nvSpPr>
        <p:spPr>
          <a:xfrm>
            <a:off x="5314206" y="2869853"/>
            <a:ext cx="576917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227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AI-ENHANCED</a:t>
            </a:r>
            <a:endParaRPr lang="en-US" sz="510" dirty="0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9314" y="2899172"/>
            <a:ext cx="228600" cy="2286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3618905" y="2933402"/>
            <a:ext cx="902866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kern="0" spc="10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AI-POWERED</a:t>
            </a:r>
            <a:endParaRPr lang="en-US" sz="840" dirty="0"/>
          </a:p>
        </p:txBody>
      </p:sp>
      <p:sp>
        <p:nvSpPr>
          <p:cNvPr id="29" name="Text 22"/>
          <p:cNvSpPr/>
          <p:nvPr/>
        </p:nvSpPr>
        <p:spPr>
          <a:xfrm>
            <a:off x="3319314" y="3170932"/>
            <a:ext cx="2555480" cy="1605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4"/>
              </a:lnSpc>
              <a:buNone/>
            </a:pP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 Identification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Rapid Response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Social Engineering Detection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Biometric Authentication</a:t>
            </a:r>
            <a:endParaRPr lang="en-US" sz="680" dirty="0"/>
          </a:p>
        </p:txBody>
      </p:sp>
      <p:sp>
        <p:nvSpPr>
          <p:cNvPr id="30" name="Text 23"/>
          <p:cNvSpPr/>
          <p:nvPr/>
        </p:nvSpPr>
        <p:spPr>
          <a:xfrm>
            <a:off x="6009977" y="2798862"/>
            <a:ext cx="2733973" cy="2001887"/>
          </a:xfrm>
          <a:prstGeom prst="roundRect">
            <a:avLst>
              <a:gd name="adj" fmla="val 2474"/>
            </a:avLst>
          </a:prstGeom>
          <a:solidFill>
            <a:srgbClr val="1A3FA3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4"/>
          <p:cNvSpPr/>
          <p:nvPr/>
        </p:nvSpPr>
        <p:spPr>
          <a:xfrm>
            <a:off x="8296870" y="2869853"/>
            <a:ext cx="381446" cy="970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65"/>
              </a:lnSpc>
              <a:buNone/>
            </a:pPr>
            <a:r>
              <a:rPr lang="en-US" sz="510" b="1" dirty="0">
                <a:solidFill>
                  <a:srgbClr val="C9A227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CSF</a:t>
            </a:r>
            <a:endParaRPr lang="en-US" sz="510" dirty="0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4277" y="2899172"/>
            <a:ext cx="228600" cy="2286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6423868" y="2933402"/>
            <a:ext cx="678254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kern="0" spc="10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RECOVER</a:t>
            </a:r>
            <a:endParaRPr lang="en-US" sz="840" dirty="0"/>
          </a:p>
        </p:txBody>
      </p:sp>
      <p:sp>
        <p:nvSpPr>
          <p:cNvPr id="34" name="Text 26"/>
          <p:cNvSpPr/>
          <p:nvPr/>
        </p:nvSpPr>
        <p:spPr>
          <a:xfrm>
            <a:off x="6124277" y="3170932"/>
            <a:ext cx="2555480" cy="1605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4"/>
              </a:lnSpc>
              <a:buNone/>
            </a:pP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Continuity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Disaster Recovery as a Service (DRaaS)</a:t>
            </a:r>
            <a:r>
              <a:rPr lang="en-US" sz="5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68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Backup as a Service (BUaaS)</a:t>
            </a:r>
            <a:endParaRPr lang="en-US" sz="680" dirty="0"/>
          </a:p>
        </p:txBody>
      </p:sp>
      <p:sp>
        <p:nvSpPr>
          <p:cNvPr id="35" name="Text 27"/>
          <p:cNvSpPr/>
          <p:nvPr/>
        </p:nvSpPr>
        <p:spPr>
          <a:xfrm>
            <a:off x="0" y="4871740"/>
            <a:ext cx="9144000" cy="298936"/>
          </a:xfrm>
          <a:prstGeom prst="rect">
            <a:avLst/>
          </a:prstGeom>
          <a:solidFill>
            <a:srgbClr val="0D1F5C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kern="0" spc="29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organizations across every sector with </a:t>
            </a:r>
            <a:r>
              <a:rPr lang="en-US" sz="730" b="1" kern="0" spc="29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security frameworks.</a:t>
            </a:r>
            <a:endParaRPr lang="en-US" sz="730" dirty="0"/>
          </a:p>
        </p:txBody>
      </p:sp>
      <p:sp>
        <p:nvSpPr>
          <p:cNvPr id="36" name="Text 28"/>
          <p:cNvSpPr/>
          <p:nvPr/>
        </p:nvSpPr>
        <p:spPr>
          <a:xfrm>
            <a:off x="400050" y="725984"/>
            <a:ext cx="2733970" cy="21580"/>
          </a:xfrm>
          <a:custGeom>
            <a:avLst/>
            <a:gdLst/>
            <a:ahLst/>
            <a:cxnLst/>
            <a:rect l="l" t="t" r="r" b="b"/>
            <a:pathLst>
              <a:path w="2733970" h="21580">
                <a:moveTo>
                  <a:pt x="49530" y="0"/>
                </a:moveTo>
                <a:lnTo>
                  <a:pt x="2684440" y="0"/>
                </a:lnTo>
                <a:lnTo>
                  <a:pt x="2700563" y="2698"/>
                </a:lnTo>
                <a:lnTo>
                  <a:pt x="2706920" y="5395"/>
                </a:lnTo>
                <a:lnTo>
                  <a:pt x="2711572" y="8093"/>
                </a:lnTo>
                <a:lnTo>
                  <a:pt x="2715302" y="10790"/>
                </a:lnTo>
                <a:lnTo>
                  <a:pt x="2718413" y="13488"/>
                </a:lnTo>
                <a:lnTo>
                  <a:pt x="2721064" y="16185"/>
                </a:lnTo>
                <a:lnTo>
                  <a:pt x="2723350" y="18883"/>
                </a:lnTo>
                <a:lnTo>
                  <a:pt x="2725331" y="21580"/>
                </a:lnTo>
                <a:lnTo>
                  <a:pt x="8640" y="21580"/>
                </a:lnTo>
                <a:lnTo>
                  <a:pt x="10620" y="18883"/>
                </a:lnTo>
                <a:lnTo>
                  <a:pt x="12906" y="16185"/>
                </a:lnTo>
                <a:lnTo>
                  <a:pt x="15557" y="13488"/>
                </a:lnTo>
                <a:lnTo>
                  <a:pt x="18668" y="10790"/>
                </a:lnTo>
                <a:lnTo>
                  <a:pt x="22398" y="8093"/>
                </a:lnTo>
                <a:lnTo>
                  <a:pt x="27051" y="5395"/>
                </a:lnTo>
                <a:lnTo>
                  <a:pt x="3340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29"/>
          <p:cNvSpPr/>
          <p:nvPr/>
        </p:nvSpPr>
        <p:spPr>
          <a:xfrm>
            <a:off x="3205014" y="725984"/>
            <a:ext cx="2733970" cy="21580"/>
          </a:xfrm>
          <a:custGeom>
            <a:avLst/>
            <a:gdLst/>
            <a:ahLst/>
            <a:cxnLst/>
            <a:rect l="l" t="t" r="r" b="b"/>
            <a:pathLst>
              <a:path w="2733970" h="21580">
                <a:moveTo>
                  <a:pt x="49530" y="0"/>
                </a:moveTo>
                <a:lnTo>
                  <a:pt x="2684440" y="0"/>
                </a:lnTo>
                <a:lnTo>
                  <a:pt x="2700563" y="2698"/>
                </a:lnTo>
                <a:lnTo>
                  <a:pt x="2706920" y="5395"/>
                </a:lnTo>
                <a:lnTo>
                  <a:pt x="2711572" y="8093"/>
                </a:lnTo>
                <a:lnTo>
                  <a:pt x="2715302" y="10790"/>
                </a:lnTo>
                <a:lnTo>
                  <a:pt x="2718413" y="13488"/>
                </a:lnTo>
                <a:lnTo>
                  <a:pt x="2721064" y="16185"/>
                </a:lnTo>
                <a:lnTo>
                  <a:pt x="2723350" y="18883"/>
                </a:lnTo>
                <a:lnTo>
                  <a:pt x="2725331" y="21580"/>
                </a:lnTo>
                <a:lnTo>
                  <a:pt x="8640" y="21580"/>
                </a:lnTo>
                <a:lnTo>
                  <a:pt x="10620" y="18883"/>
                </a:lnTo>
                <a:lnTo>
                  <a:pt x="12906" y="16185"/>
                </a:lnTo>
                <a:lnTo>
                  <a:pt x="15557" y="13488"/>
                </a:lnTo>
                <a:lnTo>
                  <a:pt x="18668" y="10790"/>
                </a:lnTo>
                <a:lnTo>
                  <a:pt x="22398" y="8093"/>
                </a:lnTo>
                <a:lnTo>
                  <a:pt x="27051" y="5395"/>
                </a:lnTo>
                <a:lnTo>
                  <a:pt x="3340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0"/>
          <p:cNvSpPr/>
          <p:nvPr/>
        </p:nvSpPr>
        <p:spPr>
          <a:xfrm>
            <a:off x="6009977" y="725984"/>
            <a:ext cx="2733970" cy="21580"/>
          </a:xfrm>
          <a:custGeom>
            <a:avLst/>
            <a:gdLst/>
            <a:ahLst/>
            <a:cxnLst/>
            <a:rect l="l" t="t" r="r" b="b"/>
            <a:pathLst>
              <a:path w="2733970" h="21580">
                <a:moveTo>
                  <a:pt x="49530" y="0"/>
                </a:moveTo>
                <a:lnTo>
                  <a:pt x="2684440" y="0"/>
                </a:lnTo>
                <a:lnTo>
                  <a:pt x="2700563" y="2698"/>
                </a:lnTo>
                <a:lnTo>
                  <a:pt x="2706920" y="5395"/>
                </a:lnTo>
                <a:lnTo>
                  <a:pt x="2711572" y="8093"/>
                </a:lnTo>
                <a:lnTo>
                  <a:pt x="2715302" y="10790"/>
                </a:lnTo>
                <a:lnTo>
                  <a:pt x="2718413" y="13488"/>
                </a:lnTo>
                <a:lnTo>
                  <a:pt x="2721064" y="16185"/>
                </a:lnTo>
                <a:lnTo>
                  <a:pt x="2723350" y="18883"/>
                </a:lnTo>
                <a:lnTo>
                  <a:pt x="2725331" y="21580"/>
                </a:lnTo>
                <a:lnTo>
                  <a:pt x="8640" y="21580"/>
                </a:lnTo>
                <a:lnTo>
                  <a:pt x="10620" y="18883"/>
                </a:lnTo>
                <a:lnTo>
                  <a:pt x="12906" y="16185"/>
                </a:lnTo>
                <a:lnTo>
                  <a:pt x="15557" y="13488"/>
                </a:lnTo>
                <a:lnTo>
                  <a:pt x="18668" y="10790"/>
                </a:lnTo>
                <a:lnTo>
                  <a:pt x="22398" y="8093"/>
                </a:lnTo>
                <a:lnTo>
                  <a:pt x="27051" y="5395"/>
                </a:lnTo>
                <a:lnTo>
                  <a:pt x="3340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1"/>
          <p:cNvSpPr/>
          <p:nvPr/>
        </p:nvSpPr>
        <p:spPr>
          <a:xfrm>
            <a:off x="400050" y="2798862"/>
            <a:ext cx="2733970" cy="21580"/>
          </a:xfrm>
          <a:custGeom>
            <a:avLst/>
            <a:gdLst/>
            <a:ahLst/>
            <a:cxnLst/>
            <a:rect l="l" t="t" r="r" b="b"/>
            <a:pathLst>
              <a:path w="2733970" h="21580">
                <a:moveTo>
                  <a:pt x="49530" y="0"/>
                </a:moveTo>
                <a:lnTo>
                  <a:pt x="2684440" y="0"/>
                </a:lnTo>
                <a:lnTo>
                  <a:pt x="2700563" y="2698"/>
                </a:lnTo>
                <a:lnTo>
                  <a:pt x="2706920" y="5395"/>
                </a:lnTo>
                <a:lnTo>
                  <a:pt x="2711572" y="8093"/>
                </a:lnTo>
                <a:lnTo>
                  <a:pt x="2715302" y="10790"/>
                </a:lnTo>
                <a:lnTo>
                  <a:pt x="2718413" y="13488"/>
                </a:lnTo>
                <a:lnTo>
                  <a:pt x="2721064" y="16185"/>
                </a:lnTo>
                <a:lnTo>
                  <a:pt x="2723350" y="18883"/>
                </a:lnTo>
                <a:lnTo>
                  <a:pt x="2725331" y="21580"/>
                </a:lnTo>
                <a:lnTo>
                  <a:pt x="8640" y="21580"/>
                </a:lnTo>
                <a:lnTo>
                  <a:pt x="10620" y="18883"/>
                </a:lnTo>
                <a:lnTo>
                  <a:pt x="12906" y="16185"/>
                </a:lnTo>
                <a:lnTo>
                  <a:pt x="15557" y="13488"/>
                </a:lnTo>
                <a:lnTo>
                  <a:pt x="18668" y="10790"/>
                </a:lnTo>
                <a:lnTo>
                  <a:pt x="22398" y="8093"/>
                </a:lnTo>
                <a:lnTo>
                  <a:pt x="27051" y="5395"/>
                </a:lnTo>
                <a:lnTo>
                  <a:pt x="3340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2"/>
          <p:cNvSpPr/>
          <p:nvPr/>
        </p:nvSpPr>
        <p:spPr>
          <a:xfrm>
            <a:off x="3205014" y="2798862"/>
            <a:ext cx="2733970" cy="21580"/>
          </a:xfrm>
          <a:custGeom>
            <a:avLst/>
            <a:gdLst/>
            <a:ahLst/>
            <a:cxnLst/>
            <a:rect l="l" t="t" r="r" b="b"/>
            <a:pathLst>
              <a:path w="2733970" h="21580">
                <a:moveTo>
                  <a:pt x="49530" y="0"/>
                </a:moveTo>
                <a:lnTo>
                  <a:pt x="2684440" y="0"/>
                </a:lnTo>
                <a:lnTo>
                  <a:pt x="2700563" y="2698"/>
                </a:lnTo>
                <a:lnTo>
                  <a:pt x="2706920" y="5395"/>
                </a:lnTo>
                <a:lnTo>
                  <a:pt x="2711572" y="8093"/>
                </a:lnTo>
                <a:lnTo>
                  <a:pt x="2715302" y="10790"/>
                </a:lnTo>
                <a:lnTo>
                  <a:pt x="2718413" y="13488"/>
                </a:lnTo>
                <a:lnTo>
                  <a:pt x="2721064" y="16185"/>
                </a:lnTo>
                <a:lnTo>
                  <a:pt x="2723350" y="18883"/>
                </a:lnTo>
                <a:lnTo>
                  <a:pt x="2725331" y="21580"/>
                </a:lnTo>
                <a:lnTo>
                  <a:pt x="8640" y="21580"/>
                </a:lnTo>
                <a:lnTo>
                  <a:pt x="10620" y="18883"/>
                </a:lnTo>
                <a:lnTo>
                  <a:pt x="12906" y="16185"/>
                </a:lnTo>
                <a:lnTo>
                  <a:pt x="15557" y="13488"/>
                </a:lnTo>
                <a:lnTo>
                  <a:pt x="18668" y="10790"/>
                </a:lnTo>
                <a:lnTo>
                  <a:pt x="22398" y="8093"/>
                </a:lnTo>
                <a:lnTo>
                  <a:pt x="27051" y="5395"/>
                </a:lnTo>
                <a:lnTo>
                  <a:pt x="3340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3"/>
          <p:cNvSpPr/>
          <p:nvPr/>
        </p:nvSpPr>
        <p:spPr>
          <a:xfrm>
            <a:off x="6009977" y="2798862"/>
            <a:ext cx="2733970" cy="21580"/>
          </a:xfrm>
          <a:custGeom>
            <a:avLst/>
            <a:gdLst/>
            <a:ahLst/>
            <a:cxnLst/>
            <a:rect l="l" t="t" r="r" b="b"/>
            <a:pathLst>
              <a:path w="2733970" h="21580">
                <a:moveTo>
                  <a:pt x="49530" y="0"/>
                </a:moveTo>
                <a:lnTo>
                  <a:pt x="2684440" y="0"/>
                </a:lnTo>
                <a:lnTo>
                  <a:pt x="2700563" y="2698"/>
                </a:lnTo>
                <a:lnTo>
                  <a:pt x="2706920" y="5395"/>
                </a:lnTo>
                <a:lnTo>
                  <a:pt x="2711572" y="8093"/>
                </a:lnTo>
                <a:lnTo>
                  <a:pt x="2715302" y="10790"/>
                </a:lnTo>
                <a:lnTo>
                  <a:pt x="2718413" y="13488"/>
                </a:lnTo>
                <a:lnTo>
                  <a:pt x="2721064" y="16185"/>
                </a:lnTo>
                <a:lnTo>
                  <a:pt x="2723350" y="18883"/>
                </a:lnTo>
                <a:lnTo>
                  <a:pt x="2725331" y="21580"/>
                </a:lnTo>
                <a:lnTo>
                  <a:pt x="8640" y="21580"/>
                </a:lnTo>
                <a:lnTo>
                  <a:pt x="10620" y="18883"/>
                </a:lnTo>
                <a:lnTo>
                  <a:pt x="12906" y="16185"/>
                </a:lnTo>
                <a:lnTo>
                  <a:pt x="15557" y="13488"/>
                </a:lnTo>
                <a:lnTo>
                  <a:pt x="18668" y="10790"/>
                </a:lnTo>
                <a:lnTo>
                  <a:pt x="22398" y="8093"/>
                </a:lnTo>
                <a:lnTo>
                  <a:pt x="27051" y="5395"/>
                </a:lnTo>
                <a:lnTo>
                  <a:pt x="3340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29170" cy="4814590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100000">
                <a:srgbClr val="C9A227">
                  <a:alpha val="1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4814590"/>
            <a:ext cx="9144000" cy="328910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40000">
                <a:srgbClr val="E6C05A"/>
              </a:gs>
              <a:gs pos="100000">
                <a:srgbClr val="C9A227"/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173486" y="4898975"/>
            <a:ext cx="1323276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Your team, supported.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3476774" y="4903738"/>
            <a:ext cx="8382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0D1F5C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790" dirty="0"/>
          </a:p>
        </p:txBody>
      </p:sp>
      <p:sp>
        <p:nvSpPr>
          <p:cNvPr id="9" name="Text 7"/>
          <p:cNvSpPr/>
          <p:nvPr/>
        </p:nvSpPr>
        <p:spPr>
          <a:xfrm>
            <a:off x="3653284" y="4898975"/>
            <a:ext cx="1464722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Your systems, managed.</a:t>
            </a:r>
            <a:endParaRPr lang="en-US" sz="840" dirty="0"/>
          </a:p>
        </p:txBody>
      </p:sp>
      <p:sp>
        <p:nvSpPr>
          <p:cNvPr id="10" name="Text 8"/>
          <p:cNvSpPr/>
          <p:nvPr/>
        </p:nvSpPr>
        <p:spPr>
          <a:xfrm>
            <a:off x="5085159" y="4903738"/>
            <a:ext cx="83820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790" dirty="0">
                <a:solidFill>
                  <a:srgbClr val="0D1F5C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790" dirty="0"/>
          </a:p>
        </p:txBody>
      </p:sp>
      <p:sp>
        <p:nvSpPr>
          <p:cNvPr id="11" name="Text 9"/>
          <p:cNvSpPr/>
          <p:nvPr/>
        </p:nvSpPr>
        <p:spPr>
          <a:xfrm>
            <a:off x="5261670" y="4898975"/>
            <a:ext cx="187956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Your operations, uninterrupted.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3601636" y="871538"/>
            <a:ext cx="857250" cy="857250"/>
          </a:xfrm>
          <a:prstGeom prst="rect">
            <a:avLst/>
          </a:prstGeom>
          <a:gradFill rotWithShape="1">
            <a:gsLst>
              <a:gs pos="0">
                <a:srgbClr val="C9A227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t="100000" r="10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934324" y="871538"/>
            <a:ext cx="857250" cy="857250"/>
          </a:xfrm>
          <a:prstGeom prst="rect">
            <a:avLst/>
          </a:prstGeom>
          <a:gradFill rotWithShape="1">
            <a:gsLst>
              <a:gs pos="0">
                <a:srgbClr val="C9A227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t="100000" r="10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070" y="247055"/>
            <a:ext cx="139005" cy="139005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11386" y="214610"/>
            <a:ext cx="6048644" cy="2038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06"/>
              </a:lnSpc>
              <a:buNone/>
            </a:pPr>
            <a:r>
              <a:rPr lang="en-US" sz="1460" b="1" kern="0" spc="8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MANAGED IT SERVICES &amp; COMPREHENSIVE IT SUPPORT</a:t>
            </a:r>
            <a:endParaRPr lang="en-US" sz="1460" dirty="0"/>
          </a:p>
        </p:txBody>
      </p:sp>
      <p:sp>
        <p:nvSpPr>
          <p:cNvPr id="16" name="Text 13"/>
          <p:cNvSpPr/>
          <p:nvPr/>
        </p:nvSpPr>
        <p:spPr>
          <a:xfrm>
            <a:off x="372070" y="524470"/>
            <a:ext cx="29170" cy="2917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87561" y="447675"/>
            <a:ext cx="2447151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960" kern="0" spc="20" dirty="0">
                <a:solidFill>
                  <a:srgbClr val="FFFFFF">
                    <a:alpha val="90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One partner. All your IT. Zero surprises.</a:t>
            </a:r>
            <a:endParaRPr lang="en-US" sz="960" dirty="0"/>
          </a:p>
        </p:txBody>
      </p:sp>
      <p:sp>
        <p:nvSpPr>
          <p:cNvPr id="18" name="Text 15"/>
          <p:cNvSpPr/>
          <p:nvPr/>
        </p:nvSpPr>
        <p:spPr>
          <a:xfrm>
            <a:off x="372070" y="716756"/>
            <a:ext cx="8429030" cy="7590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100000">
                <a:srgbClr val="C9A227">
                  <a:alpha val="1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72070" y="852488"/>
            <a:ext cx="4096345" cy="3861792"/>
          </a:xfrm>
          <a:prstGeom prst="roundRect">
            <a:avLst>
              <a:gd name="adj" fmla="val 1842"/>
            </a:avLst>
          </a:prstGeom>
          <a:gradFill rotWithShape="1">
            <a:gsLst>
              <a:gs pos="0">
                <a:srgbClr val="122370"/>
              </a:gs>
              <a:gs pos="100000">
                <a:srgbClr val="0A1847"/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372070" y="852488"/>
            <a:ext cx="4096345" cy="19050"/>
          </a:xfrm>
          <a:custGeom>
            <a:avLst/>
            <a:gdLst/>
            <a:ahLst/>
            <a:cxnLst/>
            <a:rect l="l" t="t" r="r" b="b"/>
            <a:pathLst>
              <a:path w="4096345" h="19050">
                <a:moveTo>
                  <a:pt x="71120" y="0"/>
                </a:moveTo>
                <a:lnTo>
                  <a:pt x="52871" y="2381"/>
                </a:lnTo>
                <a:lnTo>
                  <a:pt x="45532" y="4763"/>
                </a:lnTo>
                <a:lnTo>
                  <a:pt x="40054" y="7144"/>
                </a:lnTo>
                <a:lnTo>
                  <a:pt x="35566" y="9525"/>
                </a:lnTo>
                <a:lnTo>
                  <a:pt x="31727" y="11906"/>
                </a:lnTo>
                <a:lnTo>
                  <a:pt x="28363" y="14288"/>
                </a:lnTo>
                <a:lnTo>
                  <a:pt x="25369" y="16669"/>
                </a:lnTo>
                <a:lnTo>
                  <a:pt x="22677" y="19050"/>
                </a:lnTo>
                <a:lnTo>
                  <a:pt x="4073669" y="19050"/>
                </a:lnTo>
                <a:lnTo>
                  <a:pt x="4070976" y="16669"/>
                </a:lnTo>
                <a:lnTo>
                  <a:pt x="4067982" y="14288"/>
                </a:lnTo>
                <a:lnTo>
                  <a:pt x="4064618" y="11906"/>
                </a:lnTo>
                <a:lnTo>
                  <a:pt x="4060780" y="9525"/>
                </a:lnTo>
                <a:lnTo>
                  <a:pt x="4056291" y="7144"/>
                </a:lnTo>
                <a:lnTo>
                  <a:pt x="4050813" y="4763"/>
                </a:lnTo>
                <a:lnTo>
                  <a:pt x="4043475" y="2381"/>
                </a:lnTo>
                <a:lnTo>
                  <a:pt x="4025225" y="0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720179" y="1048048"/>
            <a:ext cx="17373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40" b="1" kern="0" spc="14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MANAGED IT SERVICES</a:t>
            </a:r>
            <a:endParaRPr lang="en-US" sz="840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823" y="1042624"/>
            <a:ext cx="132588" cy="13258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2370534" y="1105198"/>
            <a:ext cx="1916906" cy="7590"/>
          </a:xfrm>
          <a:prstGeom prst="rect">
            <a:avLst/>
          </a:prstGeom>
          <a:gradFill rotWithShape="1">
            <a:gsLst>
              <a:gs pos="0">
                <a:srgbClr val="C9A227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486" y="1308729"/>
            <a:ext cx="132588" cy="13258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767507" y="1304627"/>
            <a:ext cx="1819320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Proactive Monitoring &amp; Alerting</a:t>
            </a:r>
            <a:endParaRPr lang="en-US" sz="820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486" y="1516940"/>
            <a:ext cx="132588" cy="13258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67507" y="1512838"/>
            <a:ext cx="1550670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Helpdesk as a Service (HDaaS)</a:t>
            </a:r>
            <a:endParaRPr lang="en-US" sz="82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486" y="1725150"/>
            <a:ext cx="132588" cy="1325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767507" y="1721048"/>
            <a:ext cx="1006495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Outsourcing (ITO)</a:t>
            </a:r>
            <a:endParaRPr lang="en-US" sz="820" dirty="0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486" y="1933361"/>
            <a:ext cx="132588" cy="13258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767507" y="1929259"/>
            <a:ext cx="2194709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Migration &amp; Application Management</a:t>
            </a:r>
            <a:endParaRPr lang="en-US" sz="820" dirty="0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8486" y="2141571"/>
            <a:ext cx="132588" cy="13258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767507" y="2137470"/>
            <a:ext cx="1746796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/ CRM Platform Management</a:t>
            </a:r>
            <a:endParaRPr lang="en-US" sz="820" dirty="0"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486" y="2349782"/>
            <a:ext cx="132588" cy="132588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767507" y="2345680"/>
            <a:ext cx="2353508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License Management &amp; Optimization</a:t>
            </a:r>
            <a:endParaRPr lang="en-US" sz="820" dirty="0"/>
          </a:p>
        </p:txBody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8486" y="2557992"/>
            <a:ext cx="132588" cy="132588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767507" y="2553891"/>
            <a:ext cx="1730425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Management &amp; Escalation</a:t>
            </a:r>
            <a:endParaRPr lang="en-US" sz="820" dirty="0"/>
          </a:p>
        </p:txBody>
      </p:sp>
      <p:sp>
        <p:nvSpPr>
          <p:cNvPr id="38" name="Text 27"/>
          <p:cNvSpPr/>
          <p:nvPr/>
        </p:nvSpPr>
        <p:spPr>
          <a:xfrm>
            <a:off x="4582716" y="923479"/>
            <a:ext cx="7590" cy="371981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227">
                  <a:alpha val="30000"/>
                </a:srgbClr>
              </a:gs>
              <a:gs pos="80000">
                <a:srgbClr val="C9A227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28"/>
          <p:cNvSpPr/>
          <p:nvPr/>
        </p:nvSpPr>
        <p:spPr>
          <a:xfrm>
            <a:off x="4704606" y="852488"/>
            <a:ext cx="4096494" cy="3861792"/>
          </a:xfrm>
          <a:prstGeom prst="roundRect">
            <a:avLst>
              <a:gd name="adj" fmla="val 1842"/>
            </a:avLst>
          </a:prstGeom>
          <a:gradFill rotWithShape="1">
            <a:gsLst>
              <a:gs pos="0">
                <a:srgbClr val="122370"/>
              </a:gs>
              <a:gs pos="100000">
                <a:srgbClr val="0A1847"/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29"/>
          <p:cNvSpPr/>
          <p:nvPr/>
        </p:nvSpPr>
        <p:spPr>
          <a:xfrm>
            <a:off x="4704606" y="852488"/>
            <a:ext cx="4096494" cy="19050"/>
          </a:xfrm>
          <a:custGeom>
            <a:avLst/>
            <a:gdLst/>
            <a:ahLst/>
            <a:cxnLst/>
            <a:rect l="l" t="t" r="r" b="b"/>
            <a:pathLst>
              <a:path w="4096494" h="19050">
                <a:moveTo>
                  <a:pt x="71120" y="0"/>
                </a:moveTo>
                <a:lnTo>
                  <a:pt x="52871" y="2381"/>
                </a:lnTo>
                <a:lnTo>
                  <a:pt x="45532" y="4763"/>
                </a:lnTo>
                <a:lnTo>
                  <a:pt x="40054" y="7144"/>
                </a:lnTo>
                <a:lnTo>
                  <a:pt x="35566" y="9525"/>
                </a:lnTo>
                <a:lnTo>
                  <a:pt x="31727" y="11906"/>
                </a:lnTo>
                <a:lnTo>
                  <a:pt x="28363" y="14288"/>
                </a:lnTo>
                <a:lnTo>
                  <a:pt x="25369" y="16669"/>
                </a:lnTo>
                <a:lnTo>
                  <a:pt x="22677" y="19050"/>
                </a:lnTo>
                <a:lnTo>
                  <a:pt x="4073818" y="19050"/>
                </a:lnTo>
                <a:lnTo>
                  <a:pt x="4071125" y="16669"/>
                </a:lnTo>
                <a:lnTo>
                  <a:pt x="4068131" y="14288"/>
                </a:lnTo>
                <a:lnTo>
                  <a:pt x="4064767" y="11906"/>
                </a:lnTo>
                <a:lnTo>
                  <a:pt x="4060928" y="9525"/>
                </a:lnTo>
                <a:lnTo>
                  <a:pt x="4056440" y="7144"/>
                </a:lnTo>
                <a:lnTo>
                  <a:pt x="4050962" y="4763"/>
                </a:lnTo>
                <a:lnTo>
                  <a:pt x="4043623" y="2381"/>
                </a:lnTo>
                <a:lnTo>
                  <a:pt x="4025374" y="0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0"/>
          <p:cNvSpPr/>
          <p:nvPr/>
        </p:nvSpPr>
        <p:spPr>
          <a:xfrm>
            <a:off x="5052715" y="1048048"/>
            <a:ext cx="2234491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40" b="1" kern="0" spc="14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COMPREHENSIVE IT SUPPORT</a:t>
            </a:r>
            <a:endParaRPr lang="en-US" sz="840" dirty="0"/>
          </a:p>
        </p:txBody>
      </p:sp>
      <p:pic>
        <p:nvPicPr>
          <p:cNvPr id="42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67358" y="1042624"/>
            <a:ext cx="132588" cy="132588"/>
          </a:xfrm>
          <a:prstGeom prst="rect">
            <a:avLst/>
          </a:prstGeom>
        </p:spPr>
      </p:pic>
      <p:sp>
        <p:nvSpPr>
          <p:cNvPr id="43" name="Text 31"/>
          <p:cNvSpPr/>
          <p:nvPr/>
        </p:nvSpPr>
        <p:spPr>
          <a:xfrm>
            <a:off x="7155061" y="1105198"/>
            <a:ext cx="1465064" cy="7590"/>
          </a:xfrm>
          <a:prstGeom prst="rect">
            <a:avLst/>
          </a:prstGeom>
          <a:gradFill rotWithShape="1">
            <a:gsLst>
              <a:gs pos="0">
                <a:srgbClr val="C9A227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4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91022" y="1308729"/>
            <a:ext cx="132588" cy="132588"/>
          </a:xfrm>
          <a:prstGeom prst="rect">
            <a:avLst/>
          </a:prstGeom>
        </p:spPr>
      </p:pic>
      <p:sp>
        <p:nvSpPr>
          <p:cNvPr id="45" name="Text 32"/>
          <p:cNvSpPr/>
          <p:nvPr/>
        </p:nvSpPr>
        <p:spPr>
          <a:xfrm>
            <a:off x="5100042" y="1304627"/>
            <a:ext cx="1920820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End-User Device Support &amp; Break/Fix</a:t>
            </a:r>
            <a:endParaRPr lang="en-US" sz="820" dirty="0"/>
          </a:p>
        </p:txBody>
      </p:sp>
      <p:pic>
        <p:nvPicPr>
          <p:cNvPr id="46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91022" y="1516940"/>
            <a:ext cx="132588" cy="132588"/>
          </a:xfrm>
          <a:prstGeom prst="rect">
            <a:avLst/>
          </a:prstGeom>
        </p:spPr>
      </p:pic>
      <p:sp>
        <p:nvSpPr>
          <p:cNvPr id="47" name="Text 33"/>
          <p:cNvSpPr/>
          <p:nvPr/>
        </p:nvSpPr>
        <p:spPr>
          <a:xfrm>
            <a:off x="5100042" y="1512838"/>
            <a:ext cx="1520383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Staging, Kitting &amp; Deployment</a:t>
            </a:r>
            <a:endParaRPr lang="en-US" sz="820" dirty="0"/>
          </a:p>
        </p:txBody>
      </p:sp>
      <p:pic>
        <p:nvPicPr>
          <p:cNvPr id="48" name="Imag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891022" y="1725150"/>
            <a:ext cx="132588" cy="132588"/>
          </a:xfrm>
          <a:prstGeom prst="rect">
            <a:avLst/>
          </a:prstGeom>
        </p:spPr>
      </p:pic>
      <p:sp>
        <p:nvSpPr>
          <p:cNvPr id="49" name="Text 34"/>
          <p:cNvSpPr/>
          <p:nvPr/>
        </p:nvSpPr>
        <p:spPr>
          <a:xfrm>
            <a:off x="5100042" y="1721048"/>
            <a:ext cx="1361256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&amp; On-Site Support</a:t>
            </a:r>
            <a:endParaRPr lang="en-US" sz="820" dirty="0"/>
          </a:p>
        </p:txBody>
      </p:sp>
      <p:pic>
        <p:nvPicPr>
          <p:cNvPr id="50" name="Imag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91022" y="1933361"/>
            <a:ext cx="132588" cy="132588"/>
          </a:xfrm>
          <a:prstGeom prst="rect">
            <a:avLst/>
          </a:prstGeom>
        </p:spPr>
      </p:pic>
      <p:sp>
        <p:nvSpPr>
          <p:cNvPr id="51" name="Text 35"/>
          <p:cNvSpPr/>
          <p:nvPr/>
        </p:nvSpPr>
        <p:spPr>
          <a:xfrm>
            <a:off x="5100042" y="1929259"/>
            <a:ext cx="1635145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MDM (Mobile Device Management)</a:t>
            </a:r>
            <a:endParaRPr lang="en-US" sz="820" dirty="0"/>
          </a:p>
        </p:txBody>
      </p:sp>
      <p:pic>
        <p:nvPicPr>
          <p:cNvPr id="52" name="Imag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91022" y="2141571"/>
            <a:ext cx="132588" cy="132588"/>
          </a:xfrm>
          <a:prstGeom prst="rect">
            <a:avLst/>
          </a:prstGeom>
        </p:spPr>
      </p:pic>
      <p:sp>
        <p:nvSpPr>
          <p:cNvPr id="53" name="Text 36"/>
          <p:cNvSpPr/>
          <p:nvPr/>
        </p:nvSpPr>
        <p:spPr>
          <a:xfrm>
            <a:off x="5100042" y="2137470"/>
            <a:ext cx="2130862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RMA Processing &amp; Lifecycle Management</a:t>
            </a:r>
            <a:endParaRPr lang="en-US" sz="820" dirty="0"/>
          </a:p>
        </p:txBody>
      </p:sp>
      <p:pic>
        <p:nvPicPr>
          <p:cNvPr id="54" name="Imag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91022" y="2349782"/>
            <a:ext cx="132588" cy="132588"/>
          </a:xfrm>
          <a:prstGeom prst="rect">
            <a:avLst/>
          </a:prstGeom>
        </p:spPr>
      </p:pic>
      <p:sp>
        <p:nvSpPr>
          <p:cNvPr id="55" name="Text 37"/>
          <p:cNvSpPr/>
          <p:nvPr/>
        </p:nvSpPr>
        <p:spPr>
          <a:xfrm>
            <a:off x="5100042" y="2345680"/>
            <a:ext cx="1723712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Optimization &amp; Cost Analysis</a:t>
            </a:r>
            <a:endParaRPr lang="en-US" sz="820" dirty="0"/>
          </a:p>
        </p:txBody>
      </p:sp>
      <p:pic>
        <p:nvPicPr>
          <p:cNvPr id="56" name="Imag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891022" y="2557992"/>
            <a:ext cx="132588" cy="132588"/>
          </a:xfrm>
          <a:prstGeom prst="rect">
            <a:avLst/>
          </a:prstGeom>
        </p:spPr>
      </p:pic>
      <p:sp>
        <p:nvSpPr>
          <p:cNvPr id="57" name="Text 38"/>
          <p:cNvSpPr/>
          <p:nvPr/>
        </p:nvSpPr>
        <p:spPr>
          <a:xfrm>
            <a:off x="5100042" y="2553891"/>
            <a:ext cx="2046059" cy="140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107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Professional Implementation Services</a:t>
            </a:r>
            <a:endParaRPr lang="en-US" sz="8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8013" y="157460"/>
            <a:ext cx="8927973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17"/>
              </a:lnSpc>
              <a:spcAft>
                <a:spcPts val="170"/>
              </a:spcAft>
              <a:buNone/>
            </a:pPr>
            <a:r>
              <a:rPr lang="en-US" sz="1580" b="1" kern="0" spc="63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AI, EMERGING TECHNOLOGY &amp; VENDOR PARTNERSHIPS</a:t>
            </a:r>
            <a:endParaRPr lang="en-US" sz="1580" dirty="0"/>
          </a:p>
        </p:txBody>
      </p:sp>
      <p:sp>
        <p:nvSpPr>
          <p:cNvPr id="3" name="Text 1"/>
          <p:cNvSpPr/>
          <p:nvPr/>
        </p:nvSpPr>
        <p:spPr>
          <a:xfrm>
            <a:off x="-17145" y="409724"/>
            <a:ext cx="917829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840" b="1" kern="0" spc="8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 with Intention. Partnerships Built for Performance.</a:t>
            </a:r>
            <a:endParaRPr lang="en-US" sz="840" dirty="0"/>
          </a:p>
        </p:txBody>
      </p:sp>
      <p:sp>
        <p:nvSpPr>
          <p:cNvPr id="4" name="Text 2"/>
          <p:cNvSpPr/>
          <p:nvPr/>
        </p:nvSpPr>
        <p:spPr>
          <a:xfrm>
            <a:off x="342900" y="670024"/>
            <a:ext cx="4065389" cy="3886200"/>
          </a:xfrm>
          <a:prstGeom prst="roundRect">
            <a:avLst>
              <a:gd name="adj" fmla="val 1471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42900" y="670024"/>
            <a:ext cx="4065389" cy="28575"/>
          </a:xfrm>
          <a:custGeom>
            <a:avLst/>
            <a:gdLst/>
            <a:ahLst/>
            <a:cxnLst/>
            <a:rect l="l" t="t" r="r" b="b"/>
            <a:pathLst>
              <a:path w="4065389" h="28575">
                <a:moveTo>
                  <a:pt x="57150" y="0"/>
                </a:moveTo>
                <a:lnTo>
                  <a:pt x="37263" y="3572"/>
                </a:lnTo>
                <a:lnTo>
                  <a:pt x="29482" y="7144"/>
                </a:lnTo>
                <a:lnTo>
                  <a:pt x="23834" y="10716"/>
                </a:lnTo>
                <a:lnTo>
                  <a:pt x="19349" y="14288"/>
                </a:lnTo>
                <a:lnTo>
                  <a:pt x="15649" y="17859"/>
                </a:lnTo>
                <a:lnTo>
                  <a:pt x="12537" y="21431"/>
                </a:lnTo>
                <a:lnTo>
                  <a:pt x="9899" y="25003"/>
                </a:lnTo>
                <a:lnTo>
                  <a:pt x="7657" y="28575"/>
                </a:lnTo>
                <a:lnTo>
                  <a:pt x="4057732" y="28575"/>
                </a:lnTo>
                <a:lnTo>
                  <a:pt x="4055491" y="25003"/>
                </a:lnTo>
                <a:lnTo>
                  <a:pt x="4052852" y="21431"/>
                </a:lnTo>
                <a:lnTo>
                  <a:pt x="4049740" y="17859"/>
                </a:lnTo>
                <a:lnTo>
                  <a:pt x="4046040" y="14288"/>
                </a:lnTo>
                <a:lnTo>
                  <a:pt x="4041555" y="10716"/>
                </a:lnTo>
                <a:lnTo>
                  <a:pt x="4035907" y="7144"/>
                </a:lnTo>
                <a:lnTo>
                  <a:pt x="4028126" y="3572"/>
                </a:lnTo>
                <a:lnTo>
                  <a:pt x="4008239" y="0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14350" y="856059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C9A227">
              <a:alpha val="1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3862" y="925571"/>
            <a:ext cx="132588" cy="1325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14350" y="1198811"/>
            <a:ext cx="3722489" cy="168786"/>
          </a:xfrm>
          <a:prstGeom prst="roundRect">
            <a:avLst>
              <a:gd name="adj" fmla="val 12791"/>
            </a:avLst>
          </a:prstGeom>
          <a:solidFill>
            <a:srgbClr val="C9A227">
              <a:alpha val="20000"/>
            </a:srgbClr>
          </a:solidFill>
          <a:ln w="9525">
            <a:solidFill>
              <a:srgbClr val="C9A227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SERVICE</a:t>
            </a:r>
            <a:endParaRPr lang="en-US" sz="560" dirty="0"/>
          </a:p>
        </p:txBody>
      </p:sp>
      <p:sp>
        <p:nvSpPr>
          <p:cNvPr id="9" name="Text 6"/>
          <p:cNvSpPr/>
          <p:nvPr/>
        </p:nvSpPr>
        <p:spPr>
          <a:xfrm>
            <a:off x="514350" y="1395413"/>
            <a:ext cx="4094738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7"/>
              </a:lnSpc>
              <a:spcAft>
                <a:spcPts val="680"/>
              </a:spcAft>
              <a:buNone/>
            </a:pPr>
            <a:r>
              <a:rPr lang="en-US" sz="790" b="1" kern="0" spc="55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 &amp; EMERGING TECHNOLOGY CONSULTING</a:t>
            </a:r>
            <a:endParaRPr lang="en-US" sz="790" dirty="0"/>
          </a:p>
        </p:txBody>
      </p:sp>
      <p:sp>
        <p:nvSpPr>
          <p:cNvPr id="10" name="Text 7"/>
          <p:cNvSpPr/>
          <p:nvPr/>
        </p:nvSpPr>
        <p:spPr>
          <a:xfrm>
            <a:off x="514349" y="1619696"/>
            <a:ext cx="2398667" cy="101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▸Identify and evaluate AI use cases aligned to operations</a:t>
            </a:r>
          </a:p>
        </p:txBody>
      </p:sp>
      <p:sp>
        <p:nvSpPr>
          <p:cNvPr id="11" name="Text 8"/>
          <p:cNvSpPr/>
          <p:nvPr/>
        </p:nvSpPr>
        <p:spPr>
          <a:xfrm>
            <a:off x="514350" y="1806476"/>
            <a:ext cx="2398666" cy="167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▸Build AI governance and ethics frameworks</a:t>
            </a:r>
            <a:endParaRPr lang="en-US" sz="760" dirty="0"/>
          </a:p>
        </p:txBody>
      </p:sp>
      <p:sp>
        <p:nvSpPr>
          <p:cNvPr id="12" name="Text 9"/>
          <p:cNvSpPr/>
          <p:nvPr/>
        </p:nvSpPr>
        <p:spPr>
          <a:xfrm>
            <a:off x="514350" y="1993255"/>
            <a:ext cx="2398666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▸Robotic Process Automation (RPA) implementations 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514349" y="2180033"/>
            <a:ext cx="2509701" cy="167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Conversational AI, Chatbots &amp; Virtual Assistants</a:t>
            </a:r>
            <a:endParaRPr lang="en-US" sz="760" dirty="0"/>
          </a:p>
        </p:txBody>
      </p:sp>
      <p:sp>
        <p:nvSpPr>
          <p:cNvPr id="14" name="Text 11"/>
          <p:cNvSpPr/>
          <p:nvPr/>
        </p:nvSpPr>
        <p:spPr>
          <a:xfrm>
            <a:off x="514349" y="2366814"/>
            <a:ext cx="2607673" cy="101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▸Real-time agent assist and AI- powered analytics</a:t>
            </a:r>
            <a:endParaRPr lang="en-US" sz="760" dirty="0"/>
          </a:p>
        </p:txBody>
      </p:sp>
      <p:sp>
        <p:nvSpPr>
          <p:cNvPr id="15" name="Text 12"/>
          <p:cNvSpPr/>
          <p:nvPr/>
        </p:nvSpPr>
        <p:spPr>
          <a:xfrm>
            <a:off x="514349" y="2553593"/>
            <a:ext cx="2692581" cy="121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▸Generative AI integration advisory  </a:t>
            </a:r>
            <a:endParaRPr lang="en-US" sz="760" dirty="0"/>
          </a:p>
        </p:txBody>
      </p:sp>
      <p:sp>
        <p:nvSpPr>
          <p:cNvPr id="16" name="Text 13"/>
          <p:cNvSpPr/>
          <p:nvPr/>
        </p:nvSpPr>
        <p:spPr>
          <a:xfrm>
            <a:off x="514349" y="2740372"/>
            <a:ext cx="2793355" cy="121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▸AI Ops for network performance and billing optimization</a:t>
            </a:r>
            <a:endParaRPr lang="en-US" sz="760" dirty="0"/>
          </a:p>
        </p:txBody>
      </p:sp>
      <p:sp>
        <p:nvSpPr>
          <p:cNvPr id="17" name="Text 14"/>
          <p:cNvSpPr/>
          <p:nvPr/>
        </p:nvSpPr>
        <p:spPr>
          <a:xfrm>
            <a:off x="514349" y="2927152"/>
            <a:ext cx="2894409" cy="121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E8E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▸Computer Vision and IOT data analytics</a:t>
            </a:r>
            <a:endParaRPr lang="en-US" sz="760" dirty="0"/>
          </a:p>
        </p:txBody>
      </p:sp>
      <p:sp>
        <p:nvSpPr>
          <p:cNvPr id="18" name="Text 15"/>
          <p:cNvSpPr/>
          <p:nvPr/>
        </p:nvSpPr>
        <p:spPr>
          <a:xfrm>
            <a:off x="4565005" y="770334"/>
            <a:ext cx="13841" cy="1814215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536430" y="2627709"/>
            <a:ext cx="70991" cy="70991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4565005" y="2741861"/>
            <a:ext cx="13841" cy="1814364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735562" y="670024"/>
            <a:ext cx="4065538" cy="3886200"/>
          </a:xfrm>
          <a:prstGeom prst="roundRect">
            <a:avLst>
              <a:gd name="adj" fmla="val 1471"/>
            </a:avLst>
          </a:prstGeom>
          <a:solidFill>
            <a:srgbClr val="EEF2FB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4735562" y="670024"/>
            <a:ext cx="4065538" cy="28575"/>
          </a:xfrm>
          <a:custGeom>
            <a:avLst/>
            <a:gdLst/>
            <a:ahLst/>
            <a:cxnLst/>
            <a:rect l="l" t="t" r="r" b="b"/>
            <a:pathLst>
              <a:path w="4065538" h="28575">
                <a:moveTo>
                  <a:pt x="57150" y="0"/>
                </a:moveTo>
                <a:lnTo>
                  <a:pt x="37263" y="3572"/>
                </a:lnTo>
                <a:lnTo>
                  <a:pt x="29482" y="7144"/>
                </a:lnTo>
                <a:lnTo>
                  <a:pt x="23834" y="10716"/>
                </a:lnTo>
                <a:lnTo>
                  <a:pt x="19349" y="14288"/>
                </a:lnTo>
                <a:lnTo>
                  <a:pt x="15649" y="17859"/>
                </a:lnTo>
                <a:lnTo>
                  <a:pt x="12537" y="21431"/>
                </a:lnTo>
                <a:lnTo>
                  <a:pt x="9899" y="25003"/>
                </a:lnTo>
                <a:lnTo>
                  <a:pt x="7657" y="28575"/>
                </a:lnTo>
                <a:lnTo>
                  <a:pt x="4057881" y="28575"/>
                </a:lnTo>
                <a:lnTo>
                  <a:pt x="4055639" y="25003"/>
                </a:lnTo>
                <a:lnTo>
                  <a:pt x="4053001" y="21431"/>
                </a:lnTo>
                <a:lnTo>
                  <a:pt x="4049889" y="17859"/>
                </a:lnTo>
                <a:lnTo>
                  <a:pt x="4046189" y="14288"/>
                </a:lnTo>
                <a:lnTo>
                  <a:pt x="4041704" y="10716"/>
                </a:lnTo>
                <a:lnTo>
                  <a:pt x="4036056" y="7144"/>
                </a:lnTo>
                <a:lnTo>
                  <a:pt x="4028275" y="3572"/>
                </a:lnTo>
                <a:lnTo>
                  <a:pt x="4008388" y="0"/>
                </a:lnTo>
                <a:close/>
              </a:path>
            </a:pathLst>
          </a:cu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4907012" y="856059"/>
            <a:ext cx="271760" cy="271760"/>
          </a:xfrm>
          <a:prstGeom prst="roundRect">
            <a:avLst>
              <a:gd name="adj" fmla="val 21030"/>
            </a:avLst>
          </a:prstGeom>
          <a:solidFill>
            <a:srgbClr val="0D1F5C">
              <a:alpha val="1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6524" y="925571"/>
            <a:ext cx="132588" cy="13258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4907012" y="1198811"/>
            <a:ext cx="3722638" cy="168786"/>
          </a:xfrm>
          <a:prstGeom prst="roundRect">
            <a:avLst>
              <a:gd name="adj" fmla="val 12791"/>
            </a:avLst>
          </a:prstGeom>
          <a:solidFill>
            <a:srgbClr val="0D1F5C">
              <a:alpha val="10000"/>
            </a:srgbClr>
          </a:solidFill>
          <a:ln w="9525">
            <a:solidFill>
              <a:srgbClr val="0D1F5C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560" b="1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SERVICE</a:t>
            </a:r>
            <a:endParaRPr lang="en-US" sz="560" dirty="0"/>
          </a:p>
        </p:txBody>
      </p:sp>
      <p:sp>
        <p:nvSpPr>
          <p:cNvPr id="26" name="Text 22"/>
          <p:cNvSpPr/>
          <p:nvPr/>
        </p:nvSpPr>
        <p:spPr>
          <a:xfrm>
            <a:off x="4907012" y="1395413"/>
            <a:ext cx="4094902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7"/>
              </a:lnSpc>
              <a:spcAft>
                <a:spcPts val="680"/>
              </a:spcAft>
              <a:buNone/>
            </a:pPr>
            <a:r>
              <a:rPr lang="en-US" sz="790" b="1" kern="0" spc="55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VENDOR &amp; BUSINESS TECHNOLOGY PARTNERSHIPS</a:t>
            </a:r>
            <a:endParaRPr lang="en-US" sz="790" dirty="0"/>
          </a:p>
        </p:txBody>
      </p:sp>
      <p:sp>
        <p:nvSpPr>
          <p:cNvPr id="27" name="Text 23"/>
          <p:cNvSpPr/>
          <p:nvPr/>
        </p:nvSpPr>
        <p:spPr>
          <a:xfrm>
            <a:off x="4907012" y="1619696"/>
            <a:ext cx="2316748" cy="129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▸OEM- agnostic – solutions based on what’s best for you</a:t>
            </a:r>
            <a:endParaRPr lang="en-US" sz="760" dirty="0"/>
          </a:p>
        </p:txBody>
      </p:sp>
      <p:sp>
        <p:nvSpPr>
          <p:cNvPr id="28" name="Text 24"/>
          <p:cNvSpPr/>
          <p:nvPr/>
        </p:nvSpPr>
        <p:spPr>
          <a:xfrm>
            <a:off x="4907012" y="1806476"/>
            <a:ext cx="2316748" cy="129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▸Strategic relationships with leading technology providers </a:t>
            </a:r>
            <a:endParaRPr lang="en-US" sz="760" dirty="0"/>
          </a:p>
        </p:txBody>
      </p:sp>
      <p:sp>
        <p:nvSpPr>
          <p:cNvPr id="29" name="Text 25"/>
          <p:cNvSpPr/>
          <p:nvPr/>
        </p:nvSpPr>
        <p:spPr>
          <a:xfrm>
            <a:off x="4907012" y="1993255"/>
            <a:ext cx="2427782" cy="84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▸AWS, Microsoft Azure, GCP, ADP, Dell Technologies, Cisco, VMware, QuickBooks partnerships </a:t>
            </a:r>
            <a:endParaRPr lang="en-US" sz="760" dirty="0"/>
          </a:p>
        </p:txBody>
      </p:sp>
      <p:sp>
        <p:nvSpPr>
          <p:cNvPr id="30" name="Text 26"/>
          <p:cNvSpPr/>
          <p:nvPr/>
        </p:nvSpPr>
        <p:spPr>
          <a:xfrm>
            <a:off x="4907011" y="2180034"/>
            <a:ext cx="2512691" cy="84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▸Office Hardware procurement at scale – Copiers, Printers and Fax</a:t>
            </a:r>
            <a:endParaRPr lang="en-US" sz="760" dirty="0"/>
          </a:p>
        </p:txBody>
      </p:sp>
      <p:sp>
        <p:nvSpPr>
          <p:cNvPr id="31" name="Text 27"/>
          <p:cNvSpPr/>
          <p:nvPr/>
        </p:nvSpPr>
        <p:spPr>
          <a:xfrm>
            <a:off x="4907012" y="2366814"/>
            <a:ext cx="2610662" cy="79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▸Software license negotiation and optimization </a:t>
            </a:r>
            <a:endParaRPr lang="en-US" sz="760" dirty="0"/>
          </a:p>
        </p:txBody>
      </p:sp>
      <p:sp>
        <p:nvSpPr>
          <p:cNvPr id="32" name="Text 28"/>
          <p:cNvSpPr/>
          <p:nvPr/>
        </p:nvSpPr>
        <p:spPr>
          <a:xfrm>
            <a:off x="4907012" y="2553593"/>
            <a:ext cx="2884982" cy="93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60" dirty="0" err="1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CPaaS</a:t>
            </a: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SaaS, and IaaS ecosystem management </a:t>
            </a:r>
            <a:endParaRPr lang="en-US" sz="760" dirty="0"/>
          </a:p>
        </p:txBody>
      </p:sp>
      <p:sp>
        <p:nvSpPr>
          <p:cNvPr id="33" name="Text 29"/>
          <p:cNvSpPr/>
          <p:nvPr/>
        </p:nvSpPr>
        <p:spPr>
          <a:xfrm>
            <a:off x="4907011" y="2740371"/>
            <a:ext cx="3009079" cy="146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64"/>
              </a:lnSpc>
              <a:buNone/>
            </a:pPr>
            <a:r>
              <a:rPr lang="en-US" sz="76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▸Legally compliant partnership and governance frameworks</a:t>
            </a:r>
            <a:endParaRPr lang="en-US" sz="760" dirty="0"/>
          </a:p>
        </p:txBody>
      </p:sp>
      <p:sp>
        <p:nvSpPr>
          <p:cNvPr id="34" name="Text 30"/>
          <p:cNvSpPr/>
          <p:nvPr/>
        </p:nvSpPr>
        <p:spPr>
          <a:xfrm>
            <a:off x="-17145" y="4556224"/>
            <a:ext cx="10058400" cy="271760"/>
          </a:xfrm>
          <a:prstGeom prst="rect">
            <a:avLst/>
          </a:prstGeom>
          <a:noFill/>
          <a:ln/>
        </p:spPr>
        <p:txBody>
          <a:bodyPr wrap="none" lIns="400050" tIns="0" rIns="40005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790" b="1" i="1" kern="0" spc="8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design solutions for your business — not for vendor convenience.”</a:t>
            </a:r>
            <a:endParaRPr lang="en-US" sz="1200" dirty="0"/>
          </a:p>
        </p:txBody>
      </p:sp>
      <p:sp>
        <p:nvSpPr>
          <p:cNvPr id="35" name="Text 31"/>
          <p:cNvSpPr/>
          <p:nvPr/>
        </p:nvSpPr>
        <p:spPr>
          <a:xfrm>
            <a:off x="3408759" y="269339"/>
            <a:ext cx="1428750" cy="1428750"/>
          </a:xfrm>
          <a:prstGeom prst="ellipse">
            <a:avLst/>
          </a:prstGeom>
          <a:solidFill>
            <a:srgbClr val="C9A227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2"/>
          <p:cNvSpPr/>
          <p:nvPr/>
        </p:nvSpPr>
        <p:spPr>
          <a:xfrm>
            <a:off x="4378692" y="3626498"/>
            <a:ext cx="1286466" cy="1286466"/>
          </a:xfrm>
          <a:prstGeom prst="ellipse">
            <a:avLst/>
          </a:prstGeom>
          <a:solidFill>
            <a:srgbClr val="1A3FA3">
              <a:alpha val="6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1343620"/>
            <a:ext cx="9144000" cy="7590"/>
          </a:xfrm>
          <a:prstGeom prst="rect">
            <a:avLst/>
          </a:prstGeom>
          <a:solidFill>
            <a:srgbClr val="C9A227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2857500"/>
            <a:ext cx="9144000" cy="7590"/>
          </a:xfrm>
          <a:prstGeom prst="rect">
            <a:avLst/>
          </a:prstGeom>
          <a:solidFill>
            <a:srgbClr val="C9A227">
              <a:alpha val="12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286000" y="0"/>
            <a:ext cx="7590" cy="5143500"/>
          </a:xfrm>
          <a:prstGeom prst="rect">
            <a:avLst/>
          </a:prstGeom>
          <a:solidFill>
            <a:srgbClr val="C9A227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0" y="0"/>
            <a:ext cx="7590" cy="5143500"/>
          </a:xfrm>
          <a:prstGeom prst="rect">
            <a:avLst/>
          </a:prstGeom>
          <a:solidFill>
            <a:srgbClr val="C9A227">
              <a:alpha val="12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81595" y="1064121"/>
            <a:ext cx="429220" cy="21580"/>
          </a:xfrm>
          <a:custGeom>
            <a:avLst/>
            <a:gdLst/>
            <a:ahLst/>
            <a:cxnLst/>
            <a:rect l="l" t="t" r="r" b="b"/>
            <a:pathLst>
              <a:path w="429220" h="21580">
                <a:moveTo>
                  <a:pt x="57150" y="0"/>
                </a:moveTo>
                <a:lnTo>
                  <a:pt x="429220" y="0"/>
                </a:lnTo>
                <a:lnTo>
                  <a:pt x="429220" y="21580"/>
                </a:lnTo>
                <a:lnTo>
                  <a:pt x="0" y="21580"/>
                </a:lnTo>
                <a:lnTo>
                  <a:pt x="0" y="57150"/>
                </a:lnTo>
                <a:lnTo>
                  <a:pt x="57150" y="0"/>
                </a:lnTo>
                <a:lnTo>
                  <a:pt x="46001" y="1098"/>
                </a:lnTo>
                <a:lnTo>
                  <a:pt x="35280" y="4350"/>
                </a:lnTo>
                <a:lnTo>
                  <a:pt x="25399" y="9632"/>
                </a:lnTo>
                <a:lnTo>
                  <a:pt x="16739" y="16739"/>
                </a:lnTo>
                <a:lnTo>
                  <a:pt x="9632" y="21580"/>
                </a:lnTo>
                <a:lnTo>
                  <a:pt x="4350" y="21580"/>
                </a:lnTo>
                <a:lnTo>
                  <a:pt x="1098" y="21580"/>
                </a:lnTo>
                <a:lnTo>
                  <a:pt x="0" y="2158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1595" y="1417737"/>
            <a:ext cx="13841" cy="1060847"/>
          </a:xfrm>
          <a:custGeom>
            <a:avLst/>
            <a:gdLst/>
            <a:ahLst/>
            <a:cxnLst/>
            <a:rect l="l" t="t" r="r" b="b"/>
            <a:pathLst>
              <a:path w="13841" h="1060847">
                <a:moveTo>
                  <a:pt x="0" y="0"/>
                </a:moveTo>
                <a:lnTo>
                  <a:pt x="-117957600" y="0"/>
                </a:lnTo>
                <a:lnTo>
                  <a:pt x="0" y="0"/>
                </a:lnTo>
                <a:lnTo>
                  <a:pt x="2596" y="268"/>
                </a:lnTo>
                <a:lnTo>
                  <a:pt x="5217" y="1063"/>
                </a:lnTo>
                <a:lnTo>
                  <a:pt x="7632" y="2354"/>
                </a:lnTo>
                <a:lnTo>
                  <a:pt x="9749" y="4092"/>
                </a:lnTo>
                <a:lnTo>
                  <a:pt x="11487" y="6209"/>
                </a:lnTo>
                <a:lnTo>
                  <a:pt x="12778" y="8624"/>
                </a:lnTo>
                <a:lnTo>
                  <a:pt x="13573" y="11245"/>
                </a:lnTo>
                <a:lnTo>
                  <a:pt x="13841" y="13970"/>
                </a:lnTo>
                <a:lnTo>
                  <a:pt x="13841" y="1046877"/>
                </a:lnTo>
                <a:lnTo>
                  <a:pt x="13841" y="1046877"/>
                </a:lnTo>
                <a:lnTo>
                  <a:pt x="13573" y="1049602"/>
                </a:lnTo>
                <a:lnTo>
                  <a:pt x="12778" y="1052223"/>
                </a:lnTo>
                <a:lnTo>
                  <a:pt x="11487" y="1054638"/>
                </a:lnTo>
                <a:lnTo>
                  <a:pt x="9749" y="1056755"/>
                </a:lnTo>
                <a:lnTo>
                  <a:pt x="7632" y="1058493"/>
                </a:lnTo>
                <a:lnTo>
                  <a:pt x="5217" y="1059783"/>
                </a:lnTo>
                <a:lnTo>
                  <a:pt x="2596" y="1060578"/>
                </a:lnTo>
                <a:lnTo>
                  <a:pt x="0" y="1060847"/>
                </a:lnTo>
                <a:lnTo>
                  <a:pt x="0" y="1060847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14985" y="1064121"/>
            <a:ext cx="429220" cy="21580"/>
          </a:xfrm>
          <a:custGeom>
            <a:avLst/>
            <a:gdLst/>
            <a:ahLst/>
            <a:cxnLst/>
            <a:rect l="l" t="t" r="r" b="b"/>
            <a:pathLst>
              <a:path w="429220" h="21580">
                <a:moveTo>
                  <a:pt x="57150" y="0"/>
                </a:moveTo>
                <a:lnTo>
                  <a:pt x="429220" y="0"/>
                </a:lnTo>
                <a:lnTo>
                  <a:pt x="429220" y="21580"/>
                </a:lnTo>
                <a:lnTo>
                  <a:pt x="0" y="21580"/>
                </a:lnTo>
                <a:lnTo>
                  <a:pt x="0" y="57150"/>
                </a:lnTo>
                <a:lnTo>
                  <a:pt x="57150" y="0"/>
                </a:lnTo>
                <a:lnTo>
                  <a:pt x="46001" y="1098"/>
                </a:lnTo>
                <a:lnTo>
                  <a:pt x="35280" y="4350"/>
                </a:lnTo>
                <a:lnTo>
                  <a:pt x="25399" y="9632"/>
                </a:lnTo>
                <a:lnTo>
                  <a:pt x="16739" y="16739"/>
                </a:lnTo>
                <a:lnTo>
                  <a:pt x="9632" y="21580"/>
                </a:lnTo>
                <a:lnTo>
                  <a:pt x="4350" y="21580"/>
                </a:lnTo>
                <a:lnTo>
                  <a:pt x="1098" y="21580"/>
                </a:lnTo>
                <a:lnTo>
                  <a:pt x="0" y="2158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214985" y="1417737"/>
            <a:ext cx="13841" cy="1060847"/>
          </a:xfrm>
          <a:custGeom>
            <a:avLst/>
            <a:gdLst/>
            <a:ahLst/>
            <a:cxnLst/>
            <a:rect l="l" t="t" r="r" b="b"/>
            <a:pathLst>
              <a:path w="13841" h="1060847">
                <a:moveTo>
                  <a:pt x="0" y="0"/>
                </a:moveTo>
                <a:lnTo>
                  <a:pt x="-117957600" y="0"/>
                </a:lnTo>
                <a:lnTo>
                  <a:pt x="0" y="0"/>
                </a:lnTo>
                <a:lnTo>
                  <a:pt x="2596" y="268"/>
                </a:lnTo>
                <a:lnTo>
                  <a:pt x="5217" y="1063"/>
                </a:lnTo>
                <a:lnTo>
                  <a:pt x="7632" y="2354"/>
                </a:lnTo>
                <a:lnTo>
                  <a:pt x="9749" y="4092"/>
                </a:lnTo>
                <a:lnTo>
                  <a:pt x="11487" y="6209"/>
                </a:lnTo>
                <a:lnTo>
                  <a:pt x="12778" y="8624"/>
                </a:lnTo>
                <a:lnTo>
                  <a:pt x="13573" y="11245"/>
                </a:lnTo>
                <a:lnTo>
                  <a:pt x="13841" y="13970"/>
                </a:lnTo>
                <a:lnTo>
                  <a:pt x="13841" y="1046877"/>
                </a:lnTo>
                <a:lnTo>
                  <a:pt x="13841" y="1046877"/>
                </a:lnTo>
                <a:lnTo>
                  <a:pt x="13573" y="1049602"/>
                </a:lnTo>
                <a:lnTo>
                  <a:pt x="12778" y="1052223"/>
                </a:lnTo>
                <a:lnTo>
                  <a:pt x="11487" y="1054638"/>
                </a:lnTo>
                <a:lnTo>
                  <a:pt x="9749" y="1056755"/>
                </a:lnTo>
                <a:lnTo>
                  <a:pt x="7632" y="1058493"/>
                </a:lnTo>
                <a:lnTo>
                  <a:pt x="5217" y="1059783"/>
                </a:lnTo>
                <a:lnTo>
                  <a:pt x="2596" y="1060578"/>
                </a:lnTo>
                <a:lnTo>
                  <a:pt x="0" y="1060847"/>
                </a:lnTo>
                <a:lnTo>
                  <a:pt x="0" y="1060847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048375" y="1064121"/>
            <a:ext cx="429220" cy="21580"/>
          </a:xfrm>
          <a:custGeom>
            <a:avLst/>
            <a:gdLst/>
            <a:ahLst/>
            <a:cxnLst/>
            <a:rect l="l" t="t" r="r" b="b"/>
            <a:pathLst>
              <a:path w="429220" h="21580">
                <a:moveTo>
                  <a:pt x="57150" y="0"/>
                </a:moveTo>
                <a:lnTo>
                  <a:pt x="429220" y="0"/>
                </a:lnTo>
                <a:lnTo>
                  <a:pt x="429220" y="21580"/>
                </a:lnTo>
                <a:lnTo>
                  <a:pt x="0" y="21580"/>
                </a:lnTo>
                <a:lnTo>
                  <a:pt x="0" y="57150"/>
                </a:lnTo>
                <a:lnTo>
                  <a:pt x="57150" y="0"/>
                </a:lnTo>
                <a:lnTo>
                  <a:pt x="46001" y="1098"/>
                </a:lnTo>
                <a:lnTo>
                  <a:pt x="35280" y="4350"/>
                </a:lnTo>
                <a:lnTo>
                  <a:pt x="25399" y="9632"/>
                </a:lnTo>
                <a:lnTo>
                  <a:pt x="16739" y="16739"/>
                </a:lnTo>
                <a:lnTo>
                  <a:pt x="9632" y="21580"/>
                </a:lnTo>
                <a:lnTo>
                  <a:pt x="4350" y="21580"/>
                </a:lnTo>
                <a:lnTo>
                  <a:pt x="1098" y="21580"/>
                </a:lnTo>
                <a:lnTo>
                  <a:pt x="0" y="2158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048375" y="1417737"/>
            <a:ext cx="13841" cy="1060847"/>
          </a:xfrm>
          <a:custGeom>
            <a:avLst/>
            <a:gdLst/>
            <a:ahLst/>
            <a:cxnLst/>
            <a:rect l="l" t="t" r="r" b="b"/>
            <a:pathLst>
              <a:path w="13841" h="1060847">
                <a:moveTo>
                  <a:pt x="0" y="0"/>
                </a:moveTo>
                <a:lnTo>
                  <a:pt x="-117957600" y="0"/>
                </a:lnTo>
                <a:lnTo>
                  <a:pt x="0" y="0"/>
                </a:lnTo>
                <a:lnTo>
                  <a:pt x="2596" y="268"/>
                </a:lnTo>
                <a:lnTo>
                  <a:pt x="5217" y="1063"/>
                </a:lnTo>
                <a:lnTo>
                  <a:pt x="7632" y="2354"/>
                </a:lnTo>
                <a:lnTo>
                  <a:pt x="9749" y="4092"/>
                </a:lnTo>
                <a:lnTo>
                  <a:pt x="11487" y="6209"/>
                </a:lnTo>
                <a:lnTo>
                  <a:pt x="12778" y="8624"/>
                </a:lnTo>
                <a:lnTo>
                  <a:pt x="13573" y="11245"/>
                </a:lnTo>
                <a:lnTo>
                  <a:pt x="13841" y="13970"/>
                </a:lnTo>
                <a:lnTo>
                  <a:pt x="13841" y="1046877"/>
                </a:lnTo>
                <a:lnTo>
                  <a:pt x="13841" y="1046877"/>
                </a:lnTo>
                <a:lnTo>
                  <a:pt x="13573" y="1049602"/>
                </a:lnTo>
                <a:lnTo>
                  <a:pt x="12778" y="1052223"/>
                </a:lnTo>
                <a:lnTo>
                  <a:pt x="11487" y="1054638"/>
                </a:lnTo>
                <a:lnTo>
                  <a:pt x="9749" y="1056755"/>
                </a:lnTo>
                <a:lnTo>
                  <a:pt x="7632" y="1058493"/>
                </a:lnTo>
                <a:lnTo>
                  <a:pt x="5217" y="1059783"/>
                </a:lnTo>
                <a:lnTo>
                  <a:pt x="2596" y="1060578"/>
                </a:lnTo>
                <a:lnTo>
                  <a:pt x="0" y="1060847"/>
                </a:lnTo>
                <a:lnTo>
                  <a:pt x="0" y="1060847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1595" y="2951708"/>
            <a:ext cx="429220" cy="21580"/>
          </a:xfrm>
          <a:custGeom>
            <a:avLst/>
            <a:gdLst/>
            <a:ahLst/>
            <a:cxnLst/>
            <a:rect l="l" t="t" r="r" b="b"/>
            <a:pathLst>
              <a:path w="429220" h="21580">
                <a:moveTo>
                  <a:pt x="57150" y="0"/>
                </a:moveTo>
                <a:lnTo>
                  <a:pt x="429220" y="0"/>
                </a:lnTo>
                <a:lnTo>
                  <a:pt x="429220" y="21580"/>
                </a:lnTo>
                <a:lnTo>
                  <a:pt x="0" y="21580"/>
                </a:lnTo>
                <a:lnTo>
                  <a:pt x="0" y="57150"/>
                </a:lnTo>
                <a:lnTo>
                  <a:pt x="57150" y="0"/>
                </a:lnTo>
                <a:lnTo>
                  <a:pt x="46001" y="1098"/>
                </a:lnTo>
                <a:lnTo>
                  <a:pt x="35280" y="4350"/>
                </a:lnTo>
                <a:lnTo>
                  <a:pt x="25399" y="9632"/>
                </a:lnTo>
                <a:lnTo>
                  <a:pt x="16739" y="16739"/>
                </a:lnTo>
                <a:lnTo>
                  <a:pt x="9632" y="21580"/>
                </a:lnTo>
                <a:lnTo>
                  <a:pt x="4350" y="21580"/>
                </a:lnTo>
                <a:lnTo>
                  <a:pt x="1098" y="21580"/>
                </a:lnTo>
                <a:lnTo>
                  <a:pt x="0" y="2158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81595" y="3305324"/>
            <a:ext cx="13841" cy="1060999"/>
          </a:xfrm>
          <a:custGeom>
            <a:avLst/>
            <a:gdLst/>
            <a:ahLst/>
            <a:cxnLst/>
            <a:rect l="l" t="t" r="r" b="b"/>
            <a:pathLst>
              <a:path w="13841" h="1060999">
                <a:moveTo>
                  <a:pt x="0" y="0"/>
                </a:moveTo>
                <a:lnTo>
                  <a:pt x="-117957600" y="0"/>
                </a:lnTo>
                <a:lnTo>
                  <a:pt x="0" y="0"/>
                </a:lnTo>
                <a:lnTo>
                  <a:pt x="2596" y="268"/>
                </a:lnTo>
                <a:lnTo>
                  <a:pt x="5217" y="1063"/>
                </a:lnTo>
                <a:lnTo>
                  <a:pt x="7632" y="2354"/>
                </a:lnTo>
                <a:lnTo>
                  <a:pt x="9749" y="4092"/>
                </a:lnTo>
                <a:lnTo>
                  <a:pt x="11487" y="6209"/>
                </a:lnTo>
                <a:lnTo>
                  <a:pt x="12778" y="8624"/>
                </a:lnTo>
                <a:lnTo>
                  <a:pt x="13573" y="11245"/>
                </a:lnTo>
                <a:lnTo>
                  <a:pt x="13841" y="13970"/>
                </a:lnTo>
                <a:lnTo>
                  <a:pt x="13841" y="1047029"/>
                </a:lnTo>
                <a:lnTo>
                  <a:pt x="13841" y="1047029"/>
                </a:lnTo>
                <a:lnTo>
                  <a:pt x="13573" y="1049755"/>
                </a:lnTo>
                <a:lnTo>
                  <a:pt x="12778" y="1052375"/>
                </a:lnTo>
                <a:lnTo>
                  <a:pt x="11487" y="1054791"/>
                </a:lnTo>
                <a:lnTo>
                  <a:pt x="9749" y="1056908"/>
                </a:lnTo>
                <a:lnTo>
                  <a:pt x="7632" y="1058645"/>
                </a:lnTo>
                <a:lnTo>
                  <a:pt x="5217" y="1059936"/>
                </a:lnTo>
                <a:lnTo>
                  <a:pt x="2596" y="1060731"/>
                </a:lnTo>
                <a:lnTo>
                  <a:pt x="0" y="1060999"/>
                </a:lnTo>
                <a:lnTo>
                  <a:pt x="0" y="1060999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214985" y="2951708"/>
            <a:ext cx="429220" cy="21580"/>
          </a:xfrm>
          <a:custGeom>
            <a:avLst/>
            <a:gdLst/>
            <a:ahLst/>
            <a:cxnLst/>
            <a:rect l="l" t="t" r="r" b="b"/>
            <a:pathLst>
              <a:path w="429220" h="21580">
                <a:moveTo>
                  <a:pt x="57150" y="0"/>
                </a:moveTo>
                <a:lnTo>
                  <a:pt x="429220" y="0"/>
                </a:lnTo>
                <a:lnTo>
                  <a:pt x="429220" y="21580"/>
                </a:lnTo>
                <a:lnTo>
                  <a:pt x="0" y="21580"/>
                </a:lnTo>
                <a:lnTo>
                  <a:pt x="0" y="57150"/>
                </a:lnTo>
                <a:lnTo>
                  <a:pt x="57150" y="0"/>
                </a:lnTo>
                <a:lnTo>
                  <a:pt x="46001" y="1098"/>
                </a:lnTo>
                <a:lnTo>
                  <a:pt x="35280" y="4350"/>
                </a:lnTo>
                <a:lnTo>
                  <a:pt x="25399" y="9632"/>
                </a:lnTo>
                <a:lnTo>
                  <a:pt x="16739" y="16739"/>
                </a:lnTo>
                <a:lnTo>
                  <a:pt x="9632" y="21580"/>
                </a:lnTo>
                <a:lnTo>
                  <a:pt x="4350" y="21580"/>
                </a:lnTo>
                <a:lnTo>
                  <a:pt x="1098" y="21580"/>
                </a:lnTo>
                <a:lnTo>
                  <a:pt x="0" y="2158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214985" y="3305324"/>
            <a:ext cx="13841" cy="1060999"/>
          </a:xfrm>
          <a:custGeom>
            <a:avLst/>
            <a:gdLst/>
            <a:ahLst/>
            <a:cxnLst/>
            <a:rect l="l" t="t" r="r" b="b"/>
            <a:pathLst>
              <a:path w="13841" h="1060999">
                <a:moveTo>
                  <a:pt x="0" y="0"/>
                </a:moveTo>
                <a:lnTo>
                  <a:pt x="-117957600" y="0"/>
                </a:lnTo>
                <a:lnTo>
                  <a:pt x="0" y="0"/>
                </a:lnTo>
                <a:lnTo>
                  <a:pt x="2596" y="268"/>
                </a:lnTo>
                <a:lnTo>
                  <a:pt x="5217" y="1063"/>
                </a:lnTo>
                <a:lnTo>
                  <a:pt x="7632" y="2354"/>
                </a:lnTo>
                <a:lnTo>
                  <a:pt x="9749" y="4092"/>
                </a:lnTo>
                <a:lnTo>
                  <a:pt x="11487" y="6209"/>
                </a:lnTo>
                <a:lnTo>
                  <a:pt x="12778" y="8624"/>
                </a:lnTo>
                <a:lnTo>
                  <a:pt x="13573" y="11245"/>
                </a:lnTo>
                <a:lnTo>
                  <a:pt x="13841" y="13970"/>
                </a:lnTo>
                <a:lnTo>
                  <a:pt x="13841" y="1047029"/>
                </a:lnTo>
                <a:lnTo>
                  <a:pt x="13841" y="1047029"/>
                </a:lnTo>
                <a:lnTo>
                  <a:pt x="13573" y="1049755"/>
                </a:lnTo>
                <a:lnTo>
                  <a:pt x="12778" y="1052375"/>
                </a:lnTo>
                <a:lnTo>
                  <a:pt x="11487" y="1054791"/>
                </a:lnTo>
                <a:lnTo>
                  <a:pt x="9749" y="1056908"/>
                </a:lnTo>
                <a:lnTo>
                  <a:pt x="7632" y="1058645"/>
                </a:lnTo>
                <a:lnTo>
                  <a:pt x="5217" y="1059936"/>
                </a:lnTo>
                <a:lnTo>
                  <a:pt x="2596" y="1060731"/>
                </a:lnTo>
                <a:lnTo>
                  <a:pt x="0" y="1060999"/>
                </a:lnTo>
                <a:lnTo>
                  <a:pt x="0" y="1060999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048375" y="2951708"/>
            <a:ext cx="429220" cy="21580"/>
          </a:xfrm>
          <a:custGeom>
            <a:avLst/>
            <a:gdLst/>
            <a:ahLst/>
            <a:cxnLst/>
            <a:rect l="l" t="t" r="r" b="b"/>
            <a:pathLst>
              <a:path w="429220" h="21580">
                <a:moveTo>
                  <a:pt x="57150" y="0"/>
                </a:moveTo>
                <a:lnTo>
                  <a:pt x="429220" y="0"/>
                </a:lnTo>
                <a:lnTo>
                  <a:pt x="429220" y="21580"/>
                </a:lnTo>
                <a:lnTo>
                  <a:pt x="0" y="21580"/>
                </a:lnTo>
                <a:lnTo>
                  <a:pt x="0" y="57150"/>
                </a:lnTo>
                <a:lnTo>
                  <a:pt x="57150" y="0"/>
                </a:lnTo>
                <a:lnTo>
                  <a:pt x="46001" y="1098"/>
                </a:lnTo>
                <a:lnTo>
                  <a:pt x="35280" y="4350"/>
                </a:lnTo>
                <a:lnTo>
                  <a:pt x="25399" y="9632"/>
                </a:lnTo>
                <a:lnTo>
                  <a:pt x="16739" y="16739"/>
                </a:lnTo>
                <a:lnTo>
                  <a:pt x="9632" y="21580"/>
                </a:lnTo>
                <a:lnTo>
                  <a:pt x="4350" y="21580"/>
                </a:lnTo>
                <a:lnTo>
                  <a:pt x="1098" y="21580"/>
                </a:lnTo>
                <a:lnTo>
                  <a:pt x="0" y="21580"/>
                </a:lnTo>
                <a:close/>
              </a:path>
            </a:pathLst>
          </a:custGeom>
          <a:gradFill rotWithShape="1">
            <a:gsLst>
              <a:gs pos="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048375" y="3305324"/>
            <a:ext cx="13841" cy="1060999"/>
          </a:xfrm>
          <a:custGeom>
            <a:avLst/>
            <a:gdLst/>
            <a:ahLst/>
            <a:cxnLst/>
            <a:rect l="l" t="t" r="r" b="b"/>
            <a:pathLst>
              <a:path w="13841" h="1060999">
                <a:moveTo>
                  <a:pt x="0" y="0"/>
                </a:moveTo>
                <a:lnTo>
                  <a:pt x="-117957600" y="0"/>
                </a:lnTo>
                <a:lnTo>
                  <a:pt x="0" y="0"/>
                </a:lnTo>
                <a:lnTo>
                  <a:pt x="2596" y="268"/>
                </a:lnTo>
                <a:lnTo>
                  <a:pt x="5217" y="1063"/>
                </a:lnTo>
                <a:lnTo>
                  <a:pt x="7632" y="2354"/>
                </a:lnTo>
                <a:lnTo>
                  <a:pt x="9749" y="4092"/>
                </a:lnTo>
                <a:lnTo>
                  <a:pt x="11487" y="6209"/>
                </a:lnTo>
                <a:lnTo>
                  <a:pt x="12778" y="8624"/>
                </a:lnTo>
                <a:lnTo>
                  <a:pt x="13573" y="11245"/>
                </a:lnTo>
                <a:lnTo>
                  <a:pt x="13841" y="13970"/>
                </a:lnTo>
                <a:lnTo>
                  <a:pt x="13841" y="1047029"/>
                </a:lnTo>
                <a:lnTo>
                  <a:pt x="13841" y="1047029"/>
                </a:lnTo>
                <a:lnTo>
                  <a:pt x="13573" y="1049755"/>
                </a:lnTo>
                <a:lnTo>
                  <a:pt x="12778" y="1052375"/>
                </a:lnTo>
                <a:lnTo>
                  <a:pt x="11487" y="1054791"/>
                </a:lnTo>
                <a:lnTo>
                  <a:pt x="9749" y="1056908"/>
                </a:lnTo>
                <a:lnTo>
                  <a:pt x="7632" y="1058645"/>
                </a:lnTo>
                <a:lnTo>
                  <a:pt x="5217" y="1059936"/>
                </a:lnTo>
                <a:lnTo>
                  <a:pt x="2596" y="1060731"/>
                </a:lnTo>
                <a:lnTo>
                  <a:pt x="0" y="1060999"/>
                </a:lnTo>
                <a:lnTo>
                  <a:pt x="0" y="1060999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7200" y="200620"/>
            <a:ext cx="9052560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95"/>
              </a:lnSpc>
              <a:buNone/>
            </a:pPr>
            <a:r>
              <a:rPr lang="en-US" sz="730" b="1" kern="0" spc="23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TECHNOLOGY SOLUTION MAP · EXTENDED</a:t>
            </a:r>
            <a:endParaRPr lang="en-US" sz="730" dirty="0"/>
          </a:p>
        </p:txBody>
      </p:sp>
      <p:sp>
        <p:nvSpPr>
          <p:cNvPr id="22" name="Text 20"/>
          <p:cNvSpPr/>
          <p:nvPr/>
        </p:nvSpPr>
        <p:spPr>
          <a:xfrm>
            <a:off x="457200" y="353467"/>
            <a:ext cx="8805672" cy="2835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33"/>
              </a:lnSpc>
              <a:spcAft>
                <a:spcPts val="230"/>
              </a:spcAft>
              <a:buNone/>
            </a:pPr>
            <a:r>
              <a:rPr lang="en-US" sz="2030" b="1" kern="0" spc="14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EXTENDED SERVICE OFFERINGS</a:t>
            </a:r>
            <a:endParaRPr lang="en-US" sz="2030" dirty="0"/>
          </a:p>
        </p:txBody>
      </p:sp>
      <p:sp>
        <p:nvSpPr>
          <p:cNvPr id="23" name="Text 21"/>
          <p:cNvSpPr/>
          <p:nvPr/>
        </p:nvSpPr>
        <p:spPr>
          <a:xfrm>
            <a:off x="457200" y="666155"/>
            <a:ext cx="905256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kern="0" spc="2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Core IT — A Complete Technology Ecosystem Delivered by One Strategic Partner.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" y="926455"/>
            <a:ext cx="8229600" cy="13841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372070" y="1054596"/>
            <a:ext cx="2733080" cy="1787277"/>
          </a:xfrm>
          <a:prstGeom prst="roundRect">
            <a:avLst>
              <a:gd name="adj" fmla="val 3198"/>
            </a:avLst>
          </a:prstGeom>
          <a:gradFill rotWithShape="1">
            <a:gsLst>
              <a:gs pos="0">
                <a:srgbClr val="152A7A"/>
              </a:gs>
              <a:gs pos="100000">
                <a:srgbClr val="0F1F5A"/>
              </a:gs>
            </a:gsLst>
            <a:lin ang="3300000" scaled="1"/>
          </a:gra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525066" y="1755130"/>
            <a:ext cx="400050" cy="400050"/>
          </a:xfrm>
          <a:prstGeom prst="ellipse">
            <a:avLst/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784" y="1879848"/>
            <a:ext cx="150465" cy="150465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053257" y="1721346"/>
            <a:ext cx="2088788" cy="92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30"/>
              </a:lnSpc>
              <a:buNone/>
            </a:pPr>
            <a:r>
              <a:rPr lang="en-US" sz="730" b="1" kern="0" spc="1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01</a:t>
            </a:r>
            <a:endParaRPr lang="en-US" sz="730" dirty="0"/>
          </a:p>
        </p:txBody>
      </p:sp>
      <p:sp>
        <p:nvSpPr>
          <p:cNvPr id="29" name="Text 26"/>
          <p:cNvSpPr/>
          <p:nvPr/>
        </p:nvSpPr>
        <p:spPr>
          <a:xfrm>
            <a:off x="1053257" y="1849487"/>
            <a:ext cx="2088788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Customer Experience</a:t>
            </a:r>
            <a:endParaRPr lang="en-US" sz="1130" dirty="0"/>
          </a:p>
        </p:txBody>
      </p:sp>
      <p:sp>
        <p:nvSpPr>
          <p:cNvPr id="30" name="Text 27"/>
          <p:cNvSpPr/>
          <p:nvPr/>
        </p:nvSpPr>
        <p:spPr>
          <a:xfrm>
            <a:off x="1053257" y="2064693"/>
            <a:ext cx="2088788" cy="124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kern="0" spc="10" dirty="0">
                <a:solidFill>
                  <a:srgbClr val="B8C8F0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Center · UCaaS · AI · RPA · BPO</a:t>
            </a:r>
            <a:endParaRPr lang="en-US" sz="700" dirty="0"/>
          </a:p>
        </p:txBody>
      </p:sp>
      <p:sp>
        <p:nvSpPr>
          <p:cNvPr id="31" name="Text 28"/>
          <p:cNvSpPr/>
          <p:nvPr/>
        </p:nvSpPr>
        <p:spPr>
          <a:xfrm>
            <a:off x="3205460" y="1054596"/>
            <a:ext cx="2733080" cy="1787277"/>
          </a:xfrm>
          <a:prstGeom prst="roundRect">
            <a:avLst>
              <a:gd name="adj" fmla="val 3198"/>
            </a:avLst>
          </a:prstGeom>
          <a:gradFill rotWithShape="1">
            <a:gsLst>
              <a:gs pos="0">
                <a:srgbClr val="152A7A"/>
              </a:gs>
              <a:gs pos="100000">
                <a:srgbClr val="0F1F5A"/>
              </a:gs>
            </a:gsLst>
            <a:lin ang="3300000" scaled="1"/>
          </a:gra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3358455" y="1755130"/>
            <a:ext cx="400050" cy="400050"/>
          </a:xfrm>
          <a:prstGeom prst="ellipse">
            <a:avLst/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3173" y="1879848"/>
            <a:ext cx="150465" cy="150465"/>
          </a:xfrm>
          <a:prstGeom prst="rect">
            <a:avLst/>
          </a:prstGeom>
        </p:spPr>
      </p:pic>
      <p:sp>
        <p:nvSpPr>
          <p:cNvPr id="34" name="Text 30"/>
          <p:cNvSpPr/>
          <p:nvPr/>
        </p:nvSpPr>
        <p:spPr>
          <a:xfrm>
            <a:off x="3886646" y="1659136"/>
            <a:ext cx="2088788" cy="92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30"/>
              </a:lnSpc>
              <a:buNone/>
            </a:pPr>
            <a:r>
              <a:rPr lang="en-US" sz="730" b="1" kern="0" spc="1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02</a:t>
            </a:r>
            <a:endParaRPr lang="en-US" sz="730" dirty="0"/>
          </a:p>
        </p:txBody>
      </p:sp>
      <p:sp>
        <p:nvSpPr>
          <p:cNvPr id="35" name="Text 31"/>
          <p:cNvSpPr/>
          <p:nvPr/>
        </p:nvSpPr>
        <p:spPr>
          <a:xfrm>
            <a:off x="3886646" y="1787277"/>
            <a:ext cx="2088788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Cloud &amp; Managed Services</a:t>
            </a:r>
            <a:endParaRPr lang="en-US" sz="1130" dirty="0"/>
          </a:p>
        </p:txBody>
      </p:sp>
      <p:sp>
        <p:nvSpPr>
          <p:cNvPr id="36" name="Text 32"/>
          <p:cNvSpPr/>
          <p:nvPr/>
        </p:nvSpPr>
        <p:spPr>
          <a:xfrm>
            <a:off x="3886646" y="2002482"/>
            <a:ext cx="1936876" cy="260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kern="0" spc="10" dirty="0">
                <a:solidFill>
                  <a:srgbClr val="B8C8F0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· Private · Hybrid · DRaaS · BUaaS · IaaS</a:t>
            </a:r>
            <a:endParaRPr lang="en-US" sz="700" dirty="0"/>
          </a:p>
        </p:txBody>
      </p:sp>
      <p:sp>
        <p:nvSpPr>
          <p:cNvPr id="37" name="Text 33"/>
          <p:cNvSpPr/>
          <p:nvPr/>
        </p:nvSpPr>
        <p:spPr>
          <a:xfrm>
            <a:off x="6038850" y="1054596"/>
            <a:ext cx="2733080" cy="1787277"/>
          </a:xfrm>
          <a:prstGeom prst="roundRect">
            <a:avLst>
              <a:gd name="adj" fmla="val 3198"/>
            </a:avLst>
          </a:prstGeom>
          <a:gradFill rotWithShape="1">
            <a:gsLst>
              <a:gs pos="0">
                <a:srgbClr val="152A7A"/>
              </a:gs>
              <a:gs pos="100000">
                <a:srgbClr val="0F1F5A"/>
              </a:gs>
            </a:gsLst>
            <a:lin ang="3300000" scaled="1"/>
          </a:gra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4"/>
          <p:cNvSpPr/>
          <p:nvPr/>
        </p:nvSpPr>
        <p:spPr>
          <a:xfrm>
            <a:off x="6191845" y="1755130"/>
            <a:ext cx="400050" cy="400050"/>
          </a:xfrm>
          <a:prstGeom prst="ellipse">
            <a:avLst/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6563" y="1879848"/>
            <a:ext cx="150465" cy="150465"/>
          </a:xfrm>
          <a:prstGeom prst="rect">
            <a:avLst/>
          </a:prstGeom>
        </p:spPr>
      </p:pic>
      <p:sp>
        <p:nvSpPr>
          <p:cNvPr id="40" name="Text 35"/>
          <p:cNvSpPr/>
          <p:nvPr/>
        </p:nvSpPr>
        <p:spPr>
          <a:xfrm>
            <a:off x="6720036" y="1721346"/>
            <a:ext cx="2088788" cy="92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30"/>
              </a:lnSpc>
              <a:buNone/>
            </a:pPr>
            <a:r>
              <a:rPr lang="en-US" sz="730" b="1" kern="0" spc="1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03</a:t>
            </a:r>
            <a:endParaRPr lang="en-US" sz="730" dirty="0"/>
          </a:p>
        </p:txBody>
      </p:sp>
      <p:sp>
        <p:nvSpPr>
          <p:cNvPr id="41" name="Text 36"/>
          <p:cNvSpPr/>
          <p:nvPr/>
        </p:nvSpPr>
        <p:spPr>
          <a:xfrm>
            <a:off x="6720036" y="1849487"/>
            <a:ext cx="2088788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Advanced Networking</a:t>
            </a:r>
            <a:endParaRPr lang="en-US" sz="1130" dirty="0"/>
          </a:p>
        </p:txBody>
      </p:sp>
      <p:sp>
        <p:nvSpPr>
          <p:cNvPr id="42" name="Text 37"/>
          <p:cNvSpPr/>
          <p:nvPr/>
        </p:nvSpPr>
        <p:spPr>
          <a:xfrm>
            <a:off x="6720036" y="2064693"/>
            <a:ext cx="2088788" cy="124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kern="0" spc="10" dirty="0">
                <a:solidFill>
                  <a:srgbClr val="B8C8F0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SASE · SD-WAN · Fiber · 5G · Managed WiFi</a:t>
            </a:r>
            <a:endParaRPr lang="en-US" sz="700" dirty="0"/>
          </a:p>
        </p:txBody>
      </p:sp>
      <p:sp>
        <p:nvSpPr>
          <p:cNvPr id="43" name="Text 38"/>
          <p:cNvSpPr/>
          <p:nvPr/>
        </p:nvSpPr>
        <p:spPr>
          <a:xfrm>
            <a:off x="372070" y="2942183"/>
            <a:ext cx="2733080" cy="1787426"/>
          </a:xfrm>
          <a:prstGeom prst="roundRect">
            <a:avLst>
              <a:gd name="adj" fmla="val 3197"/>
            </a:avLst>
          </a:prstGeom>
          <a:gradFill rotWithShape="1">
            <a:gsLst>
              <a:gs pos="0">
                <a:srgbClr val="152A7A"/>
              </a:gs>
              <a:gs pos="100000">
                <a:srgbClr val="0F1F5A"/>
              </a:gs>
            </a:gsLst>
            <a:lin ang="3300000" scaled="1"/>
          </a:gra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9"/>
          <p:cNvSpPr/>
          <p:nvPr/>
        </p:nvSpPr>
        <p:spPr>
          <a:xfrm>
            <a:off x="525066" y="3642717"/>
            <a:ext cx="400050" cy="400050"/>
          </a:xfrm>
          <a:prstGeom prst="ellipse">
            <a:avLst/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784" y="3767435"/>
            <a:ext cx="150465" cy="150465"/>
          </a:xfrm>
          <a:prstGeom prst="rect">
            <a:avLst/>
          </a:prstGeom>
        </p:spPr>
      </p:pic>
      <p:sp>
        <p:nvSpPr>
          <p:cNvPr id="46" name="Text 40"/>
          <p:cNvSpPr/>
          <p:nvPr/>
        </p:nvSpPr>
        <p:spPr>
          <a:xfrm>
            <a:off x="1053257" y="3608933"/>
            <a:ext cx="2088788" cy="92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30"/>
              </a:lnSpc>
              <a:buNone/>
            </a:pPr>
            <a:r>
              <a:rPr lang="en-US" sz="730" b="1" kern="0" spc="1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04</a:t>
            </a:r>
            <a:endParaRPr lang="en-US" sz="730" dirty="0"/>
          </a:p>
        </p:txBody>
      </p:sp>
      <p:sp>
        <p:nvSpPr>
          <p:cNvPr id="47" name="Text 41"/>
          <p:cNvSpPr/>
          <p:nvPr/>
        </p:nvSpPr>
        <p:spPr>
          <a:xfrm>
            <a:off x="1053257" y="3737074"/>
            <a:ext cx="2088788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Mobility</a:t>
            </a:r>
            <a:endParaRPr lang="en-US" sz="1130" dirty="0"/>
          </a:p>
        </p:txBody>
      </p:sp>
      <p:sp>
        <p:nvSpPr>
          <p:cNvPr id="48" name="Text 42"/>
          <p:cNvSpPr/>
          <p:nvPr/>
        </p:nvSpPr>
        <p:spPr>
          <a:xfrm>
            <a:off x="1053257" y="3952280"/>
            <a:ext cx="2088788" cy="124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kern="0" spc="10" dirty="0">
                <a:solidFill>
                  <a:srgbClr val="B8C8F0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 · MDM · LTE/5G/Satellite · MDaaS</a:t>
            </a:r>
            <a:endParaRPr lang="en-US" sz="700" dirty="0"/>
          </a:p>
        </p:txBody>
      </p:sp>
      <p:sp>
        <p:nvSpPr>
          <p:cNvPr id="49" name="Text 43"/>
          <p:cNvSpPr/>
          <p:nvPr/>
        </p:nvSpPr>
        <p:spPr>
          <a:xfrm>
            <a:off x="3205460" y="2942183"/>
            <a:ext cx="2733080" cy="1787426"/>
          </a:xfrm>
          <a:prstGeom prst="roundRect">
            <a:avLst>
              <a:gd name="adj" fmla="val 3197"/>
            </a:avLst>
          </a:prstGeom>
          <a:gradFill rotWithShape="1">
            <a:gsLst>
              <a:gs pos="0">
                <a:srgbClr val="152A7A"/>
              </a:gs>
              <a:gs pos="100000">
                <a:srgbClr val="0F1F5A"/>
              </a:gs>
            </a:gsLst>
            <a:lin ang="3300000" scaled="1"/>
          </a:gra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4"/>
          <p:cNvSpPr/>
          <p:nvPr/>
        </p:nvSpPr>
        <p:spPr>
          <a:xfrm>
            <a:off x="3358455" y="3642717"/>
            <a:ext cx="400050" cy="400050"/>
          </a:xfrm>
          <a:prstGeom prst="ellipse">
            <a:avLst/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83173" y="3767435"/>
            <a:ext cx="150465" cy="150465"/>
          </a:xfrm>
          <a:prstGeom prst="rect">
            <a:avLst/>
          </a:prstGeom>
        </p:spPr>
      </p:pic>
      <p:sp>
        <p:nvSpPr>
          <p:cNvPr id="52" name="Text 45"/>
          <p:cNvSpPr/>
          <p:nvPr/>
        </p:nvSpPr>
        <p:spPr>
          <a:xfrm>
            <a:off x="3886646" y="3546872"/>
            <a:ext cx="2088788" cy="92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30"/>
              </a:lnSpc>
              <a:buNone/>
            </a:pPr>
            <a:r>
              <a:rPr lang="en-US" sz="730" b="1" kern="0" spc="1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05</a:t>
            </a:r>
            <a:endParaRPr lang="en-US" sz="730" dirty="0"/>
          </a:p>
        </p:txBody>
      </p:sp>
      <p:sp>
        <p:nvSpPr>
          <p:cNvPr id="53" name="Text 46"/>
          <p:cNvSpPr/>
          <p:nvPr/>
        </p:nvSpPr>
        <p:spPr>
          <a:xfrm>
            <a:off x="3886646" y="3675013"/>
            <a:ext cx="2088788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Internet of Things (IoT)</a:t>
            </a:r>
            <a:endParaRPr lang="en-US" sz="1130" dirty="0"/>
          </a:p>
        </p:txBody>
      </p:sp>
      <p:sp>
        <p:nvSpPr>
          <p:cNvPr id="54" name="Text 47"/>
          <p:cNvSpPr/>
          <p:nvPr/>
        </p:nvSpPr>
        <p:spPr>
          <a:xfrm>
            <a:off x="3886646" y="3890218"/>
            <a:ext cx="1936876" cy="260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kern="0" spc="10" dirty="0">
                <a:solidFill>
                  <a:srgbClr val="B8C8F0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· Smart City · Physical Security · Energy</a:t>
            </a:r>
            <a:endParaRPr lang="en-US" sz="700" dirty="0"/>
          </a:p>
        </p:txBody>
      </p:sp>
      <p:sp>
        <p:nvSpPr>
          <p:cNvPr id="55" name="Text 48"/>
          <p:cNvSpPr/>
          <p:nvPr/>
        </p:nvSpPr>
        <p:spPr>
          <a:xfrm>
            <a:off x="6038850" y="2942183"/>
            <a:ext cx="2733080" cy="1787426"/>
          </a:xfrm>
          <a:prstGeom prst="roundRect">
            <a:avLst>
              <a:gd name="adj" fmla="val 3197"/>
            </a:avLst>
          </a:prstGeom>
          <a:gradFill rotWithShape="1">
            <a:gsLst>
              <a:gs pos="0">
                <a:srgbClr val="152A7A"/>
              </a:gs>
              <a:gs pos="100000">
                <a:srgbClr val="0F1F5A"/>
              </a:gs>
            </a:gsLst>
            <a:lin ang="3300000" scaled="1"/>
          </a:gra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49"/>
          <p:cNvSpPr/>
          <p:nvPr/>
        </p:nvSpPr>
        <p:spPr>
          <a:xfrm>
            <a:off x="6191845" y="3642717"/>
            <a:ext cx="400050" cy="400050"/>
          </a:xfrm>
          <a:prstGeom prst="ellipse">
            <a:avLst/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16563" y="3767435"/>
            <a:ext cx="150465" cy="150465"/>
          </a:xfrm>
          <a:prstGeom prst="rect">
            <a:avLst/>
          </a:prstGeom>
        </p:spPr>
      </p:pic>
      <p:sp>
        <p:nvSpPr>
          <p:cNvPr id="58" name="Text 50"/>
          <p:cNvSpPr/>
          <p:nvPr/>
        </p:nvSpPr>
        <p:spPr>
          <a:xfrm>
            <a:off x="6720036" y="3546872"/>
            <a:ext cx="2088788" cy="92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30"/>
              </a:lnSpc>
              <a:buNone/>
            </a:pPr>
            <a:r>
              <a:rPr lang="en-US" sz="730" b="1" kern="0" spc="1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06</a:t>
            </a:r>
            <a:endParaRPr lang="en-US" sz="730" dirty="0"/>
          </a:p>
        </p:txBody>
      </p:sp>
      <p:sp>
        <p:nvSpPr>
          <p:cNvPr id="59" name="Text 51"/>
          <p:cNvSpPr/>
          <p:nvPr/>
        </p:nvSpPr>
        <p:spPr>
          <a:xfrm>
            <a:off x="6720036" y="3675013"/>
            <a:ext cx="2088788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Other Services</a:t>
            </a:r>
            <a:endParaRPr lang="en-US" sz="1130" dirty="0"/>
          </a:p>
        </p:txBody>
      </p:sp>
      <p:sp>
        <p:nvSpPr>
          <p:cNvPr id="60" name="Text 52"/>
          <p:cNvSpPr/>
          <p:nvPr/>
        </p:nvSpPr>
        <p:spPr>
          <a:xfrm>
            <a:off x="6720036" y="3890218"/>
            <a:ext cx="1936876" cy="260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kern="0" spc="10" dirty="0">
                <a:solidFill>
                  <a:srgbClr val="B8C8F0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· Answering Svcs · Expense Mgmt · Physical Security</a:t>
            </a:r>
            <a:endParaRPr lang="en-US" sz="700" dirty="0"/>
          </a:p>
        </p:txBody>
      </p:sp>
      <p:sp>
        <p:nvSpPr>
          <p:cNvPr id="61" name="Text 53"/>
          <p:cNvSpPr/>
          <p:nvPr/>
        </p:nvSpPr>
        <p:spPr>
          <a:xfrm>
            <a:off x="0" y="4843909"/>
            <a:ext cx="9144000" cy="329550"/>
          </a:xfrm>
          <a:prstGeom prst="rect">
            <a:avLst/>
          </a:prstGeom>
          <a:gradFill rotWithShape="1">
            <a:gsLst>
              <a:gs pos="0">
                <a:srgbClr val="B8911E"/>
              </a:gs>
              <a:gs pos="40000">
                <a:srgbClr val="C9A227"/>
              </a:gs>
              <a:gs pos="100000">
                <a:srgbClr val="B8911E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820" b="1" kern="0" spc="30" dirty="0">
                <a:solidFill>
                  <a:srgbClr val="0D1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extended offerings integrate seamlessly with your core IT strategy — delivered by one accountable partner.</a:t>
            </a:r>
            <a:endParaRPr lang="en-US" sz="8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760180"/>
          </a:xfrm>
          <a:prstGeom prst="rect">
            <a:avLst/>
          </a:prstGeom>
          <a:gradFill rotWithShape="1">
            <a:gsLst>
              <a:gs pos="0">
                <a:srgbClr val="0D1F5C"/>
              </a:gs>
              <a:gs pos="100000">
                <a:srgbClr val="1A3FA3"/>
              </a:gs>
            </a:gsLst>
            <a:lin ang="2700000" scaled="1"/>
          </a:gradFill>
          <a:ln/>
        </p:spPr>
        <p:txBody>
          <a:bodyPr wrap="square" lIns="285750" tIns="128270" rIns="285750" bIns="100330" rtlCol="0" anchor="t"/>
          <a:lstStyle/>
          <a:p>
            <a:pPr marL="0" indent="0" algn="l">
              <a:buNone/>
            </a:pPr>
            <a:r>
              <a:rPr lang="en-US" sz="560" b="1" kern="0" spc="1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EXTENDED OFFERING 01</a:t>
            </a:r>
            <a:endParaRPr lang="en-US" sz="560" dirty="0"/>
          </a:p>
          <a:p>
            <a:pPr marL="0" indent="0" algn="l">
              <a:buNone/>
            </a:pPr>
            <a:r>
              <a:rPr lang="en-US" sz="1240" b="1" kern="0" spc="3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EXTENDED OFFERING 01 — CUSTOMER EXPERIENCE</a:t>
            </a:r>
            <a:endParaRPr lang="en-US" sz="560" dirty="0"/>
          </a:p>
          <a:p>
            <a:pPr marL="0" indent="0" algn="l">
              <a:buNone/>
            </a:pPr>
            <a:endParaRPr lang="en-US" sz="560" dirty="0"/>
          </a:p>
          <a:p>
            <a:pPr marL="0" indent="0" algn="l">
              <a:buNone/>
            </a:pPr>
            <a:r>
              <a:rPr lang="en-US" sz="73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Your Organization to the People You Serve.</a:t>
            </a:r>
            <a:endParaRPr lang="en-US" sz="560" dirty="0"/>
          </a:p>
        </p:txBody>
      </p:sp>
      <p:sp>
        <p:nvSpPr>
          <p:cNvPr id="3" name="Text 1"/>
          <p:cNvSpPr/>
          <p:nvPr/>
        </p:nvSpPr>
        <p:spPr>
          <a:xfrm>
            <a:off x="200620" y="809030"/>
            <a:ext cx="2132409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973" y="896401"/>
            <a:ext cx="132588" cy="1325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61218" y="904875"/>
            <a:ext cx="779919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Contact Center</a:t>
            </a:r>
            <a:endParaRPr lang="en-US" sz="760" dirty="0"/>
          </a:p>
        </p:txBody>
      </p:sp>
      <p:sp>
        <p:nvSpPr>
          <p:cNvPr id="6" name="Text 3"/>
          <p:cNvSpPr/>
          <p:nvPr/>
        </p:nvSpPr>
        <p:spPr>
          <a:xfrm>
            <a:off x="296466" y="1069925"/>
            <a:ext cx="1979533" cy="1571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ACD · Branded Caller ID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Recording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Dialers (Preview/Power/Predictive) · Inbound/Outbound/Blended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IVR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Omnichannel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&amp; SDKs</a:t>
            </a:r>
            <a:endParaRPr lang="en-US" sz="590" dirty="0"/>
          </a:p>
        </p:txBody>
      </p:sp>
      <p:sp>
        <p:nvSpPr>
          <p:cNvPr id="7" name="Text 4"/>
          <p:cNvSpPr/>
          <p:nvPr/>
        </p:nvSpPr>
        <p:spPr>
          <a:xfrm>
            <a:off x="2404021" y="809030"/>
            <a:ext cx="2132409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7373" y="896401"/>
            <a:ext cx="132588" cy="132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664619" y="904875"/>
            <a:ext cx="349032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UCaaS</a:t>
            </a:r>
            <a:endParaRPr lang="en-US" sz="760" dirty="0"/>
          </a:p>
        </p:txBody>
      </p:sp>
      <p:sp>
        <p:nvSpPr>
          <p:cNvPr id="10" name="Text 6"/>
          <p:cNvSpPr/>
          <p:nvPr/>
        </p:nvSpPr>
        <p:spPr>
          <a:xfrm>
            <a:off x="2499866" y="1069925"/>
            <a:ext cx="1979533" cy="353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&amp; Video Calling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Voicemail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Messaging &amp; Chat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Conferencing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 Tools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Access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Integrations · CPaaS</a:t>
            </a:r>
            <a:endParaRPr lang="en-US" sz="590" dirty="0"/>
          </a:p>
        </p:txBody>
      </p:sp>
      <p:sp>
        <p:nvSpPr>
          <p:cNvPr id="11" name="Text 7"/>
          <p:cNvSpPr/>
          <p:nvPr/>
        </p:nvSpPr>
        <p:spPr>
          <a:xfrm>
            <a:off x="4607421" y="809030"/>
            <a:ext cx="2132409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0774" y="896401"/>
            <a:ext cx="132588" cy="13258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868019" y="904875"/>
            <a:ext cx="417954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 in CX</a:t>
            </a:r>
            <a:endParaRPr lang="en-US" sz="760" dirty="0"/>
          </a:p>
        </p:txBody>
      </p:sp>
      <p:sp>
        <p:nvSpPr>
          <p:cNvPr id="14" name="Text 9"/>
          <p:cNvSpPr/>
          <p:nvPr/>
        </p:nvSpPr>
        <p:spPr>
          <a:xfrm>
            <a:off x="4703266" y="1069925"/>
            <a:ext cx="1979533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Conversational AI &amp; Chatbots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Agent Assist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Virtual Assistants</a:t>
            </a:r>
            <a:endParaRPr lang="en-US" sz="590" dirty="0"/>
          </a:p>
        </p:txBody>
      </p:sp>
      <p:sp>
        <p:nvSpPr>
          <p:cNvPr id="15" name="Text 10"/>
          <p:cNvSpPr/>
          <p:nvPr/>
        </p:nvSpPr>
        <p:spPr>
          <a:xfrm>
            <a:off x="6810821" y="809030"/>
            <a:ext cx="2132558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4174" y="896401"/>
            <a:ext cx="132588" cy="13258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071420" y="904875"/>
            <a:ext cx="1488296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Robotic Process Automation</a:t>
            </a:r>
            <a:endParaRPr lang="en-US" sz="760" dirty="0"/>
          </a:p>
        </p:txBody>
      </p:sp>
      <p:sp>
        <p:nvSpPr>
          <p:cNvPr id="18" name="Text 12"/>
          <p:cNvSpPr/>
          <p:nvPr/>
        </p:nvSpPr>
        <p:spPr>
          <a:xfrm>
            <a:off x="6906667" y="1069925"/>
            <a:ext cx="1979685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automation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integration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process digitization</a:t>
            </a:r>
            <a:endParaRPr lang="en-US" sz="590" dirty="0"/>
          </a:p>
        </p:txBody>
      </p:sp>
      <p:sp>
        <p:nvSpPr>
          <p:cNvPr id="19" name="Text 13"/>
          <p:cNvSpPr/>
          <p:nvPr/>
        </p:nvSpPr>
        <p:spPr>
          <a:xfrm>
            <a:off x="200620" y="2861965"/>
            <a:ext cx="2132409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3973" y="2949336"/>
            <a:ext cx="132588" cy="13258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61218" y="2957810"/>
            <a:ext cx="732934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Analytics &amp; BI</a:t>
            </a:r>
            <a:endParaRPr lang="en-US" sz="760" dirty="0"/>
          </a:p>
        </p:txBody>
      </p:sp>
      <p:sp>
        <p:nvSpPr>
          <p:cNvPr id="22" name="Text 15"/>
          <p:cNvSpPr/>
          <p:nvPr/>
        </p:nvSpPr>
        <p:spPr>
          <a:xfrm>
            <a:off x="296466" y="3122861"/>
            <a:ext cx="1979533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dashboards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optimization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 &amp; Monitoring</a:t>
            </a:r>
            <a:endParaRPr lang="en-US" sz="590" dirty="0"/>
          </a:p>
        </p:txBody>
      </p:sp>
      <p:sp>
        <p:nvSpPr>
          <p:cNvPr id="23" name="Text 16"/>
          <p:cNvSpPr/>
          <p:nvPr/>
        </p:nvSpPr>
        <p:spPr>
          <a:xfrm>
            <a:off x="2404021" y="2861965"/>
            <a:ext cx="2132409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87373" y="2949336"/>
            <a:ext cx="132588" cy="132588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2664619" y="2957810"/>
            <a:ext cx="1193944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Employee Engagement</a:t>
            </a:r>
            <a:endParaRPr lang="en-US" sz="760" dirty="0"/>
          </a:p>
        </p:txBody>
      </p:sp>
      <p:sp>
        <p:nvSpPr>
          <p:cNvPr id="26" name="Text 18"/>
          <p:cNvSpPr/>
          <p:nvPr/>
        </p:nvSpPr>
        <p:spPr>
          <a:xfrm>
            <a:off x="2499866" y="3122861"/>
            <a:ext cx="1979533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Gamification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Management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Coaching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Management</a:t>
            </a:r>
            <a:endParaRPr lang="en-US" sz="590" dirty="0"/>
          </a:p>
        </p:txBody>
      </p:sp>
      <p:sp>
        <p:nvSpPr>
          <p:cNvPr id="27" name="Text 19"/>
          <p:cNvSpPr/>
          <p:nvPr/>
        </p:nvSpPr>
        <p:spPr>
          <a:xfrm>
            <a:off x="4607421" y="2861965"/>
            <a:ext cx="2132409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90774" y="2949336"/>
            <a:ext cx="132588" cy="132588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4868019" y="2957810"/>
            <a:ext cx="615389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Compliance</a:t>
            </a:r>
            <a:endParaRPr lang="en-US" sz="760" dirty="0"/>
          </a:p>
        </p:txBody>
      </p:sp>
      <p:sp>
        <p:nvSpPr>
          <p:cNvPr id="30" name="Text 21"/>
          <p:cNvSpPr/>
          <p:nvPr/>
        </p:nvSpPr>
        <p:spPr>
          <a:xfrm>
            <a:off x="4703266" y="3122861"/>
            <a:ext cx="1979533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consulting &amp; implementation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CRM Integrators &amp; Licenses</a:t>
            </a:r>
            <a:endParaRPr lang="en-US" sz="590" dirty="0"/>
          </a:p>
        </p:txBody>
      </p:sp>
      <p:sp>
        <p:nvSpPr>
          <p:cNvPr id="31" name="Text 22"/>
          <p:cNvSpPr/>
          <p:nvPr/>
        </p:nvSpPr>
        <p:spPr>
          <a:xfrm>
            <a:off x="6810821" y="2861965"/>
            <a:ext cx="2132558" cy="1981944"/>
          </a:xfrm>
          <a:prstGeom prst="roundRect">
            <a:avLst>
              <a:gd name="adj" fmla="val 2179"/>
            </a:avLst>
          </a:prstGeom>
          <a:solidFill>
            <a:srgbClr val="FFFFFF"/>
          </a:solidFill>
          <a:ln w="9525">
            <a:solidFill>
              <a:srgbClr val="D8E0F5"/>
            </a:solidFill>
          </a:ln>
          <a:effectLst>
            <a:outerShdw blurRad="57150" dist="13970" dir="5400000" algn="bl" rotWithShape="0">
              <a:srgbClr val="0D1F5C">
                <a:alpha val="6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4174" y="2949336"/>
            <a:ext cx="132588" cy="132588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7071420" y="2957810"/>
            <a:ext cx="960165" cy="115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12"/>
              </a:lnSpc>
              <a:buNone/>
            </a:pPr>
            <a:r>
              <a:rPr lang="en-US" sz="760" b="1" kern="0" spc="1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Premises Systems</a:t>
            </a:r>
            <a:endParaRPr lang="en-US" sz="760" dirty="0"/>
          </a:p>
        </p:txBody>
      </p:sp>
      <p:sp>
        <p:nvSpPr>
          <p:cNvPr id="34" name="Text 24"/>
          <p:cNvSpPr/>
          <p:nvPr/>
        </p:nvSpPr>
        <p:spPr>
          <a:xfrm>
            <a:off x="6906667" y="3122861"/>
            <a:ext cx="1979685" cy="235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Premises-as-a-Service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SIP Trunks ·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BPO · </a:t>
            </a:r>
          </a:p>
          <a:p>
            <a:pPr marL="0" indent="0" algn="l">
              <a:lnSpc>
                <a:spcPts val="885"/>
              </a:lnSpc>
              <a:buNone/>
            </a:pPr>
            <a:r>
              <a:rPr lang="en-US" sz="59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system migration</a:t>
            </a:r>
            <a:endParaRPr lang="en-US" sz="590" dirty="0"/>
          </a:p>
        </p:txBody>
      </p:sp>
      <p:sp>
        <p:nvSpPr>
          <p:cNvPr id="35" name="Text 25"/>
          <p:cNvSpPr/>
          <p:nvPr/>
        </p:nvSpPr>
        <p:spPr>
          <a:xfrm>
            <a:off x="0" y="4914900"/>
            <a:ext cx="9144000" cy="251460"/>
          </a:xfrm>
          <a:prstGeom prst="rect">
            <a:avLst/>
          </a:prstGeom>
          <a:gradFill rotWithShape="1">
            <a:gsLst>
              <a:gs pos="0">
                <a:srgbClr val="0D1F5C"/>
              </a:gs>
              <a:gs pos="100000">
                <a:srgbClr val="1A3FA3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80" b="1" kern="0" spc="8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◆   UNIFIED CUSTOMER EXPERIENCES — POWERED BY PEOPLE, PROCESS &amp; TECHNOLOGY   ◆</a:t>
            </a:r>
            <a:endParaRPr lang="en-US" sz="680" dirty="0"/>
          </a:p>
        </p:txBody>
      </p:sp>
      <p:sp>
        <p:nvSpPr>
          <p:cNvPr id="36" name="Text 26"/>
          <p:cNvSpPr/>
          <p:nvPr/>
        </p:nvSpPr>
        <p:spPr>
          <a:xfrm>
            <a:off x="6858000" y="0"/>
            <a:ext cx="2286000" cy="73803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100000">
                <a:srgbClr val="C9A227">
                  <a:alpha val="1000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27"/>
          <p:cNvSpPr/>
          <p:nvPr/>
        </p:nvSpPr>
        <p:spPr>
          <a:xfrm>
            <a:off x="200620" y="818555"/>
            <a:ext cx="2113359" cy="21580"/>
          </a:xfrm>
          <a:custGeom>
            <a:avLst/>
            <a:gdLst/>
            <a:ahLst/>
            <a:cxnLst/>
            <a:rect l="l" t="t" r="r" b="b"/>
            <a:pathLst>
              <a:path w="2113359" h="21580">
                <a:moveTo>
                  <a:pt x="43180" y="0"/>
                </a:moveTo>
                <a:lnTo>
                  <a:pt x="2070179" y="0"/>
                </a:lnTo>
                <a:lnTo>
                  <a:pt x="2085202" y="2698"/>
                </a:lnTo>
                <a:lnTo>
                  <a:pt x="2091079" y="5395"/>
                </a:lnTo>
                <a:lnTo>
                  <a:pt x="2095346" y="8093"/>
                </a:lnTo>
                <a:lnTo>
                  <a:pt x="2098735" y="10790"/>
                </a:lnTo>
                <a:lnTo>
                  <a:pt x="2101530" y="13488"/>
                </a:lnTo>
                <a:lnTo>
                  <a:pt x="2103881" y="16185"/>
                </a:lnTo>
                <a:lnTo>
                  <a:pt x="2105875" y="18883"/>
                </a:lnTo>
                <a:lnTo>
                  <a:pt x="2107569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28"/>
          <p:cNvSpPr/>
          <p:nvPr/>
        </p:nvSpPr>
        <p:spPr>
          <a:xfrm>
            <a:off x="2404021" y="818555"/>
            <a:ext cx="2113359" cy="21580"/>
          </a:xfrm>
          <a:custGeom>
            <a:avLst/>
            <a:gdLst/>
            <a:ahLst/>
            <a:cxnLst/>
            <a:rect l="l" t="t" r="r" b="b"/>
            <a:pathLst>
              <a:path w="2113359" h="21580">
                <a:moveTo>
                  <a:pt x="43180" y="0"/>
                </a:moveTo>
                <a:lnTo>
                  <a:pt x="2070179" y="0"/>
                </a:lnTo>
                <a:lnTo>
                  <a:pt x="2085202" y="2698"/>
                </a:lnTo>
                <a:lnTo>
                  <a:pt x="2091079" y="5395"/>
                </a:lnTo>
                <a:lnTo>
                  <a:pt x="2095346" y="8093"/>
                </a:lnTo>
                <a:lnTo>
                  <a:pt x="2098735" y="10790"/>
                </a:lnTo>
                <a:lnTo>
                  <a:pt x="2101530" y="13488"/>
                </a:lnTo>
                <a:lnTo>
                  <a:pt x="2103881" y="16185"/>
                </a:lnTo>
                <a:lnTo>
                  <a:pt x="2105875" y="18883"/>
                </a:lnTo>
                <a:lnTo>
                  <a:pt x="2107569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29"/>
          <p:cNvSpPr/>
          <p:nvPr/>
        </p:nvSpPr>
        <p:spPr>
          <a:xfrm>
            <a:off x="4607421" y="818555"/>
            <a:ext cx="2113359" cy="21580"/>
          </a:xfrm>
          <a:custGeom>
            <a:avLst/>
            <a:gdLst/>
            <a:ahLst/>
            <a:cxnLst/>
            <a:rect l="l" t="t" r="r" b="b"/>
            <a:pathLst>
              <a:path w="2113359" h="21580">
                <a:moveTo>
                  <a:pt x="43180" y="0"/>
                </a:moveTo>
                <a:lnTo>
                  <a:pt x="2070179" y="0"/>
                </a:lnTo>
                <a:lnTo>
                  <a:pt x="2085202" y="2698"/>
                </a:lnTo>
                <a:lnTo>
                  <a:pt x="2091079" y="5395"/>
                </a:lnTo>
                <a:lnTo>
                  <a:pt x="2095346" y="8093"/>
                </a:lnTo>
                <a:lnTo>
                  <a:pt x="2098735" y="10790"/>
                </a:lnTo>
                <a:lnTo>
                  <a:pt x="2101530" y="13488"/>
                </a:lnTo>
                <a:lnTo>
                  <a:pt x="2103881" y="16185"/>
                </a:lnTo>
                <a:lnTo>
                  <a:pt x="2105875" y="18883"/>
                </a:lnTo>
                <a:lnTo>
                  <a:pt x="2107569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0"/>
          <p:cNvSpPr/>
          <p:nvPr/>
        </p:nvSpPr>
        <p:spPr>
          <a:xfrm>
            <a:off x="6810821" y="818555"/>
            <a:ext cx="2113512" cy="21580"/>
          </a:xfrm>
          <a:custGeom>
            <a:avLst/>
            <a:gdLst/>
            <a:ahLst/>
            <a:cxnLst/>
            <a:rect l="l" t="t" r="r" b="b"/>
            <a:pathLst>
              <a:path w="2113512" h="21580">
                <a:moveTo>
                  <a:pt x="43180" y="0"/>
                </a:moveTo>
                <a:lnTo>
                  <a:pt x="2070332" y="0"/>
                </a:lnTo>
                <a:lnTo>
                  <a:pt x="2085354" y="2698"/>
                </a:lnTo>
                <a:lnTo>
                  <a:pt x="2091232" y="5395"/>
                </a:lnTo>
                <a:lnTo>
                  <a:pt x="2095499" y="8093"/>
                </a:lnTo>
                <a:lnTo>
                  <a:pt x="2098887" y="10790"/>
                </a:lnTo>
                <a:lnTo>
                  <a:pt x="2101683" y="13488"/>
                </a:lnTo>
                <a:lnTo>
                  <a:pt x="2104033" y="16185"/>
                </a:lnTo>
                <a:lnTo>
                  <a:pt x="2106027" y="18883"/>
                </a:lnTo>
                <a:lnTo>
                  <a:pt x="2107721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1"/>
          <p:cNvSpPr/>
          <p:nvPr/>
        </p:nvSpPr>
        <p:spPr>
          <a:xfrm>
            <a:off x="200620" y="2871490"/>
            <a:ext cx="2113359" cy="21580"/>
          </a:xfrm>
          <a:custGeom>
            <a:avLst/>
            <a:gdLst/>
            <a:ahLst/>
            <a:cxnLst/>
            <a:rect l="l" t="t" r="r" b="b"/>
            <a:pathLst>
              <a:path w="2113359" h="21580">
                <a:moveTo>
                  <a:pt x="43180" y="0"/>
                </a:moveTo>
                <a:lnTo>
                  <a:pt x="2070179" y="0"/>
                </a:lnTo>
                <a:lnTo>
                  <a:pt x="2085202" y="2698"/>
                </a:lnTo>
                <a:lnTo>
                  <a:pt x="2091079" y="5395"/>
                </a:lnTo>
                <a:lnTo>
                  <a:pt x="2095346" y="8093"/>
                </a:lnTo>
                <a:lnTo>
                  <a:pt x="2098735" y="10790"/>
                </a:lnTo>
                <a:lnTo>
                  <a:pt x="2101530" y="13488"/>
                </a:lnTo>
                <a:lnTo>
                  <a:pt x="2103881" y="16185"/>
                </a:lnTo>
                <a:lnTo>
                  <a:pt x="2105875" y="18883"/>
                </a:lnTo>
                <a:lnTo>
                  <a:pt x="2107569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2"/>
          <p:cNvSpPr/>
          <p:nvPr/>
        </p:nvSpPr>
        <p:spPr>
          <a:xfrm>
            <a:off x="2404021" y="2871490"/>
            <a:ext cx="2113359" cy="21580"/>
          </a:xfrm>
          <a:custGeom>
            <a:avLst/>
            <a:gdLst/>
            <a:ahLst/>
            <a:cxnLst/>
            <a:rect l="l" t="t" r="r" b="b"/>
            <a:pathLst>
              <a:path w="2113359" h="21580">
                <a:moveTo>
                  <a:pt x="43180" y="0"/>
                </a:moveTo>
                <a:lnTo>
                  <a:pt x="2070179" y="0"/>
                </a:lnTo>
                <a:lnTo>
                  <a:pt x="2085202" y="2698"/>
                </a:lnTo>
                <a:lnTo>
                  <a:pt x="2091079" y="5395"/>
                </a:lnTo>
                <a:lnTo>
                  <a:pt x="2095346" y="8093"/>
                </a:lnTo>
                <a:lnTo>
                  <a:pt x="2098735" y="10790"/>
                </a:lnTo>
                <a:lnTo>
                  <a:pt x="2101530" y="13488"/>
                </a:lnTo>
                <a:lnTo>
                  <a:pt x="2103881" y="16185"/>
                </a:lnTo>
                <a:lnTo>
                  <a:pt x="2105875" y="18883"/>
                </a:lnTo>
                <a:lnTo>
                  <a:pt x="2107569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3" name="Text 33"/>
          <p:cNvSpPr/>
          <p:nvPr/>
        </p:nvSpPr>
        <p:spPr>
          <a:xfrm>
            <a:off x="4607421" y="2871490"/>
            <a:ext cx="2113359" cy="21580"/>
          </a:xfrm>
          <a:custGeom>
            <a:avLst/>
            <a:gdLst/>
            <a:ahLst/>
            <a:cxnLst/>
            <a:rect l="l" t="t" r="r" b="b"/>
            <a:pathLst>
              <a:path w="2113359" h="21580">
                <a:moveTo>
                  <a:pt x="43180" y="0"/>
                </a:moveTo>
                <a:lnTo>
                  <a:pt x="2070179" y="0"/>
                </a:lnTo>
                <a:lnTo>
                  <a:pt x="2085202" y="2698"/>
                </a:lnTo>
                <a:lnTo>
                  <a:pt x="2091079" y="5395"/>
                </a:lnTo>
                <a:lnTo>
                  <a:pt x="2095346" y="8093"/>
                </a:lnTo>
                <a:lnTo>
                  <a:pt x="2098735" y="10790"/>
                </a:lnTo>
                <a:lnTo>
                  <a:pt x="2101530" y="13488"/>
                </a:lnTo>
                <a:lnTo>
                  <a:pt x="2103881" y="16185"/>
                </a:lnTo>
                <a:lnTo>
                  <a:pt x="2105875" y="18883"/>
                </a:lnTo>
                <a:lnTo>
                  <a:pt x="2107569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4"/>
          <p:cNvSpPr/>
          <p:nvPr/>
        </p:nvSpPr>
        <p:spPr>
          <a:xfrm>
            <a:off x="6810821" y="2871490"/>
            <a:ext cx="2113512" cy="21580"/>
          </a:xfrm>
          <a:custGeom>
            <a:avLst/>
            <a:gdLst/>
            <a:ahLst/>
            <a:cxnLst/>
            <a:rect l="l" t="t" r="r" b="b"/>
            <a:pathLst>
              <a:path w="2113512" h="21580">
                <a:moveTo>
                  <a:pt x="43180" y="0"/>
                </a:moveTo>
                <a:lnTo>
                  <a:pt x="2070332" y="0"/>
                </a:lnTo>
                <a:lnTo>
                  <a:pt x="2085354" y="2698"/>
                </a:lnTo>
                <a:lnTo>
                  <a:pt x="2091232" y="5395"/>
                </a:lnTo>
                <a:lnTo>
                  <a:pt x="2095499" y="8093"/>
                </a:lnTo>
                <a:lnTo>
                  <a:pt x="2098887" y="10790"/>
                </a:lnTo>
                <a:lnTo>
                  <a:pt x="2101683" y="13488"/>
                </a:lnTo>
                <a:lnTo>
                  <a:pt x="2104033" y="16185"/>
                </a:lnTo>
                <a:lnTo>
                  <a:pt x="2106027" y="18883"/>
                </a:lnTo>
                <a:lnTo>
                  <a:pt x="2107721" y="21580"/>
                </a:lnTo>
                <a:lnTo>
                  <a:pt x="5791" y="21580"/>
                </a:lnTo>
                <a:lnTo>
                  <a:pt x="7485" y="18883"/>
                </a:lnTo>
                <a:lnTo>
                  <a:pt x="9479" y="16185"/>
                </a:lnTo>
                <a:lnTo>
                  <a:pt x="11829" y="13488"/>
                </a:lnTo>
                <a:lnTo>
                  <a:pt x="14625" y="10790"/>
                </a:lnTo>
                <a:lnTo>
                  <a:pt x="18013" y="8093"/>
                </a:lnTo>
                <a:lnTo>
                  <a:pt x="22280" y="5395"/>
                </a:lnTo>
                <a:lnTo>
                  <a:pt x="28157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6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572970" y="0"/>
            <a:ext cx="1571030" cy="1571030"/>
          </a:xfrm>
          <a:prstGeom prst="ellipse">
            <a:avLst/>
          </a:prstGeom>
          <a:noFill/>
          <a:ln w="9525">
            <a:solidFill>
              <a:srgbClr val="C9A227">
                <a:alpha val="1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72140" y="0"/>
            <a:ext cx="1071860" cy="1071860"/>
          </a:xfrm>
          <a:prstGeom prst="ellipse">
            <a:avLst/>
          </a:prstGeom>
          <a:noFill/>
          <a:ln w="9525">
            <a:solidFill>
              <a:srgbClr val="C9A227">
                <a:alpha val="9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50000">
                <a:srgbClr val="8A6B15"/>
              </a:gs>
              <a:gs pos="100000">
                <a:srgbClr val="C9A227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2070" y="200620"/>
            <a:ext cx="1639187" cy="206871"/>
          </a:xfrm>
          <a:prstGeom prst="roundRect">
            <a:avLst>
              <a:gd name="adj" fmla="val 69372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50000"/>
              </a:srgbClr>
            </a:solidFill>
          </a:ln>
        </p:spPr>
        <p:txBody>
          <a:bodyPr wrap="none" lIns="222220" tIns="29210" rIns="100330" bIns="29210" rtlCol="0" anchor="ctr"/>
          <a:lstStyle/>
          <a:p>
            <a:pPr marL="0" indent="0" algn="l">
              <a:buNone/>
            </a:pPr>
            <a:r>
              <a:rPr lang="en-US" sz="680" b="1" kern="0" spc="82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OFFERING 02</a:t>
            </a:r>
            <a:endParaRPr lang="en-US" sz="68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982" y="237687"/>
            <a:ext cx="132588" cy="1325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372070" y="464641"/>
            <a:ext cx="8987850" cy="213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79"/>
              </a:lnSpc>
              <a:spcAft>
                <a:spcPts val="230"/>
              </a:spcAft>
              <a:buNone/>
            </a:pPr>
            <a:r>
              <a:rPr lang="en-US" sz="1460" b="1" kern="0" spc="88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CLOUD &amp; MANAGED SERVICES</a:t>
            </a:r>
            <a:endParaRPr lang="en-US" sz="1460" dirty="0"/>
          </a:p>
        </p:txBody>
      </p:sp>
      <p:sp>
        <p:nvSpPr>
          <p:cNvPr id="11" name="Text 8"/>
          <p:cNvSpPr/>
          <p:nvPr/>
        </p:nvSpPr>
        <p:spPr>
          <a:xfrm>
            <a:off x="372070" y="706934"/>
            <a:ext cx="923984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kern="0" spc="25" dirty="0">
                <a:solidFill>
                  <a:srgbClr val="FFFFFF">
                    <a:alpha val="8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Scalable.  Secure.  Multi-Cloud.  Fully Managed.</a:t>
            </a:r>
            <a:endParaRPr lang="en-US" sz="840" dirty="0"/>
          </a:p>
        </p:txBody>
      </p:sp>
      <p:sp>
        <p:nvSpPr>
          <p:cNvPr id="12" name="Text 9"/>
          <p:cNvSpPr/>
          <p:nvPr/>
        </p:nvSpPr>
        <p:spPr>
          <a:xfrm>
            <a:off x="372070" y="953244"/>
            <a:ext cx="8399859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C9A227"/>
              </a:gs>
              <a:gs pos="50000">
                <a:srgbClr val="C9A227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72070" y="1067395"/>
            <a:ext cx="2723704" cy="1985070"/>
          </a:xfrm>
          <a:prstGeom prst="roundRect">
            <a:avLst>
              <a:gd name="adj" fmla="val 3583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381595" y="1076920"/>
            <a:ext cx="2704654" cy="300186"/>
          </a:xfrm>
          <a:prstGeom prst="rect">
            <a:avLst/>
          </a:prstGeom>
          <a:gradFill rotWithShape="1">
            <a:gsLst>
              <a:gs pos="0">
                <a:srgbClr val="C9A227">
                  <a:alpha val="22000"/>
                </a:srgbClr>
              </a:gs>
              <a:gs pos="100000">
                <a:srgbClr val="C9A227">
                  <a:alpha val="8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81595" y="1367582"/>
            <a:ext cx="2704654" cy="9525"/>
          </a:xfrm>
          <a:prstGeom prst="rect">
            <a:avLst/>
          </a:pr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673" y="1155883"/>
            <a:ext cx="132588" cy="13258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63029" y="1155650"/>
            <a:ext cx="1313617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b="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CLOUD CONNECTIVITY</a:t>
            </a:r>
            <a:endParaRPr lang="en-US" sz="700" dirty="0"/>
          </a:p>
        </p:txBody>
      </p:sp>
      <p:sp>
        <p:nvSpPr>
          <p:cNvPr id="18" name="Text 14"/>
          <p:cNvSpPr/>
          <p:nvPr/>
        </p:nvSpPr>
        <p:spPr>
          <a:xfrm>
            <a:off x="495895" y="1671935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495895" y="1540520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6"/>
          <p:cNvSpPr/>
          <p:nvPr/>
        </p:nvSpPr>
        <p:spPr>
          <a:xfrm>
            <a:off x="603796" y="1505099"/>
            <a:ext cx="585594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Fabrics</a:t>
            </a:r>
            <a:endParaRPr lang="en-US" sz="740" dirty="0"/>
          </a:p>
        </p:txBody>
      </p:sp>
      <p:sp>
        <p:nvSpPr>
          <p:cNvPr id="21" name="Text 17"/>
          <p:cNvSpPr/>
          <p:nvPr/>
        </p:nvSpPr>
        <p:spPr>
          <a:xfrm>
            <a:off x="495895" y="1883718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495895" y="1752302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603796" y="1716881"/>
            <a:ext cx="1182975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Cloud Connections</a:t>
            </a:r>
            <a:endParaRPr lang="en-US" sz="740" dirty="0"/>
          </a:p>
        </p:txBody>
      </p:sp>
      <p:sp>
        <p:nvSpPr>
          <p:cNvPr id="24" name="Text 20"/>
          <p:cNvSpPr/>
          <p:nvPr/>
        </p:nvSpPr>
        <p:spPr>
          <a:xfrm>
            <a:off x="495895" y="2095500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1"/>
          <p:cNvSpPr/>
          <p:nvPr/>
        </p:nvSpPr>
        <p:spPr>
          <a:xfrm>
            <a:off x="495895" y="1964085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603796" y="1928664"/>
            <a:ext cx="943466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Direct Connect</a:t>
            </a:r>
            <a:endParaRPr lang="en-US" sz="740" dirty="0"/>
          </a:p>
        </p:txBody>
      </p:sp>
      <p:sp>
        <p:nvSpPr>
          <p:cNvPr id="27" name="Text 23"/>
          <p:cNvSpPr/>
          <p:nvPr/>
        </p:nvSpPr>
        <p:spPr>
          <a:xfrm>
            <a:off x="495895" y="2307282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4"/>
          <p:cNvSpPr/>
          <p:nvPr/>
        </p:nvSpPr>
        <p:spPr>
          <a:xfrm>
            <a:off x="495895" y="2175867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5"/>
          <p:cNvSpPr/>
          <p:nvPr/>
        </p:nvSpPr>
        <p:spPr>
          <a:xfrm>
            <a:off x="603796" y="2140446"/>
            <a:ext cx="947395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Azure ExpressRoute</a:t>
            </a:r>
            <a:endParaRPr lang="en-US" sz="740" dirty="0"/>
          </a:p>
        </p:txBody>
      </p:sp>
      <p:sp>
        <p:nvSpPr>
          <p:cNvPr id="30" name="Text 26"/>
          <p:cNvSpPr/>
          <p:nvPr/>
        </p:nvSpPr>
        <p:spPr>
          <a:xfrm>
            <a:off x="495895" y="2519065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7"/>
          <p:cNvSpPr/>
          <p:nvPr/>
        </p:nvSpPr>
        <p:spPr>
          <a:xfrm>
            <a:off x="495895" y="2387650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8"/>
          <p:cNvSpPr/>
          <p:nvPr/>
        </p:nvSpPr>
        <p:spPr>
          <a:xfrm>
            <a:off x="603796" y="2352229"/>
            <a:ext cx="918746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Oracle FastConnect</a:t>
            </a:r>
            <a:endParaRPr lang="en-US" sz="740" dirty="0"/>
          </a:p>
        </p:txBody>
      </p:sp>
      <p:sp>
        <p:nvSpPr>
          <p:cNvPr id="33" name="Text 29"/>
          <p:cNvSpPr/>
          <p:nvPr/>
        </p:nvSpPr>
        <p:spPr>
          <a:xfrm>
            <a:off x="495895" y="2730847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30"/>
          <p:cNvSpPr/>
          <p:nvPr/>
        </p:nvSpPr>
        <p:spPr>
          <a:xfrm>
            <a:off x="495895" y="2599432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31"/>
          <p:cNvSpPr/>
          <p:nvPr/>
        </p:nvSpPr>
        <p:spPr>
          <a:xfrm>
            <a:off x="603796" y="2564011"/>
            <a:ext cx="223957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CDN</a:t>
            </a:r>
            <a:endParaRPr lang="en-US" sz="740" dirty="0"/>
          </a:p>
        </p:txBody>
      </p:sp>
      <p:sp>
        <p:nvSpPr>
          <p:cNvPr id="36" name="Text 32"/>
          <p:cNvSpPr/>
          <p:nvPr/>
        </p:nvSpPr>
        <p:spPr>
          <a:xfrm>
            <a:off x="495895" y="2811214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3"/>
          <p:cNvSpPr/>
          <p:nvPr/>
        </p:nvSpPr>
        <p:spPr>
          <a:xfrm>
            <a:off x="603796" y="2775793"/>
            <a:ext cx="717709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Platforms</a:t>
            </a:r>
            <a:endParaRPr lang="en-US" sz="740" dirty="0"/>
          </a:p>
        </p:txBody>
      </p:sp>
      <p:sp>
        <p:nvSpPr>
          <p:cNvPr id="38" name="Text 34"/>
          <p:cNvSpPr/>
          <p:nvPr/>
        </p:nvSpPr>
        <p:spPr>
          <a:xfrm>
            <a:off x="3210074" y="1067395"/>
            <a:ext cx="2723704" cy="1985070"/>
          </a:xfrm>
          <a:prstGeom prst="roundRect">
            <a:avLst>
              <a:gd name="adj" fmla="val 3583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5"/>
          <p:cNvSpPr/>
          <p:nvPr/>
        </p:nvSpPr>
        <p:spPr>
          <a:xfrm>
            <a:off x="3219599" y="1076920"/>
            <a:ext cx="2704654" cy="300186"/>
          </a:xfrm>
          <a:prstGeom prst="rect">
            <a:avLst/>
          </a:prstGeom>
          <a:gradFill rotWithShape="1">
            <a:gsLst>
              <a:gs pos="0">
                <a:srgbClr val="C9A227">
                  <a:alpha val="22000"/>
                </a:srgbClr>
              </a:gs>
              <a:gs pos="100000">
                <a:srgbClr val="C9A227">
                  <a:alpha val="8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6"/>
          <p:cNvSpPr/>
          <p:nvPr/>
        </p:nvSpPr>
        <p:spPr>
          <a:xfrm>
            <a:off x="3219599" y="1367582"/>
            <a:ext cx="2704654" cy="9525"/>
          </a:xfrm>
          <a:prstGeom prst="rect">
            <a:avLst/>
          </a:pr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15676" y="1155883"/>
            <a:ext cx="132588" cy="132588"/>
          </a:xfrm>
          <a:prstGeom prst="rect">
            <a:avLst/>
          </a:prstGeom>
        </p:spPr>
      </p:pic>
      <p:sp>
        <p:nvSpPr>
          <p:cNvPr id="42" name="Text 37"/>
          <p:cNvSpPr/>
          <p:nvPr/>
        </p:nvSpPr>
        <p:spPr>
          <a:xfrm>
            <a:off x="3501033" y="1155650"/>
            <a:ext cx="1065594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b="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INFRASTRUCTURE</a:t>
            </a:r>
            <a:endParaRPr lang="en-US" sz="700" dirty="0"/>
          </a:p>
        </p:txBody>
      </p:sp>
      <p:sp>
        <p:nvSpPr>
          <p:cNvPr id="43" name="Text 38"/>
          <p:cNvSpPr/>
          <p:nvPr/>
        </p:nvSpPr>
        <p:spPr>
          <a:xfrm>
            <a:off x="3333899" y="1671935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4" name="Text 39"/>
          <p:cNvSpPr/>
          <p:nvPr/>
        </p:nvSpPr>
        <p:spPr>
          <a:xfrm>
            <a:off x="3333899" y="1540520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40"/>
          <p:cNvSpPr/>
          <p:nvPr/>
        </p:nvSpPr>
        <p:spPr>
          <a:xfrm>
            <a:off x="3441799" y="1505099"/>
            <a:ext cx="953289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Center &amp; Cloud</a:t>
            </a:r>
            <a:endParaRPr lang="en-US" sz="740" dirty="0"/>
          </a:p>
        </p:txBody>
      </p:sp>
      <p:sp>
        <p:nvSpPr>
          <p:cNvPr id="46" name="Text 41"/>
          <p:cNvSpPr/>
          <p:nvPr/>
        </p:nvSpPr>
        <p:spPr>
          <a:xfrm>
            <a:off x="3333899" y="1883718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42"/>
          <p:cNvSpPr/>
          <p:nvPr/>
        </p:nvSpPr>
        <p:spPr>
          <a:xfrm>
            <a:off x="3333899" y="1752302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3"/>
          <p:cNvSpPr/>
          <p:nvPr/>
        </p:nvSpPr>
        <p:spPr>
          <a:xfrm>
            <a:off x="3441799" y="1716881"/>
            <a:ext cx="903193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· Azure · GCP</a:t>
            </a:r>
            <a:endParaRPr lang="en-US" sz="740" dirty="0"/>
          </a:p>
        </p:txBody>
      </p:sp>
      <p:sp>
        <p:nvSpPr>
          <p:cNvPr id="49" name="Text 44"/>
          <p:cNvSpPr/>
          <p:nvPr/>
        </p:nvSpPr>
        <p:spPr>
          <a:xfrm>
            <a:off x="3333899" y="2095500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0" name="Text 45"/>
          <p:cNvSpPr/>
          <p:nvPr/>
        </p:nvSpPr>
        <p:spPr>
          <a:xfrm>
            <a:off x="3333899" y="1964085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1" name="Text 46"/>
          <p:cNvSpPr/>
          <p:nvPr/>
        </p:nvSpPr>
        <p:spPr>
          <a:xfrm>
            <a:off x="3441799" y="1928664"/>
            <a:ext cx="1255499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Oracle Fusion · SAP HANA</a:t>
            </a:r>
            <a:endParaRPr lang="en-US" sz="740" dirty="0"/>
          </a:p>
        </p:txBody>
      </p:sp>
      <p:sp>
        <p:nvSpPr>
          <p:cNvPr id="52" name="Text 47"/>
          <p:cNvSpPr/>
          <p:nvPr/>
        </p:nvSpPr>
        <p:spPr>
          <a:xfrm>
            <a:off x="3333899" y="2307282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8"/>
          <p:cNvSpPr/>
          <p:nvPr/>
        </p:nvSpPr>
        <p:spPr>
          <a:xfrm>
            <a:off x="3333899" y="2175867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4" name="Text 49"/>
          <p:cNvSpPr/>
          <p:nvPr/>
        </p:nvSpPr>
        <p:spPr>
          <a:xfrm>
            <a:off x="3441799" y="2140446"/>
            <a:ext cx="620137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Cloud</a:t>
            </a:r>
            <a:endParaRPr lang="en-US" sz="740" dirty="0"/>
          </a:p>
        </p:txBody>
      </p:sp>
      <p:sp>
        <p:nvSpPr>
          <p:cNvPr id="55" name="Text 50"/>
          <p:cNvSpPr/>
          <p:nvPr/>
        </p:nvSpPr>
        <p:spPr>
          <a:xfrm>
            <a:off x="3333899" y="2519065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6" name="Text 51"/>
          <p:cNvSpPr/>
          <p:nvPr/>
        </p:nvSpPr>
        <p:spPr>
          <a:xfrm>
            <a:off x="3333899" y="2387650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7" name="Text 52"/>
          <p:cNvSpPr/>
          <p:nvPr/>
        </p:nvSpPr>
        <p:spPr>
          <a:xfrm>
            <a:off x="3441799" y="2352229"/>
            <a:ext cx="947231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&amp; Multi-Cloud</a:t>
            </a:r>
            <a:endParaRPr lang="en-US" sz="740" dirty="0"/>
          </a:p>
        </p:txBody>
      </p:sp>
      <p:sp>
        <p:nvSpPr>
          <p:cNvPr id="58" name="Text 53"/>
          <p:cNvSpPr/>
          <p:nvPr/>
        </p:nvSpPr>
        <p:spPr>
          <a:xfrm>
            <a:off x="3333899" y="2730847"/>
            <a:ext cx="2476054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4"/>
          <p:cNvSpPr/>
          <p:nvPr/>
        </p:nvSpPr>
        <p:spPr>
          <a:xfrm>
            <a:off x="3333899" y="2599432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5"/>
          <p:cNvSpPr/>
          <p:nvPr/>
        </p:nvSpPr>
        <p:spPr>
          <a:xfrm>
            <a:off x="3441799" y="2564011"/>
            <a:ext cx="1148432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IaaS · PaaS · Bare Metal</a:t>
            </a:r>
            <a:endParaRPr lang="en-US" sz="740" dirty="0"/>
          </a:p>
        </p:txBody>
      </p:sp>
      <p:sp>
        <p:nvSpPr>
          <p:cNvPr id="61" name="Text 56"/>
          <p:cNvSpPr/>
          <p:nvPr/>
        </p:nvSpPr>
        <p:spPr>
          <a:xfrm>
            <a:off x="3333899" y="2811214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2" name="Text 57"/>
          <p:cNvSpPr/>
          <p:nvPr/>
        </p:nvSpPr>
        <p:spPr>
          <a:xfrm>
            <a:off x="3441799" y="2775793"/>
            <a:ext cx="1332116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DRaaS · BUaaS · Colocation</a:t>
            </a:r>
            <a:endParaRPr lang="en-US" sz="740" dirty="0"/>
          </a:p>
        </p:txBody>
      </p:sp>
      <p:sp>
        <p:nvSpPr>
          <p:cNvPr id="63" name="Text 58"/>
          <p:cNvSpPr/>
          <p:nvPr/>
        </p:nvSpPr>
        <p:spPr>
          <a:xfrm>
            <a:off x="6048077" y="1067395"/>
            <a:ext cx="2723852" cy="1985070"/>
          </a:xfrm>
          <a:prstGeom prst="roundRect">
            <a:avLst>
              <a:gd name="adj" fmla="val 3583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C9A227">
                <a:alpha val="22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4" name="Text 59"/>
          <p:cNvSpPr/>
          <p:nvPr/>
        </p:nvSpPr>
        <p:spPr>
          <a:xfrm>
            <a:off x="6057602" y="1076920"/>
            <a:ext cx="2704802" cy="300186"/>
          </a:xfrm>
          <a:prstGeom prst="rect">
            <a:avLst/>
          </a:prstGeom>
          <a:gradFill rotWithShape="1">
            <a:gsLst>
              <a:gs pos="0">
                <a:srgbClr val="C9A227">
                  <a:alpha val="22000"/>
                </a:srgbClr>
              </a:gs>
              <a:gs pos="100000">
                <a:srgbClr val="C9A227">
                  <a:alpha val="800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5" name="Text 60"/>
          <p:cNvSpPr/>
          <p:nvPr/>
        </p:nvSpPr>
        <p:spPr>
          <a:xfrm>
            <a:off x="6057602" y="1367582"/>
            <a:ext cx="2704802" cy="9525"/>
          </a:xfrm>
          <a:prstGeom prst="rect">
            <a:avLst/>
          </a:prstGeom>
          <a:solidFill>
            <a:srgbClr val="C9A227">
              <a:alpha val="3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53680" y="1155883"/>
            <a:ext cx="132588" cy="132588"/>
          </a:xfrm>
          <a:prstGeom prst="rect">
            <a:avLst/>
          </a:prstGeom>
        </p:spPr>
      </p:pic>
      <p:sp>
        <p:nvSpPr>
          <p:cNvPr id="67" name="Text 61"/>
          <p:cNvSpPr/>
          <p:nvPr/>
        </p:nvSpPr>
        <p:spPr>
          <a:xfrm>
            <a:off x="6339036" y="1155650"/>
            <a:ext cx="1619592" cy="1332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b="1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MANAGED &amp; PRO SERVICES</a:t>
            </a:r>
            <a:endParaRPr lang="en-US" sz="700" dirty="0"/>
          </a:p>
        </p:txBody>
      </p:sp>
      <p:sp>
        <p:nvSpPr>
          <p:cNvPr id="68" name="Text 62"/>
          <p:cNvSpPr/>
          <p:nvPr/>
        </p:nvSpPr>
        <p:spPr>
          <a:xfrm>
            <a:off x="6171902" y="1671935"/>
            <a:ext cx="2476202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63"/>
          <p:cNvSpPr/>
          <p:nvPr/>
        </p:nvSpPr>
        <p:spPr>
          <a:xfrm>
            <a:off x="6171902" y="1540520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0" name="Text 64"/>
          <p:cNvSpPr/>
          <p:nvPr/>
        </p:nvSpPr>
        <p:spPr>
          <a:xfrm>
            <a:off x="6279803" y="1505099"/>
            <a:ext cx="1027777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Helpdesk as a Service</a:t>
            </a:r>
            <a:endParaRPr lang="en-US" sz="740" dirty="0"/>
          </a:p>
        </p:txBody>
      </p:sp>
      <p:sp>
        <p:nvSpPr>
          <p:cNvPr id="71" name="Text 65"/>
          <p:cNvSpPr/>
          <p:nvPr/>
        </p:nvSpPr>
        <p:spPr>
          <a:xfrm>
            <a:off x="6171902" y="1883718"/>
            <a:ext cx="2476202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2" name="Text 66"/>
          <p:cNvSpPr/>
          <p:nvPr/>
        </p:nvSpPr>
        <p:spPr>
          <a:xfrm>
            <a:off x="6171902" y="1752302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3" name="Text 67"/>
          <p:cNvSpPr/>
          <p:nvPr/>
        </p:nvSpPr>
        <p:spPr>
          <a:xfrm>
            <a:off x="6279803" y="1716881"/>
            <a:ext cx="960819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ITO – IT Outsourcing</a:t>
            </a:r>
            <a:endParaRPr lang="en-US" sz="740" dirty="0"/>
          </a:p>
        </p:txBody>
      </p:sp>
      <p:sp>
        <p:nvSpPr>
          <p:cNvPr id="74" name="Text 68"/>
          <p:cNvSpPr/>
          <p:nvPr/>
        </p:nvSpPr>
        <p:spPr>
          <a:xfrm>
            <a:off x="6171902" y="2095500"/>
            <a:ext cx="2476202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5" name="Text 69"/>
          <p:cNvSpPr/>
          <p:nvPr/>
        </p:nvSpPr>
        <p:spPr>
          <a:xfrm>
            <a:off x="6171902" y="1964085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6" name="Text 70"/>
          <p:cNvSpPr/>
          <p:nvPr/>
        </p:nvSpPr>
        <p:spPr>
          <a:xfrm>
            <a:off x="6279803" y="1928664"/>
            <a:ext cx="723602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Migration</a:t>
            </a:r>
            <a:endParaRPr lang="en-US" sz="740" dirty="0"/>
          </a:p>
        </p:txBody>
      </p:sp>
      <p:sp>
        <p:nvSpPr>
          <p:cNvPr id="77" name="Text 71"/>
          <p:cNvSpPr/>
          <p:nvPr/>
        </p:nvSpPr>
        <p:spPr>
          <a:xfrm>
            <a:off x="6171902" y="2307282"/>
            <a:ext cx="2476202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72"/>
          <p:cNvSpPr/>
          <p:nvPr/>
        </p:nvSpPr>
        <p:spPr>
          <a:xfrm>
            <a:off x="6171902" y="2175867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9" name="Text 73"/>
          <p:cNvSpPr/>
          <p:nvPr/>
        </p:nvSpPr>
        <p:spPr>
          <a:xfrm>
            <a:off x="6279803" y="2140446"/>
            <a:ext cx="1381720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Mgmt (ERP, CRM)</a:t>
            </a:r>
            <a:endParaRPr lang="en-US" sz="740" dirty="0"/>
          </a:p>
        </p:txBody>
      </p:sp>
      <p:sp>
        <p:nvSpPr>
          <p:cNvPr id="80" name="Text 74"/>
          <p:cNvSpPr/>
          <p:nvPr/>
        </p:nvSpPr>
        <p:spPr>
          <a:xfrm>
            <a:off x="6171902" y="2519065"/>
            <a:ext cx="2476202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1" name="Text 75"/>
          <p:cNvSpPr/>
          <p:nvPr/>
        </p:nvSpPr>
        <p:spPr>
          <a:xfrm>
            <a:off x="6171902" y="2387650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2" name="Text 76"/>
          <p:cNvSpPr/>
          <p:nvPr/>
        </p:nvSpPr>
        <p:spPr>
          <a:xfrm>
            <a:off x="6279803" y="2352229"/>
            <a:ext cx="1424121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License Management</a:t>
            </a:r>
            <a:endParaRPr lang="en-US" sz="740" dirty="0"/>
          </a:p>
        </p:txBody>
      </p:sp>
      <p:sp>
        <p:nvSpPr>
          <p:cNvPr id="83" name="Text 77"/>
          <p:cNvSpPr/>
          <p:nvPr/>
        </p:nvSpPr>
        <p:spPr>
          <a:xfrm>
            <a:off x="6171902" y="2730847"/>
            <a:ext cx="2476202" cy="9525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4" name="Text 78"/>
          <p:cNvSpPr/>
          <p:nvPr/>
        </p:nvSpPr>
        <p:spPr>
          <a:xfrm>
            <a:off x="6171902" y="2599432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5" name="Text 79"/>
          <p:cNvSpPr/>
          <p:nvPr/>
        </p:nvSpPr>
        <p:spPr>
          <a:xfrm>
            <a:off x="6279803" y="2564011"/>
            <a:ext cx="1395308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License Optimization</a:t>
            </a:r>
            <a:endParaRPr lang="en-US" sz="740" dirty="0"/>
          </a:p>
        </p:txBody>
      </p:sp>
      <p:sp>
        <p:nvSpPr>
          <p:cNvPr id="86" name="Text 80"/>
          <p:cNvSpPr/>
          <p:nvPr/>
        </p:nvSpPr>
        <p:spPr>
          <a:xfrm>
            <a:off x="6171902" y="2811214"/>
            <a:ext cx="43160" cy="43160"/>
          </a:xfrm>
          <a:prstGeom prst="ellipse">
            <a:avLst/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7" name="Text 81"/>
          <p:cNvSpPr/>
          <p:nvPr/>
        </p:nvSpPr>
        <p:spPr>
          <a:xfrm>
            <a:off x="6279803" y="2775793"/>
            <a:ext cx="1251734" cy="1314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36"/>
              </a:lnSpc>
              <a:buNone/>
            </a:pPr>
            <a:r>
              <a:rPr lang="en-US" sz="74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Storage: Object, File, Block</a:t>
            </a:r>
            <a:endParaRPr lang="en-US" sz="740" dirty="0"/>
          </a:p>
        </p:txBody>
      </p:sp>
      <p:sp>
        <p:nvSpPr>
          <p:cNvPr id="88" name="Text 82"/>
          <p:cNvSpPr/>
          <p:nvPr/>
        </p:nvSpPr>
        <p:spPr>
          <a:xfrm>
            <a:off x="0" y="4828580"/>
            <a:ext cx="9144000" cy="314920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50000">
                <a:srgbClr val="A8841E"/>
              </a:gs>
              <a:gs pos="100000">
                <a:srgbClr val="C9A227"/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25485" y="4919746"/>
            <a:ext cx="132588" cy="132588"/>
          </a:xfrm>
          <a:prstGeom prst="rect">
            <a:avLst/>
          </a:prstGeom>
        </p:spPr>
      </p:pic>
      <p:sp>
        <p:nvSpPr>
          <p:cNvPr id="90" name="Text 83"/>
          <p:cNvSpPr/>
          <p:nvPr/>
        </p:nvSpPr>
        <p:spPr>
          <a:xfrm>
            <a:off x="1969004" y="4913561"/>
            <a:ext cx="5205844" cy="1448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140"/>
              </a:lnSpc>
              <a:buNone/>
            </a:pPr>
            <a:r>
              <a:rPr lang="en-US" sz="760" b="1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From public cloud to bare metal — NovaDynamic manages the complexity so you don't have to.</a:t>
            </a:r>
            <a:endParaRPr lang="en-US" sz="760" dirty="0"/>
          </a:p>
        </p:txBody>
      </p:sp>
      <p:pic>
        <p:nvPicPr>
          <p:cNvPr id="91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5778" y="4919746"/>
            <a:ext cx="132588" cy="1325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35421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60000">
                <a:srgbClr val="E8C050"/>
              </a:gs>
              <a:gs pos="100000">
                <a:srgbClr val="F0D070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2070" y="163562"/>
            <a:ext cx="923984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b="1" kern="0" spc="14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OFFERING 03</a:t>
            </a:r>
            <a:endParaRPr lang="en-US" sz="620" dirty="0"/>
          </a:p>
        </p:txBody>
      </p:sp>
      <p:sp>
        <p:nvSpPr>
          <p:cNvPr id="4" name="Text 2"/>
          <p:cNvSpPr/>
          <p:nvPr/>
        </p:nvSpPr>
        <p:spPr>
          <a:xfrm>
            <a:off x="372070" y="295424"/>
            <a:ext cx="8987850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38"/>
              </a:lnSpc>
              <a:buNone/>
            </a:pPr>
            <a:r>
              <a:rPr lang="en-US" sz="1580" b="1" kern="0" spc="-2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Advanced Networking</a:t>
            </a:r>
            <a:endParaRPr lang="en-US" sz="1580" dirty="0"/>
          </a:p>
        </p:txBody>
      </p:sp>
      <p:sp>
        <p:nvSpPr>
          <p:cNvPr id="5" name="Text 3"/>
          <p:cNvSpPr/>
          <p:nvPr/>
        </p:nvSpPr>
        <p:spPr>
          <a:xfrm>
            <a:off x="372070" y="537567"/>
            <a:ext cx="923984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85"/>
              </a:lnSpc>
              <a:spcBef>
                <a:spcPts val="170"/>
              </a:spcBef>
              <a:buNone/>
            </a:pPr>
            <a:r>
              <a:rPr lang="en-US" sz="790" kern="0" spc="1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Intelligent, Resilient, and Secure Network Infrastructure.</a:t>
            </a:r>
            <a:endParaRPr lang="en-US" sz="790" dirty="0"/>
          </a:p>
        </p:txBody>
      </p:sp>
      <p:sp>
        <p:nvSpPr>
          <p:cNvPr id="6" name="Text 4"/>
          <p:cNvSpPr/>
          <p:nvPr/>
        </p:nvSpPr>
        <p:spPr>
          <a:xfrm>
            <a:off x="372070" y="816173"/>
            <a:ext cx="2752576" cy="1956792"/>
          </a:xfrm>
          <a:prstGeom prst="roundRect">
            <a:avLst>
              <a:gd name="adj" fmla="val 2921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9204" y="969466"/>
            <a:ext cx="150465" cy="1504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99802" y="984647"/>
            <a:ext cx="339209" cy="1202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48"/>
              </a:lnSpc>
              <a:buNone/>
            </a:pPr>
            <a:r>
              <a:rPr lang="en-US" sz="790" b="1" kern="0" spc="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SASE</a:t>
            </a:r>
            <a:endParaRPr lang="en-US" sz="790" dirty="0"/>
          </a:p>
        </p:txBody>
      </p:sp>
      <p:sp>
        <p:nvSpPr>
          <p:cNvPr id="9" name="Text 6"/>
          <p:cNvSpPr/>
          <p:nvPr/>
        </p:nvSpPr>
        <p:spPr>
          <a:xfrm>
            <a:off x="500211" y="1216223"/>
            <a:ext cx="2546220" cy="44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Network optimization and security</a:t>
            </a:r>
            <a:br/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Cloud Access Security Broker (CASB)</a:t>
            </a:r>
            <a:br/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Zero Trust integration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3195638" y="816173"/>
            <a:ext cx="2752576" cy="1956792"/>
          </a:xfrm>
          <a:prstGeom prst="roundRect">
            <a:avLst>
              <a:gd name="adj" fmla="val 2921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2771" y="969466"/>
            <a:ext cx="150465" cy="1504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23370" y="984647"/>
            <a:ext cx="505539" cy="1202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48"/>
              </a:lnSpc>
              <a:buNone/>
            </a:pPr>
            <a:r>
              <a:rPr lang="en-US" sz="790" b="1" kern="0" spc="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SD-WAN</a:t>
            </a:r>
            <a:endParaRPr lang="en-US" sz="790" dirty="0"/>
          </a:p>
        </p:txBody>
      </p:sp>
      <p:sp>
        <p:nvSpPr>
          <p:cNvPr id="13" name="Text 9"/>
          <p:cNvSpPr/>
          <p:nvPr/>
        </p:nvSpPr>
        <p:spPr>
          <a:xfrm>
            <a:off x="3323779" y="1216223"/>
            <a:ext cx="2546220" cy="44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Auto-Failover · Intelligent Routing</a:t>
            </a:r>
            <a:br/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Virtual Network Functions (VNF)</a:t>
            </a:r>
            <a:br/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Application-Aware Firewall</a:t>
            </a:r>
            <a:endParaRPr lang="en-US" sz="700" dirty="0"/>
          </a:p>
        </p:txBody>
      </p:sp>
      <p:sp>
        <p:nvSpPr>
          <p:cNvPr id="14" name="Text 10"/>
          <p:cNvSpPr/>
          <p:nvPr/>
        </p:nvSpPr>
        <p:spPr>
          <a:xfrm>
            <a:off x="6019205" y="816173"/>
            <a:ext cx="2752725" cy="1956792"/>
          </a:xfrm>
          <a:prstGeom prst="roundRect">
            <a:avLst>
              <a:gd name="adj" fmla="val 2921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6339" y="969466"/>
            <a:ext cx="150465" cy="15046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446937" y="984647"/>
            <a:ext cx="949851" cy="1202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48"/>
              </a:lnSpc>
              <a:buNone/>
            </a:pPr>
            <a:r>
              <a:rPr lang="en-US" sz="790" b="1" kern="0" spc="7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MANAGED WIFI</a:t>
            </a:r>
            <a:endParaRPr lang="en-US" sz="790" dirty="0"/>
          </a:p>
        </p:txBody>
      </p:sp>
      <p:sp>
        <p:nvSpPr>
          <p:cNvPr id="17" name="Text 12"/>
          <p:cNvSpPr/>
          <p:nvPr/>
        </p:nvSpPr>
        <p:spPr>
          <a:xfrm>
            <a:off x="6147346" y="1216223"/>
            <a:ext cx="2546372" cy="44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Internal Network · Guest Network</a:t>
            </a:r>
            <a:br/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Network Security Assessment</a:t>
            </a:r>
            <a:br/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FFFFFF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Monitoring &amp; Management</a:t>
            </a:r>
            <a:endParaRPr lang="en-US" sz="700" dirty="0"/>
          </a:p>
        </p:txBody>
      </p:sp>
      <p:sp>
        <p:nvSpPr>
          <p:cNvPr id="18" name="Text 13"/>
          <p:cNvSpPr/>
          <p:nvPr/>
        </p:nvSpPr>
        <p:spPr>
          <a:xfrm>
            <a:off x="372070" y="2843957"/>
            <a:ext cx="2752576" cy="1956792"/>
          </a:xfrm>
          <a:prstGeom prst="roundRect">
            <a:avLst>
              <a:gd name="adj" fmla="val 2921"/>
            </a:avLst>
          </a:prstGeom>
          <a:solidFill>
            <a:srgbClr val="EEF2FB"/>
          </a:solidFill>
          <a:ln w="9525">
            <a:solidFill>
              <a:srgbClr val="D4DDF5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729" y="3006775"/>
            <a:ext cx="150465" cy="15046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09327" y="3021955"/>
            <a:ext cx="937736" cy="1202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48"/>
              </a:lnSpc>
              <a:buNone/>
            </a:pPr>
            <a:r>
              <a:rPr lang="en-US" sz="790" b="1" kern="0" spc="7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CONNECTIVITY</a:t>
            </a:r>
            <a:endParaRPr lang="en-US" sz="790" dirty="0"/>
          </a:p>
        </p:txBody>
      </p:sp>
      <p:sp>
        <p:nvSpPr>
          <p:cNvPr id="21" name="Text 15"/>
          <p:cNvSpPr/>
          <p:nvPr/>
        </p:nvSpPr>
        <p:spPr>
          <a:xfrm>
            <a:off x="509736" y="3253532"/>
            <a:ext cx="2526789" cy="44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Broadband/Coax · Dedicated Fiber</a:t>
            </a:r>
            <a:br/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WISP/Microwave · 4G/5G Internet</a:t>
            </a:r>
            <a:br/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Satellite Internet · Aggregation</a:t>
            </a:r>
            <a:endParaRPr lang="en-US" sz="700" dirty="0"/>
          </a:p>
        </p:txBody>
      </p:sp>
      <p:sp>
        <p:nvSpPr>
          <p:cNvPr id="22" name="Text 16"/>
          <p:cNvSpPr/>
          <p:nvPr/>
        </p:nvSpPr>
        <p:spPr>
          <a:xfrm>
            <a:off x="3195638" y="2843957"/>
            <a:ext cx="2752576" cy="1956792"/>
          </a:xfrm>
          <a:prstGeom prst="roundRect">
            <a:avLst>
              <a:gd name="adj" fmla="val 2921"/>
            </a:avLst>
          </a:prstGeom>
          <a:solidFill>
            <a:srgbClr val="EEF2FB"/>
          </a:solidFill>
          <a:ln w="9525">
            <a:solidFill>
              <a:srgbClr val="D4DDF5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72296" y="3006775"/>
            <a:ext cx="150465" cy="15046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632895" y="3021955"/>
            <a:ext cx="1313453" cy="1202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48"/>
              </a:lnSpc>
              <a:buNone/>
            </a:pPr>
            <a:r>
              <a:rPr lang="en-US" sz="790" b="1" kern="0" spc="7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NETWORK SECURITY</a:t>
            </a:r>
            <a:endParaRPr lang="en-US" sz="790" dirty="0"/>
          </a:p>
        </p:txBody>
      </p:sp>
      <p:sp>
        <p:nvSpPr>
          <p:cNvPr id="25" name="Text 18"/>
          <p:cNvSpPr/>
          <p:nvPr/>
        </p:nvSpPr>
        <p:spPr>
          <a:xfrm>
            <a:off x="3333304" y="3253532"/>
            <a:ext cx="2526789" cy="44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Firewall (Premises/Web)</a:t>
            </a:r>
            <a:br/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Endpoint Security · Net Security Assessment</a:t>
            </a:r>
            <a:br/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Zero Trust Architecture</a:t>
            </a:r>
            <a:endParaRPr lang="en-US" sz="700" dirty="0"/>
          </a:p>
        </p:txBody>
      </p:sp>
      <p:sp>
        <p:nvSpPr>
          <p:cNvPr id="26" name="Text 19"/>
          <p:cNvSpPr/>
          <p:nvPr/>
        </p:nvSpPr>
        <p:spPr>
          <a:xfrm>
            <a:off x="6019205" y="2843957"/>
            <a:ext cx="2752725" cy="1956792"/>
          </a:xfrm>
          <a:prstGeom prst="roundRect">
            <a:avLst>
              <a:gd name="adj" fmla="val 2921"/>
            </a:avLst>
          </a:prstGeom>
          <a:solidFill>
            <a:srgbClr val="EEF2FB"/>
          </a:solidFill>
          <a:ln w="9525">
            <a:solidFill>
              <a:srgbClr val="D4DDF5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5864" y="3006775"/>
            <a:ext cx="150465" cy="150465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456462" y="3021955"/>
            <a:ext cx="1335390" cy="1202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48"/>
              </a:lnSpc>
              <a:buNone/>
            </a:pPr>
            <a:r>
              <a:rPr lang="en-US" sz="790" b="1" kern="0" spc="70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 FOR NETWORKING</a:t>
            </a:r>
            <a:endParaRPr lang="en-US" sz="790" dirty="0"/>
          </a:p>
        </p:txBody>
      </p:sp>
      <p:sp>
        <p:nvSpPr>
          <p:cNvPr id="29" name="Text 21"/>
          <p:cNvSpPr/>
          <p:nvPr/>
        </p:nvSpPr>
        <p:spPr>
          <a:xfrm>
            <a:off x="6156871" y="3253532"/>
            <a:ext cx="2526941" cy="44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AI Ops · Performance Optimization</a:t>
            </a:r>
            <a:br/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Billing Optimization</a:t>
            </a:r>
            <a:br/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r>
              <a:rPr lang="en-US" sz="70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Automated threat response</a:t>
            </a:r>
            <a:endParaRPr lang="en-US" sz="700" dirty="0"/>
          </a:p>
        </p:txBody>
      </p:sp>
      <p:sp>
        <p:nvSpPr>
          <p:cNvPr id="30" name="Text 22"/>
          <p:cNvSpPr/>
          <p:nvPr/>
        </p:nvSpPr>
        <p:spPr>
          <a:xfrm>
            <a:off x="0" y="4871740"/>
            <a:ext cx="9144000" cy="298936"/>
          </a:xfrm>
          <a:prstGeom prst="rect">
            <a:avLst/>
          </a:prstGeom>
          <a:gradFill rotWithShape="1">
            <a:gsLst>
              <a:gs pos="0">
                <a:srgbClr val="0D1F5C"/>
              </a:gs>
              <a:gs pos="100000">
                <a:srgbClr val="1A3FA3"/>
              </a:gs>
            </a:gsLst>
            <a:lin ang="0" scaled="1"/>
          </a:gra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kern="0" spc="3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reliability, optimized for performance, secured by design.</a:t>
            </a:r>
            <a:endParaRPr lang="en-US" sz="730" dirty="0"/>
          </a:p>
        </p:txBody>
      </p:sp>
      <p:sp>
        <p:nvSpPr>
          <p:cNvPr id="31" name="Text 23"/>
          <p:cNvSpPr/>
          <p:nvPr/>
        </p:nvSpPr>
        <p:spPr>
          <a:xfrm>
            <a:off x="372070" y="816173"/>
            <a:ext cx="2752573" cy="21580"/>
          </a:xfrm>
          <a:custGeom>
            <a:avLst/>
            <a:gdLst/>
            <a:ahLst/>
            <a:cxnLst/>
            <a:rect l="l" t="t" r="r" b="b"/>
            <a:pathLst>
              <a:path w="2752573" h="21580">
                <a:moveTo>
                  <a:pt x="57150" y="0"/>
                </a:moveTo>
                <a:lnTo>
                  <a:pt x="2695423" y="0"/>
                </a:lnTo>
                <a:lnTo>
                  <a:pt x="2712773" y="2698"/>
                </a:lnTo>
                <a:lnTo>
                  <a:pt x="2719662" y="5395"/>
                </a:lnTo>
                <a:lnTo>
                  <a:pt x="2724740" y="8093"/>
                </a:lnTo>
                <a:lnTo>
                  <a:pt x="2728842" y="10790"/>
                </a:lnTo>
                <a:lnTo>
                  <a:pt x="2732297" y="13488"/>
                </a:lnTo>
                <a:lnTo>
                  <a:pt x="2735272" y="16185"/>
                </a:lnTo>
                <a:lnTo>
                  <a:pt x="2737869" y="18883"/>
                </a:lnTo>
                <a:lnTo>
                  <a:pt x="2740154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4"/>
          <p:cNvSpPr/>
          <p:nvPr/>
        </p:nvSpPr>
        <p:spPr>
          <a:xfrm>
            <a:off x="3195638" y="816173"/>
            <a:ext cx="2752573" cy="21580"/>
          </a:xfrm>
          <a:custGeom>
            <a:avLst/>
            <a:gdLst/>
            <a:ahLst/>
            <a:cxnLst/>
            <a:rect l="l" t="t" r="r" b="b"/>
            <a:pathLst>
              <a:path w="2752573" h="21580">
                <a:moveTo>
                  <a:pt x="57150" y="0"/>
                </a:moveTo>
                <a:lnTo>
                  <a:pt x="2695423" y="0"/>
                </a:lnTo>
                <a:lnTo>
                  <a:pt x="2712773" y="2698"/>
                </a:lnTo>
                <a:lnTo>
                  <a:pt x="2719662" y="5395"/>
                </a:lnTo>
                <a:lnTo>
                  <a:pt x="2724740" y="8093"/>
                </a:lnTo>
                <a:lnTo>
                  <a:pt x="2728842" y="10790"/>
                </a:lnTo>
                <a:lnTo>
                  <a:pt x="2732297" y="13488"/>
                </a:lnTo>
                <a:lnTo>
                  <a:pt x="2735272" y="16185"/>
                </a:lnTo>
                <a:lnTo>
                  <a:pt x="2737869" y="18883"/>
                </a:lnTo>
                <a:lnTo>
                  <a:pt x="2740154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5"/>
          <p:cNvSpPr/>
          <p:nvPr/>
        </p:nvSpPr>
        <p:spPr>
          <a:xfrm>
            <a:off x="6019205" y="816173"/>
            <a:ext cx="2752725" cy="21580"/>
          </a:xfrm>
          <a:custGeom>
            <a:avLst/>
            <a:gdLst/>
            <a:ahLst/>
            <a:cxnLst/>
            <a:rect l="l" t="t" r="r" b="b"/>
            <a:pathLst>
              <a:path w="2752725" h="21580">
                <a:moveTo>
                  <a:pt x="57150" y="0"/>
                </a:moveTo>
                <a:lnTo>
                  <a:pt x="2695575" y="0"/>
                </a:lnTo>
                <a:lnTo>
                  <a:pt x="2712926" y="2698"/>
                </a:lnTo>
                <a:lnTo>
                  <a:pt x="2719814" y="5395"/>
                </a:lnTo>
                <a:lnTo>
                  <a:pt x="2724892" y="8093"/>
                </a:lnTo>
                <a:lnTo>
                  <a:pt x="2728995" y="10790"/>
                </a:lnTo>
                <a:lnTo>
                  <a:pt x="2732449" y="13488"/>
                </a:lnTo>
                <a:lnTo>
                  <a:pt x="2735425" y="16185"/>
                </a:lnTo>
                <a:lnTo>
                  <a:pt x="2738022" y="18883"/>
                </a:lnTo>
                <a:lnTo>
                  <a:pt x="2740306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6"/>
          <p:cNvSpPr/>
          <p:nvPr/>
        </p:nvSpPr>
        <p:spPr>
          <a:xfrm>
            <a:off x="381595" y="2853482"/>
            <a:ext cx="2733523" cy="21580"/>
          </a:xfrm>
          <a:custGeom>
            <a:avLst/>
            <a:gdLst/>
            <a:ahLst/>
            <a:cxnLst/>
            <a:rect l="l" t="t" r="r" b="b"/>
            <a:pathLst>
              <a:path w="2733523" h="21580">
                <a:moveTo>
                  <a:pt x="57150" y="0"/>
                </a:moveTo>
                <a:lnTo>
                  <a:pt x="2676373" y="0"/>
                </a:lnTo>
                <a:lnTo>
                  <a:pt x="2693723" y="2698"/>
                </a:lnTo>
                <a:lnTo>
                  <a:pt x="2700612" y="5395"/>
                </a:lnTo>
                <a:lnTo>
                  <a:pt x="2705690" y="8093"/>
                </a:lnTo>
                <a:lnTo>
                  <a:pt x="2709792" y="10790"/>
                </a:lnTo>
                <a:lnTo>
                  <a:pt x="2713247" y="13488"/>
                </a:lnTo>
                <a:lnTo>
                  <a:pt x="2716222" y="16185"/>
                </a:lnTo>
                <a:lnTo>
                  <a:pt x="2718819" y="18883"/>
                </a:lnTo>
                <a:lnTo>
                  <a:pt x="2721104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7"/>
          <p:cNvSpPr/>
          <p:nvPr/>
        </p:nvSpPr>
        <p:spPr>
          <a:xfrm>
            <a:off x="3205163" y="2853482"/>
            <a:ext cx="2733523" cy="21580"/>
          </a:xfrm>
          <a:custGeom>
            <a:avLst/>
            <a:gdLst/>
            <a:ahLst/>
            <a:cxnLst/>
            <a:rect l="l" t="t" r="r" b="b"/>
            <a:pathLst>
              <a:path w="2733523" h="21580">
                <a:moveTo>
                  <a:pt x="57150" y="0"/>
                </a:moveTo>
                <a:lnTo>
                  <a:pt x="2676373" y="0"/>
                </a:lnTo>
                <a:lnTo>
                  <a:pt x="2693723" y="2698"/>
                </a:lnTo>
                <a:lnTo>
                  <a:pt x="2700612" y="5395"/>
                </a:lnTo>
                <a:lnTo>
                  <a:pt x="2705690" y="8093"/>
                </a:lnTo>
                <a:lnTo>
                  <a:pt x="2709792" y="10790"/>
                </a:lnTo>
                <a:lnTo>
                  <a:pt x="2713247" y="13488"/>
                </a:lnTo>
                <a:lnTo>
                  <a:pt x="2716222" y="16185"/>
                </a:lnTo>
                <a:lnTo>
                  <a:pt x="2718819" y="18883"/>
                </a:lnTo>
                <a:lnTo>
                  <a:pt x="2721104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28"/>
          <p:cNvSpPr/>
          <p:nvPr/>
        </p:nvSpPr>
        <p:spPr>
          <a:xfrm>
            <a:off x="6028730" y="2853482"/>
            <a:ext cx="2733675" cy="21580"/>
          </a:xfrm>
          <a:custGeom>
            <a:avLst/>
            <a:gdLst/>
            <a:ahLst/>
            <a:cxnLst/>
            <a:rect l="l" t="t" r="r" b="b"/>
            <a:pathLst>
              <a:path w="2733675" h="21580">
                <a:moveTo>
                  <a:pt x="57150" y="0"/>
                </a:moveTo>
                <a:lnTo>
                  <a:pt x="2676525" y="0"/>
                </a:lnTo>
                <a:lnTo>
                  <a:pt x="2693876" y="2698"/>
                </a:lnTo>
                <a:lnTo>
                  <a:pt x="2700764" y="5395"/>
                </a:lnTo>
                <a:lnTo>
                  <a:pt x="2705842" y="8093"/>
                </a:lnTo>
                <a:lnTo>
                  <a:pt x="2709945" y="10790"/>
                </a:lnTo>
                <a:lnTo>
                  <a:pt x="2713399" y="13488"/>
                </a:lnTo>
                <a:lnTo>
                  <a:pt x="2716375" y="16185"/>
                </a:lnTo>
                <a:lnTo>
                  <a:pt x="2718972" y="18883"/>
                </a:lnTo>
                <a:lnTo>
                  <a:pt x="2721256" y="21580"/>
                </a:lnTo>
                <a:lnTo>
                  <a:pt x="12419" y="21580"/>
                </a:lnTo>
                <a:lnTo>
                  <a:pt x="14703" y="18883"/>
                </a:lnTo>
                <a:lnTo>
                  <a:pt x="17300" y="16185"/>
                </a:lnTo>
                <a:lnTo>
                  <a:pt x="20276" y="13488"/>
                </a:lnTo>
                <a:lnTo>
                  <a:pt x="23730" y="10790"/>
                </a:lnTo>
                <a:lnTo>
                  <a:pt x="27833" y="8093"/>
                </a:lnTo>
                <a:lnTo>
                  <a:pt x="32911" y="5395"/>
                </a:lnTo>
                <a:lnTo>
                  <a:pt x="39799" y="2698"/>
                </a:lnTo>
                <a:close/>
              </a:path>
            </a:pathLst>
          </a:custGeom>
          <a:solidFill>
            <a:srgbClr val="0D1F5C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227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96672" y="1629445"/>
            <a:ext cx="2993079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96672" y="1960587"/>
            <a:ext cx="2829963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96672" y="2567062"/>
            <a:ext cx="2859881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96672" y="3035871"/>
            <a:ext cx="3648523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60598" y="1629445"/>
            <a:ext cx="3326902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60598" y="1960587"/>
            <a:ext cx="2837859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60598" y="2291730"/>
            <a:ext cx="3383756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860598" y="2622872"/>
            <a:ext cx="2866434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860598" y="2954015"/>
            <a:ext cx="3231947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860598" y="3285158"/>
            <a:ext cx="3648666" cy="7590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0" y="948035"/>
            <a:ext cx="9144000" cy="9525"/>
          </a:xfrm>
          <a:prstGeom prst="rect">
            <a:avLst/>
          </a:prstGeom>
          <a:solidFill>
            <a:srgbClr val="C9A227">
              <a:alpha val="3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2070" y="200620"/>
            <a:ext cx="1769435" cy="180231"/>
          </a:xfrm>
          <a:prstGeom prst="roundRect">
            <a:avLst>
              <a:gd name="adj" fmla="val 7751"/>
            </a:avLst>
          </a:prstGeom>
          <a:solidFill>
            <a:srgbClr val="C9A227">
              <a:alpha val="10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none" lIns="71120" tIns="21590" rIns="71120" bIns="21590" rtlCol="0" anchor="t"/>
          <a:lstStyle/>
          <a:p>
            <a:pPr marL="0" indent="0" algn="l">
              <a:buNone/>
            </a:pPr>
            <a:r>
              <a:rPr lang="en-US" sz="620" b="1" kern="0" spc="112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OFFERINGS 04 &amp; 05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372070" y="424011"/>
            <a:ext cx="5609603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738"/>
              </a:lnSpc>
              <a:spcAft>
                <a:spcPts val="230"/>
              </a:spcAft>
              <a:buNone/>
            </a:pPr>
            <a:r>
              <a:rPr lang="en-US" sz="1580" b="1" kern="0" spc="63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EXTENDED OFFERINGS 04 &amp; 05 — MOBILITY &amp; IoT</a:t>
            </a:r>
            <a:endParaRPr lang="en-US" sz="1580" dirty="0"/>
          </a:p>
        </p:txBody>
      </p:sp>
      <p:sp>
        <p:nvSpPr>
          <p:cNvPr id="18" name="Text 16"/>
          <p:cNvSpPr/>
          <p:nvPr/>
        </p:nvSpPr>
        <p:spPr>
          <a:xfrm>
            <a:off x="372070" y="673745"/>
            <a:ext cx="5766881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kern="0" spc="50" dirty="0">
                <a:solidFill>
                  <a:srgbClr val="D0DD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Devices. Smart Environments. Intelligent Operations.</a:t>
            </a:r>
            <a:endParaRPr lang="en-US" sz="84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8368" y="431453"/>
            <a:ext cx="171450" cy="171450"/>
          </a:xfrm>
          <a:prstGeom prst="rect">
            <a:avLst/>
          </a:prstGeom>
        </p:spPr>
      </p:pic>
      <p:pic>
        <p:nvPicPr>
          <p:cNvPr id="20" name="Image 1" descr="preencoded.png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8855" y="450809"/>
            <a:ext cx="132588" cy="132588"/>
          </a:xfrm>
          <a:prstGeom prst="rect">
            <a:avLst/>
          </a:prstGeom>
        </p:spPr>
      </p:pic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0480" y="431453"/>
            <a:ext cx="171450" cy="1714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372070" y="1071860"/>
            <a:ext cx="4135785" cy="3801070"/>
          </a:xfrm>
          <a:prstGeom prst="roundRect">
            <a:avLst>
              <a:gd name="adj" fmla="val 1136"/>
            </a:avLst>
          </a:prstGeom>
          <a:solidFill>
            <a:srgbClr val="1A3FA3"/>
          </a:solidFill>
          <a:ln/>
          <a:effectLst>
            <a:outerShdw blurRad="171450" dist="29210" dir="5400000" algn="bl" rotWithShape="0">
              <a:srgbClr val="000000">
                <a:alpha val="35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8"/>
          <p:cNvSpPr/>
          <p:nvPr/>
        </p:nvSpPr>
        <p:spPr>
          <a:xfrm>
            <a:off x="372070" y="1071860"/>
            <a:ext cx="4135785" cy="28575"/>
          </a:xfrm>
          <a:custGeom>
            <a:avLst/>
            <a:gdLst/>
            <a:ahLst/>
            <a:cxnLst/>
            <a:rect l="l" t="t" r="r" b="b"/>
            <a:pathLst>
              <a:path w="4135785" h="28575">
                <a:moveTo>
                  <a:pt x="43180" y="0"/>
                </a:moveTo>
                <a:lnTo>
                  <a:pt x="25984" y="3572"/>
                </a:lnTo>
                <a:lnTo>
                  <a:pt x="19391" y="7144"/>
                </a:lnTo>
                <a:lnTo>
                  <a:pt x="14709" y="10716"/>
                </a:lnTo>
                <a:lnTo>
                  <a:pt x="11090" y="14288"/>
                </a:lnTo>
                <a:lnTo>
                  <a:pt x="8203" y="17859"/>
                </a:lnTo>
                <a:lnTo>
                  <a:pt x="5877" y="21431"/>
                </a:lnTo>
                <a:lnTo>
                  <a:pt x="4012" y="25003"/>
                </a:lnTo>
                <a:lnTo>
                  <a:pt x="2545" y="28575"/>
                </a:lnTo>
                <a:lnTo>
                  <a:pt x="4133240" y="28575"/>
                </a:lnTo>
                <a:lnTo>
                  <a:pt x="4131773" y="25003"/>
                </a:lnTo>
                <a:lnTo>
                  <a:pt x="4129908" y="21431"/>
                </a:lnTo>
                <a:lnTo>
                  <a:pt x="4127582" y="17859"/>
                </a:lnTo>
                <a:lnTo>
                  <a:pt x="4124694" y="14288"/>
                </a:lnTo>
                <a:lnTo>
                  <a:pt x="4121075" y="10716"/>
                </a:lnTo>
                <a:lnTo>
                  <a:pt x="4116393" y="7144"/>
                </a:lnTo>
                <a:lnTo>
                  <a:pt x="4109801" y="3572"/>
                </a:lnTo>
                <a:lnTo>
                  <a:pt x="4092605" y="0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19"/>
          <p:cNvSpPr/>
          <p:nvPr/>
        </p:nvSpPr>
        <p:spPr>
          <a:xfrm>
            <a:off x="372070" y="1486942"/>
            <a:ext cx="4135785" cy="9525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541" y="1238845"/>
            <a:ext cx="139005" cy="139005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25537" y="1200745"/>
            <a:ext cx="854244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1130" b="1" kern="0" spc="9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MOBILITY</a:t>
            </a:r>
            <a:endParaRPr lang="en-US" sz="1130" dirty="0"/>
          </a:p>
        </p:txBody>
      </p:sp>
      <p:sp>
        <p:nvSpPr>
          <p:cNvPr id="27" name="Text 21"/>
          <p:cNvSpPr/>
          <p:nvPr/>
        </p:nvSpPr>
        <p:spPr>
          <a:xfrm>
            <a:off x="596652" y="1582787"/>
            <a:ext cx="821501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PRODUCTS</a:t>
            </a:r>
            <a:endParaRPr lang="en-US" sz="530" dirty="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0558" y="1566946"/>
            <a:ext cx="132588" cy="13258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4052" y="1705273"/>
            <a:ext cx="4252228" cy="13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Handsets/Phones  ·  Tablets  ·  eSIM  ·  MultiSIM</a:t>
            </a:r>
            <a:endParaRPr lang="en-US" sz="700" dirty="0"/>
          </a:p>
        </p:txBody>
      </p:sp>
      <p:sp>
        <p:nvSpPr>
          <p:cNvPr id="30" name="Text 23"/>
          <p:cNvSpPr/>
          <p:nvPr/>
        </p:nvSpPr>
        <p:spPr>
          <a:xfrm>
            <a:off x="596652" y="1913930"/>
            <a:ext cx="1000929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NETWORK</a:t>
            </a:r>
            <a:endParaRPr lang="en-US" sz="53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558" y="1898088"/>
            <a:ext cx="132588" cy="13258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00211" y="2036415"/>
            <a:ext cx="3957093" cy="433648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LTE/4G/5G Connectivity · Device Usage Mgmt · Application Filtering</a:t>
            </a:r>
            <a:br/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Detailed Reporting · Distributed Antenna Service (DAS)</a:t>
            </a:r>
            <a:br/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Satellite · Private LTE/4G/5G · POTS Replacement over Cellular</a:t>
            </a:r>
            <a:endParaRPr lang="en-US" sz="700" dirty="0"/>
          </a:p>
        </p:txBody>
      </p:sp>
      <p:sp>
        <p:nvSpPr>
          <p:cNvPr id="33" name="Text 25"/>
          <p:cNvSpPr/>
          <p:nvPr/>
        </p:nvSpPr>
        <p:spPr>
          <a:xfrm>
            <a:off x="596652" y="2520404"/>
            <a:ext cx="968023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MOBILITY</a:t>
            </a:r>
            <a:endParaRPr lang="en-US" sz="530" dirty="0"/>
          </a:p>
        </p:txBody>
      </p:sp>
      <p:pic>
        <p:nvPicPr>
          <p:cNvPr id="34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0558" y="2504563"/>
            <a:ext cx="132588" cy="132588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500211" y="2642890"/>
            <a:ext cx="3957093" cy="289099"/>
          </a:xfrm>
          <a:prstGeom prst="rect">
            <a:avLst/>
          </a:prstGeom>
          <a:noFill/>
          <a:ln/>
        </p:spPr>
        <p:txBody>
          <a:bodyPr wrap="square" lIns="1397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MDaaS · Staging &amp; Kitting · Helpdesk · Break/Fix</a:t>
            </a:r>
            <a:br/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MDM · Plan Optimization · RMA</a:t>
            </a:r>
            <a:endParaRPr lang="en-US" sz="700" dirty="0"/>
          </a:p>
        </p:txBody>
      </p:sp>
      <p:sp>
        <p:nvSpPr>
          <p:cNvPr id="36" name="Text 27"/>
          <p:cNvSpPr/>
          <p:nvPr/>
        </p:nvSpPr>
        <p:spPr>
          <a:xfrm>
            <a:off x="596652" y="2989213"/>
            <a:ext cx="100519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530" dirty="0"/>
          </a:p>
        </p:txBody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558" y="2973372"/>
            <a:ext cx="132588" cy="132588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500211" y="3190429"/>
            <a:ext cx="2101007" cy="221337"/>
          </a:xfrm>
          <a:prstGeom prst="roundRect">
            <a:avLst>
              <a:gd name="adj" fmla="val 64838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4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AI-Powered:</a:t>
            </a:r>
            <a:endParaRPr lang="en-US" sz="650" dirty="0"/>
          </a:p>
          <a:p>
            <a:pPr marL="0" indent="0" algn="ctr">
              <a:buNone/>
            </a:pPr>
            <a:r>
              <a:rPr lang="en-US" sz="6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Performance &amp; Billing Optimization</a:t>
            </a:r>
            <a:endParaRPr lang="en-US" sz="650" dirty="0"/>
          </a:p>
        </p:txBody>
      </p:sp>
      <p:pic>
        <p:nvPicPr>
          <p:cNvPr id="39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4514" y="3224668"/>
            <a:ext cx="132588" cy="132588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4635996" y="1071860"/>
            <a:ext cx="4135934" cy="3801070"/>
          </a:xfrm>
          <a:prstGeom prst="roundRect">
            <a:avLst>
              <a:gd name="adj" fmla="val 1136"/>
            </a:avLst>
          </a:prstGeom>
          <a:solidFill>
            <a:srgbClr val="112370"/>
          </a:solidFill>
          <a:ln/>
          <a:effectLst>
            <a:outerShdw blurRad="171450" dist="29210" dir="5400000" algn="bl" rotWithShape="0">
              <a:srgbClr val="000000">
                <a:alpha val="35000"/>
              </a:srgbClr>
            </a:outerShdw>
          </a:effectLst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Text 30"/>
          <p:cNvSpPr/>
          <p:nvPr/>
        </p:nvSpPr>
        <p:spPr>
          <a:xfrm>
            <a:off x="4635996" y="1071860"/>
            <a:ext cx="4135934" cy="28575"/>
          </a:xfrm>
          <a:custGeom>
            <a:avLst/>
            <a:gdLst/>
            <a:ahLst/>
            <a:cxnLst/>
            <a:rect l="l" t="t" r="r" b="b"/>
            <a:pathLst>
              <a:path w="4135934" h="28575">
                <a:moveTo>
                  <a:pt x="43180" y="0"/>
                </a:moveTo>
                <a:lnTo>
                  <a:pt x="25984" y="3572"/>
                </a:lnTo>
                <a:lnTo>
                  <a:pt x="19391" y="7144"/>
                </a:lnTo>
                <a:lnTo>
                  <a:pt x="14709" y="10716"/>
                </a:lnTo>
                <a:lnTo>
                  <a:pt x="11090" y="14288"/>
                </a:lnTo>
                <a:lnTo>
                  <a:pt x="8203" y="17859"/>
                </a:lnTo>
                <a:lnTo>
                  <a:pt x="5877" y="21431"/>
                </a:lnTo>
                <a:lnTo>
                  <a:pt x="4012" y="25003"/>
                </a:lnTo>
                <a:lnTo>
                  <a:pt x="2545" y="28575"/>
                </a:lnTo>
                <a:lnTo>
                  <a:pt x="4133389" y="28575"/>
                </a:lnTo>
                <a:lnTo>
                  <a:pt x="4131921" y="25003"/>
                </a:lnTo>
                <a:lnTo>
                  <a:pt x="4130056" y="21431"/>
                </a:lnTo>
                <a:lnTo>
                  <a:pt x="4127730" y="17859"/>
                </a:lnTo>
                <a:lnTo>
                  <a:pt x="4124843" y="14288"/>
                </a:lnTo>
                <a:lnTo>
                  <a:pt x="4121224" y="10716"/>
                </a:lnTo>
                <a:lnTo>
                  <a:pt x="4116542" y="7144"/>
                </a:lnTo>
                <a:lnTo>
                  <a:pt x="4109950" y="3572"/>
                </a:lnTo>
                <a:lnTo>
                  <a:pt x="4092754" y="0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2" name="Text 31"/>
          <p:cNvSpPr/>
          <p:nvPr/>
        </p:nvSpPr>
        <p:spPr>
          <a:xfrm>
            <a:off x="4635996" y="1486942"/>
            <a:ext cx="4135934" cy="9525"/>
          </a:xfrm>
          <a:prstGeom prst="rect">
            <a:avLst/>
          </a:prstGeom>
          <a:solidFill>
            <a:srgbClr val="C9A227">
              <a:alpha val="25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3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79466" y="1238845"/>
            <a:ext cx="139005" cy="139005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4989463" y="1200745"/>
            <a:ext cx="2405077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695"/>
              </a:lnSpc>
              <a:buNone/>
            </a:pPr>
            <a:r>
              <a:rPr lang="en-US" sz="1130" b="1" kern="0" spc="90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INTERNET OF THINGS (IOT)</a:t>
            </a:r>
            <a:endParaRPr lang="en-US" sz="1130" dirty="0"/>
          </a:p>
        </p:txBody>
      </p:sp>
      <p:sp>
        <p:nvSpPr>
          <p:cNvPr id="45" name="Text 33"/>
          <p:cNvSpPr/>
          <p:nvPr/>
        </p:nvSpPr>
        <p:spPr>
          <a:xfrm>
            <a:off x="4860578" y="1582787"/>
            <a:ext cx="454462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</a:t>
            </a:r>
            <a:endParaRPr lang="en-US" sz="530" dirty="0"/>
          </a:p>
        </p:txBody>
      </p:sp>
      <p:pic>
        <p:nvPicPr>
          <p:cNvPr id="46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24483" y="1566946"/>
            <a:ext cx="132588" cy="132588"/>
          </a:xfrm>
          <a:prstGeom prst="rect">
            <a:avLst/>
          </a:prstGeom>
        </p:spPr>
      </p:pic>
      <p:sp>
        <p:nvSpPr>
          <p:cNvPr id="47" name="Text 34"/>
          <p:cNvSpPr/>
          <p:nvPr/>
        </p:nvSpPr>
        <p:spPr>
          <a:xfrm>
            <a:off x="4777978" y="1705273"/>
            <a:ext cx="4252392" cy="13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 ·  Pressure  ·  Soil Moisture/Content</a:t>
            </a:r>
            <a:endParaRPr lang="en-US" sz="700" dirty="0"/>
          </a:p>
        </p:txBody>
      </p:sp>
      <p:sp>
        <p:nvSpPr>
          <p:cNvPr id="48" name="Text 35"/>
          <p:cNvSpPr/>
          <p:nvPr/>
        </p:nvSpPr>
        <p:spPr>
          <a:xfrm>
            <a:off x="4860578" y="1913930"/>
            <a:ext cx="992416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SECURITY</a:t>
            </a:r>
            <a:endParaRPr lang="en-US" sz="530" dirty="0"/>
          </a:p>
        </p:txBody>
      </p:sp>
      <p:pic>
        <p:nvPicPr>
          <p:cNvPr id="49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24483" y="1898088"/>
            <a:ext cx="132588" cy="132588"/>
          </a:xfrm>
          <a:prstGeom prst="rect">
            <a:avLst/>
          </a:prstGeom>
        </p:spPr>
      </p:pic>
      <p:sp>
        <p:nvSpPr>
          <p:cNvPr id="50" name="Text 36"/>
          <p:cNvSpPr/>
          <p:nvPr/>
        </p:nvSpPr>
        <p:spPr>
          <a:xfrm>
            <a:off x="4777978" y="2036415"/>
            <a:ext cx="4252392" cy="13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Cameras  ·  Access Control  ·  Video Analytics</a:t>
            </a:r>
            <a:endParaRPr lang="en-US" sz="700" dirty="0"/>
          </a:p>
        </p:txBody>
      </p:sp>
      <p:sp>
        <p:nvSpPr>
          <p:cNvPr id="51" name="Text 37"/>
          <p:cNvSpPr/>
          <p:nvPr/>
        </p:nvSpPr>
        <p:spPr>
          <a:xfrm>
            <a:off x="4860578" y="2245072"/>
            <a:ext cx="391924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endParaRPr lang="en-US" sz="530" dirty="0"/>
          </a:p>
        </p:txBody>
      </p:sp>
      <p:pic>
        <p:nvPicPr>
          <p:cNvPr id="52" name="Imag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24483" y="2229231"/>
            <a:ext cx="132588" cy="132588"/>
          </a:xfrm>
          <a:prstGeom prst="rect">
            <a:avLst/>
          </a:prstGeom>
        </p:spPr>
      </p:pic>
      <p:sp>
        <p:nvSpPr>
          <p:cNvPr id="53" name="Text 38"/>
          <p:cNvSpPr/>
          <p:nvPr/>
        </p:nvSpPr>
        <p:spPr>
          <a:xfrm>
            <a:off x="4777978" y="2367558"/>
            <a:ext cx="4252392" cy="13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 ·  Gas  ·  Solar  ·  EV Chargers</a:t>
            </a:r>
            <a:endParaRPr lang="en-US" sz="700" dirty="0"/>
          </a:p>
        </p:txBody>
      </p:sp>
      <p:sp>
        <p:nvSpPr>
          <p:cNvPr id="54" name="Text 39"/>
          <p:cNvSpPr/>
          <p:nvPr/>
        </p:nvSpPr>
        <p:spPr>
          <a:xfrm>
            <a:off x="4860578" y="2576215"/>
            <a:ext cx="960983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VERTICAL-SPECIFIC</a:t>
            </a:r>
            <a:endParaRPr lang="en-US" sz="530" dirty="0"/>
          </a:p>
        </p:txBody>
      </p:sp>
      <p:pic>
        <p:nvPicPr>
          <p:cNvPr id="55" name="Imag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24483" y="2560374"/>
            <a:ext cx="132588" cy="132588"/>
          </a:xfrm>
          <a:prstGeom prst="rect">
            <a:avLst/>
          </a:prstGeom>
        </p:spPr>
      </p:pic>
      <p:sp>
        <p:nvSpPr>
          <p:cNvPr id="56" name="Text 40"/>
          <p:cNvSpPr/>
          <p:nvPr/>
        </p:nvSpPr>
        <p:spPr>
          <a:xfrm>
            <a:off x="4777978" y="2698700"/>
            <a:ext cx="4252392" cy="13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City  ·  Agriculture  ·  Manufacturing  ·  Logistics  ·  Hospitality</a:t>
            </a:r>
            <a:endParaRPr lang="en-US" sz="700" dirty="0"/>
          </a:p>
        </p:txBody>
      </p:sp>
      <p:sp>
        <p:nvSpPr>
          <p:cNvPr id="57" name="Text 41"/>
          <p:cNvSpPr/>
          <p:nvPr/>
        </p:nvSpPr>
        <p:spPr>
          <a:xfrm>
            <a:off x="4860578" y="2907357"/>
            <a:ext cx="558909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</a:t>
            </a:r>
            <a:endParaRPr lang="en-US" sz="530" dirty="0"/>
          </a:p>
        </p:txBody>
      </p:sp>
      <p:pic>
        <p:nvPicPr>
          <p:cNvPr id="58" name="Imag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724483" y="2891516"/>
            <a:ext cx="132588" cy="132588"/>
          </a:xfrm>
          <a:prstGeom prst="rect">
            <a:avLst/>
          </a:prstGeom>
        </p:spPr>
      </p:pic>
      <p:sp>
        <p:nvSpPr>
          <p:cNvPr id="59" name="Text 42"/>
          <p:cNvSpPr/>
          <p:nvPr/>
        </p:nvSpPr>
        <p:spPr>
          <a:xfrm>
            <a:off x="4777978" y="3029843"/>
            <a:ext cx="4252392" cy="13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85"/>
              </a:lnSpc>
              <a:buNone/>
            </a:pPr>
            <a:r>
              <a:rPr lang="en-US" sz="700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Geo-Fence  ·  Detailed Use  ·  Velocity/Acceleration</a:t>
            </a:r>
            <a:endParaRPr lang="en-US" sz="700" dirty="0"/>
          </a:p>
        </p:txBody>
      </p:sp>
      <p:sp>
        <p:nvSpPr>
          <p:cNvPr id="60" name="Text 43"/>
          <p:cNvSpPr/>
          <p:nvPr/>
        </p:nvSpPr>
        <p:spPr>
          <a:xfrm>
            <a:off x="4860578" y="3238500"/>
            <a:ext cx="100519" cy="100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795"/>
              </a:lnSpc>
              <a:buNone/>
            </a:pPr>
            <a:r>
              <a:rPr lang="en-US" sz="530" b="1" kern="0" spc="95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530" dirty="0"/>
          </a:p>
        </p:txBody>
      </p:sp>
      <p:pic>
        <p:nvPicPr>
          <p:cNvPr id="61" name="Imag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24483" y="3222659"/>
            <a:ext cx="132588" cy="132588"/>
          </a:xfrm>
          <a:prstGeom prst="rect">
            <a:avLst/>
          </a:prstGeom>
        </p:spPr>
      </p:pic>
      <p:sp>
        <p:nvSpPr>
          <p:cNvPr id="62" name="Text 44"/>
          <p:cNvSpPr/>
          <p:nvPr/>
        </p:nvSpPr>
        <p:spPr>
          <a:xfrm>
            <a:off x="4764137" y="3439716"/>
            <a:ext cx="918567" cy="221337"/>
          </a:xfrm>
          <a:prstGeom prst="roundRect">
            <a:avLst>
              <a:gd name="adj" fmla="val 64838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4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Vision</a:t>
            </a:r>
            <a:endParaRPr lang="en-US" sz="650" dirty="0"/>
          </a:p>
        </p:txBody>
      </p:sp>
      <p:pic>
        <p:nvPicPr>
          <p:cNvPr id="63" name="Imag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828440" y="3473955"/>
            <a:ext cx="132588" cy="132588"/>
          </a:xfrm>
          <a:prstGeom prst="rect">
            <a:avLst/>
          </a:prstGeom>
        </p:spPr>
      </p:pic>
      <p:sp>
        <p:nvSpPr>
          <p:cNvPr id="64" name="Text 45"/>
          <p:cNvSpPr/>
          <p:nvPr/>
        </p:nvSpPr>
        <p:spPr>
          <a:xfrm>
            <a:off x="5725864" y="3439716"/>
            <a:ext cx="699939" cy="221337"/>
          </a:xfrm>
          <a:prstGeom prst="roundRect">
            <a:avLst>
              <a:gd name="adj" fmla="val 64838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4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Telematics</a:t>
            </a:r>
            <a:endParaRPr lang="en-US" sz="650" dirty="0"/>
          </a:p>
        </p:txBody>
      </p:sp>
      <p:pic>
        <p:nvPicPr>
          <p:cNvPr id="65" name="Imag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90167" y="3473955"/>
            <a:ext cx="132588" cy="132588"/>
          </a:xfrm>
          <a:prstGeom prst="rect">
            <a:avLst/>
          </a:prstGeom>
        </p:spPr>
      </p:pic>
      <p:sp>
        <p:nvSpPr>
          <p:cNvPr id="66" name="Text 46"/>
          <p:cNvSpPr/>
          <p:nvPr/>
        </p:nvSpPr>
        <p:spPr>
          <a:xfrm>
            <a:off x="6468963" y="3439716"/>
            <a:ext cx="950565" cy="221337"/>
          </a:xfrm>
          <a:prstGeom prst="roundRect">
            <a:avLst>
              <a:gd name="adj" fmla="val 64838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40000"/>
              </a:srgbClr>
            </a:solidFill>
          </a:ln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Data Analysis</a:t>
            </a:r>
            <a:endParaRPr lang="en-US" sz="650" dirty="0"/>
          </a:p>
        </p:txBody>
      </p:sp>
      <p:pic>
        <p:nvPicPr>
          <p:cNvPr id="67" name="Imag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533266" y="3473955"/>
            <a:ext cx="132588" cy="132588"/>
          </a:xfrm>
          <a:prstGeom prst="rect">
            <a:avLst/>
          </a:prstGeom>
        </p:spPr>
      </p:pic>
      <p:sp>
        <p:nvSpPr>
          <p:cNvPr id="68" name="Text 47"/>
          <p:cNvSpPr/>
          <p:nvPr/>
        </p:nvSpPr>
        <p:spPr>
          <a:xfrm>
            <a:off x="0" y="4928890"/>
            <a:ext cx="9144000" cy="214610"/>
          </a:xfrm>
          <a:prstGeom prst="rect">
            <a:avLst/>
          </a:prstGeom>
          <a:gradFill rotWithShape="1">
            <a:gsLst>
              <a:gs pos="0">
                <a:srgbClr val="C9A227">
                  <a:alpha val="18000"/>
                </a:srgbClr>
              </a:gs>
              <a:gs pos="50000">
                <a:srgbClr val="1A3FA3">
                  <a:alpha val="25000"/>
                </a:srgbClr>
              </a:gs>
              <a:gs pos="100000">
                <a:srgbClr val="C9A227">
                  <a:alpha val="18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9" name="Text 48"/>
          <p:cNvSpPr/>
          <p:nvPr/>
        </p:nvSpPr>
        <p:spPr>
          <a:xfrm>
            <a:off x="0" y="4928890"/>
            <a:ext cx="9144000" cy="9525"/>
          </a:xfrm>
          <a:prstGeom prst="rect">
            <a:avLst/>
          </a:prstGeom>
          <a:solidFill>
            <a:srgbClr val="C9A227">
              <a:alpha val="30000"/>
            </a:srgbClr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0" name="Imag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898734" y="4974589"/>
            <a:ext cx="132588" cy="132588"/>
          </a:xfrm>
          <a:prstGeom prst="rect">
            <a:avLst/>
          </a:prstGeom>
        </p:spPr>
      </p:pic>
      <p:sp>
        <p:nvSpPr>
          <p:cNvPr id="71" name="Text 49"/>
          <p:cNvSpPr/>
          <p:nvPr/>
        </p:nvSpPr>
        <p:spPr>
          <a:xfrm>
            <a:off x="3068389" y="4976217"/>
            <a:ext cx="3307779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20"/>
              </a:lnSpc>
              <a:buNone/>
            </a:pPr>
            <a:r>
              <a:rPr lang="en-US" sz="68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mobility and IoT — connected, intelligent, and always on.</a:t>
            </a:r>
            <a:endParaRPr lang="en-US" sz="680" dirty="0"/>
          </a:p>
        </p:txBody>
      </p:sp>
      <p:pic>
        <p:nvPicPr>
          <p:cNvPr id="72" name="Imag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112529" y="4974589"/>
            <a:ext cx="132588" cy="1325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0620"/>
            <a:ext cx="8805672" cy="220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38"/>
              </a:lnSpc>
              <a:spcAft>
                <a:spcPts val="230"/>
              </a:spcAft>
              <a:buNone/>
            </a:pPr>
            <a:r>
              <a:rPr lang="en-US" sz="1580" b="1" kern="0" spc="95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EXTENDED OFFERING 06 — ADDITIONAL SERVICES</a:t>
            </a:r>
            <a:endParaRPr lang="en-US" sz="1580" dirty="0"/>
          </a:p>
        </p:txBody>
      </p:sp>
      <p:sp>
        <p:nvSpPr>
          <p:cNvPr id="3" name="Text 1"/>
          <p:cNvSpPr/>
          <p:nvPr/>
        </p:nvSpPr>
        <p:spPr>
          <a:xfrm>
            <a:off x="457200" y="450354"/>
            <a:ext cx="9052560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840" kern="0" spc="17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Every Layer of Your Business Operations.</a:t>
            </a:r>
            <a:endParaRPr lang="en-US" sz="840" dirty="0"/>
          </a:p>
        </p:txBody>
      </p:sp>
      <p:sp>
        <p:nvSpPr>
          <p:cNvPr id="4" name="Text 2"/>
          <p:cNvSpPr/>
          <p:nvPr/>
        </p:nvSpPr>
        <p:spPr>
          <a:xfrm>
            <a:off x="457200" y="667494"/>
            <a:ext cx="514350" cy="21580"/>
          </a:xfrm>
          <a:prstGeom prst="roundRect">
            <a:avLst>
              <a:gd name="adj" fmla="val 64736"/>
            </a:avLst>
          </a:pr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817215"/>
            <a:ext cx="4050655" cy="1678930"/>
          </a:xfrm>
          <a:prstGeom prst="roundRect">
            <a:avLst>
              <a:gd name="adj" fmla="val 4236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57820" y="1002506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912" y="1093598"/>
            <a:ext cx="132588" cy="1325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73051" y="1095970"/>
            <a:ext cx="1521693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kern="0" spc="67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ANSWERING SERVICES</a:t>
            </a:r>
            <a:endParaRPr lang="en-US" sz="840" dirty="0"/>
          </a:p>
        </p:txBody>
      </p:sp>
      <p:sp>
        <p:nvSpPr>
          <p:cNvPr id="9" name="Text 6"/>
          <p:cNvSpPr/>
          <p:nvPr/>
        </p:nvSpPr>
        <p:spPr>
          <a:xfrm>
            <a:off x="657820" y="1388418"/>
            <a:ext cx="3722403" cy="3344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54"/>
              </a:lnSpc>
              <a:buNone/>
            </a:pP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Ruby Receptionist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call answering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After-hours coverage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routing and message delivery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impression management for your organization</a:t>
            </a:r>
            <a:endParaRPr lang="en-US" sz="760" dirty="0"/>
          </a:p>
        </p:txBody>
      </p:sp>
      <p:sp>
        <p:nvSpPr>
          <p:cNvPr id="10" name="Text 7"/>
          <p:cNvSpPr/>
          <p:nvPr/>
        </p:nvSpPr>
        <p:spPr>
          <a:xfrm>
            <a:off x="4635996" y="817215"/>
            <a:ext cx="4050804" cy="1678930"/>
          </a:xfrm>
          <a:prstGeom prst="roundRect">
            <a:avLst>
              <a:gd name="adj" fmla="val 4236"/>
            </a:avLst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836616" y="1002506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227">
              <a:alpha val="15000"/>
            </a:srgbClr>
          </a:solidFill>
          <a:ln w="9525">
            <a:solidFill>
              <a:srgbClr val="C9A227">
                <a:alpha val="3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7708" y="1093598"/>
            <a:ext cx="132588" cy="1325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51847" y="1095970"/>
            <a:ext cx="1502048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kern="0" spc="67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MARKETING SERVICES</a:t>
            </a:r>
            <a:endParaRPr lang="en-US" sz="840" dirty="0"/>
          </a:p>
        </p:txBody>
      </p:sp>
      <p:sp>
        <p:nvSpPr>
          <p:cNvPr id="14" name="Text 10"/>
          <p:cNvSpPr/>
          <p:nvPr/>
        </p:nvSpPr>
        <p:spPr>
          <a:xfrm>
            <a:off x="4836616" y="1388418"/>
            <a:ext cx="3722555" cy="3344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54"/>
              </a:lnSpc>
              <a:buNone/>
            </a:pP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Drip Campaigns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Design &amp; Development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Creation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presence strategy</a:t>
            </a:r>
            <a:r>
              <a:rPr lang="en-US" sz="760" dirty="0">
                <a:solidFill>
                  <a:srgbClr val="C9A227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FFFFFF">
                    <a:alpha val="8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consistency support</a:t>
            </a:r>
            <a:endParaRPr lang="en-US" sz="760" dirty="0"/>
          </a:p>
        </p:txBody>
      </p:sp>
      <p:sp>
        <p:nvSpPr>
          <p:cNvPr id="15" name="Text 11"/>
          <p:cNvSpPr/>
          <p:nvPr/>
        </p:nvSpPr>
        <p:spPr>
          <a:xfrm>
            <a:off x="457200" y="2624286"/>
            <a:ext cx="4050655" cy="1679079"/>
          </a:xfrm>
          <a:prstGeom prst="roundRect">
            <a:avLst>
              <a:gd name="adj" fmla="val 4236"/>
            </a:avLst>
          </a:prstGeom>
          <a:solidFill>
            <a:srgbClr val="EEF2FB"/>
          </a:solidFill>
          <a:ln w="9525">
            <a:solidFill>
              <a:srgbClr val="D4DDF5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667345" y="2819102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1A3FA3">
              <a:alpha val="10000"/>
            </a:srgbClr>
          </a:solidFill>
          <a:ln w="9525">
            <a:solidFill>
              <a:srgbClr val="1A3FA3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437" y="2910194"/>
            <a:ext cx="132588" cy="1325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82576" y="2912566"/>
            <a:ext cx="1608460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kern="0" spc="67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EXPENSE MANAGEMENT</a:t>
            </a:r>
            <a:endParaRPr lang="en-US" sz="840" dirty="0"/>
          </a:p>
        </p:txBody>
      </p:sp>
      <p:sp>
        <p:nvSpPr>
          <p:cNvPr id="19" name="Text 14"/>
          <p:cNvSpPr/>
          <p:nvPr/>
        </p:nvSpPr>
        <p:spPr>
          <a:xfrm>
            <a:off x="667345" y="3205014"/>
            <a:ext cx="3702972" cy="3344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54"/>
              </a:lnSpc>
              <a:buNone/>
            </a:pP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Wireline expense management</a:t>
            </a:r>
            <a:r>
              <a:rPr lang="en-US" sz="76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 expense management</a:t>
            </a:r>
            <a:r>
              <a:rPr lang="en-US" sz="76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auditing</a:t>
            </a:r>
            <a:r>
              <a:rPr lang="en-US" sz="76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recovery &amp; optimization</a:t>
            </a:r>
            <a:r>
              <a:rPr lang="en-US" sz="76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billing reconciliation</a:t>
            </a:r>
            <a:endParaRPr lang="en-US" sz="760" dirty="0"/>
          </a:p>
        </p:txBody>
      </p:sp>
      <p:sp>
        <p:nvSpPr>
          <p:cNvPr id="20" name="Text 15"/>
          <p:cNvSpPr/>
          <p:nvPr/>
        </p:nvSpPr>
        <p:spPr>
          <a:xfrm>
            <a:off x="4635996" y="2624286"/>
            <a:ext cx="4050804" cy="1679079"/>
          </a:xfrm>
          <a:prstGeom prst="roundRect">
            <a:avLst>
              <a:gd name="adj" fmla="val 4236"/>
            </a:avLst>
          </a:prstGeom>
          <a:solidFill>
            <a:srgbClr val="EEF2FB"/>
          </a:solidFill>
          <a:ln w="9525">
            <a:solidFill>
              <a:srgbClr val="D4DDF5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4846141" y="2819102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1A3FA3">
              <a:alpha val="10000"/>
            </a:srgbClr>
          </a:solidFill>
          <a:ln w="9525">
            <a:solidFill>
              <a:srgbClr val="1A3FA3">
                <a:alpha val="20000"/>
              </a:srgbClr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37233" y="2910194"/>
            <a:ext cx="132588" cy="13258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261372" y="2912566"/>
            <a:ext cx="1375499" cy="127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008"/>
              </a:lnSpc>
              <a:buNone/>
            </a:pPr>
            <a:r>
              <a:rPr lang="en-US" sz="840" b="1" kern="0" spc="67" dirty="0">
                <a:solidFill>
                  <a:srgbClr val="0D1F5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PHYSICAL SECURITY</a:t>
            </a:r>
            <a:endParaRPr lang="en-US" sz="840" dirty="0"/>
          </a:p>
        </p:txBody>
      </p:sp>
      <p:sp>
        <p:nvSpPr>
          <p:cNvPr id="24" name="Text 18"/>
          <p:cNvSpPr/>
          <p:nvPr/>
        </p:nvSpPr>
        <p:spPr>
          <a:xfrm>
            <a:off x="4846141" y="3205014"/>
            <a:ext cx="3703124" cy="3344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254"/>
              </a:lnSpc>
              <a:buNone/>
            </a:pP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Surveillance Systems</a:t>
            </a:r>
            <a:r>
              <a:rPr lang="en-US" sz="76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Control Cards &amp; Management</a:t>
            </a:r>
            <a:r>
              <a:rPr lang="en-US" sz="76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Analytics</a:t>
            </a:r>
            <a:r>
              <a:rPr lang="en-US" sz="76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r>
              <a:rPr lang="en-US" sz="760" dirty="0">
                <a:solidFill>
                  <a:srgbClr val="4A5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physical-digital security posture</a:t>
            </a:r>
            <a:endParaRPr lang="en-US" sz="760" dirty="0"/>
          </a:p>
        </p:txBody>
      </p:sp>
      <p:sp>
        <p:nvSpPr>
          <p:cNvPr id="25" name="Text 19"/>
          <p:cNvSpPr/>
          <p:nvPr/>
        </p:nvSpPr>
        <p:spPr>
          <a:xfrm>
            <a:off x="0" y="4814590"/>
            <a:ext cx="9144000" cy="328910"/>
          </a:xfrm>
          <a:prstGeom prst="rect">
            <a:avLst/>
          </a:prstGeom>
          <a:solidFill>
            <a:srgbClr val="0D1F5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alphaModFix amt="70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23687" y="4912751"/>
            <a:ext cx="132588" cy="13258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857018" y="4906566"/>
            <a:ext cx="5429964" cy="1448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1140"/>
              </a:lnSpc>
              <a:buNone/>
            </a:pPr>
            <a:r>
              <a:rPr lang="en-US" sz="76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NovaDynamic is your single accountable partner — across IT, communications, security, and beyond.</a:t>
            </a:r>
            <a:endParaRPr lang="en-US" sz="760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>
            <a:alphaModFix amt="70000"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87725" y="4912751"/>
            <a:ext cx="132588" cy="13258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457200" y="817215"/>
            <a:ext cx="4050659" cy="29170"/>
          </a:xfrm>
          <a:custGeom>
            <a:avLst/>
            <a:gdLst/>
            <a:ahLst/>
            <a:cxnLst/>
            <a:rect l="l" t="t" r="r" b="b"/>
            <a:pathLst>
              <a:path w="4050659" h="29170">
                <a:moveTo>
                  <a:pt x="71120" y="0"/>
                </a:moveTo>
                <a:lnTo>
                  <a:pt x="3979539" y="0"/>
                </a:lnTo>
                <a:lnTo>
                  <a:pt x="4002019" y="3646"/>
                </a:lnTo>
                <a:lnTo>
                  <a:pt x="4010909" y="7293"/>
                </a:lnTo>
                <a:lnTo>
                  <a:pt x="4017437" y="10939"/>
                </a:lnTo>
                <a:lnTo>
                  <a:pt x="4022688" y="14585"/>
                </a:lnTo>
                <a:lnTo>
                  <a:pt x="4027087" y="18231"/>
                </a:lnTo>
                <a:lnTo>
                  <a:pt x="4030854" y="21878"/>
                </a:lnTo>
                <a:lnTo>
                  <a:pt x="4034119" y="25524"/>
                </a:lnTo>
                <a:lnTo>
                  <a:pt x="4036969" y="29170"/>
                </a:lnTo>
                <a:lnTo>
                  <a:pt x="13689" y="29170"/>
                </a:lnTo>
                <a:lnTo>
                  <a:pt x="16539" y="25524"/>
                </a:lnTo>
                <a:lnTo>
                  <a:pt x="19805" y="21878"/>
                </a:lnTo>
                <a:lnTo>
                  <a:pt x="23572" y="18231"/>
                </a:lnTo>
                <a:lnTo>
                  <a:pt x="27971" y="14585"/>
                </a:lnTo>
                <a:lnTo>
                  <a:pt x="33222" y="10939"/>
                </a:lnTo>
                <a:lnTo>
                  <a:pt x="39749" y="7293"/>
                </a:lnTo>
                <a:lnTo>
                  <a:pt x="48640" y="3646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2"/>
          <p:cNvSpPr/>
          <p:nvPr/>
        </p:nvSpPr>
        <p:spPr>
          <a:xfrm>
            <a:off x="4635996" y="817215"/>
            <a:ext cx="4050802" cy="29170"/>
          </a:xfrm>
          <a:custGeom>
            <a:avLst/>
            <a:gdLst/>
            <a:ahLst/>
            <a:cxnLst/>
            <a:rect l="l" t="t" r="r" b="b"/>
            <a:pathLst>
              <a:path w="4050802" h="29170">
                <a:moveTo>
                  <a:pt x="71120" y="0"/>
                </a:moveTo>
                <a:lnTo>
                  <a:pt x="3979681" y="0"/>
                </a:lnTo>
                <a:lnTo>
                  <a:pt x="4002162" y="3646"/>
                </a:lnTo>
                <a:lnTo>
                  <a:pt x="4011052" y="7293"/>
                </a:lnTo>
                <a:lnTo>
                  <a:pt x="4017580" y="10939"/>
                </a:lnTo>
                <a:lnTo>
                  <a:pt x="4022831" y="14585"/>
                </a:lnTo>
                <a:lnTo>
                  <a:pt x="4027230" y="18231"/>
                </a:lnTo>
                <a:lnTo>
                  <a:pt x="4030997" y="21878"/>
                </a:lnTo>
                <a:lnTo>
                  <a:pt x="4034262" y="25524"/>
                </a:lnTo>
                <a:lnTo>
                  <a:pt x="4037112" y="29170"/>
                </a:lnTo>
                <a:lnTo>
                  <a:pt x="13689" y="29170"/>
                </a:lnTo>
                <a:lnTo>
                  <a:pt x="16539" y="25524"/>
                </a:lnTo>
                <a:lnTo>
                  <a:pt x="19805" y="21878"/>
                </a:lnTo>
                <a:lnTo>
                  <a:pt x="23572" y="18231"/>
                </a:lnTo>
                <a:lnTo>
                  <a:pt x="27971" y="14585"/>
                </a:lnTo>
                <a:lnTo>
                  <a:pt x="33222" y="10939"/>
                </a:lnTo>
                <a:lnTo>
                  <a:pt x="39749" y="7293"/>
                </a:lnTo>
                <a:lnTo>
                  <a:pt x="48640" y="3646"/>
                </a:lnTo>
                <a:close/>
              </a:path>
            </a:pathLst>
          </a:custGeom>
          <a:solidFill>
            <a:srgbClr val="C9A227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3"/>
          <p:cNvSpPr/>
          <p:nvPr/>
        </p:nvSpPr>
        <p:spPr>
          <a:xfrm>
            <a:off x="466725" y="2633811"/>
            <a:ext cx="4031609" cy="29170"/>
          </a:xfrm>
          <a:custGeom>
            <a:avLst/>
            <a:gdLst/>
            <a:ahLst/>
            <a:cxnLst/>
            <a:rect l="l" t="t" r="r" b="b"/>
            <a:pathLst>
              <a:path w="4031609" h="29170">
                <a:moveTo>
                  <a:pt x="71120" y="0"/>
                </a:moveTo>
                <a:lnTo>
                  <a:pt x="3960489" y="0"/>
                </a:lnTo>
                <a:lnTo>
                  <a:pt x="3982969" y="3646"/>
                </a:lnTo>
                <a:lnTo>
                  <a:pt x="3991859" y="7293"/>
                </a:lnTo>
                <a:lnTo>
                  <a:pt x="3998387" y="10939"/>
                </a:lnTo>
                <a:lnTo>
                  <a:pt x="4003638" y="14585"/>
                </a:lnTo>
                <a:lnTo>
                  <a:pt x="4008037" y="18231"/>
                </a:lnTo>
                <a:lnTo>
                  <a:pt x="4011804" y="21878"/>
                </a:lnTo>
                <a:lnTo>
                  <a:pt x="4015069" y="25524"/>
                </a:lnTo>
                <a:lnTo>
                  <a:pt x="4017919" y="29170"/>
                </a:lnTo>
                <a:lnTo>
                  <a:pt x="13689" y="29170"/>
                </a:lnTo>
                <a:lnTo>
                  <a:pt x="16539" y="25524"/>
                </a:lnTo>
                <a:lnTo>
                  <a:pt x="19805" y="21878"/>
                </a:lnTo>
                <a:lnTo>
                  <a:pt x="23572" y="18231"/>
                </a:lnTo>
                <a:lnTo>
                  <a:pt x="27971" y="14585"/>
                </a:lnTo>
                <a:lnTo>
                  <a:pt x="33222" y="10939"/>
                </a:lnTo>
                <a:lnTo>
                  <a:pt x="39749" y="7293"/>
                </a:lnTo>
                <a:lnTo>
                  <a:pt x="48640" y="3646"/>
                </a:lnTo>
                <a:close/>
              </a:path>
            </a:pathLst>
          </a:custGeom>
          <a:solidFill>
            <a:srgbClr val="1A3FA3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4"/>
          <p:cNvSpPr/>
          <p:nvPr/>
        </p:nvSpPr>
        <p:spPr>
          <a:xfrm>
            <a:off x="4645521" y="2633811"/>
            <a:ext cx="4031752" cy="29170"/>
          </a:xfrm>
          <a:custGeom>
            <a:avLst/>
            <a:gdLst/>
            <a:ahLst/>
            <a:cxnLst/>
            <a:rect l="l" t="t" r="r" b="b"/>
            <a:pathLst>
              <a:path w="4031752" h="29170">
                <a:moveTo>
                  <a:pt x="71120" y="0"/>
                </a:moveTo>
                <a:lnTo>
                  <a:pt x="3960631" y="0"/>
                </a:lnTo>
                <a:lnTo>
                  <a:pt x="3983112" y="3646"/>
                </a:lnTo>
                <a:lnTo>
                  <a:pt x="3992002" y="7293"/>
                </a:lnTo>
                <a:lnTo>
                  <a:pt x="3998530" y="10939"/>
                </a:lnTo>
                <a:lnTo>
                  <a:pt x="4003781" y="14585"/>
                </a:lnTo>
                <a:lnTo>
                  <a:pt x="4008180" y="18231"/>
                </a:lnTo>
                <a:lnTo>
                  <a:pt x="4011947" y="21878"/>
                </a:lnTo>
                <a:lnTo>
                  <a:pt x="4015212" y="25524"/>
                </a:lnTo>
                <a:lnTo>
                  <a:pt x="4018062" y="29170"/>
                </a:lnTo>
                <a:lnTo>
                  <a:pt x="13689" y="29170"/>
                </a:lnTo>
                <a:lnTo>
                  <a:pt x="16539" y="25524"/>
                </a:lnTo>
                <a:lnTo>
                  <a:pt x="19805" y="21878"/>
                </a:lnTo>
                <a:lnTo>
                  <a:pt x="23572" y="18231"/>
                </a:lnTo>
                <a:lnTo>
                  <a:pt x="27971" y="14585"/>
                </a:lnTo>
                <a:lnTo>
                  <a:pt x="33222" y="10939"/>
                </a:lnTo>
                <a:lnTo>
                  <a:pt x="39749" y="7293"/>
                </a:lnTo>
                <a:lnTo>
                  <a:pt x="48640" y="3646"/>
                </a:lnTo>
                <a:close/>
              </a:path>
            </a:pathLst>
          </a:custGeom>
          <a:solidFill>
            <a:srgbClr val="1A3FA3"/>
          </a:soli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14500" y="785515"/>
            <a:ext cx="5715000" cy="3572470"/>
          </a:xfrm>
          <a:prstGeom prst="rect">
            <a:avLst/>
          </a:prstGeom>
          <a:gradFill rotWithShape="1">
            <a:gsLst>
              <a:gs pos="0">
                <a:srgbClr val="C9A227">
                  <a:alpha val="12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93195" y="200620"/>
            <a:ext cx="1357610" cy="13576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429000" y="1629221"/>
            <a:ext cx="228600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660443" y="1714054"/>
            <a:ext cx="7822964" cy="298847"/>
          </a:xfrm>
          <a:prstGeom prst="rect">
            <a:avLst/>
          </a:prstGeom>
          <a:noFill/>
          <a:ln/>
          <a:effectLst>
            <a:outerShdw blurRad="128270" dist="13970" dir="5400000" algn="bl" rotWithShape="0">
              <a:srgbClr val="C9A227">
                <a:alpha val="22000"/>
              </a:srgbClr>
            </a:outerShdw>
          </a:effectLst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4"/>
              </a:lnSpc>
              <a:buNone/>
            </a:pPr>
            <a:r>
              <a:rPr lang="en-US" sz="2140" b="1" kern="0" spc="128" dirty="0">
                <a:solidFill>
                  <a:srgbClr val="C9A227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ONE PARTNER. TOTAL TECHNOLOGY COVERAGE.</a:t>
            </a:r>
            <a:endParaRPr lang="en-US" sz="2140" dirty="0"/>
          </a:p>
        </p:txBody>
      </p:sp>
      <p:sp>
        <p:nvSpPr>
          <p:cNvPr id="6" name="Text 3"/>
          <p:cNvSpPr/>
          <p:nvPr/>
        </p:nvSpPr>
        <p:spPr>
          <a:xfrm>
            <a:off x="2316227" y="2048321"/>
            <a:ext cx="4511546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60"/>
              </a:lnSpc>
              <a:buNone/>
            </a:pPr>
            <a:r>
              <a:rPr lang="en-US" sz="840" kern="0" spc="25" dirty="0">
                <a:solidFill>
                  <a:srgbClr val="DCE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Services  ·  Extended Offerings  ·  Strategic Advisory  ·  Nationwide Delivery</a:t>
            </a:r>
            <a:endParaRPr lang="en-US" sz="840" dirty="0"/>
          </a:p>
        </p:txBody>
      </p:sp>
      <p:sp>
        <p:nvSpPr>
          <p:cNvPr id="7" name="Text 4"/>
          <p:cNvSpPr/>
          <p:nvPr/>
        </p:nvSpPr>
        <p:spPr>
          <a:xfrm>
            <a:off x="2504926" y="2294632"/>
            <a:ext cx="904301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3462486" y="2294632"/>
            <a:ext cx="787411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IT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05449" y="2294632"/>
            <a:ext cx="1294135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&amp; Infrastructure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5645200" y="2294632"/>
            <a:ext cx="1013600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Automation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2433786" y="2554635"/>
            <a:ext cx="782401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3271838" y="2554635"/>
            <a:ext cx="897469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 &amp; IoT</a:t>
            </a:r>
            <a:endParaRPr lang="en-US" sz="700" dirty="0"/>
          </a:p>
        </p:txBody>
      </p:sp>
      <p:sp>
        <p:nvSpPr>
          <p:cNvPr id="13" name="Text 10"/>
          <p:cNvSpPr/>
          <p:nvPr/>
        </p:nvSpPr>
        <p:spPr>
          <a:xfrm>
            <a:off x="4222700" y="2554635"/>
            <a:ext cx="1253451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Experience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5522565" y="2554635"/>
            <a:ext cx="1211401" cy="210592"/>
          </a:xfrm>
          <a:prstGeom prst="roundRect">
            <a:avLst>
              <a:gd name="adj" fmla="val 13870"/>
            </a:avLst>
          </a:prstGeom>
          <a:solidFill>
            <a:srgbClr val="C9A227">
              <a:alpha val="8000"/>
            </a:srgbClr>
          </a:solidFill>
          <a:ln w="9525">
            <a:solidFill>
              <a:srgbClr val="C9A227"/>
            </a:solidFill>
          </a:ln>
        </p:spPr>
        <p:txBody>
          <a:bodyPr wrap="none" lIns="114300" tIns="29210" rIns="114300" bIns="29210" rtlCol="0" anchor="t"/>
          <a:lstStyle/>
          <a:p>
            <a:pPr marL="0" indent="0" algn="l">
              <a:buNone/>
            </a:pPr>
            <a:r>
              <a:rPr lang="en-US" sz="700" b="1" kern="0" spc="2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Consulting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1657350" y="2885629"/>
            <a:ext cx="5829300" cy="326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225"/>
              </a:lnSpc>
              <a:buNone/>
            </a:pPr>
            <a:r>
              <a:rPr lang="en-US" sz="790" dirty="0">
                <a:solidFill>
                  <a:srgbClr val="C8D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single service to a fully managed IT ecosystem — NovaDynamic Technology Services scales with your organization, respects your budget, and delivers results that matter.</a:t>
            </a:r>
            <a:endParaRPr lang="en-US" sz="790" dirty="0"/>
          </a:p>
        </p:txBody>
      </p:sp>
      <p:sp>
        <p:nvSpPr>
          <p:cNvPr id="16" name="Text 13"/>
          <p:cNvSpPr/>
          <p:nvPr/>
        </p:nvSpPr>
        <p:spPr>
          <a:xfrm>
            <a:off x="2113359" y="3288953"/>
            <a:ext cx="1572220" cy="582662"/>
          </a:xfrm>
          <a:prstGeom prst="roundRect">
            <a:avLst>
              <a:gd name="adj" fmla="val 7411"/>
            </a:avLst>
          </a:prstGeom>
          <a:solidFill>
            <a:srgbClr val="0A1845"/>
          </a:solidFill>
          <a:ln w="9525">
            <a:solidFill>
              <a:srgbClr val="C9A227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3101" y="3356976"/>
            <a:ext cx="132588" cy="13258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2743795" y="3512493"/>
            <a:ext cx="342320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85"/>
              </a:lnSpc>
              <a:buNone/>
            </a:pPr>
            <a:r>
              <a:rPr lang="en-US" sz="590" b="1" kern="0" spc="7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</a:t>
            </a:r>
            <a:endParaRPr lang="en-US" sz="590" dirty="0"/>
          </a:p>
        </p:txBody>
      </p:sp>
      <p:sp>
        <p:nvSpPr>
          <p:cNvPr id="19" name="Text 15"/>
          <p:cNvSpPr/>
          <p:nvPr/>
        </p:nvSpPr>
        <p:spPr>
          <a:xfrm>
            <a:off x="2593330" y="3646289"/>
            <a:ext cx="673507" cy="14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40"/>
              </a:lnSpc>
              <a:buNone/>
            </a:pPr>
            <a:r>
              <a:rPr lang="en-US" sz="760" b="1" kern="0" spc="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508-203-1397</a:t>
            </a:r>
            <a:endParaRPr lang="en-US" sz="760" dirty="0"/>
          </a:p>
        </p:txBody>
      </p:sp>
      <p:sp>
        <p:nvSpPr>
          <p:cNvPr id="20" name="Text 16"/>
          <p:cNvSpPr/>
          <p:nvPr/>
        </p:nvSpPr>
        <p:spPr>
          <a:xfrm>
            <a:off x="3785890" y="3288953"/>
            <a:ext cx="1572220" cy="582662"/>
          </a:xfrm>
          <a:prstGeom prst="roundRect">
            <a:avLst>
              <a:gd name="adj" fmla="val 7411"/>
            </a:avLst>
          </a:prstGeom>
          <a:solidFill>
            <a:srgbClr val="0A1845"/>
          </a:solidFill>
          <a:ln w="9525">
            <a:solidFill>
              <a:srgbClr val="C9A227"/>
            </a:solidFill>
          </a:ln>
        </p:spPr>
        <p:txBody>
          <a:bodyPr wrap="square" rtlCol="0" anchor="t"/>
          <a:lstStyle/>
          <a:p>
            <a:pPr marL="0" indent="0" algn="ctr">
              <a:buNone/>
            </a:pPr>
            <a:endParaRPr lang="en-US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5632" y="3356976"/>
            <a:ext cx="132588" cy="13258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432995" y="3512493"/>
            <a:ext cx="305648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85"/>
              </a:lnSpc>
              <a:buNone/>
            </a:pPr>
            <a:r>
              <a:rPr lang="en-US" sz="590" b="1" kern="0" spc="7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590" dirty="0"/>
          </a:p>
        </p:txBody>
      </p:sp>
      <p:sp>
        <p:nvSpPr>
          <p:cNvPr id="23" name="Text 18"/>
          <p:cNvSpPr/>
          <p:nvPr/>
        </p:nvSpPr>
        <p:spPr>
          <a:xfrm>
            <a:off x="3975795" y="3646289"/>
            <a:ext cx="1311652" cy="14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40"/>
              </a:lnSpc>
              <a:buNone/>
            </a:pPr>
            <a:r>
              <a:rPr lang="en-US" sz="760" b="1" kern="0" spc="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info@novadynamicit.com</a:t>
            </a:r>
            <a:endParaRPr lang="en-US" sz="760" dirty="0"/>
          </a:p>
        </p:txBody>
      </p:sp>
      <p:sp>
        <p:nvSpPr>
          <p:cNvPr id="24" name="Text 19"/>
          <p:cNvSpPr/>
          <p:nvPr/>
        </p:nvSpPr>
        <p:spPr>
          <a:xfrm>
            <a:off x="5458420" y="3288953"/>
            <a:ext cx="1572220" cy="582662"/>
          </a:xfrm>
          <a:prstGeom prst="roundRect">
            <a:avLst>
              <a:gd name="adj" fmla="val 7411"/>
            </a:avLst>
          </a:prstGeom>
          <a:solidFill>
            <a:srgbClr val="0A1845"/>
          </a:solidFill>
          <a:ln w="9525">
            <a:solidFill>
              <a:srgbClr val="C9A227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8162" y="3356976"/>
            <a:ext cx="132588" cy="13258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042422" y="3512493"/>
            <a:ext cx="444475" cy="112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85"/>
              </a:lnSpc>
              <a:buNone/>
            </a:pPr>
            <a:r>
              <a:rPr lang="en-US" sz="590" b="1" kern="0" spc="7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en-US" sz="590" dirty="0"/>
          </a:p>
        </p:txBody>
      </p:sp>
      <p:sp>
        <p:nvSpPr>
          <p:cNvPr id="27" name="Text 21"/>
          <p:cNvSpPr/>
          <p:nvPr/>
        </p:nvSpPr>
        <p:spPr>
          <a:xfrm>
            <a:off x="5660082" y="3646289"/>
            <a:ext cx="1285786" cy="14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140"/>
              </a:lnSpc>
              <a:buNone/>
            </a:pPr>
            <a:r>
              <a:rPr lang="en-US" sz="760" b="1" kern="0" spc="8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www.novadynamicit.com</a:t>
            </a:r>
            <a:endParaRPr lang="en-US" sz="760" dirty="0"/>
          </a:p>
        </p:txBody>
      </p:sp>
      <p:sp>
        <p:nvSpPr>
          <p:cNvPr id="28" name="Text 22"/>
          <p:cNvSpPr/>
          <p:nvPr/>
        </p:nvSpPr>
        <p:spPr>
          <a:xfrm>
            <a:off x="2365184" y="3957935"/>
            <a:ext cx="4413483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95"/>
              </a:lnSpc>
              <a:buNone/>
            </a:pPr>
            <a:r>
              <a:rPr lang="en-US" sz="730" i="1" kern="0" spc="7" dirty="0">
                <a:solidFill>
                  <a:srgbClr val="C9A227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"Broad capability. Strategic alignment. The freedom to build what your business actually needs."</a:t>
            </a:r>
            <a:endParaRPr lang="en-US" sz="730" dirty="0"/>
          </a:p>
        </p:txBody>
      </p:sp>
      <p:sp>
        <p:nvSpPr>
          <p:cNvPr id="29" name="Text 23"/>
          <p:cNvSpPr/>
          <p:nvPr/>
        </p:nvSpPr>
        <p:spPr>
          <a:xfrm>
            <a:off x="0" y="512192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227"/>
              </a:gs>
              <a:gs pos="70000">
                <a:srgbClr val="C9A227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1713</Words>
  <Application>Microsoft Office PowerPoint</Application>
  <PresentationFormat>On-screen Show (16:9)</PresentationFormat>
  <Paragraphs>308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Boaz Petrus</cp:lastModifiedBy>
  <cp:revision>12</cp:revision>
  <dcterms:created xsi:type="dcterms:W3CDTF">2026-07-26T19:54:11Z</dcterms:created>
  <dcterms:modified xsi:type="dcterms:W3CDTF">2026-08-04T15:19:05Z</dcterms:modified>
</cp:coreProperties>
</file>