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trictFirstAndLastChars="0" saveSubsetFonts="1">
  <p:sldMasterIdLst>
    <p:sldMasterId id="2147483653" r:id="rId1"/>
    <p:sldMasterId id="2147483654" r:id="rId2"/>
  </p:sldMasterIdLst>
  <p:notesMasterIdLst>
    <p:notesMasterId r:id="rId24"/>
  </p:notesMasterIdLst>
  <p:handoutMasterIdLst>
    <p:handoutMasterId r:id="rId25"/>
  </p:handoutMasterIdLst>
  <p:sldIdLst>
    <p:sldId id="1140" r:id="rId3"/>
    <p:sldId id="1125" r:id="rId4"/>
    <p:sldId id="1133" r:id="rId5"/>
    <p:sldId id="1126" r:id="rId6"/>
    <p:sldId id="1130" r:id="rId7"/>
    <p:sldId id="1113" r:id="rId8"/>
    <p:sldId id="1129" r:id="rId9"/>
    <p:sldId id="1135" r:id="rId10"/>
    <p:sldId id="1141" r:id="rId11"/>
    <p:sldId id="1136" r:id="rId12"/>
    <p:sldId id="1137" r:id="rId13"/>
    <p:sldId id="1138" r:id="rId14"/>
    <p:sldId id="1139" r:id="rId15"/>
    <p:sldId id="1143" r:id="rId16"/>
    <p:sldId id="1144" r:id="rId17"/>
    <p:sldId id="1145" r:id="rId18"/>
    <p:sldId id="1134" r:id="rId19"/>
    <p:sldId id="1142" r:id="rId20"/>
    <p:sldId id="1147" r:id="rId21"/>
    <p:sldId id="1146" r:id="rId22"/>
    <p:sldId id="1148" r:id="rId23"/>
  </p:sldIdLst>
  <p:sldSz cx="9144000" cy="6858000" type="overhead"/>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CC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92122" autoAdjust="0"/>
  </p:normalViewPr>
  <p:slideViewPr>
    <p:cSldViewPr snapToGrid="0">
      <p:cViewPr varScale="1">
        <p:scale>
          <a:sx n="101" d="100"/>
          <a:sy n="101" d="100"/>
        </p:scale>
        <p:origin x="10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7" d="100"/>
          <a:sy n="37" d="100"/>
        </p:scale>
        <p:origin x="-1590" y="-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5D2A0B5-EF35-6D75-5A1A-89C37AB39BDD}"/>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88" tIns="45745" rIns="91488" bIns="45745" numCol="1" anchor="t" anchorCtr="0" compatLnSpc="1">
            <a:prstTxWarp prst="textNoShape">
              <a:avLst/>
            </a:prstTxWarp>
          </a:bodyPr>
          <a:lstStyle>
            <a:lvl1pPr defTabSz="912813" eaLnBrk="0" hangingPunct="0">
              <a:defRPr sz="1200"/>
            </a:lvl1pPr>
          </a:lstStyle>
          <a:p>
            <a:pPr>
              <a:defRPr/>
            </a:pPr>
            <a:endParaRPr lang="en-US"/>
          </a:p>
        </p:txBody>
      </p:sp>
      <p:sp>
        <p:nvSpPr>
          <p:cNvPr id="145411" name="Rectangle 3">
            <a:extLst>
              <a:ext uri="{FF2B5EF4-FFF2-40B4-BE49-F238E27FC236}">
                <a16:creationId xmlns:a16="http://schemas.microsoft.com/office/drawing/2014/main" id="{04462B97-6DD2-74FF-49BB-B66FD54572E3}"/>
              </a:ext>
            </a:extLst>
          </p:cNvPr>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88" tIns="45745" rIns="91488" bIns="45745" numCol="1" anchor="t" anchorCtr="0" compatLnSpc="1">
            <a:prstTxWarp prst="textNoShape">
              <a:avLst/>
            </a:prstTxWarp>
          </a:bodyPr>
          <a:lstStyle>
            <a:lvl1pPr algn="r" defTabSz="912813" eaLnBrk="0" hangingPunct="0">
              <a:defRPr sz="1200"/>
            </a:lvl1pPr>
          </a:lstStyle>
          <a:p>
            <a:pPr>
              <a:defRPr/>
            </a:pPr>
            <a:endParaRPr lang="en-US"/>
          </a:p>
        </p:txBody>
      </p:sp>
      <p:sp>
        <p:nvSpPr>
          <p:cNvPr id="145412" name="Rectangle 4">
            <a:extLst>
              <a:ext uri="{FF2B5EF4-FFF2-40B4-BE49-F238E27FC236}">
                <a16:creationId xmlns:a16="http://schemas.microsoft.com/office/drawing/2014/main" id="{DCE29E06-9048-EE93-792C-2851C20F441F}"/>
              </a:ext>
            </a:extLst>
          </p:cNvPr>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88" tIns="45745" rIns="91488" bIns="45745" numCol="1" anchor="b" anchorCtr="0" compatLnSpc="1">
            <a:prstTxWarp prst="textNoShape">
              <a:avLst/>
            </a:prstTxWarp>
          </a:bodyPr>
          <a:lstStyle>
            <a:lvl1pPr defTabSz="912813" eaLnBrk="0" hangingPunct="0">
              <a:defRPr sz="1200"/>
            </a:lvl1pPr>
          </a:lstStyle>
          <a:p>
            <a:pPr>
              <a:defRPr/>
            </a:pPr>
            <a:r>
              <a:rPr lang="en-US"/>
              <a:t>Cultural Transformation Tools</a:t>
            </a:r>
          </a:p>
        </p:txBody>
      </p:sp>
      <p:sp>
        <p:nvSpPr>
          <p:cNvPr id="145413" name="Rectangle 5">
            <a:extLst>
              <a:ext uri="{FF2B5EF4-FFF2-40B4-BE49-F238E27FC236}">
                <a16:creationId xmlns:a16="http://schemas.microsoft.com/office/drawing/2014/main" id="{5A39D5A4-E3AD-0E30-8D4A-645DB9E4E5E9}"/>
              </a:ext>
            </a:extLst>
          </p:cNvPr>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88" tIns="45745" rIns="91488" bIns="45745" numCol="1" anchor="b" anchorCtr="0" compatLnSpc="1">
            <a:prstTxWarp prst="textNoShape">
              <a:avLst/>
            </a:prstTxWarp>
          </a:bodyPr>
          <a:lstStyle>
            <a:lvl1pPr algn="r" defTabSz="912813">
              <a:defRPr sz="1200"/>
            </a:lvl1pPr>
          </a:lstStyle>
          <a:p>
            <a:pPr>
              <a:defRPr/>
            </a:pPr>
            <a:fld id="{A49CC9CF-8B40-9D45-94B1-5C3924965F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6F47735-192A-6981-481D-C564DF30CC63}"/>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88" tIns="45745" rIns="91488" bIns="45745" numCol="1" anchor="t" anchorCtr="0" compatLnSpc="1">
            <a:prstTxWarp prst="textNoShape">
              <a:avLst/>
            </a:prstTxWarp>
          </a:bodyPr>
          <a:lstStyle>
            <a:lvl1pPr defTabSz="912813" eaLnBrk="0" hangingPunct="0">
              <a:defRPr sz="1200"/>
            </a:lvl1pPr>
          </a:lstStyle>
          <a:p>
            <a:pPr>
              <a:defRPr/>
            </a:pPr>
            <a:endParaRPr lang="en-US"/>
          </a:p>
        </p:txBody>
      </p:sp>
      <p:sp>
        <p:nvSpPr>
          <p:cNvPr id="9219" name="Rectangle 3">
            <a:extLst>
              <a:ext uri="{FF2B5EF4-FFF2-40B4-BE49-F238E27FC236}">
                <a16:creationId xmlns:a16="http://schemas.microsoft.com/office/drawing/2014/main" id="{73C379CA-1BBC-153F-D693-663BDD08FA60}"/>
              </a:ext>
            </a:extLst>
          </p:cNvPr>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88" tIns="45745" rIns="91488" bIns="45745" numCol="1" anchor="t" anchorCtr="0" compatLnSpc="1">
            <a:prstTxWarp prst="textNoShape">
              <a:avLst/>
            </a:prstTxWarp>
          </a:bodyPr>
          <a:lstStyle>
            <a:lvl1pPr algn="r" defTabSz="912813" eaLnBrk="0" hangingPunct="0">
              <a:defRPr sz="1200"/>
            </a:lvl1pPr>
          </a:lstStyle>
          <a:p>
            <a:pPr>
              <a:defRPr/>
            </a:pPr>
            <a:endParaRPr lang="en-US"/>
          </a:p>
        </p:txBody>
      </p:sp>
      <p:sp>
        <p:nvSpPr>
          <p:cNvPr id="3076" name="Rectangle 4">
            <a:extLst>
              <a:ext uri="{FF2B5EF4-FFF2-40B4-BE49-F238E27FC236}">
                <a16:creationId xmlns:a16="http://schemas.microsoft.com/office/drawing/2014/main" id="{F71F6C5F-4542-FFAE-92B0-BBC94ED1150A}"/>
              </a:ext>
            </a:extLst>
          </p:cNvPr>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F7C81AB2-A7A7-CB90-A132-E2B243582AE2}"/>
              </a:ext>
            </a:extLst>
          </p:cNvPr>
          <p:cNvSpPr>
            <a:spLocks noGrp="1" noChangeArrowheads="1"/>
          </p:cNvSpPr>
          <p:nvPr>
            <p:ph type="body" sz="quarter" idx="3"/>
          </p:nvPr>
        </p:nvSpPr>
        <p:spPr bwMode="auto">
          <a:xfrm>
            <a:off x="915988" y="4416425"/>
            <a:ext cx="5026025" cy="4183063"/>
          </a:xfrm>
          <a:prstGeom prst="rect">
            <a:avLst/>
          </a:prstGeom>
          <a:noFill/>
          <a:ln w="9525">
            <a:noFill/>
            <a:miter lim="800000"/>
            <a:headEnd/>
            <a:tailEnd/>
          </a:ln>
          <a:effectLst/>
        </p:spPr>
        <p:txBody>
          <a:bodyPr vert="horz" wrap="square" lIns="91488" tIns="45745" rIns="91488" bIns="457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21A7832E-2168-F614-838F-E46FAE04FD1E}"/>
              </a:ext>
            </a:extLst>
          </p:cNvPr>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88" tIns="45745" rIns="91488" bIns="45745" numCol="1" anchor="b" anchorCtr="0" compatLnSpc="1">
            <a:prstTxWarp prst="textNoShape">
              <a:avLst/>
            </a:prstTxWarp>
          </a:bodyPr>
          <a:lstStyle>
            <a:lvl1pPr defTabSz="912813" eaLnBrk="0" hangingPunct="0">
              <a:defRPr sz="1200"/>
            </a:lvl1pPr>
          </a:lstStyle>
          <a:p>
            <a:pPr>
              <a:defRPr/>
            </a:pPr>
            <a:r>
              <a:rPr lang="en-US"/>
              <a:t>Cultural Transformation Tools</a:t>
            </a:r>
          </a:p>
        </p:txBody>
      </p:sp>
      <p:sp>
        <p:nvSpPr>
          <p:cNvPr id="9223" name="Rectangle 7">
            <a:extLst>
              <a:ext uri="{FF2B5EF4-FFF2-40B4-BE49-F238E27FC236}">
                <a16:creationId xmlns:a16="http://schemas.microsoft.com/office/drawing/2014/main" id="{8574B13E-AD9B-9F15-6A81-C6B8CA81005E}"/>
              </a:ext>
            </a:extLst>
          </p:cNvPr>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88" tIns="45745" rIns="91488" bIns="45745" numCol="1" anchor="b" anchorCtr="0" compatLnSpc="1">
            <a:prstTxWarp prst="textNoShape">
              <a:avLst/>
            </a:prstTxWarp>
          </a:bodyPr>
          <a:lstStyle>
            <a:lvl1pPr algn="r" defTabSz="912813">
              <a:defRPr sz="1200"/>
            </a:lvl1pPr>
          </a:lstStyle>
          <a:p>
            <a:pPr>
              <a:defRPr/>
            </a:pPr>
            <a:fld id="{A523AFE5-584D-224B-97B8-0D117C505C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6281CF81-6F5E-93B2-228D-2108711A869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7170" name="Rectangle 7">
            <a:extLst>
              <a:ext uri="{FF2B5EF4-FFF2-40B4-BE49-F238E27FC236}">
                <a16:creationId xmlns:a16="http://schemas.microsoft.com/office/drawing/2014/main" id="{FC1F8416-1737-313A-A879-3B2C408790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131C6D31-98D9-404B-A152-06B796D088F2}" type="slidenum">
              <a:rPr lang="en-US" altLang="en-US" sz="1200" smtClean="0"/>
              <a:pPr>
                <a:spcBef>
                  <a:spcPct val="0"/>
                </a:spcBef>
              </a:pPr>
              <a:t>2</a:t>
            </a:fld>
            <a:endParaRPr lang="en-US" altLang="en-US" sz="1200"/>
          </a:p>
        </p:txBody>
      </p:sp>
      <p:sp>
        <p:nvSpPr>
          <p:cNvPr id="7171" name="Rectangle 2">
            <a:extLst>
              <a:ext uri="{FF2B5EF4-FFF2-40B4-BE49-F238E27FC236}">
                <a16:creationId xmlns:a16="http://schemas.microsoft.com/office/drawing/2014/main" id="{26AE3A41-DB59-A224-974B-A5373B9876AC}"/>
              </a:ext>
            </a:extLst>
          </p:cNvPr>
          <p:cNvSpPr>
            <a:spLocks noChangeArrowheads="1" noTextEdit="1"/>
          </p:cNvSpPr>
          <p:nvPr>
            <p:ph type="sldImg"/>
          </p:nvPr>
        </p:nvSpPr>
        <p:spPr>
          <a:xfrm>
            <a:off x="1106488" y="698500"/>
            <a:ext cx="4648200" cy="3486150"/>
          </a:xfrm>
          <a:ln/>
        </p:spPr>
      </p:sp>
      <p:sp>
        <p:nvSpPr>
          <p:cNvPr id="7172" name="Rectangle 3">
            <a:extLst>
              <a:ext uri="{FF2B5EF4-FFF2-40B4-BE49-F238E27FC236}">
                <a16:creationId xmlns:a16="http://schemas.microsoft.com/office/drawing/2014/main" id="{19D9EB2F-3426-EA1E-6DE6-90A9ADA663DC}"/>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a:extLst>
              <a:ext uri="{FF2B5EF4-FFF2-40B4-BE49-F238E27FC236}">
                <a16:creationId xmlns:a16="http://schemas.microsoft.com/office/drawing/2014/main" id="{54D843EF-6939-5A0B-933D-1ADF2EC535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25602" name="Rectangle 7">
            <a:extLst>
              <a:ext uri="{FF2B5EF4-FFF2-40B4-BE49-F238E27FC236}">
                <a16:creationId xmlns:a16="http://schemas.microsoft.com/office/drawing/2014/main" id="{2723AFA6-78FB-65CE-5DCC-F0713C03AE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2EA5C9F1-8A0A-9044-8970-54018315F917}" type="slidenum">
              <a:rPr lang="en-US" altLang="en-US" sz="1200" smtClean="0"/>
              <a:pPr>
                <a:spcBef>
                  <a:spcPct val="0"/>
                </a:spcBef>
              </a:pPr>
              <a:t>11</a:t>
            </a:fld>
            <a:endParaRPr lang="en-US" altLang="en-US" sz="1200"/>
          </a:p>
        </p:txBody>
      </p:sp>
      <p:sp>
        <p:nvSpPr>
          <p:cNvPr id="25603" name="Rectangle 2">
            <a:extLst>
              <a:ext uri="{FF2B5EF4-FFF2-40B4-BE49-F238E27FC236}">
                <a16:creationId xmlns:a16="http://schemas.microsoft.com/office/drawing/2014/main" id="{9677B2EB-636B-3DE7-3DD3-C7E394189DDE}"/>
              </a:ext>
            </a:extLst>
          </p:cNvPr>
          <p:cNvSpPr>
            <a:spLocks noChangeArrowheads="1" noTextEdit="1"/>
          </p:cNvSpPr>
          <p:nvPr>
            <p:ph type="sldImg"/>
          </p:nvPr>
        </p:nvSpPr>
        <p:spPr>
          <a:xfrm>
            <a:off x="1106488" y="698500"/>
            <a:ext cx="4648200" cy="3486150"/>
          </a:xfrm>
          <a:ln/>
        </p:spPr>
      </p:sp>
      <p:sp>
        <p:nvSpPr>
          <p:cNvPr id="25604" name="Rectangle 3">
            <a:extLst>
              <a:ext uri="{FF2B5EF4-FFF2-40B4-BE49-F238E27FC236}">
                <a16:creationId xmlns:a16="http://schemas.microsoft.com/office/drawing/2014/main" id="{855FFE37-C07C-F2FD-8AA8-4EB854844D39}"/>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a:extLst>
              <a:ext uri="{FF2B5EF4-FFF2-40B4-BE49-F238E27FC236}">
                <a16:creationId xmlns:a16="http://schemas.microsoft.com/office/drawing/2014/main" id="{27B53254-22DF-B436-E055-D5B2CD00888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27650" name="Rectangle 7">
            <a:extLst>
              <a:ext uri="{FF2B5EF4-FFF2-40B4-BE49-F238E27FC236}">
                <a16:creationId xmlns:a16="http://schemas.microsoft.com/office/drawing/2014/main" id="{2FB12224-D2B6-37B9-25C4-8DB2B297B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DFBFEFB8-F24D-5F41-864E-6158A4F3D257}" type="slidenum">
              <a:rPr lang="en-US" altLang="en-US" sz="1200" smtClean="0"/>
              <a:pPr>
                <a:spcBef>
                  <a:spcPct val="0"/>
                </a:spcBef>
              </a:pPr>
              <a:t>12</a:t>
            </a:fld>
            <a:endParaRPr lang="en-US" altLang="en-US" sz="1200"/>
          </a:p>
        </p:txBody>
      </p:sp>
      <p:sp>
        <p:nvSpPr>
          <p:cNvPr id="27651" name="Rectangle 2">
            <a:extLst>
              <a:ext uri="{FF2B5EF4-FFF2-40B4-BE49-F238E27FC236}">
                <a16:creationId xmlns:a16="http://schemas.microsoft.com/office/drawing/2014/main" id="{BB33692D-BC7B-1E05-B229-26E0272C8795}"/>
              </a:ext>
            </a:extLst>
          </p:cNvPr>
          <p:cNvSpPr>
            <a:spLocks noChangeArrowheads="1" noTextEdit="1"/>
          </p:cNvSpPr>
          <p:nvPr>
            <p:ph type="sldImg"/>
          </p:nvPr>
        </p:nvSpPr>
        <p:spPr>
          <a:xfrm>
            <a:off x="1106488" y="698500"/>
            <a:ext cx="4648200" cy="3486150"/>
          </a:xfrm>
          <a:ln/>
        </p:spPr>
      </p:sp>
      <p:sp>
        <p:nvSpPr>
          <p:cNvPr id="27652" name="Rectangle 3">
            <a:extLst>
              <a:ext uri="{FF2B5EF4-FFF2-40B4-BE49-F238E27FC236}">
                <a16:creationId xmlns:a16="http://schemas.microsoft.com/office/drawing/2014/main" id="{73E59C4B-77F8-1EED-70B1-6CE6A35ACE47}"/>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a:extLst>
              <a:ext uri="{FF2B5EF4-FFF2-40B4-BE49-F238E27FC236}">
                <a16:creationId xmlns:a16="http://schemas.microsoft.com/office/drawing/2014/main" id="{80EF201E-53A0-B43F-755B-5E053D60B61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29698" name="Rectangle 7">
            <a:extLst>
              <a:ext uri="{FF2B5EF4-FFF2-40B4-BE49-F238E27FC236}">
                <a16:creationId xmlns:a16="http://schemas.microsoft.com/office/drawing/2014/main" id="{2C8745FE-8F6F-F21A-6232-E93FDFC4B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9B0251C1-8A03-4D4F-911E-0FF218745F15}" type="slidenum">
              <a:rPr lang="en-US" altLang="en-US" sz="1200" smtClean="0"/>
              <a:pPr>
                <a:spcBef>
                  <a:spcPct val="0"/>
                </a:spcBef>
              </a:pPr>
              <a:t>13</a:t>
            </a:fld>
            <a:endParaRPr lang="en-US" altLang="en-US" sz="1200"/>
          </a:p>
        </p:txBody>
      </p:sp>
      <p:sp>
        <p:nvSpPr>
          <p:cNvPr id="29699" name="Rectangle 2">
            <a:extLst>
              <a:ext uri="{FF2B5EF4-FFF2-40B4-BE49-F238E27FC236}">
                <a16:creationId xmlns:a16="http://schemas.microsoft.com/office/drawing/2014/main" id="{03EE2A57-5FC9-75AB-4A48-6699F7629B24}"/>
              </a:ext>
            </a:extLst>
          </p:cNvPr>
          <p:cNvSpPr>
            <a:spLocks noChangeArrowheads="1" noTextEdit="1"/>
          </p:cNvSpPr>
          <p:nvPr>
            <p:ph type="sldImg"/>
          </p:nvPr>
        </p:nvSpPr>
        <p:spPr>
          <a:xfrm>
            <a:off x="1106488" y="698500"/>
            <a:ext cx="4648200" cy="3486150"/>
          </a:xfrm>
          <a:ln/>
        </p:spPr>
      </p:sp>
      <p:sp>
        <p:nvSpPr>
          <p:cNvPr id="29700" name="Rectangle 3">
            <a:extLst>
              <a:ext uri="{FF2B5EF4-FFF2-40B4-BE49-F238E27FC236}">
                <a16:creationId xmlns:a16="http://schemas.microsoft.com/office/drawing/2014/main" id="{63DBFCF8-5BDE-1140-4B34-8C98C952C74B}"/>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a:extLst>
              <a:ext uri="{FF2B5EF4-FFF2-40B4-BE49-F238E27FC236}">
                <a16:creationId xmlns:a16="http://schemas.microsoft.com/office/drawing/2014/main" id="{92BABF86-235A-68BC-ADA0-431561DB9B4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31746" name="Rectangle 7">
            <a:extLst>
              <a:ext uri="{FF2B5EF4-FFF2-40B4-BE49-F238E27FC236}">
                <a16:creationId xmlns:a16="http://schemas.microsoft.com/office/drawing/2014/main" id="{EC27FD3B-A6C6-0B58-638E-2A606B6AB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E09A6F9C-6417-854B-ADE3-24846084F966}" type="slidenum">
              <a:rPr lang="en-US" altLang="en-US" sz="1200" smtClean="0"/>
              <a:pPr>
                <a:spcBef>
                  <a:spcPct val="0"/>
                </a:spcBef>
              </a:pPr>
              <a:t>14</a:t>
            </a:fld>
            <a:endParaRPr lang="en-US" altLang="en-US" sz="1200"/>
          </a:p>
        </p:txBody>
      </p:sp>
      <p:sp>
        <p:nvSpPr>
          <p:cNvPr id="31747" name="Rectangle 2">
            <a:extLst>
              <a:ext uri="{FF2B5EF4-FFF2-40B4-BE49-F238E27FC236}">
                <a16:creationId xmlns:a16="http://schemas.microsoft.com/office/drawing/2014/main" id="{60B98D2F-D892-D72C-EB71-71519B91C42B}"/>
              </a:ext>
            </a:extLst>
          </p:cNvPr>
          <p:cNvSpPr>
            <a:spLocks noGrp="1" noRot="1" noChangeAspect="1" noChangeArrowheads="1" noTextEdit="1"/>
          </p:cNvSpPr>
          <p:nvPr>
            <p:ph type="sldImg"/>
          </p:nvPr>
        </p:nvSpPr>
        <p:spPr>
          <a:xfrm>
            <a:off x="1106488" y="698500"/>
            <a:ext cx="4648200" cy="3486150"/>
          </a:xfrm>
          <a:ln/>
        </p:spPr>
      </p:sp>
      <p:sp>
        <p:nvSpPr>
          <p:cNvPr id="31748" name="Rectangle 3">
            <a:extLst>
              <a:ext uri="{FF2B5EF4-FFF2-40B4-BE49-F238E27FC236}">
                <a16:creationId xmlns:a16="http://schemas.microsoft.com/office/drawing/2014/main" id="{D44E38E6-A34C-14D4-89CA-FFDCCC8C3831}"/>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a:extLst>
              <a:ext uri="{FF2B5EF4-FFF2-40B4-BE49-F238E27FC236}">
                <a16:creationId xmlns:a16="http://schemas.microsoft.com/office/drawing/2014/main" id="{281624EE-F82B-18C5-7F5E-1D690E0E888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33794" name="Rectangle 7">
            <a:extLst>
              <a:ext uri="{FF2B5EF4-FFF2-40B4-BE49-F238E27FC236}">
                <a16:creationId xmlns:a16="http://schemas.microsoft.com/office/drawing/2014/main" id="{358290A0-AFB4-7E35-440C-EF246C4DE3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D8C88E38-0790-BF45-A072-6999C4EC985B}" type="slidenum">
              <a:rPr lang="en-US" altLang="en-US" sz="1200" smtClean="0"/>
              <a:pPr>
                <a:spcBef>
                  <a:spcPct val="0"/>
                </a:spcBef>
              </a:pPr>
              <a:t>15</a:t>
            </a:fld>
            <a:endParaRPr lang="en-US" altLang="en-US" sz="1200"/>
          </a:p>
        </p:txBody>
      </p:sp>
      <p:sp>
        <p:nvSpPr>
          <p:cNvPr id="33795" name="Rectangle 2">
            <a:extLst>
              <a:ext uri="{FF2B5EF4-FFF2-40B4-BE49-F238E27FC236}">
                <a16:creationId xmlns:a16="http://schemas.microsoft.com/office/drawing/2014/main" id="{B6132A63-54DD-D5DC-483A-46E692CFE9EF}"/>
              </a:ext>
            </a:extLst>
          </p:cNvPr>
          <p:cNvSpPr>
            <a:spLocks noGrp="1" noRot="1" noChangeAspect="1" noChangeArrowheads="1" noTextEdit="1"/>
          </p:cNvSpPr>
          <p:nvPr>
            <p:ph type="sldImg"/>
          </p:nvPr>
        </p:nvSpPr>
        <p:spPr>
          <a:xfrm>
            <a:off x="1106488" y="698500"/>
            <a:ext cx="4648200" cy="3486150"/>
          </a:xfrm>
          <a:ln/>
        </p:spPr>
      </p:sp>
      <p:sp>
        <p:nvSpPr>
          <p:cNvPr id="33796" name="Rectangle 3">
            <a:extLst>
              <a:ext uri="{FF2B5EF4-FFF2-40B4-BE49-F238E27FC236}">
                <a16:creationId xmlns:a16="http://schemas.microsoft.com/office/drawing/2014/main" id="{E66FB3BA-AA4E-9C73-9C22-28BF7A072FEF}"/>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a:extLst>
              <a:ext uri="{FF2B5EF4-FFF2-40B4-BE49-F238E27FC236}">
                <a16:creationId xmlns:a16="http://schemas.microsoft.com/office/drawing/2014/main" id="{80588DE7-545F-4261-DB5A-9DAB77C80F2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35842" name="Rectangle 7">
            <a:extLst>
              <a:ext uri="{FF2B5EF4-FFF2-40B4-BE49-F238E27FC236}">
                <a16:creationId xmlns:a16="http://schemas.microsoft.com/office/drawing/2014/main" id="{F9F895C4-11E0-AF97-66FF-8D2256930C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3B05EBBF-2EC8-6940-A03A-BCBBA7195AA7}" type="slidenum">
              <a:rPr lang="en-US" altLang="en-US" sz="1200" smtClean="0"/>
              <a:pPr>
                <a:spcBef>
                  <a:spcPct val="0"/>
                </a:spcBef>
              </a:pPr>
              <a:t>16</a:t>
            </a:fld>
            <a:endParaRPr lang="en-US" altLang="en-US" sz="1200"/>
          </a:p>
        </p:txBody>
      </p:sp>
      <p:sp>
        <p:nvSpPr>
          <p:cNvPr id="35843" name="Rectangle 2">
            <a:extLst>
              <a:ext uri="{FF2B5EF4-FFF2-40B4-BE49-F238E27FC236}">
                <a16:creationId xmlns:a16="http://schemas.microsoft.com/office/drawing/2014/main" id="{88010B99-AF0D-DEE1-E155-246D64557C13}"/>
              </a:ext>
            </a:extLst>
          </p:cNvPr>
          <p:cNvSpPr>
            <a:spLocks noGrp="1" noRot="1" noChangeAspect="1" noChangeArrowheads="1" noTextEdit="1"/>
          </p:cNvSpPr>
          <p:nvPr>
            <p:ph type="sldImg"/>
          </p:nvPr>
        </p:nvSpPr>
        <p:spPr>
          <a:xfrm>
            <a:off x="1106488" y="698500"/>
            <a:ext cx="4648200" cy="3486150"/>
          </a:xfrm>
          <a:ln/>
        </p:spPr>
      </p:sp>
      <p:sp>
        <p:nvSpPr>
          <p:cNvPr id="35844" name="Rectangle 3">
            <a:extLst>
              <a:ext uri="{FF2B5EF4-FFF2-40B4-BE49-F238E27FC236}">
                <a16:creationId xmlns:a16="http://schemas.microsoft.com/office/drawing/2014/main" id="{80421E86-7FC2-068C-26FD-2B3B983AFB98}"/>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a:extLst>
              <a:ext uri="{FF2B5EF4-FFF2-40B4-BE49-F238E27FC236}">
                <a16:creationId xmlns:a16="http://schemas.microsoft.com/office/drawing/2014/main" id="{168955EF-5891-7EA2-267A-37A148C64BF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19458" name="Rectangle 7">
            <a:extLst>
              <a:ext uri="{FF2B5EF4-FFF2-40B4-BE49-F238E27FC236}">
                <a16:creationId xmlns:a16="http://schemas.microsoft.com/office/drawing/2014/main" id="{B21BD3D1-1CAA-578E-6C65-412CEC85BA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9B3F0A7F-5F5B-B24A-AB9A-5E4B24EF19A0}" type="slidenum">
              <a:rPr lang="en-US" altLang="en-US" sz="1200" smtClean="0"/>
              <a:pPr>
                <a:spcBef>
                  <a:spcPct val="0"/>
                </a:spcBef>
              </a:pPr>
              <a:t>21</a:t>
            </a:fld>
            <a:endParaRPr lang="en-US" altLang="en-US" sz="1200"/>
          </a:p>
        </p:txBody>
      </p:sp>
      <p:sp>
        <p:nvSpPr>
          <p:cNvPr id="19459" name="Rectangle 2">
            <a:extLst>
              <a:ext uri="{FF2B5EF4-FFF2-40B4-BE49-F238E27FC236}">
                <a16:creationId xmlns:a16="http://schemas.microsoft.com/office/drawing/2014/main" id="{2092B1CC-58DA-9404-D169-0635822BBD25}"/>
              </a:ext>
            </a:extLst>
          </p:cNvPr>
          <p:cNvSpPr>
            <a:spLocks noChangeArrowheads="1" noTextEdit="1"/>
          </p:cNvSpPr>
          <p:nvPr>
            <p:ph type="sldImg"/>
          </p:nvPr>
        </p:nvSpPr>
        <p:spPr>
          <a:xfrm>
            <a:off x="1106488" y="698500"/>
            <a:ext cx="4648200" cy="3486150"/>
          </a:xfrm>
          <a:ln/>
        </p:spPr>
      </p:sp>
      <p:sp>
        <p:nvSpPr>
          <p:cNvPr id="19460" name="Rectangle 3">
            <a:extLst>
              <a:ext uri="{FF2B5EF4-FFF2-40B4-BE49-F238E27FC236}">
                <a16:creationId xmlns:a16="http://schemas.microsoft.com/office/drawing/2014/main" id="{C619926C-624D-56C2-C634-5FFEC8DE7573}"/>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extLst>
      <p:ext uri="{BB962C8B-B14F-4D97-AF65-F5344CB8AC3E}">
        <p14:creationId xmlns:p14="http://schemas.microsoft.com/office/powerpoint/2010/main" val="129702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6">
            <a:extLst>
              <a:ext uri="{FF2B5EF4-FFF2-40B4-BE49-F238E27FC236}">
                <a16:creationId xmlns:a16="http://schemas.microsoft.com/office/drawing/2014/main" id="{AA576788-3E3E-9DD5-913B-2567DB50FBA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9218" name="Rectangle 7">
            <a:extLst>
              <a:ext uri="{FF2B5EF4-FFF2-40B4-BE49-F238E27FC236}">
                <a16:creationId xmlns:a16="http://schemas.microsoft.com/office/drawing/2014/main" id="{B5BB7E1D-B23D-DF89-4FA6-D59ACAD93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DD93D35B-F86F-7E4A-9218-BD0CC9B74955}" type="slidenum">
              <a:rPr lang="en-US" altLang="en-US" sz="1200" smtClean="0"/>
              <a:pPr>
                <a:spcBef>
                  <a:spcPct val="0"/>
                </a:spcBef>
              </a:pPr>
              <a:t>3</a:t>
            </a:fld>
            <a:endParaRPr lang="en-US" altLang="en-US" sz="1200"/>
          </a:p>
        </p:txBody>
      </p:sp>
      <p:sp>
        <p:nvSpPr>
          <p:cNvPr id="9219" name="Rectangle 2">
            <a:extLst>
              <a:ext uri="{FF2B5EF4-FFF2-40B4-BE49-F238E27FC236}">
                <a16:creationId xmlns:a16="http://schemas.microsoft.com/office/drawing/2014/main" id="{AE8458AB-35A3-A785-E616-BADEC962A012}"/>
              </a:ext>
            </a:extLst>
          </p:cNvPr>
          <p:cNvSpPr>
            <a:spLocks noChangeArrowheads="1" noTextEdit="1"/>
          </p:cNvSpPr>
          <p:nvPr>
            <p:ph type="sldImg"/>
          </p:nvPr>
        </p:nvSpPr>
        <p:spPr>
          <a:xfrm>
            <a:off x="1106488" y="698500"/>
            <a:ext cx="4648200" cy="3486150"/>
          </a:xfrm>
          <a:ln/>
        </p:spPr>
      </p:sp>
      <p:sp>
        <p:nvSpPr>
          <p:cNvPr id="9220" name="Rectangle 3">
            <a:extLst>
              <a:ext uri="{FF2B5EF4-FFF2-40B4-BE49-F238E27FC236}">
                <a16:creationId xmlns:a16="http://schemas.microsoft.com/office/drawing/2014/main" id="{D2E9CBEA-3AFB-5DCE-AFC8-B3F80F1C0714}"/>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6">
            <a:extLst>
              <a:ext uri="{FF2B5EF4-FFF2-40B4-BE49-F238E27FC236}">
                <a16:creationId xmlns:a16="http://schemas.microsoft.com/office/drawing/2014/main" id="{FBF64BE6-5AC1-07CA-D0FB-35FC8EB83EB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11266" name="Rectangle 7">
            <a:extLst>
              <a:ext uri="{FF2B5EF4-FFF2-40B4-BE49-F238E27FC236}">
                <a16:creationId xmlns:a16="http://schemas.microsoft.com/office/drawing/2014/main" id="{6F4F5BF9-AD88-7C5E-3D03-30F9EE0BFD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AE38BA54-1F86-DA4D-8846-791231CA033C}" type="slidenum">
              <a:rPr lang="en-US" altLang="en-US" sz="1200" smtClean="0"/>
              <a:pPr>
                <a:spcBef>
                  <a:spcPct val="0"/>
                </a:spcBef>
              </a:pPr>
              <a:t>4</a:t>
            </a:fld>
            <a:endParaRPr lang="en-US" altLang="en-US" sz="1200"/>
          </a:p>
        </p:txBody>
      </p:sp>
      <p:sp>
        <p:nvSpPr>
          <p:cNvPr id="11267" name="Rectangle 2">
            <a:extLst>
              <a:ext uri="{FF2B5EF4-FFF2-40B4-BE49-F238E27FC236}">
                <a16:creationId xmlns:a16="http://schemas.microsoft.com/office/drawing/2014/main" id="{B1AC9CF2-C088-6244-6D30-05900C5ACE43}"/>
              </a:ext>
            </a:extLst>
          </p:cNvPr>
          <p:cNvSpPr>
            <a:spLocks noChangeArrowheads="1" noTextEdit="1"/>
          </p:cNvSpPr>
          <p:nvPr>
            <p:ph type="sldImg"/>
          </p:nvPr>
        </p:nvSpPr>
        <p:spPr>
          <a:xfrm>
            <a:off x="1106488" y="698500"/>
            <a:ext cx="4648200" cy="3486150"/>
          </a:xfrm>
          <a:ln/>
        </p:spPr>
      </p:sp>
      <p:sp>
        <p:nvSpPr>
          <p:cNvPr id="11268" name="Rectangle 3">
            <a:extLst>
              <a:ext uri="{FF2B5EF4-FFF2-40B4-BE49-F238E27FC236}">
                <a16:creationId xmlns:a16="http://schemas.microsoft.com/office/drawing/2014/main" id="{5EC30F4E-7594-3350-F434-EC3814891080}"/>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a:extLst>
              <a:ext uri="{FF2B5EF4-FFF2-40B4-BE49-F238E27FC236}">
                <a16:creationId xmlns:a16="http://schemas.microsoft.com/office/drawing/2014/main" id="{601724A4-7075-7FAC-7363-A40B6FE7877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13314" name="Rectangle 7">
            <a:extLst>
              <a:ext uri="{FF2B5EF4-FFF2-40B4-BE49-F238E27FC236}">
                <a16:creationId xmlns:a16="http://schemas.microsoft.com/office/drawing/2014/main" id="{2DC5E6F1-7629-4C68-5F19-942936C1BA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DD5815C3-B7BF-7E46-8382-4D437A958BE3}" type="slidenum">
              <a:rPr lang="en-US" altLang="en-US" sz="1200" smtClean="0"/>
              <a:pPr>
                <a:spcBef>
                  <a:spcPct val="0"/>
                </a:spcBef>
              </a:pPr>
              <a:t>5</a:t>
            </a:fld>
            <a:endParaRPr lang="en-US" altLang="en-US" sz="1200"/>
          </a:p>
        </p:txBody>
      </p:sp>
      <p:sp>
        <p:nvSpPr>
          <p:cNvPr id="13315" name="Rectangle 2">
            <a:extLst>
              <a:ext uri="{FF2B5EF4-FFF2-40B4-BE49-F238E27FC236}">
                <a16:creationId xmlns:a16="http://schemas.microsoft.com/office/drawing/2014/main" id="{CD259ACD-B110-31D1-1E1A-5BB00F68D060}"/>
              </a:ext>
            </a:extLst>
          </p:cNvPr>
          <p:cNvSpPr>
            <a:spLocks noChangeArrowheads="1" noTextEdit="1"/>
          </p:cNvSpPr>
          <p:nvPr>
            <p:ph type="sldImg"/>
          </p:nvPr>
        </p:nvSpPr>
        <p:spPr>
          <a:xfrm>
            <a:off x="1106488" y="698500"/>
            <a:ext cx="4648200" cy="3486150"/>
          </a:xfrm>
          <a:ln/>
        </p:spPr>
      </p:sp>
      <p:sp>
        <p:nvSpPr>
          <p:cNvPr id="13316" name="Rectangle 3">
            <a:extLst>
              <a:ext uri="{FF2B5EF4-FFF2-40B4-BE49-F238E27FC236}">
                <a16:creationId xmlns:a16="http://schemas.microsoft.com/office/drawing/2014/main" id="{A6526DFA-17AF-0492-EF19-5B5F049C98E0}"/>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a:extLst>
              <a:ext uri="{FF2B5EF4-FFF2-40B4-BE49-F238E27FC236}">
                <a16:creationId xmlns:a16="http://schemas.microsoft.com/office/drawing/2014/main" id="{8928893C-E3FC-9CD1-950C-BE192C4B2BD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15362" name="Rectangle 7">
            <a:extLst>
              <a:ext uri="{FF2B5EF4-FFF2-40B4-BE49-F238E27FC236}">
                <a16:creationId xmlns:a16="http://schemas.microsoft.com/office/drawing/2014/main" id="{D51FD66E-2C43-EECC-5A05-1D02949B9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B282F5C6-69CB-3B44-B913-DB219D6EDECC}" type="slidenum">
              <a:rPr lang="en-US" altLang="en-US" sz="1200" smtClean="0"/>
              <a:pPr>
                <a:spcBef>
                  <a:spcPct val="0"/>
                </a:spcBef>
              </a:pPr>
              <a:t>6</a:t>
            </a:fld>
            <a:endParaRPr lang="en-US" altLang="en-US" sz="1200"/>
          </a:p>
        </p:txBody>
      </p:sp>
      <p:sp>
        <p:nvSpPr>
          <p:cNvPr id="15363" name="Rectangle 2">
            <a:extLst>
              <a:ext uri="{FF2B5EF4-FFF2-40B4-BE49-F238E27FC236}">
                <a16:creationId xmlns:a16="http://schemas.microsoft.com/office/drawing/2014/main" id="{133B3D90-1A90-1FC2-0C36-B33744DCF0A1}"/>
              </a:ext>
            </a:extLst>
          </p:cNvPr>
          <p:cNvSpPr>
            <a:spLocks noChangeArrowheads="1" noTextEdit="1"/>
          </p:cNvSpPr>
          <p:nvPr>
            <p:ph type="sldImg"/>
          </p:nvPr>
        </p:nvSpPr>
        <p:spPr>
          <a:xfrm>
            <a:off x="1106488" y="698500"/>
            <a:ext cx="4648200" cy="3486150"/>
          </a:xfrm>
          <a:ln/>
        </p:spPr>
      </p:sp>
      <p:sp>
        <p:nvSpPr>
          <p:cNvPr id="15364" name="Rectangle 3">
            <a:extLst>
              <a:ext uri="{FF2B5EF4-FFF2-40B4-BE49-F238E27FC236}">
                <a16:creationId xmlns:a16="http://schemas.microsoft.com/office/drawing/2014/main" id="{9ECF34A9-04B3-5422-838F-17D34CE3083D}"/>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a:extLst>
              <a:ext uri="{FF2B5EF4-FFF2-40B4-BE49-F238E27FC236}">
                <a16:creationId xmlns:a16="http://schemas.microsoft.com/office/drawing/2014/main" id="{4F86FED7-F220-3FDD-5A7F-BFAC32945CB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17410" name="Rectangle 7">
            <a:extLst>
              <a:ext uri="{FF2B5EF4-FFF2-40B4-BE49-F238E27FC236}">
                <a16:creationId xmlns:a16="http://schemas.microsoft.com/office/drawing/2014/main" id="{849599B2-ACBA-4C39-D05E-D9F10C3A0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38EAE0F7-1938-1143-84AA-3EFF64485B16}" type="slidenum">
              <a:rPr lang="en-US" altLang="en-US" sz="1200" smtClean="0"/>
              <a:pPr>
                <a:spcBef>
                  <a:spcPct val="0"/>
                </a:spcBef>
              </a:pPr>
              <a:t>7</a:t>
            </a:fld>
            <a:endParaRPr lang="en-US" altLang="en-US" sz="1200"/>
          </a:p>
        </p:txBody>
      </p:sp>
      <p:sp>
        <p:nvSpPr>
          <p:cNvPr id="17411" name="Rectangle 2">
            <a:extLst>
              <a:ext uri="{FF2B5EF4-FFF2-40B4-BE49-F238E27FC236}">
                <a16:creationId xmlns:a16="http://schemas.microsoft.com/office/drawing/2014/main" id="{4AEB966B-FA02-3204-4891-1E169ECE2424}"/>
              </a:ext>
            </a:extLst>
          </p:cNvPr>
          <p:cNvSpPr>
            <a:spLocks noChangeArrowheads="1" noTextEdit="1"/>
          </p:cNvSpPr>
          <p:nvPr>
            <p:ph type="sldImg"/>
          </p:nvPr>
        </p:nvSpPr>
        <p:spPr>
          <a:xfrm>
            <a:off x="1106488" y="698500"/>
            <a:ext cx="4648200" cy="3486150"/>
          </a:xfrm>
          <a:ln/>
        </p:spPr>
      </p:sp>
      <p:sp>
        <p:nvSpPr>
          <p:cNvPr id="17412" name="Rectangle 3">
            <a:extLst>
              <a:ext uri="{FF2B5EF4-FFF2-40B4-BE49-F238E27FC236}">
                <a16:creationId xmlns:a16="http://schemas.microsoft.com/office/drawing/2014/main" id="{5F491971-D40D-972E-891F-E868831E4BFB}"/>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a:extLst>
              <a:ext uri="{FF2B5EF4-FFF2-40B4-BE49-F238E27FC236}">
                <a16:creationId xmlns:a16="http://schemas.microsoft.com/office/drawing/2014/main" id="{168955EF-5891-7EA2-267A-37A148C64BF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19458" name="Rectangle 7">
            <a:extLst>
              <a:ext uri="{FF2B5EF4-FFF2-40B4-BE49-F238E27FC236}">
                <a16:creationId xmlns:a16="http://schemas.microsoft.com/office/drawing/2014/main" id="{B21BD3D1-1CAA-578E-6C65-412CEC85BA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9B3F0A7F-5F5B-B24A-AB9A-5E4B24EF19A0}" type="slidenum">
              <a:rPr lang="en-US" altLang="en-US" sz="1200" smtClean="0"/>
              <a:pPr>
                <a:spcBef>
                  <a:spcPct val="0"/>
                </a:spcBef>
              </a:pPr>
              <a:t>8</a:t>
            </a:fld>
            <a:endParaRPr lang="en-US" altLang="en-US" sz="1200"/>
          </a:p>
        </p:txBody>
      </p:sp>
      <p:sp>
        <p:nvSpPr>
          <p:cNvPr id="19459" name="Rectangle 2">
            <a:extLst>
              <a:ext uri="{FF2B5EF4-FFF2-40B4-BE49-F238E27FC236}">
                <a16:creationId xmlns:a16="http://schemas.microsoft.com/office/drawing/2014/main" id="{2092B1CC-58DA-9404-D169-0635822BBD25}"/>
              </a:ext>
            </a:extLst>
          </p:cNvPr>
          <p:cNvSpPr>
            <a:spLocks noChangeArrowheads="1" noTextEdit="1"/>
          </p:cNvSpPr>
          <p:nvPr>
            <p:ph type="sldImg"/>
          </p:nvPr>
        </p:nvSpPr>
        <p:spPr>
          <a:xfrm>
            <a:off x="1106488" y="698500"/>
            <a:ext cx="4648200" cy="3486150"/>
          </a:xfrm>
          <a:ln/>
        </p:spPr>
      </p:sp>
      <p:sp>
        <p:nvSpPr>
          <p:cNvPr id="19460" name="Rectangle 3">
            <a:extLst>
              <a:ext uri="{FF2B5EF4-FFF2-40B4-BE49-F238E27FC236}">
                <a16:creationId xmlns:a16="http://schemas.microsoft.com/office/drawing/2014/main" id="{C619926C-624D-56C2-C634-5FFEC8DE7573}"/>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a:extLst>
              <a:ext uri="{FF2B5EF4-FFF2-40B4-BE49-F238E27FC236}">
                <a16:creationId xmlns:a16="http://schemas.microsoft.com/office/drawing/2014/main" id="{06927D1F-BFF0-A079-9533-85FA2AD6F2B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21506" name="Rectangle 7">
            <a:extLst>
              <a:ext uri="{FF2B5EF4-FFF2-40B4-BE49-F238E27FC236}">
                <a16:creationId xmlns:a16="http://schemas.microsoft.com/office/drawing/2014/main" id="{A343CB55-3CC6-59B9-95A1-71844BF391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EED61762-857D-134F-A5CC-42504AB90B68}" type="slidenum">
              <a:rPr lang="en-US" altLang="en-US" sz="1200" smtClean="0"/>
              <a:pPr>
                <a:spcBef>
                  <a:spcPct val="0"/>
                </a:spcBef>
              </a:pPr>
              <a:t>9</a:t>
            </a:fld>
            <a:endParaRPr lang="en-US" altLang="en-US" sz="1200"/>
          </a:p>
        </p:txBody>
      </p:sp>
      <p:sp>
        <p:nvSpPr>
          <p:cNvPr id="21507" name="Rectangle 2">
            <a:extLst>
              <a:ext uri="{FF2B5EF4-FFF2-40B4-BE49-F238E27FC236}">
                <a16:creationId xmlns:a16="http://schemas.microsoft.com/office/drawing/2014/main" id="{C55D927E-ECEE-ED12-4C41-D5A0E0934C02}"/>
              </a:ext>
            </a:extLst>
          </p:cNvPr>
          <p:cNvSpPr>
            <a:spLocks noGrp="1" noRot="1" noChangeAspect="1" noChangeArrowheads="1" noTextEdit="1"/>
          </p:cNvSpPr>
          <p:nvPr>
            <p:ph type="sldImg"/>
          </p:nvPr>
        </p:nvSpPr>
        <p:spPr>
          <a:xfrm>
            <a:off x="1106488" y="698500"/>
            <a:ext cx="4648200" cy="3486150"/>
          </a:xfrm>
          <a:ln/>
        </p:spPr>
      </p:sp>
      <p:sp>
        <p:nvSpPr>
          <p:cNvPr id="21508" name="Rectangle 3">
            <a:extLst>
              <a:ext uri="{FF2B5EF4-FFF2-40B4-BE49-F238E27FC236}">
                <a16:creationId xmlns:a16="http://schemas.microsoft.com/office/drawing/2014/main" id="{268D5136-3236-F6EA-FFF6-CEC1F97B164F}"/>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a:extLst>
              <a:ext uri="{FF2B5EF4-FFF2-40B4-BE49-F238E27FC236}">
                <a16:creationId xmlns:a16="http://schemas.microsoft.com/office/drawing/2014/main" id="{1AECF068-5035-3BAE-89FB-647724E9D8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r>
              <a:rPr lang="en-US" altLang="en-US" sz="1200"/>
              <a:t>Cultural Transformation Tools</a:t>
            </a:r>
          </a:p>
        </p:txBody>
      </p:sp>
      <p:sp>
        <p:nvSpPr>
          <p:cNvPr id="23554" name="Rectangle 7">
            <a:extLst>
              <a:ext uri="{FF2B5EF4-FFF2-40B4-BE49-F238E27FC236}">
                <a16:creationId xmlns:a16="http://schemas.microsoft.com/office/drawing/2014/main" id="{BC82BF8D-1161-69EC-C41E-8DB49E42C9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400">
                <a:solidFill>
                  <a:schemeClr val="tx1"/>
                </a:solidFill>
                <a:latin typeface="Times New Roman" panose="02020603050405020304" pitchFamily="18" charset="0"/>
              </a:defRPr>
            </a:lvl1pPr>
            <a:lvl2pPr marL="742950" indent="-285750" defTabSz="912813">
              <a:spcBef>
                <a:spcPct val="30000"/>
              </a:spcBef>
              <a:defRPr sz="1400">
                <a:solidFill>
                  <a:schemeClr val="tx1"/>
                </a:solidFill>
                <a:latin typeface="Times New Roman" panose="02020603050405020304" pitchFamily="18" charset="0"/>
              </a:defRPr>
            </a:lvl2pPr>
            <a:lvl3pPr marL="1143000" indent="-228600" defTabSz="912813">
              <a:spcBef>
                <a:spcPct val="30000"/>
              </a:spcBef>
              <a:defRPr sz="1400">
                <a:solidFill>
                  <a:schemeClr val="tx1"/>
                </a:solidFill>
                <a:latin typeface="Times New Roman" panose="02020603050405020304" pitchFamily="18" charset="0"/>
              </a:defRPr>
            </a:lvl3pPr>
            <a:lvl4pPr marL="1600200" indent="-228600" defTabSz="912813">
              <a:spcBef>
                <a:spcPct val="30000"/>
              </a:spcBef>
              <a:defRPr sz="1400">
                <a:solidFill>
                  <a:schemeClr val="tx1"/>
                </a:solidFill>
                <a:latin typeface="Times New Roman" panose="02020603050405020304" pitchFamily="18" charset="0"/>
              </a:defRPr>
            </a:lvl4pPr>
            <a:lvl5pPr marL="2057400" indent="-228600" defTabSz="912813">
              <a:spcBef>
                <a:spcPct val="30000"/>
              </a:spcBef>
              <a:defRPr sz="14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E7C9BDA4-387E-8845-9A67-7EEF6B02A795}" type="slidenum">
              <a:rPr lang="en-US" altLang="en-US" sz="1200" smtClean="0"/>
              <a:pPr>
                <a:spcBef>
                  <a:spcPct val="0"/>
                </a:spcBef>
              </a:pPr>
              <a:t>10</a:t>
            </a:fld>
            <a:endParaRPr lang="en-US" altLang="en-US" sz="1200"/>
          </a:p>
        </p:txBody>
      </p:sp>
      <p:sp>
        <p:nvSpPr>
          <p:cNvPr id="23555" name="Rectangle 2">
            <a:extLst>
              <a:ext uri="{FF2B5EF4-FFF2-40B4-BE49-F238E27FC236}">
                <a16:creationId xmlns:a16="http://schemas.microsoft.com/office/drawing/2014/main" id="{6F4EDE19-7D66-C4F1-5690-32FA60D54780}"/>
              </a:ext>
            </a:extLst>
          </p:cNvPr>
          <p:cNvSpPr>
            <a:spLocks noChangeArrowheads="1" noTextEdit="1"/>
          </p:cNvSpPr>
          <p:nvPr>
            <p:ph type="sldImg"/>
          </p:nvPr>
        </p:nvSpPr>
        <p:spPr>
          <a:xfrm>
            <a:off x="1106488" y="698500"/>
            <a:ext cx="4648200" cy="3486150"/>
          </a:xfrm>
          <a:ln/>
        </p:spPr>
      </p:sp>
      <p:sp>
        <p:nvSpPr>
          <p:cNvPr id="23556" name="Rectangle 3">
            <a:extLst>
              <a:ext uri="{FF2B5EF4-FFF2-40B4-BE49-F238E27FC236}">
                <a16:creationId xmlns:a16="http://schemas.microsoft.com/office/drawing/2014/main" id="{05F04452-AE16-B1B8-BF59-B86F99CE05D2}"/>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457200"/>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5452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584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213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762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409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355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768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76638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352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0950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8980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14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458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032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0851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969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213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762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21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318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90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921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1216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33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853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01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6251FFDA-3391-51EB-3D09-C19989E0FFA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a:extLst>
              <a:ext uri="{FF2B5EF4-FFF2-40B4-BE49-F238E27FC236}">
                <a16:creationId xmlns:a16="http://schemas.microsoft.com/office/drawing/2014/main" id="{843768D6-DA00-2A71-6124-2EEAD92FB68B}"/>
              </a:ext>
            </a:extLst>
          </p:cNvPr>
          <p:cNvSpPr txBox="1">
            <a:spLocks noChangeArrowheads="1"/>
          </p:cNvSpPr>
          <p:nvPr/>
        </p:nvSpPr>
        <p:spPr bwMode="auto">
          <a:xfrm>
            <a:off x="457200" y="6416675"/>
            <a:ext cx="1981200" cy="276225"/>
          </a:xfrm>
          <a:prstGeom prst="rect">
            <a:avLst/>
          </a:prstGeom>
          <a:noFill/>
          <a:ln>
            <a:noFill/>
          </a:ln>
        </p:spPr>
        <p:txBody>
          <a:bodyPr>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200" err="1">
                <a:solidFill>
                  <a:schemeClr val="bg1"/>
                </a:solidFill>
                <a:latin typeface="Verdana" panose="020B0604030504040204" pitchFamily="34" charset="0"/>
              </a:rPr>
              <a:t>www.valuescentre.com</a:t>
            </a:r>
            <a:endParaRPr lang="en-US" altLang="en-US" sz="1200">
              <a:solidFill>
                <a:schemeClr val="bg1"/>
              </a:solidFill>
              <a:latin typeface="Verdana" panose="020B0604030504040204" pitchFamily="34" charset="0"/>
            </a:endParaRPr>
          </a:p>
        </p:txBody>
      </p:sp>
      <p:sp>
        <p:nvSpPr>
          <p:cNvPr id="10" name="TextBox 9">
            <a:extLst>
              <a:ext uri="{FF2B5EF4-FFF2-40B4-BE49-F238E27FC236}">
                <a16:creationId xmlns:a16="http://schemas.microsoft.com/office/drawing/2014/main" id="{CAAD8548-ECBF-EABC-D3EE-DA2AB5773F7C}"/>
              </a:ext>
            </a:extLst>
          </p:cNvPr>
          <p:cNvSpPr txBox="1"/>
          <p:nvPr/>
        </p:nvSpPr>
        <p:spPr>
          <a:xfrm>
            <a:off x="7543800" y="6477000"/>
            <a:ext cx="1143000" cy="230188"/>
          </a:xfrm>
          <a:prstGeom prst="rect">
            <a:avLst/>
          </a:prstGeom>
          <a:noFill/>
        </p:spPr>
        <p:txBody>
          <a:bodyPr lIns="0" rIns="0">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B1ABB1D0-31FC-9844-9B24-5EC3B3C0AEDF}" type="slidenum">
              <a:rPr lang="en-US" altLang="en-US" sz="900" smtClean="0">
                <a:solidFill>
                  <a:srgbClr val="FFFFFF"/>
                </a:solidFill>
                <a:latin typeface="Verdana" panose="020B0604030504040204" pitchFamily="34" charset="0"/>
              </a:rPr>
              <a:pPr algn="r" eaLnBrk="1" hangingPunct="1">
                <a:defRPr/>
              </a:pPr>
              <a:t>‹#›</a:t>
            </a:fld>
            <a:endParaRPr lang="en-US" altLang="en-US" sz="900">
              <a:solidFill>
                <a:srgbClr val="FFFFFF"/>
              </a:solidFill>
              <a:latin typeface="Verdana" panose="020B0604030504040204" pitchFamily="34" charset="0"/>
            </a:endParaRPr>
          </a:p>
        </p:txBody>
      </p:sp>
      <p:pic>
        <p:nvPicPr>
          <p:cNvPr id="1029" name="Picture 6">
            <a:extLst>
              <a:ext uri="{FF2B5EF4-FFF2-40B4-BE49-F238E27FC236}">
                <a16:creationId xmlns:a16="http://schemas.microsoft.com/office/drawing/2014/main" id="{6C8A0E1E-4147-8FCE-DD19-63287D2CBCE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5">
            <a:extLst>
              <a:ext uri="{FF2B5EF4-FFF2-40B4-BE49-F238E27FC236}">
                <a16:creationId xmlns:a16="http://schemas.microsoft.com/office/drawing/2014/main" id="{C53744B5-77EA-9C69-2146-DB8B6AD43AC7}"/>
              </a:ext>
            </a:extLst>
          </p:cNvPr>
          <p:cNvSpPr txBox="1">
            <a:spLocks noChangeArrowheads="1"/>
          </p:cNvSpPr>
          <p:nvPr/>
        </p:nvSpPr>
        <p:spPr bwMode="auto">
          <a:xfrm>
            <a:off x="228600" y="6459538"/>
            <a:ext cx="1981200" cy="246062"/>
          </a:xfrm>
          <a:prstGeom prst="rect">
            <a:avLst/>
          </a:prstGeom>
          <a:noFill/>
          <a:ln>
            <a:noFill/>
          </a:ln>
        </p:spPr>
        <p:txBody>
          <a:bodyPr>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000" err="1">
                <a:solidFill>
                  <a:schemeClr val="bg1"/>
                </a:solidFill>
                <a:latin typeface="Verdana" panose="020B0604030504040204" pitchFamily="34" charset="0"/>
              </a:rPr>
              <a:t>www.valuescentre.com</a:t>
            </a:r>
            <a:endParaRPr lang="en-US" altLang="en-US" sz="1000">
              <a:solidFill>
                <a:schemeClr val="bg1"/>
              </a:solidFill>
              <a:latin typeface="Verdana" panose="020B0604030504040204" pitchFamily="34" charset="0"/>
            </a:endParaRPr>
          </a:p>
        </p:txBody>
      </p:sp>
      <p:sp>
        <p:nvSpPr>
          <p:cNvPr id="1031" name="Title Placeholder 1">
            <a:extLst>
              <a:ext uri="{FF2B5EF4-FFF2-40B4-BE49-F238E27FC236}">
                <a16:creationId xmlns:a16="http://schemas.microsoft.com/office/drawing/2014/main" id="{2E1D91CD-EEC0-26C0-02F9-17CE456946B9}"/>
              </a:ext>
            </a:extLst>
          </p:cNvPr>
          <p:cNvSpPr>
            <a:spLocks noGrp="1"/>
          </p:cNvSpPr>
          <p:nvPr>
            <p:ph type="title"/>
          </p:nvPr>
        </p:nvSpPr>
        <p:spPr bwMode="auto">
          <a:xfrm>
            <a:off x="1066800" y="76200"/>
            <a:ext cx="762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br>
              <a:rPr lang="en-GB" altLang="en-US"/>
            </a:br>
            <a:r>
              <a:rPr lang="en-GB" altLang="en-US"/>
              <a:t>This is the second line</a:t>
            </a:r>
          </a:p>
        </p:txBody>
      </p:sp>
      <p:sp>
        <p:nvSpPr>
          <p:cNvPr id="1032" name="Text Placeholder 2">
            <a:extLst>
              <a:ext uri="{FF2B5EF4-FFF2-40B4-BE49-F238E27FC236}">
                <a16:creationId xmlns:a16="http://schemas.microsoft.com/office/drawing/2014/main" id="{AFB961A7-E6B6-A9A7-0883-797CF8F6E136}"/>
              </a:ext>
            </a:extLst>
          </p:cNvPr>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3" name="TextBox 7">
            <a:extLst>
              <a:ext uri="{FF2B5EF4-FFF2-40B4-BE49-F238E27FC236}">
                <a16:creationId xmlns:a16="http://schemas.microsoft.com/office/drawing/2014/main" id="{DDB40013-8A10-58FB-F3C6-B033C5AC83D7}"/>
              </a:ext>
            </a:extLst>
          </p:cNvPr>
          <p:cNvSpPr txBox="1">
            <a:spLocks noChangeArrowheads="1"/>
          </p:cNvSpPr>
          <p:nvPr userDrawn="1"/>
        </p:nvSpPr>
        <p:spPr bwMode="auto">
          <a:xfrm>
            <a:off x="457200" y="6416675"/>
            <a:ext cx="1981200" cy="276225"/>
          </a:xfrm>
          <a:prstGeom prst="rect">
            <a:avLst/>
          </a:prstGeom>
          <a:noFill/>
          <a:ln>
            <a:noFill/>
          </a:ln>
        </p:spPr>
        <p:txBody>
          <a:bodyPr>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200" err="1">
                <a:solidFill>
                  <a:schemeClr val="bg1"/>
                </a:solidFill>
                <a:latin typeface="Verdana" panose="020B0604030504040204" pitchFamily="34" charset="0"/>
                <a:ea typeface="ＭＳ Ｐゴシック" panose="020B0600070205080204" pitchFamily="34" charset="-128"/>
              </a:rPr>
              <a:t>www.valuescentre.com</a:t>
            </a:r>
            <a:endParaRPr lang="en-US" altLang="en-US" sz="1200">
              <a:solidFill>
                <a:schemeClr val="bg1"/>
              </a:solidFill>
              <a:latin typeface="Verdana" panose="020B0604030504040204" pitchFamily="34" charset="0"/>
              <a:ea typeface="ＭＳ Ｐゴシック" panose="020B0600070205080204" pitchFamily="34" charset="-128"/>
            </a:endParaRPr>
          </a:p>
        </p:txBody>
      </p:sp>
      <p:sp>
        <p:nvSpPr>
          <p:cNvPr id="3" name="TextBox 9">
            <a:extLst>
              <a:ext uri="{FF2B5EF4-FFF2-40B4-BE49-F238E27FC236}">
                <a16:creationId xmlns:a16="http://schemas.microsoft.com/office/drawing/2014/main" id="{DEA10C01-C88D-D106-52CF-C344C3523EA0}"/>
              </a:ext>
            </a:extLst>
          </p:cNvPr>
          <p:cNvSpPr txBox="1"/>
          <p:nvPr userDrawn="1"/>
        </p:nvSpPr>
        <p:spPr>
          <a:xfrm>
            <a:off x="7543800" y="6477000"/>
            <a:ext cx="1143000" cy="230188"/>
          </a:xfrm>
          <a:prstGeom prst="rect">
            <a:avLst/>
          </a:prstGeom>
          <a:noFill/>
        </p:spPr>
        <p:txBody>
          <a:bodyPr lIns="0" rIns="0">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D288E683-38DA-7844-A5DD-EB7D4585C6C2}" type="slidenum">
              <a:rPr lang="en-US" altLang="en-US" sz="900" smtClean="0">
                <a:solidFill>
                  <a:srgbClr val="FFFFFF"/>
                </a:solidFill>
                <a:latin typeface="Verdana" panose="020B0604030504040204" pitchFamily="34" charset="0"/>
                <a:ea typeface="ＭＳ Ｐゴシック" panose="020B0600070205080204" pitchFamily="34" charset="-128"/>
              </a:rPr>
              <a:pPr algn="r" eaLnBrk="1" hangingPunct="1">
                <a:defRPr/>
              </a:pPr>
              <a:t>‹#›</a:t>
            </a:fld>
            <a:endParaRPr lang="en-US" altLang="en-US" sz="900">
              <a:solidFill>
                <a:srgbClr val="FFFFFF"/>
              </a:solidFill>
              <a:latin typeface="Verdana" panose="020B0604030504040204" pitchFamily="34" charset="0"/>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lvl1pPr algn="l" defTabSz="457200" rtl="0" eaLnBrk="0" fontAlgn="base" hangingPunct="0">
        <a:spcBef>
          <a:spcPct val="0"/>
        </a:spcBef>
        <a:spcAft>
          <a:spcPct val="0"/>
        </a:spcAft>
        <a:defRPr sz="2400">
          <a:solidFill>
            <a:srgbClr val="FFFFFF"/>
          </a:solidFill>
          <a:latin typeface="+mj-lt"/>
          <a:ea typeface="+mj-ea"/>
          <a:cs typeface="+mj-cs"/>
        </a:defRPr>
      </a:lvl1pPr>
      <a:lvl2pPr algn="l" defTabSz="457200" rtl="0" eaLnBrk="0" fontAlgn="base" hangingPunct="0">
        <a:spcBef>
          <a:spcPct val="0"/>
        </a:spcBef>
        <a:spcAft>
          <a:spcPct val="0"/>
        </a:spcAft>
        <a:defRPr sz="2400">
          <a:solidFill>
            <a:srgbClr val="FFFFFF"/>
          </a:solidFill>
          <a:latin typeface="Verdana" pitchFamily="34" charset="0"/>
        </a:defRPr>
      </a:lvl2pPr>
      <a:lvl3pPr algn="l" defTabSz="457200" rtl="0" eaLnBrk="0" fontAlgn="base" hangingPunct="0">
        <a:spcBef>
          <a:spcPct val="0"/>
        </a:spcBef>
        <a:spcAft>
          <a:spcPct val="0"/>
        </a:spcAft>
        <a:defRPr sz="2400">
          <a:solidFill>
            <a:srgbClr val="FFFFFF"/>
          </a:solidFill>
          <a:latin typeface="Verdana" pitchFamily="34" charset="0"/>
        </a:defRPr>
      </a:lvl3pPr>
      <a:lvl4pPr algn="l" defTabSz="457200" rtl="0" eaLnBrk="0" fontAlgn="base" hangingPunct="0">
        <a:spcBef>
          <a:spcPct val="0"/>
        </a:spcBef>
        <a:spcAft>
          <a:spcPct val="0"/>
        </a:spcAft>
        <a:defRPr sz="2400">
          <a:solidFill>
            <a:srgbClr val="FFFFFF"/>
          </a:solidFill>
          <a:latin typeface="Verdana" pitchFamily="34" charset="0"/>
        </a:defRPr>
      </a:lvl4pPr>
      <a:lvl5pPr algn="l" defTabSz="457200" rtl="0" eaLnBrk="0" fontAlgn="base" hangingPunct="0">
        <a:spcBef>
          <a:spcPct val="0"/>
        </a:spcBef>
        <a:spcAft>
          <a:spcPct val="0"/>
        </a:spcAft>
        <a:defRPr sz="2400">
          <a:solidFill>
            <a:srgbClr val="FFFFFF"/>
          </a:solidFill>
          <a:latin typeface="Verdana" pitchFamily="34" charset="0"/>
        </a:defRPr>
      </a:lvl5pPr>
      <a:lvl6pPr marL="457200" algn="l" defTabSz="457200" rtl="0" fontAlgn="base">
        <a:spcBef>
          <a:spcPct val="0"/>
        </a:spcBef>
        <a:spcAft>
          <a:spcPct val="0"/>
        </a:spcAft>
        <a:defRPr sz="2400">
          <a:solidFill>
            <a:srgbClr val="FFFFFF"/>
          </a:solidFill>
          <a:latin typeface="Verdana" pitchFamily="34" charset="0"/>
        </a:defRPr>
      </a:lvl6pPr>
      <a:lvl7pPr marL="914400" algn="l" defTabSz="457200" rtl="0" fontAlgn="base">
        <a:spcBef>
          <a:spcPct val="0"/>
        </a:spcBef>
        <a:spcAft>
          <a:spcPct val="0"/>
        </a:spcAft>
        <a:defRPr sz="2400">
          <a:solidFill>
            <a:srgbClr val="FFFFFF"/>
          </a:solidFill>
          <a:latin typeface="Verdana" pitchFamily="34" charset="0"/>
        </a:defRPr>
      </a:lvl7pPr>
      <a:lvl8pPr marL="1371600" algn="l" defTabSz="457200" rtl="0" fontAlgn="base">
        <a:spcBef>
          <a:spcPct val="0"/>
        </a:spcBef>
        <a:spcAft>
          <a:spcPct val="0"/>
        </a:spcAft>
        <a:defRPr sz="2400">
          <a:solidFill>
            <a:srgbClr val="FFFFFF"/>
          </a:solidFill>
          <a:latin typeface="Verdana" pitchFamily="34" charset="0"/>
        </a:defRPr>
      </a:lvl8pPr>
      <a:lvl9pPr marL="1828800" algn="l" defTabSz="457200" rtl="0" fontAlgn="base">
        <a:spcBef>
          <a:spcPct val="0"/>
        </a:spcBef>
        <a:spcAft>
          <a:spcPct val="0"/>
        </a:spcAft>
        <a:defRPr sz="2400">
          <a:solidFill>
            <a:srgbClr val="FFFFFF"/>
          </a:solidFill>
          <a:latin typeface="Verdana"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a:solidFill>
            <a:srgbClr val="000000"/>
          </a:solidFill>
          <a:latin typeface="+mn-lt"/>
        </a:defRPr>
      </a:lvl2pPr>
      <a:lvl3pPr marL="1143000" indent="-228600" algn="l" defTabSz="457200" rtl="0" eaLnBrk="0" fontAlgn="base" hangingPunct="0">
        <a:spcBef>
          <a:spcPct val="20000"/>
        </a:spcBef>
        <a:spcAft>
          <a:spcPct val="0"/>
        </a:spcAft>
        <a:buFont typeface="Arial" panose="020B0604020202020204" pitchFamily="34" charset="0"/>
        <a:buChar char="•"/>
        <a:defRPr sz="2000">
          <a:solidFill>
            <a:srgbClr val="000000"/>
          </a:solidFill>
          <a:latin typeface="+mn-lt"/>
        </a:defRPr>
      </a:lvl3pPr>
      <a:lvl4pPr marL="1600200" indent="-228600" algn="l" defTabSz="457200" rtl="0" eaLnBrk="0" fontAlgn="base" hangingPunct="0">
        <a:spcBef>
          <a:spcPct val="20000"/>
        </a:spcBef>
        <a:spcAft>
          <a:spcPct val="0"/>
        </a:spcAft>
        <a:buFont typeface="Arial" panose="020B0604020202020204" pitchFamily="34" charset="0"/>
        <a:buChar char="–"/>
        <a:defRPr>
          <a:solidFill>
            <a:srgbClr val="000000"/>
          </a:solidFill>
          <a:latin typeface="+mn-lt"/>
        </a:defRPr>
      </a:lvl4pPr>
      <a:lvl5pPr marL="2057400" indent="-228600" algn="l" defTabSz="457200" rtl="0" eaLnBrk="0" fontAlgn="base" hangingPunct="0">
        <a:spcBef>
          <a:spcPct val="20000"/>
        </a:spcBef>
        <a:spcAft>
          <a:spcPct val="0"/>
        </a:spcAft>
        <a:buFont typeface="Arial" panose="020B0604020202020204" pitchFamily="34" charset="0"/>
        <a:buChar char="»"/>
        <a:defRPr>
          <a:solidFill>
            <a:srgbClr val="000000"/>
          </a:solidFill>
          <a:latin typeface="+mn-lt"/>
        </a:defRPr>
      </a:lvl5pPr>
      <a:lvl6pPr marL="2514600" indent="-228600" algn="l" defTabSz="457200" rtl="0" fontAlgn="base">
        <a:spcBef>
          <a:spcPct val="20000"/>
        </a:spcBef>
        <a:spcAft>
          <a:spcPct val="0"/>
        </a:spcAft>
        <a:buFont typeface="Arial" charset="0"/>
        <a:buChar char="»"/>
        <a:defRPr>
          <a:solidFill>
            <a:srgbClr val="000000"/>
          </a:solidFill>
          <a:latin typeface="+mn-lt"/>
        </a:defRPr>
      </a:lvl6pPr>
      <a:lvl7pPr marL="2971800" indent="-228600" algn="l" defTabSz="457200" rtl="0" fontAlgn="base">
        <a:spcBef>
          <a:spcPct val="20000"/>
        </a:spcBef>
        <a:spcAft>
          <a:spcPct val="0"/>
        </a:spcAft>
        <a:buFont typeface="Arial" charset="0"/>
        <a:buChar char="»"/>
        <a:defRPr>
          <a:solidFill>
            <a:srgbClr val="000000"/>
          </a:solidFill>
          <a:latin typeface="+mn-lt"/>
        </a:defRPr>
      </a:lvl7pPr>
      <a:lvl8pPr marL="3429000" indent="-228600" algn="l" defTabSz="457200" rtl="0" fontAlgn="base">
        <a:spcBef>
          <a:spcPct val="20000"/>
        </a:spcBef>
        <a:spcAft>
          <a:spcPct val="0"/>
        </a:spcAft>
        <a:buFont typeface="Arial" charset="0"/>
        <a:buChar char="»"/>
        <a:defRPr>
          <a:solidFill>
            <a:srgbClr val="000000"/>
          </a:solidFill>
          <a:latin typeface="+mn-lt"/>
        </a:defRPr>
      </a:lvl8pPr>
      <a:lvl9pPr marL="3886200" indent="-228600" algn="l" defTabSz="457200" rtl="0" fontAlgn="base">
        <a:spcBef>
          <a:spcPct val="20000"/>
        </a:spcBef>
        <a:spcAft>
          <a:spcPct val="0"/>
        </a:spcAft>
        <a:buFont typeface="Arial" charset="0"/>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a:extLst>
              <a:ext uri="{FF2B5EF4-FFF2-40B4-BE49-F238E27FC236}">
                <a16:creationId xmlns:a16="http://schemas.microsoft.com/office/drawing/2014/main" id="{649D737E-871F-1A9E-C215-483CE2782BA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26A52301-96B4-BEF6-1B79-2EAD39F67DD9}"/>
              </a:ext>
            </a:extLst>
          </p:cNvPr>
          <p:cNvSpPr txBox="1">
            <a:spLocks noChangeArrowheads="1"/>
          </p:cNvSpPr>
          <p:nvPr/>
        </p:nvSpPr>
        <p:spPr bwMode="auto">
          <a:xfrm>
            <a:off x="457200" y="6416675"/>
            <a:ext cx="1981200" cy="276225"/>
          </a:xfrm>
          <a:prstGeom prst="rect">
            <a:avLst/>
          </a:prstGeom>
          <a:noFill/>
          <a:ln>
            <a:noFill/>
          </a:ln>
        </p:spPr>
        <p:txBody>
          <a:bodyPr>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200">
                <a:solidFill>
                  <a:schemeClr val="bg1"/>
                </a:solidFill>
                <a:latin typeface="Verdana" panose="020B0604030504040204" pitchFamily="34" charset="0"/>
              </a:rPr>
              <a:t>www.valuescentre.com</a:t>
            </a:r>
          </a:p>
        </p:txBody>
      </p:sp>
      <p:sp>
        <p:nvSpPr>
          <p:cNvPr id="10" name="TextBox 9">
            <a:extLst>
              <a:ext uri="{FF2B5EF4-FFF2-40B4-BE49-F238E27FC236}">
                <a16:creationId xmlns:a16="http://schemas.microsoft.com/office/drawing/2014/main" id="{AEECC6BF-77F4-06A3-0D90-4CEE87EFBB34}"/>
              </a:ext>
            </a:extLst>
          </p:cNvPr>
          <p:cNvSpPr txBox="1"/>
          <p:nvPr/>
        </p:nvSpPr>
        <p:spPr>
          <a:xfrm>
            <a:off x="7543800" y="6477000"/>
            <a:ext cx="1143000" cy="230188"/>
          </a:xfrm>
          <a:prstGeom prst="rect">
            <a:avLst/>
          </a:prstGeom>
          <a:noFill/>
        </p:spPr>
        <p:txBody>
          <a:bodyPr lIns="0" rIns="0">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862BF95D-5AC5-8749-8807-B0FFAD441164}" type="slidenum">
              <a:rPr lang="en-US" altLang="en-US" sz="900" smtClean="0">
                <a:solidFill>
                  <a:srgbClr val="FFFFFF"/>
                </a:solidFill>
                <a:latin typeface="Verdana" panose="020B0604030504040204" pitchFamily="34" charset="0"/>
              </a:rPr>
              <a:pPr algn="r" eaLnBrk="1" hangingPunct="1">
                <a:defRPr/>
              </a:pPr>
              <a:t>‹#›</a:t>
            </a:fld>
            <a:endParaRPr lang="en-US" altLang="en-US" sz="900">
              <a:solidFill>
                <a:srgbClr val="FFFFFF"/>
              </a:solidFill>
              <a:latin typeface="Verdana" panose="020B0604030504040204" pitchFamily="34" charset="0"/>
            </a:endParaRPr>
          </a:p>
        </p:txBody>
      </p:sp>
      <p:sp>
        <p:nvSpPr>
          <p:cNvPr id="2053" name="Title Placeholder 1">
            <a:extLst>
              <a:ext uri="{FF2B5EF4-FFF2-40B4-BE49-F238E27FC236}">
                <a16:creationId xmlns:a16="http://schemas.microsoft.com/office/drawing/2014/main" id="{7B027EE5-AE1A-C7F2-12ED-EFA1BA2CF752}"/>
              </a:ext>
            </a:extLst>
          </p:cNvPr>
          <p:cNvSpPr>
            <a:spLocks noGrp="1"/>
          </p:cNvSpPr>
          <p:nvPr>
            <p:ph type="title"/>
          </p:nvPr>
        </p:nvSpPr>
        <p:spPr bwMode="auto">
          <a:xfrm>
            <a:off x="1066800" y="76200"/>
            <a:ext cx="762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br>
              <a:rPr lang="en-GB" altLang="en-US"/>
            </a:br>
            <a:r>
              <a:rPr lang="en-GB" altLang="en-US"/>
              <a:t>This is the second line</a:t>
            </a:r>
          </a:p>
        </p:txBody>
      </p:sp>
      <p:sp>
        <p:nvSpPr>
          <p:cNvPr id="2054" name="Text Placeholder 2">
            <a:extLst>
              <a:ext uri="{FF2B5EF4-FFF2-40B4-BE49-F238E27FC236}">
                <a16:creationId xmlns:a16="http://schemas.microsoft.com/office/drawing/2014/main" id="{D51CE6B0-81FF-C77A-7E73-C3BB75323260}"/>
              </a:ext>
            </a:extLst>
          </p:cNvPr>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defTabSz="457200" rtl="0" eaLnBrk="0" fontAlgn="base" hangingPunct="0">
        <a:spcBef>
          <a:spcPct val="0"/>
        </a:spcBef>
        <a:spcAft>
          <a:spcPct val="0"/>
        </a:spcAft>
        <a:defRPr sz="2400">
          <a:solidFill>
            <a:srgbClr val="FFFFFF"/>
          </a:solidFill>
          <a:latin typeface="+mj-lt"/>
          <a:ea typeface="+mj-ea"/>
          <a:cs typeface="+mj-cs"/>
        </a:defRPr>
      </a:lvl1pPr>
      <a:lvl2pPr algn="l" defTabSz="457200" rtl="0" eaLnBrk="0" fontAlgn="base" hangingPunct="0">
        <a:spcBef>
          <a:spcPct val="0"/>
        </a:spcBef>
        <a:spcAft>
          <a:spcPct val="0"/>
        </a:spcAft>
        <a:defRPr sz="2400">
          <a:solidFill>
            <a:srgbClr val="FFFFFF"/>
          </a:solidFill>
          <a:latin typeface="Verdana" pitchFamily="34" charset="0"/>
        </a:defRPr>
      </a:lvl2pPr>
      <a:lvl3pPr algn="l" defTabSz="457200" rtl="0" eaLnBrk="0" fontAlgn="base" hangingPunct="0">
        <a:spcBef>
          <a:spcPct val="0"/>
        </a:spcBef>
        <a:spcAft>
          <a:spcPct val="0"/>
        </a:spcAft>
        <a:defRPr sz="2400">
          <a:solidFill>
            <a:srgbClr val="FFFFFF"/>
          </a:solidFill>
          <a:latin typeface="Verdana" pitchFamily="34" charset="0"/>
        </a:defRPr>
      </a:lvl3pPr>
      <a:lvl4pPr algn="l" defTabSz="457200" rtl="0" eaLnBrk="0" fontAlgn="base" hangingPunct="0">
        <a:spcBef>
          <a:spcPct val="0"/>
        </a:spcBef>
        <a:spcAft>
          <a:spcPct val="0"/>
        </a:spcAft>
        <a:defRPr sz="2400">
          <a:solidFill>
            <a:srgbClr val="FFFFFF"/>
          </a:solidFill>
          <a:latin typeface="Verdana" pitchFamily="34" charset="0"/>
        </a:defRPr>
      </a:lvl4pPr>
      <a:lvl5pPr algn="l" defTabSz="457200" rtl="0" eaLnBrk="0" fontAlgn="base" hangingPunct="0">
        <a:spcBef>
          <a:spcPct val="0"/>
        </a:spcBef>
        <a:spcAft>
          <a:spcPct val="0"/>
        </a:spcAft>
        <a:defRPr sz="2400">
          <a:solidFill>
            <a:srgbClr val="FFFFFF"/>
          </a:solidFill>
          <a:latin typeface="Verdana" pitchFamily="34" charset="0"/>
        </a:defRPr>
      </a:lvl5pPr>
      <a:lvl6pPr marL="457200" algn="l" defTabSz="457200" rtl="0" fontAlgn="base">
        <a:spcBef>
          <a:spcPct val="0"/>
        </a:spcBef>
        <a:spcAft>
          <a:spcPct val="0"/>
        </a:spcAft>
        <a:defRPr sz="2400">
          <a:solidFill>
            <a:srgbClr val="FFFFFF"/>
          </a:solidFill>
          <a:latin typeface="Verdana" pitchFamily="34" charset="0"/>
        </a:defRPr>
      </a:lvl6pPr>
      <a:lvl7pPr marL="914400" algn="l" defTabSz="457200" rtl="0" fontAlgn="base">
        <a:spcBef>
          <a:spcPct val="0"/>
        </a:spcBef>
        <a:spcAft>
          <a:spcPct val="0"/>
        </a:spcAft>
        <a:defRPr sz="2400">
          <a:solidFill>
            <a:srgbClr val="FFFFFF"/>
          </a:solidFill>
          <a:latin typeface="Verdana" pitchFamily="34" charset="0"/>
        </a:defRPr>
      </a:lvl7pPr>
      <a:lvl8pPr marL="1371600" algn="l" defTabSz="457200" rtl="0" fontAlgn="base">
        <a:spcBef>
          <a:spcPct val="0"/>
        </a:spcBef>
        <a:spcAft>
          <a:spcPct val="0"/>
        </a:spcAft>
        <a:defRPr sz="2400">
          <a:solidFill>
            <a:srgbClr val="FFFFFF"/>
          </a:solidFill>
          <a:latin typeface="Verdana" pitchFamily="34" charset="0"/>
        </a:defRPr>
      </a:lvl8pPr>
      <a:lvl9pPr marL="1828800" algn="l" defTabSz="457200" rtl="0" fontAlgn="base">
        <a:spcBef>
          <a:spcPct val="0"/>
        </a:spcBef>
        <a:spcAft>
          <a:spcPct val="0"/>
        </a:spcAft>
        <a:defRPr sz="2400">
          <a:solidFill>
            <a:srgbClr val="FFFFFF"/>
          </a:solidFill>
          <a:latin typeface="Verdana"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a:solidFill>
            <a:srgbClr val="000000"/>
          </a:solidFill>
          <a:latin typeface="+mn-lt"/>
        </a:defRPr>
      </a:lvl2pPr>
      <a:lvl3pPr marL="1143000" indent="-228600" algn="l" defTabSz="457200" rtl="0" eaLnBrk="0" fontAlgn="base" hangingPunct="0">
        <a:spcBef>
          <a:spcPct val="20000"/>
        </a:spcBef>
        <a:spcAft>
          <a:spcPct val="0"/>
        </a:spcAft>
        <a:buFont typeface="Arial" panose="020B0604020202020204" pitchFamily="34" charset="0"/>
        <a:buChar char="•"/>
        <a:defRPr sz="2000">
          <a:solidFill>
            <a:srgbClr val="000000"/>
          </a:solidFill>
          <a:latin typeface="+mn-lt"/>
        </a:defRPr>
      </a:lvl3pPr>
      <a:lvl4pPr marL="1600200" indent="-228600" algn="l" defTabSz="457200" rtl="0" eaLnBrk="0" fontAlgn="base" hangingPunct="0">
        <a:spcBef>
          <a:spcPct val="20000"/>
        </a:spcBef>
        <a:spcAft>
          <a:spcPct val="0"/>
        </a:spcAft>
        <a:buFont typeface="Arial" panose="020B0604020202020204" pitchFamily="34" charset="0"/>
        <a:buChar char="–"/>
        <a:defRPr>
          <a:solidFill>
            <a:srgbClr val="000000"/>
          </a:solidFill>
          <a:latin typeface="+mn-lt"/>
        </a:defRPr>
      </a:lvl4pPr>
      <a:lvl5pPr marL="2057400" indent="-228600" algn="l" defTabSz="457200" rtl="0" eaLnBrk="0" fontAlgn="base" hangingPunct="0">
        <a:spcBef>
          <a:spcPct val="20000"/>
        </a:spcBef>
        <a:spcAft>
          <a:spcPct val="0"/>
        </a:spcAft>
        <a:buFont typeface="Arial" panose="020B0604020202020204" pitchFamily="34" charset="0"/>
        <a:buChar char="»"/>
        <a:defRPr>
          <a:solidFill>
            <a:srgbClr val="000000"/>
          </a:solidFill>
          <a:latin typeface="+mn-lt"/>
        </a:defRPr>
      </a:lvl5pPr>
      <a:lvl6pPr marL="2514600" indent="-228600" algn="l" defTabSz="457200" rtl="0" fontAlgn="base">
        <a:spcBef>
          <a:spcPct val="20000"/>
        </a:spcBef>
        <a:spcAft>
          <a:spcPct val="0"/>
        </a:spcAft>
        <a:buFont typeface="Arial" charset="0"/>
        <a:buChar char="»"/>
        <a:defRPr>
          <a:solidFill>
            <a:srgbClr val="000000"/>
          </a:solidFill>
          <a:latin typeface="+mn-lt"/>
        </a:defRPr>
      </a:lvl6pPr>
      <a:lvl7pPr marL="2971800" indent="-228600" algn="l" defTabSz="457200" rtl="0" fontAlgn="base">
        <a:spcBef>
          <a:spcPct val="20000"/>
        </a:spcBef>
        <a:spcAft>
          <a:spcPct val="0"/>
        </a:spcAft>
        <a:buFont typeface="Arial" charset="0"/>
        <a:buChar char="»"/>
        <a:defRPr>
          <a:solidFill>
            <a:srgbClr val="000000"/>
          </a:solidFill>
          <a:latin typeface="+mn-lt"/>
        </a:defRPr>
      </a:lvl7pPr>
      <a:lvl8pPr marL="3429000" indent="-228600" algn="l" defTabSz="457200" rtl="0" fontAlgn="base">
        <a:spcBef>
          <a:spcPct val="20000"/>
        </a:spcBef>
        <a:spcAft>
          <a:spcPct val="0"/>
        </a:spcAft>
        <a:buFont typeface="Arial" charset="0"/>
        <a:buChar char="»"/>
        <a:defRPr>
          <a:solidFill>
            <a:srgbClr val="000000"/>
          </a:solidFill>
          <a:latin typeface="+mn-lt"/>
        </a:defRPr>
      </a:lvl8pPr>
      <a:lvl9pPr marL="3886200" indent="-228600" algn="l" defTabSz="457200" rtl="0" fontAlgn="base">
        <a:spcBef>
          <a:spcPct val="20000"/>
        </a:spcBef>
        <a:spcAft>
          <a:spcPct val="0"/>
        </a:spcAft>
        <a:buFont typeface="Arial" charset="0"/>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F642-602C-CF71-543D-A4B6DBF470F5}"/>
              </a:ext>
            </a:extLst>
          </p:cNvPr>
          <p:cNvSpPr>
            <a:spLocks noGrp="1"/>
          </p:cNvSpPr>
          <p:nvPr>
            <p:ph type="title"/>
          </p:nvPr>
        </p:nvSpPr>
        <p:spPr>
          <a:xfrm>
            <a:off x="2811463" y="1060450"/>
            <a:ext cx="4772025" cy="2368550"/>
          </a:xfrm>
        </p:spPr>
        <p:txBody>
          <a:bodyPr/>
          <a:lstStyle/>
          <a:p>
            <a:pPr algn="ctr">
              <a:defRPr/>
            </a:pPr>
            <a:r>
              <a:rPr lang="en-GB" b="1" dirty="0">
                <a:solidFill>
                  <a:schemeClr val="accent4">
                    <a:lumMod val="50000"/>
                  </a:schemeClr>
                </a:solidFill>
              </a:rPr>
              <a:t>Flourish Project</a:t>
            </a:r>
            <a:br>
              <a:rPr lang="en-GB" b="1" dirty="0">
                <a:solidFill>
                  <a:schemeClr val="accent4">
                    <a:lumMod val="50000"/>
                  </a:schemeClr>
                </a:solidFill>
              </a:rPr>
            </a:br>
            <a:br>
              <a:rPr lang="en-GB" b="1" dirty="0">
                <a:solidFill>
                  <a:schemeClr val="accent4">
                    <a:lumMod val="50000"/>
                  </a:schemeClr>
                </a:solidFill>
              </a:rPr>
            </a:br>
            <a:r>
              <a:rPr lang="en-GB" b="1" dirty="0">
                <a:solidFill>
                  <a:schemeClr val="accent4">
                    <a:lumMod val="50000"/>
                  </a:schemeClr>
                </a:solidFill>
              </a:rPr>
              <a:t>Seven Levels of Everything</a:t>
            </a:r>
          </a:p>
        </p:txBody>
      </p:sp>
      <p:pic>
        <p:nvPicPr>
          <p:cNvPr id="5122" name="Content Placeholder 5" descr="Graphical user interface, text, application, chat or text message&#10;&#10;Description automatically generated">
            <a:extLst>
              <a:ext uri="{FF2B5EF4-FFF2-40B4-BE49-F238E27FC236}">
                <a16:creationId xmlns:a16="http://schemas.microsoft.com/office/drawing/2014/main" id="{CDF2ECA5-E34C-97B2-4F9D-E76C61EF00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2574925" cy="6858000"/>
          </a:xfrm>
        </p:spPr>
      </p:pic>
      <p:pic>
        <p:nvPicPr>
          <p:cNvPr id="5123" name="Picture 9" descr="Icon&#10;&#10;Description automatically generated">
            <a:extLst>
              <a:ext uri="{FF2B5EF4-FFF2-40B4-BE49-F238E27FC236}">
                <a16:creationId xmlns:a16="http://schemas.microsoft.com/office/drawing/2014/main" id="{A0BF7DF5-4C41-2585-1AD9-A99D86765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3013075"/>
            <a:ext cx="171608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E1DB4111-DE3A-60EB-CD8A-56386DD5854F}"/>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sz="2000" dirty="0">
                <a:solidFill>
                  <a:schemeClr val="accent4">
                    <a:lumMod val="50000"/>
                  </a:schemeClr>
                </a:solidFill>
              </a:rPr>
              <a:t>Flourish Model- OECD 2019 Education Megatrends </a:t>
            </a:r>
            <a:r>
              <a:rPr lang="en-US" altLang="en-US" sz="1400" dirty="0">
                <a:solidFill>
                  <a:schemeClr val="accent4">
                    <a:lumMod val="50000"/>
                  </a:schemeClr>
                </a:solidFill>
              </a:rPr>
              <a:t>‘Competence as a multi-dimensional capacity’</a:t>
            </a:r>
          </a:p>
        </p:txBody>
      </p:sp>
      <p:sp>
        <p:nvSpPr>
          <p:cNvPr id="22530" name="Text Placeholder 10">
            <a:extLst>
              <a:ext uri="{FF2B5EF4-FFF2-40B4-BE49-F238E27FC236}">
                <a16:creationId xmlns:a16="http://schemas.microsoft.com/office/drawing/2014/main" id="{96E976DB-14DF-0445-6B92-F6AA8D1D168B}"/>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22531" name="Text Placeholder 11">
            <a:extLst>
              <a:ext uri="{FF2B5EF4-FFF2-40B4-BE49-F238E27FC236}">
                <a16:creationId xmlns:a16="http://schemas.microsoft.com/office/drawing/2014/main" id="{040F1A90-0C3B-CDE0-D383-6DCE8E073DE6}"/>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22532" name="Text Placeholder 31">
            <a:extLst>
              <a:ext uri="{FF2B5EF4-FFF2-40B4-BE49-F238E27FC236}">
                <a16:creationId xmlns:a16="http://schemas.microsoft.com/office/drawing/2014/main" id="{5CB7A31C-1974-09C8-DEAE-7117FC45CBBE}"/>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22533" name="Text Placeholder 32">
            <a:extLst>
              <a:ext uri="{FF2B5EF4-FFF2-40B4-BE49-F238E27FC236}">
                <a16:creationId xmlns:a16="http://schemas.microsoft.com/office/drawing/2014/main" id="{3C7A146F-74AE-378F-58FF-CEC71B97C827}"/>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22534" name="Text Placeholder 33">
            <a:extLst>
              <a:ext uri="{FF2B5EF4-FFF2-40B4-BE49-F238E27FC236}">
                <a16:creationId xmlns:a16="http://schemas.microsoft.com/office/drawing/2014/main" id="{0396A878-DFBB-7C60-0CA5-8292B238F06B}"/>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22535" name="Text Placeholder 34">
            <a:extLst>
              <a:ext uri="{FF2B5EF4-FFF2-40B4-BE49-F238E27FC236}">
                <a16:creationId xmlns:a16="http://schemas.microsoft.com/office/drawing/2014/main" id="{ADA53F2F-4DC5-8B47-B6DB-A912C142FB38}"/>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22536" name="Text Placeholder 35">
            <a:extLst>
              <a:ext uri="{FF2B5EF4-FFF2-40B4-BE49-F238E27FC236}">
                <a16:creationId xmlns:a16="http://schemas.microsoft.com/office/drawing/2014/main" id="{9B926C09-8498-80E5-F476-26847323F47A}"/>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22537" name="Picture 2">
            <a:extLst>
              <a:ext uri="{FF2B5EF4-FFF2-40B4-BE49-F238E27FC236}">
                <a16:creationId xmlns:a16="http://schemas.microsoft.com/office/drawing/2014/main" id="{71C182AD-FEA2-8F2F-D2EE-55FEE79B5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extLst>
              <a:ext uri="{FF2B5EF4-FFF2-40B4-BE49-F238E27FC236}">
                <a16:creationId xmlns:a16="http://schemas.microsoft.com/office/drawing/2014/main" id="{8D739FA0-C4C3-220F-10EA-F5C0D6ABC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0">
            <a:extLst>
              <a:ext uri="{FF2B5EF4-FFF2-40B4-BE49-F238E27FC236}">
                <a16:creationId xmlns:a16="http://schemas.microsoft.com/office/drawing/2014/main" id="{0AB24444-1421-9984-52C6-C8DA9E41D7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391DC4B3-0986-C480-0FF1-4775D59F99A8}"/>
              </a:ext>
            </a:extLst>
          </p:cNvPr>
          <p:cNvGraphicFramePr>
            <a:graphicFrameLocks noGrp="1"/>
          </p:cNvGraphicFramePr>
          <p:nvPr/>
        </p:nvGraphicFramePr>
        <p:xfrm>
          <a:off x="2320925" y="4916488"/>
          <a:ext cx="6588125" cy="50323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503237">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Respecting Boundaries – Social and Emotional Wellbeing – Inequality – Diverse Families</a:t>
                      </a: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1E934F7B-B7BC-3BCF-B325-1DB4E268062B}"/>
              </a:ext>
            </a:extLst>
          </p:cNvPr>
          <p:cNvSpPr txBox="1">
            <a:spLocks noChangeArrowheads="1"/>
          </p:cNvSpPr>
          <p:nvPr/>
        </p:nvSpPr>
        <p:spPr bwMode="auto">
          <a:xfrm>
            <a:off x="2354263" y="3397250"/>
            <a:ext cx="6640512" cy="430213"/>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Values and Attitudes</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3" name="TextBox 18">
            <a:extLst>
              <a:ext uri="{FF2B5EF4-FFF2-40B4-BE49-F238E27FC236}">
                <a16:creationId xmlns:a16="http://schemas.microsoft.com/office/drawing/2014/main" id="{6597D29F-009E-33BC-BBB5-E86D6138F0C9}"/>
              </a:ext>
            </a:extLst>
          </p:cNvPr>
          <p:cNvSpPr txBox="1">
            <a:spLocks noChangeArrowheads="1"/>
          </p:cNvSpPr>
          <p:nvPr/>
        </p:nvSpPr>
        <p:spPr bwMode="auto">
          <a:xfrm>
            <a:off x="2376488" y="2036763"/>
            <a:ext cx="6629400" cy="261937"/>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Democratic Citizenship – Global Competence – Inclusiveness</a:t>
            </a:r>
          </a:p>
        </p:txBody>
      </p:sp>
      <p:sp>
        <p:nvSpPr>
          <p:cNvPr id="11284" name="TextBox 19">
            <a:extLst>
              <a:ext uri="{FF2B5EF4-FFF2-40B4-BE49-F238E27FC236}">
                <a16:creationId xmlns:a16="http://schemas.microsoft.com/office/drawing/2014/main" id="{B925C11A-812F-B95A-2459-AADB69693998}"/>
              </a:ext>
            </a:extLst>
          </p:cNvPr>
          <p:cNvSpPr txBox="1">
            <a:spLocks noChangeArrowheads="1"/>
          </p:cNvSpPr>
          <p:nvPr/>
        </p:nvSpPr>
        <p:spPr bwMode="auto">
          <a:xfrm>
            <a:off x="2354263" y="1360488"/>
            <a:ext cx="6618287" cy="261937"/>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Lifelong Learning – Intergenerational Contact and Learning – Modern Governance </a:t>
            </a:r>
          </a:p>
        </p:txBody>
      </p:sp>
      <p:graphicFrame>
        <p:nvGraphicFramePr>
          <p:cNvPr id="2" name="Table 1">
            <a:extLst>
              <a:ext uri="{FF2B5EF4-FFF2-40B4-BE49-F238E27FC236}">
                <a16:creationId xmlns:a16="http://schemas.microsoft.com/office/drawing/2014/main" id="{BCE4E5A5-D736-A543-73F0-F8CC0E104FDA}"/>
              </a:ext>
            </a:extLst>
          </p:cNvPr>
          <p:cNvGraphicFramePr>
            <a:graphicFrameLocks noGrp="1"/>
          </p:cNvGraphicFramePr>
          <p:nvPr/>
        </p:nvGraphicFramePr>
        <p:xfrm>
          <a:off x="2339975" y="5592763"/>
          <a:ext cx="6616700" cy="69215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692150">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Preserving the Environment – Physical Health and Lifestyles - Protecting Body and Mind – Securing Financial Wellbeing - Economic Literacy – Safeguarding Cyberspace </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A63E011F-BC93-EFDE-E9B8-2F22FE01ECCA}"/>
              </a:ext>
            </a:extLst>
          </p:cNvPr>
          <p:cNvGraphicFramePr>
            <a:graphicFrameLocks noGrp="1"/>
          </p:cNvGraphicFramePr>
          <p:nvPr/>
        </p:nvGraphicFramePr>
        <p:xfrm>
          <a:off x="2339975" y="2817813"/>
          <a:ext cx="6510338" cy="334962"/>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33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Creativity and Entrepreneurship</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1297" name="Rectangle 1">
            <a:extLst>
              <a:ext uri="{FF2B5EF4-FFF2-40B4-BE49-F238E27FC236}">
                <a16:creationId xmlns:a16="http://schemas.microsoft.com/office/drawing/2014/main" id="{33C75AD3-8C5F-8B3A-5A76-6D4DAA23F373}"/>
              </a:ext>
            </a:extLst>
          </p:cNvPr>
          <p:cNvSpPr>
            <a:spLocks noChangeArrowheads="1"/>
          </p:cNvSpPr>
          <p:nvPr/>
        </p:nvSpPr>
        <p:spPr bwMode="auto">
          <a:xfrm>
            <a:off x="2320925" y="4233863"/>
            <a:ext cx="6654800" cy="430212"/>
          </a:xfrm>
          <a:prstGeom prst="rect">
            <a:avLst/>
          </a:prstGeom>
          <a:noFill/>
          <a:ln>
            <a:noFill/>
          </a:ln>
          <a:effec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ja-JP" sz="1100" dirty="0">
                <a:solidFill>
                  <a:schemeClr val="tx2"/>
                </a:solidFill>
                <a:latin typeface="+mn-lt"/>
                <a:ea typeface="MS Mincho" panose="02020609040205080304" pitchFamily="49" charset="-128"/>
                <a:cs typeface="Arial" panose="020B0604020202020204" pitchFamily="34" charset="0"/>
              </a:rPr>
              <a:t>Mobility – Equity – Digital Divides – Knowledge Economy</a:t>
            </a:r>
            <a:br>
              <a:rPr lang="en-US" altLang="ja-JP"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5B574F81-DD33-CA2B-F8F0-BC25A21B2EB9}"/>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sz="2000" dirty="0">
                <a:solidFill>
                  <a:schemeClr val="accent4">
                    <a:lumMod val="50000"/>
                  </a:schemeClr>
                </a:solidFill>
              </a:rPr>
              <a:t>Flourish Model- OECD 2030 Curricula Design Principles </a:t>
            </a:r>
            <a:r>
              <a:rPr lang="en-US" altLang="en-US" sz="1400" dirty="0">
                <a:solidFill>
                  <a:schemeClr val="accent4">
                    <a:lumMod val="50000"/>
                  </a:schemeClr>
                </a:solidFill>
              </a:rPr>
              <a:t>‘Balancing knowledge and skills with attitudes and values’</a:t>
            </a:r>
          </a:p>
        </p:txBody>
      </p:sp>
      <p:sp>
        <p:nvSpPr>
          <p:cNvPr id="24578" name="Text Placeholder 10">
            <a:extLst>
              <a:ext uri="{FF2B5EF4-FFF2-40B4-BE49-F238E27FC236}">
                <a16:creationId xmlns:a16="http://schemas.microsoft.com/office/drawing/2014/main" id="{0C753F5E-2FDE-6A77-B914-98CF99F1B7BC}"/>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24579" name="Text Placeholder 11">
            <a:extLst>
              <a:ext uri="{FF2B5EF4-FFF2-40B4-BE49-F238E27FC236}">
                <a16:creationId xmlns:a16="http://schemas.microsoft.com/office/drawing/2014/main" id="{5B7BFE1C-0C8F-79FE-E5FA-E13EBAF3A487}"/>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24580" name="Text Placeholder 31">
            <a:extLst>
              <a:ext uri="{FF2B5EF4-FFF2-40B4-BE49-F238E27FC236}">
                <a16:creationId xmlns:a16="http://schemas.microsoft.com/office/drawing/2014/main" id="{F431E1AD-3176-5AD2-DE8C-27CFA50614B6}"/>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24581" name="Text Placeholder 32">
            <a:extLst>
              <a:ext uri="{FF2B5EF4-FFF2-40B4-BE49-F238E27FC236}">
                <a16:creationId xmlns:a16="http://schemas.microsoft.com/office/drawing/2014/main" id="{5BB409F1-C2BB-4D31-2430-BCE72F5B70C0}"/>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24582" name="Text Placeholder 33">
            <a:extLst>
              <a:ext uri="{FF2B5EF4-FFF2-40B4-BE49-F238E27FC236}">
                <a16:creationId xmlns:a16="http://schemas.microsoft.com/office/drawing/2014/main" id="{2826031B-8EDF-2D7E-FBE9-4F587C57D222}"/>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24583" name="Text Placeholder 34">
            <a:extLst>
              <a:ext uri="{FF2B5EF4-FFF2-40B4-BE49-F238E27FC236}">
                <a16:creationId xmlns:a16="http://schemas.microsoft.com/office/drawing/2014/main" id="{E97C6E9E-CD5D-B334-9657-F8D167EB50D3}"/>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24584" name="Text Placeholder 35">
            <a:extLst>
              <a:ext uri="{FF2B5EF4-FFF2-40B4-BE49-F238E27FC236}">
                <a16:creationId xmlns:a16="http://schemas.microsoft.com/office/drawing/2014/main" id="{7DCF0B6B-5423-D9AA-C6FA-D9AD0CD7A159}"/>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24585" name="Picture 2">
            <a:extLst>
              <a:ext uri="{FF2B5EF4-FFF2-40B4-BE49-F238E27FC236}">
                <a16:creationId xmlns:a16="http://schemas.microsoft.com/office/drawing/2014/main" id="{6F1EA2B4-A989-4B82-EB8D-579EF5F6F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5">
            <a:extLst>
              <a:ext uri="{FF2B5EF4-FFF2-40B4-BE49-F238E27FC236}">
                <a16:creationId xmlns:a16="http://schemas.microsoft.com/office/drawing/2014/main" id="{1EEFDEAC-5B2B-2B4D-E58B-D356CAC65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0">
            <a:extLst>
              <a:ext uri="{FF2B5EF4-FFF2-40B4-BE49-F238E27FC236}">
                <a16:creationId xmlns:a16="http://schemas.microsoft.com/office/drawing/2014/main" id="{FF942735-F58F-234B-2B27-6F7A35E32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99F1CAF0-FB6E-C5F1-7FD1-E06FC694089D}"/>
              </a:ext>
            </a:extLst>
          </p:cNvPr>
          <p:cNvGraphicFramePr>
            <a:graphicFrameLocks noGrp="1"/>
          </p:cNvGraphicFramePr>
          <p:nvPr/>
        </p:nvGraphicFramePr>
        <p:xfrm>
          <a:off x="2339975" y="4995863"/>
          <a:ext cx="6588125" cy="36988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369887">
                <a:tc>
                  <a:txBody>
                    <a:bodyPr/>
                    <a:lstStyle/>
                    <a:p>
                      <a:pPr algn="l">
                        <a:spcAft>
                          <a:spcPts val="0"/>
                        </a:spcAft>
                      </a:pPr>
                      <a:r>
                        <a:rPr lang="en-US" altLang="ja-JP" sz="1100" b="1" dirty="0">
                          <a:solidFill>
                            <a:schemeClr val="tx1"/>
                          </a:solidFill>
                          <a:latin typeface="+mn-lt"/>
                          <a:ea typeface="MS Mincho" panose="02020609040205080304" pitchFamily="49" charset="-128"/>
                          <a:cs typeface="Arial" panose="020B0604020202020204" pitchFamily="34" charset="0"/>
                        </a:rPr>
                        <a:t>Interdisciplinary and Collaborative Learning</a:t>
                      </a:r>
                      <a:br>
                        <a:rPr lang="en-US" altLang="ja-JP" sz="1100" b="1" dirty="0">
                          <a:solidFill>
                            <a:schemeClr val="tx1"/>
                          </a:solidFill>
                          <a:latin typeface="+mn-lt"/>
                          <a:ea typeface="MS Mincho" panose="02020609040205080304" pitchFamily="49" charset="-128"/>
                          <a:cs typeface="Arial" panose="020B0604020202020204" pitchFamily="34" charset="0"/>
                        </a:rPr>
                      </a:br>
                      <a:r>
                        <a:rPr lang="en-US" altLang="ja-JP" sz="1100" b="1" dirty="0">
                          <a:solidFill>
                            <a:schemeClr val="tx1"/>
                          </a:solidFill>
                          <a:latin typeface="+mn-lt"/>
                          <a:ea typeface="MS Mincho" panose="02020609040205080304" pitchFamily="49" charset="-128"/>
                          <a:cs typeface="Arial" panose="020B0604020202020204" pitchFamily="34" charset="0"/>
                        </a:rPr>
                        <a:t>Inter-relation – </a:t>
                      </a:r>
                      <a:r>
                        <a:rPr lang="en-US" altLang="ja-JP" sz="1100" b="0" dirty="0">
                          <a:solidFill>
                            <a:schemeClr val="tx1"/>
                          </a:solidFill>
                          <a:latin typeface="+mn-lt"/>
                          <a:ea typeface="MS Mincho" panose="02020609040205080304" pitchFamily="49" charset="-128"/>
                          <a:cs typeface="Arial" panose="020B0604020202020204" pitchFamily="34" charset="0"/>
                        </a:rPr>
                        <a:t>linking topics across disciplines and to real life</a:t>
                      </a: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D0FA6C81-8A9A-4BB2-7BCC-3337C3F7024B}"/>
              </a:ext>
            </a:extLst>
          </p:cNvPr>
          <p:cNvSpPr txBox="1">
            <a:spLocks noChangeArrowheads="1"/>
          </p:cNvSpPr>
          <p:nvPr/>
        </p:nvSpPr>
        <p:spPr bwMode="auto">
          <a:xfrm>
            <a:off x="2354263" y="3397250"/>
            <a:ext cx="6640512" cy="938213"/>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b="1" dirty="0">
                <a:solidFill>
                  <a:schemeClr val="tx2"/>
                </a:solidFill>
                <a:latin typeface="+mn-lt"/>
                <a:ea typeface="MS Mincho" panose="02020609040205080304" pitchFamily="49" charset="-128"/>
                <a:cs typeface="Arial" panose="020B0604020202020204" pitchFamily="34" charset="0"/>
              </a:rPr>
              <a:t>Focus</a:t>
            </a:r>
            <a:r>
              <a:rPr lang="en-GB" altLang="en-US" sz="1100" dirty="0">
                <a:solidFill>
                  <a:schemeClr val="tx2"/>
                </a:solidFill>
                <a:latin typeface="+mn-lt"/>
                <a:ea typeface="MS Mincho" panose="02020609040205080304" pitchFamily="49" charset="-128"/>
                <a:cs typeface="Arial" panose="020B0604020202020204" pitchFamily="34" charset="0"/>
              </a:rPr>
              <a:t> – enhance the depth and quality of learning</a:t>
            </a:r>
            <a:br>
              <a:rPr lang="en-GB" altLang="en-US" sz="1100" dirty="0">
                <a:solidFill>
                  <a:schemeClr val="tx2"/>
                </a:solidFill>
                <a:latin typeface="+mn-lt"/>
                <a:ea typeface="MS Mincho" panose="02020609040205080304" pitchFamily="49" charset="-128"/>
                <a:cs typeface="Arial" panose="020B0604020202020204" pitchFamily="34" charset="0"/>
              </a:rPr>
            </a:br>
            <a:r>
              <a:rPr lang="en-GB" altLang="en-US" sz="1100" b="1" dirty="0">
                <a:solidFill>
                  <a:schemeClr val="tx2"/>
                </a:solidFill>
                <a:latin typeface="+mn-lt"/>
                <a:ea typeface="MS Mincho" panose="02020609040205080304" pitchFamily="49" charset="-128"/>
                <a:cs typeface="Arial" panose="020B0604020202020204" pitchFamily="34" charset="0"/>
              </a:rPr>
              <a:t>Coherence</a:t>
            </a:r>
            <a:r>
              <a:rPr lang="en-GB" altLang="en-US" sz="1100" dirty="0">
                <a:solidFill>
                  <a:schemeClr val="tx2"/>
                </a:solidFill>
                <a:latin typeface="+mn-lt"/>
                <a:ea typeface="MS Mincho" panose="02020609040205080304" pitchFamily="49" charset="-128"/>
                <a:cs typeface="Arial" panose="020B0604020202020204" pitchFamily="34" charset="0"/>
              </a:rPr>
              <a:t>: reflect sequenced logic and enable progress thought stages </a:t>
            </a:r>
            <a:br>
              <a:rPr lang="en-GB" altLang="en-US" sz="1100" dirty="0">
                <a:solidFill>
                  <a:schemeClr val="tx2"/>
                </a:solidFill>
                <a:latin typeface="+mn-lt"/>
                <a:ea typeface="MS Mincho" panose="02020609040205080304" pitchFamily="49" charset="-128"/>
                <a:cs typeface="Arial" panose="020B0604020202020204" pitchFamily="34" charset="0"/>
              </a:rPr>
            </a:br>
            <a:r>
              <a:rPr lang="en-GB" altLang="en-US" sz="1100" b="1" dirty="0">
                <a:solidFill>
                  <a:schemeClr val="tx2"/>
                </a:solidFill>
                <a:latin typeface="+mn-lt"/>
                <a:ea typeface="MS Mincho" panose="02020609040205080304" pitchFamily="49" charset="-128"/>
                <a:cs typeface="Arial" panose="020B0604020202020204" pitchFamily="34" charset="0"/>
              </a:rPr>
              <a:t>Rigour</a:t>
            </a:r>
            <a:r>
              <a:rPr lang="en-GB" altLang="en-US" sz="1100" dirty="0">
                <a:solidFill>
                  <a:schemeClr val="tx2"/>
                </a:solidFill>
                <a:latin typeface="+mn-lt"/>
                <a:ea typeface="MS Mincho" panose="02020609040205080304" pitchFamily="49" charset="-128"/>
                <a:cs typeface="Arial" panose="020B0604020202020204" pitchFamily="34" charset="0"/>
              </a:rPr>
              <a:t> - challenge that involves deep-thinking and reflection</a:t>
            </a:r>
            <a:br>
              <a:rPr lang="en-GB" altLang="en-US" sz="1100" dirty="0">
                <a:solidFill>
                  <a:schemeClr val="tx2"/>
                </a:solidFill>
                <a:latin typeface="+mn-lt"/>
                <a:ea typeface="MS Mincho" panose="02020609040205080304" pitchFamily="49" charset="-128"/>
                <a:cs typeface="Arial" panose="020B0604020202020204" pitchFamily="34" charset="0"/>
              </a:rPr>
            </a:b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3" name="TextBox 18">
            <a:extLst>
              <a:ext uri="{FF2B5EF4-FFF2-40B4-BE49-F238E27FC236}">
                <a16:creationId xmlns:a16="http://schemas.microsoft.com/office/drawing/2014/main" id="{55E382ED-87D3-3CAD-BA30-55091571296A}"/>
              </a:ext>
            </a:extLst>
          </p:cNvPr>
          <p:cNvSpPr txBox="1">
            <a:spLocks noChangeArrowheads="1"/>
          </p:cNvSpPr>
          <p:nvPr/>
        </p:nvSpPr>
        <p:spPr bwMode="auto">
          <a:xfrm>
            <a:off x="2376488" y="2036763"/>
            <a:ext cx="6629400" cy="261937"/>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b="1" dirty="0">
                <a:solidFill>
                  <a:schemeClr val="tx1"/>
                </a:solidFill>
                <a:latin typeface="+mn-lt"/>
                <a:cs typeface="Arial" panose="020B0604020202020204" pitchFamily="34" charset="0"/>
              </a:rPr>
              <a:t>Transferability</a:t>
            </a:r>
            <a:r>
              <a:rPr lang="en-US" altLang="en-US" sz="1100" dirty="0">
                <a:solidFill>
                  <a:schemeClr val="tx1"/>
                </a:solidFill>
                <a:latin typeface="+mn-lt"/>
                <a:cs typeface="Arial" panose="020B0604020202020204" pitchFamily="34" charset="0"/>
              </a:rPr>
              <a:t>- knowledge, skills, attitudes and values that can be transferred to others</a:t>
            </a:r>
          </a:p>
        </p:txBody>
      </p:sp>
      <p:graphicFrame>
        <p:nvGraphicFramePr>
          <p:cNvPr id="2" name="Table 1">
            <a:extLst>
              <a:ext uri="{FF2B5EF4-FFF2-40B4-BE49-F238E27FC236}">
                <a16:creationId xmlns:a16="http://schemas.microsoft.com/office/drawing/2014/main" id="{C75D3521-77A6-56F2-7DDE-9F09B1D1C943}"/>
              </a:ext>
            </a:extLst>
          </p:cNvPr>
          <p:cNvGraphicFramePr>
            <a:graphicFrameLocks noGrp="1"/>
          </p:cNvGraphicFramePr>
          <p:nvPr/>
        </p:nvGraphicFramePr>
        <p:xfrm>
          <a:off x="2311400" y="5487988"/>
          <a:ext cx="6616700" cy="69215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692150">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Flexibility – </a:t>
                      </a:r>
                      <a:r>
                        <a:rPr lang="en-GB" sz="1100" b="0" dirty="0">
                          <a:solidFill>
                            <a:schemeClr val="tx2"/>
                          </a:solidFill>
                          <a:effectLst/>
                          <a:latin typeface="+mn-lt"/>
                          <a:ea typeface="MS Mincho" panose="02020609040205080304" pitchFamily="49" charset="-128"/>
                          <a:cs typeface="Times New Roman" panose="02020603050405020304" pitchFamily="18" charset="0"/>
                        </a:rPr>
                        <a:t>adaptable and dynamic curricula that respond to evolving societal requirements as well as individual learning needs</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1" dirty="0">
                          <a:solidFill>
                            <a:schemeClr val="tx2"/>
                          </a:solidFill>
                          <a:effectLst/>
                          <a:latin typeface="+mn-lt"/>
                          <a:ea typeface="MS Mincho" panose="02020609040205080304" pitchFamily="49" charset="-128"/>
                          <a:cs typeface="Times New Roman" panose="02020603050405020304" pitchFamily="18" charset="0"/>
                        </a:rPr>
                        <a:t>Stakeholder Engagement </a:t>
                      </a:r>
                      <a:r>
                        <a:rPr lang="en-GB" sz="1100" b="0" dirty="0">
                          <a:solidFill>
                            <a:schemeClr val="tx2"/>
                          </a:solidFill>
                          <a:effectLst/>
                          <a:latin typeface="+mn-lt"/>
                          <a:ea typeface="MS Mincho" panose="02020609040205080304" pitchFamily="49" charset="-128"/>
                          <a:cs typeface="Times New Roman" panose="02020603050405020304" pitchFamily="18" charset="0"/>
                        </a:rPr>
                        <a:t>– teachers, students and other stakeholders should be involved in early curricula development, to ensure ownership</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09250EA0-51B1-125E-B53A-C026A51FCB27}"/>
              </a:ext>
            </a:extLst>
          </p:cNvPr>
          <p:cNvGraphicFramePr>
            <a:graphicFrameLocks noGrp="1"/>
          </p:cNvGraphicFramePr>
          <p:nvPr/>
        </p:nvGraphicFramePr>
        <p:xfrm>
          <a:off x="2339975" y="2817813"/>
          <a:ext cx="6510338" cy="503237"/>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503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2D5B99"/>
                          </a:solidFill>
                          <a:effectLst/>
                          <a:latin typeface="+mn-lt"/>
                          <a:ea typeface="MS Mincho" panose="02020609040205080304" pitchFamily="49" charset="-128"/>
                          <a:cs typeface="Arial" panose="020B0604020202020204" pitchFamily="34" charset="0"/>
                        </a:rPr>
                        <a:t>Alignment</a:t>
                      </a:r>
                      <a:r>
                        <a:rPr lang="en-GB" sz="1100" b="0" dirty="0">
                          <a:solidFill>
                            <a:srgbClr val="2D5B99"/>
                          </a:solidFill>
                          <a:effectLst/>
                          <a:latin typeface="+mn-lt"/>
                          <a:ea typeface="MS Mincho" panose="02020609040205080304" pitchFamily="49" charset="-128"/>
                          <a:cs typeface="Arial" panose="020B0604020202020204" pitchFamily="34" charset="0"/>
                        </a:rPr>
                        <a:t> – with teaching and assessment practices that value student outcomes and actions</a:t>
                      </a:r>
                      <a:br>
                        <a:rPr lang="en-GB" sz="1100" b="0" dirty="0">
                          <a:solidFill>
                            <a:srgbClr val="2D5B99"/>
                          </a:solidFill>
                          <a:effectLst/>
                          <a:latin typeface="+mn-lt"/>
                          <a:ea typeface="MS Mincho" panose="02020609040205080304" pitchFamily="49" charset="-128"/>
                          <a:cs typeface="Arial" panose="020B0604020202020204" pitchFamily="34" charset="0"/>
                        </a:rPr>
                      </a:br>
                      <a:r>
                        <a:rPr lang="en-GB" sz="1100" b="1" dirty="0">
                          <a:solidFill>
                            <a:srgbClr val="2D5B99"/>
                          </a:solidFill>
                          <a:effectLst/>
                          <a:latin typeface="+mn-lt"/>
                          <a:ea typeface="MS Mincho" panose="02020609040205080304" pitchFamily="49" charset="-128"/>
                          <a:cs typeface="Arial" panose="020B0604020202020204" pitchFamily="34" charset="0"/>
                        </a:rPr>
                        <a:t>Authenticity and Purpose</a:t>
                      </a:r>
                      <a:r>
                        <a:rPr lang="en-GB" sz="1100" b="0" dirty="0">
                          <a:solidFill>
                            <a:srgbClr val="2D5B99"/>
                          </a:solidFill>
                          <a:effectLst/>
                          <a:latin typeface="+mn-lt"/>
                          <a:ea typeface="MS Mincho" panose="02020609040205080304" pitchFamily="49" charset="-128"/>
                          <a:cs typeface="Arial" panose="020B0604020202020204" pitchFamily="34" charset="0"/>
                        </a:rPr>
                        <a:t> – linking learnt experience to the real world</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1297" name="Rectangle 1">
            <a:extLst>
              <a:ext uri="{FF2B5EF4-FFF2-40B4-BE49-F238E27FC236}">
                <a16:creationId xmlns:a16="http://schemas.microsoft.com/office/drawing/2014/main" id="{FFAD5E9A-4237-3092-9F80-571C79FBB966}"/>
              </a:ext>
            </a:extLst>
          </p:cNvPr>
          <p:cNvSpPr>
            <a:spLocks noChangeArrowheads="1"/>
          </p:cNvSpPr>
          <p:nvPr/>
        </p:nvSpPr>
        <p:spPr bwMode="auto">
          <a:xfrm>
            <a:off x="2339975" y="4032250"/>
            <a:ext cx="6654800" cy="938213"/>
          </a:xfrm>
          <a:prstGeom prst="rect">
            <a:avLst/>
          </a:prstGeom>
          <a:noFill/>
          <a:ln>
            <a:noFill/>
          </a:ln>
          <a:effec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 typeface="Arial" panose="020B0604020202020204" pitchFamily="34" charset="0"/>
              <a:buNone/>
              <a:defRPr/>
            </a:pPr>
            <a:r>
              <a:rPr lang="en-GB" sz="1100" b="1" dirty="0">
                <a:solidFill>
                  <a:schemeClr val="tx2"/>
                </a:solidFill>
                <a:ea typeface="MS Mincho" panose="02020609040205080304" pitchFamily="49" charset="-128"/>
                <a:cs typeface="Times New Roman" panose="02020603050405020304" pitchFamily="18" charset="0"/>
              </a:rPr>
              <a:t>Teacher Agency – </a:t>
            </a:r>
            <a:r>
              <a:rPr lang="en-GB" sz="1100" dirty="0">
                <a:solidFill>
                  <a:schemeClr val="tx2"/>
                </a:solidFill>
                <a:ea typeface="MS Mincho" panose="02020609040205080304" pitchFamily="49" charset="-128"/>
                <a:cs typeface="Times New Roman" panose="02020603050405020304" pitchFamily="18" charset="0"/>
              </a:rPr>
              <a:t>empowering teachers to use their professional knowledge, skills and expertise</a:t>
            </a:r>
            <a:br>
              <a:rPr lang="en-GB" altLang="ja-JP" sz="1100" b="1" dirty="0">
                <a:solidFill>
                  <a:schemeClr val="tx2"/>
                </a:solidFill>
                <a:latin typeface="+mn-lt"/>
                <a:ea typeface="MS Mincho" panose="02020609040205080304" pitchFamily="49" charset="-128"/>
                <a:cs typeface="Arial" panose="020B0604020202020204" pitchFamily="34" charset="0"/>
              </a:rPr>
            </a:br>
            <a:r>
              <a:rPr lang="en-GB" altLang="ja-JP" sz="1100" b="1" dirty="0">
                <a:solidFill>
                  <a:schemeClr val="tx2"/>
                </a:solidFill>
                <a:latin typeface="+mn-lt"/>
                <a:ea typeface="MS Mincho" panose="02020609040205080304" pitchFamily="49" charset="-128"/>
                <a:cs typeface="Arial" panose="020B0604020202020204" pitchFamily="34" charset="0"/>
              </a:rPr>
              <a:t>Student Agency </a:t>
            </a:r>
            <a:r>
              <a:rPr lang="en-GB" altLang="ja-JP" sz="1100" dirty="0">
                <a:solidFill>
                  <a:schemeClr val="tx2"/>
                </a:solidFill>
                <a:latin typeface="+mn-lt"/>
                <a:ea typeface="MS Mincho" panose="02020609040205080304" pitchFamily="49" charset="-128"/>
                <a:cs typeface="Arial" panose="020B0604020202020204" pitchFamily="34" charset="0"/>
              </a:rPr>
              <a:t>– designed around students interests and motivations and recognise prior knowledge, skills, attitudes and values</a:t>
            </a:r>
            <a:br>
              <a:rPr lang="en-GB" altLang="ja-JP" sz="1100" dirty="0">
                <a:solidFill>
                  <a:schemeClr val="tx2"/>
                </a:solidFill>
                <a:latin typeface="+mn-lt"/>
                <a:ea typeface="MS Mincho" panose="02020609040205080304" pitchFamily="49" charset="-128"/>
                <a:cs typeface="Arial" panose="020B0604020202020204" pitchFamily="34" charset="0"/>
              </a:rPr>
            </a:br>
            <a:r>
              <a:rPr lang="en-GB" altLang="ja-JP" sz="1100" b="1" dirty="0">
                <a:solidFill>
                  <a:schemeClr val="tx2"/>
                </a:solidFill>
                <a:latin typeface="+mn-lt"/>
                <a:ea typeface="MS Mincho" panose="02020609040205080304" pitchFamily="49" charset="-128"/>
                <a:cs typeface="Arial" panose="020B0604020202020204" pitchFamily="34" charset="0"/>
              </a:rPr>
              <a:t>Choice</a:t>
            </a:r>
            <a:r>
              <a:rPr lang="en-GB" altLang="ja-JP" sz="1100" dirty="0">
                <a:solidFill>
                  <a:schemeClr val="tx2"/>
                </a:solidFill>
                <a:latin typeface="+mn-lt"/>
                <a:ea typeface="MS Mincho" panose="02020609040205080304" pitchFamily="49" charset="-128"/>
                <a:cs typeface="Arial" panose="020B0604020202020204" pitchFamily="34" charset="0"/>
              </a:rPr>
              <a:t> – diverse range of topic and project options</a:t>
            </a: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70D6E0E3-50BE-0785-83C8-6D9F677F0B72}"/>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sz="1800" dirty="0">
                <a:solidFill>
                  <a:schemeClr val="accent4">
                    <a:lumMod val="50000"/>
                  </a:schemeClr>
                </a:solidFill>
              </a:rPr>
              <a:t>Flourish Model- New educational Curriculum in Finland - </a:t>
            </a:r>
            <a:r>
              <a:rPr lang="en-US" altLang="en-US" sz="1600" b="1" dirty="0">
                <a:solidFill>
                  <a:schemeClr val="accent4">
                    <a:lumMod val="50000"/>
                  </a:schemeClr>
                </a:solidFill>
              </a:rPr>
              <a:t>with educational competencies </a:t>
            </a:r>
            <a:r>
              <a:rPr lang="en-US" altLang="en-US" sz="1800" dirty="0">
                <a:solidFill>
                  <a:schemeClr val="accent4">
                    <a:lumMod val="50000"/>
                  </a:schemeClr>
                </a:solidFill>
              </a:rPr>
              <a:t>– “</a:t>
            </a:r>
            <a:r>
              <a:rPr lang="en-US" altLang="en-US" sz="1400" dirty="0">
                <a:solidFill>
                  <a:schemeClr val="accent4">
                    <a:lumMod val="50000"/>
                  </a:schemeClr>
                </a:solidFill>
              </a:rPr>
              <a:t>promoting students’ growth as human beings and as citizens”</a:t>
            </a:r>
          </a:p>
        </p:txBody>
      </p:sp>
      <p:sp>
        <p:nvSpPr>
          <p:cNvPr id="26626" name="Text Placeholder 10">
            <a:extLst>
              <a:ext uri="{FF2B5EF4-FFF2-40B4-BE49-F238E27FC236}">
                <a16:creationId xmlns:a16="http://schemas.microsoft.com/office/drawing/2014/main" id="{BA7A4683-1945-4D8F-6C0B-B4402B4D056E}"/>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26627" name="Text Placeholder 11">
            <a:extLst>
              <a:ext uri="{FF2B5EF4-FFF2-40B4-BE49-F238E27FC236}">
                <a16:creationId xmlns:a16="http://schemas.microsoft.com/office/drawing/2014/main" id="{C6978445-DDCE-25EE-1EB0-28D4862AE124}"/>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26628" name="Text Placeholder 31">
            <a:extLst>
              <a:ext uri="{FF2B5EF4-FFF2-40B4-BE49-F238E27FC236}">
                <a16:creationId xmlns:a16="http://schemas.microsoft.com/office/drawing/2014/main" id="{A629AC96-834E-EB95-53CD-DBC67033E3DC}"/>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26629" name="Text Placeholder 32">
            <a:extLst>
              <a:ext uri="{FF2B5EF4-FFF2-40B4-BE49-F238E27FC236}">
                <a16:creationId xmlns:a16="http://schemas.microsoft.com/office/drawing/2014/main" id="{2C98E8FD-49FD-158E-6FD2-5E22C5AF8A55}"/>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26630" name="Text Placeholder 33">
            <a:extLst>
              <a:ext uri="{FF2B5EF4-FFF2-40B4-BE49-F238E27FC236}">
                <a16:creationId xmlns:a16="http://schemas.microsoft.com/office/drawing/2014/main" id="{74B79296-D1D3-2130-8A1C-6CEAEE36FEB7}"/>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26631" name="Text Placeholder 34">
            <a:extLst>
              <a:ext uri="{FF2B5EF4-FFF2-40B4-BE49-F238E27FC236}">
                <a16:creationId xmlns:a16="http://schemas.microsoft.com/office/drawing/2014/main" id="{23EC9493-F27A-BCCA-425E-73FC70370B7C}"/>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26632" name="Text Placeholder 35">
            <a:extLst>
              <a:ext uri="{FF2B5EF4-FFF2-40B4-BE49-F238E27FC236}">
                <a16:creationId xmlns:a16="http://schemas.microsoft.com/office/drawing/2014/main" id="{04B0A426-01E3-5126-98EF-906D76D301E0}"/>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26633" name="Picture 2">
            <a:extLst>
              <a:ext uri="{FF2B5EF4-FFF2-40B4-BE49-F238E27FC236}">
                <a16:creationId xmlns:a16="http://schemas.microsoft.com/office/drawing/2014/main" id="{86BE2707-6D20-34F1-4A3B-95593D91B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a:extLst>
              <a:ext uri="{FF2B5EF4-FFF2-40B4-BE49-F238E27FC236}">
                <a16:creationId xmlns:a16="http://schemas.microsoft.com/office/drawing/2014/main" id="{9017BE5A-752C-55E4-C989-A4EC468BA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0">
            <a:extLst>
              <a:ext uri="{FF2B5EF4-FFF2-40B4-BE49-F238E27FC236}">
                <a16:creationId xmlns:a16="http://schemas.microsoft.com/office/drawing/2014/main" id="{D79D3904-A85D-C84F-15D3-ACCB16136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643821FD-8327-1FEC-0474-C64A26B2C4FB}"/>
              </a:ext>
            </a:extLst>
          </p:cNvPr>
          <p:cNvGraphicFramePr>
            <a:graphicFrameLocks noGrp="1"/>
          </p:cNvGraphicFramePr>
          <p:nvPr/>
        </p:nvGraphicFramePr>
        <p:xfrm>
          <a:off x="2320925" y="4916488"/>
          <a:ext cx="3275013" cy="503237"/>
        </p:xfrm>
        <a:graphic>
          <a:graphicData uri="http://schemas.openxmlformats.org/drawingml/2006/table">
            <a:tbl>
              <a:tblPr>
                <a:tableStyleId>{5C22544A-7EE6-4342-B048-85BDC9FD1C3A}</a:tableStyleId>
              </a:tblPr>
              <a:tblGrid>
                <a:gridCol w="3275013">
                  <a:extLst>
                    <a:ext uri="{9D8B030D-6E8A-4147-A177-3AD203B41FA5}">
                      <a16:colId xmlns:a16="http://schemas.microsoft.com/office/drawing/2014/main" val="20000"/>
                    </a:ext>
                  </a:extLst>
                </a:gridCol>
              </a:tblGrid>
              <a:tr h="503237">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Equity and equality</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0" dirty="0">
                          <a:solidFill>
                            <a:schemeClr val="tx2"/>
                          </a:solidFill>
                          <a:effectLst/>
                          <a:latin typeface="+mn-lt"/>
                          <a:ea typeface="MS Mincho" panose="02020609040205080304" pitchFamily="49" charset="-128"/>
                          <a:cs typeface="Times New Roman" panose="02020603050405020304" pitchFamily="18" charset="0"/>
                        </a:rPr>
                        <a:t>School welfare activities, guidance and support</a:t>
                      </a:r>
                    </a:p>
                  </a:txBody>
                  <a:tcPr marL="114338" marR="114338"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C8021B4A-AD27-F984-A867-A7AB72A0C104}"/>
              </a:ext>
            </a:extLst>
          </p:cNvPr>
          <p:cNvSpPr txBox="1">
            <a:spLocks noChangeArrowheads="1"/>
          </p:cNvSpPr>
          <p:nvPr/>
        </p:nvSpPr>
        <p:spPr bwMode="auto">
          <a:xfrm>
            <a:off x="2354263" y="3397250"/>
            <a:ext cx="3282950" cy="769938"/>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Learning community</a:t>
            </a:r>
            <a:br>
              <a:rPr lang="en-GB" altLang="en-US" sz="1100" dirty="0">
                <a:solidFill>
                  <a:schemeClr val="tx2"/>
                </a:solidFill>
                <a:latin typeface="+mn-lt"/>
                <a:ea typeface="MS Mincho" panose="02020609040205080304" pitchFamily="49" charset="-128"/>
                <a:cs typeface="Arial" panose="020B0604020202020204" pitchFamily="34" charset="0"/>
              </a:rPr>
            </a:br>
            <a:r>
              <a:rPr lang="en-GB" altLang="en-US" sz="1100" dirty="0">
                <a:solidFill>
                  <a:schemeClr val="tx2"/>
                </a:solidFill>
                <a:latin typeface="+mn-lt"/>
                <a:ea typeface="MS Mincho" panose="02020609040205080304" pitchFamily="49" charset="-128"/>
                <a:cs typeface="Arial" panose="020B0604020202020204" pitchFamily="34" charset="0"/>
              </a:rPr>
              <a:t>Interaction and versatile learning approaches</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3" name="TextBox 18">
            <a:extLst>
              <a:ext uri="{FF2B5EF4-FFF2-40B4-BE49-F238E27FC236}">
                <a16:creationId xmlns:a16="http://schemas.microsoft.com/office/drawing/2014/main" id="{6C9AACF2-F761-A3B6-53C4-7A4057A9365F}"/>
              </a:ext>
            </a:extLst>
          </p:cNvPr>
          <p:cNvSpPr txBox="1">
            <a:spLocks noChangeArrowheads="1"/>
          </p:cNvSpPr>
          <p:nvPr/>
        </p:nvSpPr>
        <p:spPr bwMode="auto">
          <a:xfrm>
            <a:off x="2325688" y="2066925"/>
            <a:ext cx="3270250" cy="261938"/>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Participation and democratic action</a:t>
            </a:r>
          </a:p>
        </p:txBody>
      </p:sp>
      <p:sp>
        <p:nvSpPr>
          <p:cNvPr id="11284" name="TextBox 19">
            <a:extLst>
              <a:ext uri="{FF2B5EF4-FFF2-40B4-BE49-F238E27FC236}">
                <a16:creationId xmlns:a16="http://schemas.microsoft.com/office/drawing/2014/main" id="{15F15738-EF67-3D45-A461-3B393D70DEBA}"/>
              </a:ext>
            </a:extLst>
          </p:cNvPr>
          <p:cNvSpPr txBox="1">
            <a:spLocks noChangeArrowheads="1"/>
          </p:cNvSpPr>
          <p:nvPr/>
        </p:nvSpPr>
        <p:spPr bwMode="auto">
          <a:xfrm>
            <a:off x="2354263" y="1360488"/>
            <a:ext cx="6618287" cy="261937"/>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Sustainable future orientation</a:t>
            </a:r>
          </a:p>
        </p:txBody>
      </p:sp>
      <p:graphicFrame>
        <p:nvGraphicFramePr>
          <p:cNvPr id="2" name="Table 1">
            <a:extLst>
              <a:ext uri="{FF2B5EF4-FFF2-40B4-BE49-F238E27FC236}">
                <a16:creationId xmlns:a16="http://schemas.microsoft.com/office/drawing/2014/main" id="{F19D7513-4718-7444-AE8E-43B0F4D4C46E}"/>
              </a:ext>
            </a:extLst>
          </p:cNvPr>
          <p:cNvGraphicFramePr>
            <a:graphicFrameLocks noGrp="1"/>
          </p:cNvGraphicFramePr>
          <p:nvPr/>
        </p:nvGraphicFramePr>
        <p:xfrm>
          <a:off x="2339975" y="5592763"/>
          <a:ext cx="3016250" cy="838200"/>
        </p:xfrm>
        <a:graphic>
          <a:graphicData uri="http://schemas.openxmlformats.org/drawingml/2006/table">
            <a:tbl>
              <a:tblPr>
                <a:tableStyleId>{5C22544A-7EE6-4342-B048-85BDC9FD1C3A}</a:tableStyleId>
              </a:tblPr>
              <a:tblGrid>
                <a:gridCol w="3016250">
                  <a:extLst>
                    <a:ext uri="{9D8B030D-6E8A-4147-A177-3AD203B41FA5}">
                      <a16:colId xmlns:a16="http://schemas.microsoft.com/office/drawing/2014/main" val="20000"/>
                    </a:ext>
                  </a:extLst>
                </a:gridCol>
              </a:tblGrid>
              <a:tr h="692150">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Structure of the schools days</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0" dirty="0">
                          <a:solidFill>
                            <a:schemeClr val="tx2"/>
                          </a:solidFill>
                          <a:effectLst/>
                          <a:latin typeface="+mn-lt"/>
                          <a:ea typeface="MS Mincho" panose="02020609040205080304" pitchFamily="49" charset="-128"/>
                          <a:cs typeface="Times New Roman" panose="02020603050405020304" pitchFamily="18" charset="0"/>
                        </a:rPr>
                        <a:t>Assessment and feedback</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0" dirty="0">
                          <a:solidFill>
                            <a:schemeClr val="tx2"/>
                          </a:solidFill>
                          <a:effectLst/>
                          <a:latin typeface="+mn-lt"/>
                          <a:ea typeface="MS Mincho" panose="02020609040205080304" pitchFamily="49" charset="-128"/>
                          <a:cs typeface="Times New Roman" panose="02020603050405020304" pitchFamily="18" charset="0"/>
                        </a:rPr>
                        <a:t>Environmental responsibility</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0" dirty="0">
                          <a:solidFill>
                            <a:schemeClr val="tx2"/>
                          </a:solidFill>
                          <a:effectLst/>
                          <a:latin typeface="+mn-lt"/>
                          <a:ea typeface="MS Mincho" panose="02020609040205080304" pitchFamily="49" charset="-128"/>
                          <a:cs typeface="Times New Roman" panose="02020603050405020304" pitchFamily="18" charset="0"/>
                        </a:rPr>
                        <a:t>Wellbeing and safety in daily life. </a:t>
                      </a:r>
                      <a:br>
                        <a:rPr lang="en-GB" sz="1100" b="0" dirty="0">
                          <a:solidFill>
                            <a:schemeClr val="tx2"/>
                          </a:solidFill>
                          <a:effectLst/>
                          <a:latin typeface="+mn-lt"/>
                          <a:ea typeface="MS Mincho" panose="02020609040205080304" pitchFamily="49" charset="-128"/>
                          <a:cs typeface="Times New Roman" panose="02020603050405020304" pitchFamily="18" charset="0"/>
                        </a:rPr>
                      </a:b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7" marR="114317"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BE400361-C8E5-94C4-06C5-1BA39EE0E26F}"/>
              </a:ext>
            </a:extLst>
          </p:cNvPr>
          <p:cNvGraphicFramePr>
            <a:graphicFrameLocks noGrp="1"/>
          </p:cNvGraphicFramePr>
          <p:nvPr/>
        </p:nvGraphicFramePr>
        <p:xfrm>
          <a:off x="2339975" y="2720975"/>
          <a:ext cx="6510338" cy="431800"/>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431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Learning environment and methods</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1297" name="Rectangle 1">
            <a:extLst>
              <a:ext uri="{FF2B5EF4-FFF2-40B4-BE49-F238E27FC236}">
                <a16:creationId xmlns:a16="http://schemas.microsoft.com/office/drawing/2014/main" id="{6FD6E3AF-DA95-0D56-4BC7-C23D51B133CA}"/>
              </a:ext>
            </a:extLst>
          </p:cNvPr>
          <p:cNvSpPr>
            <a:spLocks noChangeArrowheads="1"/>
          </p:cNvSpPr>
          <p:nvPr/>
        </p:nvSpPr>
        <p:spPr bwMode="auto">
          <a:xfrm>
            <a:off x="2320925" y="4148138"/>
            <a:ext cx="3282950" cy="601662"/>
          </a:xfrm>
          <a:prstGeom prst="rect">
            <a:avLst/>
          </a:prstGeom>
          <a:noFill/>
          <a:ln>
            <a:noFill/>
          </a:ln>
          <a:effec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ja-JP" sz="1100" dirty="0">
                <a:solidFill>
                  <a:schemeClr val="tx1"/>
                </a:solidFill>
                <a:latin typeface="+mn-lt"/>
                <a:ea typeface="MS Mincho" panose="02020609040205080304" pitchFamily="49" charset="-128"/>
                <a:cs typeface="Arial" panose="020B0604020202020204" pitchFamily="34" charset="0"/>
              </a:rPr>
              <a:t>Cultural diversity and language awareness</a:t>
            </a:r>
            <a:br>
              <a:rPr lang="en-US" altLang="ja-JP" sz="1100" dirty="0">
                <a:solidFill>
                  <a:schemeClr val="tx1"/>
                </a:solidFill>
                <a:latin typeface="+mn-lt"/>
                <a:ea typeface="MS Mincho" panose="02020609040205080304" pitchFamily="49" charset="-128"/>
                <a:cs typeface="Arial" panose="020B0604020202020204" pitchFamily="34" charset="0"/>
              </a:rPr>
            </a:br>
            <a:r>
              <a:rPr lang="en-US" altLang="ja-JP" sz="1100" dirty="0">
                <a:solidFill>
                  <a:schemeClr val="tx1"/>
                </a:solidFill>
                <a:latin typeface="+mn-lt"/>
                <a:ea typeface="MS Mincho" panose="02020609040205080304" pitchFamily="49" charset="-128"/>
                <a:cs typeface="Arial" panose="020B0604020202020204" pitchFamily="34" charset="0"/>
              </a:rPr>
              <a:t>Subject lessons and multi-disciplinary learning modules</a:t>
            </a:r>
            <a:endParaRPr lang="en-US" altLang="ja-JP" sz="1100" dirty="0">
              <a:solidFill>
                <a:schemeClr val="tx1"/>
              </a:solidFill>
              <a:latin typeface="+mn-lt"/>
              <a:ea typeface="ＭＳ Ｐゴシック" panose="020B0600070205080204" pitchFamily="34" charset="-128"/>
              <a:cs typeface="Arial" panose="020B0604020202020204" pitchFamily="34" charset="0"/>
            </a:endParaRPr>
          </a:p>
        </p:txBody>
      </p:sp>
      <p:graphicFrame>
        <p:nvGraphicFramePr>
          <p:cNvPr id="20" name="Table 19">
            <a:extLst>
              <a:ext uri="{FF2B5EF4-FFF2-40B4-BE49-F238E27FC236}">
                <a16:creationId xmlns:a16="http://schemas.microsoft.com/office/drawing/2014/main" id="{759F8B80-95EC-A02A-9A82-3D09E0BEBB69}"/>
              </a:ext>
            </a:extLst>
          </p:cNvPr>
          <p:cNvGraphicFramePr>
            <a:graphicFrameLocks noGrp="1"/>
          </p:cNvGraphicFramePr>
          <p:nvPr/>
        </p:nvGraphicFramePr>
        <p:xfrm>
          <a:off x="5595938" y="5613400"/>
          <a:ext cx="3014662" cy="692150"/>
        </p:xfrm>
        <a:graphic>
          <a:graphicData uri="http://schemas.openxmlformats.org/drawingml/2006/table">
            <a:tbl>
              <a:tblPr>
                <a:tableStyleId>{5C22544A-7EE6-4342-B048-85BDC9FD1C3A}</a:tableStyleId>
              </a:tblPr>
              <a:tblGrid>
                <a:gridCol w="3014662">
                  <a:extLst>
                    <a:ext uri="{9D8B030D-6E8A-4147-A177-3AD203B41FA5}">
                      <a16:colId xmlns:a16="http://schemas.microsoft.com/office/drawing/2014/main" val="20000"/>
                    </a:ext>
                  </a:extLst>
                </a:gridCol>
              </a:tblGrid>
              <a:tr h="692150">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Taking care of oneself</a:t>
                      </a:r>
                      <a:br>
                        <a:rPr lang="en-GB" sz="1100" b="1" dirty="0">
                          <a:solidFill>
                            <a:schemeClr val="tx2"/>
                          </a:solidFill>
                          <a:effectLst/>
                          <a:latin typeface="+mn-lt"/>
                          <a:ea typeface="MS Mincho" panose="02020609040205080304" pitchFamily="49" charset="-128"/>
                          <a:cs typeface="Times New Roman" panose="02020603050405020304" pitchFamily="18" charset="0"/>
                        </a:rPr>
                      </a:br>
                      <a:r>
                        <a:rPr lang="en-GB" sz="1100" b="1" dirty="0">
                          <a:solidFill>
                            <a:schemeClr val="tx2"/>
                          </a:solidFill>
                          <a:effectLst/>
                          <a:latin typeface="+mn-lt"/>
                          <a:ea typeface="MS Mincho" panose="02020609040205080304" pitchFamily="49" charset="-128"/>
                          <a:cs typeface="Times New Roman" panose="02020603050405020304" pitchFamily="18" charset="0"/>
                        </a:rPr>
                        <a:t>Managing Daily Life</a:t>
                      </a:r>
                      <a:br>
                        <a:rPr lang="en-GB" sz="1100" b="0" dirty="0">
                          <a:solidFill>
                            <a:schemeClr val="tx2"/>
                          </a:solidFill>
                          <a:effectLst/>
                          <a:latin typeface="+mn-lt"/>
                          <a:ea typeface="MS Mincho" panose="02020609040205080304" pitchFamily="49" charset="-128"/>
                          <a:cs typeface="Times New Roman" panose="02020603050405020304" pitchFamily="18" charset="0"/>
                        </a:rPr>
                      </a:b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257" marR="114257"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6FF9E9EF-F23A-3CF0-1A21-1F3D450A8CDA}"/>
              </a:ext>
            </a:extLst>
          </p:cNvPr>
          <p:cNvGraphicFramePr>
            <a:graphicFrameLocks noGrp="1"/>
          </p:cNvGraphicFramePr>
          <p:nvPr/>
        </p:nvGraphicFramePr>
        <p:xfrm>
          <a:off x="5595938" y="4254500"/>
          <a:ext cx="3014662" cy="503238"/>
        </p:xfrm>
        <a:graphic>
          <a:graphicData uri="http://schemas.openxmlformats.org/drawingml/2006/table">
            <a:tbl>
              <a:tblPr>
                <a:tableStyleId>{5C22544A-7EE6-4342-B048-85BDC9FD1C3A}</a:tableStyleId>
              </a:tblPr>
              <a:tblGrid>
                <a:gridCol w="3014662">
                  <a:extLst>
                    <a:ext uri="{9D8B030D-6E8A-4147-A177-3AD203B41FA5}">
                      <a16:colId xmlns:a16="http://schemas.microsoft.com/office/drawing/2014/main" val="20000"/>
                    </a:ext>
                  </a:extLst>
                </a:gridCol>
              </a:tblGrid>
              <a:tr h="503238">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Digital competence</a:t>
                      </a:r>
                      <a:br>
                        <a:rPr lang="en-GB" sz="1100" b="1" dirty="0">
                          <a:solidFill>
                            <a:schemeClr val="tx2"/>
                          </a:solidFill>
                          <a:effectLst/>
                          <a:latin typeface="+mn-lt"/>
                          <a:ea typeface="MS Mincho" panose="02020609040205080304" pitchFamily="49" charset="-128"/>
                          <a:cs typeface="Times New Roman" panose="02020603050405020304" pitchFamily="18" charset="0"/>
                        </a:rPr>
                      </a:br>
                      <a:r>
                        <a:rPr lang="en-GB" sz="1100" b="1" dirty="0">
                          <a:solidFill>
                            <a:schemeClr val="tx2"/>
                          </a:solidFill>
                          <a:effectLst/>
                          <a:latin typeface="+mn-lt"/>
                          <a:ea typeface="MS Mincho" panose="02020609040205080304" pitchFamily="49" charset="-128"/>
                          <a:cs typeface="Times New Roman" panose="02020603050405020304" pitchFamily="18" charset="0"/>
                        </a:rPr>
                        <a:t>Thinking and learning to learn</a:t>
                      </a:r>
                      <a:br>
                        <a:rPr lang="en-GB" sz="1100" b="0" dirty="0">
                          <a:solidFill>
                            <a:schemeClr val="tx2"/>
                          </a:solidFill>
                          <a:effectLst/>
                          <a:latin typeface="+mn-lt"/>
                          <a:ea typeface="MS Mincho" panose="02020609040205080304" pitchFamily="49" charset="-128"/>
                          <a:cs typeface="Times New Roman" panose="02020603050405020304" pitchFamily="18" charset="0"/>
                        </a:rPr>
                      </a:b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257" marR="114257"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511C0DC5-3222-E6A8-6243-97BA79657A8D}"/>
              </a:ext>
            </a:extLst>
          </p:cNvPr>
          <p:cNvGraphicFramePr>
            <a:graphicFrameLocks noGrp="1"/>
          </p:cNvGraphicFramePr>
          <p:nvPr/>
        </p:nvGraphicFramePr>
        <p:xfrm>
          <a:off x="5637213" y="3460750"/>
          <a:ext cx="3016250" cy="590550"/>
        </p:xfrm>
        <a:graphic>
          <a:graphicData uri="http://schemas.openxmlformats.org/drawingml/2006/table">
            <a:tbl>
              <a:tblPr>
                <a:tableStyleId>{5C22544A-7EE6-4342-B048-85BDC9FD1C3A}</a:tableStyleId>
              </a:tblPr>
              <a:tblGrid>
                <a:gridCol w="3016250">
                  <a:extLst>
                    <a:ext uri="{9D8B030D-6E8A-4147-A177-3AD203B41FA5}">
                      <a16:colId xmlns:a16="http://schemas.microsoft.com/office/drawing/2014/main" val="20000"/>
                    </a:ext>
                  </a:extLst>
                </a:gridCol>
              </a:tblGrid>
              <a:tr h="590550">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Working life competence</a:t>
                      </a:r>
                      <a:br>
                        <a:rPr lang="en-GB" sz="1100" b="1" dirty="0">
                          <a:solidFill>
                            <a:schemeClr val="tx2"/>
                          </a:solidFill>
                          <a:effectLst/>
                          <a:latin typeface="+mn-lt"/>
                          <a:ea typeface="MS Mincho" panose="02020609040205080304" pitchFamily="49" charset="-128"/>
                          <a:cs typeface="Times New Roman" panose="02020603050405020304" pitchFamily="18" charset="0"/>
                        </a:rPr>
                      </a:br>
                      <a:r>
                        <a:rPr lang="en-GB" sz="1100" b="1" dirty="0">
                          <a:solidFill>
                            <a:schemeClr val="tx2"/>
                          </a:solidFill>
                          <a:effectLst/>
                          <a:latin typeface="+mn-lt"/>
                          <a:ea typeface="MS Mincho" panose="02020609040205080304" pitchFamily="49" charset="-128"/>
                          <a:cs typeface="Times New Roman" panose="02020603050405020304" pitchFamily="18" charset="0"/>
                        </a:rPr>
                        <a:t>Multiliteracy</a:t>
                      </a:r>
                      <a:br>
                        <a:rPr lang="en-GB" sz="1100" b="0" dirty="0">
                          <a:solidFill>
                            <a:schemeClr val="tx2"/>
                          </a:solidFill>
                          <a:effectLst/>
                          <a:latin typeface="+mn-lt"/>
                          <a:ea typeface="MS Mincho" panose="02020609040205080304" pitchFamily="49" charset="-128"/>
                          <a:cs typeface="Times New Roman" panose="02020603050405020304" pitchFamily="18" charset="0"/>
                        </a:rPr>
                      </a:b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7" marR="114317"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23" name="Table 22">
            <a:extLst>
              <a:ext uri="{FF2B5EF4-FFF2-40B4-BE49-F238E27FC236}">
                <a16:creationId xmlns:a16="http://schemas.microsoft.com/office/drawing/2014/main" id="{7DDB37D4-39F7-95BA-CBB5-4B159ED91317}"/>
              </a:ext>
            </a:extLst>
          </p:cNvPr>
          <p:cNvGraphicFramePr>
            <a:graphicFrameLocks noGrp="1"/>
          </p:cNvGraphicFramePr>
          <p:nvPr/>
        </p:nvGraphicFramePr>
        <p:xfrm>
          <a:off x="5637213" y="2652713"/>
          <a:ext cx="3016250" cy="590550"/>
        </p:xfrm>
        <a:graphic>
          <a:graphicData uri="http://schemas.openxmlformats.org/drawingml/2006/table">
            <a:tbl>
              <a:tblPr>
                <a:tableStyleId>{5C22544A-7EE6-4342-B048-85BDC9FD1C3A}</a:tableStyleId>
              </a:tblPr>
              <a:tblGrid>
                <a:gridCol w="3016250">
                  <a:extLst>
                    <a:ext uri="{9D8B030D-6E8A-4147-A177-3AD203B41FA5}">
                      <a16:colId xmlns:a16="http://schemas.microsoft.com/office/drawing/2014/main" val="20000"/>
                    </a:ext>
                  </a:extLst>
                </a:gridCol>
              </a:tblGrid>
              <a:tr h="590550">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Working life competence</a:t>
                      </a:r>
                      <a:br>
                        <a:rPr lang="en-GB" sz="1100" b="1" dirty="0">
                          <a:solidFill>
                            <a:schemeClr val="tx2"/>
                          </a:solidFill>
                          <a:effectLst/>
                          <a:latin typeface="+mn-lt"/>
                          <a:ea typeface="MS Mincho" panose="02020609040205080304" pitchFamily="49" charset="-128"/>
                          <a:cs typeface="Times New Roman" panose="02020603050405020304" pitchFamily="18" charset="0"/>
                        </a:rPr>
                      </a:br>
                      <a:r>
                        <a:rPr lang="en-GB" sz="1100" b="1" dirty="0">
                          <a:solidFill>
                            <a:schemeClr val="tx2"/>
                          </a:solidFill>
                          <a:effectLst/>
                          <a:latin typeface="+mn-lt"/>
                          <a:ea typeface="MS Mincho" panose="02020609040205080304" pitchFamily="49" charset="-128"/>
                          <a:cs typeface="Times New Roman" panose="02020603050405020304" pitchFamily="18" charset="0"/>
                        </a:rPr>
                        <a:t>Entrepreneurship</a:t>
                      </a:r>
                      <a:br>
                        <a:rPr lang="en-GB" sz="1100" b="0" dirty="0">
                          <a:solidFill>
                            <a:schemeClr val="tx2"/>
                          </a:solidFill>
                          <a:effectLst/>
                          <a:latin typeface="+mn-lt"/>
                          <a:ea typeface="MS Mincho" panose="02020609040205080304" pitchFamily="49" charset="-128"/>
                          <a:cs typeface="Times New Roman" panose="02020603050405020304" pitchFamily="18" charset="0"/>
                        </a:rPr>
                      </a:b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7" marR="114317"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CCC4096E-517C-3008-12F4-F5DB610A6AC3}"/>
              </a:ext>
            </a:extLst>
          </p:cNvPr>
          <p:cNvGraphicFramePr>
            <a:graphicFrameLocks noGrp="1"/>
          </p:cNvGraphicFramePr>
          <p:nvPr/>
        </p:nvGraphicFramePr>
        <p:xfrm>
          <a:off x="5614988" y="1482725"/>
          <a:ext cx="3016250" cy="590550"/>
        </p:xfrm>
        <a:graphic>
          <a:graphicData uri="http://schemas.openxmlformats.org/drawingml/2006/table">
            <a:tbl>
              <a:tblPr>
                <a:tableStyleId>{5C22544A-7EE6-4342-B048-85BDC9FD1C3A}</a:tableStyleId>
              </a:tblPr>
              <a:tblGrid>
                <a:gridCol w="3016250">
                  <a:extLst>
                    <a:ext uri="{9D8B030D-6E8A-4147-A177-3AD203B41FA5}">
                      <a16:colId xmlns:a16="http://schemas.microsoft.com/office/drawing/2014/main" val="20000"/>
                    </a:ext>
                  </a:extLst>
                </a:gridCol>
              </a:tblGrid>
              <a:tr h="590550">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Building a sustainable future</a:t>
                      </a: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7" marR="114317"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25" name="Table 24">
            <a:extLst>
              <a:ext uri="{FF2B5EF4-FFF2-40B4-BE49-F238E27FC236}">
                <a16:creationId xmlns:a16="http://schemas.microsoft.com/office/drawing/2014/main" id="{3C4981AC-95A2-27CC-680B-4A5470444315}"/>
              </a:ext>
            </a:extLst>
          </p:cNvPr>
          <p:cNvGraphicFramePr>
            <a:graphicFrameLocks noGrp="1"/>
          </p:cNvGraphicFramePr>
          <p:nvPr/>
        </p:nvGraphicFramePr>
        <p:xfrm>
          <a:off x="5662613" y="2100263"/>
          <a:ext cx="3016250" cy="334962"/>
        </p:xfrm>
        <a:graphic>
          <a:graphicData uri="http://schemas.openxmlformats.org/drawingml/2006/table">
            <a:tbl>
              <a:tblPr>
                <a:tableStyleId>{5C22544A-7EE6-4342-B048-85BDC9FD1C3A}</a:tableStyleId>
              </a:tblPr>
              <a:tblGrid>
                <a:gridCol w="3016250">
                  <a:extLst>
                    <a:ext uri="{9D8B030D-6E8A-4147-A177-3AD203B41FA5}">
                      <a16:colId xmlns:a16="http://schemas.microsoft.com/office/drawing/2014/main" val="20000"/>
                    </a:ext>
                  </a:extLst>
                </a:gridCol>
              </a:tblGrid>
              <a:tr h="334962">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Participation involvement</a:t>
                      </a:r>
                      <a:br>
                        <a:rPr lang="en-GB" sz="1100" b="0" dirty="0">
                          <a:solidFill>
                            <a:schemeClr val="tx2"/>
                          </a:solidFill>
                          <a:effectLst/>
                          <a:latin typeface="+mn-lt"/>
                          <a:ea typeface="MS Mincho" panose="02020609040205080304" pitchFamily="49" charset="-128"/>
                          <a:cs typeface="Times New Roman" panose="02020603050405020304" pitchFamily="18" charset="0"/>
                        </a:rPr>
                      </a:b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7" marR="114317"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a:extLst>
              <a:ext uri="{FF2B5EF4-FFF2-40B4-BE49-F238E27FC236}">
                <a16:creationId xmlns:a16="http://schemas.microsoft.com/office/drawing/2014/main" id="{94443174-1818-1754-F0C7-D3A406C4A5D5}"/>
              </a:ext>
            </a:extLst>
          </p:cNvPr>
          <p:cNvGraphicFramePr>
            <a:graphicFrameLocks noGrp="1"/>
          </p:cNvGraphicFramePr>
          <p:nvPr/>
        </p:nvGraphicFramePr>
        <p:xfrm>
          <a:off x="5624513" y="4881563"/>
          <a:ext cx="3016250" cy="590550"/>
        </p:xfrm>
        <a:graphic>
          <a:graphicData uri="http://schemas.openxmlformats.org/drawingml/2006/table">
            <a:tbl>
              <a:tblPr>
                <a:tableStyleId>{5C22544A-7EE6-4342-B048-85BDC9FD1C3A}</a:tableStyleId>
              </a:tblPr>
              <a:tblGrid>
                <a:gridCol w="3016250">
                  <a:extLst>
                    <a:ext uri="{9D8B030D-6E8A-4147-A177-3AD203B41FA5}">
                      <a16:colId xmlns:a16="http://schemas.microsoft.com/office/drawing/2014/main" val="20000"/>
                    </a:ext>
                  </a:extLst>
                </a:gridCol>
              </a:tblGrid>
              <a:tr h="590550">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Cultural competence, interaction and expression</a:t>
                      </a:r>
                      <a:br>
                        <a:rPr lang="en-GB" sz="1100" b="0" dirty="0">
                          <a:solidFill>
                            <a:schemeClr val="tx2"/>
                          </a:solidFill>
                          <a:effectLst/>
                          <a:latin typeface="+mn-lt"/>
                          <a:ea typeface="MS Mincho" panose="02020609040205080304" pitchFamily="49" charset="-128"/>
                          <a:cs typeface="Times New Roman" panose="02020603050405020304" pitchFamily="18" charset="0"/>
                        </a:rPr>
                      </a:b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7" marR="114317"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CFD1E2F0-5D13-25F1-A6E3-B9EB7E951D3F}"/>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dirty="0">
                <a:solidFill>
                  <a:schemeClr val="accent4">
                    <a:lumMod val="50000"/>
                  </a:schemeClr>
                </a:solidFill>
              </a:rPr>
              <a:t>Flourish Model - Curriculum Content</a:t>
            </a:r>
          </a:p>
        </p:txBody>
      </p:sp>
      <p:sp>
        <p:nvSpPr>
          <p:cNvPr id="28674" name="Text Placeholder 10">
            <a:extLst>
              <a:ext uri="{FF2B5EF4-FFF2-40B4-BE49-F238E27FC236}">
                <a16:creationId xmlns:a16="http://schemas.microsoft.com/office/drawing/2014/main" id="{1E0CDD67-CC6C-3566-32F8-B6CF2510C770}"/>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28675" name="Text Placeholder 11">
            <a:extLst>
              <a:ext uri="{FF2B5EF4-FFF2-40B4-BE49-F238E27FC236}">
                <a16:creationId xmlns:a16="http://schemas.microsoft.com/office/drawing/2014/main" id="{D29E671D-843A-9799-8F48-B25C770385AA}"/>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28676" name="Text Placeholder 31">
            <a:extLst>
              <a:ext uri="{FF2B5EF4-FFF2-40B4-BE49-F238E27FC236}">
                <a16:creationId xmlns:a16="http://schemas.microsoft.com/office/drawing/2014/main" id="{D401EFB2-E66D-6CD0-6C50-1A78A2BA5FC9}"/>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28677" name="Text Placeholder 32">
            <a:extLst>
              <a:ext uri="{FF2B5EF4-FFF2-40B4-BE49-F238E27FC236}">
                <a16:creationId xmlns:a16="http://schemas.microsoft.com/office/drawing/2014/main" id="{BDFA5937-266F-C4F2-F6BA-414A6842C7C2}"/>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28678" name="Text Placeholder 33">
            <a:extLst>
              <a:ext uri="{FF2B5EF4-FFF2-40B4-BE49-F238E27FC236}">
                <a16:creationId xmlns:a16="http://schemas.microsoft.com/office/drawing/2014/main" id="{C2CB53CE-0148-F3E0-102D-BB46EAACF4C2}"/>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28679" name="Text Placeholder 34">
            <a:extLst>
              <a:ext uri="{FF2B5EF4-FFF2-40B4-BE49-F238E27FC236}">
                <a16:creationId xmlns:a16="http://schemas.microsoft.com/office/drawing/2014/main" id="{AC2667D4-496C-0340-0732-B6E8C650BE82}"/>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28680" name="Text Placeholder 35">
            <a:extLst>
              <a:ext uri="{FF2B5EF4-FFF2-40B4-BE49-F238E27FC236}">
                <a16:creationId xmlns:a16="http://schemas.microsoft.com/office/drawing/2014/main" id="{0A2DA983-369C-7368-EEDA-48EF4C991FB0}"/>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28681" name="Picture 2">
            <a:extLst>
              <a:ext uri="{FF2B5EF4-FFF2-40B4-BE49-F238E27FC236}">
                <a16:creationId xmlns:a16="http://schemas.microsoft.com/office/drawing/2014/main" id="{796B2D94-A2D1-4E28-A13D-53C7F35F6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a:extLst>
              <a:ext uri="{FF2B5EF4-FFF2-40B4-BE49-F238E27FC236}">
                <a16:creationId xmlns:a16="http://schemas.microsoft.com/office/drawing/2014/main" id="{A8DFA99F-DB7D-79D5-6895-704BD4630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0">
            <a:extLst>
              <a:ext uri="{FF2B5EF4-FFF2-40B4-BE49-F238E27FC236}">
                <a16:creationId xmlns:a16="http://schemas.microsoft.com/office/drawing/2014/main" id="{92175903-AD58-FFB4-922D-831E53143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D1F36E64-5CDE-A22E-668D-64A8AB3A6B31}"/>
              </a:ext>
            </a:extLst>
          </p:cNvPr>
          <p:cNvGraphicFramePr>
            <a:graphicFrameLocks noGrp="1"/>
          </p:cNvGraphicFramePr>
          <p:nvPr/>
        </p:nvGraphicFramePr>
        <p:xfrm>
          <a:off x="2320925" y="4840288"/>
          <a:ext cx="6823075" cy="503237"/>
        </p:xfrm>
        <a:graphic>
          <a:graphicData uri="http://schemas.openxmlformats.org/drawingml/2006/table">
            <a:tbl>
              <a:tblPr>
                <a:tableStyleId>{5C22544A-7EE6-4342-B048-85BDC9FD1C3A}</a:tableStyleId>
              </a:tblPr>
              <a:tblGrid>
                <a:gridCol w="6823075">
                  <a:extLst>
                    <a:ext uri="{9D8B030D-6E8A-4147-A177-3AD203B41FA5}">
                      <a16:colId xmlns:a16="http://schemas.microsoft.com/office/drawing/2014/main" val="20000"/>
                    </a:ext>
                  </a:extLst>
                </a:gridCol>
              </a:tblGrid>
              <a:tr h="503237">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Belonging - Family – Identity – Diversity – Friends - Peers/Popularity – Respecting Boundaries - Social Skills – Adverse Childhood Experiences (ACES) - Self Image – </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0" dirty="0">
                          <a:solidFill>
                            <a:schemeClr val="tx2"/>
                          </a:solidFill>
                          <a:effectLst/>
                          <a:latin typeface="+mn-lt"/>
                          <a:ea typeface="MS Mincho" panose="02020609040205080304" pitchFamily="49" charset="-128"/>
                          <a:cs typeface="Times New Roman" panose="02020603050405020304" pitchFamily="18" charset="0"/>
                        </a:rPr>
                        <a:t>Loneliness - Inequality - Bullying – Conflict Resolution – Tribes – Gangs – Social Media</a:t>
                      </a: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F7B63246-CD8C-047B-17DA-AD4336870ADB}"/>
              </a:ext>
            </a:extLst>
          </p:cNvPr>
          <p:cNvSpPr txBox="1">
            <a:spLocks noChangeArrowheads="1"/>
          </p:cNvSpPr>
          <p:nvPr/>
        </p:nvSpPr>
        <p:spPr bwMode="auto">
          <a:xfrm>
            <a:off x="2354263" y="3471863"/>
            <a:ext cx="6640512" cy="601662"/>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Meaning-Making – Challenge - Curiosity – Courage - Creativity - Concentration – Playfulness – Persistence – Innovation </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4" name="TextBox 19">
            <a:extLst>
              <a:ext uri="{FF2B5EF4-FFF2-40B4-BE49-F238E27FC236}">
                <a16:creationId xmlns:a16="http://schemas.microsoft.com/office/drawing/2014/main" id="{211A0707-D6FC-123E-DE03-89510B8B44B8}"/>
              </a:ext>
            </a:extLst>
          </p:cNvPr>
          <p:cNvSpPr txBox="1">
            <a:spLocks noChangeArrowheads="1"/>
          </p:cNvSpPr>
          <p:nvPr/>
        </p:nvSpPr>
        <p:spPr bwMode="auto">
          <a:xfrm>
            <a:off x="2354263" y="1360488"/>
            <a:ext cx="6618287" cy="600075"/>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Lifelong Learning – Reflective Practices - Natural Systems – Peace - Spirituality – Faith – Religions – Wisdom – Empathy - Suffering - Love</a:t>
            </a:r>
            <a:br>
              <a:rPr lang="en-US" altLang="en-US" sz="1100" dirty="0">
                <a:solidFill>
                  <a:schemeClr val="tx1"/>
                </a:solidFill>
                <a:latin typeface="+mn-lt"/>
                <a:cs typeface="Arial" panose="020B0604020202020204" pitchFamily="34" charset="0"/>
              </a:rPr>
            </a:br>
            <a:endParaRPr lang="en-US" altLang="en-US" sz="1100" dirty="0">
              <a:solidFill>
                <a:schemeClr val="tx1"/>
              </a:solidFill>
              <a:latin typeface="+mn-lt"/>
              <a:cs typeface="Arial" panose="020B0604020202020204" pitchFamily="34" charset="0"/>
            </a:endParaRPr>
          </a:p>
        </p:txBody>
      </p:sp>
      <p:graphicFrame>
        <p:nvGraphicFramePr>
          <p:cNvPr id="2" name="Table 1">
            <a:extLst>
              <a:ext uri="{FF2B5EF4-FFF2-40B4-BE49-F238E27FC236}">
                <a16:creationId xmlns:a16="http://schemas.microsoft.com/office/drawing/2014/main" id="{1A5F8A9C-7960-AA57-E480-8476C992814E}"/>
              </a:ext>
            </a:extLst>
          </p:cNvPr>
          <p:cNvGraphicFramePr>
            <a:graphicFrameLocks noGrp="1"/>
          </p:cNvGraphicFramePr>
          <p:nvPr/>
        </p:nvGraphicFramePr>
        <p:xfrm>
          <a:off x="2320925" y="5529263"/>
          <a:ext cx="6651625" cy="838200"/>
        </p:xfrm>
        <a:graphic>
          <a:graphicData uri="http://schemas.openxmlformats.org/drawingml/2006/table">
            <a:tbl>
              <a:tblPr>
                <a:tableStyleId>{5C22544A-7EE6-4342-B048-85BDC9FD1C3A}</a:tableStyleId>
              </a:tblPr>
              <a:tblGrid>
                <a:gridCol w="6651625">
                  <a:extLst>
                    <a:ext uri="{9D8B030D-6E8A-4147-A177-3AD203B41FA5}">
                      <a16:colId xmlns:a16="http://schemas.microsoft.com/office/drawing/2014/main" val="20000"/>
                    </a:ext>
                  </a:extLst>
                </a:gridCol>
              </a:tblGrid>
              <a:tr h="692150">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Protecting the Environment – Pollution – Climate Change - Environmental Destruction - The Natural World -  Food Systems – Waste - Nutrition – Physical Health and Lifestyles –Brain Development and Plasticity - Clothing - Homes and Habitats  Homelessness – Neighbourhoods – Immigration – Refugees - Work - Money and Finances - Economic Literacy - Safeguarding Cyberspace</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C9565F64-A6A1-352C-D4B5-D2887F8922A9}"/>
              </a:ext>
            </a:extLst>
          </p:cNvPr>
          <p:cNvGraphicFramePr>
            <a:graphicFrameLocks noGrp="1"/>
          </p:cNvGraphicFramePr>
          <p:nvPr/>
        </p:nvGraphicFramePr>
        <p:xfrm>
          <a:off x="2339975" y="2817813"/>
          <a:ext cx="6192838" cy="503237"/>
        </p:xfrm>
        <a:graphic>
          <a:graphicData uri="http://schemas.openxmlformats.org/drawingml/2006/table">
            <a:tbl>
              <a:tblPr firstRow="1" firstCol="1" bandRow="1">
                <a:tableStyleId>{5C22544A-7EE6-4342-B048-85BDC9FD1C3A}</a:tableStyleId>
              </a:tblPr>
              <a:tblGrid>
                <a:gridCol w="6192838">
                  <a:extLst>
                    <a:ext uri="{9D8B030D-6E8A-4147-A177-3AD203B41FA5}">
                      <a16:colId xmlns:a16="http://schemas.microsoft.com/office/drawing/2014/main" val="20000"/>
                    </a:ext>
                  </a:extLst>
                </a:gridCol>
              </a:tblGrid>
              <a:tr h="503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Personal Meaning – Flow - Happiness – Optimism - Positivity – Pessimism – Boredom - Purpose – Success – Self Expression – The Arts – Celebrity - Entrepreneurship</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25632" name="Rectangle 1">
            <a:extLst>
              <a:ext uri="{FF2B5EF4-FFF2-40B4-BE49-F238E27FC236}">
                <a16:creationId xmlns:a16="http://schemas.microsoft.com/office/drawing/2014/main" id="{63511E22-D9CE-B623-712C-911F816ADF06}"/>
              </a:ext>
            </a:extLst>
          </p:cNvPr>
          <p:cNvSpPr>
            <a:spLocks noChangeArrowheads="1"/>
          </p:cNvSpPr>
          <p:nvPr/>
        </p:nvSpPr>
        <p:spPr bwMode="auto">
          <a:xfrm>
            <a:off x="2320925" y="4148138"/>
            <a:ext cx="6654800" cy="601662"/>
          </a:xfrm>
          <a:prstGeom prst="rect">
            <a:avLst/>
          </a:prstGeom>
          <a:noFill/>
          <a:ln>
            <a:noFill/>
          </a:ln>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ja-JP" sz="1100" dirty="0">
                <a:solidFill>
                  <a:schemeClr val="tx1"/>
                </a:solidFill>
                <a:latin typeface="+mj-lt"/>
                <a:ea typeface="MS Mincho" panose="02020609040205080304" pitchFamily="49" charset="-128"/>
                <a:cs typeface="Arial" panose="020B0604020202020204" pitchFamily="34" charset="0"/>
              </a:rPr>
              <a:t>Social and Emotional Skills - Self Confidence – Self Esteem – Personal Agency – Self-Regulation - Mastery – Resilience – Mobility - Digital Equity</a:t>
            </a:r>
            <a:br>
              <a:rPr lang="en-US" altLang="ja-JP"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417C6681-E385-6808-2322-F215CE60DC31}"/>
              </a:ext>
            </a:extLst>
          </p:cNvPr>
          <p:cNvSpPr txBox="1"/>
          <p:nvPr/>
        </p:nvSpPr>
        <p:spPr>
          <a:xfrm>
            <a:off x="2439988" y="2033588"/>
            <a:ext cx="5969000" cy="600075"/>
          </a:xfrm>
          <a:prstGeom prst="rect">
            <a:avLst/>
          </a:prstGeom>
          <a:noFill/>
        </p:spPr>
        <p:txBody>
          <a:bodyPr>
            <a:spAutoFit/>
          </a:bodyPr>
          <a:lstStyle/>
          <a:p>
            <a:pPr>
              <a:defRPr/>
            </a:pPr>
            <a:r>
              <a:rPr lang="en-US" sz="1100" dirty="0">
                <a:latin typeface="+mn-lt"/>
              </a:rPr>
              <a:t>Culture – Society – </a:t>
            </a:r>
            <a:r>
              <a:rPr lang="en-US" sz="1100" dirty="0">
                <a:latin typeface="+mj-lt"/>
              </a:rPr>
              <a:t>Power – Politics – Ethics – The Media - Leadership - Intergenerational Learning -  Global Citizenship – </a:t>
            </a:r>
            <a:r>
              <a:rPr lang="en-US" sz="1100" dirty="0">
                <a:latin typeface="+mn-lt"/>
              </a:rPr>
              <a:t>Empathy – Kindness - Inclusiveness – Generosity - Reaching and Sharing - Becoming a Change Agent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066E342A-D713-5091-1B5F-0E6513382ACB}"/>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sz="2000" dirty="0">
                <a:solidFill>
                  <a:schemeClr val="accent4">
                    <a:lumMod val="50000"/>
                  </a:schemeClr>
                </a:solidFill>
              </a:rPr>
              <a:t>Flourish Model- ESKARET FOUNDATION</a:t>
            </a:r>
            <a:br>
              <a:rPr lang="en-US" altLang="en-US" sz="2000" dirty="0">
                <a:solidFill>
                  <a:schemeClr val="accent4">
                    <a:lumMod val="50000"/>
                  </a:schemeClr>
                </a:solidFill>
              </a:rPr>
            </a:br>
            <a:r>
              <a:rPr lang="en-US" altLang="en-US" sz="2000" dirty="0">
                <a:solidFill>
                  <a:schemeClr val="accent4">
                    <a:lumMod val="50000"/>
                  </a:schemeClr>
                </a:solidFill>
              </a:rPr>
              <a:t>Inner Development Goals</a:t>
            </a:r>
            <a:endParaRPr lang="en-US" altLang="en-US" sz="1400" dirty="0">
              <a:solidFill>
                <a:schemeClr val="accent4">
                  <a:lumMod val="50000"/>
                </a:schemeClr>
              </a:solidFill>
            </a:endParaRPr>
          </a:p>
        </p:txBody>
      </p:sp>
      <p:sp>
        <p:nvSpPr>
          <p:cNvPr id="30722" name="Text Placeholder 10">
            <a:extLst>
              <a:ext uri="{FF2B5EF4-FFF2-40B4-BE49-F238E27FC236}">
                <a16:creationId xmlns:a16="http://schemas.microsoft.com/office/drawing/2014/main" id="{9C3D2B8D-B335-48F4-55F0-FB7CA7261C46}"/>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30723" name="Text Placeholder 11">
            <a:extLst>
              <a:ext uri="{FF2B5EF4-FFF2-40B4-BE49-F238E27FC236}">
                <a16:creationId xmlns:a16="http://schemas.microsoft.com/office/drawing/2014/main" id="{37610CA7-B218-1197-8466-E9632301F240}"/>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30724" name="Text Placeholder 31">
            <a:extLst>
              <a:ext uri="{FF2B5EF4-FFF2-40B4-BE49-F238E27FC236}">
                <a16:creationId xmlns:a16="http://schemas.microsoft.com/office/drawing/2014/main" id="{268A36E1-7E31-7739-6EBC-356C20C3156D}"/>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30725" name="Text Placeholder 32">
            <a:extLst>
              <a:ext uri="{FF2B5EF4-FFF2-40B4-BE49-F238E27FC236}">
                <a16:creationId xmlns:a16="http://schemas.microsoft.com/office/drawing/2014/main" id="{A0D8F2FC-15EC-CC4E-B522-5ADBE4F43F6F}"/>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30726" name="Text Placeholder 33">
            <a:extLst>
              <a:ext uri="{FF2B5EF4-FFF2-40B4-BE49-F238E27FC236}">
                <a16:creationId xmlns:a16="http://schemas.microsoft.com/office/drawing/2014/main" id="{49643A0B-DB24-3918-17ED-FDFD562F162B}"/>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30727" name="Text Placeholder 34">
            <a:extLst>
              <a:ext uri="{FF2B5EF4-FFF2-40B4-BE49-F238E27FC236}">
                <a16:creationId xmlns:a16="http://schemas.microsoft.com/office/drawing/2014/main" id="{C37DD714-B87A-E144-0ACA-BBA4FE4DD05D}"/>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30728" name="Text Placeholder 35">
            <a:extLst>
              <a:ext uri="{FF2B5EF4-FFF2-40B4-BE49-F238E27FC236}">
                <a16:creationId xmlns:a16="http://schemas.microsoft.com/office/drawing/2014/main" id="{61AECE97-8136-A6DB-02BF-3FCB961E9767}"/>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30729" name="Picture 2">
            <a:extLst>
              <a:ext uri="{FF2B5EF4-FFF2-40B4-BE49-F238E27FC236}">
                <a16:creationId xmlns:a16="http://schemas.microsoft.com/office/drawing/2014/main" id="{B19CA6D9-0D1E-88D7-6647-83B7D5A34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5">
            <a:extLst>
              <a:ext uri="{FF2B5EF4-FFF2-40B4-BE49-F238E27FC236}">
                <a16:creationId xmlns:a16="http://schemas.microsoft.com/office/drawing/2014/main" id="{797B279D-33B8-C1E3-0D48-BC0C8A351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0">
            <a:extLst>
              <a:ext uri="{FF2B5EF4-FFF2-40B4-BE49-F238E27FC236}">
                <a16:creationId xmlns:a16="http://schemas.microsoft.com/office/drawing/2014/main" id="{AE90EA86-F7AB-8229-239C-0C0A5C771B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B0A405C-B515-F3DE-8269-D3DCC873D4C3}"/>
              </a:ext>
            </a:extLst>
          </p:cNvPr>
          <p:cNvGraphicFramePr>
            <a:graphicFrameLocks noGrp="1"/>
          </p:cNvGraphicFramePr>
          <p:nvPr/>
        </p:nvGraphicFramePr>
        <p:xfrm>
          <a:off x="2320925" y="4916488"/>
          <a:ext cx="6588125" cy="50323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503237">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Communication skills, Connectedness (Others) Perspective Skills (Others)</a:t>
                      </a: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5F46833A-DC3C-C6C1-7DD0-F2FF98B0C19D}"/>
              </a:ext>
            </a:extLst>
          </p:cNvPr>
          <p:cNvSpPr txBox="1">
            <a:spLocks noChangeArrowheads="1"/>
          </p:cNvSpPr>
          <p:nvPr/>
        </p:nvSpPr>
        <p:spPr bwMode="auto">
          <a:xfrm>
            <a:off x="2354263" y="3397250"/>
            <a:ext cx="6640512" cy="430213"/>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Critical Thinking, Creativity, Inner Compass, Openness and Learning Mindset, </a:t>
            </a:r>
            <a:r>
              <a:rPr lang="en-US" altLang="en-US" sz="1100" dirty="0">
                <a:solidFill>
                  <a:schemeClr val="tx1"/>
                </a:solidFill>
                <a:cs typeface="Arial" panose="020B0604020202020204" pitchFamily="34" charset="0"/>
              </a:rPr>
              <a:t>Optimism</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t>, </a:t>
            </a: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3" name="TextBox 18">
            <a:extLst>
              <a:ext uri="{FF2B5EF4-FFF2-40B4-BE49-F238E27FC236}">
                <a16:creationId xmlns:a16="http://schemas.microsoft.com/office/drawing/2014/main" id="{1E0F55A8-3B81-55DF-B1EF-5FA947B94E24}"/>
              </a:ext>
            </a:extLst>
          </p:cNvPr>
          <p:cNvSpPr txBox="1">
            <a:spLocks noChangeArrowheads="1"/>
          </p:cNvSpPr>
          <p:nvPr/>
        </p:nvSpPr>
        <p:spPr bwMode="auto">
          <a:xfrm>
            <a:off x="2376488" y="2036763"/>
            <a:ext cx="6629400" cy="430212"/>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Appreciation (relational), Co-creation skills, Empathy, Inclusive Mindset, Intercultural Competence, </a:t>
            </a:r>
          </a:p>
        </p:txBody>
      </p:sp>
      <p:sp>
        <p:nvSpPr>
          <p:cNvPr id="11284" name="TextBox 19">
            <a:extLst>
              <a:ext uri="{FF2B5EF4-FFF2-40B4-BE49-F238E27FC236}">
                <a16:creationId xmlns:a16="http://schemas.microsoft.com/office/drawing/2014/main" id="{C37FFB8C-7E15-E5B0-89CA-ECAE72C122E6}"/>
              </a:ext>
            </a:extLst>
          </p:cNvPr>
          <p:cNvSpPr txBox="1">
            <a:spLocks noChangeArrowheads="1"/>
          </p:cNvSpPr>
          <p:nvPr/>
        </p:nvSpPr>
        <p:spPr bwMode="auto">
          <a:xfrm>
            <a:off x="2354263" y="1360488"/>
            <a:ext cx="6618287" cy="600075"/>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Appreciation (spiritual), Complexity Awareness, Connectedness (Natural World), Compassion, Humility, Long-term Orientation and Visioning, Perspective Skills (Natural World), Presence, Self-Awareness</a:t>
            </a:r>
          </a:p>
        </p:txBody>
      </p:sp>
      <p:graphicFrame>
        <p:nvGraphicFramePr>
          <p:cNvPr id="2" name="Table 1">
            <a:extLst>
              <a:ext uri="{FF2B5EF4-FFF2-40B4-BE49-F238E27FC236}">
                <a16:creationId xmlns:a16="http://schemas.microsoft.com/office/drawing/2014/main" id="{15D62F4E-9430-25CC-C862-6A01BD32E689}"/>
              </a:ext>
            </a:extLst>
          </p:cNvPr>
          <p:cNvGraphicFramePr>
            <a:graphicFrameLocks noGrp="1"/>
          </p:cNvGraphicFramePr>
          <p:nvPr/>
        </p:nvGraphicFramePr>
        <p:xfrm>
          <a:off x="2339975" y="5592763"/>
          <a:ext cx="6616700" cy="69215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692150">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Sense-making Trust</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A6AD5FBA-13F1-6EBD-A148-DA7ACA124E7E}"/>
              </a:ext>
            </a:extLst>
          </p:cNvPr>
          <p:cNvGraphicFramePr>
            <a:graphicFrameLocks noGrp="1"/>
          </p:cNvGraphicFramePr>
          <p:nvPr/>
        </p:nvGraphicFramePr>
        <p:xfrm>
          <a:off x="2339975" y="2817813"/>
          <a:ext cx="6510338" cy="334962"/>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33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Creativity and Entrepreneurship</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1297" name="Rectangle 1">
            <a:extLst>
              <a:ext uri="{FF2B5EF4-FFF2-40B4-BE49-F238E27FC236}">
                <a16:creationId xmlns:a16="http://schemas.microsoft.com/office/drawing/2014/main" id="{90E0963A-FC21-59D6-5C18-7D3989400657}"/>
              </a:ext>
            </a:extLst>
          </p:cNvPr>
          <p:cNvSpPr>
            <a:spLocks noChangeArrowheads="1"/>
          </p:cNvSpPr>
          <p:nvPr/>
        </p:nvSpPr>
        <p:spPr bwMode="auto">
          <a:xfrm>
            <a:off x="2320925" y="4318000"/>
            <a:ext cx="6654800" cy="261938"/>
          </a:xfrm>
          <a:prstGeom prst="rect">
            <a:avLst/>
          </a:prstGeom>
          <a:noFill/>
          <a:ln>
            <a:noFill/>
          </a:ln>
          <a:effec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ja-JP" sz="1100" dirty="0">
                <a:solidFill>
                  <a:schemeClr val="tx2"/>
                </a:solidFill>
                <a:latin typeface="+mn-lt"/>
                <a:ea typeface="MS Mincho" panose="02020609040205080304" pitchFamily="49" charset="-128"/>
                <a:cs typeface="Arial" panose="020B0604020202020204" pitchFamily="34" charset="0"/>
              </a:rPr>
              <a:t>Courage</a:t>
            </a:r>
            <a:r>
              <a:rPr lang="en-US" altLang="ja-JP" sz="1100" b="1" dirty="0">
                <a:solidFill>
                  <a:schemeClr val="tx1"/>
                </a:solidFill>
                <a:latin typeface="Arial" panose="020B0604020202020204" pitchFamily="34" charset="0"/>
                <a:ea typeface="MS Mincho" panose="02020609040205080304" pitchFamily="49" charset="-128"/>
                <a:cs typeface="Arial" panose="020B0604020202020204" pitchFamily="34" charset="0"/>
              </a:rPr>
              <a:t>, </a:t>
            </a:r>
            <a:r>
              <a:rPr lang="en-US" altLang="ja-JP" sz="1100" dirty="0">
                <a:solidFill>
                  <a:schemeClr val="tx1"/>
                </a:solidFill>
                <a:latin typeface="Arial" panose="020B0604020202020204" pitchFamily="34" charset="0"/>
                <a:ea typeface="MS Mincho" panose="02020609040205080304" pitchFamily="49" charset="-128"/>
                <a:cs typeface="Arial" panose="020B0604020202020204" pitchFamily="34" charset="0"/>
              </a:rPr>
              <a:t>Integrity and Authenticity, Mobilization Skills, Perseverance</a:t>
            </a: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1CF1A195-359A-32B3-4E9C-E28F4607CF34}"/>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sz="2000" dirty="0">
                <a:solidFill>
                  <a:schemeClr val="accent4">
                    <a:lumMod val="50000"/>
                  </a:schemeClr>
                </a:solidFill>
              </a:rPr>
              <a:t>Flourish Model- ESKARET FOUNDATION</a:t>
            </a:r>
            <a:br>
              <a:rPr lang="en-US" altLang="en-US" sz="2000" dirty="0">
                <a:solidFill>
                  <a:schemeClr val="accent4">
                    <a:lumMod val="50000"/>
                  </a:schemeClr>
                </a:solidFill>
              </a:rPr>
            </a:br>
            <a:r>
              <a:rPr lang="en-US" altLang="en-US" sz="2000" dirty="0">
                <a:solidFill>
                  <a:schemeClr val="accent4">
                    <a:lumMod val="50000"/>
                  </a:schemeClr>
                </a:solidFill>
              </a:rPr>
              <a:t>Inner Development Goals </a:t>
            </a:r>
            <a:r>
              <a:rPr lang="en-US" altLang="en-US" sz="2000" dirty="0">
                <a:solidFill>
                  <a:srgbClr val="FF0000"/>
                </a:solidFill>
              </a:rPr>
              <a:t>plus Flourish</a:t>
            </a:r>
            <a:endParaRPr lang="en-US" altLang="en-US" sz="1400" dirty="0">
              <a:solidFill>
                <a:srgbClr val="FF0000"/>
              </a:solidFill>
            </a:endParaRPr>
          </a:p>
        </p:txBody>
      </p:sp>
      <p:sp>
        <p:nvSpPr>
          <p:cNvPr id="32770" name="Text Placeholder 10">
            <a:extLst>
              <a:ext uri="{FF2B5EF4-FFF2-40B4-BE49-F238E27FC236}">
                <a16:creationId xmlns:a16="http://schemas.microsoft.com/office/drawing/2014/main" id="{AB22A0C0-2F9A-9E4C-D304-373423FE6FFA}"/>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32771" name="Text Placeholder 11">
            <a:extLst>
              <a:ext uri="{FF2B5EF4-FFF2-40B4-BE49-F238E27FC236}">
                <a16:creationId xmlns:a16="http://schemas.microsoft.com/office/drawing/2014/main" id="{3713397C-DB4A-117A-CA82-0A7E19575761}"/>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32772" name="Text Placeholder 31">
            <a:extLst>
              <a:ext uri="{FF2B5EF4-FFF2-40B4-BE49-F238E27FC236}">
                <a16:creationId xmlns:a16="http://schemas.microsoft.com/office/drawing/2014/main" id="{EC204A39-A8B4-FBD6-743D-B40306785457}"/>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32773" name="Text Placeholder 32">
            <a:extLst>
              <a:ext uri="{FF2B5EF4-FFF2-40B4-BE49-F238E27FC236}">
                <a16:creationId xmlns:a16="http://schemas.microsoft.com/office/drawing/2014/main" id="{26F7CAE1-6EA3-C357-4A85-A677551B46A9}"/>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32774" name="Text Placeholder 33">
            <a:extLst>
              <a:ext uri="{FF2B5EF4-FFF2-40B4-BE49-F238E27FC236}">
                <a16:creationId xmlns:a16="http://schemas.microsoft.com/office/drawing/2014/main" id="{26C38651-EDCB-712F-6F6D-0588AD96942D}"/>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32775" name="Text Placeholder 34">
            <a:extLst>
              <a:ext uri="{FF2B5EF4-FFF2-40B4-BE49-F238E27FC236}">
                <a16:creationId xmlns:a16="http://schemas.microsoft.com/office/drawing/2014/main" id="{D1A13461-5580-9AF2-6643-1FC5F306F248}"/>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32776" name="Text Placeholder 35">
            <a:extLst>
              <a:ext uri="{FF2B5EF4-FFF2-40B4-BE49-F238E27FC236}">
                <a16:creationId xmlns:a16="http://schemas.microsoft.com/office/drawing/2014/main" id="{BC715817-D7CB-753B-CBDE-9D7F166E8550}"/>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32777" name="Picture 2">
            <a:extLst>
              <a:ext uri="{FF2B5EF4-FFF2-40B4-BE49-F238E27FC236}">
                <a16:creationId xmlns:a16="http://schemas.microsoft.com/office/drawing/2014/main" id="{3AB3A741-52E1-3D82-B2C5-9B8D41908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5">
            <a:extLst>
              <a:ext uri="{FF2B5EF4-FFF2-40B4-BE49-F238E27FC236}">
                <a16:creationId xmlns:a16="http://schemas.microsoft.com/office/drawing/2014/main" id="{6BD1F47C-1BDE-9EC9-19B3-3E7D261ED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0">
            <a:extLst>
              <a:ext uri="{FF2B5EF4-FFF2-40B4-BE49-F238E27FC236}">
                <a16:creationId xmlns:a16="http://schemas.microsoft.com/office/drawing/2014/main" id="{2114A148-0C60-BE36-672B-87676E4CB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78A0EF51-072A-D825-090C-69E2B183C0AC}"/>
              </a:ext>
            </a:extLst>
          </p:cNvPr>
          <p:cNvGraphicFramePr>
            <a:graphicFrameLocks noGrp="1"/>
          </p:cNvGraphicFramePr>
          <p:nvPr/>
        </p:nvGraphicFramePr>
        <p:xfrm>
          <a:off x="2320925" y="4916488"/>
          <a:ext cx="6588125" cy="50323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503237">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Communication skills, Connectedness (Others) Perspective Skills (Others) </a:t>
                      </a:r>
                      <a:r>
                        <a:rPr lang="en-GB" sz="1100" b="0" dirty="0">
                          <a:solidFill>
                            <a:srgbClr val="FF0000"/>
                          </a:solidFill>
                          <a:effectLst/>
                          <a:latin typeface="+mn-lt"/>
                          <a:ea typeface="MS Mincho" panose="02020609040205080304" pitchFamily="49" charset="-128"/>
                          <a:cs typeface="Times New Roman" panose="02020603050405020304" pitchFamily="18" charset="0"/>
                        </a:rPr>
                        <a:t>Trust (in others)</a:t>
                      </a: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18226898-A65F-A9AF-F6F1-78C83836F8D3}"/>
              </a:ext>
            </a:extLst>
          </p:cNvPr>
          <p:cNvSpPr txBox="1">
            <a:spLocks noChangeArrowheads="1"/>
          </p:cNvSpPr>
          <p:nvPr/>
        </p:nvSpPr>
        <p:spPr bwMode="auto">
          <a:xfrm>
            <a:off x="2354263" y="3397250"/>
            <a:ext cx="6640512" cy="430213"/>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Critical Thinking, Creativity, Inner Compass, Openness and Learning Mindset, </a:t>
            </a:r>
            <a:r>
              <a:rPr lang="en-US" altLang="en-US" sz="1100" dirty="0">
                <a:solidFill>
                  <a:schemeClr val="tx1"/>
                </a:solidFill>
                <a:cs typeface="Arial" panose="020B0604020202020204" pitchFamily="34" charset="0"/>
              </a:rPr>
              <a:t>Optimism</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t>, </a:t>
            </a: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3" name="TextBox 18">
            <a:extLst>
              <a:ext uri="{FF2B5EF4-FFF2-40B4-BE49-F238E27FC236}">
                <a16:creationId xmlns:a16="http://schemas.microsoft.com/office/drawing/2014/main" id="{76495612-77A3-5469-9A14-A8705555EB17}"/>
              </a:ext>
            </a:extLst>
          </p:cNvPr>
          <p:cNvSpPr txBox="1">
            <a:spLocks noChangeArrowheads="1"/>
          </p:cNvSpPr>
          <p:nvPr/>
        </p:nvSpPr>
        <p:spPr bwMode="auto">
          <a:xfrm>
            <a:off x="2376488" y="2036763"/>
            <a:ext cx="6629400" cy="430212"/>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Appreciation (relational), Co-creation skills, Empathy, Inclusive Mindset, Intercultural Competence, </a:t>
            </a:r>
          </a:p>
        </p:txBody>
      </p:sp>
      <p:sp>
        <p:nvSpPr>
          <p:cNvPr id="11284" name="TextBox 19">
            <a:extLst>
              <a:ext uri="{FF2B5EF4-FFF2-40B4-BE49-F238E27FC236}">
                <a16:creationId xmlns:a16="http://schemas.microsoft.com/office/drawing/2014/main" id="{A8CA7F45-1D83-D923-8299-728DB636602E}"/>
              </a:ext>
            </a:extLst>
          </p:cNvPr>
          <p:cNvSpPr txBox="1">
            <a:spLocks noChangeArrowheads="1"/>
          </p:cNvSpPr>
          <p:nvPr/>
        </p:nvSpPr>
        <p:spPr bwMode="auto">
          <a:xfrm>
            <a:off x="2354263" y="1360488"/>
            <a:ext cx="6618287" cy="600075"/>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Appreciation (spiritual), Complexity Awareness, Connectedness (Natural World), Compassion, Humility, Long-term Orientation and Visioning, Perspective Skills (Natural World), Presence, Self-Awareness</a:t>
            </a:r>
          </a:p>
        </p:txBody>
      </p:sp>
      <p:graphicFrame>
        <p:nvGraphicFramePr>
          <p:cNvPr id="2" name="Table 1">
            <a:extLst>
              <a:ext uri="{FF2B5EF4-FFF2-40B4-BE49-F238E27FC236}">
                <a16:creationId xmlns:a16="http://schemas.microsoft.com/office/drawing/2014/main" id="{BFCCE661-7E61-A8A1-E77C-F3D2D291AEF9}"/>
              </a:ext>
            </a:extLst>
          </p:cNvPr>
          <p:cNvGraphicFramePr>
            <a:graphicFrameLocks noGrp="1"/>
          </p:cNvGraphicFramePr>
          <p:nvPr/>
        </p:nvGraphicFramePr>
        <p:xfrm>
          <a:off x="2339975" y="5592763"/>
          <a:ext cx="6616700" cy="69215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692150">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Sense-making Trust </a:t>
                      </a:r>
                      <a:r>
                        <a:rPr lang="en-GB" sz="1100" b="0" dirty="0">
                          <a:solidFill>
                            <a:srgbClr val="FF0000"/>
                          </a:solidFill>
                          <a:effectLst/>
                          <a:latin typeface="+mn-lt"/>
                          <a:ea typeface="MS Mincho" panose="02020609040205080304" pitchFamily="49" charset="-128"/>
                          <a:cs typeface="Times New Roman" panose="02020603050405020304" pitchFamily="18" charset="0"/>
                        </a:rPr>
                        <a:t>Trust (in the environment) </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C3388174-D5AA-6C5A-1847-C0FCC4E9B3B4}"/>
              </a:ext>
            </a:extLst>
          </p:cNvPr>
          <p:cNvGraphicFramePr>
            <a:graphicFrameLocks noGrp="1"/>
          </p:cNvGraphicFramePr>
          <p:nvPr/>
        </p:nvGraphicFramePr>
        <p:xfrm>
          <a:off x="2339975" y="2817813"/>
          <a:ext cx="6510338" cy="334962"/>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33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Creativity and Entrepreneurship</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1297" name="Rectangle 1">
            <a:extLst>
              <a:ext uri="{FF2B5EF4-FFF2-40B4-BE49-F238E27FC236}">
                <a16:creationId xmlns:a16="http://schemas.microsoft.com/office/drawing/2014/main" id="{19FA1C85-09ED-5ACF-8214-0136DDBC8111}"/>
              </a:ext>
            </a:extLst>
          </p:cNvPr>
          <p:cNvSpPr>
            <a:spLocks noChangeArrowheads="1"/>
          </p:cNvSpPr>
          <p:nvPr/>
        </p:nvSpPr>
        <p:spPr bwMode="auto">
          <a:xfrm>
            <a:off x="2320925" y="4318000"/>
            <a:ext cx="6654800" cy="261938"/>
          </a:xfrm>
          <a:prstGeom prst="rect">
            <a:avLst/>
          </a:prstGeom>
          <a:noFill/>
          <a:ln>
            <a:noFill/>
          </a:ln>
          <a:effec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ja-JP" sz="1100" dirty="0">
                <a:solidFill>
                  <a:schemeClr val="tx2"/>
                </a:solidFill>
                <a:latin typeface="+mn-lt"/>
                <a:ea typeface="MS Mincho" panose="02020609040205080304" pitchFamily="49" charset="-128"/>
                <a:cs typeface="Arial" panose="020B0604020202020204" pitchFamily="34" charset="0"/>
              </a:rPr>
              <a:t>Courage</a:t>
            </a:r>
            <a:r>
              <a:rPr lang="en-US" altLang="ja-JP" sz="1100" b="1" dirty="0">
                <a:solidFill>
                  <a:schemeClr val="tx1"/>
                </a:solidFill>
                <a:latin typeface="Arial" panose="020B0604020202020204" pitchFamily="34" charset="0"/>
                <a:ea typeface="MS Mincho" panose="02020609040205080304" pitchFamily="49" charset="-128"/>
                <a:cs typeface="Arial" panose="020B0604020202020204" pitchFamily="34" charset="0"/>
              </a:rPr>
              <a:t>, </a:t>
            </a:r>
            <a:r>
              <a:rPr lang="en-US" altLang="ja-JP" sz="1100" dirty="0">
                <a:solidFill>
                  <a:schemeClr val="tx1"/>
                </a:solidFill>
                <a:latin typeface="Arial" panose="020B0604020202020204" pitchFamily="34" charset="0"/>
                <a:ea typeface="MS Mincho" panose="02020609040205080304" pitchFamily="49" charset="-128"/>
                <a:cs typeface="Arial" panose="020B0604020202020204" pitchFamily="34" charset="0"/>
              </a:rPr>
              <a:t>Integrity and Authenticity, Mobilization Skills, Perseverance</a:t>
            </a: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2802" name="TextBox 2">
            <a:extLst>
              <a:ext uri="{FF2B5EF4-FFF2-40B4-BE49-F238E27FC236}">
                <a16:creationId xmlns:a16="http://schemas.microsoft.com/office/drawing/2014/main" id="{848F2DA3-64CF-EEF0-5A77-712F98A1DFD1}"/>
              </a:ext>
            </a:extLst>
          </p:cNvPr>
          <p:cNvSpPr txBox="1">
            <a:spLocks noChangeArrowheads="1"/>
          </p:cNvSpPr>
          <p:nvPr/>
        </p:nvSpPr>
        <p:spPr bwMode="auto">
          <a:xfrm>
            <a:off x="6894513" y="4473575"/>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endParaRPr lang="en-GB" altLang="en-US" sz="2400">
              <a:solidFill>
                <a:schemeClr val="tx1"/>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3E47EB2A-501C-DEBE-B3F7-9A1001F5BAFC}"/>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sz="2000" dirty="0">
                <a:solidFill>
                  <a:schemeClr val="accent4">
                    <a:lumMod val="50000"/>
                  </a:schemeClr>
                </a:solidFill>
              </a:rPr>
              <a:t>Flourish Model- UK OFSTED FOUNDATION STAGE</a:t>
            </a:r>
            <a:br>
              <a:rPr lang="en-US" altLang="en-US" sz="2000" dirty="0">
                <a:solidFill>
                  <a:schemeClr val="accent4">
                    <a:lumMod val="50000"/>
                  </a:schemeClr>
                </a:solidFill>
              </a:rPr>
            </a:br>
            <a:r>
              <a:rPr lang="en-US" altLang="en-US" sz="2000" dirty="0">
                <a:solidFill>
                  <a:schemeClr val="accent4">
                    <a:lumMod val="50000"/>
                  </a:schemeClr>
                </a:solidFill>
              </a:rPr>
              <a:t>Seven Levels of Learning and Development</a:t>
            </a:r>
            <a:endParaRPr lang="en-US" altLang="en-US" sz="1400" dirty="0">
              <a:solidFill>
                <a:srgbClr val="FF0000"/>
              </a:solidFill>
            </a:endParaRPr>
          </a:p>
        </p:txBody>
      </p:sp>
      <p:sp>
        <p:nvSpPr>
          <p:cNvPr id="34818" name="Text Placeholder 10">
            <a:extLst>
              <a:ext uri="{FF2B5EF4-FFF2-40B4-BE49-F238E27FC236}">
                <a16:creationId xmlns:a16="http://schemas.microsoft.com/office/drawing/2014/main" id="{985BE139-A23C-A7BC-87FF-6C9C71D35719}"/>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34819" name="Text Placeholder 11">
            <a:extLst>
              <a:ext uri="{FF2B5EF4-FFF2-40B4-BE49-F238E27FC236}">
                <a16:creationId xmlns:a16="http://schemas.microsoft.com/office/drawing/2014/main" id="{A1C04F5D-20B2-2DFD-BA21-35DB4C04FB2F}"/>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34820" name="Text Placeholder 31">
            <a:extLst>
              <a:ext uri="{FF2B5EF4-FFF2-40B4-BE49-F238E27FC236}">
                <a16:creationId xmlns:a16="http://schemas.microsoft.com/office/drawing/2014/main" id="{9149E211-F343-F32B-B89B-04CA8575D6C1}"/>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34821" name="Text Placeholder 32">
            <a:extLst>
              <a:ext uri="{FF2B5EF4-FFF2-40B4-BE49-F238E27FC236}">
                <a16:creationId xmlns:a16="http://schemas.microsoft.com/office/drawing/2014/main" id="{C1DB6FC0-87A0-18D8-8129-7191758F6CA0}"/>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34822" name="Text Placeholder 33">
            <a:extLst>
              <a:ext uri="{FF2B5EF4-FFF2-40B4-BE49-F238E27FC236}">
                <a16:creationId xmlns:a16="http://schemas.microsoft.com/office/drawing/2014/main" id="{B66318F4-23B4-8205-DA0B-5B5AFE442480}"/>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34823" name="Text Placeholder 34">
            <a:extLst>
              <a:ext uri="{FF2B5EF4-FFF2-40B4-BE49-F238E27FC236}">
                <a16:creationId xmlns:a16="http://schemas.microsoft.com/office/drawing/2014/main" id="{20CBA267-4715-3653-D659-47E46517696A}"/>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34824" name="Text Placeholder 35">
            <a:extLst>
              <a:ext uri="{FF2B5EF4-FFF2-40B4-BE49-F238E27FC236}">
                <a16:creationId xmlns:a16="http://schemas.microsoft.com/office/drawing/2014/main" id="{B080BFF0-B011-6B98-9D27-E43846CB8D1A}"/>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34825" name="Picture 2">
            <a:extLst>
              <a:ext uri="{FF2B5EF4-FFF2-40B4-BE49-F238E27FC236}">
                <a16:creationId xmlns:a16="http://schemas.microsoft.com/office/drawing/2014/main" id="{9248236F-8572-9581-A6FB-3747BBFCE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5">
            <a:extLst>
              <a:ext uri="{FF2B5EF4-FFF2-40B4-BE49-F238E27FC236}">
                <a16:creationId xmlns:a16="http://schemas.microsoft.com/office/drawing/2014/main" id="{D410D354-F97B-31CB-9F67-934F20732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0">
            <a:extLst>
              <a:ext uri="{FF2B5EF4-FFF2-40B4-BE49-F238E27FC236}">
                <a16:creationId xmlns:a16="http://schemas.microsoft.com/office/drawing/2014/main" id="{1F501DAD-DE58-80F3-1984-3147E876A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27E0B238-23E0-9F96-7593-93965D1DCAD8}"/>
              </a:ext>
            </a:extLst>
          </p:cNvPr>
          <p:cNvGraphicFramePr>
            <a:graphicFrameLocks noGrp="1"/>
          </p:cNvGraphicFramePr>
          <p:nvPr/>
        </p:nvGraphicFramePr>
        <p:xfrm>
          <a:off x="2320925" y="4916488"/>
          <a:ext cx="6588125" cy="50323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503237">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Communication and language </a:t>
                      </a:r>
                      <a:r>
                        <a:rPr lang="en-GB" sz="1100" b="0" dirty="0">
                          <a:solidFill>
                            <a:schemeClr val="tx2"/>
                          </a:solidFill>
                          <a:effectLst/>
                          <a:latin typeface="+mn-lt"/>
                          <a:ea typeface="MS Mincho" panose="02020609040205080304" pitchFamily="49" charset="-128"/>
                          <a:cs typeface="Times New Roman" panose="02020603050405020304" pitchFamily="18" charset="0"/>
                        </a:rPr>
                        <a:t>Listening, attention and understanding, Speaking</a:t>
                      </a:r>
                      <a:br>
                        <a:rPr lang="en-GB" sz="1100" b="1" dirty="0">
                          <a:solidFill>
                            <a:schemeClr val="tx2"/>
                          </a:solidFill>
                          <a:effectLst/>
                          <a:latin typeface="+mn-lt"/>
                          <a:ea typeface="MS Mincho" panose="02020609040205080304" pitchFamily="49" charset="-128"/>
                          <a:cs typeface="Times New Roman" panose="02020603050405020304" pitchFamily="18" charset="0"/>
                        </a:rPr>
                      </a:br>
                      <a:r>
                        <a:rPr lang="en-GB" sz="1100" b="1" dirty="0">
                          <a:solidFill>
                            <a:schemeClr val="tx2"/>
                          </a:solidFill>
                          <a:effectLst/>
                          <a:latin typeface="+mn-lt"/>
                          <a:ea typeface="MS Mincho" panose="02020609040205080304" pitchFamily="49" charset="-128"/>
                          <a:cs typeface="Times New Roman" panose="02020603050405020304" pitchFamily="18" charset="0"/>
                        </a:rPr>
                        <a:t>Personal, social and emotional development </a:t>
                      </a:r>
                      <a:r>
                        <a:rPr lang="en-GB" sz="1100" b="0" dirty="0">
                          <a:solidFill>
                            <a:schemeClr val="tx2"/>
                          </a:solidFill>
                          <a:effectLst/>
                          <a:latin typeface="+mn-lt"/>
                          <a:ea typeface="MS Mincho" panose="02020609040205080304" pitchFamily="49" charset="-128"/>
                          <a:cs typeface="Times New Roman" panose="02020603050405020304" pitchFamily="18" charset="0"/>
                        </a:rPr>
                        <a:t>Building relationships</a:t>
                      </a:r>
                      <a:endParaRPr lang="en-GB" sz="1100" b="0" dirty="0">
                        <a:solidFill>
                          <a:srgbClr val="FF0000"/>
                        </a:solidFill>
                        <a:effectLst/>
                        <a:latin typeface="+mn-lt"/>
                        <a:ea typeface="MS Mincho" panose="02020609040205080304" pitchFamily="49" charset="-128"/>
                        <a:cs typeface="Times New Roman" panose="02020603050405020304" pitchFamily="18" charset="0"/>
                      </a:endParaRP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34834" name="TextBox 16">
            <a:extLst>
              <a:ext uri="{FF2B5EF4-FFF2-40B4-BE49-F238E27FC236}">
                <a16:creationId xmlns:a16="http://schemas.microsoft.com/office/drawing/2014/main" id="{4F66202C-243E-36DB-806B-CC4EC4F44C45}"/>
              </a:ext>
            </a:extLst>
          </p:cNvPr>
          <p:cNvSpPr txBox="1">
            <a:spLocks noChangeArrowheads="1"/>
          </p:cNvSpPr>
          <p:nvPr/>
        </p:nvSpPr>
        <p:spPr bwMode="auto">
          <a:xfrm>
            <a:off x="2354263" y="3397250"/>
            <a:ext cx="66405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br>
              <a:rPr lang="en-US" altLang="en-US" sz="1100" b="1">
                <a:solidFill>
                  <a:schemeClr val="tx1"/>
                </a:solidFill>
                <a:latin typeface="Arial" panose="020B0604020202020204" pitchFamily="34" charset="0"/>
                <a:ea typeface="MS Mincho" panose="02020609040205080304" pitchFamily="49" charset="-128"/>
                <a:cs typeface="Arial" panose="020B0604020202020204" pitchFamily="34" charset="0"/>
              </a:rPr>
            </a:br>
            <a:r>
              <a:rPr lang="en-US" altLang="en-US" sz="1100" b="1">
                <a:solidFill>
                  <a:schemeClr val="tx1"/>
                </a:solidFill>
                <a:latin typeface="Arial" panose="020B0604020202020204" pitchFamily="34" charset="0"/>
                <a:ea typeface="MS Mincho" panose="02020609040205080304" pitchFamily="49" charset="-128"/>
                <a:cs typeface="Arial" panose="020B0604020202020204" pitchFamily="34" charset="0"/>
              </a:rPr>
              <a:t>, </a:t>
            </a:r>
            <a:endParaRPr lang="en-US" altLang="en-US" sz="110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3" name="TextBox 18">
            <a:extLst>
              <a:ext uri="{FF2B5EF4-FFF2-40B4-BE49-F238E27FC236}">
                <a16:creationId xmlns:a16="http://schemas.microsoft.com/office/drawing/2014/main" id="{309EA300-FD64-2982-B650-3D5831ED9C4B}"/>
              </a:ext>
            </a:extLst>
          </p:cNvPr>
          <p:cNvSpPr txBox="1">
            <a:spLocks noChangeArrowheads="1"/>
          </p:cNvSpPr>
          <p:nvPr/>
        </p:nvSpPr>
        <p:spPr bwMode="auto">
          <a:xfrm>
            <a:off x="2376488" y="2036763"/>
            <a:ext cx="6629400" cy="430212"/>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b="1" dirty="0">
                <a:solidFill>
                  <a:schemeClr val="tx1"/>
                </a:solidFill>
                <a:latin typeface="+mn-lt"/>
                <a:cs typeface="Arial" panose="020B0604020202020204" pitchFamily="34" charset="0"/>
              </a:rPr>
              <a:t>Understanding the world </a:t>
            </a:r>
            <a:r>
              <a:rPr lang="en-US" altLang="en-US" sz="1100" dirty="0">
                <a:solidFill>
                  <a:schemeClr val="tx1"/>
                </a:solidFill>
                <a:latin typeface="+mn-lt"/>
                <a:cs typeface="Arial" panose="020B0604020202020204" pitchFamily="34" charset="0"/>
              </a:rPr>
              <a:t>Past and present, People, culture and communities</a:t>
            </a:r>
            <a:br>
              <a:rPr lang="en-US" altLang="en-US" sz="1100" dirty="0">
                <a:solidFill>
                  <a:schemeClr val="tx1"/>
                </a:solidFill>
                <a:latin typeface="+mn-lt"/>
                <a:cs typeface="Arial" panose="020B0604020202020204" pitchFamily="34" charset="0"/>
              </a:rPr>
            </a:br>
            <a:r>
              <a:rPr lang="en-US" altLang="en-US" sz="1100" dirty="0">
                <a:solidFill>
                  <a:schemeClr val="tx1"/>
                </a:solidFill>
                <a:latin typeface="+mn-lt"/>
                <a:cs typeface="Arial" panose="020B0604020202020204" pitchFamily="34" charset="0"/>
              </a:rPr>
              <a:t>The Natural World</a:t>
            </a:r>
          </a:p>
        </p:txBody>
      </p:sp>
      <p:graphicFrame>
        <p:nvGraphicFramePr>
          <p:cNvPr id="2" name="Table 1">
            <a:extLst>
              <a:ext uri="{FF2B5EF4-FFF2-40B4-BE49-F238E27FC236}">
                <a16:creationId xmlns:a16="http://schemas.microsoft.com/office/drawing/2014/main" id="{949873E9-390E-C75B-E2AF-0DE8EAE14826}"/>
              </a:ext>
            </a:extLst>
          </p:cNvPr>
          <p:cNvGraphicFramePr>
            <a:graphicFrameLocks noGrp="1"/>
          </p:cNvGraphicFramePr>
          <p:nvPr/>
        </p:nvGraphicFramePr>
        <p:xfrm>
          <a:off x="2339975" y="5721350"/>
          <a:ext cx="6616700" cy="563563"/>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563563">
                <a:tc>
                  <a:txBody>
                    <a:bodyPr/>
                    <a:lstStyle/>
                    <a:p>
                      <a:pPr algn="l">
                        <a:spcAft>
                          <a:spcPts val="0"/>
                        </a:spcAft>
                      </a:pPr>
                      <a:r>
                        <a:rPr lang="en-GB" sz="1100" b="1" dirty="0">
                          <a:solidFill>
                            <a:schemeClr val="tx2"/>
                          </a:solidFill>
                          <a:effectLst/>
                          <a:latin typeface="+mn-lt"/>
                          <a:ea typeface="MS Mincho" panose="02020609040205080304" pitchFamily="49" charset="-128"/>
                          <a:cs typeface="Times New Roman" panose="02020603050405020304" pitchFamily="18" charset="0"/>
                        </a:rPr>
                        <a:t>Physical development </a:t>
                      </a:r>
                      <a:r>
                        <a:rPr lang="en-GB" sz="1100" b="0" dirty="0">
                          <a:solidFill>
                            <a:schemeClr val="tx2"/>
                          </a:solidFill>
                          <a:effectLst/>
                          <a:latin typeface="+mn-lt"/>
                          <a:ea typeface="MS Mincho" panose="02020609040205080304" pitchFamily="49" charset="-128"/>
                          <a:cs typeface="Times New Roman" panose="02020603050405020304" pitchFamily="18" charset="0"/>
                        </a:rPr>
                        <a:t>Gross and Fine Motor Skills</a:t>
                      </a:r>
                      <a:endParaRPr lang="en-GB" sz="1100" b="0" dirty="0">
                        <a:solidFill>
                          <a:srgbClr val="FF0000"/>
                        </a:solidFill>
                        <a:effectLst/>
                        <a:latin typeface="+mn-lt"/>
                        <a:ea typeface="MS Mincho" panose="02020609040205080304" pitchFamily="49" charset="-128"/>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EE8A14EF-6EF3-D30C-54DC-04F9688FB905}"/>
              </a:ext>
            </a:extLst>
          </p:cNvPr>
          <p:cNvGraphicFramePr>
            <a:graphicFrameLocks noGrp="1"/>
          </p:cNvGraphicFramePr>
          <p:nvPr/>
        </p:nvGraphicFramePr>
        <p:xfrm>
          <a:off x="2339975" y="2916238"/>
          <a:ext cx="6510338" cy="236537"/>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236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2D5B99"/>
                          </a:solidFill>
                          <a:effectLst/>
                          <a:latin typeface="+mn-lt"/>
                          <a:ea typeface="MS Mincho" panose="02020609040205080304" pitchFamily="49" charset="-128"/>
                          <a:cs typeface="Arial" panose="020B0604020202020204" pitchFamily="34" charset="0"/>
                        </a:rPr>
                        <a:t>Expressive arts and design </a:t>
                      </a:r>
                      <a:r>
                        <a:rPr lang="en-GB" sz="1100" b="0" dirty="0">
                          <a:solidFill>
                            <a:srgbClr val="2D5B99"/>
                          </a:solidFill>
                          <a:effectLst/>
                          <a:latin typeface="+mn-lt"/>
                          <a:ea typeface="MS Mincho" panose="02020609040205080304" pitchFamily="49" charset="-128"/>
                          <a:cs typeface="Arial" panose="020B0604020202020204" pitchFamily="34" charset="0"/>
                        </a:rPr>
                        <a:t>Creating with materials, Being imaginative and expressive</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1297" name="Rectangle 1">
            <a:extLst>
              <a:ext uri="{FF2B5EF4-FFF2-40B4-BE49-F238E27FC236}">
                <a16:creationId xmlns:a16="http://schemas.microsoft.com/office/drawing/2014/main" id="{BCDE958F-4BEC-3976-8165-EFFFE9A148BF}"/>
              </a:ext>
            </a:extLst>
          </p:cNvPr>
          <p:cNvSpPr>
            <a:spLocks noChangeArrowheads="1"/>
          </p:cNvSpPr>
          <p:nvPr/>
        </p:nvSpPr>
        <p:spPr bwMode="auto">
          <a:xfrm>
            <a:off x="2320925" y="4148138"/>
            <a:ext cx="6654800" cy="601662"/>
          </a:xfrm>
          <a:prstGeom prst="rect">
            <a:avLst/>
          </a:prstGeom>
          <a:noFill/>
          <a:ln>
            <a:noFill/>
          </a:ln>
          <a:effec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sz="1100" b="1" dirty="0">
                <a:solidFill>
                  <a:schemeClr val="tx2"/>
                </a:solidFill>
                <a:ea typeface="MS Mincho" panose="02020609040205080304" pitchFamily="49" charset="-128"/>
                <a:cs typeface="Times New Roman" panose="02020603050405020304" pitchFamily="18" charset="0"/>
              </a:rPr>
              <a:t>Personal, social and emotional development </a:t>
            </a:r>
            <a:r>
              <a:rPr lang="en-GB" sz="1100" dirty="0">
                <a:solidFill>
                  <a:schemeClr val="tx2"/>
                </a:solidFill>
                <a:ea typeface="MS Mincho" panose="02020609040205080304" pitchFamily="49" charset="-128"/>
                <a:cs typeface="Times New Roman" panose="02020603050405020304" pitchFamily="18" charset="0"/>
              </a:rPr>
              <a:t>Self regulation, Managing self</a:t>
            </a:r>
            <a:br>
              <a:rPr lang="en-GB" sz="1100" b="1" dirty="0">
                <a:solidFill>
                  <a:schemeClr val="tx2"/>
                </a:solidFill>
                <a:ea typeface="MS Mincho" panose="02020609040205080304" pitchFamily="49" charset="-128"/>
                <a:cs typeface="Times New Roman" panose="02020603050405020304" pitchFamily="18" charset="0"/>
              </a:rPr>
            </a:br>
            <a:r>
              <a:rPr lang="en-GB" altLang="ja-JP" sz="1100" b="1" dirty="0">
                <a:solidFill>
                  <a:schemeClr val="tx2"/>
                </a:solidFill>
                <a:latin typeface="+mn-lt"/>
                <a:ea typeface="MS Mincho" panose="02020609040205080304" pitchFamily="49" charset="-128"/>
                <a:cs typeface="Arial" panose="020B0604020202020204" pitchFamily="34" charset="0"/>
              </a:rPr>
              <a:t>Literacy </a:t>
            </a:r>
            <a:r>
              <a:rPr lang="en-GB" altLang="ja-JP" sz="1100" dirty="0">
                <a:solidFill>
                  <a:schemeClr val="tx2"/>
                </a:solidFill>
                <a:latin typeface="+mn-lt"/>
                <a:ea typeface="MS Mincho" panose="02020609040205080304" pitchFamily="49" charset="-128"/>
                <a:cs typeface="Arial" panose="020B0604020202020204" pitchFamily="34" charset="0"/>
              </a:rPr>
              <a:t>Comprehension, Word-reading, Writing</a:t>
            </a:r>
            <a:br>
              <a:rPr lang="en-GB" altLang="ja-JP" sz="1100" b="1" dirty="0">
                <a:solidFill>
                  <a:schemeClr val="tx2"/>
                </a:solidFill>
                <a:latin typeface="+mn-lt"/>
                <a:ea typeface="MS Mincho" panose="02020609040205080304" pitchFamily="49" charset="-128"/>
                <a:cs typeface="Arial" panose="020B0604020202020204" pitchFamily="34" charset="0"/>
              </a:rPr>
            </a:br>
            <a:r>
              <a:rPr lang="en-GB" altLang="ja-JP" sz="1100" b="1" dirty="0">
                <a:solidFill>
                  <a:schemeClr val="tx2"/>
                </a:solidFill>
                <a:latin typeface="+mn-lt"/>
                <a:ea typeface="MS Mincho" panose="02020609040205080304" pitchFamily="49" charset="-128"/>
                <a:cs typeface="Arial" panose="020B0604020202020204" pitchFamily="34" charset="0"/>
              </a:rPr>
              <a:t>Maths </a:t>
            </a:r>
            <a:r>
              <a:rPr lang="en-GB" altLang="ja-JP" sz="1100" dirty="0">
                <a:solidFill>
                  <a:schemeClr val="tx2"/>
                </a:solidFill>
                <a:latin typeface="+mn-lt"/>
                <a:ea typeface="MS Mincho" panose="02020609040205080304" pitchFamily="49" charset="-128"/>
                <a:cs typeface="Arial" panose="020B0604020202020204" pitchFamily="34" charset="0"/>
              </a:rPr>
              <a:t>Number, Numerical pattern</a:t>
            </a: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F6520AA-496C-7860-DCE6-994BBEF0F99F}"/>
              </a:ext>
            </a:extLst>
          </p:cNvPr>
          <p:cNvSpPr>
            <a:spLocks noGrp="1"/>
          </p:cNvSpPr>
          <p:nvPr>
            <p:ph type="title"/>
          </p:nvPr>
        </p:nvSpPr>
        <p:spPr/>
        <p:txBody>
          <a:bodyPr/>
          <a:lstStyle/>
          <a:p>
            <a:endParaRPr lang="en-US" altLang="en-US"/>
          </a:p>
        </p:txBody>
      </p:sp>
      <p:pic>
        <p:nvPicPr>
          <p:cNvPr id="36866" name="Content Placeholder 4">
            <a:extLst>
              <a:ext uri="{FF2B5EF4-FFF2-40B4-BE49-F238E27FC236}">
                <a16:creationId xmlns:a16="http://schemas.microsoft.com/office/drawing/2014/main" id="{E66E6FF4-31C5-D556-9F95-13866DCEE5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675" y="-88900"/>
            <a:ext cx="10045700" cy="7099300"/>
          </a:xfrm>
        </p:spPr>
      </p:pic>
      <p:sp>
        <p:nvSpPr>
          <p:cNvPr id="36867" name="TextBox 1">
            <a:extLst>
              <a:ext uri="{FF2B5EF4-FFF2-40B4-BE49-F238E27FC236}">
                <a16:creationId xmlns:a16="http://schemas.microsoft.com/office/drawing/2014/main" id="{72F70F81-7FCC-7412-7D19-81E8F73EC377}"/>
              </a:ext>
            </a:extLst>
          </p:cNvPr>
          <p:cNvSpPr txBox="1">
            <a:spLocks noChangeArrowheads="1"/>
          </p:cNvSpPr>
          <p:nvPr/>
        </p:nvSpPr>
        <p:spPr bwMode="auto">
          <a:xfrm>
            <a:off x="2481263" y="838200"/>
            <a:ext cx="326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GB" altLang="en-US" sz="2000">
                <a:solidFill>
                  <a:schemeClr val="tx1"/>
                </a:solidFill>
                <a:latin typeface="Calibri" panose="020F0502020204030204" pitchFamily="34" charset="0"/>
                <a:cs typeface="Calibri" panose="020F0502020204030204" pitchFamily="34" charset="0"/>
              </a:rPr>
              <a:t>Wellbeing apps</a:t>
            </a:r>
          </a:p>
        </p:txBody>
      </p:sp>
      <p:sp>
        <p:nvSpPr>
          <p:cNvPr id="36868" name="TextBox 2">
            <a:extLst>
              <a:ext uri="{FF2B5EF4-FFF2-40B4-BE49-F238E27FC236}">
                <a16:creationId xmlns:a16="http://schemas.microsoft.com/office/drawing/2014/main" id="{24852E5C-19AC-A618-0DF2-1B075360181C}"/>
              </a:ext>
            </a:extLst>
          </p:cNvPr>
          <p:cNvSpPr txBox="1">
            <a:spLocks noChangeArrowheads="1"/>
          </p:cNvSpPr>
          <p:nvPr/>
        </p:nvSpPr>
        <p:spPr bwMode="auto">
          <a:xfrm>
            <a:off x="2481263" y="1400175"/>
            <a:ext cx="5961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GB" altLang="en-US" sz="1800">
                <a:solidFill>
                  <a:schemeClr val="tx1"/>
                </a:solidFill>
                <a:latin typeface="Calibri" panose="020F0502020204030204" pitchFamily="34" charset="0"/>
                <a:cs typeface="Calibri" panose="020F0502020204030204" pitchFamily="34" charset="0"/>
              </a:rPr>
              <a:t>Headspace, Exhale, Mediitopia, Thrive, Calm, Mindful Powers, Be Mindful</a:t>
            </a:r>
          </a:p>
        </p:txBody>
      </p:sp>
      <p:sp>
        <p:nvSpPr>
          <p:cNvPr id="36869" name="TextBox 3">
            <a:extLst>
              <a:ext uri="{FF2B5EF4-FFF2-40B4-BE49-F238E27FC236}">
                <a16:creationId xmlns:a16="http://schemas.microsoft.com/office/drawing/2014/main" id="{89703230-A7B8-2814-FA00-9BEE12CCDD04}"/>
              </a:ext>
            </a:extLst>
          </p:cNvPr>
          <p:cNvSpPr txBox="1">
            <a:spLocks noChangeArrowheads="1"/>
          </p:cNvSpPr>
          <p:nvPr/>
        </p:nvSpPr>
        <p:spPr bwMode="auto">
          <a:xfrm>
            <a:off x="2481263" y="5634038"/>
            <a:ext cx="6205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GB" altLang="en-US" sz="1800">
                <a:solidFill>
                  <a:schemeClr val="tx1"/>
                </a:solidFill>
                <a:latin typeface="Calibri" panose="020F0502020204030204" pitchFamily="34" charset="0"/>
                <a:cs typeface="Calibri" panose="020F0502020204030204" pitchFamily="34" charset="0"/>
              </a:rPr>
              <a:t>Clue, Flo (Menstrual health), Sleep Cycle, Smoke Free, Leso, Help Kids Cope</a:t>
            </a:r>
          </a:p>
        </p:txBody>
      </p:sp>
      <p:sp>
        <p:nvSpPr>
          <p:cNvPr id="36870" name="TextBox 6">
            <a:extLst>
              <a:ext uri="{FF2B5EF4-FFF2-40B4-BE49-F238E27FC236}">
                <a16:creationId xmlns:a16="http://schemas.microsoft.com/office/drawing/2014/main" id="{771BE61E-6CB3-D62A-8B9C-E6B0A659460F}"/>
              </a:ext>
            </a:extLst>
          </p:cNvPr>
          <p:cNvSpPr txBox="1">
            <a:spLocks noChangeArrowheads="1"/>
          </p:cNvSpPr>
          <p:nvPr/>
        </p:nvSpPr>
        <p:spPr bwMode="auto">
          <a:xfrm>
            <a:off x="2481263" y="4175125"/>
            <a:ext cx="6662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GB" altLang="en-US" sz="1800">
                <a:solidFill>
                  <a:schemeClr val="tx1"/>
                </a:solidFill>
                <a:latin typeface="Calibri" panose="020F0502020204030204" pitchFamily="34" charset="0"/>
                <a:cs typeface="Calibri" panose="020F0502020204030204" pitchFamily="34" charset="0"/>
              </a:rPr>
              <a:t>My Possible Self, The Worrinots, Powerme, Worrytime, WorryTree,  Resilience Project, Wysa, Beat Panic,Catch-it, Chill Panda, TruConect</a:t>
            </a:r>
          </a:p>
        </p:txBody>
      </p:sp>
      <p:sp>
        <p:nvSpPr>
          <p:cNvPr id="36871" name="TextBox 4">
            <a:extLst>
              <a:ext uri="{FF2B5EF4-FFF2-40B4-BE49-F238E27FC236}">
                <a16:creationId xmlns:a16="http://schemas.microsoft.com/office/drawing/2014/main" id="{1D990DAA-81BD-5788-3CB5-3C2B4C3FECA7}"/>
              </a:ext>
            </a:extLst>
          </p:cNvPr>
          <p:cNvSpPr txBox="1">
            <a:spLocks noChangeArrowheads="1"/>
          </p:cNvSpPr>
          <p:nvPr/>
        </p:nvSpPr>
        <p:spPr bwMode="auto">
          <a:xfrm>
            <a:off x="2481263" y="2808288"/>
            <a:ext cx="4948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GB" altLang="en-US" sz="1800">
                <a:solidFill>
                  <a:schemeClr val="tx1"/>
                </a:solidFill>
                <a:latin typeface="Calibri" panose="020F0502020204030204" pitchFamily="34" charset="0"/>
                <a:cs typeface="Calibri" panose="020F0502020204030204" pitchFamily="34" charset="0"/>
              </a:rPr>
              <a:t>Three good things, Cove</a:t>
            </a:r>
          </a:p>
        </p:txBody>
      </p:sp>
      <p:sp>
        <p:nvSpPr>
          <p:cNvPr id="36872" name="TextBox 1">
            <a:extLst>
              <a:ext uri="{FF2B5EF4-FFF2-40B4-BE49-F238E27FC236}">
                <a16:creationId xmlns:a16="http://schemas.microsoft.com/office/drawing/2014/main" id="{CB9A3EF3-D6D1-6E57-367D-2F7E5D3C5857}"/>
              </a:ext>
            </a:extLst>
          </p:cNvPr>
          <p:cNvSpPr txBox="1">
            <a:spLocks noChangeArrowheads="1"/>
          </p:cNvSpPr>
          <p:nvPr/>
        </p:nvSpPr>
        <p:spPr bwMode="auto">
          <a:xfrm>
            <a:off x="2481263" y="4978400"/>
            <a:ext cx="545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GB" altLang="en-US" sz="1800">
                <a:solidFill>
                  <a:schemeClr val="tx1"/>
                </a:solidFill>
                <a:latin typeface="Calibri" panose="020F0502020204030204" pitchFamily="34" charset="0"/>
                <a:cs typeface="Calibri" panose="020F0502020204030204" pitchFamily="34" charset="0"/>
              </a:rPr>
              <a:t>Wisdom, the World of Emotions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100048C-0763-6E8E-A765-EDF8CC7F3815}"/>
              </a:ext>
            </a:extLst>
          </p:cNvPr>
          <p:cNvSpPr>
            <a:spLocks noGrp="1"/>
          </p:cNvSpPr>
          <p:nvPr>
            <p:ph type="title"/>
          </p:nvPr>
        </p:nvSpPr>
        <p:spPr/>
        <p:txBody>
          <a:bodyPr/>
          <a:lstStyle/>
          <a:p>
            <a:endParaRPr lang="en-US" altLang="en-US"/>
          </a:p>
        </p:txBody>
      </p:sp>
      <p:pic>
        <p:nvPicPr>
          <p:cNvPr id="37890" name="Content Placeholder 4">
            <a:extLst>
              <a:ext uri="{FF2B5EF4-FFF2-40B4-BE49-F238E27FC236}">
                <a16:creationId xmlns:a16="http://schemas.microsoft.com/office/drawing/2014/main" id="{C77D34E2-F41A-1236-5547-1E3949D037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0850" y="-120650"/>
            <a:ext cx="10045700" cy="7099300"/>
          </a:xfrm>
        </p:spPr>
      </p:pic>
      <p:sp>
        <p:nvSpPr>
          <p:cNvPr id="2" name="TextBox 1">
            <a:extLst>
              <a:ext uri="{FF2B5EF4-FFF2-40B4-BE49-F238E27FC236}">
                <a16:creationId xmlns:a16="http://schemas.microsoft.com/office/drawing/2014/main" id="{2260B5FC-CC0E-662B-0FFD-54FF5664FB29}"/>
              </a:ext>
            </a:extLst>
          </p:cNvPr>
          <p:cNvSpPr txBox="1"/>
          <p:nvPr/>
        </p:nvSpPr>
        <p:spPr>
          <a:xfrm>
            <a:off x="2362200" y="1360488"/>
            <a:ext cx="6286500" cy="522287"/>
          </a:xfrm>
          <a:prstGeom prst="rect">
            <a:avLst/>
          </a:prstGeom>
          <a:noFill/>
        </p:spPr>
        <p:txBody>
          <a:bodyPr>
            <a:spAutoFit/>
          </a:bodyPr>
          <a:lstStyle/>
          <a:p>
            <a:pPr>
              <a:defRPr/>
            </a:pPr>
            <a:r>
              <a:rPr lang="en-GB" sz="1400">
                <a:latin typeface="+mj-lt"/>
              </a:rPr>
              <a:t>Inner Compass/ Openness and Learning mindset/ Humility/ Compassion</a:t>
            </a:r>
          </a:p>
        </p:txBody>
      </p:sp>
      <p:sp>
        <p:nvSpPr>
          <p:cNvPr id="3" name="TextBox 2">
            <a:extLst>
              <a:ext uri="{FF2B5EF4-FFF2-40B4-BE49-F238E27FC236}">
                <a16:creationId xmlns:a16="http://schemas.microsoft.com/office/drawing/2014/main" id="{828AB060-57E5-14ED-A063-5017DA5C1487}"/>
              </a:ext>
            </a:extLst>
          </p:cNvPr>
          <p:cNvSpPr txBox="1"/>
          <p:nvPr/>
        </p:nvSpPr>
        <p:spPr>
          <a:xfrm>
            <a:off x="2379663" y="2076450"/>
            <a:ext cx="6008687" cy="523875"/>
          </a:xfrm>
          <a:prstGeom prst="rect">
            <a:avLst/>
          </a:prstGeom>
          <a:noFill/>
        </p:spPr>
        <p:txBody>
          <a:bodyPr>
            <a:spAutoFit/>
          </a:bodyPr>
          <a:lstStyle/>
          <a:p>
            <a:pPr>
              <a:defRPr/>
            </a:pPr>
            <a:r>
              <a:rPr lang="en-GB" sz="1400">
                <a:latin typeface="+mn-lt"/>
              </a:rPr>
              <a:t>Appreciation/Connectedness/ Perspectival Skills/ Co-creation skills / Long-term orientation and Visioning</a:t>
            </a:r>
          </a:p>
        </p:txBody>
      </p:sp>
      <p:sp>
        <p:nvSpPr>
          <p:cNvPr id="4" name="TextBox 3">
            <a:extLst>
              <a:ext uri="{FF2B5EF4-FFF2-40B4-BE49-F238E27FC236}">
                <a16:creationId xmlns:a16="http://schemas.microsoft.com/office/drawing/2014/main" id="{509542B0-E292-48BA-A4F4-3418E7DB5C25}"/>
              </a:ext>
            </a:extLst>
          </p:cNvPr>
          <p:cNvSpPr txBox="1"/>
          <p:nvPr/>
        </p:nvSpPr>
        <p:spPr>
          <a:xfrm>
            <a:off x="2400300" y="4991100"/>
            <a:ext cx="6286500" cy="522288"/>
          </a:xfrm>
          <a:prstGeom prst="rect">
            <a:avLst/>
          </a:prstGeom>
          <a:noFill/>
        </p:spPr>
        <p:txBody>
          <a:bodyPr>
            <a:spAutoFit/>
          </a:bodyPr>
          <a:lstStyle/>
          <a:p>
            <a:pPr>
              <a:defRPr/>
            </a:pPr>
            <a:r>
              <a:rPr lang="en-GB" sz="1400">
                <a:latin typeface="+mj-lt"/>
              </a:rPr>
              <a:t>Empathy/Communication skills/Inclusive mindset/Inter-cultural competence</a:t>
            </a:r>
          </a:p>
        </p:txBody>
      </p:sp>
      <p:sp>
        <p:nvSpPr>
          <p:cNvPr id="5" name="TextBox 4">
            <a:extLst>
              <a:ext uri="{FF2B5EF4-FFF2-40B4-BE49-F238E27FC236}">
                <a16:creationId xmlns:a16="http://schemas.microsoft.com/office/drawing/2014/main" id="{B1D5F0DC-B723-475F-0A7A-5FAB8A737609}"/>
              </a:ext>
            </a:extLst>
          </p:cNvPr>
          <p:cNvSpPr txBox="1"/>
          <p:nvPr/>
        </p:nvSpPr>
        <p:spPr>
          <a:xfrm>
            <a:off x="2362200" y="4375150"/>
            <a:ext cx="6008688" cy="307975"/>
          </a:xfrm>
          <a:prstGeom prst="rect">
            <a:avLst/>
          </a:prstGeom>
          <a:noFill/>
        </p:spPr>
        <p:txBody>
          <a:bodyPr>
            <a:spAutoFit/>
          </a:bodyPr>
          <a:lstStyle/>
          <a:p>
            <a:pPr>
              <a:defRPr/>
            </a:pPr>
            <a:r>
              <a:rPr lang="en-GB" sz="1400">
                <a:latin typeface="+mn-lt"/>
              </a:rPr>
              <a:t>Self-awareness/Mobilisation skills/ Perseverance/ Optimism</a:t>
            </a:r>
          </a:p>
        </p:txBody>
      </p:sp>
      <p:sp>
        <p:nvSpPr>
          <p:cNvPr id="8" name="TextBox 7">
            <a:extLst>
              <a:ext uri="{FF2B5EF4-FFF2-40B4-BE49-F238E27FC236}">
                <a16:creationId xmlns:a16="http://schemas.microsoft.com/office/drawing/2014/main" id="{6761433E-94DF-79C1-67D6-4EC565D996D2}"/>
              </a:ext>
            </a:extLst>
          </p:cNvPr>
          <p:cNvSpPr txBox="1"/>
          <p:nvPr/>
        </p:nvSpPr>
        <p:spPr>
          <a:xfrm>
            <a:off x="2400300" y="790575"/>
            <a:ext cx="5519738" cy="368300"/>
          </a:xfrm>
          <a:prstGeom prst="rect">
            <a:avLst/>
          </a:prstGeom>
          <a:noFill/>
        </p:spPr>
        <p:txBody>
          <a:bodyPr>
            <a:spAutoFit/>
          </a:bodyPr>
          <a:lstStyle/>
          <a:p>
            <a:pPr>
              <a:defRPr/>
            </a:pPr>
            <a:r>
              <a:rPr lang="en-GB" sz="1800" b="1">
                <a:latin typeface="+mj-lt"/>
              </a:rPr>
              <a:t>Inner Development Goals (IDGs)</a:t>
            </a:r>
          </a:p>
        </p:txBody>
      </p:sp>
      <p:sp>
        <p:nvSpPr>
          <p:cNvPr id="6" name="TextBox 5">
            <a:extLst>
              <a:ext uri="{FF2B5EF4-FFF2-40B4-BE49-F238E27FC236}">
                <a16:creationId xmlns:a16="http://schemas.microsoft.com/office/drawing/2014/main" id="{49511520-955D-D8FC-A8C1-3B69B1AF3F9E}"/>
              </a:ext>
            </a:extLst>
          </p:cNvPr>
          <p:cNvSpPr txBox="1"/>
          <p:nvPr/>
        </p:nvSpPr>
        <p:spPr>
          <a:xfrm>
            <a:off x="2362200" y="3624263"/>
            <a:ext cx="6045200" cy="307975"/>
          </a:xfrm>
          <a:prstGeom prst="rect">
            <a:avLst/>
          </a:prstGeom>
          <a:noFill/>
        </p:spPr>
        <p:txBody>
          <a:bodyPr>
            <a:spAutoFit/>
          </a:bodyPr>
          <a:lstStyle/>
          <a:p>
            <a:pPr>
              <a:defRPr/>
            </a:pPr>
            <a:r>
              <a:rPr lang="en-GB" sz="1400">
                <a:latin typeface="+mn-lt"/>
              </a:rPr>
              <a:t>Sense-making/ Critical-thinking/ Complexity-awareness</a:t>
            </a:r>
          </a:p>
        </p:txBody>
      </p:sp>
      <p:sp>
        <p:nvSpPr>
          <p:cNvPr id="7" name="TextBox 6">
            <a:extLst>
              <a:ext uri="{FF2B5EF4-FFF2-40B4-BE49-F238E27FC236}">
                <a16:creationId xmlns:a16="http://schemas.microsoft.com/office/drawing/2014/main" id="{A9FC9F97-EC0F-2BE1-042F-D1D5C4CE533A}"/>
              </a:ext>
            </a:extLst>
          </p:cNvPr>
          <p:cNvSpPr txBox="1"/>
          <p:nvPr/>
        </p:nvSpPr>
        <p:spPr>
          <a:xfrm>
            <a:off x="2362200" y="2895600"/>
            <a:ext cx="6286500" cy="307975"/>
          </a:xfrm>
          <a:prstGeom prst="rect">
            <a:avLst/>
          </a:prstGeom>
          <a:noFill/>
        </p:spPr>
        <p:txBody>
          <a:bodyPr>
            <a:spAutoFit/>
          </a:bodyPr>
          <a:lstStyle/>
          <a:p>
            <a:pPr>
              <a:defRPr/>
            </a:pPr>
            <a:r>
              <a:rPr lang="en-GB" sz="1400">
                <a:latin typeface="+mn-lt"/>
              </a:rPr>
              <a:t>Presence/Integrity and Authenticity</a:t>
            </a:r>
          </a:p>
        </p:txBody>
      </p:sp>
      <p:sp>
        <p:nvSpPr>
          <p:cNvPr id="9" name="TextBox 8">
            <a:extLst>
              <a:ext uri="{FF2B5EF4-FFF2-40B4-BE49-F238E27FC236}">
                <a16:creationId xmlns:a16="http://schemas.microsoft.com/office/drawing/2014/main" id="{225213A6-E50B-CD29-D7E4-56FFFFE12E65}"/>
              </a:ext>
            </a:extLst>
          </p:cNvPr>
          <p:cNvSpPr txBox="1"/>
          <p:nvPr/>
        </p:nvSpPr>
        <p:spPr>
          <a:xfrm>
            <a:off x="2400300" y="5741988"/>
            <a:ext cx="5930900" cy="307975"/>
          </a:xfrm>
          <a:prstGeom prst="rect">
            <a:avLst/>
          </a:prstGeom>
          <a:noFill/>
        </p:spPr>
        <p:txBody>
          <a:bodyPr>
            <a:spAutoFit/>
          </a:bodyPr>
          <a:lstStyle/>
          <a:p>
            <a:pPr>
              <a:defRPr/>
            </a:pPr>
            <a:r>
              <a:rPr lang="en-GB" sz="1400">
                <a:latin typeface="+mn-lt"/>
              </a:rPr>
              <a:t>Trust/Courage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2AE63AD-E453-58FD-68A9-9B4C5BBF6BBC}"/>
              </a:ext>
            </a:extLst>
          </p:cNvPr>
          <p:cNvSpPr>
            <a:spLocks noGrp="1"/>
          </p:cNvSpPr>
          <p:nvPr>
            <p:ph type="title"/>
          </p:nvPr>
        </p:nvSpPr>
        <p:spPr/>
        <p:txBody>
          <a:bodyPr/>
          <a:lstStyle/>
          <a:p>
            <a:endParaRPr lang="en-US" altLang="en-US"/>
          </a:p>
        </p:txBody>
      </p:sp>
      <p:pic>
        <p:nvPicPr>
          <p:cNvPr id="38914" name="Content Placeholder 4">
            <a:extLst>
              <a:ext uri="{FF2B5EF4-FFF2-40B4-BE49-F238E27FC236}">
                <a16:creationId xmlns:a16="http://schemas.microsoft.com/office/drawing/2014/main" id="{2D8D0773-EF6D-8622-30D5-6EB4FA3E12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0850" y="-120650"/>
            <a:ext cx="10045700" cy="7099300"/>
          </a:xfrm>
        </p:spPr>
      </p:pic>
      <p:sp>
        <p:nvSpPr>
          <p:cNvPr id="2" name="TextBox 1">
            <a:extLst>
              <a:ext uri="{FF2B5EF4-FFF2-40B4-BE49-F238E27FC236}">
                <a16:creationId xmlns:a16="http://schemas.microsoft.com/office/drawing/2014/main" id="{DCD4B265-3F3F-1518-3919-9B6CB50DBF30}"/>
              </a:ext>
            </a:extLst>
          </p:cNvPr>
          <p:cNvSpPr txBox="1"/>
          <p:nvPr/>
        </p:nvSpPr>
        <p:spPr>
          <a:xfrm>
            <a:off x="2362200" y="1360488"/>
            <a:ext cx="6286500" cy="307975"/>
          </a:xfrm>
          <a:prstGeom prst="rect">
            <a:avLst/>
          </a:prstGeom>
          <a:noFill/>
        </p:spPr>
        <p:txBody>
          <a:bodyPr>
            <a:spAutoFit/>
          </a:bodyPr>
          <a:lstStyle/>
          <a:p>
            <a:pPr>
              <a:defRPr/>
            </a:pPr>
            <a:r>
              <a:rPr lang="en-GB" sz="1400" dirty="0">
                <a:latin typeface="+mj-lt"/>
              </a:rPr>
              <a:t>??</a:t>
            </a:r>
          </a:p>
        </p:txBody>
      </p:sp>
      <p:sp>
        <p:nvSpPr>
          <p:cNvPr id="3" name="TextBox 2">
            <a:extLst>
              <a:ext uri="{FF2B5EF4-FFF2-40B4-BE49-F238E27FC236}">
                <a16:creationId xmlns:a16="http://schemas.microsoft.com/office/drawing/2014/main" id="{722A0537-3D2D-2C87-19CF-00ADBEC09863}"/>
              </a:ext>
            </a:extLst>
          </p:cNvPr>
          <p:cNvSpPr txBox="1"/>
          <p:nvPr/>
        </p:nvSpPr>
        <p:spPr>
          <a:xfrm>
            <a:off x="2379663" y="2076450"/>
            <a:ext cx="6008687" cy="523875"/>
          </a:xfrm>
          <a:prstGeom prst="rect">
            <a:avLst/>
          </a:prstGeom>
          <a:noFill/>
        </p:spPr>
        <p:txBody>
          <a:bodyPr>
            <a:spAutoFit/>
          </a:bodyPr>
          <a:lstStyle/>
          <a:p>
            <a:pPr>
              <a:defRPr/>
            </a:pPr>
            <a:r>
              <a:rPr lang="en-GB" sz="1400" dirty="0">
                <a:latin typeface="+mn-lt"/>
              </a:rPr>
              <a:t>SIGNIFICANCE: To feel respected, values and included in care home decisions</a:t>
            </a:r>
          </a:p>
        </p:txBody>
      </p:sp>
      <p:sp>
        <p:nvSpPr>
          <p:cNvPr id="4" name="TextBox 3">
            <a:extLst>
              <a:ext uri="{FF2B5EF4-FFF2-40B4-BE49-F238E27FC236}">
                <a16:creationId xmlns:a16="http://schemas.microsoft.com/office/drawing/2014/main" id="{D9456D4F-603D-200D-184B-6D1C74E525B3}"/>
              </a:ext>
            </a:extLst>
          </p:cNvPr>
          <p:cNvSpPr txBox="1"/>
          <p:nvPr/>
        </p:nvSpPr>
        <p:spPr>
          <a:xfrm>
            <a:off x="2400300" y="4991100"/>
            <a:ext cx="6286500" cy="523875"/>
          </a:xfrm>
          <a:prstGeom prst="rect">
            <a:avLst/>
          </a:prstGeom>
          <a:noFill/>
        </p:spPr>
        <p:txBody>
          <a:bodyPr>
            <a:spAutoFit/>
          </a:bodyPr>
          <a:lstStyle/>
          <a:p>
            <a:pPr>
              <a:defRPr/>
            </a:pPr>
            <a:r>
              <a:rPr lang="en-GB" sz="1400" dirty="0">
                <a:latin typeface="+mj-lt"/>
              </a:rPr>
              <a:t>BELONGING: To feel connected and to be able to contribute within </a:t>
            </a:r>
            <a:r>
              <a:rPr lang="en-GB" sz="1400" dirty="0" err="1">
                <a:latin typeface="+mj-lt"/>
              </a:rPr>
              <a:t>one’’s</a:t>
            </a:r>
            <a:r>
              <a:rPr lang="en-GB" sz="1400" dirty="0">
                <a:latin typeface="+mj-lt"/>
              </a:rPr>
              <a:t> own home and community </a:t>
            </a:r>
          </a:p>
        </p:txBody>
      </p:sp>
      <p:sp>
        <p:nvSpPr>
          <p:cNvPr id="5" name="TextBox 4">
            <a:extLst>
              <a:ext uri="{FF2B5EF4-FFF2-40B4-BE49-F238E27FC236}">
                <a16:creationId xmlns:a16="http://schemas.microsoft.com/office/drawing/2014/main" id="{3B1A4B67-D9C7-60DD-99CB-2D957E004D68}"/>
              </a:ext>
            </a:extLst>
          </p:cNvPr>
          <p:cNvSpPr txBox="1"/>
          <p:nvPr/>
        </p:nvSpPr>
        <p:spPr>
          <a:xfrm>
            <a:off x="2379663" y="4159250"/>
            <a:ext cx="6286500" cy="739775"/>
          </a:xfrm>
          <a:prstGeom prst="rect">
            <a:avLst/>
          </a:prstGeom>
          <a:noFill/>
        </p:spPr>
        <p:txBody>
          <a:bodyPr>
            <a:spAutoFit/>
          </a:bodyPr>
          <a:lstStyle/>
          <a:p>
            <a:pPr>
              <a:defRPr/>
            </a:pPr>
            <a:r>
              <a:rPr lang="en-GB" sz="1400" dirty="0">
                <a:latin typeface="+mn-lt"/>
              </a:rPr>
              <a:t>CONTINUITY: To feel valued and connected with the past, seamlessly inclusive of endeavours to maintain personal interests and hobbies</a:t>
            </a:r>
          </a:p>
        </p:txBody>
      </p:sp>
      <p:sp>
        <p:nvSpPr>
          <p:cNvPr id="8" name="TextBox 7">
            <a:extLst>
              <a:ext uri="{FF2B5EF4-FFF2-40B4-BE49-F238E27FC236}">
                <a16:creationId xmlns:a16="http://schemas.microsoft.com/office/drawing/2014/main" id="{0AA560F0-C460-09E2-811D-C02E09BEE390}"/>
              </a:ext>
            </a:extLst>
          </p:cNvPr>
          <p:cNvSpPr txBox="1"/>
          <p:nvPr/>
        </p:nvSpPr>
        <p:spPr>
          <a:xfrm>
            <a:off x="2379663" y="814388"/>
            <a:ext cx="5519737" cy="368300"/>
          </a:xfrm>
          <a:prstGeom prst="rect">
            <a:avLst/>
          </a:prstGeom>
          <a:noFill/>
        </p:spPr>
        <p:txBody>
          <a:bodyPr>
            <a:spAutoFit/>
          </a:bodyPr>
          <a:lstStyle/>
          <a:p>
            <a:pPr>
              <a:defRPr/>
            </a:pPr>
            <a:r>
              <a:rPr lang="en-GB" sz="1800" b="1" dirty="0">
                <a:latin typeface="+mj-lt"/>
              </a:rPr>
              <a:t>Six Senses Dementia Care</a:t>
            </a:r>
          </a:p>
        </p:txBody>
      </p:sp>
      <p:sp>
        <p:nvSpPr>
          <p:cNvPr id="6" name="TextBox 5">
            <a:extLst>
              <a:ext uri="{FF2B5EF4-FFF2-40B4-BE49-F238E27FC236}">
                <a16:creationId xmlns:a16="http://schemas.microsoft.com/office/drawing/2014/main" id="{28B110C3-ADC2-2A65-1F5E-5DD2CE8F9E47}"/>
              </a:ext>
            </a:extLst>
          </p:cNvPr>
          <p:cNvSpPr txBox="1"/>
          <p:nvPr/>
        </p:nvSpPr>
        <p:spPr>
          <a:xfrm>
            <a:off x="2362200" y="3624263"/>
            <a:ext cx="6045200" cy="523875"/>
          </a:xfrm>
          <a:prstGeom prst="rect">
            <a:avLst/>
          </a:prstGeom>
          <a:noFill/>
        </p:spPr>
        <p:txBody>
          <a:bodyPr>
            <a:spAutoFit/>
          </a:bodyPr>
          <a:lstStyle/>
          <a:p>
            <a:pPr>
              <a:defRPr/>
            </a:pPr>
            <a:r>
              <a:rPr lang="en-GB" sz="1400" dirty="0">
                <a:latin typeface="+mn-lt"/>
              </a:rPr>
              <a:t>PURPOSE: To ne meaningfully engages with the ability to make choices and have their preferences respected.</a:t>
            </a:r>
          </a:p>
        </p:txBody>
      </p:sp>
      <p:sp>
        <p:nvSpPr>
          <p:cNvPr id="7" name="TextBox 6">
            <a:extLst>
              <a:ext uri="{FF2B5EF4-FFF2-40B4-BE49-F238E27FC236}">
                <a16:creationId xmlns:a16="http://schemas.microsoft.com/office/drawing/2014/main" id="{87675027-87E9-9193-EEF0-E8975AF9675B}"/>
              </a:ext>
            </a:extLst>
          </p:cNvPr>
          <p:cNvSpPr txBox="1"/>
          <p:nvPr/>
        </p:nvSpPr>
        <p:spPr>
          <a:xfrm>
            <a:off x="2362200" y="2895600"/>
            <a:ext cx="6286500" cy="523875"/>
          </a:xfrm>
          <a:prstGeom prst="rect">
            <a:avLst/>
          </a:prstGeom>
          <a:noFill/>
        </p:spPr>
        <p:txBody>
          <a:bodyPr>
            <a:spAutoFit/>
          </a:bodyPr>
          <a:lstStyle/>
          <a:p>
            <a:pPr>
              <a:defRPr/>
            </a:pPr>
            <a:r>
              <a:rPr lang="en-GB" sz="1400" dirty="0">
                <a:latin typeface="+mn-lt"/>
              </a:rPr>
              <a:t>ACHIEVEMENT: To be able to set realistic goals and realistically contribute to the family and community</a:t>
            </a:r>
          </a:p>
        </p:txBody>
      </p:sp>
      <p:sp>
        <p:nvSpPr>
          <p:cNvPr id="9" name="TextBox 8">
            <a:extLst>
              <a:ext uri="{FF2B5EF4-FFF2-40B4-BE49-F238E27FC236}">
                <a16:creationId xmlns:a16="http://schemas.microsoft.com/office/drawing/2014/main" id="{92C3E48E-37EA-38A2-914D-7145F7F16F60}"/>
              </a:ext>
            </a:extLst>
          </p:cNvPr>
          <p:cNvSpPr txBox="1"/>
          <p:nvPr/>
        </p:nvSpPr>
        <p:spPr>
          <a:xfrm>
            <a:off x="2400300" y="5741988"/>
            <a:ext cx="5930900" cy="307975"/>
          </a:xfrm>
          <a:prstGeom prst="rect">
            <a:avLst/>
          </a:prstGeom>
          <a:noFill/>
        </p:spPr>
        <p:txBody>
          <a:bodyPr>
            <a:spAutoFit/>
          </a:bodyPr>
          <a:lstStyle/>
          <a:p>
            <a:pPr>
              <a:defRPr/>
            </a:pPr>
            <a:r>
              <a:rPr lang="en-GB" sz="1400" dirty="0">
                <a:latin typeface="+mn-lt"/>
              </a:rPr>
              <a:t>SECURITY: To feel safe and secure physically and emotionally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D4FBFC8-640C-1A89-ACBE-95D616035C72}"/>
              </a:ext>
            </a:extLst>
          </p:cNvPr>
          <p:cNvSpPr>
            <a:spLocks noGrp="1"/>
          </p:cNvSpPr>
          <p:nvPr>
            <p:ph type="title"/>
          </p:nvPr>
        </p:nvSpPr>
        <p:spPr>
          <a:xfrm>
            <a:off x="2354263" y="155575"/>
            <a:ext cx="6789737" cy="908050"/>
          </a:xfrm>
          <a:solidFill>
            <a:schemeClr val="bg1"/>
          </a:solidFill>
        </p:spPr>
        <p:txBody>
          <a:bodyPr/>
          <a:lstStyle/>
          <a:p>
            <a:pPr eaLnBrk="1" hangingPunct="1">
              <a:defRPr/>
            </a:pPr>
            <a:r>
              <a:rPr lang="en-US" altLang="en-US" dirty="0">
                <a:solidFill>
                  <a:schemeClr val="accent4">
                    <a:lumMod val="50000"/>
                  </a:schemeClr>
                </a:solidFill>
              </a:rPr>
              <a:t>Flourish Model- Children’s Questions</a:t>
            </a:r>
          </a:p>
        </p:txBody>
      </p:sp>
      <p:sp>
        <p:nvSpPr>
          <p:cNvPr id="6146" name="Text Placeholder 10">
            <a:extLst>
              <a:ext uri="{FF2B5EF4-FFF2-40B4-BE49-F238E27FC236}">
                <a16:creationId xmlns:a16="http://schemas.microsoft.com/office/drawing/2014/main" id="{5B94D3FB-FC6D-D7EF-306F-49CCB5C20EE6}"/>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hlink"/>
                </a:solidFill>
              </a:rPr>
              <a:t>Service</a:t>
            </a:r>
          </a:p>
        </p:txBody>
      </p:sp>
      <p:sp>
        <p:nvSpPr>
          <p:cNvPr id="6147" name="Text Placeholder 11">
            <a:extLst>
              <a:ext uri="{FF2B5EF4-FFF2-40B4-BE49-F238E27FC236}">
                <a16:creationId xmlns:a16="http://schemas.microsoft.com/office/drawing/2014/main" id="{E7B97C1B-7636-1734-7F8C-542EE4284BC3}"/>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6A719A"/>
                </a:solidFill>
              </a:rPr>
              <a:t>Making a Difference</a:t>
            </a:r>
          </a:p>
        </p:txBody>
      </p:sp>
      <p:sp>
        <p:nvSpPr>
          <p:cNvPr id="6148" name="Text Placeholder 31">
            <a:extLst>
              <a:ext uri="{FF2B5EF4-FFF2-40B4-BE49-F238E27FC236}">
                <a16:creationId xmlns:a16="http://schemas.microsoft.com/office/drawing/2014/main" id="{0CDFC0B2-0FE4-A893-4DB3-ED0087125A24}"/>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9499B6"/>
                </a:solidFill>
              </a:rPr>
              <a:t>Internal Cohesion</a:t>
            </a:r>
          </a:p>
        </p:txBody>
      </p:sp>
      <p:sp>
        <p:nvSpPr>
          <p:cNvPr id="6149" name="Text Placeholder 32">
            <a:extLst>
              <a:ext uri="{FF2B5EF4-FFF2-40B4-BE49-F238E27FC236}">
                <a16:creationId xmlns:a16="http://schemas.microsoft.com/office/drawing/2014/main" id="{C19C523D-F802-F02E-0C59-383D000E67B0}"/>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accent1"/>
                </a:solidFill>
              </a:rPr>
              <a:t>Transformation</a:t>
            </a:r>
          </a:p>
        </p:txBody>
      </p:sp>
      <p:sp>
        <p:nvSpPr>
          <p:cNvPr id="6150" name="Text Placeholder 33">
            <a:extLst>
              <a:ext uri="{FF2B5EF4-FFF2-40B4-BE49-F238E27FC236}">
                <a16:creationId xmlns:a16="http://schemas.microsoft.com/office/drawing/2014/main" id="{397D2C72-9521-BABF-FF93-EF15BA4CD74D}"/>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D59F5D"/>
                </a:solidFill>
              </a:rPr>
              <a:t>Self-Esteem</a:t>
            </a:r>
          </a:p>
        </p:txBody>
      </p:sp>
      <p:sp>
        <p:nvSpPr>
          <p:cNvPr id="6151" name="Text Placeholder 34">
            <a:extLst>
              <a:ext uri="{FF2B5EF4-FFF2-40B4-BE49-F238E27FC236}">
                <a16:creationId xmlns:a16="http://schemas.microsoft.com/office/drawing/2014/main" id="{AE3A4C5E-EC58-0EE9-E154-29CBC7B637B7}"/>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CD8A3C"/>
                </a:solidFill>
              </a:rPr>
              <a:t>Relationship</a:t>
            </a:r>
          </a:p>
        </p:txBody>
      </p:sp>
      <p:sp>
        <p:nvSpPr>
          <p:cNvPr id="6152" name="Text Placeholder 35">
            <a:extLst>
              <a:ext uri="{FF2B5EF4-FFF2-40B4-BE49-F238E27FC236}">
                <a16:creationId xmlns:a16="http://schemas.microsoft.com/office/drawing/2014/main" id="{EF184B5C-0273-9D30-29BF-542855864DD0}"/>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A50021"/>
                </a:solidFill>
              </a:rPr>
              <a:t>Survival</a:t>
            </a:r>
          </a:p>
        </p:txBody>
      </p:sp>
      <p:pic>
        <p:nvPicPr>
          <p:cNvPr id="6153" name="Picture 2">
            <a:extLst>
              <a:ext uri="{FF2B5EF4-FFF2-40B4-BE49-F238E27FC236}">
                <a16:creationId xmlns:a16="http://schemas.microsoft.com/office/drawing/2014/main" id="{929C91A8-1696-97D5-1468-EE11121E7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5">
            <a:extLst>
              <a:ext uri="{FF2B5EF4-FFF2-40B4-BE49-F238E27FC236}">
                <a16:creationId xmlns:a16="http://schemas.microsoft.com/office/drawing/2014/main" id="{E611B0A1-9118-E80D-91D3-8883DF5EB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24066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0">
            <a:extLst>
              <a:ext uri="{FF2B5EF4-FFF2-40B4-BE49-F238E27FC236}">
                <a16:creationId xmlns:a16="http://schemas.microsoft.com/office/drawing/2014/main" id="{6C98095F-4E8F-4849-B898-4A15044FF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D8373AE2-FFCA-6329-EDBD-93C210DDC477}"/>
              </a:ext>
            </a:extLst>
          </p:cNvPr>
          <p:cNvGraphicFramePr>
            <a:graphicFrameLocks noGrp="1"/>
          </p:cNvGraphicFramePr>
          <p:nvPr/>
        </p:nvGraphicFramePr>
        <p:xfrm>
          <a:off x="2351088" y="4965700"/>
          <a:ext cx="6588125" cy="625475"/>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625475">
                <a:tc>
                  <a:txBody>
                    <a:bodyPr/>
                    <a:lstStyle/>
                    <a:p>
                      <a:pPr algn="l">
                        <a:spcAft>
                          <a:spcPts val="0"/>
                        </a:spcAft>
                      </a:pPr>
                      <a:r>
                        <a:rPr lang="en-US" sz="1000" b="0" dirty="0">
                          <a:effectLst/>
                          <a:latin typeface="+mn-lt"/>
                          <a:ea typeface="MS Mincho" panose="02020609040205080304" pitchFamily="49" charset="-128"/>
                          <a:cs typeface="Times New Roman" panose="02020603050405020304" pitchFamily="18" charset="0"/>
                        </a:rPr>
                        <a:t>How do we ensure that every child feels loved and wanted?</a:t>
                      </a:r>
                      <a:r>
                        <a:rPr lang="en-GB" sz="1000" b="0" dirty="0">
                          <a:effectLst/>
                          <a:latin typeface="+mn-lt"/>
                          <a:ea typeface="MS Mincho" panose="02020609040205080304" pitchFamily="49" charset="-128"/>
                          <a:cs typeface="Times New Roman" panose="02020603050405020304" pitchFamily="18" charset="0"/>
                        </a:rPr>
                        <a:t> </a:t>
                      </a:r>
                      <a:r>
                        <a:rPr lang="en-US" sz="1000" b="0" dirty="0">
                          <a:effectLst/>
                          <a:latin typeface="+mn-lt"/>
                          <a:ea typeface="MS Mincho" panose="02020609040205080304" pitchFamily="49" charset="-128"/>
                          <a:cs typeface="Times New Roman" panose="02020603050405020304" pitchFamily="18" charset="0"/>
                        </a:rPr>
                        <a:t>How do we provide every child with strong and consistent relationships/parenting? How are we nurturing children’s relationship with the natural world? How are we promoting children’s communicative abilities?</a:t>
                      </a:r>
                      <a:endParaRPr lang="en-GB" sz="1000" b="0" dirty="0">
                        <a:effectLst/>
                        <a:latin typeface="+mn-lt"/>
                        <a:ea typeface="MS Mincho" panose="02020609040205080304" pitchFamily="49" charset="-128"/>
                        <a:cs typeface="Times New Roman" panose="02020603050405020304" pitchFamily="18" charset="0"/>
                      </a:endParaRPr>
                    </a:p>
                    <a:p>
                      <a:pPr algn="l">
                        <a:spcAft>
                          <a:spcPts val="0"/>
                        </a:spcAft>
                      </a:pPr>
                      <a:r>
                        <a:rPr lang="en-US" sz="1100" b="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BD3196FE-54C5-0023-6220-FAFD271C70A1}"/>
              </a:ext>
            </a:extLst>
          </p:cNvPr>
          <p:cNvSpPr txBox="1"/>
          <p:nvPr/>
        </p:nvSpPr>
        <p:spPr>
          <a:xfrm>
            <a:off x="2354263" y="3314700"/>
            <a:ext cx="6640512" cy="708025"/>
          </a:xfrm>
          <a:prstGeom prst="rect">
            <a:avLst/>
          </a:prstGeom>
          <a:noFill/>
        </p:spPr>
        <p:txBody>
          <a:bodyPr>
            <a:spAutoFit/>
          </a:bodyPr>
          <a:lstStyle/>
          <a:p>
            <a:pPr>
              <a:defRPr/>
            </a:pPr>
            <a:r>
              <a:rPr lang="en-US" sz="1000" dirty="0">
                <a:latin typeface="+mn-lt"/>
              </a:rPr>
              <a:t>Are we giving children the time to be curious and explore the things in the environment that most interest them? Are we ensuring that they have lots of time and freedom for free play? Are we ensuring that they are getting the right environmental opportunities? Are we supporting them in achieving states of concentration and flow?</a:t>
            </a:r>
          </a:p>
        </p:txBody>
      </p:sp>
      <p:sp>
        <p:nvSpPr>
          <p:cNvPr id="19" name="TextBox 18">
            <a:extLst>
              <a:ext uri="{FF2B5EF4-FFF2-40B4-BE49-F238E27FC236}">
                <a16:creationId xmlns:a16="http://schemas.microsoft.com/office/drawing/2014/main" id="{E92E5AD2-F2A4-1DCC-3C08-0E175C9A654C}"/>
              </a:ext>
            </a:extLst>
          </p:cNvPr>
          <p:cNvSpPr txBox="1"/>
          <p:nvPr/>
        </p:nvSpPr>
        <p:spPr>
          <a:xfrm>
            <a:off x="2351088" y="1901825"/>
            <a:ext cx="6640512" cy="554038"/>
          </a:xfrm>
          <a:prstGeom prst="rect">
            <a:avLst/>
          </a:prstGeom>
          <a:noFill/>
        </p:spPr>
        <p:txBody>
          <a:bodyPr>
            <a:spAutoFit/>
          </a:bodyPr>
          <a:lstStyle/>
          <a:p>
            <a:pPr>
              <a:defRPr/>
            </a:pPr>
            <a:r>
              <a:rPr lang="en-US" sz="1000" dirty="0">
                <a:latin typeface="+mn-lt"/>
              </a:rPr>
              <a:t>How are children’s voices being heard? How are they being actively involved as young citizens?  In what ways are they able to contribute to the decision-making processes about things that affect them?</a:t>
            </a:r>
            <a:r>
              <a:rPr lang="en-GB" sz="1000" dirty="0">
                <a:latin typeface="+mn-lt"/>
              </a:rPr>
              <a:t> How are we supporting them in experiencing themselves as members of a wider community?</a:t>
            </a:r>
            <a:endParaRPr lang="en-US" sz="1000" dirty="0">
              <a:latin typeface="+mn-lt"/>
            </a:endParaRPr>
          </a:p>
        </p:txBody>
      </p:sp>
      <p:sp>
        <p:nvSpPr>
          <p:cNvPr id="20" name="TextBox 19">
            <a:extLst>
              <a:ext uri="{FF2B5EF4-FFF2-40B4-BE49-F238E27FC236}">
                <a16:creationId xmlns:a16="http://schemas.microsoft.com/office/drawing/2014/main" id="{C4CEEFB9-8711-7198-0050-CA668E0B62A3}"/>
              </a:ext>
            </a:extLst>
          </p:cNvPr>
          <p:cNvSpPr txBox="1"/>
          <p:nvPr/>
        </p:nvSpPr>
        <p:spPr>
          <a:xfrm>
            <a:off x="2376488" y="1254125"/>
            <a:ext cx="6462712" cy="554038"/>
          </a:xfrm>
          <a:prstGeom prst="rect">
            <a:avLst/>
          </a:prstGeom>
          <a:noFill/>
        </p:spPr>
        <p:txBody>
          <a:bodyPr>
            <a:spAutoFit/>
          </a:bodyPr>
          <a:lstStyle/>
          <a:p>
            <a:pPr>
              <a:defRPr/>
            </a:pPr>
            <a:r>
              <a:rPr lang="en-US" sz="1000" dirty="0">
                <a:latin typeface="+mn-lt"/>
              </a:rPr>
              <a:t>How are we protecting children’s human rights as young citizens? Are the best interests of the child at the heart of all decision-making?</a:t>
            </a:r>
            <a:r>
              <a:rPr lang="en-GB" sz="1000" dirty="0">
                <a:latin typeface="+mn-lt"/>
              </a:rPr>
              <a:t> </a:t>
            </a:r>
            <a:r>
              <a:rPr lang="en-US" sz="1000" dirty="0">
                <a:latin typeface="+mn-lt"/>
              </a:rPr>
              <a:t>Are all children able to experience beauty, wonder and joy? Are we supporting all aspects of their flourishing? </a:t>
            </a:r>
          </a:p>
        </p:txBody>
      </p:sp>
      <p:graphicFrame>
        <p:nvGraphicFramePr>
          <p:cNvPr id="2" name="Table 1">
            <a:extLst>
              <a:ext uri="{FF2B5EF4-FFF2-40B4-BE49-F238E27FC236}">
                <a16:creationId xmlns:a16="http://schemas.microsoft.com/office/drawing/2014/main" id="{C7CA917D-DACB-3A98-32D3-B40E278D1F97}"/>
              </a:ext>
            </a:extLst>
          </p:cNvPr>
          <p:cNvGraphicFramePr>
            <a:graphicFrameLocks noGrp="1"/>
          </p:cNvGraphicFramePr>
          <p:nvPr/>
        </p:nvGraphicFramePr>
        <p:xfrm>
          <a:off x="2325688" y="5548313"/>
          <a:ext cx="6669087" cy="863600"/>
        </p:xfrm>
        <a:graphic>
          <a:graphicData uri="http://schemas.openxmlformats.org/drawingml/2006/table">
            <a:tbl>
              <a:tblPr>
                <a:tableStyleId>{5C22544A-7EE6-4342-B048-85BDC9FD1C3A}</a:tableStyleId>
              </a:tblPr>
              <a:tblGrid>
                <a:gridCol w="6669087">
                  <a:extLst>
                    <a:ext uri="{9D8B030D-6E8A-4147-A177-3AD203B41FA5}">
                      <a16:colId xmlns:a16="http://schemas.microsoft.com/office/drawing/2014/main" val="20000"/>
                    </a:ext>
                  </a:extLst>
                </a:gridCol>
              </a:tblGrid>
              <a:tr h="863600">
                <a:tc>
                  <a:txBody>
                    <a:bodyPr/>
                    <a:lstStyle/>
                    <a:p>
                      <a:pPr algn="l">
                        <a:spcAft>
                          <a:spcPts val="0"/>
                        </a:spcAft>
                      </a:pPr>
                      <a:r>
                        <a:rPr lang="en-US" sz="1000" b="0" dirty="0">
                          <a:effectLst/>
                        </a:rPr>
                        <a:t>How do we ensure that every child feels safe and secure?  How do we ensure that every child has shelter, clean water and enough food to eat? How do we ensure that every child has the best possible physical environment to grow up in? How are we ensuring thar every child has enough physical movement and exercise? How do we ensure that every child has a healthy balanced diet?</a:t>
                      </a:r>
                      <a:r>
                        <a:rPr lang="en-GB" sz="1000" b="0" dirty="0">
                          <a:effectLst/>
                        </a:rPr>
                        <a:t> </a:t>
                      </a:r>
                      <a:r>
                        <a:rPr lang="en-US" sz="1000" b="0" dirty="0">
                          <a:effectLst/>
                        </a:rPr>
                        <a:t>What healthcare systems are available to support the needs of sick or physically disabled children?</a:t>
                      </a:r>
                      <a:endParaRPr lang="en-GB" sz="10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114289" marR="114289" marT="0" marB="0">
                    <a:solidFill>
                      <a:schemeClr val="bg1"/>
                    </a:solid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6A119AB-1643-4D60-E0C8-41FFEFBBE302}"/>
              </a:ext>
            </a:extLst>
          </p:cNvPr>
          <p:cNvSpPr txBox="1"/>
          <p:nvPr/>
        </p:nvSpPr>
        <p:spPr>
          <a:xfrm>
            <a:off x="2354263" y="4140200"/>
            <a:ext cx="6640512" cy="708025"/>
          </a:xfrm>
          <a:prstGeom prst="rect">
            <a:avLst/>
          </a:prstGeom>
          <a:noFill/>
        </p:spPr>
        <p:txBody>
          <a:bodyPr>
            <a:spAutoFit/>
          </a:bodyPr>
          <a:lstStyle/>
          <a:p>
            <a:pPr>
              <a:defRPr/>
            </a:pPr>
            <a:r>
              <a:rPr lang="en-US" sz="1000" dirty="0">
                <a:latin typeface="+mn-lt"/>
                <a:ea typeface="MS Mincho" panose="02020609040205080304" pitchFamily="49" charset="-128"/>
                <a:cs typeface="Times New Roman" panose="02020603050405020304" pitchFamily="18" charset="0"/>
              </a:rPr>
              <a:t>How are we maximizing early brain-building? How are we nurturing children’s ability to learn and do things for themselves?  How are we nurturing their resilience and ensuring that they are not afraid to take risks and learn from failure? How can we ensure that they can follow their unique interests and aspirations?  How can we identify if they have problems or need extra support?</a:t>
            </a:r>
            <a:endParaRPr lang="en-US" sz="1000" dirty="0">
              <a:latin typeface="+mn-lt"/>
            </a:endParaRPr>
          </a:p>
        </p:txBody>
      </p:sp>
      <p:graphicFrame>
        <p:nvGraphicFramePr>
          <p:cNvPr id="9" name="Table 8">
            <a:extLst>
              <a:ext uri="{FF2B5EF4-FFF2-40B4-BE49-F238E27FC236}">
                <a16:creationId xmlns:a16="http://schemas.microsoft.com/office/drawing/2014/main" id="{821E4A2B-DF4D-26A2-E090-F6092C22A808}"/>
              </a:ext>
            </a:extLst>
          </p:cNvPr>
          <p:cNvGraphicFramePr>
            <a:graphicFrameLocks noGrp="1"/>
          </p:cNvGraphicFramePr>
          <p:nvPr/>
        </p:nvGraphicFramePr>
        <p:xfrm>
          <a:off x="2352675" y="2619375"/>
          <a:ext cx="6510338" cy="762000"/>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760413">
                <a:tc>
                  <a:txBody>
                    <a:bodyPr/>
                    <a:lstStyle/>
                    <a:p>
                      <a:pPr algn="l">
                        <a:spcAft>
                          <a:spcPts val="0"/>
                        </a:spcAft>
                      </a:pPr>
                      <a:r>
                        <a:rPr lang="en-US" sz="1000" b="0" dirty="0">
                          <a:solidFill>
                            <a:srgbClr val="425296"/>
                          </a:solidFill>
                          <a:effectLst/>
                        </a:rPr>
                        <a:t>How are we ensuring that children are supported in being able to meaningfully express themselves? In what ways are we recognizing and supporting their unique backgrounds, mindsets</a:t>
                      </a:r>
                      <a:r>
                        <a:rPr lang="en-GB" sz="1000" b="0" dirty="0">
                          <a:solidFill>
                            <a:srgbClr val="425296"/>
                          </a:solidFill>
                          <a:effectLst/>
                        </a:rPr>
                        <a:t> </a:t>
                      </a:r>
                      <a:r>
                        <a:rPr lang="en-US" sz="1000" b="0" dirty="0">
                          <a:solidFill>
                            <a:srgbClr val="425296"/>
                          </a:solidFill>
                          <a:effectLst/>
                        </a:rPr>
                        <a:t>and learning dispositions? How are we ensuring that every child feels a sense of value and worth?  How are we preventing them from being exposed to developmentally damaging or inappropriate pressures?</a:t>
                      </a:r>
                      <a:endParaRPr lang="en-GB" sz="1000" b="0" dirty="0">
                        <a:solidFill>
                          <a:schemeClr val="tx2">
                            <a:lumMod val="75000"/>
                          </a:schemeClr>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4134" marR="64134"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83112ACD-F9E8-FF7F-D3BE-3C90B2926B4D}"/>
              </a:ext>
            </a:extLst>
          </p:cNvPr>
          <p:cNvSpPr>
            <a:spLocks noGrp="1"/>
          </p:cNvSpPr>
          <p:nvPr>
            <p:ph type="title"/>
          </p:nvPr>
        </p:nvSpPr>
        <p:spPr/>
        <p:txBody>
          <a:bodyPr/>
          <a:lstStyle/>
          <a:p>
            <a:endParaRPr lang="en-US" altLang="en-US"/>
          </a:p>
        </p:txBody>
      </p:sp>
      <p:pic>
        <p:nvPicPr>
          <p:cNvPr id="39938" name="Content Placeholder 4">
            <a:extLst>
              <a:ext uri="{FF2B5EF4-FFF2-40B4-BE49-F238E27FC236}">
                <a16:creationId xmlns:a16="http://schemas.microsoft.com/office/drawing/2014/main" id="{5553C1FF-ABD0-1FE1-0F39-8AFBBB6112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0850" y="-120650"/>
            <a:ext cx="10045700" cy="7099300"/>
          </a:xfrm>
        </p:spPr>
      </p:pic>
      <p:sp>
        <p:nvSpPr>
          <p:cNvPr id="2" name="TextBox 1">
            <a:extLst>
              <a:ext uri="{FF2B5EF4-FFF2-40B4-BE49-F238E27FC236}">
                <a16:creationId xmlns:a16="http://schemas.microsoft.com/office/drawing/2014/main" id="{31FE9736-A678-585E-F298-5F71ADB5A6C8}"/>
              </a:ext>
            </a:extLst>
          </p:cNvPr>
          <p:cNvSpPr txBox="1"/>
          <p:nvPr/>
        </p:nvSpPr>
        <p:spPr>
          <a:xfrm>
            <a:off x="2362200" y="1360488"/>
            <a:ext cx="6286500" cy="523875"/>
          </a:xfrm>
          <a:prstGeom prst="rect">
            <a:avLst/>
          </a:prstGeom>
          <a:noFill/>
        </p:spPr>
        <p:txBody>
          <a:bodyPr>
            <a:spAutoFit/>
          </a:bodyPr>
          <a:lstStyle/>
          <a:p>
            <a:pPr>
              <a:defRPr/>
            </a:pPr>
            <a:r>
              <a:rPr lang="en-GB" sz="1400">
                <a:latin typeface="+mj-lt"/>
              </a:rPr>
              <a:t>Being supported in learning new things; Mindfulness, gratitude and spiritual deepening/development</a:t>
            </a:r>
          </a:p>
        </p:txBody>
      </p:sp>
      <p:sp>
        <p:nvSpPr>
          <p:cNvPr id="3" name="TextBox 2">
            <a:extLst>
              <a:ext uri="{FF2B5EF4-FFF2-40B4-BE49-F238E27FC236}">
                <a16:creationId xmlns:a16="http://schemas.microsoft.com/office/drawing/2014/main" id="{E7F77586-6002-B635-BAD5-75B2AE235DC5}"/>
              </a:ext>
            </a:extLst>
          </p:cNvPr>
          <p:cNvSpPr txBox="1"/>
          <p:nvPr/>
        </p:nvSpPr>
        <p:spPr>
          <a:xfrm>
            <a:off x="2360613" y="1976438"/>
            <a:ext cx="6802437" cy="739775"/>
          </a:xfrm>
          <a:prstGeom prst="rect">
            <a:avLst/>
          </a:prstGeom>
          <a:noFill/>
        </p:spPr>
        <p:txBody>
          <a:bodyPr>
            <a:spAutoFit/>
          </a:bodyPr>
          <a:lstStyle/>
          <a:p>
            <a:pPr>
              <a:defRPr/>
            </a:pPr>
            <a:r>
              <a:rPr lang="en-GB" sz="1400">
                <a:latin typeface="+mn-lt"/>
              </a:rPr>
              <a:t>Celebrating personal identity and uniqueness; Being supported in maintaining a sense of personal value and contribution; Caring for </a:t>
            </a:r>
            <a:br>
              <a:rPr lang="en-GB" sz="1400">
                <a:latin typeface="+mn-lt"/>
              </a:rPr>
            </a:br>
            <a:r>
              <a:rPr lang="en-GB" sz="1400">
                <a:latin typeface="+mn-lt"/>
              </a:rPr>
              <a:t>others and the community as a whole</a:t>
            </a:r>
          </a:p>
        </p:txBody>
      </p:sp>
      <p:sp>
        <p:nvSpPr>
          <p:cNvPr id="4" name="TextBox 3">
            <a:extLst>
              <a:ext uri="{FF2B5EF4-FFF2-40B4-BE49-F238E27FC236}">
                <a16:creationId xmlns:a16="http://schemas.microsoft.com/office/drawing/2014/main" id="{3675FE57-897C-34FC-7AC1-6DFBB1311B01}"/>
              </a:ext>
            </a:extLst>
          </p:cNvPr>
          <p:cNvSpPr txBox="1"/>
          <p:nvPr/>
        </p:nvSpPr>
        <p:spPr>
          <a:xfrm>
            <a:off x="2309813" y="4973638"/>
            <a:ext cx="6802437" cy="522287"/>
          </a:xfrm>
          <a:prstGeom prst="rect">
            <a:avLst/>
          </a:prstGeom>
          <a:noFill/>
        </p:spPr>
        <p:txBody>
          <a:bodyPr>
            <a:spAutoFit/>
          </a:bodyPr>
          <a:lstStyle/>
          <a:p>
            <a:pPr>
              <a:defRPr/>
            </a:pPr>
            <a:r>
              <a:rPr lang="en-GB" sz="1400">
                <a:latin typeface="+mj-lt"/>
              </a:rPr>
              <a:t>Being supported in being able to effectively communicate; Developing self-kindness and compassionate understanding towards self and others </a:t>
            </a:r>
          </a:p>
        </p:txBody>
      </p:sp>
      <p:sp>
        <p:nvSpPr>
          <p:cNvPr id="5" name="TextBox 4">
            <a:extLst>
              <a:ext uri="{FF2B5EF4-FFF2-40B4-BE49-F238E27FC236}">
                <a16:creationId xmlns:a16="http://schemas.microsoft.com/office/drawing/2014/main" id="{F04B5F70-CB6A-B3EE-1F43-AA8F462A8BE3}"/>
              </a:ext>
            </a:extLst>
          </p:cNvPr>
          <p:cNvSpPr txBox="1"/>
          <p:nvPr/>
        </p:nvSpPr>
        <p:spPr>
          <a:xfrm>
            <a:off x="2360613" y="4243388"/>
            <a:ext cx="6396037" cy="523875"/>
          </a:xfrm>
          <a:prstGeom prst="rect">
            <a:avLst/>
          </a:prstGeom>
          <a:noFill/>
        </p:spPr>
        <p:txBody>
          <a:bodyPr>
            <a:spAutoFit/>
          </a:bodyPr>
          <a:lstStyle/>
          <a:p>
            <a:pPr>
              <a:defRPr/>
            </a:pPr>
            <a:r>
              <a:rPr lang="en-GB" sz="1400">
                <a:latin typeface="+mn-lt"/>
              </a:rPr>
              <a:t>Being supported in feeling independent; Optimisation of movement; Self-Respect and Dignity, Recognition of skills and capacities</a:t>
            </a:r>
          </a:p>
        </p:txBody>
      </p:sp>
      <p:sp>
        <p:nvSpPr>
          <p:cNvPr id="8" name="TextBox 7">
            <a:extLst>
              <a:ext uri="{FF2B5EF4-FFF2-40B4-BE49-F238E27FC236}">
                <a16:creationId xmlns:a16="http://schemas.microsoft.com/office/drawing/2014/main" id="{BE370B69-9F14-06F6-6004-62453FCA7BEC}"/>
              </a:ext>
            </a:extLst>
          </p:cNvPr>
          <p:cNvSpPr txBox="1"/>
          <p:nvPr/>
        </p:nvSpPr>
        <p:spPr>
          <a:xfrm>
            <a:off x="2400300" y="790575"/>
            <a:ext cx="6375400" cy="369888"/>
          </a:xfrm>
          <a:prstGeom prst="rect">
            <a:avLst/>
          </a:prstGeom>
          <a:noFill/>
        </p:spPr>
        <p:txBody>
          <a:bodyPr>
            <a:spAutoFit/>
          </a:bodyPr>
          <a:lstStyle/>
          <a:p>
            <a:pPr>
              <a:defRPr/>
            </a:pPr>
            <a:r>
              <a:rPr lang="en-GB" sz="1800" b="1">
                <a:latin typeface="+mj-lt"/>
              </a:rPr>
              <a:t>Montessori Dementia/Person-Centred Care</a:t>
            </a:r>
          </a:p>
        </p:txBody>
      </p:sp>
      <p:sp>
        <p:nvSpPr>
          <p:cNvPr id="6" name="TextBox 5">
            <a:extLst>
              <a:ext uri="{FF2B5EF4-FFF2-40B4-BE49-F238E27FC236}">
                <a16:creationId xmlns:a16="http://schemas.microsoft.com/office/drawing/2014/main" id="{EF417099-6C60-8544-583D-BF1E4E6B0D20}"/>
              </a:ext>
            </a:extLst>
          </p:cNvPr>
          <p:cNvSpPr txBox="1"/>
          <p:nvPr/>
        </p:nvSpPr>
        <p:spPr>
          <a:xfrm>
            <a:off x="2362200" y="3522663"/>
            <a:ext cx="6413500" cy="522287"/>
          </a:xfrm>
          <a:prstGeom prst="rect">
            <a:avLst/>
          </a:prstGeom>
          <a:noFill/>
        </p:spPr>
        <p:txBody>
          <a:bodyPr>
            <a:spAutoFit/>
          </a:bodyPr>
          <a:lstStyle/>
          <a:p>
            <a:pPr>
              <a:defRPr/>
            </a:pPr>
            <a:r>
              <a:rPr lang="en-GB" sz="1400">
                <a:latin typeface="+mn-lt"/>
              </a:rPr>
              <a:t>Being supported in engaging with the environment in positive ways; Free choice; Purposeful activity</a:t>
            </a:r>
          </a:p>
        </p:txBody>
      </p:sp>
      <p:sp>
        <p:nvSpPr>
          <p:cNvPr id="7" name="TextBox 6">
            <a:extLst>
              <a:ext uri="{FF2B5EF4-FFF2-40B4-BE49-F238E27FC236}">
                <a16:creationId xmlns:a16="http://schemas.microsoft.com/office/drawing/2014/main" id="{8EB23C72-CF90-149C-2793-4F1F72960697}"/>
              </a:ext>
            </a:extLst>
          </p:cNvPr>
          <p:cNvSpPr txBox="1"/>
          <p:nvPr/>
        </p:nvSpPr>
        <p:spPr>
          <a:xfrm>
            <a:off x="2362200" y="2792413"/>
            <a:ext cx="6286500" cy="523875"/>
          </a:xfrm>
          <a:prstGeom prst="rect">
            <a:avLst/>
          </a:prstGeom>
          <a:noFill/>
        </p:spPr>
        <p:txBody>
          <a:bodyPr>
            <a:spAutoFit/>
          </a:bodyPr>
          <a:lstStyle/>
          <a:p>
            <a:pPr>
              <a:defRPr/>
            </a:pPr>
            <a:r>
              <a:rPr lang="en-GB" sz="1400">
                <a:latin typeface="+mn-lt"/>
              </a:rPr>
              <a:t>Creativity and self-expression; Music and the Arts; Being supported in maintaining a sense of personal meaning and self-worth</a:t>
            </a:r>
          </a:p>
        </p:txBody>
      </p:sp>
      <p:sp>
        <p:nvSpPr>
          <p:cNvPr id="9" name="TextBox 8">
            <a:extLst>
              <a:ext uri="{FF2B5EF4-FFF2-40B4-BE49-F238E27FC236}">
                <a16:creationId xmlns:a16="http://schemas.microsoft.com/office/drawing/2014/main" id="{8DAF1258-3A4D-5E57-298E-F43864C3C03B}"/>
              </a:ext>
            </a:extLst>
          </p:cNvPr>
          <p:cNvSpPr txBox="1"/>
          <p:nvPr/>
        </p:nvSpPr>
        <p:spPr>
          <a:xfrm>
            <a:off x="2309813" y="5649913"/>
            <a:ext cx="6575425" cy="738187"/>
          </a:xfrm>
          <a:prstGeom prst="rect">
            <a:avLst/>
          </a:prstGeom>
          <a:noFill/>
        </p:spPr>
        <p:txBody>
          <a:bodyPr>
            <a:spAutoFit/>
          </a:bodyPr>
          <a:lstStyle/>
          <a:p>
            <a:pPr>
              <a:defRPr/>
            </a:pPr>
            <a:r>
              <a:rPr lang="en-GB" sz="1400">
                <a:latin typeface="+mn-lt"/>
              </a:rPr>
              <a:t>Order and Predictability; Feeling safe within the environment; Personalised living areas; Familiar diets; Beauty; Tranquillity; Access to Nature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F0BD8972-1037-4AB3-A376-0885B9578822}"/>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dirty="0">
                <a:solidFill>
                  <a:schemeClr val="accent4">
                    <a:lumMod val="50000"/>
                  </a:schemeClr>
                </a:solidFill>
              </a:rPr>
              <a:t>Flourish Model- The Relational Ecosystem</a:t>
            </a:r>
          </a:p>
        </p:txBody>
      </p:sp>
      <p:sp>
        <p:nvSpPr>
          <p:cNvPr id="18434" name="Text Placeholder 10">
            <a:extLst>
              <a:ext uri="{FF2B5EF4-FFF2-40B4-BE49-F238E27FC236}">
                <a16:creationId xmlns:a16="http://schemas.microsoft.com/office/drawing/2014/main" id="{86EC16AD-E484-2B0B-B48A-4266DB2F0741}"/>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18435" name="Text Placeholder 11">
            <a:extLst>
              <a:ext uri="{FF2B5EF4-FFF2-40B4-BE49-F238E27FC236}">
                <a16:creationId xmlns:a16="http://schemas.microsoft.com/office/drawing/2014/main" id="{654CFE10-4AA7-E94E-8671-B3D70E0F0413}"/>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18436" name="Text Placeholder 31">
            <a:extLst>
              <a:ext uri="{FF2B5EF4-FFF2-40B4-BE49-F238E27FC236}">
                <a16:creationId xmlns:a16="http://schemas.microsoft.com/office/drawing/2014/main" id="{CBE47D40-6EE7-ABFB-BCBC-25A717267184}"/>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18437" name="Text Placeholder 32">
            <a:extLst>
              <a:ext uri="{FF2B5EF4-FFF2-40B4-BE49-F238E27FC236}">
                <a16:creationId xmlns:a16="http://schemas.microsoft.com/office/drawing/2014/main" id="{14EA35FD-E5BD-D42D-58FE-233B6E331479}"/>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18438" name="Text Placeholder 33">
            <a:extLst>
              <a:ext uri="{FF2B5EF4-FFF2-40B4-BE49-F238E27FC236}">
                <a16:creationId xmlns:a16="http://schemas.microsoft.com/office/drawing/2014/main" id="{098B4C28-8E95-0ADA-81D6-86D424F4388A}"/>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18439" name="Text Placeholder 34">
            <a:extLst>
              <a:ext uri="{FF2B5EF4-FFF2-40B4-BE49-F238E27FC236}">
                <a16:creationId xmlns:a16="http://schemas.microsoft.com/office/drawing/2014/main" id="{27B878DE-8844-8A3E-5866-C305799CA75C}"/>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18440" name="Text Placeholder 35">
            <a:extLst>
              <a:ext uri="{FF2B5EF4-FFF2-40B4-BE49-F238E27FC236}">
                <a16:creationId xmlns:a16="http://schemas.microsoft.com/office/drawing/2014/main" id="{213FB9A1-0897-82A6-5507-0FDBE22084A1}"/>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18441" name="Picture 2">
            <a:extLst>
              <a:ext uri="{FF2B5EF4-FFF2-40B4-BE49-F238E27FC236}">
                <a16:creationId xmlns:a16="http://schemas.microsoft.com/office/drawing/2014/main" id="{C1AB4F72-6630-5F0D-72FF-E2C5FAC74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5">
            <a:extLst>
              <a:ext uri="{FF2B5EF4-FFF2-40B4-BE49-F238E27FC236}">
                <a16:creationId xmlns:a16="http://schemas.microsoft.com/office/drawing/2014/main" id="{D1DC8289-122D-2725-00AD-7B686E21F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a:extLst>
              <a:ext uri="{FF2B5EF4-FFF2-40B4-BE49-F238E27FC236}">
                <a16:creationId xmlns:a16="http://schemas.microsoft.com/office/drawing/2014/main" id="{43499224-B669-6A6F-8432-D0ECBFD98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499AB77B-0950-E07B-26E4-7CFE416F92B4}"/>
              </a:ext>
            </a:extLst>
          </p:cNvPr>
          <p:cNvGraphicFramePr>
            <a:graphicFrameLocks noGrp="1"/>
          </p:cNvGraphicFramePr>
          <p:nvPr>
            <p:extLst>
              <p:ext uri="{D42A27DB-BD31-4B8C-83A1-F6EECF244321}">
                <p14:modId xmlns:p14="http://schemas.microsoft.com/office/powerpoint/2010/main" val="3515362073"/>
              </p:ext>
            </p:extLst>
          </p:nvPr>
        </p:nvGraphicFramePr>
        <p:xfrm>
          <a:off x="2320925" y="4916488"/>
          <a:ext cx="6588125" cy="50323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503237">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Symbiosis, Harmony, Reciprocity, Ancestors, Rituals, Ceremony</a:t>
                      </a: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05C769D0-5518-A94E-00CE-5AB3F3EE05A3}"/>
              </a:ext>
            </a:extLst>
          </p:cNvPr>
          <p:cNvSpPr txBox="1">
            <a:spLocks noChangeArrowheads="1"/>
          </p:cNvSpPr>
          <p:nvPr/>
        </p:nvSpPr>
        <p:spPr bwMode="auto">
          <a:xfrm>
            <a:off x="2354263" y="3397250"/>
            <a:ext cx="6640512" cy="430213"/>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Presence, Generative creativity</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4" name="TextBox 19">
            <a:extLst>
              <a:ext uri="{FF2B5EF4-FFF2-40B4-BE49-F238E27FC236}">
                <a16:creationId xmlns:a16="http://schemas.microsoft.com/office/drawing/2014/main" id="{456D6FC4-596E-BDD6-9A7E-1446E14658BC}"/>
              </a:ext>
            </a:extLst>
          </p:cNvPr>
          <p:cNvSpPr txBox="1">
            <a:spLocks noChangeArrowheads="1"/>
          </p:cNvSpPr>
          <p:nvPr/>
        </p:nvSpPr>
        <p:spPr bwMode="auto">
          <a:xfrm>
            <a:off x="2354263" y="1360488"/>
            <a:ext cx="6618287" cy="261937"/>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Expansion, Evolutionary flow</a:t>
            </a:r>
          </a:p>
        </p:txBody>
      </p:sp>
      <p:graphicFrame>
        <p:nvGraphicFramePr>
          <p:cNvPr id="2" name="Table 1">
            <a:extLst>
              <a:ext uri="{FF2B5EF4-FFF2-40B4-BE49-F238E27FC236}">
                <a16:creationId xmlns:a16="http://schemas.microsoft.com/office/drawing/2014/main" id="{E8FE47D1-BC10-2FD1-CAE9-80E18D44170F}"/>
              </a:ext>
            </a:extLst>
          </p:cNvPr>
          <p:cNvGraphicFramePr>
            <a:graphicFrameLocks noGrp="1"/>
          </p:cNvGraphicFramePr>
          <p:nvPr>
            <p:extLst>
              <p:ext uri="{D42A27DB-BD31-4B8C-83A1-F6EECF244321}">
                <p14:modId xmlns:p14="http://schemas.microsoft.com/office/powerpoint/2010/main" val="2880392833"/>
              </p:ext>
            </p:extLst>
          </p:nvPr>
        </p:nvGraphicFramePr>
        <p:xfrm>
          <a:off x="2339975" y="5592763"/>
          <a:ext cx="6616700" cy="69215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692150">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Food Security, Water Security, Energy Security, Climate Security</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A2AADFD6-1B62-180A-BEEE-0A7B2FFD18CB}"/>
              </a:ext>
            </a:extLst>
          </p:cNvPr>
          <p:cNvGraphicFramePr>
            <a:graphicFrameLocks noGrp="1"/>
          </p:cNvGraphicFramePr>
          <p:nvPr>
            <p:extLst>
              <p:ext uri="{D42A27DB-BD31-4B8C-83A1-F6EECF244321}">
                <p14:modId xmlns:p14="http://schemas.microsoft.com/office/powerpoint/2010/main" val="1077053304"/>
              </p:ext>
            </p:extLst>
          </p:nvPr>
        </p:nvGraphicFramePr>
        <p:xfrm>
          <a:off x="2339975" y="2817813"/>
          <a:ext cx="1017588" cy="334962"/>
        </p:xfrm>
        <a:graphic>
          <a:graphicData uri="http://schemas.openxmlformats.org/drawingml/2006/table">
            <a:tbl>
              <a:tblPr firstRow="1" firstCol="1" bandRow="1">
                <a:tableStyleId>{5C22544A-7EE6-4342-B048-85BDC9FD1C3A}</a:tableStyleId>
              </a:tblPr>
              <a:tblGrid>
                <a:gridCol w="1017588">
                  <a:extLst>
                    <a:ext uri="{9D8B030D-6E8A-4147-A177-3AD203B41FA5}">
                      <a16:colId xmlns:a16="http://schemas.microsoft.com/office/drawing/2014/main" val="20000"/>
                    </a:ext>
                  </a:extLst>
                </a:gridCol>
              </a:tblGrid>
              <a:tr h="33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Coherence</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8464" name="Rectangle 1">
            <a:extLst>
              <a:ext uri="{FF2B5EF4-FFF2-40B4-BE49-F238E27FC236}">
                <a16:creationId xmlns:a16="http://schemas.microsoft.com/office/drawing/2014/main" id="{82691A99-733C-6321-2A78-BA3A0FEA83A7}"/>
              </a:ext>
            </a:extLst>
          </p:cNvPr>
          <p:cNvSpPr>
            <a:spLocks noChangeArrowheads="1"/>
          </p:cNvSpPr>
          <p:nvPr/>
        </p:nvSpPr>
        <p:spPr bwMode="auto">
          <a:xfrm>
            <a:off x="2320925" y="4233863"/>
            <a:ext cx="6654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br>
              <a:rPr lang="en-US" altLang="ja-JP"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8954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CB0D8FAC-F645-ECD9-293D-33EE7899EA4E}"/>
              </a:ext>
            </a:extLst>
          </p:cNvPr>
          <p:cNvSpPr>
            <a:spLocks noGrp="1"/>
          </p:cNvSpPr>
          <p:nvPr>
            <p:ph type="title"/>
          </p:nvPr>
        </p:nvSpPr>
        <p:spPr>
          <a:xfrm>
            <a:off x="2354263" y="155575"/>
            <a:ext cx="6789737" cy="908050"/>
          </a:xfrm>
          <a:solidFill>
            <a:schemeClr val="bg1"/>
          </a:solidFill>
        </p:spPr>
        <p:txBody>
          <a:bodyPr/>
          <a:lstStyle/>
          <a:p>
            <a:pPr eaLnBrk="1" hangingPunct="1">
              <a:defRPr/>
            </a:pPr>
            <a:r>
              <a:rPr lang="en-US" altLang="en-US" dirty="0">
                <a:solidFill>
                  <a:schemeClr val="accent4">
                    <a:lumMod val="50000"/>
                  </a:schemeClr>
                </a:solidFill>
              </a:rPr>
              <a:t>Flourish Model- School Questions</a:t>
            </a:r>
          </a:p>
        </p:txBody>
      </p:sp>
      <p:sp>
        <p:nvSpPr>
          <p:cNvPr id="8194" name="Text Placeholder 10">
            <a:extLst>
              <a:ext uri="{FF2B5EF4-FFF2-40B4-BE49-F238E27FC236}">
                <a16:creationId xmlns:a16="http://schemas.microsoft.com/office/drawing/2014/main" id="{FBEC31B1-7695-B85E-7E36-AC1645AD2FC1}"/>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hlink"/>
                </a:solidFill>
              </a:rPr>
              <a:t>Service</a:t>
            </a:r>
          </a:p>
        </p:txBody>
      </p:sp>
      <p:sp>
        <p:nvSpPr>
          <p:cNvPr id="8195" name="Text Placeholder 11">
            <a:extLst>
              <a:ext uri="{FF2B5EF4-FFF2-40B4-BE49-F238E27FC236}">
                <a16:creationId xmlns:a16="http://schemas.microsoft.com/office/drawing/2014/main" id="{CA784090-E008-1DAA-87F3-469B8A4A4C42}"/>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6A719A"/>
                </a:solidFill>
              </a:rPr>
              <a:t>Making a Difference</a:t>
            </a:r>
          </a:p>
        </p:txBody>
      </p:sp>
      <p:sp>
        <p:nvSpPr>
          <p:cNvPr id="8196" name="Text Placeholder 31">
            <a:extLst>
              <a:ext uri="{FF2B5EF4-FFF2-40B4-BE49-F238E27FC236}">
                <a16:creationId xmlns:a16="http://schemas.microsoft.com/office/drawing/2014/main" id="{4F3BE509-CAEB-F0E5-1347-3D21E86A9A5A}"/>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9499B6"/>
                </a:solidFill>
              </a:rPr>
              <a:t>Internal Cohesion</a:t>
            </a:r>
          </a:p>
        </p:txBody>
      </p:sp>
      <p:sp>
        <p:nvSpPr>
          <p:cNvPr id="8197" name="Text Placeholder 32">
            <a:extLst>
              <a:ext uri="{FF2B5EF4-FFF2-40B4-BE49-F238E27FC236}">
                <a16:creationId xmlns:a16="http://schemas.microsoft.com/office/drawing/2014/main" id="{A08EF0D3-D1C5-58E4-6862-D742290184B3}"/>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accent1"/>
                </a:solidFill>
              </a:rPr>
              <a:t>Transformation</a:t>
            </a:r>
          </a:p>
        </p:txBody>
      </p:sp>
      <p:sp>
        <p:nvSpPr>
          <p:cNvPr id="8198" name="Text Placeholder 33">
            <a:extLst>
              <a:ext uri="{FF2B5EF4-FFF2-40B4-BE49-F238E27FC236}">
                <a16:creationId xmlns:a16="http://schemas.microsoft.com/office/drawing/2014/main" id="{AB8A9DD8-AE16-167A-1F2D-46FB52C58922}"/>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D59F5D"/>
                </a:solidFill>
              </a:rPr>
              <a:t>Self-Esteem</a:t>
            </a:r>
          </a:p>
        </p:txBody>
      </p:sp>
      <p:sp>
        <p:nvSpPr>
          <p:cNvPr id="8199" name="Text Placeholder 34">
            <a:extLst>
              <a:ext uri="{FF2B5EF4-FFF2-40B4-BE49-F238E27FC236}">
                <a16:creationId xmlns:a16="http://schemas.microsoft.com/office/drawing/2014/main" id="{8537CEEB-3514-66B2-60FF-B05A1F969DC6}"/>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CD8A3C"/>
                </a:solidFill>
              </a:rPr>
              <a:t>Relationship</a:t>
            </a:r>
          </a:p>
        </p:txBody>
      </p:sp>
      <p:sp>
        <p:nvSpPr>
          <p:cNvPr id="8200" name="Text Placeholder 35">
            <a:extLst>
              <a:ext uri="{FF2B5EF4-FFF2-40B4-BE49-F238E27FC236}">
                <a16:creationId xmlns:a16="http://schemas.microsoft.com/office/drawing/2014/main" id="{286D1968-2990-823F-06F2-F282E75233D6}"/>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A50021"/>
                </a:solidFill>
              </a:rPr>
              <a:t>Survival</a:t>
            </a:r>
          </a:p>
        </p:txBody>
      </p:sp>
      <p:pic>
        <p:nvPicPr>
          <p:cNvPr id="8201" name="Picture 2">
            <a:extLst>
              <a:ext uri="{FF2B5EF4-FFF2-40B4-BE49-F238E27FC236}">
                <a16:creationId xmlns:a16="http://schemas.microsoft.com/office/drawing/2014/main" id="{2FCC5BF6-3E36-636D-FC72-557426A78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5">
            <a:extLst>
              <a:ext uri="{FF2B5EF4-FFF2-40B4-BE49-F238E27FC236}">
                <a16:creationId xmlns:a16="http://schemas.microsoft.com/office/drawing/2014/main" id="{AC871EF4-929F-3F2E-EDC5-2924D2B38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6350"/>
            <a:ext cx="24066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0">
            <a:extLst>
              <a:ext uri="{FF2B5EF4-FFF2-40B4-BE49-F238E27FC236}">
                <a16:creationId xmlns:a16="http://schemas.microsoft.com/office/drawing/2014/main" id="{DD8F9D35-E645-7FD3-8C01-4A6BB4B3C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940F2128-6CBC-D4CD-8667-0D9BF58BF85E}"/>
              </a:ext>
            </a:extLst>
          </p:cNvPr>
          <p:cNvGraphicFramePr>
            <a:graphicFrameLocks noGrp="1"/>
          </p:cNvGraphicFramePr>
          <p:nvPr/>
        </p:nvGraphicFramePr>
        <p:xfrm>
          <a:off x="2354263" y="5045075"/>
          <a:ext cx="6588125" cy="625475"/>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625475">
                <a:tc>
                  <a:txBody>
                    <a:bodyPr/>
                    <a:lstStyle/>
                    <a:p>
                      <a:pPr algn="l">
                        <a:spcAft>
                          <a:spcPts val="0"/>
                        </a:spcAft>
                      </a:pPr>
                      <a:r>
                        <a:rPr lang="en-US" sz="1000" b="0" dirty="0">
                          <a:effectLst/>
                          <a:latin typeface="+mn-lt"/>
                          <a:ea typeface="MS Mincho" panose="02020609040205080304" pitchFamily="49" charset="-128"/>
                          <a:cs typeface="Times New Roman" panose="02020603050405020304" pitchFamily="18" charset="0"/>
                        </a:rPr>
                        <a:t>How are we ensuring that every child feels valued and cared for? How are we helping to promote the importance of strong and consistent relationships/parenting? How are we promoting positive and supportive friendship groups? How are we responding to the impact of social media?</a:t>
                      </a:r>
                      <a:endParaRPr lang="en-GB" sz="1000" b="0" dirty="0">
                        <a:effectLst/>
                        <a:latin typeface="+mn-lt"/>
                        <a:ea typeface="MS Mincho" panose="02020609040205080304" pitchFamily="49" charset="-128"/>
                        <a:cs typeface="Times New Roman" panose="02020603050405020304" pitchFamily="18" charset="0"/>
                      </a:endParaRPr>
                    </a:p>
                    <a:p>
                      <a:pPr algn="l">
                        <a:spcAft>
                          <a:spcPts val="0"/>
                        </a:spcAft>
                      </a:pPr>
                      <a:r>
                        <a:rPr lang="en-US" sz="1100" b="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1B8B183F-46CD-EAE2-3954-DF344D624AF0}"/>
              </a:ext>
            </a:extLst>
          </p:cNvPr>
          <p:cNvSpPr txBox="1"/>
          <p:nvPr/>
        </p:nvSpPr>
        <p:spPr>
          <a:xfrm>
            <a:off x="2354263" y="3371850"/>
            <a:ext cx="6640512" cy="708025"/>
          </a:xfrm>
          <a:prstGeom prst="rect">
            <a:avLst/>
          </a:prstGeom>
          <a:noFill/>
        </p:spPr>
        <p:txBody>
          <a:bodyPr>
            <a:spAutoFit/>
          </a:bodyPr>
          <a:lstStyle/>
          <a:p>
            <a:pPr>
              <a:defRPr/>
            </a:pPr>
            <a:r>
              <a:rPr lang="en-US" sz="1000" dirty="0">
                <a:latin typeface="+mn-lt"/>
              </a:rPr>
              <a:t>Are we giving children the time to be curious and explore the things in the environment that most interest them? Are we ensuring that they have lots of time and freedom for free play? Are we ensuring that they are getting the right environmental opportunities? Are we supporting them in finding lots of ways that they can express themselves as unique individuals?</a:t>
            </a:r>
          </a:p>
        </p:txBody>
      </p:sp>
      <p:sp>
        <p:nvSpPr>
          <p:cNvPr id="19" name="TextBox 18">
            <a:extLst>
              <a:ext uri="{FF2B5EF4-FFF2-40B4-BE49-F238E27FC236}">
                <a16:creationId xmlns:a16="http://schemas.microsoft.com/office/drawing/2014/main" id="{BA615F75-630C-31B9-8847-360A5D541553}"/>
              </a:ext>
            </a:extLst>
          </p:cNvPr>
          <p:cNvSpPr txBox="1"/>
          <p:nvPr/>
        </p:nvSpPr>
        <p:spPr>
          <a:xfrm>
            <a:off x="2351088" y="1901825"/>
            <a:ext cx="6462712" cy="552450"/>
          </a:xfrm>
          <a:prstGeom prst="rect">
            <a:avLst/>
          </a:prstGeom>
          <a:noFill/>
        </p:spPr>
        <p:txBody>
          <a:bodyPr>
            <a:spAutoFit/>
          </a:bodyPr>
          <a:lstStyle/>
          <a:p>
            <a:pPr>
              <a:defRPr/>
            </a:pPr>
            <a:r>
              <a:rPr lang="en-US" sz="1000" dirty="0">
                <a:latin typeface="+mn-lt"/>
              </a:rPr>
              <a:t>How are ensuring that children’s voices are being heard and responded to? How are they being actively involved as the citizens, leaders and decision-makers of the future?  In what ways are they able to contribute to the decision-making processes about things that effect them?</a:t>
            </a:r>
            <a:r>
              <a:rPr lang="en-GB" sz="1000" dirty="0">
                <a:latin typeface="+mn-lt"/>
              </a:rPr>
              <a:t> </a:t>
            </a:r>
            <a:endParaRPr lang="en-US" sz="1000" dirty="0">
              <a:latin typeface="+mn-lt"/>
            </a:endParaRPr>
          </a:p>
        </p:txBody>
      </p:sp>
      <p:sp>
        <p:nvSpPr>
          <p:cNvPr id="20" name="TextBox 19">
            <a:extLst>
              <a:ext uri="{FF2B5EF4-FFF2-40B4-BE49-F238E27FC236}">
                <a16:creationId xmlns:a16="http://schemas.microsoft.com/office/drawing/2014/main" id="{660AAC96-02DA-AFEB-89FB-2F217E6F4C0B}"/>
              </a:ext>
            </a:extLst>
          </p:cNvPr>
          <p:cNvSpPr txBox="1"/>
          <p:nvPr/>
        </p:nvSpPr>
        <p:spPr>
          <a:xfrm>
            <a:off x="2376488" y="1254125"/>
            <a:ext cx="6462712" cy="554038"/>
          </a:xfrm>
          <a:prstGeom prst="rect">
            <a:avLst/>
          </a:prstGeom>
          <a:noFill/>
        </p:spPr>
        <p:txBody>
          <a:bodyPr>
            <a:spAutoFit/>
          </a:bodyPr>
          <a:lstStyle/>
          <a:p>
            <a:pPr>
              <a:defRPr/>
            </a:pPr>
            <a:r>
              <a:rPr lang="en-US" sz="1000" dirty="0">
                <a:latin typeface="+mn-lt"/>
              </a:rPr>
              <a:t>How are we protecting children’s human rights as young citizens? Are the best interests of the child at the heart of all our activities?</a:t>
            </a:r>
            <a:r>
              <a:rPr lang="en-GB" sz="1000" dirty="0">
                <a:latin typeface="+mn-lt"/>
              </a:rPr>
              <a:t> </a:t>
            </a:r>
            <a:r>
              <a:rPr lang="en-US" sz="1000" dirty="0">
                <a:latin typeface="+mn-lt"/>
              </a:rPr>
              <a:t>Are all children being given the space and time to experience beauty, wonder and joy? Are we supporting all aspects of their flourishing? </a:t>
            </a:r>
          </a:p>
        </p:txBody>
      </p:sp>
      <p:graphicFrame>
        <p:nvGraphicFramePr>
          <p:cNvPr id="2" name="Table 1">
            <a:extLst>
              <a:ext uri="{FF2B5EF4-FFF2-40B4-BE49-F238E27FC236}">
                <a16:creationId xmlns:a16="http://schemas.microsoft.com/office/drawing/2014/main" id="{AFAEDBEF-2211-84BC-C1E4-993F8483C15E}"/>
              </a:ext>
            </a:extLst>
          </p:cNvPr>
          <p:cNvGraphicFramePr>
            <a:graphicFrameLocks noGrp="1"/>
          </p:cNvGraphicFramePr>
          <p:nvPr/>
        </p:nvGraphicFramePr>
        <p:xfrm>
          <a:off x="2325688" y="5599113"/>
          <a:ext cx="6484937" cy="762000"/>
        </p:xfrm>
        <a:graphic>
          <a:graphicData uri="http://schemas.openxmlformats.org/drawingml/2006/table">
            <a:tbl>
              <a:tblPr>
                <a:tableStyleId>{5C22544A-7EE6-4342-B048-85BDC9FD1C3A}</a:tableStyleId>
              </a:tblPr>
              <a:tblGrid>
                <a:gridCol w="6484937">
                  <a:extLst>
                    <a:ext uri="{9D8B030D-6E8A-4147-A177-3AD203B41FA5}">
                      <a16:colId xmlns:a16="http://schemas.microsoft.com/office/drawing/2014/main" val="20000"/>
                    </a:ext>
                  </a:extLst>
                </a:gridCol>
              </a:tblGrid>
              <a:tr h="749301">
                <a:tc>
                  <a:txBody>
                    <a:bodyPr/>
                    <a:lstStyle/>
                    <a:p>
                      <a:pPr algn="l">
                        <a:spcAft>
                          <a:spcPts val="0"/>
                        </a:spcAft>
                      </a:pPr>
                      <a:r>
                        <a:rPr lang="en-US" sz="1000" b="0" dirty="0">
                          <a:effectLst/>
                        </a:rPr>
                        <a:t>How are we ensuring that every child feels safe and secure? How are we ensuring that very child can get enough physical exercise? How are we ensuring that every child has appropriate nutrition and enough to eat? How are we ensuring that every child is provided with the best possible learning environments? How are we protecting children from abusive or bullying situations?</a:t>
                      </a:r>
                      <a:endParaRPr lang="en-GB" sz="10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114289" marR="114289" marT="0" marB="0">
                    <a:solidFill>
                      <a:schemeClr val="bg1"/>
                    </a:solid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254DF84-8998-DBAD-4A58-7D43763323F2}"/>
              </a:ext>
            </a:extLst>
          </p:cNvPr>
          <p:cNvSpPr txBox="1"/>
          <p:nvPr/>
        </p:nvSpPr>
        <p:spPr>
          <a:xfrm>
            <a:off x="2354263" y="4140200"/>
            <a:ext cx="6640512" cy="862013"/>
          </a:xfrm>
          <a:prstGeom prst="rect">
            <a:avLst/>
          </a:prstGeom>
          <a:noFill/>
        </p:spPr>
        <p:txBody>
          <a:bodyPr>
            <a:spAutoFit/>
          </a:bodyPr>
          <a:lstStyle/>
          <a:p>
            <a:pPr>
              <a:defRPr/>
            </a:pPr>
            <a:r>
              <a:rPr lang="en-US" sz="1000" dirty="0">
                <a:latin typeface="+mn-lt"/>
                <a:ea typeface="MS Mincho" panose="02020609040205080304" pitchFamily="49" charset="-128"/>
                <a:cs typeface="Times New Roman" panose="02020603050405020304" pitchFamily="18" charset="0"/>
              </a:rPr>
              <a:t>How are we nurturing children’s ability to learn and do things for themselves?  How are we nurturing their resilience and ensuring that they are not afraid to take risks and learn from failure? How can we ensure that they can follow their unique interests and aspirations?  How can we identify if they have problems or need extra support? How are we supporting the needs of seek or physically disabled children? </a:t>
            </a:r>
            <a:endParaRPr lang="en-US" sz="1000" dirty="0">
              <a:latin typeface="+mn-lt"/>
            </a:endParaRPr>
          </a:p>
        </p:txBody>
      </p:sp>
      <p:graphicFrame>
        <p:nvGraphicFramePr>
          <p:cNvPr id="9" name="Table 8">
            <a:extLst>
              <a:ext uri="{FF2B5EF4-FFF2-40B4-BE49-F238E27FC236}">
                <a16:creationId xmlns:a16="http://schemas.microsoft.com/office/drawing/2014/main" id="{E50EEFC5-A36A-D263-2AE0-C1379B9A107F}"/>
              </a:ext>
            </a:extLst>
          </p:cNvPr>
          <p:cNvGraphicFramePr>
            <a:graphicFrameLocks noGrp="1"/>
          </p:cNvGraphicFramePr>
          <p:nvPr/>
        </p:nvGraphicFramePr>
        <p:xfrm>
          <a:off x="2376488" y="2665413"/>
          <a:ext cx="6510337" cy="760412"/>
        </p:xfrm>
        <a:graphic>
          <a:graphicData uri="http://schemas.openxmlformats.org/drawingml/2006/table">
            <a:tbl>
              <a:tblPr firstRow="1" firstCol="1" bandRow="1">
                <a:tableStyleId>{5C22544A-7EE6-4342-B048-85BDC9FD1C3A}</a:tableStyleId>
              </a:tblPr>
              <a:tblGrid>
                <a:gridCol w="6510337">
                  <a:extLst>
                    <a:ext uri="{9D8B030D-6E8A-4147-A177-3AD203B41FA5}">
                      <a16:colId xmlns:a16="http://schemas.microsoft.com/office/drawing/2014/main" val="20000"/>
                    </a:ext>
                  </a:extLst>
                </a:gridCol>
              </a:tblGrid>
              <a:tr h="760412">
                <a:tc>
                  <a:txBody>
                    <a:bodyPr/>
                    <a:lstStyle/>
                    <a:p>
                      <a:pPr algn="l">
                        <a:spcAft>
                          <a:spcPts val="0"/>
                        </a:spcAft>
                      </a:pPr>
                      <a:r>
                        <a:rPr lang="en-US" sz="1000" b="0" dirty="0">
                          <a:solidFill>
                            <a:srgbClr val="425296"/>
                          </a:solidFill>
                          <a:effectLst/>
                        </a:rPr>
                        <a:t>How are we ensuring that children are able to fully express themselves? In what ways are we recognizing and supporting their unique backgrounds, mindsets</a:t>
                      </a:r>
                      <a:r>
                        <a:rPr lang="en-GB" sz="1000" b="0" dirty="0">
                          <a:solidFill>
                            <a:srgbClr val="425296"/>
                          </a:solidFill>
                          <a:effectLst/>
                        </a:rPr>
                        <a:t> </a:t>
                      </a:r>
                      <a:r>
                        <a:rPr lang="en-US" sz="1000" b="0" dirty="0">
                          <a:solidFill>
                            <a:srgbClr val="425296"/>
                          </a:solidFill>
                          <a:effectLst/>
                        </a:rPr>
                        <a:t>and learning dispositions? How are we ensuring that every child feels valued?  How are we preventing them from being exposed to developmentally damaging or inappropriate pressures?</a:t>
                      </a:r>
                      <a:endParaRPr lang="en-GB" sz="1000" b="0" dirty="0">
                        <a:solidFill>
                          <a:schemeClr val="tx2">
                            <a:lumMod val="75000"/>
                          </a:schemeClr>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4134" marR="64134"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7359567-174B-947A-9587-D3053737EA39}"/>
              </a:ext>
            </a:extLst>
          </p:cNvPr>
          <p:cNvSpPr>
            <a:spLocks noGrp="1"/>
          </p:cNvSpPr>
          <p:nvPr>
            <p:ph type="title"/>
          </p:nvPr>
        </p:nvSpPr>
        <p:spPr>
          <a:xfrm>
            <a:off x="2409825" y="142875"/>
            <a:ext cx="6789738" cy="908050"/>
          </a:xfrm>
          <a:solidFill>
            <a:schemeClr val="bg1"/>
          </a:solidFill>
        </p:spPr>
        <p:txBody>
          <a:bodyPr/>
          <a:lstStyle/>
          <a:p>
            <a:pPr eaLnBrk="1" hangingPunct="1">
              <a:defRPr/>
            </a:pPr>
            <a:r>
              <a:rPr lang="en-US" altLang="en-US" dirty="0">
                <a:solidFill>
                  <a:schemeClr val="accent4">
                    <a:lumMod val="50000"/>
                  </a:schemeClr>
                </a:solidFill>
              </a:rPr>
              <a:t>Flourish Model- Adult Questions</a:t>
            </a:r>
          </a:p>
        </p:txBody>
      </p:sp>
      <p:sp>
        <p:nvSpPr>
          <p:cNvPr id="10242" name="Text Placeholder 10">
            <a:extLst>
              <a:ext uri="{FF2B5EF4-FFF2-40B4-BE49-F238E27FC236}">
                <a16:creationId xmlns:a16="http://schemas.microsoft.com/office/drawing/2014/main" id="{56E0E2A3-26C0-074F-73B1-BD1C1462D299}"/>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hlink"/>
                </a:solidFill>
              </a:rPr>
              <a:t>Service</a:t>
            </a:r>
          </a:p>
        </p:txBody>
      </p:sp>
      <p:sp>
        <p:nvSpPr>
          <p:cNvPr id="10243" name="Text Placeholder 11">
            <a:extLst>
              <a:ext uri="{FF2B5EF4-FFF2-40B4-BE49-F238E27FC236}">
                <a16:creationId xmlns:a16="http://schemas.microsoft.com/office/drawing/2014/main" id="{BC662671-1B58-58DD-322A-92E3E3D34B69}"/>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6A719A"/>
                </a:solidFill>
              </a:rPr>
              <a:t>Making a Difference</a:t>
            </a:r>
          </a:p>
        </p:txBody>
      </p:sp>
      <p:sp>
        <p:nvSpPr>
          <p:cNvPr id="10244" name="Text Placeholder 31">
            <a:extLst>
              <a:ext uri="{FF2B5EF4-FFF2-40B4-BE49-F238E27FC236}">
                <a16:creationId xmlns:a16="http://schemas.microsoft.com/office/drawing/2014/main" id="{3E5DEC65-5C8B-2189-A1B9-AE8EA0DA1431}"/>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9499B6"/>
                </a:solidFill>
              </a:rPr>
              <a:t>Internal Cohesion</a:t>
            </a:r>
          </a:p>
        </p:txBody>
      </p:sp>
      <p:sp>
        <p:nvSpPr>
          <p:cNvPr id="10245" name="Text Placeholder 32">
            <a:extLst>
              <a:ext uri="{FF2B5EF4-FFF2-40B4-BE49-F238E27FC236}">
                <a16:creationId xmlns:a16="http://schemas.microsoft.com/office/drawing/2014/main" id="{AFCF55F6-4418-0FA1-0C34-19A0F45915E6}"/>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accent1"/>
                </a:solidFill>
              </a:rPr>
              <a:t>Transformation</a:t>
            </a:r>
          </a:p>
        </p:txBody>
      </p:sp>
      <p:sp>
        <p:nvSpPr>
          <p:cNvPr id="10246" name="Text Placeholder 33">
            <a:extLst>
              <a:ext uri="{FF2B5EF4-FFF2-40B4-BE49-F238E27FC236}">
                <a16:creationId xmlns:a16="http://schemas.microsoft.com/office/drawing/2014/main" id="{562B6305-0E6F-2321-E039-CA2964AD7404}"/>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D59F5D"/>
                </a:solidFill>
              </a:rPr>
              <a:t>Self-Esteem</a:t>
            </a:r>
          </a:p>
        </p:txBody>
      </p:sp>
      <p:sp>
        <p:nvSpPr>
          <p:cNvPr id="10247" name="Text Placeholder 34">
            <a:extLst>
              <a:ext uri="{FF2B5EF4-FFF2-40B4-BE49-F238E27FC236}">
                <a16:creationId xmlns:a16="http://schemas.microsoft.com/office/drawing/2014/main" id="{EA5FB1B2-A12B-4BBA-BD12-34315B67B77D}"/>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CD8A3C"/>
                </a:solidFill>
              </a:rPr>
              <a:t>Relationship</a:t>
            </a:r>
          </a:p>
        </p:txBody>
      </p:sp>
      <p:sp>
        <p:nvSpPr>
          <p:cNvPr id="10248" name="Text Placeholder 35">
            <a:extLst>
              <a:ext uri="{FF2B5EF4-FFF2-40B4-BE49-F238E27FC236}">
                <a16:creationId xmlns:a16="http://schemas.microsoft.com/office/drawing/2014/main" id="{7BC78605-D340-1A89-1C3F-804D18B26FD4}"/>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A50021"/>
                </a:solidFill>
              </a:rPr>
              <a:t>Survival</a:t>
            </a:r>
          </a:p>
        </p:txBody>
      </p:sp>
      <p:pic>
        <p:nvPicPr>
          <p:cNvPr id="10249" name="Picture 2">
            <a:extLst>
              <a:ext uri="{FF2B5EF4-FFF2-40B4-BE49-F238E27FC236}">
                <a16:creationId xmlns:a16="http://schemas.microsoft.com/office/drawing/2014/main" id="{BC00144F-F6BC-AAC4-4965-84A6E11BE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
            <a:extLst>
              <a:ext uri="{FF2B5EF4-FFF2-40B4-BE49-F238E27FC236}">
                <a16:creationId xmlns:a16="http://schemas.microsoft.com/office/drawing/2014/main" id="{59DCDFC5-39E3-C1F3-6C8E-DDFCED887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0">
            <a:extLst>
              <a:ext uri="{FF2B5EF4-FFF2-40B4-BE49-F238E27FC236}">
                <a16:creationId xmlns:a16="http://schemas.microsoft.com/office/drawing/2014/main" id="{0DBEEF62-D7C8-BAE2-90A5-8BE64482B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76869548-9CEB-660E-C2A0-E4C23FB62199}"/>
              </a:ext>
            </a:extLst>
          </p:cNvPr>
          <p:cNvGraphicFramePr>
            <a:graphicFrameLocks noGrp="1"/>
          </p:cNvGraphicFramePr>
          <p:nvPr/>
        </p:nvGraphicFramePr>
        <p:xfrm>
          <a:off x="2339975" y="4814888"/>
          <a:ext cx="6588125" cy="777875"/>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777875">
                <a:tc>
                  <a:txBody>
                    <a:bodyPr/>
                    <a:lstStyle/>
                    <a:p>
                      <a:pPr algn="l">
                        <a:spcAft>
                          <a:spcPts val="0"/>
                        </a:spcAft>
                      </a:pPr>
                      <a:r>
                        <a:rPr lang="en-US" sz="1000" b="0" kern="1200" dirty="0">
                          <a:solidFill>
                            <a:schemeClr val="dk1"/>
                          </a:solidFill>
                          <a:effectLst/>
                          <a:latin typeface="+mn-lt"/>
                          <a:ea typeface="+mn-ea"/>
                          <a:cs typeface="+mn-cs"/>
                        </a:rPr>
                        <a:t>How am I fulfilling my need to love and be loved? What can I do to more easily/better connect with others? How can I improve the nature and quality of my family relationships? How can I improve and develop my friendship groups? What additional resources would I need to feel more connected?</a:t>
                      </a:r>
                      <a:br>
                        <a:rPr lang="en-US" sz="1800" b="0" kern="1200" dirty="0">
                          <a:solidFill>
                            <a:schemeClr val="dk1"/>
                          </a:solidFill>
                          <a:effectLst/>
                          <a:latin typeface="+mn-lt"/>
                          <a:ea typeface="+mn-ea"/>
                          <a:cs typeface="+mn-cs"/>
                        </a:rPr>
                      </a:br>
                      <a:r>
                        <a:rPr lang="en-US" sz="1100" b="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1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6040DF55-CD91-70B9-76D0-9F69B00FD5E8}"/>
              </a:ext>
            </a:extLst>
          </p:cNvPr>
          <p:cNvSpPr txBox="1"/>
          <p:nvPr/>
        </p:nvSpPr>
        <p:spPr>
          <a:xfrm>
            <a:off x="2354263" y="3397250"/>
            <a:ext cx="6640512" cy="554038"/>
          </a:xfrm>
          <a:prstGeom prst="rect">
            <a:avLst/>
          </a:prstGeom>
          <a:noFill/>
        </p:spPr>
        <p:txBody>
          <a:bodyPr>
            <a:spAutoFit/>
          </a:bodyPr>
          <a:lstStyle/>
          <a:p>
            <a:pPr>
              <a:defRPr/>
            </a:pPr>
            <a:r>
              <a:rPr lang="en-US" sz="1000" dirty="0">
                <a:latin typeface="+mn-lt"/>
              </a:rPr>
              <a:t>In what ways am I able to access continual new learning opportunities?  How can I ensure that I can spend more time doing things that I am most drawn to/ interested in and love? How can I express my individuality?</a:t>
            </a:r>
          </a:p>
        </p:txBody>
      </p:sp>
      <p:sp>
        <p:nvSpPr>
          <p:cNvPr id="19" name="TextBox 18">
            <a:extLst>
              <a:ext uri="{FF2B5EF4-FFF2-40B4-BE49-F238E27FC236}">
                <a16:creationId xmlns:a16="http://schemas.microsoft.com/office/drawing/2014/main" id="{63F160DD-5DB2-D35F-4434-469708A33C44}"/>
              </a:ext>
            </a:extLst>
          </p:cNvPr>
          <p:cNvSpPr txBox="1"/>
          <p:nvPr/>
        </p:nvSpPr>
        <p:spPr>
          <a:xfrm>
            <a:off x="2376488" y="2036763"/>
            <a:ext cx="6629400" cy="554037"/>
          </a:xfrm>
          <a:prstGeom prst="rect">
            <a:avLst/>
          </a:prstGeom>
          <a:noFill/>
        </p:spPr>
        <p:txBody>
          <a:bodyPr>
            <a:spAutoFit/>
          </a:bodyPr>
          <a:lstStyle/>
          <a:p>
            <a:pPr>
              <a:defRPr/>
            </a:pPr>
            <a:r>
              <a:rPr lang="en-US" sz="1000" dirty="0">
                <a:latin typeface="+mn-lt"/>
              </a:rPr>
              <a:t>Do I currently feel that that my voice and opinions matter and that I am being listened to?  What could need to change/ could I get involved in for me to achieve this? What would I do to create a better sense of community? What resources would we need?</a:t>
            </a:r>
          </a:p>
        </p:txBody>
      </p:sp>
      <p:sp>
        <p:nvSpPr>
          <p:cNvPr id="20" name="TextBox 19">
            <a:extLst>
              <a:ext uri="{FF2B5EF4-FFF2-40B4-BE49-F238E27FC236}">
                <a16:creationId xmlns:a16="http://schemas.microsoft.com/office/drawing/2014/main" id="{7821F818-BCE0-EF81-24A2-94CDA8AA369D}"/>
              </a:ext>
            </a:extLst>
          </p:cNvPr>
          <p:cNvSpPr txBox="1"/>
          <p:nvPr/>
        </p:nvSpPr>
        <p:spPr>
          <a:xfrm>
            <a:off x="2376488" y="1157288"/>
            <a:ext cx="6618287" cy="708025"/>
          </a:xfrm>
          <a:prstGeom prst="rect">
            <a:avLst/>
          </a:prstGeom>
          <a:noFill/>
        </p:spPr>
        <p:txBody>
          <a:bodyPr>
            <a:spAutoFit/>
          </a:bodyPr>
          <a:lstStyle/>
          <a:p>
            <a:pPr>
              <a:defRPr/>
            </a:pPr>
            <a:r>
              <a:rPr lang="en-US" sz="1000" dirty="0">
                <a:latin typeface="+mn-lt"/>
              </a:rPr>
              <a:t>In what ways am I currently supporting my own growth/inner development/spirituality? What am I currently doing to achieve a sense of inner /deeper connection or ‘high’? What is my own definition of a ‘Good Life’? What values would I like to see in society? What resources would I like to be able to access to support my own sense of meaning, connection and wellbeing?</a:t>
            </a:r>
            <a:r>
              <a:rPr lang="en-GB" sz="1000" dirty="0">
                <a:latin typeface="+mn-lt"/>
              </a:rPr>
              <a:t> </a:t>
            </a:r>
            <a:endParaRPr lang="en-US" sz="1000" dirty="0">
              <a:latin typeface="+mn-lt"/>
            </a:endParaRPr>
          </a:p>
        </p:txBody>
      </p:sp>
      <p:graphicFrame>
        <p:nvGraphicFramePr>
          <p:cNvPr id="2" name="Table 1">
            <a:extLst>
              <a:ext uri="{FF2B5EF4-FFF2-40B4-BE49-F238E27FC236}">
                <a16:creationId xmlns:a16="http://schemas.microsoft.com/office/drawing/2014/main" id="{62A44AC1-D301-E11C-1322-2ED060F2EB8B}"/>
              </a:ext>
            </a:extLst>
          </p:cNvPr>
          <p:cNvGraphicFramePr>
            <a:graphicFrameLocks noGrp="1"/>
          </p:cNvGraphicFramePr>
          <p:nvPr/>
        </p:nvGraphicFramePr>
        <p:xfrm>
          <a:off x="2354263" y="5510213"/>
          <a:ext cx="6616700" cy="86360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863600">
                <a:tc>
                  <a:txBody>
                    <a:bodyPr/>
                    <a:lstStyle/>
                    <a:p>
                      <a:pPr algn="l">
                        <a:spcAft>
                          <a:spcPts val="0"/>
                        </a:spcAft>
                      </a:pPr>
                      <a:r>
                        <a:rPr lang="en-US" sz="1050" b="0" dirty="0">
                          <a:effectLst/>
                          <a:latin typeface="+mn-lt"/>
                          <a:ea typeface="MS Mincho" panose="02020609040205080304" pitchFamily="49" charset="-128"/>
                          <a:cs typeface="Times New Roman" panose="02020603050405020304" pitchFamily="18" charset="0"/>
                        </a:rPr>
                        <a:t>What can I do to ensure that I feel safe and secure?</a:t>
                      </a:r>
                      <a:r>
                        <a:rPr lang="en-GB" sz="1050" b="0" dirty="0">
                          <a:effectLst/>
                          <a:latin typeface="+mn-lt"/>
                          <a:ea typeface="MS Mincho" panose="02020609040205080304" pitchFamily="49" charset="-128"/>
                          <a:cs typeface="Times New Roman" panose="02020603050405020304" pitchFamily="18" charset="0"/>
                        </a:rPr>
                        <a:t> </a:t>
                      </a:r>
                      <a:r>
                        <a:rPr lang="en-US" sz="1050" b="0" dirty="0">
                          <a:effectLst/>
                          <a:latin typeface="+mn-lt"/>
                          <a:ea typeface="MS Mincho" panose="02020609040205080304" pitchFamily="49" charset="-128"/>
                          <a:cs typeface="Times New Roman" panose="02020603050405020304" pitchFamily="18" charset="0"/>
                        </a:rPr>
                        <a:t>Do I have shelter, clean water and enough to eat? Do I live in a safe and healthy environment? And if not, what would I need to do to achieve this? Do I have enough income to support my basic needs?</a:t>
                      </a:r>
                      <a:r>
                        <a:rPr lang="en-GB" sz="1050" b="0" dirty="0">
                          <a:effectLst/>
                          <a:latin typeface="+mn-lt"/>
                          <a:ea typeface="MS Mincho" panose="02020609040205080304" pitchFamily="49" charset="-128"/>
                          <a:cs typeface="Times New Roman" panose="02020603050405020304" pitchFamily="18" charset="0"/>
                        </a:rPr>
                        <a:t> </a:t>
                      </a:r>
                      <a:r>
                        <a:rPr lang="en-US" sz="1050" b="0" dirty="0">
                          <a:effectLst/>
                          <a:latin typeface="+mn-lt"/>
                          <a:ea typeface="MS Mincho" panose="02020609040205080304" pitchFamily="49" charset="-128"/>
                          <a:cs typeface="Times New Roman" panose="02020603050405020304" pitchFamily="18" charset="0"/>
                        </a:rPr>
                        <a:t>Am I getting enough exercise? Am I eating a healthy, balanced diet?</a:t>
                      </a:r>
                      <a:r>
                        <a:rPr lang="en-GB" sz="1050" b="0" dirty="0">
                          <a:effectLst/>
                          <a:latin typeface="+mn-lt"/>
                          <a:ea typeface="MS Mincho" panose="02020609040205080304" pitchFamily="49" charset="-128"/>
                          <a:cs typeface="Times New Roman" panose="02020603050405020304" pitchFamily="18" charset="0"/>
                        </a:rPr>
                        <a:t> </a:t>
                      </a:r>
                      <a:r>
                        <a:rPr lang="en-US" sz="1050" b="0" dirty="0">
                          <a:effectLst/>
                          <a:latin typeface="+mn-lt"/>
                          <a:ea typeface="MS Mincho" panose="02020609040205080304" pitchFamily="49" charset="-128"/>
                          <a:cs typeface="Times New Roman" panose="02020603050405020304" pitchFamily="18" charset="0"/>
                        </a:rPr>
                        <a:t>Am I avoiding things that I know harm my system?</a:t>
                      </a:r>
                      <a:endParaRPr lang="en-GB" sz="1050" b="0" dirty="0">
                        <a:effectLst/>
                        <a:latin typeface="+mn-lt"/>
                        <a:ea typeface="MS Mincho" panose="02020609040205080304" pitchFamily="49" charset="-128"/>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6CFAD06-9EDD-00E4-B026-3259CE9F1E27}"/>
              </a:ext>
            </a:extLst>
          </p:cNvPr>
          <p:cNvGraphicFramePr>
            <a:graphicFrameLocks noGrp="1"/>
          </p:cNvGraphicFramePr>
          <p:nvPr/>
        </p:nvGraphicFramePr>
        <p:xfrm>
          <a:off x="2354263" y="2660650"/>
          <a:ext cx="6510337" cy="654050"/>
        </p:xfrm>
        <a:graphic>
          <a:graphicData uri="http://schemas.openxmlformats.org/drawingml/2006/table">
            <a:tbl>
              <a:tblPr firstRow="1" firstCol="1" bandRow="1">
                <a:tableStyleId>{5C22544A-7EE6-4342-B048-85BDC9FD1C3A}</a:tableStyleId>
              </a:tblPr>
              <a:tblGrid>
                <a:gridCol w="6510337">
                  <a:extLst>
                    <a:ext uri="{9D8B030D-6E8A-4147-A177-3AD203B41FA5}">
                      <a16:colId xmlns:a16="http://schemas.microsoft.com/office/drawing/2014/main" val="20000"/>
                    </a:ext>
                  </a:extLst>
                </a:gridCol>
              </a:tblGrid>
              <a:tr h="654050">
                <a:tc>
                  <a:txBody>
                    <a:bodyPr/>
                    <a:lstStyle/>
                    <a:p>
                      <a:pPr algn="l">
                        <a:spcAft>
                          <a:spcPts val="0"/>
                        </a:spcAft>
                      </a:pPr>
                      <a:r>
                        <a:rPr lang="en-US" sz="1000" b="0" dirty="0">
                          <a:solidFill>
                            <a:srgbClr val="2D5B99"/>
                          </a:solidFill>
                          <a:effectLst/>
                          <a:latin typeface="+mn-lt"/>
                          <a:ea typeface="MS Mincho" panose="02020609040205080304" pitchFamily="49" charset="-128"/>
                          <a:cs typeface="Times New Roman" panose="02020603050405020304" pitchFamily="18" charset="0"/>
                        </a:rPr>
                        <a:t>Do I currently have a sense of meaning and purpose in my life? What would need to change for me to achieve this?</a:t>
                      </a:r>
                      <a:r>
                        <a:rPr lang="en-GB" sz="1000" b="0" dirty="0">
                          <a:solidFill>
                            <a:srgbClr val="2D5B99"/>
                          </a:solidFill>
                          <a:effectLst/>
                          <a:latin typeface="+mn-lt"/>
                          <a:ea typeface="MS Mincho" panose="02020609040205080304" pitchFamily="49" charset="-128"/>
                          <a:cs typeface="Times New Roman" panose="02020603050405020304" pitchFamily="18" charset="0"/>
                        </a:rPr>
                        <a:t> </a:t>
                      </a:r>
                      <a:r>
                        <a:rPr lang="en-US" sz="1000" b="0" dirty="0">
                          <a:solidFill>
                            <a:srgbClr val="2D5B99"/>
                          </a:solidFill>
                          <a:effectLst/>
                          <a:latin typeface="+mn-lt"/>
                          <a:ea typeface="MS Mincho" panose="02020609040205080304" pitchFamily="49" charset="-128"/>
                          <a:cs typeface="Times New Roman" panose="02020603050405020304" pitchFamily="18" charset="0"/>
                        </a:rPr>
                        <a:t>In what ways could I use my knowledge, skills and abilities? What needs to change for me to feel more happy and fulfilled?  What steps can I take to help me get there? What resources would I need?</a:t>
                      </a:r>
                      <a:endParaRPr lang="en-GB" sz="1000" b="0" dirty="0">
                        <a:solidFill>
                          <a:srgbClr val="2D5B99"/>
                        </a:solidFill>
                        <a:effectLst/>
                        <a:latin typeface="+mn-lt"/>
                        <a:ea typeface="MS Mincho" panose="02020609040205080304" pitchFamily="49" charset="-128"/>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6" name="Rectangle 1">
            <a:extLst>
              <a:ext uri="{FF2B5EF4-FFF2-40B4-BE49-F238E27FC236}">
                <a16:creationId xmlns:a16="http://schemas.microsoft.com/office/drawing/2014/main" id="{814A12FA-7DAF-2E9B-BF18-BCD9271E2E84}"/>
              </a:ext>
            </a:extLst>
          </p:cNvPr>
          <p:cNvSpPr>
            <a:spLocks noChangeArrowheads="1"/>
          </p:cNvSpPr>
          <p:nvPr/>
        </p:nvSpPr>
        <p:spPr bwMode="auto">
          <a:xfrm>
            <a:off x="2339975" y="4057650"/>
            <a:ext cx="6654800" cy="1077913"/>
          </a:xfrm>
          <a:prstGeom prst="rect">
            <a:avLst/>
          </a:prstGeom>
          <a:noFill/>
          <a:ln>
            <a:noFill/>
          </a:ln>
          <a:effectLst/>
        </p:spPr>
        <p:txBody>
          <a:bodyPr anchor="ctr">
            <a:spAutoFit/>
          </a:bodyPr>
          <a:lstStyle/>
          <a:p>
            <a:pPr>
              <a:defRPr/>
            </a:pPr>
            <a:r>
              <a:rPr lang="en-US" altLang="ja-JP" sz="1000" dirty="0">
                <a:latin typeface="+mn-lt"/>
                <a:ea typeface="MS Mincho" panose="02020609040205080304" pitchFamily="49" charset="-128"/>
                <a:cs typeface="Arial" panose="020B0604020202020204" pitchFamily="34" charset="0"/>
              </a:rPr>
              <a:t>Am I getting the support I need to enable me to be as independent as possible? </a:t>
            </a:r>
            <a:br>
              <a:rPr lang="en-US" altLang="ja-JP" sz="1000" dirty="0">
                <a:latin typeface="+mn-lt"/>
                <a:ea typeface="MS Mincho" panose="02020609040205080304" pitchFamily="49" charset="-128"/>
                <a:cs typeface="Arial" panose="020B0604020202020204" pitchFamily="34" charset="0"/>
              </a:rPr>
            </a:br>
            <a:r>
              <a:rPr lang="en-US" altLang="ja-JP" sz="1000" dirty="0">
                <a:latin typeface="+mn-lt"/>
                <a:ea typeface="MS Mincho" panose="02020609040205080304" pitchFamily="49" charset="-128"/>
                <a:cs typeface="Arial" panose="020B0604020202020204" pitchFamily="34" charset="0"/>
              </a:rPr>
              <a:t>What changes would I make if I could improve my current situation? </a:t>
            </a:r>
            <a:r>
              <a:rPr lang="en-US" sz="1000" dirty="0">
                <a:latin typeface="+mn-lt"/>
              </a:rPr>
              <a:t>How can I learn the things I want so that I can do the things I am most interested in/want to do? How can I earn an income that supports my basic needs?</a:t>
            </a:r>
            <a:br>
              <a:rPr lang="en-US" altLang="ja-JP" sz="1100" b="1" dirty="0">
                <a:latin typeface="Arial" panose="020B0604020202020204" pitchFamily="34" charset="0"/>
                <a:ea typeface="MS Mincho" panose="02020609040205080304" pitchFamily="49" charset="-128"/>
                <a:cs typeface="Arial" panose="020B0604020202020204" pitchFamily="34" charset="0"/>
              </a:rPr>
            </a:br>
            <a:endParaRPr lang="en-US" alt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41875442-B032-8B3A-19A5-0063D8D0806E}"/>
              </a:ext>
            </a:extLst>
          </p:cNvPr>
          <p:cNvSpPr>
            <a:spLocks noGrp="1"/>
          </p:cNvSpPr>
          <p:nvPr>
            <p:ph type="title"/>
          </p:nvPr>
        </p:nvSpPr>
        <p:spPr>
          <a:xfrm>
            <a:off x="2409825" y="142875"/>
            <a:ext cx="6789738" cy="908050"/>
          </a:xfrm>
          <a:solidFill>
            <a:schemeClr val="bg1"/>
          </a:solidFill>
        </p:spPr>
        <p:txBody>
          <a:bodyPr/>
          <a:lstStyle/>
          <a:p>
            <a:pPr eaLnBrk="1" hangingPunct="1">
              <a:defRPr/>
            </a:pPr>
            <a:r>
              <a:rPr lang="en-US" altLang="en-US" dirty="0">
                <a:solidFill>
                  <a:schemeClr val="accent4">
                    <a:lumMod val="50000"/>
                  </a:schemeClr>
                </a:solidFill>
              </a:rPr>
              <a:t>Flourish Model- Community Questions</a:t>
            </a:r>
          </a:p>
        </p:txBody>
      </p:sp>
      <p:sp>
        <p:nvSpPr>
          <p:cNvPr id="12290" name="Text Placeholder 10">
            <a:extLst>
              <a:ext uri="{FF2B5EF4-FFF2-40B4-BE49-F238E27FC236}">
                <a16:creationId xmlns:a16="http://schemas.microsoft.com/office/drawing/2014/main" id="{0E070588-91EF-9990-12B9-CFF53BBE2507}"/>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hlink"/>
                </a:solidFill>
              </a:rPr>
              <a:t>Service</a:t>
            </a:r>
          </a:p>
        </p:txBody>
      </p:sp>
      <p:sp>
        <p:nvSpPr>
          <p:cNvPr id="12291" name="Text Placeholder 11">
            <a:extLst>
              <a:ext uri="{FF2B5EF4-FFF2-40B4-BE49-F238E27FC236}">
                <a16:creationId xmlns:a16="http://schemas.microsoft.com/office/drawing/2014/main" id="{83C3332D-4779-A52B-6CD7-A1F2F195F768}"/>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6A719A"/>
                </a:solidFill>
              </a:rPr>
              <a:t>Making a Difference</a:t>
            </a:r>
          </a:p>
        </p:txBody>
      </p:sp>
      <p:sp>
        <p:nvSpPr>
          <p:cNvPr id="12292" name="Text Placeholder 31">
            <a:extLst>
              <a:ext uri="{FF2B5EF4-FFF2-40B4-BE49-F238E27FC236}">
                <a16:creationId xmlns:a16="http://schemas.microsoft.com/office/drawing/2014/main" id="{A055435E-33E9-8DA3-7987-3BE9E84427DB}"/>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9499B6"/>
                </a:solidFill>
              </a:rPr>
              <a:t>Internal Cohesion</a:t>
            </a:r>
          </a:p>
        </p:txBody>
      </p:sp>
      <p:sp>
        <p:nvSpPr>
          <p:cNvPr id="12293" name="Text Placeholder 32">
            <a:extLst>
              <a:ext uri="{FF2B5EF4-FFF2-40B4-BE49-F238E27FC236}">
                <a16:creationId xmlns:a16="http://schemas.microsoft.com/office/drawing/2014/main" id="{5443C389-B373-63E1-D9D8-D37E9115FE1F}"/>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accent1"/>
                </a:solidFill>
              </a:rPr>
              <a:t>Transformation</a:t>
            </a:r>
          </a:p>
        </p:txBody>
      </p:sp>
      <p:sp>
        <p:nvSpPr>
          <p:cNvPr id="12294" name="Text Placeholder 33">
            <a:extLst>
              <a:ext uri="{FF2B5EF4-FFF2-40B4-BE49-F238E27FC236}">
                <a16:creationId xmlns:a16="http://schemas.microsoft.com/office/drawing/2014/main" id="{9A225CD6-3B3B-BE50-557C-45B24605CAEA}"/>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D59F5D"/>
                </a:solidFill>
              </a:rPr>
              <a:t>Self-Esteem</a:t>
            </a:r>
          </a:p>
        </p:txBody>
      </p:sp>
      <p:sp>
        <p:nvSpPr>
          <p:cNvPr id="12295" name="Text Placeholder 34">
            <a:extLst>
              <a:ext uri="{FF2B5EF4-FFF2-40B4-BE49-F238E27FC236}">
                <a16:creationId xmlns:a16="http://schemas.microsoft.com/office/drawing/2014/main" id="{2A4D6BB2-8D6D-3CBC-E38B-F84BCEA05729}"/>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CD8A3C"/>
                </a:solidFill>
              </a:rPr>
              <a:t>Relationship</a:t>
            </a:r>
          </a:p>
        </p:txBody>
      </p:sp>
      <p:sp>
        <p:nvSpPr>
          <p:cNvPr id="12296" name="Text Placeholder 35">
            <a:extLst>
              <a:ext uri="{FF2B5EF4-FFF2-40B4-BE49-F238E27FC236}">
                <a16:creationId xmlns:a16="http://schemas.microsoft.com/office/drawing/2014/main" id="{E980AF55-C2F0-581F-4B30-0A61ED423F0F}"/>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A50021"/>
                </a:solidFill>
              </a:rPr>
              <a:t>Survival</a:t>
            </a:r>
          </a:p>
        </p:txBody>
      </p:sp>
      <p:pic>
        <p:nvPicPr>
          <p:cNvPr id="12297" name="Picture 2">
            <a:extLst>
              <a:ext uri="{FF2B5EF4-FFF2-40B4-BE49-F238E27FC236}">
                <a16:creationId xmlns:a16="http://schemas.microsoft.com/office/drawing/2014/main" id="{AD9B2F5D-A676-CB8A-4229-1C8110152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5">
            <a:extLst>
              <a:ext uri="{FF2B5EF4-FFF2-40B4-BE49-F238E27FC236}">
                <a16:creationId xmlns:a16="http://schemas.microsoft.com/office/drawing/2014/main" id="{D5E7FA51-E642-1229-FD72-E2A8C484F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0">
            <a:extLst>
              <a:ext uri="{FF2B5EF4-FFF2-40B4-BE49-F238E27FC236}">
                <a16:creationId xmlns:a16="http://schemas.microsoft.com/office/drawing/2014/main" id="{639700A6-CC39-16CF-E5C3-A7C0D90F1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1A3D3BA7-F6A0-228D-7BFD-05FAD8B19663}"/>
              </a:ext>
            </a:extLst>
          </p:cNvPr>
          <p:cNvGraphicFramePr>
            <a:graphicFrameLocks noGrp="1"/>
          </p:cNvGraphicFramePr>
          <p:nvPr/>
        </p:nvGraphicFramePr>
        <p:xfrm>
          <a:off x="2297113" y="4829175"/>
          <a:ext cx="6789737" cy="808038"/>
        </p:xfrm>
        <a:graphic>
          <a:graphicData uri="http://schemas.openxmlformats.org/drawingml/2006/table">
            <a:tbl>
              <a:tblPr>
                <a:tableStyleId>{5C22544A-7EE6-4342-B048-85BDC9FD1C3A}</a:tableStyleId>
              </a:tblPr>
              <a:tblGrid>
                <a:gridCol w="6789737">
                  <a:extLst>
                    <a:ext uri="{9D8B030D-6E8A-4147-A177-3AD203B41FA5}">
                      <a16:colId xmlns:a16="http://schemas.microsoft.com/office/drawing/2014/main" val="20000"/>
                    </a:ext>
                  </a:extLst>
                </a:gridCol>
              </a:tblGrid>
              <a:tr h="808038">
                <a:tc>
                  <a:txBody>
                    <a:bodyPr/>
                    <a:lstStyle/>
                    <a:p>
                      <a:pPr algn="l">
                        <a:spcAft>
                          <a:spcPts val="0"/>
                        </a:spcAft>
                      </a:pPr>
                      <a:r>
                        <a:rPr lang="en-US" sz="1000" b="0" kern="1200" dirty="0">
                          <a:solidFill>
                            <a:schemeClr val="dk1"/>
                          </a:solidFill>
                          <a:effectLst/>
                          <a:latin typeface="+mn-lt"/>
                          <a:ea typeface="+mn-ea"/>
                          <a:cs typeface="+mn-cs"/>
                        </a:rPr>
                        <a:t>How are we ensuring that nobody needs to feel lonely? What are we doing to support healthy partnerships and child &amp; family relationships? How can we help people to develop friendship groups? What additional resources would people need to feel more connected</a:t>
                      </a:r>
                      <a:r>
                        <a:rPr lang="en-US" sz="1100" b="0" kern="1200" dirty="0">
                          <a:solidFill>
                            <a:schemeClr val="dk1"/>
                          </a:solidFill>
                          <a:effectLst/>
                          <a:latin typeface="Arial" panose="020B0604020202020204" pitchFamily="34" charset="0"/>
                          <a:ea typeface="+mn-ea"/>
                          <a:cs typeface="Arial" panose="020B0604020202020204" pitchFamily="34" charset="0"/>
                        </a:rPr>
                        <a:t>? </a:t>
                      </a:r>
                      <a:r>
                        <a:rPr lang="en-GB" sz="1100" b="0" dirty="0">
                          <a:effectLst/>
                          <a:latin typeface="Arial" panose="020B0604020202020204" pitchFamily="34" charset="0"/>
                          <a:ea typeface="MS Mincho" panose="02020609040205080304" pitchFamily="49" charset="-128"/>
                          <a:cs typeface="Arial" panose="020B0604020202020204" pitchFamily="34" charset="0"/>
                        </a:rPr>
                        <a:t>How can we reach out to disadvantaged and minority groups? </a:t>
                      </a:r>
                      <a:br>
                        <a:rPr lang="en-US" sz="1800" b="0" kern="1200" dirty="0">
                          <a:solidFill>
                            <a:schemeClr val="dk1"/>
                          </a:solidFill>
                          <a:effectLst/>
                          <a:latin typeface="+mn-lt"/>
                          <a:ea typeface="+mn-ea"/>
                          <a:cs typeface="+mn-cs"/>
                        </a:rPr>
                      </a:br>
                      <a:r>
                        <a:rPr lang="en-US" sz="1100" b="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1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96E2E56-5C13-DA28-75E9-BC8AD75A23DB}"/>
              </a:ext>
            </a:extLst>
          </p:cNvPr>
          <p:cNvSpPr txBox="1"/>
          <p:nvPr/>
        </p:nvSpPr>
        <p:spPr>
          <a:xfrm>
            <a:off x="2327275" y="3341688"/>
            <a:ext cx="6640513" cy="708025"/>
          </a:xfrm>
          <a:prstGeom prst="rect">
            <a:avLst/>
          </a:prstGeom>
          <a:noFill/>
        </p:spPr>
        <p:txBody>
          <a:bodyPr>
            <a:spAutoFit/>
          </a:bodyPr>
          <a:lstStyle/>
          <a:p>
            <a:pPr>
              <a:defRPr/>
            </a:pPr>
            <a:r>
              <a:rPr lang="en-US" sz="1000" dirty="0">
                <a:latin typeface="+mn-lt"/>
              </a:rPr>
              <a:t>How do we ensure that everyone knows what is going on locally and can access new learning opportunities?  How can we give people access to, and involvement in, the arts? How can we help people to spend more time doing and sharing the things that they are good at and love? How can we help everyone express their unique talents and individuality?</a:t>
            </a:r>
          </a:p>
        </p:txBody>
      </p:sp>
      <p:sp>
        <p:nvSpPr>
          <p:cNvPr id="19" name="TextBox 18">
            <a:extLst>
              <a:ext uri="{FF2B5EF4-FFF2-40B4-BE49-F238E27FC236}">
                <a16:creationId xmlns:a16="http://schemas.microsoft.com/office/drawing/2014/main" id="{57D8A0A8-2953-64C5-CE5E-6DF8D995872C}"/>
              </a:ext>
            </a:extLst>
          </p:cNvPr>
          <p:cNvSpPr txBox="1"/>
          <p:nvPr/>
        </p:nvSpPr>
        <p:spPr>
          <a:xfrm>
            <a:off x="2376488" y="1951038"/>
            <a:ext cx="6629400" cy="862012"/>
          </a:xfrm>
          <a:prstGeom prst="rect">
            <a:avLst/>
          </a:prstGeom>
          <a:noFill/>
        </p:spPr>
        <p:txBody>
          <a:bodyPr>
            <a:spAutoFit/>
          </a:bodyPr>
          <a:lstStyle/>
          <a:p>
            <a:pPr>
              <a:defRPr/>
            </a:pPr>
            <a:r>
              <a:rPr lang="en-US" sz="1000" dirty="0">
                <a:latin typeface="+mn-lt"/>
              </a:rPr>
              <a:t>How do we ensure that local people’s voices and opinions matter and that they are being listened to? How can we connect people up and help them feel part of a larger community? How can we promote a sense of community pride? How can we introduce fun and laughter into the process? What would need to happen to achieve this? What resources would we need? And how would we access them?</a:t>
            </a:r>
          </a:p>
        </p:txBody>
      </p:sp>
      <p:sp>
        <p:nvSpPr>
          <p:cNvPr id="20" name="TextBox 19">
            <a:extLst>
              <a:ext uri="{FF2B5EF4-FFF2-40B4-BE49-F238E27FC236}">
                <a16:creationId xmlns:a16="http://schemas.microsoft.com/office/drawing/2014/main" id="{908EA79E-3FF2-EAA7-FD06-3CB6F217A75B}"/>
              </a:ext>
            </a:extLst>
          </p:cNvPr>
          <p:cNvSpPr txBox="1"/>
          <p:nvPr/>
        </p:nvSpPr>
        <p:spPr>
          <a:xfrm>
            <a:off x="2393950" y="1127125"/>
            <a:ext cx="6618288" cy="862013"/>
          </a:xfrm>
          <a:prstGeom prst="rect">
            <a:avLst/>
          </a:prstGeom>
          <a:noFill/>
        </p:spPr>
        <p:txBody>
          <a:bodyPr>
            <a:spAutoFit/>
          </a:bodyPr>
          <a:lstStyle/>
          <a:p>
            <a:pPr>
              <a:defRPr/>
            </a:pPr>
            <a:r>
              <a:rPr lang="en-US" sz="1000" dirty="0">
                <a:latin typeface="+mn-lt"/>
              </a:rPr>
              <a:t>In what ways are we supporting everyone’s growth/inner development/spirituality? How are we promoting kindness, generosity and compassion as core qualities of our community? What values would we like to see in our community? How do they differ from our current reality and what steps could we take to correct this? How can we support everyone’s sense of meaning, connection and wellbeing?</a:t>
            </a:r>
            <a:r>
              <a:rPr lang="en-GB" sz="1000" dirty="0">
                <a:latin typeface="+mn-lt"/>
              </a:rPr>
              <a:t> How can we ensure that we are contributing to a happier, healthier planet?</a:t>
            </a:r>
            <a:endParaRPr lang="en-US" sz="1000" dirty="0">
              <a:latin typeface="+mn-lt"/>
            </a:endParaRPr>
          </a:p>
        </p:txBody>
      </p:sp>
      <p:graphicFrame>
        <p:nvGraphicFramePr>
          <p:cNvPr id="2" name="Table 1">
            <a:extLst>
              <a:ext uri="{FF2B5EF4-FFF2-40B4-BE49-F238E27FC236}">
                <a16:creationId xmlns:a16="http://schemas.microsoft.com/office/drawing/2014/main" id="{96A719BC-4893-0AC8-7A41-E73F37B408F6}"/>
              </a:ext>
            </a:extLst>
          </p:cNvPr>
          <p:cNvGraphicFramePr>
            <a:graphicFrameLocks noGrp="1"/>
          </p:cNvGraphicFramePr>
          <p:nvPr/>
        </p:nvGraphicFramePr>
        <p:xfrm>
          <a:off x="2319338" y="5554663"/>
          <a:ext cx="6616700" cy="86360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863600">
                <a:tc>
                  <a:txBody>
                    <a:bodyPr/>
                    <a:lstStyle/>
                    <a:p>
                      <a:pPr algn="l">
                        <a:spcAft>
                          <a:spcPts val="0"/>
                        </a:spcAft>
                      </a:pPr>
                      <a:r>
                        <a:rPr lang="en-US" sz="1100" b="0" dirty="0">
                          <a:effectLst/>
                          <a:latin typeface="Arial" panose="020B0604020202020204" pitchFamily="34" charset="0"/>
                          <a:ea typeface="MS Mincho" panose="02020609040205080304" pitchFamily="49" charset="-128"/>
                          <a:cs typeface="Arial" panose="020B0604020202020204" pitchFamily="34" charset="0"/>
                        </a:rPr>
                        <a:t>What changes can we make to our streets so that we can feel safe and secure?</a:t>
                      </a:r>
                      <a:r>
                        <a:rPr lang="en-GB" sz="1100" b="0" dirty="0">
                          <a:effectLst/>
                          <a:latin typeface="Arial" panose="020B0604020202020204" pitchFamily="34" charset="0"/>
                          <a:ea typeface="MS Mincho" panose="02020609040205080304" pitchFamily="49" charset="-128"/>
                          <a:cs typeface="Arial" panose="020B0604020202020204" pitchFamily="34" charset="0"/>
                        </a:rPr>
                        <a:t> </a:t>
                      </a:r>
                      <a:r>
                        <a:rPr lang="en-US" sz="1100" b="0" dirty="0">
                          <a:effectLst/>
                          <a:latin typeface="Arial" panose="020B0604020202020204" pitchFamily="34" charset="0"/>
                          <a:ea typeface="MS Mincho" panose="02020609040205080304" pitchFamily="49" charset="-128"/>
                          <a:cs typeface="Arial" panose="020B0604020202020204" pitchFamily="34" charset="0"/>
                        </a:rPr>
                        <a:t>Does everyone  have shelter, clean water and enough to eat? Do we all live in safe and healthy environments? If not, what would we need to do to achieve this? Do people have enough income to support their basic needs?</a:t>
                      </a:r>
                      <a:r>
                        <a:rPr lang="en-GB" sz="1100" b="0" dirty="0">
                          <a:effectLst/>
                          <a:latin typeface="Arial" panose="020B0604020202020204" pitchFamily="34" charset="0"/>
                          <a:ea typeface="MS Mincho" panose="02020609040205080304" pitchFamily="49" charset="-128"/>
                          <a:cs typeface="Arial" panose="020B0604020202020204" pitchFamily="34" charset="0"/>
                        </a:rPr>
                        <a:t> </a:t>
                      </a:r>
                      <a:r>
                        <a:rPr lang="en-US" sz="1100" b="0" dirty="0">
                          <a:effectLst/>
                          <a:latin typeface="Arial" panose="020B0604020202020204" pitchFamily="34" charset="0"/>
                          <a:ea typeface="MS Mincho" panose="02020609040205080304" pitchFamily="49" charset="-128"/>
                          <a:cs typeface="Arial" panose="020B0604020202020204" pitchFamily="34" charset="0"/>
                        </a:rPr>
                        <a:t>Are they able to get enough exercise? Are our transport systems supporting their real needs? Are we all being helped to eat healthy, balanced diets?</a:t>
                      </a:r>
                      <a:r>
                        <a:rPr lang="en-GB" sz="1100" b="0" dirty="0">
                          <a:effectLst/>
                          <a:latin typeface="Arial" panose="020B0604020202020204" pitchFamily="34" charset="0"/>
                          <a:ea typeface="MS Mincho" panose="02020609040205080304" pitchFamily="49" charset="-128"/>
                          <a:cs typeface="Arial" panose="020B0604020202020204" pitchFamily="34" charset="0"/>
                        </a:rPr>
                        <a:t> </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B33F4E07-1E70-254F-444E-39BBB52C28B5}"/>
              </a:ext>
            </a:extLst>
          </p:cNvPr>
          <p:cNvGraphicFramePr>
            <a:graphicFrameLocks noGrp="1"/>
          </p:cNvGraphicFramePr>
          <p:nvPr/>
        </p:nvGraphicFramePr>
        <p:xfrm>
          <a:off x="2354263" y="2660650"/>
          <a:ext cx="6510337" cy="654050"/>
        </p:xfrm>
        <a:graphic>
          <a:graphicData uri="http://schemas.openxmlformats.org/drawingml/2006/table">
            <a:tbl>
              <a:tblPr firstRow="1" firstCol="1" bandRow="1">
                <a:tableStyleId>{5C22544A-7EE6-4342-B048-85BDC9FD1C3A}</a:tableStyleId>
              </a:tblPr>
              <a:tblGrid>
                <a:gridCol w="6510337">
                  <a:extLst>
                    <a:ext uri="{9D8B030D-6E8A-4147-A177-3AD203B41FA5}">
                      <a16:colId xmlns:a16="http://schemas.microsoft.com/office/drawing/2014/main" val="20000"/>
                    </a:ext>
                  </a:extLst>
                </a:gridCol>
              </a:tblGrid>
              <a:tr h="654050">
                <a:tc>
                  <a:txBody>
                    <a:bodyPr/>
                    <a:lstStyle/>
                    <a:p>
                      <a:pPr algn="l">
                        <a:spcAft>
                          <a:spcPts val="0"/>
                        </a:spcAft>
                      </a:pPr>
                      <a:r>
                        <a:rPr lang="en-US" sz="1000" b="0" dirty="0">
                          <a:solidFill>
                            <a:srgbClr val="2D5B99"/>
                          </a:solidFill>
                          <a:effectLst/>
                          <a:latin typeface="+mn-lt"/>
                          <a:ea typeface="MS Mincho" panose="02020609040205080304" pitchFamily="49" charset="-128"/>
                          <a:cs typeface="Times New Roman" panose="02020603050405020304" pitchFamily="18" charset="0"/>
                        </a:rPr>
                        <a:t>How can we find out what local people feel would give them more meaning and purpose in their lives? What would we need to introduce/change to achieve this?</a:t>
                      </a:r>
                      <a:r>
                        <a:rPr lang="en-GB" sz="1000" b="0" dirty="0">
                          <a:solidFill>
                            <a:srgbClr val="2D5B99"/>
                          </a:solidFill>
                          <a:effectLst/>
                          <a:latin typeface="+mn-lt"/>
                          <a:ea typeface="MS Mincho" panose="02020609040205080304" pitchFamily="49" charset="-128"/>
                          <a:cs typeface="Times New Roman" panose="02020603050405020304" pitchFamily="18" charset="0"/>
                        </a:rPr>
                        <a:t> </a:t>
                      </a:r>
                      <a:r>
                        <a:rPr lang="en-US" sz="1000" b="0" dirty="0">
                          <a:solidFill>
                            <a:srgbClr val="2D5B99"/>
                          </a:solidFill>
                          <a:effectLst/>
                          <a:latin typeface="+mn-lt"/>
                          <a:ea typeface="MS Mincho" panose="02020609040205080304" pitchFamily="49" charset="-128"/>
                          <a:cs typeface="Times New Roman" panose="02020603050405020304" pitchFamily="18" charset="0"/>
                        </a:rPr>
                        <a:t>In what ways could we tap into and use local knowledge, skills and abilities? What small steps could we take to help us get there? What resources would we need? and how would we access them?</a:t>
                      </a:r>
                      <a:endParaRPr lang="en-GB" sz="1000" b="0" dirty="0">
                        <a:solidFill>
                          <a:srgbClr val="2D5B99"/>
                        </a:solidFill>
                        <a:effectLst/>
                        <a:latin typeface="+mn-lt"/>
                        <a:ea typeface="MS Mincho" panose="02020609040205080304" pitchFamily="49" charset="-128"/>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6" name="Rectangle 1">
            <a:extLst>
              <a:ext uri="{FF2B5EF4-FFF2-40B4-BE49-F238E27FC236}">
                <a16:creationId xmlns:a16="http://schemas.microsoft.com/office/drawing/2014/main" id="{2385559B-07BD-9E29-9EDC-85D713B49220}"/>
              </a:ext>
            </a:extLst>
          </p:cNvPr>
          <p:cNvSpPr>
            <a:spLocks noChangeArrowheads="1"/>
          </p:cNvSpPr>
          <p:nvPr/>
        </p:nvSpPr>
        <p:spPr bwMode="auto">
          <a:xfrm>
            <a:off x="2333625" y="4049713"/>
            <a:ext cx="6588125" cy="708025"/>
          </a:xfrm>
          <a:prstGeom prst="rect">
            <a:avLst/>
          </a:prstGeom>
          <a:noFill/>
          <a:ln>
            <a:noFill/>
          </a:ln>
          <a:effectLst/>
        </p:spPr>
        <p:txBody>
          <a:bodyPr anchor="ctr">
            <a:spAutoFit/>
          </a:bodyPr>
          <a:lstStyle/>
          <a:p>
            <a:pPr>
              <a:defRPr/>
            </a:pPr>
            <a:r>
              <a:rPr lang="en-US" altLang="ja-JP" sz="1000" dirty="0">
                <a:latin typeface="+mn-lt"/>
                <a:ea typeface="MS Mincho" panose="02020609040205080304" pitchFamily="49" charset="-128"/>
                <a:cs typeface="Arial" panose="020B0604020202020204" pitchFamily="34" charset="0"/>
              </a:rPr>
              <a:t>How can we ensure that we can support people in being as healthy and independent as possible? What changes would we like to make to the current system? </a:t>
            </a:r>
            <a:r>
              <a:rPr lang="en-US" sz="1000" dirty="0">
                <a:latin typeface="+mn-lt"/>
              </a:rPr>
              <a:t>How could we find out what people are interested in and give them more access to what they would most want to do? How could we tap into and develop new forms of community wealth?</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5205608-C681-4F4D-0640-01893387112B}"/>
              </a:ext>
            </a:extLst>
          </p:cNvPr>
          <p:cNvSpPr>
            <a:spLocks noGrp="1"/>
          </p:cNvSpPr>
          <p:nvPr>
            <p:ph type="title"/>
          </p:nvPr>
        </p:nvSpPr>
        <p:spPr>
          <a:xfrm>
            <a:off x="2063750" y="134938"/>
            <a:ext cx="7080250" cy="954087"/>
          </a:xfrm>
          <a:solidFill>
            <a:schemeClr val="bg1"/>
          </a:solidFill>
        </p:spPr>
        <p:txBody>
          <a:bodyPr/>
          <a:lstStyle/>
          <a:p>
            <a:pPr eaLnBrk="1" hangingPunct="1">
              <a:defRPr/>
            </a:pPr>
            <a:r>
              <a:rPr lang="en-US" altLang="en-US" dirty="0">
                <a:solidFill>
                  <a:schemeClr val="accent4">
                    <a:lumMod val="50000"/>
                  </a:schemeClr>
                </a:solidFill>
              </a:rPr>
              <a:t>Flourish Model – Local authority Services</a:t>
            </a:r>
          </a:p>
        </p:txBody>
      </p:sp>
      <p:sp>
        <p:nvSpPr>
          <p:cNvPr id="14338" name="Text Placeholder 10">
            <a:extLst>
              <a:ext uri="{FF2B5EF4-FFF2-40B4-BE49-F238E27FC236}">
                <a16:creationId xmlns:a16="http://schemas.microsoft.com/office/drawing/2014/main" id="{3B82EE6A-98DC-B549-29A8-1ED73CD32AB1}"/>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hlink"/>
                </a:solidFill>
              </a:rPr>
              <a:t>Service</a:t>
            </a:r>
          </a:p>
        </p:txBody>
      </p:sp>
      <p:sp>
        <p:nvSpPr>
          <p:cNvPr id="14339" name="Text Placeholder 11">
            <a:extLst>
              <a:ext uri="{FF2B5EF4-FFF2-40B4-BE49-F238E27FC236}">
                <a16:creationId xmlns:a16="http://schemas.microsoft.com/office/drawing/2014/main" id="{FA3A553F-6F5D-E40A-EBCD-2056C4E8AA1B}"/>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6A719A"/>
                </a:solidFill>
              </a:rPr>
              <a:t>Making a Difference</a:t>
            </a:r>
          </a:p>
        </p:txBody>
      </p:sp>
      <p:sp>
        <p:nvSpPr>
          <p:cNvPr id="14340" name="Text Placeholder 31">
            <a:extLst>
              <a:ext uri="{FF2B5EF4-FFF2-40B4-BE49-F238E27FC236}">
                <a16:creationId xmlns:a16="http://schemas.microsoft.com/office/drawing/2014/main" id="{9D152B60-35D7-9803-4348-D85F448F4D3F}"/>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9499B6"/>
                </a:solidFill>
              </a:rPr>
              <a:t>Internal Cohesion</a:t>
            </a:r>
          </a:p>
        </p:txBody>
      </p:sp>
      <p:sp>
        <p:nvSpPr>
          <p:cNvPr id="14341" name="Text Placeholder 32">
            <a:extLst>
              <a:ext uri="{FF2B5EF4-FFF2-40B4-BE49-F238E27FC236}">
                <a16:creationId xmlns:a16="http://schemas.microsoft.com/office/drawing/2014/main" id="{6597B949-8135-1961-9C76-17013FF6FBF3}"/>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chemeClr val="accent1"/>
                </a:solidFill>
              </a:rPr>
              <a:t>Transformation</a:t>
            </a:r>
          </a:p>
        </p:txBody>
      </p:sp>
      <p:sp>
        <p:nvSpPr>
          <p:cNvPr id="14342" name="Text Placeholder 33">
            <a:extLst>
              <a:ext uri="{FF2B5EF4-FFF2-40B4-BE49-F238E27FC236}">
                <a16:creationId xmlns:a16="http://schemas.microsoft.com/office/drawing/2014/main" id="{26BEB69A-7003-3F7B-FD5E-337B2FE38DB5}"/>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D59F5D"/>
                </a:solidFill>
              </a:rPr>
              <a:t>Self-Esteem</a:t>
            </a:r>
          </a:p>
        </p:txBody>
      </p:sp>
      <p:sp>
        <p:nvSpPr>
          <p:cNvPr id="14343" name="Text Placeholder 34">
            <a:extLst>
              <a:ext uri="{FF2B5EF4-FFF2-40B4-BE49-F238E27FC236}">
                <a16:creationId xmlns:a16="http://schemas.microsoft.com/office/drawing/2014/main" id="{61E16634-08E1-0E2D-746A-5C0B3510C320}"/>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CD8A3C"/>
                </a:solidFill>
              </a:rPr>
              <a:t>Relationship</a:t>
            </a:r>
          </a:p>
        </p:txBody>
      </p:sp>
      <p:sp>
        <p:nvSpPr>
          <p:cNvPr id="14344" name="Text Placeholder 35">
            <a:extLst>
              <a:ext uri="{FF2B5EF4-FFF2-40B4-BE49-F238E27FC236}">
                <a16:creationId xmlns:a16="http://schemas.microsoft.com/office/drawing/2014/main" id="{BF6E69F3-EB14-C3D0-95AE-7C6590DA9831}"/>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800" b="1">
                <a:solidFill>
                  <a:srgbClr val="A50021"/>
                </a:solidFill>
              </a:rPr>
              <a:t>Survival</a:t>
            </a:r>
          </a:p>
        </p:txBody>
      </p:sp>
      <p:pic>
        <p:nvPicPr>
          <p:cNvPr id="14345" name="Picture 2">
            <a:extLst>
              <a:ext uri="{FF2B5EF4-FFF2-40B4-BE49-F238E27FC236}">
                <a16:creationId xmlns:a16="http://schemas.microsoft.com/office/drawing/2014/main" id="{77652CC3-6FA4-DE75-11AA-E34B63294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5">
            <a:extLst>
              <a:ext uri="{FF2B5EF4-FFF2-40B4-BE49-F238E27FC236}">
                <a16:creationId xmlns:a16="http://schemas.microsoft.com/office/drawing/2014/main" id="{6C9FB69D-FEFF-F9A0-2617-39700C25A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7938"/>
            <a:ext cx="20605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0">
            <a:extLst>
              <a:ext uri="{FF2B5EF4-FFF2-40B4-BE49-F238E27FC236}">
                <a16:creationId xmlns:a16="http://schemas.microsoft.com/office/drawing/2014/main" id="{1B7ACF87-6C2F-4585-49EF-58C221C22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45238"/>
            <a:ext cx="91408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4">
            <a:extLst>
              <a:ext uri="{FF2B5EF4-FFF2-40B4-BE49-F238E27FC236}">
                <a16:creationId xmlns:a16="http://schemas.microsoft.com/office/drawing/2014/main" id="{E6CEFBF4-E927-3BE5-4396-245F631637D9}"/>
              </a:ext>
            </a:extLst>
          </p:cNvPr>
          <p:cNvSpPr>
            <a:spLocks noChangeArrowheads="1"/>
          </p:cNvSpPr>
          <p:nvPr/>
        </p:nvSpPr>
        <p:spPr bwMode="auto">
          <a:xfrm>
            <a:off x="2406650" y="5548313"/>
            <a:ext cx="6432550" cy="554037"/>
          </a:xfrm>
          <a:prstGeom prst="rect">
            <a:avLst/>
          </a:prstGeom>
          <a:noFill/>
          <a:ln w="9525" cap="flat" cmpd="sng">
            <a:noFill/>
            <a:prstDash val="solid"/>
            <a:miter lim="800000"/>
            <a:headEnd type="none" w="med" len="med"/>
            <a:tailEnd type="none" w="med" len="med"/>
          </a:ln>
          <a:effectLst/>
        </p:spPr>
        <p:txBody>
          <a:bodyPr anchor="ctr">
            <a:spAutoFit/>
          </a:bodyPr>
          <a:lstStyle/>
          <a:p>
            <a:pPr>
              <a:defRPr/>
            </a:pPr>
            <a:r>
              <a:rPr lang="en-US" altLang="ja-JP" sz="1000" dirty="0">
                <a:solidFill>
                  <a:schemeClr val="accent4"/>
                </a:solidFill>
                <a:latin typeface="+mn-lt"/>
                <a:ea typeface="MS Mincho" panose="02020609040205080304" pitchFamily="49" charset="-128"/>
                <a:cs typeface="Arial" panose="020B0604020202020204" pitchFamily="34" charset="0"/>
              </a:rPr>
              <a:t>HOUSING DEPT, HOMELESS SUPPORT, HEALTH SERVICES, SPORT FACILITIES, URBAN PLANNING, ENVIRONMENTAL HEALTH, FOOD HYGIENE, WASTE MANAGEMENT, COMMUNITY POLICING, JUSTICE SYSTEM</a:t>
            </a:r>
            <a:r>
              <a:rPr lang="en-US" altLang="ja-JP" sz="1000" dirty="0">
                <a:solidFill>
                  <a:schemeClr val="accent4"/>
                </a:solidFill>
                <a:latin typeface="+mn-lt"/>
              </a:rPr>
              <a:t> </a:t>
            </a:r>
          </a:p>
        </p:txBody>
      </p:sp>
      <p:graphicFrame>
        <p:nvGraphicFramePr>
          <p:cNvPr id="14" name="Table 13">
            <a:extLst>
              <a:ext uri="{FF2B5EF4-FFF2-40B4-BE49-F238E27FC236}">
                <a16:creationId xmlns:a16="http://schemas.microsoft.com/office/drawing/2014/main" id="{26D6D9C5-D5E0-5980-6B03-E8528A52BB05}"/>
              </a:ext>
            </a:extLst>
          </p:cNvPr>
          <p:cNvGraphicFramePr>
            <a:graphicFrameLocks noGrp="1"/>
          </p:cNvGraphicFramePr>
          <p:nvPr/>
        </p:nvGraphicFramePr>
        <p:xfrm>
          <a:off x="2406650" y="4938713"/>
          <a:ext cx="6434138" cy="450850"/>
        </p:xfrm>
        <a:graphic>
          <a:graphicData uri="http://schemas.openxmlformats.org/drawingml/2006/table">
            <a:tbl>
              <a:tblPr>
                <a:tableStyleId>{5C22544A-7EE6-4342-B048-85BDC9FD1C3A}</a:tableStyleId>
              </a:tblPr>
              <a:tblGrid>
                <a:gridCol w="6434138">
                  <a:extLst>
                    <a:ext uri="{9D8B030D-6E8A-4147-A177-3AD203B41FA5}">
                      <a16:colId xmlns:a16="http://schemas.microsoft.com/office/drawing/2014/main" val="20000"/>
                    </a:ext>
                  </a:extLst>
                </a:gridCol>
              </a:tblGrid>
              <a:tr h="450850">
                <a:tc>
                  <a:txBody>
                    <a:bodyPr/>
                    <a:lstStyle/>
                    <a:p>
                      <a:pPr algn="l">
                        <a:spcAft>
                          <a:spcPts val="0"/>
                        </a:spcAft>
                      </a:pPr>
                      <a:r>
                        <a:rPr lang="en-US" sz="1000" b="0" dirty="0">
                          <a:effectLst/>
                          <a:latin typeface="+mn-lt"/>
                        </a:rPr>
                        <a:t>PREGNANCY SERVICES, MENTAL HEALTH SERVICES, SEXUAL HEALTH SERVICES, PARENTAL SUPPORT, COUPLES COUNSELLING</a:t>
                      </a:r>
                      <a:endParaRPr lang="en-GB" sz="1000" b="0" dirty="0">
                        <a:effectLst/>
                        <a:latin typeface="+mn-lt"/>
                        <a:ea typeface="MS Mincho" panose="02020609040205080304" pitchFamily="49" charset="-128"/>
                        <a:cs typeface="Times New Roman" panose="02020603050405020304" pitchFamily="18" charset="0"/>
                      </a:endParaRPr>
                    </a:p>
                  </a:txBody>
                  <a:tcPr marL="114295" marR="114295"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26DD727A-5F51-6775-5BF6-35A126A72147}"/>
              </a:ext>
            </a:extLst>
          </p:cNvPr>
          <p:cNvGraphicFramePr>
            <a:graphicFrameLocks noGrp="1"/>
          </p:cNvGraphicFramePr>
          <p:nvPr/>
        </p:nvGraphicFramePr>
        <p:xfrm>
          <a:off x="2406650" y="4056063"/>
          <a:ext cx="6410325" cy="609600"/>
        </p:xfrm>
        <a:graphic>
          <a:graphicData uri="http://schemas.openxmlformats.org/drawingml/2006/table">
            <a:tbl>
              <a:tblPr>
                <a:tableStyleId>{5C22544A-7EE6-4342-B048-85BDC9FD1C3A}</a:tableStyleId>
              </a:tblPr>
              <a:tblGrid>
                <a:gridCol w="6410325">
                  <a:extLst>
                    <a:ext uri="{9D8B030D-6E8A-4147-A177-3AD203B41FA5}">
                      <a16:colId xmlns:a16="http://schemas.microsoft.com/office/drawing/2014/main" val="20000"/>
                    </a:ext>
                  </a:extLst>
                </a:gridCol>
              </a:tblGrid>
              <a:tr h="0">
                <a:tc>
                  <a:txBody>
                    <a:bodyPr/>
                    <a:lstStyle/>
                    <a:p>
                      <a:pPr algn="l">
                        <a:spcAft>
                          <a:spcPts val="0"/>
                        </a:spcAft>
                      </a:pPr>
                      <a:r>
                        <a:rPr lang="en-US" sz="1000" b="0" dirty="0">
                          <a:effectLst/>
                        </a:rPr>
                        <a:t>EARLY CHILDHOOD CARE AND EDUCATION, CHILDMINDERS, CHILDRENS CENTRES, NURSERIES,, URBAN PLANNING, PLAY AREAS, TRAVEL SERVICES, SOCIAL SERVICES, DISABLED AND SPECIAL NEEDS SUPPORT, CARE OF THE ELDERLY, MENTAL HEALTH SUPPORT, THERAPEUTIC SERVICES, PRISON SERVICES, DRUG REHABILITATION</a:t>
                      </a:r>
                      <a:endParaRPr lang="en-GB" sz="10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114298" marR="114298" marT="0" marB="0">
                    <a:solidFill>
                      <a:schemeClr val="bg1"/>
                    </a:solid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5D6B86F-FDA9-726A-EE9D-70F06C87E74A}"/>
              </a:ext>
            </a:extLst>
          </p:cNvPr>
          <p:cNvSpPr txBox="1"/>
          <p:nvPr/>
        </p:nvSpPr>
        <p:spPr>
          <a:xfrm>
            <a:off x="2428875" y="3414713"/>
            <a:ext cx="6410325" cy="614362"/>
          </a:xfrm>
          <a:prstGeom prst="rect">
            <a:avLst/>
          </a:prstGeom>
          <a:noFill/>
        </p:spPr>
        <p:txBody>
          <a:bodyPr>
            <a:spAutoFit/>
          </a:bodyPr>
          <a:lstStyle/>
          <a:p>
            <a:pPr>
              <a:defRPr/>
            </a:pPr>
            <a:r>
              <a:rPr lang="en-US" sz="1200" dirty="0">
                <a:latin typeface="Calibri" panose="020F0502020204030204" pitchFamily="34" charset="0"/>
                <a:cs typeface="Calibri" panose="020F0502020204030204" pitchFamily="34" charset="0"/>
              </a:rPr>
              <a:t>SCHOOLS, AFTER SCHOOL CARE, YOUTH SERVICES, UNEMPLOYMENT SERVICES, APPRENTICESHIPS, BUSINESS SERVICES AND SUPPORT, MENTORING, COMMUNITY SUPPORT</a:t>
            </a:r>
            <a:r>
              <a:rPr lang="en-GB" sz="1200" dirty="0">
                <a:latin typeface="Calibri" panose="020F0502020204030204" pitchFamily="34" charset="0"/>
                <a:cs typeface="Calibri" panose="020F0502020204030204" pitchFamily="34" charset="0"/>
              </a:rPr>
              <a:t> NETWORKS</a:t>
            </a:r>
            <a:endParaRPr lang="en-US" sz="1200" dirty="0">
              <a:latin typeface="Calibri" panose="020F0502020204030204" pitchFamily="34" charset="0"/>
              <a:cs typeface="Calibri" panose="020F0502020204030204" pitchFamily="34" charset="0"/>
            </a:endParaRPr>
          </a:p>
          <a:p>
            <a:pPr>
              <a:defRPr/>
            </a:pPr>
            <a:endParaRPr lang="en-US" sz="1000" dirty="0">
              <a:latin typeface="+mn-lt"/>
            </a:endParaRPr>
          </a:p>
        </p:txBody>
      </p:sp>
      <p:sp>
        <p:nvSpPr>
          <p:cNvPr id="18" name="TextBox 17">
            <a:extLst>
              <a:ext uri="{FF2B5EF4-FFF2-40B4-BE49-F238E27FC236}">
                <a16:creationId xmlns:a16="http://schemas.microsoft.com/office/drawing/2014/main" id="{46600573-7856-487A-E838-13FB71224F7E}"/>
              </a:ext>
            </a:extLst>
          </p:cNvPr>
          <p:cNvSpPr txBox="1"/>
          <p:nvPr/>
        </p:nvSpPr>
        <p:spPr>
          <a:xfrm>
            <a:off x="2406650" y="2667000"/>
            <a:ext cx="6607175" cy="554038"/>
          </a:xfrm>
          <a:prstGeom prst="rect">
            <a:avLst/>
          </a:prstGeom>
          <a:noFill/>
        </p:spPr>
        <p:txBody>
          <a:bodyPr>
            <a:spAutoFit/>
          </a:bodyPr>
          <a:lstStyle/>
          <a:p>
            <a:pPr>
              <a:defRPr/>
            </a:pPr>
            <a:r>
              <a:rPr lang="en-US" sz="1000" dirty="0">
                <a:latin typeface="+mn-lt"/>
              </a:rPr>
              <a:t>THE ARTS, MUSIC AND DANCE, LEISURE AND ENTERTAINMENT, LIBRARIES, YOUTH CLUBS, ADULT EDUCATION, UNEMPLOYMENT SERVICES, APPRENTICESHIPS, BUSINESS SERVICES AND SUPPORT, MENTORING, COMMUNITY SUPPORT</a:t>
            </a:r>
            <a:r>
              <a:rPr lang="en-GB" sz="1000" dirty="0">
                <a:latin typeface="+mn-lt"/>
              </a:rPr>
              <a:t> NETWORKS</a:t>
            </a:r>
            <a:endParaRPr lang="en-US" sz="1000" dirty="0">
              <a:latin typeface="+mn-lt"/>
            </a:endParaRPr>
          </a:p>
        </p:txBody>
      </p:sp>
      <p:sp>
        <p:nvSpPr>
          <p:cNvPr id="19" name="TextBox 18">
            <a:extLst>
              <a:ext uri="{FF2B5EF4-FFF2-40B4-BE49-F238E27FC236}">
                <a16:creationId xmlns:a16="http://schemas.microsoft.com/office/drawing/2014/main" id="{531FC596-9A8D-9F99-C017-D891DED4DD60}"/>
              </a:ext>
            </a:extLst>
          </p:cNvPr>
          <p:cNvSpPr txBox="1"/>
          <p:nvPr/>
        </p:nvSpPr>
        <p:spPr>
          <a:xfrm>
            <a:off x="2376488" y="2036763"/>
            <a:ext cx="6189662" cy="400050"/>
          </a:xfrm>
          <a:prstGeom prst="rect">
            <a:avLst/>
          </a:prstGeom>
          <a:noFill/>
        </p:spPr>
        <p:txBody>
          <a:bodyPr>
            <a:spAutoFit/>
          </a:bodyPr>
          <a:lstStyle/>
          <a:p>
            <a:pPr>
              <a:defRPr/>
            </a:pPr>
            <a:r>
              <a:rPr lang="en-US" sz="1000" dirty="0">
                <a:latin typeface="+mn-lt"/>
              </a:rPr>
              <a:t>COMMUNITY INVOLVEMENT, CITIZENS PANELS, COMMUNITY CONSULTATIONS,</a:t>
            </a:r>
            <a:r>
              <a:rPr lang="en-GB" sz="1000" dirty="0">
                <a:latin typeface="+mn-lt"/>
              </a:rPr>
              <a:t> </a:t>
            </a:r>
            <a:r>
              <a:rPr lang="en-US" sz="1000" dirty="0">
                <a:latin typeface="+mn-lt"/>
              </a:rPr>
              <a:t>VOLUNTARY SERVICES, SUPPORT GROUPS, COMMUNITY GROUPS AND NETWORKS</a:t>
            </a:r>
          </a:p>
        </p:txBody>
      </p:sp>
      <p:sp>
        <p:nvSpPr>
          <p:cNvPr id="20" name="TextBox 19">
            <a:extLst>
              <a:ext uri="{FF2B5EF4-FFF2-40B4-BE49-F238E27FC236}">
                <a16:creationId xmlns:a16="http://schemas.microsoft.com/office/drawing/2014/main" id="{4DF56D35-C133-DCC8-67CD-C8917EEADA87}"/>
              </a:ext>
            </a:extLst>
          </p:cNvPr>
          <p:cNvSpPr txBox="1"/>
          <p:nvPr/>
        </p:nvSpPr>
        <p:spPr>
          <a:xfrm>
            <a:off x="2406650" y="1352550"/>
            <a:ext cx="5895975" cy="401638"/>
          </a:xfrm>
          <a:prstGeom prst="rect">
            <a:avLst/>
          </a:prstGeom>
          <a:noFill/>
        </p:spPr>
        <p:txBody>
          <a:bodyPr>
            <a:spAutoFit/>
          </a:bodyPr>
          <a:lstStyle/>
          <a:p>
            <a:pPr>
              <a:defRPr/>
            </a:pPr>
            <a:r>
              <a:rPr lang="en-US" sz="1000" dirty="0">
                <a:latin typeface="+mn-lt"/>
              </a:rPr>
              <a:t>FAITH CENTRES, SPIRITUAL/SELF-DEVELOPMENT SUPPORT, ACCESS TO NATURE (PARKS AND GREEN SPACES), WELLBEING SERVICES AND RESOURCES</a:t>
            </a:r>
            <a:r>
              <a:rPr lang="en-GB" sz="1000" dirty="0">
                <a:latin typeface="+mn-lt"/>
              </a:rPr>
              <a:t> </a:t>
            </a:r>
            <a:endParaRPr lang="en-US" sz="10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3ECC45EC-7091-8CD3-C81A-30CC1D0A1AD8}"/>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dirty="0">
                <a:solidFill>
                  <a:schemeClr val="accent4">
                    <a:lumMod val="50000"/>
                  </a:schemeClr>
                </a:solidFill>
              </a:rPr>
              <a:t>Flourish Model- Community Resources </a:t>
            </a:r>
          </a:p>
        </p:txBody>
      </p:sp>
      <p:sp>
        <p:nvSpPr>
          <p:cNvPr id="16386" name="Text Placeholder 10">
            <a:extLst>
              <a:ext uri="{FF2B5EF4-FFF2-40B4-BE49-F238E27FC236}">
                <a16:creationId xmlns:a16="http://schemas.microsoft.com/office/drawing/2014/main" id="{F0F3657D-F16D-0484-B50E-A813029F1D20}"/>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16387" name="Text Placeholder 11">
            <a:extLst>
              <a:ext uri="{FF2B5EF4-FFF2-40B4-BE49-F238E27FC236}">
                <a16:creationId xmlns:a16="http://schemas.microsoft.com/office/drawing/2014/main" id="{B4112642-13AB-5191-BC26-4EC340516642}"/>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16388" name="Text Placeholder 31">
            <a:extLst>
              <a:ext uri="{FF2B5EF4-FFF2-40B4-BE49-F238E27FC236}">
                <a16:creationId xmlns:a16="http://schemas.microsoft.com/office/drawing/2014/main" id="{CE13B967-4471-F505-B47C-52B487E4D108}"/>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16389" name="Text Placeholder 32">
            <a:extLst>
              <a:ext uri="{FF2B5EF4-FFF2-40B4-BE49-F238E27FC236}">
                <a16:creationId xmlns:a16="http://schemas.microsoft.com/office/drawing/2014/main" id="{F30185FA-2049-B2E2-E0A9-5603407062FE}"/>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16390" name="Text Placeholder 33">
            <a:extLst>
              <a:ext uri="{FF2B5EF4-FFF2-40B4-BE49-F238E27FC236}">
                <a16:creationId xmlns:a16="http://schemas.microsoft.com/office/drawing/2014/main" id="{635FE743-538D-EEE4-AD34-533BA3364D23}"/>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16391" name="Text Placeholder 34">
            <a:extLst>
              <a:ext uri="{FF2B5EF4-FFF2-40B4-BE49-F238E27FC236}">
                <a16:creationId xmlns:a16="http://schemas.microsoft.com/office/drawing/2014/main" id="{CA3E8D02-24CE-4149-AD27-977E70323C53}"/>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16392" name="Text Placeholder 35">
            <a:extLst>
              <a:ext uri="{FF2B5EF4-FFF2-40B4-BE49-F238E27FC236}">
                <a16:creationId xmlns:a16="http://schemas.microsoft.com/office/drawing/2014/main" id="{19E43B19-2576-ED4F-AF69-1BF1F99C3531}"/>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16393" name="Picture 2">
            <a:extLst>
              <a:ext uri="{FF2B5EF4-FFF2-40B4-BE49-F238E27FC236}">
                <a16:creationId xmlns:a16="http://schemas.microsoft.com/office/drawing/2014/main" id="{40595026-2369-2E1F-EBCF-BF5AA4513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5">
            <a:extLst>
              <a:ext uri="{FF2B5EF4-FFF2-40B4-BE49-F238E27FC236}">
                <a16:creationId xmlns:a16="http://schemas.microsoft.com/office/drawing/2014/main" id="{9ED62264-7ADA-B079-87DB-1D483A4AD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0">
            <a:extLst>
              <a:ext uri="{FF2B5EF4-FFF2-40B4-BE49-F238E27FC236}">
                <a16:creationId xmlns:a16="http://schemas.microsoft.com/office/drawing/2014/main" id="{CB6362F7-90C6-39F0-5AFF-538BFAB37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4D4569E-75CB-0517-B17E-3686774553A3}"/>
              </a:ext>
            </a:extLst>
          </p:cNvPr>
          <p:cNvGraphicFramePr>
            <a:graphicFrameLocks noGrp="1"/>
          </p:cNvGraphicFramePr>
          <p:nvPr/>
        </p:nvGraphicFramePr>
        <p:xfrm>
          <a:off x="2320925" y="4916488"/>
          <a:ext cx="6588125" cy="50323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503237">
                <a:tc>
                  <a:txBody>
                    <a:bodyPr/>
                    <a:lstStyle/>
                    <a:p>
                      <a:pPr algn="l">
                        <a:spcAft>
                          <a:spcPts val="0"/>
                        </a:spcAft>
                      </a:pPr>
                      <a:r>
                        <a:rPr lang="en-US" sz="1100" b="0" dirty="0">
                          <a:solidFill>
                            <a:schemeClr val="tx2"/>
                          </a:solidFill>
                          <a:effectLst/>
                          <a:latin typeface="+mn-lt"/>
                          <a:ea typeface="MS Mincho" panose="02020609040205080304" pitchFamily="49" charset="-128"/>
                          <a:cs typeface="Times New Roman" panose="02020603050405020304" pitchFamily="18" charset="0"/>
                        </a:rPr>
                        <a:t>Meetups, Meet your Neighbor, Coffee and Chat, Newbie Networks, Back-up Buddies, Laptop Fridays, Community Circles, </a:t>
                      </a:r>
                      <a:r>
                        <a:rPr lang="en-GB" sz="1100" b="0" dirty="0">
                          <a:solidFill>
                            <a:schemeClr val="tx2"/>
                          </a:solidFill>
                          <a:latin typeface="+mn-lt"/>
                          <a:ea typeface="MS Mincho" panose="02020609040205080304" pitchFamily="49" charset="-128"/>
                          <a:cs typeface="Times New Roman" panose="02020603050405020304" pitchFamily="18" charset="0"/>
                        </a:rPr>
                        <a:t>Making, Fixing, Trading and Sharing, Pet shares, Adopt a neighbour initiatives</a:t>
                      </a: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4C41BE69-C6EF-3CC4-C328-AB111756103B}"/>
              </a:ext>
            </a:extLst>
          </p:cNvPr>
          <p:cNvSpPr txBox="1">
            <a:spLocks noChangeArrowheads="1"/>
          </p:cNvSpPr>
          <p:nvPr/>
        </p:nvSpPr>
        <p:spPr bwMode="auto">
          <a:xfrm>
            <a:off x="2354263" y="3397250"/>
            <a:ext cx="6640512" cy="600075"/>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Learning and Working, Making, Fixing, Trading and Sharing</a:t>
            </a:r>
            <a:br>
              <a:rPr lang="en-GB" altLang="en-US" sz="1100" dirty="0">
                <a:solidFill>
                  <a:schemeClr val="tx2"/>
                </a:solidFill>
                <a:latin typeface="+mn-lt"/>
                <a:ea typeface="MS Mincho" panose="02020609040205080304" pitchFamily="49" charset="-128"/>
                <a:cs typeface="Arial" panose="020B0604020202020204" pitchFamily="34" charset="0"/>
              </a:rPr>
            </a:br>
            <a:r>
              <a:rPr lang="en-GB" altLang="en-US" sz="1100" dirty="0">
                <a:solidFill>
                  <a:schemeClr val="tx2"/>
                </a:solidFill>
                <a:latin typeface="+mn-lt"/>
                <a:ea typeface="MS Mincho" panose="02020609040205080304" pitchFamily="49" charset="-128"/>
                <a:cs typeface="Arial" panose="020B0604020202020204" pitchFamily="34" charset="0"/>
              </a:rPr>
              <a:t>Skill-shares, Craft Cafes, Local Hubs and Networks</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3" name="TextBox 18">
            <a:extLst>
              <a:ext uri="{FF2B5EF4-FFF2-40B4-BE49-F238E27FC236}">
                <a16:creationId xmlns:a16="http://schemas.microsoft.com/office/drawing/2014/main" id="{56A0B9C9-68AE-23DB-B3CA-BBFD0A72D2BE}"/>
              </a:ext>
            </a:extLst>
          </p:cNvPr>
          <p:cNvSpPr txBox="1">
            <a:spLocks noChangeArrowheads="1"/>
          </p:cNvSpPr>
          <p:nvPr/>
        </p:nvSpPr>
        <p:spPr bwMode="auto">
          <a:xfrm>
            <a:off x="2376488" y="2036763"/>
            <a:ext cx="6629400" cy="600075"/>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Participatory Urban Design, Art Exhibitions, Music Festivals, Community Cafes, Flourish Cafes, Youth Voice initiatives, Connect initiatives, Meet-Ups, Skill shares, Be-My-Eyes, Give-Back, Street-shares, Food-shares</a:t>
            </a:r>
          </a:p>
        </p:txBody>
      </p:sp>
      <p:sp>
        <p:nvSpPr>
          <p:cNvPr id="11284" name="TextBox 19">
            <a:extLst>
              <a:ext uri="{FF2B5EF4-FFF2-40B4-BE49-F238E27FC236}">
                <a16:creationId xmlns:a16="http://schemas.microsoft.com/office/drawing/2014/main" id="{366152A7-33D1-8B16-4A67-BC68E9F398FA}"/>
              </a:ext>
            </a:extLst>
          </p:cNvPr>
          <p:cNvSpPr txBox="1">
            <a:spLocks noChangeArrowheads="1"/>
          </p:cNvSpPr>
          <p:nvPr/>
        </p:nvSpPr>
        <p:spPr bwMode="auto">
          <a:xfrm>
            <a:off x="2354263" y="1360488"/>
            <a:ext cx="6618287" cy="430212"/>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Self Development Groups, Growth Circles, Mindfulness and Meditation initiatives, Yoga, Holistic health and care, Life and Death Cafes, Compassion initiatives, Happiness initiatives</a:t>
            </a:r>
          </a:p>
        </p:txBody>
      </p:sp>
      <p:graphicFrame>
        <p:nvGraphicFramePr>
          <p:cNvPr id="2" name="Table 1">
            <a:extLst>
              <a:ext uri="{FF2B5EF4-FFF2-40B4-BE49-F238E27FC236}">
                <a16:creationId xmlns:a16="http://schemas.microsoft.com/office/drawing/2014/main" id="{09FA8C74-7105-726A-3700-CC874193A88E}"/>
              </a:ext>
            </a:extLst>
          </p:cNvPr>
          <p:cNvGraphicFramePr>
            <a:graphicFrameLocks noGrp="1"/>
          </p:cNvGraphicFramePr>
          <p:nvPr/>
        </p:nvGraphicFramePr>
        <p:xfrm>
          <a:off x="2339975" y="5592763"/>
          <a:ext cx="6616700" cy="69215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692150">
                <a:tc>
                  <a:txBody>
                    <a:bodyPr/>
                    <a:lstStyle/>
                    <a:p>
                      <a:pPr algn="l">
                        <a:spcAft>
                          <a:spcPts val="0"/>
                        </a:spcAft>
                      </a:pPr>
                      <a:r>
                        <a:rPr lang="en-GB" sz="1100" b="0" dirty="0">
                          <a:effectLst/>
                          <a:latin typeface="+mn-lt"/>
                          <a:ea typeface="MS Mincho" panose="02020609040205080304" pitchFamily="49" charset="-128"/>
                          <a:cs typeface="Times New Roman" panose="02020603050405020304" pitchFamily="18" charset="0"/>
                        </a:rPr>
                        <a:t>Participatory Urban Design, Living Streets, Walk your city, Place Standards</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0" dirty="0">
                          <a:solidFill>
                            <a:schemeClr val="tx2"/>
                          </a:solidFill>
                          <a:effectLst/>
                          <a:latin typeface="+mn-lt"/>
                          <a:ea typeface="MS Mincho" panose="02020609040205080304" pitchFamily="49" charset="-128"/>
                          <a:cs typeface="Times New Roman" panose="02020603050405020304" pitchFamily="18" charset="0"/>
                        </a:rPr>
                        <a:t>Cooking and Eating Initiatives, Community making, Food Forests, Community planting, Garden Libraries, Public Compost boxes</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6FF999CF-43DE-1AAD-9204-9822C427AD1F}"/>
              </a:ext>
            </a:extLst>
          </p:cNvPr>
          <p:cNvGraphicFramePr>
            <a:graphicFrameLocks noGrp="1"/>
          </p:cNvGraphicFramePr>
          <p:nvPr/>
        </p:nvGraphicFramePr>
        <p:xfrm>
          <a:off x="2339975" y="2817813"/>
          <a:ext cx="6510338" cy="334962"/>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33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Learning and Working, Making, Fixing, Trading and Sharing, Art hubs, Creative cafes</a:t>
                      </a:r>
                      <a:r>
                        <a:rPr lang="en-GB" sz="1000" b="1" dirty="0">
                          <a:solidFill>
                            <a:srgbClr val="2D5B99"/>
                          </a:solidFill>
                          <a:effectLst/>
                          <a:latin typeface="Arial" panose="020B0604020202020204" pitchFamily="34" charset="0"/>
                          <a:ea typeface="MS Mincho" panose="02020609040205080304" pitchFamily="49" charset="-128"/>
                          <a:cs typeface="Arial" panose="020B0604020202020204" pitchFamily="34" charset="0"/>
                        </a:rPr>
                        <a:t>, </a:t>
                      </a:r>
                      <a:r>
                        <a:rPr lang="en-GB" sz="1100" b="0" dirty="0">
                          <a:solidFill>
                            <a:srgbClr val="2D5B99"/>
                          </a:solidFill>
                          <a:effectLst/>
                          <a:latin typeface="Arial" panose="020B0604020202020204" pitchFamily="34" charset="0"/>
                          <a:ea typeface="MS Mincho" panose="02020609040205080304" pitchFamily="49" charset="-128"/>
                          <a:cs typeface="Arial" panose="020B0604020202020204" pitchFamily="34" charset="0"/>
                        </a:rPr>
                        <a:t>Skill-shares, Food-Shares</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1297" name="Rectangle 1">
            <a:extLst>
              <a:ext uri="{FF2B5EF4-FFF2-40B4-BE49-F238E27FC236}">
                <a16:creationId xmlns:a16="http://schemas.microsoft.com/office/drawing/2014/main" id="{CAD8ADC0-7C95-9A4A-427D-39D6EF088BED}"/>
              </a:ext>
            </a:extLst>
          </p:cNvPr>
          <p:cNvSpPr>
            <a:spLocks noChangeArrowheads="1"/>
          </p:cNvSpPr>
          <p:nvPr/>
        </p:nvSpPr>
        <p:spPr bwMode="auto">
          <a:xfrm>
            <a:off x="2320925" y="4148138"/>
            <a:ext cx="6654800" cy="601662"/>
          </a:xfrm>
          <a:prstGeom prst="rect">
            <a:avLst/>
          </a:prstGeom>
          <a:noFill/>
          <a:ln>
            <a:noFill/>
          </a:ln>
          <a:effec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ja-JP" sz="1100" dirty="0">
                <a:solidFill>
                  <a:schemeClr val="tx2"/>
                </a:solidFill>
                <a:latin typeface="+mn-lt"/>
                <a:ea typeface="MS Mincho" panose="02020609040205080304" pitchFamily="49" charset="-128"/>
                <a:cs typeface="Arial" panose="020B0604020202020204" pitchFamily="34" charset="0"/>
              </a:rPr>
              <a:t>Learning and working, Playing Out, Play Streets, Forest Schools, </a:t>
            </a:r>
            <a:r>
              <a:rPr lang="en-GB" altLang="en-US" sz="1100" dirty="0">
                <a:solidFill>
                  <a:schemeClr val="tx2"/>
                </a:solidFill>
                <a:latin typeface="+mn-lt"/>
                <a:ea typeface="MS Mincho" panose="02020609040205080304" pitchFamily="49" charset="-128"/>
                <a:cs typeface="Arial" panose="020B0604020202020204" pitchFamily="34" charset="0"/>
              </a:rPr>
              <a:t>Making, Fixing, Trading and Sharing, Digital cafes, Community Bookshares</a:t>
            </a:r>
            <a:br>
              <a:rPr lang="en-US" altLang="ja-JP"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F0BD8972-1037-4AB3-A376-0885B9578822}"/>
              </a:ext>
            </a:extLst>
          </p:cNvPr>
          <p:cNvSpPr>
            <a:spLocks noGrp="1"/>
          </p:cNvSpPr>
          <p:nvPr>
            <p:ph type="title"/>
          </p:nvPr>
        </p:nvSpPr>
        <p:spPr>
          <a:xfrm>
            <a:off x="2354263" y="207963"/>
            <a:ext cx="6789737" cy="908050"/>
          </a:xfrm>
          <a:solidFill>
            <a:schemeClr val="bg1"/>
          </a:solidFill>
        </p:spPr>
        <p:txBody>
          <a:bodyPr/>
          <a:lstStyle/>
          <a:p>
            <a:pPr eaLnBrk="1" hangingPunct="1">
              <a:defRPr/>
            </a:pPr>
            <a:r>
              <a:rPr lang="en-US" altLang="en-US" dirty="0">
                <a:solidFill>
                  <a:schemeClr val="accent4">
                    <a:lumMod val="50000"/>
                  </a:schemeClr>
                </a:solidFill>
              </a:rPr>
              <a:t>Flourish Model- Public Health England</a:t>
            </a:r>
            <a:br>
              <a:rPr lang="en-US" altLang="en-US" dirty="0">
                <a:solidFill>
                  <a:schemeClr val="accent4">
                    <a:lumMod val="50000"/>
                  </a:schemeClr>
                </a:solidFill>
              </a:rPr>
            </a:br>
            <a:r>
              <a:rPr lang="en-US" altLang="en-US" dirty="0">
                <a:solidFill>
                  <a:schemeClr val="accent4">
                    <a:lumMod val="50000"/>
                  </a:schemeClr>
                </a:solidFill>
              </a:rPr>
              <a:t>Index of Wellbeing Measures</a:t>
            </a:r>
          </a:p>
        </p:txBody>
      </p:sp>
      <p:sp>
        <p:nvSpPr>
          <p:cNvPr id="18434" name="Text Placeholder 10">
            <a:extLst>
              <a:ext uri="{FF2B5EF4-FFF2-40B4-BE49-F238E27FC236}">
                <a16:creationId xmlns:a16="http://schemas.microsoft.com/office/drawing/2014/main" id="{86EC16AD-E484-2B0B-B48A-4266DB2F0741}"/>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18435" name="Text Placeholder 11">
            <a:extLst>
              <a:ext uri="{FF2B5EF4-FFF2-40B4-BE49-F238E27FC236}">
                <a16:creationId xmlns:a16="http://schemas.microsoft.com/office/drawing/2014/main" id="{654CFE10-4AA7-E94E-8671-B3D70E0F0413}"/>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18436" name="Text Placeholder 31">
            <a:extLst>
              <a:ext uri="{FF2B5EF4-FFF2-40B4-BE49-F238E27FC236}">
                <a16:creationId xmlns:a16="http://schemas.microsoft.com/office/drawing/2014/main" id="{CBE47D40-6EE7-ABFB-BCBC-25A717267184}"/>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18437" name="Text Placeholder 32">
            <a:extLst>
              <a:ext uri="{FF2B5EF4-FFF2-40B4-BE49-F238E27FC236}">
                <a16:creationId xmlns:a16="http://schemas.microsoft.com/office/drawing/2014/main" id="{14EA35FD-E5BD-D42D-58FE-233B6E331479}"/>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18438" name="Text Placeholder 33">
            <a:extLst>
              <a:ext uri="{FF2B5EF4-FFF2-40B4-BE49-F238E27FC236}">
                <a16:creationId xmlns:a16="http://schemas.microsoft.com/office/drawing/2014/main" id="{098B4C28-8E95-0ADA-81D6-86D424F4388A}"/>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18439" name="Text Placeholder 34">
            <a:extLst>
              <a:ext uri="{FF2B5EF4-FFF2-40B4-BE49-F238E27FC236}">
                <a16:creationId xmlns:a16="http://schemas.microsoft.com/office/drawing/2014/main" id="{27B878DE-8844-8A3E-5866-C305799CA75C}"/>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18440" name="Text Placeholder 35">
            <a:extLst>
              <a:ext uri="{FF2B5EF4-FFF2-40B4-BE49-F238E27FC236}">
                <a16:creationId xmlns:a16="http://schemas.microsoft.com/office/drawing/2014/main" id="{213FB9A1-0897-82A6-5507-0FDBE22084A1}"/>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18441" name="Picture 2">
            <a:extLst>
              <a:ext uri="{FF2B5EF4-FFF2-40B4-BE49-F238E27FC236}">
                <a16:creationId xmlns:a16="http://schemas.microsoft.com/office/drawing/2014/main" id="{C1AB4F72-6630-5F0D-72FF-E2C5FAC74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5">
            <a:extLst>
              <a:ext uri="{FF2B5EF4-FFF2-40B4-BE49-F238E27FC236}">
                <a16:creationId xmlns:a16="http://schemas.microsoft.com/office/drawing/2014/main" id="{D1DC8289-122D-2725-00AD-7B686E21F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a:extLst>
              <a:ext uri="{FF2B5EF4-FFF2-40B4-BE49-F238E27FC236}">
                <a16:creationId xmlns:a16="http://schemas.microsoft.com/office/drawing/2014/main" id="{43499224-B669-6A6F-8432-D0ECBFD98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499AB77B-0950-E07B-26E4-7CFE416F92B4}"/>
              </a:ext>
            </a:extLst>
          </p:cNvPr>
          <p:cNvGraphicFramePr>
            <a:graphicFrameLocks noGrp="1"/>
          </p:cNvGraphicFramePr>
          <p:nvPr/>
        </p:nvGraphicFramePr>
        <p:xfrm>
          <a:off x="2320925" y="4916488"/>
          <a:ext cx="6588125" cy="503237"/>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503237">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Family – Peers/Popularity – Social Skills – Self Image</a:t>
                      </a: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05C769D0-5518-A94E-00CE-5AB3F3EE05A3}"/>
              </a:ext>
            </a:extLst>
          </p:cNvPr>
          <p:cNvSpPr txBox="1">
            <a:spLocks noChangeArrowheads="1"/>
          </p:cNvSpPr>
          <p:nvPr/>
        </p:nvSpPr>
        <p:spPr bwMode="auto">
          <a:xfrm>
            <a:off x="2354263" y="3397250"/>
            <a:ext cx="6640512" cy="430213"/>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Values and Attitudes</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sp>
        <p:nvSpPr>
          <p:cNvPr id="11284" name="TextBox 19">
            <a:extLst>
              <a:ext uri="{FF2B5EF4-FFF2-40B4-BE49-F238E27FC236}">
                <a16:creationId xmlns:a16="http://schemas.microsoft.com/office/drawing/2014/main" id="{456D6FC4-596E-BDD6-9A7E-1446E14658BC}"/>
              </a:ext>
            </a:extLst>
          </p:cNvPr>
          <p:cNvSpPr txBox="1">
            <a:spLocks noChangeArrowheads="1"/>
          </p:cNvSpPr>
          <p:nvPr/>
        </p:nvSpPr>
        <p:spPr bwMode="auto">
          <a:xfrm>
            <a:off x="2354263" y="1360488"/>
            <a:ext cx="6618287" cy="261937"/>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US" altLang="en-US" sz="1100" dirty="0">
                <a:solidFill>
                  <a:schemeClr val="tx1"/>
                </a:solidFill>
                <a:latin typeface="+mn-lt"/>
                <a:cs typeface="Arial" panose="020B0604020202020204" pitchFamily="34" charset="0"/>
              </a:rPr>
              <a:t>Future Plans</a:t>
            </a:r>
          </a:p>
        </p:txBody>
      </p:sp>
      <p:graphicFrame>
        <p:nvGraphicFramePr>
          <p:cNvPr id="2" name="Table 1">
            <a:extLst>
              <a:ext uri="{FF2B5EF4-FFF2-40B4-BE49-F238E27FC236}">
                <a16:creationId xmlns:a16="http://schemas.microsoft.com/office/drawing/2014/main" id="{E8FE47D1-BC10-2FD1-CAE9-80E18D44170F}"/>
              </a:ext>
            </a:extLst>
          </p:cNvPr>
          <p:cNvGraphicFramePr>
            <a:graphicFrameLocks noGrp="1"/>
          </p:cNvGraphicFramePr>
          <p:nvPr/>
        </p:nvGraphicFramePr>
        <p:xfrm>
          <a:off x="2339975" y="5592763"/>
          <a:ext cx="6616700" cy="692150"/>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692150">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Neighbourhood Environment – Home Environment – School Environment – Protective Factors – Service Support</a:t>
                      </a: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A2AADFD6-1B62-180A-BEEE-0A7B2FFD18CB}"/>
              </a:ext>
            </a:extLst>
          </p:cNvPr>
          <p:cNvGraphicFramePr>
            <a:graphicFrameLocks noGrp="1"/>
          </p:cNvGraphicFramePr>
          <p:nvPr/>
        </p:nvGraphicFramePr>
        <p:xfrm>
          <a:off x="2339975" y="2817813"/>
          <a:ext cx="6510338" cy="334962"/>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33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Life Situation – Happiness/Positive Outlook - </a:t>
                      </a:r>
                      <a:r>
                        <a:rPr lang="en-US" altLang="en-US" sz="1100" b="0" dirty="0">
                          <a:solidFill>
                            <a:schemeClr val="tx1"/>
                          </a:solidFill>
                          <a:latin typeface="+mn-lt"/>
                          <a:cs typeface="Arial" panose="020B0604020202020204" pitchFamily="34" charset="0"/>
                        </a:rPr>
                        <a:t>Time or Money Use </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8464" name="Rectangle 1">
            <a:extLst>
              <a:ext uri="{FF2B5EF4-FFF2-40B4-BE49-F238E27FC236}">
                <a16:creationId xmlns:a16="http://schemas.microsoft.com/office/drawing/2014/main" id="{82691A99-733C-6321-2A78-BA3A0FEA83A7}"/>
              </a:ext>
            </a:extLst>
          </p:cNvPr>
          <p:cNvSpPr>
            <a:spLocks noChangeArrowheads="1"/>
          </p:cNvSpPr>
          <p:nvPr/>
        </p:nvSpPr>
        <p:spPr bwMode="auto">
          <a:xfrm>
            <a:off x="2320925" y="4233863"/>
            <a:ext cx="6654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US" altLang="ja-JP" sz="1100">
                <a:solidFill>
                  <a:schemeClr val="tx1"/>
                </a:solidFill>
                <a:latin typeface="Arial" panose="020B0604020202020204" pitchFamily="34" charset="0"/>
                <a:ea typeface="MS Mincho" panose="02020609040205080304" pitchFamily="49" charset="-128"/>
                <a:cs typeface="Arial" panose="020B0604020202020204" pitchFamily="34" charset="0"/>
              </a:rPr>
              <a:t>Social and Emotional Skills – Self Confidence – Self Esteem – Personal Agency – Coping and Control </a:t>
            </a:r>
            <a:br>
              <a:rPr lang="en-US" altLang="ja-JP" sz="1100" b="1">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ja-JP" sz="11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6FF178C-8E4A-85AE-CE5D-2252767D96A8}"/>
              </a:ext>
            </a:extLst>
          </p:cNvPr>
          <p:cNvSpPr>
            <a:spLocks noGrp="1"/>
          </p:cNvSpPr>
          <p:nvPr>
            <p:ph type="title"/>
          </p:nvPr>
        </p:nvSpPr>
        <p:spPr>
          <a:xfrm>
            <a:off x="2354263" y="220663"/>
            <a:ext cx="6789737" cy="908050"/>
          </a:xfrm>
          <a:solidFill>
            <a:schemeClr val="bg1"/>
          </a:solidFill>
        </p:spPr>
        <p:txBody>
          <a:bodyPr/>
          <a:lstStyle/>
          <a:p>
            <a:pPr eaLnBrk="1" hangingPunct="1">
              <a:defRPr/>
            </a:pPr>
            <a:r>
              <a:rPr lang="en-US" altLang="en-US" dirty="0">
                <a:solidFill>
                  <a:schemeClr val="accent4">
                    <a:lumMod val="50000"/>
                  </a:schemeClr>
                </a:solidFill>
              </a:rPr>
              <a:t>Flourish Model- NEF 5 Core Wellbeing Measures</a:t>
            </a:r>
          </a:p>
        </p:txBody>
      </p:sp>
      <p:sp>
        <p:nvSpPr>
          <p:cNvPr id="20482" name="Text Placeholder 10">
            <a:extLst>
              <a:ext uri="{FF2B5EF4-FFF2-40B4-BE49-F238E27FC236}">
                <a16:creationId xmlns:a16="http://schemas.microsoft.com/office/drawing/2014/main" id="{B1AE88D1-114A-748F-3B43-FB2985EB475C}"/>
              </a:ext>
            </a:extLst>
          </p:cNvPr>
          <p:cNvSpPr>
            <a:spLocks/>
          </p:cNvSpPr>
          <p:nvPr/>
        </p:nvSpPr>
        <p:spPr bwMode="auto">
          <a:xfrm>
            <a:off x="304800" y="1128713"/>
            <a:ext cx="23955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hlink"/>
                </a:solidFill>
              </a:rPr>
              <a:t>Service</a:t>
            </a:r>
          </a:p>
        </p:txBody>
      </p:sp>
      <p:sp>
        <p:nvSpPr>
          <p:cNvPr id="20483" name="Text Placeholder 11">
            <a:extLst>
              <a:ext uri="{FF2B5EF4-FFF2-40B4-BE49-F238E27FC236}">
                <a16:creationId xmlns:a16="http://schemas.microsoft.com/office/drawing/2014/main" id="{DDE1185A-0748-BC11-6698-A473D7281A4B}"/>
              </a:ext>
            </a:extLst>
          </p:cNvPr>
          <p:cNvSpPr>
            <a:spLocks/>
          </p:cNvSpPr>
          <p:nvPr/>
        </p:nvSpPr>
        <p:spPr bwMode="auto">
          <a:xfrm>
            <a:off x="304800" y="1905000"/>
            <a:ext cx="1898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6A719A"/>
                </a:solidFill>
              </a:rPr>
              <a:t>Making a Difference</a:t>
            </a:r>
          </a:p>
        </p:txBody>
      </p:sp>
      <p:sp>
        <p:nvSpPr>
          <p:cNvPr id="20484" name="Text Placeholder 31">
            <a:extLst>
              <a:ext uri="{FF2B5EF4-FFF2-40B4-BE49-F238E27FC236}">
                <a16:creationId xmlns:a16="http://schemas.microsoft.com/office/drawing/2014/main" id="{989C4086-5CBD-3352-386E-C2B5C230611B}"/>
              </a:ext>
            </a:extLst>
          </p:cNvPr>
          <p:cNvSpPr>
            <a:spLocks/>
          </p:cNvSpPr>
          <p:nvPr/>
        </p:nvSpPr>
        <p:spPr bwMode="auto">
          <a:xfrm>
            <a:off x="304800" y="2667000"/>
            <a:ext cx="189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9499B6"/>
                </a:solidFill>
              </a:rPr>
              <a:t>Internal Cohesion</a:t>
            </a:r>
          </a:p>
        </p:txBody>
      </p:sp>
      <p:sp>
        <p:nvSpPr>
          <p:cNvPr id="20485" name="Text Placeholder 32">
            <a:extLst>
              <a:ext uri="{FF2B5EF4-FFF2-40B4-BE49-F238E27FC236}">
                <a16:creationId xmlns:a16="http://schemas.microsoft.com/office/drawing/2014/main" id="{0A12812C-0E1A-B622-BEAC-D7D5122B3A59}"/>
              </a:ext>
            </a:extLst>
          </p:cNvPr>
          <p:cNvSpPr>
            <a:spLocks/>
          </p:cNvSpPr>
          <p:nvPr/>
        </p:nvSpPr>
        <p:spPr bwMode="auto">
          <a:xfrm>
            <a:off x="304800" y="3322638"/>
            <a:ext cx="24225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chemeClr val="accent1"/>
                </a:solidFill>
              </a:rPr>
              <a:t>Transformation</a:t>
            </a:r>
          </a:p>
        </p:txBody>
      </p:sp>
      <p:sp>
        <p:nvSpPr>
          <p:cNvPr id="20486" name="Text Placeholder 33">
            <a:extLst>
              <a:ext uri="{FF2B5EF4-FFF2-40B4-BE49-F238E27FC236}">
                <a16:creationId xmlns:a16="http://schemas.microsoft.com/office/drawing/2014/main" id="{62C3E09A-0372-3C42-DC44-FF32A0678CED}"/>
              </a:ext>
            </a:extLst>
          </p:cNvPr>
          <p:cNvSpPr>
            <a:spLocks/>
          </p:cNvSpPr>
          <p:nvPr/>
        </p:nvSpPr>
        <p:spPr bwMode="auto">
          <a:xfrm>
            <a:off x="304800" y="4114800"/>
            <a:ext cx="2071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D59F5D"/>
                </a:solidFill>
              </a:rPr>
              <a:t>Self-Esteem</a:t>
            </a:r>
          </a:p>
        </p:txBody>
      </p:sp>
      <p:sp>
        <p:nvSpPr>
          <p:cNvPr id="20487" name="Text Placeholder 34">
            <a:extLst>
              <a:ext uri="{FF2B5EF4-FFF2-40B4-BE49-F238E27FC236}">
                <a16:creationId xmlns:a16="http://schemas.microsoft.com/office/drawing/2014/main" id="{75C2C0AD-EE87-D314-8A95-F7E872CBEBC2}"/>
              </a:ext>
            </a:extLst>
          </p:cNvPr>
          <p:cNvSpPr>
            <a:spLocks/>
          </p:cNvSpPr>
          <p:nvPr/>
        </p:nvSpPr>
        <p:spPr bwMode="auto">
          <a:xfrm>
            <a:off x="304800" y="4762500"/>
            <a:ext cx="2422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CD8A3C"/>
                </a:solidFill>
              </a:rPr>
              <a:t>Relationship</a:t>
            </a:r>
          </a:p>
        </p:txBody>
      </p:sp>
      <p:sp>
        <p:nvSpPr>
          <p:cNvPr id="20488" name="Text Placeholder 35">
            <a:extLst>
              <a:ext uri="{FF2B5EF4-FFF2-40B4-BE49-F238E27FC236}">
                <a16:creationId xmlns:a16="http://schemas.microsoft.com/office/drawing/2014/main" id="{3D47D2B8-F202-0252-7089-F170B9EDE860}"/>
              </a:ext>
            </a:extLst>
          </p:cNvPr>
          <p:cNvSpPr>
            <a:spLocks/>
          </p:cNvSpPr>
          <p:nvPr/>
        </p:nvSpPr>
        <p:spPr bwMode="auto">
          <a:xfrm>
            <a:off x="333375" y="5532438"/>
            <a:ext cx="24225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defTabSz="45720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defTabSz="4572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defTabSz="4572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eaLnBrk="1" hangingPunct="1">
              <a:spcBef>
                <a:spcPct val="0"/>
              </a:spcBef>
              <a:buFont typeface="Arial" panose="020B0604020202020204" pitchFamily="34" charset="0"/>
              <a:buNone/>
            </a:pPr>
            <a:r>
              <a:rPr lang="en-US" altLang="en-US" sz="1100" b="1">
                <a:solidFill>
                  <a:srgbClr val="A50021"/>
                </a:solidFill>
              </a:rPr>
              <a:t>Survival</a:t>
            </a:r>
          </a:p>
        </p:txBody>
      </p:sp>
      <p:pic>
        <p:nvPicPr>
          <p:cNvPr id="20489" name="Picture 2">
            <a:extLst>
              <a:ext uri="{FF2B5EF4-FFF2-40B4-BE49-F238E27FC236}">
                <a16:creationId xmlns:a16="http://schemas.microsoft.com/office/drawing/2014/main" id="{3C876A15-D870-B120-D6C3-147BE2C93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090613"/>
            <a:ext cx="2224088"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5">
            <a:extLst>
              <a:ext uri="{FF2B5EF4-FFF2-40B4-BE49-F238E27FC236}">
                <a16:creationId xmlns:a16="http://schemas.microsoft.com/office/drawing/2014/main" id="{749B2094-FC43-CF28-3ACA-35517C4EA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24066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0">
            <a:extLst>
              <a:ext uri="{FF2B5EF4-FFF2-40B4-BE49-F238E27FC236}">
                <a16:creationId xmlns:a16="http://schemas.microsoft.com/office/drawing/2014/main" id="{FE0DC658-5F11-2031-B9B4-D172D4799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6359525"/>
            <a:ext cx="914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09ACFCC6-9AD5-41C4-C8B2-F2B6476E2D5D}"/>
              </a:ext>
            </a:extLst>
          </p:cNvPr>
          <p:cNvGraphicFramePr>
            <a:graphicFrameLocks noGrp="1"/>
          </p:cNvGraphicFramePr>
          <p:nvPr/>
        </p:nvGraphicFramePr>
        <p:xfrm>
          <a:off x="2300288" y="4800600"/>
          <a:ext cx="6588125" cy="669925"/>
        </p:xfrm>
        <a:graphic>
          <a:graphicData uri="http://schemas.openxmlformats.org/drawingml/2006/table">
            <a:tbl>
              <a:tblPr>
                <a:tableStyleId>{5C22544A-7EE6-4342-B048-85BDC9FD1C3A}</a:tableStyleId>
              </a:tblPr>
              <a:tblGrid>
                <a:gridCol w="6588125">
                  <a:extLst>
                    <a:ext uri="{9D8B030D-6E8A-4147-A177-3AD203B41FA5}">
                      <a16:colId xmlns:a16="http://schemas.microsoft.com/office/drawing/2014/main" val="20000"/>
                    </a:ext>
                  </a:extLst>
                </a:gridCol>
              </a:tblGrid>
              <a:tr h="669925">
                <a:tc>
                  <a:txBody>
                    <a:bodyPr/>
                    <a:lstStyle/>
                    <a:p>
                      <a:pPr algn="l">
                        <a:spcAft>
                          <a:spcPts val="0"/>
                        </a:spcAft>
                      </a:pPr>
                      <a:r>
                        <a:rPr lang="en-GB" sz="1100" b="0" dirty="0">
                          <a:solidFill>
                            <a:schemeClr val="tx2"/>
                          </a:solidFill>
                          <a:effectLst/>
                          <a:latin typeface="+mn-lt"/>
                          <a:ea typeface="MS Mincho" panose="02020609040205080304" pitchFamily="49" charset="-128"/>
                          <a:cs typeface="Times New Roman" panose="02020603050405020304" pitchFamily="18" charset="0"/>
                        </a:rPr>
                        <a:t>I’ve been feeling close to other people</a:t>
                      </a:r>
                      <a:br>
                        <a:rPr lang="en-GB" sz="1100" b="0" dirty="0">
                          <a:solidFill>
                            <a:schemeClr val="tx2"/>
                          </a:solidFill>
                          <a:effectLst/>
                          <a:latin typeface="+mn-lt"/>
                          <a:ea typeface="MS Mincho" panose="02020609040205080304" pitchFamily="49" charset="-128"/>
                          <a:cs typeface="Times New Roman" panose="02020603050405020304" pitchFamily="18" charset="0"/>
                        </a:rPr>
                      </a:br>
                      <a:r>
                        <a:rPr lang="en-GB" sz="1100" b="0" dirty="0">
                          <a:solidFill>
                            <a:schemeClr val="tx2"/>
                          </a:solidFill>
                          <a:effectLst/>
                          <a:latin typeface="+mn-lt"/>
                          <a:ea typeface="MS Mincho" panose="02020609040205080304" pitchFamily="49" charset="-128"/>
                          <a:cs typeface="Times New Roman" panose="02020603050405020304" pitchFamily="18" charset="0"/>
                        </a:rPr>
                        <a:t>Generally speaking, would you say that most people can be trusted, or that you can’t be too careful in dealing with people? Please give a score of 0 to 10, where 0 means you can’t be too careful and 10 means that most people can be trusted.</a:t>
                      </a:r>
                    </a:p>
                  </a:txBody>
                  <a:tcPr marL="114310" marR="114310" marT="0" marB="0">
                    <a:solidFill>
                      <a:schemeClr val="bg1"/>
                    </a:solidFill>
                  </a:tcPr>
                </a:tc>
                <a:extLst>
                  <a:ext uri="{0D108BD9-81ED-4DB2-BD59-A6C34878D82A}">
                    <a16:rowId xmlns:a16="http://schemas.microsoft.com/office/drawing/2014/main" val="10000"/>
                  </a:ext>
                </a:extLst>
              </a:tr>
            </a:tbl>
          </a:graphicData>
        </a:graphic>
      </p:graphicFrame>
      <p:sp>
        <p:nvSpPr>
          <p:cNvPr id="11282" name="TextBox 16">
            <a:extLst>
              <a:ext uri="{FF2B5EF4-FFF2-40B4-BE49-F238E27FC236}">
                <a16:creationId xmlns:a16="http://schemas.microsoft.com/office/drawing/2014/main" id="{A7C863E7-8A74-21A2-1271-D2ED6A9AC81A}"/>
              </a:ext>
            </a:extLst>
          </p:cNvPr>
          <p:cNvSpPr txBox="1">
            <a:spLocks noChangeArrowheads="1"/>
          </p:cNvSpPr>
          <p:nvPr/>
        </p:nvSpPr>
        <p:spPr bwMode="auto">
          <a:xfrm>
            <a:off x="2354263" y="3505200"/>
            <a:ext cx="6640512" cy="430213"/>
          </a:xfrm>
          <a:prstGeom prst="rect">
            <a:avLst/>
          </a:prstGeom>
          <a:noFill/>
          <a:ln>
            <a:noFill/>
          </a:ln>
        </p:spPr>
        <p:txBody>
          <a:bodyP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defRPr/>
            </a:pPr>
            <a:r>
              <a:rPr lang="en-GB" altLang="en-US" sz="1100" dirty="0">
                <a:solidFill>
                  <a:schemeClr val="tx2"/>
                </a:solidFill>
                <a:latin typeface="+mn-lt"/>
                <a:ea typeface="MS Mincho" panose="02020609040205080304" pitchFamily="49" charset="-128"/>
                <a:cs typeface="Arial" panose="020B0604020202020204" pitchFamily="34" charset="0"/>
              </a:rPr>
              <a:t>I’ve been dealing with problems well, I’ve been thinking clearly</a:t>
            </a:r>
            <a:br>
              <a:rPr lang="en-US" altLang="en-US" sz="1100" b="1" dirty="0">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en-US" sz="1100" dirty="0">
              <a:solidFill>
                <a:schemeClr val="tx1"/>
              </a:solidFill>
              <a:latin typeface="Arial" panose="020B0604020202020204" pitchFamily="34" charset="0"/>
              <a:ea typeface="MS Mincho" panose="02020609040205080304" pitchFamily="49"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0F2808E7-4213-0368-A187-5AD9E133A910}"/>
              </a:ext>
            </a:extLst>
          </p:cNvPr>
          <p:cNvGraphicFramePr>
            <a:graphicFrameLocks noGrp="1"/>
          </p:cNvGraphicFramePr>
          <p:nvPr/>
        </p:nvGraphicFramePr>
        <p:xfrm>
          <a:off x="2317750" y="5697538"/>
          <a:ext cx="6616700" cy="404812"/>
        </p:xfrm>
        <a:graphic>
          <a:graphicData uri="http://schemas.openxmlformats.org/drawingml/2006/table">
            <a:tbl>
              <a:tblPr>
                <a:tableStyleId>{5C22544A-7EE6-4342-B048-85BDC9FD1C3A}</a:tableStyleId>
              </a:tblPr>
              <a:tblGrid>
                <a:gridCol w="6616700">
                  <a:extLst>
                    <a:ext uri="{9D8B030D-6E8A-4147-A177-3AD203B41FA5}">
                      <a16:colId xmlns:a16="http://schemas.microsoft.com/office/drawing/2014/main" val="20000"/>
                    </a:ext>
                  </a:extLst>
                </a:gridCol>
              </a:tblGrid>
              <a:tr h="404812">
                <a:tc>
                  <a:txBody>
                    <a:bodyPr/>
                    <a:lstStyle/>
                    <a:p>
                      <a:pPr algn="l">
                        <a:spcAft>
                          <a:spcPts val="0"/>
                        </a:spcAft>
                      </a:pPr>
                      <a:endParaRPr lang="en-GB" sz="1100" b="0" dirty="0">
                        <a:solidFill>
                          <a:schemeClr val="tx2"/>
                        </a:solidFill>
                        <a:effectLst/>
                        <a:latin typeface="+mn-lt"/>
                        <a:ea typeface="MS Mincho" panose="02020609040205080304" pitchFamily="49" charset="-128"/>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0F737174-B209-486B-24C4-8F9D54B5F0D6}"/>
              </a:ext>
            </a:extLst>
          </p:cNvPr>
          <p:cNvGraphicFramePr>
            <a:graphicFrameLocks noGrp="1"/>
          </p:cNvGraphicFramePr>
          <p:nvPr/>
        </p:nvGraphicFramePr>
        <p:xfrm>
          <a:off x="2339975" y="2684463"/>
          <a:ext cx="6510338" cy="503237"/>
        </p:xfrm>
        <a:graphic>
          <a:graphicData uri="http://schemas.openxmlformats.org/drawingml/2006/table">
            <a:tbl>
              <a:tblPr firstRow="1" firstCol="1" bandRow="1">
                <a:tableStyleId>{5C22544A-7EE6-4342-B048-85BDC9FD1C3A}</a:tableStyleId>
              </a:tblPr>
              <a:tblGrid>
                <a:gridCol w="6510338">
                  <a:extLst>
                    <a:ext uri="{9D8B030D-6E8A-4147-A177-3AD203B41FA5}">
                      <a16:colId xmlns:a16="http://schemas.microsoft.com/office/drawing/2014/main" val="20000"/>
                    </a:ext>
                  </a:extLst>
                </a:gridCol>
              </a:tblGrid>
              <a:tr h="503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2D5B99"/>
                          </a:solidFill>
                          <a:effectLst/>
                          <a:latin typeface="+mn-lt"/>
                          <a:ea typeface="MS Mincho" panose="02020609040205080304" pitchFamily="49" charset="-128"/>
                          <a:cs typeface="Arial" panose="020B0604020202020204" pitchFamily="34" charset="0"/>
                        </a:rPr>
                        <a:t>I’ve been feeling optimistic about the future</a:t>
                      </a:r>
                      <a:br>
                        <a:rPr lang="en-GB" sz="1100" b="0" dirty="0">
                          <a:solidFill>
                            <a:srgbClr val="2D5B99"/>
                          </a:solidFill>
                          <a:effectLst/>
                          <a:latin typeface="+mn-lt"/>
                          <a:ea typeface="MS Mincho" panose="02020609040205080304" pitchFamily="49" charset="-128"/>
                          <a:cs typeface="Arial" panose="020B0604020202020204" pitchFamily="34" charset="0"/>
                        </a:rPr>
                      </a:br>
                      <a:r>
                        <a:rPr lang="en-GB" sz="1100" b="0" kern="1200" dirty="0">
                          <a:solidFill>
                            <a:schemeClr val="tx1"/>
                          </a:solidFill>
                          <a:effectLst/>
                          <a:latin typeface="+mn-lt"/>
                          <a:ea typeface="+mn-ea"/>
                          <a:cs typeface="+mn-cs"/>
                        </a:rPr>
                        <a:t>Overall, how satisfied are you with your life nowadays? Overall, how happy did you feel yesterday?</a:t>
                      </a:r>
                      <a:r>
                        <a:rPr lang="en-GB" sz="1100" b="0" dirty="0">
                          <a:solidFill>
                            <a:schemeClr val="tx1"/>
                          </a:solidFill>
                          <a:effectLst/>
                        </a:rPr>
                        <a:t> </a:t>
                      </a:r>
                      <a:endParaRPr lang="en-US" sz="1100" b="0" dirty="0">
                        <a:solidFill>
                          <a:schemeClr val="tx1"/>
                        </a:solidFill>
                        <a:latin typeface="+mn-lt"/>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20511" name="Rectangle 1">
            <a:extLst>
              <a:ext uri="{FF2B5EF4-FFF2-40B4-BE49-F238E27FC236}">
                <a16:creationId xmlns:a16="http://schemas.microsoft.com/office/drawing/2014/main" id="{29CC2FCE-C66E-1E6C-6326-1C40D1D5B9A7}"/>
              </a:ext>
            </a:extLst>
          </p:cNvPr>
          <p:cNvSpPr>
            <a:spLocks noChangeArrowheads="1"/>
          </p:cNvSpPr>
          <p:nvPr/>
        </p:nvSpPr>
        <p:spPr bwMode="auto">
          <a:xfrm>
            <a:off x="2320925" y="4148138"/>
            <a:ext cx="66548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800">
                <a:solidFill>
                  <a:srgbClr val="000000"/>
                </a:solidFill>
                <a:latin typeface="Verdana" panose="020B0604030504040204" pitchFamily="34" charset="0"/>
              </a:defRPr>
            </a:lvl1pPr>
            <a:lvl2pPr marL="742950" indent="-285750">
              <a:spcBef>
                <a:spcPct val="20000"/>
              </a:spcBef>
              <a:buFont typeface="Arial" panose="020B0604020202020204" pitchFamily="34" charset="0"/>
              <a:buChar char="–"/>
              <a:defRPr sz="2400">
                <a:solidFill>
                  <a:srgbClr val="000000"/>
                </a:solidFill>
                <a:latin typeface="Verdana" panose="020B0604030504040204" pitchFamily="34" charset="0"/>
              </a:defRPr>
            </a:lvl2pPr>
            <a:lvl3pPr marL="1143000" indent="-228600">
              <a:spcBef>
                <a:spcPct val="20000"/>
              </a:spcBef>
              <a:buFont typeface="Arial" panose="020B0604020202020204" pitchFamily="34" charset="0"/>
              <a:buChar char="•"/>
              <a:defRPr sz="2000">
                <a:solidFill>
                  <a:srgbClr val="000000"/>
                </a:solidFill>
                <a:latin typeface="Verdana" panose="020B0604030504040204" pitchFamily="34" charset="0"/>
              </a:defRPr>
            </a:lvl3pPr>
            <a:lvl4pPr marL="1600200" indent="-228600">
              <a:spcBef>
                <a:spcPct val="20000"/>
              </a:spcBef>
              <a:buFont typeface="Arial" panose="020B0604020202020204" pitchFamily="34" charset="0"/>
              <a:buChar char="–"/>
              <a:defRPr>
                <a:solidFill>
                  <a:srgbClr val="000000"/>
                </a:solidFill>
                <a:latin typeface="Verdana" panose="020B0604030504040204" pitchFamily="34" charset="0"/>
              </a:defRPr>
            </a:lvl4pPr>
            <a:lvl5pPr marL="2057400" indent="-228600">
              <a:spcBef>
                <a:spcPct val="20000"/>
              </a:spcBef>
              <a:buFont typeface="Arial" panose="020B0604020202020204" pitchFamily="34" charset="0"/>
              <a:buChar char="»"/>
              <a:defRPr>
                <a:solidFill>
                  <a:srgbClr val="000000"/>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Verdana" panose="020B0604030504040204" pitchFamily="34" charset="0"/>
              </a:defRPr>
            </a:lvl9pPr>
          </a:lstStyle>
          <a:p>
            <a:pPr>
              <a:spcBef>
                <a:spcPct val="0"/>
              </a:spcBef>
              <a:buFontTx/>
              <a:buNone/>
            </a:pPr>
            <a:r>
              <a:rPr lang="en-US" altLang="ja-JP" sz="1100">
                <a:solidFill>
                  <a:schemeClr val="tx1"/>
                </a:solidFill>
                <a:latin typeface="Arial" panose="020B0604020202020204" pitchFamily="34" charset="0"/>
                <a:ea typeface="MS Mincho" panose="02020609040205080304" pitchFamily="49" charset="-128"/>
                <a:cs typeface="Arial" panose="020B0604020202020204" pitchFamily="34" charset="0"/>
              </a:rPr>
              <a:t>I’ve been feeling relaxed, I’ve been able to make my mind up about things</a:t>
            </a:r>
            <a:br>
              <a:rPr lang="en-US" altLang="ja-JP" sz="1100">
                <a:solidFill>
                  <a:schemeClr val="tx1"/>
                </a:solidFill>
                <a:latin typeface="Arial" panose="020B0604020202020204" pitchFamily="34" charset="0"/>
                <a:ea typeface="MS Mincho" panose="02020609040205080304" pitchFamily="49" charset="-128"/>
                <a:cs typeface="Arial" panose="020B0604020202020204" pitchFamily="34" charset="0"/>
              </a:rPr>
            </a:br>
            <a:r>
              <a:rPr lang="en-US" altLang="ja-JP" sz="1100">
                <a:solidFill>
                  <a:schemeClr val="tx1"/>
                </a:solidFill>
                <a:latin typeface="Arial" panose="020B0604020202020204" pitchFamily="34" charset="0"/>
                <a:ea typeface="MS Mincho" panose="02020609040205080304" pitchFamily="49" charset="-128"/>
                <a:cs typeface="Arial" panose="020B0604020202020204" pitchFamily="34" charset="0"/>
              </a:rPr>
              <a:t>Overall, how anxious did you feel about life yesterday?</a:t>
            </a:r>
            <a:br>
              <a:rPr lang="en-US" altLang="ja-JP" sz="1100" b="1">
                <a:solidFill>
                  <a:schemeClr val="tx1"/>
                </a:solidFill>
                <a:latin typeface="Arial" panose="020B0604020202020204" pitchFamily="34" charset="0"/>
                <a:ea typeface="MS Mincho" panose="02020609040205080304" pitchFamily="49" charset="-128"/>
                <a:cs typeface="Arial" panose="020B0604020202020204" pitchFamily="34" charset="0"/>
              </a:rPr>
            </a:br>
            <a:endParaRPr lang="en-US" altLang="ja-JP" sz="110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098EC1E5-3D61-A415-5E4F-B7A030AC4B88}"/>
              </a:ext>
            </a:extLst>
          </p:cNvPr>
          <p:cNvSpPr txBox="1"/>
          <p:nvPr/>
        </p:nvSpPr>
        <p:spPr>
          <a:xfrm>
            <a:off x="2376488" y="2133600"/>
            <a:ext cx="6151562" cy="277813"/>
          </a:xfrm>
          <a:prstGeom prst="rect">
            <a:avLst/>
          </a:prstGeom>
          <a:noFill/>
        </p:spPr>
        <p:txBody>
          <a:bodyPr wrap="none">
            <a:spAutoFit/>
          </a:bodyPr>
          <a:lstStyle/>
          <a:p>
            <a:pPr>
              <a:defRPr/>
            </a:pPr>
            <a:r>
              <a:rPr lang="en-GB" sz="1200" dirty="0">
                <a:latin typeface="+mj-lt"/>
                <a:cs typeface="Calibri" panose="020F0502020204030204" pitchFamily="34" charset="0"/>
              </a:rPr>
              <a:t>Overall, how often do you think the things you do in your life are worthwhile?</a:t>
            </a:r>
          </a:p>
        </p:txBody>
      </p:sp>
    </p:spTree>
  </p:cSld>
  <p:clrMapOvr>
    <a:masterClrMapping/>
  </p:clrMapOvr>
</p:sld>
</file>

<file path=ppt/theme/theme1.xml><?xml version="1.0" encoding="utf-8"?>
<a:theme xmlns:a="http://schemas.openxmlformats.org/drawingml/2006/main" name="1_Office Theme">
  <a:themeElements>
    <a:clrScheme name="1_Office Theme 1">
      <a:dk1>
        <a:srgbClr val="17498B"/>
      </a:dk1>
      <a:lt1>
        <a:srgbClr val="FFFFFF"/>
      </a:lt1>
      <a:dk2>
        <a:srgbClr val="17498B"/>
      </a:dk2>
      <a:lt2>
        <a:srgbClr val="FFFFFF"/>
      </a:lt2>
      <a:accent1>
        <a:srgbClr val="66803F"/>
      </a:accent1>
      <a:accent2>
        <a:srgbClr val="82101B"/>
      </a:accent2>
      <a:accent3>
        <a:srgbClr val="FFFFFF"/>
      </a:accent3>
      <a:accent4>
        <a:srgbClr val="123D76"/>
      </a:accent4>
      <a:accent5>
        <a:srgbClr val="B8C0AF"/>
      </a:accent5>
      <a:accent6>
        <a:srgbClr val="750D17"/>
      </a:accent6>
      <a:hlink>
        <a:srgbClr val="354E6B"/>
      </a:hlink>
      <a:folHlink>
        <a:srgbClr val="FFFFFF"/>
      </a:folHlink>
    </a:clrScheme>
    <a:fontScheme name="1_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Office Theme 1">
        <a:dk1>
          <a:srgbClr val="17498B"/>
        </a:dk1>
        <a:lt1>
          <a:srgbClr val="FFFFFF"/>
        </a:lt1>
        <a:dk2>
          <a:srgbClr val="17498B"/>
        </a:dk2>
        <a:lt2>
          <a:srgbClr val="FFFFFF"/>
        </a:lt2>
        <a:accent1>
          <a:srgbClr val="66803F"/>
        </a:accent1>
        <a:accent2>
          <a:srgbClr val="82101B"/>
        </a:accent2>
        <a:accent3>
          <a:srgbClr val="FFFFFF"/>
        </a:accent3>
        <a:accent4>
          <a:srgbClr val="123D76"/>
        </a:accent4>
        <a:accent5>
          <a:srgbClr val="B8C0AF"/>
        </a:accent5>
        <a:accent6>
          <a:srgbClr val="750D17"/>
        </a:accent6>
        <a:hlink>
          <a:srgbClr val="354E6B"/>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17498B"/>
      </a:dk1>
      <a:lt1>
        <a:srgbClr val="FFFFFF"/>
      </a:lt1>
      <a:dk2>
        <a:srgbClr val="17498B"/>
      </a:dk2>
      <a:lt2>
        <a:srgbClr val="FFFFFF"/>
      </a:lt2>
      <a:accent1>
        <a:srgbClr val="66803F"/>
      </a:accent1>
      <a:accent2>
        <a:srgbClr val="82101B"/>
      </a:accent2>
      <a:accent3>
        <a:srgbClr val="FFFFFF"/>
      </a:accent3>
      <a:accent4>
        <a:srgbClr val="123D76"/>
      </a:accent4>
      <a:accent5>
        <a:srgbClr val="B8C0AF"/>
      </a:accent5>
      <a:accent6>
        <a:srgbClr val="750D17"/>
      </a:accent6>
      <a:hlink>
        <a:srgbClr val="354E6B"/>
      </a:hlink>
      <a:folHlink>
        <a:srgbClr val="FFFFFF"/>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17498B"/>
        </a:dk1>
        <a:lt1>
          <a:srgbClr val="FFFFFF"/>
        </a:lt1>
        <a:dk2>
          <a:srgbClr val="17498B"/>
        </a:dk2>
        <a:lt2>
          <a:srgbClr val="FFFFFF"/>
        </a:lt2>
        <a:accent1>
          <a:srgbClr val="66803F"/>
        </a:accent1>
        <a:accent2>
          <a:srgbClr val="82101B"/>
        </a:accent2>
        <a:accent3>
          <a:srgbClr val="FFFFFF"/>
        </a:accent3>
        <a:accent4>
          <a:srgbClr val="123D76"/>
        </a:accent4>
        <a:accent5>
          <a:srgbClr val="B8C0AF"/>
        </a:accent5>
        <a:accent6>
          <a:srgbClr val="750D17"/>
        </a:accent6>
        <a:hlink>
          <a:srgbClr val="354E6B"/>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18997</TotalTime>
  <Words>4058</Words>
  <Application>Microsoft Macintosh PowerPoint</Application>
  <PresentationFormat>Overhead</PresentationFormat>
  <Paragraphs>306</Paragraphs>
  <Slides>21</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Times New Roman</vt:lpstr>
      <vt:lpstr>Arial</vt:lpstr>
      <vt:lpstr>Verdana</vt:lpstr>
      <vt:lpstr>ＭＳ Ｐゴシック</vt:lpstr>
      <vt:lpstr>MS Mincho</vt:lpstr>
      <vt:lpstr>Calibri</vt:lpstr>
      <vt:lpstr>1_Office Theme</vt:lpstr>
      <vt:lpstr>Office Theme</vt:lpstr>
      <vt:lpstr>Flourish Project  Seven Levels of Everything</vt:lpstr>
      <vt:lpstr>Flourish Model- Children’s Questions</vt:lpstr>
      <vt:lpstr>Flourish Model- School Questions</vt:lpstr>
      <vt:lpstr>Flourish Model- Adult Questions</vt:lpstr>
      <vt:lpstr>Flourish Model- Community Questions</vt:lpstr>
      <vt:lpstr>Flourish Model – Local authority Services</vt:lpstr>
      <vt:lpstr>Flourish Model- Community Resources </vt:lpstr>
      <vt:lpstr>Flourish Model- Public Health England Index of Wellbeing Measures</vt:lpstr>
      <vt:lpstr>Flourish Model- NEF 5 Core Wellbeing Measures</vt:lpstr>
      <vt:lpstr>Flourish Model- OECD 2019 Education Megatrends ‘Competence as a multi-dimensional capacity’</vt:lpstr>
      <vt:lpstr>Flourish Model- OECD 2030 Curricula Design Principles ‘Balancing knowledge and skills with attitudes and values’</vt:lpstr>
      <vt:lpstr>Flourish Model- New educational Curriculum in Finland - with educational competencies – “promoting students’ growth as human beings and as citizens”</vt:lpstr>
      <vt:lpstr>Flourish Model - Curriculum Content</vt:lpstr>
      <vt:lpstr>Flourish Model- ESKARET FOUNDATION Inner Development Goals</vt:lpstr>
      <vt:lpstr>Flourish Model- ESKARET FOUNDATION Inner Development Goals plus Flourish</vt:lpstr>
      <vt:lpstr>Flourish Model- UK OFSTED FOUNDATION STAGE Seven Levels of Learning and Development</vt:lpstr>
      <vt:lpstr>PowerPoint Presentation</vt:lpstr>
      <vt:lpstr>PowerPoint Presentation</vt:lpstr>
      <vt:lpstr>PowerPoint Presentation</vt:lpstr>
      <vt:lpstr>PowerPoint Presentation</vt:lpstr>
      <vt:lpstr>Flourish Model- The Relational Ecosystem</vt:lpstr>
    </vt:vector>
  </TitlesOfParts>
  <Company>Richard Barrett &amp; Assosciates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Richard Barrett</dc:creator>
  <cp:lastModifiedBy>Wendy Ellyatt</cp:lastModifiedBy>
  <cp:revision>551</cp:revision>
  <cp:lastPrinted>2018-09-18T09:33:16Z</cp:lastPrinted>
  <dcterms:created xsi:type="dcterms:W3CDTF">1998-06-20T10:28:46Z</dcterms:created>
  <dcterms:modified xsi:type="dcterms:W3CDTF">2023-11-29T13:41:57Z</dcterms:modified>
</cp:coreProperties>
</file>