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6" r:id="rId5"/>
    <p:sldMasterId id="214748367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Lst>
  <p:sldSz cy="5143500" cx="9144000"/>
  <p:notesSz cx="6858000" cy="9144000"/>
  <p:embeddedFontLst>
    <p:embeddedFont>
      <p:font typeface="Rubik Light"/>
      <p:regular r:id="rId79"/>
      <p:bold r:id="rId80"/>
      <p:italic r:id="rId81"/>
      <p:boldItalic r:id="rId82"/>
    </p:embeddedFont>
    <p:embeddedFont>
      <p:font typeface="Tilt Warp"/>
      <p:regular r:id="rId83"/>
    </p:embeddedFont>
    <p:embeddedFont>
      <p:font typeface="Rubik"/>
      <p:regular r:id="rId84"/>
      <p:bold r:id="rId85"/>
      <p:italic r:id="rId86"/>
      <p:boldItalic r:id="rId8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88A9478-C59B-4AD3-AAFB-CD5C028E4138}">
  <a:tblStyle styleId="{988A9478-C59B-4AD3-AAFB-CD5C028E4138}"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610893BC-BFFD-4101-98AE-C5A81935D909}"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84" Type="http://schemas.openxmlformats.org/officeDocument/2006/relationships/font" Target="fonts/Rubik-regular.fntdata"/><Relationship Id="rId83" Type="http://schemas.openxmlformats.org/officeDocument/2006/relationships/font" Target="fonts/TiltWarp-regular.fntdata"/><Relationship Id="rId42" Type="http://schemas.openxmlformats.org/officeDocument/2006/relationships/slide" Target="slides/slide35.xml"/><Relationship Id="rId86" Type="http://schemas.openxmlformats.org/officeDocument/2006/relationships/font" Target="fonts/Rubik-italic.fntdata"/><Relationship Id="rId41" Type="http://schemas.openxmlformats.org/officeDocument/2006/relationships/slide" Target="slides/slide34.xml"/><Relationship Id="rId85" Type="http://schemas.openxmlformats.org/officeDocument/2006/relationships/font" Target="fonts/Rubik-bold.fntdata"/><Relationship Id="rId44" Type="http://schemas.openxmlformats.org/officeDocument/2006/relationships/slide" Target="slides/slide37.xml"/><Relationship Id="rId43" Type="http://schemas.openxmlformats.org/officeDocument/2006/relationships/slide" Target="slides/slide36.xml"/><Relationship Id="rId87" Type="http://schemas.openxmlformats.org/officeDocument/2006/relationships/font" Target="fonts/Rubik-boldItalic.fntdata"/><Relationship Id="rId46" Type="http://schemas.openxmlformats.org/officeDocument/2006/relationships/slide" Target="slides/slide39.xml"/><Relationship Id="rId45" Type="http://schemas.openxmlformats.org/officeDocument/2006/relationships/slide" Target="slides/slide38.xml"/><Relationship Id="rId80" Type="http://schemas.openxmlformats.org/officeDocument/2006/relationships/font" Target="fonts/RubikLight-bold.fntdata"/><Relationship Id="rId82" Type="http://schemas.openxmlformats.org/officeDocument/2006/relationships/font" Target="fonts/RubikLight-boldItalic.fntdata"/><Relationship Id="rId81" Type="http://schemas.openxmlformats.org/officeDocument/2006/relationships/font" Target="fonts/RubikLight-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73" Type="http://schemas.openxmlformats.org/officeDocument/2006/relationships/slide" Target="slides/slide66.xml"/><Relationship Id="rId72" Type="http://schemas.openxmlformats.org/officeDocument/2006/relationships/slide" Target="slides/slide65.xml"/><Relationship Id="rId31" Type="http://schemas.openxmlformats.org/officeDocument/2006/relationships/slide" Target="slides/slide24.xml"/><Relationship Id="rId75" Type="http://schemas.openxmlformats.org/officeDocument/2006/relationships/slide" Target="slides/slide68.xml"/><Relationship Id="rId30" Type="http://schemas.openxmlformats.org/officeDocument/2006/relationships/slide" Target="slides/slide23.xml"/><Relationship Id="rId74" Type="http://schemas.openxmlformats.org/officeDocument/2006/relationships/slide" Target="slides/slide67.xml"/><Relationship Id="rId33" Type="http://schemas.openxmlformats.org/officeDocument/2006/relationships/slide" Target="slides/slide26.xml"/><Relationship Id="rId77" Type="http://schemas.openxmlformats.org/officeDocument/2006/relationships/slide" Target="slides/slide70.xml"/><Relationship Id="rId32" Type="http://schemas.openxmlformats.org/officeDocument/2006/relationships/slide" Target="slides/slide25.xml"/><Relationship Id="rId76" Type="http://schemas.openxmlformats.org/officeDocument/2006/relationships/slide" Target="slides/slide69.xml"/><Relationship Id="rId35" Type="http://schemas.openxmlformats.org/officeDocument/2006/relationships/slide" Target="slides/slide28.xml"/><Relationship Id="rId79" Type="http://schemas.openxmlformats.org/officeDocument/2006/relationships/font" Target="fonts/RubikLight-regular.fntdata"/><Relationship Id="rId34" Type="http://schemas.openxmlformats.org/officeDocument/2006/relationships/slide" Target="slides/slide27.xml"/><Relationship Id="rId78" Type="http://schemas.openxmlformats.org/officeDocument/2006/relationships/slide" Target="slides/slide71.xml"/><Relationship Id="rId71" Type="http://schemas.openxmlformats.org/officeDocument/2006/relationships/slide" Target="slides/slide64.xml"/><Relationship Id="rId70" Type="http://schemas.openxmlformats.org/officeDocument/2006/relationships/slide" Target="slides/slide63.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slide" Target="slides/slide55.xml"/><Relationship Id="rId61" Type="http://schemas.openxmlformats.org/officeDocument/2006/relationships/slide" Target="slides/slide54.xml"/><Relationship Id="rId20" Type="http://schemas.openxmlformats.org/officeDocument/2006/relationships/slide" Target="slides/slide13.xml"/><Relationship Id="rId64" Type="http://schemas.openxmlformats.org/officeDocument/2006/relationships/slide" Target="slides/slide57.xml"/><Relationship Id="rId63" Type="http://schemas.openxmlformats.org/officeDocument/2006/relationships/slide" Target="slides/slide56.xml"/><Relationship Id="rId22" Type="http://schemas.openxmlformats.org/officeDocument/2006/relationships/slide" Target="slides/slide15.xml"/><Relationship Id="rId66" Type="http://schemas.openxmlformats.org/officeDocument/2006/relationships/slide" Target="slides/slide59.xml"/><Relationship Id="rId21" Type="http://schemas.openxmlformats.org/officeDocument/2006/relationships/slide" Target="slides/slide14.xml"/><Relationship Id="rId65" Type="http://schemas.openxmlformats.org/officeDocument/2006/relationships/slide" Target="slides/slide58.xml"/><Relationship Id="rId24" Type="http://schemas.openxmlformats.org/officeDocument/2006/relationships/slide" Target="slides/slide17.xml"/><Relationship Id="rId68" Type="http://schemas.openxmlformats.org/officeDocument/2006/relationships/slide" Target="slides/slide61.xml"/><Relationship Id="rId23" Type="http://schemas.openxmlformats.org/officeDocument/2006/relationships/slide" Target="slides/slide16.xml"/><Relationship Id="rId67" Type="http://schemas.openxmlformats.org/officeDocument/2006/relationships/slide" Target="slides/slide60.xml"/><Relationship Id="rId60" Type="http://schemas.openxmlformats.org/officeDocument/2006/relationships/slide" Target="slides/slide53.xml"/><Relationship Id="rId26" Type="http://schemas.openxmlformats.org/officeDocument/2006/relationships/slide" Target="slides/slide19.xml"/><Relationship Id="rId25" Type="http://schemas.openxmlformats.org/officeDocument/2006/relationships/slide" Target="slides/slide18.xml"/><Relationship Id="rId69" Type="http://schemas.openxmlformats.org/officeDocument/2006/relationships/slide" Target="slides/slide62.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slide" Target="slides/slide48.xml"/><Relationship Id="rId10" Type="http://schemas.openxmlformats.org/officeDocument/2006/relationships/slide" Target="slides/slide3.xml"/><Relationship Id="rId54" Type="http://schemas.openxmlformats.org/officeDocument/2006/relationships/slide" Target="slides/slide47.xml"/><Relationship Id="rId13" Type="http://schemas.openxmlformats.org/officeDocument/2006/relationships/slide" Target="slides/slide6.xml"/><Relationship Id="rId57" Type="http://schemas.openxmlformats.org/officeDocument/2006/relationships/slide" Target="slides/slide50.xml"/><Relationship Id="rId12" Type="http://schemas.openxmlformats.org/officeDocument/2006/relationships/slide" Target="slides/slide5.xml"/><Relationship Id="rId56" Type="http://schemas.openxmlformats.org/officeDocument/2006/relationships/slide" Target="slides/slide49.xml"/><Relationship Id="rId15" Type="http://schemas.openxmlformats.org/officeDocument/2006/relationships/slide" Target="slides/slide8.xml"/><Relationship Id="rId59" Type="http://schemas.openxmlformats.org/officeDocument/2006/relationships/slide" Target="slides/slide52.xml"/><Relationship Id="rId14" Type="http://schemas.openxmlformats.org/officeDocument/2006/relationships/slide" Target="slides/slide7.xml"/><Relationship Id="rId58" Type="http://schemas.openxmlformats.org/officeDocument/2006/relationships/slide" Target="slides/slide51.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2fc53592899_2_9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g2fc53592899_2_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ebd42c21fd_0_1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g3ebd42c21fd_0_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ebd42c21fd_0_21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g3ebd42c21fd_0_2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ebd42c21fd_0_22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g3ebd42c21fd_0_2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3ebd42c21fd_0_13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g3ebd42c21fd_0_1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ebd42c21fd_0_15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g3ebd42c21fd_0_1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3ebd42c21fd_0_23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g3ebd42c21fd_0_2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3ebd42c21fd_0_17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g3ebd42c21fd_0_1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3ebd42c21fd_0_14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g3ebd42c21fd_0_1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3ebd42c21fd_0_25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g3ebd42c21fd_0_2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ebd42c21fd_0_27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g3ebd42c21fd_0_2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fc53592899_2_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g2fc53592899_2_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ebd42c21fd_0_28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g3ebd42c21fd_0_2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3ebd42c21fd_0_15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g3ebd42c21fd_0_1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3ebd42c21fd_0_26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g3ebd42c21fd_0_2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ebd42c21fd_0_30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g3ebd42c21fd_0_3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3ec48dc6a75_0_6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g3ec48dc6a75_0_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3ebd42c21fd_0_42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g3ebd42c21fd_0_4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3ebd42c21fd_0_12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g3ebd42c21fd_0_1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3ebd42c21fd_0_29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g3ebd42c21fd_0_2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3ebd42c21fd_0_8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g3ebd42c21fd_0_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3ebd42c21fd_0_42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g3ebd42c21fd_0_4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3ebd42c21fd_0_1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g3ebd42c21fd_0_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3ebd42c21fd_0_48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g3ebd42c21fd_0_4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3ebd42c21fd_0_49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g3ebd42c21fd_0_4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3ebd42c21fd_0_53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g3ebd42c21fd_0_5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3ebd42c21fd_0_52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g3ebd42c21fd_0_5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g3ebd42c21fd_0_55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g3ebd42c21fd_0_5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3ebd42c21fd_0_54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g3ebd42c21fd_0_5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g3ebd42c21fd_0_57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g3ebd42c21fd_0_5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g3ebd42c21fd_0_58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g3ebd42c21fd_0_5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3ebd42c21fd_0_59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g3ebd42c21fd_0_5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3ebd42c21fd_0_60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g3ebd42c21fd_0_6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2fc53592899_2_13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g2fc53592899_2_1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3ebd42c21fd_0_61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g3ebd42c21fd_0_6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3ebd42c21fd_0_62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g3ebd42c21fd_0_6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3ebd42c21fd_0_62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g3ebd42c21fd_0_6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g3ebd42c21fd_0_50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g3ebd42c21fd_0_5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g3ebd42c21fd_0_51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g3ebd42c21fd_0_5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g3ebd42c21fd_0_64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g3ebd42c21fd_0_6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g3ebd42c21fd_0_66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g3ebd42c21fd_0_6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g3ebd42c21fd_0_66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1" name="Google Shape;471;g3ebd42c21fd_0_6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g3ebd42c21fd_0_67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g3ebd42c21fd_0_6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g3ebd42c21fd_0_73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g3ebd42c21fd_0_7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2fc53592899_2_25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g2fc53592899_2_2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g3ebd42c21fd_0_74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3" name="Google Shape;493;g3ebd42c21fd_0_7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g3ebd42c21fd_0_68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g3ebd42c21fd_0_6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3ebd42c21fd_0_69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g3ebd42c21fd_0_6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g3ebd42c21fd_0_76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g3ebd42c21fd_0_7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g3ebd42c21fd_0_69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g3ebd42c21fd_0_6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g3ebd42c21fd_0_70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g3ebd42c21fd_0_7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g3ebd42c21fd_0_79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3" name="Google Shape;543;g3ebd42c21fd_0_7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g3ebd42c21fd_0_70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g3ebd42c21fd_0_7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3ebd42c21fd_0_71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g3ebd42c21fd_0_7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 name="Shape 565"/>
        <p:cNvGrpSpPr/>
        <p:nvPr/>
      </p:nvGrpSpPr>
      <p:grpSpPr>
        <a:xfrm>
          <a:off x="0" y="0"/>
          <a:ext cx="0" cy="0"/>
          <a:chOff x="0" y="0"/>
          <a:chExt cx="0" cy="0"/>
        </a:xfrm>
      </p:grpSpPr>
      <p:sp>
        <p:nvSpPr>
          <p:cNvPr id="566" name="Google Shape;566;g3ebd42c21fd_0_80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g3ebd42c21fd_0_8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ebd42c21fd_0_46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g3ebd42c21fd_0_4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2" name="Shape 572"/>
        <p:cNvGrpSpPr/>
        <p:nvPr/>
      </p:nvGrpSpPr>
      <p:grpSpPr>
        <a:xfrm>
          <a:off x="0" y="0"/>
          <a:ext cx="0" cy="0"/>
          <a:chOff x="0" y="0"/>
          <a:chExt cx="0" cy="0"/>
        </a:xfrm>
      </p:grpSpPr>
      <p:sp>
        <p:nvSpPr>
          <p:cNvPr id="573" name="Google Shape;573;g3ec48dc6a75_0_6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g3ec48dc6a75_0_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g3ec48dc6a75_0_4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g3ec48dc6a75_0_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g3ebd42c21fd_0_82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g3ebd42c21fd_0_8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g3ebd42c21fd_0_82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g3ebd42c21fd_0_8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8" name="Shape 598"/>
        <p:cNvGrpSpPr/>
        <p:nvPr/>
      </p:nvGrpSpPr>
      <p:grpSpPr>
        <a:xfrm>
          <a:off x="0" y="0"/>
          <a:ext cx="0" cy="0"/>
          <a:chOff x="0" y="0"/>
          <a:chExt cx="0" cy="0"/>
        </a:xfrm>
      </p:grpSpPr>
      <p:sp>
        <p:nvSpPr>
          <p:cNvPr id="599" name="Google Shape;599;g3ebd42c21fd_0_83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0" name="Google Shape;600;g3ebd42c21fd_0_8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5" name="Shape 605"/>
        <p:cNvGrpSpPr/>
        <p:nvPr/>
      </p:nvGrpSpPr>
      <p:grpSpPr>
        <a:xfrm>
          <a:off x="0" y="0"/>
          <a:ext cx="0" cy="0"/>
          <a:chOff x="0" y="0"/>
          <a:chExt cx="0" cy="0"/>
        </a:xfrm>
      </p:grpSpPr>
      <p:sp>
        <p:nvSpPr>
          <p:cNvPr id="606" name="Google Shape;606;g3ebd42c21fd_0_73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g3ebd42c21fd_0_7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g3ec48dc6a75_0_9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4" name="Google Shape;614;g3ec48dc6a75_0_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 name="Shape 623"/>
        <p:cNvGrpSpPr/>
        <p:nvPr/>
      </p:nvGrpSpPr>
      <p:grpSpPr>
        <a:xfrm>
          <a:off x="0" y="0"/>
          <a:ext cx="0" cy="0"/>
          <a:chOff x="0" y="0"/>
          <a:chExt cx="0" cy="0"/>
        </a:xfrm>
      </p:grpSpPr>
      <p:sp>
        <p:nvSpPr>
          <p:cNvPr id="624" name="Google Shape;624;g3ec48dc6a75_0_12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g3ec48dc6a75_0_1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g3ec48dc6a75_0_12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g3ec48dc6a75_0_1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g3ec48dc6a75_0_13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g3ec48dc6a75_0_1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3ebd42c21fd_0_9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g3ebd42c21fd_0_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1" name="Shape 641"/>
        <p:cNvGrpSpPr/>
        <p:nvPr/>
      </p:nvGrpSpPr>
      <p:grpSpPr>
        <a:xfrm>
          <a:off x="0" y="0"/>
          <a:ext cx="0" cy="0"/>
          <a:chOff x="0" y="0"/>
          <a:chExt cx="0" cy="0"/>
        </a:xfrm>
      </p:grpSpPr>
      <p:sp>
        <p:nvSpPr>
          <p:cNvPr id="642" name="Google Shape;642;g2fc53592899_2_73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g2fc53592899_2_7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6" name="Shape 646"/>
        <p:cNvGrpSpPr/>
        <p:nvPr/>
      </p:nvGrpSpPr>
      <p:grpSpPr>
        <a:xfrm>
          <a:off x="0" y="0"/>
          <a:ext cx="0" cy="0"/>
          <a:chOff x="0" y="0"/>
          <a:chExt cx="0" cy="0"/>
        </a:xfrm>
      </p:grpSpPr>
      <p:sp>
        <p:nvSpPr>
          <p:cNvPr id="647" name="Google Shape;647;g3edb4e24ecd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8" name="Google Shape;648;g3edb4e24ecd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3ebd42c21fd_0_12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g3ebd42c21fd_0_1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3ebd42c21fd_0_25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g3ebd42c21fd_0_2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ko"/>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ko"/>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ko"/>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PTMON title">
  <p:cSld name="PPTMON title">
    <p:spTree>
      <p:nvGrpSpPr>
        <p:cNvPr id="51" name="Shape 51"/>
        <p:cNvGrpSpPr/>
        <p:nvPr/>
      </p:nvGrpSpPr>
      <p:grpSpPr>
        <a:xfrm>
          <a:off x="0" y="0"/>
          <a:ext cx="0" cy="0"/>
          <a:chOff x="0" y="0"/>
          <a:chExt cx="0" cy="0"/>
        </a:xfrm>
      </p:grpSpPr>
      <p:pic>
        <p:nvPicPr>
          <p:cNvPr id="52" name="Google Shape;52;p14"/>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53" name="Google Shape;53;p14"/>
          <p:cNvSpPr/>
          <p:nvPr/>
        </p:nvSpPr>
        <p:spPr>
          <a:xfrm>
            <a:off x="900320" y="1038225"/>
            <a:ext cx="7353300" cy="3067050"/>
          </a:xfrm>
          <a:prstGeom prst="roundRect">
            <a:avLst>
              <a:gd fmla="val 8903" name="adj"/>
            </a:avLst>
          </a:prstGeom>
          <a:solidFill>
            <a:schemeClr val="lt1">
              <a:alpha val="66666"/>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800" u="none" cap="none" strike="noStrike">
              <a:solidFill>
                <a:srgbClr val="6159D2"/>
              </a:solidFill>
              <a:latin typeface="Tilt Warp"/>
              <a:ea typeface="Tilt Warp"/>
              <a:cs typeface="Tilt Warp"/>
              <a:sym typeface="Tilt Warp"/>
            </a:endParaRPr>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PTMON slide">
  <p:cSld name="1_PPTMON slide">
    <p:spTree>
      <p:nvGrpSpPr>
        <p:cNvPr id="54" name="Shape 54"/>
        <p:cNvGrpSpPr/>
        <p:nvPr/>
      </p:nvGrpSpPr>
      <p:grpSpPr>
        <a:xfrm>
          <a:off x="0" y="0"/>
          <a:ext cx="0" cy="0"/>
          <a:chOff x="0" y="0"/>
          <a:chExt cx="0" cy="0"/>
        </a:xfrm>
      </p:grpSpPr>
      <p:pic>
        <p:nvPicPr>
          <p:cNvPr id="55" name="Google Shape;55;p15"/>
          <p:cNvPicPr preferRelativeResize="0"/>
          <p:nvPr/>
        </p:nvPicPr>
        <p:blipFill rotWithShape="1">
          <a:blip r:embed="rId2">
            <a:alphaModFix/>
          </a:blip>
          <a:srcRect b="0" l="0" r="0" t="0"/>
          <a:stretch/>
        </p:blipFill>
        <p:spPr>
          <a:xfrm>
            <a:off x="0" y="0"/>
            <a:ext cx="9144000" cy="5143500"/>
          </a:xfrm>
          <a:prstGeom prst="rect">
            <a:avLst/>
          </a:prstGeom>
          <a:noFill/>
          <a:ln>
            <a:noFill/>
          </a:ln>
        </p:spPr>
      </p:pic>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PPTMON slide">
  <p:cSld name="2_PPTMON slide">
    <p:spTree>
      <p:nvGrpSpPr>
        <p:cNvPr id="56" name="Shape 56"/>
        <p:cNvGrpSpPr/>
        <p:nvPr/>
      </p:nvGrpSpPr>
      <p:grpSpPr>
        <a:xfrm>
          <a:off x="0" y="0"/>
          <a:ext cx="0" cy="0"/>
          <a:chOff x="0" y="0"/>
          <a:chExt cx="0" cy="0"/>
        </a:xfrm>
      </p:grpSpPr>
      <p:pic>
        <p:nvPicPr>
          <p:cNvPr id="57" name="Google Shape;57;p16"/>
          <p:cNvPicPr preferRelativeResize="0"/>
          <p:nvPr/>
        </p:nvPicPr>
        <p:blipFill rotWithShape="1">
          <a:blip r:embed="rId2">
            <a:alphaModFix/>
          </a:blip>
          <a:srcRect b="0" l="0" r="0" t="0"/>
          <a:stretch/>
        </p:blipFill>
        <p:spPr>
          <a:xfrm>
            <a:off x="0" y="0"/>
            <a:ext cx="9144000" cy="5143500"/>
          </a:xfrm>
          <a:prstGeom prst="rect">
            <a:avLst/>
          </a:prstGeom>
          <a:noFill/>
          <a:ln>
            <a:noFill/>
          </a:ln>
        </p:spPr>
      </p:pic>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PTMON title">
  <p:cSld name="1_PPTMON title">
    <p:spTree>
      <p:nvGrpSpPr>
        <p:cNvPr id="58" name="Shape 58"/>
        <p:cNvGrpSpPr/>
        <p:nvPr/>
      </p:nvGrpSpPr>
      <p:grpSpPr>
        <a:xfrm>
          <a:off x="0" y="0"/>
          <a:ext cx="0" cy="0"/>
          <a:chOff x="0" y="0"/>
          <a:chExt cx="0" cy="0"/>
        </a:xfrm>
      </p:grpSpPr>
      <p:pic>
        <p:nvPicPr>
          <p:cNvPr id="59" name="Google Shape;59;p17"/>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60" name="Google Shape;60;p17"/>
          <p:cNvSpPr/>
          <p:nvPr/>
        </p:nvSpPr>
        <p:spPr>
          <a:xfrm>
            <a:off x="2111828" y="1255593"/>
            <a:ext cx="4920344" cy="2632314"/>
          </a:xfrm>
          <a:prstGeom prst="roundRect">
            <a:avLst>
              <a:gd fmla="val 11239" name="adj"/>
            </a:avLst>
          </a:prstGeom>
          <a:solidFill>
            <a:schemeClr val="lt1">
              <a:alpha val="66666"/>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PPTMON slide">
  <p:cSld name="3_PPTMON slide">
    <p:spTree>
      <p:nvGrpSpPr>
        <p:cNvPr id="61" name="Shape 61"/>
        <p:cNvGrpSpPr/>
        <p:nvPr/>
      </p:nvGrpSpPr>
      <p:grpSpPr>
        <a:xfrm>
          <a:off x="0" y="0"/>
          <a:ext cx="0" cy="0"/>
          <a:chOff x="0" y="0"/>
          <a:chExt cx="0" cy="0"/>
        </a:xfrm>
      </p:grpSpPr>
      <p:pic>
        <p:nvPicPr>
          <p:cNvPr id="62" name="Google Shape;62;p18"/>
          <p:cNvPicPr preferRelativeResize="0"/>
          <p:nvPr/>
        </p:nvPicPr>
        <p:blipFill rotWithShape="1">
          <a:blip r:embed="rId2">
            <a:alphaModFix/>
          </a:blip>
          <a:srcRect b="0" l="0" r="0" t="0"/>
          <a:stretch/>
        </p:blipFill>
        <p:spPr>
          <a:xfrm>
            <a:off x="0" y="0"/>
            <a:ext cx="9144000" cy="5143500"/>
          </a:xfrm>
          <a:prstGeom prst="rect">
            <a:avLst/>
          </a:prstGeom>
          <a:noFill/>
          <a:ln>
            <a:noFill/>
          </a:ln>
        </p:spPr>
      </p:pic>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PPTMON slide">
  <p:cSld name="5_PPTMON slide">
    <p:spTree>
      <p:nvGrpSpPr>
        <p:cNvPr id="63" name="Shape 63"/>
        <p:cNvGrpSpPr/>
        <p:nvPr/>
      </p:nvGrpSpPr>
      <p:grpSpPr>
        <a:xfrm>
          <a:off x="0" y="0"/>
          <a:ext cx="0" cy="0"/>
          <a:chOff x="0" y="0"/>
          <a:chExt cx="0" cy="0"/>
        </a:xfrm>
      </p:grpSpPr>
      <p:pic>
        <p:nvPicPr>
          <p:cNvPr id="64" name="Google Shape;64;p19"/>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65" name="Google Shape;65;p19"/>
          <p:cNvSpPr/>
          <p:nvPr/>
        </p:nvSpPr>
        <p:spPr>
          <a:xfrm>
            <a:off x="539550" y="540000"/>
            <a:ext cx="4290985" cy="4063500"/>
          </a:xfrm>
          <a:prstGeom prst="roundRect">
            <a:avLst>
              <a:gd fmla="val 6588" name="adj"/>
            </a:avLst>
          </a:prstGeom>
          <a:solidFill>
            <a:schemeClr val="lt1">
              <a:alpha val="66666"/>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66" name="Google Shape;66;p19"/>
          <p:cNvSpPr/>
          <p:nvPr/>
        </p:nvSpPr>
        <p:spPr>
          <a:xfrm>
            <a:off x="5257800" y="540000"/>
            <a:ext cx="3346650" cy="4063500"/>
          </a:xfrm>
          <a:prstGeom prst="roundRect">
            <a:avLst>
              <a:gd fmla="val 6588" name="adj"/>
            </a:avLst>
          </a:prstGeom>
          <a:solidFill>
            <a:schemeClr val="lt1">
              <a:alpha val="66666"/>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67" name="Google Shape;67;p19"/>
          <p:cNvSpPr/>
          <p:nvPr>
            <p:ph idx="2" type="pic"/>
          </p:nvPr>
        </p:nvSpPr>
        <p:spPr>
          <a:xfrm>
            <a:off x="5662125" y="945000"/>
            <a:ext cx="2538000" cy="3253500"/>
          </a:xfrm>
          <a:prstGeom prst="roundRect">
            <a:avLst>
              <a:gd fmla="val 3858" name="adj"/>
            </a:avLst>
          </a:prstGeom>
          <a:solidFill>
            <a:srgbClr val="F2F2F2"/>
          </a:solidFill>
          <a:ln>
            <a:noFill/>
          </a:ln>
        </p:spPr>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PPTMON slide">
  <p:cSld name="6_PPTMON slide">
    <p:spTree>
      <p:nvGrpSpPr>
        <p:cNvPr id="68" name="Shape 68"/>
        <p:cNvGrpSpPr/>
        <p:nvPr/>
      </p:nvGrpSpPr>
      <p:grpSpPr>
        <a:xfrm>
          <a:off x="0" y="0"/>
          <a:ext cx="0" cy="0"/>
          <a:chOff x="0" y="0"/>
          <a:chExt cx="0" cy="0"/>
        </a:xfrm>
      </p:grpSpPr>
      <p:pic>
        <p:nvPicPr>
          <p:cNvPr id="69" name="Google Shape;69;p20"/>
          <p:cNvPicPr preferRelativeResize="0"/>
          <p:nvPr/>
        </p:nvPicPr>
        <p:blipFill rotWithShape="1">
          <a:blip r:embed="rId2">
            <a:alphaModFix/>
          </a:blip>
          <a:srcRect b="0" l="0" r="0" t="0"/>
          <a:stretch/>
        </p:blipFill>
        <p:spPr>
          <a:xfrm flipH="1">
            <a:off x="0" y="0"/>
            <a:ext cx="9144000" cy="5143500"/>
          </a:xfrm>
          <a:prstGeom prst="rect">
            <a:avLst/>
          </a:prstGeom>
          <a:noFill/>
          <a:ln>
            <a:noFill/>
          </a:ln>
        </p:spPr>
      </p:pic>
      <p:sp>
        <p:nvSpPr>
          <p:cNvPr id="70" name="Google Shape;70;p20"/>
          <p:cNvSpPr/>
          <p:nvPr/>
        </p:nvSpPr>
        <p:spPr>
          <a:xfrm>
            <a:off x="539550" y="945000"/>
            <a:ext cx="4290985" cy="3253500"/>
          </a:xfrm>
          <a:prstGeom prst="roundRect">
            <a:avLst>
              <a:gd fmla="val 6588" name="adj"/>
            </a:avLst>
          </a:prstGeom>
          <a:solidFill>
            <a:schemeClr val="lt1">
              <a:alpha val="66666"/>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71" name="Google Shape;71;p20"/>
          <p:cNvSpPr/>
          <p:nvPr/>
        </p:nvSpPr>
        <p:spPr>
          <a:xfrm>
            <a:off x="5257800" y="945000"/>
            <a:ext cx="3346650" cy="3253500"/>
          </a:xfrm>
          <a:prstGeom prst="roundRect">
            <a:avLst>
              <a:gd fmla="val 6588" name="adj"/>
            </a:avLst>
          </a:prstGeom>
          <a:solidFill>
            <a:schemeClr val="lt1">
              <a:alpha val="66666"/>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72" name="Google Shape;72;p20"/>
          <p:cNvSpPr/>
          <p:nvPr>
            <p:ph idx="2" type="pic"/>
          </p:nvPr>
        </p:nvSpPr>
        <p:spPr>
          <a:xfrm>
            <a:off x="5470725" y="1171575"/>
            <a:ext cx="2920800" cy="1400175"/>
          </a:xfrm>
          <a:prstGeom prst="roundRect">
            <a:avLst>
              <a:gd fmla="val 3858" name="adj"/>
            </a:avLst>
          </a:prstGeom>
          <a:solidFill>
            <a:srgbClr val="F2F2F2"/>
          </a:solidFill>
          <a:ln>
            <a:noFill/>
          </a:ln>
        </p:spPr>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PPTMON slide">
  <p:cSld name="7_PPTMON slide">
    <p:spTree>
      <p:nvGrpSpPr>
        <p:cNvPr id="73" name="Shape 73"/>
        <p:cNvGrpSpPr/>
        <p:nvPr/>
      </p:nvGrpSpPr>
      <p:grpSpPr>
        <a:xfrm>
          <a:off x="0" y="0"/>
          <a:ext cx="0" cy="0"/>
          <a:chOff x="0" y="0"/>
          <a:chExt cx="0" cy="0"/>
        </a:xfrm>
      </p:grpSpPr>
      <p:pic>
        <p:nvPicPr>
          <p:cNvPr id="74" name="Google Shape;74;p21"/>
          <p:cNvPicPr preferRelativeResize="0"/>
          <p:nvPr/>
        </p:nvPicPr>
        <p:blipFill rotWithShape="1">
          <a:blip r:embed="rId2">
            <a:alphaModFix/>
          </a:blip>
          <a:srcRect b="0" l="0" r="0" t="0"/>
          <a:stretch/>
        </p:blipFill>
        <p:spPr>
          <a:xfrm flipH="1">
            <a:off x="0" y="0"/>
            <a:ext cx="9144000" cy="5143500"/>
          </a:xfrm>
          <a:prstGeom prst="rect">
            <a:avLst/>
          </a:prstGeom>
          <a:noFill/>
          <a:ln>
            <a:noFill/>
          </a:ln>
        </p:spPr>
      </p:pic>
      <p:sp>
        <p:nvSpPr>
          <p:cNvPr id="75" name="Google Shape;75;p21"/>
          <p:cNvSpPr/>
          <p:nvPr/>
        </p:nvSpPr>
        <p:spPr>
          <a:xfrm>
            <a:off x="539550" y="866274"/>
            <a:ext cx="3002303" cy="3410952"/>
          </a:xfrm>
          <a:prstGeom prst="roundRect">
            <a:avLst>
              <a:gd fmla="val 4184" name="adj"/>
            </a:avLst>
          </a:prstGeom>
          <a:solidFill>
            <a:schemeClr val="lt1">
              <a:alpha val="66666"/>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76" name="Google Shape;76;p21"/>
          <p:cNvSpPr/>
          <p:nvPr/>
        </p:nvSpPr>
        <p:spPr>
          <a:xfrm>
            <a:off x="4081403" y="866274"/>
            <a:ext cx="2160000" cy="2160000"/>
          </a:xfrm>
          <a:prstGeom prst="roundRect">
            <a:avLst>
              <a:gd fmla="val 6588" name="adj"/>
            </a:avLst>
          </a:prstGeom>
          <a:solidFill>
            <a:schemeClr val="lt1">
              <a:alpha val="66666"/>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77" name="Google Shape;77;p21"/>
          <p:cNvSpPr/>
          <p:nvPr>
            <p:ph idx="2" type="pic"/>
          </p:nvPr>
        </p:nvSpPr>
        <p:spPr>
          <a:xfrm>
            <a:off x="4216403" y="1001274"/>
            <a:ext cx="1890000" cy="1890000"/>
          </a:xfrm>
          <a:prstGeom prst="roundRect">
            <a:avLst>
              <a:gd fmla="val 3858" name="adj"/>
            </a:avLst>
          </a:prstGeom>
          <a:solidFill>
            <a:srgbClr val="F2F2F2"/>
          </a:solidFill>
          <a:ln>
            <a:noFill/>
          </a:ln>
        </p:spPr>
      </p:sp>
      <p:sp>
        <p:nvSpPr>
          <p:cNvPr id="78" name="Google Shape;78;p21"/>
          <p:cNvSpPr/>
          <p:nvPr/>
        </p:nvSpPr>
        <p:spPr>
          <a:xfrm>
            <a:off x="6444450" y="866274"/>
            <a:ext cx="2160000" cy="2160000"/>
          </a:xfrm>
          <a:prstGeom prst="roundRect">
            <a:avLst>
              <a:gd fmla="val 6588" name="adj"/>
            </a:avLst>
          </a:prstGeom>
          <a:solidFill>
            <a:schemeClr val="lt1">
              <a:alpha val="66666"/>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79" name="Google Shape;79;p21"/>
          <p:cNvSpPr/>
          <p:nvPr>
            <p:ph idx="3" type="pic"/>
          </p:nvPr>
        </p:nvSpPr>
        <p:spPr>
          <a:xfrm>
            <a:off x="6579450" y="1001274"/>
            <a:ext cx="1890000" cy="1890000"/>
          </a:xfrm>
          <a:prstGeom prst="roundRect">
            <a:avLst>
              <a:gd fmla="val 3858" name="adj"/>
            </a:avLst>
          </a:prstGeom>
          <a:solidFill>
            <a:srgbClr val="F2F2F2"/>
          </a:solidFill>
          <a:ln>
            <a:noFill/>
          </a:ln>
        </p:spPr>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ko"/>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PPTMON slide">
  <p:cSld name="4_PPTMON slide">
    <p:spTree>
      <p:nvGrpSpPr>
        <p:cNvPr id="80" name="Shape 80"/>
        <p:cNvGrpSpPr/>
        <p:nvPr/>
      </p:nvGrpSpPr>
      <p:grpSpPr>
        <a:xfrm>
          <a:off x="0" y="0"/>
          <a:ext cx="0" cy="0"/>
          <a:chOff x="0" y="0"/>
          <a:chExt cx="0" cy="0"/>
        </a:xfrm>
      </p:grpSpPr>
      <p:pic>
        <p:nvPicPr>
          <p:cNvPr id="81" name="Google Shape;81;p22"/>
          <p:cNvPicPr preferRelativeResize="0"/>
          <p:nvPr/>
        </p:nvPicPr>
        <p:blipFill rotWithShape="1">
          <a:blip r:embed="rId2">
            <a:alphaModFix/>
          </a:blip>
          <a:srcRect b="0" l="0" r="0" t="0"/>
          <a:stretch/>
        </p:blipFill>
        <p:spPr>
          <a:xfrm>
            <a:off x="0" y="0"/>
            <a:ext cx="9144000" cy="5143500"/>
          </a:xfrm>
          <a:prstGeom prst="rect">
            <a:avLst/>
          </a:prstGeom>
          <a:noFill/>
          <a:ln>
            <a:noFill/>
          </a:ln>
        </p:spPr>
      </p:pic>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PPTMON slide">
  <p:cSld name="8_PPTMON slide">
    <p:spTree>
      <p:nvGrpSpPr>
        <p:cNvPr id="82" name="Shape 82"/>
        <p:cNvGrpSpPr/>
        <p:nvPr/>
      </p:nvGrpSpPr>
      <p:grpSpPr>
        <a:xfrm>
          <a:off x="0" y="0"/>
          <a:ext cx="0" cy="0"/>
          <a:chOff x="0" y="0"/>
          <a:chExt cx="0" cy="0"/>
        </a:xfrm>
      </p:grpSpPr>
      <p:pic>
        <p:nvPicPr>
          <p:cNvPr id="83" name="Google Shape;83;p23"/>
          <p:cNvPicPr preferRelativeResize="0"/>
          <p:nvPr/>
        </p:nvPicPr>
        <p:blipFill rotWithShape="1">
          <a:blip r:embed="rId2">
            <a:alphaModFix/>
          </a:blip>
          <a:srcRect b="0" l="0" r="0" t="0"/>
          <a:stretch/>
        </p:blipFill>
        <p:spPr>
          <a:xfrm flipH="1">
            <a:off x="0" y="0"/>
            <a:ext cx="9144000" cy="5143500"/>
          </a:xfrm>
          <a:prstGeom prst="rect">
            <a:avLst/>
          </a:prstGeom>
          <a:noFill/>
          <a:ln>
            <a:noFill/>
          </a:ln>
        </p:spPr>
      </p:pic>
      <p:sp>
        <p:nvSpPr>
          <p:cNvPr id="84" name="Google Shape;84;p23"/>
          <p:cNvSpPr/>
          <p:nvPr>
            <p:ph idx="2" type="pic"/>
          </p:nvPr>
        </p:nvSpPr>
        <p:spPr>
          <a:xfrm>
            <a:off x="1291955" y="1578430"/>
            <a:ext cx="1556283" cy="1556283"/>
          </a:xfrm>
          <a:prstGeom prst="ellipse">
            <a:avLst/>
          </a:prstGeom>
          <a:solidFill>
            <a:srgbClr val="F2F2F2"/>
          </a:solidFill>
          <a:ln>
            <a:noFill/>
          </a:ln>
        </p:spPr>
      </p:sp>
      <p:sp>
        <p:nvSpPr>
          <p:cNvPr id="85" name="Google Shape;85;p23"/>
          <p:cNvSpPr/>
          <p:nvPr>
            <p:ph idx="3" type="pic"/>
          </p:nvPr>
        </p:nvSpPr>
        <p:spPr>
          <a:xfrm>
            <a:off x="3793859" y="1578430"/>
            <a:ext cx="1556283" cy="1556283"/>
          </a:xfrm>
          <a:prstGeom prst="ellipse">
            <a:avLst/>
          </a:prstGeom>
          <a:solidFill>
            <a:srgbClr val="F2F2F2"/>
          </a:solidFill>
          <a:ln>
            <a:noFill/>
          </a:ln>
        </p:spPr>
      </p:sp>
      <p:sp>
        <p:nvSpPr>
          <p:cNvPr id="86" name="Google Shape;86;p23"/>
          <p:cNvSpPr/>
          <p:nvPr>
            <p:ph idx="4" type="pic"/>
          </p:nvPr>
        </p:nvSpPr>
        <p:spPr>
          <a:xfrm>
            <a:off x="6295762" y="1578430"/>
            <a:ext cx="1556283" cy="1556283"/>
          </a:xfrm>
          <a:prstGeom prst="ellipse">
            <a:avLst/>
          </a:prstGeom>
          <a:solidFill>
            <a:srgbClr val="F2F2F2"/>
          </a:solidFill>
          <a:ln>
            <a:noFill/>
          </a:ln>
        </p:spPr>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PPTMON slide">
  <p:cSld name="9_PPTMON slide">
    <p:spTree>
      <p:nvGrpSpPr>
        <p:cNvPr id="87" name="Shape 87"/>
        <p:cNvGrpSpPr/>
        <p:nvPr/>
      </p:nvGrpSpPr>
      <p:grpSpPr>
        <a:xfrm>
          <a:off x="0" y="0"/>
          <a:ext cx="0" cy="0"/>
          <a:chOff x="0" y="0"/>
          <a:chExt cx="0" cy="0"/>
        </a:xfrm>
      </p:grpSpPr>
      <p:pic>
        <p:nvPicPr>
          <p:cNvPr id="88" name="Google Shape;88;p24"/>
          <p:cNvPicPr preferRelativeResize="0"/>
          <p:nvPr/>
        </p:nvPicPr>
        <p:blipFill rotWithShape="1">
          <a:blip r:embed="rId2">
            <a:alphaModFix/>
          </a:blip>
          <a:srcRect b="0" l="0" r="0" t="0"/>
          <a:stretch/>
        </p:blipFill>
        <p:spPr>
          <a:xfrm flipH="1">
            <a:off x="0" y="0"/>
            <a:ext cx="9144000" cy="5143500"/>
          </a:xfrm>
          <a:prstGeom prst="rect">
            <a:avLst/>
          </a:prstGeom>
          <a:noFill/>
          <a:ln>
            <a:noFill/>
          </a:ln>
        </p:spPr>
      </p:pic>
      <p:sp>
        <p:nvSpPr>
          <p:cNvPr id="89" name="Google Shape;89;p24"/>
          <p:cNvSpPr/>
          <p:nvPr/>
        </p:nvSpPr>
        <p:spPr>
          <a:xfrm>
            <a:off x="479567" y="540000"/>
            <a:ext cx="8184868" cy="4063500"/>
          </a:xfrm>
          <a:prstGeom prst="roundRect">
            <a:avLst>
              <a:gd fmla="val 6588" name="adj"/>
            </a:avLst>
          </a:prstGeom>
          <a:solidFill>
            <a:schemeClr val="lt1">
              <a:alpha val="66666"/>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90" name="Google Shape;90;p24"/>
          <p:cNvSpPr/>
          <p:nvPr>
            <p:ph idx="2" type="pic"/>
          </p:nvPr>
        </p:nvSpPr>
        <p:spPr>
          <a:xfrm>
            <a:off x="6007613" y="1344407"/>
            <a:ext cx="2454688" cy="2454685"/>
          </a:xfrm>
          <a:prstGeom prst="roundRect">
            <a:avLst>
              <a:gd fmla="val 3936" name="adj"/>
            </a:avLst>
          </a:prstGeom>
          <a:solidFill>
            <a:srgbClr val="F2F2F2"/>
          </a:solidFill>
          <a:ln>
            <a:noFill/>
          </a:ln>
        </p:spPr>
      </p:sp>
      <p:sp>
        <p:nvSpPr>
          <p:cNvPr id="91" name="Google Shape;91;p24"/>
          <p:cNvSpPr/>
          <p:nvPr>
            <p:ph idx="3" type="pic"/>
          </p:nvPr>
        </p:nvSpPr>
        <p:spPr>
          <a:xfrm>
            <a:off x="3365756" y="1344407"/>
            <a:ext cx="2454688" cy="2454685"/>
          </a:xfrm>
          <a:prstGeom prst="roundRect">
            <a:avLst>
              <a:gd fmla="val 3936" name="adj"/>
            </a:avLst>
          </a:prstGeom>
          <a:solidFill>
            <a:srgbClr val="F2F2F2"/>
          </a:solidFill>
          <a:ln>
            <a:noFill/>
          </a:ln>
        </p:spPr>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PPTMON slide">
  <p:cSld name="10_PPTMON slide">
    <p:spTree>
      <p:nvGrpSpPr>
        <p:cNvPr id="92" name="Shape 92"/>
        <p:cNvGrpSpPr/>
        <p:nvPr/>
      </p:nvGrpSpPr>
      <p:grpSpPr>
        <a:xfrm>
          <a:off x="0" y="0"/>
          <a:ext cx="0" cy="0"/>
          <a:chOff x="0" y="0"/>
          <a:chExt cx="0" cy="0"/>
        </a:xfrm>
      </p:grpSpPr>
      <p:pic>
        <p:nvPicPr>
          <p:cNvPr id="93" name="Google Shape;93;p25"/>
          <p:cNvPicPr preferRelativeResize="0"/>
          <p:nvPr/>
        </p:nvPicPr>
        <p:blipFill rotWithShape="1">
          <a:blip r:embed="rId2">
            <a:alphaModFix/>
          </a:blip>
          <a:srcRect b="0" l="0" r="0" t="0"/>
          <a:stretch/>
        </p:blipFill>
        <p:spPr>
          <a:xfrm flipH="1">
            <a:off x="0" y="0"/>
            <a:ext cx="9144000" cy="5143500"/>
          </a:xfrm>
          <a:prstGeom prst="rect">
            <a:avLst/>
          </a:prstGeom>
          <a:noFill/>
          <a:ln>
            <a:noFill/>
          </a:ln>
        </p:spPr>
      </p:pic>
      <p:sp>
        <p:nvSpPr>
          <p:cNvPr id="94" name="Google Shape;94;p25"/>
          <p:cNvSpPr/>
          <p:nvPr/>
        </p:nvSpPr>
        <p:spPr>
          <a:xfrm>
            <a:off x="479567" y="1189299"/>
            <a:ext cx="8184868" cy="2764902"/>
          </a:xfrm>
          <a:prstGeom prst="roundRect">
            <a:avLst>
              <a:gd fmla="val 6588" name="adj"/>
            </a:avLst>
          </a:prstGeom>
          <a:solidFill>
            <a:schemeClr val="lt1">
              <a:alpha val="66666"/>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95" name="Google Shape;95;p25"/>
          <p:cNvSpPr/>
          <p:nvPr>
            <p:ph idx="2" type="pic"/>
          </p:nvPr>
        </p:nvSpPr>
        <p:spPr>
          <a:xfrm>
            <a:off x="4922723" y="1505256"/>
            <a:ext cx="3406889" cy="2132988"/>
          </a:xfrm>
          <a:prstGeom prst="roundRect">
            <a:avLst>
              <a:gd fmla="val 5678" name="adj"/>
            </a:avLst>
          </a:prstGeom>
          <a:solidFill>
            <a:srgbClr val="F2F2F2"/>
          </a:solidFill>
          <a:ln>
            <a:noFill/>
          </a:ln>
        </p:spPr>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PPTMON slide">
  <p:cSld name="11_PPTMON slide">
    <p:spTree>
      <p:nvGrpSpPr>
        <p:cNvPr id="96" name="Shape 96"/>
        <p:cNvGrpSpPr/>
        <p:nvPr/>
      </p:nvGrpSpPr>
      <p:grpSpPr>
        <a:xfrm>
          <a:off x="0" y="0"/>
          <a:ext cx="0" cy="0"/>
          <a:chOff x="0" y="0"/>
          <a:chExt cx="0" cy="0"/>
        </a:xfrm>
      </p:grpSpPr>
      <p:pic>
        <p:nvPicPr>
          <p:cNvPr id="97" name="Google Shape;97;p26"/>
          <p:cNvPicPr preferRelativeResize="0"/>
          <p:nvPr/>
        </p:nvPicPr>
        <p:blipFill rotWithShape="1">
          <a:blip r:embed="rId2">
            <a:alphaModFix/>
          </a:blip>
          <a:srcRect b="0" l="0" r="0" t="0"/>
          <a:stretch/>
        </p:blipFill>
        <p:spPr>
          <a:xfrm flipH="1">
            <a:off x="0" y="0"/>
            <a:ext cx="9144000" cy="5143500"/>
          </a:xfrm>
          <a:prstGeom prst="rect">
            <a:avLst/>
          </a:prstGeom>
          <a:noFill/>
          <a:ln>
            <a:noFill/>
          </a:ln>
        </p:spPr>
      </p:pic>
      <p:sp>
        <p:nvSpPr>
          <p:cNvPr id="98" name="Google Shape;98;p26"/>
          <p:cNvSpPr/>
          <p:nvPr>
            <p:ph idx="2" type="pic"/>
          </p:nvPr>
        </p:nvSpPr>
        <p:spPr>
          <a:xfrm>
            <a:off x="5843588" y="569912"/>
            <a:ext cx="1905000" cy="4187990"/>
          </a:xfrm>
          <a:prstGeom prst="roundRect">
            <a:avLst>
              <a:gd fmla="val 21152" name="adj"/>
            </a:avLst>
          </a:prstGeom>
          <a:solidFill>
            <a:srgbClr val="F2F2F2"/>
          </a:solidFill>
          <a:ln>
            <a:noFill/>
          </a:ln>
        </p:spPr>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PPTMON slide">
  <p:cSld name="12_PPTMON slide">
    <p:spTree>
      <p:nvGrpSpPr>
        <p:cNvPr id="99" name="Shape 99"/>
        <p:cNvGrpSpPr/>
        <p:nvPr/>
      </p:nvGrpSpPr>
      <p:grpSpPr>
        <a:xfrm>
          <a:off x="0" y="0"/>
          <a:ext cx="0" cy="0"/>
          <a:chOff x="0" y="0"/>
          <a:chExt cx="0" cy="0"/>
        </a:xfrm>
      </p:grpSpPr>
      <p:pic>
        <p:nvPicPr>
          <p:cNvPr id="100" name="Google Shape;100;p27"/>
          <p:cNvPicPr preferRelativeResize="0"/>
          <p:nvPr/>
        </p:nvPicPr>
        <p:blipFill rotWithShape="1">
          <a:blip r:embed="rId2">
            <a:alphaModFix/>
          </a:blip>
          <a:srcRect b="0" l="0" r="0" t="0"/>
          <a:stretch/>
        </p:blipFill>
        <p:spPr>
          <a:xfrm flipH="1">
            <a:off x="0" y="0"/>
            <a:ext cx="9144000" cy="5143500"/>
          </a:xfrm>
          <a:prstGeom prst="rect">
            <a:avLst/>
          </a:prstGeom>
          <a:noFill/>
          <a:ln>
            <a:noFill/>
          </a:ln>
        </p:spPr>
      </p:pic>
      <p:sp>
        <p:nvSpPr>
          <p:cNvPr id="101" name="Google Shape;101;p27"/>
          <p:cNvSpPr/>
          <p:nvPr>
            <p:ph idx="2" type="pic"/>
          </p:nvPr>
        </p:nvSpPr>
        <p:spPr>
          <a:xfrm>
            <a:off x="1030705" y="832333"/>
            <a:ext cx="5241013" cy="3417591"/>
          </a:xfrm>
          <a:prstGeom prst="roundRect">
            <a:avLst>
              <a:gd fmla="val 3110" name="adj"/>
            </a:avLst>
          </a:prstGeom>
          <a:solidFill>
            <a:srgbClr val="F2F2F2"/>
          </a:solidFill>
          <a:ln>
            <a:noFill/>
          </a:ln>
        </p:spPr>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PPTMON slide">
  <p:cSld name="13_PPTMON slide">
    <p:spTree>
      <p:nvGrpSpPr>
        <p:cNvPr id="102" name="Shape 102"/>
        <p:cNvGrpSpPr/>
        <p:nvPr/>
      </p:nvGrpSpPr>
      <p:grpSpPr>
        <a:xfrm>
          <a:off x="0" y="0"/>
          <a:ext cx="0" cy="0"/>
          <a:chOff x="0" y="0"/>
          <a:chExt cx="0" cy="0"/>
        </a:xfrm>
      </p:grpSpPr>
      <p:pic>
        <p:nvPicPr>
          <p:cNvPr id="103" name="Google Shape;103;p28"/>
          <p:cNvPicPr preferRelativeResize="0"/>
          <p:nvPr/>
        </p:nvPicPr>
        <p:blipFill rotWithShape="1">
          <a:blip r:embed="rId2">
            <a:alphaModFix/>
          </a:blip>
          <a:srcRect b="0" l="0" r="0" t="0"/>
          <a:stretch/>
        </p:blipFill>
        <p:spPr>
          <a:xfrm flipH="1" rot="10800000">
            <a:off x="0" y="0"/>
            <a:ext cx="9144000" cy="5143500"/>
          </a:xfrm>
          <a:prstGeom prst="rect">
            <a:avLst/>
          </a:prstGeom>
          <a:noFill/>
          <a:ln>
            <a:noFill/>
          </a:ln>
        </p:spPr>
      </p:pic>
      <p:sp>
        <p:nvSpPr>
          <p:cNvPr id="104" name="Google Shape;104;p28"/>
          <p:cNvSpPr/>
          <p:nvPr>
            <p:ph idx="2" type="pic"/>
          </p:nvPr>
        </p:nvSpPr>
        <p:spPr>
          <a:xfrm>
            <a:off x="3629983" y="1392391"/>
            <a:ext cx="5055299" cy="2899336"/>
          </a:xfrm>
          <a:prstGeom prst="roundRect">
            <a:avLst>
              <a:gd fmla="val 1816" name="adj"/>
            </a:avLst>
          </a:prstGeom>
          <a:solidFill>
            <a:srgbClr val="F2F2F2"/>
          </a:solidFill>
          <a:ln>
            <a:noFill/>
          </a:ln>
        </p:spPr>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PTMON custom" showMasterSp="0">
  <p:cSld name="PPTMON custom">
    <p:bg>
      <p:bgPr>
        <a:solidFill>
          <a:schemeClr val="lt1"/>
        </a:solidFill>
      </p:bgPr>
    </p:bg>
    <p:spTree>
      <p:nvGrpSpPr>
        <p:cNvPr id="105" name="Shape 105"/>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PTMON slide">
  <p:cSld name="PPTMON slide">
    <p:spTree>
      <p:nvGrpSpPr>
        <p:cNvPr id="106" name="Shape 106"/>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ko"/>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ko"/>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ko"/>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ko"/>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ko"/>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ko"/>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ko"/>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6" Type="http://schemas.openxmlformats.org/officeDocument/2006/relationships/slideLayout" Target="../slideLayouts/slideLayout17.xml"/><Relationship Id="rId18" Type="http://schemas.openxmlformats.org/officeDocument/2006/relationships/theme" Target="../theme/theme3.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ko"/>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7.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hyperlink" Target="https://docs.google.com/spreadsheets/d/1qXvp2Fkbo8BxINaF2mzTqCUYMJpGqQ6B/edit?gid=2097185933#gid=2097185933" TargetMode="Externa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hyperlink" Target="https://docs.google.com/spreadsheets/d/1qXvp2Fkbo8BxINaF2mzTqCUYMJpGqQ6B/edit?gid=2095085095#gid=2095085095"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hyperlink" Target="https://docs.google.com/spreadsheets/d/1qXvp2Fkbo8BxINaF2mzTqCUYMJpGqQ6B/edit?gid=1108215676#gid=1108215676" TargetMode="External"/><Relationship Id="rId4" Type="http://schemas.openxmlformats.org/officeDocument/2006/relationships/hyperlink" Target="https://docs.google.com/spreadsheets/d/1qXvp2Fkbo8BxINaF2mzTqCUYMJpGqQ6B/edit?gid=1177048821#gid=1177048821"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hyperlink" Target="https://docs.google.com/spreadsheets/d/1qXvp2Fkbo8BxINaF2mzTqCUYMJpGqQ6B/edit?gid=1578435734#gid=1578435734"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34.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11" Type="http://schemas.openxmlformats.org/officeDocument/2006/relationships/slide" Target="/ppt/slides/slide70.xml"/><Relationship Id="rId10" Type="http://schemas.openxmlformats.org/officeDocument/2006/relationships/slide" Target="/ppt/slides/slide65.xml"/><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slide" Target="/ppt/slides/slide3.xml"/><Relationship Id="rId4" Type="http://schemas.openxmlformats.org/officeDocument/2006/relationships/slide" Target="/ppt/slides/slide7.xml"/><Relationship Id="rId9" Type="http://schemas.openxmlformats.org/officeDocument/2006/relationships/slide" Target="/ppt/slides/slide46.xml"/><Relationship Id="rId5" Type="http://schemas.openxmlformats.org/officeDocument/2006/relationships/slide" Target="/ppt/slides/slide7.xml"/><Relationship Id="rId6" Type="http://schemas.openxmlformats.org/officeDocument/2006/relationships/slide" Target="/ppt/slides/slide29.xml"/><Relationship Id="rId7" Type="http://schemas.openxmlformats.org/officeDocument/2006/relationships/slide" Target="/ppt/slides/slide46.xml"/><Relationship Id="rId8" Type="http://schemas.openxmlformats.org/officeDocument/2006/relationships/slide" Target="/ppt/slides/slide4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hyperlink" Target="https://docs.google.com/spreadsheets/d/1qXvp2Fkbo8BxINaF2mzTqCUYMJpGqQ6B/edit?gid=1578435734#gid=1578435734" TargetMode="External"/><Relationship Id="rId4" Type="http://schemas.openxmlformats.org/officeDocument/2006/relationships/hyperlink" Target="https://docs.google.com/spreadsheets/d/1qXvp2Fkbo8BxINaF2mzTqCUYMJpGqQ6B/edit?gid=1578435734#gid=1578435734" TargetMode="External"/><Relationship Id="rId5" Type="http://schemas.openxmlformats.org/officeDocument/2006/relationships/hyperlink" Target="https://docs.google.com/spreadsheets/d/1qXvp2Fkbo8BxINaF2mzTqCUYMJpGqQ6B/edit?gid=1578435734#gid=1578435734" TargetMode="External"/><Relationship Id="rId6" Type="http://schemas.openxmlformats.org/officeDocument/2006/relationships/image" Target="../media/image4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hyperlink" Target="https://docs.google.com/spreadsheets/d/1qXvp2Fkbo8BxINaF2mzTqCUYMJpGqQ6B/edit?gid=478715554#gid=478715554" TargetMode="External"/><Relationship Id="rId4" Type="http://schemas.openxmlformats.org/officeDocument/2006/relationships/hyperlink" Target="https://docs.google.com/spreadsheets/d/1qXvp2Fkbo8BxINaF2mzTqCUYMJpGqQ6B/edit?gid=2095085095#gid=2095085095"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28.png"/></Relationships>
</file>

<file path=ppt/slides/_rels/slide24.xml.rels><?xml version="1.0" encoding="UTF-8" standalone="yes"?><Relationships xmlns="http://schemas.openxmlformats.org/package/2006/relationships"><Relationship Id="rId11" Type="http://schemas.openxmlformats.org/officeDocument/2006/relationships/hyperlink" Target="https://docs.google.com/spreadsheets/d/1qXvp2Fkbo8BxINaF2mzTqCUYMJpGqQ6B/edit?gid=2109826621#gid=2109826621" TargetMode="External"/><Relationship Id="rId10" Type="http://schemas.openxmlformats.org/officeDocument/2006/relationships/hyperlink" Target="https://docs.google.com/spreadsheets/d/1qXvp2Fkbo8BxINaF2mzTqCUYMJpGqQ6B/edit?gid=478715554#gid=478715554" TargetMode="External"/><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hyperlink" Target="https://docs.google.com/spreadsheets/d/1qXvp2Fkbo8BxINaF2mzTqCUYMJpGqQ6B/edit?gid=478715554#gid=478715554" TargetMode="External"/><Relationship Id="rId4" Type="http://schemas.openxmlformats.org/officeDocument/2006/relationships/hyperlink" Target="http://compresser" TargetMode="External"/><Relationship Id="rId9" Type="http://schemas.openxmlformats.org/officeDocument/2006/relationships/hyperlink" Target="https://docs.google.com/spreadsheets/d/1qXvp2Fkbo8BxINaF2mzTqCUYMJpGqQ6B/edit?gid=117967443#gid=117967443" TargetMode="External"/><Relationship Id="rId5" Type="http://schemas.openxmlformats.org/officeDocument/2006/relationships/hyperlink" Target="https://docs.google.com/spreadsheets/d/1qXvp2Fkbo8BxINaF2mzTqCUYMJpGqQ6B/edit?gid=1364850055#gid=1364850055" TargetMode="External"/><Relationship Id="rId6" Type="http://schemas.openxmlformats.org/officeDocument/2006/relationships/hyperlink" Target="https://docs.google.com/spreadsheets/d/1qXvp2Fkbo8BxINaF2mzTqCUYMJpGqQ6B/edit?gid=714937887#gid=714937887" TargetMode="External"/><Relationship Id="rId7" Type="http://schemas.openxmlformats.org/officeDocument/2006/relationships/hyperlink" Target="https://docs.google.com/spreadsheets/d/1qXvp2Fkbo8BxINaF2mzTqCUYMJpGqQ6B/edit?gid=1239732781#gid=1239732781" TargetMode="External"/><Relationship Id="rId8" Type="http://schemas.openxmlformats.org/officeDocument/2006/relationships/hyperlink" Target="https://docs.google.com/spreadsheets/d/1qXvp2Fkbo8BxINaF2mzTqCUYMJpGqQ6B/edit?gid=478715554#gid=478715554"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hyperlink" Target="https://docs.google.com/spreadsheets/d/1qXvp2Fkbo8BxINaF2mzTqCUYMJpGqQ6B/edit?gid=497883468#gid=497883468"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8.xml"/><Relationship Id="rId3" Type="http://schemas.openxmlformats.org/officeDocument/2006/relationships/image" Target="../media/image4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9.xml"/><Relationship Id="rId3"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0.xml"/><Relationship Id="rId3" Type="http://schemas.openxmlformats.org/officeDocument/2006/relationships/image" Target="../media/image1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 Id="rId3" Type="http://schemas.openxmlformats.org/officeDocument/2006/relationships/hyperlink" Target="https://docs.google.com/spreadsheets/d/13Jc45If4WKQIdtxHWKCBvfT79bUrV7Hu/edit?gid=1689023790#gid=1689023790"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2.xml"/><Relationship Id="rId3"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4.xml"/><Relationship Id="rId3" Type="http://schemas.openxmlformats.org/officeDocument/2006/relationships/hyperlink" Target="https://docs.google.com/spreadsheets/d/13Jc45If4WKQIdtxHWKCBvfT79bUrV7Hu/edit?gid=1908776826#gid=1908776826" TargetMode="External"/><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 Id="rId3" Type="http://schemas.openxmlformats.org/officeDocument/2006/relationships/hyperlink" Target="https://docs.google.com/spreadsheets/d/13Jc45If4WKQIdtxHWKCBvfT79bUrV7Hu/edit?gid=1689023790#gid=1689023790" TargetMode="External"/><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7.xml"/><Relationship Id="rId3" Type="http://schemas.openxmlformats.org/officeDocument/2006/relationships/hyperlink" Target="https://docs.google.com/spreadsheets/d/13Jc45If4WKQIdtxHWKCBvfT79bUrV7Hu/edit?gid=1689023790#gid=1689023790" TargetMode="Externa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8.xml"/><Relationship Id="rId3" Type="http://schemas.openxmlformats.org/officeDocument/2006/relationships/hyperlink" Target="https://docs.google.com/spreadsheets/d/13Jc45If4WKQIdtxHWKCBvfT79bUrV7Hu/edit?gid=349912863#gid=349912863" TargetMode="External"/><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image" Target="../media/image2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0.xml"/><Relationship Id="rId3" Type="http://schemas.openxmlformats.org/officeDocument/2006/relationships/hyperlink" Target="https://docs.google.com/spreadsheets/d/13Jc45If4WKQIdtxHWKCBvfT79bUrV7Hu/edit?gid=349912863#gid=349912863"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1.xml"/><Relationship Id="rId3" Type="http://schemas.openxmlformats.org/officeDocument/2006/relationships/image" Target="../media/image2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2.xml"/><Relationship Id="rId3" Type="http://schemas.openxmlformats.org/officeDocument/2006/relationships/image" Target="../media/image2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 Id="rId3" Type="http://schemas.openxmlformats.org/officeDocument/2006/relationships/image" Target="../media/image1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 Id="rId3" Type="http://schemas.openxmlformats.org/officeDocument/2006/relationships/hyperlink" Target="https://docs.google.com/spreadsheets/d/13Jc45If4WKQIdtxHWKCBvfT79bUrV7Hu/edit?gid=928542299#gid=928542299"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5.xml"/><Relationship Id="rId3" Type="http://schemas.openxmlformats.org/officeDocument/2006/relationships/hyperlink" Target="https://intia.fr/fr/infast/facture/" TargetMode="External"/><Relationship Id="rId4" Type="http://schemas.openxmlformats.org/officeDocument/2006/relationships/hyperlink" Target="https://intia.fr/fr/infast/facture" TargetMode="External"/><Relationship Id="rId5" Type="http://schemas.openxmlformats.org/officeDocument/2006/relationships/hyperlink" Target="http://intia.fr/fr/infast/%5D(http://intia.fr/fr/infast/" TargetMode="External"/><Relationship Id="rId6" Type="http://schemas.openxmlformats.org/officeDocument/2006/relationships/hyperlink" Target="https://intia.fr/ressources/loi-anti-fraude/&amp;" TargetMode="External"/><Relationship Id="rId7" Type="http://schemas.openxmlformats.org/officeDocument/2006/relationships/hyperlink" Target="https://intia.fr/fr/ressources/loi-anti-fraude/"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 Id="rId3" Type="http://schemas.openxmlformats.org/officeDocument/2006/relationships/image" Target="../media/image3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7.xml"/><Relationship Id="rId3" Type="http://schemas.openxmlformats.org/officeDocument/2006/relationships/image" Target="../media/image3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21.pn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0.xml"/><Relationship Id="rId3" Type="http://schemas.openxmlformats.org/officeDocument/2006/relationships/image" Target="../media/image48.png"/><Relationship Id="rId4" Type="http://schemas.openxmlformats.org/officeDocument/2006/relationships/image" Target="../media/image3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1.xml"/><Relationship Id="rId3" Type="http://schemas.openxmlformats.org/officeDocument/2006/relationships/image" Target="../media/image3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 Id="rId3" Type="http://schemas.openxmlformats.org/officeDocument/2006/relationships/image" Target="../media/image44.png"/><Relationship Id="rId4" Type="http://schemas.openxmlformats.org/officeDocument/2006/relationships/image" Target="../media/image46.png"/><Relationship Id="rId5" Type="http://schemas.openxmlformats.org/officeDocument/2006/relationships/image" Target="../media/image3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 Id="rId3" Type="http://schemas.openxmlformats.org/officeDocument/2006/relationships/image" Target="../media/image3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6.xml"/><Relationship Id="rId3" Type="http://schemas.openxmlformats.org/officeDocument/2006/relationships/image" Target="../media/image42.png"/><Relationship Id="rId4" Type="http://schemas.openxmlformats.org/officeDocument/2006/relationships/image" Target="../media/image47.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7.xml"/><Relationship Id="rId3" Type="http://schemas.openxmlformats.org/officeDocument/2006/relationships/image" Target="../media/image3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5.xml"/><Relationship Id="rId3" Type="http://schemas.openxmlformats.org/officeDocument/2006/relationships/image" Target="../media/image35.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6.xml"/><Relationship Id="rId3" Type="http://schemas.openxmlformats.org/officeDocument/2006/relationships/image" Target="../media/image36.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0.xml"/><Relationship Id="rId3" Type="http://schemas.openxmlformats.org/officeDocument/2006/relationships/hyperlink" Target="https://docs.google.com/spreadsheets/d/1qXvp2Fkbo8BxINaF2mzTqCUYMJpGqQ6B/edit?gid=478715554#gid=478715554" TargetMode="External"/><Relationship Id="rId4" Type="http://schemas.openxmlformats.org/officeDocument/2006/relationships/hyperlink" Target="https://docs.google.com/spreadsheets/d/13Jc45If4WKQIdtxHWKCBvfT79bUrV7Hu/edit?gid=349912863#gid=349912863" TargetMode="External"/><Relationship Id="rId5" Type="http://schemas.openxmlformats.org/officeDocument/2006/relationships/hyperlink" Target="https://docs.google.com/spreadsheets/d/1Jeubcoe249RloX438dX5E4E0turbiJ-0/edit?gid=1174356245#gid=1174356245"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1.xml"/><Relationship Id="rId3" Type="http://schemas.openxmlformats.org/officeDocument/2006/relationships/image" Target="../media/image4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hyperlink" Target="https://docs.google.com/spreadsheets/d/1qXvp2Fkbo8BxINaF2mzTqCUYMJpGqQ6B/edit?gid=1164260131#gid=1164260131" TargetMode="External"/><Relationship Id="rId4" Type="http://schemas.openxmlformats.org/officeDocument/2006/relationships/hyperlink" Target="https://docs.google.com/spreadsheets/d/1qXvp2Fkbo8BxINaF2mzTqCUYMJpGqQ6B/edit?gid=1942089270#gid=1942089270" TargetMode="External"/><Relationship Id="rId5" Type="http://schemas.openxmlformats.org/officeDocument/2006/relationships/hyperlink" Target="https://docs.google.com/spreadsheets/d/1qXvp2Fkbo8BxINaF2mzTqCUYMJpGqQ6B/edit?gid=2097185933#gid=2097185933" TargetMode="External"/><Relationship Id="rId6" Type="http://schemas.openxmlformats.org/officeDocument/2006/relationships/hyperlink" Target="https://docs.google.com/spreadsheets/d/1qXvp2Fkbo8BxINaF2mzTqCUYMJpGqQ6B/edit?gid=2095085095#gid=2095085095"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31"/>
          <p:cNvSpPr/>
          <p:nvPr/>
        </p:nvSpPr>
        <p:spPr>
          <a:xfrm>
            <a:off x="3414602" y="3326725"/>
            <a:ext cx="2314800" cy="409800"/>
          </a:xfrm>
          <a:prstGeom prst="roundRect">
            <a:avLst>
              <a:gd fmla="val 50000" name="adj"/>
            </a:avLst>
          </a:prstGeom>
          <a:solidFill>
            <a:srgbClr val="6159D2"/>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ko">
                <a:solidFill>
                  <a:schemeClr val="lt1"/>
                </a:solidFill>
                <a:latin typeface="Rubik Light"/>
                <a:ea typeface="Rubik Light"/>
                <a:cs typeface="Rubik Light"/>
                <a:sym typeface="Rubik Light"/>
              </a:rPr>
              <a:t>juin 2026        </a:t>
            </a:r>
            <a:endParaRPr sz="1400">
              <a:solidFill>
                <a:schemeClr val="lt1"/>
              </a:solidFill>
              <a:latin typeface="Rubik Light"/>
              <a:ea typeface="Rubik Light"/>
              <a:cs typeface="Rubik Light"/>
              <a:sym typeface="Rubik Light"/>
            </a:endParaRPr>
          </a:p>
        </p:txBody>
      </p:sp>
      <p:sp>
        <p:nvSpPr>
          <p:cNvPr id="112" name="Google Shape;112;p31"/>
          <p:cNvSpPr txBox="1"/>
          <p:nvPr/>
        </p:nvSpPr>
        <p:spPr>
          <a:xfrm>
            <a:off x="1276351" y="2061714"/>
            <a:ext cx="6591300" cy="581400"/>
          </a:xfrm>
          <a:prstGeom prst="rect">
            <a:avLst/>
          </a:prstGeom>
          <a:noFill/>
          <a:ln>
            <a:noFill/>
          </a:ln>
        </p:spPr>
        <p:txBody>
          <a:bodyPr anchorCtr="0" anchor="ctr" bIns="13500" lIns="13500" spcFirstLastPara="1" rIns="13500" wrap="square" tIns="13500">
            <a:spAutoFit/>
          </a:bodyPr>
          <a:lstStyle/>
          <a:p>
            <a:pPr indent="0" lvl="0" marL="0" marR="0" rtl="0" algn="ctr">
              <a:spcBef>
                <a:spcPts val="0"/>
              </a:spcBef>
              <a:spcAft>
                <a:spcPts val="0"/>
              </a:spcAft>
              <a:buNone/>
            </a:pPr>
            <a:r>
              <a:rPr lang="ko" sz="3600">
                <a:solidFill>
                  <a:srgbClr val="6159D2"/>
                </a:solidFill>
                <a:latin typeface="Tilt Warp"/>
                <a:ea typeface="Tilt Warp"/>
                <a:cs typeface="Tilt Warp"/>
                <a:sym typeface="Tilt Warp"/>
              </a:rPr>
              <a:t>Audit SEO</a:t>
            </a:r>
            <a:endParaRPr sz="3600">
              <a:solidFill>
                <a:srgbClr val="6159D2"/>
              </a:solidFill>
              <a:latin typeface="Tilt Warp"/>
              <a:ea typeface="Tilt Warp"/>
              <a:cs typeface="Tilt Warp"/>
              <a:sym typeface="Tilt Warp"/>
            </a:endParaRPr>
          </a:p>
        </p:txBody>
      </p:sp>
      <p:sp>
        <p:nvSpPr>
          <p:cNvPr id="113" name="Google Shape;113;p31"/>
          <p:cNvSpPr txBox="1"/>
          <p:nvPr/>
        </p:nvSpPr>
        <p:spPr>
          <a:xfrm>
            <a:off x="1276350" y="2834938"/>
            <a:ext cx="5566500" cy="300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1500">
                <a:solidFill>
                  <a:srgbClr val="6159D2"/>
                </a:solidFill>
                <a:latin typeface="Rubik Light"/>
                <a:ea typeface="Rubik Light"/>
                <a:cs typeface="Rubik Light"/>
                <a:sym typeface="Rubik Light"/>
              </a:rPr>
              <a:t>Exercice</a:t>
            </a:r>
            <a:endParaRPr sz="1500">
              <a:solidFill>
                <a:srgbClr val="6159D2"/>
              </a:solidFill>
              <a:latin typeface="Rubik Light"/>
              <a:ea typeface="Rubik Light"/>
              <a:cs typeface="Rubik Light"/>
              <a:sym typeface="Rubik Light"/>
            </a:endParaRPr>
          </a:p>
        </p:txBody>
      </p:sp>
      <p:pic>
        <p:nvPicPr>
          <p:cNvPr id="114" name="Google Shape;114;p31" title="base.png"/>
          <p:cNvPicPr preferRelativeResize="0"/>
          <p:nvPr/>
        </p:nvPicPr>
        <p:blipFill>
          <a:blip r:embed="rId3">
            <a:alphaModFix/>
          </a:blip>
          <a:stretch>
            <a:fillRect/>
          </a:stretch>
        </p:blipFill>
        <p:spPr>
          <a:xfrm>
            <a:off x="2765050" y="1016248"/>
            <a:ext cx="3497113" cy="1085600"/>
          </a:xfrm>
          <a:prstGeom prst="rect">
            <a:avLst/>
          </a:prstGeom>
          <a:noFill/>
          <a:ln>
            <a:noFill/>
          </a:ln>
        </p:spPr>
      </p:pic>
      <p:pic>
        <p:nvPicPr>
          <p:cNvPr id="115" name="Google Shape;115;p31" title="Capture d’écran 2026-06-13 à 10.37.11.png"/>
          <p:cNvPicPr preferRelativeResize="0"/>
          <p:nvPr/>
        </p:nvPicPr>
        <p:blipFill>
          <a:blip r:embed="rId4">
            <a:alphaModFix/>
          </a:blip>
          <a:stretch>
            <a:fillRect/>
          </a:stretch>
        </p:blipFill>
        <p:spPr>
          <a:xfrm>
            <a:off x="4572000" y="2834888"/>
            <a:ext cx="853599" cy="3000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40"/>
          <p:cNvSpPr/>
          <p:nvPr/>
        </p:nvSpPr>
        <p:spPr>
          <a:xfrm>
            <a:off x="277500" y="1067625"/>
            <a:ext cx="3967500" cy="26067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195" name="Google Shape;195;p40"/>
          <p:cNvSpPr/>
          <p:nvPr/>
        </p:nvSpPr>
        <p:spPr>
          <a:xfrm>
            <a:off x="4471281" y="1067625"/>
            <a:ext cx="4326300" cy="26067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196" name="Google Shape;196;p40"/>
          <p:cNvSpPr/>
          <p:nvPr/>
        </p:nvSpPr>
        <p:spPr>
          <a:xfrm>
            <a:off x="5619375" y="1103847"/>
            <a:ext cx="2030100" cy="48480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ko">
                <a:solidFill>
                  <a:srgbClr val="6159D2"/>
                </a:solidFill>
                <a:latin typeface="Tilt Warp"/>
                <a:ea typeface="Tilt Warp"/>
                <a:cs typeface="Tilt Warp"/>
                <a:sym typeface="Tilt Warp"/>
              </a:rPr>
              <a:t>Pages non indexables</a:t>
            </a:r>
            <a:endParaRPr sz="1400">
              <a:solidFill>
                <a:srgbClr val="6159D2"/>
              </a:solidFill>
              <a:latin typeface="Tilt Warp"/>
              <a:ea typeface="Tilt Warp"/>
              <a:cs typeface="Tilt Warp"/>
              <a:sym typeface="Tilt Warp"/>
            </a:endParaRPr>
          </a:p>
        </p:txBody>
      </p:sp>
      <p:sp>
        <p:nvSpPr>
          <p:cNvPr id="197" name="Google Shape;197;p40"/>
          <p:cNvSpPr/>
          <p:nvPr/>
        </p:nvSpPr>
        <p:spPr>
          <a:xfrm>
            <a:off x="1543202" y="3755548"/>
            <a:ext cx="5139300" cy="12546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rtl="0" algn="l">
              <a:spcBef>
                <a:spcPts val="0"/>
              </a:spcBef>
              <a:spcAft>
                <a:spcPts val="0"/>
              </a:spcAft>
              <a:buClr>
                <a:schemeClr val="dk1"/>
              </a:buClr>
              <a:buFont typeface="Arial"/>
              <a:buNone/>
            </a:pPr>
            <a:r>
              <a:rPr b="1" lang="ko">
                <a:solidFill>
                  <a:srgbClr val="6159D2"/>
                </a:solidFill>
                <a:latin typeface="Rubik"/>
                <a:ea typeface="Rubik"/>
                <a:cs typeface="Rubik"/>
                <a:sym typeface="Rubik"/>
              </a:rPr>
              <a:t>Actions</a:t>
            </a:r>
            <a:br>
              <a:rPr lang="ko" sz="1100">
                <a:solidFill>
                  <a:srgbClr val="6159D2"/>
                </a:solidFill>
                <a:latin typeface="Rubik Light"/>
                <a:ea typeface="Rubik Light"/>
                <a:cs typeface="Rubik Light"/>
                <a:sym typeface="Rubik Light"/>
              </a:rPr>
            </a:br>
            <a:br>
              <a:rPr lang="ko" sz="1100">
                <a:solidFill>
                  <a:srgbClr val="6159D2"/>
                </a:solidFill>
                <a:latin typeface="Rubik Light"/>
                <a:ea typeface="Rubik Light"/>
                <a:cs typeface="Rubik Light"/>
                <a:sym typeface="Rubik Light"/>
              </a:rPr>
            </a:br>
            <a:r>
              <a:rPr lang="ko" sz="1100">
                <a:solidFill>
                  <a:srgbClr val="6159D2"/>
                </a:solidFill>
                <a:latin typeface="Rubik Light"/>
                <a:ea typeface="Rubik Light"/>
                <a:cs typeface="Rubik Light"/>
                <a:sym typeface="Rubik Light"/>
              </a:rPr>
              <a:t>Mettre à jour le maillage interne : modifier les 456 liens pour qu'ils ciblent directement les URL définitives (code 200).</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Clr>
                <a:schemeClr val="dk1"/>
              </a:buClr>
              <a:buFont typeface="Arial"/>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Clr>
                <a:schemeClr val="dk1"/>
              </a:buClr>
              <a:buFont typeface="Arial"/>
              <a:buNone/>
            </a:pPr>
            <a:r>
              <a:rPr lang="ko" sz="1100">
                <a:solidFill>
                  <a:srgbClr val="6159D2"/>
                </a:solidFill>
                <a:latin typeface="Rubik Light"/>
                <a:ea typeface="Rubik Light"/>
                <a:cs typeface="Rubik Light"/>
                <a:sym typeface="Rubik Light"/>
              </a:rPr>
              <a:t>Remplacer ou supprimer l’image en erreur 404.</a:t>
            </a:r>
            <a:endParaRPr sz="1100">
              <a:solidFill>
                <a:srgbClr val="6159D2"/>
              </a:solidFill>
              <a:latin typeface="Rubik Light"/>
              <a:ea typeface="Rubik Light"/>
              <a:cs typeface="Rubik Light"/>
              <a:sym typeface="Rubik Light"/>
            </a:endParaRPr>
          </a:p>
        </p:txBody>
      </p:sp>
      <p:sp>
        <p:nvSpPr>
          <p:cNvPr id="198" name="Google Shape;198;p40"/>
          <p:cNvSpPr txBox="1"/>
          <p:nvPr/>
        </p:nvSpPr>
        <p:spPr>
          <a:xfrm>
            <a:off x="484351" y="1237275"/>
            <a:ext cx="3760800" cy="22704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ko" sz="1100">
                <a:solidFill>
                  <a:srgbClr val="6159D2"/>
                </a:solidFill>
                <a:latin typeface="Rubik"/>
                <a:ea typeface="Rubik"/>
                <a:cs typeface="Rubik"/>
                <a:sym typeface="Rubik"/>
              </a:rPr>
              <a:t>Objectif</a:t>
            </a:r>
            <a:endParaRPr b="1" sz="1100">
              <a:solidFill>
                <a:srgbClr val="6159D2"/>
              </a:solidFill>
              <a:latin typeface="Rubik"/>
              <a:ea typeface="Rubik"/>
              <a:cs typeface="Rubik"/>
              <a:sym typeface="Rubik"/>
            </a:endParaRPr>
          </a:p>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Minimiser le temps de traitement des robots en réduisant les erreurs de serveur, les redirections successives (chaînes) et les ressources introuvables (404).</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rPr b="1" lang="ko" sz="1100">
                <a:solidFill>
                  <a:srgbClr val="6159D2"/>
                </a:solidFill>
                <a:latin typeface="Rubik"/>
                <a:ea typeface="Rubik"/>
                <a:cs typeface="Rubik"/>
                <a:sym typeface="Rubik"/>
              </a:rPr>
              <a:t>Le constat</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30 pages sont en redirection 301, dont 3 forment des chaînes de redirections.</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456 liens internes pointent vers ces pages redirigées plutôt que vers l'URL finale.</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1 image est signalée en erreur 404 (</a:t>
            </a:r>
            <a:r>
              <a:rPr lang="ko" sz="1100">
                <a:solidFill>
                  <a:srgbClr val="6159D2"/>
                </a:solidFill>
                <a:latin typeface="Rubik Light"/>
                <a:ea typeface="Rubik Light"/>
                <a:cs typeface="Rubik Light"/>
                <a:sym typeface="Rubik Light"/>
              </a:rPr>
              <a:t>introuvable</a:t>
            </a:r>
            <a:r>
              <a:rPr lang="ko" sz="1100">
                <a:solidFill>
                  <a:srgbClr val="6159D2"/>
                </a:solidFill>
                <a:latin typeface="Rubik Light"/>
                <a:ea typeface="Rubik Light"/>
                <a:cs typeface="Rubik Light"/>
                <a:sym typeface="Rubik Light"/>
              </a:rPr>
              <a:t>).</a:t>
            </a:r>
            <a:endParaRPr sz="1100">
              <a:solidFill>
                <a:srgbClr val="6159D2"/>
              </a:solidFill>
              <a:latin typeface="Rubik Light"/>
              <a:ea typeface="Rubik Light"/>
              <a:cs typeface="Rubik Light"/>
              <a:sym typeface="Rubik Light"/>
            </a:endParaRPr>
          </a:p>
        </p:txBody>
      </p:sp>
      <p:sp>
        <p:nvSpPr>
          <p:cNvPr id="199" name="Google Shape;199;p40"/>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Optimisation du budget de crawl</a:t>
            </a:r>
            <a:endParaRPr sz="1800">
              <a:solidFill>
                <a:srgbClr val="6159D2"/>
              </a:solidFill>
              <a:latin typeface="Tilt Warp"/>
              <a:ea typeface="Tilt Warp"/>
              <a:cs typeface="Tilt Warp"/>
              <a:sym typeface="Tilt Warp"/>
            </a:endParaRPr>
          </a:p>
        </p:txBody>
      </p:sp>
      <p:pic>
        <p:nvPicPr>
          <p:cNvPr id="200" name="Google Shape;200;p40" title="Capture d’écran 2026-06-13 à 12.33.22.png"/>
          <p:cNvPicPr preferRelativeResize="0"/>
          <p:nvPr/>
        </p:nvPicPr>
        <p:blipFill>
          <a:blip r:embed="rId3">
            <a:alphaModFix/>
          </a:blip>
          <a:stretch>
            <a:fillRect/>
          </a:stretch>
        </p:blipFill>
        <p:spPr>
          <a:xfrm>
            <a:off x="5154425" y="1533450"/>
            <a:ext cx="3191100" cy="2002200"/>
          </a:xfrm>
          <a:prstGeom prst="roundRect">
            <a:avLst>
              <a:gd fmla="val 16667" name="adj"/>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41"/>
          <p:cNvSpPr/>
          <p:nvPr/>
        </p:nvSpPr>
        <p:spPr>
          <a:xfrm>
            <a:off x="277500" y="1007625"/>
            <a:ext cx="3967500" cy="26067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rtl="0" algn="l">
              <a:spcBef>
                <a:spcPts val="0"/>
              </a:spcBef>
              <a:spcAft>
                <a:spcPts val="0"/>
              </a:spcAft>
              <a:buNone/>
            </a:pPr>
            <a:r>
              <a:rPr b="1" lang="ko" sz="1300">
                <a:solidFill>
                  <a:srgbClr val="6159D2"/>
                </a:solidFill>
                <a:latin typeface="Rubik"/>
                <a:ea typeface="Rubik"/>
                <a:cs typeface="Rubik"/>
                <a:sym typeface="Rubik"/>
              </a:rPr>
              <a:t>L'enjeu</a:t>
            </a:r>
            <a:endParaRPr b="1" sz="1300">
              <a:solidFill>
                <a:srgbClr val="6159D2"/>
              </a:solidFill>
              <a:latin typeface="Rubik"/>
              <a:ea typeface="Rubik"/>
              <a:cs typeface="Rubik"/>
              <a:sym typeface="Rubik"/>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Limiter le nombre de clics nécessaires pour atteindre les pages stratégiques (idéalement moins de 4 clics depuis la page d'accueil) afin de faciliter l'exploration par les robots et d'améliorer la distribution de l'autorité interne.</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rPr b="1" lang="ko" sz="1300">
                <a:solidFill>
                  <a:srgbClr val="6159D2"/>
                </a:solidFill>
                <a:latin typeface="Rubik"/>
                <a:ea typeface="Rubik"/>
                <a:cs typeface="Rubik"/>
                <a:sym typeface="Rubik"/>
              </a:rPr>
              <a:t>Le constat</a:t>
            </a:r>
            <a:endParaRPr b="1" sz="1300">
              <a:solidFill>
                <a:srgbClr val="6159D2"/>
              </a:solidFill>
              <a:latin typeface="Rubik"/>
              <a:ea typeface="Rubik"/>
              <a:cs typeface="Rubik"/>
              <a:sym typeface="Rubik"/>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rPr lang="ko" sz="1100" u="sng">
                <a:solidFill>
                  <a:schemeClr val="hlink"/>
                </a:solidFill>
                <a:latin typeface="Rubik Light"/>
                <a:ea typeface="Rubik Light"/>
                <a:cs typeface="Rubik Light"/>
                <a:sym typeface="Rubik Light"/>
                <a:hlinkClick r:id="rId3"/>
              </a:rPr>
              <a:t>8 articles </a:t>
            </a:r>
            <a:r>
              <a:rPr lang="ko" sz="1100">
                <a:solidFill>
                  <a:srgbClr val="6159D2"/>
                </a:solidFill>
                <a:latin typeface="Rubik Light"/>
                <a:ea typeface="Rubik Light"/>
                <a:cs typeface="Rubik Light"/>
                <a:sym typeface="Rubik Light"/>
              </a:rPr>
              <a:t>de blog se situent à une profondeur de 4 clics, ce qui réduit leur accessibilité par rapport au reste de vos publications.</a:t>
            </a:r>
            <a:endParaRPr sz="1100">
              <a:solidFill>
                <a:srgbClr val="6159D2"/>
              </a:solidFill>
              <a:latin typeface="Rubik Light"/>
              <a:ea typeface="Rubik Light"/>
              <a:cs typeface="Rubik Light"/>
              <a:sym typeface="Rubik Light"/>
            </a:endParaRPr>
          </a:p>
        </p:txBody>
      </p:sp>
      <p:sp>
        <p:nvSpPr>
          <p:cNvPr id="206" name="Google Shape;206;p41"/>
          <p:cNvSpPr/>
          <p:nvPr/>
        </p:nvSpPr>
        <p:spPr>
          <a:xfrm>
            <a:off x="4572006" y="1007625"/>
            <a:ext cx="4326300" cy="26067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t" bIns="34275" lIns="68575" spcFirstLastPara="1" rIns="68575" wrap="square" tIns="34275">
            <a:noAutofit/>
          </a:bodyPr>
          <a:lstStyle/>
          <a:p>
            <a:pPr indent="0" lvl="0" marL="0" rtl="0" algn="l">
              <a:spcBef>
                <a:spcPts val="0"/>
              </a:spcBef>
              <a:spcAft>
                <a:spcPts val="0"/>
              </a:spcAft>
              <a:buNone/>
            </a:pPr>
            <a:r>
              <a:rPr b="1" lang="ko">
                <a:solidFill>
                  <a:srgbClr val="6159D2"/>
                </a:solidFill>
                <a:latin typeface="Rubik"/>
                <a:ea typeface="Rubik"/>
                <a:cs typeface="Rubik"/>
                <a:sym typeface="Rubik"/>
              </a:rPr>
              <a:t>Les pages profondes</a:t>
            </a:r>
            <a:endParaRPr sz="1100">
              <a:solidFill>
                <a:srgbClr val="6159D2"/>
              </a:solidFill>
              <a:latin typeface="Rubik Light"/>
              <a:ea typeface="Rubik Light"/>
              <a:cs typeface="Rubik Light"/>
              <a:sym typeface="Rubik Light"/>
            </a:endParaRPr>
          </a:p>
        </p:txBody>
      </p:sp>
      <p:sp>
        <p:nvSpPr>
          <p:cNvPr id="207" name="Google Shape;207;p41"/>
          <p:cNvSpPr/>
          <p:nvPr/>
        </p:nvSpPr>
        <p:spPr>
          <a:xfrm>
            <a:off x="1543202" y="3755548"/>
            <a:ext cx="5139300" cy="12546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rtl="0" algn="l">
              <a:spcBef>
                <a:spcPts val="0"/>
              </a:spcBef>
              <a:spcAft>
                <a:spcPts val="0"/>
              </a:spcAft>
              <a:buNone/>
            </a:pPr>
            <a:r>
              <a:rPr b="1" lang="ko" sz="1300">
                <a:solidFill>
                  <a:srgbClr val="6159D2"/>
                </a:solidFill>
                <a:latin typeface="Rubik"/>
                <a:ea typeface="Rubik"/>
                <a:cs typeface="Rubik"/>
                <a:sym typeface="Rubik"/>
              </a:rPr>
              <a:t>Actions d’optimisation</a:t>
            </a:r>
            <a:endParaRPr sz="13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Renforcer le maillage interne vers ces articles profonds, par exemple en ajoutant des liens depuis des pages de catégories ou depuis d'autres articles thématiques plus proches de la page d'accueil.</a:t>
            </a:r>
            <a:endParaRPr sz="1100">
              <a:solidFill>
                <a:srgbClr val="6159D2"/>
              </a:solidFill>
              <a:latin typeface="Rubik Light"/>
              <a:ea typeface="Rubik Light"/>
              <a:cs typeface="Rubik Light"/>
              <a:sym typeface="Rubik Light"/>
            </a:endParaRPr>
          </a:p>
        </p:txBody>
      </p:sp>
      <p:sp>
        <p:nvSpPr>
          <p:cNvPr id="208" name="Google Shape;208;p41"/>
          <p:cNvSpPr/>
          <p:nvPr/>
        </p:nvSpPr>
        <p:spPr>
          <a:xfrm>
            <a:off x="2237476" y="186600"/>
            <a:ext cx="52251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Architecture et profondeur de navigation</a:t>
            </a:r>
            <a:endParaRPr sz="1800">
              <a:solidFill>
                <a:srgbClr val="6159D2"/>
              </a:solidFill>
              <a:latin typeface="Tilt Warp"/>
              <a:ea typeface="Tilt Warp"/>
              <a:cs typeface="Tilt Warp"/>
              <a:sym typeface="Tilt Warp"/>
            </a:endParaRPr>
          </a:p>
        </p:txBody>
      </p:sp>
      <p:pic>
        <p:nvPicPr>
          <p:cNvPr id="209" name="Google Shape;209;p41" title="Capture d’écran 2026-06-13 à 15.25.48.png"/>
          <p:cNvPicPr preferRelativeResize="0"/>
          <p:nvPr/>
        </p:nvPicPr>
        <p:blipFill>
          <a:blip r:embed="rId4">
            <a:alphaModFix/>
          </a:blip>
          <a:stretch>
            <a:fillRect/>
          </a:stretch>
        </p:blipFill>
        <p:spPr>
          <a:xfrm>
            <a:off x="4686163" y="1725000"/>
            <a:ext cx="4097981" cy="1254600"/>
          </a:xfrm>
          <a:prstGeom prst="rect">
            <a:avLst/>
          </a:prstGeom>
          <a:solidFill>
            <a:schemeClr val="lt1">
              <a:alpha val="66670"/>
            </a:schemeClr>
          </a:solidFill>
          <a:ln cap="flat" cmpd="sng" w="9525">
            <a:solidFill>
              <a:schemeClr val="lt1"/>
            </a:solidFill>
            <a:prstDash val="solid"/>
            <a:miter lim="8000"/>
            <a:headEnd len="sm" w="sm" type="none"/>
            <a:tailEnd len="sm" w="sm" type="none"/>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42"/>
          <p:cNvSpPr/>
          <p:nvPr/>
        </p:nvSpPr>
        <p:spPr>
          <a:xfrm>
            <a:off x="277500" y="1007625"/>
            <a:ext cx="3967500" cy="26067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rtl="0" algn="l">
              <a:spcBef>
                <a:spcPts val="0"/>
              </a:spcBef>
              <a:spcAft>
                <a:spcPts val="0"/>
              </a:spcAft>
              <a:buNone/>
            </a:pPr>
            <a:r>
              <a:rPr b="1" lang="ko" sz="1300">
                <a:solidFill>
                  <a:srgbClr val="6159D2"/>
                </a:solidFill>
                <a:latin typeface="Rubik"/>
                <a:ea typeface="Rubik"/>
                <a:cs typeface="Rubik"/>
                <a:sym typeface="Rubik"/>
              </a:rPr>
              <a:t>L'</a:t>
            </a:r>
            <a:r>
              <a:rPr b="1" lang="ko" sz="1300">
                <a:solidFill>
                  <a:srgbClr val="6159D2"/>
                </a:solidFill>
                <a:latin typeface="Rubik"/>
                <a:ea typeface="Rubik"/>
                <a:cs typeface="Rubik"/>
                <a:sym typeface="Rubik"/>
              </a:rPr>
              <a:t>objectif</a:t>
            </a:r>
            <a:endParaRPr b="1" sz="1300">
              <a:solidFill>
                <a:srgbClr val="6159D2"/>
              </a:solidFill>
              <a:latin typeface="Rubik"/>
              <a:ea typeface="Rubik"/>
              <a:cs typeface="Rubik"/>
              <a:sym typeface="Rubik"/>
            </a:endParaRPr>
          </a:p>
          <a:p>
            <a:pPr indent="0" lvl="0" marL="0" rtl="0" algn="l">
              <a:spcBef>
                <a:spcPts val="0"/>
              </a:spcBef>
              <a:spcAft>
                <a:spcPts val="0"/>
              </a:spcAft>
              <a:buNone/>
            </a:pPr>
            <a:r>
              <a:t/>
            </a:r>
            <a:endParaRPr b="1" sz="1300">
              <a:solidFill>
                <a:srgbClr val="6159D2"/>
              </a:solidFill>
              <a:latin typeface="Rubik"/>
              <a:ea typeface="Rubik"/>
              <a:cs typeface="Rubik"/>
              <a:sym typeface="Rubik"/>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Garantir une vitesse de réponse du serveur optimale pour éviter de ralentir l'exploration par les robots et inciter les moteurs à augmenter la fréquence de leurs passages, tout en préservant l'expérience utilisateur.</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rPr b="1" lang="ko" sz="1300">
                <a:solidFill>
                  <a:srgbClr val="6159D2"/>
                </a:solidFill>
                <a:latin typeface="Rubik"/>
                <a:ea typeface="Rubik"/>
                <a:cs typeface="Rubik"/>
                <a:sym typeface="Rubik"/>
              </a:rPr>
              <a:t>Le constat</a:t>
            </a:r>
            <a:endParaRPr b="1" sz="1300">
              <a:solidFill>
                <a:srgbClr val="6159D2"/>
              </a:solidFill>
              <a:latin typeface="Rubik"/>
              <a:ea typeface="Rubik"/>
              <a:cs typeface="Rubik"/>
              <a:sym typeface="Rubik"/>
            </a:endParaRPr>
          </a:p>
          <a:p>
            <a:pPr indent="0" lvl="0" marL="0" rtl="0" algn="l">
              <a:spcBef>
                <a:spcPts val="0"/>
              </a:spcBef>
              <a:spcAft>
                <a:spcPts val="0"/>
              </a:spcAft>
              <a:buNone/>
            </a:pPr>
            <a:r>
              <a:t/>
            </a:r>
            <a:endParaRPr b="1" sz="1300">
              <a:solidFill>
                <a:srgbClr val="6159D2"/>
              </a:solidFill>
              <a:latin typeface="Rubik"/>
              <a:ea typeface="Rubik"/>
              <a:cs typeface="Rubik"/>
              <a:sym typeface="Rubik"/>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Un temps de réponse supérieur à 0,8 seconde est observé sur </a:t>
            </a:r>
            <a:r>
              <a:rPr lang="ko" sz="1100" u="sng">
                <a:solidFill>
                  <a:schemeClr val="hlink"/>
                </a:solidFill>
                <a:latin typeface="Rubik Light"/>
                <a:ea typeface="Rubik Light"/>
                <a:cs typeface="Rubik Light"/>
                <a:sym typeface="Rubik Light"/>
                <a:hlinkClick r:id="rId3"/>
              </a:rPr>
              <a:t>23 URL</a:t>
            </a:r>
            <a:r>
              <a:rPr lang="ko" sz="1100">
                <a:solidFill>
                  <a:srgbClr val="6159D2"/>
                </a:solidFill>
                <a:latin typeface="Rubik Light"/>
                <a:ea typeface="Rubik Light"/>
                <a:cs typeface="Rubik Light"/>
                <a:sym typeface="Rubik Light"/>
              </a:rPr>
              <a:t>. Il s'agit principalement de pages de pagination.</a:t>
            </a:r>
            <a:endParaRPr sz="1100">
              <a:solidFill>
                <a:srgbClr val="6159D2"/>
              </a:solidFill>
              <a:latin typeface="Rubik Light"/>
              <a:ea typeface="Rubik Light"/>
              <a:cs typeface="Rubik Light"/>
              <a:sym typeface="Rubik Light"/>
            </a:endParaRPr>
          </a:p>
        </p:txBody>
      </p:sp>
      <p:sp>
        <p:nvSpPr>
          <p:cNvPr id="215" name="Google Shape;215;p42"/>
          <p:cNvSpPr/>
          <p:nvPr/>
        </p:nvSpPr>
        <p:spPr>
          <a:xfrm>
            <a:off x="4734925" y="1492125"/>
            <a:ext cx="3046200" cy="16377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t" bIns="34275" lIns="68575" spcFirstLastPara="1" rIns="68575" wrap="square" tIns="34275">
            <a:noAutofit/>
          </a:bodyPr>
          <a:lstStyle/>
          <a:p>
            <a:pPr indent="0" lvl="0" marL="0" rtl="0" algn="l">
              <a:spcBef>
                <a:spcPts val="0"/>
              </a:spcBef>
              <a:spcAft>
                <a:spcPts val="0"/>
              </a:spcAft>
              <a:buNone/>
            </a:pPr>
            <a:r>
              <a:rPr b="1" lang="ko">
                <a:solidFill>
                  <a:srgbClr val="6159D2"/>
                </a:solidFill>
                <a:latin typeface="Rubik"/>
                <a:ea typeface="Rubik"/>
                <a:cs typeface="Rubik"/>
                <a:sym typeface="Rubik"/>
              </a:rPr>
              <a:t>Les risques</a:t>
            </a:r>
            <a:endParaRPr b="1">
              <a:solidFill>
                <a:srgbClr val="6159D2"/>
              </a:solidFill>
              <a:latin typeface="Rubik"/>
              <a:ea typeface="Rubik"/>
              <a:cs typeface="Rubik"/>
              <a:sym typeface="Rubik"/>
            </a:endParaRPr>
          </a:p>
          <a:p>
            <a:pPr indent="0" lvl="0" marL="0" rtl="0" algn="l">
              <a:spcBef>
                <a:spcPts val="0"/>
              </a:spcBef>
              <a:spcAft>
                <a:spcPts val="0"/>
              </a:spcAft>
              <a:buNone/>
            </a:pPr>
            <a:r>
              <a:t/>
            </a:r>
            <a:endParaRPr b="1">
              <a:solidFill>
                <a:srgbClr val="6159D2"/>
              </a:solidFill>
              <a:latin typeface="Rubik"/>
              <a:ea typeface="Rubik"/>
              <a:cs typeface="Rubik"/>
              <a:sym typeface="Rubik"/>
            </a:endParaRPr>
          </a:p>
          <a:p>
            <a:pPr indent="-298450" lvl="0" marL="457200" rtl="0" algn="l">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Ralentissement de l'exploration </a:t>
            </a:r>
            <a:endParaRPr sz="1100">
              <a:solidFill>
                <a:srgbClr val="6159D2"/>
              </a:solidFill>
              <a:latin typeface="Rubik Light"/>
              <a:ea typeface="Rubik Light"/>
              <a:cs typeface="Rubik Light"/>
              <a:sym typeface="Rubik Light"/>
            </a:endParaRPr>
          </a:p>
          <a:p>
            <a:pPr indent="-298450" lvl="0" marL="457200" rtl="0" algn="l">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Mauvaise expérience utilisateur</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b="1">
              <a:solidFill>
                <a:srgbClr val="6159D2"/>
              </a:solidFill>
              <a:latin typeface="Rubik"/>
              <a:ea typeface="Rubik"/>
              <a:cs typeface="Rubik"/>
              <a:sym typeface="Rubik"/>
            </a:endParaRPr>
          </a:p>
        </p:txBody>
      </p:sp>
      <p:sp>
        <p:nvSpPr>
          <p:cNvPr id="216" name="Google Shape;216;p42"/>
          <p:cNvSpPr/>
          <p:nvPr/>
        </p:nvSpPr>
        <p:spPr>
          <a:xfrm>
            <a:off x="1543202" y="3755548"/>
            <a:ext cx="5139300" cy="12546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rtl="0" algn="l">
              <a:spcBef>
                <a:spcPts val="0"/>
              </a:spcBef>
              <a:spcAft>
                <a:spcPts val="0"/>
              </a:spcAft>
              <a:buNone/>
            </a:pPr>
            <a:r>
              <a:rPr b="1" lang="ko">
                <a:solidFill>
                  <a:srgbClr val="6159D2"/>
                </a:solidFill>
                <a:latin typeface="Rubik"/>
                <a:ea typeface="Rubik"/>
                <a:cs typeface="Rubik"/>
                <a:sym typeface="Rubik"/>
              </a:rPr>
              <a:t>Actions d’optimisation</a:t>
            </a:r>
            <a:endParaRPr b="1">
              <a:solidFill>
                <a:srgbClr val="6159D2"/>
              </a:solidFill>
              <a:latin typeface="Rubik"/>
              <a:ea typeface="Rubik"/>
              <a:cs typeface="Rubik"/>
              <a:sym typeface="Rubik"/>
            </a:endParaRPr>
          </a:p>
          <a:p>
            <a:pPr indent="0" lvl="0" marL="0" rtl="0" algn="l">
              <a:spcBef>
                <a:spcPts val="0"/>
              </a:spcBef>
              <a:spcAft>
                <a:spcPts val="0"/>
              </a:spcAft>
              <a:buNone/>
            </a:pPr>
            <a:r>
              <a:t/>
            </a:r>
            <a:endParaRPr b="1">
              <a:solidFill>
                <a:srgbClr val="6159D2"/>
              </a:solidFill>
              <a:latin typeface="Rubik"/>
              <a:ea typeface="Rubik"/>
              <a:cs typeface="Rubik"/>
              <a:sym typeface="Rubik"/>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S'assurer que le système de mise en cache du site est correctement configuré et actif pour les pages de pagination ainsi que les taxonomies.</a:t>
            </a:r>
            <a:endParaRPr sz="1100">
              <a:solidFill>
                <a:srgbClr val="6159D2"/>
              </a:solidFill>
              <a:latin typeface="Rubik Light"/>
              <a:ea typeface="Rubik Light"/>
              <a:cs typeface="Rubik Light"/>
              <a:sym typeface="Rubik Light"/>
            </a:endParaRPr>
          </a:p>
        </p:txBody>
      </p:sp>
      <p:sp>
        <p:nvSpPr>
          <p:cNvPr id="217" name="Google Shape;217;p42"/>
          <p:cNvSpPr/>
          <p:nvPr/>
        </p:nvSpPr>
        <p:spPr>
          <a:xfrm>
            <a:off x="2237476" y="186600"/>
            <a:ext cx="52251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Fréquence et temps de session des robots</a:t>
            </a:r>
            <a:endParaRPr sz="1800">
              <a:solidFill>
                <a:srgbClr val="6159D2"/>
              </a:solidFill>
              <a:latin typeface="Tilt Warp"/>
              <a:ea typeface="Tilt Warp"/>
              <a:cs typeface="Tilt Warp"/>
              <a:sym typeface="Tilt Warp"/>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43"/>
          <p:cNvSpPr txBox="1"/>
          <p:nvPr/>
        </p:nvSpPr>
        <p:spPr>
          <a:xfrm>
            <a:off x="2408704" y="1563790"/>
            <a:ext cx="4326600" cy="531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Objectif technique </a:t>
            </a:r>
            <a:r>
              <a:rPr lang="ko" sz="2700">
                <a:solidFill>
                  <a:schemeClr val="dk1"/>
                </a:solidFill>
              </a:rPr>
              <a:t>⚙️</a:t>
            </a:r>
            <a:endParaRPr sz="100">
              <a:solidFill>
                <a:srgbClr val="6159D2"/>
              </a:solidFill>
              <a:latin typeface="Tilt Warp"/>
              <a:ea typeface="Tilt Warp"/>
              <a:cs typeface="Tilt Warp"/>
              <a:sym typeface="Tilt Warp"/>
            </a:endParaRPr>
          </a:p>
        </p:txBody>
      </p:sp>
      <p:sp>
        <p:nvSpPr>
          <p:cNvPr id="223" name="Google Shape;223;p43"/>
          <p:cNvSpPr/>
          <p:nvPr/>
        </p:nvSpPr>
        <p:spPr>
          <a:xfrm>
            <a:off x="2629500" y="2571750"/>
            <a:ext cx="3885000" cy="796500"/>
          </a:xfrm>
          <a:prstGeom prst="roundRect">
            <a:avLst>
              <a:gd fmla="val 50000" name="adj"/>
            </a:avLst>
          </a:prstGeom>
          <a:solidFill>
            <a:srgbClr val="70D3C8"/>
          </a:solidFill>
          <a:ln cap="flat" cmpd="sng" w="9525">
            <a:solidFill>
              <a:schemeClr val="lt1"/>
            </a:solidFill>
            <a:prstDash val="solid"/>
            <a:miter lim="8000"/>
            <a:headEnd len="sm" w="sm" type="none"/>
            <a:tailEnd len="sm" w="sm" type="none"/>
          </a:ln>
        </p:spPr>
        <p:txBody>
          <a:bodyPr anchorCtr="0" anchor="ctr" bIns="34275" lIns="135000" spcFirstLastPara="1" rIns="135000" wrap="square" tIns="34275">
            <a:noAutofit/>
          </a:bodyPr>
          <a:lstStyle/>
          <a:p>
            <a:pPr indent="0" lvl="0" marL="0" rtl="0" algn="ctr">
              <a:spcBef>
                <a:spcPts val="0"/>
              </a:spcBef>
              <a:spcAft>
                <a:spcPts val="0"/>
              </a:spcAft>
              <a:buNone/>
            </a:pPr>
            <a:r>
              <a:rPr lang="ko" sz="1700">
                <a:solidFill>
                  <a:srgbClr val="6159D2"/>
                </a:solidFill>
                <a:latin typeface="Rubik Light"/>
                <a:ea typeface="Rubik Light"/>
                <a:cs typeface="Rubik Light"/>
                <a:sym typeface="Rubik Light"/>
              </a:rPr>
              <a:t>Indexation et signalisation</a:t>
            </a:r>
            <a:endParaRPr sz="2100">
              <a:solidFill>
                <a:schemeClr val="lt1"/>
              </a:solidFill>
              <a:latin typeface="Rubik Light"/>
              <a:ea typeface="Rubik Light"/>
              <a:cs typeface="Rubik Light"/>
              <a:sym typeface="Rubik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44"/>
          <p:cNvSpPr/>
          <p:nvPr/>
        </p:nvSpPr>
        <p:spPr>
          <a:xfrm>
            <a:off x="122600" y="1208050"/>
            <a:ext cx="3967500" cy="26067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229" name="Google Shape;229;p44"/>
          <p:cNvSpPr/>
          <p:nvPr/>
        </p:nvSpPr>
        <p:spPr>
          <a:xfrm>
            <a:off x="1091300" y="1208047"/>
            <a:ext cx="2030100" cy="48480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ko">
                <a:solidFill>
                  <a:srgbClr val="6159D2"/>
                </a:solidFill>
                <a:latin typeface="Tilt Warp"/>
                <a:ea typeface="Tilt Warp"/>
                <a:cs typeface="Tilt Warp"/>
                <a:sym typeface="Tilt Warp"/>
              </a:rPr>
              <a:t>État de l’index</a:t>
            </a:r>
            <a:endParaRPr sz="1400">
              <a:solidFill>
                <a:srgbClr val="6159D2"/>
              </a:solidFill>
              <a:latin typeface="Tilt Warp"/>
              <a:ea typeface="Tilt Warp"/>
              <a:cs typeface="Tilt Warp"/>
              <a:sym typeface="Tilt Warp"/>
            </a:endParaRPr>
          </a:p>
        </p:txBody>
      </p:sp>
      <p:sp>
        <p:nvSpPr>
          <p:cNvPr id="230" name="Google Shape;230;p44"/>
          <p:cNvSpPr/>
          <p:nvPr/>
        </p:nvSpPr>
        <p:spPr>
          <a:xfrm>
            <a:off x="4406525" y="1164153"/>
            <a:ext cx="4372500" cy="28152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rtl="0" algn="l">
              <a:spcBef>
                <a:spcPts val="0"/>
              </a:spcBef>
              <a:spcAft>
                <a:spcPts val="0"/>
              </a:spcAft>
              <a:buNone/>
            </a:pPr>
            <a:r>
              <a:rPr b="1" lang="ko" sz="1100">
                <a:solidFill>
                  <a:srgbClr val="6159D2"/>
                </a:solidFill>
                <a:latin typeface="Rubik"/>
                <a:ea typeface="Rubik"/>
                <a:cs typeface="Rubik"/>
                <a:sym typeface="Rubik"/>
              </a:rPr>
              <a:t>Un environnement technique sain</a:t>
            </a:r>
            <a:endParaRPr b="1" sz="1100">
              <a:solidFill>
                <a:srgbClr val="6159D2"/>
              </a:solidFill>
              <a:latin typeface="Rubik"/>
              <a:ea typeface="Rubik"/>
              <a:cs typeface="Rubik"/>
              <a:sym typeface="Rubik"/>
            </a:endParaRPr>
          </a:p>
          <a:p>
            <a:pPr indent="0" lvl="0" marL="0" rtl="0" algn="l">
              <a:spcBef>
                <a:spcPts val="0"/>
              </a:spcBef>
              <a:spcAft>
                <a:spcPts val="0"/>
              </a:spcAft>
              <a:buClr>
                <a:schemeClr val="dk1"/>
              </a:buClr>
              <a:buFont typeface="Arial"/>
              <a:buNone/>
            </a:pPr>
            <a:r>
              <a:t/>
            </a:r>
            <a:endParaRPr b="1" sz="1100">
              <a:solidFill>
                <a:srgbClr val="6159D2"/>
              </a:solidFill>
              <a:latin typeface="Rubik"/>
              <a:ea typeface="Rubik"/>
              <a:cs typeface="Rubik"/>
              <a:sym typeface="Rubik"/>
            </a:endParaRPr>
          </a:p>
          <a:p>
            <a:pPr indent="0" lvl="0" marL="0" rtl="0" algn="l">
              <a:spcBef>
                <a:spcPts val="0"/>
              </a:spcBef>
              <a:spcAft>
                <a:spcPts val="0"/>
              </a:spcAft>
              <a:buClr>
                <a:schemeClr val="dk1"/>
              </a:buClr>
              <a:buFont typeface="Arial"/>
              <a:buNone/>
            </a:pPr>
            <a:r>
              <a:rPr lang="ko" sz="1100">
                <a:solidFill>
                  <a:srgbClr val="6159D2"/>
                </a:solidFill>
                <a:latin typeface="Rubik Light"/>
                <a:ea typeface="Rubik Light"/>
                <a:cs typeface="Rubik Light"/>
                <a:sym typeface="Rubik Light"/>
              </a:rPr>
              <a:t>Le site est composé de 328 pages au total. La majorité des URL pertinentes sont correctement indexées, ce qui constitue un </a:t>
            </a:r>
            <a:r>
              <a:rPr lang="ko" sz="1100">
                <a:solidFill>
                  <a:srgbClr val="6159D2"/>
                </a:solidFill>
                <a:highlight>
                  <a:schemeClr val="accent4"/>
                </a:highlight>
                <a:latin typeface="Rubik Light"/>
                <a:ea typeface="Rubik Light"/>
                <a:cs typeface="Rubik Light"/>
                <a:sym typeface="Rubik Light"/>
              </a:rPr>
              <a:t>excellent indicateur de la santé</a:t>
            </a:r>
            <a:r>
              <a:rPr lang="ko" sz="1100">
                <a:solidFill>
                  <a:srgbClr val="6159D2"/>
                </a:solidFill>
                <a:latin typeface="Rubik Light"/>
                <a:ea typeface="Rubik Light"/>
                <a:cs typeface="Rubik Light"/>
                <a:sym typeface="Rubik Light"/>
              </a:rPr>
              <a:t> technique du site.</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Clr>
                <a:schemeClr val="dk1"/>
              </a:buClr>
              <a:buFont typeface="Arial"/>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Clr>
                <a:schemeClr val="dk1"/>
              </a:buClr>
              <a:buFont typeface="Arial"/>
              <a:buNone/>
            </a:pPr>
            <a:r>
              <a:rPr b="1" lang="ko" sz="1100">
                <a:solidFill>
                  <a:srgbClr val="6159D2"/>
                </a:solidFill>
                <a:latin typeface="Rubik"/>
                <a:ea typeface="Rubik"/>
                <a:cs typeface="Rubik"/>
                <a:sym typeface="Rubik"/>
              </a:rPr>
              <a:t>Gestion des pages non indexées</a:t>
            </a:r>
            <a:endParaRPr b="1" sz="1100">
              <a:solidFill>
                <a:srgbClr val="6159D2"/>
              </a:solidFill>
              <a:latin typeface="Rubik"/>
              <a:ea typeface="Rubik"/>
              <a:cs typeface="Rubik"/>
              <a:sym typeface="Rubik"/>
            </a:endParaRPr>
          </a:p>
          <a:p>
            <a:pPr indent="0" lvl="0" marL="0" rtl="0" algn="l">
              <a:spcBef>
                <a:spcPts val="0"/>
              </a:spcBef>
              <a:spcAft>
                <a:spcPts val="0"/>
              </a:spcAft>
              <a:buClr>
                <a:schemeClr val="dk1"/>
              </a:buClr>
              <a:buFont typeface="Arial"/>
              <a:buNone/>
            </a:pPr>
            <a:r>
              <a:rPr lang="ko" sz="1100">
                <a:solidFill>
                  <a:srgbClr val="6159D2"/>
                </a:solidFill>
                <a:latin typeface="Rubik Light"/>
                <a:ea typeface="Rubik Light"/>
                <a:cs typeface="Rubik Light"/>
                <a:sym typeface="Rubik Light"/>
              </a:rPr>
              <a:t>Le volume de pages non indexées est maîtrisé et s'explique de manière logique :</a:t>
            </a:r>
            <a:endParaRPr sz="1100">
              <a:solidFill>
                <a:srgbClr val="6159D2"/>
              </a:solidFill>
              <a:latin typeface="Rubik Light"/>
              <a:ea typeface="Rubik Light"/>
              <a:cs typeface="Rubik Light"/>
              <a:sym typeface="Rubik Light"/>
            </a:endParaRPr>
          </a:p>
          <a:p>
            <a:pPr indent="-298450" lvl="0" marL="457200" rtl="0" algn="l">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La moitié correspond à des redirections (301).</a:t>
            </a:r>
            <a:endParaRPr sz="1100">
              <a:solidFill>
                <a:srgbClr val="6159D2"/>
              </a:solidFill>
              <a:latin typeface="Rubik Light"/>
              <a:ea typeface="Rubik Light"/>
              <a:cs typeface="Rubik Light"/>
              <a:sym typeface="Rubik Light"/>
            </a:endParaRPr>
          </a:p>
          <a:p>
            <a:pPr indent="-298450" lvl="0" marL="457200" rtl="0" algn="l">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L'autre moitié est majoritairement liée à des directives volontaires de votre part (comme des balises noindex sur des pages sans intérêt SEO).</a:t>
            </a:r>
            <a:endParaRPr sz="1100">
              <a:solidFill>
                <a:srgbClr val="6159D2"/>
              </a:solidFill>
              <a:latin typeface="Rubik Light"/>
              <a:ea typeface="Rubik Light"/>
              <a:cs typeface="Rubik Light"/>
              <a:sym typeface="Rubik Light"/>
            </a:endParaRPr>
          </a:p>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231" name="Google Shape;231;p44"/>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Contexte technique</a:t>
            </a:r>
            <a:endParaRPr sz="1800">
              <a:solidFill>
                <a:srgbClr val="6159D2"/>
              </a:solidFill>
              <a:latin typeface="Tilt Warp"/>
              <a:ea typeface="Tilt Warp"/>
              <a:cs typeface="Tilt Warp"/>
              <a:sym typeface="Tilt Warp"/>
            </a:endParaRPr>
          </a:p>
        </p:txBody>
      </p:sp>
      <p:pic>
        <p:nvPicPr>
          <p:cNvPr id="232" name="Google Shape;232;p44" title="Capture d’écran 2026-06-13 à 12.31.03.png"/>
          <p:cNvPicPr preferRelativeResize="0"/>
          <p:nvPr/>
        </p:nvPicPr>
        <p:blipFill>
          <a:blip r:embed="rId3">
            <a:alphaModFix/>
          </a:blip>
          <a:stretch>
            <a:fillRect/>
          </a:stretch>
        </p:blipFill>
        <p:spPr>
          <a:xfrm>
            <a:off x="557600" y="1632925"/>
            <a:ext cx="3097500" cy="2084100"/>
          </a:xfrm>
          <a:prstGeom prst="roundRect">
            <a:avLst>
              <a:gd fmla="val 16667" name="adj"/>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45"/>
          <p:cNvSpPr/>
          <p:nvPr/>
        </p:nvSpPr>
        <p:spPr>
          <a:xfrm>
            <a:off x="277500" y="811125"/>
            <a:ext cx="8407500" cy="39213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238" name="Google Shape;238;p45"/>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Synthèse</a:t>
            </a:r>
            <a:endParaRPr sz="1800">
              <a:solidFill>
                <a:srgbClr val="6159D2"/>
              </a:solidFill>
              <a:latin typeface="Tilt Warp"/>
              <a:ea typeface="Tilt Warp"/>
              <a:cs typeface="Tilt Warp"/>
              <a:sym typeface="Tilt Warp"/>
            </a:endParaRPr>
          </a:p>
        </p:txBody>
      </p:sp>
      <p:graphicFrame>
        <p:nvGraphicFramePr>
          <p:cNvPr id="239" name="Google Shape;239;p45"/>
          <p:cNvGraphicFramePr/>
          <p:nvPr/>
        </p:nvGraphicFramePr>
        <p:xfrm>
          <a:off x="526725" y="956838"/>
          <a:ext cx="3000000" cy="3000000"/>
        </p:xfrm>
        <a:graphic>
          <a:graphicData uri="http://schemas.openxmlformats.org/drawingml/2006/table">
            <a:tbl>
              <a:tblPr>
                <a:noFill/>
                <a:tableStyleId>{610893BC-BFFD-4101-98AE-C5A81935D909}</a:tableStyleId>
              </a:tblPr>
              <a:tblGrid>
                <a:gridCol w="1007825"/>
                <a:gridCol w="2860350"/>
                <a:gridCol w="4040875"/>
              </a:tblGrid>
              <a:tr h="446850">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Priorité SEO</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Critère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Remarque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r>
              <a:tr h="51765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sz="16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Gestion de la canonicalisation</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Utiliser correctement les balises rel="canonical"</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100 % des pages indexables possèdent une balise canonique et 91 % sont en auto-canonique (self-canonical). La gestion de ces balises est optimale.</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b="1" lang="ko" sz="1000">
                          <a:solidFill>
                            <a:srgbClr val="14155F"/>
                          </a:solidFill>
                          <a:latin typeface="Rubik"/>
                          <a:ea typeface="Rubik"/>
                          <a:cs typeface="Rubik"/>
                          <a:sym typeface="Rubik"/>
                        </a:rPr>
                        <a:t>Directives d'indexation claires</a:t>
                      </a:r>
                      <a:endParaRPr b="1" sz="1000">
                        <a:solidFill>
                          <a:srgbClr val="14155F"/>
                        </a:solidFill>
                        <a:latin typeface="Rubik"/>
                        <a:ea typeface="Rubik"/>
                        <a:cs typeface="Rubik"/>
                        <a:sym typeface="Rubik"/>
                      </a:endParaRPr>
                    </a:p>
                    <a:p>
                      <a:pPr indent="0" lvl="0" marL="0" rtl="0" algn="l">
                        <a:spcBef>
                          <a:spcPts val="0"/>
                        </a:spcBef>
                        <a:spcAft>
                          <a:spcPts val="0"/>
                        </a:spcAft>
                        <a:buClr>
                          <a:srgbClr val="000000"/>
                        </a:buClr>
                        <a:buSzPts val="1100"/>
                        <a:buFont typeface="Arial"/>
                        <a:buNone/>
                      </a:pPr>
                      <a:r>
                        <a:rPr lang="ko" sz="800">
                          <a:solidFill>
                            <a:srgbClr val="14155F"/>
                          </a:solidFill>
                          <a:latin typeface="Rubik Light"/>
                          <a:ea typeface="Rubik Light"/>
                          <a:cs typeface="Rubik Light"/>
                          <a:sym typeface="Rubik Light"/>
                        </a:rPr>
                        <a:t>Configurer correctement les balises meta robots (noindex, nofollow)</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Les directives d'indexation mises en place sont pertinentes et répondent parfaitement aux besoins du site.</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Fiabilité des sitemaps XML</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Fournir un plan de site dynamique, exempt d'URLs en erreur, redirigées ou non indexables</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u="sng">
                          <a:solidFill>
                            <a:schemeClr val="hlink"/>
                          </a:solidFill>
                          <a:latin typeface="Rubik Light"/>
                          <a:ea typeface="Rubik Light"/>
                          <a:cs typeface="Rubik Light"/>
                          <a:sym typeface="Rubik Light"/>
                          <a:hlinkClick r:id="rId3"/>
                        </a:rPr>
                        <a:t>Présence</a:t>
                      </a:r>
                      <a:r>
                        <a:rPr lang="ko" sz="1000">
                          <a:solidFill>
                            <a:srgbClr val="14155F"/>
                          </a:solidFill>
                          <a:latin typeface="Rubik Light"/>
                          <a:ea typeface="Rubik Light"/>
                          <a:cs typeface="Rubik Light"/>
                          <a:sym typeface="Rubik Light"/>
                        </a:rPr>
                        <a:t> d'une page non indexable dans le sitemap et d'une page orpheline. En dehors de ces deux points mineurs, le fichier sitemap est bien configuré.</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  ?</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Internationalisation</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Implémenter correctement les attributs hreflang pour indiquer les variations linguistiques et géographiques</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Absence d'attributs hreflang sur l'ensemble du site malgré l'utilisation d'un répertoire /fr/. À noter qu'aucune autre version linguistique n'est proposée pour le moment.</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b="1" sz="1000">
                        <a:solidFill>
                          <a:srgbClr val="6159D2"/>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ko" sz="1000">
                          <a:solidFill>
                            <a:srgbClr val="14155F"/>
                          </a:solidFill>
                          <a:latin typeface="Rubik"/>
                          <a:ea typeface="Rubik"/>
                          <a:cs typeface="Rubik"/>
                          <a:sym typeface="Rubik"/>
                        </a:rPr>
                        <a:t>Gestion des URL à paramètres</a:t>
                      </a:r>
                      <a:endParaRPr b="1" sz="1000">
                        <a:solidFill>
                          <a:srgbClr val="14155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L'exploration révèle </a:t>
                      </a:r>
                      <a:r>
                        <a:rPr lang="ko" sz="1000" u="sng">
                          <a:solidFill>
                            <a:schemeClr val="hlink"/>
                          </a:solidFill>
                          <a:latin typeface="Rubik Light"/>
                          <a:ea typeface="Rubik Light"/>
                          <a:cs typeface="Rubik Light"/>
                          <a:sym typeface="Rubik Light"/>
                          <a:hlinkClick r:id="rId4"/>
                        </a:rPr>
                        <a:t>14 URL</a:t>
                      </a:r>
                      <a:r>
                        <a:rPr lang="ko" sz="1000">
                          <a:solidFill>
                            <a:srgbClr val="14155F"/>
                          </a:solidFill>
                          <a:latin typeface="Rubik Light"/>
                          <a:ea typeface="Rubik Light"/>
                          <a:cs typeface="Rubik Light"/>
                          <a:sym typeface="Rubik Light"/>
                        </a:rPr>
                        <a:t>  avec paramètres nécessitant une optimisation.</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46"/>
          <p:cNvSpPr/>
          <p:nvPr/>
        </p:nvSpPr>
        <p:spPr>
          <a:xfrm>
            <a:off x="277500" y="1007625"/>
            <a:ext cx="3967500" cy="26067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rtl="0" algn="l">
              <a:spcBef>
                <a:spcPts val="0"/>
              </a:spcBef>
              <a:spcAft>
                <a:spcPts val="0"/>
              </a:spcAft>
              <a:buNone/>
            </a:pPr>
            <a:r>
              <a:t/>
            </a:r>
            <a:endParaRPr b="1">
              <a:solidFill>
                <a:srgbClr val="6159D2"/>
              </a:solidFill>
              <a:latin typeface="Rubik"/>
              <a:ea typeface="Rubik"/>
              <a:cs typeface="Rubik"/>
              <a:sym typeface="Rubik"/>
            </a:endParaRPr>
          </a:p>
          <a:p>
            <a:pPr indent="0" lvl="0" marL="0" rtl="0" algn="l">
              <a:spcBef>
                <a:spcPts val="0"/>
              </a:spcBef>
              <a:spcAft>
                <a:spcPts val="0"/>
              </a:spcAft>
              <a:buNone/>
            </a:pPr>
            <a:r>
              <a:rPr b="1" lang="ko" sz="1300">
                <a:solidFill>
                  <a:srgbClr val="6159D2"/>
                </a:solidFill>
                <a:latin typeface="Rubik"/>
                <a:ea typeface="Rubik"/>
                <a:cs typeface="Rubik"/>
                <a:sym typeface="Rubik"/>
              </a:rPr>
              <a:t>Le constat</a:t>
            </a:r>
            <a:endParaRPr b="1" sz="1300">
              <a:solidFill>
                <a:srgbClr val="6159D2"/>
              </a:solidFill>
              <a:latin typeface="Rubik"/>
              <a:ea typeface="Rubik"/>
              <a:cs typeface="Rubik"/>
              <a:sym typeface="Rubik"/>
            </a:endParaRPr>
          </a:p>
          <a:p>
            <a:pPr indent="0" lvl="0" marL="0" rtl="0" algn="l">
              <a:spcBef>
                <a:spcPts val="0"/>
              </a:spcBef>
              <a:spcAft>
                <a:spcPts val="0"/>
              </a:spcAft>
              <a:buNone/>
            </a:pPr>
            <a:r>
              <a:t/>
            </a:r>
            <a:endParaRPr b="1" sz="1300">
              <a:solidFill>
                <a:srgbClr val="6159D2"/>
              </a:solidFill>
              <a:latin typeface="Rubik"/>
              <a:ea typeface="Rubik"/>
              <a:cs typeface="Rubik"/>
              <a:sym typeface="Rubik"/>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Plusieurs liens pointent vers la racine du site (https://intia.fr/) et subissent une redirection vers le sous-répertoire français (https://intia.fr/fr/). Actuellement, le site ne propose aucune alternative linguistique.</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rPr b="1" lang="ko" sz="1300">
                <a:solidFill>
                  <a:srgbClr val="6159D2"/>
                </a:solidFill>
                <a:latin typeface="Rubik"/>
                <a:ea typeface="Rubik"/>
                <a:cs typeface="Rubik"/>
                <a:sym typeface="Rubik"/>
              </a:rPr>
              <a:t>Les risques identifiés</a:t>
            </a:r>
            <a:endParaRPr b="1" sz="1300">
              <a:solidFill>
                <a:srgbClr val="6159D2"/>
              </a:solidFill>
              <a:latin typeface="Rubik"/>
              <a:ea typeface="Rubik"/>
              <a:cs typeface="Rubik"/>
              <a:sym typeface="Rubik"/>
            </a:endParaRPr>
          </a:p>
          <a:p>
            <a:pPr indent="0" lvl="0" marL="0" rtl="0" algn="l">
              <a:spcBef>
                <a:spcPts val="0"/>
              </a:spcBef>
              <a:spcAft>
                <a:spcPts val="0"/>
              </a:spcAft>
              <a:buNone/>
            </a:pPr>
            <a:r>
              <a:t/>
            </a:r>
            <a:endParaRPr b="1" sz="1300">
              <a:solidFill>
                <a:srgbClr val="6159D2"/>
              </a:solidFill>
              <a:latin typeface="Rubik"/>
              <a:ea typeface="Rubik"/>
              <a:cs typeface="Rubik"/>
              <a:sym typeface="Rubik"/>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Cette configuration engendre une surcharge inutile de l'architecture et un risque de mauvaise interprétation de la page d'accueil.</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p:txBody>
      </p:sp>
      <p:sp>
        <p:nvSpPr>
          <p:cNvPr id="245" name="Google Shape;245;p46"/>
          <p:cNvSpPr/>
          <p:nvPr/>
        </p:nvSpPr>
        <p:spPr>
          <a:xfrm>
            <a:off x="4572006" y="1007625"/>
            <a:ext cx="4326300" cy="26067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t" bIns="34275" lIns="68575" spcFirstLastPara="1" rIns="68575" wrap="square" tIns="34275">
            <a:noAutofit/>
          </a:bodyPr>
          <a:lstStyle/>
          <a:p>
            <a:pPr indent="0" lvl="0" marL="0" rtl="0" algn="l">
              <a:spcBef>
                <a:spcPts val="0"/>
              </a:spcBef>
              <a:spcAft>
                <a:spcPts val="0"/>
              </a:spcAft>
              <a:buNone/>
            </a:pPr>
            <a:r>
              <a:rPr b="1" lang="ko">
                <a:solidFill>
                  <a:srgbClr val="6159D2"/>
                </a:solidFill>
                <a:latin typeface="Rubik"/>
                <a:ea typeface="Rubik"/>
                <a:cs typeface="Rubik"/>
                <a:sym typeface="Rubik"/>
              </a:rPr>
              <a:t>Risques</a:t>
            </a:r>
            <a:endParaRPr b="1">
              <a:solidFill>
                <a:srgbClr val="6159D2"/>
              </a:solidFill>
              <a:latin typeface="Rubik"/>
              <a:ea typeface="Rubik"/>
              <a:cs typeface="Rubik"/>
              <a:sym typeface="Rubik"/>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298450" lvl="0" marL="457200" rtl="0" algn="l">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Surcharge inutile de l'architecture</a:t>
            </a:r>
            <a:endParaRPr sz="1100">
              <a:solidFill>
                <a:srgbClr val="6159D2"/>
              </a:solidFill>
              <a:latin typeface="Rubik Light"/>
              <a:ea typeface="Rubik Light"/>
              <a:cs typeface="Rubik Light"/>
              <a:sym typeface="Rubik Light"/>
            </a:endParaRPr>
          </a:p>
          <a:p>
            <a:pPr indent="-298450" lvl="0" marL="457200" rtl="0" algn="l">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Risque de mauvaise interprétation de la Home </a:t>
            </a:r>
            <a:endParaRPr sz="1100">
              <a:solidFill>
                <a:srgbClr val="6159D2"/>
              </a:solidFill>
              <a:latin typeface="Rubik Light"/>
              <a:ea typeface="Rubik Light"/>
              <a:cs typeface="Rubik Light"/>
              <a:sym typeface="Rubik Light"/>
            </a:endParaRPr>
          </a:p>
          <a:p>
            <a:pPr indent="-298450" lvl="0" marL="457200" rtl="0" algn="l">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Perte marginale d'autorité (301)</a:t>
            </a:r>
            <a:endParaRPr sz="1100">
              <a:solidFill>
                <a:srgbClr val="6159D2"/>
              </a:solidFill>
              <a:latin typeface="Rubik Light"/>
              <a:ea typeface="Rubik Light"/>
              <a:cs typeface="Rubik Light"/>
              <a:sym typeface="Rubik Light"/>
            </a:endParaRPr>
          </a:p>
          <a:p>
            <a:pPr indent="-298450" lvl="0" marL="457200" rtl="0" algn="l">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Retard de traitement (301)</a:t>
            </a:r>
            <a:endParaRPr sz="1100">
              <a:solidFill>
                <a:srgbClr val="6159D2"/>
              </a:solidFill>
              <a:latin typeface="Rubik Light"/>
              <a:ea typeface="Rubik Light"/>
              <a:cs typeface="Rubik Light"/>
              <a:sym typeface="Rubik Light"/>
            </a:endParaRPr>
          </a:p>
        </p:txBody>
      </p:sp>
      <p:sp>
        <p:nvSpPr>
          <p:cNvPr id="246" name="Google Shape;246;p46"/>
          <p:cNvSpPr/>
          <p:nvPr/>
        </p:nvSpPr>
        <p:spPr>
          <a:xfrm>
            <a:off x="1543202" y="3755548"/>
            <a:ext cx="5139300" cy="12546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rtl="0" algn="l">
              <a:spcBef>
                <a:spcPts val="0"/>
              </a:spcBef>
              <a:spcAft>
                <a:spcPts val="0"/>
              </a:spcAft>
              <a:buNone/>
            </a:pPr>
            <a:r>
              <a:rPr b="1" lang="ko">
                <a:solidFill>
                  <a:srgbClr val="6159D2"/>
                </a:solidFill>
                <a:latin typeface="Rubik"/>
                <a:ea typeface="Rubik"/>
                <a:cs typeface="Rubik"/>
                <a:sym typeface="Rubik"/>
              </a:rPr>
              <a:t>Actions</a:t>
            </a:r>
            <a:endParaRPr sz="1100">
              <a:solidFill>
                <a:srgbClr val="6159D2"/>
              </a:solidFill>
              <a:latin typeface="Rubik Light"/>
              <a:ea typeface="Rubik Light"/>
              <a:cs typeface="Rubik Light"/>
              <a:sym typeface="Rubik Light"/>
            </a:endParaRPr>
          </a:p>
          <a:p>
            <a:pPr indent="-298450" lvl="0" marL="457200" rtl="0" algn="l">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Option A : Ramener le contenu à la racine du domaine (intia.fr) si aucune expansion internationale n'est prévue à moyen terme.</a:t>
            </a:r>
            <a:endParaRPr sz="1100">
              <a:solidFill>
                <a:srgbClr val="6159D2"/>
              </a:solidFill>
              <a:latin typeface="Rubik Light"/>
              <a:ea typeface="Rubik Light"/>
              <a:cs typeface="Rubik Light"/>
              <a:sym typeface="Rubik Light"/>
            </a:endParaRPr>
          </a:p>
          <a:p>
            <a:pPr indent="-298450" lvl="0" marL="457200" rtl="0" algn="l">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Option B : Conserver le sous-répertoire (/fr/) si l'internationalisation est imminente, mais implémenter rapidement les balises hreflang nécessaires</a:t>
            </a:r>
            <a:endParaRPr sz="1100">
              <a:solidFill>
                <a:srgbClr val="6159D2"/>
              </a:solidFill>
              <a:latin typeface="Rubik Light"/>
              <a:ea typeface="Rubik Light"/>
              <a:cs typeface="Rubik Light"/>
              <a:sym typeface="Rubik Light"/>
            </a:endParaRPr>
          </a:p>
        </p:txBody>
      </p:sp>
      <p:sp>
        <p:nvSpPr>
          <p:cNvPr id="247" name="Google Shape;247;p46"/>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Indexation et signalisation</a:t>
            </a:r>
            <a:endParaRPr sz="1800">
              <a:solidFill>
                <a:srgbClr val="6159D2"/>
              </a:solidFill>
              <a:latin typeface="Tilt Warp"/>
              <a:ea typeface="Tilt Warp"/>
              <a:cs typeface="Tilt Warp"/>
              <a:sym typeface="Tilt Warp"/>
            </a:endParaRPr>
          </a:p>
        </p:txBody>
      </p:sp>
      <p:pic>
        <p:nvPicPr>
          <p:cNvPr id="248" name="Google Shape;248;p46" title="Capture d’écran 2026-06-13 à 14.13.29.png"/>
          <p:cNvPicPr preferRelativeResize="0"/>
          <p:nvPr/>
        </p:nvPicPr>
        <p:blipFill>
          <a:blip r:embed="rId3">
            <a:alphaModFix/>
          </a:blip>
          <a:stretch>
            <a:fillRect/>
          </a:stretch>
        </p:blipFill>
        <p:spPr>
          <a:xfrm>
            <a:off x="5802900" y="2380350"/>
            <a:ext cx="1864500" cy="1046400"/>
          </a:xfrm>
          <a:prstGeom prst="roundRect">
            <a:avLst>
              <a:gd fmla="val 16667" name="adj"/>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47"/>
          <p:cNvSpPr txBox="1"/>
          <p:nvPr/>
        </p:nvSpPr>
        <p:spPr>
          <a:xfrm>
            <a:off x="2408704" y="1563790"/>
            <a:ext cx="4326600" cy="531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Objectif technique </a:t>
            </a:r>
            <a:r>
              <a:rPr lang="ko" sz="2700">
                <a:solidFill>
                  <a:schemeClr val="dk1"/>
                </a:solidFill>
              </a:rPr>
              <a:t>⚙️</a:t>
            </a:r>
            <a:endParaRPr sz="100">
              <a:solidFill>
                <a:srgbClr val="6159D2"/>
              </a:solidFill>
              <a:latin typeface="Tilt Warp"/>
              <a:ea typeface="Tilt Warp"/>
              <a:cs typeface="Tilt Warp"/>
              <a:sym typeface="Tilt Warp"/>
            </a:endParaRPr>
          </a:p>
        </p:txBody>
      </p:sp>
      <p:sp>
        <p:nvSpPr>
          <p:cNvPr id="254" name="Google Shape;254;p47"/>
          <p:cNvSpPr/>
          <p:nvPr/>
        </p:nvSpPr>
        <p:spPr>
          <a:xfrm>
            <a:off x="2629500" y="2571750"/>
            <a:ext cx="3885000" cy="796500"/>
          </a:xfrm>
          <a:prstGeom prst="roundRect">
            <a:avLst>
              <a:gd fmla="val 50000" name="adj"/>
            </a:avLst>
          </a:prstGeom>
          <a:solidFill>
            <a:srgbClr val="70D3C8"/>
          </a:solidFill>
          <a:ln cap="flat" cmpd="sng" w="9525">
            <a:solidFill>
              <a:schemeClr val="lt1"/>
            </a:solidFill>
            <a:prstDash val="solid"/>
            <a:miter lim="8000"/>
            <a:headEnd len="sm" w="sm" type="none"/>
            <a:tailEnd len="sm" w="sm" type="none"/>
          </a:ln>
        </p:spPr>
        <p:txBody>
          <a:bodyPr anchorCtr="0" anchor="ctr" bIns="34275" lIns="135000" spcFirstLastPara="1" rIns="135000" wrap="square" tIns="34275">
            <a:noAutofit/>
          </a:bodyPr>
          <a:lstStyle/>
          <a:p>
            <a:pPr indent="0" lvl="0" marL="0" rtl="0" algn="ctr">
              <a:spcBef>
                <a:spcPts val="0"/>
              </a:spcBef>
              <a:spcAft>
                <a:spcPts val="0"/>
              </a:spcAft>
              <a:buNone/>
            </a:pPr>
            <a:r>
              <a:rPr lang="ko" sz="1700">
                <a:solidFill>
                  <a:srgbClr val="6159D2"/>
                </a:solidFill>
                <a:latin typeface="Rubik Light"/>
                <a:ea typeface="Rubik Light"/>
                <a:cs typeface="Rubik Light"/>
                <a:sym typeface="Rubik Light"/>
              </a:rPr>
              <a:t>Rendu et lisibilité du contenu</a:t>
            </a:r>
            <a:endParaRPr sz="2100">
              <a:solidFill>
                <a:schemeClr val="lt1"/>
              </a:solidFill>
              <a:latin typeface="Rubik Light"/>
              <a:ea typeface="Rubik Light"/>
              <a:cs typeface="Rubik Light"/>
              <a:sym typeface="Rubik 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48"/>
          <p:cNvSpPr/>
          <p:nvPr/>
        </p:nvSpPr>
        <p:spPr>
          <a:xfrm>
            <a:off x="277500" y="1067625"/>
            <a:ext cx="8407500" cy="36648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260" name="Google Shape;260;p48"/>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Synthèse</a:t>
            </a:r>
            <a:endParaRPr sz="1800">
              <a:solidFill>
                <a:srgbClr val="6159D2"/>
              </a:solidFill>
              <a:latin typeface="Tilt Warp"/>
              <a:ea typeface="Tilt Warp"/>
              <a:cs typeface="Tilt Warp"/>
              <a:sym typeface="Tilt Warp"/>
            </a:endParaRPr>
          </a:p>
        </p:txBody>
      </p:sp>
      <p:graphicFrame>
        <p:nvGraphicFramePr>
          <p:cNvPr id="261" name="Google Shape;261;p48"/>
          <p:cNvGraphicFramePr/>
          <p:nvPr/>
        </p:nvGraphicFramePr>
        <p:xfrm>
          <a:off x="526725" y="1611125"/>
          <a:ext cx="3000000" cy="3000000"/>
        </p:xfrm>
        <a:graphic>
          <a:graphicData uri="http://schemas.openxmlformats.org/drawingml/2006/table">
            <a:tbl>
              <a:tblPr>
                <a:noFill/>
                <a:tableStyleId>{610893BC-BFFD-4101-98AE-C5A81935D909}</a:tableStyleId>
              </a:tblPr>
              <a:tblGrid>
                <a:gridCol w="1007825"/>
                <a:gridCol w="2860350"/>
                <a:gridCol w="4040875"/>
              </a:tblGrid>
              <a:tr h="446850">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Note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Critère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Remarque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r>
              <a:tr h="517650">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sz="16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Lisibilité du code source</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S'assurer que le contenu textuel est présent directement dans le code HTML</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Le code JavaScript ne bloque pas le rendu du contenu textuel. Néanmoins, la lisibilité technique du code pourrait être optimisée sur certains gabarits.</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b="1" lang="ko" sz="1000">
                          <a:solidFill>
                            <a:srgbClr val="14155F"/>
                          </a:solidFill>
                          <a:latin typeface="Rubik"/>
                          <a:ea typeface="Rubik"/>
                          <a:cs typeface="Rubik"/>
                          <a:sym typeface="Rubik"/>
                        </a:rPr>
                        <a:t>Structuration sémantique HTML</a:t>
                      </a:r>
                      <a:endParaRPr b="1" sz="1000">
                        <a:solidFill>
                          <a:srgbClr val="14155F"/>
                        </a:solidFill>
                        <a:latin typeface="Rubik"/>
                        <a:ea typeface="Rubik"/>
                        <a:cs typeface="Rubik"/>
                        <a:sym typeface="Rubik"/>
                      </a:endParaRPr>
                    </a:p>
                    <a:p>
                      <a:pPr indent="0" lvl="0" marL="0" rtl="0" algn="l">
                        <a:spcBef>
                          <a:spcPts val="0"/>
                        </a:spcBef>
                        <a:spcAft>
                          <a:spcPts val="0"/>
                        </a:spcAft>
                        <a:buClr>
                          <a:srgbClr val="000000"/>
                        </a:buClr>
                        <a:buSzPts val="1100"/>
                        <a:buFont typeface="Arial"/>
                        <a:buNone/>
                      </a:pPr>
                      <a:r>
                        <a:rPr lang="ko" sz="800">
                          <a:solidFill>
                            <a:srgbClr val="14155F"/>
                          </a:solidFill>
                          <a:latin typeface="Rubik Light"/>
                          <a:ea typeface="Rubik Light"/>
                          <a:cs typeface="Rubik Light"/>
                          <a:sym typeface="Rubik Light"/>
                        </a:rPr>
                        <a:t>Utiliser une hiérarchie stricte des balises HN</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Aucun problème de séquençage n'est relevé. Les balises H1 sont bien présentes.</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Données structurées</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Implémenter des balisages JSON-LD standardisés pour aider les moteurs à comprendre le contexte</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100 % des pages présentent des DS. </a:t>
                      </a:r>
                      <a:r>
                        <a:rPr lang="ko" sz="1000">
                          <a:solidFill>
                            <a:srgbClr val="14155F"/>
                          </a:solidFill>
                          <a:latin typeface="Rubik Light"/>
                          <a:ea typeface="Rubik Light"/>
                          <a:cs typeface="Rubik Light"/>
                          <a:sym typeface="Rubik Light"/>
                        </a:rPr>
                        <a:t>Cependant</a:t>
                      </a:r>
                      <a:r>
                        <a:rPr lang="ko" sz="1000">
                          <a:solidFill>
                            <a:srgbClr val="14155F"/>
                          </a:solidFill>
                          <a:latin typeface="Rubik Light"/>
                          <a:ea typeface="Rubik Light"/>
                          <a:cs typeface="Rubik Light"/>
                          <a:sym typeface="Rubik Light"/>
                        </a:rPr>
                        <a:t> </a:t>
                      </a:r>
                      <a:r>
                        <a:rPr lang="ko" sz="1000" u="sng">
                          <a:solidFill>
                            <a:schemeClr val="hlink"/>
                          </a:solidFill>
                          <a:latin typeface="Rubik Light"/>
                          <a:ea typeface="Rubik Light"/>
                          <a:cs typeface="Rubik Light"/>
                          <a:sym typeface="Rubik Light"/>
                          <a:hlinkClick r:id="rId3"/>
                        </a:rPr>
                        <a:t>24% présentent</a:t>
                      </a:r>
                      <a:r>
                        <a:rPr lang="ko" sz="1000">
                          <a:solidFill>
                            <a:srgbClr val="14155F"/>
                          </a:solidFill>
                          <a:latin typeface="Rubik Light"/>
                          <a:ea typeface="Rubik Light"/>
                          <a:cs typeface="Rubik Light"/>
                          <a:sym typeface="Rubik Light"/>
                        </a:rPr>
                        <a:t> des erreurs de de validation</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49"/>
          <p:cNvSpPr/>
          <p:nvPr/>
        </p:nvSpPr>
        <p:spPr>
          <a:xfrm>
            <a:off x="277500" y="1007625"/>
            <a:ext cx="3967500" cy="26067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rtl="0" algn="l">
              <a:spcBef>
                <a:spcPts val="0"/>
              </a:spcBef>
              <a:spcAft>
                <a:spcPts val="0"/>
              </a:spcAft>
              <a:buNone/>
            </a:pPr>
            <a:r>
              <a:t/>
            </a:r>
            <a:endParaRPr b="1">
              <a:solidFill>
                <a:srgbClr val="6159D2"/>
              </a:solidFill>
              <a:latin typeface="Rubik"/>
              <a:ea typeface="Rubik"/>
              <a:cs typeface="Rubik"/>
              <a:sym typeface="Rubik"/>
            </a:endParaRPr>
          </a:p>
          <a:p>
            <a:pPr indent="0" lvl="0" marL="0" rtl="0" algn="l">
              <a:spcBef>
                <a:spcPts val="0"/>
              </a:spcBef>
              <a:spcAft>
                <a:spcPts val="0"/>
              </a:spcAft>
              <a:buNone/>
            </a:pPr>
            <a:r>
              <a:rPr b="1" lang="ko">
                <a:solidFill>
                  <a:srgbClr val="6159D2"/>
                </a:solidFill>
                <a:latin typeface="Rubik"/>
                <a:ea typeface="Rubik"/>
                <a:cs typeface="Rubik"/>
                <a:sym typeface="Rubik"/>
              </a:rPr>
              <a:t>Constat</a:t>
            </a:r>
            <a:endParaRPr b="1">
              <a:solidFill>
                <a:srgbClr val="6159D2"/>
              </a:solidFill>
              <a:latin typeface="Rubik"/>
              <a:ea typeface="Rubik"/>
              <a:cs typeface="Rubik"/>
              <a:sym typeface="Rubik"/>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Les tests de rendu indiquent que plusieurs gabarits de pages (en dehors du blog) présentent des faiblesses de lisibilité structurelle.</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Bien que le mode lecture de certains navigateurs parvienne à extraire le contenu, l'organisation du code HTML brut nécessite une optimisation pour faciliter le travail de Googlebot.</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p:txBody>
      </p:sp>
      <p:sp>
        <p:nvSpPr>
          <p:cNvPr id="267" name="Google Shape;267;p49"/>
          <p:cNvSpPr/>
          <p:nvPr/>
        </p:nvSpPr>
        <p:spPr>
          <a:xfrm>
            <a:off x="4572006" y="1007625"/>
            <a:ext cx="4326300" cy="26067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t" bIns="34275" lIns="68575" spcFirstLastPara="1" rIns="68575" wrap="square" tIns="34275">
            <a:noAutofit/>
          </a:bodyPr>
          <a:lstStyle/>
          <a:p>
            <a:pPr indent="0" lvl="0" marL="0" rtl="0" algn="l">
              <a:spcBef>
                <a:spcPts val="0"/>
              </a:spcBef>
              <a:spcAft>
                <a:spcPts val="0"/>
              </a:spcAft>
              <a:buNone/>
            </a:pPr>
            <a:r>
              <a:rPr b="1" lang="ko">
                <a:solidFill>
                  <a:srgbClr val="6159D2"/>
                </a:solidFill>
                <a:latin typeface="Rubik"/>
                <a:ea typeface="Rubik"/>
                <a:cs typeface="Rubik"/>
                <a:sym typeface="Rubik"/>
              </a:rPr>
              <a:t>https://intia.fr/fr/infast/facture-en-ligne/</a:t>
            </a:r>
            <a:endParaRPr b="1">
              <a:solidFill>
                <a:srgbClr val="6159D2"/>
              </a:solidFill>
              <a:latin typeface="Rubik"/>
              <a:ea typeface="Rubik"/>
              <a:cs typeface="Rubik"/>
              <a:sym typeface="Rubik"/>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p:txBody>
      </p:sp>
      <p:sp>
        <p:nvSpPr>
          <p:cNvPr id="268" name="Google Shape;268;p49"/>
          <p:cNvSpPr/>
          <p:nvPr/>
        </p:nvSpPr>
        <p:spPr>
          <a:xfrm>
            <a:off x="1543202" y="3755548"/>
            <a:ext cx="5139300" cy="12546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rtl="0" algn="l">
              <a:spcBef>
                <a:spcPts val="0"/>
              </a:spcBef>
              <a:spcAft>
                <a:spcPts val="0"/>
              </a:spcAft>
              <a:buNone/>
            </a:pPr>
            <a:r>
              <a:rPr b="1" lang="ko">
                <a:solidFill>
                  <a:srgbClr val="6159D2"/>
                </a:solidFill>
                <a:latin typeface="Rubik"/>
                <a:ea typeface="Rubik"/>
                <a:cs typeface="Rubik"/>
                <a:sym typeface="Rubik"/>
              </a:rPr>
              <a:t>Actions</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U</a:t>
            </a:r>
            <a:r>
              <a:rPr lang="ko" sz="1100">
                <a:solidFill>
                  <a:srgbClr val="6159D2"/>
                </a:solidFill>
                <a:latin typeface="Rubik Light"/>
                <a:ea typeface="Rubik Light"/>
                <a:cs typeface="Rubik Light"/>
                <a:sym typeface="Rubik Light"/>
              </a:rPr>
              <a:t>tilisez la balise &lt;main&gt; pour le contenu central, structurez chaque bloc argumentaire en &lt;section&gt; et assurez-vous que tout le texte est lisible en HTML brut.</a:t>
            </a:r>
            <a:endParaRPr sz="1800">
              <a:solidFill>
                <a:srgbClr val="6159D2"/>
              </a:solidFill>
              <a:latin typeface="Tilt Warp"/>
              <a:ea typeface="Tilt Warp"/>
              <a:cs typeface="Tilt Warp"/>
              <a:sym typeface="Tilt Warp"/>
            </a:endParaRPr>
          </a:p>
        </p:txBody>
      </p:sp>
      <p:sp>
        <p:nvSpPr>
          <p:cNvPr id="269" name="Google Shape;269;p49"/>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Rendu et lisibilité du contenu</a:t>
            </a:r>
            <a:endParaRPr sz="1800">
              <a:solidFill>
                <a:srgbClr val="6159D2"/>
              </a:solidFill>
              <a:latin typeface="Tilt Warp"/>
              <a:ea typeface="Tilt Warp"/>
              <a:cs typeface="Tilt Warp"/>
              <a:sym typeface="Tilt Warp"/>
            </a:endParaRPr>
          </a:p>
        </p:txBody>
      </p:sp>
      <p:pic>
        <p:nvPicPr>
          <p:cNvPr id="270" name="Google Shape;270;p49" title="Capture d’écran 2026-06-14 à 16.21.49.png"/>
          <p:cNvPicPr preferRelativeResize="0"/>
          <p:nvPr/>
        </p:nvPicPr>
        <p:blipFill>
          <a:blip r:embed="rId3">
            <a:alphaModFix/>
          </a:blip>
          <a:stretch>
            <a:fillRect/>
          </a:stretch>
        </p:blipFill>
        <p:spPr>
          <a:xfrm>
            <a:off x="4684861" y="1583000"/>
            <a:ext cx="2027413" cy="1858451"/>
          </a:xfrm>
          <a:prstGeom prst="rect">
            <a:avLst/>
          </a:prstGeom>
          <a:solidFill>
            <a:schemeClr val="lt1">
              <a:alpha val="66670"/>
            </a:schemeClr>
          </a:solidFill>
          <a:ln cap="flat" cmpd="sng" w="9525">
            <a:solidFill>
              <a:schemeClr val="lt1"/>
            </a:solidFill>
            <a:prstDash val="solid"/>
            <a:miter lim="8000"/>
            <a:headEnd len="sm" w="sm" type="none"/>
            <a:tailEnd len="sm" w="sm" type="none"/>
          </a:ln>
          <a:effectLst>
            <a:outerShdw blurRad="57150" rotWithShape="0" algn="bl" dir="5400000" dist="19050">
              <a:srgbClr val="000000">
                <a:alpha val="50000"/>
              </a:srgbClr>
            </a:outerShdw>
          </a:effectLst>
        </p:spPr>
      </p:pic>
      <p:pic>
        <p:nvPicPr>
          <p:cNvPr id="271" name="Google Shape;271;p49" title="Capture d’écran 2026-06-14 à 16.25.14.png"/>
          <p:cNvPicPr preferRelativeResize="0"/>
          <p:nvPr/>
        </p:nvPicPr>
        <p:blipFill>
          <a:blip r:embed="rId4">
            <a:alphaModFix/>
          </a:blip>
          <a:stretch>
            <a:fillRect/>
          </a:stretch>
        </p:blipFill>
        <p:spPr>
          <a:xfrm>
            <a:off x="6831675" y="1532950"/>
            <a:ext cx="1854170" cy="1958551"/>
          </a:xfrm>
          <a:prstGeom prst="rect">
            <a:avLst/>
          </a:prstGeom>
          <a:solidFill>
            <a:schemeClr val="lt1">
              <a:alpha val="66670"/>
            </a:schemeClr>
          </a:solidFill>
          <a:ln cap="flat" cmpd="sng" w="9525">
            <a:solidFill>
              <a:schemeClr val="lt1"/>
            </a:solidFill>
            <a:prstDash val="solid"/>
            <a:miter lim="8000"/>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32"/>
          <p:cNvSpPr/>
          <p:nvPr/>
        </p:nvSpPr>
        <p:spPr>
          <a:xfrm>
            <a:off x="563925" y="531875"/>
            <a:ext cx="8064900" cy="4063500"/>
          </a:xfrm>
          <a:prstGeom prst="roundRect">
            <a:avLst>
              <a:gd fmla="val 6588"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121" name="Google Shape;121;p32"/>
          <p:cNvSpPr txBox="1"/>
          <p:nvPr/>
        </p:nvSpPr>
        <p:spPr>
          <a:xfrm>
            <a:off x="1816769" y="653957"/>
            <a:ext cx="5510400" cy="5463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100">
                <a:solidFill>
                  <a:srgbClr val="6159D2"/>
                </a:solidFill>
                <a:latin typeface="Tilt Warp"/>
                <a:ea typeface="Tilt Warp"/>
                <a:cs typeface="Tilt Warp"/>
                <a:sym typeface="Tilt Warp"/>
              </a:rPr>
              <a:t>Sommaire</a:t>
            </a:r>
            <a:endParaRPr sz="3100">
              <a:solidFill>
                <a:srgbClr val="6159D2"/>
              </a:solidFill>
              <a:latin typeface="Tilt Warp"/>
              <a:ea typeface="Tilt Warp"/>
              <a:cs typeface="Tilt Warp"/>
              <a:sym typeface="Tilt Warp"/>
            </a:endParaRPr>
          </a:p>
        </p:txBody>
      </p:sp>
      <p:sp>
        <p:nvSpPr>
          <p:cNvPr id="122" name="Google Shape;122;p32"/>
          <p:cNvSpPr/>
          <p:nvPr/>
        </p:nvSpPr>
        <p:spPr>
          <a:xfrm>
            <a:off x="1155026" y="1463775"/>
            <a:ext cx="3736500" cy="346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ko" sz="1800" u="sng">
                <a:solidFill>
                  <a:schemeClr val="hlink"/>
                </a:solidFill>
                <a:latin typeface="Tilt Warp"/>
                <a:ea typeface="Tilt Warp"/>
                <a:cs typeface="Tilt Warp"/>
                <a:sym typeface="Tilt Warp"/>
                <a:hlinkClick action="ppaction://hlinksldjump" r:id="rId3"/>
              </a:rPr>
              <a:t>01. Contexte &amp; concurrents</a:t>
            </a:r>
            <a:endParaRPr sz="1100"/>
          </a:p>
        </p:txBody>
      </p:sp>
      <p:sp>
        <p:nvSpPr>
          <p:cNvPr id="123" name="Google Shape;123;p32"/>
          <p:cNvSpPr/>
          <p:nvPr/>
        </p:nvSpPr>
        <p:spPr>
          <a:xfrm>
            <a:off x="1155050" y="1946000"/>
            <a:ext cx="3037800" cy="346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ko" sz="1800" u="sng">
                <a:solidFill>
                  <a:schemeClr val="hlink"/>
                </a:solidFill>
                <a:latin typeface="Tilt Warp"/>
                <a:ea typeface="Tilt Warp"/>
                <a:cs typeface="Tilt Warp"/>
                <a:sym typeface="Tilt Warp"/>
                <a:hlinkClick action="ppaction://hlinksldjump" r:id="rId4"/>
              </a:rPr>
              <a:t>02. Analyse </a:t>
            </a:r>
            <a:r>
              <a:rPr lang="ko" sz="1800" u="sng">
                <a:solidFill>
                  <a:schemeClr val="hlink"/>
                </a:solidFill>
                <a:latin typeface="Tilt Warp"/>
                <a:ea typeface="Tilt Warp"/>
                <a:cs typeface="Tilt Warp"/>
                <a:sym typeface="Tilt Warp"/>
                <a:hlinkClick action="ppaction://hlinksldjump" r:id="rId5"/>
              </a:rPr>
              <a:t>technique</a:t>
            </a:r>
            <a:endParaRPr sz="1100"/>
          </a:p>
        </p:txBody>
      </p:sp>
      <p:sp>
        <p:nvSpPr>
          <p:cNvPr id="124" name="Google Shape;124;p32"/>
          <p:cNvSpPr/>
          <p:nvPr/>
        </p:nvSpPr>
        <p:spPr>
          <a:xfrm>
            <a:off x="1155050" y="2407163"/>
            <a:ext cx="3037800" cy="346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ko" sz="1800" u="sng">
                <a:solidFill>
                  <a:schemeClr val="hlink"/>
                </a:solidFill>
                <a:latin typeface="Tilt Warp"/>
                <a:ea typeface="Tilt Warp"/>
                <a:cs typeface="Tilt Warp"/>
                <a:sym typeface="Tilt Warp"/>
                <a:hlinkClick action="ppaction://hlinksldjump" r:id="rId6"/>
              </a:rPr>
              <a:t>03. Analyse sémantique</a:t>
            </a:r>
            <a:endParaRPr sz="1100"/>
          </a:p>
        </p:txBody>
      </p:sp>
      <p:sp>
        <p:nvSpPr>
          <p:cNvPr id="125" name="Google Shape;125;p32"/>
          <p:cNvSpPr/>
          <p:nvPr/>
        </p:nvSpPr>
        <p:spPr>
          <a:xfrm>
            <a:off x="1155050" y="2868350"/>
            <a:ext cx="3037800" cy="346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ko" sz="1800" u="sng">
                <a:solidFill>
                  <a:schemeClr val="hlink"/>
                </a:solidFill>
                <a:latin typeface="Tilt Warp"/>
                <a:ea typeface="Tilt Warp"/>
                <a:cs typeface="Tilt Warp"/>
                <a:sym typeface="Tilt Warp"/>
                <a:hlinkClick action="ppaction://hlinksldjump" r:id="rId7"/>
              </a:rPr>
              <a:t>04. </a:t>
            </a:r>
            <a:r>
              <a:rPr lang="ko" sz="1800" u="sng">
                <a:solidFill>
                  <a:schemeClr val="hlink"/>
                </a:solidFill>
                <a:latin typeface="Tilt Warp"/>
                <a:ea typeface="Tilt Warp"/>
                <a:cs typeface="Tilt Warp"/>
                <a:sym typeface="Tilt Warp"/>
                <a:hlinkClick action="ppaction://hlinksldjump" r:id="rId8"/>
              </a:rPr>
              <a:t>Analyse</a:t>
            </a:r>
            <a:r>
              <a:rPr lang="ko" sz="1800" u="sng">
                <a:solidFill>
                  <a:schemeClr val="hlink"/>
                </a:solidFill>
                <a:latin typeface="Tilt Warp"/>
                <a:ea typeface="Tilt Warp"/>
                <a:cs typeface="Tilt Warp"/>
                <a:sym typeface="Tilt Warp"/>
                <a:hlinkClick action="ppaction://hlinksldjump" r:id="rId9"/>
              </a:rPr>
              <a:t> d’autorité</a:t>
            </a:r>
            <a:endParaRPr sz="1100"/>
          </a:p>
        </p:txBody>
      </p:sp>
      <p:sp>
        <p:nvSpPr>
          <p:cNvPr id="126" name="Google Shape;126;p32"/>
          <p:cNvSpPr/>
          <p:nvPr/>
        </p:nvSpPr>
        <p:spPr>
          <a:xfrm>
            <a:off x="1155050" y="3329525"/>
            <a:ext cx="3037800" cy="346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ko" sz="1800" u="sng">
                <a:solidFill>
                  <a:schemeClr val="hlink"/>
                </a:solidFill>
                <a:latin typeface="Tilt Warp"/>
                <a:ea typeface="Tilt Warp"/>
                <a:cs typeface="Tilt Warp"/>
                <a:sym typeface="Tilt Warp"/>
                <a:hlinkClick action="ppaction://hlinksldjump" r:id="rId10"/>
              </a:rPr>
              <a:t>05. Roadmap</a:t>
            </a:r>
            <a:endParaRPr sz="1100"/>
          </a:p>
        </p:txBody>
      </p:sp>
      <p:sp>
        <p:nvSpPr>
          <p:cNvPr id="127" name="Google Shape;127;p32"/>
          <p:cNvSpPr/>
          <p:nvPr/>
        </p:nvSpPr>
        <p:spPr>
          <a:xfrm>
            <a:off x="1198275" y="3790700"/>
            <a:ext cx="3037800" cy="346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ko" sz="1800" u="sng">
                <a:solidFill>
                  <a:schemeClr val="hlink"/>
                </a:solidFill>
                <a:latin typeface="Tilt Warp"/>
                <a:ea typeface="Tilt Warp"/>
                <a:cs typeface="Tilt Warp"/>
                <a:sym typeface="Tilt Warp"/>
                <a:hlinkClick action="ppaction://hlinksldjump" r:id="rId11"/>
              </a:rPr>
              <a:t>06. Accès aux annexes</a:t>
            </a:r>
            <a:endParaRPr sz="11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50"/>
          <p:cNvSpPr/>
          <p:nvPr/>
        </p:nvSpPr>
        <p:spPr>
          <a:xfrm>
            <a:off x="277500" y="1007625"/>
            <a:ext cx="3967500" cy="26067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rtl="0" algn="l">
              <a:spcBef>
                <a:spcPts val="0"/>
              </a:spcBef>
              <a:spcAft>
                <a:spcPts val="0"/>
              </a:spcAft>
              <a:buNone/>
            </a:pPr>
            <a:r>
              <a:t/>
            </a:r>
            <a:endParaRPr b="1">
              <a:solidFill>
                <a:srgbClr val="6159D2"/>
              </a:solidFill>
              <a:latin typeface="Rubik"/>
              <a:ea typeface="Rubik"/>
              <a:cs typeface="Rubik"/>
              <a:sym typeface="Rubik"/>
            </a:endParaRPr>
          </a:p>
          <a:p>
            <a:pPr indent="0" lvl="0" marL="0" rtl="0" algn="l">
              <a:spcBef>
                <a:spcPts val="0"/>
              </a:spcBef>
              <a:spcAft>
                <a:spcPts val="0"/>
              </a:spcAft>
              <a:buNone/>
            </a:pPr>
            <a:r>
              <a:t/>
            </a:r>
            <a:endParaRPr b="1">
              <a:solidFill>
                <a:srgbClr val="6159D2"/>
              </a:solidFill>
              <a:latin typeface="Rubik"/>
              <a:ea typeface="Rubik"/>
              <a:cs typeface="Rubik"/>
              <a:sym typeface="Rubik"/>
            </a:endParaRPr>
          </a:p>
          <a:p>
            <a:pPr indent="0" lvl="0" marL="0" rtl="0" algn="l">
              <a:spcBef>
                <a:spcPts val="0"/>
              </a:spcBef>
              <a:spcAft>
                <a:spcPts val="0"/>
              </a:spcAft>
              <a:buNone/>
            </a:pPr>
            <a:r>
              <a:t/>
            </a:r>
            <a:endParaRPr b="1">
              <a:solidFill>
                <a:srgbClr val="6159D2"/>
              </a:solidFill>
              <a:latin typeface="Rubik"/>
              <a:ea typeface="Rubik"/>
              <a:cs typeface="Rubik"/>
              <a:sym typeface="Rubik"/>
            </a:endParaRPr>
          </a:p>
          <a:p>
            <a:pPr indent="0" lvl="0" marL="0" rtl="0" algn="l">
              <a:spcBef>
                <a:spcPts val="0"/>
              </a:spcBef>
              <a:spcAft>
                <a:spcPts val="0"/>
              </a:spcAft>
              <a:buNone/>
            </a:pPr>
            <a:r>
              <a:rPr b="1" lang="ko">
                <a:solidFill>
                  <a:srgbClr val="6159D2"/>
                </a:solidFill>
                <a:latin typeface="Rubik"/>
                <a:ea typeface="Rubik"/>
                <a:cs typeface="Rubik"/>
                <a:sym typeface="Rubik"/>
              </a:rPr>
              <a:t>Constat</a:t>
            </a:r>
            <a:endParaRPr b="1">
              <a:solidFill>
                <a:srgbClr val="6159D2"/>
              </a:solidFill>
              <a:latin typeface="Rubik"/>
              <a:ea typeface="Rubik"/>
              <a:cs typeface="Rubik"/>
              <a:sym typeface="Rubik"/>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100 % des pages présentent des données </a:t>
            </a:r>
            <a:r>
              <a:rPr lang="ko" sz="1100">
                <a:solidFill>
                  <a:srgbClr val="6159D2"/>
                </a:solidFill>
                <a:latin typeface="Rubik Light"/>
                <a:ea typeface="Rubik Light"/>
                <a:cs typeface="Rubik Light"/>
                <a:sym typeface="Rubik Light"/>
              </a:rPr>
              <a:t>structurées</a:t>
            </a:r>
            <a:r>
              <a:rPr lang="ko" sz="1100">
                <a:solidFill>
                  <a:srgbClr val="6159D2"/>
                </a:solidFill>
                <a:latin typeface="Rubik Light"/>
                <a:ea typeface="Rubik Light"/>
                <a:cs typeface="Rubik Light"/>
                <a:sym typeface="Rubik Light"/>
              </a:rPr>
              <a:t>. </a:t>
            </a:r>
            <a:br>
              <a:rPr lang="ko" sz="1100">
                <a:solidFill>
                  <a:srgbClr val="6159D2"/>
                </a:solidFill>
                <a:latin typeface="Rubik Light"/>
                <a:ea typeface="Rubik Light"/>
                <a:cs typeface="Rubik Light"/>
                <a:sym typeface="Rubik Light"/>
              </a:rPr>
            </a:br>
            <a:br>
              <a:rPr lang="ko" sz="1100">
                <a:solidFill>
                  <a:srgbClr val="6159D2"/>
                </a:solidFill>
                <a:latin typeface="Rubik Light"/>
                <a:ea typeface="Rubik Light"/>
                <a:cs typeface="Rubik Light"/>
                <a:sym typeface="Rubik Light"/>
              </a:rPr>
            </a:br>
            <a:r>
              <a:rPr lang="ko" sz="1100" u="sng">
                <a:solidFill>
                  <a:schemeClr val="hlink"/>
                </a:solidFill>
                <a:latin typeface="Rubik Light"/>
                <a:ea typeface="Rubik Light"/>
                <a:cs typeface="Rubik Light"/>
                <a:sym typeface="Rubik Light"/>
                <a:hlinkClick r:id="rId3"/>
              </a:rPr>
              <a:t>24% présentent</a:t>
            </a:r>
            <a:r>
              <a:rPr lang="ko" sz="1100">
                <a:solidFill>
                  <a:srgbClr val="6159D2"/>
                </a:solidFill>
                <a:latin typeface="Rubik Light"/>
                <a:ea typeface="Rubik Light"/>
                <a:cs typeface="Rubik Light"/>
                <a:sym typeface="Rubik Light"/>
              </a:rPr>
              <a:t> des erreurs de de validation et</a:t>
            </a:r>
            <a:r>
              <a:rPr lang="ko" sz="1100" u="sng">
                <a:solidFill>
                  <a:schemeClr val="hlink"/>
                </a:solidFill>
                <a:latin typeface="Rubik Light"/>
                <a:ea typeface="Rubik Light"/>
                <a:cs typeface="Rubik Light"/>
                <a:sym typeface="Rubik Light"/>
                <a:hlinkClick r:id="rId4"/>
              </a:rPr>
              <a:t> 7 % des </a:t>
            </a:r>
            <a:r>
              <a:rPr lang="ko" sz="1100" u="sng">
                <a:solidFill>
                  <a:schemeClr val="hlink"/>
                </a:solidFill>
                <a:latin typeface="Rubik Light"/>
                <a:ea typeface="Rubik Light"/>
                <a:cs typeface="Rubik Light"/>
                <a:sym typeface="Rubik Light"/>
                <a:hlinkClick r:id="rId5"/>
              </a:rPr>
              <a:t>avertissements</a:t>
            </a:r>
            <a:r>
              <a:rPr lang="ko" sz="1100">
                <a:solidFill>
                  <a:srgbClr val="6159D2"/>
                </a:solidFill>
                <a:latin typeface="Rubik Light"/>
                <a:ea typeface="Rubik Light"/>
                <a:cs typeface="Rubik Light"/>
                <a:sym typeface="Rubik Light"/>
              </a:rPr>
              <a:t> de validation.</a:t>
            </a:r>
            <a:br>
              <a:rPr lang="ko" sz="1100">
                <a:solidFill>
                  <a:srgbClr val="6159D2"/>
                </a:solidFill>
                <a:latin typeface="Rubik Light"/>
                <a:ea typeface="Rubik Light"/>
                <a:cs typeface="Rubik Light"/>
                <a:sym typeface="Rubik Light"/>
              </a:rPr>
            </a:br>
            <a:br>
              <a:rPr lang="ko" sz="1100">
                <a:solidFill>
                  <a:srgbClr val="6159D2"/>
                </a:solidFill>
                <a:latin typeface="Rubik Light"/>
                <a:ea typeface="Rubik Light"/>
                <a:cs typeface="Rubik Light"/>
                <a:sym typeface="Rubik Light"/>
              </a:rPr>
            </a:br>
            <a:r>
              <a:rPr b="1" lang="ko" sz="1100">
                <a:solidFill>
                  <a:srgbClr val="6159D2"/>
                </a:solidFill>
                <a:latin typeface="Rubik"/>
                <a:ea typeface="Rubik"/>
                <a:cs typeface="Rubik"/>
                <a:sym typeface="Rubik"/>
              </a:rPr>
              <a:t>Important </a:t>
            </a:r>
            <a:r>
              <a:rPr lang="ko" sz="1100">
                <a:solidFill>
                  <a:srgbClr val="6159D2"/>
                </a:solidFill>
                <a:latin typeface="Rubik Light"/>
                <a:ea typeface="Rubik Light"/>
                <a:cs typeface="Rubik Light"/>
                <a:sym typeface="Rubik Light"/>
              </a:rPr>
              <a:t>pour aider les moteurs à comprendre le contexte (produits, avis, FAQ, organisations) et être éligible aux fonctionnalités de recherche enrichie (Rich Snippets).</a:t>
            </a:r>
            <a:br>
              <a:rPr lang="ko" sz="1100">
                <a:solidFill>
                  <a:srgbClr val="6159D2"/>
                </a:solidFill>
                <a:latin typeface="Rubik Light"/>
                <a:ea typeface="Rubik Light"/>
                <a:cs typeface="Rubik Light"/>
                <a:sym typeface="Rubik Light"/>
              </a:rPr>
            </a:br>
            <a:r>
              <a:rPr lang="ko" sz="1100">
                <a:solidFill>
                  <a:srgbClr val="6159D2"/>
                </a:solidFill>
                <a:latin typeface="Rubik Light"/>
                <a:ea typeface="Rubik Light"/>
                <a:cs typeface="Rubik Light"/>
                <a:sym typeface="Rubik Light"/>
              </a:rPr>
              <a:t>Ainsi que</a:t>
            </a:r>
            <a:r>
              <a:rPr lang="ko" sz="1100">
                <a:solidFill>
                  <a:srgbClr val="6159D2"/>
                </a:solidFill>
                <a:highlight>
                  <a:schemeClr val="accent4"/>
                </a:highlight>
                <a:latin typeface="Rubik Light"/>
                <a:ea typeface="Rubik Light"/>
                <a:cs typeface="Rubik Light"/>
                <a:sym typeface="Rubik Light"/>
              </a:rPr>
              <a:t> faciliter la compréhension des LLMs</a:t>
            </a:r>
            <a:r>
              <a:rPr lang="ko" sz="1100">
                <a:solidFill>
                  <a:srgbClr val="6159D2"/>
                </a:solidFill>
                <a:latin typeface="Rubik Light"/>
                <a:ea typeface="Rubik Light"/>
                <a:cs typeface="Rubik Light"/>
                <a:sym typeface="Rubik Light"/>
              </a:rPr>
              <a:t>.</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p:txBody>
      </p:sp>
      <p:sp>
        <p:nvSpPr>
          <p:cNvPr id="277" name="Google Shape;277;p50"/>
          <p:cNvSpPr/>
          <p:nvPr/>
        </p:nvSpPr>
        <p:spPr>
          <a:xfrm>
            <a:off x="4572006" y="1007625"/>
            <a:ext cx="4326300" cy="26067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t" bIns="34275" lIns="68575" spcFirstLastPara="1" rIns="68575" wrap="square" tIns="34275">
            <a:noAutofit/>
          </a:bodyPr>
          <a:lstStyle/>
          <a:p>
            <a:pPr indent="0" lvl="0" marL="0" rtl="0" algn="l">
              <a:spcBef>
                <a:spcPts val="0"/>
              </a:spcBef>
              <a:spcAft>
                <a:spcPts val="0"/>
              </a:spcAft>
              <a:buNone/>
            </a:pPr>
            <a:r>
              <a:rPr b="1" lang="ko">
                <a:solidFill>
                  <a:srgbClr val="6159D2"/>
                </a:solidFill>
                <a:latin typeface="Rubik"/>
                <a:ea typeface="Rubik"/>
                <a:cs typeface="Rubik"/>
                <a:sym typeface="Rubik"/>
              </a:rPr>
              <a:t>https://intia.fr/fr/facturation-electronique/</a:t>
            </a:r>
            <a:endParaRPr b="1">
              <a:solidFill>
                <a:srgbClr val="6159D2"/>
              </a:solidFill>
              <a:latin typeface="Rubik"/>
              <a:ea typeface="Rubik"/>
              <a:cs typeface="Rubik"/>
              <a:sym typeface="Rubik"/>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p:txBody>
      </p:sp>
      <p:sp>
        <p:nvSpPr>
          <p:cNvPr id="278" name="Google Shape;278;p50"/>
          <p:cNvSpPr/>
          <p:nvPr/>
        </p:nvSpPr>
        <p:spPr>
          <a:xfrm>
            <a:off x="1543202" y="3755548"/>
            <a:ext cx="5139300" cy="12546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rtl="0" algn="l">
              <a:spcBef>
                <a:spcPts val="0"/>
              </a:spcBef>
              <a:spcAft>
                <a:spcPts val="0"/>
              </a:spcAft>
              <a:buNone/>
            </a:pPr>
            <a:r>
              <a:rPr b="1" lang="ko">
                <a:solidFill>
                  <a:srgbClr val="6159D2"/>
                </a:solidFill>
                <a:latin typeface="Rubik"/>
                <a:ea typeface="Rubik"/>
                <a:cs typeface="Rubik"/>
                <a:sym typeface="Rubik"/>
              </a:rPr>
              <a:t>Actions</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Procéder à une correction technique et à une mise en conformité des données structurées, en priorité sur les URL qui présentent des erreurs de validation.</a:t>
            </a:r>
            <a:endParaRPr sz="1800">
              <a:solidFill>
                <a:srgbClr val="6159D2"/>
              </a:solidFill>
              <a:latin typeface="Tilt Warp"/>
              <a:ea typeface="Tilt Warp"/>
              <a:cs typeface="Tilt Warp"/>
              <a:sym typeface="Tilt Warp"/>
            </a:endParaRPr>
          </a:p>
        </p:txBody>
      </p:sp>
      <p:sp>
        <p:nvSpPr>
          <p:cNvPr id="279" name="Google Shape;279;p50"/>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Rendu et lisibilité du contenu</a:t>
            </a:r>
            <a:endParaRPr sz="1800">
              <a:solidFill>
                <a:srgbClr val="6159D2"/>
              </a:solidFill>
              <a:latin typeface="Tilt Warp"/>
              <a:ea typeface="Tilt Warp"/>
              <a:cs typeface="Tilt Warp"/>
              <a:sym typeface="Tilt Warp"/>
            </a:endParaRPr>
          </a:p>
        </p:txBody>
      </p:sp>
      <p:pic>
        <p:nvPicPr>
          <p:cNvPr id="280" name="Google Shape;280;p50" title="Capture d’écran 2026-06-14 à 16.59.31.png"/>
          <p:cNvPicPr preferRelativeResize="0"/>
          <p:nvPr/>
        </p:nvPicPr>
        <p:blipFill>
          <a:blip r:embed="rId6">
            <a:alphaModFix/>
          </a:blip>
          <a:stretch>
            <a:fillRect/>
          </a:stretch>
        </p:blipFill>
        <p:spPr>
          <a:xfrm>
            <a:off x="5268525" y="1430125"/>
            <a:ext cx="3005977" cy="2042799"/>
          </a:xfrm>
          <a:prstGeom prst="rect">
            <a:avLst/>
          </a:prstGeom>
          <a:solidFill>
            <a:schemeClr val="lt1">
              <a:alpha val="66670"/>
            </a:schemeClr>
          </a:solidFill>
          <a:ln cap="flat" cmpd="sng" w="9525">
            <a:solidFill>
              <a:schemeClr val="lt1"/>
            </a:solidFill>
            <a:prstDash val="solid"/>
            <a:miter lim="8000"/>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51"/>
          <p:cNvSpPr txBox="1"/>
          <p:nvPr/>
        </p:nvSpPr>
        <p:spPr>
          <a:xfrm>
            <a:off x="2408704" y="1563790"/>
            <a:ext cx="4326600" cy="531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Objectif technique </a:t>
            </a:r>
            <a:r>
              <a:rPr lang="ko" sz="2700">
                <a:solidFill>
                  <a:schemeClr val="dk1"/>
                </a:solidFill>
              </a:rPr>
              <a:t>⚙️</a:t>
            </a:r>
            <a:endParaRPr sz="100">
              <a:solidFill>
                <a:srgbClr val="6159D2"/>
              </a:solidFill>
              <a:latin typeface="Tilt Warp"/>
              <a:ea typeface="Tilt Warp"/>
              <a:cs typeface="Tilt Warp"/>
              <a:sym typeface="Tilt Warp"/>
            </a:endParaRPr>
          </a:p>
        </p:txBody>
      </p:sp>
      <p:sp>
        <p:nvSpPr>
          <p:cNvPr id="286" name="Google Shape;286;p51"/>
          <p:cNvSpPr/>
          <p:nvPr/>
        </p:nvSpPr>
        <p:spPr>
          <a:xfrm>
            <a:off x="2629500" y="2571750"/>
            <a:ext cx="3885000" cy="796500"/>
          </a:xfrm>
          <a:prstGeom prst="roundRect">
            <a:avLst>
              <a:gd fmla="val 50000" name="adj"/>
            </a:avLst>
          </a:prstGeom>
          <a:solidFill>
            <a:srgbClr val="70D3C8"/>
          </a:solidFill>
          <a:ln cap="flat" cmpd="sng" w="9525">
            <a:solidFill>
              <a:schemeClr val="lt1"/>
            </a:solidFill>
            <a:prstDash val="solid"/>
            <a:miter lim="8000"/>
            <a:headEnd len="sm" w="sm" type="none"/>
            <a:tailEnd len="sm" w="sm" type="none"/>
          </a:ln>
        </p:spPr>
        <p:txBody>
          <a:bodyPr anchorCtr="0" anchor="ctr" bIns="34275" lIns="135000" spcFirstLastPara="1" rIns="135000" wrap="square" tIns="34275">
            <a:noAutofit/>
          </a:bodyPr>
          <a:lstStyle/>
          <a:p>
            <a:pPr indent="0" lvl="0" marL="0" rtl="0" algn="ctr">
              <a:spcBef>
                <a:spcPts val="0"/>
              </a:spcBef>
              <a:spcAft>
                <a:spcPts val="0"/>
              </a:spcAft>
              <a:buNone/>
            </a:pPr>
            <a:r>
              <a:rPr lang="ko" sz="1700">
                <a:solidFill>
                  <a:srgbClr val="6159D2"/>
                </a:solidFill>
                <a:latin typeface="Rubik Light"/>
                <a:ea typeface="Rubik Light"/>
                <a:cs typeface="Rubik Light"/>
                <a:sym typeface="Rubik Light"/>
              </a:rPr>
              <a:t>Performance </a:t>
            </a:r>
            <a:endParaRPr sz="1700">
              <a:solidFill>
                <a:srgbClr val="6159D2"/>
              </a:solidFill>
              <a:latin typeface="Rubik Light"/>
              <a:ea typeface="Rubik Light"/>
              <a:cs typeface="Rubik Light"/>
              <a:sym typeface="Rubik Light"/>
            </a:endParaRPr>
          </a:p>
          <a:p>
            <a:pPr indent="0" lvl="0" marL="0" rtl="0" algn="ctr">
              <a:spcBef>
                <a:spcPts val="0"/>
              </a:spcBef>
              <a:spcAft>
                <a:spcPts val="0"/>
              </a:spcAft>
              <a:buNone/>
            </a:pPr>
            <a:r>
              <a:rPr lang="ko" sz="1700">
                <a:solidFill>
                  <a:srgbClr val="6159D2"/>
                </a:solidFill>
                <a:latin typeface="Rubik Light"/>
                <a:ea typeface="Rubik Light"/>
                <a:cs typeface="Rubik Light"/>
                <a:sym typeface="Rubik Light"/>
              </a:rPr>
              <a:t>et expérience utilisateur</a:t>
            </a:r>
            <a:endParaRPr sz="2100">
              <a:solidFill>
                <a:schemeClr val="lt1"/>
              </a:solidFill>
              <a:latin typeface="Rubik Light"/>
              <a:ea typeface="Rubik Light"/>
              <a:cs typeface="Rubik Light"/>
              <a:sym typeface="Rubik Ligh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52"/>
          <p:cNvSpPr/>
          <p:nvPr/>
        </p:nvSpPr>
        <p:spPr>
          <a:xfrm>
            <a:off x="277500" y="1067625"/>
            <a:ext cx="8407500" cy="36648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292" name="Google Shape;292;p52"/>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Synthèse</a:t>
            </a:r>
            <a:endParaRPr sz="1800">
              <a:solidFill>
                <a:srgbClr val="6159D2"/>
              </a:solidFill>
              <a:latin typeface="Tilt Warp"/>
              <a:ea typeface="Tilt Warp"/>
              <a:cs typeface="Tilt Warp"/>
              <a:sym typeface="Tilt Warp"/>
            </a:endParaRPr>
          </a:p>
        </p:txBody>
      </p:sp>
      <p:graphicFrame>
        <p:nvGraphicFramePr>
          <p:cNvPr id="293" name="Google Shape;293;p52"/>
          <p:cNvGraphicFramePr/>
          <p:nvPr/>
        </p:nvGraphicFramePr>
        <p:xfrm>
          <a:off x="492250" y="1555750"/>
          <a:ext cx="3000000" cy="3000000"/>
        </p:xfrm>
        <a:graphic>
          <a:graphicData uri="http://schemas.openxmlformats.org/drawingml/2006/table">
            <a:tbl>
              <a:tblPr>
                <a:noFill/>
                <a:tableStyleId>{610893BC-BFFD-4101-98AE-C5A81935D909}</a:tableStyleId>
              </a:tblPr>
              <a:tblGrid>
                <a:gridCol w="1007825"/>
                <a:gridCol w="2860350"/>
                <a:gridCol w="4040875"/>
              </a:tblGrid>
              <a:tr h="446850">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Note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Critère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Remarque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r>
              <a:tr h="517650">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sz="16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Optimisation des Core Web Vitals</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Réduire le temps de chargement, optimiser la réactivité et</a:t>
                      </a:r>
                      <a:endParaRPr sz="800">
                        <a:solidFill>
                          <a:srgbClr val="14155F"/>
                        </a:solidFill>
                        <a:latin typeface="Rubik Light"/>
                        <a:ea typeface="Rubik Light"/>
                        <a:cs typeface="Rubik Light"/>
                        <a:sym typeface="Rubik Light"/>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assurer la stabilité visuelle.</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u="sng">
                          <a:solidFill>
                            <a:schemeClr val="hlink"/>
                          </a:solidFill>
                          <a:latin typeface="Rubik Light"/>
                          <a:ea typeface="Rubik Light"/>
                          <a:cs typeface="Rubik Light"/>
                          <a:sym typeface="Rubik Light"/>
                          <a:hlinkClick r:id="rId3"/>
                        </a:rPr>
                        <a:t>⅓ des pages</a:t>
                      </a:r>
                      <a:r>
                        <a:rPr lang="ko" sz="1000">
                          <a:solidFill>
                            <a:srgbClr val="14155F"/>
                          </a:solidFill>
                          <a:latin typeface="Rubik Light"/>
                          <a:ea typeface="Rubik Light"/>
                          <a:cs typeface="Rubik Light"/>
                          <a:sym typeface="Rubik Light"/>
                        </a:rPr>
                        <a:t> </a:t>
                      </a:r>
                      <a:r>
                        <a:rPr lang="ko" sz="1000">
                          <a:solidFill>
                            <a:srgbClr val="14155F"/>
                          </a:solidFill>
                          <a:latin typeface="Rubik Light"/>
                          <a:ea typeface="Rubik Light"/>
                          <a:cs typeface="Rubik Light"/>
                          <a:sym typeface="Rubik Light"/>
                        </a:rPr>
                        <a:t>ont un score de performance  inférieur à 75/100 , c’est correcte mais il s’agite de pages stratégiques.</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b="1" lang="ko" sz="1000">
                          <a:solidFill>
                            <a:srgbClr val="14155F"/>
                          </a:solidFill>
                          <a:latin typeface="Rubik"/>
                          <a:ea typeface="Rubik"/>
                          <a:cs typeface="Rubik"/>
                          <a:sym typeface="Rubik"/>
                        </a:rPr>
                        <a:t>Performance brute du serveur</a:t>
                      </a:r>
                      <a:endParaRPr b="1" sz="1000">
                        <a:solidFill>
                          <a:srgbClr val="14155F"/>
                        </a:solidFill>
                        <a:latin typeface="Rubik"/>
                        <a:ea typeface="Rubik"/>
                        <a:cs typeface="Rubik"/>
                        <a:sym typeface="Rubik"/>
                      </a:endParaRPr>
                    </a:p>
                    <a:p>
                      <a:pPr indent="0" lvl="0" marL="0" rtl="0" algn="l">
                        <a:spcBef>
                          <a:spcPts val="0"/>
                        </a:spcBef>
                        <a:spcAft>
                          <a:spcPts val="0"/>
                        </a:spcAft>
                        <a:buClr>
                          <a:srgbClr val="000000"/>
                        </a:buClr>
                        <a:buSzPts val="1100"/>
                        <a:buFont typeface="Arial"/>
                        <a:buNone/>
                      </a:pPr>
                      <a:r>
                        <a:rPr lang="ko" sz="800">
                          <a:solidFill>
                            <a:srgbClr val="14155F"/>
                          </a:solidFill>
                          <a:latin typeface="Rubik Light"/>
                          <a:ea typeface="Rubik Light"/>
                          <a:cs typeface="Rubik Light"/>
                          <a:sym typeface="Rubik Light"/>
                        </a:rPr>
                        <a:t>Optimiser le temps de réponse via la configuration du serveur ou la mise en cache.</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u="sng">
                          <a:solidFill>
                            <a:schemeClr val="hlink"/>
                          </a:solidFill>
                          <a:latin typeface="Rubik Light"/>
                          <a:ea typeface="Rubik Light"/>
                          <a:cs typeface="Rubik Light"/>
                          <a:sym typeface="Rubik Light"/>
                          <a:hlinkClick r:id="rId4"/>
                        </a:rPr>
                        <a:t>23 URLs</a:t>
                      </a:r>
                      <a:r>
                        <a:rPr lang="ko" sz="1000">
                          <a:solidFill>
                            <a:srgbClr val="14155F"/>
                          </a:solidFill>
                          <a:latin typeface="Rubik Light"/>
                          <a:ea typeface="Rubik Light"/>
                          <a:cs typeface="Rubik Light"/>
                          <a:sym typeface="Rubik Light"/>
                        </a:rPr>
                        <a:t> ont un temps de réponse mauvais et 45 sont moyen</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Adaptabilité mobile (responsive)</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Garantir une compatibilité mobile, conformément à l'indexation mobile-first.</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Pas de problème de mise en page ou de circulation sur le site.</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53"/>
          <p:cNvSpPr/>
          <p:nvPr/>
        </p:nvSpPr>
        <p:spPr>
          <a:xfrm>
            <a:off x="277500" y="1007625"/>
            <a:ext cx="3967500" cy="26067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rtl="0" algn="l">
              <a:spcBef>
                <a:spcPts val="0"/>
              </a:spcBef>
              <a:spcAft>
                <a:spcPts val="0"/>
              </a:spcAft>
              <a:buNone/>
            </a:pPr>
            <a:r>
              <a:t/>
            </a:r>
            <a:endParaRPr b="1">
              <a:solidFill>
                <a:srgbClr val="6159D2"/>
              </a:solidFill>
              <a:latin typeface="Rubik"/>
              <a:ea typeface="Rubik"/>
              <a:cs typeface="Rubik"/>
              <a:sym typeface="Rubik"/>
            </a:endParaRPr>
          </a:p>
          <a:p>
            <a:pPr indent="0" lvl="0" marL="0" rtl="0" algn="l">
              <a:spcBef>
                <a:spcPts val="0"/>
              </a:spcBef>
              <a:spcAft>
                <a:spcPts val="0"/>
              </a:spcAft>
              <a:buNone/>
            </a:pPr>
            <a:r>
              <a:t/>
            </a:r>
            <a:endParaRPr b="1">
              <a:solidFill>
                <a:srgbClr val="6159D2"/>
              </a:solidFill>
              <a:latin typeface="Rubik"/>
              <a:ea typeface="Rubik"/>
              <a:cs typeface="Rubik"/>
              <a:sym typeface="Rubik"/>
            </a:endParaRPr>
          </a:p>
          <a:p>
            <a:pPr indent="0" lvl="0" marL="0" rtl="0" algn="l">
              <a:spcBef>
                <a:spcPts val="0"/>
              </a:spcBef>
              <a:spcAft>
                <a:spcPts val="0"/>
              </a:spcAft>
              <a:buNone/>
            </a:pPr>
            <a:r>
              <a:t/>
            </a:r>
            <a:endParaRPr b="1">
              <a:solidFill>
                <a:srgbClr val="6159D2"/>
              </a:solidFill>
              <a:latin typeface="Rubik"/>
              <a:ea typeface="Rubik"/>
              <a:cs typeface="Rubik"/>
              <a:sym typeface="Rubik"/>
            </a:endParaRPr>
          </a:p>
          <a:p>
            <a:pPr indent="0" lvl="0" marL="0" rtl="0" algn="l">
              <a:spcBef>
                <a:spcPts val="0"/>
              </a:spcBef>
              <a:spcAft>
                <a:spcPts val="0"/>
              </a:spcAft>
              <a:buNone/>
            </a:pPr>
            <a:r>
              <a:rPr b="1" lang="ko">
                <a:solidFill>
                  <a:srgbClr val="6159D2"/>
                </a:solidFill>
                <a:latin typeface="Rubik"/>
                <a:ea typeface="Rubik"/>
                <a:cs typeface="Rubik"/>
                <a:sym typeface="Rubik"/>
              </a:rPr>
              <a:t>Constat</a:t>
            </a:r>
            <a:endParaRPr b="1">
              <a:solidFill>
                <a:srgbClr val="6159D2"/>
              </a:solidFill>
              <a:latin typeface="Rubik"/>
              <a:ea typeface="Rubik"/>
              <a:cs typeface="Rubik"/>
              <a:sym typeface="Rubik"/>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Seul un tiers des pages du site obtient un score de performance mobile supérieur à 75/100.</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Ce ralentissement </a:t>
            </a:r>
            <a:r>
              <a:rPr lang="ko" sz="1100">
                <a:solidFill>
                  <a:srgbClr val="6159D2"/>
                </a:solidFill>
                <a:highlight>
                  <a:schemeClr val="accent4"/>
                </a:highlight>
                <a:latin typeface="Rubik Light"/>
                <a:ea typeface="Rubik Light"/>
                <a:cs typeface="Rubik Light"/>
                <a:sym typeface="Rubik Light"/>
              </a:rPr>
              <a:t>touche directement des URL stratégiques pour l'acquisition de clients.</a:t>
            </a:r>
            <a:endParaRPr sz="1100">
              <a:solidFill>
                <a:srgbClr val="6159D2"/>
              </a:solidFill>
              <a:highlight>
                <a:schemeClr val="accent4"/>
              </a:highlight>
              <a:latin typeface="Rubik Light"/>
              <a:ea typeface="Rubik Light"/>
              <a:cs typeface="Rubik Light"/>
              <a:sym typeface="Rubik Light"/>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Exemple d'URL concernée : https://intia.fr/fr/infast/facture-en-ligne/</a:t>
            </a:r>
            <a:br>
              <a:rPr lang="ko" sz="1100">
                <a:solidFill>
                  <a:srgbClr val="6159D2"/>
                </a:solidFill>
                <a:latin typeface="Rubik Light"/>
                <a:ea typeface="Rubik Light"/>
                <a:cs typeface="Rubik Light"/>
                <a:sym typeface="Rubik Light"/>
              </a:rPr>
            </a:br>
            <a:br>
              <a:rPr lang="ko" sz="1100">
                <a:solidFill>
                  <a:srgbClr val="6159D2"/>
                </a:solidFill>
                <a:latin typeface="Rubik Light"/>
                <a:ea typeface="Rubik Light"/>
                <a:cs typeface="Rubik Light"/>
                <a:sym typeface="Rubik Light"/>
              </a:rPr>
            </a:br>
            <a:r>
              <a:rPr b="1" lang="ko" sz="1100">
                <a:solidFill>
                  <a:srgbClr val="6159D2"/>
                </a:solidFill>
                <a:latin typeface="Rubik"/>
                <a:ea typeface="Rubik"/>
                <a:cs typeface="Rubik"/>
                <a:sym typeface="Rubik"/>
              </a:rPr>
              <a:t>L'enjeu</a:t>
            </a:r>
            <a:endParaRPr b="1" sz="1100">
              <a:solidFill>
                <a:srgbClr val="6159D2"/>
              </a:solidFill>
              <a:latin typeface="Rubik"/>
              <a:ea typeface="Rubik"/>
              <a:cs typeface="Rubik"/>
              <a:sym typeface="Rubik"/>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Une vitesse de chargement rapide est un facteur d'expérience utilisateur essentiel et un signal pris en compte par Google pour le classement des pages.</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p:txBody>
      </p:sp>
      <p:sp>
        <p:nvSpPr>
          <p:cNvPr id="299" name="Google Shape;299;p53"/>
          <p:cNvSpPr/>
          <p:nvPr/>
        </p:nvSpPr>
        <p:spPr>
          <a:xfrm>
            <a:off x="4572006" y="1007625"/>
            <a:ext cx="4326300" cy="26067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t" bIns="34275" lIns="68575" spcFirstLastPara="1" rIns="68575" wrap="square" tIns="34275">
            <a:noAutofit/>
          </a:bodyPr>
          <a:lstStyle/>
          <a:p>
            <a:pPr indent="0" lvl="0" marL="0" rtl="0" algn="l">
              <a:spcBef>
                <a:spcPts val="0"/>
              </a:spcBef>
              <a:spcAft>
                <a:spcPts val="0"/>
              </a:spcAft>
              <a:buNone/>
            </a:pPr>
            <a:r>
              <a:rPr b="1" lang="ko">
                <a:solidFill>
                  <a:srgbClr val="6159D2"/>
                </a:solidFill>
                <a:latin typeface="Rubik"/>
                <a:ea typeface="Rubik"/>
                <a:cs typeface="Rubik"/>
                <a:sym typeface="Rubik"/>
              </a:rPr>
              <a:t>https://intia.fr/fr/infast/facture-en-ligne/</a:t>
            </a:r>
            <a:endParaRPr b="1">
              <a:solidFill>
                <a:srgbClr val="6159D2"/>
              </a:solidFill>
              <a:latin typeface="Rubik"/>
              <a:ea typeface="Rubik"/>
              <a:cs typeface="Rubik"/>
              <a:sym typeface="Rubik"/>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100">
              <a:solidFill>
                <a:srgbClr val="6159D2"/>
              </a:solidFill>
              <a:latin typeface="Rubik Light"/>
              <a:ea typeface="Rubik Light"/>
              <a:cs typeface="Rubik Light"/>
              <a:sym typeface="Rubik Light"/>
            </a:endParaRPr>
          </a:p>
        </p:txBody>
      </p:sp>
      <p:sp>
        <p:nvSpPr>
          <p:cNvPr id="300" name="Google Shape;300;p53"/>
          <p:cNvSpPr/>
          <p:nvPr/>
        </p:nvSpPr>
        <p:spPr>
          <a:xfrm>
            <a:off x="1543202" y="3755548"/>
            <a:ext cx="5139300" cy="12546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rtl="0" algn="l">
              <a:spcBef>
                <a:spcPts val="0"/>
              </a:spcBef>
              <a:spcAft>
                <a:spcPts val="0"/>
              </a:spcAft>
              <a:buNone/>
            </a:pPr>
            <a:r>
              <a:rPr b="1" lang="ko">
                <a:solidFill>
                  <a:srgbClr val="6159D2"/>
                </a:solidFill>
                <a:latin typeface="Rubik"/>
                <a:ea typeface="Rubik"/>
                <a:cs typeface="Rubik"/>
                <a:sym typeface="Rubik"/>
              </a:rPr>
              <a:t>Actions</a:t>
            </a:r>
            <a:endParaRPr sz="1100">
              <a:solidFill>
                <a:srgbClr val="6159D2"/>
              </a:solidFill>
              <a:latin typeface="Rubik Light"/>
              <a:ea typeface="Rubik Light"/>
              <a:cs typeface="Rubik Light"/>
              <a:sym typeface="Rubik Light"/>
            </a:endParaRPr>
          </a:p>
          <a:p>
            <a:pPr indent="0" lvl="0" marL="0" rtl="0" algn="l">
              <a:spcBef>
                <a:spcPts val="0"/>
              </a:spcBef>
              <a:spcAft>
                <a:spcPts val="0"/>
              </a:spcAft>
              <a:buNone/>
            </a:pPr>
            <a:r>
              <a:rPr lang="ko" sz="1100">
                <a:solidFill>
                  <a:srgbClr val="6159D2"/>
                </a:solidFill>
                <a:latin typeface="Rubik Light"/>
                <a:ea typeface="Rubik Light"/>
                <a:cs typeface="Rubik Light"/>
                <a:sym typeface="Rubik Light"/>
              </a:rPr>
              <a:t>Engager des optimisations techniques ciblées sur ces pages prioritaires : compression des ressources, priorisation de l'affichage des éléments visibles et réduction des scripts bloquants (voir détails à la diapositive suivante).</a:t>
            </a:r>
            <a:endParaRPr sz="1800">
              <a:solidFill>
                <a:srgbClr val="6159D2"/>
              </a:solidFill>
              <a:latin typeface="Tilt Warp"/>
              <a:ea typeface="Tilt Warp"/>
              <a:cs typeface="Tilt Warp"/>
              <a:sym typeface="Tilt Warp"/>
            </a:endParaRPr>
          </a:p>
        </p:txBody>
      </p:sp>
      <p:sp>
        <p:nvSpPr>
          <p:cNvPr id="301" name="Google Shape;301;p53"/>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Performance et expérience</a:t>
            </a:r>
            <a:endParaRPr sz="1800">
              <a:solidFill>
                <a:srgbClr val="6159D2"/>
              </a:solidFill>
              <a:latin typeface="Tilt Warp"/>
              <a:ea typeface="Tilt Warp"/>
              <a:cs typeface="Tilt Warp"/>
              <a:sym typeface="Tilt Warp"/>
            </a:endParaRPr>
          </a:p>
        </p:txBody>
      </p:sp>
      <p:pic>
        <p:nvPicPr>
          <p:cNvPr id="302" name="Google Shape;302;p53" title="Capture d’écran 2026-06-14 à 17.21.44.png"/>
          <p:cNvPicPr preferRelativeResize="0"/>
          <p:nvPr/>
        </p:nvPicPr>
        <p:blipFill>
          <a:blip r:embed="rId3">
            <a:alphaModFix/>
          </a:blip>
          <a:stretch>
            <a:fillRect/>
          </a:stretch>
        </p:blipFill>
        <p:spPr>
          <a:xfrm>
            <a:off x="5479175" y="1514675"/>
            <a:ext cx="2646900" cy="1870200"/>
          </a:xfrm>
          <a:prstGeom prst="roundRect">
            <a:avLst>
              <a:gd fmla="val 16667" name="adj"/>
            </a:avLst>
          </a:prstGeom>
          <a:solidFill>
            <a:schemeClr val="lt1">
              <a:alpha val="66670"/>
            </a:schemeClr>
          </a:solidFill>
          <a:ln cap="flat" cmpd="sng" w="9525">
            <a:solidFill>
              <a:schemeClr val="lt1"/>
            </a:solidFill>
            <a:prstDash val="solid"/>
            <a:miter lim="8000"/>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54"/>
          <p:cNvSpPr/>
          <p:nvPr/>
        </p:nvSpPr>
        <p:spPr>
          <a:xfrm>
            <a:off x="241475" y="1229300"/>
            <a:ext cx="2699700" cy="3696000"/>
          </a:xfrm>
          <a:prstGeom prst="roundRect">
            <a:avLst>
              <a:gd fmla="val 7633" name="adj"/>
            </a:avLst>
          </a:prstGeom>
          <a:solidFill>
            <a:schemeClr val="lt1">
              <a:alpha val="66670"/>
            </a:schemeClr>
          </a:solidFill>
          <a:ln cap="flat" cmpd="sng" w="10250">
            <a:solidFill>
              <a:schemeClr val="lt1"/>
            </a:solidFill>
            <a:prstDash val="solid"/>
            <a:miter lim="8000"/>
            <a:headEnd len="sm" w="sm" type="none"/>
            <a:tailEnd len="sm" w="sm" type="none"/>
          </a:ln>
        </p:spPr>
        <p:txBody>
          <a:bodyPr anchorCtr="0" anchor="ctr" bIns="36900" lIns="73850" spcFirstLastPara="1" rIns="73850" wrap="square" tIns="36900">
            <a:noAutofit/>
          </a:bodyPr>
          <a:lstStyle/>
          <a:p>
            <a:pPr indent="0" lvl="0" marL="0" marR="0" rtl="0" algn="ctr">
              <a:spcBef>
                <a:spcPts val="0"/>
              </a:spcBef>
              <a:spcAft>
                <a:spcPts val="0"/>
              </a:spcAft>
              <a:buNone/>
            </a:pPr>
            <a:r>
              <a:t/>
            </a:r>
            <a:endParaRPr sz="1938">
              <a:solidFill>
                <a:srgbClr val="6159D2"/>
              </a:solidFill>
              <a:latin typeface="Tilt Warp"/>
              <a:ea typeface="Tilt Warp"/>
              <a:cs typeface="Tilt Warp"/>
              <a:sym typeface="Tilt Warp"/>
            </a:endParaRPr>
          </a:p>
        </p:txBody>
      </p:sp>
      <p:sp>
        <p:nvSpPr>
          <p:cNvPr id="308" name="Google Shape;308;p54"/>
          <p:cNvSpPr txBox="1"/>
          <p:nvPr/>
        </p:nvSpPr>
        <p:spPr>
          <a:xfrm>
            <a:off x="397925" y="1386575"/>
            <a:ext cx="2386800" cy="30708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ko" sz="1300">
                <a:solidFill>
                  <a:srgbClr val="6159D2"/>
                </a:solidFill>
                <a:latin typeface="Rubik"/>
                <a:ea typeface="Rubik"/>
                <a:cs typeface="Rubik"/>
                <a:sym typeface="Rubik"/>
              </a:rPr>
              <a:t>LCP (Largest Contentful Paint) : </a:t>
            </a:r>
            <a:br>
              <a:rPr b="1" lang="ko" sz="1300">
                <a:solidFill>
                  <a:srgbClr val="6159D2"/>
                </a:solidFill>
                <a:latin typeface="Rubik"/>
                <a:ea typeface="Rubik"/>
                <a:cs typeface="Rubik"/>
                <a:sym typeface="Rubik"/>
              </a:rPr>
            </a:br>
            <a:r>
              <a:rPr b="1" lang="ko" sz="1300">
                <a:solidFill>
                  <a:srgbClr val="6159D2"/>
                </a:solidFill>
                <a:latin typeface="Rubik"/>
                <a:ea typeface="Rubik"/>
                <a:cs typeface="Rubik"/>
                <a:sym typeface="Rubik"/>
              </a:rPr>
              <a:t>Vitesse de chargement principal</a:t>
            </a:r>
            <a:endParaRPr b="1" sz="1300">
              <a:solidFill>
                <a:srgbClr val="6159D2"/>
              </a:solidFill>
              <a:latin typeface="Rubik"/>
              <a:ea typeface="Rubik"/>
              <a:cs typeface="Rubik"/>
              <a:sym typeface="Rubik"/>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rPr b="1" lang="ko" sz="1100">
                <a:solidFill>
                  <a:srgbClr val="6159D2"/>
                </a:solidFill>
                <a:latin typeface="Rubik"/>
                <a:ea typeface="Rubik"/>
                <a:cs typeface="Rubik"/>
                <a:sym typeface="Rubik"/>
              </a:rPr>
              <a:t>Diagnostic :</a:t>
            </a:r>
            <a:r>
              <a:rPr lang="ko" sz="1100">
                <a:solidFill>
                  <a:srgbClr val="6159D2"/>
                </a:solidFill>
                <a:latin typeface="Rubik Light"/>
                <a:ea typeface="Rubik Light"/>
                <a:cs typeface="Rubik Light"/>
                <a:sym typeface="Rubik Light"/>
              </a:rPr>
              <a:t> </a:t>
            </a:r>
            <a:r>
              <a:rPr lang="ko" sz="1100" u="sng">
                <a:solidFill>
                  <a:schemeClr val="hlink"/>
                </a:solidFill>
                <a:latin typeface="Rubik Light"/>
                <a:ea typeface="Rubik Light"/>
                <a:cs typeface="Rubik Light"/>
                <a:sym typeface="Rubik Light"/>
                <a:hlinkClick r:id="rId3"/>
              </a:rPr>
              <a:t>129 Url </a:t>
            </a:r>
            <a:r>
              <a:rPr lang="ko" sz="1100">
                <a:solidFill>
                  <a:srgbClr val="6159D2"/>
                </a:solidFill>
                <a:latin typeface="Rubik Light"/>
                <a:ea typeface="Rubik Light"/>
                <a:cs typeface="Rubik Light"/>
                <a:sym typeface="Rubik Light"/>
              </a:rPr>
              <a:t>avec un score mauvais, 94 avec un score moyen.</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rPr b="1" lang="ko" sz="1100">
                <a:solidFill>
                  <a:srgbClr val="6159D2"/>
                </a:solidFill>
                <a:latin typeface="Rubik"/>
                <a:ea typeface="Rubik"/>
                <a:cs typeface="Rubik"/>
                <a:sym typeface="Rubik"/>
              </a:rPr>
              <a:t>Recommandations : </a:t>
            </a:r>
            <a:r>
              <a:rPr lang="ko" sz="1100">
                <a:solidFill>
                  <a:srgbClr val="6159D2"/>
                </a:solidFill>
                <a:latin typeface="Rubik Light"/>
                <a:ea typeface="Rubik Light"/>
                <a:cs typeface="Rubik Light"/>
                <a:sym typeface="Rubik Light"/>
              </a:rPr>
              <a:t>Alléger le poids </a:t>
            </a:r>
            <a:r>
              <a:rPr lang="ko" sz="1100">
                <a:solidFill>
                  <a:srgbClr val="6159D2"/>
                </a:solidFill>
                <a:latin typeface="Rubik Light"/>
                <a:ea typeface="Rubik Light"/>
                <a:cs typeface="Rubik Light"/>
                <a:sym typeface="Rubik Light"/>
              </a:rPr>
              <a:t>de la page en optimisant les images (</a:t>
            </a:r>
            <a:r>
              <a:rPr lang="ko" sz="1100" u="sng">
                <a:solidFill>
                  <a:schemeClr val="hlink"/>
                </a:solidFill>
                <a:latin typeface="Rubik Light"/>
                <a:ea typeface="Rubik Light"/>
                <a:cs typeface="Rubik Light"/>
                <a:sym typeface="Rubik Light"/>
                <a:hlinkClick r:id="rId4"/>
              </a:rPr>
              <a:t>compression</a:t>
            </a:r>
            <a:r>
              <a:rPr lang="ko" sz="1100">
                <a:solidFill>
                  <a:srgbClr val="6159D2"/>
                </a:solidFill>
                <a:latin typeface="Rubik Light"/>
                <a:ea typeface="Rubik Light"/>
                <a:cs typeface="Rubik Light"/>
                <a:sym typeface="Rubik Light"/>
              </a:rPr>
              <a:t>, redimensionnement, </a:t>
            </a:r>
            <a:r>
              <a:rPr lang="ko" sz="1100" u="sng">
                <a:solidFill>
                  <a:schemeClr val="hlink"/>
                </a:solidFill>
                <a:latin typeface="Rubik Light"/>
                <a:ea typeface="Rubik Light"/>
                <a:cs typeface="Rubik Light"/>
                <a:sym typeface="Rubik Light"/>
                <a:hlinkClick r:id="rId5"/>
              </a:rPr>
              <a:t>formats nouvelle génération)</a:t>
            </a:r>
            <a:r>
              <a:rPr lang="ko" sz="1100">
                <a:solidFill>
                  <a:srgbClr val="6159D2"/>
                </a:solidFill>
                <a:latin typeface="Rubik Light"/>
                <a:ea typeface="Rubik Light"/>
                <a:cs typeface="Rubik Light"/>
                <a:sym typeface="Rubik Light"/>
              </a:rPr>
              <a:t> et en optimisant les </a:t>
            </a:r>
            <a:r>
              <a:rPr lang="ko" sz="1100" u="sng">
                <a:solidFill>
                  <a:schemeClr val="hlink"/>
                </a:solidFill>
                <a:latin typeface="Rubik Light"/>
                <a:ea typeface="Rubik Light"/>
                <a:cs typeface="Rubik Light"/>
                <a:sym typeface="Rubik Light"/>
                <a:hlinkClick r:id="rId6"/>
              </a:rPr>
              <a:t>codes CSS</a:t>
            </a:r>
            <a:r>
              <a:rPr lang="ko" sz="1100">
                <a:solidFill>
                  <a:srgbClr val="6159D2"/>
                </a:solidFill>
                <a:latin typeface="Rubik Light"/>
                <a:ea typeface="Rubik Light"/>
                <a:cs typeface="Rubik Light"/>
                <a:sym typeface="Rubik Light"/>
              </a:rPr>
              <a:t> et </a:t>
            </a:r>
            <a:r>
              <a:rPr lang="ko" sz="1100" u="sng">
                <a:solidFill>
                  <a:schemeClr val="hlink"/>
                </a:solidFill>
                <a:latin typeface="Rubik Light"/>
                <a:ea typeface="Rubik Light"/>
                <a:cs typeface="Rubik Light"/>
                <a:sym typeface="Rubik Light"/>
                <a:hlinkClick r:id="rId7"/>
              </a:rPr>
              <a:t>JavaScript </a:t>
            </a:r>
            <a:r>
              <a:rPr lang="ko" sz="1100">
                <a:solidFill>
                  <a:srgbClr val="6159D2"/>
                </a:solidFill>
                <a:latin typeface="Rubik Light"/>
                <a:ea typeface="Rubik Light"/>
                <a:cs typeface="Rubik Light"/>
                <a:sym typeface="Rubik Light"/>
              </a:rPr>
              <a:t>inutilisés qui ralentissent le rendu.</a:t>
            </a:r>
            <a:endParaRPr sz="1100">
              <a:solidFill>
                <a:srgbClr val="6159D2"/>
              </a:solidFill>
              <a:latin typeface="Rubik Light"/>
              <a:ea typeface="Rubik Light"/>
              <a:cs typeface="Rubik Light"/>
              <a:sym typeface="Rubik Light"/>
            </a:endParaRPr>
          </a:p>
        </p:txBody>
      </p:sp>
      <p:sp>
        <p:nvSpPr>
          <p:cNvPr id="309" name="Google Shape;309;p54"/>
          <p:cNvSpPr/>
          <p:nvPr/>
        </p:nvSpPr>
        <p:spPr>
          <a:xfrm>
            <a:off x="3187175" y="1229300"/>
            <a:ext cx="2730900" cy="3614400"/>
          </a:xfrm>
          <a:prstGeom prst="roundRect">
            <a:avLst>
              <a:gd fmla="val 7633" name="adj"/>
            </a:avLst>
          </a:prstGeom>
          <a:solidFill>
            <a:schemeClr val="lt1">
              <a:alpha val="66670"/>
            </a:schemeClr>
          </a:solidFill>
          <a:ln cap="flat" cmpd="sng" w="10250">
            <a:solidFill>
              <a:schemeClr val="lt1"/>
            </a:solidFill>
            <a:prstDash val="solid"/>
            <a:miter lim="8000"/>
            <a:headEnd len="sm" w="sm" type="none"/>
            <a:tailEnd len="sm" w="sm" type="none"/>
          </a:ln>
        </p:spPr>
        <p:txBody>
          <a:bodyPr anchorCtr="0" anchor="ctr" bIns="36900" lIns="73850" spcFirstLastPara="1" rIns="73850" wrap="square" tIns="36900">
            <a:noAutofit/>
          </a:bodyPr>
          <a:lstStyle/>
          <a:p>
            <a:pPr indent="0" lvl="0" marL="0" marR="0" rtl="0" algn="ctr">
              <a:spcBef>
                <a:spcPts val="0"/>
              </a:spcBef>
              <a:spcAft>
                <a:spcPts val="0"/>
              </a:spcAft>
              <a:buNone/>
            </a:pPr>
            <a:r>
              <a:t/>
            </a:r>
            <a:endParaRPr sz="1938">
              <a:solidFill>
                <a:srgbClr val="6159D2"/>
              </a:solidFill>
              <a:latin typeface="Tilt Warp"/>
              <a:ea typeface="Tilt Warp"/>
              <a:cs typeface="Tilt Warp"/>
              <a:sym typeface="Tilt Warp"/>
            </a:endParaRPr>
          </a:p>
        </p:txBody>
      </p:sp>
      <p:sp>
        <p:nvSpPr>
          <p:cNvPr id="310" name="Google Shape;310;p54"/>
          <p:cNvSpPr txBox="1"/>
          <p:nvPr/>
        </p:nvSpPr>
        <p:spPr>
          <a:xfrm>
            <a:off x="3354863" y="1386575"/>
            <a:ext cx="2386800" cy="2753700"/>
          </a:xfrm>
          <a:prstGeom prst="rect">
            <a:avLst/>
          </a:prstGeom>
          <a:noFill/>
          <a:ln>
            <a:noFill/>
          </a:ln>
        </p:spPr>
        <p:txBody>
          <a:bodyPr anchorCtr="0" anchor="t" bIns="34275" lIns="68575" spcFirstLastPara="1" rIns="68575" wrap="square" tIns="34275">
            <a:spAutoFit/>
          </a:bodyPr>
          <a:lstStyle/>
          <a:p>
            <a:pPr indent="0" lvl="0" marL="0" rtl="0" algn="l">
              <a:lnSpc>
                <a:spcPct val="115000"/>
              </a:lnSpc>
              <a:spcBef>
                <a:spcPts val="1200"/>
              </a:spcBef>
              <a:spcAft>
                <a:spcPts val="0"/>
              </a:spcAft>
              <a:buSzPts val="1100"/>
              <a:buNone/>
            </a:pPr>
            <a:r>
              <a:rPr b="1" lang="ko">
                <a:solidFill>
                  <a:srgbClr val="6159D2"/>
                </a:solidFill>
                <a:latin typeface="Rubik"/>
                <a:ea typeface="Rubik"/>
                <a:cs typeface="Rubik"/>
                <a:sym typeface="Rubik"/>
              </a:rPr>
              <a:t>CLS (Cumulative Layout Shift) : Stabilité visuelle</a:t>
            </a:r>
            <a:endParaRPr b="1">
              <a:solidFill>
                <a:srgbClr val="6159D2"/>
              </a:solidFill>
              <a:latin typeface="Rubik"/>
              <a:ea typeface="Rubik"/>
              <a:cs typeface="Rubik"/>
              <a:sym typeface="Rubik"/>
            </a:endParaRPr>
          </a:p>
          <a:p>
            <a:pPr indent="0" lvl="0" marL="0" rtl="0" algn="l">
              <a:lnSpc>
                <a:spcPct val="115000"/>
              </a:lnSpc>
              <a:spcBef>
                <a:spcPts val="1200"/>
              </a:spcBef>
              <a:spcAft>
                <a:spcPts val="0"/>
              </a:spcAft>
              <a:buSzPts val="1100"/>
              <a:buNone/>
            </a:pPr>
            <a:r>
              <a:t/>
            </a:r>
            <a:endParaRPr sz="1100">
              <a:solidFill>
                <a:srgbClr val="6159D2"/>
              </a:solidFill>
              <a:latin typeface="Rubik Light"/>
              <a:ea typeface="Rubik Light"/>
              <a:cs typeface="Rubik Light"/>
              <a:sym typeface="Rubik Light"/>
            </a:endParaRPr>
          </a:p>
          <a:p>
            <a:pPr indent="0" lvl="0" marL="0" rtl="0" algn="l">
              <a:lnSpc>
                <a:spcPct val="115000"/>
              </a:lnSpc>
              <a:spcBef>
                <a:spcPts val="1200"/>
              </a:spcBef>
              <a:spcAft>
                <a:spcPts val="0"/>
              </a:spcAft>
              <a:buSzPts val="1100"/>
              <a:buNone/>
            </a:pPr>
            <a:r>
              <a:rPr b="1" lang="ko" sz="1100">
                <a:solidFill>
                  <a:srgbClr val="6159D2"/>
                </a:solidFill>
                <a:latin typeface="Rubik"/>
                <a:ea typeface="Rubik"/>
                <a:cs typeface="Rubik"/>
                <a:sym typeface="Rubik"/>
              </a:rPr>
              <a:t>Diagnostic : </a:t>
            </a:r>
            <a:r>
              <a:rPr lang="ko" sz="1100" u="sng">
                <a:solidFill>
                  <a:schemeClr val="hlink"/>
                </a:solidFill>
                <a:latin typeface="Rubik Light"/>
                <a:ea typeface="Rubik Light"/>
                <a:cs typeface="Rubik Light"/>
                <a:sym typeface="Rubik Light"/>
                <a:hlinkClick r:id="rId8"/>
              </a:rPr>
              <a:t>33 URL</a:t>
            </a:r>
            <a:r>
              <a:rPr lang="ko" sz="1100">
                <a:solidFill>
                  <a:srgbClr val="6159D2"/>
                </a:solidFill>
                <a:latin typeface="Rubik Light"/>
                <a:ea typeface="Rubik Light"/>
                <a:cs typeface="Rubik Light"/>
                <a:sym typeface="Rubik Light"/>
              </a:rPr>
              <a:t> avec un score mauvais, 23 avec un score moyen.</a:t>
            </a:r>
            <a:endParaRPr sz="1100">
              <a:solidFill>
                <a:srgbClr val="6159D2"/>
              </a:solidFill>
              <a:latin typeface="Rubik Light"/>
              <a:ea typeface="Rubik Light"/>
              <a:cs typeface="Rubik Light"/>
              <a:sym typeface="Rubik Light"/>
            </a:endParaRPr>
          </a:p>
          <a:p>
            <a:pPr indent="0" lvl="0" marL="0" rtl="0" algn="l">
              <a:lnSpc>
                <a:spcPct val="115000"/>
              </a:lnSpc>
              <a:spcBef>
                <a:spcPts val="1200"/>
              </a:spcBef>
              <a:spcAft>
                <a:spcPts val="1200"/>
              </a:spcAft>
              <a:buSzPts val="1100"/>
              <a:buNone/>
            </a:pPr>
            <a:r>
              <a:rPr b="1" lang="ko" sz="1100">
                <a:solidFill>
                  <a:srgbClr val="6159D2"/>
                </a:solidFill>
                <a:latin typeface="Rubik"/>
                <a:ea typeface="Rubik"/>
                <a:cs typeface="Rubik"/>
                <a:sym typeface="Rubik"/>
              </a:rPr>
              <a:t>Recommandations : </a:t>
            </a:r>
            <a:r>
              <a:rPr lang="ko" sz="1100">
                <a:solidFill>
                  <a:srgbClr val="6159D2"/>
                </a:solidFill>
                <a:latin typeface="Rubik Light"/>
                <a:ea typeface="Rubik Light"/>
                <a:cs typeface="Rubik Light"/>
                <a:sym typeface="Rubik Light"/>
              </a:rPr>
              <a:t>Identifier les requêtes responsables des </a:t>
            </a:r>
            <a:r>
              <a:rPr lang="ko" sz="1100" u="sng">
                <a:solidFill>
                  <a:schemeClr val="hlink"/>
                </a:solidFill>
                <a:latin typeface="Rubik Light"/>
                <a:ea typeface="Rubik Light"/>
                <a:cs typeface="Rubik Light"/>
                <a:sym typeface="Rubik Light"/>
                <a:hlinkClick r:id="rId9"/>
              </a:rPr>
              <a:t>décalages</a:t>
            </a:r>
            <a:r>
              <a:rPr lang="ko" sz="1100">
                <a:solidFill>
                  <a:srgbClr val="6159D2"/>
                </a:solidFill>
                <a:latin typeface="Rubik Light"/>
                <a:ea typeface="Rubik Light"/>
                <a:cs typeface="Rubik Light"/>
                <a:sym typeface="Rubik Light"/>
              </a:rPr>
              <a:t> de mise en page et sécuriser l'espace alloué aux éléments médias (images, iframes) pendant leur diffusion.</a:t>
            </a:r>
            <a:endParaRPr sz="1100">
              <a:solidFill>
                <a:srgbClr val="6159D2"/>
              </a:solidFill>
              <a:latin typeface="Rubik Light"/>
              <a:ea typeface="Rubik Light"/>
              <a:cs typeface="Rubik Light"/>
              <a:sym typeface="Rubik Light"/>
            </a:endParaRPr>
          </a:p>
        </p:txBody>
      </p:sp>
      <p:sp>
        <p:nvSpPr>
          <p:cNvPr id="311" name="Google Shape;311;p54"/>
          <p:cNvSpPr/>
          <p:nvPr/>
        </p:nvSpPr>
        <p:spPr>
          <a:xfrm>
            <a:off x="6289775" y="1270075"/>
            <a:ext cx="2730900" cy="3614400"/>
          </a:xfrm>
          <a:prstGeom prst="roundRect">
            <a:avLst>
              <a:gd fmla="val 7633" name="adj"/>
            </a:avLst>
          </a:prstGeom>
          <a:solidFill>
            <a:schemeClr val="lt1">
              <a:alpha val="66670"/>
            </a:schemeClr>
          </a:solidFill>
          <a:ln cap="flat" cmpd="sng" w="10250">
            <a:solidFill>
              <a:schemeClr val="lt1"/>
            </a:solidFill>
            <a:prstDash val="solid"/>
            <a:miter lim="8000"/>
            <a:headEnd len="sm" w="sm" type="none"/>
            <a:tailEnd len="sm" w="sm" type="none"/>
          </a:ln>
        </p:spPr>
        <p:txBody>
          <a:bodyPr anchorCtr="0" anchor="ctr" bIns="36900" lIns="73850" spcFirstLastPara="1" rIns="73850" wrap="square" tIns="36900">
            <a:noAutofit/>
          </a:bodyPr>
          <a:lstStyle/>
          <a:p>
            <a:pPr indent="0" lvl="0" marL="0" marR="0" rtl="0" algn="ctr">
              <a:spcBef>
                <a:spcPts val="0"/>
              </a:spcBef>
              <a:spcAft>
                <a:spcPts val="0"/>
              </a:spcAft>
              <a:buNone/>
            </a:pPr>
            <a:r>
              <a:t/>
            </a:r>
            <a:endParaRPr sz="1938">
              <a:solidFill>
                <a:srgbClr val="6159D2"/>
              </a:solidFill>
              <a:latin typeface="Tilt Warp"/>
              <a:ea typeface="Tilt Warp"/>
              <a:cs typeface="Tilt Warp"/>
              <a:sym typeface="Tilt Warp"/>
            </a:endParaRPr>
          </a:p>
        </p:txBody>
      </p:sp>
      <p:sp>
        <p:nvSpPr>
          <p:cNvPr id="312" name="Google Shape;312;p54"/>
          <p:cNvSpPr txBox="1"/>
          <p:nvPr/>
        </p:nvSpPr>
        <p:spPr>
          <a:xfrm>
            <a:off x="6378575" y="1386575"/>
            <a:ext cx="2553300" cy="2859900"/>
          </a:xfrm>
          <a:prstGeom prst="rect">
            <a:avLst/>
          </a:prstGeom>
          <a:noFill/>
          <a:ln>
            <a:noFill/>
          </a:ln>
        </p:spPr>
        <p:txBody>
          <a:bodyPr anchorCtr="0" anchor="t" bIns="34275" lIns="68575" spcFirstLastPara="1" rIns="68575" wrap="square" tIns="34275">
            <a:spAutoFit/>
          </a:bodyPr>
          <a:lstStyle/>
          <a:p>
            <a:pPr indent="0" lvl="0" marL="0" rtl="0" algn="l">
              <a:lnSpc>
                <a:spcPct val="115000"/>
              </a:lnSpc>
              <a:spcBef>
                <a:spcPts val="1200"/>
              </a:spcBef>
              <a:spcAft>
                <a:spcPts val="0"/>
              </a:spcAft>
              <a:buSzPts val="1100"/>
              <a:buNone/>
            </a:pPr>
            <a:r>
              <a:rPr b="1" lang="ko">
                <a:solidFill>
                  <a:srgbClr val="6159D2"/>
                </a:solidFill>
                <a:latin typeface="Rubik"/>
                <a:ea typeface="Rubik"/>
                <a:cs typeface="Rubik"/>
                <a:sym typeface="Rubik"/>
              </a:rPr>
              <a:t>FCP (First Contentful Paint) : Délai d'affichage initial</a:t>
            </a:r>
            <a:endParaRPr b="1">
              <a:solidFill>
                <a:srgbClr val="6159D2"/>
              </a:solidFill>
              <a:latin typeface="Rubik"/>
              <a:ea typeface="Rubik"/>
              <a:cs typeface="Rubik"/>
              <a:sym typeface="Rubik"/>
            </a:endParaRPr>
          </a:p>
          <a:p>
            <a:pPr indent="0" lvl="0" marL="0" rtl="0" algn="l">
              <a:lnSpc>
                <a:spcPct val="115000"/>
              </a:lnSpc>
              <a:spcBef>
                <a:spcPts val="1200"/>
              </a:spcBef>
              <a:spcAft>
                <a:spcPts val="0"/>
              </a:spcAft>
              <a:buSzPts val="1100"/>
              <a:buNone/>
            </a:pPr>
            <a:r>
              <a:t/>
            </a:r>
            <a:endParaRPr b="1">
              <a:solidFill>
                <a:srgbClr val="6159D2"/>
              </a:solidFill>
              <a:latin typeface="Rubik"/>
              <a:ea typeface="Rubik"/>
              <a:cs typeface="Rubik"/>
              <a:sym typeface="Rubik"/>
            </a:endParaRPr>
          </a:p>
          <a:p>
            <a:pPr indent="0" lvl="0" marL="0" rtl="0" algn="l">
              <a:lnSpc>
                <a:spcPct val="115000"/>
              </a:lnSpc>
              <a:spcBef>
                <a:spcPts val="1200"/>
              </a:spcBef>
              <a:spcAft>
                <a:spcPts val="0"/>
              </a:spcAft>
              <a:buSzPts val="1100"/>
              <a:buNone/>
            </a:pPr>
            <a:r>
              <a:rPr b="1" lang="ko" sz="1100">
                <a:solidFill>
                  <a:srgbClr val="6159D2"/>
                </a:solidFill>
                <a:latin typeface="Rubik"/>
                <a:ea typeface="Rubik"/>
                <a:cs typeface="Rubik"/>
                <a:sym typeface="Rubik"/>
              </a:rPr>
              <a:t>Diagnostic : </a:t>
            </a:r>
            <a:r>
              <a:rPr lang="ko" sz="1100" u="sng">
                <a:solidFill>
                  <a:schemeClr val="hlink"/>
                </a:solidFill>
                <a:latin typeface="Rubik Light"/>
                <a:ea typeface="Rubik Light"/>
                <a:cs typeface="Rubik Light"/>
                <a:sym typeface="Rubik Light"/>
                <a:hlinkClick r:id="rId10"/>
              </a:rPr>
              <a:t>17 URL</a:t>
            </a:r>
            <a:r>
              <a:rPr lang="ko" sz="1100">
                <a:solidFill>
                  <a:srgbClr val="6159D2"/>
                </a:solidFill>
                <a:latin typeface="Rubik Light"/>
                <a:ea typeface="Rubik Light"/>
                <a:cs typeface="Rubik Light"/>
                <a:sym typeface="Rubik Light"/>
              </a:rPr>
              <a:t> avec un score mauvais, 78 avec un score moyen.</a:t>
            </a:r>
            <a:endParaRPr sz="1100">
              <a:solidFill>
                <a:srgbClr val="6159D2"/>
              </a:solidFill>
              <a:latin typeface="Rubik Light"/>
              <a:ea typeface="Rubik Light"/>
              <a:cs typeface="Rubik Light"/>
              <a:sym typeface="Rubik Light"/>
            </a:endParaRPr>
          </a:p>
          <a:p>
            <a:pPr indent="0" lvl="0" marL="0" rtl="0" algn="l">
              <a:lnSpc>
                <a:spcPct val="115000"/>
              </a:lnSpc>
              <a:spcBef>
                <a:spcPts val="1200"/>
              </a:spcBef>
              <a:spcAft>
                <a:spcPts val="1200"/>
              </a:spcAft>
              <a:buSzPts val="1100"/>
              <a:buNone/>
            </a:pPr>
            <a:r>
              <a:rPr b="1" lang="ko" sz="1100">
                <a:solidFill>
                  <a:srgbClr val="6159D2"/>
                </a:solidFill>
                <a:latin typeface="Rubik"/>
                <a:ea typeface="Rubik"/>
                <a:cs typeface="Rubik"/>
                <a:sym typeface="Rubik"/>
              </a:rPr>
              <a:t>Recommandations : </a:t>
            </a:r>
            <a:r>
              <a:rPr lang="ko" sz="1100">
                <a:solidFill>
                  <a:srgbClr val="6159D2"/>
                </a:solidFill>
                <a:latin typeface="Rubik Light"/>
                <a:ea typeface="Rubik Light"/>
                <a:cs typeface="Rubik Light"/>
                <a:sym typeface="Rubik Light"/>
              </a:rPr>
              <a:t>Éliminer les ressources bloquant le rendu pour accélérer l'apparition des premiers éléments et </a:t>
            </a:r>
            <a:r>
              <a:rPr lang="ko" sz="1100" u="sng">
                <a:solidFill>
                  <a:schemeClr val="hlink"/>
                </a:solidFill>
                <a:latin typeface="Rubik Light"/>
                <a:ea typeface="Rubik Light"/>
                <a:cs typeface="Rubik Light"/>
                <a:sym typeface="Rubik Light"/>
                <a:hlinkClick r:id="rId11"/>
              </a:rPr>
              <a:t>réduire la taille globale du DOM</a:t>
            </a:r>
            <a:r>
              <a:rPr lang="ko" sz="1100">
                <a:solidFill>
                  <a:srgbClr val="6159D2"/>
                </a:solidFill>
                <a:latin typeface="Rubik Light"/>
                <a:ea typeface="Rubik Light"/>
                <a:cs typeface="Rubik Light"/>
                <a:sym typeface="Rubik Light"/>
              </a:rPr>
              <a:t> en simplifiant la structure HTML.</a:t>
            </a:r>
            <a:endParaRPr sz="1100">
              <a:solidFill>
                <a:srgbClr val="6159D2"/>
              </a:solidFill>
              <a:latin typeface="Rubik Light"/>
              <a:ea typeface="Rubik Light"/>
              <a:cs typeface="Rubik Light"/>
              <a:sym typeface="Rubik Light"/>
            </a:endParaRPr>
          </a:p>
        </p:txBody>
      </p:sp>
      <p:sp>
        <p:nvSpPr>
          <p:cNvPr id="313" name="Google Shape;313;p54"/>
          <p:cNvSpPr/>
          <p:nvPr/>
        </p:nvSpPr>
        <p:spPr>
          <a:xfrm>
            <a:off x="1952401" y="310575"/>
            <a:ext cx="5239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Pistes d'optimisation des Core Web Vitals</a:t>
            </a:r>
            <a:endParaRPr sz="1800">
              <a:solidFill>
                <a:srgbClr val="6159D2"/>
              </a:solidFill>
              <a:latin typeface="Tilt Warp"/>
              <a:ea typeface="Tilt Warp"/>
              <a:cs typeface="Tilt Warp"/>
              <a:sym typeface="Tilt Warp"/>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55"/>
          <p:cNvSpPr/>
          <p:nvPr/>
        </p:nvSpPr>
        <p:spPr>
          <a:xfrm>
            <a:off x="2274967" y="672621"/>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Concurrence des SC</a:t>
            </a:r>
            <a:endParaRPr sz="1800">
              <a:solidFill>
                <a:srgbClr val="6159D2"/>
              </a:solidFill>
              <a:latin typeface="Tilt Warp"/>
              <a:ea typeface="Tilt Warp"/>
              <a:cs typeface="Tilt Warp"/>
              <a:sym typeface="Tilt Warp"/>
            </a:endParaRPr>
          </a:p>
        </p:txBody>
      </p:sp>
      <p:sp>
        <p:nvSpPr>
          <p:cNvPr id="319" name="Google Shape;319;p55"/>
          <p:cNvSpPr/>
          <p:nvPr/>
        </p:nvSpPr>
        <p:spPr>
          <a:xfrm>
            <a:off x="558100" y="1205500"/>
            <a:ext cx="7843200" cy="3400800"/>
          </a:xfrm>
          <a:prstGeom prst="roundRect">
            <a:avLst>
              <a:gd fmla="val 11239"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graphicFrame>
        <p:nvGraphicFramePr>
          <p:cNvPr id="320" name="Google Shape;320;p55"/>
          <p:cNvGraphicFramePr/>
          <p:nvPr/>
        </p:nvGraphicFramePr>
        <p:xfrm>
          <a:off x="1262500" y="1596000"/>
          <a:ext cx="3000000" cy="3000000"/>
        </p:xfrm>
        <a:graphic>
          <a:graphicData uri="http://schemas.openxmlformats.org/drawingml/2006/table">
            <a:tbl>
              <a:tblPr>
                <a:noFill/>
                <a:tableStyleId>{610893BC-BFFD-4101-98AE-C5A81935D909}</a:tableStyleId>
              </a:tblPr>
              <a:tblGrid>
                <a:gridCol w="1072400"/>
                <a:gridCol w="1072400"/>
                <a:gridCol w="1072400"/>
                <a:gridCol w="1072400"/>
                <a:gridCol w="1072400"/>
                <a:gridCol w="1072400"/>
              </a:tblGrid>
              <a:tr h="381000">
                <a:tc>
                  <a:txBody>
                    <a:bodyPr/>
                    <a:lstStyle/>
                    <a:p>
                      <a:pPr indent="0" lvl="0" marL="0" rtl="0" algn="l">
                        <a:lnSpc>
                          <a:spcPct val="115000"/>
                        </a:lnSpc>
                        <a:spcBef>
                          <a:spcPts val="0"/>
                        </a:spcBef>
                        <a:spcAft>
                          <a:spcPts val="0"/>
                        </a:spcAft>
                        <a:buNone/>
                      </a:pPr>
                      <a:r>
                        <a:rPr b="1" lang="ko" sz="1000">
                          <a:solidFill>
                            <a:srgbClr val="FFFFFF"/>
                          </a:solidFill>
                          <a:latin typeface="Rubik"/>
                          <a:ea typeface="Rubik"/>
                          <a:cs typeface="Rubik"/>
                          <a:sym typeface="Rubik"/>
                        </a:rPr>
                        <a:t>Benchmark</a:t>
                      </a:r>
                      <a:endParaRPr b="1" sz="1000">
                        <a:solidFill>
                          <a:srgbClr val="FFFFF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ctr">
                        <a:lnSpc>
                          <a:spcPct val="115000"/>
                        </a:lnSpc>
                        <a:spcBef>
                          <a:spcPts val="0"/>
                        </a:spcBef>
                        <a:spcAft>
                          <a:spcPts val="0"/>
                        </a:spcAft>
                        <a:buNone/>
                      </a:pPr>
                      <a:r>
                        <a:rPr b="1" lang="ko" sz="1000">
                          <a:solidFill>
                            <a:srgbClr val="FFFFFF"/>
                          </a:solidFill>
                          <a:latin typeface="Rubik"/>
                          <a:ea typeface="Rubik"/>
                          <a:cs typeface="Rubik"/>
                          <a:sym typeface="Rubik"/>
                        </a:rPr>
                        <a:t>INTIA</a:t>
                      </a:r>
                      <a:endParaRPr b="1" sz="1000">
                        <a:solidFill>
                          <a:srgbClr val="FFFFF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ctr">
                        <a:lnSpc>
                          <a:spcPct val="115000"/>
                        </a:lnSpc>
                        <a:spcBef>
                          <a:spcPts val="0"/>
                        </a:spcBef>
                        <a:spcAft>
                          <a:spcPts val="0"/>
                        </a:spcAft>
                        <a:buNone/>
                      </a:pPr>
                      <a:r>
                        <a:rPr b="1" lang="ko" sz="1000">
                          <a:solidFill>
                            <a:srgbClr val="FFFFFF"/>
                          </a:solidFill>
                          <a:latin typeface="Rubik"/>
                          <a:ea typeface="Rubik"/>
                          <a:cs typeface="Rubik"/>
                          <a:sym typeface="Rubik"/>
                        </a:rPr>
                        <a:t>Evoliz</a:t>
                      </a:r>
                      <a:endParaRPr b="1" sz="1000">
                        <a:solidFill>
                          <a:srgbClr val="FFFFF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ctr">
                        <a:lnSpc>
                          <a:spcPct val="115000"/>
                        </a:lnSpc>
                        <a:spcBef>
                          <a:spcPts val="0"/>
                        </a:spcBef>
                        <a:spcAft>
                          <a:spcPts val="0"/>
                        </a:spcAft>
                        <a:buNone/>
                      </a:pPr>
                      <a:r>
                        <a:rPr b="1" lang="ko" sz="1000">
                          <a:solidFill>
                            <a:srgbClr val="FFFFFF"/>
                          </a:solidFill>
                          <a:latin typeface="Rubik"/>
                          <a:ea typeface="Rubik"/>
                          <a:cs typeface="Rubik"/>
                          <a:sym typeface="Rubik"/>
                        </a:rPr>
                        <a:t>Tolteck</a:t>
                      </a:r>
                      <a:endParaRPr b="1" sz="1000">
                        <a:solidFill>
                          <a:srgbClr val="FFFFF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ctr">
                        <a:lnSpc>
                          <a:spcPct val="115000"/>
                        </a:lnSpc>
                        <a:spcBef>
                          <a:spcPts val="0"/>
                        </a:spcBef>
                        <a:spcAft>
                          <a:spcPts val="0"/>
                        </a:spcAft>
                        <a:buNone/>
                      </a:pPr>
                      <a:r>
                        <a:rPr b="1" lang="ko" sz="1000">
                          <a:solidFill>
                            <a:srgbClr val="FFFFFF"/>
                          </a:solidFill>
                          <a:latin typeface="Rubik"/>
                          <a:ea typeface="Rubik"/>
                          <a:cs typeface="Rubik"/>
                          <a:sym typeface="Rubik"/>
                        </a:rPr>
                        <a:t>sinao</a:t>
                      </a:r>
                      <a:endParaRPr b="1" sz="1000">
                        <a:solidFill>
                          <a:srgbClr val="FFFFF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ctr">
                        <a:lnSpc>
                          <a:spcPct val="115000"/>
                        </a:lnSpc>
                        <a:spcBef>
                          <a:spcPts val="0"/>
                        </a:spcBef>
                        <a:spcAft>
                          <a:spcPts val="0"/>
                        </a:spcAft>
                        <a:buNone/>
                      </a:pPr>
                      <a:r>
                        <a:rPr b="1" lang="ko" sz="1000">
                          <a:solidFill>
                            <a:srgbClr val="FFFFFF"/>
                          </a:solidFill>
                          <a:latin typeface="Rubik"/>
                          <a:ea typeface="Rubik"/>
                          <a:cs typeface="Rubik"/>
                          <a:sym typeface="Rubik"/>
                        </a:rPr>
                        <a:t>henrri</a:t>
                      </a:r>
                      <a:endParaRPr b="1" sz="1000">
                        <a:solidFill>
                          <a:srgbClr val="FFFFF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r>
              <a:tr h="381000">
                <a:tc>
                  <a:txBody>
                    <a:bodyPr/>
                    <a:lstStyle/>
                    <a:p>
                      <a:pPr indent="0" lvl="0" marL="0" rtl="0" algn="l">
                        <a:lnSpc>
                          <a:spcPct val="115000"/>
                        </a:lnSpc>
                        <a:spcBef>
                          <a:spcPts val="0"/>
                        </a:spcBef>
                        <a:spcAft>
                          <a:spcPts val="0"/>
                        </a:spcAft>
                        <a:buNone/>
                      </a:pPr>
                      <a:r>
                        <a:rPr lang="ko" sz="1000">
                          <a:latin typeface="Rubik"/>
                          <a:ea typeface="Rubik"/>
                          <a:cs typeface="Rubik"/>
                          <a:sym typeface="Rubik"/>
                        </a:rPr>
                        <a:t>Note mobile</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ko" sz="1000">
                          <a:solidFill>
                            <a:srgbClr val="188038"/>
                          </a:solidFill>
                          <a:latin typeface="Rubik"/>
                          <a:ea typeface="Rubik"/>
                          <a:cs typeface="Rubik"/>
                          <a:sym typeface="Rubik"/>
                        </a:rPr>
                        <a:t>71</a:t>
                      </a:r>
                      <a:endParaRPr b="1" sz="1000">
                        <a:solidFill>
                          <a:srgbClr val="188038"/>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70D3C8"/>
                    </a:solidFill>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83</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42</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31</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38</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ko" sz="1000">
                          <a:latin typeface="Rubik"/>
                          <a:ea typeface="Rubik"/>
                          <a:cs typeface="Rubik"/>
                          <a:sym typeface="Rubik"/>
                        </a:rPr>
                        <a:t>Note Desktop</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ko" sz="1000">
                          <a:solidFill>
                            <a:srgbClr val="188038"/>
                          </a:solidFill>
                          <a:latin typeface="Rubik"/>
                          <a:ea typeface="Rubik"/>
                          <a:cs typeface="Rubik"/>
                          <a:sym typeface="Rubik"/>
                        </a:rPr>
                        <a:t>99</a:t>
                      </a:r>
                      <a:endParaRPr b="1" sz="1000">
                        <a:solidFill>
                          <a:srgbClr val="188038"/>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70D3C8"/>
                    </a:solidFill>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87</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78</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70</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52</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ko" sz="1000">
                          <a:latin typeface="Rubik"/>
                          <a:ea typeface="Rubik"/>
                          <a:cs typeface="Rubik"/>
                          <a:sym typeface="Rubik"/>
                        </a:rPr>
                        <a:t>Core web Vitals Mobile</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Réussite</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70D3C8"/>
                    </a:solidFill>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Réussite</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Echec</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Réussite</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Réussite</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ko" sz="1000">
                          <a:latin typeface="Rubik"/>
                          <a:ea typeface="Rubik"/>
                          <a:cs typeface="Rubik"/>
                          <a:sym typeface="Rubik"/>
                        </a:rPr>
                        <a:t>Core web Vitals Desktop</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Réussite</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70D3C8"/>
                    </a:solidFill>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Réussite</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Echec</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Réussite</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Echec</a:t>
                      </a:r>
                      <a:endParaRPr sz="1000">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56"/>
          <p:cNvSpPr txBox="1"/>
          <p:nvPr/>
        </p:nvSpPr>
        <p:spPr>
          <a:xfrm>
            <a:off x="2408704" y="1563790"/>
            <a:ext cx="4326600" cy="531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Objectif technique </a:t>
            </a:r>
            <a:r>
              <a:rPr lang="ko" sz="2700">
                <a:solidFill>
                  <a:schemeClr val="dk1"/>
                </a:solidFill>
              </a:rPr>
              <a:t>⚙️</a:t>
            </a:r>
            <a:endParaRPr sz="100">
              <a:solidFill>
                <a:srgbClr val="6159D2"/>
              </a:solidFill>
              <a:latin typeface="Tilt Warp"/>
              <a:ea typeface="Tilt Warp"/>
              <a:cs typeface="Tilt Warp"/>
              <a:sym typeface="Tilt Warp"/>
            </a:endParaRPr>
          </a:p>
        </p:txBody>
      </p:sp>
      <p:sp>
        <p:nvSpPr>
          <p:cNvPr id="326" name="Google Shape;326;p56"/>
          <p:cNvSpPr/>
          <p:nvPr/>
        </p:nvSpPr>
        <p:spPr>
          <a:xfrm>
            <a:off x="2629500" y="2571750"/>
            <a:ext cx="3885000" cy="796500"/>
          </a:xfrm>
          <a:prstGeom prst="roundRect">
            <a:avLst>
              <a:gd fmla="val 50000" name="adj"/>
            </a:avLst>
          </a:prstGeom>
          <a:solidFill>
            <a:srgbClr val="70D3C8"/>
          </a:solidFill>
          <a:ln cap="flat" cmpd="sng" w="9525">
            <a:solidFill>
              <a:schemeClr val="lt1"/>
            </a:solidFill>
            <a:prstDash val="solid"/>
            <a:miter lim="8000"/>
            <a:headEnd len="sm" w="sm" type="none"/>
            <a:tailEnd len="sm" w="sm" type="none"/>
          </a:ln>
        </p:spPr>
        <p:txBody>
          <a:bodyPr anchorCtr="0" anchor="ctr" bIns="34275" lIns="135000" spcFirstLastPara="1" rIns="135000" wrap="square" tIns="34275">
            <a:noAutofit/>
          </a:bodyPr>
          <a:lstStyle/>
          <a:p>
            <a:pPr indent="0" lvl="0" marL="0" rtl="0" algn="ctr">
              <a:spcBef>
                <a:spcPts val="0"/>
              </a:spcBef>
              <a:spcAft>
                <a:spcPts val="0"/>
              </a:spcAft>
              <a:buNone/>
            </a:pPr>
            <a:r>
              <a:rPr lang="ko" sz="1700">
                <a:solidFill>
                  <a:srgbClr val="6159D2"/>
                </a:solidFill>
                <a:latin typeface="Rubik Light"/>
                <a:ea typeface="Rubik Light"/>
                <a:cs typeface="Rubik Light"/>
                <a:sym typeface="Rubik Light"/>
              </a:rPr>
              <a:t>Sécurité et accessibilité universelle</a:t>
            </a:r>
            <a:endParaRPr sz="1700">
              <a:solidFill>
                <a:srgbClr val="6159D2"/>
              </a:solidFill>
              <a:latin typeface="Rubik Light"/>
              <a:ea typeface="Rubik Light"/>
              <a:cs typeface="Rubik Light"/>
              <a:sym typeface="Rubik Light"/>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57"/>
          <p:cNvSpPr/>
          <p:nvPr/>
        </p:nvSpPr>
        <p:spPr>
          <a:xfrm>
            <a:off x="277500" y="1067625"/>
            <a:ext cx="8407500" cy="36648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332" name="Google Shape;332;p57"/>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Synthèse</a:t>
            </a:r>
            <a:endParaRPr sz="1800">
              <a:solidFill>
                <a:srgbClr val="6159D2"/>
              </a:solidFill>
              <a:latin typeface="Tilt Warp"/>
              <a:ea typeface="Tilt Warp"/>
              <a:cs typeface="Tilt Warp"/>
              <a:sym typeface="Tilt Warp"/>
            </a:endParaRPr>
          </a:p>
        </p:txBody>
      </p:sp>
      <p:graphicFrame>
        <p:nvGraphicFramePr>
          <p:cNvPr id="333" name="Google Shape;333;p57"/>
          <p:cNvGraphicFramePr/>
          <p:nvPr/>
        </p:nvGraphicFramePr>
        <p:xfrm>
          <a:off x="526725" y="1518550"/>
          <a:ext cx="3000000" cy="3000000"/>
        </p:xfrm>
        <a:graphic>
          <a:graphicData uri="http://schemas.openxmlformats.org/drawingml/2006/table">
            <a:tbl>
              <a:tblPr>
                <a:noFill/>
                <a:tableStyleId>{610893BC-BFFD-4101-98AE-C5A81935D909}</a:tableStyleId>
              </a:tblPr>
              <a:tblGrid>
                <a:gridCol w="1007825"/>
                <a:gridCol w="2860350"/>
                <a:gridCol w="4040875"/>
              </a:tblGrid>
              <a:tr h="446850">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Impact SEO</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Critère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Remarque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r>
              <a:tr h="51765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sz="16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Sécurisation des protocoles (HTTPS)</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Maintenir un certificat SSL valide et forcer la redirection de HTTP vers HTTPS pour assurer la sécurité des données.</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Présence de 3 URL en HTTP, actuellement redirigées en 301. Il convient de corriger ces liens internes vers leur version HTTPS définitive, comme mentionné précédemment.</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b="1" lang="ko" sz="1000">
                          <a:solidFill>
                            <a:srgbClr val="14155F"/>
                          </a:solidFill>
                          <a:latin typeface="Rubik"/>
                          <a:ea typeface="Rubik"/>
                          <a:cs typeface="Rubik"/>
                          <a:sym typeface="Rubik"/>
                        </a:rPr>
                        <a:t>Accessibilité numérique</a:t>
                      </a:r>
                      <a:endParaRPr b="1" sz="1000">
                        <a:solidFill>
                          <a:srgbClr val="14155F"/>
                        </a:solidFill>
                        <a:latin typeface="Rubik"/>
                        <a:ea typeface="Rubik"/>
                        <a:cs typeface="Rubik"/>
                        <a:sym typeface="Rubik"/>
                      </a:endParaRPr>
                    </a:p>
                    <a:p>
                      <a:pPr indent="0" lvl="0" marL="0" rtl="0" algn="l">
                        <a:spcBef>
                          <a:spcPts val="0"/>
                        </a:spcBef>
                        <a:spcAft>
                          <a:spcPts val="0"/>
                        </a:spcAft>
                        <a:buClr>
                          <a:srgbClr val="000000"/>
                        </a:buClr>
                        <a:buSzPts val="1100"/>
                        <a:buFont typeface="Arial"/>
                        <a:buNone/>
                      </a:pPr>
                      <a:r>
                        <a:rPr lang="ko" sz="800">
                          <a:solidFill>
                            <a:srgbClr val="14155F"/>
                          </a:solidFill>
                          <a:latin typeface="Rubik Light"/>
                          <a:ea typeface="Rubik Light"/>
                          <a:cs typeface="Rubik Light"/>
                          <a:sym typeface="Rubik Light"/>
                        </a:rPr>
                        <a:t>Renseigner systématiquement les attributs alt des images pour les lecteurs d'écran, assurer un contraste de couleur suffisant et permettre la navigation au clavier</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La page d'accueil obtient une note d'accessibilité de 7/10, ce qui constitue un</a:t>
                      </a:r>
                      <a:r>
                        <a:rPr lang="ko" sz="1000">
                          <a:solidFill>
                            <a:srgbClr val="14155F"/>
                          </a:solidFill>
                          <a:highlight>
                            <a:schemeClr val="accent4"/>
                          </a:highlight>
                          <a:latin typeface="Rubik Light"/>
                          <a:ea typeface="Rubik Light"/>
                          <a:cs typeface="Rubik Light"/>
                          <a:sym typeface="Rubik Light"/>
                        </a:rPr>
                        <a:t> résultat satisfaisant</a:t>
                      </a:r>
                      <a:r>
                        <a:rPr lang="ko" sz="1000">
                          <a:solidFill>
                            <a:srgbClr val="14155F"/>
                          </a:solidFill>
                          <a:latin typeface="Rubik Light"/>
                          <a:ea typeface="Rubik Light"/>
                          <a:cs typeface="Rubik Light"/>
                          <a:sym typeface="Rubik Light"/>
                        </a:rPr>
                        <a:t>. Quelques erreurs de contraste visuel sont toutefois identifiées. Par ailleurs, </a:t>
                      </a:r>
                      <a:r>
                        <a:rPr lang="ko" sz="1000" u="sng">
                          <a:solidFill>
                            <a:schemeClr val="hlink"/>
                          </a:solidFill>
                          <a:latin typeface="Rubik Light"/>
                          <a:ea typeface="Rubik Light"/>
                          <a:cs typeface="Rubik Light"/>
                          <a:sym typeface="Rubik Light"/>
                          <a:hlinkClick r:id="rId3"/>
                        </a:rPr>
                        <a:t>37 images</a:t>
                      </a:r>
                      <a:r>
                        <a:rPr lang="ko" sz="1000">
                          <a:solidFill>
                            <a:srgbClr val="14155F"/>
                          </a:solidFill>
                          <a:latin typeface="Rubik Light"/>
                          <a:ea typeface="Rubik Light"/>
                          <a:cs typeface="Rubik Light"/>
                          <a:sym typeface="Rubik Light"/>
                        </a:rPr>
                        <a:t> du site sont dépourvues de texte alternatif (attribut alt).</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58"/>
          <p:cNvSpPr/>
          <p:nvPr/>
        </p:nvSpPr>
        <p:spPr>
          <a:xfrm>
            <a:off x="539550" y="540000"/>
            <a:ext cx="8064900" cy="4063500"/>
          </a:xfrm>
          <a:prstGeom prst="roundRect">
            <a:avLst>
              <a:gd fmla="val 6588"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339" name="Google Shape;339;p58"/>
          <p:cNvSpPr txBox="1"/>
          <p:nvPr/>
        </p:nvSpPr>
        <p:spPr>
          <a:xfrm>
            <a:off x="2757902" y="682734"/>
            <a:ext cx="3628200" cy="3924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2100">
                <a:solidFill>
                  <a:srgbClr val="6159D2"/>
                </a:solidFill>
                <a:latin typeface="Tilt Warp"/>
                <a:ea typeface="Tilt Warp"/>
                <a:cs typeface="Tilt Warp"/>
                <a:sym typeface="Tilt Warp"/>
              </a:rPr>
              <a:t>Accessibilité</a:t>
            </a:r>
            <a:endParaRPr i="0" sz="2100">
              <a:solidFill>
                <a:srgbClr val="6159D2"/>
              </a:solidFill>
              <a:latin typeface="Tilt Warp"/>
              <a:ea typeface="Tilt Warp"/>
              <a:cs typeface="Tilt Warp"/>
              <a:sym typeface="Tilt Warp"/>
            </a:endParaRPr>
          </a:p>
        </p:txBody>
      </p:sp>
      <p:pic>
        <p:nvPicPr>
          <p:cNvPr id="340" name="Google Shape;340;p58" title="Capture d’écran 2026-06-14 à 19.26.22.png"/>
          <p:cNvPicPr preferRelativeResize="0"/>
          <p:nvPr/>
        </p:nvPicPr>
        <p:blipFill>
          <a:blip r:embed="rId3">
            <a:alphaModFix/>
          </a:blip>
          <a:stretch>
            <a:fillRect/>
          </a:stretch>
        </p:blipFill>
        <p:spPr>
          <a:xfrm>
            <a:off x="4302729" y="1265925"/>
            <a:ext cx="3786100" cy="2932549"/>
          </a:xfrm>
          <a:prstGeom prst="rect">
            <a:avLst/>
          </a:prstGeom>
          <a:noFill/>
          <a:ln>
            <a:noFill/>
          </a:ln>
          <a:effectLst>
            <a:outerShdw blurRad="57150" rotWithShape="0" algn="bl" dir="5400000" dist="19050">
              <a:srgbClr val="000000">
                <a:alpha val="50000"/>
              </a:srgbClr>
            </a:outerShdw>
          </a:effectLst>
        </p:spPr>
      </p:pic>
      <p:sp>
        <p:nvSpPr>
          <p:cNvPr id="341" name="Google Shape;341;p58"/>
          <p:cNvSpPr txBox="1"/>
          <p:nvPr/>
        </p:nvSpPr>
        <p:spPr>
          <a:xfrm>
            <a:off x="802475" y="1173700"/>
            <a:ext cx="3225300" cy="3117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b="1" lang="ko" sz="1100">
                <a:solidFill>
                  <a:srgbClr val="6159D2"/>
                </a:solidFill>
                <a:latin typeface="Rubik"/>
                <a:ea typeface="Rubik"/>
                <a:cs typeface="Rubik"/>
                <a:sym typeface="Rubik"/>
              </a:rPr>
              <a:t>L’objectif</a:t>
            </a:r>
            <a:endParaRPr b="1" sz="1100">
              <a:solidFill>
                <a:srgbClr val="6159D2"/>
              </a:solidFill>
              <a:latin typeface="Rubik"/>
              <a:ea typeface="Rubik"/>
              <a:cs typeface="Rubik"/>
              <a:sym typeface="Rubik"/>
            </a:endParaRPr>
          </a:p>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Bien que distincte du référencement naturel au sens strict, l'accessibilité numérique partage plusieurs critères techniques fondamentaux avec l'optimisation pour les robots d'exploration </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b="1" lang="ko" sz="1100">
                <a:solidFill>
                  <a:srgbClr val="6159D2"/>
                </a:solidFill>
                <a:latin typeface="Rubik"/>
                <a:ea typeface="Rubik"/>
                <a:cs typeface="Rubik"/>
                <a:sym typeface="Rubik"/>
              </a:rPr>
              <a:t>Le constat de l'outil WAVE</a:t>
            </a:r>
            <a:endParaRPr b="1" sz="1100">
              <a:solidFill>
                <a:srgbClr val="6159D2"/>
              </a:solidFill>
              <a:latin typeface="Rubik"/>
              <a:ea typeface="Rubik"/>
              <a:cs typeface="Rubik"/>
              <a:sym typeface="Rubik"/>
            </a:endParaRPr>
          </a:p>
          <a:p>
            <a:pPr indent="0" lvl="0" marL="0" marR="0" rtl="0" algn="l">
              <a:lnSpc>
                <a:spcPct val="100000"/>
              </a:lnSpc>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La page d'accueil obtient un score satisfaisant de 7/10.</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La base technique est saine, avec l'absence totale d'erreurs bloquantes.</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Il y a des axes d'amélioration, principalement liés à 11 erreurs de contraste visuel qui peuvent gêner la lisibilité pour certains utilisateurs.</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100">
              <a:solidFill>
                <a:srgbClr val="6159D2"/>
              </a:solidFill>
              <a:latin typeface="Rubik Light"/>
              <a:ea typeface="Rubik Light"/>
              <a:cs typeface="Rubik Light"/>
              <a:sym typeface="Rubik Light"/>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59"/>
          <p:cNvSpPr txBox="1"/>
          <p:nvPr/>
        </p:nvSpPr>
        <p:spPr>
          <a:xfrm>
            <a:off x="2408704" y="1563790"/>
            <a:ext cx="4326600" cy="531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Analyse sémantique</a:t>
            </a:r>
            <a:endParaRPr sz="3000">
              <a:solidFill>
                <a:srgbClr val="6159D2"/>
              </a:solidFill>
              <a:latin typeface="Tilt Warp"/>
              <a:ea typeface="Tilt Warp"/>
              <a:cs typeface="Tilt Warp"/>
              <a:sym typeface="Tilt Warp"/>
            </a:endParaRPr>
          </a:p>
        </p:txBody>
      </p:sp>
      <p:sp>
        <p:nvSpPr>
          <p:cNvPr id="347" name="Google Shape;347;p59"/>
          <p:cNvSpPr txBox="1"/>
          <p:nvPr/>
        </p:nvSpPr>
        <p:spPr>
          <a:xfrm>
            <a:off x="2414392" y="3300370"/>
            <a:ext cx="4315200" cy="408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1100">
                <a:solidFill>
                  <a:srgbClr val="6159D2"/>
                </a:solidFill>
                <a:latin typeface="Rubik Light"/>
                <a:ea typeface="Rubik Light"/>
                <a:cs typeface="Rubik Light"/>
                <a:sym typeface="Rubik Light"/>
              </a:rPr>
              <a:t>Étude de la visibilité des contenus actuels, de leur pertinence et identification des nouvelles opportunités d'acquisition de trafic.</a:t>
            </a:r>
            <a:endParaRPr sz="1100"/>
          </a:p>
        </p:txBody>
      </p:sp>
      <p:pic>
        <p:nvPicPr>
          <p:cNvPr id="348" name="Google Shape;348;p59"/>
          <p:cNvPicPr preferRelativeResize="0"/>
          <p:nvPr/>
        </p:nvPicPr>
        <p:blipFill rotWithShape="1">
          <a:blip r:embed="rId3">
            <a:alphaModFix/>
          </a:blip>
          <a:srcRect b="0" l="0" r="0" t="0"/>
          <a:stretch/>
        </p:blipFill>
        <p:spPr>
          <a:xfrm>
            <a:off x="3905438" y="2222094"/>
            <a:ext cx="1333124" cy="882214"/>
          </a:xfrm>
          <a:prstGeom prst="rect">
            <a:avLst/>
          </a:prstGeom>
          <a:noFill/>
          <a:ln>
            <a:noFill/>
          </a:ln>
          <a:effectLst>
            <a:outerShdw blurRad="101600" sx="102000" rotWithShape="0" algn="ctr" sy="102000">
              <a:srgbClr val="292484">
                <a:alpha val="51759"/>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33"/>
          <p:cNvSpPr txBox="1"/>
          <p:nvPr/>
        </p:nvSpPr>
        <p:spPr>
          <a:xfrm>
            <a:off x="2408704" y="1563790"/>
            <a:ext cx="4326600" cy="531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Contexte et marché</a:t>
            </a:r>
            <a:endParaRPr sz="3000">
              <a:solidFill>
                <a:srgbClr val="6159D2"/>
              </a:solidFill>
              <a:latin typeface="Tilt Warp"/>
              <a:ea typeface="Tilt Warp"/>
              <a:cs typeface="Tilt Warp"/>
              <a:sym typeface="Tilt Warp"/>
            </a:endParaRPr>
          </a:p>
        </p:txBody>
      </p:sp>
      <p:pic>
        <p:nvPicPr>
          <p:cNvPr id="133" name="Google Shape;133;p33"/>
          <p:cNvPicPr preferRelativeResize="0"/>
          <p:nvPr/>
        </p:nvPicPr>
        <p:blipFill rotWithShape="1">
          <a:blip r:embed="rId3">
            <a:alphaModFix/>
          </a:blip>
          <a:srcRect b="0" l="0" r="0" t="0"/>
          <a:stretch/>
        </p:blipFill>
        <p:spPr>
          <a:xfrm>
            <a:off x="4162132" y="2354589"/>
            <a:ext cx="754411" cy="713213"/>
          </a:xfrm>
          <a:prstGeom prst="rect">
            <a:avLst/>
          </a:prstGeom>
          <a:noFill/>
          <a:ln>
            <a:noFill/>
          </a:ln>
          <a:effectLst>
            <a:outerShdw blurRad="101600" sx="102000" rotWithShape="0" algn="ctr" sy="102000">
              <a:srgbClr val="292484">
                <a:alpha val="51759"/>
              </a:srgbClr>
            </a:outerShdw>
          </a:effectLst>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60"/>
          <p:cNvSpPr txBox="1"/>
          <p:nvPr/>
        </p:nvSpPr>
        <p:spPr>
          <a:xfrm>
            <a:off x="2408700" y="1563800"/>
            <a:ext cx="3848700" cy="531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Objectif sémantique </a:t>
            </a:r>
            <a:endParaRPr sz="100">
              <a:solidFill>
                <a:srgbClr val="6159D2"/>
              </a:solidFill>
              <a:latin typeface="Tilt Warp"/>
              <a:ea typeface="Tilt Warp"/>
              <a:cs typeface="Tilt Warp"/>
              <a:sym typeface="Tilt Warp"/>
            </a:endParaRPr>
          </a:p>
        </p:txBody>
      </p:sp>
      <p:sp>
        <p:nvSpPr>
          <p:cNvPr id="354" name="Google Shape;354;p60"/>
          <p:cNvSpPr/>
          <p:nvPr/>
        </p:nvSpPr>
        <p:spPr>
          <a:xfrm>
            <a:off x="2629500" y="2571750"/>
            <a:ext cx="3885000" cy="796500"/>
          </a:xfrm>
          <a:prstGeom prst="roundRect">
            <a:avLst>
              <a:gd fmla="val 50000" name="adj"/>
            </a:avLst>
          </a:prstGeom>
          <a:solidFill>
            <a:srgbClr val="70D3C8"/>
          </a:solidFill>
          <a:ln cap="flat" cmpd="sng" w="9525">
            <a:solidFill>
              <a:schemeClr val="lt1"/>
            </a:solidFill>
            <a:prstDash val="solid"/>
            <a:miter lim="8000"/>
            <a:headEnd len="sm" w="sm" type="none"/>
            <a:tailEnd len="sm" w="sm" type="none"/>
          </a:ln>
        </p:spPr>
        <p:txBody>
          <a:bodyPr anchorCtr="0" anchor="ctr" bIns="34275" lIns="135000" spcFirstLastPara="1" rIns="135000" wrap="square" tIns="34275">
            <a:noAutofit/>
          </a:bodyPr>
          <a:lstStyle/>
          <a:p>
            <a:pPr indent="0" lvl="0" marL="0" rtl="0" algn="ctr">
              <a:spcBef>
                <a:spcPts val="0"/>
              </a:spcBef>
              <a:spcAft>
                <a:spcPts val="0"/>
              </a:spcAft>
              <a:buNone/>
            </a:pPr>
            <a:r>
              <a:rPr lang="ko" sz="1700">
                <a:solidFill>
                  <a:srgbClr val="6159D2"/>
                </a:solidFill>
                <a:latin typeface="Rubik Light"/>
                <a:ea typeface="Rubik Light"/>
                <a:cs typeface="Rubik Light"/>
                <a:sym typeface="Rubik Light"/>
              </a:rPr>
              <a:t>Pertinence thématique</a:t>
            </a:r>
            <a:endParaRPr sz="2100">
              <a:solidFill>
                <a:schemeClr val="lt1"/>
              </a:solidFill>
              <a:latin typeface="Rubik Light"/>
              <a:ea typeface="Rubik Light"/>
              <a:cs typeface="Rubik Light"/>
              <a:sym typeface="Rubik Light"/>
            </a:endParaRPr>
          </a:p>
        </p:txBody>
      </p:sp>
      <p:pic>
        <p:nvPicPr>
          <p:cNvPr id="355" name="Google Shape;355;p60"/>
          <p:cNvPicPr preferRelativeResize="0"/>
          <p:nvPr/>
        </p:nvPicPr>
        <p:blipFill rotWithShape="1">
          <a:blip r:embed="rId3">
            <a:alphaModFix/>
          </a:blip>
          <a:srcRect b="0" l="0" r="0" t="0"/>
          <a:stretch/>
        </p:blipFill>
        <p:spPr>
          <a:xfrm>
            <a:off x="6257401" y="1645513"/>
            <a:ext cx="555451" cy="367574"/>
          </a:xfrm>
          <a:prstGeom prst="rect">
            <a:avLst/>
          </a:prstGeom>
          <a:noFill/>
          <a:ln>
            <a:noFill/>
          </a:ln>
          <a:effectLst>
            <a:outerShdw blurRad="101600" sx="102000" rotWithShape="0" algn="ctr" sy="102000">
              <a:srgbClr val="292484">
                <a:alpha val="51759"/>
              </a:srgbClr>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61"/>
          <p:cNvSpPr/>
          <p:nvPr/>
        </p:nvSpPr>
        <p:spPr>
          <a:xfrm>
            <a:off x="277500" y="811125"/>
            <a:ext cx="8407500" cy="39213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361" name="Google Shape;361;p61"/>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Synthèse</a:t>
            </a:r>
            <a:endParaRPr sz="1800">
              <a:solidFill>
                <a:srgbClr val="6159D2"/>
              </a:solidFill>
              <a:latin typeface="Tilt Warp"/>
              <a:ea typeface="Tilt Warp"/>
              <a:cs typeface="Tilt Warp"/>
              <a:sym typeface="Tilt Warp"/>
            </a:endParaRPr>
          </a:p>
        </p:txBody>
      </p:sp>
      <p:graphicFrame>
        <p:nvGraphicFramePr>
          <p:cNvPr id="362" name="Google Shape;362;p61"/>
          <p:cNvGraphicFramePr/>
          <p:nvPr/>
        </p:nvGraphicFramePr>
        <p:xfrm>
          <a:off x="526725" y="1389088"/>
          <a:ext cx="3000000" cy="3000000"/>
        </p:xfrm>
        <a:graphic>
          <a:graphicData uri="http://schemas.openxmlformats.org/drawingml/2006/table">
            <a:tbl>
              <a:tblPr>
                <a:noFill/>
                <a:tableStyleId>{610893BC-BFFD-4101-98AE-C5A81935D909}</a:tableStyleId>
              </a:tblPr>
              <a:tblGrid>
                <a:gridCol w="1007825"/>
                <a:gridCol w="2860350"/>
                <a:gridCol w="4040875"/>
              </a:tblGrid>
              <a:tr h="446850">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Note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Critère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Remarque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r>
              <a:tr h="51765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sz="16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La couverture sémantique</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Par rapport à la conccurrence</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INTIA possède le plus vaste champ sémantique par rapport à ses concurrents directs. Il subsiste néanmoins des opportunités de positionnement à exploiter chez ces derniers.</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641500">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La présence de pages piliers</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Le site s'appuie très fortement sur ses pages piliers. Cette dépendance représente un risque structurel, car </a:t>
                      </a:r>
                      <a:r>
                        <a:rPr lang="ko" sz="1000" u="sng">
                          <a:solidFill>
                            <a:schemeClr val="hlink"/>
                          </a:solidFill>
                          <a:latin typeface="Rubik Light"/>
                          <a:ea typeface="Rubik Light"/>
                          <a:cs typeface="Rubik Light"/>
                          <a:sym typeface="Rubik Light"/>
                          <a:hlinkClick r:id="rId3"/>
                        </a:rPr>
                        <a:t>5  pages</a:t>
                      </a:r>
                      <a:r>
                        <a:rPr lang="ko" sz="1000">
                          <a:solidFill>
                            <a:srgbClr val="14155F"/>
                          </a:solidFill>
                          <a:latin typeface="Rubik Light"/>
                          <a:ea typeface="Rubik Light"/>
                          <a:cs typeface="Rubik Light"/>
                          <a:sym typeface="Rubik Light"/>
                        </a:rPr>
                        <a:t> principales génèrent à elles seules 68 % du trafic total.</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Gestion de la cannibalisation de mots clés</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Une cannibalisation peut diluer la pertinence thématique du site sur une même requête</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Environ 200 mots-clés sont en concurrence interne (partagés sur plusieurs URL). Il est recommandé de mettre en place un audit régulier des mots-clés positionnés sur de multiples pages afin d'arbitrer l'URL cible.</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62"/>
          <p:cNvSpPr/>
          <p:nvPr/>
        </p:nvSpPr>
        <p:spPr>
          <a:xfrm>
            <a:off x="2219167" y="18474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Concurrence des SC</a:t>
            </a:r>
            <a:endParaRPr sz="1800">
              <a:solidFill>
                <a:srgbClr val="6159D2"/>
              </a:solidFill>
              <a:latin typeface="Tilt Warp"/>
              <a:ea typeface="Tilt Warp"/>
              <a:cs typeface="Tilt Warp"/>
              <a:sym typeface="Tilt Warp"/>
            </a:endParaRPr>
          </a:p>
        </p:txBody>
      </p:sp>
      <p:sp>
        <p:nvSpPr>
          <p:cNvPr id="368" name="Google Shape;368;p62"/>
          <p:cNvSpPr/>
          <p:nvPr/>
        </p:nvSpPr>
        <p:spPr>
          <a:xfrm>
            <a:off x="1045425" y="764100"/>
            <a:ext cx="7309500" cy="4099200"/>
          </a:xfrm>
          <a:prstGeom prst="roundRect">
            <a:avLst>
              <a:gd fmla="val 11239"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graphicFrame>
        <p:nvGraphicFramePr>
          <p:cNvPr id="369" name="Google Shape;369;p62"/>
          <p:cNvGraphicFramePr/>
          <p:nvPr/>
        </p:nvGraphicFramePr>
        <p:xfrm>
          <a:off x="1451375" y="1022975"/>
          <a:ext cx="3000000" cy="3000000"/>
        </p:xfrm>
        <a:graphic>
          <a:graphicData uri="http://schemas.openxmlformats.org/drawingml/2006/table">
            <a:tbl>
              <a:tblPr>
                <a:noFill/>
                <a:tableStyleId>{610893BC-BFFD-4101-98AE-C5A81935D909}</a:tableStyleId>
              </a:tblPr>
              <a:tblGrid>
                <a:gridCol w="1072400"/>
                <a:gridCol w="1072400"/>
                <a:gridCol w="1072400"/>
                <a:gridCol w="1072400"/>
                <a:gridCol w="1072400"/>
                <a:gridCol w="1072400"/>
              </a:tblGrid>
              <a:tr h="381000">
                <a:tc>
                  <a:txBody>
                    <a:bodyPr/>
                    <a:lstStyle/>
                    <a:p>
                      <a:pPr indent="0" lvl="0" marL="0" rtl="0" algn="l">
                        <a:lnSpc>
                          <a:spcPct val="115000"/>
                        </a:lnSpc>
                        <a:spcBef>
                          <a:spcPts val="0"/>
                        </a:spcBef>
                        <a:spcAft>
                          <a:spcPts val="0"/>
                        </a:spcAft>
                        <a:buNone/>
                      </a:pPr>
                      <a:r>
                        <a:rPr b="1" lang="ko" sz="1000">
                          <a:solidFill>
                            <a:srgbClr val="FFFFFF"/>
                          </a:solidFill>
                          <a:latin typeface="Rubik"/>
                          <a:ea typeface="Rubik"/>
                          <a:cs typeface="Rubik"/>
                          <a:sym typeface="Rubik"/>
                        </a:rPr>
                        <a:t>Mots-clé</a:t>
                      </a:r>
                      <a:endParaRPr b="1" sz="1000">
                        <a:solidFill>
                          <a:srgbClr val="FFFFFF"/>
                        </a:solidFill>
                        <a:latin typeface="Rubik"/>
                        <a:ea typeface="Rubik"/>
                        <a:cs typeface="Rubik"/>
                        <a:sym typeface="Rubik"/>
                      </a:endParaRPr>
                    </a:p>
                  </a:txBody>
                  <a:tcPr marT="91425" marB="91425"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B7B7B7"/>
                      </a:solidFill>
                      <a:prstDash val="solid"/>
                      <a:round/>
                      <a:headEnd len="sm" w="sm" type="none"/>
                      <a:tailEnd len="sm" w="sm" type="none"/>
                    </a:lnB>
                    <a:solidFill>
                      <a:srgbClr val="6159D2"/>
                    </a:solidFill>
                  </a:tcPr>
                </a:tc>
                <a:tc>
                  <a:txBody>
                    <a:bodyPr/>
                    <a:lstStyle/>
                    <a:p>
                      <a:pPr indent="0" lvl="0" marL="0" rtl="0" algn="ctr">
                        <a:lnSpc>
                          <a:spcPct val="115000"/>
                        </a:lnSpc>
                        <a:spcBef>
                          <a:spcPts val="0"/>
                        </a:spcBef>
                        <a:spcAft>
                          <a:spcPts val="0"/>
                        </a:spcAft>
                        <a:buNone/>
                      </a:pPr>
                      <a:r>
                        <a:rPr b="1" lang="ko" sz="1000">
                          <a:solidFill>
                            <a:srgbClr val="FFFFFF"/>
                          </a:solidFill>
                          <a:latin typeface="Rubik"/>
                          <a:ea typeface="Rubik"/>
                          <a:cs typeface="Rubik"/>
                          <a:sym typeface="Rubik"/>
                        </a:rPr>
                        <a:t>INTIA</a:t>
                      </a:r>
                      <a:endParaRPr b="1" sz="1000">
                        <a:solidFill>
                          <a:srgbClr val="FFFFFF"/>
                        </a:solidFill>
                        <a:latin typeface="Rubik"/>
                        <a:ea typeface="Rubik"/>
                        <a:cs typeface="Rubik"/>
                        <a:sym typeface="Rubik"/>
                      </a:endParaRPr>
                    </a:p>
                  </a:txBody>
                  <a:tcPr marT="91425" marB="91425"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B7B7B7"/>
                      </a:solidFill>
                      <a:prstDash val="solid"/>
                      <a:round/>
                      <a:headEnd len="sm" w="sm" type="none"/>
                      <a:tailEnd len="sm" w="sm" type="none"/>
                    </a:lnB>
                    <a:solidFill>
                      <a:srgbClr val="6159D2"/>
                    </a:solidFill>
                  </a:tcPr>
                </a:tc>
                <a:tc>
                  <a:txBody>
                    <a:bodyPr/>
                    <a:lstStyle/>
                    <a:p>
                      <a:pPr indent="0" lvl="0" marL="0" rtl="0" algn="ctr">
                        <a:lnSpc>
                          <a:spcPct val="115000"/>
                        </a:lnSpc>
                        <a:spcBef>
                          <a:spcPts val="0"/>
                        </a:spcBef>
                        <a:spcAft>
                          <a:spcPts val="0"/>
                        </a:spcAft>
                        <a:buNone/>
                      </a:pPr>
                      <a:r>
                        <a:rPr b="1" lang="ko" sz="1000">
                          <a:solidFill>
                            <a:srgbClr val="FFFFFF"/>
                          </a:solidFill>
                          <a:latin typeface="Rubik"/>
                          <a:ea typeface="Rubik"/>
                          <a:cs typeface="Rubik"/>
                          <a:sym typeface="Rubik"/>
                        </a:rPr>
                        <a:t>Evoliz</a:t>
                      </a:r>
                      <a:endParaRPr b="1" sz="1000">
                        <a:solidFill>
                          <a:srgbClr val="FFFFFF"/>
                        </a:solidFill>
                        <a:latin typeface="Rubik"/>
                        <a:ea typeface="Rubik"/>
                        <a:cs typeface="Rubik"/>
                        <a:sym typeface="Rubik"/>
                      </a:endParaRPr>
                    </a:p>
                  </a:txBody>
                  <a:tcPr marT="91425" marB="91425"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B7B7B7"/>
                      </a:solidFill>
                      <a:prstDash val="solid"/>
                      <a:round/>
                      <a:headEnd len="sm" w="sm" type="none"/>
                      <a:tailEnd len="sm" w="sm" type="none"/>
                    </a:lnB>
                    <a:solidFill>
                      <a:srgbClr val="6159D2"/>
                    </a:solidFill>
                  </a:tcPr>
                </a:tc>
                <a:tc>
                  <a:txBody>
                    <a:bodyPr/>
                    <a:lstStyle/>
                    <a:p>
                      <a:pPr indent="0" lvl="0" marL="0" rtl="0" algn="ctr">
                        <a:lnSpc>
                          <a:spcPct val="115000"/>
                        </a:lnSpc>
                        <a:spcBef>
                          <a:spcPts val="0"/>
                        </a:spcBef>
                        <a:spcAft>
                          <a:spcPts val="0"/>
                        </a:spcAft>
                        <a:buNone/>
                      </a:pPr>
                      <a:r>
                        <a:rPr b="1" lang="ko" sz="1000">
                          <a:solidFill>
                            <a:srgbClr val="FFFFFF"/>
                          </a:solidFill>
                          <a:latin typeface="Rubik"/>
                          <a:ea typeface="Rubik"/>
                          <a:cs typeface="Rubik"/>
                          <a:sym typeface="Rubik"/>
                        </a:rPr>
                        <a:t>Tolteck</a:t>
                      </a:r>
                      <a:endParaRPr b="1" sz="1000">
                        <a:solidFill>
                          <a:srgbClr val="FFFFFF"/>
                        </a:solidFill>
                        <a:latin typeface="Rubik"/>
                        <a:ea typeface="Rubik"/>
                        <a:cs typeface="Rubik"/>
                        <a:sym typeface="Rubik"/>
                      </a:endParaRPr>
                    </a:p>
                  </a:txBody>
                  <a:tcPr marT="91425" marB="91425"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B7B7B7"/>
                      </a:solidFill>
                      <a:prstDash val="solid"/>
                      <a:round/>
                      <a:headEnd len="sm" w="sm" type="none"/>
                      <a:tailEnd len="sm" w="sm" type="none"/>
                    </a:lnB>
                    <a:solidFill>
                      <a:srgbClr val="6159D2"/>
                    </a:solidFill>
                  </a:tcPr>
                </a:tc>
                <a:tc>
                  <a:txBody>
                    <a:bodyPr/>
                    <a:lstStyle/>
                    <a:p>
                      <a:pPr indent="0" lvl="0" marL="0" rtl="0" algn="ctr">
                        <a:lnSpc>
                          <a:spcPct val="115000"/>
                        </a:lnSpc>
                        <a:spcBef>
                          <a:spcPts val="0"/>
                        </a:spcBef>
                        <a:spcAft>
                          <a:spcPts val="0"/>
                        </a:spcAft>
                        <a:buNone/>
                      </a:pPr>
                      <a:r>
                        <a:rPr b="1" lang="ko" sz="1000">
                          <a:solidFill>
                            <a:srgbClr val="FFFFFF"/>
                          </a:solidFill>
                          <a:latin typeface="Rubik"/>
                          <a:ea typeface="Rubik"/>
                          <a:cs typeface="Rubik"/>
                          <a:sym typeface="Rubik"/>
                        </a:rPr>
                        <a:t>sinao</a:t>
                      </a:r>
                      <a:endParaRPr b="1" sz="1000">
                        <a:solidFill>
                          <a:srgbClr val="FFFFFF"/>
                        </a:solidFill>
                        <a:latin typeface="Rubik"/>
                        <a:ea typeface="Rubik"/>
                        <a:cs typeface="Rubik"/>
                        <a:sym typeface="Rubik"/>
                      </a:endParaRPr>
                    </a:p>
                  </a:txBody>
                  <a:tcPr marT="91425" marB="91425"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B7B7B7"/>
                      </a:solidFill>
                      <a:prstDash val="solid"/>
                      <a:round/>
                      <a:headEnd len="sm" w="sm" type="none"/>
                      <a:tailEnd len="sm" w="sm" type="none"/>
                    </a:lnB>
                    <a:solidFill>
                      <a:srgbClr val="6159D2"/>
                    </a:solidFill>
                  </a:tcPr>
                </a:tc>
                <a:tc>
                  <a:txBody>
                    <a:bodyPr/>
                    <a:lstStyle/>
                    <a:p>
                      <a:pPr indent="0" lvl="0" marL="0" rtl="0" algn="ctr">
                        <a:lnSpc>
                          <a:spcPct val="115000"/>
                        </a:lnSpc>
                        <a:spcBef>
                          <a:spcPts val="0"/>
                        </a:spcBef>
                        <a:spcAft>
                          <a:spcPts val="0"/>
                        </a:spcAft>
                        <a:buNone/>
                      </a:pPr>
                      <a:r>
                        <a:rPr b="1" lang="ko" sz="1000">
                          <a:solidFill>
                            <a:srgbClr val="FFFFFF"/>
                          </a:solidFill>
                          <a:latin typeface="Rubik"/>
                          <a:ea typeface="Rubik"/>
                          <a:cs typeface="Rubik"/>
                          <a:sym typeface="Rubik"/>
                        </a:rPr>
                        <a:t>henrri</a:t>
                      </a:r>
                      <a:endParaRPr b="1" sz="1000">
                        <a:solidFill>
                          <a:srgbClr val="FFFFFF"/>
                        </a:solidFill>
                        <a:latin typeface="Rubik"/>
                        <a:ea typeface="Rubik"/>
                        <a:cs typeface="Rubik"/>
                        <a:sym typeface="Rubik"/>
                      </a:endParaRPr>
                    </a:p>
                  </a:txBody>
                  <a:tcPr marT="91425" marB="91425"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B7B7B7"/>
                      </a:solidFill>
                      <a:prstDash val="solid"/>
                      <a:round/>
                      <a:headEnd len="sm" w="sm" type="none"/>
                      <a:tailEnd len="sm" w="sm" type="none"/>
                    </a:lnB>
                    <a:solidFill>
                      <a:srgbClr val="6159D2"/>
                    </a:solidFill>
                  </a:tcPr>
                </a:tc>
              </a:tr>
              <a:tr h="381000">
                <a:tc>
                  <a:txBody>
                    <a:bodyPr/>
                    <a:lstStyle/>
                    <a:p>
                      <a:pPr indent="0" lvl="0" marL="0" rtl="0" algn="l">
                        <a:lnSpc>
                          <a:spcPct val="115000"/>
                        </a:lnSpc>
                        <a:spcBef>
                          <a:spcPts val="0"/>
                        </a:spcBef>
                        <a:spcAft>
                          <a:spcPts val="0"/>
                        </a:spcAft>
                        <a:buNone/>
                      </a:pPr>
                      <a:r>
                        <a:rPr lang="ko" sz="1000">
                          <a:latin typeface="Rubik"/>
                          <a:ea typeface="Rubik"/>
                          <a:cs typeface="Rubik"/>
                          <a:sym typeface="Rubik"/>
                        </a:rPr>
                        <a:t>top 3</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ko" sz="1000">
                          <a:solidFill>
                            <a:srgbClr val="188038"/>
                          </a:solidFill>
                          <a:latin typeface="Rubik"/>
                          <a:ea typeface="Rubik"/>
                          <a:cs typeface="Rubik"/>
                          <a:sym typeface="Rubik"/>
                        </a:rPr>
                        <a:t>468</a:t>
                      </a:r>
                      <a:endParaRPr b="1" sz="1000">
                        <a:solidFill>
                          <a:srgbClr val="188038"/>
                        </a:solidFill>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06B6D4"/>
                    </a:solidFill>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59</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65</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100</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313</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ko" sz="1000">
                          <a:latin typeface="Rubik"/>
                          <a:ea typeface="Rubik"/>
                          <a:cs typeface="Rubik"/>
                          <a:sym typeface="Rubik"/>
                        </a:rPr>
                        <a:t>top 4-10</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ko" sz="1000">
                          <a:solidFill>
                            <a:srgbClr val="188038"/>
                          </a:solidFill>
                          <a:latin typeface="Rubik"/>
                          <a:ea typeface="Rubik"/>
                          <a:cs typeface="Rubik"/>
                          <a:sym typeface="Rubik"/>
                        </a:rPr>
                        <a:t>928</a:t>
                      </a:r>
                      <a:endParaRPr b="1" sz="1000">
                        <a:solidFill>
                          <a:srgbClr val="188038"/>
                        </a:solidFill>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06B6D4"/>
                    </a:solidFill>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131</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97</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296</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356</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ko" sz="1000">
                          <a:latin typeface="Rubik"/>
                          <a:ea typeface="Rubik"/>
                          <a:cs typeface="Rubik"/>
                          <a:sym typeface="Rubik"/>
                        </a:rPr>
                        <a:t>top 11-20</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840</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06B6D4"/>
                    </a:solidFill>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293</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163</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524</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312</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ko" sz="1000">
                          <a:latin typeface="Rubik"/>
                          <a:ea typeface="Rubik"/>
                          <a:cs typeface="Rubik"/>
                          <a:sym typeface="Rubik"/>
                        </a:rPr>
                        <a:t>Total</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3896</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06B6D4"/>
                    </a:solidFill>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1991</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1213</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2764</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2983</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bl>
          </a:graphicData>
        </a:graphic>
      </p:graphicFrame>
      <p:pic>
        <p:nvPicPr>
          <p:cNvPr id="370" name="Google Shape;370;p62" title="Capture d’écran 2026-06-15 à 00.55.56.png"/>
          <p:cNvPicPr preferRelativeResize="0"/>
          <p:nvPr/>
        </p:nvPicPr>
        <p:blipFill>
          <a:blip r:embed="rId3">
            <a:alphaModFix/>
          </a:blip>
          <a:stretch>
            <a:fillRect/>
          </a:stretch>
        </p:blipFill>
        <p:spPr>
          <a:xfrm>
            <a:off x="3070675" y="3050849"/>
            <a:ext cx="3002700" cy="1759800"/>
          </a:xfrm>
          <a:prstGeom prst="roundRect">
            <a:avLst>
              <a:gd fmla="val 16667" name="adj"/>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63"/>
          <p:cNvSpPr/>
          <p:nvPr/>
        </p:nvSpPr>
        <p:spPr>
          <a:xfrm>
            <a:off x="784417" y="1505256"/>
            <a:ext cx="780600" cy="780600"/>
          </a:xfrm>
          <a:prstGeom prst="roundRect">
            <a:avLst>
              <a:gd fmla="val 16667" name="adj"/>
            </a:avLst>
          </a:prstGeom>
          <a:solidFill>
            <a:srgbClr val="6159D2"/>
          </a:solidFill>
          <a:ln cap="flat" cmpd="sng" w="9525">
            <a:solidFill>
              <a:schemeClr val="lt1"/>
            </a:solidFill>
            <a:prstDash val="solid"/>
            <a:miter lim="8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500">
              <a:solidFill>
                <a:schemeClr val="lt1"/>
              </a:solidFill>
              <a:latin typeface="Tilt Warp"/>
              <a:ea typeface="Tilt Warp"/>
              <a:cs typeface="Tilt Warp"/>
              <a:sym typeface="Tilt Warp"/>
            </a:endParaRPr>
          </a:p>
        </p:txBody>
      </p:sp>
      <p:sp>
        <p:nvSpPr>
          <p:cNvPr id="376" name="Google Shape;376;p63"/>
          <p:cNvSpPr txBox="1"/>
          <p:nvPr/>
        </p:nvSpPr>
        <p:spPr>
          <a:xfrm>
            <a:off x="1724780" y="1824325"/>
            <a:ext cx="6809100" cy="19317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L'analyse de la distribution des positions révèle un fort potentiel de croissance pour le trafic organique.</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Distribution des positions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Top 3 : 468 mots-clés (12,0 %) bénéficient d'une visibilité maximale.</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Top 10 (Première page) : 1 396 mots-clés (35,8 %) captent la majorité du trafic.</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Top 20 (Deuxième page) : 2 236 mots-clés (57,4 %) sont positionnés.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rPr lang="ko" sz="1100">
                <a:solidFill>
                  <a:srgbClr val="6159D2"/>
                </a:solidFill>
                <a:highlight>
                  <a:schemeClr val="accent4"/>
                </a:highlight>
                <a:latin typeface="Rubik Light"/>
                <a:ea typeface="Rubik Light"/>
                <a:cs typeface="Rubik Light"/>
                <a:sym typeface="Rubik Light"/>
              </a:rPr>
              <a:t>840 mots-clés se trouvent actuellement en page 2 (positions 11 à 20)</a:t>
            </a:r>
            <a:r>
              <a:rPr lang="ko" sz="1100">
                <a:solidFill>
                  <a:srgbClr val="6159D2"/>
                </a:solidFill>
                <a:latin typeface="Rubik Light"/>
                <a:ea typeface="Rubik Light"/>
                <a:cs typeface="Rubik Light"/>
                <a:sym typeface="Rubik Light"/>
              </a:rPr>
              <a:t>. Ces mots-clés représentent des opportunités rapides de croissance : de légères optimisations sémantiques ou de maillage interne pourraient les propulser en première page.</a:t>
            </a:r>
            <a:endParaRPr sz="1100">
              <a:solidFill>
                <a:srgbClr val="6159D2"/>
              </a:solidFill>
              <a:latin typeface="Rubik Light"/>
              <a:ea typeface="Rubik Light"/>
              <a:cs typeface="Rubik Light"/>
              <a:sym typeface="Rubik Light"/>
            </a:endParaRPr>
          </a:p>
        </p:txBody>
      </p:sp>
      <p:sp>
        <p:nvSpPr>
          <p:cNvPr id="377" name="Google Shape;377;p63"/>
          <p:cNvSpPr/>
          <p:nvPr/>
        </p:nvSpPr>
        <p:spPr>
          <a:xfrm>
            <a:off x="1724025" y="1528625"/>
            <a:ext cx="4571700" cy="300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000000"/>
              </a:buClr>
              <a:buFont typeface="Arial"/>
              <a:buNone/>
            </a:pPr>
            <a:r>
              <a:rPr lang="ko" sz="1500">
                <a:solidFill>
                  <a:srgbClr val="6159D2"/>
                </a:solidFill>
                <a:latin typeface="Tilt Warp"/>
                <a:ea typeface="Tilt Warp"/>
                <a:cs typeface="Tilt Warp"/>
                <a:sym typeface="Tilt Warp"/>
              </a:rPr>
              <a:t>Une forte présence dans le Top 20</a:t>
            </a:r>
            <a:endParaRPr sz="1500">
              <a:solidFill>
                <a:srgbClr val="6159D2"/>
              </a:solidFill>
              <a:latin typeface="Tilt Warp"/>
              <a:ea typeface="Tilt Warp"/>
              <a:cs typeface="Tilt Warp"/>
              <a:sym typeface="Tilt Warp"/>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p64"/>
          <p:cNvSpPr/>
          <p:nvPr/>
        </p:nvSpPr>
        <p:spPr>
          <a:xfrm>
            <a:off x="539550" y="540000"/>
            <a:ext cx="3078900" cy="4063500"/>
          </a:xfrm>
          <a:prstGeom prst="roundRect">
            <a:avLst>
              <a:gd fmla="val 6588"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383" name="Google Shape;383;p64"/>
          <p:cNvSpPr/>
          <p:nvPr/>
        </p:nvSpPr>
        <p:spPr>
          <a:xfrm>
            <a:off x="4043503" y="540000"/>
            <a:ext cx="4560900" cy="4063500"/>
          </a:xfrm>
          <a:prstGeom prst="roundRect">
            <a:avLst>
              <a:gd fmla="val 6588"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384" name="Google Shape;384;p64"/>
          <p:cNvSpPr txBox="1"/>
          <p:nvPr/>
        </p:nvSpPr>
        <p:spPr>
          <a:xfrm>
            <a:off x="826403" y="827374"/>
            <a:ext cx="2581800" cy="15468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ko" sz="2400">
                <a:solidFill>
                  <a:srgbClr val="6159D2"/>
                </a:solidFill>
                <a:latin typeface="Tilt Warp"/>
                <a:ea typeface="Tilt Warp"/>
                <a:cs typeface="Tilt Warp"/>
                <a:sym typeface="Tilt Warp"/>
              </a:rPr>
              <a:t>La domination stratégique du template "Ressources"</a:t>
            </a:r>
            <a:endParaRPr sz="2400">
              <a:solidFill>
                <a:srgbClr val="6159D2"/>
              </a:solidFill>
              <a:latin typeface="Tilt Warp"/>
              <a:ea typeface="Tilt Warp"/>
              <a:cs typeface="Tilt Warp"/>
              <a:sym typeface="Tilt Warp"/>
            </a:endParaRPr>
          </a:p>
        </p:txBody>
      </p:sp>
      <p:sp>
        <p:nvSpPr>
          <p:cNvPr id="385" name="Google Shape;385;p64"/>
          <p:cNvSpPr txBox="1"/>
          <p:nvPr/>
        </p:nvSpPr>
        <p:spPr>
          <a:xfrm>
            <a:off x="4335400" y="725025"/>
            <a:ext cx="4109700" cy="37941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lang="ko" sz="1100">
                <a:solidFill>
                  <a:srgbClr val="6159D2"/>
                </a:solidFill>
                <a:highlight>
                  <a:schemeClr val="accent4"/>
                </a:highlight>
                <a:latin typeface="Rubik Light"/>
                <a:ea typeface="Rubik Light"/>
                <a:cs typeface="Rubik Light"/>
                <a:sym typeface="Rubik Light"/>
              </a:rPr>
              <a:t>Le contenu éducatif et les outils gratuits s'imposent comme le principal pilier d'acquisition de trafic pour le site.</a:t>
            </a:r>
            <a:endParaRPr sz="1100">
              <a:solidFill>
                <a:srgbClr val="6159D2"/>
              </a:solidFill>
              <a:highlight>
                <a:schemeClr val="accent4"/>
              </a:highlight>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Indicateurs de performance</a:t>
            </a:r>
            <a:endParaRPr sz="1100">
              <a:solidFill>
                <a:srgbClr val="6159D2"/>
              </a:solidFill>
              <a:latin typeface="Rubik Light"/>
              <a:ea typeface="Rubik Light"/>
              <a:cs typeface="Rubik Light"/>
              <a:sym typeface="Rubik Light"/>
            </a:endParaRPr>
          </a:p>
          <a:p>
            <a:pPr indent="-298450" lvl="0" marL="457200" marR="0" rtl="0" algn="l">
              <a:lnSpc>
                <a:spcPct val="100000"/>
              </a:lnSpc>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Volume et mots-clés : </a:t>
            </a:r>
            <a:r>
              <a:rPr b="1" lang="ko" sz="1100">
                <a:solidFill>
                  <a:srgbClr val="6159D2"/>
                </a:solidFill>
                <a:latin typeface="Rubik"/>
                <a:ea typeface="Rubik"/>
                <a:cs typeface="Rubik"/>
                <a:sym typeface="Rubik"/>
              </a:rPr>
              <a:t>Le </a:t>
            </a:r>
            <a:r>
              <a:rPr b="1" lang="ko" sz="1100" u="sng">
                <a:solidFill>
                  <a:schemeClr val="hlink"/>
                </a:solidFill>
                <a:latin typeface="Rubik"/>
                <a:ea typeface="Rubik"/>
                <a:cs typeface="Rubik"/>
                <a:sym typeface="Rubik"/>
                <a:hlinkClick r:id="rId3"/>
              </a:rPr>
              <a:t>gabarit</a:t>
            </a:r>
            <a:r>
              <a:rPr b="1" lang="ko" sz="1100">
                <a:solidFill>
                  <a:srgbClr val="6159D2"/>
                </a:solidFill>
                <a:latin typeface="Rubik"/>
                <a:ea typeface="Rubik"/>
                <a:cs typeface="Rubik"/>
                <a:sym typeface="Rubik"/>
              </a:rPr>
              <a:t> "Ressources</a:t>
            </a:r>
            <a:r>
              <a:rPr lang="ko" sz="1100">
                <a:solidFill>
                  <a:srgbClr val="6159D2"/>
                </a:solidFill>
                <a:latin typeface="Rubik Light"/>
                <a:ea typeface="Rubik Light"/>
                <a:cs typeface="Rubik Light"/>
                <a:sym typeface="Rubik Light"/>
              </a:rPr>
              <a:t>" génère les résultats les plus fort. Il regroupe </a:t>
            </a:r>
            <a:r>
              <a:rPr b="1" lang="ko" sz="1100">
                <a:solidFill>
                  <a:srgbClr val="6159D2"/>
                </a:solidFill>
                <a:latin typeface="Rubik"/>
                <a:ea typeface="Rubik"/>
                <a:cs typeface="Rubik"/>
                <a:sym typeface="Rubik"/>
              </a:rPr>
              <a:t>76,2 % des mots-clés positionnés</a:t>
            </a:r>
            <a:r>
              <a:rPr lang="ko" sz="1100">
                <a:solidFill>
                  <a:srgbClr val="6159D2"/>
                </a:solidFill>
                <a:latin typeface="Rubik Light"/>
                <a:ea typeface="Rubik Light"/>
                <a:cs typeface="Rubik Light"/>
                <a:sym typeface="Rubik Light"/>
              </a:rPr>
              <a:t> et capte 81,2 % du volume de recherche total.</a:t>
            </a:r>
            <a:endParaRPr sz="1100">
              <a:solidFill>
                <a:srgbClr val="6159D2"/>
              </a:solidFill>
              <a:latin typeface="Rubik Light"/>
              <a:ea typeface="Rubik Light"/>
              <a:cs typeface="Rubik Light"/>
              <a:sym typeface="Rubik Light"/>
            </a:endParaRPr>
          </a:p>
          <a:p>
            <a:pPr indent="-298450" lvl="0" marL="457200" marR="0" rtl="0" algn="l">
              <a:lnSpc>
                <a:spcPct val="100000"/>
              </a:lnSpc>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Positionnement : Cette section maintient une position moyenne de 15, ce qui en fait l'une des zones les plus visibles du domaine.</a:t>
            </a:r>
            <a:endParaRPr sz="1100">
              <a:solidFill>
                <a:srgbClr val="6159D2"/>
              </a:solidFill>
              <a:latin typeface="Rubik Light"/>
              <a:ea typeface="Rubik Light"/>
              <a:cs typeface="Rubik Light"/>
              <a:sym typeface="Rubik Light"/>
            </a:endParaRPr>
          </a:p>
          <a:p>
            <a:pPr indent="0" lvl="0" marL="457200" marR="0" rtl="0" algn="l">
              <a:lnSpc>
                <a:spcPct val="100000"/>
              </a:lnSpc>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Pages piliers principales</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b="1" lang="ko" sz="1100">
                <a:solidFill>
                  <a:srgbClr val="6159D2"/>
                </a:solidFill>
                <a:latin typeface="Rubik"/>
                <a:ea typeface="Rubik"/>
                <a:cs typeface="Rubik"/>
                <a:sym typeface="Rubik"/>
              </a:rPr>
              <a:t>La page /ressources/calcul-ttc-ht/ </a:t>
            </a:r>
            <a:r>
              <a:rPr lang="ko" sz="1100">
                <a:solidFill>
                  <a:srgbClr val="6159D2"/>
                </a:solidFill>
                <a:latin typeface="Rubik Light"/>
                <a:ea typeface="Rubik Light"/>
                <a:cs typeface="Rubik Light"/>
                <a:sym typeface="Rubik Light"/>
              </a:rPr>
              <a:t>enregistre les meilleures métriques, avec </a:t>
            </a:r>
            <a:r>
              <a:rPr b="1" lang="ko" sz="1100">
                <a:solidFill>
                  <a:srgbClr val="6159D2"/>
                </a:solidFill>
                <a:latin typeface="Rubik"/>
                <a:ea typeface="Rubik"/>
                <a:cs typeface="Rubik"/>
                <a:sym typeface="Rubik"/>
              </a:rPr>
              <a:t>734 mots-clés positionnés</a:t>
            </a:r>
            <a:r>
              <a:rPr lang="ko" sz="1100">
                <a:solidFill>
                  <a:srgbClr val="6159D2"/>
                </a:solidFill>
                <a:latin typeface="Rubik Light"/>
                <a:ea typeface="Rubik Light"/>
                <a:cs typeface="Rubik Light"/>
                <a:sym typeface="Rubik Light"/>
              </a:rPr>
              <a:t> représentant un volume de recherche cumulé de 482 850.</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Elle est suivie par d'autres pages stratégiques :</a:t>
            </a:r>
            <a:endParaRPr sz="1100">
              <a:solidFill>
                <a:srgbClr val="6159D2"/>
              </a:solidFill>
              <a:latin typeface="Rubik Light"/>
              <a:ea typeface="Rubik Light"/>
              <a:cs typeface="Rubik Light"/>
              <a:sym typeface="Rubik Light"/>
            </a:endParaRPr>
          </a:p>
          <a:p>
            <a:pPr indent="-298450" lvl="0" marL="457200" marR="0" rtl="0" algn="l">
              <a:lnSpc>
                <a:spcPct val="100000"/>
              </a:lnSpc>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/ressources/calculatrice-ht-tva-et-ttc/ (243 mots-clés)</a:t>
            </a:r>
            <a:endParaRPr sz="1100">
              <a:solidFill>
                <a:srgbClr val="6159D2"/>
              </a:solidFill>
              <a:latin typeface="Rubik Light"/>
              <a:ea typeface="Rubik Light"/>
              <a:cs typeface="Rubik Light"/>
              <a:sym typeface="Rubik Light"/>
            </a:endParaRPr>
          </a:p>
          <a:p>
            <a:pPr indent="-298450" lvl="0" marL="457200" marR="0" rtl="0" algn="l">
              <a:lnSpc>
                <a:spcPct val="100000"/>
              </a:lnSpc>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/ressources/numero-de-tva-intracommunautaire/ (234 mots-clés)</a:t>
            </a:r>
            <a:endParaRPr sz="1100">
              <a:solidFill>
                <a:srgbClr val="6159D2"/>
              </a:solidFill>
              <a:latin typeface="Rubik Light"/>
              <a:ea typeface="Rubik Light"/>
              <a:cs typeface="Rubik Light"/>
              <a:sym typeface="Rubik Light"/>
            </a:endParaRPr>
          </a:p>
          <a:p>
            <a:pPr indent="-298450" lvl="0" marL="457200" marR="0" rtl="0" algn="l">
              <a:lnSpc>
                <a:spcPct val="100000"/>
              </a:lnSpc>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/ressources/responsabilite-civile-professionnelle/ (180 mots-clés)</a:t>
            </a:r>
            <a:endParaRPr sz="1100">
              <a:solidFill>
                <a:srgbClr val="6159D2"/>
              </a:solidFill>
              <a:latin typeface="Rubik Light"/>
              <a:ea typeface="Rubik Light"/>
              <a:cs typeface="Rubik Light"/>
              <a:sym typeface="Rubik Light"/>
            </a:endParaRPr>
          </a:p>
        </p:txBody>
      </p:sp>
      <p:pic>
        <p:nvPicPr>
          <p:cNvPr id="386" name="Google Shape;386;p64" title="Graphique"/>
          <p:cNvPicPr preferRelativeResize="0"/>
          <p:nvPr/>
        </p:nvPicPr>
        <p:blipFill>
          <a:blip r:embed="rId4">
            <a:alphaModFix/>
          </a:blip>
          <a:stretch>
            <a:fillRect/>
          </a:stretch>
        </p:blipFill>
        <p:spPr>
          <a:xfrm>
            <a:off x="699000" y="2642912"/>
            <a:ext cx="2760000" cy="1656000"/>
          </a:xfrm>
          <a:prstGeom prst="roundRect">
            <a:avLst>
              <a:gd fmla="val 16667" name="adj"/>
            </a:avLst>
          </a:prstGeom>
          <a:solidFill>
            <a:schemeClr val="lt1">
              <a:alpha val="66670"/>
            </a:schemeClr>
          </a:solidFill>
          <a:ln cap="flat" cmpd="sng" w="9525">
            <a:solidFill>
              <a:schemeClr val="lt1"/>
            </a:solidFill>
            <a:prstDash val="solid"/>
            <a:miter lim="8000"/>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65"/>
          <p:cNvSpPr/>
          <p:nvPr/>
        </p:nvSpPr>
        <p:spPr>
          <a:xfrm>
            <a:off x="784417" y="1505256"/>
            <a:ext cx="780600" cy="780600"/>
          </a:xfrm>
          <a:prstGeom prst="roundRect">
            <a:avLst>
              <a:gd fmla="val 16667" name="adj"/>
            </a:avLst>
          </a:prstGeom>
          <a:solidFill>
            <a:srgbClr val="6159D2"/>
          </a:solidFill>
          <a:ln cap="flat" cmpd="sng" w="9525">
            <a:solidFill>
              <a:schemeClr val="lt1"/>
            </a:solidFill>
            <a:prstDash val="solid"/>
            <a:miter lim="8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500">
              <a:solidFill>
                <a:schemeClr val="lt1"/>
              </a:solidFill>
              <a:latin typeface="Tilt Warp"/>
              <a:ea typeface="Tilt Warp"/>
              <a:cs typeface="Tilt Warp"/>
              <a:sym typeface="Tilt Warp"/>
            </a:endParaRPr>
          </a:p>
        </p:txBody>
      </p:sp>
      <p:sp>
        <p:nvSpPr>
          <p:cNvPr id="392" name="Google Shape;392;p65"/>
          <p:cNvSpPr txBox="1"/>
          <p:nvPr/>
        </p:nvSpPr>
        <p:spPr>
          <a:xfrm>
            <a:off x="1724030" y="1558750"/>
            <a:ext cx="6809100" cy="22704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ko" sz="1100">
                <a:solidFill>
                  <a:srgbClr val="6159D2"/>
                </a:solidFill>
                <a:latin typeface="Rubik"/>
                <a:ea typeface="Rubik"/>
                <a:cs typeface="Rubik"/>
                <a:sym typeface="Rubik"/>
              </a:rPr>
              <a:t>L'enjeu</a:t>
            </a:r>
            <a:endParaRPr b="1" sz="1100">
              <a:solidFill>
                <a:srgbClr val="6159D2"/>
              </a:solidFill>
              <a:latin typeface="Rubik"/>
              <a:ea typeface="Rubik"/>
              <a:cs typeface="Rubik"/>
              <a:sym typeface="Rubik"/>
            </a:endParaRPr>
          </a:p>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Les pages utilisant ce gabarit ("Logiciel") se situent au plus proche de l'acte d'achat. Leur visibilité sur les moteurs de recherche est donc stratégique pour générer des conversions directes.</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rPr b="1" lang="ko" sz="1100">
                <a:solidFill>
                  <a:srgbClr val="6159D2"/>
                </a:solidFill>
                <a:latin typeface="Rubik"/>
                <a:ea typeface="Rubik"/>
                <a:cs typeface="Rubik"/>
                <a:sym typeface="Rubik"/>
              </a:rPr>
              <a:t>Le constat</a:t>
            </a:r>
            <a:endParaRPr b="1" sz="1100">
              <a:solidFill>
                <a:srgbClr val="6159D2"/>
              </a:solidFill>
              <a:latin typeface="Rubik"/>
              <a:ea typeface="Rubik"/>
              <a:cs typeface="Rubik"/>
              <a:sym typeface="Rubik"/>
            </a:endParaRPr>
          </a:p>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Ces sections à fort potentiel commercial nécessitent une attention particulière, car leur positionnement actuel ne maximise pas encore pleinement leur capacité d'acquisition.</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rPr b="1" lang="ko" sz="1100">
                <a:solidFill>
                  <a:srgbClr val="6159D2"/>
                </a:solidFill>
                <a:latin typeface="Rubik"/>
                <a:ea typeface="Rubik"/>
                <a:cs typeface="Rubik"/>
                <a:sym typeface="Rubik"/>
              </a:rPr>
              <a:t>Actions recommandées</a:t>
            </a:r>
            <a:endParaRPr b="1" sz="1100">
              <a:solidFill>
                <a:srgbClr val="6159D2"/>
              </a:solidFill>
              <a:latin typeface="Rubik"/>
              <a:ea typeface="Rubik"/>
              <a:cs typeface="Rubik"/>
              <a:sym typeface="Rubik"/>
            </a:endParaRPr>
          </a:p>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Déployer un plan d'optimisation global et spécifique sur ces URL transactionnelles sur trois piliers :</a:t>
            </a:r>
            <a:endParaRPr sz="1100">
              <a:solidFill>
                <a:srgbClr val="6159D2"/>
              </a:solidFill>
              <a:latin typeface="Rubik Light"/>
              <a:ea typeface="Rubik Light"/>
              <a:cs typeface="Rubik Light"/>
              <a:sym typeface="Rubik Light"/>
            </a:endParaRPr>
          </a:p>
          <a:p>
            <a:pPr indent="-298450" lvl="0" marL="457200" marR="0" rtl="0" algn="l">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Technique : Amélioration des performances et du rendu.</a:t>
            </a:r>
            <a:endParaRPr sz="1100">
              <a:solidFill>
                <a:srgbClr val="6159D2"/>
              </a:solidFill>
              <a:latin typeface="Rubik Light"/>
              <a:ea typeface="Rubik Light"/>
              <a:cs typeface="Rubik Light"/>
              <a:sym typeface="Rubik Light"/>
            </a:endParaRPr>
          </a:p>
          <a:p>
            <a:pPr indent="-298450" lvl="0" marL="457200" marR="0" rtl="0" algn="l">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Sémantique : Enrichissement du contenu ciblant les intentions transactionnelles.</a:t>
            </a:r>
            <a:endParaRPr sz="1100">
              <a:solidFill>
                <a:srgbClr val="6159D2"/>
              </a:solidFill>
              <a:latin typeface="Rubik Light"/>
              <a:ea typeface="Rubik Light"/>
              <a:cs typeface="Rubik Light"/>
              <a:sym typeface="Rubik Light"/>
            </a:endParaRPr>
          </a:p>
          <a:p>
            <a:pPr indent="-298450" lvl="0" marL="457200" marR="0" rtl="0" algn="l">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Popularité : Stratégie d'acquisition de liens (netlinking) ciblée pour renforcer leur autorité.</a:t>
            </a:r>
            <a:endParaRPr sz="1100">
              <a:solidFill>
                <a:srgbClr val="6159D2"/>
              </a:solidFill>
              <a:latin typeface="Rubik Light"/>
              <a:ea typeface="Rubik Light"/>
              <a:cs typeface="Rubik Light"/>
              <a:sym typeface="Rubik Light"/>
            </a:endParaRPr>
          </a:p>
        </p:txBody>
      </p:sp>
      <p:sp>
        <p:nvSpPr>
          <p:cNvPr id="393" name="Google Shape;393;p65"/>
          <p:cNvSpPr/>
          <p:nvPr/>
        </p:nvSpPr>
        <p:spPr>
          <a:xfrm>
            <a:off x="1724025" y="1205250"/>
            <a:ext cx="4571700" cy="300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ko" sz="1500">
                <a:solidFill>
                  <a:srgbClr val="6159D2"/>
                </a:solidFill>
                <a:latin typeface="Tilt Warp"/>
                <a:ea typeface="Tilt Warp"/>
                <a:cs typeface="Tilt Warp"/>
                <a:sym typeface="Tilt Warp"/>
              </a:rPr>
              <a:t>Analyse des opportunités du Template logiciel</a:t>
            </a:r>
            <a:endParaRPr sz="1500">
              <a:solidFill>
                <a:srgbClr val="6159D2"/>
              </a:solidFill>
              <a:latin typeface="Tilt Warp"/>
              <a:ea typeface="Tilt Warp"/>
              <a:cs typeface="Tilt Warp"/>
              <a:sym typeface="Tilt Warp"/>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66"/>
          <p:cNvSpPr/>
          <p:nvPr/>
        </p:nvSpPr>
        <p:spPr>
          <a:xfrm>
            <a:off x="539550" y="338560"/>
            <a:ext cx="8064900" cy="4466400"/>
          </a:xfrm>
          <a:prstGeom prst="roundRect">
            <a:avLst>
              <a:gd fmla="val 6588"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399" name="Google Shape;399;p66"/>
          <p:cNvSpPr txBox="1"/>
          <p:nvPr/>
        </p:nvSpPr>
        <p:spPr>
          <a:xfrm>
            <a:off x="1163950" y="435425"/>
            <a:ext cx="7069200" cy="7158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ko" sz="2100">
                <a:solidFill>
                  <a:srgbClr val="6159D2"/>
                </a:solidFill>
                <a:latin typeface="Tilt Warp"/>
                <a:ea typeface="Tilt Warp"/>
                <a:cs typeface="Tilt Warp"/>
                <a:sym typeface="Tilt Warp"/>
              </a:rPr>
              <a:t>Hyper-concentration du trafic organique (Risque de dépendance)</a:t>
            </a:r>
            <a:endParaRPr sz="2100">
              <a:solidFill>
                <a:srgbClr val="6159D2"/>
              </a:solidFill>
              <a:latin typeface="Tilt Warp"/>
              <a:ea typeface="Tilt Warp"/>
              <a:cs typeface="Tilt Warp"/>
              <a:sym typeface="Tilt Warp"/>
            </a:endParaRPr>
          </a:p>
        </p:txBody>
      </p:sp>
      <p:sp>
        <p:nvSpPr>
          <p:cNvPr id="400" name="Google Shape;400;p66"/>
          <p:cNvSpPr txBox="1"/>
          <p:nvPr/>
        </p:nvSpPr>
        <p:spPr>
          <a:xfrm>
            <a:off x="942323" y="3698275"/>
            <a:ext cx="7089600" cy="9159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Le trafic d'INTIA est extrêmement concentré sur un </a:t>
            </a:r>
            <a:r>
              <a:rPr lang="ko" sz="1100" u="sng">
                <a:solidFill>
                  <a:schemeClr val="hlink"/>
                </a:solidFill>
                <a:latin typeface="Rubik Light"/>
                <a:ea typeface="Rubik Light"/>
                <a:cs typeface="Rubik Light"/>
                <a:sym typeface="Rubik Light"/>
                <a:hlinkClick r:id="rId3"/>
              </a:rPr>
              <a:t>petit nombre de pages</a:t>
            </a:r>
            <a:r>
              <a:rPr lang="ko" sz="1100">
                <a:solidFill>
                  <a:srgbClr val="6159D2"/>
                </a:solidFill>
                <a:latin typeface="Rubik Light"/>
                <a:ea typeface="Rubik Light"/>
                <a:cs typeface="Rubik Light"/>
                <a:sym typeface="Rubik Light"/>
              </a:rPr>
              <a:t>, ce qui représente un risque stratégique majeur en cas de perte de positionnement sur Google.</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Le cas de la page "calcul-ttc-ht" : La page /ressources/calcul-ttc-ht/ génère à elle seule 39,69 % du trafic total du site (18 145 visites pour 838 mots-clés positionnés).</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La domination du Top 5 : </a:t>
            </a:r>
            <a:r>
              <a:rPr b="1" lang="ko" sz="1100">
                <a:solidFill>
                  <a:srgbClr val="6159D2"/>
                </a:solidFill>
                <a:latin typeface="Rubik"/>
                <a:ea typeface="Rubik"/>
                <a:cs typeface="Rubik"/>
                <a:sym typeface="Rubik"/>
              </a:rPr>
              <a:t>Les 5 premières pages du site captent 68,99 %</a:t>
            </a:r>
            <a:r>
              <a:rPr lang="ko" sz="1100">
                <a:solidFill>
                  <a:srgbClr val="6159D2"/>
                </a:solidFill>
                <a:latin typeface="Rubik Light"/>
                <a:ea typeface="Rubik Light"/>
                <a:cs typeface="Rubik Light"/>
                <a:sym typeface="Rubik Light"/>
              </a:rPr>
              <a:t> du trafic total soit plus des ⅔.</a:t>
            </a:r>
            <a:endParaRPr sz="1100">
              <a:solidFill>
                <a:srgbClr val="6159D2"/>
              </a:solidFill>
              <a:latin typeface="Rubik Light"/>
              <a:ea typeface="Rubik Light"/>
              <a:cs typeface="Rubik Light"/>
              <a:sym typeface="Rubik Light"/>
            </a:endParaRPr>
          </a:p>
        </p:txBody>
      </p:sp>
      <p:pic>
        <p:nvPicPr>
          <p:cNvPr id="401" name="Google Shape;401;p66" title="Graphique"/>
          <p:cNvPicPr preferRelativeResize="0"/>
          <p:nvPr/>
        </p:nvPicPr>
        <p:blipFill>
          <a:blip r:embed="rId4">
            <a:alphaModFix/>
          </a:blip>
          <a:stretch>
            <a:fillRect/>
          </a:stretch>
        </p:blipFill>
        <p:spPr>
          <a:xfrm>
            <a:off x="741175" y="1268400"/>
            <a:ext cx="7491900" cy="2312700"/>
          </a:xfrm>
          <a:prstGeom prst="roundRect">
            <a:avLst>
              <a:gd fmla="val 16667" name="adj"/>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p67"/>
          <p:cNvSpPr/>
          <p:nvPr/>
        </p:nvSpPr>
        <p:spPr>
          <a:xfrm>
            <a:off x="784417" y="1505256"/>
            <a:ext cx="780600" cy="780600"/>
          </a:xfrm>
          <a:prstGeom prst="roundRect">
            <a:avLst>
              <a:gd fmla="val 16667" name="adj"/>
            </a:avLst>
          </a:prstGeom>
          <a:solidFill>
            <a:srgbClr val="6159D2"/>
          </a:solidFill>
          <a:ln cap="flat" cmpd="sng" w="9525">
            <a:solidFill>
              <a:schemeClr val="lt1"/>
            </a:solidFill>
            <a:prstDash val="solid"/>
            <a:miter lim="8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500">
              <a:solidFill>
                <a:schemeClr val="lt1"/>
              </a:solidFill>
              <a:latin typeface="Tilt Warp"/>
              <a:ea typeface="Tilt Warp"/>
              <a:cs typeface="Tilt Warp"/>
              <a:sym typeface="Tilt Warp"/>
            </a:endParaRPr>
          </a:p>
        </p:txBody>
      </p:sp>
      <p:sp>
        <p:nvSpPr>
          <p:cNvPr id="407" name="Google Shape;407;p67"/>
          <p:cNvSpPr txBox="1"/>
          <p:nvPr/>
        </p:nvSpPr>
        <p:spPr>
          <a:xfrm>
            <a:off x="1662080" y="1592025"/>
            <a:ext cx="6809100" cy="16854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ko">
                <a:solidFill>
                  <a:srgbClr val="6159D2"/>
                </a:solidFill>
                <a:latin typeface="Rubik"/>
                <a:ea typeface="Rubik"/>
                <a:cs typeface="Rubik"/>
                <a:sym typeface="Rubik"/>
              </a:rPr>
              <a:t>Excellente préparation pour la recherche IA (Answer Engines)</a:t>
            </a:r>
            <a:br>
              <a:rPr b="1" lang="ko">
                <a:solidFill>
                  <a:srgbClr val="6159D2"/>
                </a:solidFill>
                <a:latin typeface="Rubik"/>
                <a:ea typeface="Rubik"/>
                <a:cs typeface="Rubik"/>
                <a:sym typeface="Rubik"/>
              </a:rPr>
            </a:br>
            <a:endParaRPr b="1">
              <a:solidFill>
                <a:srgbClr val="6159D2"/>
              </a:solidFill>
              <a:latin typeface="Rubik"/>
              <a:ea typeface="Rubik"/>
              <a:cs typeface="Rubik"/>
              <a:sym typeface="Rubik"/>
            </a:endParaRPr>
          </a:p>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INTIA se positionne déjà très bien pour l'avenir du SEO (SGE et moteurs de recherche d'IA), grâce à des contenus jugés hautement qualitatifs et structurés par les algorithmes.</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rPr lang="ko" sz="1100" u="sng">
                <a:solidFill>
                  <a:schemeClr val="hlink"/>
                </a:solidFill>
                <a:latin typeface="Rubik Light"/>
                <a:ea typeface="Rubik Light"/>
                <a:cs typeface="Rubik Light"/>
                <a:sym typeface="Rubik Light"/>
                <a:hlinkClick r:id="rId3"/>
              </a:rPr>
              <a:t>Une belle présence </a:t>
            </a:r>
            <a:r>
              <a:rPr lang="ko" sz="1100">
                <a:solidFill>
                  <a:srgbClr val="6159D2"/>
                </a:solidFill>
                <a:latin typeface="Rubik Light"/>
                <a:ea typeface="Rubik Light"/>
                <a:cs typeface="Rubik Light"/>
                <a:sym typeface="Rubik Light"/>
              </a:rPr>
              <a:t>dans l'IA : 55 pages sont déjà citées ou visibles dans des moteurs d'IA de SearchGPT et Gemini.</a:t>
            </a:r>
            <a:endParaRPr sz="1100">
              <a:solidFill>
                <a:srgbClr val="6159D2"/>
              </a:solidFill>
              <a:latin typeface="Rubik Light"/>
              <a:ea typeface="Rubik Light"/>
              <a:cs typeface="Rubik Light"/>
              <a:sym typeface="Rubik Light"/>
            </a:endParaRPr>
          </a:p>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Un trafic supérieur pour les pages visibles : Ces pages génèrent à elles seules 16 810 visites (soit 36,78 % du trafic total) avec un trafic moyen par page très intéressant.</a:t>
            </a:r>
            <a:endParaRPr sz="1100">
              <a:solidFill>
                <a:srgbClr val="6159D2"/>
              </a:solidFill>
              <a:latin typeface="Rubik Light"/>
              <a:ea typeface="Rubik Light"/>
              <a:cs typeface="Rubik Light"/>
              <a:sym typeface="Rubik Light"/>
            </a:endParaRPr>
          </a:p>
        </p:txBody>
      </p:sp>
      <p:pic>
        <p:nvPicPr>
          <p:cNvPr id="408" name="Google Shape;408;p67" title="Capture d’écran 2026-06-15 à 00.44.02.png"/>
          <p:cNvPicPr preferRelativeResize="0"/>
          <p:nvPr/>
        </p:nvPicPr>
        <p:blipFill>
          <a:blip r:embed="rId4">
            <a:alphaModFix/>
          </a:blip>
          <a:stretch>
            <a:fillRect/>
          </a:stretch>
        </p:blipFill>
        <p:spPr>
          <a:xfrm>
            <a:off x="1148950" y="3690200"/>
            <a:ext cx="7113900" cy="1033500"/>
          </a:xfrm>
          <a:prstGeom prst="roundRect">
            <a:avLst>
              <a:gd fmla="val 16667" name="adj"/>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68"/>
          <p:cNvSpPr/>
          <p:nvPr/>
        </p:nvSpPr>
        <p:spPr>
          <a:xfrm>
            <a:off x="539550" y="338560"/>
            <a:ext cx="8064900" cy="4466400"/>
          </a:xfrm>
          <a:prstGeom prst="roundRect">
            <a:avLst>
              <a:gd fmla="val 6588"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414" name="Google Shape;414;p68"/>
          <p:cNvSpPr txBox="1"/>
          <p:nvPr/>
        </p:nvSpPr>
        <p:spPr>
          <a:xfrm>
            <a:off x="926848" y="507800"/>
            <a:ext cx="7089600" cy="21627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b="1" lang="ko" sz="1300">
                <a:solidFill>
                  <a:srgbClr val="6159D2"/>
                </a:solidFill>
                <a:latin typeface="Rubik"/>
                <a:ea typeface="Rubik"/>
                <a:cs typeface="Rubik"/>
                <a:sym typeface="Rubik"/>
              </a:rPr>
              <a:t>Un potentiel de trafic organique massif et inexploité</a:t>
            </a:r>
            <a:endParaRPr b="1" sz="1300">
              <a:solidFill>
                <a:srgbClr val="6159D2"/>
              </a:solidFill>
              <a:latin typeface="Rubik"/>
              <a:ea typeface="Rubik"/>
              <a:cs typeface="Rubik"/>
              <a:sym typeface="Rubik"/>
            </a:endParaRPr>
          </a:p>
          <a:p>
            <a:pPr indent="0" lvl="0" marL="0" marR="0" rtl="0" algn="l">
              <a:lnSpc>
                <a:spcPct val="100000"/>
              </a:lnSpc>
              <a:spcBef>
                <a:spcPts val="0"/>
              </a:spcBef>
              <a:spcAft>
                <a:spcPts val="0"/>
              </a:spcAft>
              <a:buNone/>
            </a:pPr>
            <a:r>
              <a:t/>
            </a:r>
            <a:endParaRPr b="1" sz="1300">
              <a:solidFill>
                <a:srgbClr val="6159D2"/>
              </a:solidFill>
              <a:latin typeface="Rubik"/>
              <a:ea typeface="Rubik"/>
              <a:cs typeface="Rubik"/>
              <a:sym typeface="Rubik"/>
            </a:endParaRPr>
          </a:p>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Il existe au total 4 006 </a:t>
            </a:r>
            <a:r>
              <a:rPr lang="ko" sz="1100" u="sng">
                <a:solidFill>
                  <a:schemeClr val="hlink"/>
                </a:solidFill>
                <a:latin typeface="Rubik Light"/>
                <a:ea typeface="Rubik Light"/>
                <a:cs typeface="Rubik Light"/>
                <a:sym typeface="Rubik Light"/>
                <a:hlinkClick r:id="rId3"/>
              </a:rPr>
              <a:t>mots-clés non exploités</a:t>
            </a:r>
            <a:r>
              <a:rPr lang="ko" sz="1100">
                <a:solidFill>
                  <a:srgbClr val="6159D2"/>
                </a:solidFill>
                <a:latin typeface="Rubik Light"/>
                <a:ea typeface="Rubik Light"/>
                <a:cs typeface="Rubik Light"/>
                <a:sym typeface="Rubik Light"/>
              </a:rPr>
              <a:t> plus ou moins pertinent pour INTIA, représentant un volume de recherche mensuel cumulé de 908 720 recherches. </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Domination des requêtes informationnelles : Les requêtes d'intention informationnelle représentent la plus grand source de mots-clés. </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C'est un excellent moyen d'attirer des prospects en phase de découverte (haut de tunnel) via des articles ou des guides.</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Intention commerciale forte : Les requêtes d'intention commerciale représentent une part importante des opportunité. Ces mots-clés ciblent des utilisateurs prêts à choisir un outil de facturation.</a:t>
            </a:r>
            <a:endParaRPr sz="1100">
              <a:solidFill>
                <a:srgbClr val="6159D2"/>
              </a:solidFill>
              <a:latin typeface="Rubik Light"/>
              <a:ea typeface="Rubik Light"/>
              <a:cs typeface="Rubik Light"/>
              <a:sym typeface="Rubik Light"/>
            </a:endParaRPr>
          </a:p>
        </p:txBody>
      </p:sp>
      <p:pic>
        <p:nvPicPr>
          <p:cNvPr id="415" name="Google Shape;415;p68" title="Capture d’écran 2026-06-15 à 01.44.24.png"/>
          <p:cNvPicPr preferRelativeResize="0"/>
          <p:nvPr/>
        </p:nvPicPr>
        <p:blipFill>
          <a:blip r:embed="rId4">
            <a:alphaModFix/>
          </a:blip>
          <a:stretch>
            <a:fillRect/>
          </a:stretch>
        </p:blipFill>
        <p:spPr>
          <a:xfrm>
            <a:off x="2405112" y="2703399"/>
            <a:ext cx="4133100" cy="2034000"/>
          </a:xfrm>
          <a:prstGeom prst="roundRect">
            <a:avLst>
              <a:gd fmla="val 16667" name="adj"/>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69"/>
          <p:cNvSpPr/>
          <p:nvPr/>
        </p:nvSpPr>
        <p:spPr>
          <a:xfrm>
            <a:off x="539550" y="338560"/>
            <a:ext cx="8064900" cy="4466400"/>
          </a:xfrm>
          <a:prstGeom prst="roundRect">
            <a:avLst>
              <a:gd fmla="val 6588"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421" name="Google Shape;421;p69"/>
          <p:cNvSpPr txBox="1"/>
          <p:nvPr/>
        </p:nvSpPr>
        <p:spPr>
          <a:xfrm>
            <a:off x="926848" y="908675"/>
            <a:ext cx="7089600" cy="30399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b="1" lang="ko" sz="1300">
                <a:solidFill>
                  <a:srgbClr val="6159D2"/>
                </a:solidFill>
                <a:latin typeface="Rubik"/>
                <a:ea typeface="Rubik"/>
                <a:cs typeface="Rubik"/>
                <a:sym typeface="Rubik"/>
              </a:rPr>
              <a:t>Une concurrence directe forte </a:t>
            </a:r>
            <a:endParaRPr b="1" sz="1000">
              <a:solidFill>
                <a:srgbClr val="6159D2"/>
              </a:solidFill>
              <a:latin typeface="Rubik"/>
              <a:ea typeface="Rubik"/>
              <a:cs typeface="Rubik"/>
              <a:sym typeface="Rubik"/>
            </a:endParaRPr>
          </a:p>
          <a:p>
            <a:pPr indent="0" lvl="0" marL="0" marR="0" rtl="0" algn="l">
              <a:lnSpc>
                <a:spcPct val="100000"/>
              </a:lnSpc>
              <a:spcBef>
                <a:spcPts val="0"/>
              </a:spcBef>
              <a:spcAft>
                <a:spcPts val="0"/>
              </a:spcAft>
              <a:buNone/>
            </a:pPr>
            <a:r>
              <a:t/>
            </a:r>
            <a:endParaRPr b="1" sz="1000">
              <a:solidFill>
                <a:srgbClr val="6159D2"/>
              </a:solidFill>
              <a:latin typeface="Rubik"/>
              <a:ea typeface="Rubik"/>
              <a:cs typeface="Rubik"/>
              <a:sym typeface="Rubik"/>
            </a:endParaRPr>
          </a:p>
          <a:p>
            <a:pPr indent="0" lvl="0" marL="0" marR="0" rtl="0" algn="l">
              <a:lnSpc>
                <a:spcPct val="100000"/>
              </a:lnSpc>
              <a:spcBef>
                <a:spcPts val="0"/>
              </a:spcBef>
              <a:spcAft>
                <a:spcPts val="0"/>
              </a:spcAft>
              <a:buNone/>
            </a:pPr>
            <a:r>
              <a:rPr b="1" lang="ko" sz="1000">
                <a:solidFill>
                  <a:srgbClr val="6159D2"/>
                </a:solidFill>
                <a:latin typeface="Rubik"/>
                <a:ea typeface="Rubik"/>
                <a:cs typeface="Rubik"/>
                <a:sym typeface="Rubik"/>
              </a:rPr>
              <a:t>Les acteurs principaux</a:t>
            </a:r>
            <a:endParaRPr b="1" sz="1000">
              <a:solidFill>
                <a:srgbClr val="6159D2"/>
              </a:solidFill>
              <a:latin typeface="Rubik"/>
              <a:ea typeface="Rubik"/>
              <a:cs typeface="Rubik"/>
              <a:sym typeface="Rubik"/>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a:p>
            <a:pPr indent="-292100" lvl="0" marL="457200" marR="0" rtl="0" algn="l">
              <a:lnSpc>
                <a:spcPct val="100000"/>
              </a:lnSpc>
              <a:spcBef>
                <a:spcPts val="0"/>
              </a:spcBef>
              <a:spcAft>
                <a:spcPts val="0"/>
              </a:spcAft>
              <a:buClr>
                <a:srgbClr val="6159D2"/>
              </a:buClr>
              <a:buSzPts val="1000"/>
              <a:buFont typeface="Rubik Light"/>
              <a:buChar char="-"/>
            </a:pPr>
            <a:r>
              <a:rPr lang="ko" sz="1000">
                <a:solidFill>
                  <a:srgbClr val="6159D2"/>
                </a:solidFill>
                <a:latin typeface="Rubik Light"/>
                <a:ea typeface="Rubik Light"/>
                <a:cs typeface="Rubik Light"/>
                <a:sym typeface="Rubik Light"/>
              </a:rPr>
              <a:t>Sinao : Détient le volume de mots-clés positionnés le plus important parmi le panel étudié.</a:t>
            </a:r>
            <a:endParaRPr sz="1000">
              <a:solidFill>
                <a:srgbClr val="6159D2"/>
              </a:solidFill>
              <a:latin typeface="Rubik Light"/>
              <a:ea typeface="Rubik Light"/>
              <a:cs typeface="Rubik Light"/>
              <a:sym typeface="Rubik Light"/>
            </a:endParaRPr>
          </a:p>
          <a:p>
            <a:pPr indent="-292100" lvl="0" marL="457200" marR="0" rtl="0" algn="l">
              <a:lnSpc>
                <a:spcPct val="100000"/>
              </a:lnSpc>
              <a:spcBef>
                <a:spcPts val="0"/>
              </a:spcBef>
              <a:spcAft>
                <a:spcPts val="0"/>
              </a:spcAft>
              <a:buClr>
                <a:srgbClr val="6159D2"/>
              </a:buClr>
              <a:buSzPts val="1000"/>
              <a:buFont typeface="Rubik Light"/>
              <a:buChar char="-"/>
            </a:pPr>
            <a:r>
              <a:rPr lang="ko" sz="1000">
                <a:solidFill>
                  <a:srgbClr val="6159D2"/>
                </a:solidFill>
                <a:latin typeface="Rubik Light"/>
                <a:ea typeface="Rubik Light"/>
                <a:cs typeface="Rubik Light"/>
                <a:sym typeface="Rubik Light"/>
              </a:rPr>
              <a:t>Henrri : Possède de bonnes positions de tête (Top 3), bien que sa couverture sémantique globale soit légèrement inférieure.</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b="1" lang="ko" sz="1000">
                <a:solidFill>
                  <a:srgbClr val="6159D2"/>
                </a:solidFill>
                <a:latin typeface="Rubik"/>
                <a:ea typeface="Rubik"/>
                <a:cs typeface="Rubik"/>
                <a:sym typeface="Rubik"/>
              </a:rPr>
              <a:t>Les mots-clés cibles prioritaires</a:t>
            </a:r>
            <a:br>
              <a:rPr lang="ko" sz="1000">
                <a:solidFill>
                  <a:srgbClr val="6159D2"/>
                </a:solidFill>
                <a:latin typeface="Rubik Light"/>
                <a:ea typeface="Rubik Light"/>
                <a:cs typeface="Rubik Light"/>
                <a:sym typeface="Rubik Light"/>
              </a:rPr>
            </a:br>
            <a:r>
              <a:rPr lang="ko" sz="1000">
                <a:solidFill>
                  <a:srgbClr val="6159D2"/>
                </a:solidFill>
                <a:latin typeface="Rubik Light"/>
                <a:ea typeface="Rubik Light"/>
                <a:cs typeface="Rubik Light"/>
                <a:sym typeface="Rubik Light"/>
              </a:rPr>
              <a:t>Des mots-clés stratégiques pour lesquels au moins 2 concurrents sur 4 sont installés dans le Top 10. Ce sont des priorités pour INTIA car la pertinence de ces requêtes pour votre secteur est validée par vos concurrents.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000">
                <a:solidFill>
                  <a:srgbClr val="6159D2"/>
                </a:solidFill>
                <a:latin typeface="Rubik Light"/>
                <a:ea typeface="Rubik Light"/>
                <a:cs typeface="Rubik Light"/>
                <a:sym typeface="Rubik Light"/>
              </a:rPr>
              <a:t>Les 5 exemples pertinents par volume sont :</a:t>
            </a:r>
            <a:endParaRPr sz="1000">
              <a:solidFill>
                <a:srgbClr val="6159D2"/>
              </a:solidFill>
              <a:latin typeface="Rubik Light"/>
              <a:ea typeface="Rubik Light"/>
              <a:cs typeface="Rubik Light"/>
              <a:sym typeface="Rubik Light"/>
            </a:endParaRPr>
          </a:p>
          <a:p>
            <a:pPr indent="-292100" lvl="0" marL="457200" marR="0" rtl="0" algn="l">
              <a:lnSpc>
                <a:spcPct val="100000"/>
              </a:lnSpc>
              <a:spcBef>
                <a:spcPts val="0"/>
              </a:spcBef>
              <a:spcAft>
                <a:spcPts val="0"/>
              </a:spcAft>
              <a:buClr>
                <a:srgbClr val="6159D2"/>
              </a:buClr>
              <a:buSzPts val="1000"/>
              <a:buFont typeface="Rubik Light"/>
              <a:buChar char="-"/>
            </a:pPr>
            <a:r>
              <a:rPr lang="ko" sz="1000">
                <a:solidFill>
                  <a:srgbClr val="6159D2"/>
                </a:solidFill>
                <a:highlight>
                  <a:schemeClr val="accent4"/>
                </a:highlight>
                <a:latin typeface="Rubik Light"/>
                <a:ea typeface="Rubik Light"/>
                <a:cs typeface="Rubik Light"/>
                <a:sym typeface="Rubik Light"/>
              </a:rPr>
              <a:t>logiciel facture en ligne</a:t>
            </a:r>
            <a:r>
              <a:rPr lang="ko" sz="1000">
                <a:solidFill>
                  <a:srgbClr val="6159D2"/>
                </a:solidFill>
                <a:highlight>
                  <a:schemeClr val="accent4"/>
                </a:highlight>
                <a:latin typeface="Rubik Light"/>
                <a:ea typeface="Rubik Light"/>
                <a:cs typeface="Rubik Light"/>
                <a:sym typeface="Rubik Light"/>
              </a:rPr>
              <a:t> (Volume : 140, 2 concurrents dans le Top 10)</a:t>
            </a:r>
            <a:endParaRPr sz="1000">
              <a:solidFill>
                <a:srgbClr val="6159D2"/>
              </a:solidFill>
              <a:highlight>
                <a:schemeClr val="accent4"/>
              </a:highlight>
              <a:latin typeface="Rubik Light"/>
              <a:ea typeface="Rubik Light"/>
              <a:cs typeface="Rubik Light"/>
              <a:sym typeface="Rubik Light"/>
            </a:endParaRPr>
          </a:p>
          <a:p>
            <a:pPr indent="-292100" lvl="0" marL="457200" marR="0" rtl="0" algn="l">
              <a:lnSpc>
                <a:spcPct val="100000"/>
              </a:lnSpc>
              <a:spcBef>
                <a:spcPts val="0"/>
              </a:spcBef>
              <a:spcAft>
                <a:spcPts val="0"/>
              </a:spcAft>
              <a:buClr>
                <a:srgbClr val="6159D2"/>
              </a:buClr>
              <a:buSzPts val="1000"/>
              <a:buFont typeface="Rubik Light"/>
              <a:buChar char="-"/>
            </a:pPr>
            <a:r>
              <a:rPr lang="ko" sz="1000">
                <a:solidFill>
                  <a:srgbClr val="6159D2"/>
                </a:solidFill>
                <a:highlight>
                  <a:schemeClr val="accent4"/>
                </a:highlight>
                <a:latin typeface="Rubik Light"/>
                <a:ea typeface="Rubik Light"/>
                <a:cs typeface="Rubik Light"/>
                <a:sym typeface="Rubik Light"/>
              </a:rPr>
              <a:t>logiciel de devis et facture (Volume : 320, 2 concurrents dans le Top 10)</a:t>
            </a:r>
            <a:endParaRPr sz="1000">
              <a:solidFill>
                <a:srgbClr val="6159D2"/>
              </a:solidFill>
              <a:highlight>
                <a:schemeClr val="accent4"/>
              </a:highlight>
              <a:latin typeface="Rubik Light"/>
              <a:ea typeface="Rubik Light"/>
              <a:cs typeface="Rubik Light"/>
              <a:sym typeface="Rubik Light"/>
            </a:endParaRPr>
          </a:p>
          <a:p>
            <a:pPr indent="-292100" lvl="0" marL="457200" marR="0" rtl="0" algn="l">
              <a:lnSpc>
                <a:spcPct val="100000"/>
              </a:lnSpc>
              <a:spcBef>
                <a:spcPts val="0"/>
              </a:spcBef>
              <a:spcAft>
                <a:spcPts val="0"/>
              </a:spcAft>
              <a:buClr>
                <a:srgbClr val="6159D2"/>
              </a:buClr>
              <a:buSzPts val="1000"/>
              <a:buFont typeface="Rubik Light"/>
              <a:buChar char="-"/>
            </a:pPr>
            <a:r>
              <a:rPr lang="ko" sz="1000">
                <a:solidFill>
                  <a:srgbClr val="6159D2"/>
                </a:solidFill>
                <a:highlight>
                  <a:schemeClr val="accent4"/>
                </a:highlight>
                <a:latin typeface="Rubik Light"/>
                <a:ea typeface="Rubik Light"/>
                <a:cs typeface="Rubik Light"/>
                <a:sym typeface="Rubik Light"/>
              </a:rPr>
              <a:t>logiciel création facture</a:t>
            </a:r>
            <a:r>
              <a:rPr lang="ko" sz="1000">
                <a:solidFill>
                  <a:srgbClr val="6159D2"/>
                </a:solidFill>
                <a:highlight>
                  <a:schemeClr val="accent4"/>
                </a:highlight>
                <a:latin typeface="Rubik Light"/>
                <a:ea typeface="Rubik Light"/>
                <a:cs typeface="Rubik Light"/>
                <a:sym typeface="Rubik Light"/>
              </a:rPr>
              <a:t> (Volume : 70, 2 concurrents dans le Top 10)</a:t>
            </a:r>
            <a:endParaRPr sz="1000">
              <a:solidFill>
                <a:srgbClr val="6159D2"/>
              </a:solidFill>
              <a:highlight>
                <a:schemeClr val="accent4"/>
              </a:highlight>
              <a:latin typeface="Rubik Light"/>
              <a:ea typeface="Rubik Light"/>
              <a:cs typeface="Rubik Light"/>
              <a:sym typeface="Rubik Light"/>
            </a:endParaRPr>
          </a:p>
          <a:p>
            <a:pPr indent="-292100" lvl="0" marL="457200" marR="0" rtl="0" algn="l">
              <a:lnSpc>
                <a:spcPct val="100000"/>
              </a:lnSpc>
              <a:spcBef>
                <a:spcPts val="0"/>
              </a:spcBef>
              <a:spcAft>
                <a:spcPts val="0"/>
              </a:spcAft>
              <a:buClr>
                <a:srgbClr val="6159D2"/>
              </a:buClr>
              <a:buSzPts val="1000"/>
              <a:buFont typeface="Rubik Light"/>
              <a:buChar char="-"/>
            </a:pPr>
            <a:r>
              <a:rPr lang="ko" sz="1000">
                <a:solidFill>
                  <a:srgbClr val="6159D2"/>
                </a:solidFill>
                <a:highlight>
                  <a:schemeClr val="accent4"/>
                </a:highlight>
                <a:latin typeface="Rubik Light"/>
                <a:ea typeface="Rubik Light"/>
                <a:cs typeface="Rubik Light"/>
                <a:sym typeface="Rubik Light"/>
              </a:rPr>
              <a:t>éditer facture  (Volume : 170, 2 concurrents dans le Top 10)</a:t>
            </a:r>
            <a:endParaRPr sz="1000">
              <a:solidFill>
                <a:srgbClr val="6159D2"/>
              </a:solidFill>
              <a:highlight>
                <a:schemeClr val="accent4"/>
              </a:highlight>
              <a:latin typeface="Rubik Light"/>
              <a:ea typeface="Rubik Light"/>
              <a:cs typeface="Rubik Light"/>
              <a:sym typeface="Rubik Light"/>
            </a:endParaRPr>
          </a:p>
          <a:p>
            <a:pPr indent="-292100" lvl="0" marL="457200" marR="0" rtl="0" algn="l">
              <a:lnSpc>
                <a:spcPct val="100000"/>
              </a:lnSpc>
              <a:spcBef>
                <a:spcPts val="0"/>
              </a:spcBef>
              <a:spcAft>
                <a:spcPts val="0"/>
              </a:spcAft>
              <a:buClr>
                <a:srgbClr val="6159D2"/>
              </a:buClr>
              <a:buSzPts val="1000"/>
              <a:buFont typeface="Rubik Light"/>
              <a:buChar char="-"/>
            </a:pPr>
            <a:r>
              <a:rPr lang="ko" sz="1000">
                <a:solidFill>
                  <a:srgbClr val="6159D2"/>
                </a:solidFill>
                <a:highlight>
                  <a:schemeClr val="accent4"/>
                </a:highlight>
                <a:latin typeface="Rubik Light"/>
                <a:ea typeface="Rubik Light"/>
                <a:cs typeface="Rubik Light"/>
                <a:sym typeface="Rubik Light"/>
              </a:rPr>
              <a:t>facture automatique (Volume : 140, 2 concurrents dans le Top 10)</a:t>
            </a:r>
            <a:endParaRPr sz="1000">
              <a:solidFill>
                <a:srgbClr val="6159D2"/>
              </a:solidFill>
              <a:highlight>
                <a:schemeClr val="accent4"/>
              </a:highlight>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34"/>
          <p:cNvSpPr/>
          <p:nvPr/>
        </p:nvSpPr>
        <p:spPr>
          <a:xfrm>
            <a:off x="539550" y="540000"/>
            <a:ext cx="3078905" cy="4063500"/>
          </a:xfrm>
          <a:prstGeom prst="roundRect">
            <a:avLst>
              <a:gd fmla="val 6588" name="adj"/>
            </a:avLst>
          </a:prstGeom>
          <a:solidFill>
            <a:schemeClr val="lt1">
              <a:alpha val="66666"/>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139" name="Google Shape;139;p34"/>
          <p:cNvSpPr/>
          <p:nvPr/>
        </p:nvSpPr>
        <p:spPr>
          <a:xfrm>
            <a:off x="4043503" y="540000"/>
            <a:ext cx="4560900" cy="4063500"/>
          </a:xfrm>
          <a:prstGeom prst="roundRect">
            <a:avLst>
              <a:gd fmla="val 6588" name="adj"/>
            </a:avLst>
          </a:prstGeom>
          <a:solidFill>
            <a:schemeClr val="lt1">
              <a:alpha val="66666"/>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140" name="Google Shape;140;p34"/>
          <p:cNvSpPr txBox="1"/>
          <p:nvPr/>
        </p:nvSpPr>
        <p:spPr>
          <a:xfrm>
            <a:off x="818653" y="1000649"/>
            <a:ext cx="2581800" cy="4386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ko" sz="2400">
                <a:solidFill>
                  <a:srgbClr val="6159D2"/>
                </a:solidFill>
                <a:latin typeface="Tilt Warp"/>
                <a:ea typeface="Tilt Warp"/>
                <a:cs typeface="Tilt Warp"/>
                <a:sym typeface="Tilt Warp"/>
              </a:rPr>
              <a:t>Qui est INTIA</a:t>
            </a:r>
            <a:endParaRPr sz="2400">
              <a:solidFill>
                <a:srgbClr val="6159D2"/>
              </a:solidFill>
              <a:latin typeface="Tilt Warp"/>
              <a:ea typeface="Tilt Warp"/>
              <a:cs typeface="Tilt Warp"/>
              <a:sym typeface="Tilt Warp"/>
            </a:endParaRPr>
          </a:p>
        </p:txBody>
      </p:sp>
      <p:sp>
        <p:nvSpPr>
          <p:cNvPr id="141" name="Google Shape;141;p34"/>
          <p:cNvSpPr txBox="1"/>
          <p:nvPr/>
        </p:nvSpPr>
        <p:spPr>
          <a:xfrm>
            <a:off x="785427" y="1545140"/>
            <a:ext cx="2574900" cy="11775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ko" sz="900">
                <a:solidFill>
                  <a:srgbClr val="6159D2"/>
                </a:solidFill>
                <a:latin typeface="Rubik Light"/>
                <a:ea typeface="Rubik Light"/>
                <a:cs typeface="Rubik Light"/>
                <a:sym typeface="Rubik Light"/>
              </a:rPr>
              <a:t>INTIA propose surtout INFast, un </a:t>
            </a:r>
            <a:r>
              <a:rPr b="1" lang="ko" sz="900">
                <a:solidFill>
                  <a:srgbClr val="6159D2"/>
                </a:solidFill>
                <a:latin typeface="Rubik"/>
                <a:ea typeface="Rubik"/>
                <a:cs typeface="Rubik"/>
                <a:sym typeface="Rubik"/>
              </a:rPr>
              <a:t>SAAS de facturation en ligne</a:t>
            </a:r>
            <a:r>
              <a:rPr lang="ko" sz="900">
                <a:solidFill>
                  <a:srgbClr val="6159D2"/>
                </a:solidFill>
                <a:latin typeface="Rubik Light"/>
                <a:ea typeface="Rubik Light"/>
                <a:cs typeface="Rubik Light"/>
                <a:sym typeface="Rubik Light"/>
              </a:rPr>
              <a:t> pensé </a:t>
            </a:r>
            <a:r>
              <a:rPr b="1" lang="ko" sz="900">
                <a:solidFill>
                  <a:srgbClr val="6159D2"/>
                </a:solidFill>
                <a:latin typeface="Rubik"/>
                <a:ea typeface="Rubik"/>
                <a:cs typeface="Rubik"/>
                <a:sym typeface="Rubik"/>
              </a:rPr>
              <a:t>pour les petites entreprises,</a:t>
            </a:r>
            <a:r>
              <a:rPr lang="ko" sz="900">
                <a:solidFill>
                  <a:srgbClr val="6159D2"/>
                </a:solidFill>
                <a:latin typeface="Rubik Light"/>
                <a:ea typeface="Rubik Light"/>
                <a:cs typeface="Rubik Light"/>
                <a:sym typeface="Rubik Light"/>
              </a:rPr>
              <a:t> TPE, PME, indépendants et auto-entrepreneurs. L’objectif est de simplifier la création des devis, factures, relances et paiements, tout en restant </a:t>
            </a:r>
            <a:r>
              <a:rPr b="1" lang="ko" sz="900">
                <a:solidFill>
                  <a:srgbClr val="6159D2"/>
                </a:solidFill>
                <a:latin typeface="Rubik"/>
                <a:ea typeface="Rubik"/>
                <a:cs typeface="Rubik"/>
                <a:sym typeface="Rubik"/>
              </a:rPr>
              <a:t>conforme à la facturation électronique</a:t>
            </a:r>
            <a:r>
              <a:rPr lang="ko" sz="900">
                <a:solidFill>
                  <a:srgbClr val="6159D2"/>
                </a:solidFill>
                <a:latin typeface="Rubik Light"/>
                <a:ea typeface="Rubik Light"/>
                <a:cs typeface="Rubik Light"/>
                <a:sym typeface="Rubik Light"/>
              </a:rPr>
              <a:t> et à la loi anti-fraude à la TVA</a:t>
            </a:r>
            <a:endParaRPr sz="1100"/>
          </a:p>
        </p:txBody>
      </p:sp>
      <p:sp>
        <p:nvSpPr>
          <p:cNvPr id="142" name="Google Shape;142;p34"/>
          <p:cNvSpPr txBox="1"/>
          <p:nvPr/>
        </p:nvSpPr>
        <p:spPr>
          <a:xfrm>
            <a:off x="4330634" y="1034390"/>
            <a:ext cx="1793700" cy="1254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L’offre est présentée comme un </a:t>
            </a:r>
            <a:r>
              <a:rPr b="1" lang="ko" sz="1100">
                <a:solidFill>
                  <a:srgbClr val="6159D2"/>
                </a:solidFill>
                <a:latin typeface="Rubik"/>
                <a:ea typeface="Rubik"/>
                <a:cs typeface="Rubik"/>
                <a:sym typeface="Rubik"/>
              </a:rPr>
              <a:t>outil simple et accessible</a:t>
            </a:r>
            <a:r>
              <a:rPr lang="ko" sz="1100">
                <a:solidFill>
                  <a:srgbClr val="6159D2"/>
                </a:solidFill>
                <a:latin typeface="Rubik Light"/>
                <a:ea typeface="Rubik Light"/>
                <a:cs typeface="Rubik Light"/>
                <a:sym typeface="Rubik Light"/>
              </a:rPr>
              <a:t>, avec une interface pensée pour les professionnels qui ne veulent pas passer du temps sur l’administratif.</a:t>
            </a:r>
            <a:endParaRPr sz="1100">
              <a:solidFill>
                <a:srgbClr val="6159D2"/>
              </a:solidFill>
              <a:latin typeface="Rubik Light"/>
              <a:ea typeface="Rubik Light"/>
              <a:cs typeface="Rubik Light"/>
              <a:sym typeface="Rubik Light"/>
            </a:endParaRPr>
          </a:p>
        </p:txBody>
      </p:sp>
      <p:sp>
        <p:nvSpPr>
          <p:cNvPr id="143" name="Google Shape;143;p34"/>
          <p:cNvSpPr/>
          <p:nvPr/>
        </p:nvSpPr>
        <p:spPr>
          <a:xfrm>
            <a:off x="4330633" y="687014"/>
            <a:ext cx="17937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ko">
                <a:solidFill>
                  <a:srgbClr val="6159D2"/>
                </a:solidFill>
                <a:latin typeface="Tilt Warp"/>
                <a:ea typeface="Tilt Warp"/>
                <a:cs typeface="Tilt Warp"/>
                <a:sym typeface="Tilt Warp"/>
              </a:rPr>
              <a:t>Positionnement</a:t>
            </a:r>
            <a:endParaRPr sz="1100"/>
          </a:p>
        </p:txBody>
      </p:sp>
      <p:sp>
        <p:nvSpPr>
          <p:cNvPr id="144" name="Google Shape;144;p34"/>
          <p:cNvSpPr txBox="1"/>
          <p:nvPr/>
        </p:nvSpPr>
        <p:spPr>
          <a:xfrm>
            <a:off x="6524176" y="2062000"/>
            <a:ext cx="1923300" cy="1254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Les fonctionnalités mises en avant sont notamment le mode hors ligne, le partage avec le comptable, les rapports analytiques, les intégrations, et le paiement en ligne.</a:t>
            </a:r>
            <a:endParaRPr sz="1100">
              <a:solidFill>
                <a:srgbClr val="6159D2"/>
              </a:solidFill>
              <a:latin typeface="Rubik Light"/>
              <a:ea typeface="Rubik Light"/>
              <a:cs typeface="Rubik Light"/>
              <a:sym typeface="Rubik Light"/>
            </a:endParaRPr>
          </a:p>
        </p:txBody>
      </p:sp>
      <p:sp>
        <p:nvSpPr>
          <p:cNvPr id="145" name="Google Shape;145;p34"/>
          <p:cNvSpPr/>
          <p:nvPr/>
        </p:nvSpPr>
        <p:spPr>
          <a:xfrm>
            <a:off x="6524187" y="1634889"/>
            <a:ext cx="17937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ko">
                <a:solidFill>
                  <a:srgbClr val="6159D2"/>
                </a:solidFill>
                <a:latin typeface="Tilt Warp"/>
                <a:ea typeface="Tilt Warp"/>
                <a:cs typeface="Tilt Warp"/>
                <a:sym typeface="Tilt Warp"/>
              </a:rPr>
              <a:t>Fonctionnalités</a:t>
            </a:r>
            <a:endParaRPr sz="1100"/>
          </a:p>
        </p:txBody>
      </p:sp>
      <p:sp>
        <p:nvSpPr>
          <p:cNvPr id="146" name="Google Shape;146;p34"/>
          <p:cNvSpPr txBox="1"/>
          <p:nvPr/>
        </p:nvSpPr>
        <p:spPr>
          <a:xfrm>
            <a:off x="4330625" y="2917025"/>
            <a:ext cx="1923300" cy="1593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lang="ko" sz="1100">
                <a:solidFill>
                  <a:srgbClr val="6159D2"/>
                </a:solidFill>
                <a:latin typeface="Rubik Light"/>
                <a:ea typeface="Rubik Light"/>
                <a:cs typeface="Rubik Light"/>
                <a:sym typeface="Rubik Light"/>
              </a:rPr>
              <a:t>INFast est une solution compatible avec la plateforme agréée, ce qui </a:t>
            </a:r>
            <a:r>
              <a:rPr b="1" lang="ko" sz="1100">
                <a:solidFill>
                  <a:srgbClr val="6159D2"/>
                </a:solidFill>
                <a:latin typeface="Rubik"/>
                <a:ea typeface="Rubik"/>
                <a:cs typeface="Rubik"/>
                <a:sym typeface="Rubik"/>
              </a:rPr>
              <a:t>vise la transition vers la facturation électronique</a:t>
            </a:r>
            <a:r>
              <a:rPr lang="ko" sz="1100">
                <a:solidFill>
                  <a:srgbClr val="6159D2"/>
                </a:solidFill>
                <a:latin typeface="Rubik Light"/>
                <a:ea typeface="Rubik Light"/>
                <a:cs typeface="Rubik Light"/>
                <a:sym typeface="Rubik Light"/>
              </a:rPr>
              <a:t>. Il est aussi présenté comme un logiciel 100% français.</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1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100">
              <a:solidFill>
                <a:srgbClr val="6159D2"/>
              </a:solidFill>
              <a:latin typeface="Rubik Light"/>
              <a:ea typeface="Rubik Light"/>
              <a:cs typeface="Rubik Light"/>
              <a:sym typeface="Rubik Light"/>
            </a:endParaRPr>
          </a:p>
        </p:txBody>
      </p:sp>
      <p:sp>
        <p:nvSpPr>
          <p:cNvPr id="147" name="Google Shape;147;p34"/>
          <p:cNvSpPr/>
          <p:nvPr/>
        </p:nvSpPr>
        <p:spPr>
          <a:xfrm>
            <a:off x="4330633" y="2640120"/>
            <a:ext cx="17937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ko">
                <a:solidFill>
                  <a:srgbClr val="6159D2"/>
                </a:solidFill>
                <a:latin typeface="Tilt Warp"/>
                <a:ea typeface="Tilt Warp"/>
                <a:cs typeface="Tilt Warp"/>
                <a:sym typeface="Tilt Warp"/>
              </a:rPr>
              <a:t>Conformité</a:t>
            </a:r>
            <a:endParaRPr>
              <a:solidFill>
                <a:srgbClr val="6159D2"/>
              </a:solidFill>
              <a:latin typeface="Tilt Warp"/>
              <a:ea typeface="Tilt Warp"/>
              <a:cs typeface="Tilt Warp"/>
              <a:sym typeface="Tilt Warp"/>
            </a:endParaRPr>
          </a:p>
          <a:p>
            <a:pPr indent="0" lvl="0" marL="0" marR="0" rtl="0" algn="l">
              <a:spcBef>
                <a:spcPts val="0"/>
              </a:spcBef>
              <a:spcAft>
                <a:spcPts val="0"/>
              </a:spcAft>
              <a:buNone/>
            </a:pPr>
            <a:r>
              <a:t/>
            </a:r>
            <a:endParaRPr>
              <a:solidFill>
                <a:srgbClr val="6159D2"/>
              </a:solidFill>
              <a:latin typeface="Tilt Warp"/>
              <a:ea typeface="Tilt Warp"/>
              <a:cs typeface="Tilt Warp"/>
              <a:sym typeface="Tilt Warp"/>
            </a:endParaRPr>
          </a:p>
        </p:txBody>
      </p:sp>
      <p:pic>
        <p:nvPicPr>
          <p:cNvPr id="148" name="Google Shape;148;p34" title="Capture d’écran 2026-06-13 à 11.13.58.png"/>
          <p:cNvPicPr preferRelativeResize="0"/>
          <p:nvPr/>
        </p:nvPicPr>
        <p:blipFill>
          <a:blip r:embed="rId3">
            <a:alphaModFix/>
          </a:blip>
          <a:stretch>
            <a:fillRect/>
          </a:stretch>
        </p:blipFill>
        <p:spPr>
          <a:xfrm>
            <a:off x="818650" y="2828530"/>
            <a:ext cx="2508449" cy="1329935"/>
          </a:xfrm>
          <a:prstGeom prst="rect">
            <a:avLst/>
          </a:prstGeom>
          <a:solidFill>
            <a:schemeClr val="lt1">
              <a:alpha val="66670"/>
            </a:schemeClr>
          </a:solidFill>
          <a:ln cap="flat" cmpd="sng" w="9525">
            <a:solidFill>
              <a:schemeClr val="lt1"/>
            </a:solidFill>
            <a:prstDash val="solid"/>
            <a:miter lim="8000"/>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70"/>
          <p:cNvSpPr/>
          <p:nvPr/>
        </p:nvSpPr>
        <p:spPr>
          <a:xfrm>
            <a:off x="539550" y="338560"/>
            <a:ext cx="8064900" cy="4466400"/>
          </a:xfrm>
          <a:prstGeom prst="roundRect">
            <a:avLst>
              <a:gd fmla="val 6588"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427" name="Google Shape;427;p70"/>
          <p:cNvSpPr txBox="1"/>
          <p:nvPr/>
        </p:nvSpPr>
        <p:spPr>
          <a:xfrm>
            <a:off x="926848" y="745300"/>
            <a:ext cx="7089600" cy="2886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b="1" lang="ko" sz="1300">
                <a:solidFill>
                  <a:srgbClr val="6159D2"/>
                </a:solidFill>
                <a:latin typeface="Rubik"/>
                <a:ea typeface="Rubik"/>
                <a:cs typeface="Rubik"/>
                <a:sym typeface="Rubik"/>
              </a:rPr>
              <a:t>Stratégie de gains rapides</a:t>
            </a:r>
            <a:endParaRPr b="1" sz="1300">
              <a:solidFill>
                <a:srgbClr val="6159D2"/>
              </a:solidFill>
              <a:latin typeface="Rubik"/>
              <a:ea typeface="Rubik"/>
              <a:cs typeface="Rubik"/>
              <a:sym typeface="Rubik"/>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000" u="sng">
                <a:solidFill>
                  <a:schemeClr val="hlink"/>
                </a:solidFill>
                <a:latin typeface="Rubik Light"/>
                <a:ea typeface="Rubik Light"/>
                <a:cs typeface="Rubik Light"/>
                <a:sym typeface="Rubik Light"/>
                <a:hlinkClick r:id="rId3"/>
              </a:rPr>
              <a:t>Opportunités</a:t>
            </a:r>
            <a:r>
              <a:rPr lang="ko" sz="1000">
                <a:solidFill>
                  <a:srgbClr val="6159D2"/>
                </a:solidFill>
                <a:latin typeface="Rubik Light"/>
                <a:ea typeface="Rubik Light"/>
                <a:cs typeface="Rubik Light"/>
                <a:sym typeface="Rubik Light"/>
              </a:rPr>
              <a:t> à faible difficulté : L'analyse a identifié 274 mots-clés "faciles" (Volume de recherche &gt;= 300 et Keyword Difficulty &lt;= 30), ce qui signifie qu'INTIA pourrait se positionner rapidement dessus avec un effort d'optimisation ou de création de contenu modéré.</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000">
                <a:solidFill>
                  <a:srgbClr val="6159D2"/>
                </a:solidFill>
                <a:latin typeface="Rubik Light"/>
                <a:ea typeface="Rubik Light"/>
                <a:cs typeface="Rubik Light"/>
                <a:sym typeface="Rubik Light"/>
              </a:rPr>
              <a:t>Exemples d'opportunités faciles à capter : Les 5 opportunités les plus volumineuses dans cette catégorie sont :</a:t>
            </a:r>
            <a:endParaRPr sz="1000">
              <a:solidFill>
                <a:srgbClr val="6159D2"/>
              </a:solidFill>
              <a:latin typeface="Rubik Light"/>
              <a:ea typeface="Rubik Light"/>
              <a:cs typeface="Rubik Light"/>
              <a:sym typeface="Rubik Light"/>
            </a:endParaRPr>
          </a:p>
          <a:p>
            <a:pPr indent="-292100" lvl="0" marL="457200" marR="0" rtl="0" algn="l">
              <a:lnSpc>
                <a:spcPct val="100000"/>
              </a:lnSpc>
              <a:spcBef>
                <a:spcPts val="0"/>
              </a:spcBef>
              <a:spcAft>
                <a:spcPts val="0"/>
              </a:spcAft>
              <a:buClr>
                <a:srgbClr val="6159D2"/>
              </a:buClr>
              <a:buSzPts val="1000"/>
              <a:buFont typeface="Rubik Light"/>
              <a:buChar char="●"/>
            </a:pPr>
            <a:r>
              <a:rPr lang="ko" sz="1000">
                <a:solidFill>
                  <a:srgbClr val="6159D2"/>
                </a:solidFill>
                <a:highlight>
                  <a:schemeClr val="accent4"/>
                </a:highlight>
                <a:latin typeface="Rubik Light"/>
                <a:ea typeface="Rubik Light"/>
                <a:cs typeface="Rubik Light"/>
                <a:sym typeface="Rubik Light"/>
              </a:rPr>
              <a:t>facture sans tva (Volume : 720, Difficulté : 15)</a:t>
            </a:r>
            <a:endParaRPr sz="1000">
              <a:solidFill>
                <a:srgbClr val="6159D2"/>
              </a:solidFill>
              <a:highlight>
                <a:schemeClr val="accent4"/>
              </a:highlight>
              <a:latin typeface="Rubik Light"/>
              <a:ea typeface="Rubik Light"/>
              <a:cs typeface="Rubik Light"/>
              <a:sym typeface="Rubik Light"/>
            </a:endParaRPr>
          </a:p>
          <a:p>
            <a:pPr indent="-292100" lvl="0" marL="457200" marR="0" rtl="0" algn="l">
              <a:lnSpc>
                <a:spcPct val="100000"/>
              </a:lnSpc>
              <a:spcBef>
                <a:spcPts val="0"/>
              </a:spcBef>
              <a:spcAft>
                <a:spcPts val="0"/>
              </a:spcAft>
              <a:buClr>
                <a:srgbClr val="6159D2"/>
              </a:buClr>
              <a:buSzPts val="1000"/>
              <a:buFont typeface="Rubik Light"/>
              <a:buChar char="●"/>
            </a:pPr>
            <a:r>
              <a:rPr lang="ko" sz="1000">
                <a:solidFill>
                  <a:srgbClr val="6159D2"/>
                </a:solidFill>
                <a:highlight>
                  <a:schemeClr val="accent4"/>
                </a:highlight>
                <a:latin typeface="Rubik Light"/>
                <a:ea typeface="Rubik Light"/>
                <a:cs typeface="Rubik Light"/>
                <a:sym typeface="Rubik Light"/>
              </a:rPr>
              <a:t>logiciel comptabilité pour association (Volume : 590, Difficulté : 21)</a:t>
            </a:r>
            <a:endParaRPr sz="1000">
              <a:solidFill>
                <a:srgbClr val="6159D2"/>
              </a:solidFill>
              <a:highlight>
                <a:schemeClr val="accent4"/>
              </a:highlight>
              <a:latin typeface="Rubik Light"/>
              <a:ea typeface="Rubik Light"/>
              <a:cs typeface="Rubik Light"/>
              <a:sym typeface="Rubik Light"/>
            </a:endParaRPr>
          </a:p>
          <a:p>
            <a:pPr indent="-292100" lvl="0" marL="457200" marR="0" rtl="0" algn="l">
              <a:lnSpc>
                <a:spcPct val="100000"/>
              </a:lnSpc>
              <a:spcBef>
                <a:spcPts val="0"/>
              </a:spcBef>
              <a:spcAft>
                <a:spcPts val="0"/>
              </a:spcAft>
              <a:buClr>
                <a:srgbClr val="6159D2"/>
              </a:buClr>
              <a:buSzPts val="1000"/>
              <a:buFont typeface="Rubik Light"/>
              <a:buChar char="●"/>
            </a:pPr>
            <a:r>
              <a:rPr lang="ko" sz="1000">
                <a:solidFill>
                  <a:srgbClr val="6159D2"/>
                </a:solidFill>
                <a:highlight>
                  <a:schemeClr val="accent4"/>
                </a:highlight>
                <a:latin typeface="Rubik Light"/>
                <a:ea typeface="Rubik Light"/>
                <a:cs typeface="Rubik Light"/>
                <a:sym typeface="Rubik Light"/>
              </a:rPr>
              <a:t>fec (Volume : 2 900, Difficulté : 26)</a:t>
            </a:r>
            <a:endParaRPr sz="1000">
              <a:solidFill>
                <a:srgbClr val="6159D2"/>
              </a:solidFill>
              <a:highlight>
                <a:schemeClr val="accent4"/>
              </a:highlight>
              <a:latin typeface="Rubik Light"/>
              <a:ea typeface="Rubik Light"/>
              <a:cs typeface="Rubik Light"/>
              <a:sym typeface="Rubik Light"/>
            </a:endParaRPr>
          </a:p>
          <a:p>
            <a:pPr indent="-292100" lvl="0" marL="457200" marR="0" rtl="0" algn="l">
              <a:lnSpc>
                <a:spcPct val="100000"/>
              </a:lnSpc>
              <a:spcBef>
                <a:spcPts val="0"/>
              </a:spcBef>
              <a:spcAft>
                <a:spcPts val="0"/>
              </a:spcAft>
              <a:buClr>
                <a:srgbClr val="6159D2"/>
              </a:buClr>
              <a:buSzPts val="1000"/>
              <a:buFont typeface="Rubik Light"/>
              <a:buChar char="●"/>
            </a:pPr>
            <a:r>
              <a:rPr lang="ko" sz="1000">
                <a:solidFill>
                  <a:srgbClr val="6159D2"/>
                </a:solidFill>
                <a:highlight>
                  <a:schemeClr val="accent4"/>
                </a:highlight>
                <a:latin typeface="Rubik Light"/>
                <a:ea typeface="Rubik Light"/>
                <a:cs typeface="Rubik Light"/>
                <a:sym typeface="Rubik Light"/>
              </a:rPr>
              <a:t>comptabilité artisan (Volume : 480, Difficulté : 14)</a:t>
            </a:r>
            <a:endParaRPr sz="1000">
              <a:solidFill>
                <a:srgbClr val="6159D2"/>
              </a:solidFill>
              <a:highlight>
                <a:schemeClr val="accent4"/>
              </a:highlight>
              <a:latin typeface="Rubik Light"/>
              <a:ea typeface="Rubik Light"/>
              <a:cs typeface="Rubik Light"/>
              <a:sym typeface="Rubik Light"/>
            </a:endParaRPr>
          </a:p>
          <a:p>
            <a:pPr indent="-292100" lvl="0" marL="457200" marR="0" rtl="0" algn="l">
              <a:lnSpc>
                <a:spcPct val="100000"/>
              </a:lnSpc>
              <a:spcBef>
                <a:spcPts val="0"/>
              </a:spcBef>
              <a:spcAft>
                <a:spcPts val="0"/>
              </a:spcAft>
              <a:buClr>
                <a:srgbClr val="6159D2"/>
              </a:buClr>
              <a:buSzPts val="1000"/>
              <a:buFont typeface="Rubik Light"/>
              <a:buChar char="●"/>
            </a:pPr>
            <a:r>
              <a:rPr lang="ko" sz="1000">
                <a:solidFill>
                  <a:srgbClr val="6159D2"/>
                </a:solidFill>
                <a:highlight>
                  <a:schemeClr val="accent4"/>
                </a:highlight>
                <a:latin typeface="Rubik Light"/>
                <a:ea typeface="Rubik Light"/>
                <a:cs typeface="Rubik Light"/>
                <a:sym typeface="Rubik Light"/>
              </a:rPr>
              <a:t>logiciel comptabilité mac (Volume : 480, Difficulté : 21)</a:t>
            </a:r>
            <a:endParaRPr sz="1000">
              <a:solidFill>
                <a:srgbClr val="6159D2"/>
              </a:solidFill>
              <a:highlight>
                <a:schemeClr val="accent4"/>
              </a:highlight>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000">
                <a:solidFill>
                  <a:srgbClr val="6159D2"/>
                </a:solidFill>
                <a:latin typeface="Rubik Light"/>
                <a:ea typeface="Rubik Light"/>
                <a:cs typeface="Rubik Light"/>
                <a:sym typeface="Rubik Light"/>
              </a:rPr>
              <a:t>En résumé, en créant des contenus ciblés (notamment sur la facturation, la gestion des devis et les obligations légales comme le FEC ou la TVA), INTIA dispose d'un potentiel de croissance organique considérable pour concurrencer directement Sinao et Henrri sur ces opportunités externes.</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71"/>
          <p:cNvSpPr/>
          <p:nvPr/>
        </p:nvSpPr>
        <p:spPr>
          <a:xfrm>
            <a:off x="539550" y="338560"/>
            <a:ext cx="8064900" cy="4466400"/>
          </a:xfrm>
          <a:prstGeom prst="roundRect">
            <a:avLst>
              <a:gd fmla="val 6588"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433" name="Google Shape;433;p71"/>
          <p:cNvSpPr txBox="1"/>
          <p:nvPr/>
        </p:nvSpPr>
        <p:spPr>
          <a:xfrm>
            <a:off x="926848" y="507800"/>
            <a:ext cx="7089600" cy="2116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b="1" lang="ko" sz="1300">
                <a:solidFill>
                  <a:srgbClr val="6159D2"/>
                </a:solidFill>
                <a:latin typeface="Rubik"/>
                <a:ea typeface="Rubik"/>
                <a:cs typeface="Rubik"/>
                <a:sym typeface="Rubik"/>
              </a:rPr>
              <a:t>Analyse globale et impact sur la visibilité SEO</a:t>
            </a:r>
            <a:endParaRPr b="1" sz="1300">
              <a:solidFill>
                <a:srgbClr val="6159D2"/>
              </a:solidFill>
              <a:latin typeface="Rubik"/>
              <a:ea typeface="Rubik"/>
              <a:cs typeface="Rubik"/>
              <a:sym typeface="Rubik"/>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000">
                <a:solidFill>
                  <a:srgbClr val="6159D2"/>
                </a:solidFill>
                <a:latin typeface="Rubik Light"/>
                <a:ea typeface="Rubik Light"/>
                <a:cs typeface="Rubik Light"/>
                <a:sym typeface="Rubik Light"/>
              </a:rPr>
              <a:t>P</a:t>
            </a:r>
            <a:r>
              <a:rPr lang="ko" sz="1000">
                <a:solidFill>
                  <a:srgbClr val="6159D2"/>
                </a:solidFill>
                <a:latin typeface="Rubik Light"/>
                <a:ea typeface="Rubik Light"/>
                <a:cs typeface="Rubik Light"/>
                <a:sym typeface="Rubik Light"/>
              </a:rPr>
              <a:t>our les mots-clés cannibalisés, </a:t>
            </a:r>
            <a:r>
              <a:rPr b="1" lang="ko" sz="1000">
                <a:solidFill>
                  <a:srgbClr val="6159D2"/>
                </a:solidFill>
                <a:latin typeface="Rubik"/>
                <a:ea typeface="Rubik"/>
                <a:cs typeface="Rubik"/>
                <a:sym typeface="Rubik"/>
              </a:rPr>
              <a:t>la meilleure page se positionne en moyenne à la place 11,93</a:t>
            </a:r>
            <a:r>
              <a:rPr lang="ko" sz="1000">
                <a:solidFill>
                  <a:srgbClr val="6159D2"/>
                </a:solidFill>
                <a:latin typeface="Rubik Light"/>
                <a:ea typeface="Rubik Light"/>
                <a:cs typeface="Rubik Light"/>
                <a:sym typeface="Rubik Light"/>
              </a:rPr>
              <a:t>, mais la seconde page (ou les suivantes) chute à une position moyenne de 32,57.</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b="1" lang="ko" sz="1000">
                <a:solidFill>
                  <a:srgbClr val="6159D2"/>
                </a:solidFill>
                <a:latin typeface="Rubik"/>
                <a:ea typeface="Rubik"/>
                <a:cs typeface="Rubik"/>
                <a:sym typeface="Rubik"/>
              </a:rPr>
              <a:t>Répartition des meilleures positions : </a:t>
            </a:r>
            <a:endParaRPr b="1" sz="1000">
              <a:solidFill>
                <a:srgbClr val="6159D2"/>
              </a:solidFill>
              <a:latin typeface="Rubik"/>
              <a:ea typeface="Rubik"/>
              <a:cs typeface="Rubik"/>
              <a:sym typeface="Rubik"/>
            </a:endParaRPr>
          </a:p>
          <a:p>
            <a:pPr indent="0" lvl="0" marL="0" marR="0" rtl="0" algn="l">
              <a:lnSpc>
                <a:spcPct val="100000"/>
              </a:lnSpc>
              <a:spcBef>
                <a:spcPts val="0"/>
              </a:spcBef>
              <a:spcAft>
                <a:spcPts val="0"/>
              </a:spcAft>
              <a:buNone/>
            </a:pPr>
            <a:r>
              <a:rPr lang="ko" sz="1000">
                <a:solidFill>
                  <a:srgbClr val="6159D2"/>
                </a:solidFill>
                <a:latin typeface="Rubik Light"/>
                <a:ea typeface="Rubik Light"/>
                <a:cs typeface="Rubik Light"/>
                <a:sym typeface="Rubik Light"/>
              </a:rPr>
              <a:t>Sur les 325 mots-clés cannibalisés, 73 parviennent tout de même à atteindre le Top 3 (grâce à la force de votre domaine), 123 se situent dans le Top 10 (positions 4 à 10), et 105 sont relégués dans le Top 30.</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b="1" lang="ko" sz="1000">
                <a:solidFill>
                  <a:srgbClr val="6159D2"/>
                </a:solidFill>
                <a:latin typeface="Rubik"/>
                <a:ea typeface="Rubik"/>
                <a:cs typeface="Rubik"/>
                <a:sym typeface="Rubik"/>
              </a:rPr>
              <a:t>Conflits par templates : </a:t>
            </a:r>
            <a:endParaRPr b="1" sz="1000">
              <a:solidFill>
                <a:srgbClr val="6159D2"/>
              </a:solidFill>
              <a:latin typeface="Rubik"/>
              <a:ea typeface="Rubik"/>
              <a:cs typeface="Rubik"/>
              <a:sym typeface="Rubik"/>
            </a:endParaRPr>
          </a:p>
          <a:p>
            <a:pPr indent="0" lvl="0" marL="0" marR="0" rtl="0" algn="l">
              <a:lnSpc>
                <a:spcPct val="100000"/>
              </a:lnSpc>
              <a:spcBef>
                <a:spcPts val="0"/>
              </a:spcBef>
              <a:spcAft>
                <a:spcPts val="0"/>
              </a:spcAft>
              <a:buNone/>
            </a:pPr>
            <a:r>
              <a:rPr lang="ko" sz="1000">
                <a:solidFill>
                  <a:srgbClr val="6159D2"/>
                </a:solidFill>
                <a:latin typeface="Rubik Light"/>
                <a:ea typeface="Rubik Light"/>
                <a:cs typeface="Rubik Light"/>
                <a:sym typeface="Rubik Light"/>
              </a:rPr>
              <a:t>Les conflits de templates montre qu’une majorité des cannibalisation se produit entre pages de type </a:t>
            </a:r>
            <a:r>
              <a:rPr b="1" lang="ko" sz="1000">
                <a:solidFill>
                  <a:srgbClr val="6159D2"/>
                </a:solidFill>
                <a:latin typeface="Rubik"/>
                <a:ea typeface="Rubik"/>
                <a:cs typeface="Rubik"/>
                <a:sym typeface="Rubik"/>
              </a:rPr>
              <a:t>Ressources vs Ressources</a:t>
            </a:r>
            <a:r>
              <a:rPr lang="ko" sz="1000">
                <a:solidFill>
                  <a:srgbClr val="6159D2"/>
                </a:solidFill>
                <a:latin typeface="Rubik Light"/>
                <a:ea typeface="Rubik Light"/>
                <a:cs typeface="Rubik Light"/>
                <a:sym typeface="Rubik Light"/>
              </a:rPr>
              <a:t>, suivies par les conflits </a:t>
            </a:r>
            <a:r>
              <a:rPr b="1" lang="ko" sz="1000">
                <a:solidFill>
                  <a:srgbClr val="6159D2"/>
                </a:solidFill>
                <a:latin typeface="Rubik"/>
                <a:ea typeface="Rubik"/>
                <a:cs typeface="Rubik"/>
                <a:sym typeface="Rubik"/>
              </a:rPr>
              <a:t>Article vs Article</a:t>
            </a:r>
            <a:r>
              <a:rPr lang="ko" sz="1000">
                <a:solidFill>
                  <a:srgbClr val="6159D2"/>
                </a:solidFill>
                <a:latin typeface="Rubik Light"/>
                <a:ea typeface="Rubik Light"/>
                <a:cs typeface="Rubik Light"/>
                <a:sym typeface="Rubik Light"/>
              </a:rPr>
              <a:t> et </a:t>
            </a:r>
            <a:r>
              <a:rPr b="1" lang="ko" sz="1000">
                <a:solidFill>
                  <a:srgbClr val="6159D2"/>
                </a:solidFill>
                <a:latin typeface="Rubik"/>
                <a:ea typeface="Rubik"/>
                <a:cs typeface="Rubik"/>
                <a:sym typeface="Rubik"/>
              </a:rPr>
              <a:t>Article vs Ressources</a:t>
            </a:r>
            <a:r>
              <a:rPr lang="ko" sz="1000">
                <a:solidFill>
                  <a:srgbClr val="6159D2"/>
                </a:solidFill>
                <a:latin typeface="Rubik Light"/>
                <a:ea typeface="Rubik Light"/>
                <a:cs typeface="Rubik Light"/>
                <a:sym typeface="Rubik Light"/>
              </a:rPr>
              <a:t>.</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p:txBody>
      </p:sp>
      <p:pic>
        <p:nvPicPr>
          <p:cNvPr id="434" name="Google Shape;434;p71" title="Graphique"/>
          <p:cNvPicPr preferRelativeResize="0"/>
          <p:nvPr/>
        </p:nvPicPr>
        <p:blipFill>
          <a:blip r:embed="rId3">
            <a:alphaModFix/>
          </a:blip>
          <a:stretch>
            <a:fillRect/>
          </a:stretch>
        </p:blipFill>
        <p:spPr>
          <a:xfrm>
            <a:off x="982713" y="2725574"/>
            <a:ext cx="7178700" cy="1815600"/>
          </a:xfrm>
          <a:prstGeom prst="roundRect">
            <a:avLst>
              <a:gd fmla="val 16667" name="adj"/>
            </a:avLst>
          </a:prstGeom>
          <a:solidFill>
            <a:schemeClr val="lt1">
              <a:alpha val="66670"/>
            </a:schemeClr>
          </a:solidFill>
          <a:ln cap="flat" cmpd="sng" w="9525">
            <a:solidFill>
              <a:schemeClr val="lt1"/>
            </a:solidFill>
            <a:prstDash val="solid"/>
            <a:miter lim="8000"/>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72"/>
          <p:cNvSpPr txBox="1"/>
          <p:nvPr/>
        </p:nvSpPr>
        <p:spPr>
          <a:xfrm>
            <a:off x="5462950" y="1430589"/>
            <a:ext cx="2920800" cy="1762500"/>
          </a:xfrm>
          <a:prstGeom prst="rect">
            <a:avLst/>
          </a:prstGeom>
          <a:noFill/>
          <a:ln>
            <a:noFill/>
          </a:ln>
        </p:spPr>
        <p:txBody>
          <a:bodyPr anchorCtr="0" anchor="ctr" bIns="34275" lIns="68575" spcFirstLastPara="1" rIns="68575" wrap="square" tIns="34275">
            <a:spAutoFit/>
          </a:bodyPr>
          <a:lstStyle/>
          <a:p>
            <a:pPr indent="0" lvl="0" marL="0" rtl="0" algn="l">
              <a:spcBef>
                <a:spcPts val="0"/>
              </a:spcBef>
              <a:spcAft>
                <a:spcPts val="0"/>
              </a:spcAft>
              <a:buClr>
                <a:schemeClr val="dk1"/>
              </a:buClr>
              <a:buSzPts val="1100"/>
              <a:buFont typeface="Arial"/>
              <a:buNone/>
            </a:pPr>
            <a:r>
              <a:rPr b="1" lang="ko" sz="1000">
                <a:solidFill>
                  <a:srgbClr val="6159D2"/>
                </a:solidFill>
                <a:latin typeface="Rubik"/>
                <a:ea typeface="Rubik"/>
                <a:cs typeface="Rubik"/>
                <a:sym typeface="Rubik"/>
              </a:rPr>
              <a:t>Recommandation d'action :</a:t>
            </a:r>
            <a:endParaRPr b="1" sz="1000">
              <a:solidFill>
                <a:srgbClr val="6159D2"/>
              </a:solidFill>
              <a:latin typeface="Rubik"/>
              <a:ea typeface="Rubik"/>
              <a:cs typeface="Rubik"/>
              <a:sym typeface="Rubik"/>
            </a:endParaRPr>
          </a:p>
          <a:p>
            <a:pPr indent="0" lvl="0" marL="457200" rtl="0" algn="l">
              <a:spcBef>
                <a:spcPts val="0"/>
              </a:spcBef>
              <a:spcAft>
                <a:spcPts val="0"/>
              </a:spcAft>
              <a:buNone/>
            </a:pPr>
            <a:r>
              <a:t/>
            </a:r>
            <a:endParaRPr sz="1000">
              <a:solidFill>
                <a:srgbClr val="6159D2"/>
              </a:solidFill>
              <a:latin typeface="Rubik Light"/>
              <a:ea typeface="Rubik Light"/>
              <a:cs typeface="Rubik Light"/>
              <a:sym typeface="Rubik Light"/>
            </a:endParaRPr>
          </a:p>
          <a:p>
            <a:pPr indent="-292100" lvl="0" marL="457200" rtl="0" algn="l">
              <a:spcBef>
                <a:spcPts val="0"/>
              </a:spcBef>
              <a:spcAft>
                <a:spcPts val="0"/>
              </a:spcAft>
              <a:buClr>
                <a:srgbClr val="6159D2"/>
              </a:buClr>
              <a:buSzPts val="1000"/>
              <a:buFont typeface="Rubik Light"/>
              <a:buChar char="-"/>
            </a:pPr>
            <a:r>
              <a:rPr lang="ko" sz="1000">
                <a:solidFill>
                  <a:srgbClr val="6159D2"/>
                </a:solidFill>
                <a:latin typeface="Rubik Light"/>
                <a:ea typeface="Rubik Light"/>
                <a:cs typeface="Rubik Light"/>
                <a:sym typeface="Rubik Light"/>
              </a:rPr>
              <a:t>Mettez en place un audit régulier des mots-clés positionnés sur plusieurs URLs.</a:t>
            </a:r>
            <a:endParaRPr sz="10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000">
              <a:solidFill>
                <a:srgbClr val="6159D2"/>
              </a:solidFill>
              <a:latin typeface="Rubik Light"/>
              <a:ea typeface="Rubik Light"/>
              <a:cs typeface="Rubik Light"/>
              <a:sym typeface="Rubik Light"/>
            </a:endParaRPr>
          </a:p>
          <a:p>
            <a:pPr indent="0" lvl="0" marL="457200" rtl="0" algn="l">
              <a:spcBef>
                <a:spcPts val="0"/>
              </a:spcBef>
              <a:spcAft>
                <a:spcPts val="0"/>
              </a:spcAft>
              <a:buNone/>
            </a:pPr>
            <a:r>
              <a:t/>
            </a:r>
            <a:endParaRPr sz="1000">
              <a:solidFill>
                <a:srgbClr val="6159D2"/>
              </a:solidFill>
              <a:latin typeface="Rubik Light"/>
              <a:ea typeface="Rubik Light"/>
              <a:cs typeface="Rubik Light"/>
              <a:sym typeface="Rubik Light"/>
            </a:endParaRPr>
          </a:p>
          <a:p>
            <a:pPr indent="-292100" lvl="0" marL="457200" rtl="0" algn="l">
              <a:spcBef>
                <a:spcPts val="0"/>
              </a:spcBef>
              <a:spcAft>
                <a:spcPts val="0"/>
              </a:spcAft>
              <a:buClr>
                <a:srgbClr val="6159D2"/>
              </a:buClr>
              <a:buSzPts val="1000"/>
              <a:buFont typeface="Rubik Light"/>
              <a:buChar char="-"/>
            </a:pPr>
            <a:r>
              <a:rPr lang="ko" sz="1000">
                <a:solidFill>
                  <a:srgbClr val="6159D2"/>
                </a:solidFill>
                <a:latin typeface="Rubik Light"/>
                <a:ea typeface="Rubik Light"/>
                <a:cs typeface="Rubik Light"/>
                <a:sym typeface="Rubik Light"/>
              </a:rPr>
              <a:t>Optimisez le contenu le moins bien positionné, les balises Title et H1 pour cibler des expressions distinctes et complémentaire à l'autre.</a:t>
            </a:r>
            <a:endParaRPr sz="1100">
              <a:solidFill>
                <a:srgbClr val="6159D2"/>
              </a:solidFill>
              <a:latin typeface="Rubik Light"/>
              <a:ea typeface="Rubik Light"/>
              <a:cs typeface="Rubik Light"/>
              <a:sym typeface="Rubik Light"/>
            </a:endParaRPr>
          </a:p>
        </p:txBody>
      </p:sp>
      <p:pic>
        <p:nvPicPr>
          <p:cNvPr id="440" name="Google Shape;440;p72" title="Graphique"/>
          <p:cNvPicPr preferRelativeResize="0"/>
          <p:nvPr/>
        </p:nvPicPr>
        <p:blipFill>
          <a:blip r:embed="rId3">
            <a:alphaModFix/>
          </a:blip>
          <a:stretch>
            <a:fillRect/>
          </a:stretch>
        </p:blipFill>
        <p:spPr>
          <a:xfrm>
            <a:off x="662050" y="1231323"/>
            <a:ext cx="4006500" cy="1480200"/>
          </a:xfrm>
          <a:prstGeom prst="roundRect">
            <a:avLst>
              <a:gd fmla="val 16667" name="adj"/>
            </a:avLst>
          </a:prstGeom>
          <a:noFill/>
          <a:ln>
            <a:noFill/>
          </a:ln>
          <a:effectLst>
            <a:outerShdw blurRad="57150" rotWithShape="0" algn="bl" dir="5400000" dist="19050">
              <a:srgbClr val="000000">
                <a:alpha val="50000"/>
              </a:srgbClr>
            </a:outerShdw>
          </a:effectLst>
        </p:spPr>
      </p:pic>
      <p:sp>
        <p:nvSpPr>
          <p:cNvPr id="441" name="Google Shape;441;p72"/>
          <p:cNvSpPr txBox="1"/>
          <p:nvPr/>
        </p:nvSpPr>
        <p:spPr>
          <a:xfrm>
            <a:off x="709975" y="2973650"/>
            <a:ext cx="3833100" cy="9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ko" sz="1000">
                <a:solidFill>
                  <a:srgbClr val="6159D2"/>
                </a:solidFill>
                <a:highlight>
                  <a:schemeClr val="accent4"/>
                </a:highlight>
                <a:latin typeface="Rubik Light"/>
                <a:ea typeface="Rubik Light"/>
                <a:cs typeface="Rubik Light"/>
                <a:sym typeface="Rubik Light"/>
              </a:rPr>
              <a:t>Les efforts d'optimisation doivent se concentrer prioritairement sur l'architecture et le nettoyage de vos pages de ressources (outils, guides pratiques).</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73"/>
          <p:cNvSpPr txBox="1"/>
          <p:nvPr/>
        </p:nvSpPr>
        <p:spPr>
          <a:xfrm>
            <a:off x="2408700" y="1563800"/>
            <a:ext cx="3848700" cy="531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Objectif sémantique </a:t>
            </a:r>
            <a:endParaRPr sz="100">
              <a:solidFill>
                <a:srgbClr val="6159D2"/>
              </a:solidFill>
              <a:latin typeface="Tilt Warp"/>
              <a:ea typeface="Tilt Warp"/>
              <a:cs typeface="Tilt Warp"/>
              <a:sym typeface="Tilt Warp"/>
            </a:endParaRPr>
          </a:p>
        </p:txBody>
      </p:sp>
      <p:sp>
        <p:nvSpPr>
          <p:cNvPr id="447" name="Google Shape;447;p73"/>
          <p:cNvSpPr/>
          <p:nvPr/>
        </p:nvSpPr>
        <p:spPr>
          <a:xfrm>
            <a:off x="2629500" y="2571750"/>
            <a:ext cx="3885000" cy="796500"/>
          </a:xfrm>
          <a:prstGeom prst="roundRect">
            <a:avLst>
              <a:gd fmla="val 50000" name="adj"/>
            </a:avLst>
          </a:prstGeom>
          <a:solidFill>
            <a:srgbClr val="70D3C8"/>
          </a:solidFill>
          <a:ln cap="flat" cmpd="sng" w="9525">
            <a:solidFill>
              <a:schemeClr val="lt1"/>
            </a:solidFill>
            <a:prstDash val="solid"/>
            <a:miter lim="8000"/>
            <a:headEnd len="sm" w="sm" type="none"/>
            <a:tailEnd len="sm" w="sm" type="none"/>
          </a:ln>
        </p:spPr>
        <p:txBody>
          <a:bodyPr anchorCtr="0" anchor="ctr" bIns="34275" lIns="135000" spcFirstLastPara="1" rIns="135000" wrap="square" tIns="34275">
            <a:noAutofit/>
          </a:bodyPr>
          <a:lstStyle/>
          <a:p>
            <a:pPr indent="0" lvl="0" marL="0" rtl="0" algn="ctr">
              <a:spcBef>
                <a:spcPts val="0"/>
              </a:spcBef>
              <a:spcAft>
                <a:spcPts val="0"/>
              </a:spcAft>
              <a:buNone/>
            </a:pPr>
            <a:r>
              <a:rPr lang="ko" sz="1700">
                <a:solidFill>
                  <a:srgbClr val="6159D2"/>
                </a:solidFill>
                <a:latin typeface="Rubik Light"/>
                <a:ea typeface="Rubik Light"/>
                <a:cs typeface="Rubik Light"/>
                <a:sym typeface="Rubik Light"/>
              </a:rPr>
              <a:t>Maximiser la clarté de l'architecture d'information </a:t>
            </a:r>
            <a:endParaRPr sz="2100">
              <a:solidFill>
                <a:schemeClr val="lt1"/>
              </a:solidFill>
              <a:latin typeface="Rubik Light"/>
              <a:ea typeface="Rubik Light"/>
              <a:cs typeface="Rubik Light"/>
              <a:sym typeface="Rubik Light"/>
            </a:endParaRPr>
          </a:p>
        </p:txBody>
      </p:sp>
      <p:pic>
        <p:nvPicPr>
          <p:cNvPr id="448" name="Google Shape;448;p73"/>
          <p:cNvPicPr preferRelativeResize="0"/>
          <p:nvPr/>
        </p:nvPicPr>
        <p:blipFill rotWithShape="1">
          <a:blip r:embed="rId3">
            <a:alphaModFix/>
          </a:blip>
          <a:srcRect b="0" l="0" r="0" t="0"/>
          <a:stretch/>
        </p:blipFill>
        <p:spPr>
          <a:xfrm>
            <a:off x="6257401" y="1645513"/>
            <a:ext cx="555451" cy="367574"/>
          </a:xfrm>
          <a:prstGeom prst="rect">
            <a:avLst/>
          </a:prstGeom>
          <a:noFill/>
          <a:ln>
            <a:noFill/>
          </a:ln>
          <a:effectLst>
            <a:outerShdw blurRad="101600" sx="102000" rotWithShape="0" algn="ctr" sy="102000">
              <a:srgbClr val="292484">
                <a:alpha val="51759"/>
              </a:srgbClr>
            </a:outerShdw>
          </a:effectLst>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74"/>
          <p:cNvSpPr/>
          <p:nvPr/>
        </p:nvSpPr>
        <p:spPr>
          <a:xfrm>
            <a:off x="277500" y="811125"/>
            <a:ext cx="8407500" cy="39213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454" name="Google Shape;454;p74"/>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Synthèse</a:t>
            </a:r>
            <a:endParaRPr sz="1800">
              <a:solidFill>
                <a:srgbClr val="6159D2"/>
              </a:solidFill>
              <a:latin typeface="Tilt Warp"/>
              <a:ea typeface="Tilt Warp"/>
              <a:cs typeface="Tilt Warp"/>
              <a:sym typeface="Tilt Warp"/>
            </a:endParaRPr>
          </a:p>
        </p:txBody>
      </p:sp>
      <p:graphicFrame>
        <p:nvGraphicFramePr>
          <p:cNvPr id="455" name="Google Shape;455;p74"/>
          <p:cNvGraphicFramePr/>
          <p:nvPr/>
        </p:nvGraphicFramePr>
        <p:xfrm>
          <a:off x="526725" y="956838"/>
          <a:ext cx="3000000" cy="3000000"/>
        </p:xfrm>
        <a:graphic>
          <a:graphicData uri="http://schemas.openxmlformats.org/drawingml/2006/table">
            <a:tbl>
              <a:tblPr>
                <a:noFill/>
                <a:tableStyleId>{610893BC-BFFD-4101-98AE-C5A81935D909}</a:tableStyleId>
              </a:tblPr>
              <a:tblGrid>
                <a:gridCol w="1007825"/>
                <a:gridCol w="2860350"/>
                <a:gridCol w="4040875"/>
              </a:tblGrid>
              <a:tr h="446850">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Priorité SEO</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Critère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Remarque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r>
              <a:tr h="622075">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sz="16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Structure des URLs et la catégorisation</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La taxonomie des URLs est le premier indice sémantique utilisé par Google</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L'architecture globale est lisible et structurée de manière logique par sous-répertoires. Quelques anomalies techniques nécessitent toutefois des ajustements.</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b="1" lang="ko" sz="1000">
                          <a:solidFill>
                            <a:srgbClr val="14155F"/>
                          </a:solidFill>
                          <a:latin typeface="Rubik"/>
                          <a:ea typeface="Rubik"/>
                          <a:cs typeface="Rubik"/>
                          <a:sym typeface="Rubik"/>
                        </a:rPr>
                        <a:t>Gestion des balise meta et H1</a:t>
                      </a:r>
                      <a:endParaRPr b="1" sz="1000">
                        <a:solidFill>
                          <a:srgbClr val="14155F"/>
                        </a:solidFill>
                        <a:latin typeface="Rubik"/>
                        <a:ea typeface="Rubik"/>
                        <a:cs typeface="Rubik"/>
                        <a:sym typeface="Rubik"/>
                      </a:endParaRPr>
                    </a:p>
                    <a:p>
                      <a:pPr indent="0" lvl="0" marL="0" rtl="0" algn="l">
                        <a:spcBef>
                          <a:spcPts val="0"/>
                        </a:spcBef>
                        <a:spcAft>
                          <a:spcPts val="0"/>
                        </a:spcAft>
                        <a:buClr>
                          <a:srgbClr val="000000"/>
                        </a:buClr>
                        <a:buSzPts val="1100"/>
                        <a:buFont typeface="Arial"/>
                        <a:buNone/>
                      </a:pPr>
                      <a:r>
                        <a:rPr lang="ko" sz="800">
                          <a:solidFill>
                            <a:srgbClr val="14155F"/>
                          </a:solidFill>
                          <a:latin typeface="Rubik Light"/>
                          <a:ea typeface="Rubik Light"/>
                          <a:cs typeface="Rubik Light"/>
                          <a:sym typeface="Rubik Light"/>
                        </a:rPr>
                        <a:t>uniques, concis et contenant un mot-clé stratégique</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Les balises Title, H1 et meta descriptions sont correctement renseignées et présentent une bonne cohérence globale.</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Les systèmes de navigation</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Présence d’un fil d’ariane</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Le fil d'Ariane est fonctionnel et les données structurées correspondantes sont bien intégrées au code.</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Des contenus non dupliqués</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Cela peut dilué la pertinence thématique du site sur cette requête.</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L'analyse (réalisée via l'outil Siteliner) ne révèle aucun problème de contenu dupliqué, que ce soit en interne ou par rapport à des sites externes.</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70650">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b="1" sz="1000">
                        <a:solidFill>
                          <a:srgbClr val="6159D2"/>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ko" sz="1000">
                          <a:solidFill>
                            <a:srgbClr val="14155F"/>
                          </a:solidFill>
                          <a:latin typeface="Rubik"/>
                          <a:ea typeface="Rubik"/>
                          <a:cs typeface="Rubik"/>
                          <a:sym typeface="Rubik"/>
                        </a:rPr>
                        <a:t>Gestion des Attributs Alt</a:t>
                      </a:r>
                      <a:endParaRPr b="1" sz="1000">
                        <a:solidFill>
                          <a:srgbClr val="14155F"/>
                        </a:solidFill>
                        <a:latin typeface="Rubik"/>
                        <a:ea typeface="Rubik"/>
                        <a:cs typeface="Rubik"/>
                        <a:sym typeface="Rubik"/>
                      </a:endParaRPr>
                    </a:p>
                    <a:p>
                      <a:pPr indent="0" lvl="0" marL="0" rtl="0" algn="l">
                        <a:spcBef>
                          <a:spcPts val="0"/>
                        </a:spcBef>
                        <a:spcAft>
                          <a:spcPts val="0"/>
                        </a:spcAft>
                        <a:buClr>
                          <a:schemeClr val="dk1"/>
                        </a:buClr>
                        <a:buSzPts val="1100"/>
                        <a:buFont typeface="Arial"/>
                        <a:buNone/>
                      </a:pPr>
                      <a:r>
                        <a:rPr lang="ko" sz="800">
                          <a:solidFill>
                            <a:srgbClr val="14155F"/>
                          </a:solidFill>
                          <a:latin typeface="Rubik Light"/>
                          <a:ea typeface="Rubik Light"/>
                          <a:cs typeface="Rubik Light"/>
                          <a:sym typeface="Rubik Light"/>
                        </a:rPr>
                        <a:t>Attribut présent et résigné pour toutes les images</a:t>
                      </a:r>
                      <a:endParaRPr b="1" sz="1000">
                        <a:solidFill>
                          <a:srgbClr val="14155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a:t>
                      </a:r>
                      <a:r>
                        <a:rPr lang="ko" sz="1000" u="sng">
                          <a:solidFill>
                            <a:schemeClr val="hlink"/>
                          </a:solidFill>
                          <a:latin typeface="Rubik Light"/>
                          <a:ea typeface="Rubik Light"/>
                          <a:cs typeface="Rubik Light"/>
                          <a:sym typeface="Rubik Light"/>
                          <a:hlinkClick r:id="rId3"/>
                        </a:rPr>
                        <a:t>attribut alt </a:t>
                      </a:r>
                      <a:r>
                        <a:rPr lang="ko" sz="1000">
                          <a:solidFill>
                            <a:srgbClr val="14155F"/>
                          </a:solidFill>
                          <a:latin typeface="Rubik Light"/>
                          <a:ea typeface="Rubik Light"/>
                          <a:cs typeface="Rubik Light"/>
                          <a:sym typeface="Rubik Light"/>
                        </a:rPr>
                        <a:t>est techniquement présent sur l'ensemble des images du site. Cependant, 37 de ces attributs sont actuellement vides et doivent être complétés avec un texte descriptif.</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75"/>
          <p:cNvSpPr/>
          <p:nvPr/>
        </p:nvSpPr>
        <p:spPr>
          <a:xfrm>
            <a:off x="539550" y="338560"/>
            <a:ext cx="8064900" cy="4466400"/>
          </a:xfrm>
          <a:prstGeom prst="roundRect">
            <a:avLst>
              <a:gd fmla="val 6588"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461" name="Google Shape;461;p75"/>
          <p:cNvSpPr txBox="1"/>
          <p:nvPr/>
        </p:nvSpPr>
        <p:spPr>
          <a:xfrm>
            <a:off x="926848" y="507800"/>
            <a:ext cx="7089600" cy="38097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b="1" lang="ko" sz="1300">
                <a:solidFill>
                  <a:srgbClr val="6159D2"/>
                </a:solidFill>
                <a:latin typeface="Rubik"/>
                <a:ea typeface="Rubik"/>
                <a:cs typeface="Rubik"/>
                <a:sym typeface="Rubik"/>
              </a:rPr>
              <a:t>Une segmentation par répertoires claire et étanche</a:t>
            </a:r>
            <a:endParaRPr b="1" sz="1300">
              <a:solidFill>
                <a:srgbClr val="6159D2"/>
              </a:solidFill>
              <a:latin typeface="Rubik"/>
              <a:ea typeface="Rubik"/>
              <a:cs typeface="Rubik"/>
              <a:sym typeface="Rubik"/>
            </a:endParaRPr>
          </a:p>
          <a:p>
            <a:pPr indent="0" lvl="0" marL="0" marR="0" rtl="0" algn="l">
              <a:lnSpc>
                <a:spcPct val="100000"/>
              </a:lnSpc>
              <a:spcBef>
                <a:spcPts val="0"/>
              </a:spcBef>
              <a:spcAft>
                <a:spcPts val="0"/>
              </a:spcAft>
              <a:buNone/>
            </a:pPr>
            <a:r>
              <a:t/>
            </a:r>
            <a:endParaRPr b="1" sz="1000">
              <a:solidFill>
                <a:srgbClr val="6159D2"/>
              </a:solidFill>
              <a:latin typeface="Rubik"/>
              <a:ea typeface="Rubik"/>
              <a:cs typeface="Rubik"/>
              <a:sym typeface="Rubik"/>
            </a:endParaRPr>
          </a:p>
          <a:p>
            <a:pPr indent="0" lvl="0" marL="0" marR="0" rtl="0" algn="l">
              <a:lnSpc>
                <a:spcPct val="100000"/>
              </a:lnSpc>
              <a:spcBef>
                <a:spcPts val="0"/>
              </a:spcBef>
              <a:spcAft>
                <a:spcPts val="0"/>
              </a:spcAft>
              <a:buNone/>
            </a:pPr>
            <a:r>
              <a:t/>
            </a:r>
            <a:endParaRPr b="1" sz="1000">
              <a:solidFill>
                <a:srgbClr val="6159D2"/>
              </a:solidFill>
              <a:latin typeface="Rubik"/>
              <a:ea typeface="Rubik"/>
              <a:cs typeface="Rubik"/>
              <a:sym typeface="Rubik"/>
            </a:endParaRPr>
          </a:p>
          <a:p>
            <a:pPr indent="0" lvl="0" marL="0" marR="0" rtl="0" algn="l">
              <a:lnSpc>
                <a:spcPct val="100000"/>
              </a:lnSpc>
              <a:spcBef>
                <a:spcPts val="0"/>
              </a:spcBef>
              <a:spcAft>
                <a:spcPts val="0"/>
              </a:spcAft>
              <a:buNone/>
            </a:pPr>
            <a:r>
              <a:rPr lang="ko" sz="1000">
                <a:solidFill>
                  <a:srgbClr val="6159D2"/>
                </a:solidFill>
                <a:latin typeface="Rubik Light"/>
                <a:ea typeface="Rubik Light"/>
                <a:cs typeface="Rubik Light"/>
                <a:sym typeface="Rubik Light"/>
              </a:rPr>
              <a:t>Le site utilise des dossiers racines distincts pour séparer ses différents types de contenus. C'est une excellente pratique pour distribuer le PageRank et permettre aux moteurs d'isoler les typologies de pages.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a:p>
            <a:pPr indent="-292100" lvl="0" marL="457200" marR="0" rtl="0" algn="l">
              <a:lnSpc>
                <a:spcPct val="100000"/>
              </a:lnSpc>
              <a:spcBef>
                <a:spcPts val="0"/>
              </a:spcBef>
              <a:spcAft>
                <a:spcPts val="0"/>
              </a:spcAft>
              <a:buClr>
                <a:srgbClr val="6159D2"/>
              </a:buClr>
              <a:buSzPts val="1000"/>
              <a:buFont typeface="Rubik Light"/>
              <a:buChar char="●"/>
            </a:pPr>
            <a:r>
              <a:rPr lang="ko" sz="1000">
                <a:solidFill>
                  <a:srgbClr val="6159D2"/>
                </a:solidFill>
                <a:latin typeface="Rubik Light"/>
                <a:ea typeface="Rubik Light"/>
                <a:cs typeface="Rubik Light"/>
                <a:sym typeface="Rubik Light"/>
              </a:rPr>
              <a:t>Le répertoire produit (/fr/infast/) </a:t>
            </a:r>
            <a:endParaRPr sz="1000">
              <a:solidFill>
                <a:srgbClr val="6159D2"/>
              </a:solidFill>
              <a:latin typeface="Rubik Light"/>
              <a:ea typeface="Rubik Light"/>
              <a:cs typeface="Rubik Light"/>
              <a:sym typeface="Rubik Light"/>
            </a:endParaRPr>
          </a:p>
          <a:p>
            <a:pPr indent="-292100" lvl="0" marL="457200" marR="0" rtl="0" algn="l">
              <a:lnSpc>
                <a:spcPct val="100000"/>
              </a:lnSpc>
              <a:spcBef>
                <a:spcPts val="0"/>
              </a:spcBef>
              <a:spcAft>
                <a:spcPts val="0"/>
              </a:spcAft>
              <a:buClr>
                <a:srgbClr val="6159D2"/>
              </a:buClr>
              <a:buSzPts val="1000"/>
              <a:buFont typeface="Rubik Light"/>
              <a:buChar char="●"/>
            </a:pPr>
            <a:r>
              <a:rPr lang="ko" sz="1000">
                <a:solidFill>
                  <a:srgbClr val="6159D2"/>
                </a:solidFill>
                <a:latin typeface="Rubik Light"/>
                <a:ea typeface="Rubik Light"/>
                <a:cs typeface="Rubik Light"/>
                <a:sym typeface="Rubik Light"/>
              </a:rPr>
              <a:t>Le répertoire informationnel / SEO (/fr/ressources/)</a:t>
            </a:r>
            <a:endParaRPr sz="1000">
              <a:solidFill>
                <a:srgbClr val="6159D2"/>
              </a:solidFill>
              <a:latin typeface="Rubik Light"/>
              <a:ea typeface="Rubik Light"/>
              <a:cs typeface="Rubik Light"/>
              <a:sym typeface="Rubik Light"/>
            </a:endParaRPr>
          </a:p>
          <a:p>
            <a:pPr indent="-292100" lvl="0" marL="457200" marR="0" rtl="0" algn="l">
              <a:lnSpc>
                <a:spcPct val="100000"/>
              </a:lnSpc>
              <a:spcBef>
                <a:spcPts val="0"/>
              </a:spcBef>
              <a:spcAft>
                <a:spcPts val="0"/>
              </a:spcAft>
              <a:buClr>
                <a:srgbClr val="6159D2"/>
              </a:buClr>
              <a:buSzPts val="1000"/>
              <a:buFont typeface="Rubik Light"/>
              <a:buChar char="●"/>
            </a:pPr>
            <a:r>
              <a:rPr lang="ko" sz="1000">
                <a:solidFill>
                  <a:srgbClr val="6159D2"/>
                </a:solidFill>
                <a:latin typeface="Rubik Light"/>
                <a:ea typeface="Rubik Light"/>
                <a:cs typeface="Rubik Light"/>
                <a:sym typeface="Rubik Light"/>
              </a:rPr>
              <a:t>Le répertoire éditorial (/fr/blog/) </a:t>
            </a:r>
            <a:endParaRPr sz="1000">
              <a:solidFill>
                <a:srgbClr val="6159D2"/>
              </a:solidFill>
              <a:latin typeface="Rubik Light"/>
              <a:ea typeface="Rubik Light"/>
              <a:cs typeface="Rubik Light"/>
              <a:sym typeface="Rubik Light"/>
            </a:endParaRPr>
          </a:p>
          <a:p>
            <a:pPr indent="-292100" lvl="0" marL="457200" marR="0" rtl="0" algn="l">
              <a:lnSpc>
                <a:spcPct val="100000"/>
              </a:lnSpc>
              <a:spcBef>
                <a:spcPts val="0"/>
              </a:spcBef>
              <a:spcAft>
                <a:spcPts val="0"/>
              </a:spcAft>
              <a:buClr>
                <a:srgbClr val="6159D2"/>
              </a:buClr>
              <a:buSzPts val="1000"/>
              <a:buFont typeface="Rubik Light"/>
              <a:buChar char="●"/>
            </a:pPr>
            <a:r>
              <a:rPr lang="ko" sz="1000">
                <a:solidFill>
                  <a:srgbClr val="6159D2"/>
                </a:solidFill>
                <a:latin typeface="Rubik Light"/>
                <a:ea typeface="Rubik Light"/>
                <a:cs typeface="Rubik Light"/>
                <a:sym typeface="Rubik Light"/>
              </a:rPr>
              <a:t>Le répertoire vertical métier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b="1" lang="ko" sz="1000">
                <a:solidFill>
                  <a:srgbClr val="6159D2"/>
                </a:solidFill>
                <a:latin typeface="Rubik"/>
                <a:ea typeface="Rubik"/>
                <a:cs typeface="Rubik"/>
                <a:sym typeface="Rubik"/>
              </a:rPr>
              <a:t>Points forts de la taxonomie observée</a:t>
            </a:r>
            <a:br>
              <a:rPr lang="ko" sz="1000">
                <a:solidFill>
                  <a:srgbClr val="6159D2"/>
                </a:solidFill>
                <a:latin typeface="Rubik Light"/>
                <a:ea typeface="Rubik Light"/>
                <a:cs typeface="Rubik Light"/>
                <a:sym typeface="Rubik Light"/>
              </a:rPr>
            </a:br>
            <a:r>
              <a:rPr lang="ko" sz="1000">
                <a:solidFill>
                  <a:srgbClr val="6159D2"/>
                </a:solidFill>
                <a:latin typeface="Rubik Light"/>
                <a:ea typeface="Rubik Light"/>
                <a:cs typeface="Rubik Light"/>
                <a:sym typeface="Rubik Light"/>
              </a:rPr>
              <a:t>URLs descriptives et courtes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000">
                <a:solidFill>
                  <a:srgbClr val="6159D2"/>
                </a:solidFill>
                <a:latin typeface="Rubik Light"/>
                <a:ea typeface="Rubik Light"/>
                <a:cs typeface="Rubik Light"/>
                <a:sym typeface="Rubik Light"/>
              </a:rPr>
              <a:t>Hiérarchisation sémantique profonde (Sous-catégorisation)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b="1" lang="ko" sz="1000">
                <a:solidFill>
                  <a:srgbClr val="6159D2"/>
                </a:solidFill>
                <a:latin typeface="Rubik"/>
                <a:ea typeface="Rubik"/>
                <a:cs typeface="Rubik"/>
                <a:sym typeface="Rubik"/>
              </a:rPr>
              <a:t>Points de vigilance dans le maillage</a:t>
            </a:r>
            <a:endParaRPr b="1" sz="1000">
              <a:solidFill>
                <a:srgbClr val="6159D2"/>
              </a:solidFill>
              <a:latin typeface="Rubik"/>
              <a:ea typeface="Rubik"/>
              <a:cs typeface="Rubik"/>
              <a:sym typeface="Rubik"/>
            </a:endParaRPr>
          </a:p>
          <a:p>
            <a:pPr indent="0" lvl="0" marL="0" marR="0" rtl="0" algn="l">
              <a:lnSpc>
                <a:spcPct val="100000"/>
              </a:lnSpc>
              <a:spcBef>
                <a:spcPts val="0"/>
              </a:spcBef>
              <a:spcAft>
                <a:spcPts val="0"/>
              </a:spcAft>
              <a:buNone/>
            </a:pPr>
            <a:r>
              <a:rPr lang="ko" sz="1000">
                <a:solidFill>
                  <a:srgbClr val="6159D2"/>
                </a:solidFill>
                <a:latin typeface="Rubik Light"/>
                <a:ea typeface="Rubik Light"/>
                <a:cs typeface="Rubik Light"/>
                <a:sym typeface="Rubik Light"/>
              </a:rPr>
              <a:t>Avec ou sans slash final (</a:t>
            </a:r>
            <a:r>
              <a:rPr lang="ko" sz="1000" u="sng">
                <a:solidFill>
                  <a:schemeClr val="hlink"/>
                </a:solidFill>
                <a:latin typeface="Rubik Light"/>
                <a:ea typeface="Rubik Light"/>
                <a:cs typeface="Rubik Light"/>
                <a:sym typeface="Rubik Light"/>
                <a:hlinkClick r:id="rId3"/>
              </a:rPr>
              <a:t>https://intia.fr/fr/infast/facture/</a:t>
            </a:r>
            <a:r>
              <a:rPr lang="ko" sz="1000">
                <a:solidFill>
                  <a:srgbClr val="6159D2"/>
                </a:solidFill>
                <a:latin typeface="Rubik Light"/>
                <a:ea typeface="Rubik Light"/>
                <a:cs typeface="Rubik Light"/>
                <a:sym typeface="Rubik Light"/>
              </a:rPr>
              <a:t> &amp; </a:t>
            </a:r>
            <a:r>
              <a:rPr lang="ko" sz="1000" u="sng">
                <a:solidFill>
                  <a:schemeClr val="hlink"/>
                </a:solidFill>
                <a:latin typeface="Rubik Light"/>
                <a:ea typeface="Rubik Light"/>
                <a:cs typeface="Rubik Light"/>
                <a:sym typeface="Rubik Light"/>
                <a:hlinkClick r:id="rId4"/>
              </a:rPr>
              <a:t>https://intia.fr/fr/infast/facture</a:t>
            </a:r>
            <a:r>
              <a:rPr lang="ko" sz="1000">
                <a:solidFill>
                  <a:srgbClr val="6159D2"/>
                </a:solidFill>
                <a:latin typeface="Rubik Light"/>
                <a:ea typeface="Rubik Light"/>
                <a:cs typeface="Rubik Light"/>
                <a:sym typeface="Rubik Light"/>
              </a:rPr>
              <a:t>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000">
                <a:solidFill>
                  <a:srgbClr val="6159D2"/>
                </a:solidFill>
                <a:latin typeface="Rubik Light"/>
                <a:ea typeface="Rubik Light"/>
                <a:cs typeface="Rubik Light"/>
                <a:sym typeface="Rubik Light"/>
              </a:rPr>
              <a:t>Versions HTTP vs HTTPS  (</a:t>
            </a:r>
            <a:r>
              <a:rPr lang="ko" sz="1000" u="sng">
                <a:solidFill>
                  <a:schemeClr val="hlink"/>
                </a:solidFill>
                <a:latin typeface="Rubik Light"/>
                <a:ea typeface="Rubik Light"/>
                <a:cs typeface="Rubik Light"/>
                <a:sym typeface="Rubik Light"/>
                <a:hlinkClick r:id="rId5"/>
              </a:rPr>
              <a:t>http://intia.fr/fr/infast/ &amp; https://intia.fr/fr/infast/</a:t>
            </a:r>
            <a:r>
              <a:rPr lang="ko" sz="1000">
                <a:solidFill>
                  <a:srgbClr val="6159D2"/>
                </a:solidFill>
                <a:latin typeface="Rubik Light"/>
                <a:ea typeface="Rubik Light"/>
                <a:cs typeface="Rubik Light"/>
                <a:sym typeface="Rubik Light"/>
              </a:rPr>
              <a:t>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000">
                <a:solidFill>
                  <a:srgbClr val="6159D2"/>
                </a:solidFill>
                <a:latin typeface="Rubik Light"/>
                <a:ea typeface="Rubik Light"/>
                <a:cs typeface="Rubik Light"/>
                <a:sym typeface="Rubik Light"/>
              </a:rPr>
              <a:t>URLs sans le sous-répertoire linguistique /fr/ (</a:t>
            </a:r>
            <a:r>
              <a:rPr lang="ko" sz="1000" u="sng">
                <a:solidFill>
                  <a:schemeClr val="hlink"/>
                </a:solidFill>
                <a:latin typeface="Rubik Light"/>
                <a:ea typeface="Rubik Light"/>
                <a:cs typeface="Rubik Light"/>
                <a:sym typeface="Rubik Light"/>
                <a:hlinkClick r:id="rId6"/>
              </a:rPr>
              <a:t>https://intia.fr/ressources/loi-anti-fraude/</a:t>
            </a:r>
            <a:r>
              <a:rPr lang="ko" sz="1000">
                <a:latin typeface="Rubik Light"/>
                <a:ea typeface="Rubik Light"/>
                <a:cs typeface="Rubik Light"/>
                <a:sym typeface="Rubik Light"/>
              </a:rPr>
              <a:t> &amp;</a:t>
            </a:r>
            <a:r>
              <a:rPr lang="ko" sz="1000">
                <a:solidFill>
                  <a:srgbClr val="6159D2"/>
                </a:solidFill>
                <a:latin typeface="Rubik Light"/>
                <a:ea typeface="Rubik Light"/>
                <a:cs typeface="Rubik Light"/>
                <a:sym typeface="Rubik Light"/>
              </a:rPr>
              <a:t> </a:t>
            </a:r>
            <a:r>
              <a:rPr lang="ko" sz="1000" u="sng">
                <a:solidFill>
                  <a:schemeClr val="hlink"/>
                </a:solidFill>
                <a:latin typeface="Rubik Light"/>
                <a:ea typeface="Rubik Light"/>
                <a:cs typeface="Rubik Light"/>
                <a:sym typeface="Rubik Light"/>
                <a:hlinkClick r:id="rId7"/>
              </a:rPr>
              <a:t>https://intia.fr/fr/ressources/loi-anti-fraude/</a:t>
            </a:r>
            <a:r>
              <a:rPr lang="ko" sz="1000">
                <a:solidFill>
                  <a:srgbClr val="6159D2"/>
                </a:solidFill>
                <a:latin typeface="Rubik Light"/>
                <a:ea typeface="Rubik Light"/>
                <a:cs typeface="Rubik Light"/>
                <a:sym typeface="Rubik Light"/>
              </a:rPr>
              <a:t> )</a:t>
            </a:r>
            <a:endParaRPr sz="10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000">
              <a:solidFill>
                <a:srgbClr val="6159D2"/>
              </a:solidFill>
              <a:latin typeface="Rubik Light"/>
              <a:ea typeface="Rubik Light"/>
              <a:cs typeface="Rubik Light"/>
              <a:sym typeface="Rubik Light"/>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76"/>
          <p:cNvSpPr txBox="1"/>
          <p:nvPr/>
        </p:nvSpPr>
        <p:spPr>
          <a:xfrm>
            <a:off x="2408704" y="1563790"/>
            <a:ext cx="4326600" cy="531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Analyse off site</a:t>
            </a:r>
            <a:endParaRPr sz="3000">
              <a:solidFill>
                <a:srgbClr val="6159D2"/>
              </a:solidFill>
              <a:latin typeface="Tilt Warp"/>
              <a:ea typeface="Tilt Warp"/>
              <a:cs typeface="Tilt Warp"/>
              <a:sym typeface="Tilt Warp"/>
            </a:endParaRPr>
          </a:p>
        </p:txBody>
      </p:sp>
      <p:sp>
        <p:nvSpPr>
          <p:cNvPr id="467" name="Google Shape;467;p76"/>
          <p:cNvSpPr txBox="1"/>
          <p:nvPr/>
        </p:nvSpPr>
        <p:spPr>
          <a:xfrm>
            <a:off x="2414392" y="3231595"/>
            <a:ext cx="4315200" cy="408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1100">
                <a:solidFill>
                  <a:srgbClr val="6159D2"/>
                </a:solidFill>
                <a:latin typeface="Rubik Light"/>
                <a:ea typeface="Rubik Light"/>
                <a:cs typeface="Rubik Light"/>
                <a:sym typeface="Rubik Light"/>
              </a:rPr>
              <a:t>Étude de l'autorité du domaine,à travers les liens externes entrants et de la popularité du site</a:t>
            </a:r>
            <a:endParaRPr sz="1100"/>
          </a:p>
        </p:txBody>
      </p:sp>
      <p:pic>
        <p:nvPicPr>
          <p:cNvPr id="468" name="Google Shape;468;p76"/>
          <p:cNvPicPr preferRelativeResize="0"/>
          <p:nvPr/>
        </p:nvPicPr>
        <p:blipFill rotWithShape="1">
          <a:blip r:embed="rId3">
            <a:alphaModFix/>
          </a:blip>
          <a:srcRect b="0" l="0" r="0" t="0"/>
          <a:stretch/>
        </p:blipFill>
        <p:spPr>
          <a:xfrm>
            <a:off x="4098966" y="2193428"/>
            <a:ext cx="946074" cy="939550"/>
          </a:xfrm>
          <a:prstGeom prst="rect">
            <a:avLst/>
          </a:prstGeom>
          <a:noFill/>
          <a:ln>
            <a:noFill/>
          </a:ln>
          <a:effectLst>
            <a:outerShdw blurRad="101600" sx="102000" rotWithShape="0" algn="ctr" sy="102000">
              <a:srgbClr val="292484">
                <a:alpha val="51759"/>
              </a:srgbClr>
            </a:outerShdw>
          </a:effectLst>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77"/>
          <p:cNvSpPr txBox="1"/>
          <p:nvPr/>
        </p:nvSpPr>
        <p:spPr>
          <a:xfrm>
            <a:off x="2408700" y="1563800"/>
            <a:ext cx="3848700" cy="531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Objectif Offsite </a:t>
            </a:r>
            <a:endParaRPr sz="100">
              <a:solidFill>
                <a:srgbClr val="6159D2"/>
              </a:solidFill>
              <a:latin typeface="Tilt Warp"/>
              <a:ea typeface="Tilt Warp"/>
              <a:cs typeface="Tilt Warp"/>
              <a:sym typeface="Tilt Warp"/>
            </a:endParaRPr>
          </a:p>
        </p:txBody>
      </p:sp>
      <p:sp>
        <p:nvSpPr>
          <p:cNvPr id="474" name="Google Shape;474;p77"/>
          <p:cNvSpPr/>
          <p:nvPr/>
        </p:nvSpPr>
        <p:spPr>
          <a:xfrm>
            <a:off x="2629500" y="2571750"/>
            <a:ext cx="3885000" cy="796500"/>
          </a:xfrm>
          <a:prstGeom prst="roundRect">
            <a:avLst>
              <a:gd fmla="val 50000" name="adj"/>
            </a:avLst>
          </a:prstGeom>
          <a:solidFill>
            <a:srgbClr val="70D3C8"/>
          </a:solidFill>
          <a:ln cap="flat" cmpd="sng" w="9525">
            <a:solidFill>
              <a:schemeClr val="lt1"/>
            </a:solidFill>
            <a:prstDash val="solid"/>
            <a:miter lim="8000"/>
            <a:headEnd len="sm" w="sm" type="none"/>
            <a:tailEnd len="sm" w="sm" type="none"/>
          </a:ln>
        </p:spPr>
        <p:txBody>
          <a:bodyPr anchorCtr="0" anchor="ctr" bIns="34275" lIns="135000" spcFirstLastPara="1" rIns="135000" wrap="square" tIns="34275">
            <a:noAutofit/>
          </a:bodyPr>
          <a:lstStyle/>
          <a:p>
            <a:pPr indent="0" lvl="0" marL="0" rtl="0" algn="ctr">
              <a:spcBef>
                <a:spcPts val="0"/>
              </a:spcBef>
              <a:spcAft>
                <a:spcPts val="0"/>
              </a:spcAft>
              <a:buNone/>
            </a:pPr>
            <a:r>
              <a:rPr lang="ko" sz="1700">
                <a:solidFill>
                  <a:srgbClr val="6159D2"/>
                </a:solidFill>
                <a:latin typeface="Rubik Light"/>
                <a:ea typeface="Rubik Light"/>
                <a:cs typeface="Rubik Light"/>
                <a:sym typeface="Rubik Light"/>
              </a:rPr>
              <a:t>Autorité globale du domaine</a:t>
            </a:r>
            <a:endParaRPr sz="2100">
              <a:solidFill>
                <a:schemeClr val="lt1"/>
              </a:solidFill>
              <a:latin typeface="Rubik Light"/>
              <a:ea typeface="Rubik Light"/>
              <a:cs typeface="Rubik Light"/>
              <a:sym typeface="Rubik Light"/>
            </a:endParaRPr>
          </a:p>
        </p:txBody>
      </p:sp>
      <p:pic>
        <p:nvPicPr>
          <p:cNvPr id="475" name="Google Shape;475;p77"/>
          <p:cNvPicPr preferRelativeResize="0"/>
          <p:nvPr/>
        </p:nvPicPr>
        <p:blipFill rotWithShape="1">
          <a:blip r:embed="rId3">
            <a:alphaModFix/>
          </a:blip>
          <a:srcRect b="0" l="0" r="0" t="0"/>
          <a:stretch/>
        </p:blipFill>
        <p:spPr>
          <a:xfrm>
            <a:off x="5963996" y="1581926"/>
            <a:ext cx="498199" cy="494750"/>
          </a:xfrm>
          <a:prstGeom prst="rect">
            <a:avLst/>
          </a:prstGeom>
          <a:noFill/>
          <a:ln>
            <a:noFill/>
          </a:ln>
          <a:effectLst>
            <a:outerShdw blurRad="101600" sx="102000" rotWithShape="0" algn="ctr" sy="102000">
              <a:srgbClr val="292484">
                <a:alpha val="51759"/>
              </a:srgbClr>
            </a:outerShdw>
          </a:effectLst>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78"/>
          <p:cNvSpPr/>
          <p:nvPr/>
        </p:nvSpPr>
        <p:spPr>
          <a:xfrm>
            <a:off x="277500" y="811125"/>
            <a:ext cx="8407500" cy="39213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481" name="Google Shape;481;p78"/>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Synthèse</a:t>
            </a:r>
            <a:endParaRPr sz="1800">
              <a:solidFill>
                <a:srgbClr val="6159D2"/>
              </a:solidFill>
              <a:latin typeface="Tilt Warp"/>
              <a:ea typeface="Tilt Warp"/>
              <a:cs typeface="Tilt Warp"/>
              <a:sym typeface="Tilt Warp"/>
            </a:endParaRPr>
          </a:p>
        </p:txBody>
      </p:sp>
      <p:graphicFrame>
        <p:nvGraphicFramePr>
          <p:cNvPr id="482" name="Google Shape;482;p78"/>
          <p:cNvGraphicFramePr/>
          <p:nvPr/>
        </p:nvGraphicFramePr>
        <p:xfrm>
          <a:off x="526725" y="1336288"/>
          <a:ext cx="3000000" cy="3000000"/>
        </p:xfrm>
        <a:graphic>
          <a:graphicData uri="http://schemas.openxmlformats.org/drawingml/2006/table">
            <a:tbl>
              <a:tblPr>
                <a:noFill/>
                <a:tableStyleId>{610893BC-BFFD-4101-98AE-C5A81935D909}</a:tableStyleId>
              </a:tblPr>
              <a:tblGrid>
                <a:gridCol w="1007825"/>
                <a:gridCol w="2860350"/>
                <a:gridCol w="4040875"/>
              </a:tblGrid>
              <a:tr h="446850">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Note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Critère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Remarque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r>
              <a:tr h="622075">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sz="16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Évolution des indicateurs de popularité tiers</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Suivi de l'indice de confiance Trust Flow de Majestic.</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L'indicateur Trust Flow (Majestic) enregistre une progression linéaire et constante au cours des derniers mois. Peut-être trop plat pour espérer une progression.</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560725">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b="1" lang="ko" sz="1000">
                          <a:solidFill>
                            <a:srgbClr val="14155F"/>
                          </a:solidFill>
                          <a:latin typeface="Rubik"/>
                          <a:ea typeface="Rubik"/>
                          <a:cs typeface="Rubik"/>
                          <a:sym typeface="Rubik"/>
                        </a:rPr>
                        <a:t>Nombre total de domaines référents (RD) uniques pointant vers le site.</a:t>
                      </a:r>
                      <a:endParaRPr b="1" sz="1000">
                        <a:solidFill>
                          <a:srgbClr val="14155F"/>
                        </a:solidFill>
                        <a:latin typeface="Rubik"/>
                        <a:ea typeface="Rubik"/>
                        <a:cs typeface="Rubik"/>
                        <a:sym typeface="Rubik"/>
                      </a:endParaRPr>
                    </a:p>
                    <a:p>
                      <a:pPr indent="0" lvl="0" marL="0" rtl="0" algn="l">
                        <a:spcBef>
                          <a:spcPts val="0"/>
                        </a:spcBef>
                        <a:spcAft>
                          <a:spcPts val="0"/>
                        </a:spcAft>
                        <a:buClr>
                          <a:srgbClr val="000000"/>
                        </a:buClr>
                        <a:buSzPts val="1100"/>
                        <a:buFont typeface="Arial"/>
                        <a:buNone/>
                      </a:pPr>
                      <a:r>
                        <a:rPr lang="ko" sz="800">
                          <a:solidFill>
                            <a:srgbClr val="14155F"/>
                          </a:solidFill>
                          <a:latin typeface="Rubik Light"/>
                          <a:ea typeface="Rubik Light"/>
                          <a:cs typeface="Rubik Light"/>
                          <a:sym typeface="Rubik Light"/>
                        </a:rPr>
                        <a:t>Diversité des sites sources pointant vers le domaine</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Le volume global de domaines référents uniques (sites distincts qui pointent vers votre site) affiche une tendance à la baisse.</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95300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Ratio Trust Flow / Citation Flow (TF/CF)</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Mesure de la qualité globale et de la confiance accordée au profil de liens entrants.</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Le ratio de confiance s'établit à 0,32, ce qui place INTIA en retrait par rapport à ses concurrents directs. Ce score met en évidence un déficit de confiance par rapport au volume global de liens accumulés, signalant la nécessité de cibler des domaines référents à plus forte autorité.</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sp>
        <p:nvSpPr>
          <p:cNvPr id="487" name="Google Shape;487;p79"/>
          <p:cNvSpPr/>
          <p:nvPr/>
        </p:nvSpPr>
        <p:spPr>
          <a:xfrm>
            <a:off x="2219167" y="18474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Concurrence des SC</a:t>
            </a:r>
            <a:endParaRPr sz="1800">
              <a:solidFill>
                <a:srgbClr val="6159D2"/>
              </a:solidFill>
              <a:latin typeface="Tilt Warp"/>
              <a:ea typeface="Tilt Warp"/>
              <a:cs typeface="Tilt Warp"/>
              <a:sym typeface="Tilt Warp"/>
            </a:endParaRPr>
          </a:p>
        </p:txBody>
      </p:sp>
      <p:sp>
        <p:nvSpPr>
          <p:cNvPr id="488" name="Google Shape;488;p79"/>
          <p:cNvSpPr/>
          <p:nvPr/>
        </p:nvSpPr>
        <p:spPr>
          <a:xfrm>
            <a:off x="1045425" y="764100"/>
            <a:ext cx="7309500" cy="4099200"/>
          </a:xfrm>
          <a:prstGeom prst="roundRect">
            <a:avLst>
              <a:gd fmla="val 11239"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graphicFrame>
        <p:nvGraphicFramePr>
          <p:cNvPr id="489" name="Google Shape;489;p79"/>
          <p:cNvGraphicFramePr/>
          <p:nvPr/>
        </p:nvGraphicFramePr>
        <p:xfrm>
          <a:off x="1428150" y="1541825"/>
          <a:ext cx="3000000" cy="3000000"/>
        </p:xfrm>
        <a:graphic>
          <a:graphicData uri="http://schemas.openxmlformats.org/drawingml/2006/table">
            <a:tbl>
              <a:tblPr>
                <a:noFill/>
                <a:tableStyleId>{610893BC-BFFD-4101-98AE-C5A81935D909}</a:tableStyleId>
              </a:tblPr>
              <a:tblGrid>
                <a:gridCol w="1072400"/>
                <a:gridCol w="1072400"/>
                <a:gridCol w="1072400"/>
                <a:gridCol w="1072400"/>
                <a:gridCol w="1072400"/>
                <a:gridCol w="1072400"/>
              </a:tblGrid>
              <a:tr h="381000">
                <a:tc>
                  <a:txBody>
                    <a:bodyPr/>
                    <a:lstStyle/>
                    <a:p>
                      <a:pPr indent="0" lvl="0" marL="0" rtl="0" algn="l">
                        <a:lnSpc>
                          <a:spcPct val="115000"/>
                        </a:lnSpc>
                        <a:spcBef>
                          <a:spcPts val="0"/>
                        </a:spcBef>
                        <a:spcAft>
                          <a:spcPts val="0"/>
                        </a:spcAft>
                        <a:buNone/>
                      </a:pPr>
                      <a:r>
                        <a:t/>
                      </a:r>
                      <a:endParaRPr b="1" sz="1000">
                        <a:solidFill>
                          <a:srgbClr val="FFFFFF"/>
                        </a:solidFill>
                        <a:latin typeface="Rubik"/>
                        <a:ea typeface="Rubik"/>
                        <a:cs typeface="Rubik"/>
                        <a:sym typeface="Rubik"/>
                      </a:endParaRPr>
                    </a:p>
                  </a:txBody>
                  <a:tcPr marT="91425" marB="91425"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B7B7B7"/>
                      </a:solidFill>
                      <a:prstDash val="solid"/>
                      <a:round/>
                      <a:headEnd len="sm" w="sm" type="none"/>
                      <a:tailEnd len="sm" w="sm" type="none"/>
                    </a:lnB>
                    <a:solidFill>
                      <a:srgbClr val="6159D2"/>
                    </a:solidFill>
                  </a:tcPr>
                </a:tc>
                <a:tc>
                  <a:txBody>
                    <a:bodyPr/>
                    <a:lstStyle/>
                    <a:p>
                      <a:pPr indent="0" lvl="0" marL="0" rtl="0" algn="ctr">
                        <a:lnSpc>
                          <a:spcPct val="115000"/>
                        </a:lnSpc>
                        <a:spcBef>
                          <a:spcPts val="0"/>
                        </a:spcBef>
                        <a:spcAft>
                          <a:spcPts val="0"/>
                        </a:spcAft>
                        <a:buNone/>
                      </a:pPr>
                      <a:r>
                        <a:rPr b="1" lang="ko" sz="1000">
                          <a:solidFill>
                            <a:srgbClr val="FFFFFF"/>
                          </a:solidFill>
                          <a:latin typeface="Rubik"/>
                          <a:ea typeface="Rubik"/>
                          <a:cs typeface="Rubik"/>
                          <a:sym typeface="Rubik"/>
                        </a:rPr>
                        <a:t>INTIA</a:t>
                      </a:r>
                      <a:endParaRPr b="1" sz="1000">
                        <a:solidFill>
                          <a:srgbClr val="FFFFFF"/>
                        </a:solidFill>
                        <a:latin typeface="Rubik"/>
                        <a:ea typeface="Rubik"/>
                        <a:cs typeface="Rubik"/>
                        <a:sym typeface="Rubik"/>
                      </a:endParaRPr>
                    </a:p>
                  </a:txBody>
                  <a:tcPr marT="91425" marB="91425"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B7B7B7"/>
                      </a:solidFill>
                      <a:prstDash val="solid"/>
                      <a:round/>
                      <a:headEnd len="sm" w="sm" type="none"/>
                      <a:tailEnd len="sm" w="sm" type="none"/>
                    </a:lnB>
                    <a:solidFill>
                      <a:srgbClr val="6159D2"/>
                    </a:solidFill>
                  </a:tcPr>
                </a:tc>
                <a:tc>
                  <a:txBody>
                    <a:bodyPr/>
                    <a:lstStyle/>
                    <a:p>
                      <a:pPr indent="0" lvl="0" marL="0" rtl="0" algn="ctr">
                        <a:lnSpc>
                          <a:spcPct val="115000"/>
                        </a:lnSpc>
                        <a:spcBef>
                          <a:spcPts val="0"/>
                        </a:spcBef>
                        <a:spcAft>
                          <a:spcPts val="0"/>
                        </a:spcAft>
                        <a:buNone/>
                      </a:pPr>
                      <a:r>
                        <a:rPr b="1" lang="ko" sz="1000">
                          <a:solidFill>
                            <a:srgbClr val="FFFFFF"/>
                          </a:solidFill>
                          <a:latin typeface="Rubik"/>
                          <a:ea typeface="Rubik"/>
                          <a:cs typeface="Rubik"/>
                          <a:sym typeface="Rubik"/>
                        </a:rPr>
                        <a:t>Evoliz</a:t>
                      </a:r>
                      <a:endParaRPr b="1" sz="1000">
                        <a:solidFill>
                          <a:srgbClr val="FFFFFF"/>
                        </a:solidFill>
                        <a:latin typeface="Rubik"/>
                        <a:ea typeface="Rubik"/>
                        <a:cs typeface="Rubik"/>
                        <a:sym typeface="Rubik"/>
                      </a:endParaRPr>
                    </a:p>
                  </a:txBody>
                  <a:tcPr marT="91425" marB="91425"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B7B7B7"/>
                      </a:solidFill>
                      <a:prstDash val="solid"/>
                      <a:round/>
                      <a:headEnd len="sm" w="sm" type="none"/>
                      <a:tailEnd len="sm" w="sm" type="none"/>
                    </a:lnB>
                    <a:solidFill>
                      <a:srgbClr val="6159D2"/>
                    </a:solidFill>
                  </a:tcPr>
                </a:tc>
                <a:tc>
                  <a:txBody>
                    <a:bodyPr/>
                    <a:lstStyle/>
                    <a:p>
                      <a:pPr indent="0" lvl="0" marL="0" rtl="0" algn="ctr">
                        <a:lnSpc>
                          <a:spcPct val="115000"/>
                        </a:lnSpc>
                        <a:spcBef>
                          <a:spcPts val="0"/>
                        </a:spcBef>
                        <a:spcAft>
                          <a:spcPts val="0"/>
                        </a:spcAft>
                        <a:buNone/>
                      </a:pPr>
                      <a:r>
                        <a:rPr b="1" lang="ko" sz="1000">
                          <a:solidFill>
                            <a:srgbClr val="FFFFFF"/>
                          </a:solidFill>
                          <a:latin typeface="Rubik"/>
                          <a:ea typeface="Rubik"/>
                          <a:cs typeface="Rubik"/>
                          <a:sym typeface="Rubik"/>
                        </a:rPr>
                        <a:t>Tolteck</a:t>
                      </a:r>
                      <a:endParaRPr b="1" sz="1000">
                        <a:solidFill>
                          <a:srgbClr val="FFFFFF"/>
                        </a:solidFill>
                        <a:latin typeface="Rubik"/>
                        <a:ea typeface="Rubik"/>
                        <a:cs typeface="Rubik"/>
                        <a:sym typeface="Rubik"/>
                      </a:endParaRPr>
                    </a:p>
                  </a:txBody>
                  <a:tcPr marT="91425" marB="91425"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B7B7B7"/>
                      </a:solidFill>
                      <a:prstDash val="solid"/>
                      <a:round/>
                      <a:headEnd len="sm" w="sm" type="none"/>
                      <a:tailEnd len="sm" w="sm" type="none"/>
                    </a:lnB>
                    <a:solidFill>
                      <a:srgbClr val="6159D2"/>
                    </a:solidFill>
                  </a:tcPr>
                </a:tc>
                <a:tc>
                  <a:txBody>
                    <a:bodyPr/>
                    <a:lstStyle/>
                    <a:p>
                      <a:pPr indent="0" lvl="0" marL="0" rtl="0" algn="ctr">
                        <a:lnSpc>
                          <a:spcPct val="115000"/>
                        </a:lnSpc>
                        <a:spcBef>
                          <a:spcPts val="0"/>
                        </a:spcBef>
                        <a:spcAft>
                          <a:spcPts val="0"/>
                        </a:spcAft>
                        <a:buNone/>
                      </a:pPr>
                      <a:r>
                        <a:rPr b="1" lang="ko" sz="1000">
                          <a:solidFill>
                            <a:srgbClr val="FFFFFF"/>
                          </a:solidFill>
                          <a:latin typeface="Rubik"/>
                          <a:ea typeface="Rubik"/>
                          <a:cs typeface="Rubik"/>
                          <a:sym typeface="Rubik"/>
                        </a:rPr>
                        <a:t>sinao</a:t>
                      </a:r>
                      <a:endParaRPr b="1" sz="1000">
                        <a:solidFill>
                          <a:srgbClr val="FFFFFF"/>
                        </a:solidFill>
                        <a:latin typeface="Rubik"/>
                        <a:ea typeface="Rubik"/>
                        <a:cs typeface="Rubik"/>
                        <a:sym typeface="Rubik"/>
                      </a:endParaRPr>
                    </a:p>
                  </a:txBody>
                  <a:tcPr marT="91425" marB="91425"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B7B7B7"/>
                      </a:solidFill>
                      <a:prstDash val="solid"/>
                      <a:round/>
                      <a:headEnd len="sm" w="sm" type="none"/>
                      <a:tailEnd len="sm" w="sm" type="none"/>
                    </a:lnB>
                    <a:solidFill>
                      <a:srgbClr val="6159D2"/>
                    </a:solidFill>
                  </a:tcPr>
                </a:tc>
                <a:tc>
                  <a:txBody>
                    <a:bodyPr/>
                    <a:lstStyle/>
                    <a:p>
                      <a:pPr indent="0" lvl="0" marL="0" rtl="0" algn="ctr">
                        <a:lnSpc>
                          <a:spcPct val="115000"/>
                        </a:lnSpc>
                        <a:spcBef>
                          <a:spcPts val="0"/>
                        </a:spcBef>
                        <a:spcAft>
                          <a:spcPts val="0"/>
                        </a:spcAft>
                        <a:buNone/>
                      </a:pPr>
                      <a:r>
                        <a:rPr b="1" lang="ko" sz="1000">
                          <a:solidFill>
                            <a:srgbClr val="FFFFFF"/>
                          </a:solidFill>
                          <a:latin typeface="Rubik"/>
                          <a:ea typeface="Rubik"/>
                          <a:cs typeface="Rubik"/>
                          <a:sym typeface="Rubik"/>
                        </a:rPr>
                        <a:t>henrri</a:t>
                      </a:r>
                      <a:endParaRPr b="1" sz="1000">
                        <a:solidFill>
                          <a:srgbClr val="FFFFFF"/>
                        </a:solidFill>
                        <a:latin typeface="Rubik"/>
                        <a:ea typeface="Rubik"/>
                        <a:cs typeface="Rubik"/>
                        <a:sym typeface="Rubik"/>
                      </a:endParaRPr>
                    </a:p>
                  </a:txBody>
                  <a:tcPr marT="91425" marB="91425"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B7B7B7"/>
                      </a:solidFill>
                      <a:prstDash val="solid"/>
                      <a:round/>
                      <a:headEnd len="sm" w="sm" type="none"/>
                      <a:tailEnd len="sm" w="sm" type="none"/>
                    </a:lnB>
                    <a:solidFill>
                      <a:srgbClr val="6159D2"/>
                    </a:solidFill>
                  </a:tcPr>
                </a:tc>
              </a:tr>
              <a:tr h="381000">
                <a:tc>
                  <a:txBody>
                    <a:bodyPr/>
                    <a:lstStyle/>
                    <a:p>
                      <a:pPr indent="0" lvl="0" marL="0" rtl="0" algn="l">
                        <a:lnSpc>
                          <a:spcPct val="115000"/>
                        </a:lnSpc>
                        <a:spcBef>
                          <a:spcPts val="0"/>
                        </a:spcBef>
                        <a:spcAft>
                          <a:spcPts val="0"/>
                        </a:spcAft>
                        <a:buNone/>
                      </a:pPr>
                      <a:r>
                        <a:rPr lang="ko" sz="1000">
                          <a:latin typeface="Rubik"/>
                          <a:ea typeface="Rubik"/>
                          <a:cs typeface="Rubik"/>
                          <a:sym typeface="Rubik"/>
                        </a:rPr>
                        <a:t>RD</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solidFill>
                            <a:srgbClr val="292484"/>
                          </a:solidFill>
                          <a:latin typeface="Rubik"/>
                          <a:ea typeface="Rubik"/>
                          <a:cs typeface="Rubik"/>
                          <a:sym typeface="Rubik"/>
                        </a:rPr>
                        <a:t>548</a:t>
                      </a:r>
                      <a:endParaRPr sz="1000">
                        <a:solidFill>
                          <a:srgbClr val="292484"/>
                        </a:solidFill>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06B6D4"/>
                    </a:solidFill>
                  </a:tcPr>
                </a:tc>
                <a:tc>
                  <a:txBody>
                    <a:bodyPr/>
                    <a:lstStyle/>
                    <a:p>
                      <a:pPr indent="0" lvl="0" marL="0" rtl="0" algn="ctr">
                        <a:lnSpc>
                          <a:spcPct val="115000"/>
                        </a:lnSpc>
                        <a:spcBef>
                          <a:spcPts val="0"/>
                        </a:spcBef>
                        <a:spcAft>
                          <a:spcPts val="0"/>
                        </a:spcAft>
                        <a:buNone/>
                      </a:pPr>
                      <a:r>
                        <a:rPr b="1" lang="ko" sz="1000">
                          <a:latin typeface="Rubik"/>
                          <a:ea typeface="Rubik"/>
                          <a:cs typeface="Rubik"/>
                          <a:sym typeface="Rubik"/>
                        </a:rPr>
                        <a:t>799</a:t>
                      </a:r>
                      <a:endParaRPr b="1"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464</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335</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704</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ko" sz="1000">
                          <a:latin typeface="Rubik"/>
                          <a:ea typeface="Rubik"/>
                          <a:cs typeface="Rubik"/>
                          <a:sym typeface="Rubik"/>
                        </a:rPr>
                        <a:t>Backlinks</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solidFill>
                            <a:srgbClr val="292484"/>
                          </a:solidFill>
                          <a:latin typeface="Rubik"/>
                          <a:ea typeface="Rubik"/>
                          <a:cs typeface="Rubik"/>
                          <a:sym typeface="Rubik"/>
                        </a:rPr>
                        <a:t>1476</a:t>
                      </a:r>
                      <a:endParaRPr sz="1000">
                        <a:solidFill>
                          <a:srgbClr val="292484"/>
                        </a:solidFill>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06B6D4"/>
                    </a:solidFill>
                  </a:tcPr>
                </a:tc>
                <a:tc>
                  <a:txBody>
                    <a:bodyPr/>
                    <a:lstStyle/>
                    <a:p>
                      <a:pPr indent="0" lvl="0" marL="0" rtl="0" algn="ctr">
                        <a:lnSpc>
                          <a:spcPct val="115000"/>
                        </a:lnSpc>
                        <a:spcBef>
                          <a:spcPts val="0"/>
                        </a:spcBef>
                        <a:spcAft>
                          <a:spcPts val="0"/>
                        </a:spcAft>
                        <a:buNone/>
                      </a:pPr>
                      <a:r>
                        <a:rPr b="1" lang="ko" sz="1000">
                          <a:latin typeface="Rubik"/>
                          <a:ea typeface="Rubik"/>
                          <a:cs typeface="Rubik"/>
                          <a:sym typeface="Rubik"/>
                        </a:rPr>
                        <a:t>4353</a:t>
                      </a:r>
                      <a:endParaRPr b="1"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1083</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918</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3253</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ko" sz="1000">
                          <a:latin typeface="Rubik"/>
                          <a:ea typeface="Rubik"/>
                          <a:cs typeface="Rubik"/>
                          <a:sym typeface="Rubik"/>
                        </a:rPr>
                        <a:t>Citation flow</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40</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06B6D4"/>
                    </a:solidFill>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35</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35</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36</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ko" sz="1000">
                          <a:latin typeface="Rubik"/>
                          <a:ea typeface="Rubik"/>
                          <a:cs typeface="Rubik"/>
                          <a:sym typeface="Rubik"/>
                        </a:rPr>
                        <a:t>39</a:t>
                      </a:r>
                      <a:endParaRPr b="1"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ko" sz="1000">
                          <a:latin typeface="Rubik"/>
                          <a:ea typeface="Rubik"/>
                          <a:cs typeface="Rubik"/>
                          <a:sym typeface="Rubik"/>
                        </a:rPr>
                        <a:t>Trust flow</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13</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06B6D4"/>
                    </a:solidFill>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19</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14</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13</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ko" sz="1000">
                          <a:latin typeface="Rubik"/>
                          <a:ea typeface="Rubik"/>
                          <a:cs typeface="Rubik"/>
                          <a:sym typeface="Rubik"/>
                        </a:rPr>
                        <a:t>21</a:t>
                      </a:r>
                      <a:endParaRPr b="1"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ko" sz="1000">
                          <a:latin typeface="Rubik"/>
                          <a:ea typeface="Rubik"/>
                          <a:cs typeface="Rubik"/>
                          <a:sym typeface="Rubik"/>
                        </a:rPr>
                        <a:t>Ration TF/CF</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0,32</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06B6D4"/>
                    </a:solidFill>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0,54</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0,4</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ko" sz="1000">
                          <a:latin typeface="Rubik"/>
                          <a:ea typeface="Rubik"/>
                          <a:cs typeface="Rubik"/>
                          <a:sym typeface="Rubik"/>
                        </a:rPr>
                        <a:t>0,36</a:t>
                      </a:r>
                      <a:endParaRPr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ko" sz="1000">
                          <a:latin typeface="Rubik"/>
                          <a:ea typeface="Rubik"/>
                          <a:cs typeface="Rubik"/>
                          <a:sym typeface="Rubik"/>
                        </a:rPr>
                        <a:t>0,54</a:t>
                      </a:r>
                      <a:endParaRPr b="1" sz="1000">
                        <a:latin typeface="Rubik"/>
                        <a:ea typeface="Rubik"/>
                        <a:cs typeface="Rubik"/>
                        <a:sym typeface="Rubik"/>
                      </a:endParaRPr>
                    </a:p>
                  </a:txBody>
                  <a:tcPr marT="91425" marB="91425" marR="28575" marL="28575" anchor="b">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bl>
          </a:graphicData>
        </a:graphic>
      </p:graphicFrame>
      <p:sp>
        <p:nvSpPr>
          <p:cNvPr id="490" name="Google Shape;490;p79"/>
          <p:cNvSpPr txBox="1"/>
          <p:nvPr/>
        </p:nvSpPr>
        <p:spPr>
          <a:xfrm>
            <a:off x="1667625" y="4132850"/>
            <a:ext cx="6065100" cy="377100"/>
          </a:xfrm>
          <a:prstGeom prst="rect">
            <a:avLst/>
          </a:prstGeom>
          <a:noFill/>
          <a:ln>
            <a:noFill/>
          </a:ln>
        </p:spPr>
        <p:txBody>
          <a:bodyPr anchorCtr="0" anchor="ctr" bIns="34275" lIns="68575" spcFirstLastPara="1" rIns="68575" wrap="square" tIns="34275">
            <a:spAutoFit/>
          </a:bodyPr>
          <a:lstStyle/>
          <a:p>
            <a:pPr indent="0" lvl="0" marL="0" rtl="0" algn="l">
              <a:spcBef>
                <a:spcPts val="0"/>
              </a:spcBef>
              <a:spcAft>
                <a:spcPts val="0"/>
              </a:spcAft>
              <a:buNone/>
            </a:pPr>
            <a:r>
              <a:rPr lang="ko" sz="1000">
                <a:solidFill>
                  <a:srgbClr val="6159D2"/>
                </a:solidFill>
                <a:latin typeface="Rubik Light"/>
                <a:ea typeface="Rubik Light"/>
                <a:cs typeface="Rubik Light"/>
                <a:sym typeface="Rubik Light"/>
              </a:rPr>
              <a:t>Il est recommandé d'analyser les stratégies d'acquisition de liens d'Henrri et Evoliz. </a:t>
            </a:r>
            <a:endParaRPr sz="1000">
              <a:solidFill>
                <a:srgbClr val="6159D2"/>
              </a:solidFill>
              <a:latin typeface="Rubik Light"/>
              <a:ea typeface="Rubik Light"/>
              <a:cs typeface="Rubik Light"/>
              <a:sym typeface="Rubik Light"/>
            </a:endParaRPr>
          </a:p>
          <a:p>
            <a:pPr indent="0" lvl="0" marL="0" rtl="0" algn="l">
              <a:spcBef>
                <a:spcPts val="0"/>
              </a:spcBef>
              <a:spcAft>
                <a:spcPts val="0"/>
              </a:spcAft>
              <a:buNone/>
            </a:pPr>
            <a:r>
              <a:rPr lang="ko" sz="1000">
                <a:solidFill>
                  <a:srgbClr val="6159D2"/>
                </a:solidFill>
                <a:latin typeface="Rubik Light"/>
                <a:ea typeface="Rubik Light"/>
                <a:cs typeface="Rubik Light"/>
                <a:sym typeface="Rubik Light"/>
              </a:rPr>
              <a:t>Ils peuvent </a:t>
            </a:r>
            <a:r>
              <a:rPr lang="ko" sz="1000">
                <a:solidFill>
                  <a:srgbClr val="6159D2"/>
                </a:solidFill>
                <a:highlight>
                  <a:schemeClr val="accent4"/>
                </a:highlight>
                <a:latin typeface="Rubik Light"/>
                <a:ea typeface="Rubik Light"/>
                <a:cs typeface="Rubik Light"/>
                <a:sym typeface="Rubik Light"/>
              </a:rPr>
              <a:t>servir de référence pour réorienter le netlinking d'INTIA</a:t>
            </a:r>
            <a:r>
              <a:rPr lang="ko" sz="1000">
                <a:solidFill>
                  <a:srgbClr val="6159D2"/>
                </a:solidFill>
                <a:latin typeface="Rubik Light"/>
                <a:ea typeface="Rubik Light"/>
                <a:cs typeface="Rubik Light"/>
                <a:sym typeface="Rubik Light"/>
              </a:rPr>
              <a:t> vers des domaines plus qualitatifs.</a:t>
            </a:r>
            <a:endParaRPr sz="1100">
              <a:solidFill>
                <a:srgbClr val="6159D2"/>
              </a:solidFill>
              <a:latin typeface="Rubik Light"/>
              <a:ea typeface="Rubik Light"/>
              <a:cs typeface="Rubik Light"/>
              <a:sym typeface="Rubik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35"/>
          <p:cNvSpPr/>
          <p:nvPr/>
        </p:nvSpPr>
        <p:spPr>
          <a:xfrm>
            <a:off x="539550" y="338560"/>
            <a:ext cx="8064900" cy="4466380"/>
          </a:xfrm>
          <a:prstGeom prst="roundRect">
            <a:avLst>
              <a:gd fmla="val 6588" name="adj"/>
            </a:avLst>
          </a:prstGeom>
          <a:solidFill>
            <a:schemeClr val="lt1">
              <a:alpha val="66666"/>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154" name="Google Shape;154;p35"/>
          <p:cNvSpPr txBox="1"/>
          <p:nvPr/>
        </p:nvSpPr>
        <p:spPr>
          <a:xfrm>
            <a:off x="1163950" y="644489"/>
            <a:ext cx="4645800" cy="3924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ko" sz="2100">
                <a:solidFill>
                  <a:srgbClr val="6159D2"/>
                </a:solidFill>
                <a:latin typeface="Tilt Warp"/>
                <a:ea typeface="Tilt Warp"/>
                <a:cs typeface="Tilt Warp"/>
                <a:sym typeface="Tilt Warp"/>
              </a:rPr>
              <a:t>Contexte de Marché &amp; Opportunité</a:t>
            </a:r>
            <a:endParaRPr sz="2100">
              <a:solidFill>
                <a:srgbClr val="6159D2"/>
              </a:solidFill>
              <a:latin typeface="Tilt Warp"/>
              <a:ea typeface="Tilt Warp"/>
              <a:cs typeface="Tilt Warp"/>
              <a:sym typeface="Tilt Warp"/>
            </a:endParaRPr>
          </a:p>
        </p:txBody>
      </p:sp>
      <p:sp>
        <p:nvSpPr>
          <p:cNvPr id="155" name="Google Shape;155;p35"/>
          <p:cNvSpPr txBox="1"/>
          <p:nvPr/>
        </p:nvSpPr>
        <p:spPr>
          <a:xfrm>
            <a:off x="2366884" y="2032840"/>
            <a:ext cx="5613300" cy="408000"/>
          </a:xfrm>
          <a:prstGeom prst="rect">
            <a:avLst/>
          </a:prstGeom>
          <a:noFill/>
          <a:ln>
            <a:noFill/>
          </a:ln>
        </p:spPr>
        <p:txBody>
          <a:bodyPr anchorCtr="0" anchor="t" bIns="34275" lIns="68575" spcFirstLastPara="1" rIns="68575" wrap="square" tIns="34275">
            <a:spAutoFit/>
          </a:bodyPr>
          <a:lstStyle/>
          <a:p>
            <a:pPr indent="-222250" lvl="0" marL="215900" marR="0" rtl="0" algn="l">
              <a:lnSpc>
                <a:spcPct val="100000"/>
              </a:lnSpc>
              <a:spcBef>
                <a:spcPts val="0"/>
              </a:spcBef>
              <a:spcAft>
                <a:spcPts val="0"/>
              </a:spcAft>
              <a:buClr>
                <a:srgbClr val="6159D2"/>
              </a:buClr>
              <a:buSzPts val="1100"/>
              <a:buFont typeface="Arial"/>
              <a:buChar char="•"/>
            </a:pPr>
            <a:r>
              <a:rPr lang="ko" sz="1100">
                <a:solidFill>
                  <a:srgbClr val="6159D2"/>
                </a:solidFill>
                <a:latin typeface="Rubik Light"/>
                <a:ea typeface="Rubik Light"/>
                <a:cs typeface="Rubik Light"/>
                <a:sym typeface="Rubik Light"/>
              </a:rPr>
              <a:t>La réforme fiscale </a:t>
            </a:r>
            <a:r>
              <a:rPr b="1" lang="ko" sz="1100">
                <a:solidFill>
                  <a:srgbClr val="6159D2"/>
                </a:solidFill>
                <a:latin typeface="Rubik"/>
                <a:ea typeface="Rubik"/>
                <a:cs typeface="Rubik"/>
                <a:sym typeface="Rubik"/>
              </a:rPr>
              <a:t>imposant des plateformes de facturation certifiées</a:t>
            </a:r>
            <a:r>
              <a:rPr lang="ko" sz="1100">
                <a:solidFill>
                  <a:srgbClr val="6159D2"/>
                </a:solidFill>
                <a:latin typeface="Rubik Light"/>
                <a:ea typeface="Rubik Light"/>
                <a:cs typeface="Rubik Light"/>
                <a:sym typeface="Rubik Light"/>
              </a:rPr>
              <a:t> d'ici 2026/2027 transforme la dynamique du marché B2B en France.</a:t>
            </a:r>
            <a:endParaRPr sz="1100"/>
          </a:p>
        </p:txBody>
      </p:sp>
      <p:sp>
        <p:nvSpPr>
          <p:cNvPr id="156" name="Google Shape;156;p35"/>
          <p:cNvSpPr/>
          <p:nvPr/>
        </p:nvSpPr>
        <p:spPr>
          <a:xfrm>
            <a:off x="2302608" y="1466700"/>
            <a:ext cx="5199300" cy="424200"/>
          </a:xfrm>
          <a:prstGeom prst="roundRect">
            <a:avLst>
              <a:gd fmla="val 50000" name="adj"/>
            </a:avLst>
          </a:prstGeom>
          <a:solidFill>
            <a:srgbClr val="70D3C8"/>
          </a:solidFill>
          <a:ln cap="flat" cmpd="sng" w="9525">
            <a:solidFill>
              <a:schemeClr val="lt1"/>
            </a:solidFill>
            <a:prstDash val="solid"/>
            <a:miter lim="8000"/>
            <a:headEnd len="sm" w="sm" type="none"/>
            <a:tailEnd len="sm" w="sm" type="none"/>
          </a:ln>
        </p:spPr>
        <p:txBody>
          <a:bodyPr anchorCtr="0" anchor="ctr" bIns="34275" lIns="135000" spcFirstLastPara="1" rIns="135000" wrap="square" tIns="34275">
            <a:noAutofit/>
          </a:bodyPr>
          <a:lstStyle/>
          <a:p>
            <a:pPr indent="0" lvl="0" marL="0" marR="0" rtl="0" algn="l">
              <a:spcBef>
                <a:spcPts val="0"/>
              </a:spcBef>
              <a:spcAft>
                <a:spcPts val="0"/>
              </a:spcAft>
              <a:buNone/>
            </a:pPr>
            <a:r>
              <a:rPr lang="ko" sz="1500">
                <a:solidFill>
                  <a:schemeClr val="lt1"/>
                </a:solidFill>
                <a:latin typeface="Rubik Light"/>
                <a:ea typeface="Rubik Light"/>
                <a:cs typeface="Rubik Light"/>
                <a:sym typeface="Rubik Light"/>
              </a:rPr>
              <a:t>Le tournant de la facture électronique</a:t>
            </a:r>
            <a:endParaRPr sz="1500">
              <a:solidFill>
                <a:schemeClr val="lt1"/>
              </a:solidFill>
              <a:latin typeface="Rubik Light"/>
              <a:ea typeface="Rubik Light"/>
              <a:cs typeface="Rubik Light"/>
              <a:sym typeface="Rubik Light"/>
            </a:endParaRPr>
          </a:p>
        </p:txBody>
      </p:sp>
      <p:sp>
        <p:nvSpPr>
          <p:cNvPr id="157" name="Google Shape;157;p35"/>
          <p:cNvSpPr/>
          <p:nvPr/>
        </p:nvSpPr>
        <p:spPr>
          <a:xfrm>
            <a:off x="1163951" y="1466699"/>
            <a:ext cx="937208" cy="937208"/>
          </a:xfrm>
          <a:prstGeom prst="ellipse">
            <a:avLst/>
          </a:prstGeom>
          <a:solidFill>
            <a:srgbClr val="70D3C8"/>
          </a:solidFill>
          <a:ln cap="flat" cmpd="sng" w="9525">
            <a:solidFill>
              <a:schemeClr val="lt1"/>
            </a:solidFill>
            <a:prstDash val="solid"/>
            <a:miter lim="800000"/>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t/>
            </a:r>
            <a:endParaRPr sz="1500">
              <a:solidFill>
                <a:schemeClr val="lt1"/>
              </a:solidFill>
              <a:latin typeface="Tilt Warp"/>
              <a:ea typeface="Tilt Warp"/>
              <a:cs typeface="Tilt Warp"/>
              <a:sym typeface="Tilt Warp"/>
            </a:endParaRPr>
          </a:p>
        </p:txBody>
      </p:sp>
      <p:sp>
        <p:nvSpPr>
          <p:cNvPr id="158" name="Google Shape;158;p35"/>
          <p:cNvSpPr/>
          <p:nvPr/>
        </p:nvSpPr>
        <p:spPr>
          <a:xfrm>
            <a:off x="1163951" y="3217291"/>
            <a:ext cx="937208" cy="937208"/>
          </a:xfrm>
          <a:prstGeom prst="ellipse">
            <a:avLst/>
          </a:prstGeom>
          <a:solidFill>
            <a:srgbClr val="6159D2"/>
          </a:solidFill>
          <a:ln cap="flat" cmpd="sng" w="9525">
            <a:solidFill>
              <a:schemeClr val="lt1"/>
            </a:solidFill>
            <a:prstDash val="solid"/>
            <a:miter lim="800000"/>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t/>
            </a:r>
            <a:endParaRPr sz="1500">
              <a:solidFill>
                <a:schemeClr val="lt1"/>
              </a:solidFill>
              <a:latin typeface="Tilt Warp"/>
              <a:ea typeface="Tilt Warp"/>
              <a:cs typeface="Tilt Warp"/>
              <a:sym typeface="Tilt Warp"/>
            </a:endParaRPr>
          </a:p>
        </p:txBody>
      </p:sp>
      <p:sp>
        <p:nvSpPr>
          <p:cNvPr id="159" name="Google Shape;159;p35"/>
          <p:cNvSpPr txBox="1"/>
          <p:nvPr/>
        </p:nvSpPr>
        <p:spPr>
          <a:xfrm>
            <a:off x="2302600" y="3783425"/>
            <a:ext cx="5677500" cy="822600"/>
          </a:xfrm>
          <a:prstGeom prst="rect">
            <a:avLst/>
          </a:prstGeom>
          <a:noFill/>
          <a:ln>
            <a:noFill/>
          </a:ln>
        </p:spPr>
        <p:txBody>
          <a:bodyPr anchorCtr="0" anchor="t" bIns="34275" lIns="68575" spcFirstLastPara="1" rIns="68575" wrap="square" tIns="34275">
            <a:spAutoFit/>
          </a:bodyPr>
          <a:lstStyle/>
          <a:p>
            <a:pPr indent="-298450" lvl="0" marL="457200" rtl="0" algn="l">
              <a:lnSpc>
                <a:spcPct val="115000"/>
              </a:lnSpc>
              <a:spcBef>
                <a:spcPts val="1200"/>
              </a:spcBef>
              <a:spcAft>
                <a:spcPts val="0"/>
              </a:spcAft>
              <a:buClr>
                <a:srgbClr val="6159D2"/>
              </a:buClr>
              <a:buSzPts val="1100"/>
              <a:buChar char="•"/>
            </a:pPr>
            <a:r>
              <a:rPr lang="ko" sz="1100">
                <a:solidFill>
                  <a:srgbClr val="6159D2"/>
                </a:solidFill>
                <a:latin typeface="Rubik Light"/>
                <a:ea typeface="Rubik Light"/>
                <a:cs typeface="Rubik Light"/>
                <a:sym typeface="Rubik Light"/>
              </a:rPr>
              <a:t>Les artisans et TPE recherchent activement sur Google des solutions de dématérialisation conformes. Cette intention de recherche </a:t>
            </a:r>
            <a:r>
              <a:rPr b="1" lang="ko" sz="1100">
                <a:solidFill>
                  <a:srgbClr val="6159D2"/>
                </a:solidFill>
                <a:latin typeface="Rubik"/>
                <a:ea typeface="Rubik"/>
                <a:cs typeface="Rubik"/>
                <a:sym typeface="Rubik"/>
              </a:rPr>
              <a:t>génère un volume important de requêtes qualifiées.</a:t>
            </a:r>
            <a:endParaRPr b="1" sz="1100">
              <a:solidFill>
                <a:srgbClr val="6159D2"/>
              </a:solidFill>
              <a:latin typeface="Rubik"/>
              <a:ea typeface="Rubik"/>
              <a:cs typeface="Rubik"/>
              <a:sym typeface="Rubik"/>
            </a:endParaRPr>
          </a:p>
          <a:p>
            <a:pPr indent="-298450" lvl="0" marL="457200" rtl="0" algn="l">
              <a:spcBef>
                <a:spcPts val="0"/>
              </a:spcBef>
              <a:spcAft>
                <a:spcPts val="0"/>
              </a:spcAft>
              <a:buClr>
                <a:srgbClr val="6159D2"/>
              </a:buClr>
              <a:buSzPts val="1100"/>
              <a:buFont typeface="Rubik Light"/>
              <a:buChar char="•"/>
            </a:pPr>
            <a:r>
              <a:rPr lang="ko" sz="1100">
                <a:solidFill>
                  <a:srgbClr val="6159D2"/>
                </a:solidFill>
                <a:latin typeface="Rubik Light"/>
                <a:ea typeface="Rubik Light"/>
                <a:cs typeface="Rubik Light"/>
                <a:sym typeface="Rubik Light"/>
              </a:rPr>
              <a:t>INFast se positionne comme </a:t>
            </a:r>
            <a:r>
              <a:rPr b="1" lang="ko" sz="1100">
                <a:solidFill>
                  <a:srgbClr val="6159D2"/>
                </a:solidFill>
                <a:latin typeface="Rubik"/>
                <a:ea typeface="Rubik"/>
                <a:cs typeface="Rubik"/>
                <a:sym typeface="Rubik"/>
              </a:rPr>
              <a:t>solution compatible.</a:t>
            </a:r>
            <a:endParaRPr b="1" sz="1100"/>
          </a:p>
        </p:txBody>
      </p:sp>
      <p:sp>
        <p:nvSpPr>
          <p:cNvPr id="160" name="Google Shape;160;p35"/>
          <p:cNvSpPr/>
          <p:nvPr/>
        </p:nvSpPr>
        <p:spPr>
          <a:xfrm>
            <a:off x="2302608" y="3217300"/>
            <a:ext cx="5199300" cy="424200"/>
          </a:xfrm>
          <a:prstGeom prst="roundRect">
            <a:avLst>
              <a:gd fmla="val 50000" name="adj"/>
            </a:avLst>
          </a:prstGeom>
          <a:solidFill>
            <a:srgbClr val="6159D2"/>
          </a:solidFill>
          <a:ln cap="flat" cmpd="sng" w="9525">
            <a:solidFill>
              <a:schemeClr val="lt1"/>
            </a:solidFill>
            <a:prstDash val="solid"/>
            <a:miter lim="8000"/>
            <a:headEnd len="sm" w="sm" type="none"/>
            <a:tailEnd len="sm" w="sm" type="none"/>
          </a:ln>
        </p:spPr>
        <p:txBody>
          <a:bodyPr anchorCtr="0" anchor="ctr" bIns="34275" lIns="135000" spcFirstLastPara="1" rIns="135000" wrap="square" tIns="34275">
            <a:noAutofit/>
          </a:bodyPr>
          <a:lstStyle/>
          <a:p>
            <a:pPr indent="0" lvl="0" marL="0" marR="0" rtl="0" algn="l">
              <a:spcBef>
                <a:spcPts val="0"/>
              </a:spcBef>
              <a:spcAft>
                <a:spcPts val="0"/>
              </a:spcAft>
              <a:buNone/>
            </a:pPr>
            <a:r>
              <a:rPr lang="ko" sz="1500">
                <a:solidFill>
                  <a:schemeClr val="lt1"/>
                </a:solidFill>
                <a:latin typeface="Rubik Light"/>
                <a:ea typeface="Rubik Light"/>
                <a:cs typeface="Rubik Light"/>
                <a:sym typeface="Rubik Light"/>
              </a:rPr>
              <a:t>Un levier d'acquisition</a:t>
            </a:r>
            <a:endParaRPr sz="1500">
              <a:solidFill>
                <a:schemeClr val="lt1"/>
              </a:solidFill>
              <a:latin typeface="Rubik Light"/>
              <a:ea typeface="Rubik Light"/>
              <a:cs typeface="Rubik Light"/>
              <a:sym typeface="Rubik Light"/>
            </a:endParaRPr>
          </a:p>
        </p:txBody>
      </p:sp>
      <p:pic>
        <p:nvPicPr>
          <p:cNvPr id="161" name="Google Shape;161;p35"/>
          <p:cNvPicPr preferRelativeResize="0"/>
          <p:nvPr/>
        </p:nvPicPr>
        <p:blipFill rotWithShape="1">
          <a:blip r:embed="rId3">
            <a:alphaModFix/>
          </a:blip>
          <a:srcRect b="0" l="0" r="0" t="0"/>
          <a:stretch/>
        </p:blipFill>
        <p:spPr>
          <a:xfrm>
            <a:off x="1488474" y="1680758"/>
            <a:ext cx="288150" cy="509075"/>
          </a:xfrm>
          <a:prstGeom prst="rect">
            <a:avLst/>
          </a:prstGeom>
          <a:noFill/>
          <a:ln>
            <a:noFill/>
          </a:ln>
        </p:spPr>
      </p:pic>
      <p:pic>
        <p:nvPicPr>
          <p:cNvPr id="162" name="Google Shape;162;p35"/>
          <p:cNvPicPr preferRelativeResize="0"/>
          <p:nvPr/>
        </p:nvPicPr>
        <p:blipFill rotWithShape="1">
          <a:blip r:embed="rId4">
            <a:alphaModFix/>
          </a:blip>
          <a:srcRect b="0" l="0" r="0" t="0"/>
          <a:stretch/>
        </p:blipFill>
        <p:spPr>
          <a:xfrm>
            <a:off x="1420113" y="3448480"/>
            <a:ext cx="424875" cy="47485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sp>
        <p:nvSpPr>
          <p:cNvPr id="495" name="Google Shape;495;p80"/>
          <p:cNvSpPr txBox="1"/>
          <p:nvPr/>
        </p:nvSpPr>
        <p:spPr>
          <a:xfrm>
            <a:off x="5462950" y="2830293"/>
            <a:ext cx="2920800" cy="1146600"/>
          </a:xfrm>
          <a:prstGeom prst="rect">
            <a:avLst/>
          </a:prstGeom>
          <a:noFill/>
          <a:ln>
            <a:noFill/>
          </a:ln>
        </p:spPr>
        <p:txBody>
          <a:bodyPr anchorCtr="0" anchor="ctr" bIns="34275" lIns="68575" spcFirstLastPara="1" rIns="68575" wrap="square" tIns="34275">
            <a:spAutoFit/>
          </a:bodyPr>
          <a:lstStyle/>
          <a:p>
            <a:pPr indent="0" lvl="0" marL="0" rtl="0" algn="l">
              <a:spcBef>
                <a:spcPts val="0"/>
              </a:spcBef>
              <a:spcAft>
                <a:spcPts val="0"/>
              </a:spcAft>
              <a:buNone/>
            </a:pPr>
            <a:r>
              <a:rPr b="1" lang="ko" sz="1000">
                <a:solidFill>
                  <a:srgbClr val="6159D2"/>
                </a:solidFill>
                <a:latin typeface="Rubik"/>
                <a:ea typeface="Rubik"/>
                <a:cs typeface="Rubik"/>
                <a:sym typeface="Rubik"/>
              </a:rPr>
              <a:t>Analyse de la perte de domaines</a:t>
            </a:r>
            <a:endParaRPr b="1" sz="1000">
              <a:solidFill>
                <a:srgbClr val="6159D2"/>
              </a:solidFill>
              <a:latin typeface="Rubik"/>
              <a:ea typeface="Rubik"/>
              <a:cs typeface="Rubik"/>
              <a:sym typeface="Rubik"/>
            </a:endParaRPr>
          </a:p>
          <a:p>
            <a:pPr indent="0" lvl="0" marL="0" rtl="0" algn="l">
              <a:spcBef>
                <a:spcPts val="0"/>
              </a:spcBef>
              <a:spcAft>
                <a:spcPts val="0"/>
              </a:spcAft>
              <a:buNone/>
            </a:pPr>
            <a:r>
              <a:rPr lang="ko" sz="1000">
                <a:solidFill>
                  <a:srgbClr val="6159D2"/>
                </a:solidFill>
                <a:latin typeface="Rubik Light"/>
                <a:ea typeface="Rubik Light"/>
                <a:cs typeface="Rubik Light"/>
                <a:sym typeface="Rubik Light"/>
              </a:rPr>
              <a:t>Le volume de domaines référents actifs enregistre une baisse progressive et continue. Cette tendance à la baisse met en évidence un phénomène de perte régulière de liens </a:t>
            </a:r>
            <a:r>
              <a:rPr lang="ko" sz="1000">
                <a:solidFill>
                  <a:srgbClr val="6159D2"/>
                </a:solidFill>
                <a:latin typeface="Rubik Light"/>
                <a:ea typeface="Rubik Light"/>
                <a:cs typeface="Rubik Light"/>
                <a:sym typeface="Rubik Light"/>
              </a:rPr>
              <a:t>plus </a:t>
            </a:r>
            <a:r>
              <a:rPr lang="ko" sz="1000">
                <a:solidFill>
                  <a:srgbClr val="6159D2"/>
                </a:solidFill>
                <a:latin typeface="Rubik Light"/>
                <a:ea typeface="Rubik Light"/>
                <a:cs typeface="Rubik Light"/>
                <a:sym typeface="Rubik Light"/>
              </a:rPr>
              <a:t>rapide que le rythme d'acquisition, ce qui </a:t>
            </a:r>
            <a:r>
              <a:rPr lang="ko" sz="1000">
                <a:solidFill>
                  <a:srgbClr val="6159D2"/>
                </a:solidFill>
                <a:highlight>
                  <a:schemeClr val="accent4"/>
                </a:highlight>
                <a:latin typeface="Rubik Light"/>
                <a:ea typeface="Rubik Light"/>
                <a:cs typeface="Rubik Light"/>
                <a:sym typeface="Rubik Light"/>
              </a:rPr>
              <a:t>peut fragiliser l'autorité globale</a:t>
            </a:r>
            <a:r>
              <a:rPr lang="ko" sz="1000">
                <a:solidFill>
                  <a:srgbClr val="6159D2"/>
                </a:solidFill>
                <a:latin typeface="Rubik Light"/>
                <a:ea typeface="Rubik Light"/>
                <a:cs typeface="Rubik Light"/>
                <a:sym typeface="Rubik Light"/>
              </a:rPr>
              <a:t> du site.</a:t>
            </a:r>
            <a:endParaRPr sz="1000">
              <a:solidFill>
                <a:srgbClr val="6159D2"/>
              </a:solidFill>
              <a:latin typeface="Rubik Light"/>
              <a:ea typeface="Rubik Light"/>
              <a:cs typeface="Rubik Light"/>
              <a:sym typeface="Rubik Light"/>
            </a:endParaRPr>
          </a:p>
        </p:txBody>
      </p:sp>
      <p:pic>
        <p:nvPicPr>
          <p:cNvPr id="496" name="Google Shape;496;p80" title="Capture d’écran 2026-06-15 à 23.57.24.png"/>
          <p:cNvPicPr preferRelativeResize="0"/>
          <p:nvPr/>
        </p:nvPicPr>
        <p:blipFill>
          <a:blip r:embed="rId3">
            <a:alphaModFix/>
          </a:blip>
          <a:stretch>
            <a:fillRect/>
          </a:stretch>
        </p:blipFill>
        <p:spPr>
          <a:xfrm>
            <a:off x="573050" y="1084150"/>
            <a:ext cx="4189500" cy="1292400"/>
          </a:xfrm>
          <a:prstGeom prst="roundRect">
            <a:avLst>
              <a:gd fmla="val 16667" name="adj"/>
            </a:avLst>
          </a:prstGeom>
          <a:noFill/>
          <a:ln>
            <a:noFill/>
          </a:ln>
          <a:effectLst>
            <a:outerShdw blurRad="57150" rotWithShape="0" algn="bl" dir="5400000" dist="19050">
              <a:srgbClr val="000000">
                <a:alpha val="50000"/>
              </a:srgbClr>
            </a:outerShdw>
          </a:effectLst>
        </p:spPr>
      </p:pic>
      <p:pic>
        <p:nvPicPr>
          <p:cNvPr id="497" name="Google Shape;497;p80" title="Capture d’écran 2026-06-15 à 23.59.51.png"/>
          <p:cNvPicPr preferRelativeResize="0"/>
          <p:nvPr/>
        </p:nvPicPr>
        <p:blipFill>
          <a:blip r:embed="rId4">
            <a:alphaModFix/>
          </a:blip>
          <a:stretch>
            <a:fillRect/>
          </a:stretch>
        </p:blipFill>
        <p:spPr>
          <a:xfrm>
            <a:off x="5392700" y="1131375"/>
            <a:ext cx="3061300" cy="1498075"/>
          </a:xfrm>
          <a:prstGeom prst="rect">
            <a:avLst/>
          </a:prstGeom>
          <a:noFill/>
          <a:ln>
            <a:noFill/>
          </a:ln>
          <a:effectLst>
            <a:outerShdw blurRad="57150" rotWithShape="0" algn="bl" dir="5400000" dist="19050">
              <a:srgbClr val="000000">
                <a:alpha val="50000"/>
              </a:srgbClr>
            </a:outerShdw>
          </a:effectLst>
        </p:spPr>
      </p:pic>
      <p:sp>
        <p:nvSpPr>
          <p:cNvPr id="498" name="Google Shape;498;p80"/>
          <p:cNvSpPr txBox="1"/>
          <p:nvPr/>
        </p:nvSpPr>
        <p:spPr>
          <a:xfrm>
            <a:off x="844550" y="2797725"/>
            <a:ext cx="3771300" cy="992700"/>
          </a:xfrm>
          <a:prstGeom prst="rect">
            <a:avLst/>
          </a:prstGeom>
          <a:noFill/>
          <a:ln>
            <a:noFill/>
          </a:ln>
        </p:spPr>
        <p:txBody>
          <a:bodyPr anchorCtr="0" anchor="ctr" bIns="34275" lIns="68575" spcFirstLastPara="1" rIns="68575" wrap="square" tIns="34275">
            <a:spAutoFit/>
          </a:bodyPr>
          <a:lstStyle/>
          <a:p>
            <a:pPr indent="0" lvl="0" marL="0" rtl="0" algn="l">
              <a:spcBef>
                <a:spcPts val="0"/>
              </a:spcBef>
              <a:spcAft>
                <a:spcPts val="0"/>
              </a:spcAft>
              <a:buNone/>
            </a:pPr>
            <a:r>
              <a:rPr b="1" lang="ko" sz="1000">
                <a:solidFill>
                  <a:srgbClr val="6159D2"/>
                </a:solidFill>
                <a:latin typeface="Rubik"/>
                <a:ea typeface="Rubik"/>
                <a:cs typeface="Rubik"/>
                <a:sym typeface="Rubik"/>
              </a:rPr>
              <a:t>Analyse de l'indice de confiance</a:t>
            </a:r>
            <a:endParaRPr b="1" sz="1000">
              <a:solidFill>
                <a:srgbClr val="6159D2"/>
              </a:solidFill>
              <a:latin typeface="Rubik"/>
              <a:ea typeface="Rubik"/>
              <a:cs typeface="Rubik"/>
              <a:sym typeface="Rubik"/>
            </a:endParaRPr>
          </a:p>
          <a:p>
            <a:pPr indent="0" lvl="0" marL="0" rtl="0" algn="l">
              <a:spcBef>
                <a:spcPts val="0"/>
              </a:spcBef>
              <a:spcAft>
                <a:spcPts val="0"/>
              </a:spcAft>
              <a:buNone/>
            </a:pPr>
            <a:r>
              <a:rPr lang="ko" sz="1000">
                <a:solidFill>
                  <a:srgbClr val="6159D2"/>
                </a:solidFill>
                <a:latin typeface="Rubik Light"/>
                <a:ea typeface="Rubik Light"/>
                <a:cs typeface="Rubik Light"/>
                <a:sym typeface="Rubik Light"/>
              </a:rPr>
              <a:t>La courbe montre une linéarité du Trust Flow depuis plusieurs mois, se maintenant à un niveau bas (entre 10 et 20). Cette stagnation </a:t>
            </a:r>
            <a:r>
              <a:rPr lang="ko" sz="1000">
                <a:solidFill>
                  <a:srgbClr val="6159D2"/>
                </a:solidFill>
                <a:highlight>
                  <a:schemeClr val="accent4"/>
                </a:highlight>
                <a:latin typeface="Rubik Light"/>
                <a:ea typeface="Rubik Light"/>
                <a:cs typeface="Rubik Light"/>
                <a:sym typeface="Rubik Light"/>
              </a:rPr>
              <a:t>confirme que le profil de liens accumulé au fil du temps manque globalement d'autorité</a:t>
            </a:r>
            <a:r>
              <a:rPr lang="ko" sz="1000">
                <a:solidFill>
                  <a:srgbClr val="6159D2"/>
                </a:solidFill>
                <a:latin typeface="Rubik Light"/>
                <a:ea typeface="Rubik Light"/>
                <a:cs typeface="Rubik Light"/>
                <a:sym typeface="Rubik Light"/>
              </a:rPr>
              <a:t> et de sites sources de haute confiance.</a:t>
            </a:r>
            <a:endParaRPr sz="1000">
              <a:solidFill>
                <a:srgbClr val="6159D2"/>
              </a:solidFill>
              <a:latin typeface="Rubik Light"/>
              <a:ea typeface="Rubik Light"/>
              <a:cs typeface="Rubik Light"/>
              <a:sym typeface="Rubik Light"/>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81"/>
          <p:cNvSpPr txBox="1"/>
          <p:nvPr/>
        </p:nvSpPr>
        <p:spPr>
          <a:xfrm>
            <a:off x="2408700" y="1563800"/>
            <a:ext cx="3848700" cy="531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Objectif Offsite </a:t>
            </a:r>
            <a:endParaRPr sz="100">
              <a:solidFill>
                <a:srgbClr val="6159D2"/>
              </a:solidFill>
              <a:latin typeface="Tilt Warp"/>
              <a:ea typeface="Tilt Warp"/>
              <a:cs typeface="Tilt Warp"/>
              <a:sym typeface="Tilt Warp"/>
            </a:endParaRPr>
          </a:p>
        </p:txBody>
      </p:sp>
      <p:sp>
        <p:nvSpPr>
          <p:cNvPr id="504" name="Google Shape;504;p81"/>
          <p:cNvSpPr/>
          <p:nvPr/>
        </p:nvSpPr>
        <p:spPr>
          <a:xfrm>
            <a:off x="2629500" y="2571750"/>
            <a:ext cx="3885000" cy="796500"/>
          </a:xfrm>
          <a:prstGeom prst="roundRect">
            <a:avLst>
              <a:gd fmla="val 50000" name="adj"/>
            </a:avLst>
          </a:prstGeom>
          <a:solidFill>
            <a:srgbClr val="70D3C8"/>
          </a:solidFill>
          <a:ln cap="flat" cmpd="sng" w="9525">
            <a:solidFill>
              <a:schemeClr val="lt1"/>
            </a:solidFill>
            <a:prstDash val="solid"/>
            <a:miter lim="8000"/>
            <a:headEnd len="sm" w="sm" type="none"/>
            <a:tailEnd len="sm" w="sm" type="none"/>
          </a:ln>
        </p:spPr>
        <p:txBody>
          <a:bodyPr anchorCtr="0" anchor="ctr" bIns="34275" lIns="135000" spcFirstLastPara="1" rIns="135000" wrap="square" tIns="34275">
            <a:noAutofit/>
          </a:bodyPr>
          <a:lstStyle/>
          <a:p>
            <a:pPr indent="0" lvl="0" marL="0" rtl="0" algn="ctr">
              <a:spcBef>
                <a:spcPts val="0"/>
              </a:spcBef>
              <a:spcAft>
                <a:spcPts val="0"/>
              </a:spcAft>
              <a:buNone/>
            </a:pPr>
            <a:r>
              <a:rPr lang="ko" sz="1700">
                <a:solidFill>
                  <a:srgbClr val="6159D2"/>
                </a:solidFill>
                <a:latin typeface="Rubik Light"/>
                <a:ea typeface="Rubik Light"/>
                <a:cs typeface="Rubik Light"/>
                <a:sym typeface="Rubik Light"/>
              </a:rPr>
              <a:t>Qualité du profil de liens</a:t>
            </a:r>
            <a:endParaRPr sz="2100">
              <a:solidFill>
                <a:schemeClr val="lt1"/>
              </a:solidFill>
              <a:latin typeface="Rubik Light"/>
              <a:ea typeface="Rubik Light"/>
              <a:cs typeface="Rubik Light"/>
              <a:sym typeface="Rubik Light"/>
            </a:endParaRPr>
          </a:p>
        </p:txBody>
      </p:sp>
      <p:pic>
        <p:nvPicPr>
          <p:cNvPr id="505" name="Google Shape;505;p81"/>
          <p:cNvPicPr preferRelativeResize="0"/>
          <p:nvPr/>
        </p:nvPicPr>
        <p:blipFill rotWithShape="1">
          <a:blip r:embed="rId3">
            <a:alphaModFix/>
          </a:blip>
          <a:srcRect b="0" l="0" r="0" t="0"/>
          <a:stretch/>
        </p:blipFill>
        <p:spPr>
          <a:xfrm>
            <a:off x="5963996" y="1581926"/>
            <a:ext cx="498199" cy="494750"/>
          </a:xfrm>
          <a:prstGeom prst="rect">
            <a:avLst/>
          </a:prstGeom>
          <a:noFill/>
          <a:ln>
            <a:noFill/>
          </a:ln>
          <a:effectLst>
            <a:outerShdw blurRad="101600" sx="102000" rotWithShape="0" algn="ctr" sy="102000">
              <a:srgbClr val="292484">
                <a:alpha val="51759"/>
              </a:srgb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9" name="Shape 509"/>
        <p:cNvGrpSpPr/>
        <p:nvPr/>
      </p:nvGrpSpPr>
      <p:grpSpPr>
        <a:xfrm>
          <a:off x="0" y="0"/>
          <a:ext cx="0" cy="0"/>
          <a:chOff x="0" y="0"/>
          <a:chExt cx="0" cy="0"/>
        </a:xfrm>
      </p:grpSpPr>
      <p:sp>
        <p:nvSpPr>
          <p:cNvPr id="510" name="Google Shape;510;p82"/>
          <p:cNvSpPr/>
          <p:nvPr/>
        </p:nvSpPr>
        <p:spPr>
          <a:xfrm>
            <a:off x="277500" y="728375"/>
            <a:ext cx="8407500" cy="42588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511" name="Google Shape;511;p82"/>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Synthèse</a:t>
            </a:r>
            <a:endParaRPr sz="1800">
              <a:solidFill>
                <a:srgbClr val="6159D2"/>
              </a:solidFill>
              <a:latin typeface="Tilt Warp"/>
              <a:ea typeface="Tilt Warp"/>
              <a:cs typeface="Tilt Warp"/>
              <a:sym typeface="Tilt Warp"/>
            </a:endParaRPr>
          </a:p>
        </p:txBody>
      </p:sp>
      <p:graphicFrame>
        <p:nvGraphicFramePr>
          <p:cNvPr id="512" name="Google Shape;512;p82"/>
          <p:cNvGraphicFramePr/>
          <p:nvPr/>
        </p:nvGraphicFramePr>
        <p:xfrm>
          <a:off x="526725" y="831000"/>
          <a:ext cx="3000000" cy="3000000"/>
        </p:xfrm>
        <a:graphic>
          <a:graphicData uri="http://schemas.openxmlformats.org/drawingml/2006/table">
            <a:tbl>
              <a:tblPr>
                <a:noFill/>
                <a:tableStyleId>{610893BC-BFFD-4101-98AE-C5A81935D909}</a:tableStyleId>
              </a:tblPr>
              <a:tblGrid>
                <a:gridCol w="657750"/>
                <a:gridCol w="2892925"/>
                <a:gridCol w="4358375"/>
              </a:tblGrid>
              <a:tr h="100000">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note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Critère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Remarque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r>
              <a:tr h="446425">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sz="26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Proportion de liens en dofollow, nofollow, ugc ou sponsored.</a:t>
                      </a:r>
                      <a:endParaRPr b="1" sz="1000">
                        <a:solidFill>
                          <a:srgbClr val="14155F"/>
                        </a:solidFill>
                        <a:latin typeface="Rubik"/>
                        <a:ea typeface="Rubik"/>
                        <a:cs typeface="Rubik"/>
                        <a:sym typeface="Rubik"/>
                      </a:endParaRPr>
                    </a:p>
                    <a:p>
                      <a:pPr indent="0" lvl="0" marL="0" rtl="0" algn="l">
                        <a:spcBef>
                          <a:spcPts val="0"/>
                        </a:spcBef>
                        <a:spcAft>
                          <a:spcPts val="0"/>
                        </a:spcAft>
                        <a:buClr>
                          <a:schemeClr val="dk1"/>
                        </a:buClr>
                        <a:buSzPts val="1100"/>
                        <a:buFont typeface="Arial"/>
                        <a:buNone/>
                      </a:pPr>
                      <a:r>
                        <a:rPr lang="ko" sz="800">
                          <a:solidFill>
                            <a:srgbClr val="14155F"/>
                          </a:solidFill>
                          <a:latin typeface="Rubik Light"/>
                          <a:ea typeface="Rubik Light"/>
                          <a:cs typeface="Rubik Light"/>
                          <a:sym typeface="Rubik Light"/>
                        </a:rPr>
                        <a:t>Typologie des liens entrants</a:t>
                      </a:r>
                      <a:endParaRPr b="1" sz="1000">
                        <a:solidFill>
                          <a:srgbClr val="14155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La répartition des types de liens est équilibrée. Une majorité de liens en dofollow (environ 73 %) assure une transmission directe de l'autorité vers le domaine.</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42475">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sz="24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b="1" lang="ko" sz="1000">
                          <a:solidFill>
                            <a:srgbClr val="14155F"/>
                          </a:solidFill>
                          <a:latin typeface="Rubik"/>
                          <a:ea typeface="Rubik"/>
                          <a:cs typeface="Rubik"/>
                          <a:sym typeface="Rubik"/>
                        </a:rPr>
                        <a:t>Analyse du score de toxicité (Spam Score) </a:t>
                      </a:r>
                      <a:endParaRPr b="1" sz="1000">
                        <a:solidFill>
                          <a:srgbClr val="14155F"/>
                        </a:solidFill>
                        <a:latin typeface="Rubik"/>
                        <a:ea typeface="Rubik"/>
                        <a:cs typeface="Rubik"/>
                        <a:sym typeface="Rubik"/>
                      </a:endParaRPr>
                    </a:p>
                    <a:p>
                      <a:pPr indent="0" lvl="0" marL="0" rtl="0" algn="l">
                        <a:spcBef>
                          <a:spcPts val="0"/>
                        </a:spcBef>
                        <a:spcAft>
                          <a:spcPts val="0"/>
                        </a:spcAft>
                        <a:buClr>
                          <a:srgbClr val="000000"/>
                        </a:buClr>
                        <a:buSzPts val="1100"/>
                        <a:buFont typeface="Arial"/>
                        <a:buNone/>
                      </a:pPr>
                      <a:r>
                        <a:rPr lang="ko" sz="800">
                          <a:solidFill>
                            <a:srgbClr val="14155F"/>
                          </a:solidFill>
                          <a:latin typeface="Rubik Light"/>
                          <a:ea typeface="Rubik Light"/>
                          <a:cs typeface="Rubik Light"/>
                          <a:sym typeface="Rubik Light"/>
                        </a:rPr>
                        <a:t>Identification des vagues de liens artificiels ou négatifs</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L'analyse croisée du Trust Flow et du Citation Flow identifie 116 domaines présentant un profil asymétrique (faible confiance pour une forte citation). Ce volume reste modéré, mais reste à surveiller pour prévenir les risques de référencement négatif.</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507500">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sz="24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Nombre de RD de qualité</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Bénéficiant eux-mêmes d'un trafic organique réel et d'une bonne autorité.</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L'audit identifie 85 RD de qualité, ce qui représente 15,5 % du volume total. Si ce socle apporte une base de confiance concrète, cette proportion reste modérée et explique directement le faible Trust Flow global du site.</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sz="24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Pertinence thématique (Topic Authority)</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Les sites qui font un lien partagent-ils la même thématique ou une thématique connexe</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Les liens proviennent principalement des catégories « Computers/Internet » (72 sites) et « Business » (70 sites). Cette distribution assure une cohérence thématique avec l'activité de logiciel de facturation.</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70650">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b="1" sz="2000">
                        <a:solidFill>
                          <a:srgbClr val="6159D2"/>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b="1" lang="ko" sz="1000">
                          <a:solidFill>
                            <a:srgbClr val="14155F"/>
                          </a:solidFill>
                          <a:latin typeface="Rubik"/>
                          <a:ea typeface="Rubik"/>
                          <a:cs typeface="Rubik"/>
                          <a:sym typeface="Rubik"/>
                        </a:rPr>
                        <a:t>Analyse des ancres de liens</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proportion d'ancres de marque, optimisées, d'ancres semi-optimisées et d'ancres génériques</a:t>
                      </a:r>
                      <a:endParaRPr b="1" sz="1000">
                        <a:solidFill>
                          <a:srgbClr val="14155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800">
                          <a:solidFill>
                            <a:srgbClr val="14155F"/>
                          </a:solidFill>
                          <a:latin typeface="Rubik Light"/>
                          <a:ea typeface="Rubik Light"/>
                          <a:cs typeface="Rubik Light"/>
                          <a:sym typeface="Rubik Light"/>
                        </a:rPr>
                        <a:t>Le profil est dominé à 91 % par les ancres de marque (499 RD), tandis que les ancres optimisées représentent 9,5 % (52 RD). Si cette répartition écarte tout risque de pénalité, elle traduit également un manque de soutien sémantique pour les pages transactionnelles. Une introduction mesurée d'ancres optimisées est recommandée pour soutenir les requêtes commerciales face à la concurrence.</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sp>
        <p:nvSpPr>
          <p:cNvPr id="517" name="Google Shape;517;p83"/>
          <p:cNvSpPr/>
          <p:nvPr/>
        </p:nvSpPr>
        <p:spPr>
          <a:xfrm>
            <a:off x="241475" y="1551475"/>
            <a:ext cx="2610600" cy="3373800"/>
          </a:xfrm>
          <a:prstGeom prst="roundRect">
            <a:avLst>
              <a:gd fmla="val 7633" name="adj"/>
            </a:avLst>
          </a:prstGeom>
          <a:solidFill>
            <a:schemeClr val="lt1">
              <a:alpha val="66670"/>
            </a:schemeClr>
          </a:solidFill>
          <a:ln cap="flat" cmpd="sng" w="10250">
            <a:solidFill>
              <a:schemeClr val="lt1"/>
            </a:solidFill>
            <a:prstDash val="solid"/>
            <a:miter lim="8000"/>
            <a:headEnd len="sm" w="sm" type="none"/>
            <a:tailEnd len="sm" w="sm" type="none"/>
          </a:ln>
        </p:spPr>
        <p:txBody>
          <a:bodyPr anchorCtr="0" anchor="ctr" bIns="36900" lIns="73850" spcFirstLastPara="1" rIns="73850" wrap="square" tIns="36900">
            <a:noAutofit/>
          </a:bodyPr>
          <a:lstStyle/>
          <a:p>
            <a:pPr indent="0" lvl="0" marL="0" marR="0" rtl="0" algn="ctr">
              <a:spcBef>
                <a:spcPts val="0"/>
              </a:spcBef>
              <a:spcAft>
                <a:spcPts val="0"/>
              </a:spcAft>
              <a:buNone/>
            </a:pPr>
            <a:r>
              <a:t/>
            </a:r>
            <a:endParaRPr sz="1938">
              <a:solidFill>
                <a:srgbClr val="6159D2"/>
              </a:solidFill>
              <a:latin typeface="Tilt Warp"/>
              <a:ea typeface="Tilt Warp"/>
              <a:cs typeface="Tilt Warp"/>
              <a:sym typeface="Tilt Warp"/>
            </a:endParaRPr>
          </a:p>
        </p:txBody>
      </p:sp>
      <p:sp>
        <p:nvSpPr>
          <p:cNvPr id="518" name="Google Shape;518;p83"/>
          <p:cNvSpPr txBox="1"/>
          <p:nvPr/>
        </p:nvSpPr>
        <p:spPr>
          <a:xfrm>
            <a:off x="415000" y="3763775"/>
            <a:ext cx="2386800" cy="9159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Concentration majeure des profils dans la zone inférieure (TF &lt; 20). Les sites partenaires génèrent du volume (CF) mais transmettent un faible niveau de confiance (TF).</a:t>
            </a:r>
            <a:endParaRPr sz="1100">
              <a:solidFill>
                <a:srgbClr val="6159D2"/>
              </a:solidFill>
              <a:latin typeface="Rubik Light"/>
              <a:ea typeface="Rubik Light"/>
              <a:cs typeface="Rubik Light"/>
              <a:sym typeface="Rubik Light"/>
            </a:endParaRPr>
          </a:p>
        </p:txBody>
      </p:sp>
      <p:sp>
        <p:nvSpPr>
          <p:cNvPr id="519" name="Google Shape;519;p83"/>
          <p:cNvSpPr/>
          <p:nvPr/>
        </p:nvSpPr>
        <p:spPr>
          <a:xfrm>
            <a:off x="3144200" y="1551475"/>
            <a:ext cx="2610600" cy="3333000"/>
          </a:xfrm>
          <a:prstGeom prst="roundRect">
            <a:avLst>
              <a:gd fmla="val 7633" name="adj"/>
            </a:avLst>
          </a:prstGeom>
          <a:solidFill>
            <a:schemeClr val="lt1">
              <a:alpha val="66670"/>
            </a:schemeClr>
          </a:solidFill>
          <a:ln cap="flat" cmpd="sng" w="10250">
            <a:solidFill>
              <a:schemeClr val="lt1"/>
            </a:solidFill>
            <a:prstDash val="solid"/>
            <a:miter lim="8000"/>
            <a:headEnd len="sm" w="sm" type="none"/>
            <a:tailEnd len="sm" w="sm" type="none"/>
          </a:ln>
        </p:spPr>
        <p:txBody>
          <a:bodyPr anchorCtr="0" anchor="ctr" bIns="36900" lIns="73850" spcFirstLastPara="1" rIns="73850" wrap="square" tIns="36900">
            <a:noAutofit/>
          </a:bodyPr>
          <a:lstStyle/>
          <a:p>
            <a:pPr indent="0" lvl="0" marL="0" marR="0" rtl="0" algn="ctr">
              <a:spcBef>
                <a:spcPts val="0"/>
              </a:spcBef>
              <a:spcAft>
                <a:spcPts val="0"/>
              </a:spcAft>
              <a:buNone/>
            </a:pPr>
            <a:r>
              <a:t/>
            </a:r>
            <a:endParaRPr sz="1938">
              <a:solidFill>
                <a:srgbClr val="6159D2"/>
              </a:solidFill>
              <a:latin typeface="Tilt Warp"/>
              <a:ea typeface="Tilt Warp"/>
              <a:cs typeface="Tilt Warp"/>
              <a:sym typeface="Tilt Warp"/>
            </a:endParaRPr>
          </a:p>
        </p:txBody>
      </p:sp>
      <p:sp>
        <p:nvSpPr>
          <p:cNvPr id="520" name="Google Shape;520;p83"/>
          <p:cNvSpPr txBox="1"/>
          <p:nvPr/>
        </p:nvSpPr>
        <p:spPr>
          <a:xfrm>
            <a:off x="3285175" y="3515425"/>
            <a:ext cx="2386800" cy="1212000"/>
          </a:xfrm>
          <a:prstGeom prst="rect">
            <a:avLst/>
          </a:prstGeom>
          <a:noFill/>
          <a:ln>
            <a:noFill/>
          </a:ln>
        </p:spPr>
        <p:txBody>
          <a:bodyPr anchorCtr="0" anchor="t" bIns="34275" lIns="68575" spcFirstLastPara="1" rIns="68575" wrap="square" tIns="34275">
            <a:spAutoFit/>
          </a:bodyPr>
          <a:lstStyle/>
          <a:p>
            <a:pPr indent="0" lvl="0" marL="0" rtl="0" algn="l">
              <a:lnSpc>
                <a:spcPct val="115000"/>
              </a:lnSpc>
              <a:spcBef>
                <a:spcPts val="1200"/>
              </a:spcBef>
              <a:spcAft>
                <a:spcPts val="1200"/>
              </a:spcAft>
              <a:buSzPts val="1100"/>
              <a:buNone/>
            </a:pPr>
            <a:r>
              <a:rPr lang="ko" sz="1100">
                <a:solidFill>
                  <a:srgbClr val="6159D2"/>
                </a:solidFill>
                <a:latin typeface="Rubik Light"/>
                <a:ea typeface="Rubik Light"/>
                <a:cs typeface="Rubik Light"/>
                <a:sym typeface="Rubik Light"/>
              </a:rPr>
              <a:t>Profil équilibré dominé par le dofollow (73 %), maximisant le transfert de popularité vers le domaine. Les 27 % de liens nofollow sécurisent la naturalité de l'ensemble.</a:t>
            </a:r>
            <a:endParaRPr sz="1100">
              <a:solidFill>
                <a:srgbClr val="6159D2"/>
              </a:solidFill>
              <a:latin typeface="Rubik Light"/>
              <a:ea typeface="Rubik Light"/>
              <a:cs typeface="Rubik Light"/>
              <a:sym typeface="Rubik Light"/>
            </a:endParaRPr>
          </a:p>
        </p:txBody>
      </p:sp>
      <p:sp>
        <p:nvSpPr>
          <p:cNvPr id="521" name="Google Shape;521;p83"/>
          <p:cNvSpPr/>
          <p:nvPr/>
        </p:nvSpPr>
        <p:spPr>
          <a:xfrm>
            <a:off x="6043775" y="1551475"/>
            <a:ext cx="2976900" cy="3333000"/>
          </a:xfrm>
          <a:prstGeom prst="roundRect">
            <a:avLst>
              <a:gd fmla="val 7633" name="adj"/>
            </a:avLst>
          </a:prstGeom>
          <a:solidFill>
            <a:schemeClr val="lt1">
              <a:alpha val="66670"/>
            </a:schemeClr>
          </a:solidFill>
          <a:ln cap="flat" cmpd="sng" w="10250">
            <a:solidFill>
              <a:schemeClr val="lt1"/>
            </a:solidFill>
            <a:prstDash val="solid"/>
            <a:miter lim="8000"/>
            <a:headEnd len="sm" w="sm" type="none"/>
            <a:tailEnd len="sm" w="sm" type="none"/>
          </a:ln>
        </p:spPr>
        <p:txBody>
          <a:bodyPr anchorCtr="0" anchor="ctr" bIns="36900" lIns="73850" spcFirstLastPara="1" rIns="73850" wrap="square" tIns="36900">
            <a:noAutofit/>
          </a:bodyPr>
          <a:lstStyle/>
          <a:p>
            <a:pPr indent="0" lvl="0" marL="0" marR="0" rtl="0" algn="ctr">
              <a:spcBef>
                <a:spcPts val="0"/>
              </a:spcBef>
              <a:spcAft>
                <a:spcPts val="0"/>
              </a:spcAft>
              <a:buNone/>
            </a:pPr>
            <a:r>
              <a:t/>
            </a:r>
            <a:endParaRPr sz="1938">
              <a:solidFill>
                <a:srgbClr val="6159D2"/>
              </a:solidFill>
              <a:latin typeface="Tilt Warp"/>
              <a:ea typeface="Tilt Warp"/>
              <a:cs typeface="Tilt Warp"/>
              <a:sym typeface="Tilt Warp"/>
            </a:endParaRPr>
          </a:p>
        </p:txBody>
      </p:sp>
      <p:sp>
        <p:nvSpPr>
          <p:cNvPr id="522" name="Google Shape;522;p83"/>
          <p:cNvSpPr txBox="1"/>
          <p:nvPr/>
        </p:nvSpPr>
        <p:spPr>
          <a:xfrm>
            <a:off x="6155354" y="3307325"/>
            <a:ext cx="2699700" cy="1365900"/>
          </a:xfrm>
          <a:prstGeom prst="rect">
            <a:avLst/>
          </a:prstGeom>
          <a:noFill/>
          <a:ln>
            <a:noFill/>
          </a:ln>
        </p:spPr>
        <p:txBody>
          <a:bodyPr anchorCtr="0" anchor="t" bIns="34275" lIns="68575" spcFirstLastPara="1" rIns="68575" wrap="square" tIns="34275">
            <a:spAutoFit/>
          </a:bodyPr>
          <a:lstStyle/>
          <a:p>
            <a:pPr indent="0" lvl="0" marL="0" rtl="0" algn="l">
              <a:lnSpc>
                <a:spcPct val="115000"/>
              </a:lnSpc>
              <a:spcBef>
                <a:spcPts val="1200"/>
              </a:spcBef>
              <a:spcAft>
                <a:spcPts val="0"/>
              </a:spcAft>
              <a:buClr>
                <a:schemeClr val="dk1"/>
              </a:buClr>
              <a:buSzPts val="1100"/>
              <a:buFont typeface="Arial"/>
              <a:buNone/>
            </a:pPr>
            <a:r>
              <a:rPr lang="ko" sz="1100">
                <a:solidFill>
                  <a:srgbClr val="6159D2"/>
                </a:solidFill>
                <a:latin typeface="Rubik Light"/>
                <a:ea typeface="Rubik Light"/>
                <a:cs typeface="Rubik Light"/>
                <a:sym typeface="Rubik Light"/>
              </a:rPr>
              <a:t>Dominance des ancres de marque (intia, intia.fr). Cette configuration écarte les risques de pénalité algorithmique, mais n'apporte pas soutien sémantique aux requêtes transactionnelles.</a:t>
            </a:r>
            <a:endParaRPr sz="1100">
              <a:solidFill>
                <a:srgbClr val="6159D2"/>
              </a:solidFill>
              <a:latin typeface="Rubik Light"/>
              <a:ea typeface="Rubik Light"/>
              <a:cs typeface="Rubik Light"/>
              <a:sym typeface="Rubik Light"/>
            </a:endParaRPr>
          </a:p>
          <a:p>
            <a:pPr indent="0" lvl="0" marL="0" marR="0" rtl="0" algn="l">
              <a:spcBef>
                <a:spcPts val="1200"/>
              </a:spcBef>
              <a:spcAft>
                <a:spcPts val="0"/>
              </a:spcAft>
              <a:buNone/>
            </a:pPr>
            <a:r>
              <a:t/>
            </a:r>
            <a:endParaRPr sz="1100">
              <a:solidFill>
                <a:srgbClr val="6159D2"/>
              </a:solidFill>
              <a:latin typeface="Rubik Light"/>
              <a:ea typeface="Rubik Light"/>
              <a:cs typeface="Rubik Light"/>
              <a:sym typeface="Rubik Light"/>
            </a:endParaRPr>
          </a:p>
        </p:txBody>
      </p:sp>
      <p:sp>
        <p:nvSpPr>
          <p:cNvPr id="523" name="Google Shape;523;p83"/>
          <p:cNvSpPr/>
          <p:nvPr/>
        </p:nvSpPr>
        <p:spPr>
          <a:xfrm>
            <a:off x="2274967" y="831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Qualité du profil de liens</a:t>
            </a:r>
            <a:endParaRPr sz="1800">
              <a:solidFill>
                <a:srgbClr val="6159D2"/>
              </a:solidFill>
              <a:latin typeface="Tilt Warp"/>
              <a:ea typeface="Tilt Warp"/>
              <a:cs typeface="Tilt Warp"/>
              <a:sym typeface="Tilt Warp"/>
            </a:endParaRPr>
          </a:p>
        </p:txBody>
      </p:sp>
      <p:pic>
        <p:nvPicPr>
          <p:cNvPr id="524" name="Google Shape;524;p83" title="Capture d’écran 2026-06-16 à 01.36.49.png"/>
          <p:cNvPicPr preferRelativeResize="0"/>
          <p:nvPr/>
        </p:nvPicPr>
        <p:blipFill>
          <a:blip r:embed="rId3">
            <a:alphaModFix/>
          </a:blip>
          <a:stretch>
            <a:fillRect/>
          </a:stretch>
        </p:blipFill>
        <p:spPr>
          <a:xfrm>
            <a:off x="320500" y="1616825"/>
            <a:ext cx="2481300" cy="1985100"/>
          </a:xfrm>
          <a:prstGeom prst="roundRect">
            <a:avLst>
              <a:gd fmla="val 16667" name="adj"/>
            </a:avLst>
          </a:prstGeom>
          <a:noFill/>
          <a:ln>
            <a:noFill/>
          </a:ln>
          <a:effectLst>
            <a:outerShdw blurRad="57150" rotWithShape="0" algn="bl" dir="5400000" dist="19050">
              <a:srgbClr val="000000">
                <a:alpha val="50000"/>
              </a:srgbClr>
            </a:outerShdw>
          </a:effectLst>
        </p:spPr>
      </p:pic>
      <p:pic>
        <p:nvPicPr>
          <p:cNvPr id="525" name="Google Shape;525;p83" title="Capture d’écran 2026-06-16 à 01.35.21.png"/>
          <p:cNvPicPr preferRelativeResize="0"/>
          <p:nvPr/>
        </p:nvPicPr>
        <p:blipFill>
          <a:blip r:embed="rId4">
            <a:alphaModFix/>
          </a:blip>
          <a:stretch>
            <a:fillRect/>
          </a:stretch>
        </p:blipFill>
        <p:spPr>
          <a:xfrm>
            <a:off x="3173225" y="1635525"/>
            <a:ext cx="2549400" cy="1602000"/>
          </a:xfrm>
          <a:prstGeom prst="roundRect">
            <a:avLst>
              <a:gd fmla="val 16667" name="adj"/>
            </a:avLst>
          </a:prstGeom>
          <a:noFill/>
          <a:ln>
            <a:noFill/>
          </a:ln>
          <a:effectLst>
            <a:outerShdw blurRad="57150" rotWithShape="0" algn="bl" dir="5400000" dist="19050">
              <a:srgbClr val="000000">
                <a:alpha val="50000"/>
              </a:srgbClr>
            </a:outerShdw>
          </a:effectLst>
        </p:spPr>
      </p:pic>
      <p:pic>
        <p:nvPicPr>
          <p:cNvPr id="526" name="Google Shape;526;p83" title="Graphique"/>
          <p:cNvPicPr preferRelativeResize="0"/>
          <p:nvPr/>
        </p:nvPicPr>
        <p:blipFill>
          <a:blip r:embed="rId5">
            <a:alphaModFix/>
          </a:blip>
          <a:stretch>
            <a:fillRect/>
          </a:stretch>
        </p:blipFill>
        <p:spPr>
          <a:xfrm>
            <a:off x="6097200" y="1761567"/>
            <a:ext cx="2850600" cy="1073100"/>
          </a:xfrm>
          <a:prstGeom prst="roundRect">
            <a:avLst>
              <a:gd fmla="val 16667" name="adj"/>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sp>
        <p:nvSpPr>
          <p:cNvPr id="531" name="Google Shape;531;p84"/>
          <p:cNvSpPr txBox="1"/>
          <p:nvPr/>
        </p:nvSpPr>
        <p:spPr>
          <a:xfrm>
            <a:off x="2408700" y="1563800"/>
            <a:ext cx="3848700" cy="531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Objectif Offsite </a:t>
            </a:r>
            <a:endParaRPr sz="100">
              <a:solidFill>
                <a:srgbClr val="6159D2"/>
              </a:solidFill>
              <a:latin typeface="Tilt Warp"/>
              <a:ea typeface="Tilt Warp"/>
              <a:cs typeface="Tilt Warp"/>
              <a:sym typeface="Tilt Warp"/>
            </a:endParaRPr>
          </a:p>
        </p:txBody>
      </p:sp>
      <p:sp>
        <p:nvSpPr>
          <p:cNvPr id="532" name="Google Shape;532;p84"/>
          <p:cNvSpPr/>
          <p:nvPr/>
        </p:nvSpPr>
        <p:spPr>
          <a:xfrm>
            <a:off x="2629500" y="2571750"/>
            <a:ext cx="3885000" cy="796500"/>
          </a:xfrm>
          <a:prstGeom prst="roundRect">
            <a:avLst>
              <a:gd fmla="val 50000" name="adj"/>
            </a:avLst>
          </a:prstGeom>
          <a:solidFill>
            <a:srgbClr val="70D3C8"/>
          </a:solidFill>
          <a:ln cap="flat" cmpd="sng" w="9525">
            <a:solidFill>
              <a:schemeClr val="lt1"/>
            </a:solidFill>
            <a:prstDash val="solid"/>
            <a:miter lim="8000"/>
            <a:headEnd len="sm" w="sm" type="none"/>
            <a:tailEnd len="sm" w="sm" type="none"/>
          </a:ln>
        </p:spPr>
        <p:txBody>
          <a:bodyPr anchorCtr="0" anchor="ctr" bIns="34275" lIns="135000" spcFirstLastPara="1" rIns="135000" wrap="square" tIns="34275">
            <a:noAutofit/>
          </a:bodyPr>
          <a:lstStyle/>
          <a:p>
            <a:pPr indent="0" lvl="0" marL="0" rtl="0" algn="ctr">
              <a:spcBef>
                <a:spcPts val="0"/>
              </a:spcBef>
              <a:spcAft>
                <a:spcPts val="0"/>
              </a:spcAft>
              <a:buNone/>
            </a:pPr>
            <a:r>
              <a:rPr lang="ko" sz="1700">
                <a:solidFill>
                  <a:srgbClr val="6159D2"/>
                </a:solidFill>
                <a:latin typeface="Rubik Light"/>
                <a:ea typeface="Rubik Light"/>
                <a:cs typeface="Rubik Light"/>
                <a:sym typeface="Rubik Light"/>
              </a:rPr>
              <a:t>Distribution du maillage externe</a:t>
            </a:r>
            <a:endParaRPr sz="2100">
              <a:solidFill>
                <a:schemeClr val="lt1"/>
              </a:solidFill>
              <a:latin typeface="Rubik Light"/>
              <a:ea typeface="Rubik Light"/>
              <a:cs typeface="Rubik Light"/>
              <a:sym typeface="Rubik Light"/>
            </a:endParaRPr>
          </a:p>
        </p:txBody>
      </p:sp>
      <p:pic>
        <p:nvPicPr>
          <p:cNvPr id="533" name="Google Shape;533;p84"/>
          <p:cNvPicPr preferRelativeResize="0"/>
          <p:nvPr/>
        </p:nvPicPr>
        <p:blipFill rotWithShape="1">
          <a:blip r:embed="rId3">
            <a:alphaModFix/>
          </a:blip>
          <a:srcRect b="0" l="0" r="0" t="0"/>
          <a:stretch/>
        </p:blipFill>
        <p:spPr>
          <a:xfrm>
            <a:off x="5963996" y="1581926"/>
            <a:ext cx="498199" cy="494750"/>
          </a:xfrm>
          <a:prstGeom prst="rect">
            <a:avLst/>
          </a:prstGeom>
          <a:noFill/>
          <a:ln>
            <a:noFill/>
          </a:ln>
          <a:effectLst>
            <a:outerShdw blurRad="101600" sx="102000" rotWithShape="0" algn="ctr" sy="102000">
              <a:srgbClr val="292484">
                <a:alpha val="51759"/>
              </a:srgbClr>
            </a:outerShdw>
          </a:effectLst>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sp>
        <p:nvSpPr>
          <p:cNvPr id="538" name="Google Shape;538;p85"/>
          <p:cNvSpPr/>
          <p:nvPr/>
        </p:nvSpPr>
        <p:spPr>
          <a:xfrm>
            <a:off x="277500" y="811125"/>
            <a:ext cx="8407500" cy="39213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539" name="Google Shape;539;p85"/>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Synthèse</a:t>
            </a:r>
            <a:endParaRPr sz="1800">
              <a:solidFill>
                <a:srgbClr val="6159D2"/>
              </a:solidFill>
              <a:latin typeface="Tilt Warp"/>
              <a:ea typeface="Tilt Warp"/>
              <a:cs typeface="Tilt Warp"/>
              <a:sym typeface="Tilt Warp"/>
            </a:endParaRPr>
          </a:p>
        </p:txBody>
      </p:sp>
      <p:graphicFrame>
        <p:nvGraphicFramePr>
          <p:cNvPr id="540" name="Google Shape;540;p85"/>
          <p:cNvGraphicFramePr/>
          <p:nvPr/>
        </p:nvGraphicFramePr>
        <p:xfrm>
          <a:off x="480275" y="1769963"/>
          <a:ext cx="3000000" cy="3000000"/>
        </p:xfrm>
        <a:graphic>
          <a:graphicData uri="http://schemas.openxmlformats.org/drawingml/2006/table">
            <a:tbl>
              <a:tblPr>
                <a:noFill/>
                <a:tableStyleId>{610893BC-BFFD-4101-98AE-C5A81935D909}</a:tableStyleId>
              </a:tblPr>
              <a:tblGrid>
                <a:gridCol w="679650"/>
                <a:gridCol w="2919875"/>
                <a:gridCol w="4309525"/>
              </a:tblGrid>
              <a:tr h="446850">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Note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Critère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Remarque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r>
              <a:tr h="622075">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sz="2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Répartition des backlinks</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 des liens qui pointent vers la page d'accueil ou d’autres pages.</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La distribution est fortement orientée vers les pages internes (plus de 98 % du Trust Flow global), ce qui i</a:t>
                      </a:r>
                      <a:r>
                        <a:rPr lang="ko" sz="1000">
                          <a:solidFill>
                            <a:srgbClr val="14155F"/>
                          </a:solidFill>
                          <a:highlight>
                            <a:schemeClr val="accent4"/>
                          </a:highlight>
                          <a:latin typeface="Rubik Light"/>
                          <a:ea typeface="Rubik Light"/>
                          <a:cs typeface="Rubik Light"/>
                          <a:sym typeface="Rubik Light"/>
                        </a:rPr>
                        <a:t>ndique un besoin de renforcer l'autorité directe de la page d'accueil.</a:t>
                      </a:r>
                      <a:endParaRPr sz="1000">
                        <a:solidFill>
                          <a:srgbClr val="14155F"/>
                        </a:solidFill>
                        <a:highlight>
                          <a:schemeClr val="accent4"/>
                        </a:highlight>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95285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sz="2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b="1" lang="ko" sz="1000">
                          <a:solidFill>
                            <a:srgbClr val="14155F"/>
                          </a:solidFill>
                          <a:latin typeface="Rubik"/>
                          <a:ea typeface="Rubik"/>
                          <a:cs typeface="Rubik"/>
                          <a:sym typeface="Rubik"/>
                        </a:rPr>
                        <a:t>Backlinks pointant vers des code 200</a:t>
                      </a:r>
                      <a:endParaRPr b="1" sz="1000">
                        <a:solidFill>
                          <a:srgbClr val="14155F"/>
                        </a:solidFill>
                        <a:latin typeface="Rubik"/>
                        <a:ea typeface="Rubik"/>
                        <a:cs typeface="Rubik"/>
                        <a:sym typeface="Rubik"/>
                      </a:endParaRPr>
                    </a:p>
                    <a:p>
                      <a:pPr indent="0" lvl="0" marL="0" rtl="0" algn="l">
                        <a:spcBef>
                          <a:spcPts val="0"/>
                        </a:spcBef>
                        <a:spcAft>
                          <a:spcPts val="0"/>
                        </a:spcAft>
                        <a:buClr>
                          <a:srgbClr val="000000"/>
                        </a:buClr>
                        <a:buSzPts val="1100"/>
                        <a:buFont typeface="Arial"/>
                        <a:buNone/>
                      </a:pPr>
                      <a:r>
                        <a:rPr lang="ko" sz="800">
                          <a:solidFill>
                            <a:srgbClr val="14155F"/>
                          </a:solidFill>
                          <a:latin typeface="Rubik Light"/>
                          <a:ea typeface="Rubik Light"/>
                          <a:cs typeface="Rubik Light"/>
                          <a:sym typeface="Rubik Light"/>
                        </a:rPr>
                        <a:t>Éviter vers des pages d'erreur (404), ou en redirection (301).</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292100" lvl="0" marL="457200" rtl="0" algn="l">
                        <a:spcBef>
                          <a:spcPts val="0"/>
                        </a:spcBef>
                        <a:spcAft>
                          <a:spcPts val="0"/>
                        </a:spcAft>
                        <a:buClr>
                          <a:srgbClr val="14155F"/>
                        </a:buClr>
                        <a:buSzPts val="1000"/>
                        <a:buFont typeface="Rubik Light"/>
                        <a:buChar char="-"/>
                      </a:pPr>
                      <a:r>
                        <a:rPr lang="ko" sz="1000">
                          <a:solidFill>
                            <a:srgbClr val="14155F"/>
                          </a:solidFill>
                          <a:latin typeface="Rubik Light"/>
                          <a:ea typeface="Rubik Light"/>
                          <a:cs typeface="Rubik Light"/>
                          <a:sym typeface="Rubik Light"/>
                        </a:rPr>
                        <a:t>420 pages en </a:t>
                      </a:r>
                      <a:r>
                        <a:rPr b="1" lang="ko" sz="1000">
                          <a:solidFill>
                            <a:srgbClr val="14155F"/>
                          </a:solidFill>
                          <a:latin typeface="Rubik"/>
                          <a:ea typeface="Rubik"/>
                          <a:cs typeface="Rubik"/>
                          <a:sym typeface="Rubik"/>
                        </a:rPr>
                        <a:t>200</a:t>
                      </a:r>
                      <a:r>
                        <a:rPr lang="ko" sz="1000">
                          <a:solidFill>
                            <a:srgbClr val="14155F"/>
                          </a:solidFill>
                          <a:latin typeface="Rubik Light"/>
                          <a:ea typeface="Rubik Light"/>
                          <a:cs typeface="Rubik Light"/>
                          <a:sym typeface="Rubik Light"/>
                        </a:rPr>
                        <a:t> (14,9 %). Ces pages reçoivent l'autorité sans intermédiaire.</a:t>
                      </a:r>
                      <a:endParaRPr sz="1000">
                        <a:solidFill>
                          <a:srgbClr val="14155F"/>
                        </a:solidFill>
                        <a:latin typeface="Rubik Light"/>
                        <a:ea typeface="Rubik Light"/>
                        <a:cs typeface="Rubik Light"/>
                        <a:sym typeface="Rubik Light"/>
                      </a:endParaRPr>
                    </a:p>
                    <a:p>
                      <a:pPr indent="-292100" lvl="0" marL="457200" rtl="0" algn="l">
                        <a:spcBef>
                          <a:spcPts val="0"/>
                        </a:spcBef>
                        <a:spcAft>
                          <a:spcPts val="0"/>
                        </a:spcAft>
                        <a:buClr>
                          <a:srgbClr val="14155F"/>
                        </a:buClr>
                        <a:buSzPts val="1000"/>
                        <a:buFont typeface="Rubik Light"/>
                        <a:buChar char="-"/>
                      </a:pPr>
                      <a:r>
                        <a:rPr lang="ko" sz="1000">
                          <a:solidFill>
                            <a:srgbClr val="14155F"/>
                          </a:solidFill>
                          <a:latin typeface="Rubik Light"/>
                          <a:ea typeface="Rubik Light"/>
                          <a:cs typeface="Rubik Light"/>
                          <a:sym typeface="Rubik Light"/>
                        </a:rPr>
                        <a:t>2 072 pages (73,5 %) utilisent des statuts </a:t>
                      </a:r>
                      <a:r>
                        <a:rPr b="1" lang="ko" sz="1000">
                          <a:solidFill>
                            <a:srgbClr val="14155F"/>
                          </a:solidFill>
                          <a:latin typeface="Rubik"/>
                          <a:ea typeface="Rubik"/>
                          <a:cs typeface="Rubik"/>
                          <a:sym typeface="Rubik"/>
                        </a:rPr>
                        <a:t>canonique</a:t>
                      </a:r>
                      <a:r>
                        <a:rPr lang="ko" sz="1000">
                          <a:solidFill>
                            <a:srgbClr val="14155F"/>
                          </a:solidFill>
                          <a:latin typeface="Rubik Light"/>
                          <a:ea typeface="Rubik Light"/>
                          <a:cs typeface="Rubik Light"/>
                          <a:sym typeface="Rubik Light"/>
                        </a:rPr>
                        <a:t> (1 310) ou </a:t>
                      </a:r>
                      <a:r>
                        <a:rPr b="1" lang="ko" sz="1000">
                          <a:solidFill>
                            <a:srgbClr val="14155F"/>
                          </a:solidFill>
                          <a:latin typeface="Rubik"/>
                          <a:ea typeface="Rubik"/>
                          <a:cs typeface="Rubik"/>
                          <a:sym typeface="Rubik"/>
                        </a:rPr>
                        <a:t>301</a:t>
                      </a:r>
                      <a:r>
                        <a:rPr lang="ko" sz="1000">
                          <a:solidFill>
                            <a:srgbClr val="14155F"/>
                          </a:solidFill>
                          <a:latin typeface="Rubik Light"/>
                          <a:ea typeface="Rubik Light"/>
                          <a:cs typeface="Rubik Light"/>
                          <a:sym typeface="Rubik Light"/>
                        </a:rPr>
                        <a:t> (762). L'autorité est transmise, mais induit un intermédiaire technique dans la transmission du jus de lien.</a:t>
                      </a:r>
                      <a:endParaRPr sz="1000">
                        <a:solidFill>
                          <a:srgbClr val="14155F"/>
                        </a:solidFill>
                        <a:latin typeface="Rubik Light"/>
                        <a:ea typeface="Rubik Light"/>
                        <a:cs typeface="Rubik Light"/>
                        <a:sym typeface="Rubik Light"/>
                      </a:endParaRPr>
                    </a:p>
                    <a:p>
                      <a:pPr indent="-292100" lvl="0" marL="457200" rtl="0" algn="l">
                        <a:spcBef>
                          <a:spcPts val="0"/>
                        </a:spcBef>
                        <a:spcAft>
                          <a:spcPts val="0"/>
                        </a:spcAft>
                        <a:buClr>
                          <a:srgbClr val="14155F"/>
                        </a:buClr>
                        <a:buSzPts val="1000"/>
                        <a:buFont typeface="Rubik Light"/>
                        <a:buChar char="-"/>
                      </a:pPr>
                      <a:r>
                        <a:rPr lang="ko" sz="1000">
                          <a:solidFill>
                            <a:srgbClr val="14155F"/>
                          </a:solidFill>
                          <a:latin typeface="Rubik Light"/>
                          <a:ea typeface="Rubik Light"/>
                          <a:cs typeface="Rubik Light"/>
                          <a:sym typeface="Rubik Light"/>
                        </a:rPr>
                        <a:t>326 pages (11,6 %) présentent des erreurs </a:t>
                      </a:r>
                      <a:r>
                        <a:rPr b="1" lang="ko" sz="1000">
                          <a:solidFill>
                            <a:srgbClr val="14155F"/>
                          </a:solidFill>
                          <a:latin typeface="Rubik"/>
                          <a:ea typeface="Rubik"/>
                          <a:cs typeface="Rubik"/>
                          <a:sym typeface="Rubik"/>
                        </a:rPr>
                        <a:t>404</a:t>
                      </a:r>
                      <a:r>
                        <a:rPr lang="ko" sz="1000">
                          <a:solidFill>
                            <a:srgbClr val="14155F"/>
                          </a:solidFill>
                          <a:latin typeface="Rubik Light"/>
                          <a:ea typeface="Rubik Light"/>
                          <a:cs typeface="Rubik Light"/>
                          <a:sym typeface="Rubik Light"/>
                        </a:rPr>
                        <a:t> ou ne sont pas crawlées, générant une perte sèche de popularité qu'il faut corriger par des redirections.</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86"/>
          <p:cNvSpPr/>
          <p:nvPr/>
        </p:nvSpPr>
        <p:spPr>
          <a:xfrm>
            <a:off x="410901" y="476450"/>
            <a:ext cx="4014600" cy="4190700"/>
          </a:xfrm>
          <a:prstGeom prst="roundRect">
            <a:avLst>
              <a:gd fmla="val 11239"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546" name="Google Shape;546;p86"/>
          <p:cNvSpPr/>
          <p:nvPr/>
        </p:nvSpPr>
        <p:spPr>
          <a:xfrm>
            <a:off x="4718576" y="476450"/>
            <a:ext cx="4014600" cy="4190700"/>
          </a:xfrm>
          <a:prstGeom prst="roundRect">
            <a:avLst>
              <a:gd fmla="val 11239"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pic>
        <p:nvPicPr>
          <p:cNvPr id="547" name="Google Shape;547;p86" title="Capture d’écran 2026-06-16 à 02.06.21.png"/>
          <p:cNvPicPr preferRelativeResize="0"/>
          <p:nvPr/>
        </p:nvPicPr>
        <p:blipFill>
          <a:blip r:embed="rId3">
            <a:alphaModFix/>
          </a:blip>
          <a:stretch>
            <a:fillRect/>
          </a:stretch>
        </p:blipFill>
        <p:spPr>
          <a:xfrm>
            <a:off x="1024550" y="606825"/>
            <a:ext cx="2617500" cy="2675100"/>
          </a:xfrm>
          <a:prstGeom prst="roundRect">
            <a:avLst>
              <a:gd fmla="val 16667" name="adj"/>
            </a:avLst>
          </a:prstGeom>
          <a:noFill/>
          <a:ln>
            <a:noFill/>
          </a:ln>
          <a:effectLst>
            <a:outerShdw blurRad="57150" rotWithShape="0" algn="bl" dir="5400000" dist="19050">
              <a:srgbClr val="000000">
                <a:alpha val="50000"/>
              </a:srgbClr>
            </a:outerShdw>
          </a:effectLst>
        </p:spPr>
      </p:pic>
      <p:pic>
        <p:nvPicPr>
          <p:cNvPr id="548" name="Google Shape;548;p86" title="Capture d’écran 2026-06-16 à 02.06.32.png"/>
          <p:cNvPicPr preferRelativeResize="0"/>
          <p:nvPr/>
        </p:nvPicPr>
        <p:blipFill>
          <a:blip r:embed="rId4">
            <a:alphaModFix/>
          </a:blip>
          <a:stretch>
            <a:fillRect/>
          </a:stretch>
        </p:blipFill>
        <p:spPr>
          <a:xfrm>
            <a:off x="4957775" y="760400"/>
            <a:ext cx="3536100" cy="2177100"/>
          </a:xfrm>
          <a:prstGeom prst="roundRect">
            <a:avLst>
              <a:gd fmla="val 16667" name="adj"/>
            </a:avLst>
          </a:prstGeom>
          <a:noFill/>
          <a:ln>
            <a:noFill/>
          </a:ln>
          <a:effectLst>
            <a:outerShdw blurRad="57150" rotWithShape="0" algn="bl" dir="5400000" dist="19050">
              <a:srgbClr val="000000">
                <a:alpha val="50000"/>
              </a:srgbClr>
            </a:outerShdw>
          </a:effectLst>
        </p:spPr>
      </p:pic>
      <p:sp>
        <p:nvSpPr>
          <p:cNvPr id="549" name="Google Shape;549;p86"/>
          <p:cNvSpPr txBox="1"/>
          <p:nvPr/>
        </p:nvSpPr>
        <p:spPr>
          <a:xfrm>
            <a:off x="716400" y="3495125"/>
            <a:ext cx="3468300" cy="9159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ko" sz="1100">
                <a:solidFill>
                  <a:srgbClr val="6159D2"/>
                </a:solidFill>
                <a:latin typeface="Rubik"/>
                <a:ea typeface="Rubik"/>
                <a:cs typeface="Rubik"/>
                <a:sym typeface="Rubik"/>
              </a:rPr>
              <a:t>Codes HTTP cibles</a:t>
            </a:r>
            <a:endParaRPr b="1" sz="1100">
              <a:solidFill>
                <a:srgbClr val="6159D2"/>
              </a:solidFill>
              <a:latin typeface="Rubik"/>
              <a:ea typeface="Rubik"/>
              <a:cs typeface="Rubik"/>
              <a:sym typeface="Rubik"/>
            </a:endParaRPr>
          </a:p>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Prédominance des redirections (301/302), qui allongent le chemin de transmission du PageRank. Le volume d'erreurs ou d'anomalies techniques génère un manque de popularité </a:t>
            </a:r>
            <a:r>
              <a:rPr lang="ko" sz="1100">
                <a:solidFill>
                  <a:srgbClr val="6159D2"/>
                </a:solidFill>
                <a:latin typeface="Rubik Light"/>
                <a:ea typeface="Rubik Light"/>
                <a:cs typeface="Rubik Light"/>
                <a:sym typeface="Rubik Light"/>
              </a:rPr>
              <a:t>directe transmis</a:t>
            </a:r>
            <a:r>
              <a:rPr lang="ko" sz="1100">
                <a:solidFill>
                  <a:srgbClr val="6159D2"/>
                </a:solidFill>
                <a:latin typeface="Rubik Light"/>
                <a:ea typeface="Rubik Light"/>
                <a:cs typeface="Rubik Light"/>
                <a:sym typeface="Rubik Light"/>
              </a:rPr>
              <a:t>.</a:t>
            </a:r>
            <a:endParaRPr sz="1100">
              <a:solidFill>
                <a:srgbClr val="6159D2"/>
              </a:solidFill>
              <a:latin typeface="Rubik Light"/>
              <a:ea typeface="Rubik Light"/>
              <a:cs typeface="Rubik Light"/>
              <a:sym typeface="Rubik Light"/>
            </a:endParaRPr>
          </a:p>
        </p:txBody>
      </p:sp>
      <p:sp>
        <p:nvSpPr>
          <p:cNvPr id="550" name="Google Shape;550;p86"/>
          <p:cNvSpPr txBox="1"/>
          <p:nvPr/>
        </p:nvSpPr>
        <p:spPr>
          <a:xfrm>
            <a:off x="5055575" y="3370725"/>
            <a:ext cx="3438300" cy="10851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ko" sz="1100">
                <a:solidFill>
                  <a:srgbClr val="6159D2"/>
                </a:solidFill>
                <a:latin typeface="Rubik"/>
                <a:ea typeface="Rubik"/>
                <a:cs typeface="Rubik"/>
                <a:sym typeface="Rubik"/>
              </a:rPr>
              <a:t>Distribution des backlinks</a:t>
            </a:r>
            <a:endParaRPr b="1" sz="1100">
              <a:solidFill>
                <a:srgbClr val="6159D2"/>
              </a:solidFill>
              <a:latin typeface="Rubik"/>
              <a:ea typeface="Rubik"/>
              <a:cs typeface="Rubik"/>
              <a:sym typeface="Rubik"/>
            </a:endParaRPr>
          </a:p>
          <a:p>
            <a:pPr indent="0" lvl="0" marL="0" marR="0" rtl="0" algn="l">
              <a:spcBef>
                <a:spcPts val="0"/>
              </a:spcBef>
              <a:spcAft>
                <a:spcPts val="0"/>
              </a:spcAft>
              <a:buNone/>
            </a:pPr>
            <a:r>
              <a:rPr lang="ko" sz="1100">
                <a:solidFill>
                  <a:srgbClr val="6159D2"/>
                </a:solidFill>
                <a:latin typeface="Rubik Light"/>
                <a:ea typeface="Rubik Light"/>
                <a:cs typeface="Rubik Light"/>
                <a:sym typeface="Rubik Light"/>
              </a:rPr>
              <a:t>Illustration de la concentration quasi exclusive des liens vers les pages internes. La part captée par la page d'accueil est marginale, confirmant graphiquement le besoin de rééquilibrer l'autorité directe du domaine.</a:t>
            </a:r>
            <a:endParaRPr sz="1100">
              <a:solidFill>
                <a:srgbClr val="6159D2"/>
              </a:solidFill>
              <a:latin typeface="Rubik Light"/>
              <a:ea typeface="Rubik Light"/>
              <a:cs typeface="Rubik Light"/>
              <a:sym typeface="Rubik Light"/>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sp>
        <p:nvSpPr>
          <p:cNvPr id="555" name="Google Shape;555;p87"/>
          <p:cNvSpPr txBox="1"/>
          <p:nvPr/>
        </p:nvSpPr>
        <p:spPr>
          <a:xfrm>
            <a:off x="2408700" y="1563800"/>
            <a:ext cx="3848700" cy="531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Objectif Offsite </a:t>
            </a:r>
            <a:endParaRPr sz="100">
              <a:solidFill>
                <a:srgbClr val="6159D2"/>
              </a:solidFill>
              <a:latin typeface="Tilt Warp"/>
              <a:ea typeface="Tilt Warp"/>
              <a:cs typeface="Tilt Warp"/>
              <a:sym typeface="Tilt Warp"/>
            </a:endParaRPr>
          </a:p>
        </p:txBody>
      </p:sp>
      <p:sp>
        <p:nvSpPr>
          <p:cNvPr id="556" name="Google Shape;556;p87"/>
          <p:cNvSpPr/>
          <p:nvPr/>
        </p:nvSpPr>
        <p:spPr>
          <a:xfrm>
            <a:off x="2629500" y="2571750"/>
            <a:ext cx="3885000" cy="796500"/>
          </a:xfrm>
          <a:prstGeom prst="roundRect">
            <a:avLst>
              <a:gd fmla="val 50000" name="adj"/>
            </a:avLst>
          </a:prstGeom>
          <a:solidFill>
            <a:srgbClr val="70D3C8"/>
          </a:solidFill>
          <a:ln cap="flat" cmpd="sng" w="9525">
            <a:solidFill>
              <a:schemeClr val="lt1"/>
            </a:solidFill>
            <a:prstDash val="solid"/>
            <a:miter lim="8000"/>
            <a:headEnd len="sm" w="sm" type="none"/>
            <a:tailEnd len="sm" w="sm" type="none"/>
          </a:ln>
        </p:spPr>
        <p:txBody>
          <a:bodyPr anchorCtr="0" anchor="ctr" bIns="34275" lIns="135000" spcFirstLastPara="1" rIns="135000" wrap="square" tIns="34275">
            <a:noAutofit/>
          </a:bodyPr>
          <a:lstStyle/>
          <a:p>
            <a:pPr indent="0" lvl="0" marL="0" rtl="0" algn="ctr">
              <a:spcBef>
                <a:spcPts val="0"/>
              </a:spcBef>
              <a:spcAft>
                <a:spcPts val="0"/>
              </a:spcAft>
              <a:buNone/>
            </a:pPr>
            <a:r>
              <a:rPr lang="ko" sz="1700">
                <a:solidFill>
                  <a:srgbClr val="6159D2"/>
                </a:solidFill>
                <a:latin typeface="Rubik Light"/>
                <a:ea typeface="Rubik Light"/>
                <a:cs typeface="Rubik Light"/>
                <a:sym typeface="Rubik Light"/>
              </a:rPr>
              <a:t>Les signaux hors-liens</a:t>
            </a:r>
            <a:endParaRPr sz="2100">
              <a:solidFill>
                <a:schemeClr val="lt1"/>
              </a:solidFill>
              <a:latin typeface="Rubik Light"/>
              <a:ea typeface="Rubik Light"/>
              <a:cs typeface="Rubik Light"/>
              <a:sym typeface="Rubik Light"/>
            </a:endParaRPr>
          </a:p>
        </p:txBody>
      </p:sp>
      <p:pic>
        <p:nvPicPr>
          <p:cNvPr id="557" name="Google Shape;557;p87"/>
          <p:cNvPicPr preferRelativeResize="0"/>
          <p:nvPr/>
        </p:nvPicPr>
        <p:blipFill rotWithShape="1">
          <a:blip r:embed="rId3">
            <a:alphaModFix/>
          </a:blip>
          <a:srcRect b="0" l="0" r="0" t="0"/>
          <a:stretch/>
        </p:blipFill>
        <p:spPr>
          <a:xfrm>
            <a:off x="5963996" y="1581926"/>
            <a:ext cx="498199" cy="494750"/>
          </a:xfrm>
          <a:prstGeom prst="rect">
            <a:avLst/>
          </a:prstGeom>
          <a:noFill/>
          <a:ln>
            <a:noFill/>
          </a:ln>
          <a:effectLst>
            <a:outerShdw blurRad="101600" sx="102000" rotWithShape="0" algn="ctr" sy="102000">
              <a:srgbClr val="292484">
                <a:alpha val="51759"/>
              </a:srgbClr>
            </a:outerShdw>
          </a:effectLst>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88"/>
          <p:cNvSpPr/>
          <p:nvPr/>
        </p:nvSpPr>
        <p:spPr>
          <a:xfrm>
            <a:off x="277500" y="811125"/>
            <a:ext cx="8407500" cy="39213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563" name="Google Shape;563;p88"/>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Synthèse</a:t>
            </a:r>
            <a:endParaRPr sz="1800">
              <a:solidFill>
                <a:srgbClr val="6159D2"/>
              </a:solidFill>
              <a:latin typeface="Tilt Warp"/>
              <a:ea typeface="Tilt Warp"/>
              <a:cs typeface="Tilt Warp"/>
              <a:sym typeface="Tilt Warp"/>
            </a:endParaRPr>
          </a:p>
        </p:txBody>
      </p:sp>
      <p:graphicFrame>
        <p:nvGraphicFramePr>
          <p:cNvPr id="564" name="Google Shape;564;p88"/>
          <p:cNvGraphicFramePr/>
          <p:nvPr/>
        </p:nvGraphicFramePr>
        <p:xfrm>
          <a:off x="526725" y="1125950"/>
          <a:ext cx="3000000" cy="3000000"/>
        </p:xfrm>
        <a:graphic>
          <a:graphicData uri="http://schemas.openxmlformats.org/drawingml/2006/table">
            <a:tbl>
              <a:tblPr>
                <a:noFill/>
                <a:tableStyleId>{610893BC-BFFD-4101-98AE-C5A81935D909}</a:tableStyleId>
              </a:tblPr>
              <a:tblGrid>
                <a:gridCol w="1007825"/>
                <a:gridCol w="2860350"/>
                <a:gridCol w="4040875"/>
              </a:tblGrid>
              <a:tr h="446850">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Priorité SEO</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Critère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Remarque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r>
              <a:tr h="622075">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sz="16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Volume des mentions et citations </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Mesure de la présence de la marque dans les réponses de ChatGPT et Gemini.</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Les données Semrush indiquent que le site a fait l'objet de 9 mentions, 141 citations et 86 pages référencées au cours des six derniers mois. L'indice global de visibilité IA attribué par l'outil s'établit à 19/100. (faible)</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b="1" lang="ko" sz="1000">
                          <a:solidFill>
                            <a:srgbClr val="14155F"/>
                          </a:solidFill>
                          <a:latin typeface="Rubik"/>
                          <a:ea typeface="Rubik"/>
                          <a:cs typeface="Rubik"/>
                          <a:sym typeface="Rubik"/>
                        </a:rPr>
                        <a:t>Présence et qualité des citations de marque sur le web</a:t>
                      </a:r>
                      <a:endParaRPr b="1" sz="1000">
                        <a:solidFill>
                          <a:srgbClr val="14155F"/>
                        </a:solidFill>
                        <a:latin typeface="Rubik"/>
                        <a:ea typeface="Rubik"/>
                        <a:cs typeface="Rubik"/>
                        <a:sym typeface="Rubik"/>
                      </a:endParaRPr>
                    </a:p>
                    <a:p>
                      <a:pPr indent="0" lvl="0" marL="0" rtl="0" algn="l">
                        <a:spcBef>
                          <a:spcPts val="0"/>
                        </a:spcBef>
                        <a:spcAft>
                          <a:spcPts val="0"/>
                        </a:spcAft>
                        <a:buClr>
                          <a:srgbClr val="000000"/>
                        </a:buClr>
                        <a:buSzPts val="1100"/>
                        <a:buFont typeface="Arial"/>
                        <a:buNone/>
                      </a:pPr>
                      <a:r>
                        <a:rPr lang="ko" sz="800">
                          <a:solidFill>
                            <a:srgbClr val="14155F"/>
                          </a:solidFill>
                          <a:latin typeface="Rubik Light"/>
                          <a:ea typeface="Rubik Light"/>
                          <a:cs typeface="Rubik Light"/>
                          <a:sym typeface="Rubik Light"/>
                        </a:rPr>
                        <a:t>Analyse des mentions textuelles de la marque même sans lien hypertexte</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L'analyse met en évidence une visibilité médiatique qualitative mais concentrée sur la presse régionale (Ouest-France, Actu.fr, Bretagne Économique).</a:t>
                      </a:r>
                      <a:br>
                        <a:rPr lang="ko" sz="1000">
                          <a:solidFill>
                            <a:srgbClr val="14155F"/>
                          </a:solidFill>
                          <a:latin typeface="Rubik Light"/>
                          <a:ea typeface="Rubik Light"/>
                          <a:cs typeface="Rubik Light"/>
                          <a:sym typeface="Rubik Light"/>
                        </a:rPr>
                      </a:br>
                      <a:r>
                        <a:rPr lang="ko" sz="1000">
                          <a:solidFill>
                            <a:srgbClr val="14155F"/>
                          </a:solidFill>
                          <a:latin typeface="Rubik Light"/>
                          <a:ea typeface="Rubik Light"/>
                          <a:cs typeface="Rubik Light"/>
                          <a:sym typeface="Rubik Light"/>
                        </a:rPr>
                        <a:t>Dommage que ces article ne fasse pas de lien vers le site et que ces articles ne remontent pas dans Google actualité.</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Signal de confiance externe</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Évaluation du volume et de la récurrence des avis clients sur les plateformes tierces</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L'entreprise bénéficie de 396 </a:t>
                      </a:r>
                      <a:r>
                        <a:rPr b="1" lang="ko" sz="1000">
                          <a:solidFill>
                            <a:srgbClr val="14155F"/>
                          </a:solidFill>
                          <a:latin typeface="Rubik"/>
                          <a:ea typeface="Rubik"/>
                          <a:cs typeface="Rubik"/>
                          <a:sym typeface="Rubik"/>
                        </a:rPr>
                        <a:t>avis Google</a:t>
                      </a:r>
                      <a:r>
                        <a:rPr lang="ko" sz="1000">
                          <a:solidFill>
                            <a:srgbClr val="14155F"/>
                          </a:solidFill>
                          <a:latin typeface="Rubik Light"/>
                          <a:ea typeface="Rubik Light"/>
                          <a:cs typeface="Rubik Light"/>
                          <a:sym typeface="Rubik Light"/>
                        </a:rPr>
                        <a:t> avec une note moyenne de 4,8/5, ainsi que de 382 évaluations sur </a:t>
                      </a:r>
                      <a:r>
                        <a:rPr b="1" lang="ko" sz="1000">
                          <a:solidFill>
                            <a:srgbClr val="14155F"/>
                          </a:solidFill>
                          <a:latin typeface="Rubik"/>
                          <a:ea typeface="Rubik"/>
                          <a:cs typeface="Rubik"/>
                          <a:sym typeface="Rubik"/>
                        </a:rPr>
                        <a:t>Infobel</a:t>
                      </a:r>
                      <a:r>
                        <a:rPr lang="ko" sz="1000">
                          <a:solidFill>
                            <a:srgbClr val="14155F"/>
                          </a:solidFill>
                          <a:latin typeface="Rubik Light"/>
                          <a:ea typeface="Rubik Light"/>
                          <a:cs typeface="Rubik Light"/>
                          <a:sym typeface="Rubik Light"/>
                        </a:rPr>
                        <a:t> pour une note équivalente de 4,8/5. Un renouvellement régulier et récent des notes est observé.</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bl>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8" name="Shape 568"/>
        <p:cNvGrpSpPr/>
        <p:nvPr/>
      </p:nvGrpSpPr>
      <p:grpSpPr>
        <a:xfrm>
          <a:off x="0" y="0"/>
          <a:ext cx="0" cy="0"/>
          <a:chOff x="0" y="0"/>
          <a:chExt cx="0" cy="0"/>
        </a:xfrm>
      </p:grpSpPr>
      <p:sp>
        <p:nvSpPr>
          <p:cNvPr id="569" name="Google Shape;569;p89"/>
          <p:cNvSpPr/>
          <p:nvPr/>
        </p:nvSpPr>
        <p:spPr>
          <a:xfrm>
            <a:off x="878725" y="976925"/>
            <a:ext cx="7386600" cy="3810000"/>
          </a:xfrm>
          <a:prstGeom prst="roundRect">
            <a:avLst>
              <a:gd fmla="val 808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570" name="Google Shape;570;p89"/>
          <p:cNvSpPr txBox="1"/>
          <p:nvPr/>
        </p:nvSpPr>
        <p:spPr>
          <a:xfrm>
            <a:off x="1186879" y="1138200"/>
            <a:ext cx="6937200" cy="3578700"/>
          </a:xfrm>
          <a:prstGeom prst="rect">
            <a:avLst/>
          </a:prstGeom>
          <a:noFill/>
          <a:ln>
            <a:noFill/>
          </a:ln>
        </p:spPr>
        <p:txBody>
          <a:bodyPr anchorCtr="0" anchor="t" bIns="34275" lIns="68575" spcFirstLastPara="1" rIns="68575" wrap="square" tIns="34275">
            <a:spAutoFit/>
          </a:bodyPr>
          <a:lstStyle/>
          <a:p>
            <a:pPr indent="0" lvl="0" marL="0" rtl="0" algn="l">
              <a:spcBef>
                <a:spcPts val="0"/>
              </a:spcBef>
              <a:spcAft>
                <a:spcPts val="0"/>
              </a:spcAft>
              <a:buNone/>
            </a:pPr>
            <a:r>
              <a:rPr lang="ko" sz="1200">
                <a:solidFill>
                  <a:srgbClr val="6159D2"/>
                </a:solidFill>
                <a:latin typeface="Rubik Light"/>
                <a:ea typeface="Rubik Light"/>
                <a:cs typeface="Rubik Light"/>
                <a:sym typeface="Rubik Light"/>
              </a:rPr>
              <a:t>L'utilisation de la commande de recherche avancée intia -site:intia.fr permet d'isoler les mentions de la marque sur des sites tiers. L'analyse de ces co-citations aide à évaluer la diversité, la fraîcheur et la pertinence des signaux de notoriété envoyés aux moteurs de recherche.</a:t>
            </a:r>
            <a:endParaRPr sz="12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200">
              <a:solidFill>
                <a:srgbClr val="6159D2"/>
              </a:solidFill>
              <a:latin typeface="Rubik Light"/>
              <a:ea typeface="Rubik Light"/>
              <a:cs typeface="Rubik Light"/>
              <a:sym typeface="Rubik Light"/>
            </a:endParaRPr>
          </a:p>
          <a:p>
            <a:pPr indent="0" lvl="0" marL="0" rtl="0" algn="l">
              <a:spcBef>
                <a:spcPts val="0"/>
              </a:spcBef>
              <a:spcAft>
                <a:spcPts val="0"/>
              </a:spcAft>
              <a:buNone/>
            </a:pPr>
            <a:r>
              <a:rPr b="1" lang="ko" sz="1200">
                <a:solidFill>
                  <a:srgbClr val="6159D2"/>
                </a:solidFill>
                <a:latin typeface="Rubik"/>
                <a:ea typeface="Rubik"/>
                <a:cs typeface="Rubik"/>
                <a:sym typeface="Rubik"/>
              </a:rPr>
              <a:t>Typologie des 20 premiers résultats identifiés</a:t>
            </a:r>
            <a:endParaRPr b="1" sz="1200">
              <a:solidFill>
                <a:srgbClr val="6159D2"/>
              </a:solidFill>
              <a:latin typeface="Rubik"/>
              <a:ea typeface="Rubik"/>
              <a:cs typeface="Rubik"/>
              <a:sym typeface="Rubik"/>
            </a:endParaRPr>
          </a:p>
          <a:p>
            <a:pPr indent="0" lvl="0" marL="0" rtl="0" algn="l">
              <a:spcBef>
                <a:spcPts val="0"/>
              </a:spcBef>
              <a:spcAft>
                <a:spcPts val="0"/>
              </a:spcAft>
              <a:buNone/>
            </a:pPr>
            <a:r>
              <a:rPr lang="ko" sz="1200">
                <a:solidFill>
                  <a:srgbClr val="6159D2"/>
                </a:solidFill>
                <a:latin typeface="Rubik Light"/>
                <a:ea typeface="Rubik Light"/>
                <a:cs typeface="Rubik Light"/>
                <a:sym typeface="Rubik Light"/>
              </a:rPr>
              <a:t>L'examen des premières positions montre que la marque dispose de citations légitimes réparties sur quatre piliers principaux :</a:t>
            </a:r>
            <a:endParaRPr sz="12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200">
              <a:solidFill>
                <a:srgbClr val="6159D2"/>
              </a:solidFill>
              <a:latin typeface="Rubik Light"/>
              <a:ea typeface="Rubik Light"/>
              <a:cs typeface="Rubik Light"/>
              <a:sym typeface="Rubik Light"/>
            </a:endParaRPr>
          </a:p>
          <a:p>
            <a:pPr indent="-304800" lvl="0" marL="457200" rtl="0" algn="l">
              <a:spcBef>
                <a:spcPts val="0"/>
              </a:spcBef>
              <a:spcAft>
                <a:spcPts val="0"/>
              </a:spcAft>
              <a:buClr>
                <a:srgbClr val="6159D2"/>
              </a:buClr>
              <a:buSzPts val="1200"/>
              <a:buFont typeface="Rubik Light"/>
              <a:buChar char="-"/>
            </a:pPr>
            <a:r>
              <a:rPr lang="ko" sz="1200">
                <a:solidFill>
                  <a:srgbClr val="6159D2"/>
                </a:solidFill>
                <a:latin typeface="Rubik Light"/>
                <a:ea typeface="Rubik Light"/>
                <a:cs typeface="Rubik Light"/>
                <a:sym typeface="Rubik Light"/>
              </a:rPr>
              <a:t>Presse et médias régionaux : Visibilité éditoriale confirmée sur des sites d'actualité (Ouest-France, Actu.fr, Bretagne Économique, Tech Brest Iroise).</a:t>
            </a:r>
            <a:endParaRPr sz="12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200">
              <a:solidFill>
                <a:srgbClr val="6159D2"/>
              </a:solidFill>
              <a:latin typeface="Rubik Light"/>
              <a:ea typeface="Rubik Light"/>
              <a:cs typeface="Rubik Light"/>
              <a:sym typeface="Rubik Light"/>
            </a:endParaRPr>
          </a:p>
          <a:p>
            <a:pPr indent="-304800" lvl="0" marL="457200" rtl="0" algn="l">
              <a:spcBef>
                <a:spcPts val="0"/>
              </a:spcBef>
              <a:spcAft>
                <a:spcPts val="0"/>
              </a:spcAft>
              <a:buClr>
                <a:srgbClr val="6159D2"/>
              </a:buClr>
              <a:buSzPts val="1200"/>
              <a:buFont typeface="Rubik Light"/>
              <a:buChar char="-"/>
            </a:pPr>
            <a:r>
              <a:rPr lang="ko" sz="1200">
                <a:solidFill>
                  <a:srgbClr val="6159D2"/>
                </a:solidFill>
                <a:latin typeface="Rubik Light"/>
                <a:ea typeface="Rubik Light"/>
                <a:cs typeface="Rubik Light"/>
                <a:sym typeface="Rubik Light"/>
              </a:rPr>
              <a:t>Annuaires et plateformes institutionnelles : Présence sur des bases de données de confiance et des plateformes étatiques (data.gouv.fr, beta.gouv.fr, Pappers).</a:t>
            </a:r>
            <a:endParaRPr sz="12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200">
              <a:solidFill>
                <a:srgbClr val="6159D2"/>
              </a:solidFill>
              <a:latin typeface="Rubik Light"/>
              <a:ea typeface="Rubik Light"/>
              <a:cs typeface="Rubik Light"/>
              <a:sym typeface="Rubik Light"/>
            </a:endParaRPr>
          </a:p>
          <a:p>
            <a:pPr indent="-304800" lvl="0" marL="457200" rtl="0" algn="l">
              <a:spcBef>
                <a:spcPts val="0"/>
              </a:spcBef>
              <a:spcAft>
                <a:spcPts val="0"/>
              </a:spcAft>
              <a:buClr>
                <a:srgbClr val="6159D2"/>
              </a:buClr>
              <a:buSzPts val="1200"/>
              <a:buFont typeface="Rubik Light"/>
              <a:buChar char="-"/>
            </a:pPr>
            <a:r>
              <a:rPr lang="ko" sz="1200">
                <a:solidFill>
                  <a:srgbClr val="6159D2"/>
                </a:solidFill>
                <a:latin typeface="Rubik Light"/>
                <a:ea typeface="Rubik Light"/>
                <a:cs typeface="Rubik Light"/>
                <a:sym typeface="Rubik Light"/>
              </a:rPr>
              <a:t>Écosystème tech et partenaires professionnels : Mentions au sein de portails sectoriels et de partenaires de l'industrie (TechSoup, Seqino, Capeb, Les Pépites Tech, Weenove, VerySaaS).</a:t>
            </a:r>
            <a:endParaRPr sz="1200">
              <a:solidFill>
                <a:srgbClr val="6159D2"/>
              </a:solidFill>
              <a:latin typeface="Rubik Light"/>
              <a:ea typeface="Rubik Light"/>
              <a:cs typeface="Rubik Light"/>
              <a:sym typeface="Rubik Light"/>
            </a:endParaRPr>
          </a:p>
          <a:p>
            <a:pPr indent="0" lvl="0" marL="0" rtl="0" algn="l">
              <a:spcBef>
                <a:spcPts val="0"/>
              </a:spcBef>
              <a:spcAft>
                <a:spcPts val="0"/>
              </a:spcAft>
              <a:buNone/>
            </a:pPr>
            <a:r>
              <a:t/>
            </a:r>
            <a:endParaRPr sz="1200">
              <a:solidFill>
                <a:srgbClr val="6159D2"/>
              </a:solidFill>
              <a:latin typeface="Rubik Light"/>
              <a:ea typeface="Rubik Light"/>
              <a:cs typeface="Rubik Light"/>
              <a:sym typeface="Rubik Light"/>
            </a:endParaRPr>
          </a:p>
          <a:p>
            <a:pPr indent="-304800" lvl="0" marL="457200" rtl="0" algn="l">
              <a:spcBef>
                <a:spcPts val="0"/>
              </a:spcBef>
              <a:spcAft>
                <a:spcPts val="0"/>
              </a:spcAft>
              <a:buClr>
                <a:srgbClr val="6159D2"/>
              </a:buClr>
              <a:buSzPts val="1200"/>
              <a:buFont typeface="Rubik Light"/>
              <a:buChar char="-"/>
            </a:pPr>
            <a:r>
              <a:rPr lang="ko" sz="1200">
                <a:solidFill>
                  <a:srgbClr val="6159D2"/>
                </a:solidFill>
                <a:latin typeface="Rubik Light"/>
                <a:ea typeface="Rubik Light"/>
                <a:cs typeface="Rubik Light"/>
                <a:sym typeface="Rubik Light"/>
              </a:rPr>
              <a:t>Réseaux sociaux et plateformes de diffusion : Indexation des profils et contenus d'autorité (LinkedIn, YouTube, X, Instagram, Facebook).</a:t>
            </a:r>
            <a:endParaRPr sz="1200">
              <a:solidFill>
                <a:srgbClr val="6159D2"/>
              </a:solidFill>
              <a:latin typeface="Rubik Light"/>
              <a:ea typeface="Rubik Light"/>
              <a:cs typeface="Rubik Light"/>
              <a:sym typeface="Rubik Light"/>
            </a:endParaRPr>
          </a:p>
        </p:txBody>
      </p:sp>
      <p:sp>
        <p:nvSpPr>
          <p:cNvPr id="571" name="Google Shape;571;p89"/>
          <p:cNvSpPr/>
          <p:nvPr/>
        </p:nvSpPr>
        <p:spPr>
          <a:xfrm>
            <a:off x="2009700" y="231301"/>
            <a:ext cx="5124600" cy="4407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Citation de la marque dans la SERP</a:t>
            </a:r>
            <a:endParaRPr sz="1800">
              <a:solidFill>
                <a:srgbClr val="6159D2"/>
              </a:solidFill>
              <a:latin typeface="Tilt Warp"/>
              <a:ea typeface="Tilt Warp"/>
              <a:cs typeface="Tilt Warp"/>
              <a:sym typeface="Tilt Warp"/>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36"/>
          <p:cNvSpPr/>
          <p:nvPr/>
        </p:nvSpPr>
        <p:spPr>
          <a:xfrm>
            <a:off x="2274967" y="672621"/>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Concurrence des solutions comptables</a:t>
            </a:r>
            <a:endParaRPr sz="1800">
              <a:solidFill>
                <a:srgbClr val="6159D2"/>
              </a:solidFill>
              <a:latin typeface="Tilt Warp"/>
              <a:ea typeface="Tilt Warp"/>
              <a:cs typeface="Tilt Warp"/>
              <a:sym typeface="Tilt Warp"/>
            </a:endParaRPr>
          </a:p>
        </p:txBody>
      </p:sp>
      <p:sp>
        <p:nvSpPr>
          <p:cNvPr id="168" name="Google Shape;168;p36"/>
          <p:cNvSpPr/>
          <p:nvPr/>
        </p:nvSpPr>
        <p:spPr>
          <a:xfrm>
            <a:off x="308150" y="1205500"/>
            <a:ext cx="8362200" cy="3501000"/>
          </a:xfrm>
          <a:prstGeom prst="roundRect">
            <a:avLst>
              <a:gd fmla="val 11239"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graphicFrame>
        <p:nvGraphicFramePr>
          <p:cNvPr id="169" name="Google Shape;169;p36"/>
          <p:cNvGraphicFramePr/>
          <p:nvPr/>
        </p:nvGraphicFramePr>
        <p:xfrm>
          <a:off x="620875" y="1510825"/>
          <a:ext cx="3000000" cy="3000000"/>
        </p:xfrm>
        <a:graphic>
          <a:graphicData uri="http://schemas.openxmlformats.org/drawingml/2006/table">
            <a:tbl>
              <a:tblPr>
                <a:noFill/>
                <a:tableStyleId>{988A9478-C59B-4AD3-AAFB-CD5C028E4138}</a:tableStyleId>
              </a:tblPr>
              <a:tblGrid>
                <a:gridCol w="779575"/>
                <a:gridCol w="1307875"/>
                <a:gridCol w="1442725"/>
                <a:gridCol w="992275"/>
                <a:gridCol w="864500"/>
                <a:gridCol w="2455875"/>
              </a:tblGrid>
              <a:tr h="255225">
                <a:tc>
                  <a:txBody>
                    <a:bodyPr/>
                    <a:lstStyle/>
                    <a:p>
                      <a:pPr indent="0" lvl="0" marL="0" rtl="0" algn="l">
                        <a:lnSpc>
                          <a:spcPct val="115000"/>
                        </a:lnSpc>
                        <a:spcBef>
                          <a:spcPts val="0"/>
                        </a:spcBef>
                        <a:spcAft>
                          <a:spcPts val="0"/>
                        </a:spcAft>
                        <a:buNone/>
                      </a:pPr>
                      <a:r>
                        <a:rPr b="1" lang="ko" sz="800">
                          <a:solidFill>
                            <a:schemeClr val="lt1"/>
                          </a:solidFill>
                          <a:latin typeface="Rubik"/>
                          <a:ea typeface="Rubik"/>
                          <a:cs typeface="Rubik"/>
                          <a:sym typeface="Rubik"/>
                        </a:rPr>
                        <a:t>Logiciel</a:t>
                      </a:r>
                      <a:endParaRPr b="1" sz="800">
                        <a:solidFill>
                          <a:schemeClr val="lt1"/>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l">
                        <a:lnSpc>
                          <a:spcPct val="115000"/>
                        </a:lnSpc>
                        <a:spcBef>
                          <a:spcPts val="0"/>
                        </a:spcBef>
                        <a:spcAft>
                          <a:spcPts val="0"/>
                        </a:spcAft>
                        <a:buNone/>
                      </a:pPr>
                      <a:r>
                        <a:rPr b="1" lang="ko" sz="800">
                          <a:solidFill>
                            <a:schemeClr val="lt1"/>
                          </a:solidFill>
                          <a:latin typeface="Rubik"/>
                          <a:ea typeface="Rubik"/>
                          <a:cs typeface="Rubik"/>
                          <a:sym typeface="Rubik"/>
                        </a:rPr>
                        <a:t>Tarif de départ (HT/mois)</a:t>
                      </a:r>
                      <a:endParaRPr b="1" sz="800">
                        <a:solidFill>
                          <a:schemeClr val="lt1"/>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l">
                        <a:lnSpc>
                          <a:spcPct val="115000"/>
                        </a:lnSpc>
                        <a:spcBef>
                          <a:spcPts val="0"/>
                        </a:spcBef>
                        <a:spcAft>
                          <a:spcPts val="0"/>
                        </a:spcAft>
                        <a:buNone/>
                      </a:pPr>
                      <a:r>
                        <a:rPr b="1" lang="ko" sz="800">
                          <a:solidFill>
                            <a:schemeClr val="lt1"/>
                          </a:solidFill>
                          <a:latin typeface="Rubik"/>
                          <a:ea typeface="Rubik"/>
                          <a:cs typeface="Rubik"/>
                          <a:sym typeface="Rubik"/>
                        </a:rPr>
                        <a:t>Cible principale</a:t>
                      </a:r>
                      <a:endParaRPr b="1" sz="800">
                        <a:solidFill>
                          <a:schemeClr val="lt1"/>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l">
                        <a:lnSpc>
                          <a:spcPct val="115000"/>
                        </a:lnSpc>
                        <a:spcBef>
                          <a:spcPts val="0"/>
                        </a:spcBef>
                        <a:spcAft>
                          <a:spcPts val="0"/>
                        </a:spcAft>
                        <a:buNone/>
                      </a:pPr>
                      <a:r>
                        <a:rPr b="1" lang="ko" sz="800">
                          <a:solidFill>
                            <a:schemeClr val="lt1"/>
                          </a:solidFill>
                          <a:latin typeface="Rubik"/>
                          <a:ea typeface="Rubik"/>
                          <a:cs typeface="Rubik"/>
                          <a:sym typeface="Rubik"/>
                        </a:rPr>
                        <a:t>Mode hors-ligne</a:t>
                      </a:r>
                      <a:endParaRPr b="1" sz="800">
                        <a:solidFill>
                          <a:schemeClr val="lt1"/>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l">
                        <a:lnSpc>
                          <a:spcPct val="115000"/>
                        </a:lnSpc>
                        <a:spcBef>
                          <a:spcPts val="0"/>
                        </a:spcBef>
                        <a:spcAft>
                          <a:spcPts val="0"/>
                        </a:spcAft>
                        <a:buNone/>
                      </a:pPr>
                      <a:r>
                        <a:rPr b="1" lang="ko" sz="800">
                          <a:solidFill>
                            <a:schemeClr val="lt1"/>
                          </a:solidFill>
                          <a:latin typeface="Rubik"/>
                          <a:ea typeface="Rubik"/>
                          <a:cs typeface="Rubik"/>
                          <a:sym typeface="Rubik"/>
                        </a:rPr>
                        <a:t>Synchro </a:t>
                      </a:r>
                      <a:endParaRPr b="1" sz="800">
                        <a:solidFill>
                          <a:schemeClr val="lt1"/>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l">
                        <a:lnSpc>
                          <a:spcPct val="115000"/>
                        </a:lnSpc>
                        <a:spcBef>
                          <a:spcPts val="0"/>
                        </a:spcBef>
                        <a:spcAft>
                          <a:spcPts val="0"/>
                        </a:spcAft>
                        <a:buNone/>
                      </a:pPr>
                      <a:r>
                        <a:rPr b="1" lang="ko" sz="800">
                          <a:solidFill>
                            <a:schemeClr val="lt1"/>
                          </a:solidFill>
                          <a:latin typeface="Rubik"/>
                          <a:ea typeface="Rubik"/>
                          <a:cs typeface="Rubik"/>
                          <a:sym typeface="Rubik"/>
                        </a:rPr>
                        <a:t>Facturation électronique &amp; PA partenaire</a:t>
                      </a:r>
                      <a:endParaRPr b="1" sz="800">
                        <a:solidFill>
                          <a:schemeClr val="lt1"/>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r>
              <a:tr h="195600">
                <a:tc>
                  <a:txBody>
                    <a:bodyPr/>
                    <a:lstStyle/>
                    <a:p>
                      <a:pPr indent="0" lvl="0" marL="0" rtl="0" algn="l">
                        <a:lnSpc>
                          <a:spcPct val="115000"/>
                        </a:lnSpc>
                        <a:spcBef>
                          <a:spcPts val="0"/>
                        </a:spcBef>
                        <a:spcAft>
                          <a:spcPts val="0"/>
                        </a:spcAft>
                        <a:buNone/>
                      </a:pPr>
                      <a:r>
                        <a:rPr b="1" lang="ko" sz="800">
                          <a:solidFill>
                            <a:srgbClr val="1F1F1F"/>
                          </a:solidFill>
                          <a:latin typeface="Rubik"/>
                          <a:ea typeface="Rubik"/>
                          <a:cs typeface="Rubik"/>
                          <a:sym typeface="Rubik"/>
                        </a:rPr>
                        <a:t>INTIA (INFast)</a:t>
                      </a:r>
                      <a:endParaRPr b="1"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70D3C8"/>
                    </a:solidFill>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Dès 24 € (annuel) / 29 € (mensuel)</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70D3C8"/>
                    </a:solidFill>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TPE, artisans et indépendants</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70D3C8"/>
                    </a:solidFill>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70D3C8"/>
                    </a:solidFill>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70D3C8"/>
                    </a:solidFill>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Solution Compatible (SC) avec PA partenaire intégrée</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70D3C8"/>
                    </a:solidFill>
                  </a:tcPr>
                </a:tc>
              </a:tr>
              <a:tr h="255225">
                <a:tc>
                  <a:txBody>
                    <a:bodyPr/>
                    <a:lstStyle/>
                    <a:p>
                      <a:pPr indent="0" lvl="0" marL="0" rtl="0" algn="l">
                        <a:lnSpc>
                          <a:spcPct val="115000"/>
                        </a:lnSpc>
                        <a:spcBef>
                          <a:spcPts val="0"/>
                        </a:spcBef>
                        <a:spcAft>
                          <a:spcPts val="0"/>
                        </a:spcAft>
                        <a:buNone/>
                      </a:pPr>
                      <a:r>
                        <a:rPr b="1" lang="ko" sz="800">
                          <a:solidFill>
                            <a:srgbClr val="1F1F1F"/>
                          </a:solidFill>
                          <a:latin typeface="Rubik"/>
                          <a:ea typeface="Rubik"/>
                          <a:cs typeface="Rubik"/>
                          <a:sym typeface="Rubik"/>
                        </a:rPr>
                        <a:t>Evoliz</a:t>
                      </a:r>
                      <a:endParaRPr b="1"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Dès 13,50 € (annuel) / 16 € (mensuel)</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TPE, PME, artisans et commerçants</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Clr>
                          <a:schemeClr val="dk1"/>
                        </a:buClr>
                        <a:buSzPts val="1100"/>
                        <a:buFont typeface="Arial"/>
                        <a:buNone/>
                      </a:pPr>
                      <a:r>
                        <a:rPr lang="ko" sz="800">
                          <a:solidFill>
                            <a:srgbClr val="1F1F1F"/>
                          </a:solidFill>
                          <a:latin typeface="Rubik"/>
                          <a:ea typeface="Rubik"/>
                          <a:cs typeface="Rubik"/>
                          <a:sym typeface="Rubik"/>
                        </a:rPr>
                        <a:t>✅</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Solution Compatible (SC) avec la PA Chaintrust intégrée</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r h="214775">
                <a:tc>
                  <a:txBody>
                    <a:bodyPr/>
                    <a:lstStyle/>
                    <a:p>
                      <a:pPr indent="0" lvl="0" marL="0" rtl="0" algn="l">
                        <a:lnSpc>
                          <a:spcPct val="115000"/>
                        </a:lnSpc>
                        <a:spcBef>
                          <a:spcPts val="0"/>
                        </a:spcBef>
                        <a:spcAft>
                          <a:spcPts val="0"/>
                        </a:spcAft>
                        <a:buNone/>
                      </a:pPr>
                      <a:r>
                        <a:rPr b="1" lang="ko" sz="800">
                          <a:solidFill>
                            <a:srgbClr val="1F1F1F"/>
                          </a:solidFill>
                          <a:latin typeface="Rubik"/>
                          <a:ea typeface="Rubik"/>
                          <a:cs typeface="Rubik"/>
                          <a:sym typeface="Rubik"/>
                        </a:rPr>
                        <a:t>Tolteck</a:t>
                      </a:r>
                      <a:endParaRPr b="1"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Forfait unique de 19 € (annuel) / 25 € (mensuel)</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Artisans et TPE du bâtiment (BTP)</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Clr>
                          <a:schemeClr val="dk1"/>
                        </a:buClr>
                        <a:buSzPts val="1100"/>
                        <a:buFont typeface="Arial"/>
                        <a:buNone/>
                      </a:pPr>
                      <a:r>
                        <a:rPr lang="ko" sz="800">
                          <a:solidFill>
                            <a:srgbClr val="1F1F1F"/>
                          </a:solidFill>
                          <a:latin typeface="Rubik"/>
                          <a:ea typeface="Rubik"/>
                          <a:cs typeface="Rubik"/>
                          <a:sym typeface="Rubik"/>
                        </a:rPr>
                        <a:t>✅</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Solution Compatible (SC) connectée à une ou plusieurs PA</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r h="374500">
                <a:tc>
                  <a:txBody>
                    <a:bodyPr/>
                    <a:lstStyle/>
                    <a:p>
                      <a:pPr indent="0" lvl="0" marL="0" rtl="0" algn="l">
                        <a:lnSpc>
                          <a:spcPct val="115000"/>
                        </a:lnSpc>
                        <a:spcBef>
                          <a:spcPts val="0"/>
                        </a:spcBef>
                        <a:spcAft>
                          <a:spcPts val="0"/>
                        </a:spcAft>
                        <a:buNone/>
                      </a:pPr>
                      <a:r>
                        <a:rPr b="1" lang="ko" sz="800">
                          <a:solidFill>
                            <a:srgbClr val="1F1F1F"/>
                          </a:solidFill>
                          <a:latin typeface="Rubik"/>
                          <a:ea typeface="Rubik"/>
                          <a:cs typeface="Rubik"/>
                          <a:sym typeface="Rubik"/>
                        </a:rPr>
                        <a:t>Sinao</a:t>
                      </a:r>
                      <a:endParaRPr b="1"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Dès 7,20 € (annuel) / 9 € (mensuel)</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Indépendants, freelances et petites TPE</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Clr>
                          <a:schemeClr val="dk1"/>
                        </a:buClr>
                        <a:buSzPts val="1100"/>
                        <a:buFont typeface="Arial"/>
                        <a:buNone/>
                      </a:pPr>
                      <a:r>
                        <a:rPr lang="ko" sz="800">
                          <a:solidFill>
                            <a:srgbClr val="1F1F1F"/>
                          </a:solidFill>
                          <a:latin typeface="Rubik"/>
                          <a:ea typeface="Rubik"/>
                          <a:cs typeface="Rubik"/>
                          <a:sym typeface="Rubik"/>
                        </a:rPr>
                        <a:t>✅</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Solution Compatible (SC) connectée à une PA partenaire</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r h="255225">
                <a:tc>
                  <a:txBody>
                    <a:bodyPr/>
                    <a:lstStyle/>
                    <a:p>
                      <a:pPr indent="0" lvl="0" marL="0" rtl="0" algn="l">
                        <a:lnSpc>
                          <a:spcPct val="115000"/>
                        </a:lnSpc>
                        <a:spcBef>
                          <a:spcPts val="0"/>
                        </a:spcBef>
                        <a:spcAft>
                          <a:spcPts val="0"/>
                        </a:spcAft>
                        <a:buNone/>
                      </a:pPr>
                      <a:r>
                        <a:rPr b="1" lang="ko" sz="800">
                          <a:solidFill>
                            <a:srgbClr val="1F1F1F"/>
                          </a:solidFill>
                          <a:latin typeface="Rubik"/>
                          <a:ea typeface="Rubik"/>
                          <a:cs typeface="Rubik"/>
                          <a:sym typeface="Rubik"/>
                        </a:rPr>
                        <a:t>Henrri</a:t>
                      </a:r>
                      <a:endParaRPr b="1"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Formule de base gratuite, formules payantes dès 15 €</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Micro-entrepreneurs, TPE et artisans</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800">
                          <a:solidFill>
                            <a:srgbClr val="1F1F1F"/>
                          </a:solidFill>
                          <a:latin typeface="Rubik"/>
                          <a:ea typeface="Rubik"/>
                          <a:cs typeface="Rubik"/>
                          <a:sym typeface="Rubik"/>
                        </a:rPr>
                        <a:t>Solution Compatible (SC) via la PA Pennylane</a:t>
                      </a:r>
                      <a:endParaRPr sz="800">
                        <a:solidFill>
                          <a:srgbClr val="1F1F1F"/>
                        </a:solidFill>
                        <a:latin typeface="Rubik"/>
                        <a:ea typeface="Rubik"/>
                        <a:cs typeface="Rubik"/>
                        <a:sym typeface="Rubik"/>
                      </a:endParaRPr>
                    </a:p>
                  </a:txBody>
                  <a:tcPr marT="91425" marB="91425" marR="28575" marL="28575" anchor="b">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bl>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5" name="Shape 575"/>
        <p:cNvGrpSpPr/>
        <p:nvPr/>
      </p:nvGrpSpPr>
      <p:grpSpPr>
        <a:xfrm>
          <a:off x="0" y="0"/>
          <a:ext cx="0" cy="0"/>
          <a:chOff x="0" y="0"/>
          <a:chExt cx="0" cy="0"/>
        </a:xfrm>
      </p:grpSpPr>
      <p:sp>
        <p:nvSpPr>
          <p:cNvPr id="576" name="Google Shape;576;p90"/>
          <p:cNvSpPr txBox="1"/>
          <p:nvPr/>
        </p:nvSpPr>
        <p:spPr>
          <a:xfrm>
            <a:off x="2433125" y="2075400"/>
            <a:ext cx="4397100" cy="9927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Les recommandations GEO</a:t>
            </a:r>
            <a:endParaRPr sz="100">
              <a:solidFill>
                <a:srgbClr val="6159D2"/>
              </a:solidFill>
              <a:latin typeface="Tilt Warp"/>
              <a:ea typeface="Tilt Warp"/>
              <a:cs typeface="Tilt Warp"/>
              <a:sym typeface="Tilt Warp"/>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sp>
        <p:nvSpPr>
          <p:cNvPr id="581" name="Google Shape;581;p91"/>
          <p:cNvSpPr/>
          <p:nvPr/>
        </p:nvSpPr>
        <p:spPr>
          <a:xfrm>
            <a:off x="878730" y="1471666"/>
            <a:ext cx="7386600" cy="3025200"/>
          </a:xfrm>
          <a:prstGeom prst="roundRect">
            <a:avLst>
              <a:gd fmla="val 808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582" name="Google Shape;582;p91"/>
          <p:cNvSpPr txBox="1"/>
          <p:nvPr/>
        </p:nvSpPr>
        <p:spPr>
          <a:xfrm>
            <a:off x="1203179" y="1618525"/>
            <a:ext cx="6937200" cy="26553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lang="ko" sz="1200">
                <a:solidFill>
                  <a:srgbClr val="6159D2"/>
                </a:solidFill>
                <a:latin typeface="Rubik Light"/>
                <a:ea typeface="Rubik Light"/>
                <a:cs typeface="Rubik Light"/>
                <a:sym typeface="Rubik Light"/>
              </a:rPr>
              <a:t>Avec l’arrivée des IA génératives et des moteurs conversationnels, le GEO s’impose comme la continuité logique du SEO traditionnel.</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200">
                <a:solidFill>
                  <a:srgbClr val="6159D2"/>
                </a:solidFill>
                <a:latin typeface="Rubik Light"/>
                <a:ea typeface="Rubik Light"/>
                <a:cs typeface="Rubik Light"/>
                <a:sym typeface="Rubik Light"/>
              </a:rPr>
              <a:t>💡 Ce qu’il faut retenir</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200">
                <a:solidFill>
                  <a:srgbClr val="6159D2"/>
                </a:solidFill>
                <a:latin typeface="Rubik Light"/>
                <a:ea typeface="Rubik Light"/>
                <a:cs typeface="Rubik Light"/>
                <a:sym typeface="Rubik Light"/>
              </a:rPr>
              <a:t>Les LLM s’appuient sur les données issues du référencement Google pour construire leurs réponses.</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200">
                <a:solidFill>
                  <a:srgbClr val="6159D2"/>
                </a:solidFill>
                <a:highlight>
                  <a:schemeClr val="accent4"/>
                </a:highlight>
                <a:latin typeface="Rubik Light"/>
                <a:ea typeface="Rubik Light"/>
                <a:cs typeface="Rubik Light"/>
                <a:sym typeface="Rubik Light"/>
              </a:rPr>
              <a:t>Ainsi, les optimisations SEO (structure, contenu, maillage, autorité) alimentent directement la compréhension et la sélection de contenu par ces IA.</a:t>
            </a:r>
            <a:endParaRPr sz="1200">
              <a:solidFill>
                <a:srgbClr val="6159D2"/>
              </a:solidFill>
              <a:highlight>
                <a:schemeClr val="accent4"/>
              </a:highlight>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200">
                <a:solidFill>
                  <a:srgbClr val="6159D2"/>
                </a:solidFill>
                <a:latin typeface="Rubik Light"/>
                <a:ea typeface="Rubik Light"/>
                <a:cs typeface="Rubik Light"/>
                <a:sym typeface="Rubik Light"/>
              </a:rPr>
              <a:t>Le GEO renforce les exigences SEO en matière de qualité, de </a:t>
            </a:r>
            <a:r>
              <a:rPr b="1" lang="ko" sz="1200">
                <a:solidFill>
                  <a:srgbClr val="6159D2"/>
                </a:solidFill>
                <a:latin typeface="Rubik"/>
                <a:ea typeface="Rubik"/>
                <a:cs typeface="Rubik"/>
                <a:sym typeface="Rubik"/>
              </a:rPr>
              <a:t>précision</a:t>
            </a:r>
            <a:r>
              <a:rPr lang="ko" sz="1200">
                <a:solidFill>
                  <a:srgbClr val="6159D2"/>
                </a:solidFill>
                <a:latin typeface="Rubik Light"/>
                <a:ea typeface="Rubik Light"/>
                <a:cs typeface="Rubik Light"/>
                <a:sym typeface="Rubik Light"/>
              </a:rPr>
              <a:t> et de </a:t>
            </a:r>
            <a:r>
              <a:rPr b="1" lang="ko" sz="1200">
                <a:solidFill>
                  <a:srgbClr val="6159D2"/>
                </a:solidFill>
                <a:latin typeface="Rubik"/>
                <a:ea typeface="Rubik"/>
                <a:cs typeface="Rubik"/>
                <a:sym typeface="Rubik"/>
              </a:rPr>
              <a:t>transparence</a:t>
            </a:r>
            <a:r>
              <a:rPr lang="ko" sz="1200">
                <a:solidFill>
                  <a:srgbClr val="6159D2"/>
                </a:solidFill>
                <a:latin typeface="Rubik Light"/>
                <a:ea typeface="Rubik Light"/>
                <a:cs typeface="Rubik Light"/>
                <a:sym typeface="Rubik Light"/>
              </a:rPr>
              <a:t> des contenus, ainsi que de structure sémantique et de fiabilité des sources, conformément</a:t>
            </a:r>
            <a:r>
              <a:rPr b="1" lang="ko" sz="1200">
                <a:solidFill>
                  <a:srgbClr val="6159D2"/>
                </a:solidFill>
                <a:latin typeface="Rubik"/>
                <a:ea typeface="Rubik"/>
                <a:cs typeface="Rubik"/>
                <a:sym typeface="Rubik"/>
              </a:rPr>
              <a:t> aux critères EEAT </a:t>
            </a:r>
            <a:r>
              <a:rPr lang="ko" sz="1200">
                <a:solidFill>
                  <a:srgbClr val="6159D2"/>
                </a:solidFill>
                <a:latin typeface="Rubik Light"/>
                <a:ea typeface="Rubik Light"/>
                <a:cs typeface="Rubik Light"/>
                <a:sym typeface="Rubik Light"/>
              </a:rPr>
              <a:t>pour l’expertise, l’autorité et la confiance des pages.</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p:txBody>
      </p:sp>
      <p:sp>
        <p:nvSpPr>
          <p:cNvPr id="583" name="Google Shape;583;p91"/>
          <p:cNvSpPr/>
          <p:nvPr/>
        </p:nvSpPr>
        <p:spPr>
          <a:xfrm>
            <a:off x="2009775" y="646501"/>
            <a:ext cx="5124600" cy="4407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Recommandation GEO</a:t>
            </a:r>
            <a:endParaRPr sz="1800">
              <a:solidFill>
                <a:srgbClr val="6159D2"/>
              </a:solidFill>
              <a:latin typeface="Tilt Warp"/>
              <a:ea typeface="Tilt Warp"/>
              <a:cs typeface="Tilt Warp"/>
              <a:sym typeface="Tilt Warp"/>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p92"/>
          <p:cNvSpPr/>
          <p:nvPr/>
        </p:nvSpPr>
        <p:spPr>
          <a:xfrm>
            <a:off x="878725" y="1471677"/>
            <a:ext cx="7386600" cy="3587100"/>
          </a:xfrm>
          <a:prstGeom prst="roundRect">
            <a:avLst>
              <a:gd fmla="val 808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589" name="Google Shape;589;p92"/>
          <p:cNvSpPr txBox="1"/>
          <p:nvPr/>
        </p:nvSpPr>
        <p:spPr>
          <a:xfrm>
            <a:off x="1203179" y="1618525"/>
            <a:ext cx="6937200" cy="33939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lang="ko" sz="1200">
                <a:solidFill>
                  <a:srgbClr val="6159D2"/>
                </a:solidFill>
                <a:latin typeface="Rubik Light"/>
                <a:ea typeface="Rubik Light"/>
                <a:cs typeface="Rubik Light"/>
                <a:sym typeface="Rubik Light"/>
              </a:rPr>
              <a:t>Rédiger pour r</a:t>
            </a:r>
            <a:r>
              <a:rPr b="1" lang="ko" sz="1200">
                <a:solidFill>
                  <a:srgbClr val="6159D2"/>
                </a:solidFill>
                <a:latin typeface="Rubik"/>
                <a:ea typeface="Rubik"/>
                <a:cs typeface="Rubik"/>
                <a:sym typeface="Rubik"/>
              </a:rPr>
              <a:t>épondre à des questions précises</a:t>
            </a:r>
            <a:r>
              <a:rPr lang="ko" sz="1200">
                <a:solidFill>
                  <a:srgbClr val="6159D2"/>
                </a:solidFill>
                <a:latin typeface="Rubik Light"/>
                <a:ea typeface="Rubik Light"/>
                <a:cs typeface="Rubik Light"/>
                <a:sym typeface="Rubik Light"/>
              </a:rPr>
              <a:t> (Pourquoi, Comment, Quoi) avec des formulations naturelles et conversationnelles.</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200">
                <a:solidFill>
                  <a:srgbClr val="6159D2"/>
                </a:solidFill>
                <a:latin typeface="Rubik Light"/>
                <a:ea typeface="Rubik Light"/>
                <a:cs typeface="Rubik Light"/>
                <a:sym typeface="Rubik Light"/>
              </a:rPr>
              <a:t>Utiliser des </a:t>
            </a:r>
            <a:r>
              <a:rPr b="1" lang="ko" sz="1200">
                <a:solidFill>
                  <a:srgbClr val="6159D2"/>
                </a:solidFill>
                <a:latin typeface="Rubik"/>
                <a:ea typeface="Rubik"/>
                <a:cs typeface="Rubik"/>
                <a:sym typeface="Rubik"/>
              </a:rPr>
              <a:t>phrases longues et naturelles</a:t>
            </a:r>
            <a:r>
              <a:rPr lang="ko" sz="1200">
                <a:solidFill>
                  <a:srgbClr val="6159D2"/>
                </a:solidFill>
                <a:latin typeface="Rubik Light"/>
                <a:ea typeface="Rubik Light"/>
                <a:cs typeface="Rubik Light"/>
                <a:sym typeface="Rubik Light"/>
              </a:rPr>
              <a:t>, proches du langage parlé, pour coller aux requêtes conversationnelles des IA.</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200">
                <a:solidFill>
                  <a:srgbClr val="6159D2"/>
                </a:solidFill>
                <a:latin typeface="Rubik Light"/>
                <a:ea typeface="Rubik Light"/>
                <a:cs typeface="Rubik Light"/>
                <a:sym typeface="Rubik Light"/>
              </a:rPr>
              <a:t>Ajouter des </a:t>
            </a:r>
            <a:r>
              <a:rPr b="1" lang="ko" sz="1200">
                <a:solidFill>
                  <a:srgbClr val="6159D2"/>
                </a:solidFill>
                <a:latin typeface="Rubik"/>
                <a:ea typeface="Rubik"/>
                <a:cs typeface="Rubik"/>
                <a:sym typeface="Rubik"/>
              </a:rPr>
              <a:t>sections FAQ </a:t>
            </a:r>
            <a:r>
              <a:rPr lang="ko" sz="1200">
                <a:solidFill>
                  <a:srgbClr val="6159D2"/>
                </a:solidFill>
                <a:latin typeface="Rubik Light"/>
                <a:ea typeface="Rubik Light"/>
                <a:cs typeface="Rubik Light"/>
                <a:sym typeface="Rubik Light"/>
              </a:rPr>
              <a:t>pour alimenter les extraits enrichis.</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b="1" lang="ko" sz="1200">
                <a:solidFill>
                  <a:srgbClr val="6159D2"/>
                </a:solidFill>
                <a:latin typeface="Rubik"/>
                <a:ea typeface="Rubik"/>
                <a:cs typeface="Rubik"/>
                <a:sym typeface="Rubik"/>
              </a:rPr>
              <a:t>Structurer</a:t>
            </a:r>
            <a:r>
              <a:rPr lang="ko" sz="1200">
                <a:solidFill>
                  <a:srgbClr val="6159D2"/>
                </a:solidFill>
                <a:latin typeface="Rubik Light"/>
                <a:ea typeface="Rubik Light"/>
                <a:cs typeface="Rubik Light"/>
                <a:sym typeface="Rubik Light"/>
              </a:rPr>
              <a:t> </a:t>
            </a:r>
            <a:r>
              <a:rPr b="1" lang="ko" sz="1200">
                <a:solidFill>
                  <a:srgbClr val="6159D2"/>
                </a:solidFill>
                <a:latin typeface="Rubik"/>
                <a:ea typeface="Rubik"/>
                <a:cs typeface="Rubik"/>
                <a:sym typeface="Rubik"/>
              </a:rPr>
              <a:t>le contenu</a:t>
            </a:r>
            <a:r>
              <a:rPr lang="ko" sz="1200">
                <a:solidFill>
                  <a:srgbClr val="6159D2"/>
                </a:solidFill>
                <a:latin typeface="Rubik Light"/>
                <a:ea typeface="Rubik Light"/>
                <a:cs typeface="Rubik Light"/>
                <a:sym typeface="Rubik Light"/>
              </a:rPr>
              <a:t> pour faciliter la compréhension IA</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200">
                <a:solidFill>
                  <a:srgbClr val="6159D2"/>
                </a:solidFill>
                <a:latin typeface="Rubik Light"/>
                <a:ea typeface="Rubik Light"/>
                <a:cs typeface="Rubik Light"/>
                <a:sym typeface="Rubik Light"/>
              </a:rPr>
              <a:t>Placer les </a:t>
            </a:r>
            <a:r>
              <a:rPr b="1" lang="ko" sz="1200">
                <a:solidFill>
                  <a:srgbClr val="6159D2"/>
                </a:solidFill>
                <a:latin typeface="Rubik"/>
                <a:ea typeface="Rubik"/>
                <a:cs typeface="Rubik"/>
                <a:sym typeface="Rubik"/>
              </a:rPr>
              <a:t>informations clés </a:t>
            </a:r>
            <a:r>
              <a:rPr lang="ko" sz="1200">
                <a:solidFill>
                  <a:srgbClr val="6159D2"/>
                </a:solidFill>
                <a:latin typeface="Rubik Light"/>
                <a:ea typeface="Rubik Light"/>
                <a:cs typeface="Rubik Light"/>
                <a:sym typeface="Rubik Light"/>
              </a:rPr>
              <a:t>dès l’introduction</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200">
                <a:solidFill>
                  <a:srgbClr val="6159D2"/>
                </a:solidFill>
                <a:latin typeface="Rubik Light"/>
                <a:ea typeface="Rubik Light"/>
                <a:cs typeface="Rubik Light"/>
                <a:sym typeface="Rubik Light"/>
              </a:rPr>
              <a:t>Utiliser des titres </a:t>
            </a:r>
            <a:r>
              <a:rPr b="1" lang="ko" sz="1200">
                <a:solidFill>
                  <a:srgbClr val="6159D2"/>
                </a:solidFill>
                <a:latin typeface="Rubik"/>
                <a:ea typeface="Rubik"/>
                <a:cs typeface="Rubik"/>
                <a:sym typeface="Rubik"/>
              </a:rPr>
              <a:t>H2/H3 </a:t>
            </a:r>
            <a:r>
              <a:rPr lang="ko" sz="1200">
                <a:solidFill>
                  <a:srgbClr val="6159D2"/>
                </a:solidFill>
                <a:latin typeface="Rubik Light"/>
                <a:ea typeface="Rubik Light"/>
                <a:cs typeface="Rubik Light"/>
                <a:sym typeface="Rubik Light"/>
              </a:rPr>
              <a:t>clairement descriptifs et formulés sous forme de questions</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200">
                <a:solidFill>
                  <a:srgbClr val="6159D2"/>
                </a:solidFill>
                <a:latin typeface="Rubik Light"/>
                <a:ea typeface="Rubik Light"/>
                <a:cs typeface="Rubik Light"/>
                <a:sym typeface="Rubik Light"/>
              </a:rPr>
              <a:t>.</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200">
                <a:solidFill>
                  <a:srgbClr val="6159D2"/>
                </a:solidFill>
                <a:latin typeface="Rubik Light"/>
                <a:ea typeface="Rubik Light"/>
                <a:cs typeface="Rubik Light"/>
                <a:sym typeface="Rubik Light"/>
              </a:rPr>
              <a:t>Segmenter le contenu en </a:t>
            </a:r>
            <a:r>
              <a:rPr b="1" lang="ko" sz="1200">
                <a:solidFill>
                  <a:srgbClr val="6159D2"/>
                </a:solidFill>
                <a:latin typeface="Rubik"/>
                <a:ea typeface="Rubik"/>
                <a:cs typeface="Rubik"/>
                <a:sym typeface="Rubik"/>
              </a:rPr>
              <a:t>paragraphes courts, listes à puces, tableaux ou encadrés</a:t>
            </a:r>
            <a:r>
              <a:rPr lang="ko" sz="1200">
                <a:solidFill>
                  <a:srgbClr val="6159D2"/>
                </a:solidFill>
                <a:latin typeface="Rubik Light"/>
                <a:ea typeface="Rubik Light"/>
                <a:cs typeface="Rubik Light"/>
                <a:sym typeface="Rubik Light"/>
              </a:rPr>
              <a:t>.</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200">
                <a:solidFill>
                  <a:srgbClr val="6159D2"/>
                </a:solidFill>
                <a:latin typeface="Rubik Light"/>
                <a:ea typeface="Rubik Light"/>
                <a:cs typeface="Rubik Light"/>
                <a:sym typeface="Rubik Light"/>
              </a:rPr>
              <a:t>Utiliser un langage naturel </a:t>
            </a:r>
            <a:r>
              <a:rPr b="1" lang="ko" sz="1200">
                <a:solidFill>
                  <a:srgbClr val="6159D2"/>
                </a:solidFill>
                <a:latin typeface="Rubik"/>
                <a:ea typeface="Rubik"/>
                <a:cs typeface="Rubik"/>
                <a:sym typeface="Rubik"/>
              </a:rPr>
              <a:t>adapté à l’audience</a:t>
            </a:r>
            <a:endParaRPr b="1" sz="1200">
              <a:solidFill>
                <a:srgbClr val="6159D2"/>
              </a:solidFill>
              <a:latin typeface="Rubik"/>
              <a:ea typeface="Rubik"/>
              <a:cs typeface="Rubik"/>
              <a:sym typeface="Rubik"/>
            </a:endParaRPr>
          </a:p>
          <a:p>
            <a:pPr indent="0" lvl="0" marL="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p:txBody>
      </p:sp>
      <p:sp>
        <p:nvSpPr>
          <p:cNvPr id="590" name="Google Shape;590;p92"/>
          <p:cNvSpPr/>
          <p:nvPr/>
        </p:nvSpPr>
        <p:spPr>
          <a:xfrm>
            <a:off x="2009775" y="646501"/>
            <a:ext cx="5124600" cy="4407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Recommandation éditorial</a:t>
            </a:r>
            <a:endParaRPr sz="1800">
              <a:solidFill>
                <a:srgbClr val="6159D2"/>
              </a:solidFill>
              <a:latin typeface="Tilt Warp"/>
              <a:ea typeface="Tilt Warp"/>
              <a:cs typeface="Tilt Warp"/>
              <a:sym typeface="Tilt Warp"/>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4" name="Shape 594"/>
        <p:cNvGrpSpPr/>
        <p:nvPr/>
      </p:nvGrpSpPr>
      <p:grpSpPr>
        <a:xfrm>
          <a:off x="0" y="0"/>
          <a:ext cx="0" cy="0"/>
          <a:chOff x="0" y="0"/>
          <a:chExt cx="0" cy="0"/>
        </a:xfrm>
      </p:grpSpPr>
      <p:sp>
        <p:nvSpPr>
          <p:cNvPr id="595" name="Google Shape;595;p93"/>
          <p:cNvSpPr/>
          <p:nvPr/>
        </p:nvSpPr>
        <p:spPr>
          <a:xfrm>
            <a:off x="878725" y="1471675"/>
            <a:ext cx="7386600" cy="3002700"/>
          </a:xfrm>
          <a:prstGeom prst="roundRect">
            <a:avLst>
              <a:gd fmla="val 808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596" name="Google Shape;596;p93"/>
          <p:cNvSpPr txBox="1"/>
          <p:nvPr/>
        </p:nvSpPr>
        <p:spPr>
          <a:xfrm>
            <a:off x="1203179" y="1618525"/>
            <a:ext cx="6937200" cy="2470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lang="ko" sz="1200">
                <a:solidFill>
                  <a:srgbClr val="6159D2"/>
                </a:solidFill>
                <a:latin typeface="Rubik Light"/>
                <a:ea typeface="Rubik Light"/>
                <a:cs typeface="Rubik Light"/>
                <a:sym typeface="Rubik Light"/>
              </a:rPr>
              <a:t>Le GEO fonction surtout si vous êtes “</a:t>
            </a:r>
            <a:r>
              <a:rPr b="1" lang="ko" sz="1200">
                <a:solidFill>
                  <a:srgbClr val="6159D2"/>
                </a:solidFill>
                <a:latin typeface="Rubik"/>
                <a:ea typeface="Rubik"/>
                <a:cs typeface="Rubik"/>
                <a:sym typeface="Rubik"/>
              </a:rPr>
              <a:t>une marque</a:t>
            </a:r>
            <a:r>
              <a:rPr lang="ko" sz="1200">
                <a:solidFill>
                  <a:srgbClr val="6159D2"/>
                </a:solidFill>
                <a:latin typeface="Rubik Light"/>
                <a:ea typeface="Rubik Light"/>
                <a:cs typeface="Rubik Light"/>
                <a:sym typeface="Rubik Light"/>
              </a:rPr>
              <a:t>”</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200">
                <a:solidFill>
                  <a:srgbClr val="6159D2"/>
                </a:solidFill>
                <a:latin typeface="Rubik Light"/>
                <a:ea typeface="Rubik Light"/>
                <a:cs typeface="Rubik Light"/>
                <a:sym typeface="Rubik Light"/>
              </a:rPr>
              <a:t>Renforcer la crédibilité et notoriété de la marque:</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304800" lvl="0" marL="457200" marR="0" rtl="0" algn="l">
              <a:lnSpc>
                <a:spcPct val="100000"/>
              </a:lnSpc>
              <a:spcBef>
                <a:spcPts val="0"/>
              </a:spcBef>
              <a:spcAft>
                <a:spcPts val="0"/>
              </a:spcAft>
              <a:buClr>
                <a:srgbClr val="6159D2"/>
              </a:buClr>
              <a:buSzPts val="1200"/>
              <a:buFont typeface="Rubik Light"/>
              <a:buChar char="●"/>
            </a:pPr>
            <a:r>
              <a:rPr lang="ko" sz="1200">
                <a:solidFill>
                  <a:srgbClr val="6159D2"/>
                </a:solidFill>
                <a:latin typeface="Rubik Light"/>
                <a:ea typeface="Rubik Light"/>
                <a:cs typeface="Rubik Light"/>
                <a:sym typeface="Rubik Light"/>
              </a:rPr>
              <a:t>Obtenir des</a:t>
            </a:r>
            <a:r>
              <a:rPr b="1" lang="ko" sz="1200">
                <a:solidFill>
                  <a:srgbClr val="6159D2"/>
                </a:solidFill>
                <a:latin typeface="Rubik"/>
                <a:ea typeface="Rubik"/>
                <a:cs typeface="Rubik"/>
                <a:sym typeface="Rubik"/>
              </a:rPr>
              <a:t> backlinks de qualité </a:t>
            </a:r>
            <a:r>
              <a:rPr lang="ko" sz="1200">
                <a:solidFill>
                  <a:srgbClr val="6159D2"/>
                </a:solidFill>
                <a:latin typeface="Rubik Light"/>
                <a:ea typeface="Rubik Light"/>
                <a:cs typeface="Rubik Light"/>
                <a:sym typeface="Rubik Light"/>
              </a:rPr>
              <a:t>et des mentions dans des sites reconnus.</a:t>
            </a:r>
            <a:endParaRPr sz="1200">
              <a:solidFill>
                <a:srgbClr val="6159D2"/>
              </a:solidFill>
              <a:latin typeface="Rubik Light"/>
              <a:ea typeface="Rubik Light"/>
              <a:cs typeface="Rubik Light"/>
              <a:sym typeface="Rubik Light"/>
            </a:endParaRPr>
          </a:p>
          <a:p>
            <a:pPr indent="0" lvl="0" marL="45720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304800" lvl="0" marL="457200" marR="0" rtl="0" algn="l">
              <a:lnSpc>
                <a:spcPct val="100000"/>
              </a:lnSpc>
              <a:spcBef>
                <a:spcPts val="0"/>
              </a:spcBef>
              <a:spcAft>
                <a:spcPts val="0"/>
              </a:spcAft>
              <a:buClr>
                <a:srgbClr val="6159D2"/>
              </a:buClr>
              <a:buSzPts val="1200"/>
              <a:buFont typeface="Rubik Light"/>
              <a:buChar char="●"/>
            </a:pPr>
            <a:r>
              <a:rPr lang="ko" sz="1200">
                <a:solidFill>
                  <a:srgbClr val="6159D2"/>
                </a:solidFill>
                <a:latin typeface="Rubik Light"/>
                <a:ea typeface="Rubik Light"/>
                <a:cs typeface="Rubik Light"/>
                <a:sym typeface="Rubik Light"/>
              </a:rPr>
              <a:t>Soigner les pages « À propos »,  créer une page « Presse », avec des auteurs identifiés.</a:t>
            </a:r>
            <a:endParaRPr sz="1200">
              <a:solidFill>
                <a:srgbClr val="6159D2"/>
              </a:solidFill>
              <a:latin typeface="Rubik Light"/>
              <a:ea typeface="Rubik Light"/>
              <a:cs typeface="Rubik Light"/>
              <a:sym typeface="Rubik Light"/>
            </a:endParaRPr>
          </a:p>
          <a:p>
            <a:pPr indent="0" lvl="0" marL="45720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304800" lvl="0" marL="457200" marR="0" rtl="0" algn="l">
              <a:lnSpc>
                <a:spcPct val="100000"/>
              </a:lnSpc>
              <a:spcBef>
                <a:spcPts val="0"/>
              </a:spcBef>
              <a:spcAft>
                <a:spcPts val="0"/>
              </a:spcAft>
              <a:buClr>
                <a:srgbClr val="6159D2"/>
              </a:buClr>
              <a:buSzPts val="1200"/>
              <a:buFont typeface="Rubik Light"/>
              <a:buChar char="●"/>
            </a:pPr>
            <a:r>
              <a:rPr lang="ko" sz="1200">
                <a:solidFill>
                  <a:srgbClr val="6159D2"/>
                </a:solidFill>
                <a:latin typeface="Rubik Light"/>
                <a:ea typeface="Rubik Light"/>
                <a:cs typeface="Rubik Light"/>
                <a:sym typeface="Rubik Light"/>
              </a:rPr>
              <a:t>Être présent sur les </a:t>
            </a:r>
            <a:r>
              <a:rPr b="1" lang="ko" sz="1200">
                <a:solidFill>
                  <a:srgbClr val="6159D2"/>
                </a:solidFill>
                <a:latin typeface="Rubik"/>
                <a:ea typeface="Rubik"/>
                <a:cs typeface="Rubik"/>
                <a:sym typeface="Rubik"/>
              </a:rPr>
              <a:t>réseaux sociaux et avis clients</a:t>
            </a:r>
            <a:r>
              <a:rPr lang="ko" sz="1200">
                <a:solidFill>
                  <a:srgbClr val="6159D2"/>
                </a:solidFill>
                <a:latin typeface="Rubik Light"/>
                <a:ea typeface="Rubik Light"/>
                <a:cs typeface="Rubik Light"/>
                <a:sym typeface="Rubik Light"/>
              </a:rPr>
              <a:t> </a:t>
            </a:r>
            <a:endParaRPr sz="1200">
              <a:solidFill>
                <a:srgbClr val="6159D2"/>
              </a:solidFill>
              <a:latin typeface="Rubik Light"/>
              <a:ea typeface="Rubik Light"/>
              <a:cs typeface="Rubik Light"/>
              <a:sym typeface="Rubik Light"/>
            </a:endParaRPr>
          </a:p>
          <a:p>
            <a:pPr indent="0" lvl="0" marL="45720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304800" lvl="0" marL="457200" marR="0" rtl="0" algn="l">
              <a:lnSpc>
                <a:spcPct val="100000"/>
              </a:lnSpc>
              <a:spcBef>
                <a:spcPts val="0"/>
              </a:spcBef>
              <a:spcAft>
                <a:spcPts val="0"/>
              </a:spcAft>
              <a:buClr>
                <a:srgbClr val="6159D2"/>
              </a:buClr>
              <a:buSzPts val="1200"/>
              <a:buFont typeface="Rubik Light"/>
              <a:buChar char="●"/>
            </a:pPr>
            <a:r>
              <a:rPr lang="ko" sz="1200">
                <a:solidFill>
                  <a:srgbClr val="6159D2"/>
                </a:solidFill>
                <a:latin typeface="Rubik Light"/>
                <a:ea typeface="Rubik Light"/>
                <a:cs typeface="Rubik Light"/>
                <a:sym typeface="Rubik Light"/>
              </a:rPr>
              <a:t>Obtenir des liens naturels de </a:t>
            </a:r>
            <a:r>
              <a:rPr b="1" lang="ko" sz="1200">
                <a:solidFill>
                  <a:srgbClr val="6159D2"/>
                </a:solidFill>
                <a:latin typeface="Rubik"/>
                <a:ea typeface="Rubik"/>
                <a:cs typeface="Rubik"/>
                <a:sym typeface="Rubik"/>
              </a:rPr>
              <a:t>forum</a:t>
            </a:r>
            <a:r>
              <a:rPr lang="ko" sz="1200">
                <a:solidFill>
                  <a:srgbClr val="6159D2"/>
                </a:solidFill>
                <a:latin typeface="Rubik Light"/>
                <a:ea typeface="Rubik Light"/>
                <a:cs typeface="Rubik Light"/>
                <a:sym typeface="Rubik Light"/>
              </a:rPr>
              <a:t> (Ninja linking)</a:t>
            </a:r>
            <a:endParaRPr sz="1200">
              <a:solidFill>
                <a:srgbClr val="6159D2"/>
              </a:solidFill>
              <a:latin typeface="Rubik Light"/>
              <a:ea typeface="Rubik Light"/>
              <a:cs typeface="Rubik Light"/>
              <a:sym typeface="Rubik Light"/>
            </a:endParaRPr>
          </a:p>
          <a:p>
            <a:pPr indent="0" lvl="0" marL="45720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304800" lvl="0" marL="457200" marR="0" rtl="0" algn="l">
              <a:lnSpc>
                <a:spcPct val="100000"/>
              </a:lnSpc>
              <a:spcBef>
                <a:spcPts val="0"/>
              </a:spcBef>
              <a:spcAft>
                <a:spcPts val="0"/>
              </a:spcAft>
              <a:buClr>
                <a:srgbClr val="6159D2"/>
              </a:buClr>
              <a:buSzPts val="1200"/>
              <a:buFont typeface="Rubik Light"/>
              <a:buChar char="●"/>
            </a:pPr>
            <a:r>
              <a:rPr lang="ko" sz="1200">
                <a:solidFill>
                  <a:srgbClr val="6159D2"/>
                </a:solidFill>
                <a:latin typeface="Rubik Light"/>
                <a:ea typeface="Rubik Light"/>
                <a:cs typeface="Rubik Light"/>
                <a:sym typeface="Rubik Light"/>
              </a:rPr>
              <a:t>Être </a:t>
            </a:r>
            <a:r>
              <a:rPr b="1" lang="ko" sz="1200">
                <a:solidFill>
                  <a:srgbClr val="6159D2"/>
                </a:solidFill>
                <a:latin typeface="Rubik"/>
                <a:ea typeface="Rubik"/>
                <a:cs typeface="Rubik"/>
                <a:sym typeface="Rubik"/>
              </a:rPr>
              <a:t>cité dans des comparatifs </a:t>
            </a:r>
            <a:r>
              <a:rPr lang="ko" sz="1200">
                <a:solidFill>
                  <a:srgbClr val="6159D2"/>
                </a:solidFill>
                <a:latin typeface="Rubik Light"/>
                <a:ea typeface="Rubik Light"/>
                <a:cs typeface="Rubik Light"/>
                <a:sym typeface="Rubik Light"/>
              </a:rPr>
              <a:t>de produits (Top 10 des tentes de toit...)</a:t>
            </a:r>
            <a:endParaRPr sz="1200">
              <a:solidFill>
                <a:srgbClr val="6159D2"/>
              </a:solidFill>
              <a:latin typeface="Rubik Light"/>
              <a:ea typeface="Rubik Light"/>
              <a:cs typeface="Rubik Light"/>
              <a:sym typeface="Rubik Light"/>
            </a:endParaRPr>
          </a:p>
        </p:txBody>
      </p:sp>
      <p:sp>
        <p:nvSpPr>
          <p:cNvPr id="597" name="Google Shape;597;p93"/>
          <p:cNvSpPr/>
          <p:nvPr/>
        </p:nvSpPr>
        <p:spPr>
          <a:xfrm>
            <a:off x="2009775" y="646501"/>
            <a:ext cx="5124600" cy="4407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Recommandation “marque”</a:t>
            </a:r>
            <a:endParaRPr sz="1800">
              <a:solidFill>
                <a:srgbClr val="6159D2"/>
              </a:solidFill>
              <a:latin typeface="Tilt Warp"/>
              <a:ea typeface="Tilt Warp"/>
              <a:cs typeface="Tilt Warp"/>
              <a:sym typeface="Tilt Warp"/>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1" name="Shape 601"/>
        <p:cNvGrpSpPr/>
        <p:nvPr/>
      </p:nvGrpSpPr>
      <p:grpSpPr>
        <a:xfrm>
          <a:off x="0" y="0"/>
          <a:ext cx="0" cy="0"/>
          <a:chOff x="0" y="0"/>
          <a:chExt cx="0" cy="0"/>
        </a:xfrm>
      </p:grpSpPr>
      <p:sp>
        <p:nvSpPr>
          <p:cNvPr id="602" name="Google Shape;602;p94"/>
          <p:cNvSpPr/>
          <p:nvPr/>
        </p:nvSpPr>
        <p:spPr>
          <a:xfrm>
            <a:off x="878725" y="1471675"/>
            <a:ext cx="7386600" cy="3002700"/>
          </a:xfrm>
          <a:prstGeom prst="roundRect">
            <a:avLst>
              <a:gd fmla="val 808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603" name="Google Shape;603;p94"/>
          <p:cNvSpPr txBox="1"/>
          <p:nvPr/>
        </p:nvSpPr>
        <p:spPr>
          <a:xfrm>
            <a:off x="1203179" y="1618525"/>
            <a:ext cx="6937200" cy="15468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lang="ko" sz="1200">
                <a:solidFill>
                  <a:srgbClr val="6159D2"/>
                </a:solidFill>
                <a:latin typeface="Rubik Light"/>
                <a:ea typeface="Rubik Light"/>
                <a:cs typeface="Rubik Light"/>
                <a:sym typeface="Rubik Light"/>
              </a:rPr>
              <a:t>Comme pour Google, les LLM dépense de l’argent pour crawler les sites.</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0" lvl="0" marL="0" marR="0" rtl="0" algn="l">
              <a:lnSpc>
                <a:spcPct val="100000"/>
              </a:lnSpc>
              <a:spcBef>
                <a:spcPts val="0"/>
              </a:spcBef>
              <a:spcAft>
                <a:spcPts val="0"/>
              </a:spcAft>
              <a:buNone/>
            </a:pPr>
            <a:r>
              <a:rPr lang="ko" sz="1200">
                <a:solidFill>
                  <a:srgbClr val="6159D2"/>
                </a:solidFill>
                <a:latin typeface="Rubik Light"/>
                <a:ea typeface="Rubik Light"/>
                <a:cs typeface="Rubik Light"/>
                <a:sym typeface="Rubik Light"/>
              </a:rPr>
              <a:t>Optimiser leur temps c’est augmenter ses chances d’être cité:</a:t>
            </a:r>
            <a:endParaRPr sz="1200">
              <a:solidFill>
                <a:srgbClr val="6159D2"/>
              </a:solidFill>
              <a:latin typeface="Rubik Light"/>
              <a:ea typeface="Rubik Light"/>
              <a:cs typeface="Rubik Light"/>
              <a:sym typeface="Rubik Light"/>
            </a:endParaRPr>
          </a:p>
          <a:p>
            <a:pPr indent="0" lvl="0" marL="45720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304800" lvl="0" marL="457200" marR="0" rtl="0" algn="l">
              <a:lnSpc>
                <a:spcPct val="100000"/>
              </a:lnSpc>
              <a:spcBef>
                <a:spcPts val="0"/>
              </a:spcBef>
              <a:spcAft>
                <a:spcPts val="0"/>
              </a:spcAft>
              <a:buClr>
                <a:srgbClr val="6159D2"/>
              </a:buClr>
              <a:buSzPts val="1200"/>
              <a:buFont typeface="Rubik Light"/>
              <a:buChar char="●"/>
            </a:pPr>
            <a:r>
              <a:rPr lang="ko" sz="1200">
                <a:solidFill>
                  <a:srgbClr val="6159D2"/>
                </a:solidFill>
                <a:latin typeface="Rubik Light"/>
                <a:ea typeface="Rubik Light"/>
                <a:cs typeface="Rubik Light"/>
                <a:sym typeface="Rubik Light"/>
              </a:rPr>
              <a:t>Avoir des </a:t>
            </a:r>
            <a:r>
              <a:rPr b="1" lang="ko" sz="1200">
                <a:solidFill>
                  <a:srgbClr val="6159D2"/>
                </a:solidFill>
                <a:latin typeface="Rubik"/>
                <a:ea typeface="Rubik"/>
                <a:cs typeface="Rubik"/>
                <a:sym typeface="Rubik"/>
              </a:rPr>
              <a:t>meilleurs performances de chargement que ces concurrents </a:t>
            </a:r>
            <a:endParaRPr b="1" sz="1200">
              <a:solidFill>
                <a:srgbClr val="6159D2"/>
              </a:solidFill>
              <a:latin typeface="Rubik"/>
              <a:ea typeface="Rubik"/>
              <a:cs typeface="Rubik"/>
              <a:sym typeface="Rubik"/>
            </a:endParaRPr>
          </a:p>
          <a:p>
            <a:pPr indent="0" lvl="0" marL="457200" marR="0" rtl="0" algn="l">
              <a:lnSpc>
                <a:spcPct val="100000"/>
              </a:lnSpc>
              <a:spcBef>
                <a:spcPts val="0"/>
              </a:spcBef>
              <a:spcAft>
                <a:spcPts val="0"/>
              </a:spcAft>
              <a:buNone/>
            </a:pPr>
            <a:r>
              <a:t/>
            </a:r>
            <a:endParaRPr sz="1200">
              <a:solidFill>
                <a:srgbClr val="6159D2"/>
              </a:solidFill>
              <a:latin typeface="Rubik Light"/>
              <a:ea typeface="Rubik Light"/>
              <a:cs typeface="Rubik Light"/>
              <a:sym typeface="Rubik Light"/>
            </a:endParaRPr>
          </a:p>
          <a:p>
            <a:pPr indent="-304800" lvl="0" marL="457200" marR="0" rtl="0" algn="l">
              <a:lnSpc>
                <a:spcPct val="100000"/>
              </a:lnSpc>
              <a:spcBef>
                <a:spcPts val="0"/>
              </a:spcBef>
              <a:spcAft>
                <a:spcPts val="0"/>
              </a:spcAft>
              <a:buClr>
                <a:srgbClr val="6159D2"/>
              </a:buClr>
              <a:buSzPts val="1200"/>
              <a:buFont typeface="Rubik Light"/>
              <a:buChar char="●"/>
            </a:pPr>
            <a:r>
              <a:rPr lang="ko" sz="1200">
                <a:solidFill>
                  <a:srgbClr val="6159D2"/>
                </a:solidFill>
                <a:latin typeface="Rubik Light"/>
                <a:ea typeface="Rubik Light"/>
                <a:cs typeface="Rubik Light"/>
                <a:sym typeface="Rubik Light"/>
              </a:rPr>
              <a:t>Être </a:t>
            </a:r>
            <a:r>
              <a:rPr b="1" lang="ko" sz="1200">
                <a:solidFill>
                  <a:srgbClr val="6159D2"/>
                </a:solidFill>
                <a:latin typeface="Rubik"/>
                <a:ea typeface="Rubik"/>
                <a:cs typeface="Rubik"/>
                <a:sym typeface="Rubik"/>
              </a:rPr>
              <a:t>compréhensible très rapidement</a:t>
            </a:r>
            <a:r>
              <a:rPr lang="ko" sz="1200">
                <a:solidFill>
                  <a:srgbClr val="6159D2"/>
                </a:solidFill>
                <a:latin typeface="Rubik Light"/>
                <a:ea typeface="Rubik Light"/>
                <a:cs typeface="Rubik Light"/>
                <a:sym typeface="Rubik Light"/>
              </a:rPr>
              <a:t> avec des données structurées renseigné des URL bien descriptive (parce que parfois les LLM ne s’embête même pas à ouvrir une page)</a:t>
            </a:r>
            <a:endParaRPr sz="1200">
              <a:solidFill>
                <a:srgbClr val="6159D2"/>
              </a:solidFill>
              <a:latin typeface="Rubik Light"/>
              <a:ea typeface="Rubik Light"/>
              <a:cs typeface="Rubik Light"/>
              <a:sym typeface="Rubik Light"/>
            </a:endParaRPr>
          </a:p>
        </p:txBody>
      </p:sp>
      <p:sp>
        <p:nvSpPr>
          <p:cNvPr id="604" name="Google Shape;604;p94"/>
          <p:cNvSpPr/>
          <p:nvPr/>
        </p:nvSpPr>
        <p:spPr>
          <a:xfrm>
            <a:off x="2009775" y="646501"/>
            <a:ext cx="5124600" cy="4407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Recommandation technique</a:t>
            </a:r>
            <a:endParaRPr sz="1800">
              <a:solidFill>
                <a:srgbClr val="6159D2"/>
              </a:solidFill>
              <a:latin typeface="Tilt Warp"/>
              <a:ea typeface="Tilt Warp"/>
              <a:cs typeface="Tilt Warp"/>
              <a:sym typeface="Tilt Warp"/>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8" name="Shape 608"/>
        <p:cNvGrpSpPr/>
        <p:nvPr/>
      </p:nvGrpSpPr>
      <p:grpSpPr>
        <a:xfrm>
          <a:off x="0" y="0"/>
          <a:ext cx="0" cy="0"/>
          <a:chOff x="0" y="0"/>
          <a:chExt cx="0" cy="0"/>
        </a:xfrm>
      </p:grpSpPr>
      <p:sp>
        <p:nvSpPr>
          <p:cNvPr id="609" name="Google Shape;609;p95"/>
          <p:cNvSpPr txBox="1"/>
          <p:nvPr/>
        </p:nvSpPr>
        <p:spPr>
          <a:xfrm>
            <a:off x="2408704" y="1563790"/>
            <a:ext cx="4326600" cy="531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RoadMap</a:t>
            </a:r>
            <a:endParaRPr sz="3000">
              <a:solidFill>
                <a:srgbClr val="6159D2"/>
              </a:solidFill>
              <a:latin typeface="Tilt Warp"/>
              <a:ea typeface="Tilt Warp"/>
              <a:cs typeface="Tilt Warp"/>
              <a:sym typeface="Tilt Warp"/>
            </a:endParaRPr>
          </a:p>
        </p:txBody>
      </p:sp>
      <p:sp>
        <p:nvSpPr>
          <p:cNvPr id="610" name="Google Shape;610;p95"/>
          <p:cNvSpPr txBox="1"/>
          <p:nvPr/>
        </p:nvSpPr>
        <p:spPr>
          <a:xfrm>
            <a:off x="2414392" y="3231595"/>
            <a:ext cx="4315200" cy="408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1100">
                <a:solidFill>
                  <a:srgbClr val="6159D2"/>
                </a:solidFill>
                <a:latin typeface="Rubik Light"/>
                <a:ea typeface="Rubik Light"/>
                <a:cs typeface="Rubik Light"/>
                <a:sym typeface="Rubik Light"/>
              </a:rPr>
              <a:t>Lorem ipsum d</a:t>
            </a:r>
            <a:r>
              <a:rPr lang="ko" sz="1100">
                <a:solidFill>
                  <a:srgbClr val="6159D2"/>
                </a:solidFill>
                <a:latin typeface="Rubik Light"/>
                <a:ea typeface="Rubik Light"/>
                <a:cs typeface="Rubik Light"/>
                <a:sym typeface="Rubik Light"/>
              </a:rPr>
              <a:t>olor sit amet, </a:t>
            </a:r>
            <a:r>
              <a:rPr lang="ko" sz="1100">
                <a:solidFill>
                  <a:srgbClr val="6159D2"/>
                </a:solidFill>
                <a:latin typeface="Rubik Light"/>
                <a:ea typeface="Rubik Light"/>
                <a:cs typeface="Rubik Light"/>
                <a:sym typeface="Rubik Light"/>
              </a:rPr>
              <a:t>consectetur adipiscing elit, sed do eiusmod tempor incididunt ut labore et dolore magna aliqua.</a:t>
            </a:r>
            <a:endParaRPr sz="1100"/>
          </a:p>
        </p:txBody>
      </p:sp>
      <p:pic>
        <p:nvPicPr>
          <p:cNvPr id="611" name="Google Shape;611;p95"/>
          <p:cNvPicPr preferRelativeResize="0"/>
          <p:nvPr/>
        </p:nvPicPr>
        <p:blipFill rotWithShape="1">
          <a:blip r:embed="rId3">
            <a:alphaModFix/>
          </a:blip>
          <a:srcRect b="0" l="0" r="0" t="0"/>
          <a:stretch/>
        </p:blipFill>
        <p:spPr>
          <a:xfrm>
            <a:off x="3997297" y="2194828"/>
            <a:ext cx="1149408" cy="753847"/>
          </a:xfrm>
          <a:prstGeom prst="rect">
            <a:avLst/>
          </a:prstGeom>
          <a:noFill/>
          <a:ln>
            <a:noFill/>
          </a:ln>
          <a:effectLst>
            <a:outerShdw blurRad="101600" sx="102000" rotWithShape="0" algn="ctr" sy="102000">
              <a:srgbClr val="292484">
                <a:alpha val="51759"/>
              </a:srgbClr>
            </a:outerShdw>
          </a:effectLst>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96"/>
          <p:cNvSpPr/>
          <p:nvPr/>
        </p:nvSpPr>
        <p:spPr>
          <a:xfrm>
            <a:off x="1632850" y="912475"/>
            <a:ext cx="5778900" cy="4018200"/>
          </a:xfrm>
          <a:prstGeom prst="roundRect">
            <a:avLst>
              <a:gd fmla="val 808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617" name="Google Shape;617;p96"/>
          <p:cNvSpPr/>
          <p:nvPr/>
        </p:nvSpPr>
        <p:spPr>
          <a:xfrm>
            <a:off x="1921725" y="246301"/>
            <a:ext cx="5124600" cy="4407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ko" sz="1800">
                <a:solidFill>
                  <a:srgbClr val="6159D2"/>
                </a:solidFill>
                <a:latin typeface="Tilt Warp"/>
                <a:ea typeface="Tilt Warp"/>
                <a:cs typeface="Tilt Warp"/>
                <a:sym typeface="Tilt Warp"/>
              </a:rPr>
              <a:t>Matrice Eisenhower</a:t>
            </a:r>
            <a:endParaRPr sz="1800">
              <a:solidFill>
                <a:srgbClr val="6159D2"/>
              </a:solidFill>
              <a:latin typeface="Tilt Warp"/>
              <a:ea typeface="Tilt Warp"/>
              <a:cs typeface="Tilt Warp"/>
              <a:sym typeface="Tilt Warp"/>
            </a:endParaRPr>
          </a:p>
        </p:txBody>
      </p:sp>
      <p:pic>
        <p:nvPicPr>
          <p:cNvPr id="618" name="Google Shape;618;p96" title="Eisenhower-min.png"/>
          <p:cNvPicPr preferRelativeResize="0"/>
          <p:nvPr/>
        </p:nvPicPr>
        <p:blipFill>
          <a:blip r:embed="rId3">
            <a:alphaModFix/>
          </a:blip>
          <a:stretch>
            <a:fillRect/>
          </a:stretch>
        </p:blipFill>
        <p:spPr>
          <a:xfrm>
            <a:off x="2375713" y="1164650"/>
            <a:ext cx="4216624" cy="3513850"/>
          </a:xfrm>
          <a:prstGeom prst="rect">
            <a:avLst/>
          </a:prstGeom>
          <a:noFill/>
          <a:ln>
            <a:noFill/>
          </a:ln>
        </p:spPr>
      </p:pic>
      <p:cxnSp>
        <p:nvCxnSpPr>
          <p:cNvPr id="619" name="Google Shape;619;p96"/>
          <p:cNvCxnSpPr/>
          <p:nvPr/>
        </p:nvCxnSpPr>
        <p:spPr>
          <a:xfrm>
            <a:off x="2577350" y="2369250"/>
            <a:ext cx="15900" cy="944400"/>
          </a:xfrm>
          <a:prstGeom prst="straightConnector1">
            <a:avLst/>
          </a:prstGeom>
          <a:noFill/>
          <a:ln cap="flat" cmpd="sng" w="9525">
            <a:solidFill>
              <a:schemeClr val="dk2"/>
            </a:solidFill>
            <a:prstDash val="solid"/>
            <a:round/>
            <a:headEnd len="med" w="med" type="none"/>
            <a:tailEnd len="med" w="med" type="none"/>
          </a:ln>
        </p:spPr>
      </p:cxnSp>
      <p:cxnSp>
        <p:nvCxnSpPr>
          <p:cNvPr id="620" name="Google Shape;620;p96"/>
          <p:cNvCxnSpPr/>
          <p:nvPr/>
        </p:nvCxnSpPr>
        <p:spPr>
          <a:xfrm rot="10800000">
            <a:off x="4298600" y="4554600"/>
            <a:ext cx="672000" cy="7800"/>
          </a:xfrm>
          <a:prstGeom prst="straightConnector1">
            <a:avLst/>
          </a:prstGeom>
          <a:noFill/>
          <a:ln cap="flat" cmpd="sng" w="9525">
            <a:solidFill>
              <a:schemeClr val="dk2"/>
            </a:solidFill>
            <a:prstDash val="solid"/>
            <a:round/>
            <a:headEnd len="med" w="med" type="none"/>
            <a:tailEnd len="med" w="med" type="none"/>
          </a:ln>
        </p:spPr>
      </p:cxnSp>
      <p:sp>
        <p:nvSpPr>
          <p:cNvPr id="621" name="Google Shape;621;p96"/>
          <p:cNvSpPr txBox="1"/>
          <p:nvPr/>
        </p:nvSpPr>
        <p:spPr>
          <a:xfrm rot="-5400000">
            <a:off x="1704876" y="2706750"/>
            <a:ext cx="1232700" cy="2694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b="1" lang="ko" sz="1300">
                <a:solidFill>
                  <a:srgbClr val="6159D2"/>
                </a:solidFill>
                <a:latin typeface="Rubik"/>
                <a:ea typeface="Rubik"/>
                <a:cs typeface="Rubik"/>
                <a:sym typeface="Rubik"/>
              </a:rPr>
              <a:t>Impact SEO</a:t>
            </a:r>
            <a:endParaRPr b="1" sz="1300"/>
          </a:p>
        </p:txBody>
      </p:sp>
      <p:sp>
        <p:nvSpPr>
          <p:cNvPr id="622" name="Google Shape;622;p96"/>
          <p:cNvSpPr txBox="1"/>
          <p:nvPr/>
        </p:nvSpPr>
        <p:spPr>
          <a:xfrm>
            <a:off x="4152948" y="4638500"/>
            <a:ext cx="963300" cy="2847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b="1" lang="ko">
                <a:solidFill>
                  <a:srgbClr val="6159D2"/>
                </a:solidFill>
                <a:latin typeface="Rubik"/>
                <a:ea typeface="Rubik"/>
                <a:cs typeface="Rubik"/>
                <a:sym typeface="Rubik"/>
              </a:rPr>
              <a:t>Effort</a:t>
            </a:r>
            <a:endParaRPr b="1"/>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6" name="Shape 626"/>
        <p:cNvGrpSpPr/>
        <p:nvPr/>
      </p:nvGrpSpPr>
      <p:grpSpPr>
        <a:xfrm>
          <a:off x="0" y="0"/>
          <a:ext cx="0" cy="0"/>
          <a:chOff x="0" y="0"/>
          <a:chExt cx="0" cy="0"/>
        </a:xfrm>
      </p:grpSpPr>
      <p:sp>
        <p:nvSpPr>
          <p:cNvPr id="627" name="Google Shape;627;p97"/>
          <p:cNvSpPr/>
          <p:nvPr/>
        </p:nvSpPr>
        <p:spPr>
          <a:xfrm>
            <a:off x="539550" y="338560"/>
            <a:ext cx="8064900" cy="4466400"/>
          </a:xfrm>
          <a:prstGeom prst="roundRect">
            <a:avLst>
              <a:gd fmla="val 6588"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graphicFrame>
        <p:nvGraphicFramePr>
          <p:cNvPr id="628" name="Google Shape;628;p97"/>
          <p:cNvGraphicFramePr/>
          <p:nvPr/>
        </p:nvGraphicFramePr>
        <p:xfrm>
          <a:off x="880750" y="986875"/>
          <a:ext cx="3000000" cy="3000000"/>
        </p:xfrm>
        <a:graphic>
          <a:graphicData uri="http://schemas.openxmlformats.org/drawingml/2006/table">
            <a:tbl>
              <a:tblPr>
                <a:noFill/>
                <a:tableStyleId>{610893BC-BFFD-4101-98AE-C5A81935D909}</a:tableStyleId>
              </a:tblPr>
              <a:tblGrid>
                <a:gridCol w="1470500"/>
                <a:gridCol w="3055850"/>
                <a:gridCol w="902900"/>
                <a:gridCol w="1809750"/>
              </a:tblGrid>
              <a:tr h="381000">
                <a:tc>
                  <a:txBody>
                    <a:bodyPr/>
                    <a:lstStyle/>
                    <a:p>
                      <a:pPr indent="0" lvl="0" marL="0" rtl="0" algn="l">
                        <a:lnSpc>
                          <a:spcPct val="115000"/>
                        </a:lnSpc>
                        <a:spcBef>
                          <a:spcPts val="0"/>
                        </a:spcBef>
                        <a:spcAft>
                          <a:spcPts val="2400"/>
                        </a:spcAft>
                        <a:buNone/>
                      </a:pPr>
                      <a:r>
                        <a:rPr b="1" lang="ko" sz="800">
                          <a:solidFill>
                            <a:schemeClr val="lt1"/>
                          </a:solidFill>
                          <a:latin typeface="Rubik"/>
                          <a:ea typeface="Rubik"/>
                          <a:cs typeface="Rubik"/>
                          <a:sym typeface="Rubik"/>
                        </a:rPr>
                        <a:t>Action</a:t>
                      </a:r>
                      <a:endParaRPr sz="800">
                        <a:solidFill>
                          <a:schemeClr val="lt1"/>
                        </a:solidFill>
                        <a:latin typeface="Rubik"/>
                        <a:ea typeface="Rubik"/>
                        <a:cs typeface="Rubik"/>
                        <a:sym typeface="Rubik"/>
                      </a:endParaRPr>
                    </a:p>
                  </a:txBody>
                  <a:tcPr marT="76200" marB="76200" marR="114300" marL="114300">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l">
                        <a:lnSpc>
                          <a:spcPct val="115000"/>
                        </a:lnSpc>
                        <a:spcBef>
                          <a:spcPts val="0"/>
                        </a:spcBef>
                        <a:spcAft>
                          <a:spcPts val="2400"/>
                        </a:spcAft>
                        <a:buNone/>
                      </a:pPr>
                      <a:r>
                        <a:rPr b="1" lang="ko" sz="800">
                          <a:solidFill>
                            <a:schemeClr val="lt1"/>
                          </a:solidFill>
                          <a:latin typeface="Rubik"/>
                          <a:ea typeface="Rubik"/>
                          <a:cs typeface="Rubik"/>
                          <a:sym typeface="Rubik"/>
                        </a:rPr>
                        <a:t>Commentaire très synthétique</a:t>
                      </a:r>
                      <a:endParaRPr sz="800">
                        <a:solidFill>
                          <a:schemeClr val="lt1"/>
                        </a:solidFill>
                        <a:latin typeface="Rubik"/>
                        <a:ea typeface="Rubik"/>
                        <a:cs typeface="Rubik"/>
                        <a:sym typeface="Rubik"/>
                      </a:endParaRPr>
                    </a:p>
                  </a:txBody>
                  <a:tcPr marT="76200" marB="76200" marR="114300" marL="114300">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l">
                        <a:lnSpc>
                          <a:spcPct val="115000"/>
                        </a:lnSpc>
                        <a:spcBef>
                          <a:spcPts val="0"/>
                        </a:spcBef>
                        <a:spcAft>
                          <a:spcPts val="2400"/>
                        </a:spcAft>
                        <a:buNone/>
                      </a:pPr>
                      <a:r>
                        <a:rPr b="1" lang="ko" sz="800">
                          <a:solidFill>
                            <a:schemeClr val="lt1"/>
                          </a:solidFill>
                          <a:latin typeface="Rubik"/>
                          <a:ea typeface="Rubik"/>
                          <a:cs typeface="Rubik"/>
                          <a:sym typeface="Rubik"/>
                        </a:rPr>
                        <a:t>Levier</a:t>
                      </a:r>
                      <a:endParaRPr sz="800">
                        <a:solidFill>
                          <a:schemeClr val="lt1"/>
                        </a:solidFill>
                        <a:latin typeface="Rubik"/>
                        <a:ea typeface="Rubik"/>
                        <a:cs typeface="Rubik"/>
                        <a:sym typeface="Rubik"/>
                      </a:endParaRPr>
                    </a:p>
                  </a:txBody>
                  <a:tcPr marT="76200" marB="76200" marR="114300" marL="114300">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l">
                        <a:lnSpc>
                          <a:spcPct val="115000"/>
                        </a:lnSpc>
                        <a:spcBef>
                          <a:spcPts val="0"/>
                        </a:spcBef>
                        <a:spcAft>
                          <a:spcPts val="2400"/>
                        </a:spcAft>
                        <a:buNone/>
                      </a:pPr>
                      <a:r>
                        <a:rPr b="1" lang="ko" sz="800">
                          <a:solidFill>
                            <a:schemeClr val="lt1"/>
                          </a:solidFill>
                          <a:latin typeface="Rubik"/>
                          <a:ea typeface="Rubik"/>
                          <a:cs typeface="Rubik"/>
                          <a:sym typeface="Rubik"/>
                        </a:rPr>
                        <a:t>Niveau de priorité</a:t>
                      </a:r>
                      <a:endParaRPr sz="800">
                        <a:solidFill>
                          <a:schemeClr val="lt1"/>
                        </a:solidFill>
                        <a:latin typeface="Rubik"/>
                        <a:ea typeface="Rubik"/>
                        <a:cs typeface="Rubik"/>
                        <a:sym typeface="Rubik"/>
                      </a:endParaRPr>
                    </a:p>
                  </a:txBody>
                  <a:tcPr marT="76200" marB="76200" marR="114300" marL="114300">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r>
              <a:tr h="381000">
                <a:tc>
                  <a:txBody>
                    <a:bodyPr/>
                    <a:lstStyle/>
                    <a:p>
                      <a:pPr indent="0" lvl="0" marL="0" rtl="0" algn="l">
                        <a:spcBef>
                          <a:spcPts val="0"/>
                        </a:spcBef>
                        <a:spcAft>
                          <a:spcPts val="0"/>
                        </a:spcAft>
                        <a:buNone/>
                      </a:pPr>
                      <a:r>
                        <a:rPr b="1" lang="ko" sz="900">
                          <a:latin typeface="Rubik"/>
                          <a:ea typeface="Rubik"/>
                          <a:cs typeface="Rubik"/>
                          <a:sym typeface="Rubik"/>
                        </a:rPr>
                        <a:t>Nettoyer le maillage interne</a:t>
                      </a:r>
                      <a:endParaRPr b="1"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Remplacer les 456 liens internes pointant vers des redirections (301) par des URL définitives en code 200.</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900">
                          <a:latin typeface="Rubik"/>
                          <a:ea typeface="Rubik"/>
                          <a:cs typeface="Rubik"/>
                          <a:sym typeface="Rubik"/>
                        </a:rPr>
                        <a:t>Technique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1 (Important et urgent -</a:t>
                      </a:r>
                      <a:endParaRPr sz="900">
                        <a:latin typeface="Rubik"/>
                        <a:ea typeface="Rubik"/>
                        <a:cs typeface="Rubik"/>
                        <a:sym typeface="Rubik"/>
                      </a:endParaRPr>
                    </a:p>
                    <a:p>
                      <a:pPr indent="0" lvl="0" marL="0" rtl="0" algn="l">
                        <a:lnSpc>
                          <a:spcPct val="115000"/>
                        </a:lnSpc>
                        <a:spcBef>
                          <a:spcPts val="0"/>
                        </a:spcBef>
                        <a:spcAft>
                          <a:spcPts val="0"/>
                        </a:spcAft>
                        <a:buNone/>
                      </a:pPr>
                      <a:r>
                        <a:rPr lang="ko" sz="900">
                          <a:latin typeface="Rubik"/>
                          <a:ea typeface="Rubik"/>
                          <a:cs typeface="Rubik"/>
                          <a:sym typeface="Rubik"/>
                        </a:rPr>
                        <a:t>  Quick Win)</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r h="381000">
                <a:tc>
                  <a:txBody>
                    <a:bodyPr/>
                    <a:lstStyle/>
                    <a:p>
                      <a:pPr indent="0" lvl="0" marL="0" rtl="0" algn="l">
                        <a:spcBef>
                          <a:spcPts val="0"/>
                        </a:spcBef>
                        <a:spcAft>
                          <a:spcPts val="0"/>
                        </a:spcAft>
                        <a:buNone/>
                      </a:pPr>
                      <a:r>
                        <a:rPr b="1" lang="ko" sz="900">
                          <a:latin typeface="Rubik"/>
                          <a:ea typeface="Rubik"/>
                          <a:cs typeface="Rubik"/>
                          <a:sym typeface="Rubik"/>
                        </a:rPr>
                        <a:t>Corriger les erreurs JSON-LD</a:t>
                      </a:r>
                      <a:endParaRPr b="1"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Résoudre les erreurs de validation présentes sur 24 % des pages pour assurer la bonne transmission des entités. (</a:t>
                      </a:r>
                      <a:r>
                        <a:rPr lang="ko" sz="900">
                          <a:highlight>
                            <a:schemeClr val="accent4"/>
                          </a:highlight>
                          <a:latin typeface="Rubik"/>
                          <a:ea typeface="Rubik"/>
                          <a:cs typeface="Rubik"/>
                          <a:sym typeface="Rubik"/>
                        </a:rPr>
                        <a:t>Impact GEO</a:t>
                      </a:r>
                      <a:r>
                        <a:rPr lang="ko" sz="900">
                          <a:latin typeface="Rubik"/>
                          <a:ea typeface="Rubik"/>
                          <a:cs typeface="Rubik"/>
                          <a:sym typeface="Rubik"/>
                        </a:rPr>
                        <a:t> : fondamental pour la compréhension par les LLM).</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900">
                          <a:latin typeface="Rubik"/>
                          <a:ea typeface="Rubik"/>
                          <a:cs typeface="Rubik"/>
                          <a:sym typeface="Rubik"/>
                        </a:rPr>
                        <a:t>Technique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1 (Important et urgent -</a:t>
                      </a:r>
                      <a:endParaRPr sz="900">
                        <a:latin typeface="Rubik"/>
                        <a:ea typeface="Rubik"/>
                        <a:cs typeface="Rubik"/>
                        <a:sym typeface="Rubik"/>
                      </a:endParaRPr>
                    </a:p>
                    <a:p>
                      <a:pPr indent="0" lvl="0" marL="0" rtl="0" algn="l">
                        <a:lnSpc>
                          <a:spcPct val="115000"/>
                        </a:lnSpc>
                        <a:spcBef>
                          <a:spcPts val="0"/>
                        </a:spcBef>
                        <a:spcAft>
                          <a:spcPts val="0"/>
                        </a:spcAft>
                        <a:buNone/>
                      </a:pPr>
                      <a:r>
                        <a:rPr lang="ko" sz="900">
                          <a:latin typeface="Rubik"/>
                          <a:ea typeface="Rubik"/>
                          <a:cs typeface="Rubik"/>
                          <a:sym typeface="Rubik"/>
                        </a:rPr>
                        <a:t>  Quick Win)</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r h="381000">
                <a:tc>
                  <a:txBody>
                    <a:bodyPr/>
                    <a:lstStyle/>
                    <a:p>
                      <a:pPr indent="0" lvl="0" marL="0" rtl="0" algn="l">
                        <a:spcBef>
                          <a:spcPts val="0"/>
                        </a:spcBef>
                        <a:spcAft>
                          <a:spcPts val="0"/>
                        </a:spcAft>
                        <a:buNone/>
                      </a:pPr>
                      <a:r>
                        <a:rPr b="1" lang="ko" sz="900">
                          <a:latin typeface="Rubik"/>
                          <a:ea typeface="Rubik"/>
                          <a:cs typeface="Rubik"/>
                          <a:sym typeface="Rubik"/>
                        </a:rPr>
                        <a:t>Configurer la mise en cache serveur</a:t>
                      </a:r>
                      <a:endParaRPr b="1"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Activer et paramétrer la mise en cache sur les pages de pagination et les taxonomies pour corriger les 23 URL présentant un temps de réponse supérieur à 0,8 seconde.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900">
                          <a:latin typeface="Rubik"/>
                          <a:ea typeface="Rubik"/>
                          <a:cs typeface="Rubik"/>
                          <a:sym typeface="Rubik"/>
                        </a:rPr>
                        <a:t>Technique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1 (Important et urgent -</a:t>
                      </a:r>
                      <a:endParaRPr sz="900">
                        <a:latin typeface="Rubik"/>
                        <a:ea typeface="Rubik"/>
                        <a:cs typeface="Rubik"/>
                        <a:sym typeface="Rubik"/>
                      </a:endParaRPr>
                    </a:p>
                    <a:p>
                      <a:pPr indent="0" lvl="0" marL="0" rtl="0" algn="l">
                        <a:lnSpc>
                          <a:spcPct val="115000"/>
                        </a:lnSpc>
                        <a:spcBef>
                          <a:spcPts val="0"/>
                        </a:spcBef>
                        <a:spcAft>
                          <a:spcPts val="0"/>
                        </a:spcAft>
                        <a:buNone/>
                      </a:pPr>
                      <a:r>
                        <a:rPr lang="ko" sz="900">
                          <a:latin typeface="Rubik"/>
                          <a:ea typeface="Rubik"/>
                          <a:cs typeface="Rubik"/>
                          <a:sym typeface="Rubik"/>
                        </a:rPr>
                        <a:t>  Quick Win)</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b="1" lang="ko" sz="900">
                          <a:latin typeface="Rubik"/>
                          <a:ea typeface="Rubik"/>
                          <a:cs typeface="Rubik"/>
                          <a:sym typeface="Rubik"/>
                        </a:rPr>
                        <a:t>Optimisation les liens existant</a:t>
                      </a:r>
                      <a:endParaRPr b="1"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Mettre en place des redirections 301 sur les 326 URL en erreur 404 qui reçoivent actuellement des backlinks externes afin de récupérer cette autorité perdue. </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900">
                          <a:latin typeface="Rubik"/>
                          <a:ea typeface="Rubik"/>
                          <a:cs typeface="Rubik"/>
                          <a:sym typeface="Rubik"/>
                        </a:rPr>
                        <a:t>Technique / Off site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solidFill>
                            <a:schemeClr val="dk1"/>
                          </a:solidFill>
                          <a:latin typeface="Rubik"/>
                          <a:ea typeface="Rubik"/>
                          <a:cs typeface="Rubik"/>
                          <a:sym typeface="Rubik"/>
                        </a:rPr>
                        <a:t>1 (Important et urgent -</a:t>
                      </a:r>
                      <a:endParaRPr sz="900">
                        <a:solidFill>
                          <a:schemeClr val="dk1"/>
                        </a:solidFill>
                        <a:latin typeface="Rubik"/>
                        <a:ea typeface="Rubik"/>
                        <a:cs typeface="Rubik"/>
                        <a:sym typeface="Rubik"/>
                      </a:endParaRPr>
                    </a:p>
                    <a:p>
                      <a:pPr indent="0" lvl="0" marL="0" rtl="0" algn="l">
                        <a:lnSpc>
                          <a:spcPct val="115000"/>
                        </a:lnSpc>
                        <a:spcBef>
                          <a:spcPts val="0"/>
                        </a:spcBef>
                        <a:spcAft>
                          <a:spcPts val="0"/>
                        </a:spcAft>
                        <a:buNone/>
                      </a:pPr>
                      <a:r>
                        <a:rPr lang="ko" sz="900">
                          <a:solidFill>
                            <a:schemeClr val="dk1"/>
                          </a:solidFill>
                          <a:latin typeface="Rubik"/>
                          <a:ea typeface="Rubik"/>
                          <a:cs typeface="Rubik"/>
                          <a:sym typeface="Rubik"/>
                        </a:rPr>
                        <a:t>  Quick Win)</a:t>
                      </a:r>
                      <a:endParaRPr sz="900">
                        <a:solidFill>
                          <a:schemeClr val="dk1"/>
                        </a:solidFill>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2" name="Shape 632"/>
        <p:cNvGrpSpPr/>
        <p:nvPr/>
      </p:nvGrpSpPr>
      <p:grpSpPr>
        <a:xfrm>
          <a:off x="0" y="0"/>
          <a:ext cx="0" cy="0"/>
          <a:chOff x="0" y="0"/>
          <a:chExt cx="0" cy="0"/>
        </a:xfrm>
      </p:grpSpPr>
      <p:sp>
        <p:nvSpPr>
          <p:cNvPr id="633" name="Google Shape;633;p98"/>
          <p:cNvSpPr/>
          <p:nvPr/>
        </p:nvSpPr>
        <p:spPr>
          <a:xfrm>
            <a:off x="539550" y="338560"/>
            <a:ext cx="8064900" cy="4466400"/>
          </a:xfrm>
          <a:prstGeom prst="roundRect">
            <a:avLst>
              <a:gd fmla="val 6588"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graphicFrame>
        <p:nvGraphicFramePr>
          <p:cNvPr id="634" name="Google Shape;634;p98"/>
          <p:cNvGraphicFramePr/>
          <p:nvPr/>
        </p:nvGraphicFramePr>
        <p:xfrm>
          <a:off x="952500" y="841600"/>
          <a:ext cx="3000000" cy="3000000"/>
        </p:xfrm>
        <a:graphic>
          <a:graphicData uri="http://schemas.openxmlformats.org/drawingml/2006/table">
            <a:tbl>
              <a:tblPr>
                <a:noFill/>
                <a:tableStyleId>{610893BC-BFFD-4101-98AE-C5A81935D909}</a:tableStyleId>
              </a:tblPr>
              <a:tblGrid>
                <a:gridCol w="1470500"/>
                <a:gridCol w="3055850"/>
                <a:gridCol w="902900"/>
                <a:gridCol w="1809750"/>
              </a:tblGrid>
              <a:tr h="400550">
                <a:tc>
                  <a:txBody>
                    <a:bodyPr/>
                    <a:lstStyle/>
                    <a:p>
                      <a:pPr indent="0" lvl="0" marL="0" rtl="0" algn="l">
                        <a:lnSpc>
                          <a:spcPct val="115000"/>
                        </a:lnSpc>
                        <a:spcBef>
                          <a:spcPts val="0"/>
                        </a:spcBef>
                        <a:spcAft>
                          <a:spcPts val="2400"/>
                        </a:spcAft>
                        <a:buNone/>
                      </a:pPr>
                      <a:r>
                        <a:rPr b="1" lang="ko" sz="900">
                          <a:solidFill>
                            <a:schemeClr val="lt1"/>
                          </a:solidFill>
                          <a:latin typeface="Rubik"/>
                          <a:ea typeface="Rubik"/>
                          <a:cs typeface="Rubik"/>
                          <a:sym typeface="Rubik"/>
                        </a:rPr>
                        <a:t>Action</a:t>
                      </a:r>
                      <a:endParaRPr sz="900">
                        <a:solidFill>
                          <a:schemeClr val="lt1"/>
                        </a:solidFill>
                        <a:latin typeface="Rubik"/>
                        <a:ea typeface="Rubik"/>
                        <a:cs typeface="Rubik"/>
                        <a:sym typeface="Rubik"/>
                      </a:endParaRPr>
                    </a:p>
                  </a:txBody>
                  <a:tcPr marT="76200" marB="76200" marR="114300" marL="114300">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l">
                        <a:lnSpc>
                          <a:spcPct val="115000"/>
                        </a:lnSpc>
                        <a:spcBef>
                          <a:spcPts val="0"/>
                        </a:spcBef>
                        <a:spcAft>
                          <a:spcPts val="2400"/>
                        </a:spcAft>
                        <a:buNone/>
                      </a:pPr>
                      <a:r>
                        <a:rPr b="1" lang="ko" sz="900">
                          <a:solidFill>
                            <a:schemeClr val="lt1"/>
                          </a:solidFill>
                          <a:latin typeface="Rubik"/>
                          <a:ea typeface="Rubik"/>
                          <a:cs typeface="Rubik"/>
                          <a:sym typeface="Rubik"/>
                        </a:rPr>
                        <a:t>Commentaire très synthétique</a:t>
                      </a:r>
                      <a:endParaRPr sz="900">
                        <a:solidFill>
                          <a:schemeClr val="lt1"/>
                        </a:solidFill>
                        <a:latin typeface="Rubik"/>
                        <a:ea typeface="Rubik"/>
                        <a:cs typeface="Rubik"/>
                        <a:sym typeface="Rubik"/>
                      </a:endParaRPr>
                    </a:p>
                  </a:txBody>
                  <a:tcPr marT="76200" marB="76200" marR="114300" marL="114300">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l">
                        <a:lnSpc>
                          <a:spcPct val="115000"/>
                        </a:lnSpc>
                        <a:spcBef>
                          <a:spcPts val="0"/>
                        </a:spcBef>
                        <a:spcAft>
                          <a:spcPts val="2400"/>
                        </a:spcAft>
                        <a:buNone/>
                      </a:pPr>
                      <a:r>
                        <a:rPr b="1" lang="ko" sz="900">
                          <a:solidFill>
                            <a:schemeClr val="lt1"/>
                          </a:solidFill>
                          <a:latin typeface="Rubik"/>
                          <a:ea typeface="Rubik"/>
                          <a:cs typeface="Rubik"/>
                          <a:sym typeface="Rubik"/>
                        </a:rPr>
                        <a:t>Levier</a:t>
                      </a:r>
                      <a:endParaRPr sz="900">
                        <a:solidFill>
                          <a:schemeClr val="lt1"/>
                        </a:solidFill>
                        <a:latin typeface="Rubik"/>
                        <a:ea typeface="Rubik"/>
                        <a:cs typeface="Rubik"/>
                        <a:sym typeface="Rubik"/>
                      </a:endParaRPr>
                    </a:p>
                  </a:txBody>
                  <a:tcPr marT="76200" marB="76200" marR="114300" marL="114300">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l">
                        <a:lnSpc>
                          <a:spcPct val="115000"/>
                        </a:lnSpc>
                        <a:spcBef>
                          <a:spcPts val="0"/>
                        </a:spcBef>
                        <a:spcAft>
                          <a:spcPts val="2400"/>
                        </a:spcAft>
                        <a:buNone/>
                      </a:pPr>
                      <a:r>
                        <a:rPr b="1" lang="ko" sz="900">
                          <a:solidFill>
                            <a:schemeClr val="lt1"/>
                          </a:solidFill>
                          <a:latin typeface="Rubik"/>
                          <a:ea typeface="Rubik"/>
                          <a:cs typeface="Rubik"/>
                          <a:sym typeface="Rubik"/>
                        </a:rPr>
                        <a:t>Niveau de priorité</a:t>
                      </a:r>
                      <a:endParaRPr sz="900">
                        <a:solidFill>
                          <a:schemeClr val="lt1"/>
                        </a:solidFill>
                        <a:latin typeface="Rubik"/>
                        <a:ea typeface="Rubik"/>
                        <a:cs typeface="Rubik"/>
                        <a:sym typeface="Rubik"/>
                      </a:endParaRPr>
                    </a:p>
                  </a:txBody>
                  <a:tcPr marT="76200" marB="76200" marR="114300" marL="114300">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r>
              <a:tr h="381000">
                <a:tc>
                  <a:txBody>
                    <a:bodyPr/>
                    <a:lstStyle/>
                    <a:p>
                      <a:pPr indent="0" lvl="0" marL="0" rtl="0" algn="l">
                        <a:spcBef>
                          <a:spcPts val="0"/>
                        </a:spcBef>
                        <a:spcAft>
                          <a:spcPts val="0"/>
                        </a:spcAft>
                        <a:buNone/>
                      </a:pPr>
                      <a:r>
                        <a:rPr b="1" lang="ko" sz="900">
                          <a:latin typeface="Rubik"/>
                          <a:ea typeface="Rubik"/>
                          <a:cs typeface="Rubik"/>
                          <a:sym typeface="Rubik"/>
                        </a:rPr>
                        <a:t>Acquérir de l'autorité (Netlinking)</a:t>
                      </a:r>
                      <a:endParaRPr b="1"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B4A7D6"/>
                    </a:solidFill>
                  </a:tcPr>
                </a:tc>
                <a:tc>
                  <a:txBody>
                    <a:bodyPr/>
                    <a:lstStyle/>
                    <a:p>
                      <a:pPr indent="0" lvl="0" marL="0" rtl="0" algn="l">
                        <a:spcBef>
                          <a:spcPts val="0"/>
                        </a:spcBef>
                        <a:spcAft>
                          <a:spcPts val="0"/>
                        </a:spcAft>
                        <a:buNone/>
                      </a:pPr>
                      <a:r>
                        <a:rPr lang="ko" sz="900">
                          <a:latin typeface="Rubik"/>
                          <a:ea typeface="Rubik"/>
                          <a:cs typeface="Rubik"/>
                          <a:sym typeface="Rubik"/>
                        </a:rPr>
                        <a:t>Obtenir des liens depuis des domaines à fort trafic pour redresser le ratio TF/CF (actuellement à 0,32) et rattraper la concurrence. (</a:t>
                      </a:r>
                      <a:r>
                        <a:rPr lang="ko" sz="900">
                          <a:highlight>
                            <a:schemeClr val="accent4"/>
                          </a:highlight>
                          <a:latin typeface="Rubik"/>
                          <a:ea typeface="Rubik"/>
                          <a:cs typeface="Rubik"/>
                          <a:sym typeface="Rubik"/>
                        </a:rPr>
                        <a:t>Impact GEO </a:t>
                      </a:r>
                      <a:r>
                        <a:rPr lang="ko" sz="900">
                          <a:latin typeface="Rubik"/>
                          <a:ea typeface="Rubik"/>
                          <a:cs typeface="Rubik"/>
                          <a:sym typeface="Rubik"/>
                        </a:rPr>
                        <a:t>: valide l'autorité E-E-A-T).</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B4A7D6"/>
                    </a:solidFill>
                  </a:tcPr>
                </a:tc>
                <a:tc>
                  <a:txBody>
                    <a:bodyPr/>
                    <a:lstStyle/>
                    <a:p>
                      <a:pPr indent="0" lvl="0" marL="0" rtl="0" algn="l">
                        <a:lnSpc>
                          <a:spcPct val="115000"/>
                        </a:lnSpc>
                        <a:spcBef>
                          <a:spcPts val="0"/>
                        </a:spcBef>
                        <a:spcAft>
                          <a:spcPts val="0"/>
                        </a:spcAft>
                        <a:buNone/>
                      </a:pPr>
                      <a:r>
                        <a:rPr lang="ko" sz="900">
                          <a:latin typeface="Rubik"/>
                          <a:ea typeface="Rubik"/>
                          <a:cs typeface="Rubik"/>
                          <a:sym typeface="Rubik"/>
                        </a:rPr>
                        <a:t>Off site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B4A7D6"/>
                    </a:solidFill>
                  </a:tcPr>
                </a:tc>
                <a:tc>
                  <a:txBody>
                    <a:bodyPr/>
                    <a:lstStyle/>
                    <a:p>
                      <a:pPr indent="0" lvl="0" marL="0" rtl="0" algn="l">
                        <a:spcBef>
                          <a:spcPts val="0"/>
                        </a:spcBef>
                        <a:spcAft>
                          <a:spcPts val="0"/>
                        </a:spcAft>
                        <a:buNone/>
                      </a:pPr>
                      <a:r>
                        <a:rPr lang="ko" sz="900">
                          <a:latin typeface="Rubik"/>
                          <a:ea typeface="Rubik"/>
                          <a:cs typeface="Rubik"/>
                          <a:sym typeface="Rubik"/>
                        </a:rPr>
                        <a:t>2 (Important mais non</a:t>
                      </a:r>
                      <a:endParaRPr sz="900">
                        <a:latin typeface="Rubik"/>
                        <a:ea typeface="Rubik"/>
                        <a:cs typeface="Rubik"/>
                        <a:sym typeface="Rubik"/>
                      </a:endParaRPr>
                    </a:p>
                    <a:p>
                      <a:pPr indent="0" lvl="0" marL="0" rtl="0" algn="l">
                        <a:lnSpc>
                          <a:spcPct val="115000"/>
                        </a:lnSpc>
                        <a:spcBef>
                          <a:spcPts val="0"/>
                        </a:spcBef>
                        <a:spcAft>
                          <a:spcPts val="0"/>
                        </a:spcAft>
                        <a:buNone/>
                      </a:pPr>
                      <a:r>
                        <a:rPr lang="ko" sz="900">
                          <a:latin typeface="Rubik"/>
                          <a:ea typeface="Rubik"/>
                          <a:cs typeface="Rubik"/>
                          <a:sym typeface="Rubik"/>
                        </a:rPr>
                        <a:t>  urgent - Stratégique)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B4A7D6"/>
                    </a:solidFill>
                  </a:tcPr>
                </a:tc>
              </a:tr>
              <a:tr h="381000">
                <a:tc>
                  <a:txBody>
                    <a:bodyPr/>
                    <a:lstStyle/>
                    <a:p>
                      <a:pPr indent="0" lvl="0" marL="0" rtl="0" algn="l">
                        <a:lnSpc>
                          <a:spcPct val="115000"/>
                        </a:lnSpc>
                        <a:spcBef>
                          <a:spcPts val="0"/>
                        </a:spcBef>
                        <a:spcAft>
                          <a:spcPts val="0"/>
                        </a:spcAft>
                        <a:buNone/>
                      </a:pPr>
                      <a:r>
                        <a:rPr b="1" lang="ko" sz="900">
                          <a:latin typeface="Rubik"/>
                          <a:ea typeface="Rubik"/>
                          <a:cs typeface="Rubik"/>
                          <a:sym typeface="Rubik"/>
                        </a:rPr>
                        <a:t>Désamorcer la cannibalisation</a:t>
                      </a:r>
                      <a:endParaRPr b="1"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Arbitrer les URL cibles pour les 200 mots-clés en conflit interne, majoritairement dans la section "Ressources".</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900">
                          <a:latin typeface="Rubik"/>
                          <a:ea typeface="Rubik"/>
                          <a:cs typeface="Rubik"/>
                          <a:sym typeface="Rubik"/>
                        </a:rPr>
                        <a:t>Sémantique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2 (Important mais non urgent - Stratégique)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r h="381000">
                <a:tc>
                  <a:txBody>
                    <a:bodyPr/>
                    <a:lstStyle/>
                    <a:p>
                      <a:pPr indent="0" lvl="0" marL="0" rtl="0" algn="l">
                        <a:spcBef>
                          <a:spcPts val="0"/>
                        </a:spcBef>
                        <a:spcAft>
                          <a:spcPts val="0"/>
                        </a:spcAft>
                        <a:buNone/>
                      </a:pPr>
                      <a:r>
                        <a:rPr b="1" lang="ko" sz="900">
                          <a:latin typeface="Rubik"/>
                          <a:ea typeface="Rubik"/>
                          <a:cs typeface="Rubik"/>
                          <a:sym typeface="Rubik"/>
                        </a:rPr>
                        <a:t>Structurer pour la conversation</a:t>
                      </a:r>
                      <a:endParaRPr b="1"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Reformuler des balises H2/H3 sous forme de questions directes. (</a:t>
                      </a:r>
                      <a:r>
                        <a:rPr lang="ko" sz="900">
                          <a:highlight>
                            <a:schemeClr val="accent4"/>
                          </a:highlight>
                          <a:latin typeface="Rubik"/>
                          <a:ea typeface="Rubik"/>
                          <a:cs typeface="Rubik"/>
                          <a:sym typeface="Rubik"/>
                        </a:rPr>
                        <a:t>Impact GEO</a:t>
                      </a:r>
                      <a:r>
                        <a:rPr lang="ko" sz="900">
                          <a:latin typeface="Rubik"/>
                          <a:ea typeface="Rubik"/>
                          <a:cs typeface="Rubik"/>
                          <a:sym typeface="Rubik"/>
                        </a:rPr>
                        <a:t> : alimente les extraits enrichis et les réponses IA).</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900">
                          <a:latin typeface="Rubik"/>
                          <a:ea typeface="Rubik"/>
                          <a:cs typeface="Rubik"/>
                          <a:sym typeface="Rubik"/>
                        </a:rPr>
                        <a:t>Sémantique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2 (Important mais non urgent - Stratégique)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r h="600850">
                <a:tc>
                  <a:txBody>
                    <a:bodyPr/>
                    <a:lstStyle/>
                    <a:p>
                      <a:pPr indent="0" lvl="0" marL="0" rtl="0" algn="l">
                        <a:spcBef>
                          <a:spcPts val="0"/>
                        </a:spcBef>
                        <a:spcAft>
                          <a:spcPts val="0"/>
                        </a:spcAft>
                        <a:buNone/>
                      </a:pPr>
                      <a:r>
                        <a:rPr b="1" lang="ko" sz="900">
                          <a:latin typeface="Rubik"/>
                          <a:ea typeface="Rubik"/>
                          <a:cs typeface="Rubik"/>
                          <a:sym typeface="Rubik"/>
                        </a:rPr>
                        <a:t>Cibler les intentions commerciales</a:t>
                      </a:r>
                      <a:endParaRPr b="1"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Produire des contenus pour capter les 274 mots-clés transactionnels identifiés à faible difficulté  concurrentielle.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900">
                          <a:latin typeface="Rubik"/>
                          <a:ea typeface="Rubik"/>
                          <a:cs typeface="Rubik"/>
                          <a:sym typeface="Rubik"/>
                        </a:rPr>
                        <a:t>Sémantique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2 (Important mais non urgent - Stratégique)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b="1" lang="ko" sz="900">
                          <a:latin typeface="Rubik"/>
                          <a:ea typeface="Rubik"/>
                          <a:cs typeface="Rubik"/>
                          <a:sym typeface="Rubik"/>
                        </a:rPr>
                        <a:t>Clarifier l'architecture linguistique</a:t>
                      </a:r>
                      <a:endParaRPr b="1"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D5A6BD"/>
                    </a:solidFill>
                  </a:tcPr>
                </a:tc>
                <a:tc>
                  <a:txBody>
                    <a:bodyPr/>
                    <a:lstStyle/>
                    <a:p>
                      <a:pPr indent="0" lvl="0" marL="0" rtl="0" algn="l">
                        <a:spcBef>
                          <a:spcPts val="0"/>
                        </a:spcBef>
                        <a:spcAft>
                          <a:spcPts val="0"/>
                        </a:spcAft>
                        <a:buNone/>
                      </a:pPr>
                      <a:r>
                        <a:rPr lang="ko" sz="900">
                          <a:latin typeface="Rubik"/>
                          <a:ea typeface="Rubik"/>
                          <a:cs typeface="Rubik"/>
                          <a:sym typeface="Rubik"/>
                        </a:rPr>
                        <a:t>Résoudre la redirection de la racine vers le répertoire /fr/ en ramenant le contenu à la racine ou en implémentant les balises hreflang.</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D5A6BD"/>
                    </a:solidFill>
                  </a:tcPr>
                </a:tc>
                <a:tc>
                  <a:txBody>
                    <a:bodyPr/>
                    <a:lstStyle/>
                    <a:p>
                      <a:pPr indent="0" lvl="0" marL="0" rtl="0" algn="l">
                        <a:lnSpc>
                          <a:spcPct val="115000"/>
                        </a:lnSpc>
                        <a:spcBef>
                          <a:spcPts val="0"/>
                        </a:spcBef>
                        <a:spcAft>
                          <a:spcPts val="0"/>
                        </a:spcAft>
                        <a:buNone/>
                      </a:pPr>
                      <a:r>
                        <a:rPr lang="ko" sz="900">
                          <a:latin typeface="Rubik"/>
                          <a:ea typeface="Rubik"/>
                          <a:cs typeface="Rubik"/>
                          <a:sym typeface="Rubik"/>
                        </a:rPr>
                        <a:t>Technique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D5A6BD"/>
                    </a:solidFill>
                  </a:tcPr>
                </a:tc>
                <a:tc>
                  <a:txBody>
                    <a:bodyPr/>
                    <a:lstStyle/>
                    <a:p>
                      <a:pPr indent="0" lvl="0" marL="0" rtl="0" algn="ctr">
                        <a:spcBef>
                          <a:spcPts val="0"/>
                        </a:spcBef>
                        <a:spcAft>
                          <a:spcPts val="0"/>
                        </a:spcAft>
                        <a:buNone/>
                      </a:pPr>
                      <a:r>
                        <a:rPr lang="ko" sz="900">
                          <a:latin typeface="Rubik"/>
                          <a:ea typeface="Rubik"/>
                          <a:cs typeface="Rubik"/>
                          <a:sym typeface="Rubik"/>
                        </a:rPr>
                        <a:t>?</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D5A6BD"/>
                    </a:solidFill>
                  </a:tcPr>
                </a:tc>
              </a:tr>
            </a:tbl>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id="639" name="Google Shape;639;p99"/>
          <p:cNvSpPr/>
          <p:nvPr/>
        </p:nvSpPr>
        <p:spPr>
          <a:xfrm>
            <a:off x="539550" y="338560"/>
            <a:ext cx="8064900" cy="4466400"/>
          </a:xfrm>
          <a:prstGeom prst="roundRect">
            <a:avLst>
              <a:gd fmla="val 6588"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graphicFrame>
        <p:nvGraphicFramePr>
          <p:cNvPr id="640" name="Google Shape;640;p99"/>
          <p:cNvGraphicFramePr/>
          <p:nvPr/>
        </p:nvGraphicFramePr>
        <p:xfrm>
          <a:off x="952500" y="841600"/>
          <a:ext cx="3000000" cy="3000000"/>
        </p:xfrm>
        <a:graphic>
          <a:graphicData uri="http://schemas.openxmlformats.org/drawingml/2006/table">
            <a:tbl>
              <a:tblPr>
                <a:noFill/>
                <a:tableStyleId>{610893BC-BFFD-4101-98AE-C5A81935D909}</a:tableStyleId>
              </a:tblPr>
              <a:tblGrid>
                <a:gridCol w="1470500"/>
                <a:gridCol w="3055850"/>
                <a:gridCol w="902900"/>
                <a:gridCol w="1809750"/>
              </a:tblGrid>
              <a:tr h="400550">
                <a:tc>
                  <a:txBody>
                    <a:bodyPr/>
                    <a:lstStyle/>
                    <a:p>
                      <a:pPr indent="0" lvl="0" marL="0" rtl="0" algn="l">
                        <a:lnSpc>
                          <a:spcPct val="115000"/>
                        </a:lnSpc>
                        <a:spcBef>
                          <a:spcPts val="0"/>
                        </a:spcBef>
                        <a:spcAft>
                          <a:spcPts val="2400"/>
                        </a:spcAft>
                        <a:buNone/>
                      </a:pPr>
                      <a:r>
                        <a:rPr b="1" lang="ko" sz="900">
                          <a:solidFill>
                            <a:schemeClr val="lt1"/>
                          </a:solidFill>
                          <a:latin typeface="Rubik"/>
                          <a:ea typeface="Rubik"/>
                          <a:cs typeface="Rubik"/>
                          <a:sym typeface="Rubik"/>
                        </a:rPr>
                        <a:t>Action</a:t>
                      </a:r>
                      <a:endParaRPr sz="900">
                        <a:solidFill>
                          <a:schemeClr val="lt1"/>
                        </a:solidFill>
                        <a:latin typeface="Rubik"/>
                        <a:ea typeface="Rubik"/>
                        <a:cs typeface="Rubik"/>
                        <a:sym typeface="Rubik"/>
                      </a:endParaRPr>
                    </a:p>
                  </a:txBody>
                  <a:tcPr marT="76200" marB="76200" marR="114300" marL="114300">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l">
                        <a:lnSpc>
                          <a:spcPct val="115000"/>
                        </a:lnSpc>
                        <a:spcBef>
                          <a:spcPts val="0"/>
                        </a:spcBef>
                        <a:spcAft>
                          <a:spcPts val="2400"/>
                        </a:spcAft>
                        <a:buNone/>
                      </a:pPr>
                      <a:r>
                        <a:rPr b="1" lang="ko" sz="900">
                          <a:solidFill>
                            <a:schemeClr val="lt1"/>
                          </a:solidFill>
                          <a:latin typeface="Rubik"/>
                          <a:ea typeface="Rubik"/>
                          <a:cs typeface="Rubik"/>
                          <a:sym typeface="Rubik"/>
                        </a:rPr>
                        <a:t>Commentaire très synthétique</a:t>
                      </a:r>
                      <a:endParaRPr sz="900">
                        <a:solidFill>
                          <a:schemeClr val="lt1"/>
                        </a:solidFill>
                        <a:latin typeface="Rubik"/>
                        <a:ea typeface="Rubik"/>
                        <a:cs typeface="Rubik"/>
                        <a:sym typeface="Rubik"/>
                      </a:endParaRPr>
                    </a:p>
                  </a:txBody>
                  <a:tcPr marT="76200" marB="76200" marR="114300" marL="114300">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l">
                        <a:lnSpc>
                          <a:spcPct val="115000"/>
                        </a:lnSpc>
                        <a:spcBef>
                          <a:spcPts val="0"/>
                        </a:spcBef>
                        <a:spcAft>
                          <a:spcPts val="2400"/>
                        </a:spcAft>
                        <a:buNone/>
                      </a:pPr>
                      <a:r>
                        <a:rPr b="1" lang="ko" sz="900">
                          <a:solidFill>
                            <a:schemeClr val="lt1"/>
                          </a:solidFill>
                          <a:latin typeface="Rubik"/>
                          <a:ea typeface="Rubik"/>
                          <a:cs typeface="Rubik"/>
                          <a:sym typeface="Rubik"/>
                        </a:rPr>
                        <a:t>Levier</a:t>
                      </a:r>
                      <a:endParaRPr sz="900">
                        <a:solidFill>
                          <a:schemeClr val="lt1"/>
                        </a:solidFill>
                        <a:latin typeface="Rubik"/>
                        <a:ea typeface="Rubik"/>
                        <a:cs typeface="Rubik"/>
                        <a:sym typeface="Rubik"/>
                      </a:endParaRPr>
                    </a:p>
                  </a:txBody>
                  <a:tcPr marT="76200" marB="76200" marR="114300" marL="114300">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c>
                  <a:txBody>
                    <a:bodyPr/>
                    <a:lstStyle/>
                    <a:p>
                      <a:pPr indent="0" lvl="0" marL="0" rtl="0" algn="l">
                        <a:lnSpc>
                          <a:spcPct val="115000"/>
                        </a:lnSpc>
                        <a:spcBef>
                          <a:spcPts val="0"/>
                        </a:spcBef>
                        <a:spcAft>
                          <a:spcPts val="2400"/>
                        </a:spcAft>
                        <a:buNone/>
                      </a:pPr>
                      <a:r>
                        <a:rPr b="1" lang="ko" sz="900">
                          <a:solidFill>
                            <a:schemeClr val="lt1"/>
                          </a:solidFill>
                          <a:latin typeface="Rubik"/>
                          <a:ea typeface="Rubik"/>
                          <a:cs typeface="Rubik"/>
                          <a:sym typeface="Rubik"/>
                        </a:rPr>
                        <a:t>Niveau de priorité</a:t>
                      </a:r>
                      <a:endParaRPr sz="900">
                        <a:solidFill>
                          <a:schemeClr val="lt1"/>
                        </a:solidFill>
                        <a:latin typeface="Rubik"/>
                        <a:ea typeface="Rubik"/>
                        <a:cs typeface="Rubik"/>
                        <a:sym typeface="Rubik"/>
                      </a:endParaRPr>
                    </a:p>
                  </a:txBody>
                  <a:tcPr marT="76200" marB="76200" marR="114300" marL="114300">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solidFill>
                      <a:srgbClr val="6159D2"/>
                    </a:solidFill>
                  </a:tcPr>
                </a:tc>
              </a:tr>
              <a:tr h="381000">
                <a:tc>
                  <a:txBody>
                    <a:bodyPr/>
                    <a:lstStyle/>
                    <a:p>
                      <a:pPr indent="0" lvl="0" marL="0" rtl="0" algn="l">
                        <a:lnSpc>
                          <a:spcPct val="115000"/>
                        </a:lnSpc>
                        <a:spcBef>
                          <a:spcPts val="0"/>
                        </a:spcBef>
                        <a:spcAft>
                          <a:spcPts val="0"/>
                        </a:spcAft>
                        <a:buNone/>
                      </a:pPr>
                      <a:r>
                        <a:rPr b="1" lang="ko" sz="900">
                          <a:latin typeface="Rubik"/>
                          <a:ea typeface="Rubik"/>
                          <a:cs typeface="Rubik"/>
                          <a:sym typeface="Rubik"/>
                        </a:rPr>
                        <a:t>Générer des mentions RP nationales</a:t>
                      </a:r>
                      <a:endParaRPr b="1"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Diversifier la présence textuelle de la marque au-delà de la presse régionale (viser les médias tech et B2B nationaux). </a:t>
                      </a:r>
                      <a:r>
                        <a:rPr lang="ko" sz="900">
                          <a:highlight>
                            <a:schemeClr val="accent4"/>
                          </a:highlight>
                          <a:latin typeface="Rubik"/>
                          <a:ea typeface="Rubik"/>
                          <a:cs typeface="Rubik"/>
                          <a:sym typeface="Rubik"/>
                        </a:rPr>
                        <a:t>(</a:t>
                      </a:r>
                      <a:r>
                        <a:rPr i="1" lang="ko" sz="900">
                          <a:highlight>
                            <a:schemeClr val="accent4"/>
                          </a:highlight>
                          <a:latin typeface="Rubik"/>
                          <a:ea typeface="Rubik"/>
                          <a:cs typeface="Rubik"/>
                          <a:sym typeface="Rubik"/>
                        </a:rPr>
                        <a:t>Impact GEO</a:t>
                      </a:r>
                      <a:r>
                        <a:rPr i="1" lang="ko" sz="900">
                          <a:latin typeface="Rubik"/>
                          <a:ea typeface="Rubik"/>
                          <a:cs typeface="Rubik"/>
                          <a:sym typeface="Rubik"/>
                        </a:rPr>
                        <a:t> : signaux de confiance hors-liens)</a:t>
                      </a:r>
                      <a:r>
                        <a:rPr lang="ko" sz="900">
                          <a:latin typeface="Rubik"/>
                          <a:ea typeface="Rubik"/>
                          <a:cs typeface="Rubik"/>
                          <a:sym typeface="Rubik"/>
                        </a:rPr>
                        <a:t>.</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Off site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2 (Important mais non urgent - Stratégique)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b="1" lang="ko" sz="900">
                          <a:latin typeface="Rubik"/>
                          <a:ea typeface="Rubik"/>
                          <a:cs typeface="Rubik"/>
                          <a:sym typeface="Rubik"/>
                        </a:rPr>
                        <a:t>Optimiser les performances (CWV)</a:t>
                      </a:r>
                      <a:endParaRPr b="1"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Améliorer le temps de chargement principal (LCP) des pages transactionnelles en compressant les images et allégeant le code.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900">
                          <a:latin typeface="Rubik"/>
                          <a:ea typeface="Rubik"/>
                          <a:cs typeface="Rubik"/>
                          <a:sym typeface="Rubik"/>
                        </a:rPr>
                        <a:t>Technique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2 (Important mais non urgent - Stratégique)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r h="381000">
                <a:tc>
                  <a:txBody>
                    <a:bodyPr/>
                    <a:lstStyle/>
                    <a:p>
                      <a:pPr indent="0" lvl="0" marL="0" rtl="0" algn="l">
                        <a:spcBef>
                          <a:spcPts val="0"/>
                        </a:spcBef>
                        <a:spcAft>
                          <a:spcPts val="0"/>
                        </a:spcAft>
                        <a:buNone/>
                      </a:pPr>
                      <a:r>
                        <a:rPr b="1" lang="ko" sz="900">
                          <a:latin typeface="Rubik"/>
                          <a:ea typeface="Rubik"/>
                          <a:cs typeface="Rubik"/>
                          <a:sym typeface="Rubik"/>
                        </a:rPr>
                        <a:t>Restructurer le balisage sémantique HTML</a:t>
                      </a:r>
                      <a:endParaRPr b="1"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Déployer les balises &lt;main&gt; et &lt;section&gt; sur les gabarits transactionnels pour faciliter l'extraction et la compréhension du texte brut par les algorithmes. (</a:t>
                      </a:r>
                      <a:r>
                        <a:rPr lang="ko" sz="900">
                          <a:highlight>
                            <a:schemeClr val="accent4"/>
                          </a:highlight>
                          <a:latin typeface="Rubik"/>
                          <a:ea typeface="Rubik"/>
                          <a:cs typeface="Rubik"/>
                          <a:sym typeface="Rubik"/>
                        </a:rPr>
                        <a:t>Impact GEO</a:t>
                      </a:r>
                      <a:r>
                        <a:rPr lang="ko" sz="900">
                          <a:latin typeface="Rubik"/>
                          <a:ea typeface="Rubik"/>
                          <a:cs typeface="Rubik"/>
                          <a:sym typeface="Rubik"/>
                        </a:rPr>
                        <a:t> : structure la donnée pour les IA).</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900">
                          <a:latin typeface="Rubik"/>
                          <a:ea typeface="Rubik"/>
                          <a:cs typeface="Rubik"/>
                          <a:sym typeface="Rubik"/>
                        </a:rPr>
                        <a:t>Technique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2 (Important mais non</a:t>
                      </a:r>
                      <a:endParaRPr sz="900">
                        <a:latin typeface="Rubik"/>
                        <a:ea typeface="Rubik"/>
                        <a:cs typeface="Rubik"/>
                        <a:sym typeface="Rubik"/>
                      </a:endParaRPr>
                    </a:p>
                    <a:p>
                      <a:pPr indent="0" lvl="0" marL="0" rtl="0" algn="l">
                        <a:lnSpc>
                          <a:spcPct val="115000"/>
                        </a:lnSpc>
                        <a:spcBef>
                          <a:spcPts val="0"/>
                        </a:spcBef>
                        <a:spcAft>
                          <a:spcPts val="0"/>
                        </a:spcAft>
                        <a:buNone/>
                      </a:pPr>
                      <a:r>
                        <a:rPr lang="ko" sz="900">
                          <a:latin typeface="Rubik"/>
                          <a:ea typeface="Rubik"/>
                          <a:cs typeface="Rubik"/>
                          <a:sym typeface="Rubik"/>
                        </a:rPr>
                        <a:t>  urgent - Stratégique)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r h="381000">
                <a:tc>
                  <a:txBody>
                    <a:bodyPr/>
                    <a:lstStyle/>
                    <a:p>
                      <a:pPr indent="0" lvl="0" marL="0" rtl="0" algn="l">
                        <a:spcBef>
                          <a:spcPts val="0"/>
                        </a:spcBef>
                        <a:spcAft>
                          <a:spcPts val="0"/>
                        </a:spcAft>
                        <a:buNone/>
                      </a:pPr>
                      <a:r>
                        <a:rPr b="1" lang="ko" sz="900">
                          <a:latin typeface="Rubik"/>
                          <a:ea typeface="Rubik"/>
                          <a:cs typeface="Rubik"/>
                          <a:sym typeface="Rubik"/>
                        </a:rPr>
                        <a:t>Renseigner les attributs alternatifs</a:t>
                      </a:r>
                      <a:endParaRPr b="1"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Rédiger des textes descriptifs pour les 37 images du site actuellement dépourvues d'attribut "alt".</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900">
                          <a:latin typeface="Rubik"/>
                          <a:ea typeface="Rubik"/>
                          <a:cs typeface="Rubik"/>
                          <a:sym typeface="Rubik"/>
                        </a:rPr>
                        <a:t>Technique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3 (Non important mais</a:t>
                      </a:r>
                      <a:endParaRPr sz="900">
                        <a:latin typeface="Rubik"/>
                        <a:ea typeface="Rubik"/>
                        <a:cs typeface="Rubik"/>
                        <a:sym typeface="Rubik"/>
                      </a:endParaRPr>
                    </a:p>
                    <a:p>
                      <a:pPr indent="0" lvl="0" marL="0" rtl="0" algn="l">
                        <a:lnSpc>
                          <a:spcPct val="115000"/>
                        </a:lnSpc>
                        <a:spcBef>
                          <a:spcPts val="0"/>
                        </a:spcBef>
                        <a:spcAft>
                          <a:spcPts val="0"/>
                        </a:spcAft>
                        <a:buNone/>
                      </a:pPr>
                      <a:r>
                        <a:rPr lang="ko" sz="900">
                          <a:latin typeface="Rubik"/>
                          <a:ea typeface="Rubik"/>
                          <a:cs typeface="Rubik"/>
                          <a:sym typeface="Rubik"/>
                        </a:rPr>
                        <a:t>  urgent)</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r h="381000">
                <a:tc>
                  <a:txBody>
                    <a:bodyPr/>
                    <a:lstStyle/>
                    <a:p>
                      <a:pPr indent="0" lvl="0" marL="0" rtl="0" algn="l">
                        <a:spcBef>
                          <a:spcPts val="0"/>
                        </a:spcBef>
                        <a:spcAft>
                          <a:spcPts val="0"/>
                        </a:spcAft>
                        <a:buNone/>
                      </a:pPr>
                      <a:r>
                        <a:rPr b="1" lang="ko" sz="900">
                          <a:latin typeface="Rubik"/>
                          <a:ea typeface="Rubik"/>
                          <a:cs typeface="Rubik"/>
                          <a:sym typeface="Rubik"/>
                        </a:rPr>
                        <a:t>Réduire la profondeur de navigation</a:t>
                      </a:r>
                      <a:endParaRPr b="1"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Ajouter des liens internes ciblés pour rapprocher de la page d'accueil les 8 articles de blog actuellement relégués à une profondeur de quatre clics.</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ko" sz="900">
                          <a:latin typeface="Rubik"/>
                          <a:ea typeface="Rubik"/>
                          <a:cs typeface="Rubik"/>
                          <a:sym typeface="Rubik"/>
                        </a:rPr>
                        <a:t>Technique / Sémantique</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c>
                  <a:txBody>
                    <a:bodyPr/>
                    <a:lstStyle/>
                    <a:p>
                      <a:pPr indent="0" lvl="0" marL="0" rtl="0" algn="l">
                        <a:spcBef>
                          <a:spcPts val="0"/>
                        </a:spcBef>
                        <a:spcAft>
                          <a:spcPts val="0"/>
                        </a:spcAft>
                        <a:buNone/>
                      </a:pPr>
                      <a:r>
                        <a:rPr lang="ko" sz="900">
                          <a:latin typeface="Rubik"/>
                          <a:ea typeface="Rubik"/>
                          <a:cs typeface="Rubik"/>
                          <a:sym typeface="Rubik"/>
                        </a:rPr>
                        <a:t>3 (Non important mais</a:t>
                      </a:r>
                      <a:endParaRPr sz="900">
                        <a:latin typeface="Rubik"/>
                        <a:ea typeface="Rubik"/>
                        <a:cs typeface="Rubik"/>
                        <a:sym typeface="Rubik"/>
                      </a:endParaRPr>
                    </a:p>
                    <a:p>
                      <a:pPr indent="0" lvl="0" marL="0" rtl="0" algn="l">
                        <a:spcBef>
                          <a:spcPts val="0"/>
                        </a:spcBef>
                        <a:spcAft>
                          <a:spcPts val="0"/>
                        </a:spcAft>
                        <a:buNone/>
                      </a:pPr>
                      <a:r>
                        <a:rPr lang="ko" sz="900">
                          <a:latin typeface="Rubik"/>
                          <a:ea typeface="Rubik"/>
                          <a:cs typeface="Rubik"/>
                          <a:sym typeface="Rubik"/>
                        </a:rPr>
                        <a:t>  urgent)</a:t>
                      </a:r>
                      <a:endParaRPr sz="900">
                        <a:latin typeface="Rubik"/>
                        <a:ea typeface="Rubik"/>
                        <a:cs typeface="Rubik"/>
                        <a:sym typeface="Rubik"/>
                      </a:endParaRPr>
                    </a:p>
                    <a:p>
                      <a:pPr indent="0" lvl="0" marL="0" rtl="0" algn="l">
                        <a:lnSpc>
                          <a:spcPct val="115000"/>
                        </a:lnSpc>
                        <a:spcBef>
                          <a:spcPts val="0"/>
                        </a:spcBef>
                        <a:spcAft>
                          <a:spcPts val="0"/>
                        </a:spcAft>
                        <a:buNone/>
                      </a:pPr>
                      <a:r>
                        <a:rPr lang="ko" sz="900">
                          <a:latin typeface="Rubik"/>
                          <a:ea typeface="Rubik"/>
                          <a:cs typeface="Rubik"/>
                          <a:sym typeface="Rubik"/>
                        </a:rPr>
                        <a:t> </a:t>
                      </a:r>
                      <a:endParaRPr sz="900">
                        <a:latin typeface="Rubik"/>
                        <a:ea typeface="Rubik"/>
                        <a:cs typeface="Rubik"/>
                        <a:sym typeface="Rubik"/>
                      </a:endParaRPr>
                    </a:p>
                  </a:txBody>
                  <a:tcPr marT="91425" marB="91425" marR="91425" marL="91425">
                    <a:lnL cap="flat" cmpd="sng" w="9525">
                      <a:solidFill>
                        <a:srgbClr val="6159D2"/>
                      </a:solidFill>
                      <a:prstDash val="solid"/>
                      <a:round/>
                      <a:headEnd len="sm" w="sm" type="none"/>
                      <a:tailEnd len="sm" w="sm" type="none"/>
                    </a:lnL>
                    <a:lnR cap="flat" cmpd="sng" w="9525">
                      <a:solidFill>
                        <a:srgbClr val="6159D2"/>
                      </a:solidFill>
                      <a:prstDash val="solid"/>
                      <a:round/>
                      <a:headEnd len="sm" w="sm" type="none"/>
                      <a:tailEnd len="sm" w="sm" type="none"/>
                    </a:lnR>
                    <a:lnT cap="flat" cmpd="sng" w="9525">
                      <a:solidFill>
                        <a:srgbClr val="6159D2"/>
                      </a:solidFill>
                      <a:prstDash val="solid"/>
                      <a:round/>
                      <a:headEnd len="sm" w="sm" type="none"/>
                      <a:tailEnd len="sm" w="sm" type="none"/>
                    </a:lnT>
                    <a:lnB cap="flat" cmpd="sng" w="9525">
                      <a:solidFill>
                        <a:srgbClr val="6159D2"/>
                      </a:solidFill>
                      <a:prstDash val="solid"/>
                      <a:round/>
                      <a:headEnd len="sm" w="sm" type="none"/>
                      <a:tailEnd len="sm" w="sm" type="none"/>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37"/>
          <p:cNvSpPr txBox="1"/>
          <p:nvPr/>
        </p:nvSpPr>
        <p:spPr>
          <a:xfrm>
            <a:off x="2408704" y="1563790"/>
            <a:ext cx="4326600" cy="531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Analyse technique</a:t>
            </a:r>
            <a:endParaRPr sz="3000">
              <a:solidFill>
                <a:srgbClr val="6159D2"/>
              </a:solidFill>
              <a:latin typeface="Tilt Warp"/>
              <a:ea typeface="Tilt Warp"/>
              <a:cs typeface="Tilt Warp"/>
              <a:sym typeface="Tilt Warp"/>
            </a:endParaRPr>
          </a:p>
        </p:txBody>
      </p:sp>
      <p:sp>
        <p:nvSpPr>
          <p:cNvPr id="175" name="Google Shape;175;p37"/>
          <p:cNvSpPr txBox="1"/>
          <p:nvPr/>
        </p:nvSpPr>
        <p:spPr>
          <a:xfrm>
            <a:off x="2414392" y="3231595"/>
            <a:ext cx="4315200" cy="5772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1100">
                <a:solidFill>
                  <a:srgbClr val="6159D2"/>
                </a:solidFill>
                <a:latin typeface="Rubik Light"/>
                <a:ea typeface="Rubik Light"/>
                <a:cs typeface="Rubik Light"/>
                <a:sym typeface="Rubik Light"/>
              </a:rPr>
              <a:t>Évaluation de la santé du site, de son accessibilité pour les robots d'exploration et de ses performances, pour garantir une base saine pour le référencement. </a:t>
            </a:r>
            <a:endParaRPr sz="1100"/>
          </a:p>
        </p:txBody>
      </p:sp>
      <p:sp>
        <p:nvSpPr>
          <p:cNvPr id="176" name="Google Shape;176;p37"/>
          <p:cNvSpPr txBox="1"/>
          <p:nvPr/>
        </p:nvSpPr>
        <p:spPr>
          <a:xfrm>
            <a:off x="3987300" y="2148050"/>
            <a:ext cx="1169400" cy="724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ko" sz="6000"/>
              <a:t>⚙️</a:t>
            </a:r>
            <a:endParaRPr sz="6000"/>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4" name="Shape 644"/>
        <p:cNvGrpSpPr/>
        <p:nvPr/>
      </p:nvGrpSpPr>
      <p:grpSpPr>
        <a:xfrm>
          <a:off x="0" y="0"/>
          <a:ext cx="0" cy="0"/>
          <a:chOff x="0" y="0"/>
          <a:chExt cx="0" cy="0"/>
        </a:xfrm>
      </p:grpSpPr>
      <p:sp>
        <p:nvSpPr>
          <p:cNvPr id="645" name="Google Shape;645;p100"/>
          <p:cNvSpPr txBox="1"/>
          <p:nvPr/>
        </p:nvSpPr>
        <p:spPr>
          <a:xfrm>
            <a:off x="2102846" y="1690500"/>
            <a:ext cx="4938300" cy="176250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ko" sz="2200" u="sng">
                <a:solidFill>
                  <a:schemeClr val="hlink"/>
                </a:solidFill>
                <a:latin typeface="Tilt Warp"/>
                <a:ea typeface="Tilt Warp"/>
                <a:cs typeface="Tilt Warp"/>
                <a:sym typeface="Tilt Warp"/>
                <a:hlinkClick r:id="rId3"/>
              </a:rPr>
              <a:t>Annexe technique</a:t>
            </a:r>
            <a:endParaRPr sz="2200">
              <a:solidFill>
                <a:srgbClr val="6159D2"/>
              </a:solidFill>
              <a:latin typeface="Tilt Warp"/>
              <a:ea typeface="Tilt Warp"/>
              <a:cs typeface="Tilt Warp"/>
              <a:sym typeface="Tilt Warp"/>
            </a:endParaRPr>
          </a:p>
          <a:p>
            <a:pPr indent="0" lvl="0" marL="0" marR="0" rtl="0" algn="ctr">
              <a:spcBef>
                <a:spcPts val="0"/>
              </a:spcBef>
              <a:spcAft>
                <a:spcPts val="0"/>
              </a:spcAft>
              <a:buNone/>
            </a:pPr>
            <a:r>
              <a:t/>
            </a:r>
            <a:endParaRPr sz="2200">
              <a:solidFill>
                <a:srgbClr val="6159D2"/>
              </a:solidFill>
              <a:latin typeface="Tilt Warp"/>
              <a:ea typeface="Tilt Warp"/>
              <a:cs typeface="Tilt Warp"/>
              <a:sym typeface="Tilt Warp"/>
            </a:endParaRPr>
          </a:p>
          <a:p>
            <a:pPr indent="0" lvl="0" marL="0" marR="0" rtl="0" algn="ctr">
              <a:spcBef>
                <a:spcPts val="0"/>
              </a:spcBef>
              <a:spcAft>
                <a:spcPts val="0"/>
              </a:spcAft>
              <a:buNone/>
            </a:pPr>
            <a:r>
              <a:rPr lang="ko" sz="2200" u="sng">
                <a:solidFill>
                  <a:schemeClr val="hlink"/>
                </a:solidFill>
                <a:latin typeface="Tilt Warp"/>
                <a:ea typeface="Tilt Warp"/>
                <a:cs typeface="Tilt Warp"/>
                <a:sym typeface="Tilt Warp"/>
                <a:hlinkClick r:id="rId4"/>
              </a:rPr>
              <a:t>Annexe sémantique</a:t>
            </a:r>
            <a:endParaRPr sz="2200">
              <a:solidFill>
                <a:srgbClr val="6159D2"/>
              </a:solidFill>
              <a:latin typeface="Tilt Warp"/>
              <a:ea typeface="Tilt Warp"/>
              <a:cs typeface="Tilt Warp"/>
              <a:sym typeface="Tilt Warp"/>
            </a:endParaRPr>
          </a:p>
          <a:p>
            <a:pPr indent="0" lvl="0" marL="0" marR="0" rtl="0" algn="ctr">
              <a:spcBef>
                <a:spcPts val="0"/>
              </a:spcBef>
              <a:spcAft>
                <a:spcPts val="0"/>
              </a:spcAft>
              <a:buNone/>
            </a:pPr>
            <a:r>
              <a:t/>
            </a:r>
            <a:endParaRPr sz="2200">
              <a:solidFill>
                <a:srgbClr val="6159D2"/>
              </a:solidFill>
              <a:latin typeface="Tilt Warp"/>
              <a:ea typeface="Tilt Warp"/>
              <a:cs typeface="Tilt Warp"/>
              <a:sym typeface="Tilt Warp"/>
            </a:endParaRPr>
          </a:p>
          <a:p>
            <a:pPr indent="0" lvl="0" marL="0" marR="0" rtl="0" algn="ctr">
              <a:spcBef>
                <a:spcPts val="0"/>
              </a:spcBef>
              <a:spcAft>
                <a:spcPts val="0"/>
              </a:spcAft>
              <a:buNone/>
            </a:pPr>
            <a:r>
              <a:rPr lang="ko" sz="2200" u="sng">
                <a:solidFill>
                  <a:schemeClr val="hlink"/>
                </a:solidFill>
                <a:latin typeface="Tilt Warp"/>
                <a:ea typeface="Tilt Warp"/>
                <a:cs typeface="Tilt Warp"/>
                <a:sym typeface="Tilt Warp"/>
                <a:hlinkClick r:id="rId5"/>
              </a:rPr>
              <a:t>Annexe Offsite</a:t>
            </a:r>
            <a:endParaRPr sz="2200">
              <a:solidFill>
                <a:srgbClr val="6159D2"/>
              </a:solidFill>
              <a:latin typeface="Tilt Warp"/>
              <a:ea typeface="Tilt Warp"/>
              <a:cs typeface="Tilt Warp"/>
              <a:sym typeface="Tilt Warp"/>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9" name="Shape 649"/>
        <p:cNvGrpSpPr/>
        <p:nvPr/>
      </p:nvGrpSpPr>
      <p:grpSpPr>
        <a:xfrm>
          <a:off x="0" y="0"/>
          <a:ext cx="0" cy="0"/>
          <a:chOff x="0" y="0"/>
          <a:chExt cx="0" cy="0"/>
        </a:xfrm>
      </p:grpSpPr>
      <p:sp>
        <p:nvSpPr>
          <p:cNvPr id="650" name="Google Shape;650;p101"/>
          <p:cNvSpPr txBox="1"/>
          <p:nvPr/>
        </p:nvSpPr>
        <p:spPr>
          <a:xfrm>
            <a:off x="3532786" y="1873086"/>
            <a:ext cx="3647400" cy="108510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ko" sz="6600">
                <a:solidFill>
                  <a:srgbClr val="6159D2"/>
                </a:solidFill>
                <a:latin typeface="Tilt Warp"/>
                <a:ea typeface="Tilt Warp"/>
                <a:cs typeface="Tilt Warp"/>
                <a:sym typeface="Tilt Warp"/>
              </a:rPr>
              <a:t>Merci</a:t>
            </a:r>
            <a:r>
              <a:rPr b="0" lang="ko" sz="6600">
                <a:solidFill>
                  <a:srgbClr val="6159D2"/>
                </a:solidFill>
                <a:latin typeface="Tilt Warp"/>
                <a:ea typeface="Tilt Warp"/>
                <a:cs typeface="Tilt Warp"/>
                <a:sym typeface="Tilt Warp"/>
              </a:rPr>
              <a:t> !</a:t>
            </a:r>
            <a:endParaRPr sz="1100"/>
          </a:p>
        </p:txBody>
      </p:sp>
      <p:pic>
        <p:nvPicPr>
          <p:cNvPr id="651" name="Google Shape;651;p101" title="https_docs_google_com_presentation_d_12XMmQjDWOEw23daq5lh85fyMzx-_-p17Qc0pIrkwdQw_edit_slide_id_g2fc53592899_2_91_slide_id_g2fc53592899_2_91.png"/>
          <p:cNvPicPr preferRelativeResize="0"/>
          <p:nvPr/>
        </p:nvPicPr>
        <p:blipFill>
          <a:blip r:embed="rId3">
            <a:alphaModFix/>
          </a:blip>
          <a:stretch>
            <a:fillRect/>
          </a:stretch>
        </p:blipFill>
        <p:spPr>
          <a:xfrm>
            <a:off x="1103100" y="1096550"/>
            <a:ext cx="1973424" cy="289096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38"/>
          <p:cNvSpPr txBox="1"/>
          <p:nvPr/>
        </p:nvSpPr>
        <p:spPr>
          <a:xfrm>
            <a:off x="2408704" y="1563790"/>
            <a:ext cx="4326600" cy="531000"/>
          </a:xfrm>
          <a:prstGeom prst="rect">
            <a:avLst/>
          </a:prstGeom>
          <a:noFill/>
          <a:ln>
            <a:noFill/>
          </a:ln>
        </p:spPr>
        <p:txBody>
          <a:bodyPr anchorCtr="0" anchor="ctr" bIns="34275" lIns="68575" spcFirstLastPara="1" rIns="68575" wrap="square" tIns="34275">
            <a:spAutoFit/>
          </a:bodyPr>
          <a:lstStyle/>
          <a:p>
            <a:pPr indent="0" lvl="0" marL="0" marR="0" rtl="0" algn="ctr">
              <a:spcBef>
                <a:spcPts val="0"/>
              </a:spcBef>
              <a:spcAft>
                <a:spcPts val="0"/>
              </a:spcAft>
              <a:buNone/>
            </a:pPr>
            <a:r>
              <a:rPr lang="ko" sz="3000">
                <a:solidFill>
                  <a:srgbClr val="6159D2"/>
                </a:solidFill>
                <a:latin typeface="Tilt Warp"/>
                <a:ea typeface="Tilt Warp"/>
                <a:cs typeface="Tilt Warp"/>
                <a:sym typeface="Tilt Warp"/>
              </a:rPr>
              <a:t>Objectif technique </a:t>
            </a:r>
            <a:r>
              <a:rPr lang="ko" sz="2700">
                <a:solidFill>
                  <a:schemeClr val="dk1"/>
                </a:solidFill>
              </a:rPr>
              <a:t>⚙️</a:t>
            </a:r>
            <a:endParaRPr sz="100">
              <a:solidFill>
                <a:srgbClr val="6159D2"/>
              </a:solidFill>
              <a:latin typeface="Tilt Warp"/>
              <a:ea typeface="Tilt Warp"/>
              <a:cs typeface="Tilt Warp"/>
              <a:sym typeface="Tilt Warp"/>
            </a:endParaRPr>
          </a:p>
        </p:txBody>
      </p:sp>
      <p:sp>
        <p:nvSpPr>
          <p:cNvPr id="182" name="Google Shape;182;p38"/>
          <p:cNvSpPr/>
          <p:nvPr/>
        </p:nvSpPr>
        <p:spPr>
          <a:xfrm>
            <a:off x="2629500" y="2571750"/>
            <a:ext cx="3885000" cy="796500"/>
          </a:xfrm>
          <a:prstGeom prst="roundRect">
            <a:avLst>
              <a:gd fmla="val 50000" name="adj"/>
            </a:avLst>
          </a:prstGeom>
          <a:solidFill>
            <a:srgbClr val="70D3C8"/>
          </a:solidFill>
          <a:ln cap="flat" cmpd="sng" w="9525">
            <a:solidFill>
              <a:schemeClr val="lt1"/>
            </a:solidFill>
            <a:prstDash val="solid"/>
            <a:miter lim="8000"/>
            <a:headEnd len="sm" w="sm" type="none"/>
            <a:tailEnd len="sm" w="sm" type="none"/>
          </a:ln>
        </p:spPr>
        <p:txBody>
          <a:bodyPr anchorCtr="0" anchor="ctr" bIns="34275" lIns="135000" spcFirstLastPara="1" rIns="135000" wrap="square" tIns="34275">
            <a:noAutofit/>
          </a:bodyPr>
          <a:lstStyle/>
          <a:p>
            <a:pPr indent="0" lvl="0" marL="0" rtl="0" algn="ctr">
              <a:spcBef>
                <a:spcPts val="0"/>
              </a:spcBef>
              <a:spcAft>
                <a:spcPts val="0"/>
              </a:spcAft>
              <a:buNone/>
            </a:pPr>
            <a:r>
              <a:rPr lang="ko" sz="1700">
                <a:solidFill>
                  <a:srgbClr val="6159D2"/>
                </a:solidFill>
                <a:latin typeface="Rubik Light"/>
                <a:ea typeface="Rubik Light"/>
                <a:cs typeface="Rubik Light"/>
                <a:sym typeface="Rubik Light"/>
              </a:rPr>
              <a:t>Accessibilité et explorabilité </a:t>
            </a:r>
            <a:endParaRPr sz="1700">
              <a:solidFill>
                <a:srgbClr val="6159D2"/>
              </a:solidFill>
              <a:latin typeface="Rubik Light"/>
              <a:ea typeface="Rubik Light"/>
              <a:cs typeface="Rubik Light"/>
              <a:sym typeface="Rubik Light"/>
            </a:endParaRPr>
          </a:p>
          <a:p>
            <a:pPr indent="0" lvl="0" marL="0" rtl="0" algn="ctr">
              <a:spcBef>
                <a:spcPts val="0"/>
              </a:spcBef>
              <a:spcAft>
                <a:spcPts val="0"/>
              </a:spcAft>
              <a:buNone/>
            </a:pPr>
            <a:r>
              <a:rPr lang="ko" sz="1700">
                <a:solidFill>
                  <a:srgbClr val="6159D2"/>
                </a:solidFill>
                <a:latin typeface="Rubik Light"/>
                <a:ea typeface="Rubik Light"/>
                <a:cs typeface="Rubik Light"/>
                <a:sym typeface="Rubik Light"/>
              </a:rPr>
              <a:t>pour le passage des robots </a:t>
            </a:r>
            <a:endParaRPr sz="2100">
              <a:solidFill>
                <a:schemeClr val="lt1"/>
              </a:solidFill>
              <a:latin typeface="Rubik Light"/>
              <a:ea typeface="Rubik Light"/>
              <a:cs typeface="Rubik Light"/>
              <a:sym typeface="Rubik Ligh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9"/>
          <p:cNvSpPr/>
          <p:nvPr/>
        </p:nvSpPr>
        <p:spPr>
          <a:xfrm>
            <a:off x="277500" y="1067625"/>
            <a:ext cx="8407500" cy="3664800"/>
          </a:xfrm>
          <a:prstGeom prst="roundRect">
            <a:avLst>
              <a:gd fmla="val 7633"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800">
              <a:solidFill>
                <a:srgbClr val="6159D2"/>
              </a:solidFill>
              <a:latin typeface="Tilt Warp"/>
              <a:ea typeface="Tilt Warp"/>
              <a:cs typeface="Tilt Warp"/>
              <a:sym typeface="Tilt Warp"/>
            </a:endParaRPr>
          </a:p>
        </p:txBody>
      </p:sp>
      <p:sp>
        <p:nvSpPr>
          <p:cNvPr id="188" name="Google Shape;188;p39"/>
          <p:cNvSpPr/>
          <p:nvPr/>
        </p:nvSpPr>
        <p:spPr>
          <a:xfrm>
            <a:off x="2237467" y="186596"/>
            <a:ext cx="4594200" cy="457200"/>
          </a:xfrm>
          <a:prstGeom prst="roundRect">
            <a:avLst>
              <a:gd fmla="val 50000" name="adj"/>
            </a:avLst>
          </a:prstGeom>
          <a:solidFill>
            <a:schemeClr val="lt1">
              <a:alpha val="66670"/>
            </a:schemeClr>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rtl="0" algn="ctr">
              <a:spcBef>
                <a:spcPts val="0"/>
              </a:spcBef>
              <a:spcAft>
                <a:spcPts val="0"/>
              </a:spcAft>
              <a:buClr>
                <a:schemeClr val="dk1"/>
              </a:buClr>
              <a:buFont typeface="Arial"/>
              <a:buNone/>
            </a:pPr>
            <a:r>
              <a:rPr lang="ko" sz="1800">
                <a:solidFill>
                  <a:srgbClr val="6159D2"/>
                </a:solidFill>
                <a:latin typeface="Tilt Warp"/>
                <a:ea typeface="Tilt Warp"/>
                <a:cs typeface="Tilt Warp"/>
                <a:sym typeface="Tilt Warp"/>
              </a:rPr>
              <a:t>Synthèse</a:t>
            </a:r>
            <a:endParaRPr sz="1800">
              <a:solidFill>
                <a:srgbClr val="6159D2"/>
              </a:solidFill>
              <a:latin typeface="Tilt Warp"/>
              <a:ea typeface="Tilt Warp"/>
              <a:cs typeface="Tilt Warp"/>
              <a:sym typeface="Tilt Warp"/>
            </a:endParaRPr>
          </a:p>
        </p:txBody>
      </p:sp>
      <p:graphicFrame>
        <p:nvGraphicFramePr>
          <p:cNvPr id="189" name="Google Shape;189;p39"/>
          <p:cNvGraphicFramePr/>
          <p:nvPr/>
        </p:nvGraphicFramePr>
        <p:xfrm>
          <a:off x="496950" y="1253450"/>
          <a:ext cx="3000000" cy="3000000"/>
        </p:xfrm>
        <a:graphic>
          <a:graphicData uri="http://schemas.openxmlformats.org/drawingml/2006/table">
            <a:tbl>
              <a:tblPr>
                <a:noFill/>
                <a:tableStyleId>{610893BC-BFFD-4101-98AE-C5A81935D909}</a:tableStyleId>
              </a:tblPr>
              <a:tblGrid>
                <a:gridCol w="1007825"/>
                <a:gridCol w="2860350"/>
                <a:gridCol w="4040875"/>
              </a:tblGrid>
              <a:tr h="446850">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Note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Critère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c>
                  <a:txBody>
                    <a:bodyPr/>
                    <a:lstStyle/>
                    <a:p>
                      <a:pPr indent="0" lvl="0" marL="0" rtl="0" algn="l">
                        <a:spcBef>
                          <a:spcPts val="0"/>
                        </a:spcBef>
                        <a:spcAft>
                          <a:spcPts val="0"/>
                        </a:spcAft>
                        <a:buNone/>
                      </a:pPr>
                      <a:r>
                        <a:rPr b="1" lang="ko">
                          <a:solidFill>
                            <a:srgbClr val="FFFFFF"/>
                          </a:solidFill>
                          <a:latin typeface="Rubik"/>
                          <a:ea typeface="Rubik"/>
                          <a:cs typeface="Rubik"/>
                          <a:sym typeface="Rubik"/>
                        </a:rPr>
                        <a:t>Remarque</a:t>
                      </a:r>
                      <a:endParaRPr b="1">
                        <a:solidFill>
                          <a:srgbClr val="FFFFFF"/>
                        </a:solidFill>
                        <a:latin typeface="Rubik"/>
                        <a:ea typeface="Rubik"/>
                        <a:cs typeface="Rubik"/>
                        <a:sym typeface="Rubik"/>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6159D2"/>
                    </a:solidFill>
                  </a:tcPr>
                </a:tc>
              </a:tr>
              <a:tr h="517650">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sz="16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Optimisation du budget de crawl</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Minimiser le temps de traitement des robots</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Gaspillage du budget d'exploration en raison de </a:t>
                      </a:r>
                      <a:r>
                        <a:rPr lang="ko" sz="1000" u="sng">
                          <a:solidFill>
                            <a:schemeClr val="hlink"/>
                          </a:solidFill>
                          <a:latin typeface="Rubik Light"/>
                          <a:ea typeface="Rubik Light"/>
                          <a:cs typeface="Rubik Light"/>
                          <a:sym typeface="Rubik Light"/>
                          <a:hlinkClick r:id="rId3"/>
                        </a:rPr>
                        <a:t>456 liens</a:t>
                      </a:r>
                      <a:r>
                        <a:rPr lang="ko" sz="1000">
                          <a:solidFill>
                            <a:srgbClr val="14155F"/>
                          </a:solidFill>
                          <a:latin typeface="Rubik Light"/>
                          <a:ea typeface="Rubik Light"/>
                          <a:cs typeface="Rubik Light"/>
                          <a:sym typeface="Rubik Light"/>
                        </a:rPr>
                        <a:t> internes pointant vers des redirections (301) et d'une image introuvable (erreur</a:t>
                      </a:r>
                      <a:r>
                        <a:rPr lang="ko" sz="1000" u="sng">
                          <a:solidFill>
                            <a:schemeClr val="hlink"/>
                          </a:solidFill>
                          <a:latin typeface="Rubik Light"/>
                          <a:ea typeface="Rubik Light"/>
                          <a:cs typeface="Rubik Light"/>
                          <a:sym typeface="Rubik Light"/>
                          <a:hlinkClick r:id="rId4"/>
                        </a:rPr>
                        <a:t> 404.</a:t>
                      </a:r>
                      <a:r>
                        <a:rPr lang="ko" sz="1000">
                          <a:solidFill>
                            <a:srgbClr val="14155F"/>
                          </a:solidFill>
                          <a:latin typeface="Rubik Light"/>
                          <a:ea typeface="Rubik Light"/>
                          <a:cs typeface="Rubik Light"/>
                          <a:sym typeface="Rubik Light"/>
                        </a:rPr>
                        <a:t>)</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376550">
                <a:tc>
                  <a:txBody>
                    <a:bodyPr/>
                    <a:lstStyle/>
                    <a:p>
                      <a:pPr indent="0" lvl="0" marL="0" rtl="0" algn="ctr">
                        <a:spcBef>
                          <a:spcPts val="0"/>
                        </a:spcBef>
                        <a:spcAft>
                          <a:spcPts val="0"/>
                        </a:spcAft>
                        <a:buClr>
                          <a:schemeClr val="dk1"/>
                        </a:buClr>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b="1" lang="ko" sz="1000">
                          <a:solidFill>
                            <a:srgbClr val="14155F"/>
                          </a:solidFill>
                          <a:latin typeface="Rubik"/>
                          <a:ea typeface="Rubik"/>
                          <a:cs typeface="Rubik"/>
                          <a:sym typeface="Rubik"/>
                        </a:rPr>
                        <a:t>Gestion des ressources bloquées</a:t>
                      </a:r>
                      <a:endParaRPr b="1" sz="1000">
                        <a:solidFill>
                          <a:srgbClr val="14155F"/>
                        </a:solidFill>
                        <a:latin typeface="Rubik"/>
                        <a:ea typeface="Rubik"/>
                        <a:cs typeface="Rubik"/>
                        <a:sym typeface="Rubik"/>
                      </a:endParaRPr>
                    </a:p>
                    <a:p>
                      <a:pPr indent="0" lvl="0" marL="0" rtl="0" algn="l">
                        <a:spcBef>
                          <a:spcPts val="0"/>
                        </a:spcBef>
                        <a:spcAft>
                          <a:spcPts val="0"/>
                        </a:spcAft>
                        <a:buClr>
                          <a:srgbClr val="000000"/>
                        </a:buClr>
                        <a:buSzPts val="1100"/>
                        <a:buFont typeface="Arial"/>
                        <a:buNone/>
                      </a:pPr>
                      <a:r>
                        <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Aucune limitation nuisible n'est constatée.</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Architecture et profondeur de navigation</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Limiter le nombre de clics nécessaires pour atteindre les pages stratégiques</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u="sng">
                          <a:solidFill>
                            <a:schemeClr val="hlink"/>
                          </a:solidFill>
                          <a:latin typeface="Rubik Light"/>
                          <a:ea typeface="Rubik Light"/>
                          <a:cs typeface="Rubik Light"/>
                          <a:sym typeface="Rubik Light"/>
                          <a:hlinkClick r:id="rId5"/>
                        </a:rPr>
                        <a:t>8 articles </a:t>
                      </a:r>
                      <a:r>
                        <a:rPr lang="ko" sz="1000">
                          <a:solidFill>
                            <a:srgbClr val="14155F"/>
                          </a:solidFill>
                          <a:latin typeface="Rubik Light"/>
                          <a:ea typeface="Rubik Light"/>
                          <a:cs typeface="Rubik Light"/>
                          <a:sym typeface="Rubik Light"/>
                        </a:rPr>
                        <a:t>de blog se situent à une profondeur de 4 clics, ce qui limite leur accessibilité par rapport au reste des publications.</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r h="429700">
                <a:tc>
                  <a:txBody>
                    <a:bodyPr/>
                    <a:lstStyle/>
                    <a:p>
                      <a:pPr indent="0" lvl="0" marL="0" rtl="0" algn="ctr">
                        <a:spcBef>
                          <a:spcPts val="0"/>
                        </a:spcBef>
                        <a:spcAft>
                          <a:spcPts val="0"/>
                        </a:spcAft>
                        <a:buClr>
                          <a:schemeClr val="dk1"/>
                        </a:buClr>
                        <a:buSzPts val="1100"/>
                        <a:buFont typeface="Arial"/>
                        <a:buNone/>
                      </a:pPr>
                      <a:r>
                        <a:rPr b="1" lang="ko" sz="2000">
                          <a:solidFill>
                            <a:srgbClr val="6159D2"/>
                          </a:solidFill>
                          <a:latin typeface="Rubik"/>
                          <a:ea typeface="Rubik"/>
                          <a:cs typeface="Rubik"/>
                          <a:sym typeface="Rubik"/>
                        </a:rPr>
                        <a:t>🟠</a:t>
                      </a:r>
                      <a:endParaRPr>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ko" sz="1000">
                          <a:solidFill>
                            <a:srgbClr val="14155F"/>
                          </a:solidFill>
                          <a:latin typeface="Rubik"/>
                          <a:ea typeface="Rubik"/>
                          <a:cs typeface="Rubik"/>
                          <a:sym typeface="Rubik"/>
                        </a:rPr>
                        <a:t>Fréquence et temps de session des robots</a:t>
                      </a:r>
                      <a:endParaRPr b="1" sz="1000">
                        <a:solidFill>
                          <a:srgbClr val="14155F"/>
                        </a:solidFill>
                        <a:latin typeface="Rubik"/>
                        <a:ea typeface="Rubik"/>
                        <a:cs typeface="Rubik"/>
                        <a:sym typeface="Rubik"/>
                      </a:endParaRPr>
                    </a:p>
                    <a:p>
                      <a:pPr indent="0" lvl="0" marL="0" rtl="0" algn="l">
                        <a:spcBef>
                          <a:spcPts val="0"/>
                        </a:spcBef>
                        <a:spcAft>
                          <a:spcPts val="0"/>
                        </a:spcAft>
                        <a:buNone/>
                      </a:pPr>
                      <a:r>
                        <a:rPr lang="ko" sz="800">
                          <a:solidFill>
                            <a:srgbClr val="14155F"/>
                          </a:solidFill>
                          <a:latin typeface="Rubik Light"/>
                          <a:ea typeface="Rubik Light"/>
                          <a:cs typeface="Rubik Light"/>
                          <a:sym typeface="Rubik Light"/>
                        </a:rPr>
                        <a:t>Maximiser la fraîcheur du site et la vitesse de réponse du serveur</a:t>
                      </a:r>
                      <a:endParaRPr sz="8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c>
                  <a:txBody>
                    <a:bodyPr/>
                    <a:lstStyle/>
                    <a:p>
                      <a:pPr indent="0" lvl="0" marL="0" rtl="0" algn="l">
                        <a:spcBef>
                          <a:spcPts val="0"/>
                        </a:spcBef>
                        <a:spcAft>
                          <a:spcPts val="0"/>
                        </a:spcAft>
                        <a:buNone/>
                      </a:pPr>
                      <a:r>
                        <a:rPr lang="ko" sz="1000">
                          <a:solidFill>
                            <a:srgbClr val="14155F"/>
                          </a:solidFill>
                          <a:latin typeface="Rubik Light"/>
                          <a:ea typeface="Rubik Light"/>
                          <a:cs typeface="Rubik Light"/>
                          <a:sym typeface="Rubik Light"/>
                        </a:rPr>
                        <a:t>Un temps de réponse serveur supérieur à 0,8 seconde est observé sur </a:t>
                      </a:r>
                      <a:r>
                        <a:rPr lang="ko" sz="1000" u="sng">
                          <a:solidFill>
                            <a:schemeClr val="hlink"/>
                          </a:solidFill>
                          <a:latin typeface="Rubik Light"/>
                          <a:ea typeface="Rubik Light"/>
                          <a:cs typeface="Rubik Light"/>
                          <a:sym typeface="Rubik Light"/>
                          <a:hlinkClick r:id="rId6"/>
                        </a:rPr>
                        <a:t>23 URLs </a:t>
                      </a:r>
                      <a:r>
                        <a:rPr lang="ko" sz="1000">
                          <a:solidFill>
                            <a:srgbClr val="14155F"/>
                          </a:solidFill>
                          <a:latin typeface="Rubik Light"/>
                          <a:ea typeface="Rubik Light"/>
                          <a:cs typeface="Rubik Light"/>
                          <a:sym typeface="Rubik Light"/>
                        </a:rPr>
                        <a:t> ce qui affecte principalement les pages de pagination.</a:t>
                      </a:r>
                      <a:endParaRPr sz="1000">
                        <a:solidFill>
                          <a:srgbClr val="14155F"/>
                        </a:solidFill>
                        <a:latin typeface="Rubik Light"/>
                        <a:ea typeface="Rubik Light"/>
                        <a:cs typeface="Rubik Light"/>
                        <a:sym typeface="Rubik Light"/>
                      </a:endParaRPr>
                    </a:p>
                  </a:txBody>
                  <a:tcPr marT="91425" marB="9142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PPTMON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