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5" d="100"/>
          <a:sy n="55" d="100"/>
        </p:scale>
        <p:origin x="65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641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things in ten minutes: what the Section 22 Committee is proposing, what FOR SA has already built to answer it, and what I need from you. This is not a moment for anxiety. It is a moment for confident, orderly participation.</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Everything that follows is already written and free to download. I will take you through the six tools in the pack, and show you what each one looks like, so you know exactly what your people will be holding on the day.</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Six tools in one document, thirteen pages. How to take part, the Field Guide, the Companion, the verbal submission, the Key Questions, and a submission template to leave behind. Recognise this cover, so you know you have the right file.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Field Guide is one page. Keep it in front of you. When you hear a claim in the room, find its row and read out the Point of Information beside it. One question at a time, and ask that it be minuted.</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Field Guide gives you speed. The Companion gives you depth. Every issue is built the same way: the myth, the evidence with dates and quotations, the fully worded Point of Information, why it matters, and the sources.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how the tools work together on one claim. You hear it, you find it in the Field Guide, you back it up from the Companion, then you press it with Key Question twelve. Ask that both the question and the reply be minuted.</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get a speaking slot it will be short. Follow this order. Open under protest, introduce yourself, make the five objections, close by handing up your written submission, and use any time left on the Key Questions. Every word is written out for you.</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Nineteen forensic questions grouped by theme. You do not need them all. Choose a theme, cite the clause, ask one question at a time, press politely for a direct answer, and ask that both question and reply be minuted.</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is the whole pack. Scan the code, download it, print it, and forward it to your leaders and your members. Register, prepare, engage. No participation, no voice.</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Section 22 Committee has been tasked with recommending a legislative framework for our sector, and hearings are now running in every province. Two things matter. It is still a proposal under consultation, so our voice genuinely counts. And in a public participation process, silence is read as consent.</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what is in front of us. In the Western Cape: Tuesday the eighteenth of August, structured institutional engagements; Wednesday the nineteenth, the open provincial summit. Put the dates in your diary today. Scan the code on the right to register, and the hearings continue province by province.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why you can act with confidence: the work is done. One website holds all of it. The registration link, the Roadshow Pack with a ready-made verbal submission and answers to the misleading claims, a template submission, a presentation, a video for your Sunday service, and the source documents. Scan the code, or simply go to forsa dot org dot za.</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people remember nothing else, let them remember three words. Register for the hearing in your province. Prepare by completing the template submission beforehand and handing it in on the day, because that puts your position on the record. Engage your members with the video so they submit online. One leader doing all three becomes a hundred voices.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of your members will never get to a hearing. They do not have to. FOR SA has produced a two minute Sunday Service Video, presented by Michael Swain, our Executive Director, which explains what is being proposed and points people straight to the online submission. It is on the campaign page, and it can be downloaded to play offline. Play it in one service. That is the whole ask.</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things. Play it in one service this month. Put the link in your newsletter and your WhatsApp groups. Then ask people to submit there and then, on their phones, before they leave the building. Scan the code and the video is in your hand.</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ask of you is four things. Endorse the campaign, because when you back it your networks pay attention in a way they never would from us alone. Cascade the resources through your denomination. Commit your body to a formal institutional submission, not only individual ones. And endorse the Charter and Code in your own governance.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me end where I began. This is not a moment for fear. It is a moment for courage and order. We have the arguments, the resources and the constitutional high ground. What we need is your voice and your networks. Register, prepare, engage. Let us stand up and speak out while there is still time. That is the briefing. If there is time, I will walk you through the pack itself.</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494A"/>
        </a:solidFill>
        <a:effectLst/>
      </p:bgPr>
    </p:bg>
    <p:spTree>
      <p:nvGrpSpPr>
        <p:cNvPr id="1" name=""/>
        <p:cNvGrpSpPr/>
        <p:nvPr/>
      </p:nvGrpSpPr>
      <p:grpSpPr>
        <a:xfrm>
          <a:off x="0" y="0"/>
          <a:ext cx="0" cy="0"/>
          <a:chOff x="0" y="0"/>
          <a:chExt cx="0" cy="0"/>
        </a:xfrm>
      </p:grpSpPr>
      <p:sp>
        <p:nvSpPr>
          <p:cNvPr id="2" name="Text 0"/>
          <p:cNvSpPr/>
          <p:nvPr/>
        </p:nvSpPr>
        <p:spPr>
          <a:xfrm>
            <a:off x="952500" y="762000"/>
            <a:ext cx="7250037" cy="320040"/>
          </a:xfrm>
          <a:prstGeom prst="rect">
            <a:avLst/>
          </a:prstGeom>
          <a:noFill/>
          <a:ln/>
        </p:spPr>
        <p:txBody>
          <a:bodyPr wrap="square" lIns="25400" tIns="25400" rIns="25400" bIns="25400" rtlCol="0" anchor="t">
            <a:normAutofit/>
          </a:bodyPr>
          <a:lstStyle/>
          <a:p>
            <a:pPr marL="0" indent="0" algn="l">
              <a:buNone/>
            </a:pPr>
            <a:r>
              <a:rPr lang="en-US" sz="1950" b="1" kern="0" spc="429" dirty="0">
                <a:solidFill>
                  <a:srgbClr val="F2A900"/>
                </a:solidFill>
                <a:latin typeface="Helvetica" pitchFamily="34" charset="0"/>
                <a:ea typeface="Helvetica" pitchFamily="34" charset="-122"/>
                <a:cs typeface="Helvetica" pitchFamily="34" charset="-120"/>
              </a:rPr>
              <a:t>FREEDOM OF RELIGION SOUTH AFRICA</a:t>
            </a:r>
            <a:endParaRPr lang="en-US" sz="1950" dirty="0"/>
          </a:p>
        </p:txBody>
      </p:sp>
      <p:sp>
        <p:nvSpPr>
          <p:cNvPr id="3" name="Shape 1"/>
          <p:cNvSpPr/>
          <p:nvPr/>
        </p:nvSpPr>
        <p:spPr>
          <a:xfrm>
            <a:off x="15291078" y="762000"/>
            <a:ext cx="2044422" cy="971550"/>
          </a:xfrm>
          <a:prstGeom prst="roundRect">
            <a:avLst>
              <a:gd name="adj" fmla="val 5882"/>
            </a:avLst>
          </a:prstGeom>
          <a:solidFill>
            <a:srgbClr val="F7F5F0"/>
          </a:solidFill>
          <a:ln/>
        </p:spPr>
        <p:txBody>
          <a:bodyPr/>
          <a:lstStyle/>
          <a:p>
            <a:endParaRPr lang="en-ZA"/>
          </a:p>
        </p:txBody>
      </p:sp>
      <p:pic>
        <p:nvPicPr>
          <p:cNvPr id="4" name="Image 0" descr="preencoded.png"/>
          <p:cNvPicPr>
            <a:picLocks noChangeAspect="1"/>
          </p:cNvPicPr>
          <p:nvPr/>
        </p:nvPicPr>
        <p:blipFill>
          <a:blip r:embed="rId3"/>
          <a:stretch>
            <a:fillRect/>
          </a:stretch>
        </p:blipFill>
        <p:spPr>
          <a:xfrm>
            <a:off x="15557778" y="971550"/>
            <a:ext cx="1511022" cy="552450"/>
          </a:xfrm>
          <a:prstGeom prst="rect">
            <a:avLst/>
          </a:prstGeom>
        </p:spPr>
      </p:pic>
      <p:sp>
        <p:nvSpPr>
          <p:cNvPr id="5" name="Text 2"/>
          <p:cNvSpPr/>
          <p:nvPr/>
        </p:nvSpPr>
        <p:spPr>
          <a:xfrm>
            <a:off x="952500" y="2980372"/>
            <a:ext cx="15893415" cy="2838450"/>
          </a:xfrm>
          <a:prstGeom prst="rect">
            <a:avLst/>
          </a:prstGeom>
          <a:noFill/>
          <a:ln/>
        </p:spPr>
        <p:txBody>
          <a:bodyPr wrap="square" lIns="25400" tIns="25400" rIns="25400" bIns="25400" rtlCol="0" anchor="t">
            <a:normAutofit/>
          </a:bodyPr>
          <a:lstStyle/>
          <a:p>
            <a:pPr marL="0" indent="0" algn="l">
              <a:lnSpc>
                <a:spcPct val="86268"/>
              </a:lnSpc>
              <a:buNone/>
            </a:pPr>
            <a:r>
              <a:rPr lang="en-US" sz="11250" kern="0" spc="-281" dirty="0">
                <a:solidFill>
                  <a:srgbClr val="FFFFFF"/>
                </a:solidFill>
                <a:latin typeface="Georgia" pitchFamily="34" charset="0"/>
                <a:ea typeface="Georgia" pitchFamily="34" charset="-122"/>
                <a:cs typeface="Georgia" pitchFamily="34" charset="-120"/>
              </a:rPr>
              <a:t>Stop State Regulation of Religion</a:t>
            </a:r>
            <a:endParaRPr lang="en-US" sz="11250" dirty="0"/>
          </a:p>
        </p:txBody>
      </p:sp>
      <p:sp>
        <p:nvSpPr>
          <p:cNvPr id="6" name="Shape 3"/>
          <p:cNvSpPr/>
          <p:nvPr/>
        </p:nvSpPr>
        <p:spPr>
          <a:xfrm>
            <a:off x="952500" y="6161723"/>
            <a:ext cx="1333500" cy="57150"/>
          </a:xfrm>
          <a:prstGeom prst="rect">
            <a:avLst/>
          </a:prstGeom>
          <a:solidFill>
            <a:srgbClr val="F2A900"/>
          </a:solidFill>
          <a:ln/>
        </p:spPr>
        <p:txBody>
          <a:bodyPr/>
          <a:lstStyle/>
          <a:p>
            <a:endParaRPr lang="en-ZA"/>
          </a:p>
        </p:txBody>
      </p:sp>
      <p:sp>
        <p:nvSpPr>
          <p:cNvPr id="7" name="Text 4"/>
          <p:cNvSpPr/>
          <p:nvPr/>
        </p:nvSpPr>
        <p:spPr>
          <a:xfrm>
            <a:off x="952500" y="6599873"/>
            <a:ext cx="15192375" cy="632460"/>
          </a:xfrm>
          <a:prstGeom prst="rect">
            <a:avLst/>
          </a:prstGeom>
          <a:noFill/>
          <a:ln/>
        </p:spPr>
        <p:txBody>
          <a:bodyPr wrap="square" lIns="25400" tIns="25400" rIns="25400" bIns="25400" rtlCol="0" anchor="t">
            <a:normAutofit/>
          </a:bodyPr>
          <a:lstStyle/>
          <a:p>
            <a:pPr marL="0" indent="0" algn="l">
              <a:lnSpc>
                <a:spcPct val="113043"/>
              </a:lnSpc>
              <a:buNone/>
            </a:pPr>
            <a:r>
              <a:rPr lang="en-US" sz="3600" dirty="0">
                <a:solidFill>
                  <a:srgbClr val="CFE0DF"/>
                </a:solidFill>
                <a:latin typeface="Helvetica" pitchFamily="34" charset="0"/>
                <a:ea typeface="Helvetica" pitchFamily="34" charset="-122"/>
                <a:cs typeface="Helvetica" pitchFamily="34" charset="-120"/>
              </a:rPr>
              <a:t>Equipping the Church to engage the CRL's Section 22 hearings</a:t>
            </a:r>
            <a:endParaRPr lang="en-US" sz="3600" dirty="0"/>
          </a:p>
        </p:txBody>
      </p:sp>
      <p:sp>
        <p:nvSpPr>
          <p:cNvPr id="8" name="Shape 5"/>
          <p:cNvSpPr/>
          <p:nvPr/>
        </p:nvSpPr>
        <p:spPr>
          <a:xfrm>
            <a:off x="952500" y="8441055"/>
            <a:ext cx="16383000" cy="9525"/>
          </a:xfrm>
          <a:prstGeom prst="rect">
            <a:avLst/>
          </a:prstGeom>
          <a:solidFill>
            <a:srgbClr val="F7F5F0">
              <a:alpha val="24000"/>
            </a:srgbClr>
          </a:solidFill>
          <a:ln/>
        </p:spPr>
        <p:txBody>
          <a:bodyPr/>
          <a:lstStyle/>
          <a:p>
            <a:endParaRPr lang="en-ZA"/>
          </a:p>
        </p:txBody>
      </p:sp>
      <p:sp>
        <p:nvSpPr>
          <p:cNvPr id="9" name="Text 6"/>
          <p:cNvSpPr/>
          <p:nvPr/>
        </p:nvSpPr>
        <p:spPr>
          <a:xfrm>
            <a:off x="952500" y="8734425"/>
            <a:ext cx="4526803" cy="866775"/>
          </a:xfrm>
          <a:prstGeom prst="rect">
            <a:avLst/>
          </a:prstGeom>
          <a:noFill/>
          <a:ln/>
        </p:spPr>
        <p:txBody>
          <a:bodyPr wrap="square" lIns="25400" tIns="25400" rIns="25400" bIns="25400" rtlCol="0" anchor="t">
            <a:normAutofit/>
          </a:bodyPr>
          <a:lstStyle/>
          <a:p>
            <a:pPr marL="0" indent="0" algn="l">
              <a:lnSpc>
                <a:spcPct val="126453"/>
              </a:lnSpc>
              <a:buNone/>
            </a:pPr>
            <a:r>
              <a:rPr lang="en-US" sz="2250" dirty="0">
                <a:solidFill>
                  <a:srgbClr val="A9C6C5"/>
                </a:solidFill>
                <a:latin typeface="Helvetica" pitchFamily="34" charset="0"/>
                <a:ea typeface="Helvetica" pitchFamily="34" charset="-122"/>
                <a:cs typeface="Helvetica" pitchFamily="34" charset="-120"/>
              </a:rPr>
              <a:t>Senior Religious Leaders Briefing Cape Town Castle · 6 August 2026</a:t>
            </a:r>
            <a:endParaRPr lang="en-US" sz="2250" dirty="0"/>
          </a:p>
        </p:txBody>
      </p:sp>
      <p:sp>
        <p:nvSpPr>
          <p:cNvPr id="10" name="Text 7"/>
          <p:cNvSpPr/>
          <p:nvPr/>
        </p:nvSpPr>
        <p:spPr>
          <a:xfrm>
            <a:off x="13016441" y="8734425"/>
            <a:ext cx="4319060" cy="866775"/>
          </a:xfrm>
          <a:prstGeom prst="rect">
            <a:avLst/>
          </a:prstGeom>
          <a:noFill/>
          <a:ln/>
        </p:spPr>
        <p:txBody>
          <a:bodyPr wrap="square" lIns="25400" tIns="25400" rIns="25400" bIns="25400" rtlCol="0" anchor="t">
            <a:normAutofit/>
          </a:bodyPr>
          <a:lstStyle/>
          <a:p>
            <a:pPr marL="0" indent="0" algn="r">
              <a:lnSpc>
                <a:spcPct val="126453"/>
              </a:lnSpc>
              <a:buNone/>
            </a:pPr>
            <a:r>
              <a:rPr lang="en-US" sz="2250" dirty="0">
                <a:solidFill>
                  <a:srgbClr val="A9C6C5"/>
                </a:solidFill>
                <a:latin typeface="Helvetica" pitchFamily="34" charset="0"/>
                <a:ea typeface="Helvetica" pitchFamily="34" charset="-122"/>
                <a:cs typeface="Helvetica" pitchFamily="34" charset="-120"/>
              </a:rPr>
              <a:t>Michael Swain Freedom of Religion South Africa</a:t>
            </a:r>
            <a:endParaRPr lang="en-US" sz="22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0494A"/>
        </a:solidFill>
        <a:effectLst/>
      </p:bgPr>
    </p:bg>
    <p:spTree>
      <p:nvGrpSpPr>
        <p:cNvPr id="1" name=""/>
        <p:cNvGrpSpPr/>
        <p:nvPr/>
      </p:nvGrpSpPr>
      <p:grpSpPr>
        <a:xfrm>
          <a:off x="0" y="0"/>
          <a:ext cx="0" cy="0"/>
          <a:chOff x="0" y="0"/>
          <a:chExt cx="0" cy="0"/>
        </a:xfrm>
      </p:grpSpPr>
      <p:sp>
        <p:nvSpPr>
          <p:cNvPr id="2" name="Text 0"/>
          <p:cNvSpPr/>
          <p:nvPr/>
        </p:nvSpPr>
        <p:spPr>
          <a:xfrm>
            <a:off x="952500" y="762000"/>
            <a:ext cx="6600694" cy="320040"/>
          </a:xfrm>
          <a:prstGeom prst="rect">
            <a:avLst/>
          </a:prstGeom>
          <a:noFill/>
          <a:ln/>
        </p:spPr>
        <p:txBody>
          <a:bodyPr wrap="square" lIns="25400" tIns="25400" rIns="25400" bIns="25400" rtlCol="0" anchor="t">
            <a:normAutofit/>
          </a:bodyPr>
          <a:lstStyle/>
          <a:p>
            <a:pPr marL="0" indent="0" algn="l">
              <a:buNone/>
            </a:pPr>
            <a:r>
              <a:rPr lang="en-US" sz="1950" b="1" kern="0" spc="429" dirty="0">
                <a:solidFill>
                  <a:srgbClr val="F2A900"/>
                </a:solidFill>
                <a:latin typeface="Helvetica" pitchFamily="34" charset="0"/>
                <a:ea typeface="Helvetica" pitchFamily="34" charset="-122"/>
                <a:cs typeface="Helvetica" pitchFamily="34" charset="-120"/>
              </a:rPr>
              <a:t>SECTION 22 CAMPAIGN · PART TWO</a:t>
            </a:r>
            <a:endParaRPr lang="en-US" sz="1950" dirty="0"/>
          </a:p>
        </p:txBody>
      </p:sp>
      <p:sp>
        <p:nvSpPr>
          <p:cNvPr id="3" name="Shape 1"/>
          <p:cNvSpPr/>
          <p:nvPr/>
        </p:nvSpPr>
        <p:spPr>
          <a:xfrm>
            <a:off x="15291078" y="762000"/>
            <a:ext cx="2044422" cy="971550"/>
          </a:xfrm>
          <a:prstGeom prst="roundRect">
            <a:avLst>
              <a:gd name="adj" fmla="val 5882"/>
            </a:avLst>
          </a:prstGeom>
          <a:solidFill>
            <a:srgbClr val="F7F5F0"/>
          </a:solidFill>
          <a:ln/>
        </p:spPr>
        <p:txBody>
          <a:bodyPr/>
          <a:lstStyle/>
          <a:p>
            <a:endParaRPr lang="en-ZA"/>
          </a:p>
        </p:txBody>
      </p:sp>
      <p:pic>
        <p:nvPicPr>
          <p:cNvPr id="4" name="Image 0" descr="preencoded.png"/>
          <p:cNvPicPr>
            <a:picLocks noChangeAspect="1"/>
          </p:cNvPicPr>
          <p:nvPr/>
        </p:nvPicPr>
        <p:blipFill>
          <a:blip r:embed="rId3"/>
          <a:stretch>
            <a:fillRect/>
          </a:stretch>
        </p:blipFill>
        <p:spPr>
          <a:xfrm>
            <a:off x="15557778" y="971550"/>
            <a:ext cx="1511022" cy="552450"/>
          </a:xfrm>
          <a:prstGeom prst="rect">
            <a:avLst/>
          </a:prstGeom>
        </p:spPr>
      </p:pic>
      <p:sp>
        <p:nvSpPr>
          <p:cNvPr id="5" name="Text 2"/>
          <p:cNvSpPr/>
          <p:nvPr/>
        </p:nvSpPr>
        <p:spPr>
          <a:xfrm>
            <a:off x="952500" y="3658553"/>
            <a:ext cx="18021300" cy="1438275"/>
          </a:xfrm>
          <a:prstGeom prst="rect">
            <a:avLst/>
          </a:prstGeom>
          <a:noFill/>
          <a:ln/>
        </p:spPr>
        <p:txBody>
          <a:bodyPr wrap="square" lIns="25400" tIns="25400" rIns="25400" bIns="25400" rtlCol="0" anchor="t">
            <a:normAutofit/>
          </a:bodyPr>
          <a:lstStyle/>
          <a:p>
            <a:pPr marL="0" indent="0" algn="l">
              <a:lnSpc>
                <a:spcPct val="86268"/>
              </a:lnSpc>
              <a:buNone/>
            </a:pPr>
            <a:r>
              <a:rPr lang="en-US" sz="11250" kern="0" spc="-281" dirty="0">
                <a:solidFill>
                  <a:srgbClr val="FFFFFF"/>
                </a:solidFill>
                <a:latin typeface="Georgia" pitchFamily="34" charset="0"/>
                <a:ea typeface="Georgia" pitchFamily="34" charset="-122"/>
                <a:cs typeface="Georgia" pitchFamily="34" charset="-120"/>
              </a:rPr>
              <a:t>The Roadshow Pack</a:t>
            </a:r>
            <a:endParaRPr lang="en-US" sz="11250" dirty="0"/>
          </a:p>
        </p:txBody>
      </p:sp>
      <p:sp>
        <p:nvSpPr>
          <p:cNvPr id="6" name="Shape 3"/>
          <p:cNvSpPr/>
          <p:nvPr/>
        </p:nvSpPr>
        <p:spPr>
          <a:xfrm>
            <a:off x="952500" y="5439728"/>
            <a:ext cx="1333500" cy="57150"/>
          </a:xfrm>
          <a:prstGeom prst="rect">
            <a:avLst/>
          </a:prstGeom>
          <a:solidFill>
            <a:srgbClr val="F2A900"/>
          </a:solidFill>
          <a:ln/>
        </p:spPr>
        <p:txBody>
          <a:bodyPr/>
          <a:lstStyle/>
          <a:p>
            <a:endParaRPr lang="en-ZA"/>
          </a:p>
        </p:txBody>
      </p:sp>
      <p:sp>
        <p:nvSpPr>
          <p:cNvPr id="7" name="Text 4"/>
          <p:cNvSpPr/>
          <p:nvPr/>
        </p:nvSpPr>
        <p:spPr>
          <a:xfrm>
            <a:off x="952500" y="5877878"/>
            <a:ext cx="14716125" cy="1177290"/>
          </a:xfrm>
          <a:prstGeom prst="rect">
            <a:avLst/>
          </a:prstGeom>
          <a:noFill/>
          <a:ln/>
        </p:spPr>
        <p:txBody>
          <a:bodyPr wrap="square" lIns="25400" tIns="25400" rIns="25400" bIns="25400" rtlCol="0" anchor="t">
            <a:normAutofit/>
          </a:bodyPr>
          <a:lstStyle/>
          <a:p>
            <a:pPr marL="0" indent="0" algn="l">
              <a:lnSpc>
                <a:spcPct val="113258"/>
              </a:lnSpc>
              <a:buNone/>
            </a:pPr>
            <a:r>
              <a:rPr lang="en-US" sz="3450" dirty="0">
                <a:solidFill>
                  <a:srgbClr val="CFE0DF"/>
                </a:solidFill>
                <a:latin typeface="Helvetica" pitchFamily="34" charset="0"/>
                <a:ea typeface="Helvetica" pitchFamily="34" charset="-122"/>
                <a:cs typeface="Helvetica" pitchFamily="34" charset="-120"/>
              </a:rPr>
              <a:t>A ready-to-use toolkit for anyone attending a hearing: what you will hear, what to say, and the evidence behind it.</a:t>
            </a:r>
            <a:endParaRPr lang="en-US" sz="3450" dirty="0"/>
          </a:p>
        </p:txBody>
      </p:sp>
      <p:sp>
        <p:nvSpPr>
          <p:cNvPr id="8" name="Shape 5"/>
          <p:cNvSpPr/>
          <p:nvPr/>
        </p:nvSpPr>
        <p:spPr>
          <a:xfrm>
            <a:off x="952500" y="8942070"/>
            <a:ext cx="16383000" cy="9525"/>
          </a:xfrm>
          <a:prstGeom prst="rect">
            <a:avLst/>
          </a:prstGeom>
          <a:solidFill>
            <a:srgbClr val="F7F5F0">
              <a:alpha val="24000"/>
            </a:srgbClr>
          </a:solidFill>
          <a:ln/>
        </p:spPr>
        <p:txBody>
          <a:bodyPr/>
          <a:lstStyle/>
          <a:p>
            <a:endParaRPr lang="en-ZA"/>
          </a:p>
        </p:txBody>
      </p:sp>
      <p:sp>
        <p:nvSpPr>
          <p:cNvPr id="9" name="Text 6"/>
          <p:cNvSpPr/>
          <p:nvPr/>
        </p:nvSpPr>
        <p:spPr>
          <a:xfrm>
            <a:off x="952500" y="9235440"/>
            <a:ext cx="7198043" cy="365760"/>
          </a:xfrm>
          <a:prstGeom prst="rect">
            <a:avLst/>
          </a:prstGeom>
          <a:noFill/>
          <a:ln/>
        </p:spPr>
        <p:txBody>
          <a:bodyPr wrap="square" lIns="25400" tIns="25400" rIns="25400" bIns="25400" rtlCol="0" anchor="t">
            <a:normAutofit/>
          </a:bodyPr>
          <a:lstStyle/>
          <a:p>
            <a:pPr marL="0" indent="0" algn="l">
              <a:buNone/>
            </a:pPr>
            <a:r>
              <a:rPr lang="en-US" sz="2250" dirty="0">
                <a:solidFill>
                  <a:srgbClr val="A9C6C5"/>
                </a:solidFill>
                <a:latin typeface="Helvetica" pitchFamily="34" charset="0"/>
                <a:ea typeface="Helvetica" pitchFamily="34" charset="-122"/>
                <a:cs typeface="Helvetica" pitchFamily="34" charset="-120"/>
              </a:rPr>
              <a:t>One PDF · thirteen pages · free to print and forward</a:t>
            </a:r>
            <a:endParaRPr lang="en-US" sz="2250" dirty="0"/>
          </a:p>
        </p:txBody>
      </p:sp>
      <p:sp>
        <p:nvSpPr>
          <p:cNvPr id="10" name="Text 7"/>
          <p:cNvSpPr/>
          <p:nvPr/>
        </p:nvSpPr>
        <p:spPr>
          <a:xfrm>
            <a:off x="15826621" y="9235440"/>
            <a:ext cx="1659767" cy="365760"/>
          </a:xfrm>
          <a:prstGeom prst="rect">
            <a:avLst/>
          </a:prstGeom>
          <a:noFill/>
          <a:ln/>
        </p:spPr>
        <p:txBody>
          <a:bodyPr wrap="square" lIns="25400" tIns="25400" rIns="25400" bIns="25400" rtlCol="0" anchor="t">
            <a:normAutofit/>
          </a:bodyPr>
          <a:lstStyle/>
          <a:p>
            <a:pPr marL="0" indent="0" algn="l">
              <a:buNone/>
            </a:pPr>
            <a:r>
              <a:rPr lang="en-US" sz="2250" dirty="0">
                <a:solidFill>
                  <a:srgbClr val="A9C6C5"/>
                </a:solidFill>
                <a:latin typeface="Helvetica" pitchFamily="34" charset="0"/>
                <a:ea typeface="Helvetica" pitchFamily="34" charset="-122"/>
                <a:cs typeface="Helvetica" pitchFamily="34" charset="-120"/>
              </a:rPr>
              <a:t>forsa.org.za</a:t>
            </a:r>
            <a:endParaRPr lang="en-US" sz="2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5F0"/>
        </a:solidFill>
        <a:effectLst/>
      </p:bgPr>
    </p:bg>
    <p:spTree>
      <p:nvGrpSpPr>
        <p:cNvPr id="1" name=""/>
        <p:cNvGrpSpPr/>
        <p:nvPr/>
      </p:nvGrpSpPr>
      <p:grpSpPr>
        <a:xfrm>
          <a:off x="0" y="0"/>
          <a:ext cx="0" cy="0"/>
          <a:chOff x="0" y="0"/>
          <a:chExt cx="0" cy="0"/>
        </a:xfrm>
      </p:grpSpPr>
      <p:sp>
        <p:nvSpPr>
          <p:cNvPr id="2" name="Text 0"/>
          <p:cNvSpPr/>
          <p:nvPr/>
        </p:nvSpPr>
        <p:spPr>
          <a:xfrm>
            <a:off x="952500" y="723900"/>
            <a:ext cx="3256014" cy="320040"/>
          </a:xfrm>
          <a:prstGeom prst="rect">
            <a:avLst/>
          </a:prstGeom>
          <a:noFill/>
          <a:ln/>
        </p:spPr>
        <p:txBody>
          <a:bodyPr wrap="square" lIns="25400" tIns="25400" rIns="25400" bIns="25400" rtlCol="0" anchor="t">
            <a:normAutofit/>
          </a:bodyPr>
          <a:lstStyle/>
          <a:p>
            <a:pPr marL="0" indent="0" algn="l">
              <a:buNone/>
            </a:pPr>
            <a:r>
              <a:rPr lang="en-US" sz="1950" b="1" kern="0" spc="429" dirty="0">
                <a:solidFill>
                  <a:srgbClr val="A97900"/>
                </a:solidFill>
                <a:latin typeface="Helvetica" pitchFamily="34" charset="0"/>
                <a:ea typeface="Helvetica" pitchFamily="34" charset="-122"/>
                <a:cs typeface="Helvetica" pitchFamily="34" charset="-120"/>
              </a:rPr>
              <a:t>ROADSHOW PACK</a:t>
            </a:r>
            <a:endParaRPr lang="en-US" sz="1950" dirty="0"/>
          </a:p>
        </p:txBody>
      </p:sp>
      <p:pic>
        <p:nvPicPr>
          <p:cNvPr id="3" name="Image 0" descr="preencoded.png"/>
          <p:cNvPicPr>
            <a:picLocks noChangeAspect="1"/>
          </p:cNvPicPr>
          <p:nvPr/>
        </p:nvPicPr>
        <p:blipFill>
          <a:blip r:embed="rId3"/>
          <a:stretch>
            <a:fillRect/>
          </a:stretch>
        </p:blipFill>
        <p:spPr>
          <a:xfrm>
            <a:off x="15928658" y="723900"/>
            <a:ext cx="1406842" cy="514350"/>
          </a:xfrm>
          <a:prstGeom prst="rect">
            <a:avLst/>
          </a:prstGeom>
        </p:spPr>
      </p:pic>
      <p:sp>
        <p:nvSpPr>
          <p:cNvPr id="4" name="Text 1"/>
          <p:cNvSpPr/>
          <p:nvPr/>
        </p:nvSpPr>
        <p:spPr>
          <a:xfrm>
            <a:off x="952500" y="1676400"/>
            <a:ext cx="18021300" cy="892969"/>
          </a:xfrm>
          <a:prstGeom prst="rect">
            <a:avLst/>
          </a:prstGeom>
          <a:noFill/>
          <a:ln/>
        </p:spPr>
        <p:txBody>
          <a:bodyPr wrap="square" lIns="25400" tIns="25400" rIns="25400" bIns="25400" rtlCol="0" anchor="t">
            <a:normAutofit/>
          </a:bodyPr>
          <a:lstStyle/>
          <a:p>
            <a:pPr marL="0" indent="0" algn="l">
              <a:lnSpc>
                <a:spcPct val="89760"/>
              </a:lnSpc>
              <a:buNone/>
            </a:pPr>
            <a:r>
              <a:rPr lang="en-US" sz="6600" kern="0" spc="-132" dirty="0">
                <a:solidFill>
                  <a:srgbClr val="00494A"/>
                </a:solidFill>
                <a:latin typeface="Georgia" pitchFamily="34" charset="0"/>
                <a:ea typeface="Georgia" pitchFamily="34" charset="-122"/>
                <a:cs typeface="Georgia" pitchFamily="34" charset="-120"/>
              </a:rPr>
              <a:t>What is in the pack</a:t>
            </a:r>
            <a:endParaRPr lang="en-US" sz="6600" dirty="0"/>
          </a:p>
        </p:txBody>
      </p:sp>
      <p:sp>
        <p:nvSpPr>
          <p:cNvPr id="5" name="Shape 2"/>
          <p:cNvSpPr/>
          <p:nvPr/>
        </p:nvSpPr>
        <p:spPr>
          <a:xfrm>
            <a:off x="952500" y="3098244"/>
            <a:ext cx="5486400" cy="22860"/>
          </a:xfrm>
          <a:prstGeom prst="rect">
            <a:avLst/>
          </a:prstGeom>
          <a:solidFill>
            <a:srgbClr val="00494A"/>
          </a:solidFill>
          <a:ln/>
        </p:spPr>
        <p:txBody>
          <a:bodyPr/>
          <a:lstStyle/>
          <a:p>
            <a:endParaRPr lang="en-ZA"/>
          </a:p>
        </p:txBody>
      </p:sp>
      <p:sp>
        <p:nvSpPr>
          <p:cNvPr id="6" name="Text 3"/>
          <p:cNvSpPr/>
          <p:nvPr/>
        </p:nvSpPr>
        <p:spPr>
          <a:xfrm>
            <a:off x="952500" y="3330655"/>
            <a:ext cx="6035040" cy="482322"/>
          </a:xfrm>
          <a:prstGeom prst="rect">
            <a:avLst/>
          </a:prstGeom>
          <a:noFill/>
          <a:ln/>
        </p:spPr>
        <p:txBody>
          <a:bodyPr wrap="square" lIns="25400" tIns="25400" rIns="25400" bIns="25400" rtlCol="0" anchor="t">
            <a:normAutofit/>
          </a:bodyPr>
          <a:lstStyle/>
          <a:p>
            <a:pPr marL="0" indent="0" algn="l">
              <a:lnSpc>
                <a:spcPct val="94032"/>
              </a:lnSpc>
              <a:buNone/>
            </a:pPr>
            <a:r>
              <a:rPr lang="en-US" sz="3300" dirty="0">
                <a:solidFill>
                  <a:srgbClr val="00494A"/>
                </a:solidFill>
                <a:latin typeface="Georgia" pitchFamily="34" charset="0"/>
                <a:ea typeface="Georgia" pitchFamily="34" charset="-122"/>
                <a:cs typeface="Georgia" pitchFamily="34" charset="-120"/>
              </a:rPr>
              <a:t>How to take part</a:t>
            </a:r>
            <a:endParaRPr lang="en-US" sz="3300" dirty="0"/>
          </a:p>
        </p:txBody>
      </p:sp>
      <p:sp>
        <p:nvSpPr>
          <p:cNvPr id="7" name="Text 4"/>
          <p:cNvSpPr/>
          <p:nvPr/>
        </p:nvSpPr>
        <p:spPr>
          <a:xfrm>
            <a:off x="952500" y="3889177"/>
            <a:ext cx="5650992" cy="803910"/>
          </a:xfrm>
          <a:prstGeom prst="rect">
            <a:avLst/>
          </a:prstGeom>
          <a:noFill/>
          <a:ln/>
        </p:spPr>
        <p:txBody>
          <a:bodyPr wrap="square" lIns="25400" tIns="25400" rIns="25400" bIns="25400" rtlCol="0" anchor="t">
            <a:normAutofit/>
          </a:bodyPr>
          <a:lstStyle/>
          <a:p>
            <a:pPr marL="0" indent="0" algn="l">
              <a:lnSpc>
                <a:spcPct val="116860"/>
              </a:lnSpc>
              <a:buNone/>
            </a:pPr>
            <a:r>
              <a:rPr lang="en-US" sz="2250" dirty="0">
                <a:solidFill>
                  <a:srgbClr val="3C4A49"/>
                </a:solidFill>
                <a:latin typeface="Helvetica" pitchFamily="34" charset="0"/>
                <a:ea typeface="Helvetica" pitchFamily="34" charset="-122"/>
                <a:cs typeface="Helvetica" pitchFamily="34" charset="-120"/>
              </a:rPr>
              <a:t>Register, make your submission, and see the remaining consultation dates.</a:t>
            </a:r>
            <a:endParaRPr lang="en-US" sz="2250" dirty="0"/>
          </a:p>
        </p:txBody>
      </p:sp>
      <p:sp>
        <p:nvSpPr>
          <p:cNvPr id="8" name="Shape 5"/>
          <p:cNvSpPr/>
          <p:nvPr/>
        </p:nvSpPr>
        <p:spPr>
          <a:xfrm>
            <a:off x="7048500" y="3098244"/>
            <a:ext cx="5486400" cy="22860"/>
          </a:xfrm>
          <a:prstGeom prst="rect">
            <a:avLst/>
          </a:prstGeom>
          <a:solidFill>
            <a:srgbClr val="00494A"/>
          </a:solidFill>
          <a:ln/>
        </p:spPr>
        <p:txBody>
          <a:bodyPr/>
          <a:lstStyle/>
          <a:p>
            <a:endParaRPr lang="en-ZA"/>
          </a:p>
        </p:txBody>
      </p:sp>
      <p:sp>
        <p:nvSpPr>
          <p:cNvPr id="9" name="Text 6"/>
          <p:cNvSpPr/>
          <p:nvPr/>
        </p:nvSpPr>
        <p:spPr>
          <a:xfrm>
            <a:off x="7048500" y="3330655"/>
            <a:ext cx="6035040" cy="482322"/>
          </a:xfrm>
          <a:prstGeom prst="rect">
            <a:avLst/>
          </a:prstGeom>
          <a:noFill/>
          <a:ln/>
        </p:spPr>
        <p:txBody>
          <a:bodyPr wrap="square" lIns="25400" tIns="25400" rIns="25400" bIns="25400" rtlCol="0" anchor="t">
            <a:normAutofit/>
          </a:bodyPr>
          <a:lstStyle/>
          <a:p>
            <a:pPr marL="0" indent="0" algn="l">
              <a:lnSpc>
                <a:spcPct val="94032"/>
              </a:lnSpc>
              <a:buNone/>
            </a:pPr>
            <a:r>
              <a:rPr lang="en-US" sz="3300" dirty="0">
                <a:solidFill>
                  <a:srgbClr val="00494A"/>
                </a:solidFill>
                <a:latin typeface="Georgia" pitchFamily="34" charset="0"/>
                <a:ea typeface="Georgia" pitchFamily="34" charset="-122"/>
                <a:cs typeface="Georgia" pitchFamily="34" charset="-120"/>
              </a:rPr>
              <a:t>Field Guide</a:t>
            </a:r>
            <a:endParaRPr lang="en-US" sz="3300" dirty="0"/>
          </a:p>
        </p:txBody>
      </p:sp>
      <p:sp>
        <p:nvSpPr>
          <p:cNvPr id="10" name="Text 7"/>
          <p:cNvSpPr/>
          <p:nvPr/>
        </p:nvSpPr>
        <p:spPr>
          <a:xfrm>
            <a:off x="7048500" y="3889177"/>
            <a:ext cx="5650992" cy="803910"/>
          </a:xfrm>
          <a:prstGeom prst="rect">
            <a:avLst/>
          </a:prstGeom>
          <a:noFill/>
          <a:ln/>
        </p:spPr>
        <p:txBody>
          <a:bodyPr wrap="square" lIns="25400" tIns="25400" rIns="25400" bIns="25400" rtlCol="0" anchor="t">
            <a:normAutofit/>
          </a:bodyPr>
          <a:lstStyle/>
          <a:p>
            <a:pPr marL="0" indent="0" algn="l">
              <a:lnSpc>
                <a:spcPct val="116860"/>
              </a:lnSpc>
              <a:buNone/>
            </a:pPr>
            <a:r>
              <a:rPr lang="en-US" sz="2250" dirty="0">
                <a:solidFill>
                  <a:srgbClr val="3C4A49"/>
                </a:solidFill>
                <a:latin typeface="Helvetica" pitchFamily="34" charset="0"/>
                <a:ea typeface="Helvetica" pitchFamily="34" charset="-122"/>
                <a:cs typeface="Helvetica" pitchFamily="34" charset="-120"/>
              </a:rPr>
              <a:t>The claims you will hear, each with a Point of Information to raise in reply.</a:t>
            </a:r>
            <a:endParaRPr lang="en-US" sz="2250" dirty="0"/>
          </a:p>
        </p:txBody>
      </p:sp>
      <p:sp>
        <p:nvSpPr>
          <p:cNvPr id="11" name="Shape 8"/>
          <p:cNvSpPr/>
          <p:nvPr/>
        </p:nvSpPr>
        <p:spPr>
          <a:xfrm>
            <a:off x="952500" y="5191125"/>
            <a:ext cx="5486400" cy="22860"/>
          </a:xfrm>
          <a:prstGeom prst="rect">
            <a:avLst/>
          </a:prstGeom>
          <a:solidFill>
            <a:srgbClr val="00494A"/>
          </a:solidFill>
          <a:ln/>
        </p:spPr>
        <p:txBody>
          <a:bodyPr/>
          <a:lstStyle/>
          <a:p>
            <a:endParaRPr lang="en-ZA"/>
          </a:p>
        </p:txBody>
      </p:sp>
      <p:sp>
        <p:nvSpPr>
          <p:cNvPr id="12" name="Text 9"/>
          <p:cNvSpPr/>
          <p:nvPr/>
        </p:nvSpPr>
        <p:spPr>
          <a:xfrm>
            <a:off x="952500" y="5423535"/>
            <a:ext cx="6035040" cy="482322"/>
          </a:xfrm>
          <a:prstGeom prst="rect">
            <a:avLst/>
          </a:prstGeom>
          <a:noFill/>
          <a:ln/>
        </p:spPr>
        <p:txBody>
          <a:bodyPr wrap="square" lIns="25400" tIns="25400" rIns="25400" bIns="25400" rtlCol="0" anchor="t">
            <a:normAutofit/>
          </a:bodyPr>
          <a:lstStyle/>
          <a:p>
            <a:pPr marL="0" indent="0" algn="l">
              <a:lnSpc>
                <a:spcPct val="94032"/>
              </a:lnSpc>
              <a:buNone/>
            </a:pPr>
            <a:r>
              <a:rPr lang="en-US" sz="3300" dirty="0">
                <a:solidFill>
                  <a:srgbClr val="00494A"/>
                </a:solidFill>
                <a:latin typeface="Georgia" pitchFamily="34" charset="0"/>
                <a:ea typeface="Georgia" pitchFamily="34" charset="-122"/>
                <a:cs typeface="Georgia" pitchFamily="34" charset="-120"/>
              </a:rPr>
              <a:t>Roadshow Companion</a:t>
            </a:r>
            <a:endParaRPr lang="en-US" sz="3300" dirty="0"/>
          </a:p>
        </p:txBody>
      </p:sp>
      <p:sp>
        <p:nvSpPr>
          <p:cNvPr id="13" name="Text 10"/>
          <p:cNvSpPr/>
          <p:nvPr/>
        </p:nvSpPr>
        <p:spPr>
          <a:xfrm>
            <a:off x="952500" y="5982058"/>
            <a:ext cx="5650992" cy="803910"/>
          </a:xfrm>
          <a:prstGeom prst="rect">
            <a:avLst/>
          </a:prstGeom>
          <a:noFill/>
          <a:ln/>
        </p:spPr>
        <p:txBody>
          <a:bodyPr wrap="square" lIns="25400" tIns="25400" rIns="25400" bIns="25400" rtlCol="0" anchor="t">
            <a:normAutofit/>
          </a:bodyPr>
          <a:lstStyle/>
          <a:p>
            <a:pPr marL="0" indent="0" algn="l">
              <a:lnSpc>
                <a:spcPct val="116860"/>
              </a:lnSpc>
              <a:buNone/>
            </a:pPr>
            <a:r>
              <a:rPr lang="en-US" sz="2250" dirty="0">
                <a:solidFill>
                  <a:srgbClr val="3C4A49"/>
                </a:solidFill>
                <a:latin typeface="Helvetica" pitchFamily="34" charset="0"/>
                <a:ea typeface="Helvetica" pitchFamily="34" charset="-122"/>
                <a:cs typeface="Helvetica" pitchFamily="34" charset="-120"/>
              </a:rPr>
              <a:t>The documentary evidence behind every point you raise.</a:t>
            </a:r>
            <a:endParaRPr lang="en-US" sz="2250" dirty="0"/>
          </a:p>
        </p:txBody>
      </p:sp>
      <p:sp>
        <p:nvSpPr>
          <p:cNvPr id="14" name="Shape 11"/>
          <p:cNvSpPr/>
          <p:nvPr/>
        </p:nvSpPr>
        <p:spPr>
          <a:xfrm>
            <a:off x="7048500" y="5191125"/>
            <a:ext cx="5486400" cy="22860"/>
          </a:xfrm>
          <a:prstGeom prst="rect">
            <a:avLst/>
          </a:prstGeom>
          <a:solidFill>
            <a:srgbClr val="00494A"/>
          </a:solidFill>
          <a:ln/>
        </p:spPr>
        <p:txBody>
          <a:bodyPr/>
          <a:lstStyle/>
          <a:p>
            <a:endParaRPr lang="en-ZA"/>
          </a:p>
        </p:txBody>
      </p:sp>
      <p:sp>
        <p:nvSpPr>
          <p:cNvPr id="15" name="Text 12"/>
          <p:cNvSpPr/>
          <p:nvPr/>
        </p:nvSpPr>
        <p:spPr>
          <a:xfrm>
            <a:off x="7048500" y="5423535"/>
            <a:ext cx="6035040" cy="482322"/>
          </a:xfrm>
          <a:prstGeom prst="rect">
            <a:avLst/>
          </a:prstGeom>
          <a:noFill/>
          <a:ln/>
        </p:spPr>
        <p:txBody>
          <a:bodyPr wrap="square" lIns="25400" tIns="25400" rIns="25400" bIns="25400" rtlCol="0" anchor="t">
            <a:normAutofit/>
          </a:bodyPr>
          <a:lstStyle/>
          <a:p>
            <a:pPr marL="0" indent="0" algn="l">
              <a:lnSpc>
                <a:spcPct val="94032"/>
              </a:lnSpc>
              <a:buNone/>
            </a:pPr>
            <a:r>
              <a:rPr lang="en-US" sz="3300" dirty="0">
                <a:solidFill>
                  <a:srgbClr val="00494A"/>
                </a:solidFill>
                <a:latin typeface="Georgia" pitchFamily="34" charset="0"/>
                <a:ea typeface="Georgia" pitchFamily="34" charset="-122"/>
                <a:cs typeface="Georgia" pitchFamily="34" charset="-120"/>
              </a:rPr>
              <a:t>Verbal Submission</a:t>
            </a:r>
            <a:endParaRPr lang="en-US" sz="3300" dirty="0"/>
          </a:p>
        </p:txBody>
      </p:sp>
      <p:sp>
        <p:nvSpPr>
          <p:cNvPr id="16" name="Text 13"/>
          <p:cNvSpPr/>
          <p:nvPr/>
        </p:nvSpPr>
        <p:spPr>
          <a:xfrm>
            <a:off x="7048500" y="5982058"/>
            <a:ext cx="5650992" cy="803910"/>
          </a:xfrm>
          <a:prstGeom prst="rect">
            <a:avLst/>
          </a:prstGeom>
          <a:noFill/>
          <a:ln/>
        </p:spPr>
        <p:txBody>
          <a:bodyPr wrap="square" lIns="25400" tIns="25400" rIns="25400" bIns="25400" rtlCol="0" anchor="t">
            <a:normAutofit/>
          </a:bodyPr>
          <a:lstStyle/>
          <a:p>
            <a:pPr marL="0" indent="0" algn="l">
              <a:lnSpc>
                <a:spcPct val="116860"/>
              </a:lnSpc>
              <a:buNone/>
            </a:pPr>
            <a:r>
              <a:rPr lang="en-US" sz="2250" dirty="0">
                <a:solidFill>
                  <a:srgbClr val="3C4A49"/>
                </a:solidFill>
                <a:latin typeface="Helvetica" pitchFamily="34" charset="0"/>
                <a:ea typeface="Helvetica" pitchFamily="34" charset="-122"/>
                <a:cs typeface="Helvetica" pitchFamily="34" charset="-120"/>
              </a:rPr>
              <a:t>Speaking notes for a three to four minute slot.</a:t>
            </a:r>
            <a:endParaRPr lang="en-US" sz="2250" dirty="0"/>
          </a:p>
        </p:txBody>
      </p:sp>
      <p:sp>
        <p:nvSpPr>
          <p:cNvPr id="17" name="Shape 14"/>
          <p:cNvSpPr/>
          <p:nvPr/>
        </p:nvSpPr>
        <p:spPr>
          <a:xfrm>
            <a:off x="952500" y="7284125"/>
            <a:ext cx="5486400" cy="22860"/>
          </a:xfrm>
          <a:prstGeom prst="rect">
            <a:avLst/>
          </a:prstGeom>
          <a:solidFill>
            <a:srgbClr val="00494A"/>
          </a:solidFill>
          <a:ln/>
        </p:spPr>
        <p:txBody>
          <a:bodyPr/>
          <a:lstStyle/>
          <a:p>
            <a:endParaRPr lang="en-ZA"/>
          </a:p>
        </p:txBody>
      </p:sp>
      <p:sp>
        <p:nvSpPr>
          <p:cNvPr id="18" name="Text 15"/>
          <p:cNvSpPr/>
          <p:nvPr/>
        </p:nvSpPr>
        <p:spPr>
          <a:xfrm>
            <a:off x="952500" y="7516535"/>
            <a:ext cx="6035040" cy="482322"/>
          </a:xfrm>
          <a:prstGeom prst="rect">
            <a:avLst/>
          </a:prstGeom>
          <a:noFill/>
          <a:ln/>
        </p:spPr>
        <p:txBody>
          <a:bodyPr wrap="square" lIns="25400" tIns="25400" rIns="25400" bIns="25400" rtlCol="0" anchor="t">
            <a:normAutofit/>
          </a:bodyPr>
          <a:lstStyle/>
          <a:p>
            <a:pPr marL="0" indent="0" algn="l">
              <a:lnSpc>
                <a:spcPct val="94032"/>
              </a:lnSpc>
              <a:buNone/>
            </a:pPr>
            <a:r>
              <a:rPr lang="en-US" sz="3300" dirty="0">
                <a:solidFill>
                  <a:srgbClr val="00494A"/>
                </a:solidFill>
                <a:latin typeface="Georgia" pitchFamily="34" charset="0"/>
                <a:ea typeface="Georgia" pitchFamily="34" charset="-122"/>
                <a:cs typeface="Georgia" pitchFamily="34" charset="-120"/>
              </a:rPr>
              <a:t>Key Questions</a:t>
            </a:r>
            <a:endParaRPr lang="en-US" sz="3300" dirty="0"/>
          </a:p>
        </p:txBody>
      </p:sp>
      <p:sp>
        <p:nvSpPr>
          <p:cNvPr id="19" name="Text 16"/>
          <p:cNvSpPr/>
          <p:nvPr/>
        </p:nvSpPr>
        <p:spPr>
          <a:xfrm>
            <a:off x="952500" y="8075057"/>
            <a:ext cx="5650992" cy="803910"/>
          </a:xfrm>
          <a:prstGeom prst="rect">
            <a:avLst/>
          </a:prstGeom>
          <a:noFill/>
          <a:ln/>
        </p:spPr>
        <p:txBody>
          <a:bodyPr wrap="square" lIns="25400" tIns="25400" rIns="25400" bIns="25400" rtlCol="0" anchor="t">
            <a:normAutofit/>
          </a:bodyPr>
          <a:lstStyle/>
          <a:p>
            <a:pPr marL="0" indent="0" algn="l">
              <a:lnSpc>
                <a:spcPct val="116860"/>
              </a:lnSpc>
              <a:buNone/>
            </a:pPr>
            <a:r>
              <a:rPr lang="en-US" sz="2250" dirty="0">
                <a:solidFill>
                  <a:srgbClr val="3C4A49"/>
                </a:solidFill>
                <a:latin typeface="Helvetica" pitchFamily="34" charset="0"/>
                <a:ea typeface="Helvetica" pitchFamily="34" charset="-122"/>
                <a:cs typeface="Helvetica" pitchFamily="34" charset="-120"/>
              </a:rPr>
              <a:t>Nineteen forensic questions across five themes.</a:t>
            </a:r>
            <a:endParaRPr lang="en-US" sz="2250" dirty="0"/>
          </a:p>
        </p:txBody>
      </p:sp>
      <p:sp>
        <p:nvSpPr>
          <p:cNvPr id="20" name="Shape 17"/>
          <p:cNvSpPr/>
          <p:nvPr/>
        </p:nvSpPr>
        <p:spPr>
          <a:xfrm>
            <a:off x="7048500" y="7284125"/>
            <a:ext cx="5486400" cy="22860"/>
          </a:xfrm>
          <a:prstGeom prst="rect">
            <a:avLst/>
          </a:prstGeom>
          <a:solidFill>
            <a:srgbClr val="00494A"/>
          </a:solidFill>
          <a:ln/>
        </p:spPr>
        <p:txBody>
          <a:bodyPr/>
          <a:lstStyle/>
          <a:p>
            <a:endParaRPr lang="en-ZA"/>
          </a:p>
        </p:txBody>
      </p:sp>
      <p:sp>
        <p:nvSpPr>
          <p:cNvPr id="21" name="Text 18"/>
          <p:cNvSpPr/>
          <p:nvPr/>
        </p:nvSpPr>
        <p:spPr>
          <a:xfrm>
            <a:off x="7048500" y="7516535"/>
            <a:ext cx="6035040" cy="482322"/>
          </a:xfrm>
          <a:prstGeom prst="rect">
            <a:avLst/>
          </a:prstGeom>
          <a:noFill/>
          <a:ln/>
        </p:spPr>
        <p:txBody>
          <a:bodyPr wrap="square" lIns="25400" tIns="25400" rIns="25400" bIns="25400" rtlCol="0" anchor="t">
            <a:normAutofit/>
          </a:bodyPr>
          <a:lstStyle/>
          <a:p>
            <a:pPr marL="0" indent="0" algn="l">
              <a:lnSpc>
                <a:spcPct val="94032"/>
              </a:lnSpc>
              <a:buNone/>
            </a:pPr>
            <a:r>
              <a:rPr lang="en-US" sz="3300" dirty="0">
                <a:solidFill>
                  <a:srgbClr val="00494A"/>
                </a:solidFill>
                <a:latin typeface="Georgia" pitchFamily="34" charset="0"/>
                <a:ea typeface="Georgia" pitchFamily="34" charset="-122"/>
                <a:cs typeface="Georgia" pitchFamily="34" charset="-120"/>
              </a:rPr>
              <a:t>Submission template</a:t>
            </a:r>
            <a:endParaRPr lang="en-US" sz="3300" dirty="0"/>
          </a:p>
        </p:txBody>
      </p:sp>
      <p:sp>
        <p:nvSpPr>
          <p:cNvPr id="22" name="Text 19"/>
          <p:cNvSpPr/>
          <p:nvPr/>
        </p:nvSpPr>
        <p:spPr>
          <a:xfrm>
            <a:off x="7048500" y="8075057"/>
            <a:ext cx="5650992" cy="803910"/>
          </a:xfrm>
          <a:prstGeom prst="rect">
            <a:avLst/>
          </a:prstGeom>
          <a:noFill/>
          <a:ln/>
        </p:spPr>
        <p:txBody>
          <a:bodyPr wrap="square" lIns="25400" tIns="25400" rIns="25400" bIns="25400" rtlCol="0" anchor="t">
            <a:normAutofit/>
          </a:bodyPr>
          <a:lstStyle/>
          <a:p>
            <a:pPr marL="0" indent="0" algn="l">
              <a:lnSpc>
                <a:spcPct val="116860"/>
              </a:lnSpc>
              <a:buNone/>
            </a:pPr>
            <a:r>
              <a:rPr lang="en-US" sz="2250" dirty="0">
                <a:solidFill>
                  <a:srgbClr val="3C4A49"/>
                </a:solidFill>
                <a:latin typeface="Helvetica" pitchFamily="34" charset="0"/>
                <a:ea typeface="Helvetica" pitchFamily="34" charset="-122"/>
                <a:cs typeface="Helvetica" pitchFamily="34" charset="-120"/>
              </a:rPr>
              <a:t>Complete it in advance and hand it to the Committee.</a:t>
            </a:r>
            <a:endParaRPr lang="en-US" sz="2250" dirty="0"/>
          </a:p>
        </p:txBody>
      </p:sp>
      <p:sp>
        <p:nvSpPr>
          <p:cNvPr id="23" name="Shape 20"/>
          <p:cNvSpPr/>
          <p:nvPr/>
        </p:nvSpPr>
        <p:spPr>
          <a:xfrm>
            <a:off x="13327381" y="3098244"/>
            <a:ext cx="3825240" cy="5406390"/>
          </a:xfrm>
          <a:prstGeom prst="rect">
            <a:avLst/>
          </a:prstGeom>
          <a:ln w="7620">
            <a:solidFill>
              <a:srgbClr val="D3CCBE"/>
            </a:solidFill>
            <a:prstDash val="solid"/>
          </a:ln>
        </p:spPr>
        <p:txBody>
          <a:bodyPr/>
          <a:lstStyle/>
          <a:p>
            <a:endParaRPr lang="en-ZA"/>
          </a:p>
        </p:txBody>
      </p:sp>
      <p:pic>
        <p:nvPicPr>
          <p:cNvPr id="24" name="Image 1" descr="preencoded.png"/>
          <p:cNvPicPr>
            <a:picLocks noChangeAspect="1"/>
          </p:cNvPicPr>
          <p:nvPr/>
        </p:nvPicPr>
        <p:blipFill>
          <a:blip r:embed="rId4"/>
          <a:srcRect b="57"/>
          <a:stretch/>
        </p:blipFill>
        <p:spPr>
          <a:xfrm>
            <a:off x="13327381" y="3098244"/>
            <a:ext cx="3825240" cy="5406390"/>
          </a:xfrm>
          <a:prstGeom prst="rect">
            <a:avLst/>
          </a:prstGeom>
        </p:spPr>
      </p:pic>
      <p:sp>
        <p:nvSpPr>
          <p:cNvPr id="25" name="Text 21"/>
          <p:cNvSpPr/>
          <p:nvPr/>
        </p:nvSpPr>
        <p:spPr>
          <a:xfrm>
            <a:off x="13465850" y="8676084"/>
            <a:ext cx="3903000" cy="320040"/>
          </a:xfrm>
          <a:prstGeom prst="rect">
            <a:avLst/>
          </a:prstGeom>
          <a:noFill/>
          <a:ln/>
        </p:spPr>
        <p:txBody>
          <a:bodyPr wrap="square" lIns="25400" tIns="25400" rIns="25400" bIns="25400" rtlCol="0" anchor="t">
            <a:normAutofit/>
          </a:bodyPr>
          <a:lstStyle/>
          <a:p>
            <a:pPr marL="0" indent="0" algn="l">
              <a:buNone/>
            </a:pPr>
            <a:r>
              <a:rPr lang="en-US" sz="1950" b="1" kern="0" spc="273" dirty="0">
                <a:solidFill>
                  <a:srgbClr val="A97900"/>
                </a:solidFill>
                <a:latin typeface="Helvetica" pitchFamily="34" charset="0"/>
                <a:ea typeface="Helvetica" pitchFamily="34" charset="-122"/>
                <a:cs typeface="Helvetica" pitchFamily="34" charset="-120"/>
              </a:rPr>
              <a:t>LOOK FOR THIS COVER</a:t>
            </a:r>
            <a:endParaRPr lang="en-US" sz="1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5F0"/>
        </a:solidFill>
        <a:effectLst/>
      </p:bgPr>
    </p:bg>
    <p:spTree>
      <p:nvGrpSpPr>
        <p:cNvPr id="1" name=""/>
        <p:cNvGrpSpPr/>
        <p:nvPr/>
      </p:nvGrpSpPr>
      <p:grpSpPr>
        <a:xfrm>
          <a:off x="0" y="0"/>
          <a:ext cx="0" cy="0"/>
          <a:chOff x="0" y="0"/>
          <a:chExt cx="0" cy="0"/>
        </a:xfrm>
      </p:grpSpPr>
      <p:sp>
        <p:nvSpPr>
          <p:cNvPr id="2" name="Text 0"/>
          <p:cNvSpPr/>
          <p:nvPr/>
        </p:nvSpPr>
        <p:spPr>
          <a:xfrm>
            <a:off x="952500" y="723900"/>
            <a:ext cx="5011388" cy="320040"/>
          </a:xfrm>
          <a:prstGeom prst="rect">
            <a:avLst/>
          </a:prstGeom>
          <a:noFill/>
          <a:ln/>
        </p:spPr>
        <p:txBody>
          <a:bodyPr wrap="square" lIns="25400" tIns="25400" rIns="25400" bIns="25400" rtlCol="0" anchor="t">
            <a:normAutofit/>
          </a:bodyPr>
          <a:lstStyle/>
          <a:p>
            <a:pPr marL="0" indent="0" algn="l">
              <a:buNone/>
            </a:pPr>
            <a:r>
              <a:rPr lang="en-US" sz="1950" b="1" kern="0" spc="429" dirty="0">
                <a:solidFill>
                  <a:srgbClr val="A97900"/>
                </a:solidFill>
                <a:latin typeface="Helvetica" pitchFamily="34" charset="0"/>
                <a:ea typeface="Helvetica" pitchFamily="34" charset="-122"/>
                <a:cs typeface="Helvetica" pitchFamily="34" charset="-120"/>
              </a:rPr>
              <a:t>ROADSHOW PACK · TOOL 1</a:t>
            </a:r>
            <a:endParaRPr lang="en-US" sz="1950" dirty="0"/>
          </a:p>
        </p:txBody>
      </p:sp>
      <p:pic>
        <p:nvPicPr>
          <p:cNvPr id="3" name="Image 0" descr="preencoded.png"/>
          <p:cNvPicPr>
            <a:picLocks noChangeAspect="1"/>
          </p:cNvPicPr>
          <p:nvPr/>
        </p:nvPicPr>
        <p:blipFill>
          <a:blip r:embed="rId3"/>
          <a:stretch>
            <a:fillRect/>
          </a:stretch>
        </p:blipFill>
        <p:spPr>
          <a:xfrm>
            <a:off x="15928658" y="723900"/>
            <a:ext cx="1406842" cy="514350"/>
          </a:xfrm>
          <a:prstGeom prst="rect">
            <a:avLst/>
          </a:prstGeom>
        </p:spPr>
      </p:pic>
      <p:sp>
        <p:nvSpPr>
          <p:cNvPr id="4" name="Text 1"/>
          <p:cNvSpPr/>
          <p:nvPr/>
        </p:nvSpPr>
        <p:spPr>
          <a:xfrm>
            <a:off x="952500" y="1676400"/>
            <a:ext cx="18021300" cy="892969"/>
          </a:xfrm>
          <a:prstGeom prst="rect">
            <a:avLst/>
          </a:prstGeom>
          <a:noFill/>
          <a:ln/>
        </p:spPr>
        <p:txBody>
          <a:bodyPr wrap="square" lIns="25400" tIns="25400" rIns="25400" bIns="25400" rtlCol="0" anchor="t">
            <a:normAutofit/>
          </a:bodyPr>
          <a:lstStyle/>
          <a:p>
            <a:pPr marL="0" indent="0" algn="l">
              <a:lnSpc>
                <a:spcPct val="89760"/>
              </a:lnSpc>
              <a:buNone/>
            </a:pPr>
            <a:r>
              <a:rPr lang="en-US" sz="6600" kern="0" spc="-132" dirty="0">
                <a:solidFill>
                  <a:srgbClr val="00494A"/>
                </a:solidFill>
                <a:latin typeface="Georgia" pitchFamily="34" charset="0"/>
                <a:ea typeface="Georgia" pitchFamily="34" charset="-122"/>
                <a:cs typeface="Georgia" pitchFamily="34" charset="-120"/>
              </a:rPr>
              <a:t>Spot the claim. Ask the question.</a:t>
            </a:r>
            <a:endParaRPr lang="en-US" sz="6600" dirty="0"/>
          </a:p>
        </p:txBody>
      </p:sp>
      <p:sp>
        <p:nvSpPr>
          <p:cNvPr id="5" name="Text 2"/>
          <p:cNvSpPr/>
          <p:nvPr/>
        </p:nvSpPr>
        <p:spPr>
          <a:xfrm>
            <a:off x="952500" y="2778919"/>
            <a:ext cx="16344900" cy="515779"/>
          </a:xfrm>
          <a:prstGeom prst="rect">
            <a:avLst/>
          </a:prstGeom>
          <a:noFill/>
          <a:ln/>
        </p:spPr>
        <p:txBody>
          <a:bodyPr wrap="square" lIns="25400" tIns="25400" rIns="25400" bIns="25400" rtlCol="0" anchor="t">
            <a:normAutofit/>
          </a:bodyPr>
          <a:lstStyle/>
          <a:p>
            <a:pPr marL="0" indent="0" algn="l">
              <a:lnSpc>
                <a:spcPct val="114000"/>
              </a:lnSpc>
              <a:buNone/>
            </a:pPr>
            <a:r>
              <a:rPr lang="en-US" sz="2850" dirty="0">
                <a:solidFill>
                  <a:srgbClr val="3C4A49"/>
                </a:solidFill>
                <a:latin typeface="Helvetica" pitchFamily="34" charset="0"/>
                <a:ea typeface="Helvetica" pitchFamily="34" charset="-122"/>
                <a:cs typeface="Helvetica" pitchFamily="34" charset="-120"/>
              </a:rPr>
              <a:t>A one-page quick reference. Print it, or keep it on your phone during the meeting.</a:t>
            </a:r>
            <a:endParaRPr lang="en-US" sz="2850" dirty="0"/>
          </a:p>
        </p:txBody>
      </p:sp>
      <p:sp>
        <p:nvSpPr>
          <p:cNvPr id="6" name="Shape 3"/>
          <p:cNvSpPr/>
          <p:nvPr/>
        </p:nvSpPr>
        <p:spPr>
          <a:xfrm>
            <a:off x="952500" y="4565571"/>
            <a:ext cx="5962650" cy="22860"/>
          </a:xfrm>
          <a:prstGeom prst="rect">
            <a:avLst/>
          </a:prstGeom>
          <a:solidFill>
            <a:srgbClr val="00494A"/>
          </a:solidFill>
          <a:ln/>
        </p:spPr>
        <p:txBody>
          <a:bodyPr/>
          <a:lstStyle/>
          <a:p>
            <a:endParaRPr lang="en-ZA"/>
          </a:p>
        </p:txBody>
      </p:sp>
      <p:sp>
        <p:nvSpPr>
          <p:cNvPr id="7" name="Text 4"/>
          <p:cNvSpPr/>
          <p:nvPr/>
        </p:nvSpPr>
        <p:spPr>
          <a:xfrm>
            <a:off x="952500" y="4797981"/>
            <a:ext cx="6141529" cy="854869"/>
          </a:xfrm>
          <a:prstGeom prst="rect">
            <a:avLst/>
          </a:prstGeom>
          <a:noFill/>
          <a:ln/>
        </p:spPr>
        <p:txBody>
          <a:bodyPr wrap="square" lIns="25400" tIns="25400" rIns="25400" bIns="25400" rtlCol="0" anchor="t">
            <a:normAutofit/>
          </a:bodyPr>
          <a:lstStyle/>
          <a:p>
            <a:pPr marL="0" indent="0" algn="l">
              <a:lnSpc>
                <a:spcPct val="119111"/>
              </a:lnSpc>
              <a:buNone/>
            </a:pPr>
            <a:r>
              <a:rPr lang="en-US" sz="2400" b="1" dirty="0">
                <a:solidFill>
                  <a:srgbClr val="00494A"/>
                </a:solidFill>
                <a:latin typeface="Helvetica" pitchFamily="34" charset="0"/>
                <a:ea typeface="Helvetica" pitchFamily="34" charset="-122"/>
                <a:cs typeface="Helvetica" pitchFamily="34" charset="-120"/>
              </a:rPr>
              <a:t>Type </a:t>
            </a:r>
            <a:r>
              <a:rPr lang="en-US" sz="2400" dirty="0">
                <a:solidFill>
                  <a:srgbClr val="22302F"/>
                </a:solidFill>
                <a:latin typeface="Helvetica" pitchFamily="34" charset="0"/>
                <a:ea typeface="Helvetica" pitchFamily="34" charset="-122"/>
                <a:cs typeface="Helvetica" pitchFamily="34" charset="-120"/>
              </a:rPr>
              <a:t>— what the reply rests on: Authority, Record, Evidence or Constitution.</a:t>
            </a:r>
            <a:endParaRPr lang="en-US" sz="2400" dirty="0"/>
          </a:p>
        </p:txBody>
      </p:sp>
      <p:sp>
        <p:nvSpPr>
          <p:cNvPr id="8" name="Shape 5"/>
          <p:cNvSpPr/>
          <p:nvPr/>
        </p:nvSpPr>
        <p:spPr>
          <a:xfrm>
            <a:off x="952500" y="5881450"/>
            <a:ext cx="5962650" cy="9525"/>
          </a:xfrm>
          <a:prstGeom prst="rect">
            <a:avLst/>
          </a:prstGeom>
          <a:solidFill>
            <a:srgbClr val="D3CCBE"/>
          </a:solidFill>
          <a:ln/>
        </p:spPr>
        <p:txBody>
          <a:bodyPr/>
          <a:lstStyle/>
          <a:p>
            <a:endParaRPr lang="en-ZA"/>
          </a:p>
        </p:txBody>
      </p:sp>
      <p:sp>
        <p:nvSpPr>
          <p:cNvPr id="9" name="Text 6"/>
          <p:cNvSpPr/>
          <p:nvPr/>
        </p:nvSpPr>
        <p:spPr>
          <a:xfrm>
            <a:off x="952500" y="6098620"/>
            <a:ext cx="6141529" cy="854869"/>
          </a:xfrm>
          <a:prstGeom prst="rect">
            <a:avLst/>
          </a:prstGeom>
          <a:noFill/>
          <a:ln/>
        </p:spPr>
        <p:txBody>
          <a:bodyPr wrap="square" lIns="25400" tIns="25400" rIns="25400" bIns="25400" rtlCol="0" anchor="t">
            <a:normAutofit/>
          </a:bodyPr>
          <a:lstStyle/>
          <a:p>
            <a:pPr marL="0" indent="0" algn="l">
              <a:lnSpc>
                <a:spcPct val="119111"/>
              </a:lnSpc>
              <a:buNone/>
            </a:pPr>
            <a:r>
              <a:rPr lang="en-US" sz="2400" b="1" dirty="0">
                <a:solidFill>
                  <a:srgbClr val="00494A"/>
                </a:solidFill>
                <a:latin typeface="Helvetica" pitchFamily="34" charset="0"/>
                <a:ea typeface="Helvetica" pitchFamily="34" charset="-122"/>
                <a:cs typeface="Helvetica" pitchFamily="34" charset="-120"/>
              </a:rPr>
              <a:t>The claim you will hear </a:t>
            </a:r>
            <a:r>
              <a:rPr lang="en-US" sz="2400" dirty="0">
                <a:solidFill>
                  <a:srgbClr val="22302F"/>
                </a:solidFill>
                <a:latin typeface="Helvetica" pitchFamily="34" charset="0"/>
                <a:ea typeface="Helvetica" pitchFamily="34" charset="-122"/>
                <a:cs typeface="Helvetica" pitchFamily="34" charset="-120"/>
              </a:rPr>
              <a:t>— the exact statement to listen out for.</a:t>
            </a:r>
            <a:endParaRPr lang="en-US" sz="2400" dirty="0"/>
          </a:p>
        </p:txBody>
      </p:sp>
      <p:sp>
        <p:nvSpPr>
          <p:cNvPr id="10" name="Shape 7"/>
          <p:cNvSpPr/>
          <p:nvPr/>
        </p:nvSpPr>
        <p:spPr>
          <a:xfrm>
            <a:off x="952500" y="7182088"/>
            <a:ext cx="5962650" cy="9525"/>
          </a:xfrm>
          <a:prstGeom prst="rect">
            <a:avLst/>
          </a:prstGeom>
          <a:solidFill>
            <a:srgbClr val="D3CCBE"/>
          </a:solidFill>
          <a:ln/>
        </p:spPr>
        <p:txBody>
          <a:bodyPr/>
          <a:lstStyle/>
          <a:p>
            <a:endParaRPr lang="en-ZA"/>
          </a:p>
        </p:txBody>
      </p:sp>
      <p:sp>
        <p:nvSpPr>
          <p:cNvPr id="11" name="Text 8"/>
          <p:cNvSpPr/>
          <p:nvPr/>
        </p:nvSpPr>
        <p:spPr>
          <a:xfrm>
            <a:off x="952500" y="7399258"/>
            <a:ext cx="6141529" cy="854869"/>
          </a:xfrm>
          <a:prstGeom prst="rect">
            <a:avLst/>
          </a:prstGeom>
          <a:noFill/>
          <a:ln/>
        </p:spPr>
        <p:txBody>
          <a:bodyPr wrap="square" lIns="25400" tIns="25400" rIns="25400" bIns="25400" rtlCol="0" anchor="t">
            <a:normAutofit/>
          </a:bodyPr>
          <a:lstStyle/>
          <a:p>
            <a:pPr marL="0" indent="0" algn="l">
              <a:lnSpc>
                <a:spcPct val="119111"/>
              </a:lnSpc>
              <a:buNone/>
            </a:pPr>
            <a:r>
              <a:rPr lang="en-US" sz="2400" b="1" dirty="0">
                <a:solidFill>
                  <a:srgbClr val="00494A"/>
                </a:solidFill>
                <a:latin typeface="Helvetica" pitchFamily="34" charset="0"/>
                <a:ea typeface="Helvetica" pitchFamily="34" charset="-122"/>
                <a:cs typeface="Helvetica" pitchFamily="34" charset="-120"/>
              </a:rPr>
              <a:t>Raise this Point of Information </a:t>
            </a:r>
            <a:r>
              <a:rPr lang="en-US" sz="2400" dirty="0">
                <a:solidFill>
                  <a:srgbClr val="22302F"/>
                </a:solidFill>
                <a:latin typeface="Helvetica" pitchFamily="34" charset="0"/>
                <a:ea typeface="Helvetica" pitchFamily="34" charset="-122"/>
                <a:cs typeface="Helvetica" pitchFamily="34" charset="-120"/>
              </a:rPr>
              <a:t>— the courteous reply to read out.</a:t>
            </a:r>
            <a:endParaRPr lang="en-US" sz="2400" dirty="0"/>
          </a:p>
        </p:txBody>
      </p:sp>
      <p:sp>
        <p:nvSpPr>
          <p:cNvPr id="12" name="Shape 9"/>
          <p:cNvSpPr/>
          <p:nvPr/>
        </p:nvSpPr>
        <p:spPr>
          <a:xfrm>
            <a:off x="7524750" y="4211479"/>
            <a:ext cx="9825990" cy="4358640"/>
          </a:xfrm>
          <a:prstGeom prst="rect">
            <a:avLst/>
          </a:prstGeom>
          <a:ln w="7620">
            <a:solidFill>
              <a:srgbClr val="D3CCBE"/>
            </a:solidFill>
            <a:prstDash val="solid"/>
          </a:ln>
        </p:spPr>
        <p:txBody>
          <a:bodyPr/>
          <a:lstStyle/>
          <a:p>
            <a:endParaRPr lang="en-ZA"/>
          </a:p>
        </p:txBody>
      </p:sp>
      <p:pic>
        <p:nvPicPr>
          <p:cNvPr id="13" name="Image 1" descr="preencoded.png"/>
          <p:cNvPicPr>
            <a:picLocks noChangeAspect="1"/>
          </p:cNvPicPr>
          <p:nvPr/>
        </p:nvPicPr>
        <p:blipFill>
          <a:blip r:embed="rId4"/>
          <a:srcRect l="31" r="31"/>
          <a:stretch/>
        </p:blipFill>
        <p:spPr>
          <a:xfrm>
            <a:off x="7524750" y="4211479"/>
            <a:ext cx="9825990" cy="43586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5F0"/>
        </a:solidFill>
        <a:effectLst/>
      </p:bgPr>
    </p:bg>
    <p:spTree>
      <p:nvGrpSpPr>
        <p:cNvPr id="1" name=""/>
        <p:cNvGrpSpPr/>
        <p:nvPr/>
      </p:nvGrpSpPr>
      <p:grpSpPr>
        <a:xfrm>
          <a:off x="0" y="0"/>
          <a:ext cx="0" cy="0"/>
          <a:chOff x="0" y="0"/>
          <a:chExt cx="0" cy="0"/>
        </a:xfrm>
      </p:grpSpPr>
      <p:sp>
        <p:nvSpPr>
          <p:cNvPr id="2" name="Text 0"/>
          <p:cNvSpPr/>
          <p:nvPr/>
        </p:nvSpPr>
        <p:spPr>
          <a:xfrm>
            <a:off x="952500" y="723900"/>
            <a:ext cx="5011388" cy="320040"/>
          </a:xfrm>
          <a:prstGeom prst="rect">
            <a:avLst/>
          </a:prstGeom>
          <a:noFill/>
          <a:ln/>
        </p:spPr>
        <p:txBody>
          <a:bodyPr wrap="square" lIns="25400" tIns="25400" rIns="25400" bIns="25400" rtlCol="0" anchor="t">
            <a:normAutofit/>
          </a:bodyPr>
          <a:lstStyle/>
          <a:p>
            <a:pPr marL="0" indent="0" algn="l">
              <a:buNone/>
            </a:pPr>
            <a:r>
              <a:rPr lang="en-US" sz="1950" b="1" kern="0" spc="429" dirty="0">
                <a:solidFill>
                  <a:srgbClr val="A97900"/>
                </a:solidFill>
                <a:latin typeface="Helvetica" pitchFamily="34" charset="0"/>
                <a:ea typeface="Helvetica" pitchFamily="34" charset="-122"/>
                <a:cs typeface="Helvetica" pitchFamily="34" charset="-120"/>
              </a:rPr>
              <a:t>ROADSHOW PACK · TOOL 2</a:t>
            </a:r>
            <a:endParaRPr lang="en-US" sz="1950" dirty="0"/>
          </a:p>
        </p:txBody>
      </p:sp>
      <p:pic>
        <p:nvPicPr>
          <p:cNvPr id="3" name="Image 0" descr="preencoded.png"/>
          <p:cNvPicPr>
            <a:picLocks noChangeAspect="1"/>
          </p:cNvPicPr>
          <p:nvPr/>
        </p:nvPicPr>
        <p:blipFill>
          <a:blip r:embed="rId3"/>
          <a:stretch>
            <a:fillRect/>
          </a:stretch>
        </p:blipFill>
        <p:spPr>
          <a:xfrm>
            <a:off x="15928658" y="723900"/>
            <a:ext cx="1406842" cy="514350"/>
          </a:xfrm>
          <a:prstGeom prst="rect">
            <a:avLst/>
          </a:prstGeom>
        </p:spPr>
      </p:pic>
      <p:sp>
        <p:nvSpPr>
          <p:cNvPr id="4" name="Text 1"/>
          <p:cNvSpPr/>
          <p:nvPr/>
        </p:nvSpPr>
        <p:spPr>
          <a:xfrm>
            <a:off x="952500" y="1676400"/>
            <a:ext cx="18021300" cy="892969"/>
          </a:xfrm>
          <a:prstGeom prst="rect">
            <a:avLst/>
          </a:prstGeom>
          <a:noFill/>
          <a:ln/>
        </p:spPr>
        <p:txBody>
          <a:bodyPr wrap="square" lIns="25400" tIns="25400" rIns="25400" bIns="25400" rtlCol="0" anchor="t">
            <a:normAutofit/>
          </a:bodyPr>
          <a:lstStyle/>
          <a:p>
            <a:pPr marL="0" indent="0" algn="l">
              <a:lnSpc>
                <a:spcPct val="89760"/>
              </a:lnSpc>
              <a:buNone/>
            </a:pPr>
            <a:r>
              <a:rPr lang="en-US" sz="6600" kern="0" spc="-132" dirty="0">
                <a:solidFill>
                  <a:srgbClr val="00494A"/>
                </a:solidFill>
                <a:latin typeface="Georgia" pitchFamily="34" charset="0"/>
                <a:ea typeface="Georgia" pitchFamily="34" charset="-122"/>
                <a:cs typeface="Georgia" pitchFamily="34" charset="-120"/>
              </a:rPr>
              <a:t>When you are challenged, here is the evidence</a:t>
            </a:r>
            <a:endParaRPr lang="en-US" sz="6600" dirty="0"/>
          </a:p>
        </p:txBody>
      </p:sp>
      <p:sp>
        <p:nvSpPr>
          <p:cNvPr id="5" name="Text 2"/>
          <p:cNvSpPr/>
          <p:nvPr/>
        </p:nvSpPr>
        <p:spPr>
          <a:xfrm>
            <a:off x="952500" y="2778919"/>
            <a:ext cx="15304770" cy="993458"/>
          </a:xfrm>
          <a:prstGeom prst="rect">
            <a:avLst/>
          </a:prstGeom>
          <a:noFill/>
          <a:ln/>
        </p:spPr>
        <p:txBody>
          <a:bodyPr wrap="square" lIns="25400" tIns="25400" rIns="25400" bIns="25400" rtlCol="0" anchor="t">
            <a:normAutofit/>
          </a:bodyPr>
          <a:lstStyle/>
          <a:p>
            <a:pPr marL="0" indent="0" algn="l">
              <a:lnSpc>
                <a:spcPct val="114000"/>
              </a:lnSpc>
              <a:buNone/>
            </a:pPr>
            <a:r>
              <a:rPr lang="en-US" sz="2850" dirty="0">
                <a:solidFill>
                  <a:srgbClr val="3C4A49"/>
                </a:solidFill>
                <a:latin typeface="Helvetica" pitchFamily="34" charset="0"/>
                <a:ea typeface="Helvetica" pitchFamily="34" charset="-122"/>
                <a:cs typeface="Helvetica" pitchFamily="34" charset="-120"/>
              </a:rPr>
              <a:t>The Roadshow Companion carries the documents and the exact wording behind every Field Guide row.</a:t>
            </a:r>
            <a:endParaRPr lang="en-US" sz="2850" dirty="0"/>
          </a:p>
        </p:txBody>
      </p:sp>
      <p:sp>
        <p:nvSpPr>
          <p:cNvPr id="6" name="Shape 3"/>
          <p:cNvSpPr/>
          <p:nvPr/>
        </p:nvSpPr>
        <p:spPr>
          <a:xfrm>
            <a:off x="952500" y="4591050"/>
            <a:ext cx="7867650" cy="22860"/>
          </a:xfrm>
          <a:prstGeom prst="rect">
            <a:avLst/>
          </a:prstGeom>
          <a:solidFill>
            <a:srgbClr val="00494A"/>
          </a:solidFill>
          <a:ln/>
        </p:spPr>
        <p:txBody>
          <a:bodyPr/>
          <a:lstStyle/>
          <a:p>
            <a:endParaRPr lang="en-ZA"/>
          </a:p>
        </p:txBody>
      </p:sp>
      <p:sp>
        <p:nvSpPr>
          <p:cNvPr id="7" name="Text 4"/>
          <p:cNvSpPr/>
          <p:nvPr/>
        </p:nvSpPr>
        <p:spPr>
          <a:xfrm>
            <a:off x="952500" y="4823460"/>
            <a:ext cx="8103679" cy="446484"/>
          </a:xfrm>
          <a:prstGeom prst="rect">
            <a:avLst/>
          </a:prstGeom>
          <a:noFill/>
          <a:ln/>
        </p:spPr>
        <p:txBody>
          <a:bodyPr wrap="square" lIns="25400" tIns="25400" rIns="25400" bIns="25400" rtlCol="0" anchor="t">
            <a:normAutofit/>
          </a:bodyPr>
          <a:lstStyle/>
          <a:p>
            <a:pPr marL="0" indent="0" algn="l">
              <a:lnSpc>
                <a:spcPct val="119111"/>
              </a:lnSpc>
              <a:buNone/>
            </a:pPr>
            <a:r>
              <a:rPr lang="en-US" sz="2400" b="1" dirty="0">
                <a:solidFill>
                  <a:srgbClr val="00494A"/>
                </a:solidFill>
                <a:latin typeface="Helvetica" pitchFamily="34" charset="0"/>
                <a:ea typeface="Helvetica" pitchFamily="34" charset="-122"/>
                <a:cs typeface="Helvetica" pitchFamily="34" charset="-120"/>
              </a:rPr>
              <a:t>Myth </a:t>
            </a:r>
            <a:r>
              <a:rPr lang="en-US" sz="2400" dirty="0">
                <a:solidFill>
                  <a:srgbClr val="22302F"/>
                </a:solidFill>
                <a:latin typeface="Helvetica" pitchFamily="34" charset="0"/>
                <a:ea typeface="Helvetica" pitchFamily="34" charset="-122"/>
                <a:cs typeface="Helvetica" pitchFamily="34" charset="-120"/>
              </a:rPr>
              <a:t>— the claim, echoing a Field Guide row.</a:t>
            </a:r>
            <a:endParaRPr lang="en-US" sz="2400" dirty="0"/>
          </a:p>
        </p:txBody>
      </p:sp>
      <p:sp>
        <p:nvSpPr>
          <p:cNvPr id="8" name="Shape 5"/>
          <p:cNvSpPr/>
          <p:nvPr/>
        </p:nvSpPr>
        <p:spPr>
          <a:xfrm>
            <a:off x="952500" y="5479495"/>
            <a:ext cx="7867650" cy="9525"/>
          </a:xfrm>
          <a:prstGeom prst="rect">
            <a:avLst/>
          </a:prstGeom>
          <a:solidFill>
            <a:srgbClr val="D3CCBE"/>
          </a:solidFill>
          <a:ln/>
        </p:spPr>
        <p:txBody>
          <a:bodyPr/>
          <a:lstStyle/>
          <a:p>
            <a:endParaRPr lang="en-ZA"/>
          </a:p>
        </p:txBody>
      </p:sp>
      <p:sp>
        <p:nvSpPr>
          <p:cNvPr id="9" name="Text 6"/>
          <p:cNvSpPr/>
          <p:nvPr/>
        </p:nvSpPr>
        <p:spPr>
          <a:xfrm>
            <a:off x="952500" y="5696665"/>
            <a:ext cx="8103679" cy="854869"/>
          </a:xfrm>
          <a:prstGeom prst="rect">
            <a:avLst/>
          </a:prstGeom>
          <a:noFill/>
          <a:ln/>
        </p:spPr>
        <p:txBody>
          <a:bodyPr wrap="square" lIns="25400" tIns="25400" rIns="25400" bIns="25400" rtlCol="0" anchor="t">
            <a:normAutofit/>
          </a:bodyPr>
          <a:lstStyle/>
          <a:p>
            <a:pPr marL="0" indent="0" algn="l">
              <a:lnSpc>
                <a:spcPct val="119111"/>
              </a:lnSpc>
              <a:buNone/>
            </a:pPr>
            <a:r>
              <a:rPr lang="en-US" sz="2400" b="1" dirty="0">
                <a:solidFill>
                  <a:srgbClr val="00494A"/>
                </a:solidFill>
                <a:latin typeface="Helvetica" pitchFamily="34" charset="0"/>
                <a:ea typeface="Helvetica" pitchFamily="34" charset="-122"/>
                <a:cs typeface="Helvetica" pitchFamily="34" charset="-120"/>
              </a:rPr>
              <a:t>The evidence </a:t>
            </a:r>
            <a:r>
              <a:rPr lang="en-US" sz="2400" dirty="0">
                <a:solidFill>
                  <a:srgbClr val="22302F"/>
                </a:solidFill>
                <a:latin typeface="Helvetica" pitchFamily="34" charset="0"/>
                <a:ea typeface="Helvetica" pitchFamily="34" charset="-122"/>
                <a:cs typeface="Helvetica" pitchFamily="34" charset="-120"/>
              </a:rPr>
              <a:t>— documents, dates and quotations that answer it.</a:t>
            </a:r>
            <a:endParaRPr lang="en-US" sz="2400" dirty="0"/>
          </a:p>
        </p:txBody>
      </p:sp>
      <p:sp>
        <p:nvSpPr>
          <p:cNvPr id="10" name="Shape 7"/>
          <p:cNvSpPr/>
          <p:nvPr/>
        </p:nvSpPr>
        <p:spPr>
          <a:xfrm>
            <a:off x="952500" y="6761083"/>
            <a:ext cx="7867650" cy="9525"/>
          </a:xfrm>
          <a:prstGeom prst="rect">
            <a:avLst/>
          </a:prstGeom>
          <a:solidFill>
            <a:srgbClr val="D3CCBE"/>
          </a:solidFill>
          <a:ln/>
        </p:spPr>
        <p:txBody>
          <a:bodyPr/>
          <a:lstStyle/>
          <a:p>
            <a:endParaRPr lang="en-ZA"/>
          </a:p>
        </p:txBody>
      </p:sp>
      <p:sp>
        <p:nvSpPr>
          <p:cNvPr id="11" name="Text 8"/>
          <p:cNvSpPr/>
          <p:nvPr/>
        </p:nvSpPr>
        <p:spPr>
          <a:xfrm>
            <a:off x="952500" y="6978253"/>
            <a:ext cx="8103679" cy="446484"/>
          </a:xfrm>
          <a:prstGeom prst="rect">
            <a:avLst/>
          </a:prstGeom>
          <a:noFill/>
          <a:ln/>
        </p:spPr>
        <p:txBody>
          <a:bodyPr wrap="square" lIns="25400" tIns="25400" rIns="25400" bIns="25400" rtlCol="0" anchor="t">
            <a:normAutofit/>
          </a:bodyPr>
          <a:lstStyle/>
          <a:p>
            <a:pPr marL="0" indent="0" algn="l">
              <a:lnSpc>
                <a:spcPct val="119111"/>
              </a:lnSpc>
              <a:buNone/>
            </a:pPr>
            <a:r>
              <a:rPr lang="en-US" sz="2400" b="1" dirty="0">
                <a:solidFill>
                  <a:srgbClr val="00494A"/>
                </a:solidFill>
                <a:latin typeface="Helvetica" pitchFamily="34" charset="0"/>
                <a:ea typeface="Helvetica" pitchFamily="34" charset="-122"/>
                <a:cs typeface="Helvetica" pitchFamily="34" charset="-120"/>
              </a:rPr>
              <a:t>Point of Information </a:t>
            </a:r>
            <a:r>
              <a:rPr lang="en-US" sz="2400" dirty="0">
                <a:solidFill>
                  <a:srgbClr val="22302F"/>
                </a:solidFill>
                <a:latin typeface="Helvetica" pitchFamily="34" charset="0"/>
                <a:ea typeface="Helvetica" pitchFamily="34" charset="-122"/>
                <a:cs typeface="Helvetica" pitchFamily="34" charset="-120"/>
              </a:rPr>
              <a:t>— the fully worded question to put.</a:t>
            </a:r>
            <a:endParaRPr lang="en-US" sz="2400" dirty="0"/>
          </a:p>
        </p:txBody>
      </p:sp>
      <p:sp>
        <p:nvSpPr>
          <p:cNvPr id="12" name="Shape 9"/>
          <p:cNvSpPr/>
          <p:nvPr/>
        </p:nvSpPr>
        <p:spPr>
          <a:xfrm>
            <a:off x="952500" y="7634288"/>
            <a:ext cx="7867650" cy="9525"/>
          </a:xfrm>
          <a:prstGeom prst="rect">
            <a:avLst/>
          </a:prstGeom>
          <a:solidFill>
            <a:srgbClr val="D3CCBE"/>
          </a:solidFill>
          <a:ln/>
        </p:spPr>
        <p:txBody>
          <a:bodyPr/>
          <a:lstStyle/>
          <a:p>
            <a:endParaRPr lang="en-ZA"/>
          </a:p>
        </p:txBody>
      </p:sp>
      <p:sp>
        <p:nvSpPr>
          <p:cNvPr id="13" name="Text 10"/>
          <p:cNvSpPr/>
          <p:nvPr/>
        </p:nvSpPr>
        <p:spPr>
          <a:xfrm>
            <a:off x="952500" y="7851458"/>
            <a:ext cx="8103679" cy="854869"/>
          </a:xfrm>
          <a:prstGeom prst="rect">
            <a:avLst/>
          </a:prstGeom>
          <a:noFill/>
          <a:ln/>
        </p:spPr>
        <p:txBody>
          <a:bodyPr wrap="square" lIns="25400" tIns="25400" rIns="25400" bIns="25400" rtlCol="0" anchor="t">
            <a:normAutofit/>
          </a:bodyPr>
          <a:lstStyle/>
          <a:p>
            <a:pPr marL="0" indent="0" algn="l">
              <a:lnSpc>
                <a:spcPct val="119111"/>
              </a:lnSpc>
              <a:buNone/>
            </a:pPr>
            <a:r>
              <a:rPr lang="en-US" sz="2400" b="1" dirty="0">
                <a:solidFill>
                  <a:srgbClr val="00494A"/>
                </a:solidFill>
                <a:latin typeface="Helvetica" pitchFamily="34" charset="0"/>
                <a:ea typeface="Helvetica" pitchFamily="34" charset="-122"/>
                <a:cs typeface="Helvetica" pitchFamily="34" charset="-120"/>
              </a:rPr>
              <a:t>Why it matters + sources </a:t>
            </a:r>
            <a:r>
              <a:rPr lang="en-US" sz="2400" dirty="0">
                <a:solidFill>
                  <a:srgbClr val="22302F"/>
                </a:solidFill>
                <a:latin typeface="Helvetica" pitchFamily="34" charset="0"/>
                <a:ea typeface="Helvetica" pitchFamily="34" charset="-122"/>
                <a:cs typeface="Helvetica" pitchFamily="34" charset="-120"/>
              </a:rPr>
              <a:t>— the significance, and where to check it.</a:t>
            </a:r>
            <a:endParaRPr lang="en-US" sz="2400" dirty="0"/>
          </a:p>
        </p:txBody>
      </p:sp>
      <p:sp>
        <p:nvSpPr>
          <p:cNvPr id="14" name="Shape 11"/>
          <p:cNvSpPr/>
          <p:nvPr/>
        </p:nvSpPr>
        <p:spPr>
          <a:xfrm>
            <a:off x="9429750" y="3750231"/>
            <a:ext cx="7920990" cy="5758815"/>
          </a:xfrm>
          <a:prstGeom prst="rect">
            <a:avLst/>
          </a:prstGeom>
          <a:ln w="7620">
            <a:solidFill>
              <a:srgbClr val="D3CCBE"/>
            </a:solidFill>
            <a:prstDash val="solid"/>
          </a:ln>
        </p:spPr>
        <p:txBody>
          <a:bodyPr/>
          <a:lstStyle/>
          <a:p>
            <a:endParaRPr lang="en-ZA"/>
          </a:p>
        </p:txBody>
      </p:sp>
      <p:pic>
        <p:nvPicPr>
          <p:cNvPr id="15" name="Image 1" descr="preencoded.png"/>
          <p:cNvPicPr>
            <a:picLocks noChangeAspect="1"/>
          </p:cNvPicPr>
          <p:nvPr/>
        </p:nvPicPr>
        <p:blipFill>
          <a:blip r:embed="rId4"/>
          <a:srcRect l="19" r="19"/>
          <a:stretch/>
        </p:blipFill>
        <p:spPr>
          <a:xfrm>
            <a:off x="9429750" y="3750231"/>
            <a:ext cx="7920990" cy="575881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5F0"/>
        </a:solidFill>
        <a:effectLst/>
      </p:bgPr>
    </p:bg>
    <p:spTree>
      <p:nvGrpSpPr>
        <p:cNvPr id="1" name=""/>
        <p:cNvGrpSpPr/>
        <p:nvPr/>
      </p:nvGrpSpPr>
      <p:grpSpPr>
        <a:xfrm>
          <a:off x="0" y="0"/>
          <a:ext cx="0" cy="0"/>
          <a:chOff x="0" y="0"/>
          <a:chExt cx="0" cy="0"/>
        </a:xfrm>
      </p:grpSpPr>
      <p:sp>
        <p:nvSpPr>
          <p:cNvPr id="2" name="Text 0"/>
          <p:cNvSpPr/>
          <p:nvPr/>
        </p:nvSpPr>
        <p:spPr>
          <a:xfrm>
            <a:off x="952500" y="723900"/>
            <a:ext cx="7150370" cy="320040"/>
          </a:xfrm>
          <a:prstGeom prst="rect">
            <a:avLst/>
          </a:prstGeom>
          <a:noFill/>
          <a:ln/>
        </p:spPr>
        <p:txBody>
          <a:bodyPr wrap="square" lIns="25400" tIns="25400" rIns="25400" bIns="25400" rtlCol="0" anchor="t">
            <a:normAutofit/>
          </a:bodyPr>
          <a:lstStyle/>
          <a:p>
            <a:pPr marL="0" indent="0" algn="l">
              <a:buNone/>
            </a:pPr>
            <a:r>
              <a:rPr lang="en-US" sz="1950" b="1" kern="0" spc="429" dirty="0">
                <a:solidFill>
                  <a:srgbClr val="A97900"/>
                </a:solidFill>
                <a:latin typeface="Helvetica" pitchFamily="34" charset="0"/>
                <a:ea typeface="Helvetica" pitchFamily="34" charset="-122"/>
                <a:cs typeface="Helvetica" pitchFamily="34" charset="-120"/>
              </a:rPr>
              <a:t>ROADSHOW PACK · WORKED EXAMPLE</a:t>
            </a:r>
            <a:endParaRPr lang="en-US" sz="1950" dirty="0"/>
          </a:p>
        </p:txBody>
      </p:sp>
      <p:pic>
        <p:nvPicPr>
          <p:cNvPr id="3" name="Image 0" descr="preencoded.png"/>
          <p:cNvPicPr>
            <a:picLocks noChangeAspect="1"/>
          </p:cNvPicPr>
          <p:nvPr/>
        </p:nvPicPr>
        <p:blipFill>
          <a:blip r:embed="rId3"/>
          <a:stretch>
            <a:fillRect/>
          </a:stretch>
        </p:blipFill>
        <p:spPr>
          <a:xfrm>
            <a:off x="15928658" y="723900"/>
            <a:ext cx="1406842" cy="514350"/>
          </a:xfrm>
          <a:prstGeom prst="rect">
            <a:avLst/>
          </a:prstGeom>
        </p:spPr>
      </p:pic>
      <p:sp>
        <p:nvSpPr>
          <p:cNvPr id="4" name="Text 1"/>
          <p:cNvSpPr/>
          <p:nvPr/>
        </p:nvSpPr>
        <p:spPr>
          <a:xfrm>
            <a:off x="952500" y="1676400"/>
            <a:ext cx="18021300" cy="892969"/>
          </a:xfrm>
          <a:prstGeom prst="rect">
            <a:avLst/>
          </a:prstGeom>
          <a:noFill/>
          <a:ln/>
        </p:spPr>
        <p:txBody>
          <a:bodyPr wrap="square" lIns="25400" tIns="25400" rIns="25400" bIns="25400" rtlCol="0" anchor="t">
            <a:normAutofit/>
          </a:bodyPr>
          <a:lstStyle/>
          <a:p>
            <a:pPr marL="0" indent="0" algn="l">
              <a:lnSpc>
                <a:spcPct val="89760"/>
              </a:lnSpc>
              <a:buNone/>
            </a:pPr>
            <a:r>
              <a:rPr lang="en-US" sz="6600" kern="0" spc="-132" dirty="0">
                <a:solidFill>
                  <a:srgbClr val="00494A"/>
                </a:solidFill>
                <a:latin typeface="Georgia" pitchFamily="34" charset="0"/>
                <a:ea typeface="Georgia" pitchFamily="34" charset="-122"/>
                <a:cs typeface="Georgia" pitchFamily="34" charset="-120"/>
              </a:rPr>
              <a:t>“This is self-regulation.”</a:t>
            </a:r>
            <a:endParaRPr lang="en-US" sz="6600" dirty="0"/>
          </a:p>
        </p:txBody>
      </p:sp>
      <p:sp>
        <p:nvSpPr>
          <p:cNvPr id="5" name="Text 2"/>
          <p:cNvSpPr/>
          <p:nvPr/>
        </p:nvSpPr>
        <p:spPr>
          <a:xfrm>
            <a:off x="952500" y="3253502"/>
            <a:ext cx="1799118" cy="403860"/>
          </a:xfrm>
          <a:prstGeom prst="rect">
            <a:avLst/>
          </a:prstGeom>
          <a:noFill/>
          <a:ln/>
        </p:spPr>
        <p:txBody>
          <a:bodyPr wrap="square" lIns="25400" tIns="25400" rIns="25400" bIns="25400" rtlCol="0" anchor="t">
            <a:normAutofit/>
          </a:bodyPr>
          <a:lstStyle/>
          <a:p>
            <a:pPr marL="0" indent="0" algn="l">
              <a:buNone/>
            </a:pPr>
            <a:r>
              <a:rPr lang="en-US" sz="2550" b="1" dirty="0">
                <a:solidFill>
                  <a:srgbClr val="F2A900"/>
                </a:solidFill>
                <a:latin typeface="Georgia" pitchFamily="34" charset="0"/>
                <a:ea typeface="Georgia" pitchFamily="34" charset="-122"/>
                <a:cs typeface="Georgia" pitchFamily="34" charset="-120"/>
              </a:rPr>
              <a:t>01 Hear it</a:t>
            </a:r>
            <a:endParaRPr lang="en-US" sz="2550" dirty="0"/>
          </a:p>
        </p:txBody>
      </p:sp>
      <p:sp>
        <p:nvSpPr>
          <p:cNvPr id="6" name="Shape 3"/>
          <p:cNvSpPr/>
          <p:nvPr/>
        </p:nvSpPr>
        <p:spPr>
          <a:xfrm>
            <a:off x="2854762" y="2600087"/>
            <a:ext cx="11921490" cy="1672590"/>
          </a:xfrm>
          <a:prstGeom prst="rect">
            <a:avLst/>
          </a:prstGeom>
          <a:ln w="7620">
            <a:solidFill>
              <a:srgbClr val="D3CCBE"/>
            </a:solidFill>
            <a:prstDash val="solid"/>
          </a:ln>
        </p:spPr>
        <p:txBody>
          <a:bodyPr/>
          <a:lstStyle/>
          <a:p>
            <a:endParaRPr lang="en-ZA"/>
          </a:p>
        </p:txBody>
      </p:sp>
      <p:pic>
        <p:nvPicPr>
          <p:cNvPr id="7" name="Image 1" descr="preencoded.png"/>
          <p:cNvPicPr>
            <a:picLocks noChangeAspect="1"/>
          </p:cNvPicPr>
          <p:nvPr/>
        </p:nvPicPr>
        <p:blipFill>
          <a:blip r:embed="rId4"/>
          <a:srcRect l="516" r="516"/>
          <a:stretch/>
        </p:blipFill>
        <p:spPr>
          <a:xfrm>
            <a:off x="2854762" y="2600087"/>
            <a:ext cx="11921490" cy="1672590"/>
          </a:xfrm>
          <a:prstGeom prst="rect">
            <a:avLst/>
          </a:prstGeom>
        </p:spPr>
      </p:pic>
      <p:sp>
        <p:nvSpPr>
          <p:cNvPr id="8" name="Text 4"/>
          <p:cNvSpPr/>
          <p:nvPr/>
        </p:nvSpPr>
        <p:spPr>
          <a:xfrm>
            <a:off x="952500" y="6073854"/>
            <a:ext cx="1817715" cy="403860"/>
          </a:xfrm>
          <a:prstGeom prst="rect">
            <a:avLst/>
          </a:prstGeom>
          <a:noFill/>
          <a:ln/>
        </p:spPr>
        <p:txBody>
          <a:bodyPr wrap="square" lIns="25400" tIns="25400" rIns="25400" bIns="25400" rtlCol="0" anchor="t">
            <a:normAutofit/>
          </a:bodyPr>
          <a:lstStyle/>
          <a:p>
            <a:pPr marL="0" indent="0" algn="l">
              <a:buNone/>
            </a:pPr>
            <a:r>
              <a:rPr lang="en-US" sz="2550" b="1" dirty="0">
                <a:solidFill>
                  <a:srgbClr val="F2A900"/>
                </a:solidFill>
                <a:latin typeface="Georgia" pitchFamily="34" charset="0"/>
                <a:ea typeface="Georgia" pitchFamily="34" charset="-122"/>
                <a:cs typeface="Georgia" pitchFamily="34" charset="-120"/>
              </a:rPr>
              <a:t>02 Back it</a:t>
            </a:r>
            <a:endParaRPr lang="en-US" sz="2550" dirty="0"/>
          </a:p>
        </p:txBody>
      </p:sp>
      <p:sp>
        <p:nvSpPr>
          <p:cNvPr id="9" name="Shape 5"/>
          <p:cNvSpPr/>
          <p:nvPr/>
        </p:nvSpPr>
        <p:spPr>
          <a:xfrm>
            <a:off x="2871669" y="4482227"/>
            <a:ext cx="11921490" cy="3549015"/>
          </a:xfrm>
          <a:prstGeom prst="rect">
            <a:avLst/>
          </a:prstGeom>
          <a:ln w="7620">
            <a:solidFill>
              <a:srgbClr val="D3CCBE"/>
            </a:solidFill>
            <a:prstDash val="solid"/>
          </a:ln>
        </p:spPr>
        <p:txBody>
          <a:bodyPr/>
          <a:lstStyle/>
          <a:p>
            <a:endParaRPr lang="en-ZA"/>
          </a:p>
        </p:txBody>
      </p:sp>
      <p:pic>
        <p:nvPicPr>
          <p:cNvPr id="10" name="Image 2" descr="preencoded.png"/>
          <p:cNvPicPr>
            <a:picLocks noChangeAspect="1"/>
          </p:cNvPicPr>
          <p:nvPr/>
        </p:nvPicPr>
        <p:blipFill>
          <a:blip r:embed="rId5"/>
          <a:srcRect l="187" r="187"/>
          <a:stretch/>
        </p:blipFill>
        <p:spPr>
          <a:xfrm>
            <a:off x="2871669" y="4482227"/>
            <a:ext cx="11921490" cy="3549015"/>
          </a:xfrm>
          <a:prstGeom prst="rect">
            <a:avLst/>
          </a:prstGeom>
        </p:spPr>
      </p:pic>
      <p:sp>
        <p:nvSpPr>
          <p:cNvPr id="11" name="Text 6"/>
          <p:cNvSpPr/>
          <p:nvPr/>
        </p:nvSpPr>
        <p:spPr>
          <a:xfrm>
            <a:off x="952500" y="8665607"/>
            <a:ext cx="1924717" cy="403860"/>
          </a:xfrm>
          <a:prstGeom prst="rect">
            <a:avLst/>
          </a:prstGeom>
          <a:noFill/>
          <a:ln/>
        </p:spPr>
        <p:txBody>
          <a:bodyPr wrap="square" lIns="25400" tIns="25400" rIns="25400" bIns="25400" rtlCol="0" anchor="t">
            <a:normAutofit/>
          </a:bodyPr>
          <a:lstStyle/>
          <a:p>
            <a:pPr marL="0" indent="0" algn="l">
              <a:buNone/>
            </a:pPr>
            <a:r>
              <a:rPr lang="en-US" sz="2550" b="1" dirty="0">
                <a:solidFill>
                  <a:srgbClr val="F2A900"/>
                </a:solidFill>
                <a:latin typeface="Georgia" pitchFamily="34" charset="0"/>
                <a:ea typeface="Georgia" pitchFamily="34" charset="-122"/>
                <a:cs typeface="Georgia" pitchFamily="34" charset="-120"/>
              </a:rPr>
              <a:t>03 Press it</a:t>
            </a:r>
            <a:endParaRPr lang="en-US" sz="2550" dirty="0"/>
          </a:p>
        </p:txBody>
      </p:sp>
      <p:sp>
        <p:nvSpPr>
          <p:cNvPr id="12" name="Shape 7"/>
          <p:cNvSpPr/>
          <p:nvPr/>
        </p:nvSpPr>
        <p:spPr>
          <a:xfrm>
            <a:off x="2968943" y="8240792"/>
            <a:ext cx="11921490" cy="1215390"/>
          </a:xfrm>
          <a:prstGeom prst="rect">
            <a:avLst/>
          </a:prstGeom>
          <a:ln w="7620">
            <a:solidFill>
              <a:srgbClr val="D3CCBE"/>
            </a:solidFill>
            <a:prstDash val="solid"/>
          </a:ln>
        </p:spPr>
        <p:txBody>
          <a:bodyPr/>
          <a:lstStyle/>
          <a:p>
            <a:endParaRPr lang="en-ZA"/>
          </a:p>
        </p:txBody>
      </p:sp>
      <p:pic>
        <p:nvPicPr>
          <p:cNvPr id="13" name="Image 3" descr="preencoded.png"/>
          <p:cNvPicPr>
            <a:picLocks noChangeAspect="1"/>
          </p:cNvPicPr>
          <p:nvPr/>
        </p:nvPicPr>
        <p:blipFill>
          <a:blip r:embed="rId6"/>
          <a:srcRect l="767" r="767"/>
          <a:stretch/>
        </p:blipFill>
        <p:spPr>
          <a:xfrm>
            <a:off x="2968943" y="8240792"/>
            <a:ext cx="11921490" cy="121539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5F0"/>
        </a:solidFill>
        <a:effectLst/>
      </p:bgPr>
    </p:bg>
    <p:spTree>
      <p:nvGrpSpPr>
        <p:cNvPr id="1" name=""/>
        <p:cNvGrpSpPr/>
        <p:nvPr/>
      </p:nvGrpSpPr>
      <p:grpSpPr>
        <a:xfrm>
          <a:off x="0" y="0"/>
          <a:ext cx="0" cy="0"/>
          <a:chOff x="0" y="0"/>
          <a:chExt cx="0" cy="0"/>
        </a:xfrm>
      </p:grpSpPr>
      <p:sp>
        <p:nvSpPr>
          <p:cNvPr id="2" name="Text 0"/>
          <p:cNvSpPr/>
          <p:nvPr/>
        </p:nvSpPr>
        <p:spPr>
          <a:xfrm>
            <a:off x="952500" y="723900"/>
            <a:ext cx="5011388" cy="320040"/>
          </a:xfrm>
          <a:prstGeom prst="rect">
            <a:avLst/>
          </a:prstGeom>
          <a:noFill/>
          <a:ln/>
        </p:spPr>
        <p:txBody>
          <a:bodyPr wrap="square" lIns="25400" tIns="25400" rIns="25400" bIns="25400" rtlCol="0" anchor="t">
            <a:normAutofit/>
          </a:bodyPr>
          <a:lstStyle/>
          <a:p>
            <a:pPr marL="0" indent="0" algn="l">
              <a:buNone/>
            </a:pPr>
            <a:r>
              <a:rPr lang="en-US" sz="1950" b="1" kern="0" spc="429" dirty="0">
                <a:solidFill>
                  <a:srgbClr val="A97900"/>
                </a:solidFill>
                <a:latin typeface="Helvetica" pitchFamily="34" charset="0"/>
                <a:ea typeface="Helvetica" pitchFamily="34" charset="-122"/>
                <a:cs typeface="Helvetica" pitchFamily="34" charset="-120"/>
              </a:rPr>
              <a:t>ROADSHOW PACK · TOOL 3</a:t>
            </a:r>
            <a:endParaRPr lang="en-US" sz="1950" dirty="0"/>
          </a:p>
        </p:txBody>
      </p:sp>
      <p:pic>
        <p:nvPicPr>
          <p:cNvPr id="3" name="Image 0" descr="preencoded.png"/>
          <p:cNvPicPr>
            <a:picLocks noChangeAspect="1"/>
          </p:cNvPicPr>
          <p:nvPr/>
        </p:nvPicPr>
        <p:blipFill>
          <a:blip r:embed="rId3"/>
          <a:stretch>
            <a:fillRect/>
          </a:stretch>
        </p:blipFill>
        <p:spPr>
          <a:xfrm>
            <a:off x="15928658" y="723900"/>
            <a:ext cx="1406842" cy="514350"/>
          </a:xfrm>
          <a:prstGeom prst="rect">
            <a:avLst/>
          </a:prstGeom>
        </p:spPr>
      </p:pic>
      <p:sp>
        <p:nvSpPr>
          <p:cNvPr id="4" name="Text 1"/>
          <p:cNvSpPr/>
          <p:nvPr/>
        </p:nvSpPr>
        <p:spPr>
          <a:xfrm>
            <a:off x="952500" y="1676400"/>
            <a:ext cx="18021300" cy="892969"/>
          </a:xfrm>
          <a:prstGeom prst="rect">
            <a:avLst/>
          </a:prstGeom>
          <a:noFill/>
          <a:ln/>
        </p:spPr>
        <p:txBody>
          <a:bodyPr wrap="square" lIns="25400" tIns="25400" rIns="25400" bIns="25400" rtlCol="0" anchor="t">
            <a:normAutofit/>
          </a:bodyPr>
          <a:lstStyle/>
          <a:p>
            <a:pPr marL="0" indent="0" algn="l">
              <a:lnSpc>
                <a:spcPct val="89760"/>
              </a:lnSpc>
              <a:buNone/>
            </a:pPr>
            <a:r>
              <a:rPr lang="en-US" sz="6600" kern="0" spc="-132" dirty="0">
                <a:solidFill>
                  <a:srgbClr val="00494A"/>
                </a:solidFill>
                <a:latin typeface="Georgia" pitchFamily="34" charset="0"/>
                <a:ea typeface="Georgia" pitchFamily="34" charset="-122"/>
                <a:cs typeface="Georgia" pitchFamily="34" charset="-120"/>
              </a:rPr>
              <a:t>Your three to four minutes, written for you</a:t>
            </a:r>
            <a:endParaRPr lang="en-US" sz="6600" dirty="0"/>
          </a:p>
        </p:txBody>
      </p:sp>
      <p:sp>
        <p:nvSpPr>
          <p:cNvPr id="5" name="Shape 2"/>
          <p:cNvSpPr/>
          <p:nvPr/>
        </p:nvSpPr>
        <p:spPr>
          <a:xfrm>
            <a:off x="952500" y="3106460"/>
            <a:ext cx="8153400" cy="22860"/>
          </a:xfrm>
          <a:prstGeom prst="rect">
            <a:avLst/>
          </a:prstGeom>
          <a:solidFill>
            <a:srgbClr val="00494A"/>
          </a:solidFill>
          <a:ln/>
        </p:spPr>
        <p:txBody>
          <a:bodyPr/>
          <a:lstStyle/>
          <a:p>
            <a:endParaRPr lang="en-ZA"/>
          </a:p>
        </p:txBody>
      </p:sp>
      <p:sp>
        <p:nvSpPr>
          <p:cNvPr id="6" name="Text 3"/>
          <p:cNvSpPr/>
          <p:nvPr/>
        </p:nvSpPr>
        <p:spPr>
          <a:xfrm>
            <a:off x="952500" y="3338870"/>
            <a:ext cx="400050" cy="472440"/>
          </a:xfrm>
          <a:prstGeom prst="rect">
            <a:avLst/>
          </a:prstGeom>
          <a:noFill/>
          <a:ln/>
        </p:spPr>
        <p:txBody>
          <a:bodyPr wrap="square" lIns="25400" tIns="25400" rIns="25400" bIns="25400" rtlCol="0" anchor="t">
            <a:normAutofit/>
          </a:bodyPr>
          <a:lstStyle/>
          <a:p>
            <a:pPr marL="0" indent="0" algn="l">
              <a:buNone/>
            </a:pPr>
            <a:r>
              <a:rPr lang="en-US" sz="3000" b="1" dirty="0">
                <a:solidFill>
                  <a:srgbClr val="F2A900"/>
                </a:solidFill>
                <a:latin typeface="Georgia" pitchFamily="34" charset="0"/>
                <a:ea typeface="Georgia" pitchFamily="34" charset="-122"/>
                <a:cs typeface="Georgia" pitchFamily="34" charset="-120"/>
              </a:rPr>
              <a:t>1</a:t>
            </a:r>
            <a:endParaRPr lang="en-US" sz="3000" dirty="0"/>
          </a:p>
        </p:txBody>
      </p:sp>
      <p:sp>
        <p:nvSpPr>
          <p:cNvPr id="7" name="Text 4"/>
          <p:cNvSpPr/>
          <p:nvPr/>
        </p:nvSpPr>
        <p:spPr>
          <a:xfrm>
            <a:off x="1581150" y="3384590"/>
            <a:ext cx="7750492" cy="854869"/>
          </a:xfrm>
          <a:prstGeom prst="rect">
            <a:avLst/>
          </a:prstGeom>
          <a:noFill/>
          <a:ln/>
        </p:spPr>
        <p:txBody>
          <a:bodyPr wrap="square" lIns="25400" tIns="25400" rIns="25400" bIns="25400" rtlCol="0" anchor="t">
            <a:normAutofit/>
          </a:bodyPr>
          <a:lstStyle/>
          <a:p>
            <a:pPr marL="0" indent="0" algn="l">
              <a:lnSpc>
                <a:spcPct val="119111"/>
              </a:lnSpc>
              <a:buNone/>
            </a:pPr>
            <a:r>
              <a:rPr lang="en-US" sz="2400" b="1" dirty="0">
                <a:solidFill>
                  <a:srgbClr val="00494A"/>
                </a:solidFill>
                <a:latin typeface="Helvetica" pitchFamily="34" charset="0"/>
                <a:ea typeface="Helvetica" pitchFamily="34" charset="-122"/>
                <a:cs typeface="Helvetica" pitchFamily="34" charset="-120"/>
              </a:rPr>
              <a:t>Place your protest on record </a:t>
            </a:r>
            <a:r>
              <a:rPr lang="en-US" sz="2400" dirty="0">
                <a:solidFill>
                  <a:srgbClr val="22302F"/>
                </a:solidFill>
                <a:latin typeface="Helvetica" pitchFamily="34" charset="0"/>
                <a:ea typeface="Helvetica" pitchFamily="34" charset="-122"/>
                <a:cs typeface="Helvetica" pitchFamily="34" charset="-120"/>
              </a:rPr>
              <a:t>— open with the written statement.</a:t>
            </a:r>
            <a:endParaRPr lang="en-US" sz="2400" dirty="0"/>
          </a:p>
        </p:txBody>
      </p:sp>
      <p:sp>
        <p:nvSpPr>
          <p:cNvPr id="8" name="Shape 5"/>
          <p:cNvSpPr/>
          <p:nvPr/>
        </p:nvSpPr>
        <p:spPr>
          <a:xfrm>
            <a:off x="952500" y="4410908"/>
            <a:ext cx="8153400" cy="9525"/>
          </a:xfrm>
          <a:prstGeom prst="rect">
            <a:avLst/>
          </a:prstGeom>
          <a:solidFill>
            <a:srgbClr val="D3CCBE"/>
          </a:solidFill>
          <a:ln/>
        </p:spPr>
        <p:txBody>
          <a:bodyPr/>
          <a:lstStyle/>
          <a:p>
            <a:endParaRPr lang="en-ZA"/>
          </a:p>
        </p:txBody>
      </p:sp>
      <p:sp>
        <p:nvSpPr>
          <p:cNvPr id="9" name="Text 6"/>
          <p:cNvSpPr/>
          <p:nvPr/>
        </p:nvSpPr>
        <p:spPr>
          <a:xfrm>
            <a:off x="952500" y="4628079"/>
            <a:ext cx="400050" cy="472440"/>
          </a:xfrm>
          <a:prstGeom prst="rect">
            <a:avLst/>
          </a:prstGeom>
          <a:noFill/>
          <a:ln/>
        </p:spPr>
        <p:txBody>
          <a:bodyPr wrap="square" lIns="25400" tIns="25400" rIns="25400" bIns="25400" rtlCol="0" anchor="t">
            <a:normAutofit/>
          </a:bodyPr>
          <a:lstStyle/>
          <a:p>
            <a:pPr marL="0" indent="0" algn="l">
              <a:buNone/>
            </a:pPr>
            <a:r>
              <a:rPr lang="en-US" sz="3000" b="1" dirty="0">
                <a:solidFill>
                  <a:srgbClr val="F2A900"/>
                </a:solidFill>
                <a:latin typeface="Georgia" pitchFamily="34" charset="0"/>
                <a:ea typeface="Georgia" pitchFamily="34" charset="-122"/>
                <a:cs typeface="Georgia" pitchFamily="34" charset="-120"/>
              </a:rPr>
              <a:t>2</a:t>
            </a:r>
            <a:endParaRPr lang="en-US" sz="3000" dirty="0"/>
          </a:p>
        </p:txBody>
      </p:sp>
      <p:sp>
        <p:nvSpPr>
          <p:cNvPr id="10" name="Text 7"/>
          <p:cNvSpPr/>
          <p:nvPr/>
        </p:nvSpPr>
        <p:spPr>
          <a:xfrm>
            <a:off x="1581150" y="4673798"/>
            <a:ext cx="7750492" cy="854869"/>
          </a:xfrm>
          <a:prstGeom prst="rect">
            <a:avLst/>
          </a:prstGeom>
          <a:noFill/>
          <a:ln/>
        </p:spPr>
        <p:txBody>
          <a:bodyPr wrap="square" lIns="25400" tIns="25400" rIns="25400" bIns="25400" rtlCol="0" anchor="t">
            <a:normAutofit/>
          </a:bodyPr>
          <a:lstStyle/>
          <a:p>
            <a:pPr marL="0" indent="0" algn="l">
              <a:lnSpc>
                <a:spcPct val="119111"/>
              </a:lnSpc>
              <a:buNone/>
            </a:pPr>
            <a:r>
              <a:rPr lang="en-US" sz="2400" b="1" dirty="0">
                <a:solidFill>
                  <a:srgbClr val="00494A"/>
                </a:solidFill>
                <a:latin typeface="Helvetica" pitchFamily="34" charset="0"/>
                <a:ea typeface="Helvetica" pitchFamily="34" charset="-122"/>
                <a:cs typeface="Helvetica" pitchFamily="34" charset="-120"/>
              </a:rPr>
              <a:t>Introduce yourself </a:t>
            </a:r>
            <a:r>
              <a:rPr lang="en-US" sz="2400" dirty="0">
                <a:solidFill>
                  <a:srgbClr val="22302F"/>
                </a:solidFill>
                <a:latin typeface="Helvetica" pitchFamily="34" charset="0"/>
                <a:ea typeface="Helvetica" pitchFamily="34" charset="-122"/>
                <a:cs typeface="Helvetica" pitchFamily="34" charset="-120"/>
              </a:rPr>
              <a:t>— your church or organisation, and who it serves.</a:t>
            </a:r>
            <a:endParaRPr lang="en-US" sz="2400" dirty="0"/>
          </a:p>
        </p:txBody>
      </p:sp>
      <p:sp>
        <p:nvSpPr>
          <p:cNvPr id="11" name="Shape 8"/>
          <p:cNvSpPr/>
          <p:nvPr/>
        </p:nvSpPr>
        <p:spPr>
          <a:xfrm>
            <a:off x="952500" y="5700117"/>
            <a:ext cx="8153400" cy="9525"/>
          </a:xfrm>
          <a:prstGeom prst="rect">
            <a:avLst/>
          </a:prstGeom>
          <a:solidFill>
            <a:srgbClr val="D3CCBE"/>
          </a:solidFill>
          <a:ln/>
        </p:spPr>
        <p:txBody>
          <a:bodyPr/>
          <a:lstStyle/>
          <a:p>
            <a:endParaRPr lang="en-ZA"/>
          </a:p>
        </p:txBody>
      </p:sp>
      <p:sp>
        <p:nvSpPr>
          <p:cNvPr id="12" name="Text 9"/>
          <p:cNvSpPr/>
          <p:nvPr/>
        </p:nvSpPr>
        <p:spPr>
          <a:xfrm>
            <a:off x="952500" y="5917287"/>
            <a:ext cx="400050" cy="472440"/>
          </a:xfrm>
          <a:prstGeom prst="rect">
            <a:avLst/>
          </a:prstGeom>
          <a:noFill/>
          <a:ln/>
        </p:spPr>
        <p:txBody>
          <a:bodyPr wrap="square" lIns="25400" tIns="25400" rIns="25400" bIns="25400" rtlCol="0" anchor="t">
            <a:normAutofit/>
          </a:bodyPr>
          <a:lstStyle/>
          <a:p>
            <a:pPr marL="0" indent="0" algn="l">
              <a:buNone/>
            </a:pPr>
            <a:r>
              <a:rPr lang="en-US" sz="3000" b="1" dirty="0">
                <a:solidFill>
                  <a:srgbClr val="F2A900"/>
                </a:solidFill>
                <a:latin typeface="Georgia" pitchFamily="34" charset="0"/>
                <a:ea typeface="Georgia" pitchFamily="34" charset="-122"/>
                <a:cs typeface="Georgia" pitchFamily="34" charset="-120"/>
              </a:rPr>
              <a:t>3</a:t>
            </a:r>
            <a:endParaRPr lang="en-US" sz="3000" dirty="0"/>
          </a:p>
        </p:txBody>
      </p:sp>
      <p:sp>
        <p:nvSpPr>
          <p:cNvPr id="13" name="Text 10"/>
          <p:cNvSpPr/>
          <p:nvPr/>
        </p:nvSpPr>
        <p:spPr>
          <a:xfrm>
            <a:off x="1581150" y="5963008"/>
            <a:ext cx="7750492" cy="854869"/>
          </a:xfrm>
          <a:prstGeom prst="rect">
            <a:avLst/>
          </a:prstGeom>
          <a:noFill/>
          <a:ln/>
        </p:spPr>
        <p:txBody>
          <a:bodyPr wrap="square" lIns="25400" tIns="25400" rIns="25400" bIns="25400" rtlCol="0" anchor="t">
            <a:normAutofit/>
          </a:bodyPr>
          <a:lstStyle/>
          <a:p>
            <a:pPr marL="0" indent="0" algn="l">
              <a:lnSpc>
                <a:spcPct val="119111"/>
              </a:lnSpc>
              <a:buNone/>
            </a:pPr>
            <a:r>
              <a:rPr lang="en-US" sz="2400" b="1" dirty="0">
                <a:solidFill>
                  <a:srgbClr val="00494A"/>
                </a:solidFill>
                <a:latin typeface="Helvetica" pitchFamily="34" charset="0"/>
                <a:ea typeface="Helvetica" pitchFamily="34" charset="-122"/>
                <a:cs typeface="Helvetica" pitchFamily="34" charset="-120"/>
              </a:rPr>
              <a:t>Make your five objections </a:t>
            </a:r>
            <a:r>
              <a:rPr lang="en-US" sz="2400" dirty="0">
                <a:solidFill>
                  <a:srgbClr val="22302F"/>
                </a:solidFill>
                <a:latin typeface="Helvetica" pitchFamily="34" charset="0"/>
                <a:ea typeface="Helvetica" pitchFamily="34" charset="-122"/>
                <a:cs typeface="Helvetica" pitchFamily="34" charset="-120"/>
              </a:rPr>
              <a:t>— State regulation, not self-regulation.</a:t>
            </a:r>
            <a:endParaRPr lang="en-US" sz="2400" dirty="0"/>
          </a:p>
        </p:txBody>
      </p:sp>
      <p:sp>
        <p:nvSpPr>
          <p:cNvPr id="14" name="Shape 11"/>
          <p:cNvSpPr/>
          <p:nvPr/>
        </p:nvSpPr>
        <p:spPr>
          <a:xfrm>
            <a:off x="952500" y="6989326"/>
            <a:ext cx="8153400" cy="9525"/>
          </a:xfrm>
          <a:prstGeom prst="rect">
            <a:avLst/>
          </a:prstGeom>
          <a:solidFill>
            <a:srgbClr val="D3CCBE"/>
          </a:solidFill>
          <a:ln/>
        </p:spPr>
        <p:txBody>
          <a:bodyPr/>
          <a:lstStyle/>
          <a:p>
            <a:endParaRPr lang="en-ZA"/>
          </a:p>
        </p:txBody>
      </p:sp>
      <p:sp>
        <p:nvSpPr>
          <p:cNvPr id="15" name="Text 12"/>
          <p:cNvSpPr/>
          <p:nvPr/>
        </p:nvSpPr>
        <p:spPr>
          <a:xfrm>
            <a:off x="952500" y="7206496"/>
            <a:ext cx="400050" cy="472440"/>
          </a:xfrm>
          <a:prstGeom prst="rect">
            <a:avLst/>
          </a:prstGeom>
          <a:noFill/>
          <a:ln/>
        </p:spPr>
        <p:txBody>
          <a:bodyPr wrap="square" lIns="25400" tIns="25400" rIns="25400" bIns="25400" rtlCol="0" anchor="t">
            <a:normAutofit/>
          </a:bodyPr>
          <a:lstStyle/>
          <a:p>
            <a:pPr marL="0" indent="0" algn="l">
              <a:buNone/>
            </a:pPr>
            <a:r>
              <a:rPr lang="en-US" sz="3000" b="1" dirty="0">
                <a:solidFill>
                  <a:srgbClr val="F2A900"/>
                </a:solidFill>
                <a:latin typeface="Georgia" pitchFamily="34" charset="0"/>
                <a:ea typeface="Georgia" pitchFamily="34" charset="-122"/>
                <a:cs typeface="Georgia" pitchFamily="34" charset="-120"/>
              </a:rPr>
              <a:t>4</a:t>
            </a:r>
            <a:endParaRPr lang="en-US" sz="3000" dirty="0"/>
          </a:p>
        </p:txBody>
      </p:sp>
      <p:sp>
        <p:nvSpPr>
          <p:cNvPr id="16" name="Text 13"/>
          <p:cNvSpPr/>
          <p:nvPr/>
        </p:nvSpPr>
        <p:spPr>
          <a:xfrm>
            <a:off x="1581150" y="7252216"/>
            <a:ext cx="7750492" cy="854869"/>
          </a:xfrm>
          <a:prstGeom prst="rect">
            <a:avLst/>
          </a:prstGeom>
          <a:noFill/>
          <a:ln/>
        </p:spPr>
        <p:txBody>
          <a:bodyPr wrap="square" lIns="25400" tIns="25400" rIns="25400" bIns="25400" rtlCol="0" anchor="t">
            <a:normAutofit/>
          </a:bodyPr>
          <a:lstStyle/>
          <a:p>
            <a:pPr marL="0" indent="0" algn="l">
              <a:lnSpc>
                <a:spcPct val="119111"/>
              </a:lnSpc>
              <a:buNone/>
            </a:pPr>
            <a:r>
              <a:rPr lang="en-US" sz="2400" b="1" dirty="0">
                <a:solidFill>
                  <a:srgbClr val="00494A"/>
                </a:solidFill>
                <a:latin typeface="Helvetica" pitchFamily="34" charset="0"/>
                <a:ea typeface="Helvetica" pitchFamily="34" charset="-122"/>
                <a:cs typeface="Helvetica" pitchFamily="34" charset="-120"/>
              </a:rPr>
              <a:t>Close and hand up your submission </a:t>
            </a:r>
            <a:r>
              <a:rPr lang="en-US" sz="2400" dirty="0">
                <a:solidFill>
                  <a:srgbClr val="22302F"/>
                </a:solidFill>
                <a:latin typeface="Helvetica" pitchFamily="34" charset="0"/>
                <a:ea typeface="Helvetica" pitchFamily="34" charset="-122"/>
                <a:cs typeface="Helvetica" pitchFamily="34" charset="-120"/>
              </a:rPr>
              <a:t>— ask that it be minuted.</a:t>
            </a:r>
            <a:endParaRPr lang="en-US" sz="2400" dirty="0"/>
          </a:p>
        </p:txBody>
      </p:sp>
      <p:sp>
        <p:nvSpPr>
          <p:cNvPr id="17" name="Shape 14"/>
          <p:cNvSpPr/>
          <p:nvPr/>
        </p:nvSpPr>
        <p:spPr>
          <a:xfrm>
            <a:off x="952500" y="8278535"/>
            <a:ext cx="8153400" cy="9525"/>
          </a:xfrm>
          <a:prstGeom prst="rect">
            <a:avLst/>
          </a:prstGeom>
          <a:solidFill>
            <a:srgbClr val="D3CCBE"/>
          </a:solidFill>
          <a:ln/>
        </p:spPr>
        <p:txBody>
          <a:bodyPr/>
          <a:lstStyle/>
          <a:p>
            <a:endParaRPr lang="en-ZA"/>
          </a:p>
        </p:txBody>
      </p:sp>
      <p:sp>
        <p:nvSpPr>
          <p:cNvPr id="18" name="Text 15"/>
          <p:cNvSpPr/>
          <p:nvPr/>
        </p:nvSpPr>
        <p:spPr>
          <a:xfrm>
            <a:off x="952500" y="8495705"/>
            <a:ext cx="400050" cy="472440"/>
          </a:xfrm>
          <a:prstGeom prst="rect">
            <a:avLst/>
          </a:prstGeom>
          <a:noFill/>
          <a:ln/>
        </p:spPr>
        <p:txBody>
          <a:bodyPr wrap="square" lIns="25400" tIns="25400" rIns="25400" bIns="25400" rtlCol="0" anchor="t">
            <a:normAutofit/>
          </a:bodyPr>
          <a:lstStyle/>
          <a:p>
            <a:pPr marL="0" indent="0" algn="l">
              <a:buNone/>
            </a:pPr>
            <a:r>
              <a:rPr lang="en-US" sz="3000" b="1" dirty="0">
                <a:solidFill>
                  <a:srgbClr val="F2A900"/>
                </a:solidFill>
                <a:latin typeface="Georgia" pitchFamily="34" charset="0"/>
                <a:ea typeface="Georgia" pitchFamily="34" charset="-122"/>
                <a:cs typeface="Georgia" pitchFamily="34" charset="-120"/>
              </a:rPr>
              <a:t>5</a:t>
            </a:r>
            <a:endParaRPr lang="en-US" sz="3000" dirty="0"/>
          </a:p>
        </p:txBody>
      </p:sp>
      <p:sp>
        <p:nvSpPr>
          <p:cNvPr id="19" name="Text 16"/>
          <p:cNvSpPr/>
          <p:nvPr/>
        </p:nvSpPr>
        <p:spPr>
          <a:xfrm>
            <a:off x="1581150" y="8541425"/>
            <a:ext cx="6485180" cy="446484"/>
          </a:xfrm>
          <a:prstGeom prst="rect">
            <a:avLst/>
          </a:prstGeom>
          <a:noFill/>
          <a:ln/>
        </p:spPr>
        <p:txBody>
          <a:bodyPr wrap="square" lIns="25400" tIns="25400" rIns="25400" bIns="25400" rtlCol="0" anchor="t">
            <a:normAutofit/>
          </a:bodyPr>
          <a:lstStyle/>
          <a:p>
            <a:pPr marL="0" indent="0" algn="l">
              <a:lnSpc>
                <a:spcPct val="119111"/>
              </a:lnSpc>
              <a:buNone/>
            </a:pPr>
            <a:r>
              <a:rPr lang="en-US" sz="2400" b="1" dirty="0">
                <a:solidFill>
                  <a:srgbClr val="00494A"/>
                </a:solidFill>
                <a:latin typeface="Helvetica" pitchFamily="34" charset="0"/>
                <a:ea typeface="Helvetica" pitchFamily="34" charset="-122"/>
                <a:cs typeface="Helvetica" pitchFamily="34" charset="-120"/>
              </a:rPr>
              <a:t>Use any time left </a:t>
            </a:r>
            <a:r>
              <a:rPr lang="en-US" sz="2400" dirty="0">
                <a:solidFill>
                  <a:srgbClr val="22302F"/>
                </a:solidFill>
                <a:latin typeface="Helvetica" pitchFamily="34" charset="0"/>
                <a:ea typeface="Helvetica" pitchFamily="34" charset="-122"/>
                <a:cs typeface="Helvetica" pitchFamily="34" charset="-120"/>
              </a:rPr>
              <a:t>— on the Key Questions.</a:t>
            </a:r>
            <a:endParaRPr lang="en-US" sz="2400" dirty="0"/>
          </a:p>
        </p:txBody>
      </p:sp>
      <p:sp>
        <p:nvSpPr>
          <p:cNvPr id="20" name="Shape 17"/>
          <p:cNvSpPr/>
          <p:nvPr/>
        </p:nvSpPr>
        <p:spPr>
          <a:xfrm>
            <a:off x="9715500" y="3160157"/>
            <a:ext cx="7635240" cy="1844040"/>
          </a:xfrm>
          <a:prstGeom prst="rect">
            <a:avLst/>
          </a:prstGeom>
          <a:ln w="7620">
            <a:solidFill>
              <a:srgbClr val="D3CCBE"/>
            </a:solidFill>
            <a:prstDash val="solid"/>
          </a:ln>
        </p:spPr>
        <p:txBody>
          <a:bodyPr/>
          <a:lstStyle/>
          <a:p>
            <a:endParaRPr lang="en-ZA"/>
          </a:p>
        </p:txBody>
      </p:sp>
      <p:pic>
        <p:nvPicPr>
          <p:cNvPr id="21" name="Image 1" descr="preencoded.png"/>
          <p:cNvPicPr>
            <a:picLocks noChangeAspect="1"/>
          </p:cNvPicPr>
          <p:nvPr/>
        </p:nvPicPr>
        <p:blipFill>
          <a:blip r:embed="rId4"/>
          <a:srcRect l="229" r="229"/>
          <a:stretch/>
        </p:blipFill>
        <p:spPr>
          <a:xfrm>
            <a:off x="9715500" y="3160157"/>
            <a:ext cx="7635240" cy="1844040"/>
          </a:xfrm>
          <a:prstGeom prst="rect">
            <a:avLst/>
          </a:prstGeom>
        </p:spPr>
      </p:pic>
      <p:sp>
        <p:nvSpPr>
          <p:cNvPr id="22" name="Shape 18"/>
          <p:cNvSpPr/>
          <p:nvPr/>
        </p:nvSpPr>
        <p:spPr>
          <a:xfrm>
            <a:off x="9715500" y="5194697"/>
            <a:ext cx="7635240" cy="3701415"/>
          </a:xfrm>
          <a:prstGeom prst="rect">
            <a:avLst/>
          </a:prstGeom>
          <a:ln w="7620">
            <a:solidFill>
              <a:srgbClr val="D3CCBE"/>
            </a:solidFill>
            <a:prstDash val="solid"/>
          </a:ln>
        </p:spPr>
        <p:txBody>
          <a:bodyPr/>
          <a:lstStyle/>
          <a:p>
            <a:endParaRPr lang="en-ZA"/>
          </a:p>
        </p:txBody>
      </p:sp>
      <p:pic>
        <p:nvPicPr>
          <p:cNvPr id="23" name="Image 2" descr="preencoded.png"/>
          <p:cNvPicPr>
            <a:picLocks noChangeAspect="1"/>
          </p:cNvPicPr>
          <p:nvPr/>
        </p:nvPicPr>
        <p:blipFill>
          <a:blip r:embed="rId5"/>
          <a:srcRect l="73" r="73"/>
          <a:stretch/>
        </p:blipFill>
        <p:spPr>
          <a:xfrm>
            <a:off x="9715500" y="5194697"/>
            <a:ext cx="7635240" cy="370141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5F0"/>
        </a:solidFill>
        <a:effectLst/>
      </p:bgPr>
    </p:bg>
    <p:spTree>
      <p:nvGrpSpPr>
        <p:cNvPr id="1" name=""/>
        <p:cNvGrpSpPr/>
        <p:nvPr/>
      </p:nvGrpSpPr>
      <p:grpSpPr>
        <a:xfrm>
          <a:off x="0" y="0"/>
          <a:ext cx="0" cy="0"/>
          <a:chOff x="0" y="0"/>
          <a:chExt cx="0" cy="0"/>
        </a:xfrm>
      </p:grpSpPr>
      <p:sp>
        <p:nvSpPr>
          <p:cNvPr id="2" name="Text 0"/>
          <p:cNvSpPr/>
          <p:nvPr/>
        </p:nvSpPr>
        <p:spPr>
          <a:xfrm>
            <a:off x="952500" y="723900"/>
            <a:ext cx="5011388" cy="320040"/>
          </a:xfrm>
          <a:prstGeom prst="rect">
            <a:avLst/>
          </a:prstGeom>
          <a:noFill/>
          <a:ln/>
        </p:spPr>
        <p:txBody>
          <a:bodyPr wrap="square" lIns="25400" tIns="25400" rIns="25400" bIns="25400" rtlCol="0" anchor="t">
            <a:normAutofit/>
          </a:bodyPr>
          <a:lstStyle/>
          <a:p>
            <a:pPr marL="0" indent="0" algn="l">
              <a:buNone/>
            </a:pPr>
            <a:r>
              <a:rPr lang="en-US" sz="1950" b="1" kern="0" spc="429" dirty="0">
                <a:solidFill>
                  <a:srgbClr val="A97900"/>
                </a:solidFill>
                <a:latin typeface="Helvetica" pitchFamily="34" charset="0"/>
                <a:ea typeface="Helvetica" pitchFamily="34" charset="-122"/>
                <a:cs typeface="Helvetica" pitchFamily="34" charset="-120"/>
              </a:rPr>
              <a:t>ROADSHOW PACK · TOOL 4</a:t>
            </a:r>
            <a:endParaRPr lang="en-US" sz="1950" dirty="0"/>
          </a:p>
        </p:txBody>
      </p:sp>
      <p:pic>
        <p:nvPicPr>
          <p:cNvPr id="3" name="Image 0" descr="preencoded.png"/>
          <p:cNvPicPr>
            <a:picLocks noChangeAspect="1"/>
          </p:cNvPicPr>
          <p:nvPr/>
        </p:nvPicPr>
        <p:blipFill>
          <a:blip r:embed="rId3"/>
          <a:stretch>
            <a:fillRect/>
          </a:stretch>
        </p:blipFill>
        <p:spPr>
          <a:xfrm>
            <a:off x="15928658" y="723900"/>
            <a:ext cx="1406842" cy="514350"/>
          </a:xfrm>
          <a:prstGeom prst="rect">
            <a:avLst/>
          </a:prstGeom>
        </p:spPr>
      </p:pic>
      <p:sp>
        <p:nvSpPr>
          <p:cNvPr id="4" name="Text 1"/>
          <p:cNvSpPr/>
          <p:nvPr/>
        </p:nvSpPr>
        <p:spPr>
          <a:xfrm>
            <a:off x="952500" y="1676400"/>
            <a:ext cx="18021300" cy="892969"/>
          </a:xfrm>
          <a:prstGeom prst="rect">
            <a:avLst/>
          </a:prstGeom>
          <a:noFill/>
          <a:ln/>
        </p:spPr>
        <p:txBody>
          <a:bodyPr wrap="square" lIns="25400" tIns="25400" rIns="25400" bIns="25400" rtlCol="0" anchor="t">
            <a:normAutofit/>
          </a:bodyPr>
          <a:lstStyle/>
          <a:p>
            <a:pPr marL="0" indent="0" algn="l">
              <a:lnSpc>
                <a:spcPct val="89760"/>
              </a:lnSpc>
              <a:buNone/>
            </a:pPr>
            <a:r>
              <a:rPr lang="en-US" sz="6600" kern="0" spc="-132" dirty="0">
                <a:solidFill>
                  <a:srgbClr val="00494A"/>
                </a:solidFill>
                <a:latin typeface="Georgia" pitchFamily="34" charset="0"/>
                <a:ea typeface="Georgia" pitchFamily="34" charset="-122"/>
                <a:cs typeface="Georgia" pitchFamily="34" charset="-120"/>
              </a:rPr>
              <a:t>Nineteen questions they must answer</a:t>
            </a:r>
            <a:endParaRPr lang="en-US" sz="6600" dirty="0"/>
          </a:p>
        </p:txBody>
      </p:sp>
      <p:sp>
        <p:nvSpPr>
          <p:cNvPr id="5" name="Text 2"/>
          <p:cNvSpPr/>
          <p:nvPr/>
        </p:nvSpPr>
        <p:spPr>
          <a:xfrm>
            <a:off x="952500" y="2778919"/>
            <a:ext cx="15304770" cy="993458"/>
          </a:xfrm>
          <a:prstGeom prst="rect">
            <a:avLst/>
          </a:prstGeom>
          <a:noFill/>
          <a:ln/>
        </p:spPr>
        <p:txBody>
          <a:bodyPr wrap="square" lIns="25400" tIns="25400" rIns="25400" bIns="25400" rtlCol="0" anchor="t">
            <a:normAutofit/>
          </a:bodyPr>
          <a:lstStyle/>
          <a:p>
            <a:pPr marL="0" indent="0" algn="l">
              <a:lnSpc>
                <a:spcPct val="114000"/>
              </a:lnSpc>
              <a:buNone/>
            </a:pPr>
            <a:r>
              <a:rPr lang="en-US" sz="2850" dirty="0">
                <a:solidFill>
                  <a:srgbClr val="3C4A49"/>
                </a:solidFill>
                <a:latin typeface="Helvetica" pitchFamily="34" charset="0"/>
                <a:ea typeface="Helvetica" pitchFamily="34" charset="-122"/>
                <a:cs typeface="Helvetica" pitchFamily="34" charset="-120"/>
              </a:rPr>
              <a:t>Grouped by theme: unconstitutional, unnecessary, unworkable, unaffordable, unfair. Pick the ones that fit the moment.</a:t>
            </a:r>
            <a:endParaRPr lang="en-US" sz="2850" dirty="0"/>
          </a:p>
        </p:txBody>
      </p:sp>
      <p:sp>
        <p:nvSpPr>
          <p:cNvPr id="6" name="Shape 3"/>
          <p:cNvSpPr/>
          <p:nvPr/>
        </p:nvSpPr>
        <p:spPr>
          <a:xfrm>
            <a:off x="952500" y="4795242"/>
            <a:ext cx="6248400" cy="22860"/>
          </a:xfrm>
          <a:prstGeom prst="rect">
            <a:avLst/>
          </a:prstGeom>
          <a:solidFill>
            <a:srgbClr val="00494A"/>
          </a:solidFill>
          <a:ln/>
        </p:spPr>
        <p:txBody>
          <a:bodyPr/>
          <a:lstStyle/>
          <a:p>
            <a:endParaRPr lang="en-ZA"/>
          </a:p>
        </p:txBody>
      </p:sp>
      <p:sp>
        <p:nvSpPr>
          <p:cNvPr id="7" name="Text 4"/>
          <p:cNvSpPr/>
          <p:nvPr/>
        </p:nvSpPr>
        <p:spPr>
          <a:xfrm>
            <a:off x="952500" y="5027652"/>
            <a:ext cx="6435852" cy="446484"/>
          </a:xfrm>
          <a:prstGeom prst="rect">
            <a:avLst/>
          </a:prstGeom>
          <a:noFill/>
          <a:ln/>
        </p:spPr>
        <p:txBody>
          <a:bodyPr wrap="square" lIns="25400" tIns="25400" rIns="25400" bIns="25400" rtlCol="0" anchor="t">
            <a:normAutofit/>
          </a:bodyPr>
          <a:lstStyle/>
          <a:p>
            <a:pPr marL="0" indent="0" algn="l">
              <a:lnSpc>
                <a:spcPct val="119111"/>
              </a:lnSpc>
              <a:buNone/>
            </a:pPr>
            <a:r>
              <a:rPr lang="en-US" sz="2400" dirty="0">
                <a:solidFill>
                  <a:srgbClr val="22302F"/>
                </a:solidFill>
                <a:latin typeface="Helvetica" pitchFamily="34" charset="0"/>
                <a:ea typeface="Helvetica" pitchFamily="34" charset="-122"/>
                <a:cs typeface="Helvetica" pitchFamily="34" charset="-120"/>
              </a:rPr>
              <a:t>Choose a theme that fits the room.</a:t>
            </a:r>
            <a:endParaRPr lang="en-US" sz="2400" dirty="0"/>
          </a:p>
        </p:txBody>
      </p:sp>
      <p:sp>
        <p:nvSpPr>
          <p:cNvPr id="8" name="Shape 5"/>
          <p:cNvSpPr/>
          <p:nvPr/>
        </p:nvSpPr>
        <p:spPr>
          <a:xfrm>
            <a:off x="952500" y="5683687"/>
            <a:ext cx="6248400" cy="9525"/>
          </a:xfrm>
          <a:prstGeom prst="rect">
            <a:avLst/>
          </a:prstGeom>
          <a:solidFill>
            <a:srgbClr val="D3CCBE"/>
          </a:solidFill>
          <a:ln/>
        </p:spPr>
        <p:txBody>
          <a:bodyPr/>
          <a:lstStyle/>
          <a:p>
            <a:endParaRPr lang="en-ZA"/>
          </a:p>
        </p:txBody>
      </p:sp>
      <p:sp>
        <p:nvSpPr>
          <p:cNvPr id="9" name="Text 6"/>
          <p:cNvSpPr/>
          <p:nvPr/>
        </p:nvSpPr>
        <p:spPr>
          <a:xfrm>
            <a:off x="952500" y="5900857"/>
            <a:ext cx="6435852" cy="446484"/>
          </a:xfrm>
          <a:prstGeom prst="rect">
            <a:avLst/>
          </a:prstGeom>
          <a:noFill/>
          <a:ln/>
        </p:spPr>
        <p:txBody>
          <a:bodyPr wrap="square" lIns="25400" tIns="25400" rIns="25400" bIns="25400" rtlCol="0" anchor="t">
            <a:normAutofit/>
          </a:bodyPr>
          <a:lstStyle/>
          <a:p>
            <a:pPr marL="0" indent="0" algn="l">
              <a:lnSpc>
                <a:spcPct val="119111"/>
              </a:lnSpc>
              <a:buNone/>
            </a:pPr>
            <a:r>
              <a:rPr lang="en-US" sz="2400" dirty="0">
                <a:solidFill>
                  <a:srgbClr val="22302F"/>
                </a:solidFill>
                <a:latin typeface="Helvetica" pitchFamily="34" charset="0"/>
                <a:ea typeface="Helvetica" pitchFamily="34" charset="-122"/>
                <a:cs typeface="Helvetica" pitchFamily="34" charset="-120"/>
              </a:rPr>
              <a:t>Ask one question at a time, citing the clause.</a:t>
            </a:r>
            <a:endParaRPr lang="en-US" sz="2400" dirty="0"/>
          </a:p>
        </p:txBody>
      </p:sp>
      <p:sp>
        <p:nvSpPr>
          <p:cNvPr id="10" name="Shape 7"/>
          <p:cNvSpPr/>
          <p:nvPr/>
        </p:nvSpPr>
        <p:spPr>
          <a:xfrm>
            <a:off x="952500" y="6556891"/>
            <a:ext cx="6248400" cy="9525"/>
          </a:xfrm>
          <a:prstGeom prst="rect">
            <a:avLst/>
          </a:prstGeom>
          <a:solidFill>
            <a:srgbClr val="D3CCBE"/>
          </a:solidFill>
          <a:ln/>
        </p:spPr>
        <p:txBody>
          <a:bodyPr/>
          <a:lstStyle/>
          <a:p>
            <a:endParaRPr lang="en-ZA"/>
          </a:p>
        </p:txBody>
      </p:sp>
      <p:sp>
        <p:nvSpPr>
          <p:cNvPr id="11" name="Text 8"/>
          <p:cNvSpPr/>
          <p:nvPr/>
        </p:nvSpPr>
        <p:spPr>
          <a:xfrm>
            <a:off x="952500" y="6774061"/>
            <a:ext cx="6435852" cy="446484"/>
          </a:xfrm>
          <a:prstGeom prst="rect">
            <a:avLst/>
          </a:prstGeom>
          <a:noFill/>
          <a:ln/>
        </p:spPr>
        <p:txBody>
          <a:bodyPr wrap="square" lIns="25400" tIns="25400" rIns="25400" bIns="25400" rtlCol="0" anchor="t">
            <a:normAutofit/>
          </a:bodyPr>
          <a:lstStyle/>
          <a:p>
            <a:pPr marL="0" indent="0" algn="l">
              <a:lnSpc>
                <a:spcPct val="119111"/>
              </a:lnSpc>
              <a:buNone/>
            </a:pPr>
            <a:r>
              <a:rPr lang="en-US" sz="2400" dirty="0">
                <a:solidFill>
                  <a:srgbClr val="22302F"/>
                </a:solidFill>
                <a:latin typeface="Helvetica" pitchFamily="34" charset="0"/>
                <a:ea typeface="Helvetica" pitchFamily="34" charset="-122"/>
                <a:cs typeface="Helvetica" pitchFamily="34" charset="-120"/>
              </a:rPr>
              <a:t>Press politely for a direct answer.</a:t>
            </a:r>
            <a:endParaRPr lang="en-US" sz="2400" dirty="0"/>
          </a:p>
        </p:txBody>
      </p:sp>
      <p:sp>
        <p:nvSpPr>
          <p:cNvPr id="12" name="Shape 9"/>
          <p:cNvSpPr/>
          <p:nvPr/>
        </p:nvSpPr>
        <p:spPr>
          <a:xfrm>
            <a:off x="952500" y="7430095"/>
            <a:ext cx="6248400" cy="9525"/>
          </a:xfrm>
          <a:prstGeom prst="rect">
            <a:avLst/>
          </a:prstGeom>
          <a:solidFill>
            <a:srgbClr val="D3CCBE"/>
          </a:solidFill>
          <a:ln/>
        </p:spPr>
        <p:txBody>
          <a:bodyPr/>
          <a:lstStyle/>
          <a:p>
            <a:endParaRPr lang="en-ZA"/>
          </a:p>
        </p:txBody>
      </p:sp>
      <p:sp>
        <p:nvSpPr>
          <p:cNvPr id="13" name="Text 10"/>
          <p:cNvSpPr/>
          <p:nvPr/>
        </p:nvSpPr>
        <p:spPr>
          <a:xfrm>
            <a:off x="952500" y="7647265"/>
            <a:ext cx="6435852" cy="854869"/>
          </a:xfrm>
          <a:prstGeom prst="rect">
            <a:avLst/>
          </a:prstGeom>
          <a:noFill/>
          <a:ln/>
        </p:spPr>
        <p:txBody>
          <a:bodyPr wrap="square" lIns="25400" tIns="25400" rIns="25400" bIns="25400" rtlCol="0" anchor="t">
            <a:normAutofit/>
          </a:bodyPr>
          <a:lstStyle/>
          <a:p>
            <a:pPr marL="0" indent="0" algn="l">
              <a:lnSpc>
                <a:spcPct val="119111"/>
              </a:lnSpc>
              <a:buNone/>
            </a:pPr>
            <a:r>
              <a:rPr lang="en-US" sz="2400" dirty="0">
                <a:solidFill>
                  <a:srgbClr val="22302F"/>
                </a:solidFill>
                <a:latin typeface="Helvetica" pitchFamily="34" charset="0"/>
                <a:ea typeface="Helvetica" pitchFamily="34" charset="-122"/>
                <a:cs typeface="Helvetica" pitchFamily="34" charset="-120"/>
              </a:rPr>
              <a:t>Ask that the question and the reply be minuted.</a:t>
            </a:r>
            <a:endParaRPr lang="en-US" sz="2400" dirty="0"/>
          </a:p>
        </p:txBody>
      </p:sp>
      <p:sp>
        <p:nvSpPr>
          <p:cNvPr id="14" name="Shape 11"/>
          <p:cNvSpPr/>
          <p:nvPr/>
        </p:nvSpPr>
        <p:spPr>
          <a:xfrm>
            <a:off x="7810500" y="5145643"/>
            <a:ext cx="9540240" cy="2967990"/>
          </a:xfrm>
          <a:prstGeom prst="rect">
            <a:avLst/>
          </a:prstGeom>
          <a:ln w="7620">
            <a:solidFill>
              <a:srgbClr val="D3CCBE"/>
            </a:solidFill>
            <a:prstDash val="solid"/>
          </a:ln>
        </p:spPr>
        <p:txBody>
          <a:bodyPr/>
          <a:lstStyle/>
          <a:p>
            <a:endParaRPr lang="en-ZA"/>
          </a:p>
        </p:txBody>
      </p:sp>
      <p:pic>
        <p:nvPicPr>
          <p:cNvPr id="15" name="Image 1" descr="preencoded.png"/>
          <p:cNvPicPr>
            <a:picLocks noChangeAspect="1"/>
          </p:cNvPicPr>
          <p:nvPr/>
        </p:nvPicPr>
        <p:blipFill>
          <a:blip r:embed="rId4"/>
          <a:srcRect l="249" r="249"/>
          <a:stretch/>
        </p:blipFill>
        <p:spPr>
          <a:xfrm>
            <a:off x="7810500" y="5145643"/>
            <a:ext cx="9540240" cy="296799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0494A"/>
        </a:solidFill>
        <a:effectLst/>
      </p:bgPr>
    </p:bg>
    <p:spTree>
      <p:nvGrpSpPr>
        <p:cNvPr id="1" name=""/>
        <p:cNvGrpSpPr/>
        <p:nvPr/>
      </p:nvGrpSpPr>
      <p:grpSpPr>
        <a:xfrm>
          <a:off x="0" y="0"/>
          <a:ext cx="0" cy="0"/>
          <a:chOff x="0" y="0"/>
          <a:chExt cx="0" cy="0"/>
        </a:xfrm>
      </p:grpSpPr>
      <p:sp>
        <p:nvSpPr>
          <p:cNvPr id="2" name="Text 0"/>
          <p:cNvSpPr/>
          <p:nvPr/>
        </p:nvSpPr>
        <p:spPr>
          <a:xfrm>
            <a:off x="952500" y="762000"/>
            <a:ext cx="2727162" cy="320040"/>
          </a:xfrm>
          <a:prstGeom prst="rect">
            <a:avLst/>
          </a:prstGeom>
          <a:noFill/>
          <a:ln/>
        </p:spPr>
        <p:txBody>
          <a:bodyPr wrap="square" lIns="25400" tIns="25400" rIns="25400" bIns="25400" rtlCol="0" anchor="t">
            <a:normAutofit/>
          </a:bodyPr>
          <a:lstStyle/>
          <a:p>
            <a:pPr marL="0" indent="0" algn="l">
              <a:buNone/>
            </a:pPr>
            <a:r>
              <a:rPr lang="en-US" sz="1950" b="1" kern="0" spc="429" dirty="0">
                <a:solidFill>
                  <a:srgbClr val="F2A900"/>
                </a:solidFill>
                <a:latin typeface="Helvetica" pitchFamily="34" charset="0"/>
                <a:ea typeface="Helvetica" pitchFamily="34" charset="-122"/>
                <a:cs typeface="Helvetica" pitchFamily="34" charset="-120"/>
              </a:rPr>
              <a:t>GET THE PACK</a:t>
            </a:r>
            <a:endParaRPr lang="en-US" sz="1950" dirty="0"/>
          </a:p>
        </p:txBody>
      </p:sp>
      <p:sp>
        <p:nvSpPr>
          <p:cNvPr id="3" name="Shape 1"/>
          <p:cNvSpPr/>
          <p:nvPr/>
        </p:nvSpPr>
        <p:spPr>
          <a:xfrm>
            <a:off x="15291078" y="762000"/>
            <a:ext cx="2044422" cy="971550"/>
          </a:xfrm>
          <a:prstGeom prst="roundRect">
            <a:avLst>
              <a:gd name="adj" fmla="val 5882"/>
            </a:avLst>
          </a:prstGeom>
          <a:solidFill>
            <a:srgbClr val="F7F5F0"/>
          </a:solidFill>
          <a:ln/>
        </p:spPr>
        <p:txBody>
          <a:bodyPr/>
          <a:lstStyle/>
          <a:p>
            <a:endParaRPr lang="en-ZA"/>
          </a:p>
        </p:txBody>
      </p:sp>
      <p:pic>
        <p:nvPicPr>
          <p:cNvPr id="4" name="Image 0" descr="preencoded.png"/>
          <p:cNvPicPr>
            <a:picLocks noChangeAspect="1"/>
          </p:cNvPicPr>
          <p:nvPr/>
        </p:nvPicPr>
        <p:blipFill>
          <a:blip r:embed="rId3"/>
          <a:stretch>
            <a:fillRect/>
          </a:stretch>
        </p:blipFill>
        <p:spPr>
          <a:xfrm>
            <a:off x="15557778" y="971550"/>
            <a:ext cx="1511022" cy="552450"/>
          </a:xfrm>
          <a:prstGeom prst="rect">
            <a:avLst/>
          </a:prstGeom>
        </p:spPr>
      </p:pic>
      <p:sp>
        <p:nvSpPr>
          <p:cNvPr id="5" name="Text 2"/>
          <p:cNvSpPr/>
          <p:nvPr/>
        </p:nvSpPr>
        <p:spPr>
          <a:xfrm>
            <a:off x="952500" y="2589729"/>
            <a:ext cx="11282363" cy="2330767"/>
          </a:xfrm>
          <a:prstGeom prst="rect">
            <a:avLst/>
          </a:prstGeom>
          <a:noFill/>
          <a:ln/>
        </p:spPr>
        <p:txBody>
          <a:bodyPr wrap="square" lIns="25400" tIns="25400" rIns="25400" bIns="25400" rtlCol="0" anchor="t">
            <a:normAutofit/>
          </a:bodyPr>
          <a:lstStyle/>
          <a:p>
            <a:pPr marL="0" indent="0" algn="l">
              <a:lnSpc>
                <a:spcPct val="90090"/>
              </a:lnSpc>
              <a:buNone/>
            </a:pPr>
            <a:r>
              <a:rPr lang="en-US" sz="8850" kern="0" spc="-221" dirty="0">
                <a:solidFill>
                  <a:srgbClr val="FFFFFF"/>
                </a:solidFill>
                <a:latin typeface="Georgia" pitchFamily="34" charset="0"/>
                <a:ea typeface="Georgia" pitchFamily="34" charset="-122"/>
                <a:cs typeface="Georgia" pitchFamily="34" charset="-120"/>
              </a:rPr>
              <a:t>Download it, and pass it on</a:t>
            </a:r>
            <a:endParaRPr lang="en-US" sz="8850" dirty="0"/>
          </a:p>
        </p:txBody>
      </p:sp>
      <p:sp>
        <p:nvSpPr>
          <p:cNvPr id="6" name="Shape 3"/>
          <p:cNvSpPr/>
          <p:nvPr/>
        </p:nvSpPr>
        <p:spPr>
          <a:xfrm>
            <a:off x="952500" y="5225296"/>
            <a:ext cx="1333500" cy="57150"/>
          </a:xfrm>
          <a:prstGeom prst="rect">
            <a:avLst/>
          </a:prstGeom>
          <a:solidFill>
            <a:srgbClr val="F2A900"/>
          </a:solidFill>
          <a:ln/>
        </p:spPr>
        <p:txBody>
          <a:bodyPr/>
          <a:lstStyle/>
          <a:p>
            <a:endParaRPr lang="en-ZA"/>
          </a:p>
        </p:txBody>
      </p:sp>
      <p:sp>
        <p:nvSpPr>
          <p:cNvPr id="7" name="Text 4"/>
          <p:cNvSpPr/>
          <p:nvPr/>
        </p:nvSpPr>
        <p:spPr>
          <a:xfrm>
            <a:off x="952500" y="5625346"/>
            <a:ext cx="8829675" cy="1514713"/>
          </a:xfrm>
          <a:prstGeom prst="rect">
            <a:avLst/>
          </a:prstGeom>
          <a:noFill/>
          <a:ln/>
        </p:spPr>
        <p:txBody>
          <a:bodyPr wrap="square" lIns="25400" tIns="25400" rIns="25400" bIns="25400" rtlCol="0" anchor="t">
            <a:normAutofit/>
          </a:bodyPr>
          <a:lstStyle/>
          <a:p>
            <a:pPr marL="0" indent="0" algn="l">
              <a:lnSpc>
                <a:spcPct val="117455"/>
              </a:lnSpc>
              <a:buNone/>
            </a:pPr>
            <a:r>
              <a:rPr lang="en-US" sz="2850" dirty="0">
                <a:solidFill>
                  <a:srgbClr val="CFE0DF"/>
                </a:solidFill>
                <a:latin typeface="Helvetica" pitchFamily="34" charset="0"/>
                <a:ea typeface="Helvetica" pitchFamily="34" charset="-122"/>
                <a:cs typeface="Helvetica" pitchFamily="34" charset="-120"/>
              </a:rPr>
              <a:t>Point your camera at the code. Print it, forward it to your leaders and members, and take it with you to the hearing.</a:t>
            </a:r>
            <a:endParaRPr lang="en-US" sz="2850" dirty="0"/>
          </a:p>
        </p:txBody>
      </p:sp>
      <p:sp>
        <p:nvSpPr>
          <p:cNvPr id="8" name="Text 5"/>
          <p:cNvSpPr/>
          <p:nvPr/>
        </p:nvSpPr>
        <p:spPr>
          <a:xfrm>
            <a:off x="952500" y="7444859"/>
            <a:ext cx="12049125" cy="664012"/>
          </a:xfrm>
          <a:prstGeom prst="rect">
            <a:avLst/>
          </a:prstGeom>
          <a:noFill/>
          <a:ln/>
        </p:spPr>
        <p:txBody>
          <a:bodyPr wrap="square" lIns="25400" tIns="25400" rIns="25400" bIns="25400" rtlCol="0" anchor="t">
            <a:normAutofit/>
          </a:bodyPr>
          <a:lstStyle/>
          <a:p>
            <a:pPr marL="0" indent="0" algn="l">
              <a:lnSpc>
                <a:spcPct val="93352"/>
              </a:lnSpc>
              <a:buNone/>
            </a:pPr>
            <a:r>
              <a:rPr lang="en-US" sz="4650" dirty="0">
                <a:solidFill>
                  <a:srgbClr val="F2A900"/>
                </a:solidFill>
                <a:latin typeface="Georgia" pitchFamily="34" charset="0"/>
                <a:ea typeface="Georgia" pitchFamily="34" charset="-122"/>
                <a:cs typeface="Georgia" pitchFamily="34" charset="-120"/>
              </a:rPr>
              <a:t>No participation, no voice.</a:t>
            </a:r>
            <a:endParaRPr lang="en-US" sz="4650" dirty="0"/>
          </a:p>
        </p:txBody>
      </p:sp>
      <p:sp>
        <p:nvSpPr>
          <p:cNvPr id="9" name="Shape 6"/>
          <p:cNvSpPr/>
          <p:nvPr/>
        </p:nvSpPr>
        <p:spPr>
          <a:xfrm>
            <a:off x="12763500" y="2651284"/>
            <a:ext cx="4572000" cy="5357813"/>
          </a:xfrm>
          <a:prstGeom prst="rect">
            <a:avLst/>
          </a:prstGeom>
          <a:solidFill>
            <a:srgbClr val="F7F5F0"/>
          </a:solidFill>
          <a:ln/>
        </p:spPr>
        <p:txBody>
          <a:bodyPr/>
          <a:lstStyle/>
          <a:p>
            <a:endParaRPr lang="en-ZA"/>
          </a:p>
        </p:txBody>
      </p:sp>
      <p:sp>
        <p:nvSpPr>
          <p:cNvPr id="10" name="Text 7"/>
          <p:cNvSpPr/>
          <p:nvPr/>
        </p:nvSpPr>
        <p:spPr>
          <a:xfrm>
            <a:off x="13864948" y="2994184"/>
            <a:ext cx="2606016" cy="403860"/>
          </a:xfrm>
          <a:prstGeom prst="rect">
            <a:avLst/>
          </a:prstGeom>
          <a:noFill/>
          <a:ln/>
        </p:spPr>
        <p:txBody>
          <a:bodyPr wrap="square" lIns="25400" tIns="25400" rIns="25400" bIns="25400" rtlCol="0" anchor="t">
            <a:normAutofit/>
          </a:bodyPr>
          <a:lstStyle/>
          <a:p>
            <a:pPr marL="0" indent="0" algn="l">
              <a:buNone/>
            </a:pPr>
            <a:r>
              <a:rPr lang="en-US" sz="2550" b="1" kern="0" spc="561" dirty="0">
                <a:solidFill>
                  <a:srgbClr val="A97900"/>
                </a:solidFill>
                <a:latin typeface="Helvetica" pitchFamily="34" charset="0"/>
                <a:ea typeface="Helvetica" pitchFamily="34" charset="-122"/>
                <a:cs typeface="Helvetica" pitchFamily="34" charset="-120"/>
              </a:rPr>
              <a:t>SCAN NOW</a:t>
            </a:r>
            <a:endParaRPr lang="en-US" sz="2550" dirty="0"/>
          </a:p>
        </p:txBody>
      </p:sp>
      <p:pic>
        <p:nvPicPr>
          <p:cNvPr id="11" name="Image 1" descr="preencoded.png"/>
          <p:cNvPicPr>
            <a:picLocks noChangeAspect="1"/>
          </p:cNvPicPr>
          <p:nvPr/>
        </p:nvPicPr>
        <p:blipFill>
          <a:blip r:embed="rId4"/>
          <a:stretch>
            <a:fillRect/>
          </a:stretch>
        </p:blipFill>
        <p:spPr>
          <a:xfrm>
            <a:off x="13335000" y="3569494"/>
            <a:ext cx="3429000" cy="3429000"/>
          </a:xfrm>
          <a:prstGeom prst="rect">
            <a:avLst/>
          </a:prstGeom>
        </p:spPr>
      </p:pic>
      <p:sp>
        <p:nvSpPr>
          <p:cNvPr id="12" name="Text 8"/>
          <p:cNvSpPr/>
          <p:nvPr/>
        </p:nvSpPr>
        <p:spPr>
          <a:xfrm>
            <a:off x="14018300" y="7208044"/>
            <a:ext cx="2268510" cy="458153"/>
          </a:xfrm>
          <a:prstGeom prst="rect">
            <a:avLst/>
          </a:prstGeom>
          <a:noFill/>
          <a:ln/>
        </p:spPr>
        <p:txBody>
          <a:bodyPr wrap="square" lIns="25400" tIns="25400" rIns="25400" bIns="25400" rtlCol="0" anchor="t">
            <a:normAutofit/>
          </a:bodyPr>
          <a:lstStyle/>
          <a:p>
            <a:pPr marL="0" indent="0" algn="l">
              <a:lnSpc>
                <a:spcPct val="91875"/>
              </a:lnSpc>
              <a:buNone/>
            </a:pPr>
            <a:r>
              <a:rPr lang="en-US" sz="3150" dirty="0">
                <a:solidFill>
                  <a:srgbClr val="00494A"/>
                </a:solidFill>
                <a:latin typeface="Georgia" pitchFamily="34" charset="0"/>
                <a:ea typeface="Georgia" pitchFamily="34" charset="-122"/>
                <a:cs typeface="Georgia" pitchFamily="34" charset="-120"/>
              </a:rPr>
              <a:t>forsa.org.za</a:t>
            </a:r>
            <a:endParaRPr lang="en-US" sz="3150" dirty="0"/>
          </a:p>
        </p:txBody>
      </p:sp>
      <p:sp>
        <p:nvSpPr>
          <p:cNvPr id="13" name="Shape 9"/>
          <p:cNvSpPr/>
          <p:nvPr/>
        </p:nvSpPr>
        <p:spPr>
          <a:xfrm>
            <a:off x="952500" y="8926830"/>
            <a:ext cx="16383000" cy="9525"/>
          </a:xfrm>
          <a:prstGeom prst="rect">
            <a:avLst/>
          </a:prstGeom>
          <a:solidFill>
            <a:srgbClr val="F7F5F0">
              <a:alpha val="24000"/>
            </a:srgbClr>
          </a:solidFill>
          <a:ln/>
        </p:spPr>
        <p:txBody>
          <a:bodyPr/>
          <a:lstStyle/>
          <a:p>
            <a:endParaRPr lang="en-ZA"/>
          </a:p>
        </p:txBody>
      </p:sp>
      <p:sp>
        <p:nvSpPr>
          <p:cNvPr id="14" name="Text 10"/>
          <p:cNvSpPr/>
          <p:nvPr/>
        </p:nvSpPr>
        <p:spPr>
          <a:xfrm>
            <a:off x="952500" y="9220200"/>
            <a:ext cx="5385435" cy="381000"/>
          </a:xfrm>
          <a:prstGeom prst="rect">
            <a:avLst/>
          </a:prstGeom>
          <a:noFill/>
          <a:ln/>
        </p:spPr>
        <p:txBody>
          <a:bodyPr wrap="square" lIns="25400" tIns="25400" rIns="25400" bIns="25400" rtlCol="0" anchor="t">
            <a:normAutofit/>
          </a:bodyPr>
          <a:lstStyle/>
          <a:p>
            <a:pPr marL="0" indent="0" algn="l">
              <a:buNone/>
            </a:pPr>
            <a:r>
              <a:rPr lang="en-US" sz="2400" dirty="0">
                <a:solidFill>
                  <a:srgbClr val="EDEAE3"/>
                </a:solidFill>
                <a:latin typeface="Helvetica" pitchFamily="34" charset="0"/>
                <a:ea typeface="Helvetica" pitchFamily="34" charset="-122"/>
                <a:cs typeface="Helvetica" pitchFamily="34" charset="-120"/>
              </a:rPr>
              <a:t>forsa.org.za/crl-regulation-of-religion</a:t>
            </a:r>
            <a:endParaRPr lang="en-US" sz="2400" dirty="0"/>
          </a:p>
        </p:txBody>
      </p:sp>
      <p:sp>
        <p:nvSpPr>
          <p:cNvPr id="15" name="Text 11"/>
          <p:cNvSpPr/>
          <p:nvPr/>
        </p:nvSpPr>
        <p:spPr>
          <a:xfrm>
            <a:off x="14925199" y="9220200"/>
            <a:ext cx="2651331" cy="381000"/>
          </a:xfrm>
          <a:prstGeom prst="rect">
            <a:avLst/>
          </a:prstGeom>
          <a:noFill/>
          <a:ln/>
        </p:spPr>
        <p:txBody>
          <a:bodyPr wrap="square" lIns="25400" tIns="25400" rIns="25400" bIns="25400" rtlCol="0" anchor="t">
            <a:normAutofit/>
          </a:bodyPr>
          <a:lstStyle/>
          <a:p>
            <a:pPr marL="0" indent="0" algn="l">
              <a:buNone/>
            </a:pPr>
            <a:r>
              <a:rPr lang="en-US" sz="2400" dirty="0">
                <a:solidFill>
                  <a:srgbClr val="A9C6C5"/>
                </a:solidFill>
                <a:latin typeface="Helvetica" pitchFamily="34" charset="0"/>
                <a:ea typeface="Helvetica" pitchFamily="34" charset="-122"/>
                <a:cs typeface="Helvetica" pitchFamily="34" charset="-120"/>
              </a:rPr>
              <a:t>info@forsa.org.za</a:t>
            </a:r>
            <a:endParaRPr 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5F0"/>
        </a:solidFill>
        <a:effectLst/>
      </p:bgPr>
    </p:bg>
    <p:spTree>
      <p:nvGrpSpPr>
        <p:cNvPr id="1" name=""/>
        <p:cNvGrpSpPr/>
        <p:nvPr/>
      </p:nvGrpSpPr>
      <p:grpSpPr>
        <a:xfrm>
          <a:off x="0" y="0"/>
          <a:ext cx="0" cy="0"/>
          <a:chOff x="0" y="0"/>
          <a:chExt cx="0" cy="0"/>
        </a:xfrm>
      </p:grpSpPr>
      <p:sp>
        <p:nvSpPr>
          <p:cNvPr id="2" name="Text 0"/>
          <p:cNvSpPr/>
          <p:nvPr/>
        </p:nvSpPr>
        <p:spPr>
          <a:xfrm>
            <a:off x="952500" y="723900"/>
            <a:ext cx="4266831" cy="320040"/>
          </a:xfrm>
          <a:prstGeom prst="rect">
            <a:avLst/>
          </a:prstGeom>
          <a:noFill/>
          <a:ln/>
        </p:spPr>
        <p:txBody>
          <a:bodyPr wrap="square" lIns="25400" tIns="25400" rIns="25400" bIns="25400" rtlCol="0" anchor="t">
            <a:normAutofit/>
          </a:bodyPr>
          <a:lstStyle/>
          <a:p>
            <a:pPr marL="0" indent="0" algn="l">
              <a:buNone/>
            </a:pPr>
            <a:r>
              <a:rPr lang="en-US" sz="1950" b="1" kern="0" spc="429" dirty="0">
                <a:solidFill>
                  <a:srgbClr val="A97900"/>
                </a:solidFill>
                <a:latin typeface="Helvetica" pitchFamily="34" charset="0"/>
                <a:ea typeface="Helvetica" pitchFamily="34" charset="-122"/>
                <a:cs typeface="Helvetica" pitchFamily="34" charset="-120"/>
              </a:rPr>
              <a:t>SECTION 22 CAMPAIGN</a:t>
            </a:r>
            <a:endParaRPr lang="en-US" sz="1950" dirty="0"/>
          </a:p>
        </p:txBody>
      </p:sp>
      <p:pic>
        <p:nvPicPr>
          <p:cNvPr id="3" name="Image 0" descr="preencoded.png"/>
          <p:cNvPicPr>
            <a:picLocks noChangeAspect="1"/>
          </p:cNvPicPr>
          <p:nvPr/>
        </p:nvPicPr>
        <p:blipFill>
          <a:blip r:embed="rId3"/>
          <a:stretch>
            <a:fillRect/>
          </a:stretch>
        </p:blipFill>
        <p:spPr>
          <a:xfrm>
            <a:off x="15928658" y="723900"/>
            <a:ext cx="1406842" cy="514350"/>
          </a:xfrm>
          <a:prstGeom prst="rect">
            <a:avLst/>
          </a:prstGeom>
        </p:spPr>
      </p:pic>
      <p:sp>
        <p:nvSpPr>
          <p:cNvPr id="4" name="Text 1"/>
          <p:cNvSpPr/>
          <p:nvPr/>
        </p:nvSpPr>
        <p:spPr>
          <a:xfrm>
            <a:off x="952500" y="1733550"/>
            <a:ext cx="18021300" cy="970717"/>
          </a:xfrm>
          <a:prstGeom prst="rect">
            <a:avLst/>
          </a:prstGeom>
          <a:noFill/>
          <a:ln/>
        </p:spPr>
        <p:txBody>
          <a:bodyPr wrap="square" lIns="25400" tIns="25400" rIns="25400" bIns="25400" rtlCol="0" anchor="t">
            <a:normAutofit/>
          </a:bodyPr>
          <a:lstStyle/>
          <a:p>
            <a:pPr marL="0" indent="0" algn="l">
              <a:lnSpc>
                <a:spcPct val="90000"/>
              </a:lnSpc>
              <a:buNone/>
            </a:pPr>
            <a:r>
              <a:rPr lang="en-US" sz="7200" kern="0" spc="-144" dirty="0">
                <a:solidFill>
                  <a:srgbClr val="00494A"/>
                </a:solidFill>
                <a:latin typeface="Georgia" pitchFamily="34" charset="0"/>
                <a:ea typeface="Georgia" pitchFamily="34" charset="-122"/>
                <a:cs typeface="Georgia" pitchFamily="34" charset="-120"/>
              </a:rPr>
              <a:t>The moment we are in</a:t>
            </a:r>
            <a:endParaRPr lang="en-US" sz="7200" dirty="0"/>
          </a:p>
        </p:txBody>
      </p:sp>
      <p:sp>
        <p:nvSpPr>
          <p:cNvPr id="5" name="Text 2"/>
          <p:cNvSpPr/>
          <p:nvPr/>
        </p:nvSpPr>
        <p:spPr>
          <a:xfrm>
            <a:off x="952500" y="3085267"/>
            <a:ext cx="15893415" cy="2029063"/>
          </a:xfrm>
          <a:prstGeom prst="rect">
            <a:avLst/>
          </a:prstGeom>
          <a:noFill/>
          <a:ln/>
        </p:spPr>
        <p:txBody>
          <a:bodyPr wrap="square" lIns="25400" tIns="25400" rIns="25400" bIns="25400" rtlCol="0" anchor="t">
            <a:normAutofit/>
          </a:bodyPr>
          <a:lstStyle/>
          <a:p>
            <a:pPr marL="0" indent="0" algn="l">
              <a:lnSpc>
                <a:spcPct val="116133"/>
              </a:lnSpc>
              <a:buNone/>
            </a:pPr>
            <a:r>
              <a:rPr lang="en-US" sz="3900" dirty="0">
                <a:solidFill>
                  <a:srgbClr val="22302F"/>
                </a:solidFill>
                <a:latin typeface="Helvetica" pitchFamily="34" charset="0"/>
                <a:ea typeface="Helvetica" pitchFamily="34" charset="-122"/>
                <a:cs typeface="Helvetica" pitchFamily="34" charset="-120"/>
              </a:rPr>
              <a:t>The CRL Rights Commission's Section 22 Committee has proposed a "Legislative framework" that would fundamentally reshape the relationship between faith communities and the State.</a:t>
            </a:r>
            <a:endParaRPr lang="en-US" sz="3900" dirty="0"/>
          </a:p>
        </p:txBody>
      </p:sp>
      <p:sp>
        <p:nvSpPr>
          <p:cNvPr id="6" name="Shape 3"/>
          <p:cNvSpPr/>
          <p:nvPr/>
        </p:nvSpPr>
        <p:spPr>
          <a:xfrm>
            <a:off x="0" y="5358408"/>
            <a:ext cx="18288000" cy="4928592"/>
          </a:xfrm>
          <a:prstGeom prst="rect">
            <a:avLst/>
          </a:prstGeom>
          <a:solidFill>
            <a:srgbClr val="00494A"/>
          </a:solidFill>
          <a:ln/>
        </p:spPr>
        <p:txBody>
          <a:bodyPr/>
          <a:lstStyle/>
          <a:p>
            <a:endParaRPr lang="en-ZA"/>
          </a:p>
        </p:txBody>
      </p:sp>
      <p:sp>
        <p:nvSpPr>
          <p:cNvPr id="7" name="Text 4"/>
          <p:cNvSpPr/>
          <p:nvPr/>
        </p:nvSpPr>
        <p:spPr>
          <a:xfrm>
            <a:off x="952500" y="6196608"/>
            <a:ext cx="4996860" cy="1583412"/>
          </a:xfrm>
          <a:prstGeom prst="rect">
            <a:avLst/>
          </a:prstGeom>
          <a:noFill/>
          <a:ln/>
        </p:spPr>
        <p:txBody>
          <a:bodyPr wrap="square" lIns="25400" tIns="25400" rIns="25400" bIns="25400" rtlCol="0" anchor="t">
            <a:normAutofit/>
          </a:bodyPr>
          <a:lstStyle/>
          <a:p>
            <a:pPr marL="0" indent="0" algn="l">
              <a:lnSpc>
                <a:spcPct val="92182"/>
              </a:lnSpc>
              <a:buNone/>
            </a:pPr>
            <a:r>
              <a:rPr lang="en-US" sz="5850" dirty="0">
                <a:solidFill>
                  <a:srgbClr val="FFFFFF"/>
                </a:solidFill>
                <a:latin typeface="Georgia" pitchFamily="34" charset="0"/>
                <a:ea typeface="Georgia" pitchFamily="34" charset="-122"/>
                <a:cs typeface="Georgia" pitchFamily="34" charset="-120"/>
              </a:rPr>
              <a:t>Every province</a:t>
            </a:r>
            <a:endParaRPr lang="en-US" sz="5850" dirty="0"/>
          </a:p>
        </p:txBody>
      </p:sp>
      <p:sp>
        <p:nvSpPr>
          <p:cNvPr id="8" name="Text 5"/>
          <p:cNvSpPr/>
          <p:nvPr/>
        </p:nvSpPr>
        <p:spPr>
          <a:xfrm>
            <a:off x="952500" y="7932420"/>
            <a:ext cx="4996860" cy="998220"/>
          </a:xfrm>
          <a:prstGeom prst="rect">
            <a:avLst/>
          </a:prstGeom>
          <a:noFill/>
          <a:ln/>
        </p:spPr>
        <p:txBody>
          <a:bodyPr wrap="square" lIns="25400" tIns="25400" rIns="25400" bIns="25400" rtlCol="0" anchor="t">
            <a:normAutofit/>
          </a:bodyPr>
          <a:lstStyle/>
          <a:p>
            <a:pPr marL="0" indent="0" algn="l">
              <a:lnSpc>
                <a:spcPct val="121154"/>
              </a:lnSpc>
              <a:buNone/>
            </a:pPr>
            <a:r>
              <a:rPr lang="en-US" sz="2700" dirty="0">
                <a:solidFill>
                  <a:srgbClr val="BFD6D5"/>
                </a:solidFill>
                <a:latin typeface="Helvetica" pitchFamily="34" charset="0"/>
                <a:ea typeface="Helvetica" pitchFamily="34" charset="-122"/>
                <a:cs typeface="Helvetica" pitchFamily="34" charset="-120"/>
              </a:rPr>
              <a:t>Public hearings are already scheduled across the country</a:t>
            </a:r>
            <a:endParaRPr lang="en-US" sz="2700" dirty="0"/>
          </a:p>
        </p:txBody>
      </p:sp>
      <p:sp>
        <p:nvSpPr>
          <p:cNvPr id="9" name="Shape 6"/>
          <p:cNvSpPr/>
          <p:nvPr/>
        </p:nvSpPr>
        <p:spPr>
          <a:xfrm>
            <a:off x="6413421" y="6196608"/>
            <a:ext cx="9525" cy="3175992"/>
          </a:xfrm>
          <a:prstGeom prst="rect">
            <a:avLst/>
          </a:prstGeom>
          <a:solidFill>
            <a:srgbClr val="F7F5F0">
              <a:alpha val="28000"/>
            </a:srgbClr>
          </a:solidFill>
          <a:ln/>
        </p:spPr>
        <p:txBody>
          <a:bodyPr/>
          <a:lstStyle/>
          <a:p>
            <a:endParaRPr lang="en-ZA"/>
          </a:p>
        </p:txBody>
      </p:sp>
      <p:sp>
        <p:nvSpPr>
          <p:cNvPr id="10" name="Text 7"/>
          <p:cNvSpPr/>
          <p:nvPr/>
        </p:nvSpPr>
        <p:spPr>
          <a:xfrm>
            <a:off x="7030641" y="6196608"/>
            <a:ext cx="4361246" cy="1583412"/>
          </a:xfrm>
          <a:prstGeom prst="rect">
            <a:avLst/>
          </a:prstGeom>
          <a:noFill/>
          <a:ln/>
        </p:spPr>
        <p:txBody>
          <a:bodyPr wrap="square" lIns="25400" tIns="25400" rIns="25400" bIns="25400" rtlCol="0" anchor="t">
            <a:normAutofit/>
          </a:bodyPr>
          <a:lstStyle/>
          <a:p>
            <a:pPr marL="0" indent="0" algn="l">
              <a:lnSpc>
                <a:spcPct val="92182"/>
              </a:lnSpc>
              <a:buNone/>
            </a:pPr>
            <a:r>
              <a:rPr lang="en-US" sz="5850" dirty="0">
                <a:solidFill>
                  <a:srgbClr val="FFFFFF"/>
                </a:solidFill>
                <a:latin typeface="Georgia" pitchFamily="34" charset="0"/>
                <a:ea typeface="Georgia" pitchFamily="34" charset="-122"/>
                <a:cs typeface="Georgia" pitchFamily="34" charset="-120"/>
              </a:rPr>
              <a:t>Not yet law</a:t>
            </a:r>
            <a:endParaRPr lang="en-US" sz="5850" dirty="0"/>
          </a:p>
        </p:txBody>
      </p:sp>
      <p:sp>
        <p:nvSpPr>
          <p:cNvPr id="11" name="Text 8"/>
          <p:cNvSpPr/>
          <p:nvPr/>
        </p:nvSpPr>
        <p:spPr>
          <a:xfrm>
            <a:off x="7030641" y="7932420"/>
            <a:ext cx="4361246" cy="1478280"/>
          </a:xfrm>
          <a:prstGeom prst="rect">
            <a:avLst/>
          </a:prstGeom>
          <a:noFill/>
          <a:ln/>
        </p:spPr>
        <p:txBody>
          <a:bodyPr wrap="square" lIns="25400" tIns="25400" rIns="25400" bIns="25400" rtlCol="0" anchor="t">
            <a:normAutofit/>
          </a:bodyPr>
          <a:lstStyle/>
          <a:p>
            <a:pPr marL="0" indent="0" algn="l">
              <a:lnSpc>
                <a:spcPct val="121154"/>
              </a:lnSpc>
              <a:buNone/>
            </a:pPr>
            <a:r>
              <a:rPr lang="en-US" sz="2700" dirty="0">
                <a:solidFill>
                  <a:srgbClr val="BFD6D5"/>
                </a:solidFill>
                <a:latin typeface="Helvetica" pitchFamily="34" charset="0"/>
                <a:ea typeface="Helvetica" pitchFamily="34" charset="-122"/>
                <a:cs typeface="Helvetica" pitchFamily="34" charset="-120"/>
              </a:rPr>
              <a:t>Public consultation gives a unique opportunity to influence outcomes</a:t>
            </a:r>
            <a:endParaRPr lang="en-US" sz="2700" dirty="0"/>
          </a:p>
        </p:txBody>
      </p:sp>
      <p:sp>
        <p:nvSpPr>
          <p:cNvPr id="12" name="Shape 9"/>
          <p:cNvSpPr/>
          <p:nvPr/>
        </p:nvSpPr>
        <p:spPr>
          <a:xfrm>
            <a:off x="11874460" y="6196608"/>
            <a:ext cx="9525" cy="3175992"/>
          </a:xfrm>
          <a:prstGeom prst="rect">
            <a:avLst/>
          </a:prstGeom>
          <a:solidFill>
            <a:srgbClr val="F7F5F0">
              <a:alpha val="28000"/>
            </a:srgbClr>
          </a:solidFill>
          <a:ln/>
        </p:spPr>
        <p:txBody>
          <a:bodyPr/>
          <a:lstStyle/>
          <a:p>
            <a:endParaRPr lang="en-ZA"/>
          </a:p>
        </p:txBody>
      </p:sp>
      <p:sp>
        <p:nvSpPr>
          <p:cNvPr id="13" name="Text 10"/>
          <p:cNvSpPr/>
          <p:nvPr/>
        </p:nvSpPr>
        <p:spPr>
          <a:xfrm>
            <a:off x="12491681" y="6196608"/>
            <a:ext cx="4989134" cy="1583412"/>
          </a:xfrm>
          <a:prstGeom prst="rect">
            <a:avLst/>
          </a:prstGeom>
          <a:noFill/>
          <a:ln/>
        </p:spPr>
        <p:txBody>
          <a:bodyPr wrap="square" lIns="25400" tIns="25400" rIns="25400" bIns="25400" rtlCol="0" anchor="t">
            <a:normAutofit/>
          </a:bodyPr>
          <a:lstStyle/>
          <a:p>
            <a:pPr marL="0" indent="0" algn="l">
              <a:lnSpc>
                <a:spcPct val="92182"/>
              </a:lnSpc>
              <a:buNone/>
            </a:pPr>
            <a:r>
              <a:rPr lang="en-US" sz="5850" dirty="0">
                <a:solidFill>
                  <a:srgbClr val="F2A900"/>
                </a:solidFill>
                <a:latin typeface="Georgia" pitchFamily="34" charset="0"/>
                <a:ea typeface="Georgia" pitchFamily="34" charset="-122"/>
                <a:cs typeface="Georgia" pitchFamily="34" charset="-120"/>
              </a:rPr>
              <a:t>Closing soon</a:t>
            </a:r>
            <a:endParaRPr lang="en-US" sz="5850" dirty="0"/>
          </a:p>
        </p:txBody>
      </p:sp>
      <p:sp>
        <p:nvSpPr>
          <p:cNvPr id="14" name="Text 11"/>
          <p:cNvSpPr/>
          <p:nvPr/>
        </p:nvSpPr>
        <p:spPr>
          <a:xfrm>
            <a:off x="12491681" y="7932420"/>
            <a:ext cx="4989134" cy="998220"/>
          </a:xfrm>
          <a:prstGeom prst="rect">
            <a:avLst/>
          </a:prstGeom>
          <a:noFill/>
          <a:ln/>
        </p:spPr>
        <p:txBody>
          <a:bodyPr wrap="square" lIns="25400" tIns="25400" rIns="25400" bIns="25400" rtlCol="0" anchor="t">
            <a:normAutofit/>
          </a:bodyPr>
          <a:lstStyle/>
          <a:p>
            <a:pPr marL="0" indent="0" algn="l">
              <a:lnSpc>
                <a:spcPct val="121154"/>
              </a:lnSpc>
              <a:buNone/>
            </a:pPr>
            <a:r>
              <a:rPr lang="en-US" sz="2700" dirty="0">
                <a:solidFill>
                  <a:srgbClr val="BFD6D5"/>
                </a:solidFill>
                <a:latin typeface="Helvetica" pitchFamily="34" charset="0"/>
                <a:ea typeface="Helvetica" pitchFamily="34" charset="-122"/>
                <a:cs typeface="Helvetica" pitchFamily="34" charset="-120"/>
              </a:rPr>
              <a:t>The window to be heard will not stay open</a:t>
            </a:r>
            <a:endParaRPr lang="en-US" sz="2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5F0"/>
        </a:solidFill>
        <a:effectLst/>
      </p:bgPr>
    </p:bg>
    <p:spTree>
      <p:nvGrpSpPr>
        <p:cNvPr id="1" name=""/>
        <p:cNvGrpSpPr/>
        <p:nvPr/>
      </p:nvGrpSpPr>
      <p:grpSpPr>
        <a:xfrm>
          <a:off x="0" y="0"/>
          <a:ext cx="0" cy="0"/>
          <a:chOff x="0" y="0"/>
          <a:chExt cx="0" cy="0"/>
        </a:xfrm>
      </p:grpSpPr>
      <p:sp>
        <p:nvSpPr>
          <p:cNvPr id="2" name="Text 0"/>
          <p:cNvSpPr/>
          <p:nvPr/>
        </p:nvSpPr>
        <p:spPr>
          <a:xfrm>
            <a:off x="952500" y="723900"/>
            <a:ext cx="4266831" cy="320040"/>
          </a:xfrm>
          <a:prstGeom prst="rect">
            <a:avLst/>
          </a:prstGeom>
          <a:noFill/>
          <a:ln/>
        </p:spPr>
        <p:txBody>
          <a:bodyPr wrap="square" lIns="25400" tIns="25400" rIns="25400" bIns="25400" rtlCol="0" anchor="t">
            <a:normAutofit/>
          </a:bodyPr>
          <a:lstStyle/>
          <a:p>
            <a:pPr marL="0" indent="0" algn="l">
              <a:buNone/>
            </a:pPr>
            <a:r>
              <a:rPr lang="en-US" sz="1950" b="1" kern="0" spc="429" dirty="0">
                <a:solidFill>
                  <a:srgbClr val="A97900"/>
                </a:solidFill>
                <a:latin typeface="Helvetica" pitchFamily="34" charset="0"/>
                <a:ea typeface="Helvetica" pitchFamily="34" charset="-122"/>
                <a:cs typeface="Helvetica" pitchFamily="34" charset="-120"/>
              </a:rPr>
              <a:t>SECTION 22 CAMPAIGN</a:t>
            </a:r>
            <a:endParaRPr lang="en-US" sz="1950" dirty="0"/>
          </a:p>
        </p:txBody>
      </p:sp>
      <p:pic>
        <p:nvPicPr>
          <p:cNvPr id="3" name="Image 0" descr="preencoded.png"/>
          <p:cNvPicPr>
            <a:picLocks noChangeAspect="1"/>
          </p:cNvPicPr>
          <p:nvPr/>
        </p:nvPicPr>
        <p:blipFill>
          <a:blip r:embed="rId3"/>
          <a:stretch>
            <a:fillRect/>
          </a:stretch>
        </p:blipFill>
        <p:spPr>
          <a:xfrm>
            <a:off x="15928658" y="723900"/>
            <a:ext cx="1406842" cy="514350"/>
          </a:xfrm>
          <a:prstGeom prst="rect">
            <a:avLst/>
          </a:prstGeom>
        </p:spPr>
      </p:pic>
      <p:sp>
        <p:nvSpPr>
          <p:cNvPr id="4" name="Text 1"/>
          <p:cNvSpPr/>
          <p:nvPr/>
        </p:nvSpPr>
        <p:spPr>
          <a:xfrm>
            <a:off x="952500" y="1733550"/>
            <a:ext cx="18021300" cy="970717"/>
          </a:xfrm>
          <a:prstGeom prst="rect">
            <a:avLst/>
          </a:prstGeom>
          <a:noFill/>
          <a:ln/>
        </p:spPr>
        <p:txBody>
          <a:bodyPr wrap="square" lIns="25400" tIns="25400" rIns="25400" bIns="25400" rtlCol="0" anchor="t">
            <a:normAutofit/>
          </a:bodyPr>
          <a:lstStyle/>
          <a:p>
            <a:pPr marL="0" indent="0" algn="l">
              <a:lnSpc>
                <a:spcPct val="90000"/>
              </a:lnSpc>
              <a:buNone/>
            </a:pPr>
            <a:r>
              <a:rPr lang="en-US" sz="7200" kern="0" spc="-144" dirty="0">
                <a:solidFill>
                  <a:srgbClr val="00494A"/>
                </a:solidFill>
                <a:latin typeface="Georgia" pitchFamily="34" charset="0"/>
                <a:ea typeface="Georgia" pitchFamily="34" charset="-122"/>
                <a:cs typeface="Georgia" pitchFamily="34" charset="-120"/>
              </a:rPr>
              <a:t>The hearings, province by province</a:t>
            </a:r>
            <a:endParaRPr lang="en-US" sz="7200" dirty="0"/>
          </a:p>
        </p:txBody>
      </p:sp>
      <p:sp>
        <p:nvSpPr>
          <p:cNvPr id="5" name="Shape 2"/>
          <p:cNvSpPr/>
          <p:nvPr/>
        </p:nvSpPr>
        <p:spPr>
          <a:xfrm>
            <a:off x="952500" y="3161467"/>
            <a:ext cx="8812411" cy="6363534"/>
          </a:xfrm>
          <a:prstGeom prst="rect">
            <a:avLst/>
          </a:prstGeom>
          <a:solidFill>
            <a:srgbClr val="00494A"/>
          </a:solidFill>
          <a:ln/>
        </p:spPr>
        <p:txBody>
          <a:bodyPr/>
          <a:lstStyle/>
          <a:p>
            <a:endParaRPr lang="en-ZA"/>
          </a:p>
        </p:txBody>
      </p:sp>
      <p:sp>
        <p:nvSpPr>
          <p:cNvPr id="6" name="Text 3"/>
          <p:cNvSpPr/>
          <p:nvPr/>
        </p:nvSpPr>
        <p:spPr>
          <a:xfrm>
            <a:off x="1524000" y="4175284"/>
            <a:ext cx="8436352" cy="342900"/>
          </a:xfrm>
          <a:prstGeom prst="rect">
            <a:avLst/>
          </a:prstGeom>
          <a:noFill/>
          <a:ln/>
        </p:spPr>
        <p:txBody>
          <a:bodyPr wrap="square" lIns="25400" tIns="25400" rIns="25400" bIns="25400" rtlCol="0" anchor="t">
            <a:normAutofit/>
          </a:bodyPr>
          <a:lstStyle/>
          <a:p>
            <a:pPr marL="0" indent="0" algn="l">
              <a:buNone/>
            </a:pPr>
            <a:r>
              <a:rPr lang="en-US" sz="2100" b="1" kern="0" spc="420" dirty="0">
                <a:solidFill>
                  <a:srgbClr val="F2A900"/>
                </a:solidFill>
                <a:latin typeface="Helvetica" pitchFamily="34" charset="0"/>
                <a:ea typeface="Helvetica" pitchFamily="34" charset="-122"/>
                <a:cs typeface="Helvetica" pitchFamily="34" charset="-120"/>
              </a:rPr>
              <a:t>WESTERN CAPE · AUGUST 2026</a:t>
            </a:r>
            <a:endParaRPr lang="en-US" sz="2100" dirty="0"/>
          </a:p>
        </p:txBody>
      </p:sp>
      <p:sp>
        <p:nvSpPr>
          <p:cNvPr id="7" name="Shape 4"/>
          <p:cNvSpPr/>
          <p:nvPr/>
        </p:nvSpPr>
        <p:spPr>
          <a:xfrm>
            <a:off x="1524000" y="4899184"/>
            <a:ext cx="7669411" cy="9525"/>
          </a:xfrm>
          <a:prstGeom prst="rect">
            <a:avLst/>
          </a:prstGeom>
          <a:solidFill>
            <a:srgbClr val="F7F5F0">
              <a:alpha val="32000"/>
            </a:srgbClr>
          </a:solidFill>
          <a:ln/>
        </p:spPr>
        <p:txBody>
          <a:bodyPr/>
          <a:lstStyle/>
          <a:p>
            <a:endParaRPr lang="en-ZA"/>
          </a:p>
        </p:txBody>
      </p:sp>
      <p:sp>
        <p:nvSpPr>
          <p:cNvPr id="8" name="Text 5"/>
          <p:cNvSpPr/>
          <p:nvPr/>
        </p:nvSpPr>
        <p:spPr>
          <a:xfrm>
            <a:off x="1524000" y="5192554"/>
            <a:ext cx="8436352" cy="718185"/>
          </a:xfrm>
          <a:prstGeom prst="rect">
            <a:avLst/>
          </a:prstGeom>
          <a:noFill/>
          <a:ln/>
        </p:spPr>
        <p:txBody>
          <a:bodyPr wrap="square" lIns="25400" tIns="25400" rIns="25400" bIns="25400" rtlCol="0" anchor="t">
            <a:normAutofit/>
          </a:bodyPr>
          <a:lstStyle/>
          <a:p>
            <a:pPr marL="0" indent="0" algn="l">
              <a:lnSpc>
                <a:spcPct val="92010"/>
              </a:lnSpc>
              <a:buNone/>
            </a:pPr>
            <a:r>
              <a:rPr lang="en-US" sz="5100" dirty="0">
                <a:solidFill>
                  <a:srgbClr val="FFFFFF"/>
                </a:solidFill>
                <a:latin typeface="Georgia" pitchFamily="34" charset="0"/>
                <a:ea typeface="Georgia" pitchFamily="34" charset="-122"/>
                <a:cs typeface="Georgia" pitchFamily="34" charset="-120"/>
              </a:rPr>
              <a:t>Tue 18 Aug</a:t>
            </a:r>
            <a:endParaRPr lang="en-US" sz="5100" dirty="0"/>
          </a:p>
        </p:txBody>
      </p:sp>
      <p:sp>
        <p:nvSpPr>
          <p:cNvPr id="9" name="Text 6"/>
          <p:cNvSpPr/>
          <p:nvPr/>
        </p:nvSpPr>
        <p:spPr>
          <a:xfrm>
            <a:off x="1524000" y="6005989"/>
            <a:ext cx="8436352" cy="508635"/>
          </a:xfrm>
          <a:prstGeom prst="rect">
            <a:avLst/>
          </a:prstGeom>
          <a:noFill/>
          <a:ln/>
        </p:spPr>
        <p:txBody>
          <a:bodyPr wrap="square" lIns="25400" tIns="25400" rIns="25400" bIns="25400" rtlCol="0" anchor="t">
            <a:normAutofit/>
          </a:bodyPr>
          <a:lstStyle/>
          <a:p>
            <a:pPr marL="0" indent="0" algn="l">
              <a:lnSpc>
                <a:spcPct val="112273"/>
              </a:lnSpc>
              <a:buNone/>
            </a:pPr>
            <a:r>
              <a:rPr lang="en-US" sz="2850" dirty="0">
                <a:solidFill>
                  <a:srgbClr val="BFD6D5"/>
                </a:solidFill>
                <a:latin typeface="Helvetica" pitchFamily="34" charset="0"/>
                <a:ea typeface="Helvetica" pitchFamily="34" charset="-122"/>
                <a:cs typeface="Helvetica" pitchFamily="34" charset="-120"/>
              </a:rPr>
              <a:t>Structured Institutional Engagements</a:t>
            </a:r>
            <a:endParaRPr lang="en-US" sz="2850" dirty="0"/>
          </a:p>
        </p:txBody>
      </p:sp>
      <p:sp>
        <p:nvSpPr>
          <p:cNvPr id="10" name="Shape 7"/>
          <p:cNvSpPr/>
          <p:nvPr/>
        </p:nvSpPr>
        <p:spPr>
          <a:xfrm>
            <a:off x="1524000" y="6895624"/>
            <a:ext cx="7669411" cy="9525"/>
          </a:xfrm>
          <a:prstGeom prst="rect">
            <a:avLst/>
          </a:prstGeom>
          <a:solidFill>
            <a:srgbClr val="F7F5F0">
              <a:alpha val="32000"/>
            </a:srgbClr>
          </a:solidFill>
          <a:ln/>
        </p:spPr>
        <p:txBody>
          <a:bodyPr/>
          <a:lstStyle/>
          <a:p>
            <a:endParaRPr lang="en-ZA"/>
          </a:p>
        </p:txBody>
      </p:sp>
      <p:sp>
        <p:nvSpPr>
          <p:cNvPr id="11" name="Text 8"/>
          <p:cNvSpPr/>
          <p:nvPr/>
        </p:nvSpPr>
        <p:spPr>
          <a:xfrm>
            <a:off x="1524000" y="7188994"/>
            <a:ext cx="8436352" cy="718185"/>
          </a:xfrm>
          <a:prstGeom prst="rect">
            <a:avLst/>
          </a:prstGeom>
          <a:noFill/>
          <a:ln/>
        </p:spPr>
        <p:txBody>
          <a:bodyPr wrap="square" lIns="25400" tIns="25400" rIns="25400" bIns="25400" rtlCol="0" anchor="t">
            <a:normAutofit/>
          </a:bodyPr>
          <a:lstStyle/>
          <a:p>
            <a:pPr marL="0" indent="0" algn="l">
              <a:lnSpc>
                <a:spcPct val="92010"/>
              </a:lnSpc>
              <a:buNone/>
            </a:pPr>
            <a:r>
              <a:rPr lang="en-US" sz="5100" dirty="0">
                <a:solidFill>
                  <a:srgbClr val="FFFFFF"/>
                </a:solidFill>
                <a:latin typeface="Georgia" pitchFamily="34" charset="0"/>
                <a:ea typeface="Georgia" pitchFamily="34" charset="-122"/>
                <a:cs typeface="Georgia" pitchFamily="34" charset="-120"/>
              </a:rPr>
              <a:t>Wed 19 Aug</a:t>
            </a:r>
            <a:endParaRPr lang="en-US" sz="5100" dirty="0"/>
          </a:p>
        </p:txBody>
      </p:sp>
      <p:sp>
        <p:nvSpPr>
          <p:cNvPr id="12" name="Text 9"/>
          <p:cNvSpPr/>
          <p:nvPr/>
        </p:nvSpPr>
        <p:spPr>
          <a:xfrm>
            <a:off x="1524000" y="8002429"/>
            <a:ext cx="8436352" cy="508635"/>
          </a:xfrm>
          <a:prstGeom prst="rect">
            <a:avLst/>
          </a:prstGeom>
          <a:noFill/>
          <a:ln/>
        </p:spPr>
        <p:txBody>
          <a:bodyPr wrap="square" lIns="25400" tIns="25400" rIns="25400" bIns="25400" rtlCol="0" anchor="t">
            <a:normAutofit/>
          </a:bodyPr>
          <a:lstStyle/>
          <a:p>
            <a:pPr marL="0" indent="0" algn="l">
              <a:lnSpc>
                <a:spcPct val="112273"/>
              </a:lnSpc>
              <a:buNone/>
            </a:pPr>
            <a:r>
              <a:rPr lang="en-US" sz="2850" dirty="0">
                <a:solidFill>
                  <a:srgbClr val="BFD6D5"/>
                </a:solidFill>
                <a:latin typeface="Helvetica" pitchFamily="34" charset="0"/>
                <a:ea typeface="Helvetica" pitchFamily="34" charset="-122"/>
                <a:cs typeface="Helvetica" pitchFamily="34" charset="-120"/>
              </a:rPr>
              <a:t>Open Provincial Summit</a:t>
            </a:r>
            <a:endParaRPr lang="en-US" sz="2850" dirty="0"/>
          </a:p>
        </p:txBody>
      </p:sp>
      <p:sp>
        <p:nvSpPr>
          <p:cNvPr id="13" name="Shape 10"/>
          <p:cNvSpPr/>
          <p:nvPr/>
        </p:nvSpPr>
        <p:spPr>
          <a:xfrm>
            <a:off x="10450711" y="3162538"/>
            <a:ext cx="6884789" cy="22860"/>
          </a:xfrm>
          <a:prstGeom prst="rect">
            <a:avLst/>
          </a:prstGeom>
          <a:solidFill>
            <a:srgbClr val="00494A"/>
          </a:solidFill>
          <a:ln/>
        </p:spPr>
        <p:txBody>
          <a:bodyPr/>
          <a:lstStyle/>
          <a:p>
            <a:endParaRPr lang="en-ZA"/>
          </a:p>
        </p:txBody>
      </p:sp>
      <p:sp>
        <p:nvSpPr>
          <p:cNvPr id="14" name="Text 11"/>
          <p:cNvSpPr/>
          <p:nvPr/>
        </p:nvSpPr>
        <p:spPr>
          <a:xfrm>
            <a:off x="10450711" y="3413998"/>
            <a:ext cx="7091333" cy="1339691"/>
          </a:xfrm>
          <a:prstGeom prst="rect">
            <a:avLst/>
          </a:prstGeom>
          <a:noFill/>
          <a:ln/>
        </p:spPr>
        <p:txBody>
          <a:bodyPr wrap="square" lIns="25400" tIns="25400" rIns="25400" bIns="25400" rtlCol="0" anchor="t">
            <a:normAutofit/>
          </a:bodyPr>
          <a:lstStyle/>
          <a:p>
            <a:pPr marL="0" indent="0" algn="l">
              <a:lnSpc>
                <a:spcPct val="118646"/>
              </a:lnSpc>
              <a:buNone/>
            </a:pPr>
            <a:r>
              <a:rPr lang="en-US" sz="2550" dirty="0">
                <a:solidFill>
                  <a:srgbClr val="22302F"/>
                </a:solidFill>
                <a:latin typeface="Helvetica" pitchFamily="34" charset="0"/>
                <a:ea typeface="Helvetica" pitchFamily="34" charset="-122"/>
                <a:cs typeface="Helvetica" pitchFamily="34" charset="-120"/>
              </a:rPr>
              <a:t>All dates and venues are in the </a:t>
            </a:r>
            <a:r>
              <a:rPr lang="en-US" sz="2550" b="1" dirty="0">
                <a:solidFill>
                  <a:srgbClr val="00494A"/>
                </a:solidFill>
                <a:latin typeface="Helvetica" pitchFamily="34" charset="0"/>
                <a:ea typeface="Helvetica" pitchFamily="34" charset="-122"/>
                <a:cs typeface="Helvetica" pitchFamily="34" charset="-120"/>
              </a:rPr>
              <a:t>Roadshow Pack </a:t>
            </a:r>
            <a:r>
              <a:rPr lang="en-US" sz="2550" dirty="0">
                <a:solidFill>
                  <a:srgbClr val="22302F"/>
                </a:solidFill>
                <a:latin typeface="Helvetica" pitchFamily="34" charset="0"/>
                <a:ea typeface="Helvetica" pitchFamily="34" charset="-122"/>
                <a:cs typeface="Helvetica" pitchFamily="34" charset="-120"/>
              </a:rPr>
              <a:t>and on the Section 22 Committee registration page.</a:t>
            </a:r>
            <a:endParaRPr lang="en-US" sz="2550" dirty="0"/>
          </a:p>
        </p:txBody>
      </p:sp>
      <p:sp>
        <p:nvSpPr>
          <p:cNvPr id="15" name="Shape 12"/>
          <p:cNvSpPr/>
          <p:nvPr/>
        </p:nvSpPr>
        <p:spPr>
          <a:xfrm>
            <a:off x="10450711" y="5039439"/>
            <a:ext cx="6884789" cy="4484370"/>
          </a:xfrm>
          <a:prstGeom prst="rect">
            <a:avLst/>
          </a:prstGeom>
          <a:solidFill>
            <a:srgbClr val="F2A900"/>
          </a:solidFill>
          <a:ln/>
        </p:spPr>
        <p:txBody>
          <a:bodyPr/>
          <a:lstStyle/>
          <a:p>
            <a:endParaRPr lang="en-ZA"/>
          </a:p>
        </p:txBody>
      </p:sp>
      <p:sp>
        <p:nvSpPr>
          <p:cNvPr id="16" name="Text 13"/>
          <p:cNvSpPr/>
          <p:nvPr/>
        </p:nvSpPr>
        <p:spPr>
          <a:xfrm>
            <a:off x="11454795" y="5325189"/>
            <a:ext cx="4876621" cy="582930"/>
          </a:xfrm>
          <a:prstGeom prst="rect">
            <a:avLst/>
          </a:prstGeom>
          <a:noFill/>
          <a:ln/>
        </p:spPr>
        <p:txBody>
          <a:bodyPr wrap="square" lIns="25400" tIns="25400" rIns="25400" bIns="25400" rtlCol="0" anchor="t">
            <a:normAutofit/>
          </a:bodyPr>
          <a:lstStyle/>
          <a:p>
            <a:pPr marL="0" indent="0" algn="ctr">
              <a:lnSpc>
                <a:spcPct val="96622"/>
              </a:lnSpc>
              <a:buNone/>
            </a:pPr>
            <a:r>
              <a:rPr lang="en-US" sz="3900" dirty="0">
                <a:solidFill>
                  <a:srgbClr val="00494A"/>
                </a:solidFill>
                <a:latin typeface="Georgia" pitchFamily="34" charset="0"/>
                <a:ea typeface="Georgia" pitchFamily="34" charset="-122"/>
                <a:cs typeface="Georgia" pitchFamily="34" charset="-120"/>
              </a:rPr>
              <a:t>Scan now to register</a:t>
            </a:r>
            <a:endParaRPr lang="en-US" sz="3900" dirty="0"/>
          </a:p>
        </p:txBody>
      </p:sp>
      <p:sp>
        <p:nvSpPr>
          <p:cNvPr id="17" name="Shape 14"/>
          <p:cNvSpPr/>
          <p:nvPr/>
        </p:nvSpPr>
        <p:spPr>
          <a:xfrm>
            <a:off x="12559546" y="6060520"/>
            <a:ext cx="2667000" cy="2667000"/>
          </a:xfrm>
          <a:prstGeom prst="rect">
            <a:avLst/>
          </a:prstGeom>
          <a:solidFill>
            <a:srgbClr val="FFFFFF"/>
          </a:solidFill>
          <a:ln/>
        </p:spPr>
        <p:txBody>
          <a:bodyPr/>
          <a:lstStyle/>
          <a:p>
            <a:endParaRPr lang="en-ZA"/>
          </a:p>
        </p:txBody>
      </p:sp>
      <p:pic>
        <p:nvPicPr>
          <p:cNvPr id="18" name="Image 1" descr="preencoded.png"/>
          <p:cNvPicPr>
            <a:picLocks noChangeAspect="1"/>
          </p:cNvPicPr>
          <p:nvPr/>
        </p:nvPicPr>
        <p:blipFill>
          <a:blip r:embed="rId4"/>
          <a:stretch>
            <a:fillRect/>
          </a:stretch>
        </p:blipFill>
        <p:spPr>
          <a:xfrm>
            <a:off x="12559546" y="6060520"/>
            <a:ext cx="2667000" cy="2667000"/>
          </a:xfrm>
          <a:prstGeom prst="rect">
            <a:avLst/>
          </a:prstGeom>
        </p:spPr>
      </p:pic>
      <p:sp>
        <p:nvSpPr>
          <p:cNvPr id="19" name="Text 15"/>
          <p:cNvSpPr/>
          <p:nvPr/>
        </p:nvSpPr>
        <p:spPr>
          <a:xfrm>
            <a:off x="11334309" y="8918020"/>
            <a:ext cx="5117473" cy="320040"/>
          </a:xfrm>
          <a:prstGeom prst="rect">
            <a:avLst/>
          </a:prstGeom>
          <a:noFill/>
          <a:ln/>
        </p:spPr>
        <p:txBody>
          <a:bodyPr wrap="square" lIns="25400" tIns="25400" rIns="25400" bIns="25400" rtlCol="0" anchor="t">
            <a:normAutofit/>
          </a:bodyPr>
          <a:lstStyle/>
          <a:p>
            <a:pPr marL="0" indent="0" algn="ctr">
              <a:buNone/>
            </a:pPr>
            <a:r>
              <a:rPr lang="en-US" sz="1950" b="1" kern="0" spc="312" dirty="0">
                <a:solidFill>
                  <a:srgbClr val="00494A"/>
                </a:solidFill>
                <a:latin typeface="Helvetica" pitchFamily="34" charset="0"/>
                <a:ea typeface="Helvetica" pitchFamily="34" charset="-122"/>
                <a:cs typeface="Helvetica" pitchFamily="34" charset="-120"/>
              </a:rPr>
              <a:t>SECTION22COMMITTEE.CO.ZA</a:t>
            </a:r>
            <a:endParaRPr lang="en-US" sz="1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5F0"/>
        </a:solidFill>
        <a:effectLst/>
      </p:bgPr>
    </p:bg>
    <p:spTree>
      <p:nvGrpSpPr>
        <p:cNvPr id="1" name=""/>
        <p:cNvGrpSpPr/>
        <p:nvPr/>
      </p:nvGrpSpPr>
      <p:grpSpPr>
        <a:xfrm>
          <a:off x="0" y="0"/>
          <a:ext cx="0" cy="0"/>
          <a:chOff x="0" y="0"/>
          <a:chExt cx="0" cy="0"/>
        </a:xfrm>
      </p:grpSpPr>
      <p:sp>
        <p:nvSpPr>
          <p:cNvPr id="2" name="Text 0"/>
          <p:cNvSpPr/>
          <p:nvPr/>
        </p:nvSpPr>
        <p:spPr>
          <a:xfrm>
            <a:off x="952500" y="723900"/>
            <a:ext cx="4266831" cy="320040"/>
          </a:xfrm>
          <a:prstGeom prst="rect">
            <a:avLst/>
          </a:prstGeom>
          <a:noFill/>
          <a:ln/>
        </p:spPr>
        <p:txBody>
          <a:bodyPr wrap="square" lIns="25400" tIns="25400" rIns="25400" bIns="25400" rtlCol="0" anchor="t">
            <a:normAutofit/>
          </a:bodyPr>
          <a:lstStyle/>
          <a:p>
            <a:pPr marL="0" indent="0" algn="l">
              <a:buNone/>
            </a:pPr>
            <a:r>
              <a:rPr lang="en-US" sz="1950" b="1" kern="0" spc="429" dirty="0">
                <a:solidFill>
                  <a:srgbClr val="A97900"/>
                </a:solidFill>
                <a:latin typeface="Helvetica" pitchFamily="34" charset="0"/>
                <a:ea typeface="Helvetica" pitchFamily="34" charset="-122"/>
                <a:cs typeface="Helvetica" pitchFamily="34" charset="-120"/>
              </a:rPr>
              <a:t>SECTION 22 CAMPAIGN</a:t>
            </a:r>
            <a:endParaRPr lang="en-US" sz="1950" dirty="0"/>
          </a:p>
        </p:txBody>
      </p:sp>
      <p:pic>
        <p:nvPicPr>
          <p:cNvPr id="3" name="Image 0" descr="preencoded.png"/>
          <p:cNvPicPr>
            <a:picLocks noChangeAspect="1"/>
          </p:cNvPicPr>
          <p:nvPr/>
        </p:nvPicPr>
        <p:blipFill>
          <a:blip r:embed="rId3"/>
          <a:stretch>
            <a:fillRect/>
          </a:stretch>
        </p:blipFill>
        <p:spPr>
          <a:xfrm>
            <a:off x="15928658" y="723900"/>
            <a:ext cx="1406842" cy="514350"/>
          </a:xfrm>
          <a:prstGeom prst="rect">
            <a:avLst/>
          </a:prstGeom>
        </p:spPr>
      </p:pic>
      <p:sp>
        <p:nvSpPr>
          <p:cNvPr id="4" name="Text 1"/>
          <p:cNvSpPr/>
          <p:nvPr/>
        </p:nvSpPr>
        <p:spPr>
          <a:xfrm>
            <a:off x="952500" y="1676400"/>
            <a:ext cx="18021300" cy="970717"/>
          </a:xfrm>
          <a:prstGeom prst="rect">
            <a:avLst/>
          </a:prstGeom>
          <a:noFill/>
          <a:ln/>
        </p:spPr>
        <p:txBody>
          <a:bodyPr wrap="square" lIns="25400" tIns="25400" rIns="25400" bIns="25400" rtlCol="0" anchor="t">
            <a:normAutofit/>
          </a:bodyPr>
          <a:lstStyle/>
          <a:p>
            <a:pPr marL="0" indent="0" algn="l">
              <a:lnSpc>
                <a:spcPct val="90000"/>
              </a:lnSpc>
              <a:buNone/>
            </a:pPr>
            <a:r>
              <a:rPr lang="en-US" sz="7200" kern="0" spc="-144" dirty="0">
                <a:solidFill>
                  <a:srgbClr val="00494A"/>
                </a:solidFill>
                <a:latin typeface="Georgia" pitchFamily="34" charset="0"/>
                <a:ea typeface="Georgia" pitchFamily="34" charset="-122"/>
                <a:cs typeface="Georgia" pitchFamily="34" charset="-120"/>
              </a:rPr>
              <a:t>Everything you need, in one place</a:t>
            </a:r>
            <a:endParaRPr lang="en-US" sz="7200" dirty="0"/>
          </a:p>
        </p:txBody>
      </p:sp>
      <p:sp>
        <p:nvSpPr>
          <p:cNvPr id="5" name="Shape 2"/>
          <p:cNvSpPr/>
          <p:nvPr/>
        </p:nvSpPr>
        <p:spPr>
          <a:xfrm>
            <a:off x="952500" y="3204805"/>
            <a:ext cx="10363200" cy="22860"/>
          </a:xfrm>
          <a:prstGeom prst="rect">
            <a:avLst/>
          </a:prstGeom>
          <a:solidFill>
            <a:srgbClr val="00494A"/>
          </a:solidFill>
          <a:ln/>
        </p:spPr>
        <p:txBody>
          <a:bodyPr/>
          <a:lstStyle/>
          <a:p>
            <a:endParaRPr lang="en-ZA"/>
          </a:p>
        </p:txBody>
      </p:sp>
      <p:sp>
        <p:nvSpPr>
          <p:cNvPr id="6" name="Text 3"/>
          <p:cNvSpPr/>
          <p:nvPr/>
        </p:nvSpPr>
        <p:spPr>
          <a:xfrm>
            <a:off x="952500" y="3448645"/>
            <a:ext cx="416600" cy="358140"/>
          </a:xfrm>
          <a:prstGeom prst="rect">
            <a:avLst/>
          </a:prstGeom>
          <a:noFill/>
          <a:ln/>
        </p:spPr>
        <p:txBody>
          <a:bodyPr wrap="square" lIns="25400" tIns="25400" rIns="25400" bIns="25400" rtlCol="0" anchor="t">
            <a:normAutofit/>
          </a:bodyPr>
          <a:lstStyle/>
          <a:p>
            <a:pPr marL="0" indent="0" algn="l">
              <a:buNone/>
            </a:pPr>
            <a:r>
              <a:rPr lang="en-US" sz="2250" b="1" dirty="0">
                <a:solidFill>
                  <a:srgbClr val="00494A"/>
                </a:solidFill>
                <a:latin typeface="Georgia" pitchFamily="34" charset="0"/>
                <a:ea typeface="Georgia" pitchFamily="34" charset="-122"/>
                <a:cs typeface="Georgia" pitchFamily="34" charset="-120"/>
              </a:rPr>
              <a:t>01</a:t>
            </a:r>
            <a:endParaRPr lang="en-US" sz="2250" dirty="0"/>
          </a:p>
        </p:txBody>
      </p:sp>
      <p:sp>
        <p:nvSpPr>
          <p:cNvPr id="7" name="Text 4"/>
          <p:cNvSpPr/>
          <p:nvPr/>
        </p:nvSpPr>
        <p:spPr>
          <a:xfrm>
            <a:off x="1540550" y="3418165"/>
            <a:ext cx="7163336" cy="421005"/>
          </a:xfrm>
          <a:prstGeom prst="rect">
            <a:avLst/>
          </a:prstGeom>
          <a:noFill/>
          <a:ln/>
        </p:spPr>
        <p:txBody>
          <a:bodyPr wrap="square" lIns="25400" tIns="25400" rIns="25400" bIns="25400" rtlCol="0" anchor="t">
            <a:normAutofit/>
          </a:bodyPr>
          <a:lstStyle/>
          <a:p>
            <a:pPr marL="0" indent="0" algn="l">
              <a:lnSpc>
                <a:spcPct val="116860"/>
              </a:lnSpc>
              <a:buNone/>
            </a:pPr>
            <a:r>
              <a:rPr lang="en-US" sz="2250" dirty="0">
                <a:solidFill>
                  <a:srgbClr val="22302F"/>
                </a:solidFill>
                <a:latin typeface="Helvetica" pitchFamily="34" charset="0"/>
                <a:ea typeface="Helvetica" pitchFamily="34" charset="-122"/>
                <a:cs typeface="Helvetica" pitchFamily="34" charset="-120"/>
              </a:rPr>
              <a:t>The registration link for the hearing in your province</a:t>
            </a:r>
            <a:endParaRPr lang="en-US" sz="2250" dirty="0"/>
          </a:p>
        </p:txBody>
      </p:sp>
      <p:sp>
        <p:nvSpPr>
          <p:cNvPr id="8" name="Shape 5"/>
          <p:cNvSpPr/>
          <p:nvPr/>
        </p:nvSpPr>
        <p:spPr>
          <a:xfrm>
            <a:off x="952500" y="3991570"/>
            <a:ext cx="10363200" cy="9525"/>
          </a:xfrm>
          <a:prstGeom prst="rect">
            <a:avLst/>
          </a:prstGeom>
          <a:solidFill>
            <a:srgbClr val="D3CCBE"/>
          </a:solidFill>
          <a:ln/>
        </p:spPr>
        <p:txBody>
          <a:bodyPr/>
          <a:lstStyle/>
          <a:p>
            <a:endParaRPr lang="en-ZA"/>
          </a:p>
        </p:txBody>
      </p:sp>
      <p:sp>
        <p:nvSpPr>
          <p:cNvPr id="9" name="Text 6"/>
          <p:cNvSpPr/>
          <p:nvPr/>
        </p:nvSpPr>
        <p:spPr>
          <a:xfrm>
            <a:off x="952500" y="4220170"/>
            <a:ext cx="455652" cy="358140"/>
          </a:xfrm>
          <a:prstGeom prst="rect">
            <a:avLst/>
          </a:prstGeom>
          <a:noFill/>
          <a:ln/>
        </p:spPr>
        <p:txBody>
          <a:bodyPr wrap="square" lIns="25400" tIns="25400" rIns="25400" bIns="25400" rtlCol="0" anchor="t">
            <a:normAutofit/>
          </a:bodyPr>
          <a:lstStyle/>
          <a:p>
            <a:pPr marL="0" indent="0" algn="l">
              <a:buNone/>
            </a:pPr>
            <a:r>
              <a:rPr lang="en-US" sz="2250" b="1" dirty="0">
                <a:solidFill>
                  <a:srgbClr val="00494A"/>
                </a:solidFill>
                <a:latin typeface="Georgia" pitchFamily="34" charset="0"/>
                <a:ea typeface="Georgia" pitchFamily="34" charset="-122"/>
                <a:cs typeface="Georgia" pitchFamily="34" charset="-120"/>
              </a:rPr>
              <a:t>02</a:t>
            </a:r>
            <a:endParaRPr lang="en-US" sz="2250" dirty="0"/>
          </a:p>
        </p:txBody>
      </p:sp>
      <p:sp>
        <p:nvSpPr>
          <p:cNvPr id="10" name="Text 7"/>
          <p:cNvSpPr/>
          <p:nvPr/>
        </p:nvSpPr>
        <p:spPr>
          <a:xfrm>
            <a:off x="1579602" y="4189690"/>
            <a:ext cx="8097671" cy="803910"/>
          </a:xfrm>
          <a:prstGeom prst="rect">
            <a:avLst/>
          </a:prstGeom>
          <a:noFill/>
          <a:ln/>
        </p:spPr>
        <p:txBody>
          <a:bodyPr wrap="square" lIns="25400" tIns="25400" rIns="25400" bIns="25400" rtlCol="0" anchor="t">
            <a:normAutofit/>
          </a:bodyPr>
          <a:lstStyle/>
          <a:p>
            <a:pPr marL="0" indent="0" algn="l">
              <a:lnSpc>
                <a:spcPct val="116860"/>
              </a:lnSpc>
              <a:buNone/>
            </a:pPr>
            <a:r>
              <a:rPr lang="en-US" sz="2250" dirty="0">
                <a:solidFill>
                  <a:srgbClr val="22302F"/>
                </a:solidFill>
                <a:latin typeface="Helvetica" pitchFamily="34" charset="0"/>
                <a:ea typeface="Helvetica" pitchFamily="34" charset="-122"/>
                <a:cs typeface="Helvetica" pitchFamily="34" charset="-120"/>
              </a:rPr>
              <a:t>The Roadshow Pack, with a ready-to-use verbal submission and answers to the misleading claims made by the Committee</a:t>
            </a:r>
            <a:endParaRPr lang="en-US" sz="2250" dirty="0"/>
          </a:p>
        </p:txBody>
      </p:sp>
      <p:sp>
        <p:nvSpPr>
          <p:cNvPr id="11" name="Shape 8"/>
          <p:cNvSpPr/>
          <p:nvPr/>
        </p:nvSpPr>
        <p:spPr>
          <a:xfrm>
            <a:off x="952500" y="5146000"/>
            <a:ext cx="10363200" cy="9525"/>
          </a:xfrm>
          <a:prstGeom prst="rect">
            <a:avLst/>
          </a:prstGeom>
          <a:solidFill>
            <a:srgbClr val="D3CCBE"/>
          </a:solidFill>
          <a:ln/>
        </p:spPr>
        <p:txBody>
          <a:bodyPr/>
          <a:lstStyle/>
          <a:p>
            <a:endParaRPr lang="en-ZA"/>
          </a:p>
        </p:txBody>
      </p:sp>
      <p:sp>
        <p:nvSpPr>
          <p:cNvPr id="12" name="Text 9"/>
          <p:cNvSpPr/>
          <p:nvPr/>
        </p:nvSpPr>
        <p:spPr>
          <a:xfrm>
            <a:off x="952500" y="5374600"/>
            <a:ext cx="455057" cy="358140"/>
          </a:xfrm>
          <a:prstGeom prst="rect">
            <a:avLst/>
          </a:prstGeom>
          <a:noFill/>
          <a:ln/>
        </p:spPr>
        <p:txBody>
          <a:bodyPr wrap="square" lIns="25400" tIns="25400" rIns="25400" bIns="25400" rtlCol="0" anchor="t">
            <a:normAutofit/>
          </a:bodyPr>
          <a:lstStyle/>
          <a:p>
            <a:pPr marL="0" indent="0" algn="l">
              <a:buNone/>
            </a:pPr>
            <a:r>
              <a:rPr lang="en-US" sz="2250" b="1" dirty="0">
                <a:solidFill>
                  <a:srgbClr val="00494A"/>
                </a:solidFill>
                <a:latin typeface="Georgia" pitchFamily="34" charset="0"/>
                <a:ea typeface="Georgia" pitchFamily="34" charset="-122"/>
                <a:cs typeface="Georgia" pitchFamily="34" charset="-120"/>
              </a:rPr>
              <a:t>03</a:t>
            </a:r>
            <a:endParaRPr lang="en-US" sz="2250" dirty="0"/>
          </a:p>
        </p:txBody>
      </p:sp>
      <p:sp>
        <p:nvSpPr>
          <p:cNvPr id="13" name="Text 10"/>
          <p:cNvSpPr/>
          <p:nvPr/>
        </p:nvSpPr>
        <p:spPr>
          <a:xfrm>
            <a:off x="1579007" y="5344120"/>
            <a:ext cx="6168235" cy="421005"/>
          </a:xfrm>
          <a:prstGeom prst="rect">
            <a:avLst/>
          </a:prstGeom>
          <a:noFill/>
          <a:ln/>
        </p:spPr>
        <p:txBody>
          <a:bodyPr wrap="square" lIns="25400" tIns="25400" rIns="25400" bIns="25400" rtlCol="0" anchor="t">
            <a:normAutofit/>
          </a:bodyPr>
          <a:lstStyle/>
          <a:p>
            <a:pPr marL="0" indent="0" algn="l">
              <a:lnSpc>
                <a:spcPct val="116860"/>
              </a:lnSpc>
              <a:buNone/>
            </a:pPr>
            <a:r>
              <a:rPr lang="en-US" sz="2250" dirty="0">
                <a:solidFill>
                  <a:srgbClr val="22302F"/>
                </a:solidFill>
                <a:latin typeface="Helvetica" pitchFamily="34" charset="0"/>
                <a:ea typeface="Helvetica" pitchFamily="34" charset="-122"/>
                <a:cs typeface="Helvetica" pitchFamily="34" charset="-120"/>
              </a:rPr>
              <a:t>A template submission to hand in on the day</a:t>
            </a:r>
            <a:endParaRPr lang="en-US" sz="2250" dirty="0"/>
          </a:p>
        </p:txBody>
      </p:sp>
      <p:sp>
        <p:nvSpPr>
          <p:cNvPr id="14" name="Shape 11"/>
          <p:cNvSpPr/>
          <p:nvPr/>
        </p:nvSpPr>
        <p:spPr>
          <a:xfrm>
            <a:off x="952500" y="5917525"/>
            <a:ext cx="10363200" cy="9525"/>
          </a:xfrm>
          <a:prstGeom prst="rect">
            <a:avLst/>
          </a:prstGeom>
          <a:solidFill>
            <a:srgbClr val="D3CCBE"/>
          </a:solidFill>
          <a:ln/>
        </p:spPr>
        <p:txBody>
          <a:bodyPr/>
          <a:lstStyle/>
          <a:p>
            <a:endParaRPr lang="en-ZA"/>
          </a:p>
        </p:txBody>
      </p:sp>
      <p:sp>
        <p:nvSpPr>
          <p:cNvPr id="15" name="Text 12"/>
          <p:cNvSpPr/>
          <p:nvPr/>
        </p:nvSpPr>
        <p:spPr>
          <a:xfrm>
            <a:off x="952500" y="6146125"/>
            <a:ext cx="462201" cy="358140"/>
          </a:xfrm>
          <a:prstGeom prst="rect">
            <a:avLst/>
          </a:prstGeom>
          <a:noFill/>
          <a:ln/>
        </p:spPr>
        <p:txBody>
          <a:bodyPr wrap="square" lIns="25400" tIns="25400" rIns="25400" bIns="25400" rtlCol="0" anchor="t">
            <a:normAutofit/>
          </a:bodyPr>
          <a:lstStyle/>
          <a:p>
            <a:pPr marL="0" indent="0" algn="l">
              <a:buNone/>
            </a:pPr>
            <a:r>
              <a:rPr lang="en-US" sz="2250" b="1" dirty="0">
                <a:solidFill>
                  <a:srgbClr val="00494A"/>
                </a:solidFill>
                <a:latin typeface="Georgia" pitchFamily="34" charset="0"/>
                <a:ea typeface="Georgia" pitchFamily="34" charset="-122"/>
                <a:cs typeface="Georgia" pitchFamily="34" charset="-120"/>
              </a:rPr>
              <a:t>04</a:t>
            </a:r>
            <a:endParaRPr lang="en-US" sz="2250" dirty="0"/>
          </a:p>
        </p:txBody>
      </p:sp>
      <p:sp>
        <p:nvSpPr>
          <p:cNvPr id="16" name="Text 13"/>
          <p:cNvSpPr/>
          <p:nvPr/>
        </p:nvSpPr>
        <p:spPr>
          <a:xfrm>
            <a:off x="1586151" y="6115645"/>
            <a:ext cx="6495575" cy="803910"/>
          </a:xfrm>
          <a:prstGeom prst="rect">
            <a:avLst/>
          </a:prstGeom>
          <a:noFill/>
          <a:ln/>
        </p:spPr>
        <p:txBody>
          <a:bodyPr wrap="square" lIns="25400" tIns="25400" rIns="25400" bIns="25400" rtlCol="0" anchor="t">
            <a:normAutofit/>
          </a:bodyPr>
          <a:lstStyle/>
          <a:p>
            <a:pPr marL="0" indent="0" algn="l">
              <a:lnSpc>
                <a:spcPct val="116860"/>
              </a:lnSpc>
              <a:buNone/>
            </a:pPr>
            <a:r>
              <a:rPr lang="en-US" sz="2250" dirty="0">
                <a:solidFill>
                  <a:srgbClr val="22302F"/>
                </a:solidFill>
                <a:latin typeface="Helvetica" pitchFamily="34" charset="0"/>
                <a:ea typeface="Helvetica" pitchFamily="34" charset="-122"/>
                <a:cs typeface="Helvetica" pitchFamily="34" charset="-120"/>
              </a:rPr>
              <a:t>A presentation to equip and empower your church or network to participate</a:t>
            </a:r>
            <a:endParaRPr lang="en-US" sz="2250" dirty="0"/>
          </a:p>
        </p:txBody>
      </p:sp>
      <p:sp>
        <p:nvSpPr>
          <p:cNvPr id="17" name="Shape 14"/>
          <p:cNvSpPr/>
          <p:nvPr/>
        </p:nvSpPr>
        <p:spPr>
          <a:xfrm>
            <a:off x="952500" y="7071956"/>
            <a:ext cx="10363200" cy="9525"/>
          </a:xfrm>
          <a:prstGeom prst="rect">
            <a:avLst/>
          </a:prstGeom>
          <a:solidFill>
            <a:srgbClr val="D3CCBE"/>
          </a:solidFill>
          <a:ln/>
        </p:spPr>
        <p:txBody>
          <a:bodyPr/>
          <a:lstStyle/>
          <a:p>
            <a:endParaRPr lang="en-ZA"/>
          </a:p>
        </p:txBody>
      </p:sp>
      <p:sp>
        <p:nvSpPr>
          <p:cNvPr id="18" name="Text 15"/>
          <p:cNvSpPr/>
          <p:nvPr/>
        </p:nvSpPr>
        <p:spPr>
          <a:xfrm>
            <a:off x="952500" y="7300556"/>
            <a:ext cx="447794" cy="358140"/>
          </a:xfrm>
          <a:prstGeom prst="rect">
            <a:avLst/>
          </a:prstGeom>
          <a:noFill/>
          <a:ln/>
        </p:spPr>
        <p:txBody>
          <a:bodyPr wrap="square" lIns="25400" tIns="25400" rIns="25400" bIns="25400" rtlCol="0" anchor="t">
            <a:normAutofit/>
          </a:bodyPr>
          <a:lstStyle/>
          <a:p>
            <a:pPr marL="0" indent="0" algn="l">
              <a:buNone/>
            </a:pPr>
            <a:r>
              <a:rPr lang="en-US" sz="2250" b="1" dirty="0">
                <a:solidFill>
                  <a:srgbClr val="00494A"/>
                </a:solidFill>
                <a:latin typeface="Georgia" pitchFamily="34" charset="0"/>
                <a:ea typeface="Georgia" pitchFamily="34" charset="-122"/>
                <a:cs typeface="Georgia" pitchFamily="34" charset="-120"/>
              </a:rPr>
              <a:t>05</a:t>
            </a:r>
            <a:endParaRPr lang="en-US" sz="2250" dirty="0"/>
          </a:p>
        </p:txBody>
      </p:sp>
      <p:sp>
        <p:nvSpPr>
          <p:cNvPr id="19" name="Text 16"/>
          <p:cNvSpPr/>
          <p:nvPr/>
        </p:nvSpPr>
        <p:spPr>
          <a:xfrm>
            <a:off x="1571744" y="7270075"/>
            <a:ext cx="7100899" cy="803910"/>
          </a:xfrm>
          <a:prstGeom prst="rect">
            <a:avLst/>
          </a:prstGeom>
          <a:noFill/>
          <a:ln/>
        </p:spPr>
        <p:txBody>
          <a:bodyPr wrap="square" lIns="25400" tIns="25400" rIns="25400" bIns="25400" rtlCol="0" anchor="t">
            <a:normAutofit/>
          </a:bodyPr>
          <a:lstStyle/>
          <a:p>
            <a:pPr marL="0" indent="0" algn="l">
              <a:lnSpc>
                <a:spcPct val="116860"/>
              </a:lnSpc>
              <a:buNone/>
            </a:pPr>
            <a:r>
              <a:rPr lang="en-US" sz="2250" dirty="0">
                <a:solidFill>
                  <a:srgbClr val="22302F"/>
                </a:solidFill>
                <a:latin typeface="Helvetica" pitchFamily="34" charset="0"/>
                <a:ea typeface="Helvetica" pitchFamily="34" charset="-122"/>
                <a:cs typeface="Helvetica" pitchFamily="34" charset="-120"/>
              </a:rPr>
              <a:t>A short video to play in a Sunday service to encourage congregants to make individual submissions</a:t>
            </a:r>
            <a:endParaRPr lang="en-US" sz="2250" dirty="0"/>
          </a:p>
        </p:txBody>
      </p:sp>
      <p:sp>
        <p:nvSpPr>
          <p:cNvPr id="20" name="Shape 17"/>
          <p:cNvSpPr/>
          <p:nvPr/>
        </p:nvSpPr>
        <p:spPr>
          <a:xfrm>
            <a:off x="952500" y="8997911"/>
            <a:ext cx="10363200" cy="9525"/>
          </a:xfrm>
          <a:prstGeom prst="rect">
            <a:avLst/>
          </a:prstGeom>
          <a:solidFill>
            <a:srgbClr val="D3CCBE"/>
          </a:solidFill>
          <a:ln/>
        </p:spPr>
        <p:txBody>
          <a:bodyPr/>
          <a:lstStyle/>
          <a:p>
            <a:endParaRPr lang="en-ZA"/>
          </a:p>
        </p:txBody>
      </p:sp>
      <p:sp>
        <p:nvSpPr>
          <p:cNvPr id="21" name="Shape 18"/>
          <p:cNvSpPr/>
          <p:nvPr/>
        </p:nvSpPr>
        <p:spPr>
          <a:xfrm>
            <a:off x="952500" y="8226386"/>
            <a:ext cx="10363200" cy="9525"/>
          </a:xfrm>
          <a:prstGeom prst="rect">
            <a:avLst/>
          </a:prstGeom>
          <a:solidFill>
            <a:srgbClr val="D3CCBE"/>
          </a:solidFill>
          <a:ln/>
        </p:spPr>
        <p:txBody>
          <a:bodyPr/>
          <a:lstStyle/>
          <a:p>
            <a:endParaRPr lang="en-ZA"/>
          </a:p>
        </p:txBody>
      </p:sp>
      <p:sp>
        <p:nvSpPr>
          <p:cNvPr id="22" name="Text 19"/>
          <p:cNvSpPr/>
          <p:nvPr/>
        </p:nvSpPr>
        <p:spPr>
          <a:xfrm>
            <a:off x="952500" y="8454986"/>
            <a:ext cx="461724" cy="358140"/>
          </a:xfrm>
          <a:prstGeom prst="rect">
            <a:avLst/>
          </a:prstGeom>
          <a:noFill/>
          <a:ln/>
        </p:spPr>
        <p:txBody>
          <a:bodyPr wrap="square" lIns="25400" tIns="25400" rIns="25400" bIns="25400" rtlCol="0" anchor="t">
            <a:normAutofit/>
          </a:bodyPr>
          <a:lstStyle/>
          <a:p>
            <a:pPr marL="0" indent="0" algn="l">
              <a:buNone/>
            </a:pPr>
            <a:r>
              <a:rPr lang="en-US" sz="2250" b="1" dirty="0">
                <a:solidFill>
                  <a:srgbClr val="00494A"/>
                </a:solidFill>
                <a:latin typeface="Georgia" pitchFamily="34" charset="0"/>
                <a:ea typeface="Georgia" pitchFamily="34" charset="-122"/>
                <a:cs typeface="Georgia" pitchFamily="34" charset="-120"/>
              </a:rPr>
              <a:t>06</a:t>
            </a:r>
            <a:endParaRPr lang="en-US" sz="2250" dirty="0"/>
          </a:p>
        </p:txBody>
      </p:sp>
      <p:sp>
        <p:nvSpPr>
          <p:cNvPr id="23" name="Text 20"/>
          <p:cNvSpPr/>
          <p:nvPr/>
        </p:nvSpPr>
        <p:spPr>
          <a:xfrm>
            <a:off x="1585674" y="8424506"/>
            <a:ext cx="9163491" cy="421005"/>
          </a:xfrm>
          <a:prstGeom prst="rect">
            <a:avLst/>
          </a:prstGeom>
          <a:noFill/>
          <a:ln/>
        </p:spPr>
        <p:txBody>
          <a:bodyPr wrap="square" lIns="25400" tIns="25400" rIns="25400" bIns="25400" rtlCol="0" anchor="t">
            <a:normAutofit/>
          </a:bodyPr>
          <a:lstStyle/>
          <a:p>
            <a:pPr marL="0" indent="0" algn="l">
              <a:lnSpc>
                <a:spcPct val="116860"/>
              </a:lnSpc>
              <a:buNone/>
            </a:pPr>
            <a:r>
              <a:rPr lang="en-US" sz="2250" dirty="0">
                <a:solidFill>
                  <a:srgbClr val="22302F"/>
                </a:solidFill>
                <a:latin typeface="Helvetica" pitchFamily="34" charset="0"/>
                <a:ea typeface="Helvetica" pitchFamily="34" charset="-122"/>
                <a:cs typeface="Helvetica" pitchFamily="34" charset="-120"/>
              </a:rPr>
              <a:t>The 2019 Code of Conduct and the CRL's own source documents</a:t>
            </a:r>
            <a:endParaRPr lang="en-US" sz="2250" dirty="0"/>
          </a:p>
        </p:txBody>
      </p:sp>
      <p:sp>
        <p:nvSpPr>
          <p:cNvPr id="24" name="Shape 21"/>
          <p:cNvSpPr/>
          <p:nvPr/>
        </p:nvSpPr>
        <p:spPr>
          <a:xfrm>
            <a:off x="12001500" y="3064788"/>
            <a:ext cx="5334000" cy="6080760"/>
          </a:xfrm>
          <a:prstGeom prst="rect">
            <a:avLst/>
          </a:prstGeom>
          <a:solidFill>
            <a:srgbClr val="00494A"/>
          </a:solidFill>
          <a:ln/>
        </p:spPr>
        <p:txBody>
          <a:bodyPr/>
          <a:lstStyle/>
          <a:p>
            <a:endParaRPr lang="en-ZA"/>
          </a:p>
        </p:txBody>
      </p:sp>
      <p:sp>
        <p:nvSpPr>
          <p:cNvPr id="25" name="Text 22"/>
          <p:cNvSpPr/>
          <p:nvPr/>
        </p:nvSpPr>
        <p:spPr>
          <a:xfrm>
            <a:off x="13344525" y="3483888"/>
            <a:ext cx="2912614" cy="457200"/>
          </a:xfrm>
          <a:prstGeom prst="rect">
            <a:avLst/>
          </a:prstGeom>
          <a:noFill/>
          <a:ln/>
        </p:spPr>
        <p:txBody>
          <a:bodyPr wrap="square" lIns="25400" tIns="25400" rIns="25400" bIns="25400" rtlCol="0" anchor="t">
            <a:normAutofit/>
          </a:bodyPr>
          <a:lstStyle/>
          <a:p>
            <a:pPr marL="0" indent="0" algn="l">
              <a:buNone/>
            </a:pPr>
            <a:r>
              <a:rPr lang="en-US" sz="2850" b="1" kern="0" spc="627" dirty="0">
                <a:solidFill>
                  <a:srgbClr val="F2A900"/>
                </a:solidFill>
                <a:latin typeface="Helvetica" pitchFamily="34" charset="0"/>
                <a:ea typeface="Helvetica" pitchFamily="34" charset="-122"/>
                <a:cs typeface="Helvetica" pitchFamily="34" charset="-120"/>
              </a:rPr>
              <a:t>SCAN NOW</a:t>
            </a:r>
            <a:endParaRPr lang="en-US" sz="2850" dirty="0"/>
          </a:p>
        </p:txBody>
      </p:sp>
      <p:pic>
        <p:nvPicPr>
          <p:cNvPr id="26" name="Image 1" descr="preencoded.png"/>
          <p:cNvPicPr>
            <a:picLocks noChangeAspect="1"/>
          </p:cNvPicPr>
          <p:nvPr/>
        </p:nvPicPr>
        <p:blipFill>
          <a:blip r:embed="rId4"/>
          <a:stretch>
            <a:fillRect/>
          </a:stretch>
        </p:blipFill>
        <p:spPr>
          <a:xfrm>
            <a:off x="12763500" y="4150638"/>
            <a:ext cx="3810000" cy="3810000"/>
          </a:xfrm>
          <a:prstGeom prst="rect">
            <a:avLst/>
          </a:prstGeom>
        </p:spPr>
      </p:pic>
      <p:sp>
        <p:nvSpPr>
          <p:cNvPr id="27" name="Text 23"/>
          <p:cNvSpPr/>
          <p:nvPr/>
        </p:nvSpPr>
        <p:spPr>
          <a:xfrm>
            <a:off x="13490020" y="8208288"/>
            <a:ext cx="2592526" cy="518160"/>
          </a:xfrm>
          <a:prstGeom prst="rect">
            <a:avLst/>
          </a:prstGeom>
          <a:noFill/>
          <a:ln/>
        </p:spPr>
        <p:txBody>
          <a:bodyPr wrap="square" lIns="25400" tIns="25400" rIns="25400" bIns="25400" rtlCol="0" anchor="t">
            <a:normAutofit/>
          </a:bodyPr>
          <a:lstStyle/>
          <a:p>
            <a:pPr marL="0" indent="0" algn="l">
              <a:lnSpc>
                <a:spcPct val="92647"/>
              </a:lnSpc>
              <a:buNone/>
            </a:pPr>
            <a:r>
              <a:rPr lang="en-US" sz="3600" dirty="0">
                <a:solidFill>
                  <a:srgbClr val="FFFFFF"/>
                </a:solidFill>
                <a:latin typeface="Georgia" pitchFamily="34" charset="0"/>
                <a:ea typeface="Georgia" pitchFamily="34" charset="-122"/>
                <a:cs typeface="Georgia" pitchFamily="34" charset="-120"/>
              </a:rPr>
              <a:t>forsa.org.za</a:t>
            </a:r>
            <a:endParaRPr lang="en-US" sz="3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5F0"/>
        </a:solidFill>
        <a:effectLst/>
      </p:bgPr>
    </p:bg>
    <p:spTree>
      <p:nvGrpSpPr>
        <p:cNvPr id="1" name=""/>
        <p:cNvGrpSpPr/>
        <p:nvPr/>
      </p:nvGrpSpPr>
      <p:grpSpPr>
        <a:xfrm>
          <a:off x="0" y="0"/>
          <a:ext cx="0" cy="0"/>
          <a:chOff x="0" y="0"/>
          <a:chExt cx="0" cy="0"/>
        </a:xfrm>
      </p:grpSpPr>
      <p:sp>
        <p:nvSpPr>
          <p:cNvPr id="2" name="Text 0"/>
          <p:cNvSpPr/>
          <p:nvPr/>
        </p:nvSpPr>
        <p:spPr>
          <a:xfrm>
            <a:off x="952500" y="723900"/>
            <a:ext cx="4266831" cy="320040"/>
          </a:xfrm>
          <a:prstGeom prst="rect">
            <a:avLst/>
          </a:prstGeom>
          <a:noFill/>
          <a:ln/>
        </p:spPr>
        <p:txBody>
          <a:bodyPr wrap="square" lIns="25400" tIns="25400" rIns="25400" bIns="25400" rtlCol="0" anchor="t">
            <a:normAutofit/>
          </a:bodyPr>
          <a:lstStyle/>
          <a:p>
            <a:pPr marL="0" indent="0" algn="l">
              <a:buNone/>
            </a:pPr>
            <a:r>
              <a:rPr lang="en-US" sz="1950" b="1" kern="0" spc="429" dirty="0">
                <a:solidFill>
                  <a:srgbClr val="A97900"/>
                </a:solidFill>
                <a:latin typeface="Helvetica" pitchFamily="34" charset="0"/>
                <a:ea typeface="Helvetica" pitchFamily="34" charset="-122"/>
                <a:cs typeface="Helvetica" pitchFamily="34" charset="-120"/>
              </a:rPr>
              <a:t>SECTION 22 CAMPAIGN</a:t>
            </a:r>
            <a:endParaRPr lang="en-US" sz="1950" dirty="0"/>
          </a:p>
        </p:txBody>
      </p:sp>
      <p:pic>
        <p:nvPicPr>
          <p:cNvPr id="3" name="Image 0" descr="preencoded.png"/>
          <p:cNvPicPr>
            <a:picLocks noChangeAspect="1"/>
          </p:cNvPicPr>
          <p:nvPr/>
        </p:nvPicPr>
        <p:blipFill>
          <a:blip r:embed="rId3"/>
          <a:stretch>
            <a:fillRect/>
          </a:stretch>
        </p:blipFill>
        <p:spPr>
          <a:xfrm>
            <a:off x="15928658" y="723900"/>
            <a:ext cx="1406842" cy="514350"/>
          </a:xfrm>
          <a:prstGeom prst="rect">
            <a:avLst/>
          </a:prstGeom>
        </p:spPr>
      </p:pic>
      <p:sp>
        <p:nvSpPr>
          <p:cNvPr id="4" name="Text 1"/>
          <p:cNvSpPr/>
          <p:nvPr/>
        </p:nvSpPr>
        <p:spPr>
          <a:xfrm>
            <a:off x="952500" y="1733550"/>
            <a:ext cx="18021300" cy="970717"/>
          </a:xfrm>
          <a:prstGeom prst="rect">
            <a:avLst/>
          </a:prstGeom>
          <a:noFill/>
          <a:ln/>
        </p:spPr>
        <p:txBody>
          <a:bodyPr wrap="square" lIns="25400" tIns="25400" rIns="25400" bIns="25400" rtlCol="0" anchor="t">
            <a:normAutofit/>
          </a:bodyPr>
          <a:lstStyle/>
          <a:p>
            <a:pPr marL="0" indent="0" algn="l">
              <a:lnSpc>
                <a:spcPct val="90000"/>
              </a:lnSpc>
              <a:buNone/>
            </a:pPr>
            <a:r>
              <a:rPr lang="en-US" sz="7200" kern="0" spc="-144" dirty="0">
                <a:solidFill>
                  <a:srgbClr val="00494A"/>
                </a:solidFill>
                <a:latin typeface="Georgia" pitchFamily="34" charset="0"/>
                <a:ea typeface="Georgia" pitchFamily="34" charset="-122"/>
                <a:cs typeface="Georgia" pitchFamily="34" charset="-120"/>
              </a:rPr>
              <a:t>Three actions every leader can take</a:t>
            </a:r>
            <a:endParaRPr lang="en-US" sz="7200" dirty="0"/>
          </a:p>
        </p:txBody>
      </p:sp>
      <p:sp>
        <p:nvSpPr>
          <p:cNvPr id="5" name="Shape 2"/>
          <p:cNvSpPr/>
          <p:nvPr/>
        </p:nvSpPr>
        <p:spPr>
          <a:xfrm>
            <a:off x="952500" y="3563660"/>
            <a:ext cx="5105400" cy="5063966"/>
          </a:xfrm>
          <a:prstGeom prst="rect">
            <a:avLst/>
          </a:prstGeom>
          <a:solidFill>
            <a:srgbClr val="FFFFFF"/>
          </a:solidFill>
          <a:ln/>
        </p:spPr>
        <p:txBody>
          <a:bodyPr/>
          <a:lstStyle/>
          <a:p>
            <a:endParaRPr lang="en-ZA"/>
          </a:p>
        </p:txBody>
      </p:sp>
      <p:sp>
        <p:nvSpPr>
          <p:cNvPr id="6" name="Shape 3"/>
          <p:cNvSpPr/>
          <p:nvPr/>
        </p:nvSpPr>
        <p:spPr>
          <a:xfrm>
            <a:off x="952500" y="3563660"/>
            <a:ext cx="5105400" cy="76200"/>
          </a:xfrm>
          <a:prstGeom prst="rect">
            <a:avLst/>
          </a:prstGeom>
          <a:solidFill>
            <a:srgbClr val="F2A900"/>
          </a:solidFill>
          <a:ln/>
        </p:spPr>
        <p:txBody>
          <a:bodyPr/>
          <a:lstStyle/>
          <a:p>
            <a:endParaRPr lang="en-ZA"/>
          </a:p>
        </p:txBody>
      </p:sp>
      <p:sp>
        <p:nvSpPr>
          <p:cNvPr id="7" name="Text 4"/>
          <p:cNvSpPr/>
          <p:nvPr/>
        </p:nvSpPr>
        <p:spPr>
          <a:xfrm>
            <a:off x="1409700" y="4135160"/>
            <a:ext cx="4610100" cy="1219200"/>
          </a:xfrm>
          <a:prstGeom prst="rect">
            <a:avLst/>
          </a:prstGeom>
          <a:noFill/>
          <a:ln/>
        </p:spPr>
        <p:txBody>
          <a:bodyPr wrap="square" lIns="25400" tIns="25400" rIns="25400" bIns="25400" rtlCol="0" anchor="t">
            <a:normAutofit/>
          </a:bodyPr>
          <a:lstStyle/>
          <a:p>
            <a:pPr marL="0" indent="0" algn="l">
              <a:lnSpc>
                <a:spcPct val="88323"/>
              </a:lnSpc>
              <a:buNone/>
            </a:pPr>
            <a:r>
              <a:rPr lang="en-US" sz="8850" dirty="0">
                <a:solidFill>
                  <a:srgbClr val="00494A"/>
                </a:solidFill>
                <a:latin typeface="Georgia" pitchFamily="34" charset="0"/>
                <a:ea typeface="Georgia" pitchFamily="34" charset="-122"/>
                <a:cs typeface="Georgia" pitchFamily="34" charset="-120"/>
              </a:rPr>
              <a:t>1</a:t>
            </a:r>
            <a:endParaRPr lang="en-US" sz="8850" dirty="0"/>
          </a:p>
        </p:txBody>
      </p:sp>
      <p:sp>
        <p:nvSpPr>
          <p:cNvPr id="8" name="Text 5"/>
          <p:cNvSpPr/>
          <p:nvPr/>
        </p:nvSpPr>
        <p:spPr>
          <a:xfrm>
            <a:off x="1409700" y="5316260"/>
            <a:ext cx="4316730" cy="762000"/>
          </a:xfrm>
          <a:prstGeom prst="rect">
            <a:avLst/>
          </a:prstGeom>
          <a:noFill/>
          <a:ln/>
        </p:spPr>
        <p:txBody>
          <a:bodyPr wrap="square" lIns="25400" tIns="25400" rIns="25400" bIns="25400" rtlCol="0" anchor="t">
            <a:normAutofit/>
          </a:bodyPr>
          <a:lstStyle/>
          <a:p>
            <a:pPr marL="0" indent="0" algn="l">
              <a:lnSpc>
                <a:spcPct val="94531"/>
              </a:lnSpc>
              <a:buNone/>
            </a:pPr>
            <a:r>
              <a:rPr lang="en-US" sz="3300" b="1" kern="0" spc="462" dirty="0">
                <a:solidFill>
                  <a:srgbClr val="00494A"/>
                </a:solidFill>
                <a:latin typeface="Helvetica" pitchFamily="34" charset="0"/>
                <a:ea typeface="Helvetica" pitchFamily="34" charset="-122"/>
                <a:cs typeface="Helvetica" pitchFamily="34" charset="-120"/>
              </a:rPr>
              <a:t>REGISTER</a:t>
            </a:r>
            <a:endParaRPr lang="en-US" sz="3300" dirty="0"/>
          </a:p>
        </p:txBody>
      </p:sp>
      <p:sp>
        <p:nvSpPr>
          <p:cNvPr id="9" name="Text 6"/>
          <p:cNvSpPr/>
          <p:nvPr/>
        </p:nvSpPr>
        <p:spPr>
          <a:xfrm>
            <a:off x="1409700" y="6306860"/>
            <a:ext cx="4316730" cy="1378625"/>
          </a:xfrm>
          <a:prstGeom prst="rect">
            <a:avLst/>
          </a:prstGeom>
          <a:noFill/>
          <a:ln/>
        </p:spPr>
        <p:txBody>
          <a:bodyPr wrap="square" lIns="25400" tIns="25400" rIns="25400" bIns="25400" rtlCol="0" anchor="t">
            <a:normAutofit/>
          </a:bodyPr>
          <a:lstStyle/>
          <a:p>
            <a:pPr marL="0" indent="0" algn="l">
              <a:lnSpc>
                <a:spcPct val="122187"/>
              </a:lnSpc>
              <a:buNone/>
            </a:pPr>
            <a:r>
              <a:rPr lang="en-US" sz="2550" dirty="0">
                <a:solidFill>
                  <a:srgbClr val="3C4A49"/>
                </a:solidFill>
                <a:latin typeface="Helvetica" pitchFamily="34" charset="0"/>
                <a:ea typeface="Helvetica" pitchFamily="34" charset="-122"/>
                <a:cs typeface="Helvetica" pitchFamily="34" charset="-120"/>
              </a:rPr>
              <a:t>Register for the hearing in your own province. Dates are in the Roadshow Pack.</a:t>
            </a:r>
            <a:endParaRPr lang="en-US" sz="2550" dirty="0"/>
          </a:p>
        </p:txBody>
      </p:sp>
      <p:sp>
        <p:nvSpPr>
          <p:cNvPr id="10" name="Shape 7"/>
          <p:cNvSpPr/>
          <p:nvPr/>
        </p:nvSpPr>
        <p:spPr>
          <a:xfrm>
            <a:off x="6591300" y="3563660"/>
            <a:ext cx="5105400" cy="5063966"/>
          </a:xfrm>
          <a:prstGeom prst="rect">
            <a:avLst/>
          </a:prstGeom>
          <a:solidFill>
            <a:srgbClr val="FFFFFF"/>
          </a:solidFill>
          <a:ln/>
        </p:spPr>
        <p:txBody>
          <a:bodyPr/>
          <a:lstStyle/>
          <a:p>
            <a:endParaRPr lang="en-ZA"/>
          </a:p>
        </p:txBody>
      </p:sp>
      <p:sp>
        <p:nvSpPr>
          <p:cNvPr id="11" name="Shape 8"/>
          <p:cNvSpPr/>
          <p:nvPr/>
        </p:nvSpPr>
        <p:spPr>
          <a:xfrm>
            <a:off x="6591300" y="3563660"/>
            <a:ext cx="5105400" cy="76200"/>
          </a:xfrm>
          <a:prstGeom prst="rect">
            <a:avLst/>
          </a:prstGeom>
          <a:solidFill>
            <a:srgbClr val="F2A900"/>
          </a:solidFill>
          <a:ln/>
        </p:spPr>
        <p:txBody>
          <a:bodyPr/>
          <a:lstStyle/>
          <a:p>
            <a:endParaRPr lang="en-ZA"/>
          </a:p>
        </p:txBody>
      </p:sp>
      <p:sp>
        <p:nvSpPr>
          <p:cNvPr id="12" name="Text 9"/>
          <p:cNvSpPr/>
          <p:nvPr/>
        </p:nvSpPr>
        <p:spPr>
          <a:xfrm>
            <a:off x="7048500" y="4135160"/>
            <a:ext cx="4610100" cy="1219200"/>
          </a:xfrm>
          <a:prstGeom prst="rect">
            <a:avLst/>
          </a:prstGeom>
          <a:noFill/>
          <a:ln/>
        </p:spPr>
        <p:txBody>
          <a:bodyPr wrap="square" lIns="25400" tIns="25400" rIns="25400" bIns="25400" rtlCol="0" anchor="t">
            <a:normAutofit/>
          </a:bodyPr>
          <a:lstStyle/>
          <a:p>
            <a:pPr marL="0" indent="0" algn="l">
              <a:lnSpc>
                <a:spcPct val="88323"/>
              </a:lnSpc>
              <a:buNone/>
            </a:pPr>
            <a:r>
              <a:rPr lang="en-US" sz="8850" dirty="0">
                <a:solidFill>
                  <a:srgbClr val="00494A"/>
                </a:solidFill>
                <a:latin typeface="Georgia" pitchFamily="34" charset="0"/>
                <a:ea typeface="Georgia" pitchFamily="34" charset="-122"/>
                <a:cs typeface="Georgia" pitchFamily="34" charset="-120"/>
              </a:rPr>
              <a:t>2</a:t>
            </a:r>
            <a:endParaRPr lang="en-US" sz="8850" dirty="0"/>
          </a:p>
        </p:txBody>
      </p:sp>
      <p:sp>
        <p:nvSpPr>
          <p:cNvPr id="13" name="Text 10"/>
          <p:cNvSpPr/>
          <p:nvPr/>
        </p:nvSpPr>
        <p:spPr>
          <a:xfrm>
            <a:off x="7048500" y="5316260"/>
            <a:ext cx="4316730" cy="762000"/>
          </a:xfrm>
          <a:prstGeom prst="rect">
            <a:avLst/>
          </a:prstGeom>
          <a:noFill/>
          <a:ln/>
        </p:spPr>
        <p:txBody>
          <a:bodyPr wrap="square" lIns="25400" tIns="25400" rIns="25400" bIns="25400" rtlCol="0" anchor="t">
            <a:normAutofit/>
          </a:bodyPr>
          <a:lstStyle/>
          <a:p>
            <a:pPr marL="0" indent="0" algn="l">
              <a:lnSpc>
                <a:spcPct val="94531"/>
              </a:lnSpc>
              <a:buNone/>
            </a:pPr>
            <a:r>
              <a:rPr lang="en-US" sz="3300" b="1" kern="0" spc="462" dirty="0">
                <a:solidFill>
                  <a:srgbClr val="00494A"/>
                </a:solidFill>
                <a:latin typeface="Helvetica" pitchFamily="34" charset="0"/>
                <a:ea typeface="Helvetica" pitchFamily="34" charset="-122"/>
                <a:cs typeface="Helvetica" pitchFamily="34" charset="-120"/>
              </a:rPr>
              <a:t>PREPARE</a:t>
            </a:r>
            <a:endParaRPr lang="en-US" sz="3300" dirty="0"/>
          </a:p>
        </p:txBody>
      </p:sp>
      <p:sp>
        <p:nvSpPr>
          <p:cNvPr id="14" name="Text 11"/>
          <p:cNvSpPr/>
          <p:nvPr/>
        </p:nvSpPr>
        <p:spPr>
          <a:xfrm>
            <a:off x="7048500" y="6306860"/>
            <a:ext cx="4316730" cy="1825466"/>
          </a:xfrm>
          <a:prstGeom prst="rect">
            <a:avLst/>
          </a:prstGeom>
          <a:noFill/>
          <a:ln/>
        </p:spPr>
        <p:txBody>
          <a:bodyPr wrap="square" lIns="25400" tIns="25400" rIns="25400" bIns="25400" rtlCol="0" anchor="t">
            <a:normAutofit/>
          </a:bodyPr>
          <a:lstStyle/>
          <a:p>
            <a:pPr marL="0" indent="0" algn="l">
              <a:lnSpc>
                <a:spcPct val="122187"/>
              </a:lnSpc>
              <a:buNone/>
            </a:pPr>
            <a:r>
              <a:rPr lang="en-US" sz="2550" dirty="0">
                <a:solidFill>
                  <a:srgbClr val="3C4A49"/>
                </a:solidFill>
                <a:latin typeface="Helvetica" pitchFamily="34" charset="0"/>
                <a:ea typeface="Helvetica" pitchFamily="34" charset="-122"/>
                <a:cs typeface="Helvetica" pitchFamily="34" charset="-120"/>
              </a:rPr>
              <a:t>Complete the template submission in advance and hand it in on the day. Everyone can do this.</a:t>
            </a:r>
            <a:endParaRPr lang="en-US" sz="2550" dirty="0"/>
          </a:p>
        </p:txBody>
      </p:sp>
      <p:sp>
        <p:nvSpPr>
          <p:cNvPr id="15" name="Shape 12"/>
          <p:cNvSpPr/>
          <p:nvPr/>
        </p:nvSpPr>
        <p:spPr>
          <a:xfrm>
            <a:off x="12230100" y="3563660"/>
            <a:ext cx="5105400" cy="5063966"/>
          </a:xfrm>
          <a:prstGeom prst="rect">
            <a:avLst/>
          </a:prstGeom>
          <a:solidFill>
            <a:srgbClr val="FFFFFF"/>
          </a:solidFill>
          <a:ln/>
        </p:spPr>
        <p:txBody>
          <a:bodyPr/>
          <a:lstStyle/>
          <a:p>
            <a:endParaRPr lang="en-ZA"/>
          </a:p>
        </p:txBody>
      </p:sp>
      <p:sp>
        <p:nvSpPr>
          <p:cNvPr id="16" name="Shape 13"/>
          <p:cNvSpPr/>
          <p:nvPr/>
        </p:nvSpPr>
        <p:spPr>
          <a:xfrm>
            <a:off x="12230100" y="3563660"/>
            <a:ext cx="5105400" cy="76200"/>
          </a:xfrm>
          <a:prstGeom prst="rect">
            <a:avLst/>
          </a:prstGeom>
          <a:solidFill>
            <a:srgbClr val="F2A900"/>
          </a:solidFill>
          <a:ln/>
        </p:spPr>
        <p:txBody>
          <a:bodyPr/>
          <a:lstStyle/>
          <a:p>
            <a:endParaRPr lang="en-ZA"/>
          </a:p>
        </p:txBody>
      </p:sp>
      <p:sp>
        <p:nvSpPr>
          <p:cNvPr id="17" name="Text 14"/>
          <p:cNvSpPr/>
          <p:nvPr/>
        </p:nvSpPr>
        <p:spPr>
          <a:xfrm>
            <a:off x="12687300" y="4135160"/>
            <a:ext cx="4610100" cy="1219200"/>
          </a:xfrm>
          <a:prstGeom prst="rect">
            <a:avLst/>
          </a:prstGeom>
          <a:noFill/>
          <a:ln/>
        </p:spPr>
        <p:txBody>
          <a:bodyPr wrap="square" lIns="25400" tIns="25400" rIns="25400" bIns="25400" rtlCol="0" anchor="t">
            <a:normAutofit/>
          </a:bodyPr>
          <a:lstStyle/>
          <a:p>
            <a:pPr marL="0" indent="0" algn="l">
              <a:lnSpc>
                <a:spcPct val="88323"/>
              </a:lnSpc>
              <a:buNone/>
            </a:pPr>
            <a:r>
              <a:rPr lang="en-US" sz="8850" dirty="0">
                <a:solidFill>
                  <a:srgbClr val="00494A"/>
                </a:solidFill>
                <a:latin typeface="Georgia" pitchFamily="34" charset="0"/>
                <a:ea typeface="Georgia" pitchFamily="34" charset="-122"/>
                <a:cs typeface="Georgia" pitchFamily="34" charset="-120"/>
              </a:rPr>
              <a:t>3</a:t>
            </a:r>
            <a:endParaRPr lang="en-US" sz="8850" dirty="0"/>
          </a:p>
        </p:txBody>
      </p:sp>
      <p:sp>
        <p:nvSpPr>
          <p:cNvPr id="18" name="Text 15"/>
          <p:cNvSpPr/>
          <p:nvPr/>
        </p:nvSpPr>
        <p:spPr>
          <a:xfrm>
            <a:off x="12687300" y="5316260"/>
            <a:ext cx="4316730" cy="762000"/>
          </a:xfrm>
          <a:prstGeom prst="rect">
            <a:avLst/>
          </a:prstGeom>
          <a:noFill/>
          <a:ln/>
        </p:spPr>
        <p:txBody>
          <a:bodyPr wrap="square" lIns="25400" tIns="25400" rIns="25400" bIns="25400" rtlCol="0" anchor="t">
            <a:normAutofit/>
          </a:bodyPr>
          <a:lstStyle/>
          <a:p>
            <a:pPr marL="0" indent="0" algn="l">
              <a:lnSpc>
                <a:spcPct val="94531"/>
              </a:lnSpc>
              <a:buNone/>
            </a:pPr>
            <a:r>
              <a:rPr lang="en-US" sz="3300" b="1" kern="0" spc="462" dirty="0">
                <a:solidFill>
                  <a:srgbClr val="00494A"/>
                </a:solidFill>
                <a:latin typeface="Helvetica" pitchFamily="34" charset="0"/>
                <a:ea typeface="Helvetica" pitchFamily="34" charset="-122"/>
                <a:cs typeface="Helvetica" pitchFamily="34" charset="-120"/>
              </a:rPr>
              <a:t>ENGAGE</a:t>
            </a:r>
            <a:endParaRPr lang="en-US" sz="3300" dirty="0"/>
          </a:p>
        </p:txBody>
      </p:sp>
      <p:sp>
        <p:nvSpPr>
          <p:cNvPr id="19" name="Text 16"/>
          <p:cNvSpPr/>
          <p:nvPr/>
        </p:nvSpPr>
        <p:spPr>
          <a:xfrm>
            <a:off x="12687300" y="6306860"/>
            <a:ext cx="4316730" cy="1825466"/>
          </a:xfrm>
          <a:prstGeom prst="rect">
            <a:avLst/>
          </a:prstGeom>
          <a:noFill/>
          <a:ln/>
        </p:spPr>
        <p:txBody>
          <a:bodyPr wrap="square" lIns="25400" tIns="25400" rIns="25400" bIns="25400" rtlCol="0" anchor="t">
            <a:normAutofit/>
          </a:bodyPr>
          <a:lstStyle/>
          <a:p>
            <a:pPr marL="0" indent="0" algn="l">
              <a:lnSpc>
                <a:spcPct val="122187"/>
              </a:lnSpc>
              <a:buNone/>
            </a:pPr>
            <a:r>
              <a:rPr lang="en-US" sz="2550" dirty="0">
                <a:solidFill>
                  <a:srgbClr val="3C4A49"/>
                </a:solidFill>
                <a:latin typeface="Helvetica" pitchFamily="34" charset="0"/>
                <a:ea typeface="Helvetica" pitchFamily="34" charset="-122"/>
                <a:cs typeface="Helvetica" pitchFamily="34" charset="-120"/>
              </a:rPr>
              <a:t>Play the two-minute Sunday Service Video so your members make their own submissions online.</a:t>
            </a:r>
            <a:endParaRPr lang="en-US" sz="2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5F0"/>
        </a:solidFill>
        <a:effectLst/>
      </p:bgPr>
    </p:bg>
    <p:spTree>
      <p:nvGrpSpPr>
        <p:cNvPr id="1" name=""/>
        <p:cNvGrpSpPr/>
        <p:nvPr/>
      </p:nvGrpSpPr>
      <p:grpSpPr>
        <a:xfrm>
          <a:off x="0" y="0"/>
          <a:ext cx="0" cy="0"/>
          <a:chOff x="0" y="0"/>
          <a:chExt cx="0" cy="0"/>
        </a:xfrm>
      </p:grpSpPr>
      <p:sp>
        <p:nvSpPr>
          <p:cNvPr id="2" name="Text 0"/>
          <p:cNvSpPr/>
          <p:nvPr/>
        </p:nvSpPr>
        <p:spPr>
          <a:xfrm>
            <a:off x="952500" y="723900"/>
            <a:ext cx="4266831" cy="320040"/>
          </a:xfrm>
          <a:prstGeom prst="rect">
            <a:avLst/>
          </a:prstGeom>
          <a:noFill/>
          <a:ln/>
        </p:spPr>
        <p:txBody>
          <a:bodyPr wrap="square" lIns="25400" tIns="25400" rIns="25400" bIns="25400" rtlCol="0" anchor="t">
            <a:normAutofit/>
          </a:bodyPr>
          <a:lstStyle/>
          <a:p>
            <a:pPr marL="0" indent="0" algn="l">
              <a:buNone/>
            </a:pPr>
            <a:r>
              <a:rPr lang="en-US" sz="1950" b="1" kern="0" spc="429" dirty="0">
                <a:solidFill>
                  <a:srgbClr val="A97900"/>
                </a:solidFill>
                <a:latin typeface="Helvetica" pitchFamily="34" charset="0"/>
                <a:ea typeface="Helvetica" pitchFamily="34" charset="-122"/>
                <a:cs typeface="Helvetica" pitchFamily="34" charset="-120"/>
              </a:rPr>
              <a:t>SECTION 22 CAMPAIGN</a:t>
            </a:r>
            <a:endParaRPr lang="en-US" sz="1950" dirty="0"/>
          </a:p>
        </p:txBody>
      </p:sp>
      <p:pic>
        <p:nvPicPr>
          <p:cNvPr id="3" name="Image 0" descr="preencoded.png"/>
          <p:cNvPicPr>
            <a:picLocks noChangeAspect="1"/>
          </p:cNvPicPr>
          <p:nvPr/>
        </p:nvPicPr>
        <p:blipFill>
          <a:blip r:embed="rId3"/>
          <a:stretch>
            <a:fillRect/>
          </a:stretch>
        </p:blipFill>
        <p:spPr>
          <a:xfrm>
            <a:off x="15928658" y="723900"/>
            <a:ext cx="1406842" cy="514350"/>
          </a:xfrm>
          <a:prstGeom prst="rect">
            <a:avLst/>
          </a:prstGeom>
        </p:spPr>
      </p:pic>
      <p:sp>
        <p:nvSpPr>
          <p:cNvPr id="4" name="Text 1"/>
          <p:cNvSpPr/>
          <p:nvPr/>
        </p:nvSpPr>
        <p:spPr>
          <a:xfrm>
            <a:off x="952500" y="1676400"/>
            <a:ext cx="18021300" cy="970717"/>
          </a:xfrm>
          <a:prstGeom prst="rect">
            <a:avLst/>
          </a:prstGeom>
          <a:noFill/>
          <a:ln/>
        </p:spPr>
        <p:txBody>
          <a:bodyPr wrap="square" lIns="25400" tIns="25400" rIns="25400" bIns="25400" rtlCol="0" anchor="t">
            <a:normAutofit/>
          </a:bodyPr>
          <a:lstStyle/>
          <a:p>
            <a:pPr marL="0" indent="0" algn="l">
              <a:lnSpc>
                <a:spcPct val="90000"/>
              </a:lnSpc>
              <a:buNone/>
            </a:pPr>
            <a:r>
              <a:rPr lang="en-US" sz="7200" kern="0" spc="-144" dirty="0">
                <a:solidFill>
                  <a:srgbClr val="00494A"/>
                </a:solidFill>
                <a:latin typeface="Georgia" pitchFamily="34" charset="0"/>
                <a:ea typeface="Georgia" pitchFamily="34" charset="-122"/>
                <a:cs typeface="Georgia" pitchFamily="34" charset="-120"/>
              </a:rPr>
              <a:t>The Sunday Service Video</a:t>
            </a:r>
            <a:endParaRPr lang="en-US" sz="7200" dirty="0"/>
          </a:p>
        </p:txBody>
      </p:sp>
      <p:sp>
        <p:nvSpPr>
          <p:cNvPr id="5" name="Text 2"/>
          <p:cNvSpPr/>
          <p:nvPr/>
        </p:nvSpPr>
        <p:spPr>
          <a:xfrm>
            <a:off x="952500" y="2947392"/>
            <a:ext cx="8044815" cy="2150269"/>
          </a:xfrm>
          <a:prstGeom prst="rect">
            <a:avLst/>
          </a:prstGeom>
          <a:noFill/>
          <a:ln/>
        </p:spPr>
        <p:txBody>
          <a:bodyPr wrap="square" lIns="25400" tIns="25400" rIns="25400" bIns="25400" rtlCol="0" anchor="t">
            <a:normAutofit/>
          </a:bodyPr>
          <a:lstStyle/>
          <a:p>
            <a:pPr marL="0" indent="0" algn="l">
              <a:lnSpc>
                <a:spcPct val="113607"/>
              </a:lnSpc>
              <a:buNone/>
            </a:pPr>
            <a:r>
              <a:rPr lang="en-US" sz="3150" dirty="0">
                <a:solidFill>
                  <a:srgbClr val="22302F"/>
                </a:solidFill>
                <a:latin typeface="Helvetica" pitchFamily="34" charset="0"/>
                <a:ea typeface="Helvetica" pitchFamily="34" charset="-122"/>
                <a:cs typeface="Helvetica" pitchFamily="34" charset="-120"/>
              </a:rPr>
              <a:t>Most of your members will never reach a hearing. They do not need to — they can make their own submission online, in about two minutes.</a:t>
            </a:r>
            <a:endParaRPr lang="en-US" sz="3150" dirty="0"/>
          </a:p>
        </p:txBody>
      </p:sp>
      <p:sp>
        <p:nvSpPr>
          <p:cNvPr id="6" name="Shape 3"/>
          <p:cNvSpPr/>
          <p:nvPr/>
        </p:nvSpPr>
        <p:spPr>
          <a:xfrm>
            <a:off x="952500" y="5345311"/>
            <a:ext cx="7810500" cy="22860"/>
          </a:xfrm>
          <a:prstGeom prst="rect">
            <a:avLst/>
          </a:prstGeom>
          <a:solidFill>
            <a:srgbClr val="00494A"/>
          </a:solidFill>
          <a:ln/>
        </p:spPr>
        <p:txBody>
          <a:bodyPr/>
          <a:lstStyle/>
          <a:p>
            <a:endParaRPr lang="en-ZA"/>
          </a:p>
        </p:txBody>
      </p:sp>
      <p:sp>
        <p:nvSpPr>
          <p:cNvPr id="7" name="Text 4"/>
          <p:cNvSpPr/>
          <p:nvPr/>
        </p:nvSpPr>
        <p:spPr>
          <a:xfrm>
            <a:off x="952500" y="5577721"/>
            <a:ext cx="8044815" cy="905828"/>
          </a:xfrm>
          <a:prstGeom prst="rect">
            <a:avLst/>
          </a:prstGeom>
          <a:noFill/>
          <a:ln/>
        </p:spPr>
        <p:txBody>
          <a:bodyPr wrap="square" lIns="25400" tIns="25400" rIns="25400" bIns="25400" rtlCol="0" anchor="t">
            <a:normAutofit/>
          </a:bodyPr>
          <a:lstStyle/>
          <a:p>
            <a:pPr marL="0" indent="0" algn="l">
              <a:lnSpc>
                <a:spcPct val="118646"/>
              </a:lnSpc>
              <a:buNone/>
            </a:pPr>
            <a:r>
              <a:rPr lang="en-US" sz="2550" dirty="0">
                <a:solidFill>
                  <a:srgbClr val="22302F"/>
                </a:solidFill>
                <a:latin typeface="Helvetica" pitchFamily="34" charset="0"/>
                <a:ea typeface="Helvetica" pitchFamily="34" charset="-122"/>
                <a:cs typeface="Helvetica" pitchFamily="34" charset="-120"/>
              </a:rPr>
              <a:t>A short video explains what is being proposed and why it matters.</a:t>
            </a:r>
            <a:endParaRPr lang="en-US" sz="2550" dirty="0"/>
          </a:p>
        </p:txBody>
      </p:sp>
      <p:sp>
        <p:nvSpPr>
          <p:cNvPr id="8" name="Shape 5"/>
          <p:cNvSpPr/>
          <p:nvPr/>
        </p:nvSpPr>
        <p:spPr>
          <a:xfrm>
            <a:off x="952500" y="6731198"/>
            <a:ext cx="7810500" cy="9525"/>
          </a:xfrm>
          <a:prstGeom prst="rect">
            <a:avLst/>
          </a:prstGeom>
          <a:solidFill>
            <a:srgbClr val="D3CCBE"/>
          </a:solidFill>
          <a:ln/>
        </p:spPr>
        <p:txBody>
          <a:bodyPr/>
          <a:lstStyle/>
          <a:p>
            <a:endParaRPr lang="en-ZA"/>
          </a:p>
        </p:txBody>
      </p:sp>
      <p:sp>
        <p:nvSpPr>
          <p:cNvPr id="9" name="Text 6"/>
          <p:cNvSpPr/>
          <p:nvPr/>
        </p:nvSpPr>
        <p:spPr>
          <a:xfrm>
            <a:off x="952500" y="6948368"/>
            <a:ext cx="8044815" cy="905828"/>
          </a:xfrm>
          <a:prstGeom prst="rect">
            <a:avLst/>
          </a:prstGeom>
          <a:noFill/>
          <a:ln/>
        </p:spPr>
        <p:txBody>
          <a:bodyPr wrap="square" lIns="25400" tIns="25400" rIns="25400" bIns="25400" rtlCol="0" anchor="t">
            <a:normAutofit lnSpcReduction="10000"/>
          </a:bodyPr>
          <a:lstStyle/>
          <a:p>
            <a:pPr marL="0" indent="0" algn="l">
              <a:lnSpc>
                <a:spcPct val="118646"/>
              </a:lnSpc>
              <a:buNone/>
            </a:pPr>
            <a:r>
              <a:rPr lang="en-US" sz="2550" dirty="0">
                <a:solidFill>
                  <a:srgbClr val="22302F"/>
                </a:solidFill>
                <a:latin typeface="Helvetica" pitchFamily="34" charset="0"/>
                <a:ea typeface="Helvetica" pitchFamily="34" charset="-122"/>
                <a:cs typeface="Helvetica" pitchFamily="34" charset="-120"/>
              </a:rPr>
              <a:t>It ends with a QR code that opens the Dear South Africa submission page directly.</a:t>
            </a:r>
            <a:endParaRPr lang="en-US" sz="2550" dirty="0"/>
          </a:p>
        </p:txBody>
      </p:sp>
      <p:sp>
        <p:nvSpPr>
          <p:cNvPr id="10" name="Shape 7"/>
          <p:cNvSpPr/>
          <p:nvPr/>
        </p:nvSpPr>
        <p:spPr>
          <a:xfrm>
            <a:off x="952500" y="8101846"/>
            <a:ext cx="7810500" cy="9525"/>
          </a:xfrm>
          <a:prstGeom prst="rect">
            <a:avLst/>
          </a:prstGeom>
          <a:solidFill>
            <a:srgbClr val="D3CCBE"/>
          </a:solidFill>
          <a:ln/>
        </p:spPr>
        <p:txBody>
          <a:bodyPr/>
          <a:lstStyle/>
          <a:p>
            <a:endParaRPr lang="en-ZA"/>
          </a:p>
        </p:txBody>
      </p:sp>
      <p:sp>
        <p:nvSpPr>
          <p:cNvPr id="11" name="Text 8"/>
          <p:cNvSpPr/>
          <p:nvPr/>
        </p:nvSpPr>
        <p:spPr>
          <a:xfrm>
            <a:off x="952500" y="8319016"/>
            <a:ext cx="8044815" cy="905828"/>
          </a:xfrm>
          <a:prstGeom prst="rect">
            <a:avLst/>
          </a:prstGeom>
          <a:noFill/>
          <a:ln/>
        </p:spPr>
        <p:txBody>
          <a:bodyPr wrap="square" lIns="25400" tIns="25400" rIns="25400" bIns="25400" rtlCol="0" anchor="t">
            <a:normAutofit/>
          </a:bodyPr>
          <a:lstStyle/>
          <a:p>
            <a:pPr marL="0" indent="0" algn="l">
              <a:lnSpc>
                <a:spcPct val="118646"/>
              </a:lnSpc>
              <a:buNone/>
            </a:pPr>
            <a:r>
              <a:rPr lang="en-US" sz="2550" dirty="0">
                <a:solidFill>
                  <a:srgbClr val="22302F"/>
                </a:solidFill>
                <a:latin typeface="Helvetica" pitchFamily="34" charset="0"/>
                <a:ea typeface="Helvetica" pitchFamily="34" charset="-122"/>
                <a:cs typeface="Helvetica" pitchFamily="34" charset="-120"/>
              </a:rPr>
              <a:t>On the campaign page under </a:t>
            </a:r>
            <a:r>
              <a:rPr lang="en-US" sz="2550" b="1" dirty="0">
                <a:solidFill>
                  <a:srgbClr val="00494A"/>
                </a:solidFill>
                <a:latin typeface="Helvetica" pitchFamily="34" charset="0"/>
                <a:ea typeface="Helvetica" pitchFamily="34" charset="-122"/>
                <a:cs typeface="Helvetica" pitchFamily="34" charset="-120"/>
              </a:rPr>
              <a:t>Equip your community to take part </a:t>
            </a:r>
            <a:r>
              <a:rPr lang="en-US" sz="2550" dirty="0">
                <a:solidFill>
                  <a:srgbClr val="22302F"/>
                </a:solidFill>
                <a:latin typeface="Helvetica" pitchFamily="34" charset="0"/>
                <a:ea typeface="Helvetica" pitchFamily="34" charset="-122"/>
                <a:cs typeface="Helvetica" pitchFamily="34" charset="-120"/>
              </a:rPr>
              <a:t>. Download it to play offline.</a:t>
            </a:r>
            <a:endParaRPr lang="en-US" sz="2550" dirty="0"/>
          </a:p>
        </p:txBody>
      </p:sp>
      <p:sp>
        <p:nvSpPr>
          <p:cNvPr id="12" name="Shape 9"/>
          <p:cNvSpPr/>
          <p:nvPr/>
        </p:nvSpPr>
        <p:spPr>
          <a:xfrm>
            <a:off x="9525000" y="2975491"/>
            <a:ext cx="7810500" cy="6183154"/>
          </a:xfrm>
          <a:prstGeom prst="rect">
            <a:avLst/>
          </a:prstGeom>
          <a:solidFill>
            <a:srgbClr val="00494A"/>
          </a:solidFill>
          <a:ln/>
        </p:spPr>
        <p:txBody>
          <a:bodyPr/>
          <a:lstStyle/>
          <a:p>
            <a:endParaRPr lang="en-ZA"/>
          </a:p>
        </p:txBody>
      </p:sp>
      <p:sp>
        <p:nvSpPr>
          <p:cNvPr id="13" name="Text 10"/>
          <p:cNvSpPr/>
          <p:nvPr/>
        </p:nvSpPr>
        <p:spPr>
          <a:xfrm>
            <a:off x="10134600" y="3546991"/>
            <a:ext cx="7250430" cy="320040"/>
          </a:xfrm>
          <a:prstGeom prst="rect">
            <a:avLst/>
          </a:prstGeom>
          <a:noFill/>
          <a:ln/>
        </p:spPr>
        <p:txBody>
          <a:bodyPr wrap="square" lIns="25400" tIns="25400" rIns="25400" bIns="25400" rtlCol="0" anchor="t">
            <a:normAutofit/>
          </a:bodyPr>
          <a:lstStyle/>
          <a:p>
            <a:pPr marL="0" indent="0" algn="l">
              <a:buNone/>
            </a:pPr>
            <a:r>
              <a:rPr lang="en-US" sz="1950" b="1" kern="0" spc="429" dirty="0">
                <a:solidFill>
                  <a:srgbClr val="F2A900"/>
                </a:solidFill>
                <a:latin typeface="Helvetica" pitchFamily="34" charset="0"/>
                <a:ea typeface="Helvetica" pitchFamily="34" charset="-122"/>
                <a:cs typeface="Helvetica" pitchFamily="34" charset="-120"/>
              </a:rPr>
              <a:t>FROM THE VIDEO</a:t>
            </a:r>
            <a:endParaRPr lang="en-US" sz="1950" dirty="0"/>
          </a:p>
        </p:txBody>
      </p:sp>
      <p:sp>
        <p:nvSpPr>
          <p:cNvPr id="14" name="Text 11"/>
          <p:cNvSpPr/>
          <p:nvPr/>
        </p:nvSpPr>
        <p:spPr>
          <a:xfrm>
            <a:off x="10134600" y="4133731"/>
            <a:ext cx="6789039" cy="3512344"/>
          </a:xfrm>
          <a:prstGeom prst="rect">
            <a:avLst/>
          </a:prstGeom>
          <a:noFill/>
          <a:ln/>
        </p:spPr>
        <p:txBody>
          <a:bodyPr wrap="square" lIns="25400" tIns="25400" rIns="25400" bIns="25400" rtlCol="0" anchor="t">
            <a:normAutofit/>
          </a:bodyPr>
          <a:lstStyle/>
          <a:p>
            <a:pPr marL="0" indent="0" algn="l">
              <a:lnSpc>
                <a:spcPct val="100220"/>
              </a:lnSpc>
              <a:buNone/>
            </a:pPr>
            <a:r>
              <a:rPr lang="en-US" sz="4800" dirty="0">
                <a:solidFill>
                  <a:srgbClr val="FFFFFF"/>
                </a:solidFill>
                <a:latin typeface="Georgia" pitchFamily="34" charset="0"/>
                <a:ea typeface="Georgia" pitchFamily="34" charset="-122"/>
                <a:cs typeface="Georgia" pitchFamily="34" charset="-120"/>
              </a:rPr>
              <a:t>One submission may be a whisper. Tens of thousands become a voice that cannot be ignored.</a:t>
            </a:r>
            <a:endParaRPr lang="en-US" sz="4800" dirty="0"/>
          </a:p>
        </p:txBody>
      </p:sp>
      <p:sp>
        <p:nvSpPr>
          <p:cNvPr id="15" name="Shape 12"/>
          <p:cNvSpPr/>
          <p:nvPr/>
        </p:nvSpPr>
        <p:spPr>
          <a:xfrm>
            <a:off x="10134600" y="7912775"/>
            <a:ext cx="6591300" cy="9525"/>
          </a:xfrm>
          <a:prstGeom prst="rect">
            <a:avLst/>
          </a:prstGeom>
          <a:solidFill>
            <a:srgbClr val="F7F5F0">
              <a:alpha val="30000"/>
            </a:srgbClr>
          </a:solidFill>
          <a:ln/>
        </p:spPr>
        <p:txBody>
          <a:bodyPr/>
          <a:lstStyle/>
          <a:p>
            <a:endParaRPr lang="en-ZA"/>
          </a:p>
        </p:txBody>
      </p:sp>
      <p:sp>
        <p:nvSpPr>
          <p:cNvPr id="16" name="Text 13"/>
          <p:cNvSpPr/>
          <p:nvPr/>
        </p:nvSpPr>
        <p:spPr>
          <a:xfrm>
            <a:off x="10134600" y="8148995"/>
            <a:ext cx="6789039" cy="438150"/>
          </a:xfrm>
          <a:prstGeom prst="rect">
            <a:avLst/>
          </a:prstGeom>
          <a:noFill/>
          <a:ln/>
        </p:spPr>
        <p:txBody>
          <a:bodyPr wrap="square" lIns="25400" tIns="25400" rIns="25400" bIns="25400" rtlCol="0" anchor="t">
            <a:normAutofit/>
          </a:bodyPr>
          <a:lstStyle/>
          <a:p>
            <a:pPr marL="0" indent="0" algn="l">
              <a:lnSpc>
                <a:spcPct val="122093"/>
              </a:lnSpc>
              <a:buNone/>
            </a:pPr>
            <a:r>
              <a:rPr lang="en-US" sz="2250" dirty="0">
                <a:solidFill>
                  <a:srgbClr val="A9C6C5"/>
                </a:solidFill>
                <a:latin typeface="Helvetica" pitchFamily="34" charset="0"/>
                <a:ea typeface="Helvetica" pitchFamily="34" charset="-122"/>
                <a:cs typeface="Helvetica" pitchFamily="34" charset="-120"/>
              </a:rPr>
              <a:t>Michael Swain, Freedom of Religion South Africa</a:t>
            </a:r>
            <a:endParaRPr lang="en-US" sz="22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5F0"/>
        </a:solidFill>
        <a:effectLst/>
      </p:bgPr>
    </p:bg>
    <p:spTree>
      <p:nvGrpSpPr>
        <p:cNvPr id="1" name=""/>
        <p:cNvGrpSpPr/>
        <p:nvPr/>
      </p:nvGrpSpPr>
      <p:grpSpPr>
        <a:xfrm>
          <a:off x="0" y="0"/>
          <a:ext cx="0" cy="0"/>
          <a:chOff x="0" y="0"/>
          <a:chExt cx="0" cy="0"/>
        </a:xfrm>
      </p:grpSpPr>
      <p:sp>
        <p:nvSpPr>
          <p:cNvPr id="2" name="Text 0"/>
          <p:cNvSpPr/>
          <p:nvPr/>
        </p:nvSpPr>
        <p:spPr>
          <a:xfrm>
            <a:off x="952500" y="723900"/>
            <a:ext cx="4266831" cy="320040"/>
          </a:xfrm>
          <a:prstGeom prst="rect">
            <a:avLst/>
          </a:prstGeom>
          <a:noFill/>
          <a:ln/>
        </p:spPr>
        <p:txBody>
          <a:bodyPr wrap="square" lIns="25400" tIns="25400" rIns="25400" bIns="25400" rtlCol="0" anchor="t">
            <a:normAutofit/>
          </a:bodyPr>
          <a:lstStyle/>
          <a:p>
            <a:pPr marL="0" indent="0" algn="l">
              <a:buNone/>
            </a:pPr>
            <a:r>
              <a:rPr lang="en-US" sz="1950" b="1" kern="0" spc="429" dirty="0">
                <a:solidFill>
                  <a:srgbClr val="A97900"/>
                </a:solidFill>
                <a:latin typeface="Helvetica" pitchFamily="34" charset="0"/>
                <a:ea typeface="Helvetica" pitchFamily="34" charset="-122"/>
                <a:cs typeface="Helvetica" pitchFamily="34" charset="-120"/>
              </a:rPr>
              <a:t>SECTION 22 CAMPAIGN</a:t>
            </a:r>
            <a:endParaRPr lang="en-US" sz="1950" dirty="0"/>
          </a:p>
        </p:txBody>
      </p:sp>
      <p:pic>
        <p:nvPicPr>
          <p:cNvPr id="3" name="Image 0" descr="preencoded.png"/>
          <p:cNvPicPr>
            <a:picLocks noChangeAspect="1"/>
          </p:cNvPicPr>
          <p:nvPr/>
        </p:nvPicPr>
        <p:blipFill>
          <a:blip r:embed="rId3"/>
          <a:stretch>
            <a:fillRect/>
          </a:stretch>
        </p:blipFill>
        <p:spPr>
          <a:xfrm>
            <a:off x="15928658" y="723900"/>
            <a:ext cx="1406842" cy="514350"/>
          </a:xfrm>
          <a:prstGeom prst="rect">
            <a:avLst/>
          </a:prstGeom>
        </p:spPr>
      </p:pic>
      <p:sp>
        <p:nvSpPr>
          <p:cNvPr id="4" name="Text 1"/>
          <p:cNvSpPr/>
          <p:nvPr/>
        </p:nvSpPr>
        <p:spPr>
          <a:xfrm>
            <a:off x="952500" y="1676400"/>
            <a:ext cx="18021300" cy="970717"/>
          </a:xfrm>
          <a:prstGeom prst="rect">
            <a:avLst/>
          </a:prstGeom>
          <a:noFill/>
          <a:ln/>
        </p:spPr>
        <p:txBody>
          <a:bodyPr wrap="square" lIns="25400" tIns="25400" rIns="25400" bIns="25400" rtlCol="0" anchor="t">
            <a:normAutofit/>
          </a:bodyPr>
          <a:lstStyle/>
          <a:p>
            <a:pPr marL="0" indent="0" algn="l">
              <a:lnSpc>
                <a:spcPct val="90000"/>
              </a:lnSpc>
              <a:buNone/>
            </a:pPr>
            <a:r>
              <a:rPr lang="en-US" sz="7200" kern="0" spc="-144" dirty="0">
                <a:solidFill>
                  <a:srgbClr val="00494A"/>
                </a:solidFill>
                <a:latin typeface="Georgia" pitchFamily="34" charset="0"/>
                <a:ea typeface="Georgia" pitchFamily="34" charset="-122"/>
                <a:cs typeface="Georgia" pitchFamily="34" charset="-120"/>
              </a:rPr>
              <a:t>Play it, then share it</a:t>
            </a:r>
            <a:endParaRPr lang="en-US" sz="7200" dirty="0"/>
          </a:p>
        </p:txBody>
      </p:sp>
      <p:sp>
        <p:nvSpPr>
          <p:cNvPr id="5" name="Shape 2"/>
          <p:cNvSpPr/>
          <p:nvPr/>
        </p:nvSpPr>
        <p:spPr>
          <a:xfrm>
            <a:off x="952500" y="3434834"/>
            <a:ext cx="10668000" cy="22860"/>
          </a:xfrm>
          <a:prstGeom prst="rect">
            <a:avLst/>
          </a:prstGeom>
          <a:solidFill>
            <a:srgbClr val="00494A"/>
          </a:solidFill>
          <a:ln/>
        </p:spPr>
        <p:txBody>
          <a:bodyPr/>
          <a:lstStyle/>
          <a:p>
            <a:endParaRPr lang="en-ZA"/>
          </a:p>
        </p:txBody>
      </p:sp>
      <p:sp>
        <p:nvSpPr>
          <p:cNvPr id="6" name="Text 3"/>
          <p:cNvSpPr/>
          <p:nvPr/>
        </p:nvSpPr>
        <p:spPr>
          <a:xfrm>
            <a:off x="952500" y="3667244"/>
            <a:ext cx="838200" cy="647700"/>
          </a:xfrm>
          <a:prstGeom prst="rect">
            <a:avLst/>
          </a:prstGeom>
          <a:noFill/>
          <a:ln/>
        </p:spPr>
        <p:txBody>
          <a:bodyPr wrap="square" lIns="25400" tIns="25400" rIns="25400" bIns="25400" rtlCol="0" anchor="t">
            <a:normAutofit/>
          </a:bodyPr>
          <a:lstStyle/>
          <a:p>
            <a:pPr marL="0" indent="0" algn="l">
              <a:lnSpc>
                <a:spcPct val="87912"/>
              </a:lnSpc>
              <a:buNone/>
            </a:pPr>
            <a:r>
              <a:rPr lang="en-US" sz="4800" b="1" dirty="0">
                <a:solidFill>
                  <a:srgbClr val="F2A900"/>
                </a:solidFill>
                <a:latin typeface="Georgia" pitchFamily="34" charset="0"/>
                <a:ea typeface="Georgia" pitchFamily="34" charset="-122"/>
                <a:cs typeface="Georgia" pitchFamily="34" charset="-120"/>
              </a:rPr>
              <a:t>1</a:t>
            </a:r>
            <a:endParaRPr lang="en-US" sz="4800" dirty="0"/>
          </a:p>
        </p:txBody>
      </p:sp>
      <p:sp>
        <p:nvSpPr>
          <p:cNvPr id="7" name="Text 4"/>
          <p:cNvSpPr/>
          <p:nvPr/>
        </p:nvSpPr>
        <p:spPr>
          <a:xfrm>
            <a:off x="2057400" y="3804404"/>
            <a:ext cx="10519410" cy="499110"/>
          </a:xfrm>
          <a:prstGeom prst="rect">
            <a:avLst/>
          </a:prstGeom>
          <a:noFill/>
          <a:ln/>
        </p:spPr>
        <p:txBody>
          <a:bodyPr wrap="square" lIns="25400" tIns="25400" rIns="25400" bIns="25400" rtlCol="0" anchor="t">
            <a:normAutofit/>
          </a:bodyPr>
          <a:lstStyle/>
          <a:p>
            <a:pPr marL="0" indent="0" algn="l">
              <a:lnSpc>
                <a:spcPct val="94531"/>
              </a:lnSpc>
              <a:buNone/>
            </a:pPr>
            <a:r>
              <a:rPr lang="en-US" sz="3300" b="1" dirty="0">
                <a:solidFill>
                  <a:srgbClr val="00494A"/>
                </a:solidFill>
                <a:latin typeface="Helvetica" pitchFamily="34" charset="0"/>
                <a:ea typeface="Helvetica" pitchFamily="34" charset="-122"/>
                <a:cs typeface="Helvetica" pitchFamily="34" charset="-120"/>
              </a:rPr>
              <a:t>Play it in one service</a:t>
            </a:r>
            <a:endParaRPr lang="en-US" sz="3300" dirty="0"/>
          </a:p>
        </p:txBody>
      </p:sp>
      <p:sp>
        <p:nvSpPr>
          <p:cNvPr id="8" name="Text 5"/>
          <p:cNvSpPr/>
          <p:nvPr/>
        </p:nvSpPr>
        <p:spPr>
          <a:xfrm>
            <a:off x="2057400" y="4379714"/>
            <a:ext cx="9849993" cy="854869"/>
          </a:xfrm>
          <a:prstGeom prst="rect">
            <a:avLst/>
          </a:prstGeom>
          <a:noFill/>
          <a:ln/>
        </p:spPr>
        <p:txBody>
          <a:bodyPr wrap="square" lIns="25400" tIns="25400" rIns="25400" bIns="25400" rtlCol="0" anchor="t">
            <a:normAutofit/>
          </a:bodyPr>
          <a:lstStyle/>
          <a:p>
            <a:pPr marL="0" indent="0" algn="l">
              <a:lnSpc>
                <a:spcPct val="119111"/>
              </a:lnSpc>
              <a:buNone/>
            </a:pPr>
            <a:r>
              <a:rPr lang="en-US" sz="2400" dirty="0">
                <a:solidFill>
                  <a:srgbClr val="3C4A49"/>
                </a:solidFill>
                <a:latin typeface="Helvetica" pitchFamily="34" charset="0"/>
                <a:ea typeface="Helvetica" pitchFamily="34" charset="-122"/>
                <a:cs typeface="Helvetica" pitchFamily="34" charset="-120"/>
              </a:rPr>
              <a:t>Two minutes, before or after the notices. Stream it, or download it to play offline.</a:t>
            </a:r>
            <a:endParaRPr lang="en-US" sz="2400" dirty="0"/>
          </a:p>
        </p:txBody>
      </p:sp>
      <p:sp>
        <p:nvSpPr>
          <p:cNvPr id="9" name="Shape 6"/>
          <p:cNvSpPr/>
          <p:nvPr/>
        </p:nvSpPr>
        <p:spPr>
          <a:xfrm>
            <a:off x="952500" y="5444133"/>
            <a:ext cx="10668000" cy="9525"/>
          </a:xfrm>
          <a:prstGeom prst="rect">
            <a:avLst/>
          </a:prstGeom>
          <a:solidFill>
            <a:srgbClr val="D3CCBE"/>
          </a:solidFill>
          <a:ln/>
        </p:spPr>
        <p:txBody>
          <a:bodyPr/>
          <a:lstStyle/>
          <a:p>
            <a:endParaRPr lang="en-ZA"/>
          </a:p>
        </p:txBody>
      </p:sp>
      <p:sp>
        <p:nvSpPr>
          <p:cNvPr id="10" name="Text 7"/>
          <p:cNvSpPr/>
          <p:nvPr/>
        </p:nvSpPr>
        <p:spPr>
          <a:xfrm>
            <a:off x="952500" y="5699403"/>
            <a:ext cx="838200" cy="647700"/>
          </a:xfrm>
          <a:prstGeom prst="rect">
            <a:avLst/>
          </a:prstGeom>
          <a:noFill/>
          <a:ln/>
        </p:spPr>
        <p:txBody>
          <a:bodyPr wrap="square" lIns="25400" tIns="25400" rIns="25400" bIns="25400" rtlCol="0" anchor="t">
            <a:normAutofit/>
          </a:bodyPr>
          <a:lstStyle/>
          <a:p>
            <a:pPr marL="0" indent="0" algn="l">
              <a:lnSpc>
                <a:spcPct val="87912"/>
              </a:lnSpc>
              <a:buNone/>
            </a:pPr>
            <a:r>
              <a:rPr lang="en-US" sz="4800" b="1" dirty="0">
                <a:solidFill>
                  <a:srgbClr val="F2A900"/>
                </a:solidFill>
                <a:latin typeface="Georgia" pitchFamily="34" charset="0"/>
                <a:ea typeface="Georgia" pitchFamily="34" charset="-122"/>
                <a:cs typeface="Georgia" pitchFamily="34" charset="-120"/>
              </a:rPr>
              <a:t>2</a:t>
            </a:r>
            <a:endParaRPr lang="en-US" sz="4800" dirty="0"/>
          </a:p>
        </p:txBody>
      </p:sp>
      <p:sp>
        <p:nvSpPr>
          <p:cNvPr id="11" name="Text 8"/>
          <p:cNvSpPr/>
          <p:nvPr/>
        </p:nvSpPr>
        <p:spPr>
          <a:xfrm>
            <a:off x="2057400" y="5836563"/>
            <a:ext cx="7641110" cy="499110"/>
          </a:xfrm>
          <a:prstGeom prst="rect">
            <a:avLst/>
          </a:prstGeom>
          <a:noFill/>
          <a:ln/>
        </p:spPr>
        <p:txBody>
          <a:bodyPr wrap="square" lIns="25400" tIns="25400" rIns="25400" bIns="25400" rtlCol="0" anchor="t">
            <a:normAutofit/>
          </a:bodyPr>
          <a:lstStyle/>
          <a:p>
            <a:pPr marL="0" indent="0" algn="l">
              <a:lnSpc>
                <a:spcPct val="94531"/>
              </a:lnSpc>
              <a:buNone/>
            </a:pPr>
            <a:r>
              <a:rPr lang="en-US" sz="3300" b="1" dirty="0">
                <a:solidFill>
                  <a:srgbClr val="00494A"/>
                </a:solidFill>
                <a:latin typeface="Helvetica" pitchFamily="34" charset="0"/>
                <a:ea typeface="Helvetica" pitchFamily="34" charset="-122"/>
                <a:cs typeface="Helvetica" pitchFamily="34" charset="-120"/>
              </a:rPr>
              <a:t>Share the link</a:t>
            </a:r>
            <a:endParaRPr lang="en-US" sz="3300" dirty="0"/>
          </a:p>
        </p:txBody>
      </p:sp>
      <p:sp>
        <p:nvSpPr>
          <p:cNvPr id="12" name="Text 9"/>
          <p:cNvSpPr/>
          <p:nvPr/>
        </p:nvSpPr>
        <p:spPr>
          <a:xfrm>
            <a:off x="2057400" y="6411873"/>
            <a:ext cx="7641110" cy="446484"/>
          </a:xfrm>
          <a:prstGeom prst="rect">
            <a:avLst/>
          </a:prstGeom>
          <a:noFill/>
          <a:ln/>
        </p:spPr>
        <p:txBody>
          <a:bodyPr wrap="square" lIns="25400" tIns="25400" rIns="25400" bIns="25400" rtlCol="0" anchor="t">
            <a:normAutofit/>
          </a:bodyPr>
          <a:lstStyle/>
          <a:p>
            <a:pPr marL="0" indent="0" algn="l">
              <a:lnSpc>
                <a:spcPct val="119111"/>
              </a:lnSpc>
              <a:buNone/>
            </a:pPr>
            <a:r>
              <a:rPr lang="en-US" sz="2400" dirty="0">
                <a:solidFill>
                  <a:srgbClr val="3C4A49"/>
                </a:solidFill>
                <a:latin typeface="Helvetica" pitchFamily="34" charset="0"/>
                <a:ea typeface="Helvetica" pitchFamily="34" charset="-122"/>
                <a:cs typeface="Helvetica" pitchFamily="34" charset="-120"/>
              </a:rPr>
              <a:t>Newsletter, WhatsApp groups, and your leadership.</a:t>
            </a:r>
            <a:endParaRPr lang="en-US" sz="2400" dirty="0"/>
          </a:p>
        </p:txBody>
      </p:sp>
      <p:sp>
        <p:nvSpPr>
          <p:cNvPr id="13" name="Shape 10"/>
          <p:cNvSpPr/>
          <p:nvPr/>
        </p:nvSpPr>
        <p:spPr>
          <a:xfrm>
            <a:off x="952500" y="8691682"/>
            <a:ext cx="10668000" cy="9525"/>
          </a:xfrm>
          <a:prstGeom prst="rect">
            <a:avLst/>
          </a:prstGeom>
          <a:solidFill>
            <a:srgbClr val="D3CCBE"/>
          </a:solidFill>
          <a:ln/>
        </p:spPr>
        <p:txBody>
          <a:bodyPr/>
          <a:lstStyle/>
          <a:p>
            <a:endParaRPr lang="en-ZA"/>
          </a:p>
        </p:txBody>
      </p:sp>
      <p:sp>
        <p:nvSpPr>
          <p:cNvPr id="14" name="Shape 11"/>
          <p:cNvSpPr/>
          <p:nvPr/>
        </p:nvSpPr>
        <p:spPr>
          <a:xfrm>
            <a:off x="952500" y="7067908"/>
            <a:ext cx="10668000" cy="9525"/>
          </a:xfrm>
          <a:prstGeom prst="rect">
            <a:avLst/>
          </a:prstGeom>
          <a:solidFill>
            <a:srgbClr val="D3CCBE"/>
          </a:solidFill>
          <a:ln/>
        </p:spPr>
        <p:txBody>
          <a:bodyPr/>
          <a:lstStyle/>
          <a:p>
            <a:endParaRPr lang="en-ZA"/>
          </a:p>
        </p:txBody>
      </p:sp>
      <p:sp>
        <p:nvSpPr>
          <p:cNvPr id="15" name="Text 12"/>
          <p:cNvSpPr/>
          <p:nvPr/>
        </p:nvSpPr>
        <p:spPr>
          <a:xfrm>
            <a:off x="952500" y="7323177"/>
            <a:ext cx="838200" cy="647700"/>
          </a:xfrm>
          <a:prstGeom prst="rect">
            <a:avLst/>
          </a:prstGeom>
          <a:noFill/>
          <a:ln/>
        </p:spPr>
        <p:txBody>
          <a:bodyPr wrap="square" lIns="25400" tIns="25400" rIns="25400" bIns="25400" rtlCol="0" anchor="t">
            <a:normAutofit/>
          </a:bodyPr>
          <a:lstStyle/>
          <a:p>
            <a:pPr marL="0" indent="0" algn="l">
              <a:lnSpc>
                <a:spcPct val="87912"/>
              </a:lnSpc>
              <a:buNone/>
            </a:pPr>
            <a:r>
              <a:rPr lang="en-US" sz="4800" b="1" dirty="0">
                <a:solidFill>
                  <a:srgbClr val="F2A900"/>
                </a:solidFill>
                <a:latin typeface="Georgia" pitchFamily="34" charset="0"/>
                <a:ea typeface="Georgia" pitchFamily="34" charset="-122"/>
                <a:cs typeface="Georgia" pitchFamily="34" charset="-120"/>
              </a:rPr>
              <a:t>3</a:t>
            </a:r>
            <a:endParaRPr lang="en-US" sz="4800" dirty="0"/>
          </a:p>
        </p:txBody>
      </p:sp>
      <p:sp>
        <p:nvSpPr>
          <p:cNvPr id="16" name="Text 13"/>
          <p:cNvSpPr/>
          <p:nvPr/>
        </p:nvSpPr>
        <p:spPr>
          <a:xfrm>
            <a:off x="2057400" y="7460337"/>
            <a:ext cx="7581912" cy="499110"/>
          </a:xfrm>
          <a:prstGeom prst="rect">
            <a:avLst/>
          </a:prstGeom>
          <a:noFill/>
          <a:ln/>
        </p:spPr>
        <p:txBody>
          <a:bodyPr wrap="square" lIns="25400" tIns="25400" rIns="25400" bIns="25400" rtlCol="0" anchor="t">
            <a:normAutofit/>
          </a:bodyPr>
          <a:lstStyle/>
          <a:p>
            <a:pPr marL="0" indent="0" algn="l">
              <a:lnSpc>
                <a:spcPct val="94531"/>
              </a:lnSpc>
              <a:buNone/>
            </a:pPr>
            <a:r>
              <a:rPr lang="en-US" sz="3300" b="1" dirty="0">
                <a:solidFill>
                  <a:srgbClr val="00494A"/>
                </a:solidFill>
                <a:latin typeface="Helvetica" pitchFamily="34" charset="0"/>
                <a:ea typeface="Helvetica" pitchFamily="34" charset="-122"/>
                <a:cs typeface="Helvetica" pitchFamily="34" charset="-120"/>
              </a:rPr>
              <a:t>Ask them to submit there and then</a:t>
            </a:r>
            <a:endParaRPr lang="en-US" sz="3300" dirty="0"/>
          </a:p>
        </p:txBody>
      </p:sp>
      <p:sp>
        <p:nvSpPr>
          <p:cNvPr id="17" name="Text 14"/>
          <p:cNvSpPr/>
          <p:nvPr/>
        </p:nvSpPr>
        <p:spPr>
          <a:xfrm>
            <a:off x="2057400" y="8035647"/>
            <a:ext cx="7581912" cy="446484"/>
          </a:xfrm>
          <a:prstGeom prst="rect">
            <a:avLst/>
          </a:prstGeom>
          <a:noFill/>
          <a:ln/>
        </p:spPr>
        <p:txBody>
          <a:bodyPr wrap="square" lIns="25400" tIns="25400" rIns="25400" bIns="25400" rtlCol="0" anchor="t">
            <a:normAutofit/>
          </a:bodyPr>
          <a:lstStyle/>
          <a:p>
            <a:pPr marL="0" indent="0" algn="l">
              <a:lnSpc>
                <a:spcPct val="119111"/>
              </a:lnSpc>
              <a:buNone/>
            </a:pPr>
            <a:r>
              <a:rPr lang="en-US" sz="2400" dirty="0">
                <a:solidFill>
                  <a:srgbClr val="3C4A49"/>
                </a:solidFill>
                <a:latin typeface="Helvetica" pitchFamily="34" charset="0"/>
                <a:ea typeface="Helvetica" pitchFamily="34" charset="-122"/>
                <a:cs typeface="Helvetica" pitchFamily="34" charset="-120"/>
              </a:rPr>
              <a:t>On their phones, before they leave the building.</a:t>
            </a:r>
            <a:endParaRPr lang="en-US" sz="2400" dirty="0"/>
          </a:p>
        </p:txBody>
      </p:sp>
      <p:sp>
        <p:nvSpPr>
          <p:cNvPr id="18" name="Shape 15"/>
          <p:cNvSpPr/>
          <p:nvPr/>
        </p:nvSpPr>
        <p:spPr>
          <a:xfrm>
            <a:off x="12382500" y="2660928"/>
            <a:ext cx="4953000" cy="6812280"/>
          </a:xfrm>
          <a:prstGeom prst="rect">
            <a:avLst/>
          </a:prstGeom>
          <a:solidFill>
            <a:srgbClr val="00494A"/>
          </a:solidFill>
          <a:ln/>
        </p:spPr>
        <p:txBody>
          <a:bodyPr/>
          <a:lstStyle/>
          <a:p>
            <a:endParaRPr lang="en-ZA"/>
          </a:p>
        </p:txBody>
      </p:sp>
      <p:sp>
        <p:nvSpPr>
          <p:cNvPr id="19" name="Text 16"/>
          <p:cNvSpPr/>
          <p:nvPr/>
        </p:nvSpPr>
        <p:spPr>
          <a:xfrm>
            <a:off x="13220224" y="3080028"/>
            <a:ext cx="3605177" cy="403860"/>
          </a:xfrm>
          <a:prstGeom prst="rect">
            <a:avLst/>
          </a:prstGeom>
          <a:noFill/>
          <a:ln/>
        </p:spPr>
        <p:txBody>
          <a:bodyPr wrap="square" lIns="25400" tIns="25400" rIns="25400" bIns="25400" rtlCol="0" anchor="t">
            <a:normAutofit/>
          </a:bodyPr>
          <a:lstStyle/>
          <a:p>
            <a:pPr marL="0" indent="0" algn="l">
              <a:buNone/>
            </a:pPr>
            <a:r>
              <a:rPr lang="en-US" sz="2550" b="1" kern="0" spc="561" dirty="0">
                <a:solidFill>
                  <a:srgbClr val="F2A900"/>
                </a:solidFill>
                <a:latin typeface="Helvetica" pitchFamily="34" charset="0"/>
                <a:ea typeface="Helvetica" pitchFamily="34" charset="-122"/>
                <a:cs typeface="Helvetica" pitchFamily="34" charset="-120"/>
              </a:rPr>
              <a:t>WATCH IT NOW</a:t>
            </a:r>
            <a:endParaRPr lang="en-US" sz="2550" dirty="0"/>
          </a:p>
        </p:txBody>
      </p:sp>
      <p:pic>
        <p:nvPicPr>
          <p:cNvPr id="20" name="Image 1" descr="preencoded.png"/>
          <p:cNvPicPr>
            <a:picLocks noChangeAspect="1"/>
          </p:cNvPicPr>
          <p:nvPr/>
        </p:nvPicPr>
        <p:blipFill>
          <a:blip r:embed="rId4"/>
          <a:stretch>
            <a:fillRect/>
          </a:stretch>
        </p:blipFill>
        <p:spPr>
          <a:xfrm>
            <a:off x="13049250" y="3674388"/>
            <a:ext cx="3619500" cy="3619500"/>
          </a:xfrm>
          <a:prstGeom prst="rect">
            <a:avLst/>
          </a:prstGeom>
        </p:spPr>
      </p:pic>
      <p:sp>
        <p:nvSpPr>
          <p:cNvPr id="21" name="Text 17"/>
          <p:cNvSpPr/>
          <p:nvPr/>
        </p:nvSpPr>
        <p:spPr>
          <a:xfrm>
            <a:off x="12700635" y="7522488"/>
            <a:ext cx="4316730" cy="1531620"/>
          </a:xfrm>
          <a:prstGeom prst="rect">
            <a:avLst/>
          </a:prstGeom>
          <a:noFill/>
          <a:ln/>
        </p:spPr>
        <p:txBody>
          <a:bodyPr wrap="square" lIns="25400" tIns="25400" rIns="25400" bIns="25400" rtlCol="0" anchor="t">
            <a:normAutofit/>
          </a:bodyPr>
          <a:lstStyle/>
          <a:p>
            <a:pPr marL="0" indent="0" algn="ctr">
              <a:lnSpc>
                <a:spcPct val="122500"/>
              </a:lnSpc>
              <a:buNone/>
            </a:pPr>
            <a:r>
              <a:rPr lang="en-US" sz="2100" dirty="0">
                <a:solidFill>
                  <a:srgbClr val="CFE0DF"/>
                </a:solidFill>
                <a:latin typeface="Helvetica" pitchFamily="34" charset="0"/>
                <a:ea typeface="Helvetica" pitchFamily="34" charset="-122"/>
                <a:cs typeface="Helvetica" pitchFamily="34" charset="-120"/>
              </a:rPr>
              <a:t>Or forsa.org.za/crl-regulation-of-religion — </a:t>
            </a:r>
            <a:r>
              <a:rPr lang="en-US" sz="2100" b="1" dirty="0">
                <a:solidFill>
                  <a:srgbClr val="FFFFFF"/>
                </a:solidFill>
                <a:latin typeface="Helvetica" pitchFamily="34" charset="0"/>
                <a:ea typeface="Helvetica" pitchFamily="34" charset="-122"/>
                <a:cs typeface="Helvetica" pitchFamily="34" charset="-120"/>
              </a:rPr>
              <a:t>Equip your community to take part</a:t>
            </a:r>
            <a:endParaRPr lang="en-US" sz="2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5F0"/>
        </a:solidFill>
        <a:effectLst/>
      </p:bgPr>
    </p:bg>
    <p:spTree>
      <p:nvGrpSpPr>
        <p:cNvPr id="1" name=""/>
        <p:cNvGrpSpPr/>
        <p:nvPr/>
      </p:nvGrpSpPr>
      <p:grpSpPr>
        <a:xfrm>
          <a:off x="0" y="0"/>
          <a:ext cx="0" cy="0"/>
          <a:chOff x="0" y="0"/>
          <a:chExt cx="0" cy="0"/>
        </a:xfrm>
      </p:grpSpPr>
      <p:sp>
        <p:nvSpPr>
          <p:cNvPr id="2" name="Text 0"/>
          <p:cNvSpPr/>
          <p:nvPr/>
        </p:nvSpPr>
        <p:spPr>
          <a:xfrm>
            <a:off x="952500" y="723900"/>
            <a:ext cx="4266831" cy="320040"/>
          </a:xfrm>
          <a:prstGeom prst="rect">
            <a:avLst/>
          </a:prstGeom>
          <a:noFill/>
          <a:ln/>
        </p:spPr>
        <p:txBody>
          <a:bodyPr wrap="square" lIns="25400" tIns="25400" rIns="25400" bIns="25400" rtlCol="0" anchor="t">
            <a:normAutofit/>
          </a:bodyPr>
          <a:lstStyle/>
          <a:p>
            <a:pPr marL="0" indent="0" algn="l">
              <a:buNone/>
            </a:pPr>
            <a:r>
              <a:rPr lang="en-US" sz="1950" b="1" kern="0" spc="429" dirty="0">
                <a:solidFill>
                  <a:srgbClr val="A97900"/>
                </a:solidFill>
                <a:latin typeface="Helvetica" pitchFamily="34" charset="0"/>
                <a:ea typeface="Helvetica" pitchFamily="34" charset="-122"/>
                <a:cs typeface="Helvetica" pitchFamily="34" charset="-120"/>
              </a:rPr>
              <a:t>SECTION 22 CAMPAIGN</a:t>
            </a:r>
            <a:endParaRPr lang="en-US" sz="1950" dirty="0"/>
          </a:p>
        </p:txBody>
      </p:sp>
      <p:pic>
        <p:nvPicPr>
          <p:cNvPr id="3" name="Image 0" descr="preencoded.png"/>
          <p:cNvPicPr>
            <a:picLocks noChangeAspect="1"/>
          </p:cNvPicPr>
          <p:nvPr/>
        </p:nvPicPr>
        <p:blipFill>
          <a:blip r:embed="rId3"/>
          <a:stretch>
            <a:fillRect/>
          </a:stretch>
        </p:blipFill>
        <p:spPr>
          <a:xfrm>
            <a:off x="15928658" y="723900"/>
            <a:ext cx="1406842" cy="514350"/>
          </a:xfrm>
          <a:prstGeom prst="rect">
            <a:avLst/>
          </a:prstGeom>
        </p:spPr>
      </p:pic>
      <p:sp>
        <p:nvSpPr>
          <p:cNvPr id="4" name="Text 1"/>
          <p:cNvSpPr/>
          <p:nvPr/>
        </p:nvSpPr>
        <p:spPr>
          <a:xfrm>
            <a:off x="952500" y="1676400"/>
            <a:ext cx="18021300" cy="970717"/>
          </a:xfrm>
          <a:prstGeom prst="rect">
            <a:avLst/>
          </a:prstGeom>
          <a:noFill/>
          <a:ln/>
        </p:spPr>
        <p:txBody>
          <a:bodyPr wrap="square" lIns="25400" tIns="25400" rIns="25400" bIns="25400" rtlCol="0" anchor="t">
            <a:normAutofit/>
          </a:bodyPr>
          <a:lstStyle/>
          <a:p>
            <a:pPr marL="0" indent="0" algn="l">
              <a:lnSpc>
                <a:spcPct val="90000"/>
              </a:lnSpc>
              <a:buNone/>
            </a:pPr>
            <a:r>
              <a:rPr lang="en-US" sz="7200" kern="0" spc="-144" dirty="0">
                <a:solidFill>
                  <a:srgbClr val="00494A"/>
                </a:solidFill>
                <a:latin typeface="Georgia" pitchFamily="34" charset="0"/>
                <a:ea typeface="Georgia" pitchFamily="34" charset="-122"/>
                <a:cs typeface="Georgia" pitchFamily="34" charset="-120"/>
              </a:rPr>
              <a:t>What we are asking of you</a:t>
            </a:r>
            <a:endParaRPr lang="en-US" sz="7200" dirty="0"/>
          </a:p>
        </p:txBody>
      </p:sp>
      <p:sp>
        <p:nvSpPr>
          <p:cNvPr id="5" name="Text 2"/>
          <p:cNvSpPr/>
          <p:nvPr/>
        </p:nvSpPr>
        <p:spPr>
          <a:xfrm>
            <a:off x="952500" y="2913817"/>
            <a:ext cx="15716250" cy="574119"/>
          </a:xfrm>
          <a:prstGeom prst="rect">
            <a:avLst/>
          </a:prstGeom>
          <a:noFill/>
          <a:ln/>
        </p:spPr>
        <p:txBody>
          <a:bodyPr wrap="square" lIns="25400" tIns="25400" rIns="25400" bIns="25400" rtlCol="0" anchor="t">
            <a:normAutofit/>
          </a:bodyPr>
          <a:lstStyle/>
          <a:p>
            <a:pPr marL="0" indent="0" algn="l">
              <a:lnSpc>
                <a:spcPct val="115328"/>
              </a:lnSpc>
              <a:buNone/>
            </a:pPr>
            <a:r>
              <a:rPr lang="en-US" sz="3150" dirty="0">
                <a:solidFill>
                  <a:srgbClr val="22302F"/>
                </a:solidFill>
                <a:latin typeface="Helvetica" pitchFamily="34" charset="0"/>
                <a:ea typeface="Helvetica" pitchFamily="34" charset="-122"/>
                <a:cs typeface="Helvetica" pitchFamily="34" charset="-120"/>
              </a:rPr>
              <a:t>As senior leaders, your endorsement carries weight that ours alone cannot.</a:t>
            </a:r>
            <a:endParaRPr lang="en-US" sz="3150" dirty="0"/>
          </a:p>
        </p:txBody>
      </p:sp>
      <p:sp>
        <p:nvSpPr>
          <p:cNvPr id="6" name="Shape 3"/>
          <p:cNvSpPr/>
          <p:nvPr/>
        </p:nvSpPr>
        <p:spPr>
          <a:xfrm>
            <a:off x="952500" y="4438650"/>
            <a:ext cx="7848600" cy="22860"/>
          </a:xfrm>
          <a:prstGeom prst="rect">
            <a:avLst/>
          </a:prstGeom>
          <a:solidFill>
            <a:srgbClr val="00494A"/>
          </a:solidFill>
          <a:ln/>
        </p:spPr>
        <p:txBody>
          <a:bodyPr/>
          <a:lstStyle/>
          <a:p>
            <a:endParaRPr lang="en-ZA"/>
          </a:p>
        </p:txBody>
      </p:sp>
      <p:sp>
        <p:nvSpPr>
          <p:cNvPr id="7" name="Text 4"/>
          <p:cNvSpPr/>
          <p:nvPr/>
        </p:nvSpPr>
        <p:spPr>
          <a:xfrm>
            <a:off x="952500" y="4709160"/>
            <a:ext cx="8633460" cy="618173"/>
          </a:xfrm>
          <a:prstGeom prst="rect">
            <a:avLst/>
          </a:prstGeom>
          <a:noFill/>
          <a:ln/>
        </p:spPr>
        <p:txBody>
          <a:bodyPr wrap="square" lIns="25400" tIns="25400" rIns="25400" bIns="25400" rtlCol="0" anchor="t">
            <a:normAutofit/>
          </a:bodyPr>
          <a:lstStyle/>
          <a:p>
            <a:pPr marL="0" indent="0" algn="l">
              <a:lnSpc>
                <a:spcPct val="92835"/>
              </a:lnSpc>
              <a:buNone/>
            </a:pPr>
            <a:r>
              <a:rPr lang="en-US" sz="4350" dirty="0">
                <a:solidFill>
                  <a:srgbClr val="00494A"/>
                </a:solidFill>
                <a:latin typeface="Georgia" pitchFamily="34" charset="0"/>
                <a:ea typeface="Georgia" pitchFamily="34" charset="-122"/>
                <a:cs typeface="Georgia" pitchFamily="34" charset="-120"/>
              </a:rPr>
              <a:t>Endorse</a:t>
            </a:r>
            <a:endParaRPr lang="en-US" sz="4350" dirty="0"/>
          </a:p>
        </p:txBody>
      </p:sp>
      <p:sp>
        <p:nvSpPr>
          <p:cNvPr id="8" name="Text 5"/>
          <p:cNvSpPr/>
          <p:nvPr/>
        </p:nvSpPr>
        <p:spPr>
          <a:xfrm>
            <a:off x="952500" y="5422582"/>
            <a:ext cx="8084058" cy="912495"/>
          </a:xfrm>
          <a:prstGeom prst="rect">
            <a:avLst/>
          </a:prstGeom>
          <a:noFill/>
          <a:ln/>
        </p:spPr>
        <p:txBody>
          <a:bodyPr wrap="square" lIns="25400" tIns="25400" rIns="25400" bIns="25400" rtlCol="0" anchor="t">
            <a:normAutofit/>
          </a:bodyPr>
          <a:lstStyle/>
          <a:p>
            <a:pPr marL="0" indent="0" algn="l">
              <a:lnSpc>
                <a:spcPct val="119531"/>
              </a:lnSpc>
              <a:buNone/>
            </a:pPr>
            <a:r>
              <a:rPr lang="en-US" sz="2550" dirty="0">
                <a:solidFill>
                  <a:srgbClr val="3C4A49"/>
                </a:solidFill>
                <a:latin typeface="Helvetica" pitchFamily="34" charset="0"/>
                <a:ea typeface="Helvetica" pitchFamily="34" charset="-122"/>
                <a:cs typeface="Helvetica" pitchFamily="34" charset="-120"/>
              </a:rPr>
              <a:t>Publicly back the campaign so your networks know it matters</a:t>
            </a:r>
            <a:endParaRPr lang="en-US" sz="2550" dirty="0"/>
          </a:p>
        </p:txBody>
      </p:sp>
      <p:sp>
        <p:nvSpPr>
          <p:cNvPr id="9" name="Shape 6"/>
          <p:cNvSpPr/>
          <p:nvPr/>
        </p:nvSpPr>
        <p:spPr>
          <a:xfrm>
            <a:off x="9486900" y="4438650"/>
            <a:ext cx="7848600" cy="22860"/>
          </a:xfrm>
          <a:prstGeom prst="rect">
            <a:avLst/>
          </a:prstGeom>
          <a:solidFill>
            <a:srgbClr val="00494A"/>
          </a:solidFill>
          <a:ln/>
        </p:spPr>
        <p:txBody>
          <a:bodyPr/>
          <a:lstStyle/>
          <a:p>
            <a:endParaRPr lang="en-ZA"/>
          </a:p>
        </p:txBody>
      </p:sp>
      <p:sp>
        <p:nvSpPr>
          <p:cNvPr id="10" name="Text 7"/>
          <p:cNvSpPr/>
          <p:nvPr/>
        </p:nvSpPr>
        <p:spPr>
          <a:xfrm>
            <a:off x="9486900" y="4709160"/>
            <a:ext cx="8633460" cy="618173"/>
          </a:xfrm>
          <a:prstGeom prst="rect">
            <a:avLst/>
          </a:prstGeom>
          <a:noFill/>
          <a:ln/>
        </p:spPr>
        <p:txBody>
          <a:bodyPr wrap="square" lIns="25400" tIns="25400" rIns="25400" bIns="25400" rtlCol="0" anchor="t">
            <a:normAutofit/>
          </a:bodyPr>
          <a:lstStyle/>
          <a:p>
            <a:pPr marL="0" indent="0" algn="l">
              <a:lnSpc>
                <a:spcPct val="92835"/>
              </a:lnSpc>
              <a:buNone/>
            </a:pPr>
            <a:r>
              <a:rPr lang="en-US" sz="4350" dirty="0">
                <a:solidFill>
                  <a:srgbClr val="00494A"/>
                </a:solidFill>
                <a:latin typeface="Georgia" pitchFamily="34" charset="0"/>
                <a:ea typeface="Georgia" pitchFamily="34" charset="-122"/>
                <a:cs typeface="Georgia" pitchFamily="34" charset="-120"/>
              </a:rPr>
              <a:t>Cascade</a:t>
            </a:r>
            <a:endParaRPr lang="en-US" sz="4350" dirty="0"/>
          </a:p>
        </p:txBody>
      </p:sp>
      <p:sp>
        <p:nvSpPr>
          <p:cNvPr id="11" name="Text 8"/>
          <p:cNvSpPr/>
          <p:nvPr/>
        </p:nvSpPr>
        <p:spPr>
          <a:xfrm>
            <a:off x="9486900" y="5422582"/>
            <a:ext cx="8084058" cy="912495"/>
          </a:xfrm>
          <a:prstGeom prst="rect">
            <a:avLst/>
          </a:prstGeom>
          <a:noFill/>
          <a:ln/>
        </p:spPr>
        <p:txBody>
          <a:bodyPr wrap="square" lIns="25400" tIns="25400" rIns="25400" bIns="25400" rtlCol="0" anchor="t">
            <a:normAutofit/>
          </a:bodyPr>
          <a:lstStyle/>
          <a:p>
            <a:pPr marL="0" indent="0" algn="l">
              <a:lnSpc>
                <a:spcPct val="119531"/>
              </a:lnSpc>
              <a:buNone/>
            </a:pPr>
            <a:r>
              <a:rPr lang="en-US" sz="2550" dirty="0">
                <a:solidFill>
                  <a:srgbClr val="3C4A49"/>
                </a:solidFill>
                <a:latin typeface="Helvetica" pitchFamily="34" charset="0"/>
                <a:ea typeface="Helvetica" pitchFamily="34" charset="-122"/>
                <a:cs typeface="Helvetica" pitchFamily="34" charset="-120"/>
              </a:rPr>
              <a:t>Send the resources through your denomination and networks</a:t>
            </a:r>
            <a:endParaRPr lang="en-US" sz="2550" dirty="0"/>
          </a:p>
        </p:txBody>
      </p:sp>
      <p:sp>
        <p:nvSpPr>
          <p:cNvPr id="12" name="Shape 9"/>
          <p:cNvSpPr/>
          <p:nvPr/>
        </p:nvSpPr>
        <p:spPr>
          <a:xfrm>
            <a:off x="952500" y="6677978"/>
            <a:ext cx="7848600" cy="22860"/>
          </a:xfrm>
          <a:prstGeom prst="rect">
            <a:avLst/>
          </a:prstGeom>
          <a:solidFill>
            <a:srgbClr val="00494A"/>
          </a:solidFill>
          <a:ln/>
        </p:spPr>
        <p:txBody>
          <a:bodyPr/>
          <a:lstStyle/>
          <a:p>
            <a:endParaRPr lang="en-ZA"/>
          </a:p>
        </p:txBody>
      </p:sp>
      <p:sp>
        <p:nvSpPr>
          <p:cNvPr id="13" name="Text 10"/>
          <p:cNvSpPr/>
          <p:nvPr/>
        </p:nvSpPr>
        <p:spPr>
          <a:xfrm>
            <a:off x="952500" y="6948488"/>
            <a:ext cx="8633460" cy="618173"/>
          </a:xfrm>
          <a:prstGeom prst="rect">
            <a:avLst/>
          </a:prstGeom>
          <a:noFill/>
          <a:ln/>
        </p:spPr>
        <p:txBody>
          <a:bodyPr wrap="square" lIns="25400" tIns="25400" rIns="25400" bIns="25400" rtlCol="0" anchor="t">
            <a:normAutofit/>
          </a:bodyPr>
          <a:lstStyle/>
          <a:p>
            <a:pPr marL="0" indent="0" algn="l">
              <a:lnSpc>
                <a:spcPct val="92835"/>
              </a:lnSpc>
              <a:buNone/>
            </a:pPr>
            <a:r>
              <a:rPr lang="en-US" sz="4350" dirty="0">
                <a:solidFill>
                  <a:srgbClr val="00494A"/>
                </a:solidFill>
                <a:latin typeface="Georgia" pitchFamily="34" charset="0"/>
                <a:ea typeface="Georgia" pitchFamily="34" charset="-122"/>
                <a:cs typeface="Georgia" pitchFamily="34" charset="-120"/>
              </a:rPr>
              <a:t>Submit</a:t>
            </a:r>
            <a:endParaRPr lang="en-US" sz="4350" dirty="0"/>
          </a:p>
        </p:txBody>
      </p:sp>
      <p:sp>
        <p:nvSpPr>
          <p:cNvPr id="14" name="Text 11"/>
          <p:cNvSpPr/>
          <p:nvPr/>
        </p:nvSpPr>
        <p:spPr>
          <a:xfrm>
            <a:off x="952500" y="7661910"/>
            <a:ext cx="8633460" cy="475298"/>
          </a:xfrm>
          <a:prstGeom prst="rect">
            <a:avLst/>
          </a:prstGeom>
          <a:noFill/>
          <a:ln/>
        </p:spPr>
        <p:txBody>
          <a:bodyPr wrap="square" lIns="25400" tIns="25400" rIns="25400" bIns="25400" rtlCol="0" anchor="t">
            <a:normAutofit/>
          </a:bodyPr>
          <a:lstStyle/>
          <a:p>
            <a:pPr marL="0" indent="0" algn="l">
              <a:lnSpc>
                <a:spcPct val="119531"/>
              </a:lnSpc>
              <a:buNone/>
            </a:pPr>
            <a:r>
              <a:rPr lang="en-US" sz="2550" dirty="0">
                <a:solidFill>
                  <a:srgbClr val="3C4A49"/>
                </a:solidFill>
                <a:latin typeface="Helvetica" pitchFamily="34" charset="0"/>
                <a:ea typeface="Helvetica" pitchFamily="34" charset="-122"/>
                <a:cs typeface="Helvetica" pitchFamily="34" charset="-120"/>
              </a:rPr>
              <a:t>Commit your body to a formal institutional submission</a:t>
            </a:r>
            <a:endParaRPr lang="en-US" sz="2550" dirty="0"/>
          </a:p>
        </p:txBody>
      </p:sp>
      <p:sp>
        <p:nvSpPr>
          <p:cNvPr id="15" name="Shape 12"/>
          <p:cNvSpPr/>
          <p:nvPr/>
        </p:nvSpPr>
        <p:spPr>
          <a:xfrm>
            <a:off x="9486900" y="6677978"/>
            <a:ext cx="7848600" cy="22860"/>
          </a:xfrm>
          <a:prstGeom prst="rect">
            <a:avLst/>
          </a:prstGeom>
          <a:solidFill>
            <a:srgbClr val="00494A"/>
          </a:solidFill>
          <a:ln/>
        </p:spPr>
        <p:txBody>
          <a:bodyPr/>
          <a:lstStyle/>
          <a:p>
            <a:endParaRPr lang="en-ZA"/>
          </a:p>
        </p:txBody>
      </p:sp>
      <p:sp>
        <p:nvSpPr>
          <p:cNvPr id="16" name="Text 13"/>
          <p:cNvSpPr/>
          <p:nvPr/>
        </p:nvSpPr>
        <p:spPr>
          <a:xfrm>
            <a:off x="9486900" y="6948488"/>
            <a:ext cx="8633460" cy="618173"/>
          </a:xfrm>
          <a:prstGeom prst="rect">
            <a:avLst/>
          </a:prstGeom>
          <a:noFill/>
          <a:ln/>
        </p:spPr>
        <p:txBody>
          <a:bodyPr wrap="square" lIns="25400" tIns="25400" rIns="25400" bIns="25400" rtlCol="0" anchor="t">
            <a:normAutofit/>
          </a:bodyPr>
          <a:lstStyle/>
          <a:p>
            <a:pPr marL="0" indent="0" algn="l">
              <a:lnSpc>
                <a:spcPct val="92835"/>
              </a:lnSpc>
              <a:buNone/>
            </a:pPr>
            <a:r>
              <a:rPr lang="en-US" sz="4350" dirty="0">
                <a:solidFill>
                  <a:srgbClr val="00494A"/>
                </a:solidFill>
                <a:latin typeface="Georgia" pitchFamily="34" charset="0"/>
                <a:ea typeface="Georgia" pitchFamily="34" charset="-122"/>
                <a:cs typeface="Georgia" pitchFamily="34" charset="-120"/>
              </a:rPr>
              <a:t>Adopt</a:t>
            </a:r>
            <a:endParaRPr lang="en-US" sz="4350" dirty="0"/>
          </a:p>
        </p:txBody>
      </p:sp>
      <p:sp>
        <p:nvSpPr>
          <p:cNvPr id="17" name="Text 14"/>
          <p:cNvSpPr/>
          <p:nvPr/>
        </p:nvSpPr>
        <p:spPr>
          <a:xfrm>
            <a:off x="9486900" y="7661910"/>
            <a:ext cx="8084058" cy="912495"/>
          </a:xfrm>
          <a:prstGeom prst="rect">
            <a:avLst/>
          </a:prstGeom>
          <a:noFill/>
          <a:ln/>
        </p:spPr>
        <p:txBody>
          <a:bodyPr wrap="square" lIns="25400" tIns="25400" rIns="25400" bIns="25400" rtlCol="0" anchor="t">
            <a:normAutofit/>
          </a:bodyPr>
          <a:lstStyle/>
          <a:p>
            <a:pPr marL="0" indent="0" algn="l">
              <a:lnSpc>
                <a:spcPct val="119531"/>
              </a:lnSpc>
              <a:buNone/>
            </a:pPr>
            <a:r>
              <a:rPr lang="en-US" sz="2550" dirty="0">
                <a:solidFill>
                  <a:srgbClr val="3C4A49"/>
                </a:solidFill>
                <a:latin typeface="Helvetica" pitchFamily="34" charset="0"/>
                <a:ea typeface="Helvetica" pitchFamily="34" charset="-122"/>
                <a:cs typeface="Helvetica" pitchFamily="34" charset="-120"/>
              </a:rPr>
              <a:t>Endorse the Religious Freedom Charter and Code of Conduct</a:t>
            </a:r>
            <a:endParaRPr lang="en-US" sz="2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0494A"/>
        </a:solidFill>
        <a:effectLst/>
      </p:bgPr>
    </p:bg>
    <p:spTree>
      <p:nvGrpSpPr>
        <p:cNvPr id="1" name=""/>
        <p:cNvGrpSpPr/>
        <p:nvPr/>
      </p:nvGrpSpPr>
      <p:grpSpPr>
        <a:xfrm>
          <a:off x="0" y="0"/>
          <a:ext cx="0" cy="0"/>
          <a:chOff x="0" y="0"/>
          <a:chExt cx="0" cy="0"/>
        </a:xfrm>
      </p:grpSpPr>
      <p:sp>
        <p:nvSpPr>
          <p:cNvPr id="2" name="Text 0"/>
          <p:cNvSpPr/>
          <p:nvPr/>
        </p:nvSpPr>
        <p:spPr>
          <a:xfrm>
            <a:off x="952500" y="762000"/>
            <a:ext cx="4266831" cy="320040"/>
          </a:xfrm>
          <a:prstGeom prst="rect">
            <a:avLst/>
          </a:prstGeom>
          <a:noFill/>
          <a:ln/>
        </p:spPr>
        <p:txBody>
          <a:bodyPr wrap="square" lIns="25400" tIns="25400" rIns="25400" bIns="25400" rtlCol="0" anchor="t">
            <a:normAutofit/>
          </a:bodyPr>
          <a:lstStyle/>
          <a:p>
            <a:pPr marL="0" indent="0" algn="l">
              <a:buNone/>
            </a:pPr>
            <a:r>
              <a:rPr lang="en-US" sz="1950" b="1" kern="0" spc="429" dirty="0">
                <a:solidFill>
                  <a:srgbClr val="F2A900"/>
                </a:solidFill>
                <a:latin typeface="Helvetica" pitchFamily="34" charset="0"/>
                <a:ea typeface="Helvetica" pitchFamily="34" charset="-122"/>
                <a:cs typeface="Helvetica" pitchFamily="34" charset="-120"/>
              </a:rPr>
              <a:t>SECTION 22 CAMPAIGN</a:t>
            </a:r>
            <a:endParaRPr lang="en-US" sz="1950" dirty="0"/>
          </a:p>
        </p:txBody>
      </p:sp>
      <p:sp>
        <p:nvSpPr>
          <p:cNvPr id="3" name="Shape 1"/>
          <p:cNvSpPr/>
          <p:nvPr/>
        </p:nvSpPr>
        <p:spPr>
          <a:xfrm>
            <a:off x="15291078" y="762000"/>
            <a:ext cx="2044422" cy="971550"/>
          </a:xfrm>
          <a:prstGeom prst="roundRect">
            <a:avLst>
              <a:gd name="adj" fmla="val 5882"/>
            </a:avLst>
          </a:prstGeom>
          <a:solidFill>
            <a:srgbClr val="F7F5F0"/>
          </a:solidFill>
          <a:ln/>
        </p:spPr>
        <p:txBody>
          <a:bodyPr/>
          <a:lstStyle/>
          <a:p>
            <a:endParaRPr lang="en-ZA"/>
          </a:p>
        </p:txBody>
      </p:sp>
      <p:pic>
        <p:nvPicPr>
          <p:cNvPr id="4" name="Image 0" descr="preencoded.png"/>
          <p:cNvPicPr>
            <a:picLocks noChangeAspect="1"/>
          </p:cNvPicPr>
          <p:nvPr/>
        </p:nvPicPr>
        <p:blipFill>
          <a:blip r:embed="rId3"/>
          <a:stretch>
            <a:fillRect/>
          </a:stretch>
        </p:blipFill>
        <p:spPr>
          <a:xfrm>
            <a:off x="15557778" y="971550"/>
            <a:ext cx="1511022" cy="552450"/>
          </a:xfrm>
          <a:prstGeom prst="rect">
            <a:avLst/>
          </a:prstGeom>
        </p:spPr>
      </p:pic>
      <p:sp>
        <p:nvSpPr>
          <p:cNvPr id="5" name="Text 2"/>
          <p:cNvSpPr/>
          <p:nvPr/>
        </p:nvSpPr>
        <p:spPr>
          <a:xfrm>
            <a:off x="952500" y="3455670"/>
            <a:ext cx="16285845" cy="2613660"/>
          </a:xfrm>
          <a:prstGeom prst="rect">
            <a:avLst/>
          </a:prstGeom>
          <a:noFill/>
          <a:ln/>
        </p:spPr>
        <p:txBody>
          <a:bodyPr wrap="square" lIns="25400" tIns="25400" rIns="25400" bIns="25400" rtlCol="0" anchor="t">
            <a:normAutofit/>
          </a:bodyPr>
          <a:lstStyle/>
          <a:p>
            <a:pPr marL="0" indent="0" algn="l">
              <a:lnSpc>
                <a:spcPct val="91351"/>
              </a:lnSpc>
              <a:buNone/>
            </a:pPr>
            <a:r>
              <a:rPr lang="en-US" sz="9750" kern="0" spc="-244" dirty="0">
                <a:solidFill>
                  <a:srgbClr val="FFFFFF"/>
                </a:solidFill>
                <a:latin typeface="Georgia" pitchFamily="34" charset="0"/>
                <a:ea typeface="Georgia" pitchFamily="34" charset="-122"/>
                <a:cs typeface="Georgia" pitchFamily="34" charset="-120"/>
              </a:rPr>
              <a:t>Let us stand up and speak out while there is still time.</a:t>
            </a:r>
            <a:endParaRPr lang="en-US" sz="9750" dirty="0"/>
          </a:p>
        </p:txBody>
      </p:sp>
      <p:sp>
        <p:nvSpPr>
          <p:cNvPr id="6" name="Text 3"/>
          <p:cNvSpPr/>
          <p:nvPr/>
        </p:nvSpPr>
        <p:spPr>
          <a:xfrm>
            <a:off x="952500" y="6488430"/>
            <a:ext cx="2529400" cy="754380"/>
          </a:xfrm>
          <a:prstGeom prst="rect">
            <a:avLst/>
          </a:prstGeom>
          <a:noFill/>
          <a:ln/>
        </p:spPr>
        <p:txBody>
          <a:bodyPr wrap="square" lIns="25400" tIns="25400" rIns="25400" bIns="25400" rtlCol="0" anchor="t">
            <a:normAutofit/>
          </a:bodyPr>
          <a:lstStyle/>
          <a:p>
            <a:pPr marL="0" indent="0" algn="l">
              <a:buNone/>
            </a:pPr>
            <a:r>
              <a:rPr lang="en-US" sz="4950" dirty="0">
                <a:solidFill>
                  <a:srgbClr val="F2A900"/>
                </a:solidFill>
                <a:latin typeface="Georgia" pitchFamily="34" charset="0"/>
                <a:ea typeface="Georgia" pitchFamily="34" charset="-122"/>
                <a:cs typeface="Georgia" pitchFamily="34" charset="-120"/>
              </a:rPr>
              <a:t>Register</a:t>
            </a:r>
            <a:endParaRPr lang="en-US" sz="4950" dirty="0"/>
          </a:p>
        </p:txBody>
      </p:sp>
      <p:sp>
        <p:nvSpPr>
          <p:cNvPr id="7" name="Text 4"/>
          <p:cNvSpPr/>
          <p:nvPr/>
        </p:nvSpPr>
        <p:spPr>
          <a:xfrm>
            <a:off x="3709154" y="6488430"/>
            <a:ext cx="251817" cy="754380"/>
          </a:xfrm>
          <a:prstGeom prst="rect">
            <a:avLst/>
          </a:prstGeom>
          <a:noFill/>
          <a:ln/>
        </p:spPr>
        <p:txBody>
          <a:bodyPr wrap="square" lIns="25400" tIns="25400" rIns="25400" bIns="25400" rtlCol="0" anchor="t">
            <a:normAutofit/>
          </a:bodyPr>
          <a:lstStyle/>
          <a:p>
            <a:pPr marL="0" indent="0" algn="l">
              <a:buNone/>
            </a:pPr>
            <a:r>
              <a:rPr lang="en-US" sz="4950" dirty="0">
                <a:solidFill>
                  <a:srgbClr val="4E7C7B"/>
                </a:solidFill>
                <a:latin typeface="Georgia" pitchFamily="34" charset="0"/>
                <a:ea typeface="Georgia" pitchFamily="34" charset="-122"/>
                <a:cs typeface="Georgia" pitchFamily="34" charset="-120"/>
              </a:rPr>
              <a:t>·</a:t>
            </a:r>
            <a:endParaRPr lang="en-US" sz="4950" dirty="0"/>
          </a:p>
        </p:txBody>
      </p:sp>
      <p:sp>
        <p:nvSpPr>
          <p:cNvPr id="8" name="Text 5"/>
          <p:cNvSpPr/>
          <p:nvPr/>
        </p:nvSpPr>
        <p:spPr>
          <a:xfrm>
            <a:off x="4341971" y="6488430"/>
            <a:ext cx="2400395" cy="754380"/>
          </a:xfrm>
          <a:prstGeom prst="rect">
            <a:avLst/>
          </a:prstGeom>
          <a:noFill/>
          <a:ln/>
        </p:spPr>
        <p:txBody>
          <a:bodyPr wrap="square" lIns="25400" tIns="25400" rIns="25400" bIns="25400" rtlCol="0" anchor="t">
            <a:normAutofit/>
          </a:bodyPr>
          <a:lstStyle/>
          <a:p>
            <a:pPr marL="0" indent="0" algn="l">
              <a:buNone/>
            </a:pPr>
            <a:r>
              <a:rPr lang="en-US" sz="4950" dirty="0">
                <a:solidFill>
                  <a:srgbClr val="F2A900"/>
                </a:solidFill>
                <a:latin typeface="Georgia" pitchFamily="34" charset="0"/>
                <a:ea typeface="Georgia" pitchFamily="34" charset="-122"/>
                <a:cs typeface="Georgia" pitchFamily="34" charset="-120"/>
              </a:rPr>
              <a:t>Prepare</a:t>
            </a:r>
            <a:endParaRPr lang="en-US" sz="4950" dirty="0"/>
          </a:p>
        </p:txBody>
      </p:sp>
      <p:sp>
        <p:nvSpPr>
          <p:cNvPr id="9" name="Text 6"/>
          <p:cNvSpPr/>
          <p:nvPr/>
        </p:nvSpPr>
        <p:spPr>
          <a:xfrm>
            <a:off x="6981349" y="6488430"/>
            <a:ext cx="251817" cy="754380"/>
          </a:xfrm>
          <a:prstGeom prst="rect">
            <a:avLst/>
          </a:prstGeom>
          <a:noFill/>
          <a:ln/>
        </p:spPr>
        <p:txBody>
          <a:bodyPr wrap="square" lIns="25400" tIns="25400" rIns="25400" bIns="25400" rtlCol="0" anchor="t">
            <a:normAutofit/>
          </a:bodyPr>
          <a:lstStyle/>
          <a:p>
            <a:pPr marL="0" indent="0" algn="l">
              <a:buNone/>
            </a:pPr>
            <a:r>
              <a:rPr lang="en-US" sz="4950" dirty="0">
                <a:solidFill>
                  <a:srgbClr val="4E7C7B"/>
                </a:solidFill>
                <a:latin typeface="Georgia" pitchFamily="34" charset="0"/>
                <a:ea typeface="Georgia" pitchFamily="34" charset="-122"/>
                <a:cs typeface="Georgia" pitchFamily="34" charset="-120"/>
              </a:rPr>
              <a:t>·</a:t>
            </a:r>
            <a:endParaRPr lang="en-US" sz="4950" dirty="0"/>
          </a:p>
        </p:txBody>
      </p:sp>
      <p:sp>
        <p:nvSpPr>
          <p:cNvPr id="10" name="Text 7"/>
          <p:cNvSpPr/>
          <p:nvPr/>
        </p:nvSpPr>
        <p:spPr>
          <a:xfrm>
            <a:off x="7614166" y="6488430"/>
            <a:ext cx="2247424" cy="754380"/>
          </a:xfrm>
          <a:prstGeom prst="rect">
            <a:avLst/>
          </a:prstGeom>
          <a:noFill/>
          <a:ln/>
        </p:spPr>
        <p:txBody>
          <a:bodyPr wrap="square" lIns="25400" tIns="25400" rIns="25400" bIns="25400" rtlCol="0" anchor="t">
            <a:normAutofit/>
          </a:bodyPr>
          <a:lstStyle/>
          <a:p>
            <a:pPr marL="0" indent="0" algn="l">
              <a:buNone/>
            </a:pPr>
            <a:r>
              <a:rPr lang="en-US" sz="4950" dirty="0">
                <a:solidFill>
                  <a:srgbClr val="F2A900"/>
                </a:solidFill>
                <a:latin typeface="Georgia" pitchFamily="34" charset="0"/>
                <a:ea typeface="Georgia" pitchFamily="34" charset="-122"/>
                <a:cs typeface="Georgia" pitchFamily="34" charset="-120"/>
              </a:rPr>
              <a:t>Engage</a:t>
            </a:r>
            <a:endParaRPr lang="en-US" sz="4950" dirty="0"/>
          </a:p>
        </p:txBody>
      </p:sp>
      <p:sp>
        <p:nvSpPr>
          <p:cNvPr id="11" name="Shape 8"/>
          <p:cNvSpPr/>
          <p:nvPr/>
        </p:nvSpPr>
        <p:spPr>
          <a:xfrm>
            <a:off x="952500" y="8926830"/>
            <a:ext cx="16383000" cy="9525"/>
          </a:xfrm>
          <a:prstGeom prst="rect">
            <a:avLst/>
          </a:prstGeom>
          <a:solidFill>
            <a:srgbClr val="F7F5F0">
              <a:alpha val="24000"/>
            </a:srgbClr>
          </a:solidFill>
          <a:ln/>
        </p:spPr>
        <p:txBody>
          <a:bodyPr/>
          <a:lstStyle/>
          <a:p>
            <a:endParaRPr lang="en-ZA"/>
          </a:p>
        </p:txBody>
      </p:sp>
      <p:sp>
        <p:nvSpPr>
          <p:cNvPr id="12" name="Text 9"/>
          <p:cNvSpPr/>
          <p:nvPr/>
        </p:nvSpPr>
        <p:spPr>
          <a:xfrm>
            <a:off x="952500" y="9220200"/>
            <a:ext cx="5385435" cy="381000"/>
          </a:xfrm>
          <a:prstGeom prst="rect">
            <a:avLst/>
          </a:prstGeom>
          <a:noFill/>
          <a:ln/>
        </p:spPr>
        <p:txBody>
          <a:bodyPr wrap="square" lIns="25400" tIns="25400" rIns="25400" bIns="25400" rtlCol="0" anchor="t">
            <a:normAutofit/>
          </a:bodyPr>
          <a:lstStyle/>
          <a:p>
            <a:pPr marL="0" indent="0" algn="l">
              <a:buNone/>
            </a:pPr>
            <a:r>
              <a:rPr lang="en-US" sz="2400" dirty="0">
                <a:solidFill>
                  <a:srgbClr val="EDEAE3"/>
                </a:solidFill>
                <a:latin typeface="Helvetica" pitchFamily="34" charset="0"/>
                <a:ea typeface="Helvetica" pitchFamily="34" charset="-122"/>
                <a:cs typeface="Helvetica" pitchFamily="34" charset="-120"/>
              </a:rPr>
              <a:t>forsa.org.za/crl-regulation-of-religion</a:t>
            </a:r>
            <a:endParaRPr lang="en-US" sz="2400" dirty="0"/>
          </a:p>
        </p:txBody>
      </p:sp>
      <p:sp>
        <p:nvSpPr>
          <p:cNvPr id="13" name="Text 10"/>
          <p:cNvSpPr/>
          <p:nvPr/>
        </p:nvSpPr>
        <p:spPr>
          <a:xfrm>
            <a:off x="14925199" y="9220200"/>
            <a:ext cx="2651331" cy="381000"/>
          </a:xfrm>
          <a:prstGeom prst="rect">
            <a:avLst/>
          </a:prstGeom>
          <a:noFill/>
          <a:ln/>
        </p:spPr>
        <p:txBody>
          <a:bodyPr wrap="square" lIns="25400" tIns="25400" rIns="25400" bIns="25400" rtlCol="0" anchor="t">
            <a:normAutofit/>
          </a:bodyPr>
          <a:lstStyle/>
          <a:p>
            <a:pPr marL="0" indent="0" algn="l">
              <a:buNone/>
            </a:pPr>
            <a:r>
              <a:rPr lang="en-US" sz="2400" dirty="0">
                <a:solidFill>
                  <a:srgbClr val="A9C6C5"/>
                </a:solidFill>
                <a:latin typeface="Helvetica" pitchFamily="34" charset="0"/>
                <a:ea typeface="Helvetica" pitchFamily="34" charset="-122"/>
                <a:cs typeface="Helvetica" pitchFamily="34" charset="-120"/>
              </a:rPr>
              <a:t>info@forsa.org.za</a:t>
            </a:r>
            <a:endParaRPr lang="en-US"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TotalTime>
  <Words>2114</Words>
  <Application>Microsoft Office PowerPoint</Application>
  <PresentationFormat>Custom</PresentationFormat>
  <Paragraphs>192</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Georgia</vt:lpstr>
      <vt:lpstr>Helvetica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Michael Swain</cp:lastModifiedBy>
  <cp:revision>2</cp:revision>
  <dcterms:created xsi:type="dcterms:W3CDTF">2026-08-03T12:24:10Z</dcterms:created>
  <dcterms:modified xsi:type="dcterms:W3CDTF">2026-08-03T12:40:15Z</dcterms:modified>
</cp:coreProperties>
</file>