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  <p:sldMasterId id="2147483751" r:id="rId3"/>
    <p:sldMasterId id="2147483772" r:id="rId4"/>
  </p:sldMasterIdLst>
  <p:notesMasterIdLst>
    <p:notesMasterId r:id="rId71"/>
  </p:notesMasterIdLst>
  <p:sldIdLst>
    <p:sldId id="256" r:id="rId5"/>
    <p:sldId id="1185" r:id="rId6"/>
    <p:sldId id="1186" r:id="rId7"/>
    <p:sldId id="1188" r:id="rId8"/>
    <p:sldId id="720" r:id="rId9"/>
    <p:sldId id="815" r:id="rId10"/>
    <p:sldId id="1161" r:id="rId11"/>
    <p:sldId id="1179" r:id="rId12"/>
    <p:sldId id="1201" r:id="rId13"/>
    <p:sldId id="1171" r:id="rId14"/>
    <p:sldId id="1190" r:id="rId15"/>
    <p:sldId id="1189" r:id="rId16"/>
    <p:sldId id="1194" r:id="rId17"/>
    <p:sldId id="1173" r:id="rId18"/>
    <p:sldId id="1174" r:id="rId19"/>
    <p:sldId id="1175" r:id="rId20"/>
    <p:sldId id="1176" r:id="rId21"/>
    <p:sldId id="778" r:id="rId22"/>
    <p:sldId id="779" r:id="rId23"/>
    <p:sldId id="837" r:id="rId24"/>
    <p:sldId id="1200" r:id="rId25"/>
    <p:sldId id="1177" r:id="rId26"/>
    <p:sldId id="1140" r:id="rId27"/>
    <p:sldId id="1146" r:id="rId28"/>
    <p:sldId id="1147" r:id="rId29"/>
    <p:sldId id="834" r:id="rId30"/>
    <p:sldId id="1145" r:id="rId31"/>
    <p:sldId id="1166" r:id="rId32"/>
    <p:sldId id="1142" r:id="rId33"/>
    <p:sldId id="1143" r:id="rId34"/>
    <p:sldId id="259" r:id="rId35"/>
    <p:sldId id="288" r:id="rId36"/>
    <p:sldId id="295" r:id="rId37"/>
    <p:sldId id="276" r:id="rId38"/>
    <p:sldId id="291" r:id="rId39"/>
    <p:sldId id="293" r:id="rId40"/>
    <p:sldId id="296" r:id="rId41"/>
    <p:sldId id="294" r:id="rId42"/>
    <p:sldId id="260" r:id="rId43"/>
    <p:sldId id="297" r:id="rId44"/>
    <p:sldId id="853" r:id="rId45"/>
    <p:sldId id="848" r:id="rId46"/>
    <p:sldId id="838" r:id="rId47"/>
    <p:sldId id="1158" r:id="rId48"/>
    <p:sldId id="1159" r:id="rId49"/>
    <p:sldId id="268" r:id="rId50"/>
    <p:sldId id="1165" r:id="rId51"/>
    <p:sldId id="264" r:id="rId52"/>
    <p:sldId id="266" r:id="rId53"/>
    <p:sldId id="267" r:id="rId54"/>
    <p:sldId id="813" r:id="rId55"/>
    <p:sldId id="305" r:id="rId56"/>
    <p:sldId id="306" r:id="rId57"/>
    <p:sldId id="307" r:id="rId58"/>
    <p:sldId id="849" r:id="rId59"/>
    <p:sldId id="807" r:id="rId60"/>
    <p:sldId id="1199" r:id="rId61"/>
    <p:sldId id="1151" r:id="rId62"/>
    <p:sldId id="1141" r:id="rId63"/>
    <p:sldId id="1153" r:id="rId64"/>
    <p:sldId id="261" r:id="rId65"/>
    <p:sldId id="262" r:id="rId66"/>
    <p:sldId id="263" r:id="rId67"/>
    <p:sldId id="269" r:id="rId68"/>
    <p:sldId id="265" r:id="rId69"/>
    <p:sldId id="270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er Smith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A3B51-B723-4911-9655-F5C4F4C485FE}" v="3" dt="2023-01-27T16:49:21.581"/>
    <p1510:client id="{E3C8475F-E1F1-4233-9383-CFB7D82949A2}" v="417" dt="2023-01-27T00:06:20.89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97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notesViewPr>
    <p:cSldViewPr snapToGrid="0" snapToObjects="1">
      <p:cViewPr varScale="1">
        <p:scale>
          <a:sx n="97" d="100"/>
          <a:sy n="97" d="100"/>
        </p:scale>
        <p:origin x="33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ha Agarwal" userId="FNQNyUjQy2j1378A164TLp/gvg+wL4JCrlFd3EW6yB0=" providerId="None" clId="Web-{E3C8475F-E1F1-4233-9383-CFB7D82949A2}"/>
    <pc:docChg chg="modSld">
      <pc:chgData name="Anisha Agarwal" userId="FNQNyUjQy2j1378A164TLp/gvg+wL4JCrlFd3EW6yB0=" providerId="None" clId="Web-{E3C8475F-E1F1-4233-9383-CFB7D82949A2}" dt="2023-01-27T00:06:20.644" v="134" actId="20577"/>
      <pc:docMkLst>
        <pc:docMk/>
      </pc:docMkLst>
      <pc:sldChg chg="addSp delSp modSp">
        <pc:chgData name="Anisha Agarwal" userId="FNQNyUjQy2j1378A164TLp/gvg+wL4JCrlFd3EW6yB0=" providerId="None" clId="Web-{E3C8475F-E1F1-4233-9383-CFB7D82949A2}" dt="2023-01-27T00:05:09.579" v="102"/>
        <pc:sldMkLst>
          <pc:docMk/>
          <pc:sldMk cId="3319076406" sldId="720"/>
        </pc:sldMkLst>
        <pc:spChg chg="mod">
          <ac:chgData name="Anisha Agarwal" userId="FNQNyUjQy2j1378A164TLp/gvg+wL4JCrlFd3EW6yB0=" providerId="None" clId="Web-{E3C8475F-E1F1-4233-9383-CFB7D82949A2}" dt="2023-01-27T00:04:49.844" v="99" actId="1076"/>
          <ac:spMkLst>
            <pc:docMk/>
            <pc:sldMk cId="3319076406" sldId="720"/>
            <ac:spMk id="6" creationId="{00000000-0000-0000-0000-000000000000}"/>
          </ac:spMkLst>
        </pc:spChg>
        <pc:grpChg chg="add del mod">
          <ac:chgData name="Anisha Agarwal" userId="FNQNyUjQy2j1378A164TLp/gvg+wL4JCrlFd3EW6yB0=" providerId="None" clId="Web-{E3C8475F-E1F1-4233-9383-CFB7D82949A2}" dt="2023-01-27T00:04:43.719" v="98" actId="1076"/>
          <ac:grpSpMkLst>
            <pc:docMk/>
            <pc:sldMk cId="3319076406" sldId="720"/>
            <ac:grpSpMk id="7" creationId="{00000000-0000-0000-0000-000000000000}"/>
          </ac:grpSpMkLst>
        </pc:grpChg>
        <pc:graphicFrameChg chg="mod modGraphic">
          <ac:chgData name="Anisha Agarwal" userId="FNQNyUjQy2j1378A164TLp/gvg+wL4JCrlFd3EW6yB0=" providerId="None" clId="Web-{E3C8475F-E1F1-4233-9383-CFB7D82949A2}" dt="2023-01-27T00:05:09.579" v="102"/>
          <ac:graphicFrameMkLst>
            <pc:docMk/>
            <pc:sldMk cId="3319076406" sldId="720"/>
            <ac:graphicFrameMk id="4" creationId="{00000000-0000-0000-0000-000000000000}"/>
          </ac:graphicFrameMkLst>
        </pc:graphicFrameChg>
      </pc:sldChg>
      <pc:sldChg chg="delSp modSp">
        <pc:chgData name="Anisha Agarwal" userId="FNQNyUjQy2j1378A164TLp/gvg+wL4JCrlFd3EW6yB0=" providerId="None" clId="Web-{E3C8475F-E1F1-4233-9383-CFB7D82949A2}" dt="2023-01-27T00:06:20.644" v="134" actId="20577"/>
        <pc:sldMkLst>
          <pc:docMk/>
          <pc:sldMk cId="3701541850" sldId="815"/>
        </pc:sldMkLst>
        <pc:spChg chg="del mod">
          <ac:chgData name="Anisha Agarwal" userId="FNQNyUjQy2j1378A164TLp/gvg+wL4JCrlFd3EW6yB0=" providerId="None" clId="Web-{E3C8475F-E1F1-4233-9383-CFB7D82949A2}" dt="2023-01-27T00:05:51.362" v="128"/>
          <ac:spMkLst>
            <pc:docMk/>
            <pc:sldMk cId="3701541850" sldId="815"/>
            <ac:spMk id="2" creationId="{9A0297CA-8251-C34A-A924-1A8058371017}"/>
          </ac:spMkLst>
        </pc:spChg>
        <pc:spChg chg="del">
          <ac:chgData name="Anisha Agarwal" userId="FNQNyUjQy2j1378A164TLp/gvg+wL4JCrlFd3EW6yB0=" providerId="None" clId="Web-{E3C8475F-E1F1-4233-9383-CFB7D82949A2}" dt="2023-01-27T00:05:20.892" v="103"/>
          <ac:spMkLst>
            <pc:docMk/>
            <pc:sldMk cId="3701541850" sldId="815"/>
            <ac:spMk id="3" creationId="{561FEE69-4930-4E4C-B7A1-660293CA1923}"/>
          </ac:spMkLst>
        </pc:spChg>
        <pc:spChg chg="mod">
          <ac:chgData name="Anisha Agarwal" userId="FNQNyUjQy2j1378A164TLp/gvg+wL4JCrlFd3EW6yB0=" providerId="None" clId="Web-{E3C8475F-E1F1-4233-9383-CFB7D82949A2}" dt="2023-01-27T00:05:40.455" v="125" actId="20577"/>
          <ac:spMkLst>
            <pc:docMk/>
            <pc:sldMk cId="3701541850" sldId="815"/>
            <ac:spMk id="4" creationId="{00000000-0000-0000-0000-000000000000}"/>
          </ac:spMkLst>
        </pc:spChg>
        <pc:spChg chg="mod">
          <ac:chgData name="Anisha Agarwal" userId="FNQNyUjQy2j1378A164TLp/gvg+wL4JCrlFd3EW6yB0=" providerId="None" clId="Web-{E3C8475F-E1F1-4233-9383-CFB7D82949A2}" dt="2023-01-27T00:06:00.066" v="130" actId="1076"/>
          <ac:spMkLst>
            <pc:docMk/>
            <pc:sldMk cId="3701541850" sldId="815"/>
            <ac:spMk id="8" creationId="{00000000-0000-0000-0000-000000000000}"/>
          </ac:spMkLst>
        </pc:spChg>
        <pc:spChg chg="mod">
          <ac:chgData name="Anisha Agarwal" userId="FNQNyUjQy2j1378A164TLp/gvg+wL4JCrlFd3EW6yB0=" providerId="None" clId="Web-{E3C8475F-E1F1-4233-9383-CFB7D82949A2}" dt="2023-01-27T00:06:20.644" v="134" actId="20577"/>
          <ac:spMkLst>
            <pc:docMk/>
            <pc:sldMk cId="3701541850" sldId="815"/>
            <ac:spMk id="10" creationId="{00000000-0000-0000-0000-000000000000}"/>
          </ac:spMkLst>
        </pc:spChg>
      </pc:sldChg>
    </pc:docChg>
  </pc:docChgLst>
  <pc:docChgLst>
    <pc:chgData name="Anisha Agarwal" userId="FNQNyUjQy2j1378A164TLp/gvg+wL4JCrlFd3EW6yB0=" providerId="None" clId="Web-{D88A3B51-B723-4911-9655-F5C4F4C485FE}"/>
    <pc:docChg chg="delSld">
      <pc:chgData name="Anisha Agarwal" userId="FNQNyUjQy2j1378A164TLp/gvg+wL4JCrlFd3EW6yB0=" providerId="None" clId="Web-{D88A3B51-B723-4911-9655-F5C4F4C485FE}" dt="2023-01-27T16:49:21.581" v="2"/>
      <pc:docMkLst>
        <pc:docMk/>
      </pc:docMkLst>
      <pc:sldChg chg="del">
        <pc:chgData name="Anisha Agarwal" userId="FNQNyUjQy2j1378A164TLp/gvg+wL4JCrlFd3EW6yB0=" providerId="None" clId="Web-{D88A3B51-B723-4911-9655-F5C4F4C485FE}" dt="2023-01-27T16:49:21.581" v="2"/>
        <pc:sldMkLst>
          <pc:docMk/>
          <pc:sldMk cId="3742573129" sldId="287"/>
        </pc:sldMkLst>
      </pc:sldChg>
      <pc:sldChg chg="del">
        <pc:chgData name="Anisha Agarwal" userId="FNQNyUjQy2j1378A164TLp/gvg+wL4JCrlFd3EW6yB0=" providerId="None" clId="Web-{D88A3B51-B723-4911-9655-F5C4F4C485FE}" dt="2023-01-27T16:49:21.581" v="1"/>
        <pc:sldMkLst>
          <pc:docMk/>
          <pc:sldMk cId="2913077101" sldId="289"/>
        </pc:sldMkLst>
      </pc:sldChg>
      <pc:sldChg chg="del">
        <pc:chgData name="Anisha Agarwal" userId="FNQNyUjQy2j1378A164TLp/gvg+wL4JCrlFd3EW6yB0=" providerId="None" clId="Web-{D88A3B51-B723-4911-9655-F5C4F4C485FE}" dt="2023-01-27T16:49:21.565" v="0"/>
        <pc:sldMkLst>
          <pc:docMk/>
          <pc:sldMk cId="2922611425" sldId="29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emyk\AppData\Local\Box\Box%20Edit\Documents\QsvgBlC7kkyMX4NthDYpiA==\ACME%20Cor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emyk\AppData\Local\Box\Box%20Edit\Documents\QsvgBlC7kkyMX4NthDYpiA==\ACME%20Corp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emyk\AppData\Local\Box\Box%20Edit\Documents\vBRalIsGgk+OVMe3VUJI0Q==\ACME%20Corp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emyk\AppData\Local\Box\Box%20Edit\Documents\vBRalIsGgk+OVMe3VUJI0Q==\ACME%20Corp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emyk\AppData\Local\Box\Box%20Edit\Documents\QsvgBlC7kkyMX4NthDYpiA==\ACME%20Cor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emyk\AppData\Local\Box\Box%20Edit\Documents\QsvgBlC7kkyMX4NthDYpiA==\ACME%20Cor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'Scale Model'!$B$11</c:f>
              <c:strCache>
                <c:ptCount val="1"/>
                <c:pt idx="0">
                  <c:v>New Logo ARR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'Scale Model'!$H$7:$N$7</c:f>
              <c:strCache>
                <c:ptCount val="7"/>
                <c:pt idx="0">
                  <c:v>1Q 2016</c:v>
                </c:pt>
                <c:pt idx="1">
                  <c:v>2Q 2016</c:v>
                </c:pt>
                <c:pt idx="2">
                  <c:v>3Q 2016</c:v>
                </c:pt>
                <c:pt idx="3">
                  <c:v>4Q 2016</c:v>
                </c:pt>
                <c:pt idx="4">
                  <c:v>1Q 2017</c:v>
                </c:pt>
                <c:pt idx="5">
                  <c:v>2Q 2017</c:v>
                </c:pt>
                <c:pt idx="6">
                  <c:v>3Q 2017</c:v>
                </c:pt>
              </c:strCache>
            </c:strRef>
          </c:cat>
          <c:val>
            <c:numRef>
              <c:f>'Scale Model'!$H$11:$N$11</c:f>
              <c:numCache>
                <c:formatCode>#,##0_);\(#,##0\)</c:formatCode>
                <c:ptCount val="7"/>
                <c:pt idx="0">
                  <c:v>153.74545454545455</c:v>
                </c:pt>
                <c:pt idx="1">
                  <c:v>210</c:v>
                </c:pt>
                <c:pt idx="2">
                  <c:v>300</c:v>
                </c:pt>
                <c:pt idx="3">
                  <c:v>177</c:v>
                </c:pt>
                <c:pt idx="4">
                  <c:v>883.58013333333326</c:v>
                </c:pt>
                <c:pt idx="5">
                  <c:v>480</c:v>
                </c:pt>
                <c:pt idx="6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2-4914-83D7-040A187B9505}"/>
            </c:ext>
          </c:extLst>
        </c:ser>
        <c:ser>
          <c:idx val="1"/>
          <c:order val="1"/>
          <c:tx>
            <c:strRef>
              <c:f>'Scale Model'!$B$12</c:f>
              <c:strCache>
                <c:ptCount val="1"/>
                <c:pt idx="0">
                  <c:v>Upsell / Upgrade ARR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'Scale Model'!$H$7:$N$7</c:f>
              <c:strCache>
                <c:ptCount val="7"/>
                <c:pt idx="0">
                  <c:v>1Q 2016</c:v>
                </c:pt>
                <c:pt idx="1">
                  <c:v>2Q 2016</c:v>
                </c:pt>
                <c:pt idx="2">
                  <c:v>3Q 2016</c:v>
                </c:pt>
                <c:pt idx="3">
                  <c:v>4Q 2016</c:v>
                </c:pt>
                <c:pt idx="4">
                  <c:v>1Q 2017</c:v>
                </c:pt>
                <c:pt idx="5">
                  <c:v>2Q 2017</c:v>
                </c:pt>
                <c:pt idx="6">
                  <c:v>3Q 2017</c:v>
                </c:pt>
              </c:strCache>
            </c:strRef>
          </c:cat>
          <c:val>
            <c:numRef>
              <c:f>'Scale Model'!$H$12:$N$12</c:f>
              <c:numCache>
                <c:formatCode>#,##0_);\(#,##0\)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59.4</c:v>
                </c:pt>
                <c:pt idx="3">
                  <c:v>73.400000000000006</c:v>
                </c:pt>
                <c:pt idx="4">
                  <c:v>0.89999999999999991</c:v>
                </c:pt>
                <c:pt idx="5">
                  <c:v>76</c:v>
                </c:pt>
                <c:pt idx="6">
                  <c:v>57.599999999999994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82-4914-83D7-040A187B9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09340688"/>
        <c:axId val="-109338512"/>
      </c:barChart>
      <c:catAx>
        <c:axId val="-10934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338512"/>
        <c:crosses val="autoZero"/>
        <c:auto val="1"/>
        <c:lblAlgn val="ctr"/>
        <c:lblOffset val="100"/>
        <c:noMultiLvlLbl val="0"/>
      </c:catAx>
      <c:valAx>
        <c:axId val="-109338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ARR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34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60929616620889"/>
          <c:y val="0.90562961697960365"/>
          <c:w val="0.49861639054752394"/>
          <c:h val="6.0782045314407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/>
              <a:t>New Logos by Region</a:t>
            </a:r>
          </a:p>
        </c:rich>
      </c:tx>
      <c:layout>
        <c:manualLayout>
          <c:xMode val="edge"/>
          <c:yMode val="edge"/>
          <c:x val="3.4830189879071521E-2"/>
          <c:y val="4.3676918541809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2.2999999999999998</c:v>
                </c:pt>
                <c:pt idx="2">
                  <c:v>2.6449999999999996</c:v>
                </c:pt>
                <c:pt idx="3">
                  <c:v>3.0417499999999991</c:v>
                </c:pt>
                <c:pt idx="4">
                  <c:v>3.4980124999999989</c:v>
                </c:pt>
                <c:pt idx="5">
                  <c:v>4.0227143749999987</c:v>
                </c:pt>
                <c:pt idx="6">
                  <c:v>4.6261215312499981</c:v>
                </c:pt>
                <c:pt idx="7">
                  <c:v>5.3200397609374974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9-174B-951F-B9B344806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0.5</c:v>
                </c:pt>
                <c:pt idx="1">
                  <c:v>0.57499999999999996</c:v>
                </c:pt>
                <c:pt idx="2">
                  <c:v>0.66124999999999989</c:v>
                </c:pt>
                <c:pt idx="3">
                  <c:v>0.76043749999999977</c:v>
                </c:pt>
                <c:pt idx="4">
                  <c:v>0.87450312499999971</c:v>
                </c:pt>
                <c:pt idx="5">
                  <c:v>1.0056785937499997</c:v>
                </c:pt>
                <c:pt idx="6">
                  <c:v>1.1565303828124995</c:v>
                </c:pt>
                <c:pt idx="7">
                  <c:v>1.3300099402343744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F9-174B-951F-B9B3448066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APAC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0.125</c:v>
                </c:pt>
                <c:pt idx="1">
                  <c:v>0.14374999999999999</c:v>
                </c:pt>
                <c:pt idx="2">
                  <c:v>0.16531249999999997</c:v>
                </c:pt>
                <c:pt idx="3">
                  <c:v>0.19010937499999994</c:v>
                </c:pt>
                <c:pt idx="4">
                  <c:v>0.21862578124999993</c:v>
                </c:pt>
                <c:pt idx="5">
                  <c:v>0.25141964843749992</c:v>
                </c:pt>
                <c:pt idx="6">
                  <c:v>0.28913259570312488</c:v>
                </c:pt>
                <c:pt idx="7">
                  <c:v>0.33250248505859359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F9-174B-951F-B9B344806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896880"/>
        <c:axId val="1634882736"/>
      </c:barChart>
      <c:catAx>
        <c:axId val="163489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82736"/>
        <c:crosses val="autoZero"/>
        <c:auto val="1"/>
        <c:lblAlgn val="ctr"/>
        <c:lblOffset val="100"/>
        <c:noMultiLvlLbl val="0"/>
      </c:catAx>
      <c:valAx>
        <c:axId val="1634882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9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/>
              <a:t>New Logos by Region</a:t>
            </a:r>
          </a:p>
        </c:rich>
      </c:tx>
      <c:layout>
        <c:manualLayout>
          <c:xMode val="edge"/>
          <c:yMode val="edge"/>
          <c:x val="3.4830189879071521E-2"/>
          <c:y val="4.3676918541809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2.2999999999999998</c:v>
                </c:pt>
                <c:pt idx="2">
                  <c:v>2.6449999999999996</c:v>
                </c:pt>
                <c:pt idx="3">
                  <c:v>3.0417499999999991</c:v>
                </c:pt>
                <c:pt idx="4">
                  <c:v>3.4980124999999989</c:v>
                </c:pt>
                <c:pt idx="5">
                  <c:v>4.0227143749999987</c:v>
                </c:pt>
                <c:pt idx="6">
                  <c:v>4.6261215312499981</c:v>
                </c:pt>
                <c:pt idx="7">
                  <c:v>5.3200397609374974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7-C24B-9875-9BDA08E6CF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0.5</c:v>
                </c:pt>
                <c:pt idx="1">
                  <c:v>0.57499999999999996</c:v>
                </c:pt>
                <c:pt idx="2">
                  <c:v>0.66124999999999989</c:v>
                </c:pt>
                <c:pt idx="3">
                  <c:v>0.76043749999999977</c:v>
                </c:pt>
                <c:pt idx="4">
                  <c:v>0.87450312499999971</c:v>
                </c:pt>
                <c:pt idx="5">
                  <c:v>1.0056785937499997</c:v>
                </c:pt>
                <c:pt idx="6">
                  <c:v>1.1565303828124995</c:v>
                </c:pt>
                <c:pt idx="7">
                  <c:v>1.3300099402343744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97-C24B-9875-9BDA08E6CF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APAC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0.125</c:v>
                </c:pt>
                <c:pt idx="1">
                  <c:v>0.14374999999999999</c:v>
                </c:pt>
                <c:pt idx="2">
                  <c:v>0.16531249999999997</c:v>
                </c:pt>
                <c:pt idx="3">
                  <c:v>0.19010937499999994</c:v>
                </c:pt>
                <c:pt idx="4">
                  <c:v>0.21862578124999993</c:v>
                </c:pt>
                <c:pt idx="5">
                  <c:v>0.25141964843749992</c:v>
                </c:pt>
                <c:pt idx="6">
                  <c:v>0.28913259570312488</c:v>
                </c:pt>
                <c:pt idx="7">
                  <c:v>0.33250248505859359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97-C24B-9875-9BDA08E6C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902864"/>
        <c:axId val="1634900144"/>
      </c:barChart>
      <c:catAx>
        <c:axId val="163490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00144"/>
        <c:crosses val="autoZero"/>
        <c:auto val="1"/>
        <c:lblAlgn val="ctr"/>
        <c:lblOffset val="100"/>
        <c:noMultiLvlLbl val="0"/>
      </c:catAx>
      <c:valAx>
        <c:axId val="16349001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0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0 - 6 Months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</c:strCache>
            </c:strRef>
          </c:cat>
          <c:val>
            <c:numRef>
              <c:f>Sheet1!$B$2:$H$2</c:f>
              <c:numCache>
                <c:formatCode>"$"#,##0_);[Red]\("$"#,##0\)</c:formatCode>
                <c:ptCount val="7"/>
                <c:pt idx="0">
                  <c:v>4000</c:v>
                </c:pt>
                <c:pt idx="1">
                  <c:v>4120</c:v>
                </c:pt>
                <c:pt idx="2">
                  <c:v>4202.3999999999996</c:v>
                </c:pt>
                <c:pt idx="3">
                  <c:v>4412.5199999999995</c:v>
                </c:pt>
                <c:pt idx="4">
                  <c:v>4853.7719999999999</c:v>
                </c:pt>
                <c:pt idx="5">
                  <c:v>4902.3097200000002</c:v>
                </c:pt>
                <c:pt idx="6">
                  <c:v>5196.4483032000007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8A-CB4F-8D20-A6A813BC16C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7 - 12 Months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</c:strCache>
            </c:strRef>
          </c:cat>
          <c:val>
            <c:numRef>
              <c:f>Sheet1!$B$3:$H$3</c:f>
              <c:numCache>
                <c:formatCode>"$"#,##0_);[Red]\("$"#,##0\)</c:formatCode>
                <c:ptCount val="7"/>
                <c:pt idx="0">
                  <c:v>4500</c:v>
                </c:pt>
                <c:pt idx="1">
                  <c:v>4950</c:v>
                </c:pt>
                <c:pt idx="2">
                  <c:v>4999.5</c:v>
                </c:pt>
                <c:pt idx="3">
                  <c:v>5299.47</c:v>
                </c:pt>
                <c:pt idx="4">
                  <c:v>5458.4541000000008</c:v>
                </c:pt>
                <c:pt idx="5">
                  <c:v>5567.6231820000012</c:v>
                </c:pt>
                <c:pt idx="6">
                  <c:v>5846.0043411000015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8A-CB4F-8D20-A6A813BC16C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1 - 2 Years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</c:strCache>
            </c:strRef>
          </c:cat>
          <c:val>
            <c:numRef>
              <c:f>Sheet1!$B$4:$H$4</c:f>
              <c:numCache>
                <c:formatCode>"$"#,##0_);[Red]\("$"#,##0\)</c:formatCode>
                <c:ptCount val="7"/>
                <c:pt idx="0">
                  <c:v>5000</c:v>
                </c:pt>
                <c:pt idx="1">
                  <c:v>5050</c:v>
                </c:pt>
                <c:pt idx="2">
                  <c:v>5353</c:v>
                </c:pt>
                <c:pt idx="3">
                  <c:v>5513.59</c:v>
                </c:pt>
                <c:pt idx="4">
                  <c:v>5623.8618000000006</c:v>
                </c:pt>
                <c:pt idx="5">
                  <c:v>6186.247980000001</c:v>
                </c:pt>
                <c:pt idx="6">
                  <c:v>6495.5603790000014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8A-CB4F-8D20-A6A813BC16C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2+ Years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</c:strCache>
            </c:strRef>
          </c:cat>
          <c:val>
            <c:numRef>
              <c:f>Sheet1!$B$5:$H$5</c:f>
              <c:numCache>
                <c:formatCode>"$"#,##0_);[Red]\("$"#,##0\)</c:formatCode>
                <c:ptCount val="7"/>
                <c:pt idx="0">
                  <c:v>5500</c:v>
                </c:pt>
                <c:pt idx="1">
                  <c:v>5830</c:v>
                </c:pt>
                <c:pt idx="2">
                  <c:v>6004.9000000000005</c:v>
                </c:pt>
                <c:pt idx="3">
                  <c:v>6124.9980000000005</c:v>
                </c:pt>
                <c:pt idx="4">
                  <c:v>6737.497800000001</c:v>
                </c:pt>
                <c:pt idx="5">
                  <c:v>6804.8727780000008</c:v>
                </c:pt>
                <c:pt idx="6">
                  <c:v>7485.3600558000016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8A-CB4F-8D20-A6A813BC16C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</c:strCache>
            </c:strRef>
          </c:cat>
          <c:val>
            <c:numRef>
              <c:f>Sheet1!$B$6:$H$6</c:f>
              <c:numCache>
                <c:formatCode>"$"#,##0_);[Red]\("$"#,##0\)</c:formatCode>
                <c:ptCount val="7"/>
                <c:pt idx="0">
                  <c:v>4750</c:v>
                </c:pt>
                <c:pt idx="1">
                  <c:v>4987.5</c:v>
                </c:pt>
                <c:pt idx="2">
                  <c:v>5139.95</c:v>
                </c:pt>
                <c:pt idx="3">
                  <c:v>5337.6445000000003</c:v>
                </c:pt>
                <c:pt idx="4">
                  <c:v>5668.3964250000008</c:v>
                </c:pt>
                <c:pt idx="5">
                  <c:v>5865.2634150000004</c:v>
                </c:pt>
                <c:pt idx="6">
                  <c:v>6255.8432697750013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8A-CB4F-8D20-A6A813BC1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892528"/>
        <c:axId val="1634893616"/>
      </c:lineChart>
      <c:catAx>
        <c:axId val="163489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93616"/>
        <c:crosses val="autoZero"/>
        <c:auto val="1"/>
        <c:lblAlgn val="ctr"/>
        <c:lblOffset val="100"/>
        <c:noMultiLvlLbl val="0"/>
      </c:catAx>
      <c:valAx>
        <c:axId val="1634893616"/>
        <c:scaling>
          <c:orientation val="minMax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Production Per Rep by Tenure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92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New Pipeline Added by Week</a:t>
            </a:r>
          </a:p>
        </c:rich>
      </c:tx>
      <c:layout>
        <c:manualLayout>
          <c:xMode val="edge"/>
          <c:yMode val="edge"/>
          <c:x val="1.1933562992125958E-2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61-E142-8D6C-20EABB6F23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112</c:v>
                </c:pt>
                <c:pt idx="1">
                  <c:v>108</c:v>
                </c:pt>
                <c:pt idx="2">
                  <c:v>85</c:v>
                </c:pt>
                <c:pt idx="3">
                  <c:v>85</c:v>
                </c:pt>
                <c:pt idx="4">
                  <c:v>97</c:v>
                </c:pt>
                <c:pt idx="5">
                  <c:v>85</c:v>
                </c:pt>
                <c:pt idx="6">
                  <c:v>88</c:v>
                </c:pt>
                <c:pt idx="7">
                  <c:v>116</c:v>
                </c:pt>
                <c:pt idx="8">
                  <c:v>94</c:v>
                </c:pt>
                <c:pt idx="9">
                  <c:v>103</c:v>
                </c:pt>
                <c:pt idx="10">
                  <c:v>93</c:v>
                </c:pt>
                <c:pt idx="11">
                  <c:v>82</c:v>
                </c:pt>
                <c:pt idx="12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1-E142-8D6C-20EABB6F2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37189248"/>
        <c:axId val="-1137175648"/>
      </c:lineChart>
      <c:catAx>
        <c:axId val="-1137189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37175648"/>
        <c:crosses val="autoZero"/>
        <c:auto val="1"/>
        <c:lblAlgn val="ctr"/>
        <c:lblOffset val="100"/>
        <c:noMultiLvlLbl val="1"/>
      </c:catAx>
      <c:valAx>
        <c:axId val="-113717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718924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Cumulative New Pipeline Added by Week</a:t>
            </a:r>
          </a:p>
        </c:rich>
      </c:tx>
      <c:layout>
        <c:manualLayout>
          <c:xMode val="edge"/>
          <c:yMode val="edge"/>
          <c:x val="1.1933562992125958E-2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61-E142-8D6C-20EABB6F23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110</c:v>
                </c:pt>
                <c:pt idx="1">
                  <c:v>178</c:v>
                </c:pt>
                <c:pt idx="2">
                  <c:v>279</c:v>
                </c:pt>
                <c:pt idx="3">
                  <c:v>336</c:v>
                </c:pt>
                <c:pt idx="4">
                  <c:v>435</c:v>
                </c:pt>
                <c:pt idx="5">
                  <c:v>630</c:v>
                </c:pt>
                <c:pt idx="6">
                  <c:v>777</c:v>
                </c:pt>
                <c:pt idx="7">
                  <c:v>672</c:v>
                </c:pt>
                <c:pt idx="8">
                  <c:v>810</c:v>
                </c:pt>
                <c:pt idx="9">
                  <c:v>800</c:v>
                </c:pt>
                <c:pt idx="10">
                  <c:v>1111</c:v>
                </c:pt>
                <c:pt idx="11">
                  <c:v>1212</c:v>
                </c:pt>
                <c:pt idx="12">
                  <c:v>1495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1-E142-8D6C-20EABB6F2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37187072"/>
        <c:axId val="-1137186528"/>
      </c:lineChart>
      <c:catAx>
        <c:axId val="-1137187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37186528"/>
        <c:crosses val="autoZero"/>
        <c:auto val="1"/>
        <c:lblAlgn val="ctr"/>
        <c:lblOffset val="100"/>
        <c:noMultiLvlLbl val="1"/>
      </c:catAx>
      <c:valAx>
        <c:axId val="-11371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718707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New</a:t>
            </a:r>
            <a:r>
              <a:rPr lang="en-US" sz="1100" b="1" baseline="0" dirty="0"/>
              <a:t> </a:t>
            </a:r>
            <a:r>
              <a:rPr lang="en-US" sz="1100" b="1" dirty="0"/>
              <a:t>Late Stage Pipeline Added by Week</a:t>
            </a:r>
          </a:p>
        </c:rich>
      </c:tx>
      <c:layout>
        <c:manualLayout>
          <c:xMode val="edge"/>
          <c:yMode val="edge"/>
          <c:x val="1.1933562992125958E-2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90</c:v>
                </c:pt>
                <c:pt idx="9">
                  <c:v>90</c:v>
                </c:pt>
                <c:pt idx="10">
                  <c:v>95</c:v>
                </c:pt>
                <c:pt idx="11">
                  <c:v>95</c:v>
                </c:pt>
                <c:pt idx="12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61-E142-8D6C-20EABB6F23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88.5</c:v>
                </c:pt>
                <c:pt idx="1">
                  <c:v>72.75</c:v>
                </c:pt>
                <c:pt idx="2">
                  <c:v>74.25</c:v>
                </c:pt>
                <c:pt idx="3">
                  <c:v>75</c:v>
                </c:pt>
                <c:pt idx="4">
                  <c:v>91.2</c:v>
                </c:pt>
                <c:pt idx="5">
                  <c:v>64</c:v>
                </c:pt>
                <c:pt idx="6">
                  <c:v>93.6</c:v>
                </c:pt>
                <c:pt idx="7">
                  <c:v>65.599999999999994</c:v>
                </c:pt>
                <c:pt idx="8">
                  <c:v>76.5</c:v>
                </c:pt>
                <c:pt idx="9">
                  <c:v>74.7</c:v>
                </c:pt>
                <c:pt idx="10">
                  <c:v>77.900000000000006</c:v>
                </c:pt>
                <c:pt idx="11">
                  <c:v>91.2</c:v>
                </c:pt>
                <c:pt idx="12">
                  <c:v>105.45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1-E142-8D6C-20EABB6F2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37171296"/>
        <c:axId val="-1137188704"/>
      </c:lineChart>
      <c:catAx>
        <c:axId val="-1137171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37188704"/>
        <c:crosses val="autoZero"/>
        <c:auto val="1"/>
        <c:lblAlgn val="ctr"/>
        <c:lblOffset val="100"/>
        <c:noMultiLvlLbl val="1"/>
      </c:catAx>
      <c:valAx>
        <c:axId val="-113718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717129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Cumulative Late Stage Pipeline Added by Week</a:t>
            </a:r>
          </a:p>
        </c:rich>
      </c:tx>
      <c:layout>
        <c:manualLayout>
          <c:xMode val="edge"/>
          <c:yMode val="edge"/>
          <c:x val="1.1933562992125958E-2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75</c:v>
                </c:pt>
                <c:pt idx="1">
                  <c:v>150</c:v>
                </c:pt>
                <c:pt idx="2">
                  <c:v>225</c:v>
                </c:pt>
                <c:pt idx="3">
                  <c:v>300</c:v>
                </c:pt>
                <c:pt idx="4">
                  <c:v>380</c:v>
                </c:pt>
                <c:pt idx="5">
                  <c:v>460</c:v>
                </c:pt>
                <c:pt idx="6">
                  <c:v>540</c:v>
                </c:pt>
                <c:pt idx="7">
                  <c:v>620</c:v>
                </c:pt>
                <c:pt idx="8">
                  <c:v>710</c:v>
                </c:pt>
                <c:pt idx="9">
                  <c:v>800</c:v>
                </c:pt>
                <c:pt idx="10">
                  <c:v>895</c:v>
                </c:pt>
                <c:pt idx="11">
                  <c:v>990</c:v>
                </c:pt>
                <c:pt idx="12">
                  <c:v>1085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61-E142-8D6C-20EABB6F23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81.75</c:v>
                </c:pt>
                <c:pt idx="1">
                  <c:v>175.5</c:v>
                </c:pt>
                <c:pt idx="2">
                  <c:v>195.75</c:v>
                </c:pt>
                <c:pt idx="3">
                  <c:v>273</c:v>
                </c:pt>
                <c:pt idx="4">
                  <c:v>372.4</c:v>
                </c:pt>
                <c:pt idx="5">
                  <c:v>519.79999999999995</c:v>
                </c:pt>
                <c:pt idx="6">
                  <c:v>594</c:v>
                </c:pt>
                <c:pt idx="7">
                  <c:v>527</c:v>
                </c:pt>
                <c:pt idx="8">
                  <c:v>624.79999999999995</c:v>
                </c:pt>
                <c:pt idx="9">
                  <c:v>792</c:v>
                </c:pt>
                <c:pt idx="10">
                  <c:v>778.65</c:v>
                </c:pt>
                <c:pt idx="11">
                  <c:v>811.8</c:v>
                </c:pt>
                <c:pt idx="12">
                  <c:v>976.5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1-E142-8D6C-20EABB6F2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37168576"/>
        <c:axId val="-1137176192"/>
      </c:lineChart>
      <c:catAx>
        <c:axId val="-1137168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37176192"/>
        <c:crosses val="autoZero"/>
        <c:auto val="1"/>
        <c:lblAlgn val="ctr"/>
        <c:lblOffset val="100"/>
        <c:noMultiLvlLbl val="1"/>
      </c:catAx>
      <c:valAx>
        <c:axId val="-11371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71685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New</a:t>
            </a:r>
            <a:r>
              <a:rPr lang="en-US" sz="1100" b="1" baseline="0" dirty="0"/>
              <a:t> Closed Won </a:t>
            </a:r>
            <a:r>
              <a:rPr lang="en-US" sz="1100" b="1" dirty="0"/>
              <a:t>by Week</a:t>
            </a:r>
          </a:p>
        </c:rich>
      </c:tx>
      <c:layout>
        <c:manualLayout>
          <c:xMode val="edge"/>
          <c:yMode val="edge"/>
          <c:x val="1.1933562992125958E-2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35</c:v>
                </c:pt>
                <c:pt idx="12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61-E142-8D6C-20EABB6F23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9.5</c:v>
                </c:pt>
                <c:pt idx="1">
                  <c:v>10.6</c:v>
                </c:pt>
                <c:pt idx="2">
                  <c:v>10.199999999999999</c:v>
                </c:pt>
                <c:pt idx="3">
                  <c:v>14.1</c:v>
                </c:pt>
                <c:pt idx="4">
                  <c:v>14.7</c:v>
                </c:pt>
                <c:pt idx="5">
                  <c:v>16.5</c:v>
                </c:pt>
                <c:pt idx="6">
                  <c:v>15.3</c:v>
                </c:pt>
                <c:pt idx="7">
                  <c:v>21</c:v>
                </c:pt>
                <c:pt idx="8">
                  <c:v>22.5</c:v>
                </c:pt>
                <c:pt idx="9">
                  <c:v>27.25</c:v>
                </c:pt>
                <c:pt idx="10">
                  <c:v>25.5</c:v>
                </c:pt>
                <c:pt idx="11">
                  <c:v>37.450000000000003</c:v>
                </c:pt>
                <c:pt idx="12">
                  <c:v>42.75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1-E142-8D6C-20EABB6F2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37182176"/>
        <c:axId val="-1137168032"/>
      </c:lineChart>
      <c:catAx>
        <c:axId val="-1137182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37168032"/>
        <c:crosses val="autoZero"/>
        <c:auto val="1"/>
        <c:lblAlgn val="ctr"/>
        <c:lblOffset val="100"/>
        <c:noMultiLvlLbl val="1"/>
      </c:catAx>
      <c:valAx>
        <c:axId val="-113716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71821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Cumulative Closed Won by Week</a:t>
            </a:r>
          </a:p>
        </c:rich>
      </c:tx>
      <c:layout>
        <c:manualLayout>
          <c:xMode val="edge"/>
          <c:yMode val="edge"/>
          <c:x val="9.6257481357370604E-3"/>
          <c:y val="1.4062484547242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110</c:v>
                </c:pt>
                <c:pt idx="8">
                  <c:v>135</c:v>
                </c:pt>
                <c:pt idx="9">
                  <c:v>160</c:v>
                </c:pt>
                <c:pt idx="10">
                  <c:v>185</c:v>
                </c:pt>
                <c:pt idx="11">
                  <c:v>220</c:v>
                </c:pt>
                <c:pt idx="12">
                  <c:v>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61-E142-8D6C-20EABB6F23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8.8000000000000007</c:v>
                </c:pt>
                <c:pt idx="1">
                  <c:v>22.2</c:v>
                </c:pt>
                <c:pt idx="2">
                  <c:v>31.5</c:v>
                </c:pt>
                <c:pt idx="3">
                  <c:v>40.5</c:v>
                </c:pt>
                <c:pt idx="4">
                  <c:v>66</c:v>
                </c:pt>
                <c:pt idx="5">
                  <c:v>87</c:v>
                </c:pt>
                <c:pt idx="6">
                  <c:v>101.7</c:v>
                </c:pt>
                <c:pt idx="7">
                  <c:v>116.6</c:v>
                </c:pt>
                <c:pt idx="8">
                  <c:v>113.4</c:v>
                </c:pt>
                <c:pt idx="9">
                  <c:v>134.4</c:v>
                </c:pt>
                <c:pt idx="10">
                  <c:v>181.3</c:v>
                </c:pt>
                <c:pt idx="11">
                  <c:v>195.8</c:v>
                </c:pt>
                <c:pt idx="12">
                  <c:v>230.55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1-E142-8D6C-20EABB6F2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37181632"/>
        <c:axId val="-1137163136"/>
      </c:lineChart>
      <c:catAx>
        <c:axId val="-1137181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37163136"/>
        <c:crosses val="autoZero"/>
        <c:auto val="1"/>
        <c:lblAlgn val="ctr"/>
        <c:lblOffset val="100"/>
        <c:noMultiLvlLbl val="1"/>
      </c:catAx>
      <c:valAx>
        <c:axId val="-113716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718163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Closed Won and Late Stage Pipeline</a:t>
            </a:r>
            <a:r>
              <a:rPr lang="en-US" sz="1100" b="1" baseline="0" dirty="0"/>
              <a:t> vs. Quota and Capacity Ratios</a:t>
            </a:r>
          </a:p>
        </c:rich>
      </c:tx>
      <c:layout>
        <c:manualLayout>
          <c:xMode val="edge"/>
          <c:yMode val="edge"/>
          <c:x val="1.1933562992125958E-2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(LS Pipe + Won) / Capacity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</c:strCache>
            </c:strRef>
          </c:cat>
          <c:val>
            <c:numRef>
              <c:f>Sheet1!$B$2:$B$13</c:f>
              <c:numCache>
                <c:formatCode>0.0\x</c:formatCode>
                <c:ptCount val="12"/>
                <c:pt idx="0">
                  <c:v>1.5</c:v>
                </c:pt>
                <c:pt idx="1">
                  <c:v>1.6500000000000001</c:v>
                </c:pt>
                <c:pt idx="2">
                  <c:v>1.8150000000000004</c:v>
                </c:pt>
                <c:pt idx="3">
                  <c:v>1.9965000000000006</c:v>
                </c:pt>
                <c:pt idx="4">
                  <c:v>2.1961500000000007</c:v>
                </c:pt>
                <c:pt idx="5">
                  <c:v>2.4157650000000008</c:v>
                </c:pt>
                <c:pt idx="6">
                  <c:v>2.6573415000000011</c:v>
                </c:pt>
                <c:pt idx="7">
                  <c:v>2.9230756500000017</c:v>
                </c:pt>
                <c:pt idx="8">
                  <c:v>3.2153832150000019</c:v>
                </c:pt>
                <c:pt idx="9">
                  <c:v>3.5369215365000022</c:v>
                </c:pt>
                <c:pt idx="10">
                  <c:v>3.8906136901500026</c:v>
                </c:pt>
                <c:pt idx="11">
                  <c:v>4.2796750591650028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2C-AC43-88A4-BAD9AF2CD8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(LS Pipe + Won) / Plan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</c:strCache>
            </c:strRef>
          </c:cat>
          <c:val>
            <c:numRef>
              <c:f>Sheet1!$C$2:$C$13</c:f>
              <c:numCache>
                <c:formatCode>0.0\x</c:formatCode>
                <c:ptCount val="12"/>
                <c:pt idx="0">
                  <c:v>1.4</c:v>
                </c:pt>
                <c:pt idx="1">
                  <c:v>1.5680000000000001</c:v>
                </c:pt>
                <c:pt idx="2">
                  <c:v>1.7561600000000002</c:v>
                </c:pt>
                <c:pt idx="3">
                  <c:v>1.9668992000000003</c:v>
                </c:pt>
                <c:pt idx="4">
                  <c:v>2.2029271040000005</c:v>
                </c:pt>
                <c:pt idx="5">
                  <c:v>2.4672783564800009</c:v>
                </c:pt>
                <c:pt idx="6">
                  <c:v>2.7633517592576013</c:v>
                </c:pt>
                <c:pt idx="7">
                  <c:v>3.0949539703685138</c:v>
                </c:pt>
                <c:pt idx="8">
                  <c:v>3.4663484468127357</c:v>
                </c:pt>
                <c:pt idx="9">
                  <c:v>3.8823102604302644</c:v>
                </c:pt>
                <c:pt idx="10">
                  <c:v>4.3481874916818963</c:v>
                </c:pt>
                <c:pt idx="11">
                  <c:v>4.8699699906837246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2C-AC43-88A4-BAD9AF2CD8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Capacity / Plan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</c:strCache>
            </c:strRef>
          </c:cat>
          <c:val>
            <c:numRef>
              <c:f>Sheet1!$D$2:$D$13</c:f>
              <c:numCache>
                <c:formatCode>0.0\x</c:formatCode>
                <c:ptCount val="12"/>
                <c:pt idx="0">
                  <c:v>0.93333333333333324</c:v>
                </c:pt>
                <c:pt idx="1">
                  <c:v>0.95030303030303032</c:v>
                </c:pt>
                <c:pt idx="2">
                  <c:v>0.96758126721763071</c:v>
                </c:pt>
                <c:pt idx="3">
                  <c:v>0.98517365389431488</c:v>
                </c:pt>
                <c:pt idx="4">
                  <c:v>1.0030859021469389</c:v>
                </c:pt>
                <c:pt idx="5">
                  <c:v>1.0213238276405197</c:v>
                </c:pt>
                <c:pt idx="6">
                  <c:v>1.0398933517794382</c:v>
                </c:pt>
                <c:pt idx="7">
                  <c:v>1.0588005036299735</c:v>
                </c:pt>
                <c:pt idx="8">
                  <c:v>1.0780514218777912</c:v>
                </c:pt>
                <c:pt idx="9">
                  <c:v>1.0976523568210239</c:v>
                </c:pt>
                <c:pt idx="10">
                  <c:v>1.1176096723995879</c:v>
                </c:pt>
                <c:pt idx="11">
                  <c:v>1.1379298482613989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2C-AC43-88A4-BAD9AF2CD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37180544"/>
        <c:axId val="-1137190880"/>
      </c:lineChart>
      <c:catAx>
        <c:axId val="-11371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7190880"/>
        <c:crosses val="autoZero"/>
        <c:auto val="1"/>
        <c:lblAlgn val="ctr"/>
        <c:lblOffset val="100"/>
        <c:noMultiLvlLbl val="1"/>
      </c:catAx>
      <c:valAx>
        <c:axId val="-113719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x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718054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Downgrade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Q116</c:v>
                </c:pt>
                <c:pt idx="1">
                  <c:v>Q216</c:v>
                </c:pt>
                <c:pt idx="2">
                  <c:v>Q316</c:v>
                </c:pt>
                <c:pt idx="3">
                  <c:v>Q416</c:v>
                </c:pt>
                <c:pt idx="4">
                  <c:v>Q117</c:v>
                </c:pt>
                <c:pt idx="5">
                  <c:v>Q217</c:v>
                </c:pt>
                <c:pt idx="6">
                  <c:v>Q317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-10</c:v>
                </c:pt>
                <c:pt idx="4">
                  <c:v>-20</c:v>
                </c:pt>
                <c:pt idx="5">
                  <c:v>-12</c:v>
                </c:pt>
                <c:pt idx="6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1-1B48-B0E4-6012B354D7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Cancellation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Q116</c:v>
                </c:pt>
                <c:pt idx="1">
                  <c:v>Q216</c:v>
                </c:pt>
                <c:pt idx="2">
                  <c:v>Q316</c:v>
                </c:pt>
                <c:pt idx="3">
                  <c:v>Q416</c:v>
                </c:pt>
                <c:pt idx="4">
                  <c:v>Q117</c:v>
                </c:pt>
                <c:pt idx="5">
                  <c:v>Q217</c:v>
                </c:pt>
                <c:pt idx="6">
                  <c:v>Q317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-30</c:v>
                </c:pt>
                <c:pt idx="4">
                  <c:v>-40</c:v>
                </c:pt>
                <c:pt idx="5">
                  <c:v>-40</c:v>
                </c:pt>
                <c:pt idx="6">
                  <c:v>-66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F1-1B48-B0E4-6012B354D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41665248"/>
        <c:axId val="-1361798880"/>
      </c:barChart>
      <c:catAx>
        <c:axId val="-174166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798880"/>
        <c:crossesAt val="0"/>
        <c:auto val="1"/>
        <c:lblAlgn val="ctr"/>
        <c:lblOffset val="100"/>
        <c:noMultiLvlLbl val="0"/>
      </c:catAx>
      <c:valAx>
        <c:axId val="-1361798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ARR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4166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17290015103946E-3"/>
          <c:y val="2.9617359703999643E-2"/>
          <c:w val="0.95178196196677134"/>
          <c:h val="0.8317447456671701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32921712"/>
        <c:axId val="-1332924432"/>
      </c:barChart>
      <c:catAx>
        <c:axId val="-133292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2924432"/>
        <c:crosses val="autoZero"/>
        <c:auto val="1"/>
        <c:lblAlgn val="ctr"/>
        <c:lblOffset val="100"/>
        <c:noMultiLvlLbl val="0"/>
      </c:catAx>
      <c:valAx>
        <c:axId val="-133292443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33292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Gross Revenue Retention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'Churn to Retention'!$F$1:$M$1</c:f>
              <c:strCache>
                <c:ptCount val="8"/>
                <c:pt idx="0">
                  <c:v>Q116 (A)</c:v>
                </c:pt>
                <c:pt idx="1">
                  <c:v>Q216 (A)</c:v>
                </c:pt>
                <c:pt idx="2">
                  <c:v>Q316 (A)</c:v>
                </c:pt>
                <c:pt idx="3">
                  <c:v>Q416 (A)</c:v>
                </c:pt>
                <c:pt idx="4">
                  <c:v>Q117 (A)</c:v>
                </c:pt>
                <c:pt idx="5">
                  <c:v>Q217 (A)</c:v>
                </c:pt>
                <c:pt idx="6">
                  <c:v>Q317 (A)</c:v>
                </c:pt>
                <c:pt idx="7">
                  <c:v>Q417 (P)</c:v>
                </c:pt>
              </c:strCache>
            </c:strRef>
          </c:cat>
          <c:val>
            <c:numRef>
              <c:f>'Churn to Retention'!$F$7:$M$7</c:f>
              <c:numCache>
                <c:formatCode>0%</c:formatCode>
                <c:ptCount val="8"/>
                <c:pt idx="0">
                  <c:v>0.61038961038961037</c:v>
                </c:pt>
                <c:pt idx="1">
                  <c:v>0.77092511013215859</c:v>
                </c:pt>
                <c:pt idx="2">
                  <c:v>0.76044568245125344</c:v>
                </c:pt>
                <c:pt idx="3">
                  <c:v>0.624</c:v>
                </c:pt>
                <c:pt idx="4">
                  <c:v>0.89918283963227774</c:v>
                </c:pt>
                <c:pt idx="5">
                  <c:v>0.85822845417236659</c:v>
                </c:pt>
                <c:pt idx="6">
                  <c:v>0.89445514064015519</c:v>
                </c:pt>
                <c:pt idx="7">
                  <c:v>0.92043343488857943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D-4E63-A1C4-5E1A4B991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32919536"/>
        <c:axId val="-1332922800"/>
      </c:barChart>
      <c:catAx>
        <c:axId val="-13329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2922800"/>
        <c:crosses val="autoZero"/>
        <c:auto val="1"/>
        <c:lblAlgn val="ctr"/>
        <c:lblOffset val="100"/>
        <c:noMultiLvlLbl val="0"/>
      </c:catAx>
      <c:valAx>
        <c:axId val="-133292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291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Net Revenue Retention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'Churn to Retention'!$F$1:$M$1</c:f>
              <c:strCache>
                <c:ptCount val="8"/>
                <c:pt idx="0">
                  <c:v>Q116 (A)</c:v>
                </c:pt>
                <c:pt idx="1">
                  <c:v>Q216 (A)</c:v>
                </c:pt>
                <c:pt idx="2">
                  <c:v>Q316 (A)</c:v>
                </c:pt>
                <c:pt idx="3">
                  <c:v>Q416 (A)</c:v>
                </c:pt>
                <c:pt idx="4">
                  <c:v>Q117 (A)</c:v>
                </c:pt>
                <c:pt idx="5">
                  <c:v>Q217 (A)</c:v>
                </c:pt>
                <c:pt idx="6">
                  <c:v>Q317 (A)</c:v>
                </c:pt>
                <c:pt idx="7">
                  <c:v>Q417 (P)</c:v>
                </c:pt>
              </c:strCache>
            </c:strRef>
          </c:cat>
          <c:val>
            <c:numRef>
              <c:f>'Churn to Retention'!$F$11:$M$11</c:f>
              <c:numCache>
                <c:formatCode>0%</c:formatCode>
                <c:ptCount val="8"/>
                <c:pt idx="0">
                  <c:v>0.61688311688311692</c:v>
                </c:pt>
                <c:pt idx="1">
                  <c:v>1.105726872246696</c:v>
                </c:pt>
                <c:pt idx="2">
                  <c:v>0.92200557103064062</c:v>
                </c:pt>
                <c:pt idx="3">
                  <c:v>1.028</c:v>
                </c:pt>
                <c:pt idx="4">
                  <c:v>1.0178243105209397</c:v>
                </c:pt>
                <c:pt idx="5">
                  <c:v>1.0409541723666211</c:v>
                </c:pt>
                <c:pt idx="6">
                  <c:v>1.0434448351115422</c:v>
                </c:pt>
                <c:pt idx="7">
                  <c:v>1.0434484984331476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9-41AB-BEA5-B755E162B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32924976"/>
        <c:axId val="-1332921168"/>
      </c:barChart>
      <c:catAx>
        <c:axId val="-133292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2921168"/>
        <c:crosses val="autoZero"/>
        <c:auto val="1"/>
        <c:lblAlgn val="ctr"/>
        <c:lblOffset val="100"/>
        <c:noMultiLvlLbl val="0"/>
      </c:catAx>
      <c:valAx>
        <c:axId val="-133292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292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32379620550224E-2"/>
          <c:y val="5.4623871276911845E-2"/>
          <c:w val="0.9260215549783567"/>
          <c:h val="0.72711684526354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EED2-40E6-A40C-BA7C0F926167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2A9-49F4-8C60-8B3F8EECEC8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2A9-49F4-8C60-8B3F8EECEC8B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2A9-49F4-8C60-8B3F8EECEC8B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2A9-49F4-8C60-8B3F8EECEC8B}"/>
              </c:ext>
            </c:extLst>
          </c:dPt>
          <c:dLbls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A9-49F4-8C60-8B3F8EECE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D2-40E6-A40C-BA7C0F9261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5-42A9-49F4-8C60-8B3F8EECEC8B}"/>
              </c:ext>
            </c:extLst>
          </c:dPt>
          <c:cat>
            <c:strRef>
              <c:f>Sheet1!$A$2:$A$6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D2-40E6-A40C-BA7C0F9261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EED2-40E6-A40C-BA7C0F926167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42A9-49F4-8C60-8B3F8EECEC8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42A9-49F4-8C60-8B3F8EECEC8B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42A9-49F4-8C60-8B3F8EECEC8B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42A9-49F4-8C60-8B3F8EECEC8B}"/>
              </c:ext>
            </c:extLst>
          </c:dPt>
          <c:dPt>
            <c:idx val="6"/>
            <c:marker>
              <c:symbol val="square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B-42A9-49F4-8C60-8B3F8EECEC8B}"/>
              </c:ext>
            </c:extLst>
          </c:dPt>
          <c:dLbls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A9-49F4-8C60-8B3F8EECE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0.35399999999999998</c:v>
                </c:pt>
                <c:pt idx="1">
                  <c:v>0.35399999999999998</c:v>
                </c:pt>
                <c:pt idx="2">
                  <c:v>0.35399999999999998</c:v>
                </c:pt>
                <c:pt idx="3">
                  <c:v>0.35399999999999998</c:v>
                </c:pt>
                <c:pt idx="4">
                  <c:v>0.35399999999999998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D2-40E6-A40C-BA7C0F9261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8D7A7825-381E-450B-86FB-528B75D1D351}" type="CELLRANGE">
                      <a:rPr lang="en-US" smtClean="0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ED2-40E6-A40C-BA7C0F9261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D2C771-83DF-4568-8B4D-9CF5E6A576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8254-4AB8-9E19-49B539C797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7FF37FA-40F7-474A-A900-4D6DD17600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8254-4AB8-9E19-49B539C797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322882E-662D-465E-8875-7B03EF869227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8254-4AB8-9E19-49B539C797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6689524-B93A-4200-820E-88A8F07B08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F01-8E40-9B0B-3567C5A699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0.33</c:v>
                </c:pt>
                <c:pt idx="1">
                  <c:v>0.4</c:v>
                </c:pt>
                <c:pt idx="2">
                  <c:v>0.36</c:v>
                </c:pt>
                <c:pt idx="3">
                  <c:v>0.35</c:v>
                </c:pt>
                <c:pt idx="4">
                  <c:v>0.33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Sheet1!$E$2:$E$6</c15:f>
                <c15:dlblRangeCache>
                  <c:ptCount val="5"/>
                  <c:pt idx="0">
                    <c:v>33%</c:v>
                  </c:pt>
                  <c:pt idx="1">
                    <c:v>40%</c:v>
                  </c:pt>
                  <c:pt idx="2">
                    <c:v>36%</c:v>
                  </c:pt>
                  <c:pt idx="3">
                    <c:v>35%</c:v>
                  </c:pt>
                  <c:pt idx="4">
                    <c:v>33%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ED2-40E6-A40C-BA7C0F926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928976"/>
        <c:axId val="1634922992"/>
      </c:lineChart>
      <c:catAx>
        <c:axId val="163492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22992"/>
        <c:crosses val="autoZero"/>
        <c:auto val="1"/>
        <c:lblAlgn val="ctr"/>
        <c:lblOffset val="100"/>
        <c:noMultiLvlLbl val="0"/>
      </c:catAx>
      <c:valAx>
        <c:axId val="1634922992"/>
        <c:scaling>
          <c:orientation val="minMax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289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/>
              <a:t>$ Churn by Segment</a:t>
            </a:r>
          </a:p>
          <a:p>
            <a:pPr algn="l"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(Churn + Downgrade as % of Beginning</a:t>
            </a:r>
            <a:r>
              <a:rPr lang="en-US" sz="1000" baseline="0" dirty="0"/>
              <a:t> ARR)</a:t>
            </a:r>
            <a:endParaRPr lang="en-US" sz="1000" dirty="0"/>
          </a:p>
        </c:rich>
      </c:tx>
      <c:layout>
        <c:manualLayout>
          <c:xMode val="edge"/>
          <c:yMode val="edge"/>
          <c:x val="1.2687500000000008E-2"/>
          <c:y val="1.8749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311601086558358"/>
          <c:y val="0.22904764492191138"/>
          <c:w val="0.86426085173764156"/>
          <c:h val="0.374979041823206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Enterprise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2.1000000000000001E-2</c:v>
                </c:pt>
                <c:pt idx="1">
                  <c:v>2.1999999999999999E-2</c:v>
                </c:pt>
                <c:pt idx="2">
                  <c:v>1.9E-2</c:v>
                </c:pt>
                <c:pt idx="3">
                  <c:v>0.02</c:v>
                </c:pt>
                <c:pt idx="4">
                  <c:v>1.7999999999999999E-2</c:v>
                </c:pt>
                <c:pt idx="5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31-4760-AAFA-5A43EB0EAE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3.4000000000000002E-2</c:v>
                </c:pt>
                <c:pt idx="1">
                  <c:v>3.2000000000000001E-2</c:v>
                </c:pt>
                <c:pt idx="2">
                  <c:v>3.1E-2</c:v>
                </c:pt>
                <c:pt idx="3">
                  <c:v>3.2000000000000001E-2</c:v>
                </c:pt>
                <c:pt idx="4">
                  <c:v>2.9000000000000001E-2</c:v>
                </c:pt>
                <c:pt idx="5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31-4760-AAFA-5A43EB0EAE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5.0999999999999997E-2</c:v>
                </c:pt>
                <c:pt idx="1">
                  <c:v>5.5E-2</c:v>
                </c:pt>
                <c:pt idx="2">
                  <c:v>4.9000000000000002E-2</c:v>
                </c:pt>
                <c:pt idx="3">
                  <c:v>5.1999999999999998E-2</c:v>
                </c:pt>
                <c:pt idx="4">
                  <c:v>5.3999999999999999E-2</c:v>
                </c:pt>
                <c:pt idx="5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31-4760-AAFA-5A43EB0EAE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0.10600000000000001</c:v>
                </c:pt>
                <c:pt idx="1">
                  <c:v>0.109</c:v>
                </c:pt>
                <c:pt idx="2">
                  <c:v>9.9000000000000005E-2</c:v>
                </c:pt>
                <c:pt idx="3">
                  <c:v>0.10400000000000001</c:v>
                </c:pt>
                <c:pt idx="4">
                  <c:v>0.10100000000000001</c:v>
                </c:pt>
                <c:pt idx="5">
                  <c:v>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60-4B46-BEB4-71D91EDDF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937136"/>
        <c:axId val="1634930608"/>
      </c:lineChart>
      <c:catAx>
        <c:axId val="163493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30608"/>
        <c:crosses val="autoZero"/>
        <c:auto val="1"/>
        <c:lblAlgn val="ctr"/>
        <c:lblOffset val="100"/>
        <c:noMultiLvlLbl val="0"/>
      </c:catAx>
      <c:valAx>
        <c:axId val="163493060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37136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800"/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65707372227855"/>
          <c:y val="0.94196756937479109"/>
          <c:w val="0.4346858525554429"/>
          <c:h val="3.2556001337345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/>
              <a:t>Account</a:t>
            </a:r>
            <a:r>
              <a:rPr lang="en-US" sz="1000" b="1" baseline="0" dirty="0"/>
              <a:t> </a:t>
            </a:r>
            <a:r>
              <a:rPr lang="en-US" sz="1000" b="1" dirty="0"/>
              <a:t>Churn by Segment</a:t>
            </a:r>
          </a:p>
          <a:p>
            <a:pPr algn="l"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(Accounts as % of Beginning</a:t>
            </a:r>
            <a:r>
              <a:rPr lang="en-US" sz="1000" baseline="0" dirty="0"/>
              <a:t> Accounts)</a:t>
            </a:r>
            <a:endParaRPr lang="en-US" sz="1000" dirty="0"/>
          </a:p>
        </c:rich>
      </c:tx>
      <c:layout>
        <c:manualLayout>
          <c:xMode val="edge"/>
          <c:yMode val="edge"/>
          <c:x val="1.2687500000000008E-2"/>
          <c:y val="1.8749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311601086558358"/>
          <c:y val="0.22904764492191138"/>
          <c:w val="0.86426085173764156"/>
          <c:h val="0.374979041823206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Enterprise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2.1000000000000001E-2</c:v>
                </c:pt>
                <c:pt idx="1">
                  <c:v>2.1999999999999999E-2</c:v>
                </c:pt>
                <c:pt idx="2">
                  <c:v>1.9E-2</c:v>
                </c:pt>
                <c:pt idx="3">
                  <c:v>0.02</c:v>
                </c:pt>
                <c:pt idx="4">
                  <c:v>1.7999999999999999E-2</c:v>
                </c:pt>
                <c:pt idx="5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31-4760-AAFA-5A43EB0EAE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3.4000000000000002E-2</c:v>
                </c:pt>
                <c:pt idx="1">
                  <c:v>3.2000000000000001E-2</c:v>
                </c:pt>
                <c:pt idx="2">
                  <c:v>3.1E-2</c:v>
                </c:pt>
                <c:pt idx="3">
                  <c:v>3.2000000000000001E-2</c:v>
                </c:pt>
                <c:pt idx="4">
                  <c:v>2.9000000000000001E-2</c:v>
                </c:pt>
                <c:pt idx="5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31-4760-AAFA-5A43EB0EAE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5.0999999999999997E-2</c:v>
                </c:pt>
                <c:pt idx="1">
                  <c:v>5.5E-2</c:v>
                </c:pt>
                <c:pt idx="2">
                  <c:v>4.9000000000000002E-2</c:v>
                </c:pt>
                <c:pt idx="3">
                  <c:v>5.1999999999999998E-2</c:v>
                </c:pt>
                <c:pt idx="4">
                  <c:v>5.3999999999999999E-2</c:v>
                </c:pt>
                <c:pt idx="5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31-4760-AAFA-5A43EB0EAE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0.10600000000000001</c:v>
                </c:pt>
                <c:pt idx="1">
                  <c:v>0.109</c:v>
                </c:pt>
                <c:pt idx="2">
                  <c:v>9.9000000000000005E-2</c:v>
                </c:pt>
                <c:pt idx="3">
                  <c:v>0.10400000000000001</c:v>
                </c:pt>
                <c:pt idx="4">
                  <c:v>0.10100000000000001</c:v>
                </c:pt>
                <c:pt idx="5">
                  <c:v>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64-164C-B970-A9D5506BC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932784"/>
        <c:axId val="1634925168"/>
      </c:lineChart>
      <c:catAx>
        <c:axId val="163493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25168"/>
        <c:crosses val="autoZero"/>
        <c:auto val="1"/>
        <c:lblAlgn val="ctr"/>
        <c:lblOffset val="100"/>
        <c:noMultiLvlLbl val="0"/>
      </c:catAx>
      <c:valAx>
        <c:axId val="163492516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32784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800"/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65707372227855"/>
          <c:y val="0.94196756937479109"/>
          <c:w val="0.4346858525554429"/>
          <c:h val="3.2556001337345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/>
              <a:t>$ Non Renewal</a:t>
            </a:r>
            <a:r>
              <a:rPr lang="en-US" sz="1000" b="1" baseline="0" dirty="0"/>
              <a:t> </a:t>
            </a:r>
            <a:r>
              <a:rPr lang="en-US" sz="1000" b="1" dirty="0"/>
              <a:t>by Segment</a:t>
            </a:r>
          </a:p>
          <a:p>
            <a:pPr algn="l"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(Churn + Downgrade $ as % of Dollars Eligible to Renew</a:t>
            </a:r>
            <a:r>
              <a:rPr lang="en-US" sz="1000" baseline="0" dirty="0"/>
              <a:t>)</a:t>
            </a:r>
            <a:endParaRPr lang="en-US" sz="1000" dirty="0"/>
          </a:p>
        </c:rich>
      </c:tx>
      <c:layout>
        <c:manualLayout>
          <c:xMode val="edge"/>
          <c:yMode val="edge"/>
          <c:x val="1.2687500000000008E-2"/>
          <c:y val="1.8749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311601086558358"/>
          <c:y val="0.22904764492191138"/>
          <c:w val="0.86426085173764156"/>
          <c:h val="0.374979041823206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Enterprise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2.1000000000000001E-2</c:v>
                </c:pt>
                <c:pt idx="1">
                  <c:v>2.1999999999999999E-2</c:v>
                </c:pt>
                <c:pt idx="2">
                  <c:v>1.9E-2</c:v>
                </c:pt>
                <c:pt idx="3">
                  <c:v>0.02</c:v>
                </c:pt>
                <c:pt idx="4">
                  <c:v>1.7999999999999999E-2</c:v>
                </c:pt>
                <c:pt idx="5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31-4760-AAFA-5A43EB0EAE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3.4000000000000002E-2</c:v>
                </c:pt>
                <c:pt idx="1">
                  <c:v>3.2000000000000001E-2</c:v>
                </c:pt>
                <c:pt idx="2">
                  <c:v>3.1E-2</c:v>
                </c:pt>
                <c:pt idx="3">
                  <c:v>3.2000000000000001E-2</c:v>
                </c:pt>
                <c:pt idx="4">
                  <c:v>2.9000000000000001E-2</c:v>
                </c:pt>
                <c:pt idx="5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31-4760-AAFA-5A43EB0EAE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5.0999999999999997E-2</c:v>
                </c:pt>
                <c:pt idx="1">
                  <c:v>5.5E-2</c:v>
                </c:pt>
                <c:pt idx="2">
                  <c:v>4.9000000000000002E-2</c:v>
                </c:pt>
                <c:pt idx="3">
                  <c:v>5.1999999999999998E-2</c:v>
                </c:pt>
                <c:pt idx="4">
                  <c:v>5.3999999999999999E-2</c:v>
                </c:pt>
                <c:pt idx="5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31-4760-AAFA-5A43EB0EAE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0.10600000000000001</c:v>
                </c:pt>
                <c:pt idx="1">
                  <c:v>0.109</c:v>
                </c:pt>
                <c:pt idx="2">
                  <c:v>9.9000000000000005E-2</c:v>
                </c:pt>
                <c:pt idx="3">
                  <c:v>0.10400000000000001</c:v>
                </c:pt>
                <c:pt idx="4">
                  <c:v>0.10100000000000001</c:v>
                </c:pt>
                <c:pt idx="5">
                  <c:v>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E6-AC45-A12F-83384BCD6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919728"/>
        <c:axId val="1634942576"/>
      </c:lineChart>
      <c:catAx>
        <c:axId val="163491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42576"/>
        <c:crosses val="autoZero"/>
        <c:auto val="1"/>
        <c:lblAlgn val="ctr"/>
        <c:lblOffset val="100"/>
        <c:noMultiLvlLbl val="0"/>
      </c:catAx>
      <c:valAx>
        <c:axId val="163494257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1972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800"/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65707372227855"/>
          <c:y val="0.94196756937479109"/>
          <c:w val="0.4346858525554429"/>
          <c:h val="3.2556001337345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/>
              <a:t>Account</a:t>
            </a:r>
            <a:r>
              <a:rPr lang="en-US" sz="1000" b="1" baseline="0" dirty="0"/>
              <a:t> </a:t>
            </a:r>
            <a:r>
              <a:rPr lang="en-US" sz="1000" b="1" dirty="0"/>
              <a:t>Non Renewal by Segment</a:t>
            </a:r>
          </a:p>
          <a:p>
            <a:pPr algn="l"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(Lost Accounts as a % of Accounts Eligible to Renew</a:t>
            </a:r>
            <a:r>
              <a:rPr lang="en-US" sz="1000" baseline="0" dirty="0"/>
              <a:t>)</a:t>
            </a:r>
            <a:endParaRPr lang="en-US" sz="1000" dirty="0"/>
          </a:p>
        </c:rich>
      </c:tx>
      <c:layout>
        <c:manualLayout>
          <c:xMode val="edge"/>
          <c:yMode val="edge"/>
          <c:x val="1.2687500000000008E-2"/>
          <c:y val="1.8749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311601086558358"/>
          <c:y val="0.22904764492191138"/>
          <c:w val="0.86426085173764156"/>
          <c:h val="0.374979041823206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Enterprise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2.1000000000000001E-2</c:v>
                </c:pt>
                <c:pt idx="1">
                  <c:v>2.1999999999999999E-2</c:v>
                </c:pt>
                <c:pt idx="2">
                  <c:v>1.9E-2</c:v>
                </c:pt>
                <c:pt idx="3">
                  <c:v>0.02</c:v>
                </c:pt>
                <c:pt idx="4">
                  <c:v>1.7999999999999999E-2</c:v>
                </c:pt>
                <c:pt idx="5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31-4760-AAFA-5A43EB0EAE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3.4000000000000002E-2</c:v>
                </c:pt>
                <c:pt idx="1">
                  <c:v>3.2000000000000001E-2</c:v>
                </c:pt>
                <c:pt idx="2">
                  <c:v>3.1E-2</c:v>
                </c:pt>
                <c:pt idx="3">
                  <c:v>3.2000000000000001E-2</c:v>
                </c:pt>
                <c:pt idx="4">
                  <c:v>2.9000000000000001E-2</c:v>
                </c:pt>
                <c:pt idx="5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31-4760-AAFA-5A43EB0EAE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5.0999999999999997E-2</c:v>
                </c:pt>
                <c:pt idx="1">
                  <c:v>5.5E-2</c:v>
                </c:pt>
                <c:pt idx="2">
                  <c:v>4.9000000000000002E-2</c:v>
                </c:pt>
                <c:pt idx="3">
                  <c:v>5.1999999999999998E-2</c:v>
                </c:pt>
                <c:pt idx="4">
                  <c:v>5.3999999999999999E-2</c:v>
                </c:pt>
                <c:pt idx="5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31-4760-AAFA-5A43EB0EAE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Q320</c:v>
                </c:pt>
                <c:pt idx="1">
                  <c:v>Q420</c:v>
                </c:pt>
                <c:pt idx="2">
                  <c:v>Q121</c:v>
                </c:pt>
                <c:pt idx="3">
                  <c:v>Q221</c:v>
                </c:pt>
                <c:pt idx="4">
                  <c:v>Q321</c:v>
                </c:pt>
                <c:pt idx="5">
                  <c:v>Q421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0.10600000000000001</c:v>
                </c:pt>
                <c:pt idx="1">
                  <c:v>0.109</c:v>
                </c:pt>
                <c:pt idx="2">
                  <c:v>9.9000000000000005E-2</c:v>
                </c:pt>
                <c:pt idx="3">
                  <c:v>0.10400000000000001</c:v>
                </c:pt>
                <c:pt idx="4">
                  <c:v>0.10100000000000001</c:v>
                </c:pt>
                <c:pt idx="5">
                  <c:v>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2F-A54D-A132-9421DEB0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938224"/>
        <c:axId val="1634940400"/>
      </c:lineChart>
      <c:catAx>
        <c:axId val="163493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40400"/>
        <c:crosses val="autoZero"/>
        <c:auto val="1"/>
        <c:lblAlgn val="ctr"/>
        <c:lblOffset val="100"/>
        <c:noMultiLvlLbl val="0"/>
      </c:catAx>
      <c:valAx>
        <c:axId val="163494040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38224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800"/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65707372227855"/>
          <c:y val="0.94196756937479109"/>
          <c:w val="0.4346858525554429"/>
          <c:h val="3.2556001337345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'Scale Model'!$B$15</c:f>
              <c:strCache>
                <c:ptCount val="1"/>
                <c:pt idx="0">
                  <c:v>Net New ARR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'Scale Model'!$H$15:$N$15</c:f>
              <c:numCache>
                <c:formatCode>"$"#,##0_);\("$"#,##0\)</c:formatCode>
                <c:ptCount val="7"/>
                <c:pt idx="0">
                  <c:v>153.74545454545455</c:v>
                </c:pt>
                <c:pt idx="1">
                  <c:v>227</c:v>
                </c:pt>
                <c:pt idx="2">
                  <c:v>359.4</c:v>
                </c:pt>
                <c:pt idx="3">
                  <c:v>210.4</c:v>
                </c:pt>
                <c:pt idx="4">
                  <c:v>824.24403410322202</c:v>
                </c:pt>
                <c:pt idx="5">
                  <c:v>503.91924520645227</c:v>
                </c:pt>
                <c:pt idx="6">
                  <c:v>671.6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4-41E5-B70A-BA87BDE7B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7536624"/>
        <c:axId val="-1337535536"/>
      </c:barChart>
      <c:lineChart>
        <c:grouping val="standard"/>
        <c:varyColors val="0"/>
        <c:ser>
          <c:idx val="1"/>
          <c:order val="1"/>
          <c:tx>
            <c:strRef>
              <c:f>'Scale Model'!$B$16</c:f>
              <c:strCache>
                <c:ptCount val="1"/>
                <c:pt idx="0">
                  <c:v>Ending ARR -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'Scale Model'!$H$7:$N$7</c:f>
              <c:strCache>
                <c:ptCount val="7"/>
                <c:pt idx="0">
                  <c:v>1Q 2016</c:v>
                </c:pt>
                <c:pt idx="1">
                  <c:v>2Q 2016</c:v>
                </c:pt>
                <c:pt idx="2">
                  <c:v>3Q 2016</c:v>
                </c:pt>
                <c:pt idx="3">
                  <c:v>4Q 2016</c:v>
                </c:pt>
                <c:pt idx="4">
                  <c:v>1Q 2017</c:v>
                </c:pt>
                <c:pt idx="5">
                  <c:v>2Q 2017</c:v>
                </c:pt>
                <c:pt idx="6">
                  <c:v>3Q 2017</c:v>
                </c:pt>
              </c:strCache>
            </c:strRef>
          </c:cat>
          <c:val>
            <c:numRef>
              <c:f>'Scale Model'!$H$16:$N$16</c:f>
              <c:numCache>
                <c:formatCode>"$"#,##0_);\("$"#,##0\)</c:formatCode>
                <c:ptCount val="7"/>
                <c:pt idx="0">
                  <c:v>295.74545454545455</c:v>
                </c:pt>
                <c:pt idx="1">
                  <c:v>522.74545454545455</c:v>
                </c:pt>
                <c:pt idx="2">
                  <c:v>882.14545454545453</c:v>
                </c:pt>
                <c:pt idx="3">
                  <c:v>1092.5454545454545</c:v>
                </c:pt>
                <c:pt idx="4">
                  <c:v>1916.7894886486765</c:v>
                </c:pt>
                <c:pt idx="5">
                  <c:v>2420.7087338551287</c:v>
                </c:pt>
                <c:pt idx="6">
                  <c:v>3092.3087338551286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A4-41E5-B70A-BA87BDE7B22B}"/>
            </c:ext>
          </c:extLst>
        </c:ser>
        <c:ser>
          <c:idx val="2"/>
          <c:order val="2"/>
          <c:tx>
            <c:strRef>
              <c:f>'Scale Model'!$B$17</c:f>
              <c:strCache>
                <c:ptCount val="1"/>
                <c:pt idx="0">
                  <c:v>Ending ARR - Plan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'Scale Model'!$H$7:$N$7</c:f>
              <c:strCache>
                <c:ptCount val="7"/>
                <c:pt idx="0">
                  <c:v>1Q 2016</c:v>
                </c:pt>
                <c:pt idx="1">
                  <c:v>2Q 2016</c:v>
                </c:pt>
                <c:pt idx="2">
                  <c:v>3Q 2016</c:v>
                </c:pt>
                <c:pt idx="3">
                  <c:v>4Q 2016</c:v>
                </c:pt>
                <c:pt idx="4">
                  <c:v>1Q 2017</c:v>
                </c:pt>
                <c:pt idx="5">
                  <c:v>2Q 2017</c:v>
                </c:pt>
                <c:pt idx="6">
                  <c:v>3Q 2017</c:v>
                </c:pt>
              </c:strCache>
            </c:strRef>
          </c:cat>
          <c:val>
            <c:numRef>
              <c:f>'Scale Model'!$H$17:$N$17</c:f>
              <c:numCache>
                <c:formatCode>"$"#,##0_);\("$"#,##0\)</c:formatCode>
                <c:ptCount val="7"/>
                <c:pt idx="0">
                  <c:v>300</c:v>
                </c:pt>
                <c:pt idx="1">
                  <c:v>500</c:v>
                </c:pt>
                <c:pt idx="2">
                  <c:v>850</c:v>
                </c:pt>
                <c:pt idx="3">
                  <c:v>1200</c:v>
                </c:pt>
                <c:pt idx="4">
                  <c:v>1750</c:v>
                </c:pt>
                <c:pt idx="5">
                  <c:v>2350</c:v>
                </c:pt>
                <c:pt idx="6">
                  <c:v>3091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A4-41E5-B70A-BA87BDE7B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9339600"/>
        <c:axId val="-1337536080"/>
      </c:lineChart>
      <c:catAx>
        <c:axId val="-10933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7536080"/>
        <c:crosses val="autoZero"/>
        <c:auto val="1"/>
        <c:lblAlgn val="ctr"/>
        <c:lblOffset val="100"/>
        <c:noMultiLvlLbl val="0"/>
      </c:catAx>
      <c:valAx>
        <c:axId val="-1337536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Ending ARR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339600"/>
        <c:crosses val="autoZero"/>
        <c:crossBetween val="between"/>
      </c:valAx>
      <c:valAx>
        <c:axId val="-13375355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Net New ARR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\(&quot;$&quot;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7536624"/>
        <c:crosses val="max"/>
        <c:crossBetween val="between"/>
      </c:valAx>
      <c:catAx>
        <c:axId val="-1337536624"/>
        <c:scaling>
          <c:orientation val="minMax"/>
        </c:scaling>
        <c:delete val="1"/>
        <c:axPos val="b"/>
        <c:majorTickMark val="out"/>
        <c:minorTickMark val="none"/>
        <c:tickLblPos val="nextTo"/>
        <c:crossAx val="-1337535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u="sng" dirty="0"/>
              <a:t>Net New ARR by Segment</a:t>
            </a:r>
          </a:p>
        </c:rich>
      </c:tx>
      <c:layout>
        <c:manualLayout>
          <c:xMode val="edge"/>
          <c:yMode val="edge"/>
          <c:x val="2.0424404496607755E-2"/>
          <c:y val="1.96078431372549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Sheet1!$B$2:$B$9</c:f>
              <c:numCache>
                <c:formatCode>"$"#,##0.00_);[Red]\("$"#,##0.00\)</c:formatCode>
                <c:ptCount val="8"/>
                <c:pt idx="0">
                  <c:v>10</c:v>
                </c:pt>
                <c:pt idx="1">
                  <c:v>12.5</c:v>
                </c:pt>
                <c:pt idx="2">
                  <c:v>15.625</c:v>
                </c:pt>
                <c:pt idx="3">
                  <c:v>19.53125</c:v>
                </c:pt>
                <c:pt idx="4">
                  <c:v>24.4140625</c:v>
                </c:pt>
                <c:pt idx="5">
                  <c:v>30.517578125</c:v>
                </c:pt>
                <c:pt idx="6">
                  <c:v>38.14697265625</c:v>
                </c:pt>
                <c:pt idx="7">
                  <c:v>47.6837158203125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A-47F4-B735-5C29A9C6F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Sheet1!$C$2:$C$9</c:f>
              <c:numCache>
                <c:formatCode>"$"#,##0.00_);[Red]\("$"#,##0.00\)</c:formatCode>
                <c:ptCount val="8"/>
                <c:pt idx="0">
                  <c:v>5</c:v>
                </c:pt>
                <c:pt idx="1">
                  <c:v>5.75</c:v>
                </c:pt>
                <c:pt idx="2">
                  <c:v>6.6124999999999998</c:v>
                </c:pt>
                <c:pt idx="3">
                  <c:v>7.6043749999999992</c:v>
                </c:pt>
                <c:pt idx="4">
                  <c:v>8.7450312499999985</c:v>
                </c:pt>
                <c:pt idx="5">
                  <c:v>10.056785937499997</c:v>
                </c:pt>
                <c:pt idx="6">
                  <c:v>11.565303828124996</c:v>
                </c:pt>
                <c:pt idx="7">
                  <c:v>13.300099402343745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A-47F4-B735-5C29A9C6FC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Sheet1!$D$2:$D$9</c:f>
              <c:numCache>
                <c:formatCode>"$"#,##0.00_);[Red]\("$"#,##0.00\)</c:formatCode>
                <c:ptCount val="8"/>
                <c:pt idx="0">
                  <c:v>4</c:v>
                </c:pt>
                <c:pt idx="1">
                  <c:v>4.8</c:v>
                </c:pt>
                <c:pt idx="2">
                  <c:v>5.76</c:v>
                </c:pt>
                <c:pt idx="3">
                  <c:v>6.9119999999999999</c:v>
                </c:pt>
                <c:pt idx="4">
                  <c:v>8.2943999999999996</c:v>
                </c:pt>
                <c:pt idx="5">
                  <c:v>9.9532799999999995</c:v>
                </c:pt>
                <c:pt idx="6">
                  <c:v>11.943935999999999</c:v>
                </c:pt>
                <c:pt idx="7">
                  <c:v>14.332723199999998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A-47F4-B735-5C29A9C6F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887088"/>
        <c:axId val="1634903408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Sheet1!$E$2:$E$9</c:f>
              <c:numCache>
                <c:formatCode>"$"#,##0.00_);[Red]\("$"#,##0.00\)</c:formatCode>
                <c:ptCount val="8"/>
                <c:pt idx="0">
                  <c:v>19</c:v>
                </c:pt>
                <c:pt idx="1">
                  <c:v>23.05</c:v>
                </c:pt>
                <c:pt idx="2">
                  <c:v>27.997500000000002</c:v>
                </c:pt>
                <c:pt idx="3">
                  <c:v>34.047624999999996</c:v>
                </c:pt>
                <c:pt idx="4">
                  <c:v>41.453493749999993</c:v>
                </c:pt>
                <c:pt idx="5">
                  <c:v>50.527644062499995</c:v>
                </c:pt>
                <c:pt idx="6">
                  <c:v>61.656212484374997</c:v>
                </c:pt>
                <c:pt idx="7">
                  <c:v>75.316538422656251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1A-47F4-B735-5C29A9C6F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889808"/>
        <c:axId val="1634903952"/>
      </c:barChart>
      <c:catAx>
        <c:axId val="163488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03408"/>
        <c:crosses val="autoZero"/>
        <c:auto val="1"/>
        <c:lblAlgn val="ctr"/>
        <c:lblOffset val="100"/>
        <c:noMultiLvlLbl val="0"/>
      </c:catAx>
      <c:valAx>
        <c:axId val="163490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Net New ARR ($000)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87088"/>
        <c:crosses val="autoZero"/>
        <c:crossBetween val="between"/>
      </c:valAx>
      <c:valAx>
        <c:axId val="1634903952"/>
        <c:scaling>
          <c:orientation val="minMax"/>
        </c:scaling>
        <c:delete val="1"/>
        <c:axPos val="r"/>
        <c:numFmt formatCode="&quot;$&quot;#,##0.00_);[Red]\(&quot;$&quot;#,##0.00\)" sourceLinked="1"/>
        <c:majorTickMark val="out"/>
        <c:minorTickMark val="none"/>
        <c:tickLblPos val="nextTo"/>
        <c:crossAx val="1634889808"/>
        <c:crosses val="max"/>
        <c:crossBetween val="between"/>
      </c:valAx>
      <c:catAx>
        <c:axId val="163488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49039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u="sng" dirty="0"/>
              <a:t>Net New Customer and ASP by Segment</a:t>
            </a:r>
          </a:p>
        </c:rich>
      </c:tx>
      <c:layout>
        <c:manualLayout>
          <c:xMode val="edge"/>
          <c:yMode val="edge"/>
          <c:x val="2.0424404496607755E-2"/>
          <c:y val="1.96078431372549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A-47F4-B735-5C29A9C6F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A-47F4-B735-5C29A9C6FC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A-47F4-B735-5C29A9C6F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883824"/>
        <c:axId val="1634884368"/>
      </c:barChart>
      <c:lineChart>
        <c:grouping val="standard"/>
        <c:varyColors val="0"/>
        <c:ser>
          <c:idx val="4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14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06-45AE-BAF5-6CD8C15F37CD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ASP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Sheet1!$F$2:$F$9</c:f>
              <c:numCache>
                <c:formatCode>"$"#,##0.00_);[Red]\("$"#,##0.00\)</c:formatCode>
                <c:ptCount val="8"/>
                <c:pt idx="0">
                  <c:v>3.1666666666666665</c:v>
                </c:pt>
                <c:pt idx="1">
                  <c:v>3.2928571428571431</c:v>
                </c:pt>
                <c:pt idx="2">
                  <c:v>3.1108333333333338</c:v>
                </c:pt>
                <c:pt idx="3">
                  <c:v>3.0952386363636362</c:v>
                </c:pt>
                <c:pt idx="4">
                  <c:v>2.9609638392857138</c:v>
                </c:pt>
                <c:pt idx="5">
                  <c:v>3.1579777539062497</c:v>
                </c:pt>
                <c:pt idx="6">
                  <c:v>3.1579777539062497</c:v>
                </c:pt>
                <c:pt idx="7">
                  <c:v>3.1579777539062497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06-45AE-BAF5-6CD8C15F3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911024"/>
        <c:axId val="1634888720"/>
      </c:lineChart>
      <c:catAx>
        <c:axId val="163488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84368"/>
        <c:crosses val="autoZero"/>
        <c:auto val="1"/>
        <c:lblAlgn val="ctr"/>
        <c:lblOffset val="100"/>
        <c:noMultiLvlLbl val="0"/>
      </c:catAx>
      <c:valAx>
        <c:axId val="16348843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dirty="0"/>
                  <a:t>Net New Customers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83824"/>
        <c:crosses val="autoZero"/>
        <c:crossBetween val="between"/>
      </c:valAx>
      <c:valAx>
        <c:axId val="1634888720"/>
        <c:scaling>
          <c:orientation val="minMax"/>
          <c:max val="4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dirty="0"/>
                  <a:t>ASP ($000)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11024"/>
        <c:crosses val="max"/>
        <c:crossBetween val="between"/>
        <c:majorUnit val="1"/>
      </c:valAx>
      <c:catAx>
        <c:axId val="163491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48887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u="sng" dirty="0">
                <a:solidFill>
                  <a:schemeClr val="tx1"/>
                </a:solidFill>
              </a:rPr>
              <a:t>Q421</a:t>
            </a:r>
            <a:r>
              <a:rPr lang="en-US" sz="1200" b="1" u="sng" baseline="0" dirty="0">
                <a:solidFill>
                  <a:schemeClr val="tx1"/>
                </a:solidFill>
              </a:rPr>
              <a:t> Forecast</a:t>
            </a:r>
            <a:endParaRPr lang="en-US" sz="1200" b="1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9199537882782503E-3"/>
          <c:y val="2.377476499019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85891428389277"/>
          <c:y val="0.15880978662078846"/>
          <c:w val="0.74427627462420565"/>
          <c:h val="0.731128778304184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&quot;$&quot;#,##0.0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1">
                  <c:v>Sales Driven</c:v>
                </c:pt>
                <c:pt idx="2">
                  <c:v>Capacity Driven</c:v>
                </c:pt>
                <c:pt idx="3">
                  <c:v>Pipeline Driven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2.5649999999999999</c:v>
                </c:pt>
                <c:pt idx="2">
                  <c:v>2.556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9-4469-A7AF-9B0DC52C5F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1">
                  <c:v>Sales Driven</c:v>
                </c:pt>
                <c:pt idx="2">
                  <c:v>Capacity Driven</c:v>
                </c:pt>
                <c:pt idx="3">
                  <c:v>Pipeline Driven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0.56999999999999984</c:v>
                </c:pt>
                <c:pt idx="2">
                  <c:v>0.38499999999999979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19-4469-A7AF-9B0DC52C5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941488"/>
        <c:axId val="1634940944"/>
      </c:barChart>
      <c:barChart>
        <c:barDir val="bar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Midpoint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39379603235309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94-4458-BD95-CEAE9F0A2DB3}"/>
                </c:ext>
              </c:extLst>
            </c:dLbl>
            <c:dLbl>
              <c:idx val="1"/>
              <c:layout>
                <c:manualLayout>
                  <c:x val="-2.2508169065867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94-4458-BD95-CEAE9F0A2DB3}"/>
                </c:ext>
              </c:extLst>
            </c:dLbl>
            <c:dLbl>
              <c:idx val="2"/>
              <c:layout>
                <c:manualLayout>
                  <c:x val="-2.2508169065867594E-2"/>
                  <c:y val="-5.72910048360899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94-4458-BD95-CEAE9F0A2DB3}"/>
                </c:ext>
              </c:extLst>
            </c:dLbl>
            <c:numFmt formatCode="&quot;$&quot;#,##0.0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1">
                  <c:v>Sales Driven</c:v>
                </c:pt>
                <c:pt idx="2">
                  <c:v>Capacity Driven</c:v>
                </c:pt>
                <c:pt idx="3">
                  <c:v>Pipeline Driven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2.8499999999999996</c:v>
                </c:pt>
                <c:pt idx="2">
                  <c:v>2.7090000000000001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19-4469-A7AF-9B0DC52C5F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82841207349081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19-4469-A7AF-9B0DC52C5F8E}"/>
                </c:ext>
              </c:extLst>
            </c:dLbl>
            <c:dLbl>
              <c:idx val="1"/>
              <c:layout>
                <c:manualLayout>
                  <c:x val="1.14483267716536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19-4469-A7AF-9B0DC52C5F8E}"/>
                </c:ext>
              </c:extLst>
            </c:dLbl>
            <c:dLbl>
              <c:idx val="2"/>
              <c:layout>
                <c:manualLayout>
                  <c:x val="5.4063320209973755E-3"/>
                  <c:y val="-5.72910048360899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19-4469-A7AF-9B0DC52C5F8E}"/>
                </c:ext>
              </c:extLst>
            </c:dLbl>
            <c:dLbl>
              <c:idx val="3"/>
              <c:layout>
                <c:manualLayout>
                  <c:x val="5.805555331472055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94-4458-BD95-CEAE9F0A2DB3}"/>
                </c:ext>
              </c:extLst>
            </c:dLbl>
            <c:numFmt formatCode="&quot;$&quot;#,##0.0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1">
                  <c:v>Sales Driven</c:v>
                </c:pt>
                <c:pt idx="2">
                  <c:v>Capacity Driven</c:v>
                </c:pt>
                <c:pt idx="3">
                  <c:v>Pipeline Driven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3.1349999999999998</c:v>
                </c:pt>
                <c:pt idx="2">
                  <c:v>2.9409999999999998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19-4469-A7AF-9B0DC52C5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927888"/>
        <c:axId val="1634930064"/>
      </c:barChart>
      <c:catAx>
        <c:axId val="163494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40944"/>
        <c:crosses val="autoZero"/>
        <c:auto val="1"/>
        <c:lblAlgn val="ctr"/>
        <c:lblOffset val="100"/>
        <c:noMultiLvlLbl val="0"/>
      </c:catAx>
      <c:valAx>
        <c:axId val="1634940944"/>
        <c:scaling>
          <c:orientation val="minMax"/>
          <c:max val="4"/>
          <c:min val="1"/>
        </c:scaling>
        <c:delete val="0"/>
        <c:axPos val="b"/>
        <c:numFmt formatCode="&quot;$&quot;#,##0.0&quot;M&quot;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41488"/>
        <c:crosses val="autoZero"/>
        <c:crossBetween val="between"/>
      </c:valAx>
      <c:valAx>
        <c:axId val="1634930064"/>
        <c:scaling>
          <c:orientation val="minMax"/>
          <c:max val="4"/>
          <c:min val="1"/>
        </c:scaling>
        <c:delete val="1"/>
        <c:axPos val="t"/>
        <c:numFmt formatCode="General" sourceLinked="1"/>
        <c:majorTickMark val="out"/>
        <c:minorTickMark val="none"/>
        <c:tickLblPos val="nextTo"/>
        <c:crossAx val="1634927888"/>
        <c:crosses val="max"/>
        <c:crossBetween val="between"/>
      </c:valAx>
      <c:catAx>
        <c:axId val="1634927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4930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'Scale Model'!$B$13</c:f>
              <c:strCache>
                <c:ptCount val="1"/>
                <c:pt idx="0">
                  <c:v>Gross New ARR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'Scale Model'!$H$7:$N$7</c:f>
              <c:strCache>
                <c:ptCount val="7"/>
                <c:pt idx="0">
                  <c:v>1Q 2016</c:v>
                </c:pt>
                <c:pt idx="1">
                  <c:v>2Q 2016</c:v>
                </c:pt>
                <c:pt idx="2">
                  <c:v>3Q 2016</c:v>
                </c:pt>
                <c:pt idx="3">
                  <c:v>4Q 2016</c:v>
                </c:pt>
                <c:pt idx="4">
                  <c:v>1Q 2017</c:v>
                </c:pt>
                <c:pt idx="5">
                  <c:v>2Q 2017</c:v>
                </c:pt>
                <c:pt idx="6">
                  <c:v>3Q 2017</c:v>
                </c:pt>
              </c:strCache>
            </c:strRef>
          </c:cat>
          <c:val>
            <c:numRef>
              <c:f>'Scale Model'!$H$13:$N$13</c:f>
              <c:numCache>
                <c:formatCode>"$"#,##0_);\("$"#,##0\)</c:formatCode>
                <c:ptCount val="7"/>
                <c:pt idx="0">
                  <c:v>153.74545454545455</c:v>
                </c:pt>
                <c:pt idx="1">
                  <c:v>227</c:v>
                </c:pt>
                <c:pt idx="2">
                  <c:v>359.4</c:v>
                </c:pt>
                <c:pt idx="3">
                  <c:v>250.4</c:v>
                </c:pt>
                <c:pt idx="4">
                  <c:v>884.48013333333324</c:v>
                </c:pt>
                <c:pt idx="5">
                  <c:v>556</c:v>
                </c:pt>
                <c:pt idx="6">
                  <c:v>757.6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F-4343-90E1-4AAC192B34AA}"/>
            </c:ext>
          </c:extLst>
        </c:ser>
        <c:ser>
          <c:idx val="2"/>
          <c:order val="2"/>
          <c:tx>
            <c:strRef>
              <c:f>'Scale Model'!$B$51</c:f>
              <c:strCache>
                <c:ptCount val="1"/>
                <c:pt idx="0">
                  <c:v>Sales &amp; Marketing Spend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'Scale Model'!$H$7:$N$7</c:f>
              <c:strCache>
                <c:ptCount val="7"/>
                <c:pt idx="0">
                  <c:v>1Q 2016</c:v>
                </c:pt>
                <c:pt idx="1">
                  <c:v>2Q 2016</c:v>
                </c:pt>
                <c:pt idx="2">
                  <c:v>3Q 2016</c:v>
                </c:pt>
                <c:pt idx="3">
                  <c:v>4Q 2016</c:v>
                </c:pt>
                <c:pt idx="4">
                  <c:v>1Q 2017</c:v>
                </c:pt>
                <c:pt idx="5">
                  <c:v>2Q 2017</c:v>
                </c:pt>
                <c:pt idx="6">
                  <c:v>3Q 2017</c:v>
                </c:pt>
              </c:strCache>
            </c:strRef>
          </c:cat>
          <c:val>
            <c:numRef>
              <c:f>'Scale Model'!$H$51:$N$51</c:f>
              <c:numCache>
                <c:formatCode>#,##0_);\(#,##0\)</c:formatCode>
                <c:ptCount val="7"/>
                <c:pt idx="0">
                  <c:v>444.96875999999997</c:v>
                </c:pt>
                <c:pt idx="1">
                  <c:v>441.67016000000001</c:v>
                </c:pt>
                <c:pt idx="2">
                  <c:v>460.15538000000004</c:v>
                </c:pt>
                <c:pt idx="3">
                  <c:v>422.05198999999999</c:v>
                </c:pt>
                <c:pt idx="4">
                  <c:v>490.21001000000001</c:v>
                </c:pt>
                <c:pt idx="5">
                  <c:v>719.45500000000004</c:v>
                </c:pt>
                <c:pt idx="6">
                  <c:v>845.82069000000001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7F-4343-90E1-4AAC192B3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37534992"/>
        <c:axId val="-1337534448"/>
      </c:barChart>
      <c:lineChart>
        <c:grouping val="standard"/>
        <c:varyColors val="0"/>
        <c:ser>
          <c:idx val="1"/>
          <c:order val="1"/>
          <c:tx>
            <c:strRef>
              <c:f>'Scale Model'!$B$24</c:f>
              <c:strCache>
                <c:ptCount val="1"/>
                <c:pt idx="0">
                  <c:v>Gross Sales Efficiency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'Scale Model'!$H$24:$N$24</c:f>
              <c:numCache>
                <c:formatCode>_(* #,##0.00_);_(* \(#,##0.00\);_(* "-"??_);_(@_)</c:formatCode>
                <c:ptCount val="7"/>
                <c:pt idx="0">
                  <c:v>0.34551965972949328</c:v>
                </c:pt>
                <c:pt idx="1">
                  <c:v>0.51395819903250872</c:v>
                </c:pt>
                <c:pt idx="2">
                  <c:v>0.7810405259197446</c:v>
                </c:pt>
                <c:pt idx="3">
                  <c:v>0.59329183591812951</c:v>
                </c:pt>
                <c:pt idx="4">
                  <c:v>1.8042881934078279</c:v>
                </c:pt>
                <c:pt idx="5">
                  <c:v>0.77280719433460043</c:v>
                </c:pt>
                <c:pt idx="6">
                  <c:v>0.89569811776536234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7F-4343-90E1-4AAC192B3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37533360"/>
        <c:axId val="-1337533904"/>
      </c:lineChart>
      <c:catAx>
        <c:axId val="-133753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7534448"/>
        <c:crosses val="autoZero"/>
        <c:auto val="1"/>
        <c:lblAlgn val="ctr"/>
        <c:lblOffset val="100"/>
        <c:noMultiLvlLbl val="0"/>
      </c:catAx>
      <c:valAx>
        <c:axId val="-133753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Gross New ARR (k) &amp; Sales + Marketing Spend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7534992"/>
        <c:crosses val="autoZero"/>
        <c:crossBetween val="between"/>
      </c:valAx>
      <c:valAx>
        <c:axId val="-1337533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Sales Efficiency</a:t>
                </a:r>
              </a:p>
            </c:rich>
          </c:tx>
          <c:layout>
            <c:manualLayout>
              <c:xMode val="edge"/>
              <c:yMode val="edge"/>
              <c:x val="0.9763021366516047"/>
              <c:y val="0.359887608122139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7533360"/>
        <c:crosses val="max"/>
        <c:crossBetween val="between"/>
      </c:valAx>
      <c:catAx>
        <c:axId val="-1337533360"/>
        <c:scaling>
          <c:orientation val="minMax"/>
        </c:scaling>
        <c:delete val="1"/>
        <c:axPos val="b"/>
        <c:majorTickMark val="out"/>
        <c:minorTickMark val="none"/>
        <c:tickLblPos val="nextTo"/>
        <c:crossAx val="-1337533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/>
              <a:t>Gross New ARR by Region</a:t>
            </a:r>
          </a:p>
        </c:rich>
      </c:tx>
      <c:layout>
        <c:manualLayout>
          <c:xMode val="edge"/>
          <c:yMode val="edge"/>
          <c:x val="3.4830189879071521E-2"/>
          <c:y val="4.3676918541809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2.2999999999999998</c:v>
                </c:pt>
                <c:pt idx="2">
                  <c:v>2.6449999999999996</c:v>
                </c:pt>
                <c:pt idx="3">
                  <c:v>3.0417499999999991</c:v>
                </c:pt>
                <c:pt idx="4">
                  <c:v>3.4980124999999989</c:v>
                </c:pt>
                <c:pt idx="5">
                  <c:v>4.0227143749999987</c:v>
                </c:pt>
                <c:pt idx="6">
                  <c:v>4.6261215312499981</c:v>
                </c:pt>
                <c:pt idx="7">
                  <c:v>5.3200397609374974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E-9E4A-99C8-D433AB38F9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0.5</c:v>
                </c:pt>
                <c:pt idx="1">
                  <c:v>0.57499999999999996</c:v>
                </c:pt>
                <c:pt idx="2">
                  <c:v>0.66124999999999989</c:v>
                </c:pt>
                <c:pt idx="3">
                  <c:v>0.76043749999999977</c:v>
                </c:pt>
                <c:pt idx="4">
                  <c:v>0.87450312499999971</c:v>
                </c:pt>
                <c:pt idx="5">
                  <c:v>1.0056785937499997</c:v>
                </c:pt>
                <c:pt idx="6">
                  <c:v>1.1565303828124995</c:v>
                </c:pt>
                <c:pt idx="7">
                  <c:v>1.3300099402343744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BE-9E4A-99C8-D433AB38F9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APAC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0.125</c:v>
                </c:pt>
                <c:pt idx="1">
                  <c:v>0.14374999999999999</c:v>
                </c:pt>
                <c:pt idx="2">
                  <c:v>0.16531249999999997</c:v>
                </c:pt>
                <c:pt idx="3">
                  <c:v>0.19010937499999994</c:v>
                </c:pt>
                <c:pt idx="4">
                  <c:v>0.21862578124999993</c:v>
                </c:pt>
                <c:pt idx="5">
                  <c:v>0.25141964843749992</c:v>
                </c:pt>
                <c:pt idx="6">
                  <c:v>0.28913259570312488</c:v>
                </c:pt>
                <c:pt idx="7">
                  <c:v>0.33250248505859359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BE-9E4A-99C8-D433AB38F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887632"/>
        <c:axId val="1634891984"/>
      </c:barChart>
      <c:catAx>
        <c:axId val="163488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91984"/>
        <c:crosses val="autoZero"/>
        <c:auto val="1"/>
        <c:lblAlgn val="ctr"/>
        <c:lblOffset val="100"/>
        <c:noMultiLvlLbl val="0"/>
      </c:catAx>
      <c:valAx>
        <c:axId val="1634891984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8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/>
              <a:t>Net New ARR by Region</a:t>
            </a:r>
          </a:p>
        </c:rich>
      </c:tx>
      <c:layout>
        <c:manualLayout>
          <c:xMode val="edge"/>
          <c:yMode val="edge"/>
          <c:x val="3.4830189879071521E-2"/>
          <c:y val="4.3676918541809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2.2999999999999998</c:v>
                </c:pt>
                <c:pt idx="2">
                  <c:v>2.6449999999999996</c:v>
                </c:pt>
                <c:pt idx="3">
                  <c:v>3.0417499999999991</c:v>
                </c:pt>
                <c:pt idx="4">
                  <c:v>3.4980124999999989</c:v>
                </c:pt>
                <c:pt idx="5">
                  <c:v>4.0227143749999987</c:v>
                </c:pt>
                <c:pt idx="6">
                  <c:v>4.6261215312499981</c:v>
                </c:pt>
                <c:pt idx="7">
                  <c:v>5.3200397609374974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5-9745-B860-3D37F63946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0.5</c:v>
                </c:pt>
                <c:pt idx="1">
                  <c:v>0.57499999999999996</c:v>
                </c:pt>
                <c:pt idx="2">
                  <c:v>0.66124999999999989</c:v>
                </c:pt>
                <c:pt idx="3">
                  <c:v>0.76043749999999977</c:v>
                </c:pt>
                <c:pt idx="4">
                  <c:v>0.87450312499999971</c:v>
                </c:pt>
                <c:pt idx="5">
                  <c:v>1.0056785937499997</c:v>
                </c:pt>
                <c:pt idx="6">
                  <c:v>1.1565303828124995</c:v>
                </c:pt>
                <c:pt idx="7">
                  <c:v>1.3300099402343744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5-9745-B860-3D37F63946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APAC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Q120</c:v>
                </c:pt>
                <c:pt idx="1">
                  <c:v>Q220</c:v>
                </c:pt>
                <c:pt idx="2">
                  <c:v>Q320</c:v>
                </c:pt>
                <c:pt idx="3">
                  <c:v>Q420</c:v>
                </c:pt>
                <c:pt idx="4">
                  <c:v>Q121</c:v>
                </c:pt>
                <c:pt idx="5">
                  <c:v>Q221</c:v>
                </c:pt>
                <c:pt idx="6">
                  <c:v>Q321</c:v>
                </c:pt>
                <c:pt idx="7">
                  <c:v>Q421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0.125</c:v>
                </c:pt>
                <c:pt idx="1">
                  <c:v>0.14374999999999999</c:v>
                </c:pt>
                <c:pt idx="2">
                  <c:v>0.16531249999999997</c:v>
                </c:pt>
                <c:pt idx="3">
                  <c:v>0.19010937499999994</c:v>
                </c:pt>
                <c:pt idx="4">
                  <c:v>0.21862578124999993</c:v>
                </c:pt>
                <c:pt idx="5">
                  <c:v>0.25141964843749992</c:v>
                </c:pt>
                <c:pt idx="6">
                  <c:v>0.28913259570312488</c:v>
                </c:pt>
                <c:pt idx="7">
                  <c:v>0.33250248505859359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5-9745-B860-3D37F6394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4893072"/>
        <c:axId val="1634901776"/>
      </c:barChart>
      <c:catAx>
        <c:axId val="16348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901776"/>
        <c:crosses val="autoZero"/>
        <c:auto val="1"/>
        <c:lblAlgn val="ctr"/>
        <c:lblOffset val="100"/>
        <c:noMultiLvlLbl val="0"/>
      </c:catAx>
      <c:valAx>
        <c:axId val="1634901776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8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9T20:42:31.754" idx="4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FB3DF-1C54-BE42-8D3D-09230F7565E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876DA-50F9-694F-B9FC-98B9E9C85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2613" y="395288"/>
            <a:ext cx="3525837" cy="1982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51059-8DB8-5044-97F1-F934F7FC73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Medium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Medium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1f9fe5feff_3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1f9fe5feff_3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 to cover this one.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0112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1f9fe5feff_3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1f9fe5feff_3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049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ede375f3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ede375f3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459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C44BD-DF75-46D9-8762-10D34356EDD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Medium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Medium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34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1059-8DB8-5044-97F1-F934F7FC7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754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2613" y="395288"/>
            <a:ext cx="3525837" cy="1982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51059-8DB8-5044-97F1-F934F7FC73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Medium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Medium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66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2613" y="395288"/>
            <a:ext cx="3525837" cy="1982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www.istockphoto.com</a:t>
            </a:r>
            <a:r>
              <a:rPr lang="en-US" dirty="0"/>
              <a:t>/photo/blue-hourglass-gm510396701-46241116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51059-8DB8-5044-97F1-F934F7FC73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Medium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Medium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78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51059-8DB8-5044-97F1-F934F7FC73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Medium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Medium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600" baseline="0" dirty="0"/>
          </a:p>
          <a:p>
            <a:pPr lvl="1"/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AAA95-1603-C644-9478-D7D7201C4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1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301" y="3304778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1753" y="4114338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FD735-42E6-4C7F-9630-226F272B1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127" y="1838550"/>
            <a:ext cx="3251747" cy="70817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4F417-EEDD-4484-BE91-9717CF9E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97" y="6464634"/>
            <a:ext cx="2743200" cy="365125"/>
          </a:xfrm>
        </p:spPr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3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791191" cy="521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96CF5A1-9279-4E20-B86A-4118FC349B5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65622" y="1505466"/>
            <a:ext cx="10791191" cy="415869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08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7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C8043-2086-4E49-B2F0-559C7126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3B600-C231-4E88-BB73-AEC06007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E17B52-F59A-4921-9A44-8F7BCB8C4D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435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154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6882-F340-4C18-8B94-DD3263FF2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2881" y="3340939"/>
            <a:ext cx="6866238" cy="738400"/>
          </a:xfrm>
        </p:spPr>
        <p:txBody>
          <a:bodyPr>
            <a:normAutofit/>
          </a:bodyPr>
          <a:lstStyle>
            <a:lvl1pPr algn="ctr">
              <a:defRPr sz="3602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07B35-DC02-4F88-B461-0C7FFE12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1A107-FCA6-4FF7-BAC0-4BFCFBBB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025E22-FAFB-44CE-92F2-39BDF5AEBD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2881" y="4114801"/>
            <a:ext cx="6866238" cy="1013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CC7E9-9448-4C49-B648-92F434C35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532" y="2261006"/>
            <a:ext cx="663590" cy="7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248C2A-DB12-4342-8F24-05C1B252DE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D475119-E128-4DF0-B31C-F4D4AEB5B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468" y="1822802"/>
            <a:ext cx="12192000" cy="5035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E24CE2-A695-44B8-98C2-5AFD334E40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994" y="2756499"/>
            <a:ext cx="5962015" cy="12984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400793-F126-4CE9-AA54-D7A6F7B7F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4399546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4E9D949-C854-4E3D-A08F-2550C757AB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1753" y="5209106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31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248C2A-DB12-4342-8F24-05C1B252DE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D475119-E128-4DF0-B31C-F4D4AEB5B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468" y="1822802"/>
            <a:ext cx="12192000" cy="50351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400793-F126-4CE9-AA54-D7A6F7B7F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4172062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" name="Группа 33">
            <a:extLst>
              <a:ext uri="{FF2B5EF4-FFF2-40B4-BE49-F238E27FC236}">
                <a16:creationId xmlns:a16="http://schemas.microsoft.com/office/drawing/2014/main" id="{4092F530-1B5B-49F3-8CFD-DE1DC6089635}"/>
              </a:ext>
            </a:extLst>
          </p:cNvPr>
          <p:cNvGrpSpPr/>
          <p:nvPr userDrawn="1"/>
        </p:nvGrpSpPr>
        <p:grpSpPr>
          <a:xfrm>
            <a:off x="11733227" y="6527157"/>
            <a:ext cx="176914" cy="195539"/>
            <a:chOff x="19347601" y="10743921"/>
            <a:chExt cx="291724" cy="322459"/>
          </a:xfrm>
        </p:grpSpPr>
        <p:sp>
          <p:nvSpPr>
            <p:cNvPr id="11" name="Полилиния: фигура 34">
              <a:extLst>
                <a:ext uri="{FF2B5EF4-FFF2-40B4-BE49-F238E27FC236}">
                  <a16:creationId xmlns:a16="http://schemas.microsoft.com/office/drawing/2014/main" id="{222F968D-E73C-4325-B38A-2B2A8C6AB86A}"/>
                </a:ext>
              </a:extLst>
            </p:cNvPr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>
                <a:gd name="connsiteX0" fmla="*/ 8393 w 291723"/>
                <a:gd name="connsiteY0" fmla="*/ 8393 h 83349"/>
                <a:gd name="connsiteX1" fmla="*/ 288031 w 291723"/>
                <a:gd name="connsiteY1" fmla="*/ 8393 h 83349"/>
                <a:gd name="connsiteX2" fmla="*/ 288031 w 291723"/>
                <a:gd name="connsiteY2" fmla="*/ 78198 h 83349"/>
                <a:gd name="connsiteX3" fmla="*/ 8393 w 291723"/>
                <a:gd name="connsiteY3" fmla="*/ 78198 h 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723" h="83349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  <p:sp>
          <p:nvSpPr>
            <p:cNvPr id="12" name="Полилиния: фигура 35">
              <a:extLst>
                <a:ext uri="{FF2B5EF4-FFF2-40B4-BE49-F238E27FC236}">
                  <a16:creationId xmlns:a16="http://schemas.microsoft.com/office/drawing/2014/main" id="{15D12ABF-CB63-4BED-8556-FC321579A5E0}"/>
                </a:ext>
              </a:extLst>
            </p:cNvPr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>
                <a:gd name="connsiteX0" fmla="*/ 19958 w 291723"/>
                <a:gd name="connsiteY0" fmla="*/ 196242 h 197955"/>
                <a:gd name="connsiteX1" fmla="*/ 183010 w 291723"/>
                <a:gd name="connsiteY1" fmla="*/ 162277 h 197955"/>
                <a:gd name="connsiteX2" fmla="*/ 287302 w 291723"/>
                <a:gd name="connsiteY2" fmla="*/ 83616 h 197955"/>
                <a:gd name="connsiteX3" fmla="*/ 260838 w 291723"/>
                <a:gd name="connsiteY3" fmla="*/ 8393 h 197955"/>
                <a:gd name="connsiteX4" fmla="*/ 230103 w 291723"/>
                <a:gd name="connsiteY4" fmla="*/ 43712 h 197955"/>
                <a:gd name="connsiteX5" fmla="*/ 161131 w 291723"/>
                <a:gd name="connsiteY5" fmla="*/ 94660 h 197955"/>
                <a:gd name="connsiteX6" fmla="*/ 19958 w 291723"/>
                <a:gd name="connsiteY6" fmla="*/ 129041 h 197955"/>
                <a:gd name="connsiteX7" fmla="*/ 8393 w 291723"/>
                <a:gd name="connsiteY7" fmla="*/ 129041 h 197955"/>
                <a:gd name="connsiteX8" fmla="*/ 8393 w 291723"/>
                <a:gd name="connsiteY8" fmla="*/ 196242 h 197955"/>
                <a:gd name="connsiteX9" fmla="*/ 19958 w 291723"/>
                <a:gd name="connsiteY9" fmla="*/ 196242 h 19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723" h="197955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</p:grpSp>
      <p:pic>
        <p:nvPicPr>
          <p:cNvPr id="13" name="Рисунок 31">
            <a:extLst>
              <a:ext uri="{FF2B5EF4-FFF2-40B4-BE49-F238E27FC236}">
                <a16:creationId xmlns:a16="http://schemas.microsoft.com/office/drawing/2014/main" id="{5C1BB43B-FAEA-4A6C-98B7-B706E0F138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3" y="6583160"/>
            <a:ext cx="640792" cy="1394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DCE4E8-B579-406D-A3F6-60ACE08A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97" y="6464634"/>
            <a:ext cx="2743200" cy="365125"/>
          </a:xfrm>
        </p:spPr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6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F849D-2FE4-42AB-82E3-F7272F83A1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129E1217-B58F-49A6-B4BF-2C2088F45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0" y="1822802"/>
            <a:ext cx="12192000" cy="5035198"/>
          </a:xfrm>
          <a:prstGeom prst="rect">
            <a:avLst/>
          </a:prstGeom>
        </p:spPr>
      </p:pic>
      <p:sp>
        <p:nvSpPr>
          <p:cNvPr id="12" name="Рисунок 129">
            <a:extLst>
              <a:ext uri="{FF2B5EF4-FFF2-40B4-BE49-F238E27FC236}">
                <a16:creationId xmlns:a16="http://schemas.microsoft.com/office/drawing/2014/main" id="{6232AC31-169F-4458-AF24-2C597410A73C}"/>
              </a:ext>
            </a:extLst>
          </p:cNvPr>
          <p:cNvSpPr/>
          <p:nvPr/>
        </p:nvSpPr>
        <p:spPr>
          <a:xfrm>
            <a:off x="-6058" y="5704665"/>
            <a:ext cx="12199647" cy="1155742"/>
          </a:xfrm>
          <a:custGeom>
            <a:avLst/>
            <a:gdLst>
              <a:gd name="connsiteX0" fmla="*/ 20114092 w 20116709"/>
              <a:gd name="connsiteY0" fmla="*/ 1903286 h 1905904"/>
              <a:gd name="connsiteX1" fmla="*/ 7854 w 20116709"/>
              <a:gd name="connsiteY1" fmla="*/ 1903286 h 1905904"/>
              <a:gd name="connsiteX2" fmla="*/ 7854 w 20116709"/>
              <a:gd name="connsiteY2" fmla="*/ 1218103 h 1905904"/>
              <a:gd name="connsiteX3" fmla="*/ 17925234 w 20116709"/>
              <a:gd name="connsiteY3" fmla="*/ 1218103 h 1905904"/>
              <a:gd name="connsiteX4" fmla="*/ 20114092 w 20116709"/>
              <a:gd name="connsiteY4" fmla="*/ 7854 h 1905904"/>
              <a:gd name="connsiteX5" fmla="*/ 20114092 w 20116709"/>
              <a:gd name="connsiteY5" fmla="*/ 1903286 h 190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6709" h="1905904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rgbClr val="41565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1092"/>
          </a:p>
        </p:txBody>
      </p:sp>
      <p:grpSp>
        <p:nvGrpSpPr>
          <p:cNvPr id="13" name="Группа 33">
            <a:extLst>
              <a:ext uri="{FF2B5EF4-FFF2-40B4-BE49-F238E27FC236}">
                <a16:creationId xmlns:a16="http://schemas.microsoft.com/office/drawing/2014/main" id="{7907C6B9-1E5F-4AAC-B7D1-E0FFF2E6BEBA}"/>
              </a:ext>
            </a:extLst>
          </p:cNvPr>
          <p:cNvGrpSpPr/>
          <p:nvPr/>
        </p:nvGrpSpPr>
        <p:grpSpPr>
          <a:xfrm>
            <a:off x="11733227" y="6527157"/>
            <a:ext cx="176914" cy="195539"/>
            <a:chOff x="19347601" y="10743921"/>
            <a:chExt cx="291724" cy="322459"/>
          </a:xfrm>
        </p:grpSpPr>
        <p:sp>
          <p:nvSpPr>
            <p:cNvPr id="14" name="Полилиния: фигура 34">
              <a:extLst>
                <a:ext uri="{FF2B5EF4-FFF2-40B4-BE49-F238E27FC236}">
                  <a16:creationId xmlns:a16="http://schemas.microsoft.com/office/drawing/2014/main" id="{21652FB1-4A73-44D5-A1B8-7ECD69B72E35}"/>
                </a:ext>
              </a:extLst>
            </p:cNvPr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>
                <a:gd name="connsiteX0" fmla="*/ 8393 w 291723"/>
                <a:gd name="connsiteY0" fmla="*/ 8393 h 83349"/>
                <a:gd name="connsiteX1" fmla="*/ 288031 w 291723"/>
                <a:gd name="connsiteY1" fmla="*/ 8393 h 83349"/>
                <a:gd name="connsiteX2" fmla="*/ 288031 w 291723"/>
                <a:gd name="connsiteY2" fmla="*/ 78198 h 83349"/>
                <a:gd name="connsiteX3" fmla="*/ 8393 w 291723"/>
                <a:gd name="connsiteY3" fmla="*/ 78198 h 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723" h="83349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  <p:sp>
          <p:nvSpPr>
            <p:cNvPr id="15" name="Полилиния: фигура 35">
              <a:extLst>
                <a:ext uri="{FF2B5EF4-FFF2-40B4-BE49-F238E27FC236}">
                  <a16:creationId xmlns:a16="http://schemas.microsoft.com/office/drawing/2014/main" id="{75224ECB-ED01-49F1-ACFC-89B40D022F6C}"/>
                </a:ext>
              </a:extLst>
            </p:cNvPr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>
                <a:gd name="connsiteX0" fmla="*/ 19958 w 291723"/>
                <a:gd name="connsiteY0" fmla="*/ 196242 h 197955"/>
                <a:gd name="connsiteX1" fmla="*/ 183010 w 291723"/>
                <a:gd name="connsiteY1" fmla="*/ 162277 h 197955"/>
                <a:gd name="connsiteX2" fmla="*/ 287302 w 291723"/>
                <a:gd name="connsiteY2" fmla="*/ 83616 h 197955"/>
                <a:gd name="connsiteX3" fmla="*/ 260838 w 291723"/>
                <a:gd name="connsiteY3" fmla="*/ 8393 h 197955"/>
                <a:gd name="connsiteX4" fmla="*/ 230103 w 291723"/>
                <a:gd name="connsiteY4" fmla="*/ 43712 h 197955"/>
                <a:gd name="connsiteX5" fmla="*/ 161131 w 291723"/>
                <a:gd name="connsiteY5" fmla="*/ 94660 h 197955"/>
                <a:gd name="connsiteX6" fmla="*/ 19958 w 291723"/>
                <a:gd name="connsiteY6" fmla="*/ 129041 h 197955"/>
                <a:gd name="connsiteX7" fmla="*/ 8393 w 291723"/>
                <a:gd name="connsiteY7" fmla="*/ 129041 h 197955"/>
                <a:gd name="connsiteX8" fmla="*/ 8393 w 291723"/>
                <a:gd name="connsiteY8" fmla="*/ 196242 h 197955"/>
                <a:gd name="connsiteX9" fmla="*/ 19958 w 291723"/>
                <a:gd name="connsiteY9" fmla="*/ 196242 h 19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723" h="197955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</p:grpSp>
      <p:pic>
        <p:nvPicPr>
          <p:cNvPr id="11" name="Рисунок 31">
            <a:extLst>
              <a:ext uri="{FF2B5EF4-FFF2-40B4-BE49-F238E27FC236}">
                <a16:creationId xmlns:a16="http://schemas.microsoft.com/office/drawing/2014/main" id="{1FA48A48-369B-4048-A3E0-337F371AF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3" y="6583160"/>
            <a:ext cx="640792" cy="139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A18393-643F-4DFB-94DD-BE5A29A4E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5" y="1597056"/>
            <a:ext cx="10514926" cy="2046618"/>
          </a:xfrm>
        </p:spPr>
        <p:txBody>
          <a:bodyPr>
            <a:normAutofit/>
          </a:bodyPr>
          <a:lstStyle>
            <a:lvl1pPr>
              <a:defRPr sz="2401">
                <a:solidFill>
                  <a:schemeClr val="bg1"/>
                </a:solidFill>
              </a:defRPr>
            </a:lvl1pPr>
            <a:lvl2pPr>
              <a:defRPr sz="1940">
                <a:solidFill>
                  <a:schemeClr val="bg1"/>
                </a:solidFill>
              </a:defRPr>
            </a:lvl2pPr>
            <a:lvl3pPr>
              <a:defRPr sz="1455">
                <a:solidFill>
                  <a:schemeClr val="bg1"/>
                </a:solidFill>
              </a:defRPr>
            </a:lvl3pPr>
            <a:lvl4pPr>
              <a:defRPr sz="1455">
                <a:solidFill>
                  <a:schemeClr val="bg1"/>
                </a:solidFill>
              </a:defRPr>
            </a:lvl4pPr>
            <a:lvl5pPr>
              <a:defRPr sz="145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2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F849D-2FE4-42AB-82E3-F7272F83A1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129E1217-B58F-49A6-B4BF-2C2088F45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0" y="1822802"/>
            <a:ext cx="12192000" cy="5035198"/>
          </a:xfrm>
          <a:prstGeom prst="rect">
            <a:avLst/>
          </a:prstGeom>
        </p:spPr>
      </p:pic>
      <p:grpSp>
        <p:nvGrpSpPr>
          <p:cNvPr id="9" name="Группа 29">
            <a:extLst>
              <a:ext uri="{FF2B5EF4-FFF2-40B4-BE49-F238E27FC236}">
                <a16:creationId xmlns:a16="http://schemas.microsoft.com/office/drawing/2014/main" id="{505025AC-5D76-43F0-AE8E-E9568845DC0D}"/>
              </a:ext>
            </a:extLst>
          </p:cNvPr>
          <p:cNvGrpSpPr/>
          <p:nvPr userDrawn="1"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10" name="Группа 30">
              <a:extLst>
                <a:ext uri="{FF2B5EF4-FFF2-40B4-BE49-F238E27FC236}">
                  <a16:creationId xmlns:a16="http://schemas.microsoft.com/office/drawing/2014/main" id="{D9DCC4AC-8AB6-44B1-9833-B1242C45683D}"/>
                </a:ext>
              </a:extLst>
            </p:cNvPr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2" name="Рисунок 129">
                <a:extLst>
                  <a:ext uri="{FF2B5EF4-FFF2-40B4-BE49-F238E27FC236}">
                    <a16:creationId xmlns:a16="http://schemas.microsoft.com/office/drawing/2014/main" id="{6232AC31-169F-4458-AF24-2C597410A73C}"/>
                  </a:ext>
                </a:extLst>
              </p:cNvPr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>
                  <a:gd name="connsiteX0" fmla="*/ 20114092 w 20116709"/>
                  <a:gd name="connsiteY0" fmla="*/ 1903286 h 1905904"/>
                  <a:gd name="connsiteX1" fmla="*/ 7854 w 20116709"/>
                  <a:gd name="connsiteY1" fmla="*/ 1903286 h 1905904"/>
                  <a:gd name="connsiteX2" fmla="*/ 7854 w 20116709"/>
                  <a:gd name="connsiteY2" fmla="*/ 1218103 h 1905904"/>
                  <a:gd name="connsiteX3" fmla="*/ 17925234 w 20116709"/>
                  <a:gd name="connsiteY3" fmla="*/ 1218103 h 1905904"/>
                  <a:gd name="connsiteX4" fmla="*/ 20114092 w 20116709"/>
                  <a:gd name="connsiteY4" fmla="*/ 7854 h 1905904"/>
                  <a:gd name="connsiteX5" fmla="*/ 20114092 w 20116709"/>
                  <a:gd name="connsiteY5" fmla="*/ 1903286 h 190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6709" h="1905904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092"/>
              </a:p>
            </p:txBody>
          </p:sp>
          <p:grpSp>
            <p:nvGrpSpPr>
              <p:cNvPr id="13" name="Группа 33">
                <a:extLst>
                  <a:ext uri="{FF2B5EF4-FFF2-40B4-BE49-F238E27FC236}">
                    <a16:creationId xmlns:a16="http://schemas.microsoft.com/office/drawing/2014/main" id="{7907C6B9-1E5F-4AAC-B7D1-E0FFF2E6BEBA}"/>
                  </a:ext>
                </a:extLst>
              </p:cNvPr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4" name="Полилиния: фигура 34">
                  <a:extLst>
                    <a:ext uri="{FF2B5EF4-FFF2-40B4-BE49-F238E27FC236}">
                      <a16:creationId xmlns:a16="http://schemas.microsoft.com/office/drawing/2014/main" id="{21652FB1-4A73-44D5-A1B8-7ECD69B72E35}"/>
                    </a:ext>
                  </a:extLst>
                </p:cNvPr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>
                    <a:gd name="connsiteX0" fmla="*/ 8393 w 291723"/>
                    <a:gd name="connsiteY0" fmla="*/ 8393 h 83349"/>
                    <a:gd name="connsiteX1" fmla="*/ 288031 w 291723"/>
                    <a:gd name="connsiteY1" fmla="*/ 8393 h 83349"/>
                    <a:gd name="connsiteX2" fmla="*/ 288031 w 291723"/>
                    <a:gd name="connsiteY2" fmla="*/ 78198 h 83349"/>
                    <a:gd name="connsiteX3" fmla="*/ 8393 w 291723"/>
                    <a:gd name="connsiteY3" fmla="*/ 78198 h 8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723" h="83349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  <p:sp>
              <p:nvSpPr>
                <p:cNvPr id="15" name="Полилиния: фигура 35">
                  <a:extLst>
                    <a:ext uri="{FF2B5EF4-FFF2-40B4-BE49-F238E27FC236}">
                      <a16:creationId xmlns:a16="http://schemas.microsoft.com/office/drawing/2014/main" id="{75224ECB-ED01-49F1-ACFC-89B40D022F6C}"/>
                    </a:ext>
                  </a:extLst>
                </p:cNvPr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>
                    <a:gd name="connsiteX0" fmla="*/ 19958 w 291723"/>
                    <a:gd name="connsiteY0" fmla="*/ 196242 h 197955"/>
                    <a:gd name="connsiteX1" fmla="*/ 183010 w 291723"/>
                    <a:gd name="connsiteY1" fmla="*/ 162277 h 197955"/>
                    <a:gd name="connsiteX2" fmla="*/ 287302 w 291723"/>
                    <a:gd name="connsiteY2" fmla="*/ 83616 h 197955"/>
                    <a:gd name="connsiteX3" fmla="*/ 260838 w 291723"/>
                    <a:gd name="connsiteY3" fmla="*/ 8393 h 197955"/>
                    <a:gd name="connsiteX4" fmla="*/ 230103 w 291723"/>
                    <a:gd name="connsiteY4" fmla="*/ 43712 h 197955"/>
                    <a:gd name="connsiteX5" fmla="*/ 161131 w 291723"/>
                    <a:gd name="connsiteY5" fmla="*/ 94660 h 197955"/>
                    <a:gd name="connsiteX6" fmla="*/ 19958 w 291723"/>
                    <a:gd name="connsiteY6" fmla="*/ 129041 h 197955"/>
                    <a:gd name="connsiteX7" fmla="*/ 8393 w 291723"/>
                    <a:gd name="connsiteY7" fmla="*/ 129041 h 197955"/>
                    <a:gd name="connsiteX8" fmla="*/ 8393 w 291723"/>
                    <a:gd name="connsiteY8" fmla="*/ 196242 h 197955"/>
                    <a:gd name="connsiteX9" fmla="*/ 19958 w 291723"/>
                    <a:gd name="connsiteY9" fmla="*/ 196242 h 19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723" h="197955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</p:grpSp>
        </p:grpSp>
        <p:pic>
          <p:nvPicPr>
            <p:cNvPr id="11" name="Рисунок 31">
              <a:extLst>
                <a:ext uri="{FF2B5EF4-FFF2-40B4-BE49-F238E27FC236}">
                  <a16:creationId xmlns:a16="http://schemas.microsoft.com/office/drawing/2014/main" id="{1FA48A48-369B-4048-A3E0-337F371AF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A18393-643F-4DFB-94DD-BE5A29A4E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5" y="1597056"/>
            <a:ext cx="10514926" cy="2046618"/>
          </a:xfrm>
        </p:spPr>
        <p:txBody>
          <a:bodyPr>
            <a:normAutofit/>
          </a:bodyPr>
          <a:lstStyle>
            <a:lvl1pPr>
              <a:defRPr sz="2401">
                <a:solidFill>
                  <a:schemeClr val="bg1"/>
                </a:solidFill>
              </a:defRPr>
            </a:lvl1pPr>
            <a:lvl2pPr>
              <a:defRPr sz="1940">
                <a:solidFill>
                  <a:schemeClr val="bg1"/>
                </a:solidFill>
              </a:defRPr>
            </a:lvl2pPr>
            <a:lvl3pPr>
              <a:defRPr sz="1455">
                <a:solidFill>
                  <a:schemeClr val="bg1"/>
                </a:solidFill>
              </a:defRPr>
            </a:lvl3pPr>
            <a:lvl4pPr>
              <a:defRPr sz="1455">
                <a:solidFill>
                  <a:schemeClr val="bg1"/>
                </a:solidFill>
              </a:defRPr>
            </a:lvl4pPr>
            <a:lvl5pPr>
              <a:defRPr sz="145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7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9">
            <a:extLst>
              <a:ext uri="{FF2B5EF4-FFF2-40B4-BE49-F238E27FC236}">
                <a16:creationId xmlns:a16="http://schemas.microsoft.com/office/drawing/2014/main" id="{86909CB0-D6FF-4AB2-B6A3-2505E85861BE}"/>
              </a:ext>
            </a:extLst>
          </p:cNvPr>
          <p:cNvSpPr/>
          <p:nvPr userDrawn="1"/>
        </p:nvSpPr>
        <p:spPr>
          <a:xfrm>
            <a:off x="8309836" y="-2792"/>
            <a:ext cx="3878121" cy="6857615"/>
          </a:xfrm>
          <a:custGeom>
            <a:avLst/>
            <a:gdLst/>
            <a:ahLst/>
            <a:cxnLst/>
            <a:rect l="l" t="t" r="r" b="b"/>
            <a:pathLst>
              <a:path w="5675630" h="11308715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9" name="Группа 29">
            <a:extLst>
              <a:ext uri="{FF2B5EF4-FFF2-40B4-BE49-F238E27FC236}">
                <a16:creationId xmlns:a16="http://schemas.microsoft.com/office/drawing/2014/main" id="{505025AC-5D76-43F0-AE8E-E9568845DC0D}"/>
              </a:ext>
            </a:extLst>
          </p:cNvPr>
          <p:cNvGrpSpPr/>
          <p:nvPr userDrawn="1"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10" name="Группа 30">
              <a:extLst>
                <a:ext uri="{FF2B5EF4-FFF2-40B4-BE49-F238E27FC236}">
                  <a16:creationId xmlns:a16="http://schemas.microsoft.com/office/drawing/2014/main" id="{D9DCC4AC-8AB6-44B1-9833-B1242C45683D}"/>
                </a:ext>
              </a:extLst>
            </p:cNvPr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2" name="Рисунок 129">
                <a:extLst>
                  <a:ext uri="{FF2B5EF4-FFF2-40B4-BE49-F238E27FC236}">
                    <a16:creationId xmlns:a16="http://schemas.microsoft.com/office/drawing/2014/main" id="{6232AC31-169F-4458-AF24-2C597410A73C}"/>
                  </a:ext>
                </a:extLst>
              </p:cNvPr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>
                  <a:gd name="connsiteX0" fmla="*/ 20114092 w 20116709"/>
                  <a:gd name="connsiteY0" fmla="*/ 1903286 h 1905904"/>
                  <a:gd name="connsiteX1" fmla="*/ 7854 w 20116709"/>
                  <a:gd name="connsiteY1" fmla="*/ 1903286 h 1905904"/>
                  <a:gd name="connsiteX2" fmla="*/ 7854 w 20116709"/>
                  <a:gd name="connsiteY2" fmla="*/ 1218103 h 1905904"/>
                  <a:gd name="connsiteX3" fmla="*/ 17925234 w 20116709"/>
                  <a:gd name="connsiteY3" fmla="*/ 1218103 h 1905904"/>
                  <a:gd name="connsiteX4" fmla="*/ 20114092 w 20116709"/>
                  <a:gd name="connsiteY4" fmla="*/ 7854 h 1905904"/>
                  <a:gd name="connsiteX5" fmla="*/ 20114092 w 20116709"/>
                  <a:gd name="connsiteY5" fmla="*/ 1903286 h 190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6709" h="1905904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092"/>
              </a:p>
            </p:txBody>
          </p:sp>
          <p:grpSp>
            <p:nvGrpSpPr>
              <p:cNvPr id="13" name="Группа 33">
                <a:extLst>
                  <a:ext uri="{FF2B5EF4-FFF2-40B4-BE49-F238E27FC236}">
                    <a16:creationId xmlns:a16="http://schemas.microsoft.com/office/drawing/2014/main" id="{7907C6B9-1E5F-4AAC-B7D1-E0FFF2E6BEBA}"/>
                  </a:ext>
                </a:extLst>
              </p:cNvPr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4" name="Полилиния: фигура 34">
                  <a:extLst>
                    <a:ext uri="{FF2B5EF4-FFF2-40B4-BE49-F238E27FC236}">
                      <a16:creationId xmlns:a16="http://schemas.microsoft.com/office/drawing/2014/main" id="{21652FB1-4A73-44D5-A1B8-7ECD69B72E35}"/>
                    </a:ext>
                  </a:extLst>
                </p:cNvPr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>
                    <a:gd name="connsiteX0" fmla="*/ 8393 w 291723"/>
                    <a:gd name="connsiteY0" fmla="*/ 8393 h 83349"/>
                    <a:gd name="connsiteX1" fmla="*/ 288031 w 291723"/>
                    <a:gd name="connsiteY1" fmla="*/ 8393 h 83349"/>
                    <a:gd name="connsiteX2" fmla="*/ 288031 w 291723"/>
                    <a:gd name="connsiteY2" fmla="*/ 78198 h 83349"/>
                    <a:gd name="connsiteX3" fmla="*/ 8393 w 291723"/>
                    <a:gd name="connsiteY3" fmla="*/ 78198 h 8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723" h="83349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  <p:sp>
              <p:nvSpPr>
                <p:cNvPr id="15" name="Полилиния: фигура 35">
                  <a:extLst>
                    <a:ext uri="{FF2B5EF4-FFF2-40B4-BE49-F238E27FC236}">
                      <a16:creationId xmlns:a16="http://schemas.microsoft.com/office/drawing/2014/main" id="{75224ECB-ED01-49F1-ACFC-89B40D022F6C}"/>
                    </a:ext>
                  </a:extLst>
                </p:cNvPr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>
                    <a:gd name="connsiteX0" fmla="*/ 19958 w 291723"/>
                    <a:gd name="connsiteY0" fmla="*/ 196242 h 197955"/>
                    <a:gd name="connsiteX1" fmla="*/ 183010 w 291723"/>
                    <a:gd name="connsiteY1" fmla="*/ 162277 h 197955"/>
                    <a:gd name="connsiteX2" fmla="*/ 287302 w 291723"/>
                    <a:gd name="connsiteY2" fmla="*/ 83616 h 197955"/>
                    <a:gd name="connsiteX3" fmla="*/ 260838 w 291723"/>
                    <a:gd name="connsiteY3" fmla="*/ 8393 h 197955"/>
                    <a:gd name="connsiteX4" fmla="*/ 230103 w 291723"/>
                    <a:gd name="connsiteY4" fmla="*/ 43712 h 197955"/>
                    <a:gd name="connsiteX5" fmla="*/ 161131 w 291723"/>
                    <a:gd name="connsiteY5" fmla="*/ 94660 h 197955"/>
                    <a:gd name="connsiteX6" fmla="*/ 19958 w 291723"/>
                    <a:gd name="connsiteY6" fmla="*/ 129041 h 197955"/>
                    <a:gd name="connsiteX7" fmla="*/ 8393 w 291723"/>
                    <a:gd name="connsiteY7" fmla="*/ 129041 h 197955"/>
                    <a:gd name="connsiteX8" fmla="*/ 8393 w 291723"/>
                    <a:gd name="connsiteY8" fmla="*/ 196242 h 197955"/>
                    <a:gd name="connsiteX9" fmla="*/ 19958 w 291723"/>
                    <a:gd name="connsiteY9" fmla="*/ 196242 h 19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723" h="197955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</p:grpSp>
        </p:grpSp>
        <p:pic>
          <p:nvPicPr>
            <p:cNvPr id="11" name="Рисунок 31">
              <a:extLst>
                <a:ext uri="{FF2B5EF4-FFF2-40B4-BE49-F238E27FC236}">
                  <a16:creationId xmlns:a16="http://schemas.microsoft.com/office/drawing/2014/main" id="{1FA48A48-369B-4048-A3E0-337F371AF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3" y="454684"/>
            <a:ext cx="7231112" cy="521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CE06C23-EFCA-4F9D-ADEC-6544DE513B5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97633" y="859013"/>
            <a:ext cx="351337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C48FBA-093C-4AE0-A590-D9B28100437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497633" y="471704"/>
            <a:ext cx="3513374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tx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8329CB-43C5-4394-ACA4-4C398640C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623" y="1596940"/>
            <a:ext cx="7231058" cy="4453272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1940"/>
            </a:lvl2pPr>
            <a:lvl3pPr>
              <a:defRPr sz="1455"/>
            </a:lvl3pPr>
            <a:lvl4pPr>
              <a:defRPr sz="1455"/>
            </a:lvl4pPr>
            <a:lvl5pPr>
              <a:defRPr sz="14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50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04800"/>
            <a:ext cx="11277599" cy="50167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11277600" cy="1884106"/>
          </a:xfrm>
        </p:spPr>
        <p:txBody>
          <a:bodyPr/>
          <a:lstStyle>
            <a:lvl1pPr>
              <a:lnSpc>
                <a:spcPct val="95000"/>
              </a:lnSpc>
              <a:buClr>
                <a:schemeClr val="tx2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20070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1054874" cy="521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21CB7B-E1DF-4978-A3CA-3476E108D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5" y="1596940"/>
            <a:ext cx="11054054" cy="4518733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  <a:lvl3pPr>
              <a:defRPr sz="1455"/>
            </a:lvl3pPr>
            <a:lvl4pPr>
              <a:defRPr sz="1455"/>
            </a:lvl4pPr>
            <a:lvl5pPr>
              <a:defRPr sz="14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95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04800"/>
            <a:ext cx="11277600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763279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301" y="3304778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1753" y="4114338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FD735-42E6-4C7F-9630-226F272B1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470127" y="1838550"/>
            <a:ext cx="3251747" cy="70817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4F417-EEDD-4484-BE91-9717CF9E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97" y="6464634"/>
            <a:ext cx="2743200" cy="365125"/>
          </a:xfrm>
        </p:spPr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12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1054874" cy="521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21CB7B-E1DF-4978-A3CA-3476E108D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5" y="1596940"/>
            <a:ext cx="11054054" cy="4518733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  <a:lvl3pPr>
              <a:defRPr sz="1455"/>
            </a:lvl3pPr>
            <a:lvl4pPr>
              <a:defRPr sz="1455"/>
            </a:lvl4pPr>
            <a:lvl5pPr>
              <a:defRPr sz="145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345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7EE7FC4-39FB-4B52-A4FD-F40217C919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31791" y="1513952"/>
            <a:ext cx="1328420" cy="13298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7405B0-52AB-41F8-97C4-BB638CB0E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3304778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809785-003F-469F-BCE3-2C20DF99CC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1753" y="4114338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131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7CAC6D-4201-4457-BF79-020CEBCC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2617207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C39C8A3-6830-4272-9AD1-909D621070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1753" y="3426767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772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EC77EC-D337-45F1-B395-D74CFFFA5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623" y="1598337"/>
            <a:ext cx="10789667" cy="4351338"/>
          </a:xfrm>
          <a:prstGeom prst="rect">
            <a:avLst/>
          </a:prstGeom>
        </p:spPr>
        <p:txBody>
          <a:bodyPr/>
          <a:lstStyle>
            <a:lvl1pPr>
              <a:defRPr sz="2401">
                <a:solidFill>
                  <a:schemeClr val="bg1"/>
                </a:solidFill>
              </a:defRPr>
            </a:lvl1pPr>
            <a:lvl2pPr>
              <a:defRPr sz="1940">
                <a:solidFill>
                  <a:schemeClr val="bg1"/>
                </a:solidFill>
              </a:defRPr>
            </a:lvl2pPr>
            <a:lvl3pPr>
              <a:defRPr sz="1455">
                <a:solidFill>
                  <a:schemeClr val="bg1"/>
                </a:solidFill>
              </a:defRPr>
            </a:lvl3pPr>
            <a:lvl4pPr>
              <a:defRPr sz="1455">
                <a:solidFill>
                  <a:schemeClr val="bg1"/>
                </a:solidFill>
              </a:defRPr>
            </a:lvl4pPr>
            <a:lvl5pPr>
              <a:defRPr sz="145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AEA19C5-1427-4FA9-84CD-2FBCB87A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448049"/>
            <a:ext cx="10789667" cy="53585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5683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EC77EC-D337-45F1-B395-D74CFFFA5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623" y="1598337"/>
            <a:ext cx="10789667" cy="4351338"/>
          </a:xfrm>
          <a:prstGeom prst="rect">
            <a:avLst/>
          </a:prstGeom>
        </p:spPr>
        <p:txBody>
          <a:bodyPr/>
          <a:lstStyle>
            <a:lvl1pPr>
              <a:defRPr sz="2401">
                <a:solidFill>
                  <a:schemeClr val="bg1"/>
                </a:solidFill>
              </a:defRPr>
            </a:lvl1pPr>
            <a:lvl2pPr>
              <a:defRPr sz="1940">
                <a:solidFill>
                  <a:schemeClr val="bg1"/>
                </a:solidFill>
              </a:defRPr>
            </a:lvl2pPr>
            <a:lvl3pPr>
              <a:defRPr sz="1455">
                <a:solidFill>
                  <a:schemeClr val="bg1"/>
                </a:solidFill>
              </a:defRPr>
            </a:lvl3pPr>
            <a:lvl4pPr>
              <a:defRPr sz="1455">
                <a:solidFill>
                  <a:schemeClr val="bg1"/>
                </a:solidFill>
              </a:defRPr>
            </a:lvl4pPr>
            <a:lvl5pPr>
              <a:defRPr sz="145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AEA19C5-1427-4FA9-84CD-2FBCB87A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448049"/>
            <a:ext cx="10789667" cy="53585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23F175-50F8-49F2-8C20-148D109DF7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5623" y="1211028"/>
            <a:ext cx="10789667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bg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74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623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802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2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623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802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27A9B1-9D88-4808-882E-3AA0D30778D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5623" y="1208795"/>
            <a:ext cx="5044302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bg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0C6618-E538-4385-82C7-0D093B3E2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801" y="1208795"/>
            <a:ext cx="5181263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bg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5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B29CED-8F6A-F149-942B-DE815EA6F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7656" y="-36581"/>
            <a:ext cx="6014406" cy="6478711"/>
          </a:xfrm>
          <a:custGeom>
            <a:avLst/>
            <a:gdLst>
              <a:gd name="connsiteX0" fmla="*/ 2151519 w 9840014"/>
              <a:gd name="connsiteY0" fmla="*/ 0 h 10614573"/>
              <a:gd name="connsiteX1" fmla="*/ 9840014 w 9840014"/>
              <a:gd name="connsiteY1" fmla="*/ 0 h 10614573"/>
              <a:gd name="connsiteX2" fmla="*/ 9840014 w 9840014"/>
              <a:gd name="connsiteY2" fmla="*/ 0 h 10614573"/>
              <a:gd name="connsiteX3" fmla="*/ 9840014 w 9840014"/>
              <a:gd name="connsiteY3" fmla="*/ 8463054 h 10614573"/>
              <a:gd name="connsiteX4" fmla="*/ 7688495 w 9840014"/>
              <a:gd name="connsiteY4" fmla="*/ 10614573 h 10614573"/>
              <a:gd name="connsiteX5" fmla="*/ 0 w 9840014"/>
              <a:gd name="connsiteY5" fmla="*/ 10614573 h 10614573"/>
              <a:gd name="connsiteX6" fmla="*/ 0 w 9840014"/>
              <a:gd name="connsiteY6" fmla="*/ 10614573 h 10614573"/>
              <a:gd name="connsiteX7" fmla="*/ 0 w 9840014"/>
              <a:gd name="connsiteY7" fmla="*/ 2151519 h 10614573"/>
              <a:gd name="connsiteX8" fmla="*/ 2151519 w 9840014"/>
              <a:gd name="connsiteY8" fmla="*/ 0 h 10614573"/>
              <a:gd name="connsiteX0" fmla="*/ 2229010 w 9917505"/>
              <a:gd name="connsiteY0" fmla="*/ 530145 h 11144718"/>
              <a:gd name="connsiteX1" fmla="*/ 9917505 w 9917505"/>
              <a:gd name="connsiteY1" fmla="*/ 530145 h 11144718"/>
              <a:gd name="connsiteX2" fmla="*/ 9917505 w 9917505"/>
              <a:gd name="connsiteY2" fmla="*/ 530145 h 11144718"/>
              <a:gd name="connsiteX3" fmla="*/ 9917505 w 9917505"/>
              <a:gd name="connsiteY3" fmla="*/ 8993199 h 11144718"/>
              <a:gd name="connsiteX4" fmla="*/ 7765986 w 9917505"/>
              <a:gd name="connsiteY4" fmla="*/ 11144718 h 11144718"/>
              <a:gd name="connsiteX5" fmla="*/ 77491 w 9917505"/>
              <a:gd name="connsiteY5" fmla="*/ 11144718 h 11144718"/>
              <a:gd name="connsiteX6" fmla="*/ 77491 w 9917505"/>
              <a:gd name="connsiteY6" fmla="*/ 11144718 h 11144718"/>
              <a:gd name="connsiteX7" fmla="*/ 0 w 9917505"/>
              <a:gd name="connsiteY7" fmla="*/ 527400 h 11144718"/>
              <a:gd name="connsiteX8" fmla="*/ 2229010 w 9917505"/>
              <a:gd name="connsiteY8" fmla="*/ 530145 h 11144718"/>
              <a:gd name="connsiteX0" fmla="*/ 2229010 w 9917505"/>
              <a:gd name="connsiteY0" fmla="*/ 2745 h 10617318"/>
              <a:gd name="connsiteX1" fmla="*/ 9917505 w 9917505"/>
              <a:gd name="connsiteY1" fmla="*/ 2745 h 10617318"/>
              <a:gd name="connsiteX2" fmla="*/ 9917505 w 9917505"/>
              <a:gd name="connsiteY2" fmla="*/ 2745 h 10617318"/>
              <a:gd name="connsiteX3" fmla="*/ 9917505 w 9917505"/>
              <a:gd name="connsiteY3" fmla="*/ 8465799 h 10617318"/>
              <a:gd name="connsiteX4" fmla="*/ 7765986 w 9917505"/>
              <a:gd name="connsiteY4" fmla="*/ 10617318 h 10617318"/>
              <a:gd name="connsiteX5" fmla="*/ 77491 w 9917505"/>
              <a:gd name="connsiteY5" fmla="*/ 10617318 h 10617318"/>
              <a:gd name="connsiteX6" fmla="*/ 77491 w 9917505"/>
              <a:gd name="connsiteY6" fmla="*/ 10617318 h 10617318"/>
              <a:gd name="connsiteX7" fmla="*/ 0 w 9917505"/>
              <a:gd name="connsiteY7" fmla="*/ 0 h 10617318"/>
              <a:gd name="connsiteX8" fmla="*/ 2229010 w 9917505"/>
              <a:gd name="connsiteY8" fmla="*/ 2745 h 10617318"/>
              <a:gd name="connsiteX0" fmla="*/ 2229010 w 9917505"/>
              <a:gd name="connsiteY0" fmla="*/ 2745 h 10617318"/>
              <a:gd name="connsiteX1" fmla="*/ 9917505 w 9917505"/>
              <a:gd name="connsiteY1" fmla="*/ 2745 h 10617318"/>
              <a:gd name="connsiteX2" fmla="*/ 9917505 w 9917505"/>
              <a:gd name="connsiteY2" fmla="*/ 2745 h 10617318"/>
              <a:gd name="connsiteX3" fmla="*/ 9917505 w 9917505"/>
              <a:gd name="connsiteY3" fmla="*/ 9271711 h 10617318"/>
              <a:gd name="connsiteX4" fmla="*/ 7765986 w 9917505"/>
              <a:gd name="connsiteY4" fmla="*/ 10617318 h 10617318"/>
              <a:gd name="connsiteX5" fmla="*/ 77491 w 9917505"/>
              <a:gd name="connsiteY5" fmla="*/ 10617318 h 10617318"/>
              <a:gd name="connsiteX6" fmla="*/ 77491 w 9917505"/>
              <a:gd name="connsiteY6" fmla="*/ 10617318 h 10617318"/>
              <a:gd name="connsiteX7" fmla="*/ 0 w 9917505"/>
              <a:gd name="connsiteY7" fmla="*/ 0 h 10617318"/>
              <a:gd name="connsiteX8" fmla="*/ 2229010 w 9917505"/>
              <a:gd name="connsiteY8" fmla="*/ 2745 h 10617318"/>
              <a:gd name="connsiteX0" fmla="*/ 2229010 w 9918210"/>
              <a:gd name="connsiteY0" fmla="*/ 2745 h 10617318"/>
              <a:gd name="connsiteX1" fmla="*/ 9917505 w 9918210"/>
              <a:gd name="connsiteY1" fmla="*/ 2745 h 10617318"/>
              <a:gd name="connsiteX2" fmla="*/ 9917505 w 9918210"/>
              <a:gd name="connsiteY2" fmla="*/ 2745 h 10617318"/>
              <a:gd name="connsiteX3" fmla="*/ 9917505 w 9918210"/>
              <a:gd name="connsiteY3" fmla="*/ 9271711 h 10617318"/>
              <a:gd name="connsiteX4" fmla="*/ 7765986 w 9918210"/>
              <a:gd name="connsiteY4" fmla="*/ 10617318 h 10617318"/>
              <a:gd name="connsiteX5" fmla="*/ 77491 w 9918210"/>
              <a:gd name="connsiteY5" fmla="*/ 10617318 h 10617318"/>
              <a:gd name="connsiteX6" fmla="*/ 77491 w 9918210"/>
              <a:gd name="connsiteY6" fmla="*/ 10617318 h 10617318"/>
              <a:gd name="connsiteX7" fmla="*/ 0 w 9918210"/>
              <a:gd name="connsiteY7" fmla="*/ 0 h 10617318"/>
              <a:gd name="connsiteX8" fmla="*/ 2229010 w 9918210"/>
              <a:gd name="connsiteY8" fmla="*/ 2745 h 10617318"/>
              <a:gd name="connsiteX0" fmla="*/ 2229010 w 9918210"/>
              <a:gd name="connsiteY0" fmla="*/ 2745 h 10617318"/>
              <a:gd name="connsiteX1" fmla="*/ 9917505 w 9918210"/>
              <a:gd name="connsiteY1" fmla="*/ 2745 h 10617318"/>
              <a:gd name="connsiteX2" fmla="*/ 9917505 w 9918210"/>
              <a:gd name="connsiteY2" fmla="*/ 2745 h 10617318"/>
              <a:gd name="connsiteX3" fmla="*/ 9917505 w 9918210"/>
              <a:gd name="connsiteY3" fmla="*/ 9433490 h 10617318"/>
              <a:gd name="connsiteX4" fmla="*/ 7765986 w 9918210"/>
              <a:gd name="connsiteY4" fmla="*/ 10617318 h 10617318"/>
              <a:gd name="connsiteX5" fmla="*/ 77491 w 9918210"/>
              <a:gd name="connsiteY5" fmla="*/ 10617318 h 10617318"/>
              <a:gd name="connsiteX6" fmla="*/ 77491 w 9918210"/>
              <a:gd name="connsiteY6" fmla="*/ 10617318 h 10617318"/>
              <a:gd name="connsiteX7" fmla="*/ 0 w 9918210"/>
              <a:gd name="connsiteY7" fmla="*/ 0 h 10617318"/>
              <a:gd name="connsiteX8" fmla="*/ 2229010 w 9918210"/>
              <a:gd name="connsiteY8" fmla="*/ 2745 h 10617318"/>
              <a:gd name="connsiteX0" fmla="*/ 2229010 w 9917505"/>
              <a:gd name="connsiteY0" fmla="*/ 2745 h 10617318"/>
              <a:gd name="connsiteX1" fmla="*/ 9917505 w 9917505"/>
              <a:gd name="connsiteY1" fmla="*/ 2745 h 10617318"/>
              <a:gd name="connsiteX2" fmla="*/ 9917505 w 9917505"/>
              <a:gd name="connsiteY2" fmla="*/ 2745 h 10617318"/>
              <a:gd name="connsiteX3" fmla="*/ 9917505 w 9917505"/>
              <a:gd name="connsiteY3" fmla="*/ 9433490 h 10617318"/>
              <a:gd name="connsiteX4" fmla="*/ 7765986 w 9917505"/>
              <a:gd name="connsiteY4" fmla="*/ 10617318 h 10617318"/>
              <a:gd name="connsiteX5" fmla="*/ 77491 w 9917505"/>
              <a:gd name="connsiteY5" fmla="*/ 10617318 h 10617318"/>
              <a:gd name="connsiteX6" fmla="*/ 77491 w 9917505"/>
              <a:gd name="connsiteY6" fmla="*/ 10617318 h 10617318"/>
              <a:gd name="connsiteX7" fmla="*/ 0 w 9917505"/>
              <a:gd name="connsiteY7" fmla="*/ 0 h 10617318"/>
              <a:gd name="connsiteX8" fmla="*/ 2229010 w 9917505"/>
              <a:gd name="connsiteY8" fmla="*/ 2745 h 1061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505" h="10617318">
                <a:moveTo>
                  <a:pt x="2229010" y="2745"/>
                </a:moveTo>
                <a:lnTo>
                  <a:pt x="9917505" y="2745"/>
                </a:lnTo>
                <a:lnTo>
                  <a:pt x="9917505" y="2745"/>
                </a:lnTo>
                <a:lnTo>
                  <a:pt x="9917505" y="9433490"/>
                </a:lnTo>
                <a:cubicBezTo>
                  <a:pt x="9850027" y="9569526"/>
                  <a:pt x="8954237" y="10617318"/>
                  <a:pt x="7765986" y="10617318"/>
                </a:cubicBezTo>
                <a:lnTo>
                  <a:pt x="77491" y="10617318"/>
                </a:lnTo>
                <a:lnTo>
                  <a:pt x="77491" y="10617318"/>
                </a:lnTo>
                <a:cubicBezTo>
                  <a:pt x="77491" y="7796300"/>
                  <a:pt x="0" y="2821018"/>
                  <a:pt x="0" y="0"/>
                </a:cubicBezTo>
                <a:lnTo>
                  <a:pt x="2229010" y="274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A648E8-6B78-0D40-9F62-57FD7CEFF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38" y="1598337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940">
                <a:solidFill>
                  <a:schemeClr val="bg1"/>
                </a:solidFill>
              </a:defRPr>
            </a:lvl2pPr>
            <a:lvl3pPr>
              <a:defRPr sz="1455">
                <a:solidFill>
                  <a:schemeClr val="bg1"/>
                </a:solidFill>
              </a:defRPr>
            </a:lvl3pPr>
            <a:lvl4pPr>
              <a:defRPr sz="1455">
                <a:solidFill>
                  <a:schemeClr val="bg1"/>
                </a:solidFill>
              </a:defRPr>
            </a:lvl4pPr>
            <a:lvl5pPr>
              <a:defRPr sz="145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E73FC36-1DCD-2147-905E-01E3EC8B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214930"/>
            <a:ext cx="5456004" cy="97937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E299335-008E-3344-9E66-BEB08DEB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869" y="6473876"/>
            <a:ext cx="4114800" cy="365125"/>
          </a:xfr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20D9EE1-2BCE-A641-A8FF-38E636B8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97" y="6464634"/>
            <a:ext cx="2743200" cy="365125"/>
          </a:xfrm>
        </p:spPr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5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7EE7FC4-39FB-4B52-A4FD-F40217C919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31791" y="1513952"/>
            <a:ext cx="1328420" cy="13298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7405B0-52AB-41F8-97C4-BB638CB0E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3304778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809785-003F-469F-BCE3-2C20DF99CC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1753" y="4114338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2462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791191" cy="521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96CF5A1-9279-4E20-B86A-4118FC349B5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65622" y="1505466"/>
            <a:ext cx="10791191" cy="41586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02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9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C8043-2086-4E49-B2F0-559C7126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3B600-C231-4E88-BB73-AEC06007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E17B52-F59A-4921-9A44-8F7BCB8C4D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435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7529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6882-F340-4C18-8B94-DD3263FF2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2881" y="3340939"/>
            <a:ext cx="6866238" cy="738400"/>
          </a:xfrm>
        </p:spPr>
        <p:txBody>
          <a:bodyPr>
            <a:normAutofit/>
          </a:bodyPr>
          <a:lstStyle>
            <a:lvl1pPr algn="ctr">
              <a:defRPr sz="3602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07B35-DC02-4F88-B461-0C7FFE12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1A107-FCA6-4FF7-BAC0-4BFCFBBB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025E22-FAFB-44CE-92F2-39BDF5AEBD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2881" y="4114801"/>
            <a:ext cx="6866238" cy="1013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CC7E9-9448-4C49-B648-92F434C35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532" y="2261006"/>
            <a:ext cx="663590" cy="7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4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248C2A-DB12-4342-8F24-05C1B252DE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D475119-E128-4DF0-B31C-F4D4AEB5B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468" y="1822802"/>
            <a:ext cx="12192000" cy="5035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E24CE2-A695-44B8-98C2-5AFD334E40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994" y="2756499"/>
            <a:ext cx="5962015" cy="12984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400793-F126-4CE9-AA54-D7A6F7B7F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4399546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4E9D949-C854-4E3D-A08F-2550C757AB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1753" y="5209106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>
                <a:solidFill>
                  <a:schemeClr val="tx1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105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F849D-2FE4-42AB-82E3-F7272F83A1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129E1217-B58F-49A6-B4BF-2C2088F45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0" y="1822802"/>
            <a:ext cx="12192000" cy="5035198"/>
          </a:xfrm>
          <a:prstGeom prst="rect">
            <a:avLst/>
          </a:prstGeom>
        </p:spPr>
      </p:pic>
      <p:sp>
        <p:nvSpPr>
          <p:cNvPr id="12" name="Рисунок 129">
            <a:extLst>
              <a:ext uri="{FF2B5EF4-FFF2-40B4-BE49-F238E27FC236}">
                <a16:creationId xmlns:a16="http://schemas.microsoft.com/office/drawing/2014/main" id="{6232AC31-169F-4458-AF24-2C597410A73C}"/>
              </a:ext>
            </a:extLst>
          </p:cNvPr>
          <p:cNvSpPr/>
          <p:nvPr/>
        </p:nvSpPr>
        <p:spPr>
          <a:xfrm>
            <a:off x="-6058" y="5704665"/>
            <a:ext cx="12199647" cy="1155742"/>
          </a:xfrm>
          <a:custGeom>
            <a:avLst/>
            <a:gdLst>
              <a:gd name="connsiteX0" fmla="*/ 20114092 w 20116709"/>
              <a:gd name="connsiteY0" fmla="*/ 1903286 h 1905904"/>
              <a:gd name="connsiteX1" fmla="*/ 7854 w 20116709"/>
              <a:gd name="connsiteY1" fmla="*/ 1903286 h 1905904"/>
              <a:gd name="connsiteX2" fmla="*/ 7854 w 20116709"/>
              <a:gd name="connsiteY2" fmla="*/ 1218103 h 1905904"/>
              <a:gd name="connsiteX3" fmla="*/ 17925234 w 20116709"/>
              <a:gd name="connsiteY3" fmla="*/ 1218103 h 1905904"/>
              <a:gd name="connsiteX4" fmla="*/ 20114092 w 20116709"/>
              <a:gd name="connsiteY4" fmla="*/ 7854 h 1905904"/>
              <a:gd name="connsiteX5" fmla="*/ 20114092 w 20116709"/>
              <a:gd name="connsiteY5" fmla="*/ 1903286 h 190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6709" h="1905904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rgbClr val="41565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1092"/>
          </a:p>
        </p:txBody>
      </p:sp>
      <p:grpSp>
        <p:nvGrpSpPr>
          <p:cNvPr id="13" name="Группа 33">
            <a:extLst>
              <a:ext uri="{FF2B5EF4-FFF2-40B4-BE49-F238E27FC236}">
                <a16:creationId xmlns:a16="http://schemas.microsoft.com/office/drawing/2014/main" id="{7907C6B9-1E5F-4AAC-B7D1-E0FFF2E6BEBA}"/>
              </a:ext>
            </a:extLst>
          </p:cNvPr>
          <p:cNvGrpSpPr/>
          <p:nvPr/>
        </p:nvGrpSpPr>
        <p:grpSpPr>
          <a:xfrm>
            <a:off x="11733227" y="6527157"/>
            <a:ext cx="176914" cy="195539"/>
            <a:chOff x="19347601" y="10743921"/>
            <a:chExt cx="291724" cy="322459"/>
          </a:xfrm>
        </p:grpSpPr>
        <p:sp>
          <p:nvSpPr>
            <p:cNvPr id="14" name="Полилиния: фигура 34">
              <a:extLst>
                <a:ext uri="{FF2B5EF4-FFF2-40B4-BE49-F238E27FC236}">
                  <a16:creationId xmlns:a16="http://schemas.microsoft.com/office/drawing/2014/main" id="{21652FB1-4A73-44D5-A1B8-7ECD69B72E35}"/>
                </a:ext>
              </a:extLst>
            </p:cNvPr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>
                <a:gd name="connsiteX0" fmla="*/ 8393 w 291723"/>
                <a:gd name="connsiteY0" fmla="*/ 8393 h 83349"/>
                <a:gd name="connsiteX1" fmla="*/ 288031 w 291723"/>
                <a:gd name="connsiteY1" fmla="*/ 8393 h 83349"/>
                <a:gd name="connsiteX2" fmla="*/ 288031 w 291723"/>
                <a:gd name="connsiteY2" fmla="*/ 78198 h 83349"/>
                <a:gd name="connsiteX3" fmla="*/ 8393 w 291723"/>
                <a:gd name="connsiteY3" fmla="*/ 78198 h 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723" h="83349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  <p:sp>
          <p:nvSpPr>
            <p:cNvPr id="15" name="Полилиния: фигура 35">
              <a:extLst>
                <a:ext uri="{FF2B5EF4-FFF2-40B4-BE49-F238E27FC236}">
                  <a16:creationId xmlns:a16="http://schemas.microsoft.com/office/drawing/2014/main" id="{75224ECB-ED01-49F1-ACFC-89B40D022F6C}"/>
                </a:ext>
              </a:extLst>
            </p:cNvPr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>
                <a:gd name="connsiteX0" fmla="*/ 19958 w 291723"/>
                <a:gd name="connsiteY0" fmla="*/ 196242 h 197955"/>
                <a:gd name="connsiteX1" fmla="*/ 183010 w 291723"/>
                <a:gd name="connsiteY1" fmla="*/ 162277 h 197955"/>
                <a:gd name="connsiteX2" fmla="*/ 287302 w 291723"/>
                <a:gd name="connsiteY2" fmla="*/ 83616 h 197955"/>
                <a:gd name="connsiteX3" fmla="*/ 260838 w 291723"/>
                <a:gd name="connsiteY3" fmla="*/ 8393 h 197955"/>
                <a:gd name="connsiteX4" fmla="*/ 230103 w 291723"/>
                <a:gd name="connsiteY4" fmla="*/ 43712 h 197955"/>
                <a:gd name="connsiteX5" fmla="*/ 161131 w 291723"/>
                <a:gd name="connsiteY5" fmla="*/ 94660 h 197955"/>
                <a:gd name="connsiteX6" fmla="*/ 19958 w 291723"/>
                <a:gd name="connsiteY6" fmla="*/ 129041 h 197955"/>
                <a:gd name="connsiteX7" fmla="*/ 8393 w 291723"/>
                <a:gd name="connsiteY7" fmla="*/ 129041 h 197955"/>
                <a:gd name="connsiteX8" fmla="*/ 8393 w 291723"/>
                <a:gd name="connsiteY8" fmla="*/ 196242 h 197955"/>
                <a:gd name="connsiteX9" fmla="*/ 19958 w 291723"/>
                <a:gd name="connsiteY9" fmla="*/ 196242 h 19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723" h="197955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</p:grpSp>
      <p:pic>
        <p:nvPicPr>
          <p:cNvPr id="11" name="Рисунок 31">
            <a:extLst>
              <a:ext uri="{FF2B5EF4-FFF2-40B4-BE49-F238E27FC236}">
                <a16:creationId xmlns:a16="http://schemas.microsoft.com/office/drawing/2014/main" id="{1FA48A48-369B-4048-A3E0-337F371AF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3" y="6583160"/>
            <a:ext cx="640792" cy="139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DF066B-5B17-4CBE-A207-B1D70A9DD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A18393-643F-4DFB-94DD-BE5A29A4E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5" y="1597056"/>
            <a:ext cx="10514926" cy="2046618"/>
          </a:xfrm>
        </p:spPr>
        <p:txBody>
          <a:bodyPr>
            <a:normAutofit/>
          </a:bodyPr>
          <a:lstStyle>
            <a:lvl1pPr>
              <a:defRPr sz="2401">
                <a:solidFill>
                  <a:schemeClr val="bg1"/>
                </a:solidFill>
              </a:defRPr>
            </a:lvl1pPr>
            <a:lvl2pPr>
              <a:defRPr sz="1940">
                <a:solidFill>
                  <a:schemeClr val="bg1"/>
                </a:solidFill>
              </a:defRPr>
            </a:lvl2pPr>
            <a:lvl3pPr>
              <a:defRPr sz="1455">
                <a:solidFill>
                  <a:schemeClr val="bg1"/>
                </a:solidFill>
              </a:defRPr>
            </a:lvl3pPr>
            <a:lvl4pPr>
              <a:defRPr sz="1455">
                <a:solidFill>
                  <a:schemeClr val="bg1"/>
                </a:solidFill>
              </a:defRPr>
            </a:lvl4pPr>
            <a:lvl5pPr>
              <a:defRPr sz="145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16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F849D-2FE4-42AB-82E3-F7272F83A1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129E1217-B58F-49A6-B4BF-2C2088F45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0" y="1822802"/>
            <a:ext cx="12192000" cy="5035198"/>
          </a:xfrm>
          <a:prstGeom prst="rect">
            <a:avLst/>
          </a:prstGeom>
        </p:spPr>
      </p:pic>
      <p:grpSp>
        <p:nvGrpSpPr>
          <p:cNvPr id="9" name="Группа 29">
            <a:extLst>
              <a:ext uri="{FF2B5EF4-FFF2-40B4-BE49-F238E27FC236}">
                <a16:creationId xmlns:a16="http://schemas.microsoft.com/office/drawing/2014/main" id="{505025AC-5D76-43F0-AE8E-E9568845DC0D}"/>
              </a:ext>
            </a:extLst>
          </p:cNvPr>
          <p:cNvGrpSpPr/>
          <p:nvPr userDrawn="1"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10" name="Группа 30">
              <a:extLst>
                <a:ext uri="{FF2B5EF4-FFF2-40B4-BE49-F238E27FC236}">
                  <a16:creationId xmlns:a16="http://schemas.microsoft.com/office/drawing/2014/main" id="{D9DCC4AC-8AB6-44B1-9833-B1242C45683D}"/>
                </a:ext>
              </a:extLst>
            </p:cNvPr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2" name="Рисунок 129">
                <a:extLst>
                  <a:ext uri="{FF2B5EF4-FFF2-40B4-BE49-F238E27FC236}">
                    <a16:creationId xmlns:a16="http://schemas.microsoft.com/office/drawing/2014/main" id="{6232AC31-169F-4458-AF24-2C597410A73C}"/>
                  </a:ext>
                </a:extLst>
              </p:cNvPr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>
                  <a:gd name="connsiteX0" fmla="*/ 20114092 w 20116709"/>
                  <a:gd name="connsiteY0" fmla="*/ 1903286 h 1905904"/>
                  <a:gd name="connsiteX1" fmla="*/ 7854 w 20116709"/>
                  <a:gd name="connsiteY1" fmla="*/ 1903286 h 1905904"/>
                  <a:gd name="connsiteX2" fmla="*/ 7854 w 20116709"/>
                  <a:gd name="connsiteY2" fmla="*/ 1218103 h 1905904"/>
                  <a:gd name="connsiteX3" fmla="*/ 17925234 w 20116709"/>
                  <a:gd name="connsiteY3" fmla="*/ 1218103 h 1905904"/>
                  <a:gd name="connsiteX4" fmla="*/ 20114092 w 20116709"/>
                  <a:gd name="connsiteY4" fmla="*/ 7854 h 1905904"/>
                  <a:gd name="connsiteX5" fmla="*/ 20114092 w 20116709"/>
                  <a:gd name="connsiteY5" fmla="*/ 1903286 h 190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6709" h="1905904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092"/>
              </a:p>
            </p:txBody>
          </p:sp>
          <p:grpSp>
            <p:nvGrpSpPr>
              <p:cNvPr id="13" name="Группа 33">
                <a:extLst>
                  <a:ext uri="{FF2B5EF4-FFF2-40B4-BE49-F238E27FC236}">
                    <a16:creationId xmlns:a16="http://schemas.microsoft.com/office/drawing/2014/main" id="{7907C6B9-1E5F-4AAC-B7D1-E0FFF2E6BEBA}"/>
                  </a:ext>
                </a:extLst>
              </p:cNvPr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4" name="Полилиния: фигура 34">
                  <a:extLst>
                    <a:ext uri="{FF2B5EF4-FFF2-40B4-BE49-F238E27FC236}">
                      <a16:creationId xmlns:a16="http://schemas.microsoft.com/office/drawing/2014/main" id="{21652FB1-4A73-44D5-A1B8-7ECD69B72E35}"/>
                    </a:ext>
                  </a:extLst>
                </p:cNvPr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>
                    <a:gd name="connsiteX0" fmla="*/ 8393 w 291723"/>
                    <a:gd name="connsiteY0" fmla="*/ 8393 h 83349"/>
                    <a:gd name="connsiteX1" fmla="*/ 288031 w 291723"/>
                    <a:gd name="connsiteY1" fmla="*/ 8393 h 83349"/>
                    <a:gd name="connsiteX2" fmla="*/ 288031 w 291723"/>
                    <a:gd name="connsiteY2" fmla="*/ 78198 h 83349"/>
                    <a:gd name="connsiteX3" fmla="*/ 8393 w 291723"/>
                    <a:gd name="connsiteY3" fmla="*/ 78198 h 8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723" h="83349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  <p:sp>
              <p:nvSpPr>
                <p:cNvPr id="15" name="Полилиния: фигура 35">
                  <a:extLst>
                    <a:ext uri="{FF2B5EF4-FFF2-40B4-BE49-F238E27FC236}">
                      <a16:creationId xmlns:a16="http://schemas.microsoft.com/office/drawing/2014/main" id="{75224ECB-ED01-49F1-ACFC-89B40D022F6C}"/>
                    </a:ext>
                  </a:extLst>
                </p:cNvPr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>
                    <a:gd name="connsiteX0" fmla="*/ 19958 w 291723"/>
                    <a:gd name="connsiteY0" fmla="*/ 196242 h 197955"/>
                    <a:gd name="connsiteX1" fmla="*/ 183010 w 291723"/>
                    <a:gd name="connsiteY1" fmla="*/ 162277 h 197955"/>
                    <a:gd name="connsiteX2" fmla="*/ 287302 w 291723"/>
                    <a:gd name="connsiteY2" fmla="*/ 83616 h 197955"/>
                    <a:gd name="connsiteX3" fmla="*/ 260838 w 291723"/>
                    <a:gd name="connsiteY3" fmla="*/ 8393 h 197955"/>
                    <a:gd name="connsiteX4" fmla="*/ 230103 w 291723"/>
                    <a:gd name="connsiteY4" fmla="*/ 43712 h 197955"/>
                    <a:gd name="connsiteX5" fmla="*/ 161131 w 291723"/>
                    <a:gd name="connsiteY5" fmla="*/ 94660 h 197955"/>
                    <a:gd name="connsiteX6" fmla="*/ 19958 w 291723"/>
                    <a:gd name="connsiteY6" fmla="*/ 129041 h 197955"/>
                    <a:gd name="connsiteX7" fmla="*/ 8393 w 291723"/>
                    <a:gd name="connsiteY7" fmla="*/ 129041 h 197955"/>
                    <a:gd name="connsiteX8" fmla="*/ 8393 w 291723"/>
                    <a:gd name="connsiteY8" fmla="*/ 196242 h 197955"/>
                    <a:gd name="connsiteX9" fmla="*/ 19958 w 291723"/>
                    <a:gd name="connsiteY9" fmla="*/ 196242 h 19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723" h="197955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</p:grpSp>
        </p:grpSp>
        <p:pic>
          <p:nvPicPr>
            <p:cNvPr id="11" name="Рисунок 31">
              <a:extLst>
                <a:ext uri="{FF2B5EF4-FFF2-40B4-BE49-F238E27FC236}">
                  <a16:creationId xmlns:a16="http://schemas.microsoft.com/office/drawing/2014/main" id="{1FA48A48-369B-4048-A3E0-337F371AF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DF066B-5B17-4CBE-A207-B1D70A9DD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A18393-643F-4DFB-94DD-BE5A29A4E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5" y="1597056"/>
            <a:ext cx="10514926" cy="2046618"/>
          </a:xfrm>
        </p:spPr>
        <p:txBody>
          <a:bodyPr>
            <a:normAutofit/>
          </a:bodyPr>
          <a:lstStyle>
            <a:lvl1pPr>
              <a:defRPr sz="2401">
                <a:solidFill>
                  <a:schemeClr val="bg1"/>
                </a:solidFill>
              </a:defRPr>
            </a:lvl1pPr>
            <a:lvl2pPr>
              <a:defRPr sz="1940">
                <a:solidFill>
                  <a:schemeClr val="bg1"/>
                </a:solidFill>
              </a:defRPr>
            </a:lvl2pPr>
            <a:lvl3pPr>
              <a:defRPr sz="1455">
                <a:solidFill>
                  <a:schemeClr val="bg1"/>
                </a:solidFill>
              </a:defRPr>
            </a:lvl3pPr>
            <a:lvl4pPr>
              <a:defRPr sz="1455">
                <a:solidFill>
                  <a:schemeClr val="bg1"/>
                </a:solidFill>
              </a:defRPr>
            </a:lvl4pPr>
            <a:lvl5pPr>
              <a:defRPr sz="145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514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248C2A-DB12-4342-8F24-05C1B252DE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D475119-E128-4DF0-B31C-F4D4AEB5B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468" y="1822802"/>
            <a:ext cx="12192000" cy="50351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400793-F126-4CE9-AA54-D7A6F7B7F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4172062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Группа 33">
            <a:extLst>
              <a:ext uri="{FF2B5EF4-FFF2-40B4-BE49-F238E27FC236}">
                <a16:creationId xmlns:a16="http://schemas.microsoft.com/office/drawing/2014/main" id="{4092F530-1B5B-49F3-8CFD-DE1DC6089635}"/>
              </a:ext>
            </a:extLst>
          </p:cNvPr>
          <p:cNvGrpSpPr/>
          <p:nvPr userDrawn="1"/>
        </p:nvGrpSpPr>
        <p:grpSpPr>
          <a:xfrm>
            <a:off x="11733227" y="6527157"/>
            <a:ext cx="176914" cy="195539"/>
            <a:chOff x="19347601" y="10743921"/>
            <a:chExt cx="291724" cy="322459"/>
          </a:xfrm>
        </p:grpSpPr>
        <p:sp>
          <p:nvSpPr>
            <p:cNvPr id="11" name="Полилиния: фигура 34">
              <a:extLst>
                <a:ext uri="{FF2B5EF4-FFF2-40B4-BE49-F238E27FC236}">
                  <a16:creationId xmlns:a16="http://schemas.microsoft.com/office/drawing/2014/main" id="{222F968D-E73C-4325-B38A-2B2A8C6AB86A}"/>
                </a:ext>
              </a:extLst>
            </p:cNvPr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>
                <a:gd name="connsiteX0" fmla="*/ 8393 w 291723"/>
                <a:gd name="connsiteY0" fmla="*/ 8393 h 83349"/>
                <a:gd name="connsiteX1" fmla="*/ 288031 w 291723"/>
                <a:gd name="connsiteY1" fmla="*/ 8393 h 83349"/>
                <a:gd name="connsiteX2" fmla="*/ 288031 w 291723"/>
                <a:gd name="connsiteY2" fmla="*/ 78198 h 83349"/>
                <a:gd name="connsiteX3" fmla="*/ 8393 w 291723"/>
                <a:gd name="connsiteY3" fmla="*/ 78198 h 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723" h="83349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  <p:sp>
          <p:nvSpPr>
            <p:cNvPr id="12" name="Полилиния: фигура 35">
              <a:extLst>
                <a:ext uri="{FF2B5EF4-FFF2-40B4-BE49-F238E27FC236}">
                  <a16:creationId xmlns:a16="http://schemas.microsoft.com/office/drawing/2014/main" id="{15D12ABF-CB63-4BED-8556-FC321579A5E0}"/>
                </a:ext>
              </a:extLst>
            </p:cNvPr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>
                <a:gd name="connsiteX0" fmla="*/ 19958 w 291723"/>
                <a:gd name="connsiteY0" fmla="*/ 196242 h 197955"/>
                <a:gd name="connsiteX1" fmla="*/ 183010 w 291723"/>
                <a:gd name="connsiteY1" fmla="*/ 162277 h 197955"/>
                <a:gd name="connsiteX2" fmla="*/ 287302 w 291723"/>
                <a:gd name="connsiteY2" fmla="*/ 83616 h 197955"/>
                <a:gd name="connsiteX3" fmla="*/ 260838 w 291723"/>
                <a:gd name="connsiteY3" fmla="*/ 8393 h 197955"/>
                <a:gd name="connsiteX4" fmla="*/ 230103 w 291723"/>
                <a:gd name="connsiteY4" fmla="*/ 43712 h 197955"/>
                <a:gd name="connsiteX5" fmla="*/ 161131 w 291723"/>
                <a:gd name="connsiteY5" fmla="*/ 94660 h 197955"/>
                <a:gd name="connsiteX6" fmla="*/ 19958 w 291723"/>
                <a:gd name="connsiteY6" fmla="*/ 129041 h 197955"/>
                <a:gd name="connsiteX7" fmla="*/ 8393 w 291723"/>
                <a:gd name="connsiteY7" fmla="*/ 129041 h 197955"/>
                <a:gd name="connsiteX8" fmla="*/ 8393 w 291723"/>
                <a:gd name="connsiteY8" fmla="*/ 196242 h 197955"/>
                <a:gd name="connsiteX9" fmla="*/ 19958 w 291723"/>
                <a:gd name="connsiteY9" fmla="*/ 196242 h 19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723" h="197955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</p:grpSp>
      <p:pic>
        <p:nvPicPr>
          <p:cNvPr id="13" name="Рисунок 31">
            <a:extLst>
              <a:ext uri="{FF2B5EF4-FFF2-40B4-BE49-F238E27FC236}">
                <a16:creationId xmlns:a16="http://schemas.microsoft.com/office/drawing/2014/main" id="{5C1BB43B-FAEA-4A6C-98B7-B706E0F138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3" y="6583160"/>
            <a:ext cx="640792" cy="1394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DCE4E8-B579-406D-A3F6-60ACE08A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97" y="6464634"/>
            <a:ext cx="2743200" cy="365125"/>
          </a:xfrm>
        </p:spPr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1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9">
            <a:extLst>
              <a:ext uri="{FF2B5EF4-FFF2-40B4-BE49-F238E27FC236}">
                <a16:creationId xmlns:a16="http://schemas.microsoft.com/office/drawing/2014/main" id="{86909CB0-D6FF-4AB2-B6A3-2505E85861BE}"/>
              </a:ext>
            </a:extLst>
          </p:cNvPr>
          <p:cNvSpPr/>
          <p:nvPr userDrawn="1"/>
        </p:nvSpPr>
        <p:spPr>
          <a:xfrm>
            <a:off x="8309836" y="-2792"/>
            <a:ext cx="3878121" cy="6857615"/>
          </a:xfrm>
          <a:custGeom>
            <a:avLst/>
            <a:gdLst/>
            <a:ahLst/>
            <a:cxnLst/>
            <a:rect l="l" t="t" r="r" b="b"/>
            <a:pathLst>
              <a:path w="5675630" h="11308715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9" name="Группа 29">
            <a:extLst>
              <a:ext uri="{FF2B5EF4-FFF2-40B4-BE49-F238E27FC236}">
                <a16:creationId xmlns:a16="http://schemas.microsoft.com/office/drawing/2014/main" id="{505025AC-5D76-43F0-AE8E-E9568845DC0D}"/>
              </a:ext>
            </a:extLst>
          </p:cNvPr>
          <p:cNvGrpSpPr/>
          <p:nvPr userDrawn="1"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10" name="Группа 30">
              <a:extLst>
                <a:ext uri="{FF2B5EF4-FFF2-40B4-BE49-F238E27FC236}">
                  <a16:creationId xmlns:a16="http://schemas.microsoft.com/office/drawing/2014/main" id="{D9DCC4AC-8AB6-44B1-9833-B1242C45683D}"/>
                </a:ext>
              </a:extLst>
            </p:cNvPr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2" name="Рисунок 129">
                <a:extLst>
                  <a:ext uri="{FF2B5EF4-FFF2-40B4-BE49-F238E27FC236}">
                    <a16:creationId xmlns:a16="http://schemas.microsoft.com/office/drawing/2014/main" id="{6232AC31-169F-4458-AF24-2C597410A73C}"/>
                  </a:ext>
                </a:extLst>
              </p:cNvPr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>
                  <a:gd name="connsiteX0" fmla="*/ 20114092 w 20116709"/>
                  <a:gd name="connsiteY0" fmla="*/ 1903286 h 1905904"/>
                  <a:gd name="connsiteX1" fmla="*/ 7854 w 20116709"/>
                  <a:gd name="connsiteY1" fmla="*/ 1903286 h 1905904"/>
                  <a:gd name="connsiteX2" fmla="*/ 7854 w 20116709"/>
                  <a:gd name="connsiteY2" fmla="*/ 1218103 h 1905904"/>
                  <a:gd name="connsiteX3" fmla="*/ 17925234 w 20116709"/>
                  <a:gd name="connsiteY3" fmla="*/ 1218103 h 1905904"/>
                  <a:gd name="connsiteX4" fmla="*/ 20114092 w 20116709"/>
                  <a:gd name="connsiteY4" fmla="*/ 7854 h 1905904"/>
                  <a:gd name="connsiteX5" fmla="*/ 20114092 w 20116709"/>
                  <a:gd name="connsiteY5" fmla="*/ 1903286 h 190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6709" h="1905904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092"/>
              </a:p>
            </p:txBody>
          </p:sp>
          <p:grpSp>
            <p:nvGrpSpPr>
              <p:cNvPr id="13" name="Группа 33">
                <a:extLst>
                  <a:ext uri="{FF2B5EF4-FFF2-40B4-BE49-F238E27FC236}">
                    <a16:creationId xmlns:a16="http://schemas.microsoft.com/office/drawing/2014/main" id="{7907C6B9-1E5F-4AAC-B7D1-E0FFF2E6BEBA}"/>
                  </a:ext>
                </a:extLst>
              </p:cNvPr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4" name="Полилиния: фигура 34">
                  <a:extLst>
                    <a:ext uri="{FF2B5EF4-FFF2-40B4-BE49-F238E27FC236}">
                      <a16:creationId xmlns:a16="http://schemas.microsoft.com/office/drawing/2014/main" id="{21652FB1-4A73-44D5-A1B8-7ECD69B72E35}"/>
                    </a:ext>
                  </a:extLst>
                </p:cNvPr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>
                    <a:gd name="connsiteX0" fmla="*/ 8393 w 291723"/>
                    <a:gd name="connsiteY0" fmla="*/ 8393 h 83349"/>
                    <a:gd name="connsiteX1" fmla="*/ 288031 w 291723"/>
                    <a:gd name="connsiteY1" fmla="*/ 8393 h 83349"/>
                    <a:gd name="connsiteX2" fmla="*/ 288031 w 291723"/>
                    <a:gd name="connsiteY2" fmla="*/ 78198 h 83349"/>
                    <a:gd name="connsiteX3" fmla="*/ 8393 w 291723"/>
                    <a:gd name="connsiteY3" fmla="*/ 78198 h 8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723" h="83349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  <p:sp>
              <p:nvSpPr>
                <p:cNvPr id="15" name="Полилиния: фигура 35">
                  <a:extLst>
                    <a:ext uri="{FF2B5EF4-FFF2-40B4-BE49-F238E27FC236}">
                      <a16:creationId xmlns:a16="http://schemas.microsoft.com/office/drawing/2014/main" id="{75224ECB-ED01-49F1-ACFC-89B40D022F6C}"/>
                    </a:ext>
                  </a:extLst>
                </p:cNvPr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>
                    <a:gd name="connsiteX0" fmla="*/ 19958 w 291723"/>
                    <a:gd name="connsiteY0" fmla="*/ 196242 h 197955"/>
                    <a:gd name="connsiteX1" fmla="*/ 183010 w 291723"/>
                    <a:gd name="connsiteY1" fmla="*/ 162277 h 197955"/>
                    <a:gd name="connsiteX2" fmla="*/ 287302 w 291723"/>
                    <a:gd name="connsiteY2" fmla="*/ 83616 h 197955"/>
                    <a:gd name="connsiteX3" fmla="*/ 260838 w 291723"/>
                    <a:gd name="connsiteY3" fmla="*/ 8393 h 197955"/>
                    <a:gd name="connsiteX4" fmla="*/ 230103 w 291723"/>
                    <a:gd name="connsiteY4" fmla="*/ 43712 h 197955"/>
                    <a:gd name="connsiteX5" fmla="*/ 161131 w 291723"/>
                    <a:gd name="connsiteY5" fmla="*/ 94660 h 197955"/>
                    <a:gd name="connsiteX6" fmla="*/ 19958 w 291723"/>
                    <a:gd name="connsiteY6" fmla="*/ 129041 h 197955"/>
                    <a:gd name="connsiteX7" fmla="*/ 8393 w 291723"/>
                    <a:gd name="connsiteY7" fmla="*/ 129041 h 197955"/>
                    <a:gd name="connsiteX8" fmla="*/ 8393 w 291723"/>
                    <a:gd name="connsiteY8" fmla="*/ 196242 h 197955"/>
                    <a:gd name="connsiteX9" fmla="*/ 19958 w 291723"/>
                    <a:gd name="connsiteY9" fmla="*/ 196242 h 19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723" h="197955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</p:grpSp>
        </p:grpSp>
        <p:pic>
          <p:nvPicPr>
            <p:cNvPr id="11" name="Рисунок 31">
              <a:extLst>
                <a:ext uri="{FF2B5EF4-FFF2-40B4-BE49-F238E27FC236}">
                  <a16:creationId xmlns:a16="http://schemas.microsoft.com/office/drawing/2014/main" id="{1FA48A48-369B-4048-A3E0-337F371AF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3" y="454684"/>
            <a:ext cx="7231112" cy="5212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CE06C23-EFCA-4F9D-ADEC-6544DE513B5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97633" y="859013"/>
            <a:ext cx="351337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C48FBA-093C-4AE0-A590-D9B28100437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497633" y="471704"/>
            <a:ext cx="3513374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tx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F62A94-7AA4-47A2-BF8B-FAF17CBA0A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6085" y="1596940"/>
            <a:ext cx="7231058" cy="4454234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1940"/>
            </a:lvl2pPr>
            <a:lvl3pPr>
              <a:defRPr sz="1455"/>
            </a:lvl3pPr>
            <a:lvl4pPr>
              <a:defRPr sz="1455"/>
            </a:lvl4pPr>
            <a:lvl5pPr>
              <a:defRPr sz="145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199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04800"/>
            <a:ext cx="11277599" cy="50167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11277600" cy="1884106"/>
          </a:xfrm>
        </p:spPr>
        <p:txBody>
          <a:bodyPr/>
          <a:lstStyle>
            <a:lvl1pPr>
              <a:lnSpc>
                <a:spcPct val="95000"/>
              </a:lnSpc>
              <a:buClr>
                <a:schemeClr val="tx2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25793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7CAC6D-4201-4457-BF79-020CEBCC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2617207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C39C8A3-6830-4272-9AD1-909D621070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1753" y="3426767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5592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301" y="3304778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1753" y="4114338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FD735-42E6-4C7F-9630-226F272B1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127" y="1838550"/>
            <a:ext cx="3251747" cy="70817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4F417-EEDD-4484-BE91-9717CF9E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97" y="6464634"/>
            <a:ext cx="2743200" cy="365125"/>
          </a:xfrm>
        </p:spPr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74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1054874" cy="521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21CB7B-E1DF-4978-A3CA-3476E108D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5" y="1596940"/>
            <a:ext cx="11054054" cy="4518733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  <a:lvl3pPr>
              <a:defRPr sz="1455"/>
            </a:lvl3pPr>
            <a:lvl4pPr>
              <a:defRPr sz="1455"/>
            </a:lvl4pPr>
            <a:lvl5pPr>
              <a:defRPr sz="14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82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7EE7FC4-39FB-4B52-A4FD-F40217C919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31791" y="1513952"/>
            <a:ext cx="1328420" cy="13298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7405B0-52AB-41F8-97C4-BB638CB0E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3304778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809785-003F-469F-BCE3-2C20DF99CC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1753" y="4114338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982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7CAC6D-4201-4457-BF79-020CEBCC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2617207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C39C8A3-6830-4272-9AD1-909D621070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1753" y="3426767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57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EC77EC-D337-45F1-B395-D74CFFFA5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623" y="1598337"/>
            <a:ext cx="10789667" cy="4351338"/>
          </a:xfrm>
          <a:prstGeom prst="rect">
            <a:avLst/>
          </a:prstGeom>
        </p:spPr>
        <p:txBody>
          <a:bodyPr/>
          <a:lstStyle>
            <a:lvl1pPr>
              <a:defRPr sz="2401">
                <a:solidFill>
                  <a:schemeClr val="tx1"/>
                </a:solidFill>
              </a:defRPr>
            </a:lvl1pPr>
            <a:lvl2pPr>
              <a:defRPr sz="1940">
                <a:solidFill>
                  <a:schemeClr val="tx1"/>
                </a:solidFill>
              </a:defRPr>
            </a:lvl2pPr>
            <a:lvl3pPr>
              <a:defRPr sz="1455">
                <a:solidFill>
                  <a:schemeClr val="tx1"/>
                </a:solidFill>
              </a:defRPr>
            </a:lvl3pPr>
            <a:lvl4pPr>
              <a:defRPr sz="1455">
                <a:solidFill>
                  <a:schemeClr val="tx1"/>
                </a:solidFill>
              </a:defRPr>
            </a:lvl4pPr>
            <a:lvl5pPr>
              <a:defRPr sz="145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AEA19C5-1427-4FA9-84CD-2FBCB87A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448049"/>
            <a:ext cx="10789667" cy="53585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4595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EC77EC-D337-45F1-B395-D74CFFFA5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623" y="1598337"/>
            <a:ext cx="10789667" cy="4351338"/>
          </a:xfrm>
          <a:prstGeom prst="rect">
            <a:avLst/>
          </a:prstGeom>
        </p:spPr>
        <p:txBody>
          <a:bodyPr/>
          <a:lstStyle>
            <a:lvl1pPr>
              <a:defRPr sz="2401">
                <a:solidFill>
                  <a:schemeClr val="tx1"/>
                </a:solidFill>
              </a:defRPr>
            </a:lvl1pPr>
            <a:lvl2pPr>
              <a:defRPr sz="1940">
                <a:solidFill>
                  <a:schemeClr val="tx1"/>
                </a:solidFill>
              </a:defRPr>
            </a:lvl2pPr>
            <a:lvl3pPr>
              <a:defRPr sz="1455">
                <a:solidFill>
                  <a:schemeClr val="tx1"/>
                </a:solidFill>
              </a:defRPr>
            </a:lvl3pPr>
            <a:lvl4pPr>
              <a:defRPr sz="1455">
                <a:solidFill>
                  <a:schemeClr val="tx1"/>
                </a:solidFill>
              </a:defRPr>
            </a:lvl4pPr>
            <a:lvl5pPr>
              <a:defRPr sz="145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AEA19C5-1427-4FA9-84CD-2FBCB87A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448049"/>
            <a:ext cx="10789667" cy="53585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23F175-50F8-49F2-8C20-148D109DF7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5623" y="1211028"/>
            <a:ext cx="10789667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tx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076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623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802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4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623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802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27A9B1-9D88-4808-882E-3AA0D30778D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5623" y="1208795"/>
            <a:ext cx="5044302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tx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0C6618-E538-4385-82C7-0D093B3E2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801" y="1208795"/>
            <a:ext cx="5181263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tx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878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B29CED-8F6A-F149-942B-DE815EA6F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7656" y="-36581"/>
            <a:ext cx="6014406" cy="6478711"/>
          </a:xfrm>
          <a:custGeom>
            <a:avLst/>
            <a:gdLst>
              <a:gd name="connsiteX0" fmla="*/ 2151519 w 9840014"/>
              <a:gd name="connsiteY0" fmla="*/ 0 h 10614573"/>
              <a:gd name="connsiteX1" fmla="*/ 9840014 w 9840014"/>
              <a:gd name="connsiteY1" fmla="*/ 0 h 10614573"/>
              <a:gd name="connsiteX2" fmla="*/ 9840014 w 9840014"/>
              <a:gd name="connsiteY2" fmla="*/ 0 h 10614573"/>
              <a:gd name="connsiteX3" fmla="*/ 9840014 w 9840014"/>
              <a:gd name="connsiteY3" fmla="*/ 8463054 h 10614573"/>
              <a:gd name="connsiteX4" fmla="*/ 7688495 w 9840014"/>
              <a:gd name="connsiteY4" fmla="*/ 10614573 h 10614573"/>
              <a:gd name="connsiteX5" fmla="*/ 0 w 9840014"/>
              <a:gd name="connsiteY5" fmla="*/ 10614573 h 10614573"/>
              <a:gd name="connsiteX6" fmla="*/ 0 w 9840014"/>
              <a:gd name="connsiteY6" fmla="*/ 10614573 h 10614573"/>
              <a:gd name="connsiteX7" fmla="*/ 0 w 9840014"/>
              <a:gd name="connsiteY7" fmla="*/ 2151519 h 10614573"/>
              <a:gd name="connsiteX8" fmla="*/ 2151519 w 9840014"/>
              <a:gd name="connsiteY8" fmla="*/ 0 h 10614573"/>
              <a:gd name="connsiteX0" fmla="*/ 2229010 w 9917505"/>
              <a:gd name="connsiteY0" fmla="*/ 530145 h 11144718"/>
              <a:gd name="connsiteX1" fmla="*/ 9917505 w 9917505"/>
              <a:gd name="connsiteY1" fmla="*/ 530145 h 11144718"/>
              <a:gd name="connsiteX2" fmla="*/ 9917505 w 9917505"/>
              <a:gd name="connsiteY2" fmla="*/ 530145 h 11144718"/>
              <a:gd name="connsiteX3" fmla="*/ 9917505 w 9917505"/>
              <a:gd name="connsiteY3" fmla="*/ 8993199 h 11144718"/>
              <a:gd name="connsiteX4" fmla="*/ 7765986 w 9917505"/>
              <a:gd name="connsiteY4" fmla="*/ 11144718 h 11144718"/>
              <a:gd name="connsiteX5" fmla="*/ 77491 w 9917505"/>
              <a:gd name="connsiteY5" fmla="*/ 11144718 h 11144718"/>
              <a:gd name="connsiteX6" fmla="*/ 77491 w 9917505"/>
              <a:gd name="connsiteY6" fmla="*/ 11144718 h 11144718"/>
              <a:gd name="connsiteX7" fmla="*/ 0 w 9917505"/>
              <a:gd name="connsiteY7" fmla="*/ 527400 h 11144718"/>
              <a:gd name="connsiteX8" fmla="*/ 2229010 w 9917505"/>
              <a:gd name="connsiteY8" fmla="*/ 530145 h 11144718"/>
              <a:gd name="connsiteX0" fmla="*/ 2229010 w 9917505"/>
              <a:gd name="connsiteY0" fmla="*/ 2745 h 10617318"/>
              <a:gd name="connsiteX1" fmla="*/ 9917505 w 9917505"/>
              <a:gd name="connsiteY1" fmla="*/ 2745 h 10617318"/>
              <a:gd name="connsiteX2" fmla="*/ 9917505 w 9917505"/>
              <a:gd name="connsiteY2" fmla="*/ 2745 h 10617318"/>
              <a:gd name="connsiteX3" fmla="*/ 9917505 w 9917505"/>
              <a:gd name="connsiteY3" fmla="*/ 8465799 h 10617318"/>
              <a:gd name="connsiteX4" fmla="*/ 7765986 w 9917505"/>
              <a:gd name="connsiteY4" fmla="*/ 10617318 h 10617318"/>
              <a:gd name="connsiteX5" fmla="*/ 77491 w 9917505"/>
              <a:gd name="connsiteY5" fmla="*/ 10617318 h 10617318"/>
              <a:gd name="connsiteX6" fmla="*/ 77491 w 9917505"/>
              <a:gd name="connsiteY6" fmla="*/ 10617318 h 10617318"/>
              <a:gd name="connsiteX7" fmla="*/ 0 w 9917505"/>
              <a:gd name="connsiteY7" fmla="*/ 0 h 10617318"/>
              <a:gd name="connsiteX8" fmla="*/ 2229010 w 9917505"/>
              <a:gd name="connsiteY8" fmla="*/ 2745 h 10617318"/>
              <a:gd name="connsiteX0" fmla="*/ 2229010 w 9917505"/>
              <a:gd name="connsiteY0" fmla="*/ 2745 h 10617318"/>
              <a:gd name="connsiteX1" fmla="*/ 9917505 w 9917505"/>
              <a:gd name="connsiteY1" fmla="*/ 2745 h 10617318"/>
              <a:gd name="connsiteX2" fmla="*/ 9917505 w 9917505"/>
              <a:gd name="connsiteY2" fmla="*/ 2745 h 10617318"/>
              <a:gd name="connsiteX3" fmla="*/ 9917505 w 9917505"/>
              <a:gd name="connsiteY3" fmla="*/ 9271711 h 10617318"/>
              <a:gd name="connsiteX4" fmla="*/ 7765986 w 9917505"/>
              <a:gd name="connsiteY4" fmla="*/ 10617318 h 10617318"/>
              <a:gd name="connsiteX5" fmla="*/ 77491 w 9917505"/>
              <a:gd name="connsiteY5" fmla="*/ 10617318 h 10617318"/>
              <a:gd name="connsiteX6" fmla="*/ 77491 w 9917505"/>
              <a:gd name="connsiteY6" fmla="*/ 10617318 h 10617318"/>
              <a:gd name="connsiteX7" fmla="*/ 0 w 9917505"/>
              <a:gd name="connsiteY7" fmla="*/ 0 h 10617318"/>
              <a:gd name="connsiteX8" fmla="*/ 2229010 w 9917505"/>
              <a:gd name="connsiteY8" fmla="*/ 2745 h 10617318"/>
              <a:gd name="connsiteX0" fmla="*/ 2229010 w 9918210"/>
              <a:gd name="connsiteY0" fmla="*/ 2745 h 10617318"/>
              <a:gd name="connsiteX1" fmla="*/ 9917505 w 9918210"/>
              <a:gd name="connsiteY1" fmla="*/ 2745 h 10617318"/>
              <a:gd name="connsiteX2" fmla="*/ 9917505 w 9918210"/>
              <a:gd name="connsiteY2" fmla="*/ 2745 h 10617318"/>
              <a:gd name="connsiteX3" fmla="*/ 9917505 w 9918210"/>
              <a:gd name="connsiteY3" fmla="*/ 9271711 h 10617318"/>
              <a:gd name="connsiteX4" fmla="*/ 7765986 w 9918210"/>
              <a:gd name="connsiteY4" fmla="*/ 10617318 h 10617318"/>
              <a:gd name="connsiteX5" fmla="*/ 77491 w 9918210"/>
              <a:gd name="connsiteY5" fmla="*/ 10617318 h 10617318"/>
              <a:gd name="connsiteX6" fmla="*/ 77491 w 9918210"/>
              <a:gd name="connsiteY6" fmla="*/ 10617318 h 10617318"/>
              <a:gd name="connsiteX7" fmla="*/ 0 w 9918210"/>
              <a:gd name="connsiteY7" fmla="*/ 0 h 10617318"/>
              <a:gd name="connsiteX8" fmla="*/ 2229010 w 9918210"/>
              <a:gd name="connsiteY8" fmla="*/ 2745 h 10617318"/>
              <a:gd name="connsiteX0" fmla="*/ 2229010 w 9918210"/>
              <a:gd name="connsiteY0" fmla="*/ 2745 h 10617318"/>
              <a:gd name="connsiteX1" fmla="*/ 9917505 w 9918210"/>
              <a:gd name="connsiteY1" fmla="*/ 2745 h 10617318"/>
              <a:gd name="connsiteX2" fmla="*/ 9917505 w 9918210"/>
              <a:gd name="connsiteY2" fmla="*/ 2745 h 10617318"/>
              <a:gd name="connsiteX3" fmla="*/ 9917505 w 9918210"/>
              <a:gd name="connsiteY3" fmla="*/ 9433490 h 10617318"/>
              <a:gd name="connsiteX4" fmla="*/ 7765986 w 9918210"/>
              <a:gd name="connsiteY4" fmla="*/ 10617318 h 10617318"/>
              <a:gd name="connsiteX5" fmla="*/ 77491 w 9918210"/>
              <a:gd name="connsiteY5" fmla="*/ 10617318 h 10617318"/>
              <a:gd name="connsiteX6" fmla="*/ 77491 w 9918210"/>
              <a:gd name="connsiteY6" fmla="*/ 10617318 h 10617318"/>
              <a:gd name="connsiteX7" fmla="*/ 0 w 9918210"/>
              <a:gd name="connsiteY7" fmla="*/ 0 h 10617318"/>
              <a:gd name="connsiteX8" fmla="*/ 2229010 w 9918210"/>
              <a:gd name="connsiteY8" fmla="*/ 2745 h 10617318"/>
              <a:gd name="connsiteX0" fmla="*/ 2229010 w 9917505"/>
              <a:gd name="connsiteY0" fmla="*/ 2745 h 10617318"/>
              <a:gd name="connsiteX1" fmla="*/ 9917505 w 9917505"/>
              <a:gd name="connsiteY1" fmla="*/ 2745 h 10617318"/>
              <a:gd name="connsiteX2" fmla="*/ 9917505 w 9917505"/>
              <a:gd name="connsiteY2" fmla="*/ 2745 h 10617318"/>
              <a:gd name="connsiteX3" fmla="*/ 9917505 w 9917505"/>
              <a:gd name="connsiteY3" fmla="*/ 9433490 h 10617318"/>
              <a:gd name="connsiteX4" fmla="*/ 7765986 w 9917505"/>
              <a:gd name="connsiteY4" fmla="*/ 10617318 h 10617318"/>
              <a:gd name="connsiteX5" fmla="*/ 77491 w 9917505"/>
              <a:gd name="connsiteY5" fmla="*/ 10617318 h 10617318"/>
              <a:gd name="connsiteX6" fmla="*/ 77491 w 9917505"/>
              <a:gd name="connsiteY6" fmla="*/ 10617318 h 10617318"/>
              <a:gd name="connsiteX7" fmla="*/ 0 w 9917505"/>
              <a:gd name="connsiteY7" fmla="*/ 0 h 10617318"/>
              <a:gd name="connsiteX8" fmla="*/ 2229010 w 9917505"/>
              <a:gd name="connsiteY8" fmla="*/ 2745 h 1061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505" h="10617318">
                <a:moveTo>
                  <a:pt x="2229010" y="2745"/>
                </a:moveTo>
                <a:lnTo>
                  <a:pt x="9917505" y="2745"/>
                </a:lnTo>
                <a:lnTo>
                  <a:pt x="9917505" y="2745"/>
                </a:lnTo>
                <a:lnTo>
                  <a:pt x="9917505" y="9433490"/>
                </a:lnTo>
                <a:cubicBezTo>
                  <a:pt x="9850027" y="9569526"/>
                  <a:pt x="8954237" y="10617318"/>
                  <a:pt x="7765986" y="10617318"/>
                </a:cubicBezTo>
                <a:lnTo>
                  <a:pt x="77491" y="10617318"/>
                </a:lnTo>
                <a:lnTo>
                  <a:pt x="77491" y="10617318"/>
                </a:lnTo>
                <a:cubicBezTo>
                  <a:pt x="77491" y="7796300"/>
                  <a:pt x="0" y="2821018"/>
                  <a:pt x="0" y="0"/>
                </a:cubicBezTo>
                <a:lnTo>
                  <a:pt x="2229010" y="274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A648E8-6B78-0D40-9F62-57FD7CEFF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38" y="1598337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940">
                <a:solidFill>
                  <a:schemeClr val="tx1"/>
                </a:solidFill>
              </a:defRPr>
            </a:lvl2pPr>
            <a:lvl3pPr>
              <a:defRPr sz="1455">
                <a:solidFill>
                  <a:schemeClr val="tx1"/>
                </a:solidFill>
              </a:defRPr>
            </a:lvl3pPr>
            <a:lvl4pPr>
              <a:defRPr sz="1455">
                <a:solidFill>
                  <a:schemeClr val="tx1"/>
                </a:solidFill>
              </a:defRPr>
            </a:lvl4pPr>
            <a:lvl5pPr>
              <a:defRPr sz="145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Номер слайда 26">
            <a:extLst>
              <a:ext uri="{FF2B5EF4-FFF2-40B4-BE49-F238E27FC236}">
                <a16:creationId xmlns:a16="http://schemas.microsoft.com/office/drawing/2014/main" id="{61E2909D-138F-5344-924B-D4A0CCD13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842" y="6564267"/>
            <a:ext cx="306110" cy="189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2" b="1">
                <a:solidFill>
                  <a:srgbClr val="B5E5DC"/>
                </a:solidFill>
                <a:latin typeface="Century Gothic" panose="020B0502020202020204" pitchFamily="34" charset="0"/>
              </a:defRPr>
            </a:lvl1pPr>
          </a:lstStyle>
          <a:p>
            <a:fld id="{4C8BB5EC-4037-4A66-8C6A-03F8FC191235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6" name="Нижний колонтитул 28">
            <a:extLst>
              <a:ext uri="{FF2B5EF4-FFF2-40B4-BE49-F238E27FC236}">
                <a16:creationId xmlns:a16="http://schemas.microsoft.com/office/drawing/2014/main" id="{B32C07C2-96D8-1B42-AC05-B8EBF9FCD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5152" y="6564267"/>
            <a:ext cx="40982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2" b="1">
                <a:solidFill>
                  <a:srgbClr val="B5E5D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E73FC36-1DCD-2147-905E-01E3EC8B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214930"/>
            <a:ext cx="5456004" cy="97937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5345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791191" cy="521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96CF5A1-9279-4E20-B86A-4118FC349B5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65622" y="1505466"/>
            <a:ext cx="10791191" cy="415869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3895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EC77EC-D337-45F1-B395-D74CFFFA5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623" y="1598337"/>
            <a:ext cx="10789667" cy="4351338"/>
          </a:xfrm>
          <a:prstGeom prst="rect">
            <a:avLst/>
          </a:prstGeom>
        </p:spPr>
        <p:txBody>
          <a:bodyPr/>
          <a:lstStyle>
            <a:lvl1pPr>
              <a:defRPr sz="2401">
                <a:solidFill>
                  <a:schemeClr val="tx1"/>
                </a:solidFill>
              </a:defRPr>
            </a:lvl1pPr>
            <a:lvl2pPr>
              <a:defRPr sz="1940">
                <a:solidFill>
                  <a:schemeClr val="tx1"/>
                </a:solidFill>
              </a:defRPr>
            </a:lvl2pPr>
            <a:lvl3pPr>
              <a:defRPr sz="1455">
                <a:solidFill>
                  <a:schemeClr val="tx1"/>
                </a:solidFill>
              </a:defRPr>
            </a:lvl3pPr>
            <a:lvl4pPr>
              <a:defRPr sz="1455">
                <a:solidFill>
                  <a:schemeClr val="tx1"/>
                </a:solidFill>
              </a:defRPr>
            </a:lvl4pPr>
            <a:lvl5pPr>
              <a:defRPr sz="145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AEA19C5-1427-4FA9-84CD-2FBCB87A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448049"/>
            <a:ext cx="10789667" cy="53585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6266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1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C8043-2086-4E49-B2F0-559C7126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3B600-C231-4E88-BB73-AEC06007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E17B52-F59A-4921-9A44-8F7BCB8C4D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435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29634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6882-F340-4C18-8B94-DD3263FF2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2881" y="3340939"/>
            <a:ext cx="6866238" cy="738400"/>
          </a:xfrm>
        </p:spPr>
        <p:txBody>
          <a:bodyPr>
            <a:normAutofit/>
          </a:bodyPr>
          <a:lstStyle>
            <a:lvl1pPr algn="ctr">
              <a:defRPr sz="3602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07B35-DC02-4F88-B461-0C7FFE12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1A107-FCA6-4FF7-BAC0-4BFCFBBB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025E22-FAFB-44CE-92F2-39BDF5AEBD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2881" y="4114801"/>
            <a:ext cx="6866238" cy="1013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CC7E9-9448-4C49-B648-92F434C35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532" y="2261006"/>
            <a:ext cx="663590" cy="7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26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248C2A-DB12-4342-8F24-05C1B252DE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D475119-E128-4DF0-B31C-F4D4AEB5B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468" y="1822802"/>
            <a:ext cx="12192000" cy="5035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E24CE2-A695-44B8-98C2-5AFD334E40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994" y="2756499"/>
            <a:ext cx="5962015" cy="12984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400793-F126-4CE9-AA54-D7A6F7B7F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4399546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4E9D949-C854-4E3D-A08F-2550C757AB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1753" y="5209106"/>
            <a:ext cx="6865105" cy="1014722"/>
          </a:xfrm>
        </p:spPr>
        <p:txBody>
          <a:bodyPr>
            <a:normAutofit/>
          </a:bodyPr>
          <a:lstStyle>
            <a:lvl1pPr marL="0" indent="0" algn="ctr">
              <a:buNone/>
              <a:defRPr sz="1801" b="1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9215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248C2A-DB12-4342-8F24-05C1B252DE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BD475119-E128-4DF0-B31C-F4D4AEB5B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468" y="1822802"/>
            <a:ext cx="12192000" cy="50351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400793-F126-4CE9-AA54-D7A6F7B7F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1" y="4172062"/>
            <a:ext cx="7075827" cy="809560"/>
          </a:xfrm>
        </p:spPr>
        <p:txBody>
          <a:bodyPr anchor="b">
            <a:normAutofit/>
          </a:bodyPr>
          <a:lstStyle>
            <a:lvl1pPr algn="ctr">
              <a:defRPr sz="36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" name="Группа 33">
            <a:extLst>
              <a:ext uri="{FF2B5EF4-FFF2-40B4-BE49-F238E27FC236}">
                <a16:creationId xmlns:a16="http://schemas.microsoft.com/office/drawing/2014/main" id="{4092F530-1B5B-49F3-8CFD-DE1DC6089635}"/>
              </a:ext>
            </a:extLst>
          </p:cNvPr>
          <p:cNvGrpSpPr/>
          <p:nvPr userDrawn="1"/>
        </p:nvGrpSpPr>
        <p:grpSpPr>
          <a:xfrm>
            <a:off x="11733227" y="6527157"/>
            <a:ext cx="176914" cy="195539"/>
            <a:chOff x="19347601" y="10743921"/>
            <a:chExt cx="291724" cy="322459"/>
          </a:xfrm>
        </p:grpSpPr>
        <p:sp>
          <p:nvSpPr>
            <p:cNvPr id="11" name="Полилиния: фигура 34">
              <a:extLst>
                <a:ext uri="{FF2B5EF4-FFF2-40B4-BE49-F238E27FC236}">
                  <a16:creationId xmlns:a16="http://schemas.microsoft.com/office/drawing/2014/main" id="{222F968D-E73C-4325-B38A-2B2A8C6AB86A}"/>
                </a:ext>
              </a:extLst>
            </p:cNvPr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>
                <a:gd name="connsiteX0" fmla="*/ 8393 w 291723"/>
                <a:gd name="connsiteY0" fmla="*/ 8393 h 83349"/>
                <a:gd name="connsiteX1" fmla="*/ 288031 w 291723"/>
                <a:gd name="connsiteY1" fmla="*/ 8393 h 83349"/>
                <a:gd name="connsiteX2" fmla="*/ 288031 w 291723"/>
                <a:gd name="connsiteY2" fmla="*/ 78198 h 83349"/>
                <a:gd name="connsiteX3" fmla="*/ 8393 w 291723"/>
                <a:gd name="connsiteY3" fmla="*/ 78198 h 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723" h="83349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  <p:sp>
          <p:nvSpPr>
            <p:cNvPr id="12" name="Полилиния: фигура 35">
              <a:extLst>
                <a:ext uri="{FF2B5EF4-FFF2-40B4-BE49-F238E27FC236}">
                  <a16:creationId xmlns:a16="http://schemas.microsoft.com/office/drawing/2014/main" id="{15D12ABF-CB63-4BED-8556-FC321579A5E0}"/>
                </a:ext>
              </a:extLst>
            </p:cNvPr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>
                <a:gd name="connsiteX0" fmla="*/ 19958 w 291723"/>
                <a:gd name="connsiteY0" fmla="*/ 196242 h 197955"/>
                <a:gd name="connsiteX1" fmla="*/ 183010 w 291723"/>
                <a:gd name="connsiteY1" fmla="*/ 162277 h 197955"/>
                <a:gd name="connsiteX2" fmla="*/ 287302 w 291723"/>
                <a:gd name="connsiteY2" fmla="*/ 83616 h 197955"/>
                <a:gd name="connsiteX3" fmla="*/ 260838 w 291723"/>
                <a:gd name="connsiteY3" fmla="*/ 8393 h 197955"/>
                <a:gd name="connsiteX4" fmla="*/ 230103 w 291723"/>
                <a:gd name="connsiteY4" fmla="*/ 43712 h 197955"/>
                <a:gd name="connsiteX5" fmla="*/ 161131 w 291723"/>
                <a:gd name="connsiteY5" fmla="*/ 94660 h 197955"/>
                <a:gd name="connsiteX6" fmla="*/ 19958 w 291723"/>
                <a:gd name="connsiteY6" fmla="*/ 129041 h 197955"/>
                <a:gd name="connsiteX7" fmla="*/ 8393 w 291723"/>
                <a:gd name="connsiteY7" fmla="*/ 129041 h 197955"/>
                <a:gd name="connsiteX8" fmla="*/ 8393 w 291723"/>
                <a:gd name="connsiteY8" fmla="*/ 196242 h 197955"/>
                <a:gd name="connsiteX9" fmla="*/ 19958 w 291723"/>
                <a:gd name="connsiteY9" fmla="*/ 196242 h 19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723" h="197955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</p:grpSp>
      <p:pic>
        <p:nvPicPr>
          <p:cNvPr id="13" name="Рисунок 31">
            <a:extLst>
              <a:ext uri="{FF2B5EF4-FFF2-40B4-BE49-F238E27FC236}">
                <a16:creationId xmlns:a16="http://schemas.microsoft.com/office/drawing/2014/main" id="{5C1BB43B-FAEA-4A6C-98B7-B706E0F138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3" y="6583160"/>
            <a:ext cx="640792" cy="1394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DCE4E8-B579-406D-A3F6-60ACE08A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97" y="6464634"/>
            <a:ext cx="2743200" cy="365125"/>
          </a:xfrm>
        </p:spPr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9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F849D-2FE4-42AB-82E3-F7272F83A1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129E1217-B58F-49A6-B4BF-2C2088F45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0" y="1822802"/>
            <a:ext cx="12192000" cy="5035198"/>
          </a:xfrm>
          <a:prstGeom prst="rect">
            <a:avLst/>
          </a:prstGeom>
        </p:spPr>
      </p:pic>
      <p:sp>
        <p:nvSpPr>
          <p:cNvPr id="12" name="Рисунок 129">
            <a:extLst>
              <a:ext uri="{FF2B5EF4-FFF2-40B4-BE49-F238E27FC236}">
                <a16:creationId xmlns:a16="http://schemas.microsoft.com/office/drawing/2014/main" id="{6232AC31-169F-4458-AF24-2C597410A73C}"/>
              </a:ext>
            </a:extLst>
          </p:cNvPr>
          <p:cNvSpPr/>
          <p:nvPr/>
        </p:nvSpPr>
        <p:spPr>
          <a:xfrm>
            <a:off x="-6058" y="5704665"/>
            <a:ext cx="12199647" cy="1155742"/>
          </a:xfrm>
          <a:custGeom>
            <a:avLst/>
            <a:gdLst>
              <a:gd name="connsiteX0" fmla="*/ 20114092 w 20116709"/>
              <a:gd name="connsiteY0" fmla="*/ 1903286 h 1905904"/>
              <a:gd name="connsiteX1" fmla="*/ 7854 w 20116709"/>
              <a:gd name="connsiteY1" fmla="*/ 1903286 h 1905904"/>
              <a:gd name="connsiteX2" fmla="*/ 7854 w 20116709"/>
              <a:gd name="connsiteY2" fmla="*/ 1218103 h 1905904"/>
              <a:gd name="connsiteX3" fmla="*/ 17925234 w 20116709"/>
              <a:gd name="connsiteY3" fmla="*/ 1218103 h 1905904"/>
              <a:gd name="connsiteX4" fmla="*/ 20114092 w 20116709"/>
              <a:gd name="connsiteY4" fmla="*/ 7854 h 1905904"/>
              <a:gd name="connsiteX5" fmla="*/ 20114092 w 20116709"/>
              <a:gd name="connsiteY5" fmla="*/ 1903286 h 190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6709" h="1905904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rgbClr val="41565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1092"/>
          </a:p>
        </p:txBody>
      </p:sp>
      <p:grpSp>
        <p:nvGrpSpPr>
          <p:cNvPr id="13" name="Группа 33">
            <a:extLst>
              <a:ext uri="{FF2B5EF4-FFF2-40B4-BE49-F238E27FC236}">
                <a16:creationId xmlns:a16="http://schemas.microsoft.com/office/drawing/2014/main" id="{7907C6B9-1E5F-4AAC-B7D1-E0FFF2E6BEBA}"/>
              </a:ext>
            </a:extLst>
          </p:cNvPr>
          <p:cNvGrpSpPr/>
          <p:nvPr/>
        </p:nvGrpSpPr>
        <p:grpSpPr>
          <a:xfrm>
            <a:off x="11733227" y="6527157"/>
            <a:ext cx="176914" cy="195539"/>
            <a:chOff x="19347601" y="10743921"/>
            <a:chExt cx="291724" cy="322459"/>
          </a:xfrm>
        </p:grpSpPr>
        <p:sp>
          <p:nvSpPr>
            <p:cNvPr id="14" name="Полилиния: фигура 34">
              <a:extLst>
                <a:ext uri="{FF2B5EF4-FFF2-40B4-BE49-F238E27FC236}">
                  <a16:creationId xmlns:a16="http://schemas.microsoft.com/office/drawing/2014/main" id="{21652FB1-4A73-44D5-A1B8-7ECD69B72E35}"/>
                </a:ext>
              </a:extLst>
            </p:cNvPr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>
                <a:gd name="connsiteX0" fmla="*/ 8393 w 291723"/>
                <a:gd name="connsiteY0" fmla="*/ 8393 h 83349"/>
                <a:gd name="connsiteX1" fmla="*/ 288031 w 291723"/>
                <a:gd name="connsiteY1" fmla="*/ 8393 h 83349"/>
                <a:gd name="connsiteX2" fmla="*/ 288031 w 291723"/>
                <a:gd name="connsiteY2" fmla="*/ 78198 h 83349"/>
                <a:gd name="connsiteX3" fmla="*/ 8393 w 291723"/>
                <a:gd name="connsiteY3" fmla="*/ 78198 h 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723" h="83349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  <p:sp>
          <p:nvSpPr>
            <p:cNvPr id="15" name="Полилиния: фигура 35">
              <a:extLst>
                <a:ext uri="{FF2B5EF4-FFF2-40B4-BE49-F238E27FC236}">
                  <a16:creationId xmlns:a16="http://schemas.microsoft.com/office/drawing/2014/main" id="{75224ECB-ED01-49F1-ACFC-89B40D022F6C}"/>
                </a:ext>
              </a:extLst>
            </p:cNvPr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>
                <a:gd name="connsiteX0" fmla="*/ 19958 w 291723"/>
                <a:gd name="connsiteY0" fmla="*/ 196242 h 197955"/>
                <a:gd name="connsiteX1" fmla="*/ 183010 w 291723"/>
                <a:gd name="connsiteY1" fmla="*/ 162277 h 197955"/>
                <a:gd name="connsiteX2" fmla="*/ 287302 w 291723"/>
                <a:gd name="connsiteY2" fmla="*/ 83616 h 197955"/>
                <a:gd name="connsiteX3" fmla="*/ 260838 w 291723"/>
                <a:gd name="connsiteY3" fmla="*/ 8393 h 197955"/>
                <a:gd name="connsiteX4" fmla="*/ 230103 w 291723"/>
                <a:gd name="connsiteY4" fmla="*/ 43712 h 197955"/>
                <a:gd name="connsiteX5" fmla="*/ 161131 w 291723"/>
                <a:gd name="connsiteY5" fmla="*/ 94660 h 197955"/>
                <a:gd name="connsiteX6" fmla="*/ 19958 w 291723"/>
                <a:gd name="connsiteY6" fmla="*/ 129041 h 197955"/>
                <a:gd name="connsiteX7" fmla="*/ 8393 w 291723"/>
                <a:gd name="connsiteY7" fmla="*/ 129041 h 197955"/>
                <a:gd name="connsiteX8" fmla="*/ 8393 w 291723"/>
                <a:gd name="connsiteY8" fmla="*/ 196242 h 197955"/>
                <a:gd name="connsiteX9" fmla="*/ 19958 w 291723"/>
                <a:gd name="connsiteY9" fmla="*/ 196242 h 19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723" h="197955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/>
            </a:p>
          </p:txBody>
        </p:sp>
      </p:grpSp>
      <p:pic>
        <p:nvPicPr>
          <p:cNvPr id="11" name="Рисунок 31">
            <a:extLst>
              <a:ext uri="{FF2B5EF4-FFF2-40B4-BE49-F238E27FC236}">
                <a16:creationId xmlns:a16="http://schemas.microsoft.com/office/drawing/2014/main" id="{1FA48A48-369B-4048-A3E0-337F371AF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3" y="6583160"/>
            <a:ext cx="640792" cy="139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A18393-643F-4DFB-94DD-BE5A29A4E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5" y="1597056"/>
            <a:ext cx="10514926" cy="2046618"/>
          </a:xfrm>
        </p:spPr>
        <p:txBody>
          <a:bodyPr>
            <a:normAutofit/>
          </a:bodyPr>
          <a:lstStyle>
            <a:lvl1pPr>
              <a:defRPr sz="2401">
                <a:solidFill>
                  <a:schemeClr val="bg1"/>
                </a:solidFill>
              </a:defRPr>
            </a:lvl1pPr>
            <a:lvl2pPr>
              <a:defRPr sz="1940">
                <a:solidFill>
                  <a:schemeClr val="bg1"/>
                </a:solidFill>
              </a:defRPr>
            </a:lvl2pPr>
            <a:lvl3pPr>
              <a:defRPr sz="1455">
                <a:solidFill>
                  <a:schemeClr val="bg1"/>
                </a:solidFill>
              </a:defRPr>
            </a:lvl3pPr>
            <a:lvl4pPr>
              <a:defRPr sz="1455">
                <a:solidFill>
                  <a:schemeClr val="bg1"/>
                </a:solidFill>
              </a:defRPr>
            </a:lvl4pPr>
            <a:lvl5pPr>
              <a:defRPr sz="145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63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F849D-2FE4-42AB-82E3-F7272F83A1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129E1217-B58F-49A6-B4BF-2C2088F45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29"/>
          <a:stretch/>
        </p:blipFill>
        <p:spPr>
          <a:xfrm>
            <a:off x="0" y="1822802"/>
            <a:ext cx="12192000" cy="5035198"/>
          </a:xfrm>
          <a:prstGeom prst="rect">
            <a:avLst/>
          </a:prstGeom>
        </p:spPr>
      </p:pic>
      <p:grpSp>
        <p:nvGrpSpPr>
          <p:cNvPr id="9" name="Группа 29">
            <a:extLst>
              <a:ext uri="{FF2B5EF4-FFF2-40B4-BE49-F238E27FC236}">
                <a16:creationId xmlns:a16="http://schemas.microsoft.com/office/drawing/2014/main" id="{505025AC-5D76-43F0-AE8E-E9568845DC0D}"/>
              </a:ext>
            </a:extLst>
          </p:cNvPr>
          <p:cNvGrpSpPr/>
          <p:nvPr userDrawn="1"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10" name="Группа 30">
              <a:extLst>
                <a:ext uri="{FF2B5EF4-FFF2-40B4-BE49-F238E27FC236}">
                  <a16:creationId xmlns:a16="http://schemas.microsoft.com/office/drawing/2014/main" id="{D9DCC4AC-8AB6-44B1-9833-B1242C45683D}"/>
                </a:ext>
              </a:extLst>
            </p:cNvPr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2" name="Рисунок 129">
                <a:extLst>
                  <a:ext uri="{FF2B5EF4-FFF2-40B4-BE49-F238E27FC236}">
                    <a16:creationId xmlns:a16="http://schemas.microsoft.com/office/drawing/2014/main" id="{6232AC31-169F-4458-AF24-2C597410A73C}"/>
                  </a:ext>
                </a:extLst>
              </p:cNvPr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>
                  <a:gd name="connsiteX0" fmla="*/ 20114092 w 20116709"/>
                  <a:gd name="connsiteY0" fmla="*/ 1903286 h 1905904"/>
                  <a:gd name="connsiteX1" fmla="*/ 7854 w 20116709"/>
                  <a:gd name="connsiteY1" fmla="*/ 1903286 h 1905904"/>
                  <a:gd name="connsiteX2" fmla="*/ 7854 w 20116709"/>
                  <a:gd name="connsiteY2" fmla="*/ 1218103 h 1905904"/>
                  <a:gd name="connsiteX3" fmla="*/ 17925234 w 20116709"/>
                  <a:gd name="connsiteY3" fmla="*/ 1218103 h 1905904"/>
                  <a:gd name="connsiteX4" fmla="*/ 20114092 w 20116709"/>
                  <a:gd name="connsiteY4" fmla="*/ 7854 h 1905904"/>
                  <a:gd name="connsiteX5" fmla="*/ 20114092 w 20116709"/>
                  <a:gd name="connsiteY5" fmla="*/ 1903286 h 190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6709" h="1905904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092"/>
              </a:p>
            </p:txBody>
          </p:sp>
          <p:grpSp>
            <p:nvGrpSpPr>
              <p:cNvPr id="13" name="Группа 33">
                <a:extLst>
                  <a:ext uri="{FF2B5EF4-FFF2-40B4-BE49-F238E27FC236}">
                    <a16:creationId xmlns:a16="http://schemas.microsoft.com/office/drawing/2014/main" id="{7907C6B9-1E5F-4AAC-B7D1-E0FFF2E6BEBA}"/>
                  </a:ext>
                </a:extLst>
              </p:cNvPr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4" name="Полилиния: фигура 34">
                  <a:extLst>
                    <a:ext uri="{FF2B5EF4-FFF2-40B4-BE49-F238E27FC236}">
                      <a16:creationId xmlns:a16="http://schemas.microsoft.com/office/drawing/2014/main" id="{21652FB1-4A73-44D5-A1B8-7ECD69B72E35}"/>
                    </a:ext>
                  </a:extLst>
                </p:cNvPr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>
                    <a:gd name="connsiteX0" fmla="*/ 8393 w 291723"/>
                    <a:gd name="connsiteY0" fmla="*/ 8393 h 83349"/>
                    <a:gd name="connsiteX1" fmla="*/ 288031 w 291723"/>
                    <a:gd name="connsiteY1" fmla="*/ 8393 h 83349"/>
                    <a:gd name="connsiteX2" fmla="*/ 288031 w 291723"/>
                    <a:gd name="connsiteY2" fmla="*/ 78198 h 83349"/>
                    <a:gd name="connsiteX3" fmla="*/ 8393 w 291723"/>
                    <a:gd name="connsiteY3" fmla="*/ 78198 h 8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723" h="83349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  <p:sp>
              <p:nvSpPr>
                <p:cNvPr id="15" name="Полилиния: фигура 35">
                  <a:extLst>
                    <a:ext uri="{FF2B5EF4-FFF2-40B4-BE49-F238E27FC236}">
                      <a16:creationId xmlns:a16="http://schemas.microsoft.com/office/drawing/2014/main" id="{75224ECB-ED01-49F1-ACFC-89B40D022F6C}"/>
                    </a:ext>
                  </a:extLst>
                </p:cNvPr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>
                    <a:gd name="connsiteX0" fmla="*/ 19958 w 291723"/>
                    <a:gd name="connsiteY0" fmla="*/ 196242 h 197955"/>
                    <a:gd name="connsiteX1" fmla="*/ 183010 w 291723"/>
                    <a:gd name="connsiteY1" fmla="*/ 162277 h 197955"/>
                    <a:gd name="connsiteX2" fmla="*/ 287302 w 291723"/>
                    <a:gd name="connsiteY2" fmla="*/ 83616 h 197955"/>
                    <a:gd name="connsiteX3" fmla="*/ 260838 w 291723"/>
                    <a:gd name="connsiteY3" fmla="*/ 8393 h 197955"/>
                    <a:gd name="connsiteX4" fmla="*/ 230103 w 291723"/>
                    <a:gd name="connsiteY4" fmla="*/ 43712 h 197955"/>
                    <a:gd name="connsiteX5" fmla="*/ 161131 w 291723"/>
                    <a:gd name="connsiteY5" fmla="*/ 94660 h 197955"/>
                    <a:gd name="connsiteX6" fmla="*/ 19958 w 291723"/>
                    <a:gd name="connsiteY6" fmla="*/ 129041 h 197955"/>
                    <a:gd name="connsiteX7" fmla="*/ 8393 w 291723"/>
                    <a:gd name="connsiteY7" fmla="*/ 129041 h 197955"/>
                    <a:gd name="connsiteX8" fmla="*/ 8393 w 291723"/>
                    <a:gd name="connsiteY8" fmla="*/ 196242 h 197955"/>
                    <a:gd name="connsiteX9" fmla="*/ 19958 w 291723"/>
                    <a:gd name="connsiteY9" fmla="*/ 196242 h 19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723" h="197955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</p:grpSp>
        </p:grpSp>
        <p:pic>
          <p:nvPicPr>
            <p:cNvPr id="11" name="Рисунок 31">
              <a:extLst>
                <a:ext uri="{FF2B5EF4-FFF2-40B4-BE49-F238E27FC236}">
                  <a16:creationId xmlns:a16="http://schemas.microsoft.com/office/drawing/2014/main" id="{1FA48A48-369B-4048-A3E0-337F371AF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A18393-643F-4DFB-94DD-BE5A29A4E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5" y="1597056"/>
            <a:ext cx="10514926" cy="2046618"/>
          </a:xfrm>
        </p:spPr>
        <p:txBody>
          <a:bodyPr>
            <a:normAutofit/>
          </a:bodyPr>
          <a:lstStyle>
            <a:lvl1pPr>
              <a:defRPr sz="2401">
                <a:solidFill>
                  <a:schemeClr val="bg1"/>
                </a:solidFill>
              </a:defRPr>
            </a:lvl1pPr>
            <a:lvl2pPr>
              <a:defRPr sz="1940">
                <a:solidFill>
                  <a:schemeClr val="bg1"/>
                </a:solidFill>
              </a:defRPr>
            </a:lvl2pPr>
            <a:lvl3pPr>
              <a:defRPr sz="1455">
                <a:solidFill>
                  <a:schemeClr val="bg1"/>
                </a:solidFill>
              </a:defRPr>
            </a:lvl3pPr>
            <a:lvl4pPr>
              <a:defRPr sz="1455">
                <a:solidFill>
                  <a:schemeClr val="bg1"/>
                </a:solidFill>
              </a:defRPr>
            </a:lvl4pPr>
            <a:lvl5pPr>
              <a:defRPr sz="145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45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9">
            <a:extLst>
              <a:ext uri="{FF2B5EF4-FFF2-40B4-BE49-F238E27FC236}">
                <a16:creationId xmlns:a16="http://schemas.microsoft.com/office/drawing/2014/main" id="{86909CB0-D6FF-4AB2-B6A3-2505E85861BE}"/>
              </a:ext>
            </a:extLst>
          </p:cNvPr>
          <p:cNvSpPr/>
          <p:nvPr userDrawn="1"/>
        </p:nvSpPr>
        <p:spPr>
          <a:xfrm>
            <a:off x="8309836" y="-2792"/>
            <a:ext cx="3878121" cy="6857615"/>
          </a:xfrm>
          <a:custGeom>
            <a:avLst/>
            <a:gdLst/>
            <a:ahLst/>
            <a:cxnLst/>
            <a:rect l="l" t="t" r="r" b="b"/>
            <a:pathLst>
              <a:path w="5675630" h="11308715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9" name="Группа 29">
            <a:extLst>
              <a:ext uri="{FF2B5EF4-FFF2-40B4-BE49-F238E27FC236}">
                <a16:creationId xmlns:a16="http://schemas.microsoft.com/office/drawing/2014/main" id="{505025AC-5D76-43F0-AE8E-E9568845DC0D}"/>
              </a:ext>
            </a:extLst>
          </p:cNvPr>
          <p:cNvGrpSpPr/>
          <p:nvPr userDrawn="1"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10" name="Группа 30">
              <a:extLst>
                <a:ext uri="{FF2B5EF4-FFF2-40B4-BE49-F238E27FC236}">
                  <a16:creationId xmlns:a16="http://schemas.microsoft.com/office/drawing/2014/main" id="{D9DCC4AC-8AB6-44B1-9833-B1242C45683D}"/>
                </a:ext>
              </a:extLst>
            </p:cNvPr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2" name="Рисунок 129">
                <a:extLst>
                  <a:ext uri="{FF2B5EF4-FFF2-40B4-BE49-F238E27FC236}">
                    <a16:creationId xmlns:a16="http://schemas.microsoft.com/office/drawing/2014/main" id="{6232AC31-169F-4458-AF24-2C597410A73C}"/>
                  </a:ext>
                </a:extLst>
              </p:cNvPr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>
                  <a:gd name="connsiteX0" fmla="*/ 20114092 w 20116709"/>
                  <a:gd name="connsiteY0" fmla="*/ 1903286 h 1905904"/>
                  <a:gd name="connsiteX1" fmla="*/ 7854 w 20116709"/>
                  <a:gd name="connsiteY1" fmla="*/ 1903286 h 1905904"/>
                  <a:gd name="connsiteX2" fmla="*/ 7854 w 20116709"/>
                  <a:gd name="connsiteY2" fmla="*/ 1218103 h 1905904"/>
                  <a:gd name="connsiteX3" fmla="*/ 17925234 w 20116709"/>
                  <a:gd name="connsiteY3" fmla="*/ 1218103 h 1905904"/>
                  <a:gd name="connsiteX4" fmla="*/ 20114092 w 20116709"/>
                  <a:gd name="connsiteY4" fmla="*/ 7854 h 1905904"/>
                  <a:gd name="connsiteX5" fmla="*/ 20114092 w 20116709"/>
                  <a:gd name="connsiteY5" fmla="*/ 1903286 h 190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6709" h="1905904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092"/>
              </a:p>
            </p:txBody>
          </p:sp>
          <p:grpSp>
            <p:nvGrpSpPr>
              <p:cNvPr id="13" name="Группа 33">
                <a:extLst>
                  <a:ext uri="{FF2B5EF4-FFF2-40B4-BE49-F238E27FC236}">
                    <a16:creationId xmlns:a16="http://schemas.microsoft.com/office/drawing/2014/main" id="{7907C6B9-1E5F-4AAC-B7D1-E0FFF2E6BEBA}"/>
                  </a:ext>
                </a:extLst>
              </p:cNvPr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4" name="Полилиния: фигура 34">
                  <a:extLst>
                    <a:ext uri="{FF2B5EF4-FFF2-40B4-BE49-F238E27FC236}">
                      <a16:creationId xmlns:a16="http://schemas.microsoft.com/office/drawing/2014/main" id="{21652FB1-4A73-44D5-A1B8-7ECD69B72E35}"/>
                    </a:ext>
                  </a:extLst>
                </p:cNvPr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>
                    <a:gd name="connsiteX0" fmla="*/ 8393 w 291723"/>
                    <a:gd name="connsiteY0" fmla="*/ 8393 h 83349"/>
                    <a:gd name="connsiteX1" fmla="*/ 288031 w 291723"/>
                    <a:gd name="connsiteY1" fmla="*/ 8393 h 83349"/>
                    <a:gd name="connsiteX2" fmla="*/ 288031 w 291723"/>
                    <a:gd name="connsiteY2" fmla="*/ 78198 h 83349"/>
                    <a:gd name="connsiteX3" fmla="*/ 8393 w 291723"/>
                    <a:gd name="connsiteY3" fmla="*/ 78198 h 8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723" h="83349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  <p:sp>
              <p:nvSpPr>
                <p:cNvPr id="15" name="Полилиния: фигура 35">
                  <a:extLst>
                    <a:ext uri="{FF2B5EF4-FFF2-40B4-BE49-F238E27FC236}">
                      <a16:creationId xmlns:a16="http://schemas.microsoft.com/office/drawing/2014/main" id="{75224ECB-ED01-49F1-ACFC-89B40D022F6C}"/>
                    </a:ext>
                  </a:extLst>
                </p:cNvPr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>
                    <a:gd name="connsiteX0" fmla="*/ 19958 w 291723"/>
                    <a:gd name="connsiteY0" fmla="*/ 196242 h 197955"/>
                    <a:gd name="connsiteX1" fmla="*/ 183010 w 291723"/>
                    <a:gd name="connsiteY1" fmla="*/ 162277 h 197955"/>
                    <a:gd name="connsiteX2" fmla="*/ 287302 w 291723"/>
                    <a:gd name="connsiteY2" fmla="*/ 83616 h 197955"/>
                    <a:gd name="connsiteX3" fmla="*/ 260838 w 291723"/>
                    <a:gd name="connsiteY3" fmla="*/ 8393 h 197955"/>
                    <a:gd name="connsiteX4" fmla="*/ 230103 w 291723"/>
                    <a:gd name="connsiteY4" fmla="*/ 43712 h 197955"/>
                    <a:gd name="connsiteX5" fmla="*/ 161131 w 291723"/>
                    <a:gd name="connsiteY5" fmla="*/ 94660 h 197955"/>
                    <a:gd name="connsiteX6" fmla="*/ 19958 w 291723"/>
                    <a:gd name="connsiteY6" fmla="*/ 129041 h 197955"/>
                    <a:gd name="connsiteX7" fmla="*/ 8393 w 291723"/>
                    <a:gd name="connsiteY7" fmla="*/ 129041 h 197955"/>
                    <a:gd name="connsiteX8" fmla="*/ 8393 w 291723"/>
                    <a:gd name="connsiteY8" fmla="*/ 196242 h 197955"/>
                    <a:gd name="connsiteX9" fmla="*/ 19958 w 291723"/>
                    <a:gd name="connsiteY9" fmla="*/ 196242 h 19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723" h="197955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</p:grpSp>
        </p:grpSp>
        <p:pic>
          <p:nvPicPr>
            <p:cNvPr id="11" name="Рисунок 31">
              <a:extLst>
                <a:ext uri="{FF2B5EF4-FFF2-40B4-BE49-F238E27FC236}">
                  <a16:creationId xmlns:a16="http://schemas.microsoft.com/office/drawing/2014/main" id="{1FA48A48-369B-4048-A3E0-337F371AF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3" y="454684"/>
            <a:ext cx="7231112" cy="521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CE06C23-EFCA-4F9D-ADEC-6544DE513B5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97633" y="859013"/>
            <a:ext cx="351337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C48FBA-093C-4AE0-A590-D9B28100437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497633" y="471704"/>
            <a:ext cx="3513374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tx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8329CB-43C5-4394-ACA4-4C398640C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5623" y="1596940"/>
            <a:ext cx="7231058" cy="4453272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1940"/>
            </a:lvl2pPr>
            <a:lvl3pPr>
              <a:defRPr sz="1455"/>
            </a:lvl3pPr>
            <a:lvl4pPr>
              <a:defRPr sz="1455"/>
            </a:lvl4pPr>
            <a:lvl5pPr>
              <a:defRPr sz="14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23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2545301" y="3304778"/>
            <a:ext cx="7075827" cy="80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Century Gothic"/>
              <a:buNone/>
              <a:defRPr sz="36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2661753" y="4114338"/>
            <a:ext cx="6865105" cy="101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  <a:defRPr sz="1801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0127" y="1838550"/>
            <a:ext cx="3251747" cy="70817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2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565622" y="454684"/>
            <a:ext cx="11054874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566085" y="1596940"/>
            <a:ext cx="11054054" cy="451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11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60"/>
              <a:buChar char="•"/>
              <a:defRPr sz="2401"/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940"/>
            </a:lvl2pPr>
            <a:lvl3pPr marL="831738" lvl="2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/>
            </a:lvl3pPr>
            <a:lvl4pPr marL="1108984" lvl="3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/>
            </a:lvl4pPr>
            <a:lvl5pPr marL="1386230" lvl="4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/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75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EC77EC-D337-45F1-B395-D74CFFFA5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623" y="1598337"/>
            <a:ext cx="10789667" cy="4351338"/>
          </a:xfrm>
          <a:prstGeom prst="rect">
            <a:avLst/>
          </a:prstGeom>
        </p:spPr>
        <p:txBody>
          <a:bodyPr/>
          <a:lstStyle>
            <a:lvl1pPr>
              <a:defRPr sz="2401">
                <a:solidFill>
                  <a:schemeClr val="tx1"/>
                </a:solidFill>
              </a:defRPr>
            </a:lvl1pPr>
            <a:lvl2pPr>
              <a:defRPr sz="1940">
                <a:solidFill>
                  <a:schemeClr val="tx1"/>
                </a:solidFill>
              </a:defRPr>
            </a:lvl2pPr>
            <a:lvl3pPr>
              <a:defRPr sz="1455">
                <a:solidFill>
                  <a:schemeClr val="tx1"/>
                </a:solidFill>
              </a:defRPr>
            </a:lvl3pPr>
            <a:lvl4pPr>
              <a:defRPr sz="1455">
                <a:solidFill>
                  <a:schemeClr val="tx1"/>
                </a:solidFill>
              </a:defRPr>
            </a:lvl4pPr>
            <a:lvl5pPr>
              <a:defRPr sz="145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AEA19C5-1427-4FA9-84CD-2FBCB87A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448049"/>
            <a:ext cx="10789667" cy="53585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23F175-50F8-49F2-8C20-148D109DF7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5623" y="1211028"/>
            <a:ext cx="10789667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tx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062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>
            <a:off x="8309836" y="-2792"/>
            <a:ext cx="3878121" cy="6857615"/>
          </a:xfrm>
          <a:custGeom>
            <a:avLst/>
            <a:gdLst/>
            <a:ahLst/>
            <a:cxnLst/>
            <a:rect l="l" t="t" r="r" b="b"/>
            <a:pathLst>
              <a:path w="5675630" h="11308715" extrusionOk="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4" name="Google Shape;34;p19"/>
          <p:cNvGrpSpPr/>
          <p:nvPr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35" name="Google Shape;35;p19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36" name="Google Shape;36;p19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92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37" name="Google Shape;37;p19"/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38" name="Google Shape;38;p19"/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92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9" name="Google Shape;39;p19"/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92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40" name="Google Shape;40;p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565623" y="454684"/>
            <a:ext cx="7231112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8497633" y="859013"/>
            <a:ext cx="35133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033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40"/>
              <a:buChar char="•"/>
              <a:defRPr>
                <a:solidFill>
                  <a:schemeClr val="dk1"/>
                </a:solidFill>
              </a:defRPr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2pPr>
            <a:lvl3pPr marL="831738" lvl="2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108984" lvl="3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4pPr>
            <a:lvl5pPr marL="1386230" lvl="4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8497633" y="471704"/>
            <a:ext cx="3513374" cy="28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277246" lvl="0" indent="-13862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183" b="1">
                <a:solidFill>
                  <a:schemeClr val="dk1"/>
                </a:solidFill>
              </a:defRPr>
            </a:lvl1pPr>
            <a:lvl2pPr marL="554492" lvl="1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213" b="1"/>
            </a:lvl2pPr>
            <a:lvl3pPr marL="831738" lvl="2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92" b="1"/>
            </a:lvl3pPr>
            <a:lvl4pPr marL="1108984" lvl="3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4pPr>
            <a:lvl5pPr marL="1386230" lvl="4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5pPr>
            <a:lvl6pPr marL="1663476" lvl="5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6pPr>
            <a:lvl7pPr marL="1940723" lvl="6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7pPr>
            <a:lvl8pPr marL="2217969" lvl="7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8pPr>
            <a:lvl9pPr marL="2495215" lvl="8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3"/>
          </p:nvPr>
        </p:nvSpPr>
        <p:spPr>
          <a:xfrm>
            <a:off x="565623" y="1596940"/>
            <a:ext cx="7231058" cy="44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11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60"/>
              <a:buChar char="•"/>
              <a:defRPr sz="2401"/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940"/>
            </a:lvl2pPr>
            <a:lvl3pPr marL="831738" lvl="2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/>
            </a:lvl3pPr>
            <a:lvl4pPr marL="1108984" lvl="3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/>
            </a:lvl4pPr>
            <a:lvl5pPr marL="1386230" lvl="4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/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645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65623" y="1598337"/>
            <a:ext cx="107896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11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60"/>
              <a:buChar char="•"/>
              <a:defRPr sz="2401">
                <a:solidFill>
                  <a:schemeClr val="dk1"/>
                </a:solidFill>
              </a:defRPr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940">
                <a:solidFill>
                  <a:schemeClr val="dk1"/>
                </a:solidFill>
              </a:defRPr>
            </a:lvl2pPr>
            <a:lvl3pPr marL="831738" lvl="2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>
                <a:solidFill>
                  <a:schemeClr val="dk1"/>
                </a:solidFill>
              </a:defRPr>
            </a:lvl3pPr>
            <a:lvl4pPr marL="1108984" lvl="3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>
                <a:solidFill>
                  <a:schemeClr val="dk1"/>
                </a:solidFill>
              </a:defRPr>
            </a:lvl4pPr>
            <a:lvl5pPr marL="1386230" lvl="4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>
                <a:solidFill>
                  <a:schemeClr val="dk1"/>
                </a:solidFill>
              </a:defRPr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563797" y="304183"/>
            <a:ext cx="10789667" cy="82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871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Google Shape;55;p21"/>
          <p:cNvSpPr>
            <a:spLocks noGrp="1"/>
          </p:cNvSpPr>
          <p:nvPr>
            <p:ph type="pic" idx="2"/>
          </p:nvPr>
        </p:nvSpPr>
        <p:spPr>
          <a:xfrm>
            <a:off x="5431791" y="1513952"/>
            <a:ext cx="1328420" cy="1329828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2545301" y="3304778"/>
            <a:ext cx="7075827" cy="80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Century Gothic"/>
              <a:buNone/>
              <a:defRPr sz="36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2661753" y="4114338"/>
            <a:ext cx="6865105" cy="101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  <a:defRPr sz="1801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412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" name="Google Shape;61;p22"/>
          <p:cNvSpPr txBox="1">
            <a:spLocks noGrp="1"/>
          </p:cNvSpPr>
          <p:nvPr>
            <p:ph type="ctrTitle"/>
          </p:nvPr>
        </p:nvSpPr>
        <p:spPr>
          <a:xfrm>
            <a:off x="2545301" y="2617207"/>
            <a:ext cx="7075827" cy="80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Century Gothic"/>
              <a:buNone/>
              <a:defRPr sz="36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ubTitle" idx="1"/>
          </p:nvPr>
        </p:nvSpPr>
        <p:spPr>
          <a:xfrm>
            <a:off x="2661753" y="3426767"/>
            <a:ext cx="6865105" cy="101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  <a:defRPr sz="1801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415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1"/>
          </p:nvPr>
        </p:nvSpPr>
        <p:spPr>
          <a:xfrm>
            <a:off x="565623" y="1598337"/>
            <a:ext cx="107896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11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60"/>
              <a:buChar char="•"/>
              <a:defRPr sz="2401">
                <a:solidFill>
                  <a:schemeClr val="dk1"/>
                </a:solidFill>
              </a:defRPr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940">
                <a:solidFill>
                  <a:schemeClr val="dk1"/>
                </a:solidFill>
              </a:defRPr>
            </a:lvl2pPr>
            <a:lvl3pPr marL="831738" lvl="2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>
                <a:solidFill>
                  <a:schemeClr val="dk1"/>
                </a:solidFill>
              </a:defRPr>
            </a:lvl3pPr>
            <a:lvl4pPr marL="1108984" lvl="3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>
                <a:solidFill>
                  <a:schemeClr val="dk1"/>
                </a:solidFill>
              </a:defRPr>
            </a:lvl4pPr>
            <a:lvl5pPr marL="1386230" lvl="4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>
                <a:solidFill>
                  <a:schemeClr val="dk1"/>
                </a:solidFill>
              </a:defRPr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563797" y="304183"/>
            <a:ext cx="10789667" cy="82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2"/>
          </p:nvPr>
        </p:nvSpPr>
        <p:spPr>
          <a:xfrm>
            <a:off x="565623" y="1211028"/>
            <a:ext cx="10789667" cy="28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277246" lvl="0" indent="-13862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183" b="1">
                <a:solidFill>
                  <a:schemeClr val="dk1"/>
                </a:solidFill>
              </a:defRPr>
            </a:lvl1pPr>
            <a:lvl2pPr marL="554492" lvl="1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213" b="1"/>
            </a:lvl2pPr>
            <a:lvl3pPr marL="831738" lvl="2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92" b="1"/>
            </a:lvl3pPr>
            <a:lvl4pPr marL="1108984" lvl="3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4pPr>
            <a:lvl5pPr marL="1386230" lvl="4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5pPr>
            <a:lvl6pPr marL="1663476" lvl="5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6pPr>
            <a:lvl7pPr marL="1940723" lvl="6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7pPr>
            <a:lvl8pPr marL="2217969" lvl="7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8pPr>
            <a:lvl9pPr marL="2495215" lvl="8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207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>
            <a:off x="565623" y="1596940"/>
            <a:ext cx="50443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11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60"/>
              <a:buChar char="•"/>
              <a:defRPr sz="2401"/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940"/>
            </a:lvl2pPr>
            <a:lvl3pPr marL="831738" lvl="2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08984" lvl="3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86230" lvl="4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2"/>
          </p:nvPr>
        </p:nvSpPr>
        <p:spPr>
          <a:xfrm>
            <a:off x="6042802" y="1596940"/>
            <a:ext cx="50443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11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60"/>
              <a:buChar char="•"/>
              <a:defRPr sz="2401"/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940"/>
            </a:lvl2pPr>
            <a:lvl3pPr marL="831738" lvl="2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08984" lvl="3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86230" lvl="4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348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>
            <a:off x="565623" y="1596940"/>
            <a:ext cx="50443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11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60"/>
              <a:buChar char="•"/>
              <a:defRPr sz="2401"/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940"/>
            </a:lvl2pPr>
            <a:lvl3pPr marL="831738" lvl="2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08984" lvl="3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86230" lvl="4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2"/>
          </p:nvPr>
        </p:nvSpPr>
        <p:spPr>
          <a:xfrm>
            <a:off x="6042802" y="1596940"/>
            <a:ext cx="50443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11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60"/>
              <a:buChar char="•"/>
              <a:defRPr sz="2401"/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940"/>
            </a:lvl2pPr>
            <a:lvl3pPr marL="831738" lvl="2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08984" lvl="3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86230" lvl="4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3"/>
          </p:nvPr>
        </p:nvSpPr>
        <p:spPr>
          <a:xfrm>
            <a:off x="565623" y="1208795"/>
            <a:ext cx="5044302" cy="28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277246" lvl="0" indent="-13862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183" b="1">
                <a:solidFill>
                  <a:schemeClr val="dk1"/>
                </a:solidFill>
              </a:defRPr>
            </a:lvl1pPr>
            <a:lvl2pPr marL="554492" lvl="1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213" b="1"/>
            </a:lvl2pPr>
            <a:lvl3pPr marL="831738" lvl="2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92" b="1"/>
            </a:lvl3pPr>
            <a:lvl4pPr marL="1108984" lvl="3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4pPr>
            <a:lvl5pPr marL="1386230" lvl="4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5pPr>
            <a:lvl6pPr marL="1663476" lvl="5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6pPr>
            <a:lvl7pPr marL="1940723" lvl="6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7pPr>
            <a:lvl8pPr marL="2217969" lvl="7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8pPr>
            <a:lvl9pPr marL="2495215" lvl="8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4"/>
          </p:nvPr>
        </p:nvSpPr>
        <p:spPr>
          <a:xfrm>
            <a:off x="6042801" y="1208795"/>
            <a:ext cx="5181263" cy="28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277246" lvl="0" indent="-13862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183" b="1">
                <a:solidFill>
                  <a:schemeClr val="dk1"/>
                </a:solidFill>
              </a:defRPr>
            </a:lvl1pPr>
            <a:lvl2pPr marL="554492" lvl="1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213" b="1"/>
            </a:lvl2pPr>
            <a:lvl3pPr marL="831738" lvl="2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92" b="1"/>
            </a:lvl3pPr>
            <a:lvl4pPr marL="1108984" lvl="3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4pPr>
            <a:lvl5pPr marL="1386230" lvl="4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5pPr>
            <a:lvl6pPr marL="1663476" lvl="5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6pPr>
            <a:lvl7pPr marL="1940723" lvl="6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7pPr>
            <a:lvl8pPr marL="2217969" lvl="7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8pPr>
            <a:lvl9pPr marL="2495215" lvl="8" indent="-1386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7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900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Image">
  <p:cSld name="Title, Body,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>
            <a:spLocks noGrp="1"/>
          </p:cNvSpPr>
          <p:nvPr>
            <p:ph type="pic" idx="2"/>
          </p:nvPr>
        </p:nvSpPr>
        <p:spPr>
          <a:xfrm>
            <a:off x="6227656" y="-36581"/>
            <a:ext cx="6014406" cy="6478711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6"/>
          <p:cNvSpPr txBox="1">
            <a:spLocks noGrp="1"/>
          </p:cNvSpPr>
          <p:nvPr>
            <p:ph type="body" idx="1"/>
          </p:nvPr>
        </p:nvSpPr>
        <p:spPr>
          <a:xfrm>
            <a:off x="590738" y="1598337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033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40"/>
              <a:buChar char="•"/>
              <a:defRPr>
                <a:solidFill>
                  <a:schemeClr val="dk1"/>
                </a:solidFill>
              </a:defRPr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940">
                <a:solidFill>
                  <a:schemeClr val="dk1"/>
                </a:solidFill>
              </a:defRPr>
            </a:lvl2pPr>
            <a:lvl3pPr marL="831738" lvl="2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>
                <a:solidFill>
                  <a:schemeClr val="dk1"/>
                </a:solidFill>
              </a:defRPr>
            </a:lvl3pPr>
            <a:lvl4pPr marL="1108984" lvl="3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>
                <a:solidFill>
                  <a:schemeClr val="dk1"/>
                </a:solidFill>
              </a:defRPr>
            </a:lvl4pPr>
            <a:lvl5pPr marL="1386230" lvl="4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455">
                <a:solidFill>
                  <a:schemeClr val="dk1"/>
                </a:solidFill>
              </a:defRPr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ftr" idx="11"/>
          </p:nvPr>
        </p:nvSpPr>
        <p:spPr>
          <a:xfrm>
            <a:off x="4055152" y="6564267"/>
            <a:ext cx="4098201" cy="1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92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>
            <a:off x="563797" y="292824"/>
            <a:ext cx="5663859" cy="82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77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565622" y="454684"/>
            <a:ext cx="10791191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3" name="Google Shape;93;p27"/>
          <p:cNvSpPr>
            <a:spLocks noGrp="1"/>
          </p:cNvSpPr>
          <p:nvPr>
            <p:ph type="chart" idx="2"/>
          </p:nvPr>
        </p:nvSpPr>
        <p:spPr>
          <a:xfrm>
            <a:off x="565622" y="1505466"/>
            <a:ext cx="10791191" cy="415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40"/>
              <a:buFont typeface="Arial"/>
              <a:buChar char="•"/>
              <a:defRPr sz="2389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19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45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45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45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704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623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802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05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0" name="Google Shape;100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435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431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2662881" y="3340939"/>
            <a:ext cx="6866238" cy="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Century Gothic"/>
              <a:buNone/>
              <a:defRPr sz="36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30"/>
          <p:cNvSpPr txBox="1">
            <a:spLocks noGrp="1"/>
          </p:cNvSpPr>
          <p:nvPr>
            <p:ph type="subTitle" idx="1"/>
          </p:nvPr>
        </p:nvSpPr>
        <p:spPr>
          <a:xfrm>
            <a:off x="2662881" y="4114801"/>
            <a:ext cx="6866238" cy="101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18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9pPr>
          </a:lstStyle>
          <a:p>
            <a:endParaRPr/>
          </a:p>
        </p:txBody>
      </p:sp>
      <p:pic>
        <p:nvPicPr>
          <p:cNvPr id="106" name="Google Shape;10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1532" y="2261006"/>
            <a:ext cx="663590" cy="731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7346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2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31"/>
          <p:cNvPicPr preferRelativeResize="0"/>
          <p:nvPr/>
        </p:nvPicPr>
        <p:blipFill rotWithShape="1">
          <a:blip r:embed="rId2">
            <a:alphaModFix/>
          </a:blip>
          <a:srcRect r="5828"/>
          <a:stretch/>
        </p:blipFill>
        <p:spPr>
          <a:xfrm>
            <a:off x="468" y="1822802"/>
            <a:ext cx="12192000" cy="503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994" y="2756499"/>
            <a:ext cx="5962015" cy="129842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1"/>
          <p:cNvSpPr txBox="1">
            <a:spLocks noGrp="1"/>
          </p:cNvSpPr>
          <p:nvPr>
            <p:ph type="ctrTitle"/>
          </p:nvPr>
        </p:nvSpPr>
        <p:spPr>
          <a:xfrm>
            <a:off x="2545301" y="4399546"/>
            <a:ext cx="7075827" cy="80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Century Gothic"/>
              <a:buNone/>
              <a:defRPr sz="36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subTitle" idx="1"/>
          </p:nvPr>
        </p:nvSpPr>
        <p:spPr>
          <a:xfrm>
            <a:off x="2661753" y="5209106"/>
            <a:ext cx="6865105" cy="101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70"/>
              <a:buNone/>
              <a:defRPr sz="1801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98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8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8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508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2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32"/>
          <p:cNvPicPr preferRelativeResize="0"/>
          <p:nvPr/>
        </p:nvPicPr>
        <p:blipFill rotWithShape="1">
          <a:blip r:embed="rId2">
            <a:alphaModFix/>
          </a:blip>
          <a:srcRect r="5828"/>
          <a:stretch/>
        </p:blipFill>
        <p:spPr>
          <a:xfrm>
            <a:off x="468" y="1822802"/>
            <a:ext cx="12192000" cy="5035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2"/>
          <p:cNvSpPr txBox="1">
            <a:spLocks noGrp="1"/>
          </p:cNvSpPr>
          <p:nvPr>
            <p:ph type="ctrTitle"/>
          </p:nvPr>
        </p:nvSpPr>
        <p:spPr>
          <a:xfrm>
            <a:off x="2545301" y="4172062"/>
            <a:ext cx="7075827" cy="80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40"/>
              <a:buFont typeface="Century Gothic"/>
              <a:buNone/>
              <a:defRPr sz="36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" name="Google Shape;117;p32"/>
          <p:cNvGrpSpPr/>
          <p:nvPr/>
        </p:nvGrpSpPr>
        <p:grpSpPr>
          <a:xfrm>
            <a:off x="11733227" y="6527157"/>
            <a:ext cx="176914" cy="195539"/>
            <a:chOff x="19347601" y="10743921"/>
            <a:chExt cx="291724" cy="322459"/>
          </a:xfrm>
        </p:grpSpPr>
        <p:sp>
          <p:nvSpPr>
            <p:cNvPr id="118" name="Google Shape;118;p32"/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/>
              <a:ahLst/>
              <a:cxnLst/>
              <a:rect l="l" t="t" r="r" b="b"/>
              <a:pathLst>
                <a:path w="291723" h="83349" extrusionOk="0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2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" name="Google Shape;119;p32"/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/>
              <a:ahLst/>
              <a:cxnLst/>
              <a:rect l="l" t="t" r="r" b="b"/>
              <a:pathLst>
                <a:path w="291723" h="197955" extrusionOk="0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2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20" name="Google Shape;12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3" y="6583160"/>
            <a:ext cx="640792" cy="1394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2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929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2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" name="Google Shape;124;p33"/>
          <p:cNvPicPr preferRelativeResize="0"/>
          <p:nvPr/>
        </p:nvPicPr>
        <p:blipFill rotWithShape="1">
          <a:blip r:embed="rId2">
            <a:alphaModFix/>
          </a:blip>
          <a:srcRect r="5828"/>
          <a:stretch/>
        </p:blipFill>
        <p:spPr>
          <a:xfrm>
            <a:off x="0" y="1822802"/>
            <a:ext cx="12192000" cy="5035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3"/>
          <p:cNvSpPr/>
          <p:nvPr/>
        </p:nvSpPr>
        <p:spPr>
          <a:xfrm>
            <a:off x="-6058" y="5704665"/>
            <a:ext cx="12199647" cy="1155742"/>
          </a:xfrm>
          <a:custGeom>
            <a:avLst/>
            <a:gdLst/>
            <a:ahLst/>
            <a:cxnLst/>
            <a:rect l="l" t="t" r="r" b="b"/>
            <a:pathLst>
              <a:path w="20116709" h="1905904" extrusionOk="0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rgbClr val="415651"/>
          </a:solidFill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6" name="Google Shape;126;p33"/>
          <p:cNvGrpSpPr/>
          <p:nvPr/>
        </p:nvGrpSpPr>
        <p:grpSpPr>
          <a:xfrm>
            <a:off x="11733227" y="6527157"/>
            <a:ext cx="176914" cy="195539"/>
            <a:chOff x="19347601" y="10743921"/>
            <a:chExt cx="291724" cy="322459"/>
          </a:xfrm>
        </p:grpSpPr>
        <p:sp>
          <p:nvSpPr>
            <p:cNvPr id="127" name="Google Shape;127;p33"/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/>
              <a:ahLst/>
              <a:cxnLst/>
              <a:rect l="l" t="t" r="r" b="b"/>
              <a:pathLst>
                <a:path w="291723" h="83349" extrusionOk="0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2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" name="Google Shape;128;p33"/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/>
              <a:ahLst/>
              <a:cxnLst/>
              <a:rect l="l" t="t" r="r" b="b"/>
              <a:pathLst>
                <a:path w="291723" h="197955" extrusionOk="0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solidFill>
              <a:srgbClr val="B5E5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2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29" name="Google Shape;12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3" y="6583160"/>
            <a:ext cx="640792" cy="13940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8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>
            <a:off x="566085" y="1597056"/>
            <a:ext cx="10514926" cy="204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11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960"/>
              <a:buChar char="•"/>
              <a:defRPr sz="2401">
                <a:solidFill>
                  <a:schemeClr val="lt1"/>
                </a:solidFill>
              </a:defRPr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1940">
                <a:solidFill>
                  <a:schemeClr val="lt1"/>
                </a:solidFill>
              </a:defRPr>
            </a:lvl2pPr>
            <a:lvl3pPr marL="831738" lvl="2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1455">
                <a:solidFill>
                  <a:schemeClr val="lt1"/>
                </a:solidFill>
              </a:defRPr>
            </a:lvl3pPr>
            <a:lvl4pPr marL="1108984" lvl="3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1455">
                <a:solidFill>
                  <a:schemeClr val="lt1"/>
                </a:solidFill>
              </a:defRPr>
            </a:lvl4pPr>
            <a:lvl5pPr marL="1386230" lvl="4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1455">
                <a:solidFill>
                  <a:schemeClr val="lt1"/>
                </a:solidFill>
              </a:defRPr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870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2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34"/>
          <p:cNvPicPr preferRelativeResize="0"/>
          <p:nvPr/>
        </p:nvPicPr>
        <p:blipFill rotWithShape="1">
          <a:blip r:embed="rId2">
            <a:alphaModFix/>
          </a:blip>
          <a:srcRect r="5828"/>
          <a:stretch/>
        </p:blipFill>
        <p:spPr>
          <a:xfrm>
            <a:off x="0" y="1822802"/>
            <a:ext cx="12192000" cy="50351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4"/>
          <p:cNvGrpSpPr/>
          <p:nvPr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138" name="Google Shape;138;p34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39" name="Google Shape;139;p34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92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40" name="Google Shape;140;p34"/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41" name="Google Shape;141;p34"/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92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2" name="Google Shape;142;p34"/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92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43" name="Google Shape;143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8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1"/>
          </p:nvPr>
        </p:nvSpPr>
        <p:spPr>
          <a:xfrm>
            <a:off x="566085" y="1597056"/>
            <a:ext cx="10514926" cy="204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7246" lvl="0" indent="-29110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960"/>
              <a:buChar char="•"/>
              <a:defRPr sz="2401">
                <a:solidFill>
                  <a:schemeClr val="lt1"/>
                </a:solidFill>
              </a:defRPr>
            </a:lvl1pPr>
            <a:lvl2pPr marL="554492" lvl="1" indent="-26184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1940">
                <a:solidFill>
                  <a:schemeClr val="lt1"/>
                </a:solidFill>
              </a:defRPr>
            </a:lvl2pPr>
            <a:lvl3pPr marL="831738" lvl="2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1455">
                <a:solidFill>
                  <a:schemeClr val="lt1"/>
                </a:solidFill>
              </a:defRPr>
            </a:lvl3pPr>
            <a:lvl4pPr marL="1108984" lvl="3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1455">
                <a:solidFill>
                  <a:schemeClr val="lt1"/>
                </a:solidFill>
              </a:defRPr>
            </a:lvl4pPr>
            <a:lvl5pPr marL="1386230" lvl="4" indent="-231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1455">
                <a:solidFill>
                  <a:schemeClr val="lt1"/>
                </a:solidFill>
              </a:defRPr>
            </a:lvl5pPr>
            <a:lvl6pPr marL="1663476" lvl="5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40723" lvl="6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17969" lvl="7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495215" lvl="8" indent="-2079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48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623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802" y="1596940"/>
            <a:ext cx="5044302" cy="4351338"/>
          </a:xfrm>
        </p:spPr>
        <p:txBody>
          <a:bodyPr/>
          <a:lstStyle>
            <a:lvl1pPr>
              <a:defRPr sz="2401"/>
            </a:lvl1pPr>
            <a:lvl2pPr>
              <a:defRPr sz="194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27A9B1-9D88-4808-882E-3AA0D30778D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5623" y="1208795"/>
            <a:ext cx="5044302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tx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0C6618-E538-4385-82C7-0D093B3E2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801" y="1208795"/>
            <a:ext cx="5181263" cy="2858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83" b="1">
                <a:solidFill>
                  <a:schemeClr val="tx1"/>
                </a:solidFill>
              </a:defRPr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38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B29CED-8F6A-F149-942B-DE815EA6F7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7656" y="-36581"/>
            <a:ext cx="6014406" cy="6478711"/>
          </a:xfrm>
          <a:custGeom>
            <a:avLst/>
            <a:gdLst>
              <a:gd name="connsiteX0" fmla="*/ 2151519 w 9840014"/>
              <a:gd name="connsiteY0" fmla="*/ 0 h 10614573"/>
              <a:gd name="connsiteX1" fmla="*/ 9840014 w 9840014"/>
              <a:gd name="connsiteY1" fmla="*/ 0 h 10614573"/>
              <a:gd name="connsiteX2" fmla="*/ 9840014 w 9840014"/>
              <a:gd name="connsiteY2" fmla="*/ 0 h 10614573"/>
              <a:gd name="connsiteX3" fmla="*/ 9840014 w 9840014"/>
              <a:gd name="connsiteY3" fmla="*/ 8463054 h 10614573"/>
              <a:gd name="connsiteX4" fmla="*/ 7688495 w 9840014"/>
              <a:gd name="connsiteY4" fmla="*/ 10614573 h 10614573"/>
              <a:gd name="connsiteX5" fmla="*/ 0 w 9840014"/>
              <a:gd name="connsiteY5" fmla="*/ 10614573 h 10614573"/>
              <a:gd name="connsiteX6" fmla="*/ 0 w 9840014"/>
              <a:gd name="connsiteY6" fmla="*/ 10614573 h 10614573"/>
              <a:gd name="connsiteX7" fmla="*/ 0 w 9840014"/>
              <a:gd name="connsiteY7" fmla="*/ 2151519 h 10614573"/>
              <a:gd name="connsiteX8" fmla="*/ 2151519 w 9840014"/>
              <a:gd name="connsiteY8" fmla="*/ 0 h 10614573"/>
              <a:gd name="connsiteX0" fmla="*/ 2229010 w 9917505"/>
              <a:gd name="connsiteY0" fmla="*/ 530145 h 11144718"/>
              <a:gd name="connsiteX1" fmla="*/ 9917505 w 9917505"/>
              <a:gd name="connsiteY1" fmla="*/ 530145 h 11144718"/>
              <a:gd name="connsiteX2" fmla="*/ 9917505 w 9917505"/>
              <a:gd name="connsiteY2" fmla="*/ 530145 h 11144718"/>
              <a:gd name="connsiteX3" fmla="*/ 9917505 w 9917505"/>
              <a:gd name="connsiteY3" fmla="*/ 8993199 h 11144718"/>
              <a:gd name="connsiteX4" fmla="*/ 7765986 w 9917505"/>
              <a:gd name="connsiteY4" fmla="*/ 11144718 h 11144718"/>
              <a:gd name="connsiteX5" fmla="*/ 77491 w 9917505"/>
              <a:gd name="connsiteY5" fmla="*/ 11144718 h 11144718"/>
              <a:gd name="connsiteX6" fmla="*/ 77491 w 9917505"/>
              <a:gd name="connsiteY6" fmla="*/ 11144718 h 11144718"/>
              <a:gd name="connsiteX7" fmla="*/ 0 w 9917505"/>
              <a:gd name="connsiteY7" fmla="*/ 527400 h 11144718"/>
              <a:gd name="connsiteX8" fmla="*/ 2229010 w 9917505"/>
              <a:gd name="connsiteY8" fmla="*/ 530145 h 11144718"/>
              <a:gd name="connsiteX0" fmla="*/ 2229010 w 9917505"/>
              <a:gd name="connsiteY0" fmla="*/ 2745 h 10617318"/>
              <a:gd name="connsiteX1" fmla="*/ 9917505 w 9917505"/>
              <a:gd name="connsiteY1" fmla="*/ 2745 h 10617318"/>
              <a:gd name="connsiteX2" fmla="*/ 9917505 w 9917505"/>
              <a:gd name="connsiteY2" fmla="*/ 2745 h 10617318"/>
              <a:gd name="connsiteX3" fmla="*/ 9917505 w 9917505"/>
              <a:gd name="connsiteY3" fmla="*/ 8465799 h 10617318"/>
              <a:gd name="connsiteX4" fmla="*/ 7765986 w 9917505"/>
              <a:gd name="connsiteY4" fmla="*/ 10617318 h 10617318"/>
              <a:gd name="connsiteX5" fmla="*/ 77491 w 9917505"/>
              <a:gd name="connsiteY5" fmla="*/ 10617318 h 10617318"/>
              <a:gd name="connsiteX6" fmla="*/ 77491 w 9917505"/>
              <a:gd name="connsiteY6" fmla="*/ 10617318 h 10617318"/>
              <a:gd name="connsiteX7" fmla="*/ 0 w 9917505"/>
              <a:gd name="connsiteY7" fmla="*/ 0 h 10617318"/>
              <a:gd name="connsiteX8" fmla="*/ 2229010 w 9917505"/>
              <a:gd name="connsiteY8" fmla="*/ 2745 h 10617318"/>
              <a:gd name="connsiteX0" fmla="*/ 2229010 w 9917505"/>
              <a:gd name="connsiteY0" fmla="*/ 2745 h 10617318"/>
              <a:gd name="connsiteX1" fmla="*/ 9917505 w 9917505"/>
              <a:gd name="connsiteY1" fmla="*/ 2745 h 10617318"/>
              <a:gd name="connsiteX2" fmla="*/ 9917505 w 9917505"/>
              <a:gd name="connsiteY2" fmla="*/ 2745 h 10617318"/>
              <a:gd name="connsiteX3" fmla="*/ 9917505 w 9917505"/>
              <a:gd name="connsiteY3" fmla="*/ 9271711 h 10617318"/>
              <a:gd name="connsiteX4" fmla="*/ 7765986 w 9917505"/>
              <a:gd name="connsiteY4" fmla="*/ 10617318 h 10617318"/>
              <a:gd name="connsiteX5" fmla="*/ 77491 w 9917505"/>
              <a:gd name="connsiteY5" fmla="*/ 10617318 h 10617318"/>
              <a:gd name="connsiteX6" fmla="*/ 77491 w 9917505"/>
              <a:gd name="connsiteY6" fmla="*/ 10617318 h 10617318"/>
              <a:gd name="connsiteX7" fmla="*/ 0 w 9917505"/>
              <a:gd name="connsiteY7" fmla="*/ 0 h 10617318"/>
              <a:gd name="connsiteX8" fmla="*/ 2229010 w 9917505"/>
              <a:gd name="connsiteY8" fmla="*/ 2745 h 10617318"/>
              <a:gd name="connsiteX0" fmla="*/ 2229010 w 9918210"/>
              <a:gd name="connsiteY0" fmla="*/ 2745 h 10617318"/>
              <a:gd name="connsiteX1" fmla="*/ 9917505 w 9918210"/>
              <a:gd name="connsiteY1" fmla="*/ 2745 h 10617318"/>
              <a:gd name="connsiteX2" fmla="*/ 9917505 w 9918210"/>
              <a:gd name="connsiteY2" fmla="*/ 2745 h 10617318"/>
              <a:gd name="connsiteX3" fmla="*/ 9917505 w 9918210"/>
              <a:gd name="connsiteY3" fmla="*/ 9271711 h 10617318"/>
              <a:gd name="connsiteX4" fmla="*/ 7765986 w 9918210"/>
              <a:gd name="connsiteY4" fmla="*/ 10617318 h 10617318"/>
              <a:gd name="connsiteX5" fmla="*/ 77491 w 9918210"/>
              <a:gd name="connsiteY5" fmla="*/ 10617318 h 10617318"/>
              <a:gd name="connsiteX6" fmla="*/ 77491 w 9918210"/>
              <a:gd name="connsiteY6" fmla="*/ 10617318 h 10617318"/>
              <a:gd name="connsiteX7" fmla="*/ 0 w 9918210"/>
              <a:gd name="connsiteY7" fmla="*/ 0 h 10617318"/>
              <a:gd name="connsiteX8" fmla="*/ 2229010 w 9918210"/>
              <a:gd name="connsiteY8" fmla="*/ 2745 h 10617318"/>
              <a:gd name="connsiteX0" fmla="*/ 2229010 w 9918210"/>
              <a:gd name="connsiteY0" fmla="*/ 2745 h 10617318"/>
              <a:gd name="connsiteX1" fmla="*/ 9917505 w 9918210"/>
              <a:gd name="connsiteY1" fmla="*/ 2745 h 10617318"/>
              <a:gd name="connsiteX2" fmla="*/ 9917505 w 9918210"/>
              <a:gd name="connsiteY2" fmla="*/ 2745 h 10617318"/>
              <a:gd name="connsiteX3" fmla="*/ 9917505 w 9918210"/>
              <a:gd name="connsiteY3" fmla="*/ 9433490 h 10617318"/>
              <a:gd name="connsiteX4" fmla="*/ 7765986 w 9918210"/>
              <a:gd name="connsiteY4" fmla="*/ 10617318 h 10617318"/>
              <a:gd name="connsiteX5" fmla="*/ 77491 w 9918210"/>
              <a:gd name="connsiteY5" fmla="*/ 10617318 h 10617318"/>
              <a:gd name="connsiteX6" fmla="*/ 77491 w 9918210"/>
              <a:gd name="connsiteY6" fmla="*/ 10617318 h 10617318"/>
              <a:gd name="connsiteX7" fmla="*/ 0 w 9918210"/>
              <a:gd name="connsiteY7" fmla="*/ 0 h 10617318"/>
              <a:gd name="connsiteX8" fmla="*/ 2229010 w 9918210"/>
              <a:gd name="connsiteY8" fmla="*/ 2745 h 10617318"/>
              <a:gd name="connsiteX0" fmla="*/ 2229010 w 9917505"/>
              <a:gd name="connsiteY0" fmla="*/ 2745 h 10617318"/>
              <a:gd name="connsiteX1" fmla="*/ 9917505 w 9917505"/>
              <a:gd name="connsiteY1" fmla="*/ 2745 h 10617318"/>
              <a:gd name="connsiteX2" fmla="*/ 9917505 w 9917505"/>
              <a:gd name="connsiteY2" fmla="*/ 2745 h 10617318"/>
              <a:gd name="connsiteX3" fmla="*/ 9917505 w 9917505"/>
              <a:gd name="connsiteY3" fmla="*/ 9433490 h 10617318"/>
              <a:gd name="connsiteX4" fmla="*/ 7765986 w 9917505"/>
              <a:gd name="connsiteY4" fmla="*/ 10617318 h 10617318"/>
              <a:gd name="connsiteX5" fmla="*/ 77491 w 9917505"/>
              <a:gd name="connsiteY5" fmla="*/ 10617318 h 10617318"/>
              <a:gd name="connsiteX6" fmla="*/ 77491 w 9917505"/>
              <a:gd name="connsiteY6" fmla="*/ 10617318 h 10617318"/>
              <a:gd name="connsiteX7" fmla="*/ 0 w 9917505"/>
              <a:gd name="connsiteY7" fmla="*/ 0 h 10617318"/>
              <a:gd name="connsiteX8" fmla="*/ 2229010 w 9917505"/>
              <a:gd name="connsiteY8" fmla="*/ 2745 h 1061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505" h="10617318">
                <a:moveTo>
                  <a:pt x="2229010" y="2745"/>
                </a:moveTo>
                <a:lnTo>
                  <a:pt x="9917505" y="2745"/>
                </a:lnTo>
                <a:lnTo>
                  <a:pt x="9917505" y="2745"/>
                </a:lnTo>
                <a:lnTo>
                  <a:pt x="9917505" y="9433490"/>
                </a:lnTo>
                <a:cubicBezTo>
                  <a:pt x="9850027" y="9569526"/>
                  <a:pt x="8954237" y="10617318"/>
                  <a:pt x="7765986" y="10617318"/>
                </a:cubicBezTo>
                <a:lnTo>
                  <a:pt x="77491" y="10617318"/>
                </a:lnTo>
                <a:lnTo>
                  <a:pt x="77491" y="10617318"/>
                </a:lnTo>
                <a:cubicBezTo>
                  <a:pt x="77491" y="7796300"/>
                  <a:pt x="0" y="2821018"/>
                  <a:pt x="0" y="0"/>
                </a:cubicBezTo>
                <a:lnTo>
                  <a:pt x="2229010" y="274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A648E8-6B78-0D40-9F62-57FD7CEFF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38" y="1598337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940">
                <a:solidFill>
                  <a:schemeClr val="tx1"/>
                </a:solidFill>
              </a:defRPr>
            </a:lvl2pPr>
            <a:lvl3pPr>
              <a:defRPr sz="1455">
                <a:solidFill>
                  <a:schemeClr val="tx1"/>
                </a:solidFill>
              </a:defRPr>
            </a:lvl3pPr>
            <a:lvl4pPr>
              <a:defRPr sz="1455">
                <a:solidFill>
                  <a:schemeClr val="tx1"/>
                </a:solidFill>
              </a:defRPr>
            </a:lvl4pPr>
            <a:lvl5pPr>
              <a:defRPr sz="145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Нижний колонтитул 28">
            <a:extLst>
              <a:ext uri="{FF2B5EF4-FFF2-40B4-BE49-F238E27FC236}">
                <a16:creationId xmlns:a16="http://schemas.microsoft.com/office/drawing/2014/main" id="{B32C07C2-96D8-1B42-AC05-B8EBF9FCD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5152" y="6564267"/>
            <a:ext cx="40982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2" b="1">
                <a:solidFill>
                  <a:srgbClr val="B5E5D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E73FC36-1DCD-2147-905E-01E3EC8B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97" y="214930"/>
            <a:ext cx="5663859" cy="97937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uk-UA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43BE3D5-CE87-EE47-A29B-5979FB87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97" y="6464634"/>
            <a:ext cx="2743200" cy="365125"/>
          </a:xfrm>
        </p:spPr>
        <p:txBody>
          <a:bodyPr/>
          <a:lstStyle/>
          <a:p>
            <a:fld id="{ACDF066B-5B17-4CBE-A207-B1D70A9D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29">
            <a:extLst>
              <a:ext uri="{FF2B5EF4-FFF2-40B4-BE49-F238E27FC236}">
                <a16:creationId xmlns:a16="http://schemas.microsoft.com/office/drawing/2014/main" id="{D330AD52-8522-4A78-9D60-874CCF02B986}"/>
              </a:ext>
            </a:extLst>
          </p:cNvPr>
          <p:cNvGrpSpPr/>
          <p:nvPr userDrawn="1"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9" name="Группа 30">
              <a:extLst>
                <a:ext uri="{FF2B5EF4-FFF2-40B4-BE49-F238E27FC236}">
                  <a16:creationId xmlns:a16="http://schemas.microsoft.com/office/drawing/2014/main" id="{A09B1874-93CC-43DF-BB1F-34D641C95BB7}"/>
                </a:ext>
              </a:extLst>
            </p:cNvPr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1" name="Рисунок 129">
                <a:extLst>
                  <a:ext uri="{FF2B5EF4-FFF2-40B4-BE49-F238E27FC236}">
                    <a16:creationId xmlns:a16="http://schemas.microsoft.com/office/drawing/2014/main" id="{358ECD3C-38C1-420F-88C5-98F2F11FAF8A}"/>
                  </a:ext>
                </a:extLst>
              </p:cNvPr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>
                  <a:gd name="connsiteX0" fmla="*/ 20114092 w 20116709"/>
                  <a:gd name="connsiteY0" fmla="*/ 1903286 h 1905904"/>
                  <a:gd name="connsiteX1" fmla="*/ 7854 w 20116709"/>
                  <a:gd name="connsiteY1" fmla="*/ 1903286 h 1905904"/>
                  <a:gd name="connsiteX2" fmla="*/ 7854 w 20116709"/>
                  <a:gd name="connsiteY2" fmla="*/ 1218103 h 1905904"/>
                  <a:gd name="connsiteX3" fmla="*/ 17925234 w 20116709"/>
                  <a:gd name="connsiteY3" fmla="*/ 1218103 h 1905904"/>
                  <a:gd name="connsiteX4" fmla="*/ 20114092 w 20116709"/>
                  <a:gd name="connsiteY4" fmla="*/ 7854 h 1905904"/>
                  <a:gd name="connsiteX5" fmla="*/ 20114092 w 20116709"/>
                  <a:gd name="connsiteY5" fmla="*/ 1903286 h 190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6709" h="1905904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092"/>
              </a:p>
            </p:txBody>
          </p:sp>
          <p:grpSp>
            <p:nvGrpSpPr>
              <p:cNvPr id="12" name="Группа 33">
                <a:extLst>
                  <a:ext uri="{FF2B5EF4-FFF2-40B4-BE49-F238E27FC236}">
                    <a16:creationId xmlns:a16="http://schemas.microsoft.com/office/drawing/2014/main" id="{2D65443C-3BF6-4A9E-BCA6-77D0BF470118}"/>
                  </a:ext>
                </a:extLst>
              </p:cNvPr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3" name="Полилиния: фигура 34">
                  <a:extLst>
                    <a:ext uri="{FF2B5EF4-FFF2-40B4-BE49-F238E27FC236}">
                      <a16:creationId xmlns:a16="http://schemas.microsoft.com/office/drawing/2014/main" id="{403042AF-343E-4ACC-B431-972585C5B805}"/>
                    </a:ext>
                  </a:extLst>
                </p:cNvPr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>
                    <a:gd name="connsiteX0" fmla="*/ 8393 w 291723"/>
                    <a:gd name="connsiteY0" fmla="*/ 8393 h 83349"/>
                    <a:gd name="connsiteX1" fmla="*/ 288031 w 291723"/>
                    <a:gd name="connsiteY1" fmla="*/ 8393 h 83349"/>
                    <a:gd name="connsiteX2" fmla="*/ 288031 w 291723"/>
                    <a:gd name="connsiteY2" fmla="*/ 78198 h 83349"/>
                    <a:gd name="connsiteX3" fmla="*/ 8393 w 291723"/>
                    <a:gd name="connsiteY3" fmla="*/ 78198 h 8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723" h="83349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  <p:sp>
              <p:nvSpPr>
                <p:cNvPr id="14" name="Полилиния: фигура 35">
                  <a:extLst>
                    <a:ext uri="{FF2B5EF4-FFF2-40B4-BE49-F238E27FC236}">
                      <a16:creationId xmlns:a16="http://schemas.microsoft.com/office/drawing/2014/main" id="{3B795B57-636E-4BCC-AF89-0B122CDC3089}"/>
                    </a:ext>
                  </a:extLst>
                </p:cNvPr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>
                    <a:gd name="connsiteX0" fmla="*/ 19958 w 291723"/>
                    <a:gd name="connsiteY0" fmla="*/ 196242 h 197955"/>
                    <a:gd name="connsiteX1" fmla="*/ 183010 w 291723"/>
                    <a:gd name="connsiteY1" fmla="*/ 162277 h 197955"/>
                    <a:gd name="connsiteX2" fmla="*/ 287302 w 291723"/>
                    <a:gd name="connsiteY2" fmla="*/ 83616 h 197955"/>
                    <a:gd name="connsiteX3" fmla="*/ 260838 w 291723"/>
                    <a:gd name="connsiteY3" fmla="*/ 8393 h 197955"/>
                    <a:gd name="connsiteX4" fmla="*/ 230103 w 291723"/>
                    <a:gd name="connsiteY4" fmla="*/ 43712 h 197955"/>
                    <a:gd name="connsiteX5" fmla="*/ 161131 w 291723"/>
                    <a:gd name="connsiteY5" fmla="*/ 94660 h 197955"/>
                    <a:gd name="connsiteX6" fmla="*/ 19958 w 291723"/>
                    <a:gd name="connsiteY6" fmla="*/ 129041 h 197955"/>
                    <a:gd name="connsiteX7" fmla="*/ 8393 w 291723"/>
                    <a:gd name="connsiteY7" fmla="*/ 129041 h 197955"/>
                    <a:gd name="connsiteX8" fmla="*/ 8393 w 291723"/>
                    <a:gd name="connsiteY8" fmla="*/ 196242 h 197955"/>
                    <a:gd name="connsiteX9" fmla="*/ 19958 w 291723"/>
                    <a:gd name="connsiteY9" fmla="*/ 196242 h 19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723" h="197955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</p:grpSp>
        </p:grpSp>
        <p:pic>
          <p:nvPicPr>
            <p:cNvPr id="10" name="Рисунок 31">
              <a:extLst>
                <a:ext uri="{FF2B5EF4-FFF2-40B4-BE49-F238E27FC236}">
                  <a16:creationId xmlns:a16="http://schemas.microsoft.com/office/drawing/2014/main" id="{1CF33B35-1EEB-414C-B8F3-9C5E38B95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622" y="15969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2" b="1"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2" b="1">
                <a:solidFill>
                  <a:schemeClr val="bg2"/>
                </a:solidFill>
              </a:defRPr>
            </a:lvl1pPr>
          </a:lstStyle>
          <a:p>
            <a:fld id="{ACDF066B-5B17-4CBE-A207-B1D70A9DD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770" r:id="rId19"/>
    <p:sldLayoutId id="2147483771" r:id="rId20"/>
  </p:sldLayoutIdLst>
  <p:hf hdr="0" dt="0"/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3202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89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C56683-797C-42DC-BCD4-866BF82BE2DD}"/>
              </a:ext>
            </a:extLst>
          </p:cNvPr>
          <p:cNvSpPr/>
          <p:nvPr userDrawn="1"/>
        </p:nvSpPr>
        <p:spPr>
          <a:xfrm>
            <a:off x="0" y="0"/>
            <a:ext cx="121996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1" name="Рисунок 129">
            <a:extLst>
              <a:ext uri="{FF2B5EF4-FFF2-40B4-BE49-F238E27FC236}">
                <a16:creationId xmlns:a16="http://schemas.microsoft.com/office/drawing/2014/main" id="{358ECD3C-38C1-420F-88C5-98F2F11FAF8A}"/>
              </a:ext>
            </a:extLst>
          </p:cNvPr>
          <p:cNvSpPr/>
          <p:nvPr/>
        </p:nvSpPr>
        <p:spPr>
          <a:xfrm>
            <a:off x="-5446" y="5701742"/>
            <a:ext cx="12205093" cy="1156258"/>
          </a:xfrm>
          <a:custGeom>
            <a:avLst/>
            <a:gdLst>
              <a:gd name="connsiteX0" fmla="*/ 20114092 w 20116709"/>
              <a:gd name="connsiteY0" fmla="*/ 1903286 h 1905904"/>
              <a:gd name="connsiteX1" fmla="*/ 7854 w 20116709"/>
              <a:gd name="connsiteY1" fmla="*/ 1903286 h 1905904"/>
              <a:gd name="connsiteX2" fmla="*/ 7854 w 20116709"/>
              <a:gd name="connsiteY2" fmla="*/ 1218103 h 1905904"/>
              <a:gd name="connsiteX3" fmla="*/ 17925234 w 20116709"/>
              <a:gd name="connsiteY3" fmla="*/ 1218103 h 1905904"/>
              <a:gd name="connsiteX4" fmla="*/ 20114092 w 20116709"/>
              <a:gd name="connsiteY4" fmla="*/ 7854 h 1905904"/>
              <a:gd name="connsiteX5" fmla="*/ 20114092 w 20116709"/>
              <a:gd name="connsiteY5" fmla="*/ 1903286 h 190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6709" h="1905904">
                <a:moveTo>
                  <a:pt x="20114092" y="1903286"/>
                </a:moveTo>
                <a:lnTo>
                  <a:pt x="7854" y="1903286"/>
                </a:lnTo>
                <a:lnTo>
                  <a:pt x="7854" y="1218103"/>
                </a:lnTo>
                <a:lnTo>
                  <a:pt x="17925234" y="1218103"/>
                </a:lnTo>
                <a:cubicBezTo>
                  <a:pt x="17925234" y="1218103"/>
                  <a:pt x="19210150" y="1231298"/>
                  <a:pt x="20114092" y="7854"/>
                </a:cubicBezTo>
                <a:lnTo>
                  <a:pt x="20114092" y="1903286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1092"/>
          </a:p>
        </p:txBody>
      </p:sp>
      <p:grpSp>
        <p:nvGrpSpPr>
          <p:cNvPr id="12" name="Группа 33">
            <a:extLst>
              <a:ext uri="{FF2B5EF4-FFF2-40B4-BE49-F238E27FC236}">
                <a16:creationId xmlns:a16="http://schemas.microsoft.com/office/drawing/2014/main" id="{2D65443C-3BF6-4A9E-BCA6-77D0BF470118}"/>
              </a:ext>
            </a:extLst>
          </p:cNvPr>
          <p:cNvGrpSpPr/>
          <p:nvPr/>
        </p:nvGrpSpPr>
        <p:grpSpPr>
          <a:xfrm>
            <a:off x="11733227" y="6527157"/>
            <a:ext cx="176914" cy="195539"/>
            <a:chOff x="19347601" y="10743921"/>
            <a:chExt cx="291724" cy="322459"/>
          </a:xfrm>
          <a:solidFill>
            <a:schemeClr val="tx1"/>
          </a:solidFill>
        </p:grpSpPr>
        <p:sp>
          <p:nvSpPr>
            <p:cNvPr id="13" name="Полилиния: фигура 34">
              <a:extLst>
                <a:ext uri="{FF2B5EF4-FFF2-40B4-BE49-F238E27FC236}">
                  <a16:creationId xmlns:a16="http://schemas.microsoft.com/office/drawing/2014/main" id="{403042AF-343E-4ACC-B431-972585C5B805}"/>
                </a:ext>
              </a:extLst>
            </p:cNvPr>
            <p:cNvSpPr/>
            <p:nvPr/>
          </p:nvSpPr>
          <p:spPr>
            <a:xfrm>
              <a:off x="19347601" y="10983030"/>
              <a:ext cx="291724" cy="83350"/>
            </a:xfrm>
            <a:custGeom>
              <a:avLst/>
              <a:gdLst>
                <a:gd name="connsiteX0" fmla="*/ 8393 w 291723"/>
                <a:gd name="connsiteY0" fmla="*/ 8393 h 83349"/>
                <a:gd name="connsiteX1" fmla="*/ 288031 w 291723"/>
                <a:gd name="connsiteY1" fmla="*/ 8393 h 83349"/>
                <a:gd name="connsiteX2" fmla="*/ 288031 w 291723"/>
                <a:gd name="connsiteY2" fmla="*/ 78198 h 83349"/>
                <a:gd name="connsiteX3" fmla="*/ 8393 w 291723"/>
                <a:gd name="connsiteY3" fmla="*/ 78198 h 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723" h="83349">
                  <a:moveTo>
                    <a:pt x="8393" y="8393"/>
                  </a:moveTo>
                  <a:lnTo>
                    <a:pt x="288031" y="8393"/>
                  </a:lnTo>
                  <a:lnTo>
                    <a:pt x="288031" y="78198"/>
                  </a:lnTo>
                  <a:lnTo>
                    <a:pt x="8393" y="78198"/>
                  </a:lnTo>
                  <a:close/>
                </a:path>
              </a:pathLst>
            </a:custGeom>
            <a:grpFill/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>
                <a:solidFill>
                  <a:schemeClr val="tx1"/>
                </a:solidFill>
              </a:endParaRPr>
            </a:p>
          </p:txBody>
        </p:sp>
        <p:sp>
          <p:nvSpPr>
            <p:cNvPr id="14" name="Полилиния: фигура 35">
              <a:extLst>
                <a:ext uri="{FF2B5EF4-FFF2-40B4-BE49-F238E27FC236}">
                  <a16:creationId xmlns:a16="http://schemas.microsoft.com/office/drawing/2014/main" id="{3B795B57-636E-4BCC-AF89-0B122CDC3089}"/>
                </a:ext>
              </a:extLst>
            </p:cNvPr>
            <p:cNvSpPr/>
            <p:nvPr/>
          </p:nvSpPr>
          <p:spPr>
            <a:xfrm>
              <a:off x="19347601" y="10743921"/>
              <a:ext cx="291724" cy="197955"/>
            </a:xfrm>
            <a:custGeom>
              <a:avLst/>
              <a:gdLst>
                <a:gd name="connsiteX0" fmla="*/ 19958 w 291723"/>
                <a:gd name="connsiteY0" fmla="*/ 196242 h 197955"/>
                <a:gd name="connsiteX1" fmla="*/ 183010 w 291723"/>
                <a:gd name="connsiteY1" fmla="*/ 162277 h 197955"/>
                <a:gd name="connsiteX2" fmla="*/ 287302 w 291723"/>
                <a:gd name="connsiteY2" fmla="*/ 83616 h 197955"/>
                <a:gd name="connsiteX3" fmla="*/ 260838 w 291723"/>
                <a:gd name="connsiteY3" fmla="*/ 8393 h 197955"/>
                <a:gd name="connsiteX4" fmla="*/ 230103 w 291723"/>
                <a:gd name="connsiteY4" fmla="*/ 43712 h 197955"/>
                <a:gd name="connsiteX5" fmla="*/ 161131 w 291723"/>
                <a:gd name="connsiteY5" fmla="*/ 94660 h 197955"/>
                <a:gd name="connsiteX6" fmla="*/ 19958 w 291723"/>
                <a:gd name="connsiteY6" fmla="*/ 129041 h 197955"/>
                <a:gd name="connsiteX7" fmla="*/ 8393 w 291723"/>
                <a:gd name="connsiteY7" fmla="*/ 129041 h 197955"/>
                <a:gd name="connsiteX8" fmla="*/ 8393 w 291723"/>
                <a:gd name="connsiteY8" fmla="*/ 196242 h 197955"/>
                <a:gd name="connsiteX9" fmla="*/ 19958 w 291723"/>
                <a:gd name="connsiteY9" fmla="*/ 196242 h 19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723" h="197955">
                  <a:moveTo>
                    <a:pt x="19958" y="196242"/>
                  </a:moveTo>
                  <a:cubicBezTo>
                    <a:pt x="74656" y="196242"/>
                    <a:pt x="129667" y="187594"/>
                    <a:pt x="183010" y="162277"/>
                  </a:cubicBezTo>
                  <a:cubicBezTo>
                    <a:pt x="220309" y="144565"/>
                    <a:pt x="260838" y="115185"/>
                    <a:pt x="287302" y="83616"/>
                  </a:cubicBezTo>
                  <a:lnTo>
                    <a:pt x="260838" y="8393"/>
                  </a:lnTo>
                  <a:cubicBezTo>
                    <a:pt x="255420" y="16519"/>
                    <a:pt x="247294" y="26521"/>
                    <a:pt x="230103" y="43712"/>
                  </a:cubicBezTo>
                  <a:cubicBezTo>
                    <a:pt x="213537" y="60278"/>
                    <a:pt x="190303" y="79032"/>
                    <a:pt x="161131" y="94660"/>
                  </a:cubicBezTo>
                  <a:cubicBezTo>
                    <a:pt x="117477" y="118102"/>
                    <a:pt x="65904" y="128833"/>
                    <a:pt x="19958" y="129041"/>
                  </a:cubicBezTo>
                  <a:lnTo>
                    <a:pt x="8393" y="129041"/>
                  </a:lnTo>
                  <a:lnTo>
                    <a:pt x="8393" y="196242"/>
                  </a:lnTo>
                  <a:lnTo>
                    <a:pt x="19958" y="196242"/>
                  </a:lnTo>
                  <a:close/>
                </a:path>
              </a:pathLst>
            </a:custGeom>
            <a:grpFill/>
            <a:ln w="10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092">
                <a:solidFill>
                  <a:schemeClr val="tx1"/>
                </a:solidFill>
              </a:endParaRPr>
            </a:p>
          </p:txBody>
        </p:sp>
      </p:grpSp>
      <p:pic>
        <p:nvPicPr>
          <p:cNvPr id="10" name="Рисунок 31">
            <a:extLst>
              <a:ext uri="{FF2B5EF4-FFF2-40B4-BE49-F238E27FC236}">
                <a16:creationId xmlns:a16="http://schemas.microsoft.com/office/drawing/2014/main" id="{1CF33B35-1EEB-414C-B8F3-9C5E38B95BB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1503" y="6583160"/>
            <a:ext cx="640792" cy="1394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622" y="15969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2" b="1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2" b="1">
                <a:solidFill>
                  <a:schemeClr val="tx1"/>
                </a:solidFill>
              </a:defRPr>
            </a:lvl1pPr>
          </a:lstStyle>
          <a:p>
            <a:fld id="{ACDF066B-5B17-4CBE-A207-B1D70A9DD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3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719" r:id="rId19"/>
  </p:sldLayoutIdLst>
  <p:hf hdr="0" dt="0"/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3202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89" kern="1200">
          <a:solidFill>
            <a:schemeClr val="bg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4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5" kern="1200">
          <a:solidFill>
            <a:schemeClr val="bg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5" kern="1200">
          <a:solidFill>
            <a:schemeClr val="bg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5" kern="1200">
          <a:solidFill>
            <a:schemeClr val="bg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29">
            <a:extLst>
              <a:ext uri="{FF2B5EF4-FFF2-40B4-BE49-F238E27FC236}">
                <a16:creationId xmlns:a16="http://schemas.microsoft.com/office/drawing/2014/main" id="{D330AD52-8522-4A78-9D60-874CCF02B986}"/>
              </a:ext>
            </a:extLst>
          </p:cNvPr>
          <p:cNvGrpSpPr/>
          <p:nvPr userDrawn="1"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9" name="Группа 30">
              <a:extLst>
                <a:ext uri="{FF2B5EF4-FFF2-40B4-BE49-F238E27FC236}">
                  <a16:creationId xmlns:a16="http://schemas.microsoft.com/office/drawing/2014/main" id="{A09B1874-93CC-43DF-BB1F-34D641C95BB7}"/>
                </a:ext>
              </a:extLst>
            </p:cNvPr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1" name="Рисунок 129">
                <a:extLst>
                  <a:ext uri="{FF2B5EF4-FFF2-40B4-BE49-F238E27FC236}">
                    <a16:creationId xmlns:a16="http://schemas.microsoft.com/office/drawing/2014/main" id="{358ECD3C-38C1-420F-88C5-98F2F11FAF8A}"/>
                  </a:ext>
                </a:extLst>
              </p:cNvPr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>
                  <a:gd name="connsiteX0" fmla="*/ 20114092 w 20116709"/>
                  <a:gd name="connsiteY0" fmla="*/ 1903286 h 1905904"/>
                  <a:gd name="connsiteX1" fmla="*/ 7854 w 20116709"/>
                  <a:gd name="connsiteY1" fmla="*/ 1903286 h 1905904"/>
                  <a:gd name="connsiteX2" fmla="*/ 7854 w 20116709"/>
                  <a:gd name="connsiteY2" fmla="*/ 1218103 h 1905904"/>
                  <a:gd name="connsiteX3" fmla="*/ 17925234 w 20116709"/>
                  <a:gd name="connsiteY3" fmla="*/ 1218103 h 1905904"/>
                  <a:gd name="connsiteX4" fmla="*/ 20114092 w 20116709"/>
                  <a:gd name="connsiteY4" fmla="*/ 7854 h 1905904"/>
                  <a:gd name="connsiteX5" fmla="*/ 20114092 w 20116709"/>
                  <a:gd name="connsiteY5" fmla="*/ 1903286 h 190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6709" h="1905904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092"/>
              </a:p>
            </p:txBody>
          </p:sp>
          <p:grpSp>
            <p:nvGrpSpPr>
              <p:cNvPr id="12" name="Группа 33">
                <a:extLst>
                  <a:ext uri="{FF2B5EF4-FFF2-40B4-BE49-F238E27FC236}">
                    <a16:creationId xmlns:a16="http://schemas.microsoft.com/office/drawing/2014/main" id="{2D65443C-3BF6-4A9E-BCA6-77D0BF470118}"/>
                  </a:ext>
                </a:extLst>
              </p:cNvPr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3" name="Полилиния: фигура 34">
                  <a:extLst>
                    <a:ext uri="{FF2B5EF4-FFF2-40B4-BE49-F238E27FC236}">
                      <a16:creationId xmlns:a16="http://schemas.microsoft.com/office/drawing/2014/main" id="{403042AF-343E-4ACC-B431-972585C5B805}"/>
                    </a:ext>
                  </a:extLst>
                </p:cNvPr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>
                    <a:gd name="connsiteX0" fmla="*/ 8393 w 291723"/>
                    <a:gd name="connsiteY0" fmla="*/ 8393 h 83349"/>
                    <a:gd name="connsiteX1" fmla="*/ 288031 w 291723"/>
                    <a:gd name="connsiteY1" fmla="*/ 8393 h 83349"/>
                    <a:gd name="connsiteX2" fmla="*/ 288031 w 291723"/>
                    <a:gd name="connsiteY2" fmla="*/ 78198 h 83349"/>
                    <a:gd name="connsiteX3" fmla="*/ 8393 w 291723"/>
                    <a:gd name="connsiteY3" fmla="*/ 78198 h 8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723" h="83349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  <p:sp>
              <p:nvSpPr>
                <p:cNvPr id="14" name="Полилиния: фигура 35">
                  <a:extLst>
                    <a:ext uri="{FF2B5EF4-FFF2-40B4-BE49-F238E27FC236}">
                      <a16:creationId xmlns:a16="http://schemas.microsoft.com/office/drawing/2014/main" id="{3B795B57-636E-4BCC-AF89-0B122CDC3089}"/>
                    </a:ext>
                  </a:extLst>
                </p:cNvPr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>
                    <a:gd name="connsiteX0" fmla="*/ 19958 w 291723"/>
                    <a:gd name="connsiteY0" fmla="*/ 196242 h 197955"/>
                    <a:gd name="connsiteX1" fmla="*/ 183010 w 291723"/>
                    <a:gd name="connsiteY1" fmla="*/ 162277 h 197955"/>
                    <a:gd name="connsiteX2" fmla="*/ 287302 w 291723"/>
                    <a:gd name="connsiteY2" fmla="*/ 83616 h 197955"/>
                    <a:gd name="connsiteX3" fmla="*/ 260838 w 291723"/>
                    <a:gd name="connsiteY3" fmla="*/ 8393 h 197955"/>
                    <a:gd name="connsiteX4" fmla="*/ 230103 w 291723"/>
                    <a:gd name="connsiteY4" fmla="*/ 43712 h 197955"/>
                    <a:gd name="connsiteX5" fmla="*/ 161131 w 291723"/>
                    <a:gd name="connsiteY5" fmla="*/ 94660 h 197955"/>
                    <a:gd name="connsiteX6" fmla="*/ 19958 w 291723"/>
                    <a:gd name="connsiteY6" fmla="*/ 129041 h 197955"/>
                    <a:gd name="connsiteX7" fmla="*/ 8393 w 291723"/>
                    <a:gd name="connsiteY7" fmla="*/ 129041 h 197955"/>
                    <a:gd name="connsiteX8" fmla="*/ 8393 w 291723"/>
                    <a:gd name="connsiteY8" fmla="*/ 196242 h 197955"/>
                    <a:gd name="connsiteX9" fmla="*/ 19958 w 291723"/>
                    <a:gd name="connsiteY9" fmla="*/ 196242 h 19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723" h="197955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 w="10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 sz="1092"/>
                </a:p>
              </p:txBody>
            </p:sp>
          </p:grpSp>
        </p:grpSp>
        <p:pic>
          <p:nvPicPr>
            <p:cNvPr id="10" name="Рисунок 31">
              <a:extLst>
                <a:ext uri="{FF2B5EF4-FFF2-40B4-BE49-F238E27FC236}">
                  <a16:creationId xmlns:a16="http://schemas.microsoft.com/office/drawing/2014/main" id="{1CF33B35-1EEB-414C-B8F3-9C5E38B95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622" y="15969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2" b="1"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2" b="1">
                <a:solidFill>
                  <a:schemeClr val="bg2"/>
                </a:solidFill>
              </a:defRPr>
            </a:lvl1pPr>
          </a:lstStyle>
          <a:p>
            <a:fld id="{ACDF066B-5B17-4CBE-A207-B1D70A9DD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4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p:hf hdr="0" dt="0"/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3202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89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-6058" y="5704665"/>
            <a:ext cx="12199647" cy="1155742"/>
            <a:chOff x="-9992" y="9387571"/>
            <a:chExt cx="20116710" cy="1905904"/>
          </a:xfrm>
        </p:grpSpPr>
        <p:grpSp>
          <p:nvGrpSpPr>
            <p:cNvPr id="11" name="Google Shape;11;p16"/>
            <p:cNvGrpSpPr/>
            <p:nvPr/>
          </p:nvGrpSpPr>
          <p:grpSpPr>
            <a:xfrm>
              <a:off x="-9992" y="9387571"/>
              <a:ext cx="20116710" cy="1905904"/>
              <a:chOff x="-9992" y="9387571"/>
              <a:chExt cx="20116710" cy="1905904"/>
            </a:xfrm>
          </p:grpSpPr>
          <p:sp>
            <p:nvSpPr>
              <p:cNvPr id="12" name="Google Shape;12;p16"/>
              <p:cNvSpPr/>
              <p:nvPr/>
            </p:nvSpPr>
            <p:spPr>
              <a:xfrm>
                <a:off x="-9992" y="9387571"/>
                <a:ext cx="20116710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92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3" name="Google Shape;13;p16"/>
              <p:cNvGrpSpPr/>
              <p:nvPr/>
            </p:nvGrpSpPr>
            <p:grpSpPr>
              <a:xfrm>
                <a:off x="19347601" y="10743921"/>
                <a:ext cx="291724" cy="322459"/>
                <a:chOff x="19347601" y="10743921"/>
                <a:chExt cx="291724" cy="322459"/>
              </a:xfrm>
            </p:grpSpPr>
            <p:sp>
              <p:nvSpPr>
                <p:cNvPr id="14" name="Google Shape;14;p16"/>
                <p:cNvSpPr/>
                <p:nvPr/>
              </p:nvSpPr>
              <p:spPr>
                <a:xfrm>
                  <a:off x="19347601" y="10983030"/>
                  <a:ext cx="291724" cy="8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92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16"/>
                <p:cNvSpPr/>
                <p:nvPr/>
              </p:nvSpPr>
              <p:spPr>
                <a:xfrm>
                  <a:off x="19347601" y="10743921"/>
                  <a:ext cx="291724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92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6" name="Google Shape;16;p16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942383" y="10836275"/>
              <a:ext cx="1056640" cy="22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565622" y="454684"/>
            <a:ext cx="10515600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entury Gothic"/>
              <a:buNone/>
              <a:defRPr sz="528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565622" y="159694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8790" algn="l" rtl="0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940"/>
              <a:buFont typeface="Arial"/>
              <a:buChar char="•"/>
              <a:defRPr sz="39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17067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17067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17067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17067" algn="l" rtl="0">
              <a:lnSpc>
                <a:spcPct val="9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sz="296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47869" y="647387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1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877297" y="646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92" b="1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92" b="1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92" b="1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92" b="1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92" b="1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92" b="1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92" b="1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92" b="1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92" b="1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944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4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31D7C3-7E89-2143-8A85-1BF7518DD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Sample </a:t>
            </a:r>
            <a:r>
              <a:rPr lang="en-US" dirty="0"/>
              <a:t>Board Slides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6D7D03-6B98-8B43-9C20-A83C28837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6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310D-CFB9-4CC1-B87B-26D8727F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38" dirty="0"/>
              <a:t>Key Quarterly GTM Metrics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FFCDC-5CC1-45D5-B15B-A23CB709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r>
              <a:rPr lang="en-US">
                <a:solidFill>
                  <a:srgbClr val="BFE3DC"/>
                </a:solidFill>
                <a:latin typeface="Century Gothic"/>
              </a:rPr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13559-10CD-4EB5-91DA-6232C5CD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ACDF066B-5B17-4CBE-A207-B1D70A9DDC4E}" type="slidenum">
              <a:rPr lang="en-US">
                <a:solidFill>
                  <a:srgbClr val="BFE3DC"/>
                </a:solidFill>
                <a:latin typeface="Century Gothic"/>
              </a:rPr>
              <a:pPr defTabSz="277246"/>
              <a:t>10</a:t>
            </a:fld>
            <a:endParaRPr lang="en-US">
              <a:solidFill>
                <a:srgbClr val="BFE3DC"/>
              </a:solidFill>
              <a:latin typeface="Century Gothic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46DFC2B-8DFE-0633-C416-42FC6A1D5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3675"/>
              </p:ext>
            </p:extLst>
          </p:nvPr>
        </p:nvGraphicFramePr>
        <p:xfrm>
          <a:off x="565622" y="1652243"/>
          <a:ext cx="10317483" cy="296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700000" imgH="3644900" progId="Excel.Sheet.12">
                  <p:embed/>
                </p:oleObj>
              </mc:Choice>
              <mc:Fallback>
                <p:oleObj name="Worksheet" r:id="rId2" imgW="12700000" imgH="36449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46DFC2B-8DFE-0633-C416-42FC6A1D5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5622" y="1652243"/>
                        <a:ext cx="10317483" cy="2960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4A67D3-AEE3-E2FB-90E8-B70FCB917DDB}"/>
              </a:ext>
            </a:extLst>
          </p:cNvPr>
          <p:cNvSpPr txBox="1"/>
          <p:nvPr/>
        </p:nvSpPr>
        <p:spPr>
          <a:xfrm>
            <a:off x="7313871" y="3817"/>
            <a:ext cx="4890655" cy="1348994"/>
          </a:xfrm>
          <a:prstGeom prst="rect">
            <a:avLst/>
          </a:prstGeom>
          <a:solidFill>
            <a:schemeClr val="accent1"/>
          </a:solidFill>
        </p:spPr>
        <p:txBody>
          <a:bodyPr wrap="square" lIns="45720" tIns="45720" rIns="45720" bIns="4572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Tips: 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Editable version available in Scale Reporting Template (</a:t>
            </a:r>
            <a:r>
              <a:rPr lang="en-US" dirty="0">
                <a:solidFill>
                  <a:schemeClr val="tx2"/>
                </a:solidFill>
                <a:latin typeface="Calibri" panose="020F0502020204030204"/>
                <a:ea typeface="Avenir" charset="0"/>
                <a:cs typeface="Avenir" charset="0"/>
              </a:rPr>
              <a:t>r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ows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 37-53)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Consider adding bulleted comments or analysis OR 1-2 supporting slides if helpful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1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3667-2A99-A6D1-7347-6B74C10C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&lt;Strategic Discussion of Big Conceptual Issue&gt;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B50A8-CAC0-0593-C507-1F7F1869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1F372-ACA9-0A40-C5D9-CEE0A341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F7E65-7FE2-1AAD-1202-38901422E8CD}"/>
              </a:ext>
            </a:extLst>
          </p:cNvPr>
          <p:cNvSpPr txBox="1"/>
          <p:nvPr/>
        </p:nvSpPr>
        <p:spPr>
          <a:xfrm>
            <a:off x="660746" y="1591890"/>
            <a:ext cx="104623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“Big Conceptual Issue” is a place holder for strategic topics. We recommend limiting yourself to 1-2 key topics per meeting. 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Deep-dive on product 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of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on team and organizational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Feedback from customers</a:t>
            </a:r>
          </a:p>
        </p:txBody>
      </p:sp>
    </p:spTree>
    <p:extLst>
      <p:ext uri="{BB962C8B-B14F-4D97-AF65-F5344CB8AC3E}">
        <p14:creationId xmlns:p14="http://schemas.microsoft.com/office/powerpoint/2010/main" val="307922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72D3-4C00-5EC1-C1EF-323EE8B1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Board Business (Closed Session)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660D0-B8AF-83F3-F03D-C2598C39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1C173-9F02-31BA-3C26-7A9351B5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0CC8E-77A9-57F4-280A-B9EAB2623C56}"/>
              </a:ext>
            </a:extLst>
          </p:cNvPr>
          <p:cNvSpPr txBox="1"/>
          <p:nvPr/>
        </p:nvSpPr>
        <p:spPr>
          <a:xfrm>
            <a:off x="565622" y="1731103"/>
            <a:ext cx="6949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Review feedback, formalities, stock option grants,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8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0044A1-13DD-48B1-5FBB-1A7C76D0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D3F3B-E9F9-E743-0B9D-8F9D84F7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F5378B-F4FA-B972-856F-76807C669F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Deep-Dive Examples: </a:t>
            </a:r>
            <a:br>
              <a:rPr lang="en-US" dirty="0"/>
            </a:br>
            <a:r>
              <a:rPr lang="en-US" dirty="0"/>
              <a:t>Financial Reporting</a:t>
            </a:r>
          </a:p>
        </p:txBody>
      </p:sp>
    </p:spTree>
    <p:extLst>
      <p:ext uri="{BB962C8B-B14F-4D97-AF65-F5344CB8AC3E}">
        <p14:creationId xmlns:p14="http://schemas.microsoft.com/office/powerpoint/2010/main" val="351296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310D-CFB9-4CC1-B87B-26D8727F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38" dirty="0"/>
              <a:t>Example: Key Quarterly Metrics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FFCDC-5CC1-45D5-B15B-A23CB709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13559-10CD-4EB5-91DA-6232C5CD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F066B-5B17-4CBE-A207-B1D70A9DDC4E}" type="slidenum"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92" b="1" i="0" u="none" strike="noStrike" kern="120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C824C-9677-4957-BF20-AC46AF745748}"/>
              </a:ext>
            </a:extLst>
          </p:cNvPr>
          <p:cNvSpPr txBox="1">
            <a:spLocks/>
          </p:cNvSpPr>
          <p:nvPr/>
        </p:nvSpPr>
        <p:spPr>
          <a:xfrm>
            <a:off x="907948" y="5960546"/>
            <a:ext cx="10015992" cy="232243"/>
          </a:xfrm>
          <a:prstGeom prst="rect">
            <a:avLst/>
          </a:prstGeom>
        </p:spPr>
        <p:txBody>
          <a:bodyPr lIns="0" rIns="0"/>
          <a:lstStyle>
            <a:lvl1pPr marL="346075" indent="-346075" algn="l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20000"/>
              <a:buFont typeface="Arial"/>
              <a:buChar char="•"/>
              <a:tabLst/>
              <a:defRPr sz="2400" b="0" i="0">
                <a:solidFill>
                  <a:schemeClr val="tx2"/>
                </a:solidFill>
                <a:latin typeface="Avenir" charset="0"/>
                <a:ea typeface="Avenir" charset="0"/>
                <a:cs typeface="Avenir" charset="0"/>
              </a:defRPr>
            </a:lvl1pPr>
            <a:lvl2pPr marL="990575" indent="-380990" algn="l" rtl="0" eaLnBrk="0" fontAlgn="base" hangingPunct="0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Char char="–"/>
              <a:defRPr sz="2000" b="0" i="0">
                <a:solidFill>
                  <a:schemeClr val="tx2"/>
                </a:solidFill>
                <a:latin typeface="Avenir" charset="0"/>
                <a:ea typeface="Avenir" charset="0"/>
                <a:cs typeface="Avenir" charset="0"/>
              </a:defRPr>
            </a:lvl2pPr>
            <a:lvl3pPr marL="1523962" indent="-304792" algn="l" rtl="0" eaLnBrk="0" fontAlgn="base" hangingPunct="0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Char char="•"/>
              <a:defRPr sz="1800" b="0" i="0">
                <a:solidFill>
                  <a:schemeClr val="tx2"/>
                </a:solidFill>
                <a:latin typeface="Avenir" charset="0"/>
                <a:ea typeface="Avenir" charset="0"/>
                <a:cs typeface="Avenir" charset="0"/>
              </a:defRPr>
            </a:lvl3pPr>
            <a:lvl4pPr marL="2133547" indent="-304792" algn="l" rtl="0" eaLnBrk="0" fontAlgn="base" hangingPunct="0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Char char="–"/>
              <a:defRPr sz="1800" b="0" i="0">
                <a:solidFill>
                  <a:schemeClr val="tx2"/>
                </a:solidFill>
                <a:latin typeface="Avenir" charset="0"/>
                <a:ea typeface="Avenir" charset="0"/>
                <a:cs typeface="Avenir" charset="0"/>
              </a:defRPr>
            </a:lvl4pPr>
            <a:lvl5pPr marL="2743131" indent="-304792" algn="l" rtl="0" eaLnBrk="0" fontAlgn="base" hangingPunct="0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Char char="»"/>
              <a:defRPr sz="1800" b="0" i="0">
                <a:solidFill>
                  <a:schemeClr val="tx2"/>
                </a:solidFill>
                <a:latin typeface="Avenir" charset="0"/>
                <a:ea typeface="Avenir" charset="0"/>
                <a:cs typeface="Avenir" charset="0"/>
              </a:defRPr>
            </a:lvl5pPr>
            <a:lvl6pPr marL="3352716" indent="-304792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6pPr>
            <a:lvl7pPr marL="3962301" indent="-304792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7pPr>
            <a:lvl8pPr marL="4571886" indent="-304792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8pPr>
            <a:lvl9pPr marL="5181470" indent="-304792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9pPr>
          </a:lstStyle>
          <a:p>
            <a:pPr marL="0" marR="0" lvl="0" indent="0" algn="l" defTabSz="277246" rtl="0" eaLnBrk="0" fontAlgn="base" latinLnBrk="0" hangingPunct="0">
              <a:lnSpc>
                <a:spcPct val="95000"/>
              </a:lnSpc>
              <a:spcBef>
                <a:spcPts val="303"/>
              </a:spcBef>
              <a:spcAft>
                <a:spcPts val="303"/>
              </a:spcAft>
              <a:buClr>
                <a:srgbClr val="171616"/>
              </a:buClr>
              <a:buSzPct val="120000"/>
              <a:buFont typeface="Arial"/>
              <a:buNone/>
              <a:tabLst/>
              <a:defRPr/>
            </a:pPr>
            <a:r>
              <a:rPr kumimoji="0" lang="en-GB" sz="1092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/>
              </a:rPr>
              <a:t>*Need to ensure consistency of accounting for reactivations, downgrades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E5C0B13-7E0D-B243-887F-4BC72A02DAD8}"/>
              </a:ext>
            </a:extLst>
          </p:cNvPr>
          <p:cNvGraphicFramePr>
            <a:graphicFrameLocks noGrp="1"/>
          </p:cNvGraphicFramePr>
          <p:nvPr/>
        </p:nvGraphicFramePr>
        <p:xfrm>
          <a:off x="278860" y="1110294"/>
          <a:ext cx="11634280" cy="404622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4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277">
                  <a:extLst>
                    <a:ext uri="{9D8B030D-6E8A-4147-A177-3AD203B41FA5}">
                      <a16:colId xmlns:a16="http://schemas.microsoft.com/office/drawing/2014/main" val="2534286645"/>
                    </a:ext>
                  </a:extLst>
                </a:gridCol>
                <a:gridCol w="942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704">
                  <a:extLst>
                    <a:ext uri="{9D8B030D-6E8A-4147-A177-3AD203B41FA5}">
                      <a16:colId xmlns:a16="http://schemas.microsoft.com/office/drawing/2014/main" val="1846357615"/>
                    </a:ext>
                  </a:extLst>
                </a:gridCol>
                <a:gridCol w="942704">
                  <a:extLst>
                    <a:ext uri="{9D8B030D-6E8A-4147-A177-3AD203B41FA5}">
                      <a16:colId xmlns:a16="http://schemas.microsoft.com/office/drawing/2014/main" val="2823914467"/>
                    </a:ext>
                  </a:extLst>
                </a:gridCol>
                <a:gridCol w="942704">
                  <a:extLst>
                    <a:ext uri="{9D8B030D-6E8A-4147-A177-3AD203B41FA5}">
                      <a16:colId xmlns:a16="http://schemas.microsoft.com/office/drawing/2014/main" val="1506933628"/>
                    </a:ext>
                  </a:extLst>
                </a:gridCol>
                <a:gridCol w="2207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2634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Q317 </a:t>
                      </a:r>
                      <a:r>
                        <a:rPr lang="en-US" sz="1100" baseline="0" dirty="0"/>
                        <a:t>(Act)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Q317</a:t>
                      </a:r>
                      <a:r>
                        <a:rPr lang="en-US" sz="1100" baseline="0" dirty="0"/>
                        <a:t> (Plan)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Variance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Q316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YoY Growth</a:t>
                      </a:r>
                      <a:r>
                        <a:rPr lang="en-US" sz="1100" baseline="0" dirty="0"/>
                        <a:t> (%)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YTD (Actual)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YTD (Plan)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Variance (%)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79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Gross</a:t>
                      </a:r>
                      <a:r>
                        <a:rPr lang="en-US" sz="1050" baseline="0" dirty="0">
                          <a:solidFill>
                            <a:schemeClr val="tx2"/>
                          </a:solidFill>
                        </a:rPr>
                        <a:t> New ARR*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$758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$800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95%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$359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123%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$2,198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$2,000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110%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Wells Fargo was biggest deal to date. Strong growth on last year.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40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Churned ARR*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($86)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($90)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96%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n/a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($198)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($200)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99%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Most of it due to Sephora churn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740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Revenue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$605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$600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101%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$131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362%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$1,358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$1,300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104%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Revenue ahead due to accelerated </a:t>
                      </a:r>
                      <a:r>
                        <a:rPr lang="en-US" sz="1050" dirty="0" err="1">
                          <a:solidFill>
                            <a:schemeClr val="tx2"/>
                          </a:solidFill>
                        </a:rPr>
                        <a:t>cust</a:t>
                      </a: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 onboarding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40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Operating Income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($995)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($900)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111%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($993)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($2,832)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($2,600)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109%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Hiring going well, </a:t>
                      </a:r>
                      <a:r>
                        <a:rPr lang="en-US" sz="1050" dirty="0" err="1">
                          <a:solidFill>
                            <a:schemeClr val="tx2"/>
                          </a:solidFill>
                        </a:rPr>
                        <a:t>opex</a:t>
                      </a: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 higher as a result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740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Cash</a:t>
                      </a:r>
                      <a:r>
                        <a:rPr lang="en-US" sz="1050" baseline="0" dirty="0">
                          <a:solidFill>
                            <a:schemeClr val="tx2"/>
                          </a:solidFill>
                        </a:rPr>
                        <a:t> from Operations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($895)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($850)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105%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($893)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($2,549)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($2,500)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102%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Tracking on cash, No change cash out date July 2018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740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Net Sales Efficiency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0.79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0.79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0.78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0.97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1.00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97%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Sales Efficiency on plan, below last year as new reps ramp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40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Gross Monthly Churn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1.2%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1.5%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80%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0%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n/a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1.3%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1.6%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81%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Higher than expected churn driven by SMB segment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740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Net New Customers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57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95%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159%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134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130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103%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Broadly on plan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4B9AD8EE-2649-4945-9243-061DBDB5209A}"/>
              </a:ext>
            </a:extLst>
          </p:cNvPr>
          <p:cNvGrpSpPr/>
          <p:nvPr/>
        </p:nvGrpSpPr>
        <p:grpSpPr>
          <a:xfrm>
            <a:off x="3392247" y="5410462"/>
            <a:ext cx="5137940" cy="274320"/>
            <a:chOff x="3421456" y="5630960"/>
            <a:chExt cx="5137940" cy="27432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4F18A08-E3C5-DF43-B2C4-612B370AE5C5}"/>
                </a:ext>
              </a:extLst>
            </p:cNvPr>
            <p:cNvSpPr/>
            <p:nvPr/>
          </p:nvSpPr>
          <p:spPr bwMode="gray">
            <a:xfrm>
              <a:off x="3421456" y="5630960"/>
              <a:ext cx="274320" cy="274320"/>
            </a:xfrm>
            <a:prstGeom prst="ellipse">
              <a:avLst/>
            </a:prstGeom>
            <a:solidFill>
              <a:srgbClr val="70B84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F2EF019-FBD6-334F-95D6-8672D0246F33}"/>
                </a:ext>
              </a:extLst>
            </p:cNvPr>
            <p:cNvSpPr/>
            <p:nvPr/>
          </p:nvSpPr>
          <p:spPr bwMode="gray">
            <a:xfrm>
              <a:off x="5601939" y="5630960"/>
              <a:ext cx="274320" cy="2743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B6DBA47-71A9-C546-95A2-2565DC9FF7BB}"/>
                </a:ext>
              </a:extLst>
            </p:cNvPr>
            <p:cNvSpPr/>
            <p:nvPr/>
          </p:nvSpPr>
          <p:spPr bwMode="gray">
            <a:xfrm>
              <a:off x="7782422" y="5630960"/>
              <a:ext cx="274320" cy="2743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705434-D17E-2E41-BE2C-53009AAF8D7C}"/>
                </a:ext>
              </a:extLst>
            </p:cNvPr>
            <p:cNvSpPr txBox="1"/>
            <p:nvPr/>
          </p:nvSpPr>
          <p:spPr>
            <a:xfrm>
              <a:off x="3693172" y="5648857"/>
              <a:ext cx="630301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13C42"/>
                  </a:solidFill>
                  <a:effectLst/>
                  <a:uLnTx/>
                  <a:uFillTx/>
                  <a:latin typeface="Calibri" panose="020F0502020204030204"/>
                  <a:ea typeface="Avenir" charset="0"/>
                  <a:cs typeface="Avenir" charset="0"/>
                </a:rPr>
                <a:t>&gt;= 100%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5BE2E8-91E9-234C-9FBD-EEC8F217C076}"/>
                </a:ext>
              </a:extLst>
            </p:cNvPr>
            <p:cNvSpPr txBox="1"/>
            <p:nvPr/>
          </p:nvSpPr>
          <p:spPr>
            <a:xfrm>
              <a:off x="5884758" y="5648857"/>
              <a:ext cx="726481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13C42"/>
                  </a:solidFill>
                  <a:effectLst/>
                  <a:uLnTx/>
                  <a:uFillTx/>
                  <a:latin typeface="Calibri" panose="020F0502020204030204"/>
                  <a:ea typeface="Avenir" charset="0"/>
                  <a:cs typeface="Avenir" charset="0"/>
                </a:rPr>
                <a:t>90% - 99%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409294-22E5-4849-B8F2-087BD617CC07}"/>
                </a:ext>
              </a:extLst>
            </p:cNvPr>
            <p:cNvSpPr txBox="1"/>
            <p:nvPr/>
          </p:nvSpPr>
          <p:spPr>
            <a:xfrm>
              <a:off x="8058938" y="5648857"/>
              <a:ext cx="500458" cy="23852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13C42"/>
                  </a:solidFill>
                  <a:effectLst/>
                  <a:uLnTx/>
                  <a:uFillTx/>
                  <a:latin typeface="Calibri" panose="020F0502020204030204"/>
                  <a:ea typeface="Avenir" charset="0"/>
                  <a:cs typeface="Avenir" charset="0"/>
                </a:rPr>
                <a:t>&lt; 90%</a:t>
              </a: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4F4CCCC-C350-A54C-9438-7963859A4B2E}"/>
              </a:ext>
            </a:extLst>
          </p:cNvPr>
          <p:cNvSpPr/>
          <p:nvPr/>
        </p:nvSpPr>
        <p:spPr bwMode="gray">
          <a:xfrm>
            <a:off x="1955373" y="1824328"/>
            <a:ext cx="274320" cy="2743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err="1">
              <a:ln>
                <a:noFill/>
              </a:ln>
              <a:solidFill>
                <a:srgbClr val="313C4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8401038-6DF1-824D-84F4-8163E8170E00}"/>
              </a:ext>
            </a:extLst>
          </p:cNvPr>
          <p:cNvSpPr/>
          <p:nvPr/>
        </p:nvSpPr>
        <p:spPr bwMode="gray">
          <a:xfrm>
            <a:off x="1955373" y="2312206"/>
            <a:ext cx="274320" cy="274320"/>
          </a:xfrm>
          <a:prstGeom prst="ellipse">
            <a:avLst/>
          </a:prstGeom>
          <a:solidFill>
            <a:srgbClr val="70B84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err="1">
              <a:ln>
                <a:noFill/>
              </a:ln>
              <a:solidFill>
                <a:srgbClr val="313C4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6EE031E-3727-CB4A-8AC0-6E608CD94451}"/>
              </a:ext>
            </a:extLst>
          </p:cNvPr>
          <p:cNvSpPr/>
          <p:nvPr/>
        </p:nvSpPr>
        <p:spPr bwMode="gray">
          <a:xfrm>
            <a:off x="1955373" y="2742984"/>
            <a:ext cx="274320" cy="274320"/>
          </a:xfrm>
          <a:prstGeom prst="ellipse">
            <a:avLst/>
          </a:prstGeom>
          <a:solidFill>
            <a:srgbClr val="70B84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err="1">
              <a:ln>
                <a:noFill/>
              </a:ln>
              <a:solidFill>
                <a:srgbClr val="313C4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5027D9C-D934-5642-8AEE-ABBC19790407}"/>
              </a:ext>
            </a:extLst>
          </p:cNvPr>
          <p:cNvSpPr/>
          <p:nvPr/>
        </p:nvSpPr>
        <p:spPr bwMode="gray">
          <a:xfrm>
            <a:off x="1955373" y="3170235"/>
            <a:ext cx="274320" cy="2743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err="1">
              <a:ln>
                <a:noFill/>
              </a:ln>
              <a:solidFill>
                <a:srgbClr val="313C4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350C907-A2E2-DF4E-9237-1C0F3149103D}"/>
              </a:ext>
            </a:extLst>
          </p:cNvPr>
          <p:cNvSpPr/>
          <p:nvPr/>
        </p:nvSpPr>
        <p:spPr bwMode="gray">
          <a:xfrm>
            <a:off x="1955373" y="3604540"/>
            <a:ext cx="274320" cy="274320"/>
          </a:xfrm>
          <a:prstGeom prst="ellipse">
            <a:avLst/>
          </a:prstGeom>
          <a:solidFill>
            <a:srgbClr val="70B84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err="1">
              <a:ln>
                <a:noFill/>
              </a:ln>
              <a:solidFill>
                <a:srgbClr val="313C4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CA41BBD-76C3-CF44-A0C2-3C924572B8F3}"/>
              </a:ext>
            </a:extLst>
          </p:cNvPr>
          <p:cNvSpPr/>
          <p:nvPr/>
        </p:nvSpPr>
        <p:spPr bwMode="gray">
          <a:xfrm>
            <a:off x="1955373" y="4018065"/>
            <a:ext cx="274320" cy="274320"/>
          </a:xfrm>
          <a:prstGeom prst="ellipse">
            <a:avLst/>
          </a:prstGeom>
          <a:solidFill>
            <a:srgbClr val="70B84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err="1">
              <a:ln>
                <a:noFill/>
              </a:ln>
              <a:solidFill>
                <a:srgbClr val="313C4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B387074-158F-1047-A0D7-FFF531C25AAA}"/>
              </a:ext>
            </a:extLst>
          </p:cNvPr>
          <p:cNvSpPr/>
          <p:nvPr/>
        </p:nvSpPr>
        <p:spPr bwMode="gray">
          <a:xfrm>
            <a:off x="1955373" y="4355039"/>
            <a:ext cx="274320" cy="274320"/>
          </a:xfrm>
          <a:prstGeom prst="ellipse">
            <a:avLst/>
          </a:prstGeom>
          <a:solidFill>
            <a:srgbClr val="70B84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err="1">
              <a:ln>
                <a:noFill/>
              </a:ln>
              <a:solidFill>
                <a:srgbClr val="313C4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98B9F07-D86E-1043-9F52-659B6FE2F990}"/>
              </a:ext>
            </a:extLst>
          </p:cNvPr>
          <p:cNvSpPr/>
          <p:nvPr/>
        </p:nvSpPr>
        <p:spPr bwMode="gray">
          <a:xfrm>
            <a:off x="1955373" y="4768564"/>
            <a:ext cx="274320" cy="274320"/>
          </a:xfrm>
          <a:prstGeom prst="ellipse">
            <a:avLst/>
          </a:prstGeom>
          <a:solidFill>
            <a:srgbClr val="70B84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err="1">
              <a:ln>
                <a:noFill/>
              </a:ln>
              <a:solidFill>
                <a:srgbClr val="313C4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7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781A-042C-4494-8744-370981AB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Example: Trended Gross New ARR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853C40D-0399-46AE-8282-82389D7A2D8C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017974"/>
          <a:ext cx="11277601" cy="505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FF07E6-C79C-4127-885C-85C6A32706D5}"/>
              </a:ext>
            </a:extLst>
          </p:cNvPr>
          <p:cNvSpPr txBox="1"/>
          <p:nvPr/>
        </p:nvSpPr>
        <p:spPr>
          <a:xfrm>
            <a:off x="2148005" y="4227243"/>
            <a:ext cx="586409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154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4CD8B-6E74-4CD5-9246-6F3A24141E73}"/>
              </a:ext>
            </a:extLst>
          </p:cNvPr>
          <p:cNvSpPr txBox="1"/>
          <p:nvPr/>
        </p:nvSpPr>
        <p:spPr>
          <a:xfrm>
            <a:off x="3576933" y="3957114"/>
            <a:ext cx="586409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227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90ED2-50B7-4D26-8708-C1CD322F504C}"/>
              </a:ext>
            </a:extLst>
          </p:cNvPr>
          <p:cNvSpPr txBox="1"/>
          <p:nvPr/>
        </p:nvSpPr>
        <p:spPr>
          <a:xfrm>
            <a:off x="4949808" y="3468097"/>
            <a:ext cx="586409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359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4BE59-26EE-4600-9E23-6725042D0E91}"/>
              </a:ext>
            </a:extLst>
          </p:cNvPr>
          <p:cNvSpPr txBox="1"/>
          <p:nvPr/>
        </p:nvSpPr>
        <p:spPr>
          <a:xfrm>
            <a:off x="6392667" y="3934855"/>
            <a:ext cx="586409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250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6B005-209A-4E99-9DD4-6B11BF700F8A}"/>
              </a:ext>
            </a:extLst>
          </p:cNvPr>
          <p:cNvSpPr txBox="1"/>
          <p:nvPr/>
        </p:nvSpPr>
        <p:spPr>
          <a:xfrm>
            <a:off x="7830231" y="1380930"/>
            <a:ext cx="586409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884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65B73-4513-425C-923A-D1B65AC5E732}"/>
              </a:ext>
            </a:extLst>
          </p:cNvPr>
          <p:cNvSpPr txBox="1"/>
          <p:nvPr/>
        </p:nvSpPr>
        <p:spPr>
          <a:xfrm>
            <a:off x="9248851" y="2723477"/>
            <a:ext cx="586409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556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D30681-48B8-47B7-945C-405FC0DF62E6}"/>
              </a:ext>
            </a:extLst>
          </p:cNvPr>
          <p:cNvSpPr txBox="1"/>
          <p:nvPr/>
        </p:nvSpPr>
        <p:spPr>
          <a:xfrm>
            <a:off x="10668107" y="1893687"/>
            <a:ext cx="586409" cy="2923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758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292D1-2F78-4056-BF82-F3B43381672B}"/>
              </a:ext>
            </a:extLst>
          </p:cNvPr>
          <p:cNvSpPr txBox="1"/>
          <p:nvPr/>
        </p:nvSpPr>
        <p:spPr>
          <a:xfrm>
            <a:off x="2826327" y="6177537"/>
            <a:ext cx="7132681" cy="4678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Note: You could also build this slide with different subsegments including by segment or region if appropriate for the business</a:t>
            </a:r>
          </a:p>
        </p:txBody>
      </p:sp>
    </p:spTree>
    <p:extLst>
      <p:ext uri="{BB962C8B-B14F-4D97-AF65-F5344CB8AC3E}">
        <p14:creationId xmlns:p14="http://schemas.microsoft.com/office/powerpoint/2010/main" val="215609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781A-042C-4494-8744-370981AB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Example: Trended Gross Churn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292D1-2F78-4056-BF82-F3B43381672B}"/>
              </a:ext>
            </a:extLst>
          </p:cNvPr>
          <p:cNvSpPr txBox="1"/>
          <p:nvPr/>
        </p:nvSpPr>
        <p:spPr>
          <a:xfrm>
            <a:off x="2826327" y="6177537"/>
            <a:ext cx="7132681" cy="4678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Note: You could also build this slide with different subsegments including by segment or region if appropriate for the business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A3D7E90-805E-D141-8539-85B1E3DE33A3}"/>
              </a:ext>
            </a:extLst>
          </p:cNvPr>
          <p:cNvGraphicFramePr/>
          <p:nvPr/>
        </p:nvGraphicFramePr>
        <p:xfrm>
          <a:off x="457200" y="1004552"/>
          <a:ext cx="11277600" cy="513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674F94-1F2E-41DC-A0AC-0C13AD5D94CF}"/>
              </a:ext>
            </a:extLst>
          </p:cNvPr>
          <p:cNvSpPr txBox="1"/>
          <p:nvPr/>
        </p:nvSpPr>
        <p:spPr>
          <a:xfrm>
            <a:off x="8093212" y="-402835"/>
            <a:ext cx="4740966" cy="263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Data on “Churn to Retention tab”, line 5</a:t>
            </a:r>
          </a:p>
        </p:txBody>
      </p:sp>
    </p:spTree>
    <p:extLst>
      <p:ext uri="{BB962C8B-B14F-4D97-AF65-F5344CB8AC3E}">
        <p14:creationId xmlns:p14="http://schemas.microsoft.com/office/powerpoint/2010/main" val="272124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5F02-D6A8-48CC-937C-B508B837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Example: Trended Net New ARR, Ending ARR and Attainment to Plan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A699487-8D43-4C12-9059-F89EA6697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66578"/>
              </p:ext>
            </p:extLst>
          </p:nvPr>
        </p:nvGraphicFramePr>
        <p:xfrm>
          <a:off x="342896" y="1367827"/>
          <a:ext cx="11277600" cy="4900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C9E289-4231-4DAC-8548-E2520EC34A04}"/>
              </a:ext>
            </a:extLst>
          </p:cNvPr>
          <p:cNvSpPr txBox="1"/>
          <p:nvPr/>
        </p:nvSpPr>
        <p:spPr>
          <a:xfrm>
            <a:off x="8133029" y="-405563"/>
            <a:ext cx="4740966" cy="263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Corresponding graph on “Overall ARR tab”</a:t>
            </a:r>
          </a:p>
        </p:txBody>
      </p:sp>
    </p:spTree>
    <p:extLst>
      <p:ext uri="{BB962C8B-B14F-4D97-AF65-F5344CB8AC3E}">
        <p14:creationId xmlns:p14="http://schemas.microsoft.com/office/powerpoint/2010/main" val="394650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AF07-E42A-4FC5-ADBA-BB3194C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Example: Quarterly ARR Analysis – Variance to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DC84D-D983-CE48-B294-F4380AEE2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4958ED-E484-4719-AC3D-B65C280E2830}"/>
              </a:ext>
            </a:extLst>
          </p:cNvPr>
          <p:cNvGraphicFramePr>
            <a:graphicFrameLocks noGrp="1"/>
          </p:cNvGraphicFramePr>
          <p:nvPr/>
        </p:nvGraphicFramePr>
        <p:xfrm>
          <a:off x="140923" y="1008185"/>
          <a:ext cx="11939318" cy="5133449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623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8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3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3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32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63206">
                  <a:extLst>
                    <a:ext uri="{9D8B030D-6E8A-4147-A177-3AD203B41FA5}">
                      <a16:colId xmlns:a16="http://schemas.microsoft.com/office/drawing/2014/main" val="273312240"/>
                    </a:ext>
                  </a:extLst>
                </a:gridCol>
              </a:tblGrid>
              <a:tr h="481933">
                <a:tc>
                  <a:txBody>
                    <a:bodyPr/>
                    <a:lstStyle/>
                    <a:p>
                      <a:r>
                        <a:rPr lang="en-US" sz="1050" dirty="0"/>
                        <a:t>ARR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Q317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Q317 (P)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Variance</a:t>
                      </a:r>
                      <a:r>
                        <a:rPr lang="en-US" sz="1050" baseline="0" dirty="0"/>
                        <a:t> (%)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YTD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YTD (P)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Variance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6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New Business ARR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$700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$750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93%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$2,064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$2,100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98%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New reps ramping nicely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11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Expansion</a:t>
                      </a: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 / Upsell ARR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$58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$50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116%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$135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$100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135%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Going deeper into the website increases ASP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Gross New ARR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$758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$800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95%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$2,199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$2,200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11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Churn ARR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($86)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($90)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96%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($198)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($200)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Getting better and on plan. Still room to improve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9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Net New ARR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$672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$710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95%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$2,000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$2,000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93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Exit</a:t>
                      </a: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 ARR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$3,092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$3,131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99%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$3,092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$3,093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Tracking precisely to plan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2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021463"/>
                  </a:ext>
                </a:extLst>
              </a:tr>
              <a:tr h="36001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Annualized Gross Quarterly Churn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15.0%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17.5%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86%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16.8%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18.0%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93%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040054"/>
                  </a:ext>
                </a:extLst>
              </a:tr>
              <a:tr h="33149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Annualized Net Quarterly Churn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4.8%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5.0%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96%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7.8%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5.0%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156%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YTD still too high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826497"/>
                  </a:ext>
                </a:extLst>
              </a:tr>
              <a:tr h="41436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Gross Sales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0.90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0.85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106%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1.03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1.05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98%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r>
                        <a:rPr lang="en-US" sz="1000" kern="1200" dirty="0">
                          <a:solidFill>
                            <a:schemeClr val="tx2"/>
                          </a:solidFill>
                        </a:rPr>
                        <a:t>On plan, room for improvement</a:t>
                      </a:r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2076"/>
                  </a:ext>
                </a:extLst>
              </a:tr>
              <a:tr h="48193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Net Sales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0.79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0.79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0.97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1.00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97%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endParaRPr lang="en-US" sz="1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28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67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8743-091C-446B-BD03-7118B82A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Example: Income Statement Variance to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FA9ED-2821-3F42-B021-5D5385B46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59A6B7-8E54-4458-AE3C-FE1D4169BBE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524000"/>
          <a:ext cx="11277599" cy="42078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25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7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43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849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7720">
                <a:tc>
                  <a:txBody>
                    <a:bodyPr/>
                    <a:lstStyle/>
                    <a:p>
                      <a:r>
                        <a:rPr lang="en-US" sz="1100" dirty="0"/>
                        <a:t>GAAP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Q117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Q117 (P)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Var</a:t>
                      </a:r>
                      <a:r>
                        <a:rPr lang="en-US" sz="1100" baseline="0" dirty="0"/>
                        <a:t> (%)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YTD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YTD (P)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Var</a:t>
                      </a:r>
                      <a:r>
                        <a:rPr lang="en-US" sz="1100" dirty="0"/>
                        <a:t>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Revenue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$273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$270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101%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$273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$270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101%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Cost</a:t>
                      </a:r>
                      <a:r>
                        <a:rPr lang="en-US" sz="1050" baseline="0" dirty="0">
                          <a:solidFill>
                            <a:schemeClr val="tx2"/>
                          </a:solidFill>
                        </a:rPr>
                        <a:t> of Service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$56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$50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112%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$56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$50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112%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Hoping new reserve instances can introduce efficiencies going forward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Gross Profit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$217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$220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99%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$217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$220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99%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S&amp;M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$490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$500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98%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$490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$500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98%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Good job of staying on target. Need to watch recent hiring to make sure we don’t fall behind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R&amp;D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$409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$400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102%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$409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$400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102%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G&amp;A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$214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$230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93%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$214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$230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93%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Total </a:t>
                      </a:r>
                      <a:r>
                        <a:rPr lang="en-US" sz="1050" dirty="0" err="1">
                          <a:solidFill>
                            <a:schemeClr val="tx2"/>
                          </a:solidFill>
                        </a:rPr>
                        <a:t>OpEx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$1,114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$1,130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99%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$1,114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$1,130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99%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Operating</a:t>
                      </a:r>
                      <a:r>
                        <a:rPr lang="en-US" sz="1050" baseline="0" dirty="0">
                          <a:solidFill>
                            <a:schemeClr val="tx2"/>
                          </a:solidFill>
                        </a:rPr>
                        <a:t> Income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($897)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($900)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99%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($897)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($900)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99%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627056"/>
                  </a:ext>
                </a:extLst>
              </a:tr>
              <a:tr h="3077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Ending Cash</a:t>
                      </a:r>
                      <a:endParaRPr lang="en-US" sz="105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$3,547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$3,500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101%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1050" b="0" u="none" strike="noStrike" kern="1200" dirty="0">
                          <a:solidFill>
                            <a:schemeClr val="tx2"/>
                          </a:solidFill>
                          <a:effectLst/>
                        </a:rPr>
                        <a:t>$3,547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$3,500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101%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274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44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152400" y="685800"/>
            <a:ext cx="25908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Board Deck Template Overview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FDA71-05C1-8144-F7B3-B630CAA5FE60}"/>
              </a:ext>
            </a:extLst>
          </p:cNvPr>
          <p:cNvSpPr txBox="1"/>
          <p:nvPr/>
        </p:nvSpPr>
        <p:spPr>
          <a:xfrm>
            <a:off x="565622" y="1349919"/>
            <a:ext cx="1069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strike="noStrike" dirty="0">
                <a:effectLst/>
              </a:rPr>
              <a:t>Company Stage: </a:t>
            </a:r>
            <a:r>
              <a:rPr lang="en-US" b="1" dirty="0"/>
              <a:t>$0-$1mm organization</a:t>
            </a:r>
            <a:r>
              <a:rPr lang="en-US" sz="1800" b="1" u="none" strike="noStrike" dirty="0">
                <a:effectLst/>
              </a:rPr>
              <a:t> </a:t>
            </a:r>
          </a:p>
          <a:p>
            <a:r>
              <a:rPr lang="en-US" sz="1800" u="none" strike="noStrike" dirty="0">
                <a:effectLst/>
              </a:rPr>
              <a:t>This template provides guidance for the type of reporting that should go into a board deck for a</a:t>
            </a:r>
            <a:r>
              <a:rPr lang="en-US" b="1" dirty="0"/>
              <a:t> </a:t>
            </a:r>
            <a:r>
              <a:rPr lang="en-US" sz="1800" u="none" strike="noStrike" dirty="0">
                <a:effectLst/>
              </a:rPr>
              <a:t>bare minimum reporting package.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153EF-8C21-498F-2188-4FF5B7BABDA3}"/>
              </a:ext>
            </a:extLst>
          </p:cNvPr>
          <p:cNvSpPr txBox="1"/>
          <p:nvPr/>
        </p:nvSpPr>
        <p:spPr>
          <a:xfrm>
            <a:off x="6057978" y="2488360"/>
            <a:ext cx="61032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This deck is intended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Help you save time. </a:t>
            </a:r>
            <a:r>
              <a:rPr lang="en-US" sz="1600" dirty="0"/>
              <a:t>These templates are a resource to help you get started, but each organization should determine the format that best suits their business.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Graphics provided are not required. </a:t>
            </a:r>
            <a:r>
              <a:rPr lang="en-US" sz="1600" dirty="0"/>
              <a:t>We’ve provided examples of graphics that can be used, but only include them if that is your preference.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deck will change as you grow. </a:t>
            </a:r>
            <a:r>
              <a:rPr lang="en-US" sz="1600" dirty="0"/>
              <a:t>As the organization grows beyond $1mm, additional slides may be helpful to provide a complete picture on the health of your business. (see examples of optional slides).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CBFA8-6533-E2E8-7A22-CE437116C1ED}"/>
              </a:ext>
            </a:extLst>
          </p:cNvPr>
          <p:cNvSpPr txBox="1"/>
          <p:nvPr/>
        </p:nvSpPr>
        <p:spPr>
          <a:xfrm>
            <a:off x="565622" y="2488360"/>
            <a:ext cx="53600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At a minimum, every board deck should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CEO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Financial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Go-to-market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1-2 strategic discussion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Closed board session </a:t>
            </a:r>
          </a:p>
          <a:p>
            <a:endParaRPr lang="en-US" sz="1600" dirty="0"/>
          </a:p>
          <a:p>
            <a:r>
              <a:rPr lang="en-US" sz="1600" b="1" dirty="0"/>
              <a:t>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Board deck template (ppt) </a:t>
            </a:r>
            <a:r>
              <a:rPr lang="en-US" sz="1600" dirty="0"/>
              <a:t>– example slides and visuals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Scale Reporting Template (</a:t>
            </a:r>
            <a:r>
              <a:rPr lang="en-US" sz="1600" b="1" dirty="0" err="1"/>
              <a:t>xls</a:t>
            </a:r>
            <a:r>
              <a:rPr lang="en-US" sz="1600" b="1" dirty="0"/>
              <a:t>) </a:t>
            </a:r>
            <a:r>
              <a:rPr lang="en-US" sz="1600" dirty="0"/>
              <a:t>– financial model, go-to-market funnel model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848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D66A-D98D-4743-94AC-FE1369D9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Headcount Variance to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08367-515D-FA4C-A179-39147A7399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3ED00-DFC0-48FB-AFD8-203D54B91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2" y="1397594"/>
            <a:ext cx="5924669" cy="4718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A9648-FE5B-4098-85B2-D333F7162EFF}"/>
              </a:ext>
            </a:extLst>
          </p:cNvPr>
          <p:cNvSpPr txBox="1"/>
          <p:nvPr/>
        </p:nvSpPr>
        <p:spPr>
          <a:xfrm>
            <a:off x="8046278" y="-419314"/>
            <a:ext cx="4740966" cy="263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Corresponding data on “Headcount” tab</a:t>
            </a:r>
          </a:p>
        </p:txBody>
      </p:sp>
    </p:spTree>
    <p:extLst>
      <p:ext uri="{BB962C8B-B14F-4D97-AF65-F5344CB8AC3E}">
        <p14:creationId xmlns:p14="http://schemas.microsoft.com/office/powerpoint/2010/main" val="3453238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0044A1-13DD-48B1-5FBB-1A7C76D0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D3F3B-E9F9-E743-0B9D-8F9D84F7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F5378B-F4FA-B972-856F-76807C669F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Deep-Dive Examples: Go-to-market</a:t>
            </a:r>
          </a:p>
        </p:txBody>
      </p:sp>
    </p:spTree>
    <p:extLst>
      <p:ext uri="{BB962C8B-B14F-4D97-AF65-F5344CB8AC3E}">
        <p14:creationId xmlns:p14="http://schemas.microsoft.com/office/powerpoint/2010/main" val="3092609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AF35E-B651-4943-95E1-A86D7E9E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CC82E-36DF-47A5-99B6-AFE9C0ED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F066B-5B17-4CBE-A207-B1D70A9DDC4E}" type="slidenum"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92" b="1" i="0" u="none" strike="noStrike" kern="1200" cap="none" spc="0" normalizeH="0" baseline="0" noProof="0" dirty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D0AE74-DCAE-4902-A217-550DABE3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551" y="2449979"/>
            <a:ext cx="7075330" cy="809560"/>
          </a:xfrm>
        </p:spPr>
        <p:txBody>
          <a:bodyPr>
            <a:normAutofit/>
          </a:bodyPr>
          <a:lstStyle/>
          <a:p>
            <a:r>
              <a:rPr lang="en-US" sz="4000" dirty="0"/>
              <a:t>Sales 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0E8B5-3938-97F0-3929-26D8F1CC74C9}"/>
              </a:ext>
            </a:extLst>
          </p:cNvPr>
          <p:cNvSpPr txBox="1"/>
          <p:nvPr/>
        </p:nvSpPr>
        <p:spPr>
          <a:xfrm>
            <a:off x="3373992" y="3249785"/>
            <a:ext cx="5870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In this section, we have included additional examples for providing updates on sales forecasts and pipeline progression.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6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r>
              <a:rPr lang="en-US" dirty="0">
                <a:solidFill>
                  <a:schemeClr val="tx1"/>
                </a:solidFill>
              </a:rPr>
              <a:t>: ARR and Customer Growth by Segment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57199" y="838200"/>
          <a:ext cx="667280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199" y="3581400"/>
          <a:ext cx="667280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72400" y="1166195"/>
          <a:ext cx="3962400" cy="2362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36285507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0634214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913919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96989385"/>
                    </a:ext>
                  </a:extLst>
                </a:gridCol>
              </a:tblGrid>
              <a:tr h="328204">
                <a:tc rowSpan="2"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ARR ABV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Q316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07397"/>
                  </a:ext>
                </a:extLst>
              </a:tr>
              <a:tr h="328204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Actual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Variance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8918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$40.00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$45.00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($5.0)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84299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</a:rPr>
                        <a:t> / Cross Sell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$20.00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$20.00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33146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Gross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</a:rPr>
                        <a:t> New ARR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$60.00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$65.00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($5.0)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349659"/>
                  </a:ext>
                </a:extLst>
              </a:tr>
              <a:tr h="348012"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tx1"/>
                          </a:solidFill>
                        </a:rPr>
                        <a:t>Downsell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</a:rPr>
                        <a:t> / Churn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($9.47)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($10.00)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92D050"/>
                          </a:solidFill>
                        </a:rPr>
                        <a:t>$0.53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042924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Net 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$50.53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$55.00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($4.47)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66322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772400" y="4084486"/>
          <a:ext cx="3962400" cy="1660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36285507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0634214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913919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96989385"/>
                    </a:ext>
                  </a:extLst>
                </a:gridCol>
              </a:tblGrid>
              <a:tr h="328204">
                <a:tc rowSpan="2"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Customer ABV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Q316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07397"/>
                  </a:ext>
                </a:extLst>
              </a:tr>
              <a:tr h="328204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Actual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Variance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8918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842990"/>
                  </a:ext>
                </a:extLst>
              </a:tr>
              <a:tr h="348012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Churn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(4)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042924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Net 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66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17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 Wins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701629FD-73ED-174A-A50E-307BFBA1F5A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9" y="1101214"/>
          <a:ext cx="11277600" cy="4674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7318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r>
                        <a:rPr lang="en-US" sz="1400"/>
                        <a:t>ARR: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r>
                        <a:rPr lang="en-US" sz="1400"/>
                        <a:t>ARR: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r>
                        <a:rPr lang="en-US" sz="1400"/>
                        <a:t>ARR: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r>
                        <a:rPr lang="en-US" sz="1400"/>
                        <a:t>ARR: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318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r>
                        <a:rPr lang="en-US" sz="1400"/>
                        <a:t>ARR: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r>
                        <a:rPr lang="en-US" sz="1400"/>
                        <a:t>ARR: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  <a:p>
                      <a:pPr algn="ctr"/>
                      <a:r>
                        <a:rPr lang="en-US" sz="1400"/>
                        <a:t>ARR: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ARR: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gray">
          <a:xfrm>
            <a:off x="1293330" y="1253859"/>
            <a:ext cx="1189352" cy="1189352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Logo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1293330" y="3595776"/>
            <a:ext cx="1189352" cy="1189352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Logo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4095736" y="1253859"/>
            <a:ext cx="1189352" cy="1189352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Logo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4095736" y="3595776"/>
            <a:ext cx="1189352" cy="1189352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Logo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6898142" y="1253859"/>
            <a:ext cx="1189352" cy="1189352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Logo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6898142" y="3595776"/>
            <a:ext cx="1189352" cy="1189352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Logo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9700547" y="1253859"/>
            <a:ext cx="1189352" cy="1189352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Logo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9700547" y="3595776"/>
            <a:ext cx="1189352" cy="1189352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65395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7712"/>
            <a:ext cx="11277599" cy="53585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Example: Next Quarter Forecast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81263" y="1601539"/>
          <a:ext cx="5584038" cy="379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724278" y="1795438"/>
            <a:ext cx="450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Min</a:t>
            </a: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0473" y="1795438"/>
            <a:ext cx="450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Mid</a:t>
            </a: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0638" y="1795438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Max</a:t>
            </a: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56240" y="2197426"/>
            <a:ext cx="297991" cy="2190377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1947" y="3487003"/>
            <a:ext cx="2534668" cy="26776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Finance Forecast: $2.5M - $2.7M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6828397" y="1131488"/>
            <a:ext cx="4906403" cy="484829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Pipeline Review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998521" y="1446257"/>
          <a:ext cx="4566153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22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Enterprise </a:t>
                      </a:r>
                      <a:r>
                        <a:rPr lang="en-US" sz="1000" baseline="0" dirty="0"/>
                        <a:t>Deals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Total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Deal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 procurement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Deal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$340,000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Deal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$325,000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Deal 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Deal 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998521" y="3115898"/>
          <a:ext cx="4566153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22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Commercial</a:t>
                      </a:r>
                      <a:r>
                        <a:rPr lang="en-US" sz="1000" baseline="0" dirty="0"/>
                        <a:t> Deals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Total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Deal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Deal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Deal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Deal 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Deal 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998521" y="4785539"/>
          <a:ext cx="4566153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22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  <a:r>
                        <a:rPr lang="en-US" sz="1000" baseline="0" dirty="0"/>
                        <a:t> Pipeline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Total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Forecasted</a:t>
                      </a:r>
                      <a:r>
                        <a:rPr lang="en-US" sz="1000" baseline="0" dirty="0"/>
                        <a:t> Value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Commercial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299752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8A078D-78CB-4A57-9F6A-5743AFE8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Sales Efficiency Over Time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033D94-30F1-4A14-9EDD-D3605013A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90464"/>
              </p:ext>
            </p:extLst>
          </p:nvPr>
        </p:nvGraphicFramePr>
        <p:xfrm>
          <a:off x="342897" y="1261516"/>
          <a:ext cx="11277599" cy="484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3A64ED-74E5-4A13-8B97-1DA1A0464EFD}"/>
              </a:ext>
            </a:extLst>
          </p:cNvPr>
          <p:cNvSpPr txBox="1"/>
          <p:nvPr/>
        </p:nvSpPr>
        <p:spPr>
          <a:xfrm>
            <a:off x="7887252" y="-404635"/>
            <a:ext cx="4740966" cy="263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Corresponding graph on “Sales Efficiency” tab</a:t>
            </a:r>
          </a:p>
        </p:txBody>
      </p:sp>
    </p:spTree>
    <p:extLst>
      <p:ext uri="{BB962C8B-B14F-4D97-AF65-F5344CB8AC3E}">
        <p14:creationId xmlns:p14="http://schemas.microsoft.com/office/powerpoint/2010/main" val="1906078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Example: Sales Performance by Region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982752"/>
          <a:ext cx="5351543" cy="11277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37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All</a:t>
                      </a:r>
                      <a:r>
                        <a:rPr lang="en-US" sz="1000" baseline="0" dirty="0"/>
                        <a:t> Company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Variance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Variance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Gross New 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Net New 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Exit 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1" y="2291857"/>
          <a:ext cx="5351543" cy="18592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37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Regional 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Variance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Variance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 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 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EMEA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APAC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Worldwide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4265382"/>
          <a:ext cx="5351543" cy="11277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37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New Logos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Variance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Variance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Commercial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19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gray">
          <a:xfrm>
            <a:off x="457201" y="5335096"/>
            <a:ext cx="11416842" cy="7642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Comments: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5986361" y="806476"/>
          <a:ext cx="2848454" cy="20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9096855" y="806476"/>
          <a:ext cx="2848454" cy="20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986361" y="3059885"/>
          <a:ext cx="2848454" cy="20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9096855" y="3059885"/>
          <a:ext cx="2848454" cy="20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24597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Example: Trended Rep Ramp Assessment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C21915-91A5-F94D-9E69-990C794B66A5}"/>
              </a:ext>
            </a:extLst>
          </p:cNvPr>
          <p:cNvGraphicFramePr>
            <a:graphicFrameLocks noGrp="1"/>
          </p:cNvGraphicFramePr>
          <p:nvPr/>
        </p:nvGraphicFramePr>
        <p:xfrm>
          <a:off x="565151" y="1393639"/>
          <a:ext cx="10515597" cy="2034138"/>
        </p:xfrm>
        <a:graphic>
          <a:graphicData uri="http://schemas.openxmlformats.org/drawingml/2006/table">
            <a:tbl>
              <a:tblPr/>
              <a:tblGrid>
                <a:gridCol w="926907">
                  <a:extLst>
                    <a:ext uri="{9D8B030D-6E8A-4147-A177-3AD203B41FA5}">
                      <a16:colId xmlns:a16="http://schemas.microsoft.com/office/drawing/2014/main" val="2772746511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1229062136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1553646160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2090477236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117727064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3168428705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419494462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1220265185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1714989160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604507043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1611690759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1905299888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135899030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2190200464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3154810"/>
                    </a:ext>
                  </a:extLst>
                </a:gridCol>
                <a:gridCol w="639246">
                  <a:extLst>
                    <a:ext uri="{9D8B030D-6E8A-4147-A177-3AD203B41FA5}">
                      <a16:colId xmlns:a16="http://schemas.microsoft.com/office/drawing/2014/main" val="2787245942"/>
                    </a:ext>
                  </a:extLst>
                </a:gridCol>
              </a:tblGrid>
              <a:tr h="271040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Rep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Start Date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Quota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Months to 60% Quota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1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2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4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5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7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8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9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10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11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Month 12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5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34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Ramp Schedule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1500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Month 10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 -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$50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$150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$250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$350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$650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$800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$950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$1,150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$1,400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98560"/>
                  </a:ext>
                </a:extLst>
              </a:tr>
              <a:tr h="148305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Rep 1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Q118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1500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>
                        <a:solidFill>
                          <a:srgbClr val="4555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 -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$32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$50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$94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$103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$117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$140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$174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$194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$230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$256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$276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38890"/>
                  </a:ext>
                </a:extLst>
              </a:tr>
              <a:tr h="148305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Rep 2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Q119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1500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Month 10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 -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$47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$85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$119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$193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$303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$428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$543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$772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$1,412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$2,387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$2,506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67388"/>
                  </a:ext>
                </a:extLst>
              </a:tr>
              <a:tr h="209673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Rep 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Q120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1500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>
                        <a:solidFill>
                          <a:srgbClr val="4555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>
                          <a:effectLst/>
                          <a:latin typeface="Arial" panose="020B0604020202020204" pitchFamily="34" charset="0"/>
                        </a:rPr>
                        <a:t>$ -</a:t>
                      </a:r>
                    </a:p>
                  </a:txBody>
                  <a:tcPr marL="19177" marR="19177" marT="12785" marB="1278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$52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$81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$149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$177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$266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$491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$580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76183"/>
                  </a:ext>
                </a:extLst>
              </a:tr>
              <a:tr h="209673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Rep 4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Q120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1500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Month 8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>
                          <a:effectLst/>
                          <a:latin typeface="Arial" panose="020B0604020202020204" pitchFamily="34" charset="0"/>
                        </a:rPr>
                        <a:t>$ -</a:t>
                      </a:r>
                    </a:p>
                  </a:txBody>
                  <a:tcPr marL="19177" marR="19177" marT="12785" marB="1278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$73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$99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$176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$312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$575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$673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$1,110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98700"/>
                  </a:ext>
                </a:extLst>
              </a:tr>
              <a:tr h="209673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Rep 5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Q220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1500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>
                        <a:solidFill>
                          <a:srgbClr val="4555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>
                          <a:effectLst/>
                          <a:latin typeface="Arial" panose="020B0604020202020204" pitchFamily="34" charset="0"/>
                        </a:rPr>
                        <a:t>$ -</a:t>
                      </a:r>
                    </a:p>
                  </a:txBody>
                  <a:tcPr marL="19177" marR="19177" marT="12785" marB="1278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$46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$56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$91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$155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$278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$333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494995"/>
                  </a:ext>
                </a:extLst>
              </a:tr>
              <a:tr h="209673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Rep 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Q220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1500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>
                        <a:solidFill>
                          <a:srgbClr val="4555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>
                          <a:effectLst/>
                          <a:latin typeface="Arial" panose="020B0604020202020204" pitchFamily="34" charset="0"/>
                        </a:rPr>
                        <a:t>$ -</a:t>
                      </a:r>
                    </a:p>
                  </a:txBody>
                  <a:tcPr marL="19177" marR="19177" marT="12785" marB="1278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$64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$96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$163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$263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$321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834130"/>
                  </a:ext>
                </a:extLst>
              </a:tr>
              <a:tr h="209673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Rep 7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Q220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1500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>
                        <a:solidFill>
                          <a:srgbClr val="4555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>
                          <a:effectLst/>
                          <a:latin typeface="Arial" panose="020B0604020202020204" pitchFamily="34" charset="0"/>
                        </a:rPr>
                        <a:t>$ -</a:t>
                      </a:r>
                    </a:p>
                  </a:txBody>
                  <a:tcPr marL="19177" marR="19177" marT="12785" marB="1278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$60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$98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$159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$258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$397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21444"/>
                  </a:ext>
                </a:extLst>
              </a:tr>
              <a:tr h="209673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Rep 8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Q320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1500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>
                        <a:solidFill>
                          <a:srgbClr val="4555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0">
                          <a:effectLst/>
                          <a:latin typeface="Arial" panose="020B0604020202020204" pitchFamily="34" charset="0"/>
                        </a:rPr>
                        <a:t>$ -</a:t>
                      </a:r>
                    </a:p>
                  </a:txBody>
                  <a:tcPr marL="19177" marR="19177" marT="12785" marB="1278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$53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$96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>
                          <a:solidFill>
                            <a:srgbClr val="455550"/>
                          </a:solidFill>
                          <a:effectLst/>
                          <a:latin typeface="Century Gothic" panose="020B0502020202020204" pitchFamily="34" charset="0"/>
                        </a:rPr>
                        <a:t>$181</a:t>
                      </a: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9177" marR="19177" marT="12785" marB="127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1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653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Example: Trended Rep Productivity and Attainment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2" y="968521"/>
          <a:ext cx="11277597" cy="32308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25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2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5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52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52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52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8260">
                <a:tc>
                  <a:txBody>
                    <a:bodyPr/>
                    <a:lstStyle/>
                    <a:p>
                      <a:r>
                        <a:rPr lang="en-US" sz="1000" dirty="0"/>
                        <a:t>Rep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Start Date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Tenure (</a:t>
                      </a:r>
                      <a:r>
                        <a:rPr lang="en-US" sz="1000" dirty="0" err="1"/>
                        <a:t>Qtrs</a:t>
                      </a:r>
                      <a:r>
                        <a:rPr lang="en-US" sz="1000" dirty="0"/>
                        <a:t>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Lifetime ARR (000)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Q120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Q220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Q320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Q420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Q121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Q221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Q321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Joe Smith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1/1/2020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$3,058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102%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103%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98%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54%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106%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108%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101%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Jane Doe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Roger Miller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Jackie Chan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Total Attainment (A)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Total Quota (B)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Total Plan (C)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Over-assignment (B / C)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Quota</a:t>
                      </a:r>
                      <a:r>
                        <a:rPr lang="en-US" sz="1000" baseline="0" dirty="0"/>
                        <a:t> Attainment (A / B)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Plan Attainment (A / C)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Participation Rate (% Reps &gt;= 100% Quota)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gray">
          <a:xfrm>
            <a:off x="3171463" y="6279265"/>
            <a:ext cx="150472" cy="150472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4878086" y="6279265"/>
            <a:ext cx="150472" cy="150472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6699009" y="6279265"/>
            <a:ext cx="150472" cy="150472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3339298" y="6279265"/>
            <a:ext cx="150472" cy="15047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100%+ of Quota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5045921" y="6279265"/>
            <a:ext cx="150472" cy="15047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75% - 99% of Quota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6866844" y="6279265"/>
            <a:ext cx="150472" cy="150472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&lt; 75% of Quota</a:t>
            </a:r>
          </a:p>
        </p:txBody>
      </p:sp>
    </p:spTree>
    <p:extLst>
      <p:ext uri="{BB962C8B-B14F-4D97-AF65-F5344CB8AC3E}">
        <p14:creationId xmlns:p14="http://schemas.microsoft.com/office/powerpoint/2010/main" val="349097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152400" y="685800"/>
            <a:ext cx="25908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Board Deck Template: Table of Contents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FDA71-05C1-8144-F7B3-B630CAA5FE60}"/>
              </a:ext>
            </a:extLst>
          </p:cNvPr>
          <p:cNvSpPr txBox="1"/>
          <p:nvPr/>
        </p:nvSpPr>
        <p:spPr>
          <a:xfrm>
            <a:off x="565622" y="1349919"/>
            <a:ext cx="10697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Basic Board Deck: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CEO overview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update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Quarterly metrics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GAAP data &amp; cash flow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Go-to-market update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1-2 strategic discussion topics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Closed board session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Appendix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Deep Dive Examples: Financial Reporting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B6AFC-389B-5FE1-AB8E-1C8E03B39958}"/>
              </a:ext>
            </a:extLst>
          </p:cNvPr>
          <p:cNvSpPr txBox="1"/>
          <p:nvPr/>
        </p:nvSpPr>
        <p:spPr>
          <a:xfrm>
            <a:off x="6225435" y="1357386"/>
            <a:ext cx="5812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Deep Dive: Go-to-market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Marketing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success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examples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06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7712"/>
            <a:ext cx="11277599" cy="53585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Example: Production Per Rep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57201" y="1111251"/>
          <a:ext cx="11277598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136591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New Pipeline Overview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457597" y="1072447"/>
          <a:ext cx="5502459" cy="486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461288" y="1072447"/>
          <a:ext cx="5502459" cy="486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8406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Late-Stage Pipeline Overview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457597" y="1072448"/>
          <a:ext cx="5502459" cy="491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461288" y="1072448"/>
          <a:ext cx="5502459" cy="491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3065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Closed Won Overview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57597" y="1072448"/>
          <a:ext cx="5502459" cy="485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231946" y="1072448"/>
          <a:ext cx="5502459" cy="485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8447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Pipeline Coverage Analytics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57597" y="1072448"/>
          <a:ext cx="11276808" cy="489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9814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AF35E-B651-4943-95E1-A86D7E9E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CC82E-36DF-47A5-99B6-AFE9C0ED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F066B-5B17-4CBE-A207-B1D70A9DDC4E}" type="slidenum"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92" b="1" i="0" u="none" strike="noStrike" kern="1200" cap="none" spc="0" normalizeH="0" baseline="0" noProof="0" dirty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D0AE74-DCAE-4902-A217-550DABE3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551" y="2449979"/>
            <a:ext cx="7075330" cy="809560"/>
          </a:xfrm>
        </p:spPr>
        <p:txBody>
          <a:bodyPr>
            <a:normAutofit/>
          </a:bodyPr>
          <a:lstStyle/>
          <a:p>
            <a:r>
              <a:rPr lang="en-US" sz="4000" dirty="0"/>
              <a:t>Marketing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7974F-FAB8-6DEF-48D6-24FCEAA8E0C1}"/>
              </a:ext>
            </a:extLst>
          </p:cNvPr>
          <p:cNvSpPr txBox="1"/>
          <p:nvPr/>
        </p:nvSpPr>
        <p:spPr>
          <a:xfrm>
            <a:off x="2768252" y="3244334"/>
            <a:ext cx="6916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In this section, we have included additional examples for providing updates on marketing programs and pipeline generation.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43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Funnel Analysis over Time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789" y="1066966"/>
          <a:ext cx="11353002" cy="51205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92167">
                  <a:extLst>
                    <a:ext uri="{9D8B030D-6E8A-4147-A177-3AD203B41FA5}">
                      <a16:colId xmlns:a16="http://schemas.microsoft.com/office/drawing/2014/main" val="456877343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3909197731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253409549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853314381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3102829207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4215046131"/>
                    </a:ext>
                  </a:extLst>
                </a:gridCol>
              </a:tblGrid>
              <a:tr h="2438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Q121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Q221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Q321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Q421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2021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16620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b="1" dirty="0"/>
                        <a:t>In Quarter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631681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Suspects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5742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i="1" dirty="0"/>
                        <a:t>  % to MQL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275663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MQL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63551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i="1" dirty="0"/>
                        <a:t>  % to SAL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500557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SAL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730145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i="1" dirty="0"/>
                        <a:t>  % to in </a:t>
                      </a:r>
                      <a:r>
                        <a:rPr lang="en-US" sz="1000" i="1" dirty="0" err="1"/>
                        <a:t>Qtr</a:t>
                      </a:r>
                      <a:r>
                        <a:rPr lang="en-US" sz="1000" i="1" baseline="0" dirty="0"/>
                        <a:t> </a:t>
                      </a:r>
                      <a:r>
                        <a:rPr lang="en-US" sz="1000" i="1" dirty="0"/>
                        <a:t>SQL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562795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SQL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666738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i="1" dirty="0"/>
                        <a:t>  % to Won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806527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Won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489639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860952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b="1" dirty="0"/>
                        <a:t>Inherited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455217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Carryover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 dirty="0" err="1"/>
                        <a:t>Opps</a:t>
                      </a:r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117209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i="1" dirty="0"/>
                        <a:t>  % to Won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895691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Won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70672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898026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b="1" dirty="0"/>
                        <a:t>Total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740088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 dirty="0" err="1"/>
                        <a:t>Opps</a:t>
                      </a:r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666686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i="1" dirty="0"/>
                        <a:t>  % to Won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612080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Won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110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593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Program Costs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789" y="1066966"/>
          <a:ext cx="11353002" cy="41451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92167">
                  <a:extLst>
                    <a:ext uri="{9D8B030D-6E8A-4147-A177-3AD203B41FA5}">
                      <a16:colId xmlns:a16="http://schemas.microsoft.com/office/drawing/2014/main" val="456877343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3909197731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253409549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853314381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3102829207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4215046131"/>
                    </a:ext>
                  </a:extLst>
                </a:gridCol>
              </a:tblGrid>
              <a:tr h="2438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Q121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Q221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Q321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Q421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2021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16620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b="1" dirty="0"/>
                        <a:t>Leads</a:t>
                      </a:r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Suspects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5742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MQL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63551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SAL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730145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SQL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666738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Won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489639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860952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b="1" dirty="0"/>
                        <a:t>Program Costs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455217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Marketing Programs ($)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117209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898026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b="1" dirty="0"/>
                        <a:t>Cost per Lead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740088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Cost / Suspect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666686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i="0" dirty="0"/>
                        <a:t>Cost / MQL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612080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Cost / SAL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110581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Cost / SQL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23">
                <a:tc>
                  <a:txBody>
                    <a:bodyPr/>
                    <a:lstStyle/>
                    <a:p>
                      <a:r>
                        <a:rPr lang="en-US" sz="1000" dirty="0"/>
                        <a:t>Cost / Won</a:t>
                      </a:r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1434" marR="9143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937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Pipeline Cohort Analysis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600" y="1951782"/>
          <a:ext cx="11276797" cy="3931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6334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59062">
                <a:tc rowSpan="2" grid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r>
                        <a:rPr lang="en-US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of Close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62">
                <a:tc gridSpan="2"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1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2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3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4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5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6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7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8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9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10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11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12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13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45717" marR="45717" marT="45717" marB="45717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3">
                <a:tc rowSpan="1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Date Entering</a:t>
                      </a:r>
                      <a:r>
                        <a:rPr lang="en-US" sz="1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Pipeline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17" marR="45717" marT="45717" marB="45717" vert="vert27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1/1/2021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1/8/2021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1/15/2021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1/22/2021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1/29/2021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2/5/2021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2/12/2021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2/19/2021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2/26/2021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3/5/2021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3/12/2021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3/19/2021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3/26/2021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23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5717" marR="45717" marT="45717" marB="457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45717" marR="45717" marT="45717" marB="4571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597" y="1040691"/>
            <a:ext cx="11276808" cy="6794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277246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Running cohort analysis on leads is good practice to understand the velocity of pipe to close and can inform investment in new pipeline generation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707718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Conservative Qualification w/ Best Rolling Total Pipe to Date ($35.3M)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568BF-7621-5645-B92A-780466018F3D}" type="slidenum"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9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74937" y="1852815"/>
          <a:ext cx="10755781" cy="42394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5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5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104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 Month Rolling Pipeline</a:t>
                      </a:r>
                      <a:endParaRPr lang="en-US" sz="14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Q121</a:t>
                      </a:r>
                      <a:endParaRPr lang="en-US" sz="14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Q221</a:t>
                      </a:r>
                      <a:endParaRPr lang="en-US" sz="14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Q321</a:t>
                      </a:r>
                      <a:endParaRPr lang="en-US" sz="14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Q421</a:t>
                      </a:r>
                      <a:endParaRPr lang="en-US" sz="14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Q122</a:t>
                      </a:r>
                      <a:endParaRPr lang="en-US" sz="14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Total Pipeline, Quarter Start</a:t>
                      </a:r>
                      <a:endParaRPr lang="en-US" sz="12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kern="1200" dirty="0"/>
                        <a:t>$</a:t>
                      </a:r>
                      <a:r>
                        <a:rPr lang="en-US" sz="1400" kern="1200" dirty="0" err="1"/>
                        <a:t>xM</a:t>
                      </a:r>
                      <a:endParaRPr lang="en-US" sz="1400" b="1" i="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$xM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$xM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$xM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xM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+</a:t>
                      </a:r>
                      <a:r>
                        <a:rPr lang="en-US" sz="1200" baseline="0" dirty="0"/>
                        <a:t> Added New</a:t>
                      </a:r>
                      <a:endParaRPr lang="en-US" sz="12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$xM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$xM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$xM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$xM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xM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2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-</a:t>
                      </a:r>
                      <a:r>
                        <a:rPr lang="en-US" sz="1200" baseline="0" dirty="0"/>
                        <a:t> Late Stage (Lost)</a:t>
                      </a:r>
                      <a:endParaRPr lang="en-US" sz="12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2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- Late Stage (Qualified</a:t>
                      </a:r>
                      <a:r>
                        <a:rPr lang="en-US" sz="1200" baseline="0" dirty="0"/>
                        <a:t> Out)</a:t>
                      </a:r>
                      <a:endParaRPr lang="en-US" sz="12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 Early Stage (Lost)</a:t>
                      </a:r>
                      <a:endParaRPr lang="en-US" sz="12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30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- Early Stage (Qualified Out)</a:t>
                      </a:r>
                      <a:endParaRPr lang="en-US" sz="12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72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+/-</a:t>
                      </a:r>
                      <a:r>
                        <a:rPr lang="en-US" sz="1200" baseline="0" dirty="0"/>
                        <a:t> Deal Value Change</a:t>
                      </a:r>
                      <a:endParaRPr lang="en-US" sz="1200" b="0" i="0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($xK)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($</a:t>
                      </a:r>
                      <a:r>
                        <a:rPr kumimoji="0" lang="nb-NO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xK</a:t>
                      </a:r>
                      <a:r>
                        <a:rPr kumimoji="0" lang="nb-NO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)</a:t>
                      </a:r>
                      <a:endParaRPr kumimoji="0" lang="nb-N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23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9 Months Rolling Pipeline</a:t>
                      </a:r>
                      <a:endParaRPr lang="en-US" sz="1200" b="1" i="0" dirty="0">
                        <a:solidFill>
                          <a:schemeClr val="tx2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+x%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+x%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+x%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+x%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+x%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3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-</a:t>
                      </a:r>
                      <a:r>
                        <a:rPr lang="en-US" sz="1200" baseline="0" dirty="0"/>
                        <a:t> Won</a:t>
                      </a:r>
                      <a:endParaRPr lang="en-US" sz="1200" b="1" i="0" dirty="0">
                        <a:solidFill>
                          <a:schemeClr val="tx2"/>
                        </a:solidFill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34" marR="91434"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+x%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+x%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+x%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+x%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$x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+x%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3C42"/>
                        </a:solidFill>
                        <a:effectLst/>
                        <a:uLnTx/>
                        <a:uFillTx/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 marL="91443" marR="91443" marT="45722" marB="4572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25C4317-799F-FC45-B862-3DDFDD1595F1}"/>
              </a:ext>
            </a:extLst>
          </p:cNvPr>
          <p:cNvSpPr/>
          <p:nvPr/>
        </p:nvSpPr>
        <p:spPr>
          <a:xfrm>
            <a:off x="9779664" y="1852815"/>
            <a:ext cx="1651058" cy="423942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5A1BA3-A77C-4F4D-9B50-83099316AB28}"/>
              </a:ext>
            </a:extLst>
          </p:cNvPr>
          <p:cNvSpPr/>
          <p:nvPr/>
        </p:nvSpPr>
        <p:spPr>
          <a:xfrm>
            <a:off x="674937" y="2842272"/>
            <a:ext cx="10755784" cy="3645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585B68-6F91-A603-ACA9-3AD08E75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150" y="2840912"/>
            <a:ext cx="6866238" cy="738400"/>
          </a:xfrm>
        </p:spPr>
        <p:txBody>
          <a:bodyPr/>
          <a:lstStyle/>
          <a:p>
            <a:r>
              <a:rPr lang="en-US" dirty="0"/>
              <a:t>Basic Board Deck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B19F96-B48E-3389-9FE0-DF6F5665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6FEE1-CA8A-41D8-A09D-2EA8F429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5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AF35E-B651-4943-95E1-A86D7E9E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CC82E-36DF-47A5-99B6-AFE9C0ED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F066B-5B17-4CBE-A207-B1D70A9DDC4E}" type="slidenum"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92" b="1" i="0" u="none" strike="noStrike" kern="1200" cap="none" spc="0" normalizeH="0" baseline="0" noProof="0" dirty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D0AE74-DCAE-4902-A217-550DABE3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551" y="2449979"/>
            <a:ext cx="7075330" cy="80956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Customer Success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E7FA5-0D05-A2C3-D149-E31339B5C24B}"/>
              </a:ext>
            </a:extLst>
          </p:cNvPr>
          <p:cNvSpPr txBox="1"/>
          <p:nvPr/>
        </p:nvSpPr>
        <p:spPr>
          <a:xfrm>
            <a:off x="2830882" y="3244334"/>
            <a:ext cx="6854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In this section, we have included additional examples for providing updates on customer usage and retention.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08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ARR Churn by Segment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1" y="1338156"/>
          <a:ext cx="6210577" cy="23774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8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321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Q3 2017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Q3 2017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Q3 2017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Comments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21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Actual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Variance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SMB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Commercial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Enterprise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Self-Service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 less Self-Service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08057" y="1120893"/>
          <a:ext cx="4826742" cy="324427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30184">
                  <a:extLst>
                    <a:ext uri="{9D8B030D-6E8A-4147-A177-3AD203B41FA5}">
                      <a16:colId xmlns:a16="http://schemas.microsoft.com/office/drawing/2014/main" val="3583823111"/>
                    </a:ext>
                  </a:extLst>
                </a:gridCol>
                <a:gridCol w="885612">
                  <a:extLst>
                    <a:ext uri="{9D8B030D-6E8A-4147-A177-3AD203B41FA5}">
                      <a16:colId xmlns:a16="http://schemas.microsoft.com/office/drawing/2014/main" val="1063786845"/>
                    </a:ext>
                  </a:extLst>
                </a:gridCol>
                <a:gridCol w="644081">
                  <a:extLst>
                    <a:ext uri="{9D8B030D-6E8A-4147-A177-3AD203B41FA5}">
                      <a16:colId xmlns:a16="http://schemas.microsoft.com/office/drawing/2014/main" val="141430418"/>
                    </a:ext>
                  </a:extLst>
                </a:gridCol>
                <a:gridCol w="644081">
                  <a:extLst>
                    <a:ext uri="{9D8B030D-6E8A-4147-A177-3AD203B41FA5}">
                      <a16:colId xmlns:a16="http://schemas.microsoft.com/office/drawing/2014/main" val="1585110477"/>
                    </a:ext>
                  </a:extLst>
                </a:gridCol>
                <a:gridCol w="971434">
                  <a:extLst>
                    <a:ext uri="{9D8B030D-6E8A-4147-A177-3AD203B41FA5}">
                      <a16:colId xmlns:a16="http://schemas.microsoft.com/office/drawing/2014/main" val="1607608747"/>
                    </a:ext>
                  </a:extLst>
                </a:gridCol>
                <a:gridCol w="651350">
                  <a:extLst>
                    <a:ext uri="{9D8B030D-6E8A-4147-A177-3AD203B41FA5}">
                      <a16:colId xmlns:a16="http://schemas.microsoft.com/office/drawing/2014/main" val="3491895130"/>
                    </a:ext>
                  </a:extLst>
                </a:gridCol>
              </a:tblGrid>
              <a:tr h="39162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sym typeface="Helvetica Light"/>
                        </a:rPr>
                        <a:t>Outcomes of Top Q3 Entering Risks</a:t>
                      </a:r>
                      <a:endParaRPr lang="en-US" sz="14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8467" marR="8467" marT="84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309563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309563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309563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687220"/>
                  </a:ext>
                </a:extLst>
              </a:tr>
              <a:tr h="39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Account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Q2 Entering Churn Forecast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Dollars Churned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Light"/>
                        </a:rPr>
                        <a:t>Current TAV</a:t>
                      </a:r>
                      <a:endParaRPr 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Light"/>
                        </a:rPr>
                        <a:t>Outcome</a:t>
                      </a:r>
                      <a:endParaRPr 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Competitor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863026522"/>
                  </a:ext>
                </a:extLst>
              </a:tr>
              <a:tr h="39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</a:t>
                      </a:r>
                      <a:r>
                        <a:rPr lang="en-US" sz="1100" b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sym typeface="Helvetica Light"/>
                        </a:rPr>
                        <a:t>FULL CHURN</a:t>
                      </a:r>
                      <a:endParaRPr lang="en-US" sz="1100" b="0" i="0" u="none" strike="noStrike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906730699"/>
                  </a:ext>
                </a:extLst>
              </a:tr>
              <a:tr h="39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PARTIAL CHURN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010158781"/>
                  </a:ext>
                </a:extLst>
              </a:tr>
              <a:tr h="39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FULL CHURN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4016012335"/>
                  </a:ext>
                </a:extLst>
              </a:tr>
              <a:tr h="39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PARTIAL CHURN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455208830"/>
                  </a:ext>
                </a:extLst>
              </a:tr>
              <a:tr h="39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</a:t>
                      </a:r>
                      <a:r>
                        <a:rPr lang="en-US" sz="1100" b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PARTIAL CHURN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cap="none" spc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400970478"/>
                  </a:ext>
                </a:extLst>
              </a:tr>
              <a:tr h="391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$x.xM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0956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FULL RENEWAL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xxx</a:t>
                      </a:r>
                      <a:endParaRPr lang="en-US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23730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009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6CA9-F4CC-F14E-94AC-C9795168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Renewal Analysis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049558"/>
          <a:ext cx="11277597" cy="3396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8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8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8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8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58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58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8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Bookings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Q116 (A)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Q216 (A)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Q316 (A)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Q416 (A)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Q117 (A)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Q217 (A)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Q317 (A)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Q417 (P)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2016 (A)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2017 (P)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92">
                <a:tc>
                  <a:txBody>
                    <a:bodyPr/>
                    <a:lstStyle/>
                    <a:p>
                      <a:pPr marL="0" algn="l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Renewal Bookings (a)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$1,322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$3,752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792">
                <a:tc>
                  <a:txBody>
                    <a:bodyPr/>
                    <a:lstStyle/>
                    <a:p>
                      <a:pPr marL="231775" lvl="1" indent="0" algn="l" defTabSz="609585" rtl="0" eaLnBrk="1" fontAlgn="ctr" latinLnBrk="0" hangingPunct="1"/>
                      <a:r>
                        <a:rPr lang="en-US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Downgraded ARR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-$36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-$31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-$52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-$56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-$59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-$62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-$65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-$69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-$175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-$255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792">
                <a:tc>
                  <a:txBody>
                    <a:bodyPr/>
                    <a:lstStyle/>
                    <a:p>
                      <a:pPr marL="231775" marR="0" lvl="1" indent="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Cancelled ARR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-$24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-$21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-$34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-$38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-$39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-$41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-$44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-$46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-$117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-$170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792">
                <a:tc>
                  <a:txBody>
                    <a:bodyPr/>
                    <a:lstStyle/>
                    <a:p>
                      <a:pPr marL="0" algn="l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Total Churn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-$99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-$104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-$109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-$292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-$425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792">
                <a:tc>
                  <a:txBody>
                    <a:bodyPr/>
                    <a:lstStyle/>
                    <a:p>
                      <a:pPr marL="0" algn="l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Total Renewable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Book (b)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$1,031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$1,436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$4,177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792">
                <a:tc>
                  <a:txBody>
                    <a:bodyPr/>
                    <a:lstStyle/>
                    <a:p>
                      <a:pPr marL="0" algn="l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Gross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Retention (a/b)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792">
                <a:tc>
                  <a:txBody>
                    <a:bodyPr/>
                    <a:lstStyle/>
                    <a:p>
                      <a:pPr marL="231775" lvl="1" indent="0" algn="l" defTabSz="609585" rtl="0" eaLnBrk="1" fontAlgn="ctr" latinLnBrk="0" hangingPunct="1"/>
                      <a:r>
                        <a:rPr lang="en-US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New Logo ARR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$884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$480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$700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$1,179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$1,474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$1,842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$2,303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$2,878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$3,243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$8,497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792">
                <a:tc>
                  <a:txBody>
                    <a:bodyPr/>
                    <a:lstStyle/>
                    <a:p>
                      <a:pPr marL="231775" lvl="1" indent="0" algn="l" defTabSz="609585" rtl="0" eaLnBrk="1" fontAlgn="ctr" latinLnBrk="0" hangingPunct="1"/>
                      <a:r>
                        <a:rPr lang="en-US" sz="120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Upsell  ARR (c)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$76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$58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$101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$116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$134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$154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$177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$236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$580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792">
                <a:tc>
                  <a:txBody>
                    <a:bodyPr/>
                    <a:lstStyle/>
                    <a:p>
                      <a:pPr marL="0" algn="l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Gross New ARR Bookings (d)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$1,590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$1,976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$2,456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$3,055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$3,479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$9,077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792">
                <a:tc>
                  <a:txBody>
                    <a:bodyPr/>
                    <a:lstStyle/>
                    <a:p>
                      <a:pPr marL="0" algn="l" defTabSz="609585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Net Retention ((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a+c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)/b)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0304" y="6113798"/>
            <a:ext cx="5124801" cy="2923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Assumes all single year contracts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Total renewable base calculated as gross new ARR bookings and renewal bookings from 1 year ago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21E7E-B52A-4EB6-826A-1ED97AA709C8}"/>
              </a:ext>
            </a:extLst>
          </p:cNvPr>
          <p:cNvSpPr txBox="1"/>
          <p:nvPr/>
        </p:nvSpPr>
        <p:spPr>
          <a:xfrm>
            <a:off x="7009848" y="-263149"/>
            <a:ext cx="5764696" cy="263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Corresponding data on “Churn to Retention” tab</a:t>
            </a:r>
          </a:p>
        </p:txBody>
      </p:sp>
    </p:spTree>
    <p:extLst>
      <p:ext uri="{BB962C8B-B14F-4D97-AF65-F5344CB8AC3E}">
        <p14:creationId xmlns:p14="http://schemas.microsoft.com/office/powerpoint/2010/main" val="1937928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24B9-A072-47BF-A0A9-F94E6E97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Retention Rates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C5DD80-DA42-472E-8169-91B7943154AF}"/>
              </a:ext>
            </a:extLst>
          </p:cNvPr>
          <p:cNvGraphicFramePr>
            <a:graphicFrameLocks/>
          </p:cNvGraphicFramePr>
          <p:nvPr/>
        </p:nvGraphicFramePr>
        <p:xfrm>
          <a:off x="301488" y="2510808"/>
          <a:ext cx="5794512" cy="30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45C0DC5-3C97-4D56-9A9E-C2BD28DBD386}"/>
              </a:ext>
            </a:extLst>
          </p:cNvPr>
          <p:cNvGraphicFramePr>
            <a:graphicFrameLocks/>
          </p:cNvGraphicFramePr>
          <p:nvPr/>
        </p:nvGraphicFramePr>
        <p:xfrm>
          <a:off x="436345" y="2114619"/>
          <a:ext cx="5524797" cy="331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565624-9495-417D-AD09-D2D968165AE6}"/>
              </a:ext>
            </a:extLst>
          </p:cNvPr>
          <p:cNvSpPr txBox="1"/>
          <p:nvPr/>
        </p:nvSpPr>
        <p:spPr>
          <a:xfrm>
            <a:off x="7099301" y="-315132"/>
            <a:ext cx="5764696" cy="263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Corresponding data on “Revenue Retention Graphs” tab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A2608A-0C36-418A-9A8F-4726D0268497}"/>
              </a:ext>
            </a:extLst>
          </p:cNvPr>
          <p:cNvGraphicFramePr>
            <a:graphicFrameLocks/>
          </p:cNvGraphicFramePr>
          <p:nvPr/>
        </p:nvGraphicFramePr>
        <p:xfrm>
          <a:off x="6781801" y="2252390"/>
          <a:ext cx="5235199" cy="318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4761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Sample Slide: Churn Deep Dive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5425" y="1501048"/>
          <a:ext cx="5144640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6160">
                  <a:extLst>
                    <a:ext uri="{9D8B030D-6E8A-4147-A177-3AD203B41FA5}">
                      <a16:colId xmlns:a16="http://schemas.microsoft.com/office/drawing/2014/main" val="2380102252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3554165466"/>
                    </a:ext>
                  </a:extLst>
                </a:gridCol>
                <a:gridCol w="2572320">
                  <a:extLst>
                    <a:ext uri="{9D8B030D-6E8A-4147-A177-3AD203B41FA5}">
                      <a16:colId xmlns:a16="http://schemas.microsoft.com/office/drawing/2014/main" val="171544504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ARR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58915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 </a:t>
                      </a:r>
                      <a:r>
                        <a:rPr lang="en-US" sz="1000" baseline="0" dirty="0"/>
                        <a:t>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3606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23816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 </a:t>
                      </a:r>
                      <a:r>
                        <a:rPr lang="en-US" sz="1000" baseline="0" dirty="0"/>
                        <a:t>C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78455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 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4466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4406" y="1141715"/>
            <a:ext cx="3189383" cy="26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4C6777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C6777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Enterprise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65425" y="3225188"/>
          <a:ext cx="5144640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6160">
                  <a:extLst>
                    <a:ext uri="{9D8B030D-6E8A-4147-A177-3AD203B41FA5}">
                      <a16:colId xmlns:a16="http://schemas.microsoft.com/office/drawing/2014/main" val="2380102252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3554165466"/>
                    </a:ext>
                  </a:extLst>
                </a:gridCol>
                <a:gridCol w="2572320">
                  <a:extLst>
                    <a:ext uri="{9D8B030D-6E8A-4147-A177-3AD203B41FA5}">
                      <a16:colId xmlns:a16="http://schemas.microsoft.com/office/drawing/2014/main" val="171544504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ARR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58915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 </a:t>
                      </a:r>
                      <a:r>
                        <a:rPr lang="en-US" sz="1000" baseline="0" dirty="0"/>
                        <a:t>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3606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23816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 </a:t>
                      </a:r>
                      <a:r>
                        <a:rPr lang="en-US" sz="1000" baseline="0" dirty="0"/>
                        <a:t>C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78455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 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4466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4406" y="2865855"/>
            <a:ext cx="3189383" cy="26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4C6777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C6777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SMB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5425" y="4943819"/>
          <a:ext cx="5144640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6160">
                  <a:extLst>
                    <a:ext uri="{9D8B030D-6E8A-4147-A177-3AD203B41FA5}">
                      <a16:colId xmlns:a16="http://schemas.microsoft.com/office/drawing/2014/main" val="2380102252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3554165466"/>
                    </a:ext>
                  </a:extLst>
                </a:gridCol>
                <a:gridCol w="2572320">
                  <a:extLst>
                    <a:ext uri="{9D8B030D-6E8A-4147-A177-3AD203B41FA5}">
                      <a16:colId xmlns:a16="http://schemas.microsoft.com/office/drawing/2014/main" val="1715445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Account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ARR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58915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 </a:t>
                      </a:r>
                      <a:r>
                        <a:rPr lang="en-US" sz="1000" baseline="0" dirty="0"/>
                        <a:t>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3606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23816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 </a:t>
                      </a:r>
                      <a:r>
                        <a:rPr lang="en-US" sz="1000" baseline="0" dirty="0"/>
                        <a:t>C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78455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Account 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4466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4406" y="4584486"/>
            <a:ext cx="3189383" cy="26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4C6777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C6777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Web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90160" y="1501048"/>
          <a:ext cx="5144640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6160">
                  <a:extLst>
                    <a:ext uri="{9D8B030D-6E8A-4147-A177-3AD203B41FA5}">
                      <a16:colId xmlns:a16="http://schemas.microsoft.com/office/drawing/2014/main" val="2380102252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3554165466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1715445045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3327767376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ARR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Logos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%</a:t>
                      </a:r>
                      <a:r>
                        <a:rPr lang="en-US" sz="1000" baseline="0" dirty="0"/>
                        <a:t> of ARR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58915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  <a:r>
                        <a:rPr lang="en-US" sz="1000" baseline="0" dirty="0"/>
                        <a:t> 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3606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 B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23816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  <a:r>
                        <a:rPr lang="en-US" sz="1000" baseline="0" dirty="0"/>
                        <a:t> C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78455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 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4466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79141" y="1141715"/>
            <a:ext cx="3189383" cy="26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4C6777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C6777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Enterprise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590160" y="3225188"/>
          <a:ext cx="5144640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6160">
                  <a:extLst>
                    <a:ext uri="{9D8B030D-6E8A-4147-A177-3AD203B41FA5}">
                      <a16:colId xmlns:a16="http://schemas.microsoft.com/office/drawing/2014/main" val="2380102252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3554165466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1715445045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3327767376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ARR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Logos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%</a:t>
                      </a:r>
                      <a:r>
                        <a:rPr lang="en-US" sz="1000" baseline="0" dirty="0"/>
                        <a:t> of ARR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58915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  <a:r>
                        <a:rPr lang="en-US" sz="1000" baseline="0" dirty="0"/>
                        <a:t> 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3606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 B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23816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  <a:r>
                        <a:rPr lang="en-US" sz="1000" baseline="0" dirty="0"/>
                        <a:t> C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78455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 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4466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79141" y="2865855"/>
            <a:ext cx="3189383" cy="26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4C6777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C6777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SMB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590160" y="4943819"/>
          <a:ext cx="5144640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6160">
                  <a:extLst>
                    <a:ext uri="{9D8B030D-6E8A-4147-A177-3AD203B41FA5}">
                      <a16:colId xmlns:a16="http://schemas.microsoft.com/office/drawing/2014/main" val="2380102252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3554165466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1715445045"/>
                    </a:ext>
                  </a:extLst>
                </a:gridCol>
                <a:gridCol w="1286160">
                  <a:extLst>
                    <a:ext uri="{9D8B030D-6E8A-4147-A177-3AD203B41FA5}">
                      <a16:colId xmlns:a16="http://schemas.microsoft.com/office/drawing/2014/main" val="3327767376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ARR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Logos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%</a:t>
                      </a:r>
                      <a:r>
                        <a:rPr lang="en-US" sz="1000" baseline="0" dirty="0"/>
                        <a:t> of ARR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58915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  <a:r>
                        <a:rPr lang="en-US" sz="1000" baseline="0" dirty="0"/>
                        <a:t> 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3606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 B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23816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</a:t>
                      </a:r>
                      <a:r>
                        <a:rPr lang="en-US" sz="1000" baseline="0" dirty="0"/>
                        <a:t> C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78455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000" dirty="0"/>
                        <a:t>Reason 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4466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79141" y="4584486"/>
            <a:ext cx="3189383" cy="26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4C6777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C6777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val="1349425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AF35E-B651-4943-95E1-A86D7E9E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CC82E-36DF-47A5-99B6-AFE9C0ED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F066B-5B17-4CBE-A207-B1D70A9DDC4E}" type="slidenum"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092" b="1" i="0" u="none" strike="noStrike" kern="1200" cap="none" spc="0" normalizeH="0" baseline="0" noProof="0" dirty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D0AE74-DCAE-4902-A217-550DABE3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086" y="2434774"/>
            <a:ext cx="7075827" cy="809560"/>
          </a:xfrm>
        </p:spPr>
        <p:txBody>
          <a:bodyPr>
            <a:normAutofit/>
          </a:bodyPr>
          <a:lstStyle/>
          <a:p>
            <a:r>
              <a:rPr lang="en-US" sz="4000" dirty="0"/>
              <a:t>Product 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51F02-3DB1-FAC3-5451-57CF7702A054}"/>
              </a:ext>
            </a:extLst>
          </p:cNvPr>
          <p:cNvSpPr txBox="1"/>
          <p:nvPr/>
        </p:nvSpPr>
        <p:spPr>
          <a:xfrm>
            <a:off x="2956142" y="3244334"/>
            <a:ext cx="67290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In this section, we have included additional examples for providing updates on product roadmap updates and rollouts.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08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3"/>
          <p:cNvSpPr txBox="1">
            <a:spLocks noGrp="1"/>
          </p:cNvSpPr>
          <p:nvPr>
            <p:ph type="title"/>
          </p:nvPr>
        </p:nvSpPr>
        <p:spPr>
          <a:xfrm>
            <a:off x="566011" y="454684"/>
            <a:ext cx="11054098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rmAutofit/>
          </a:bodyPr>
          <a:lstStyle/>
          <a:p>
            <a:pPr>
              <a:buSzPts val="5600"/>
            </a:pPr>
            <a:r>
              <a:rPr lang="en-US" sz="3396" dirty="0"/>
              <a:t>Example: Roadmap</a:t>
            </a:r>
            <a:endParaRPr dirty="0"/>
          </a:p>
        </p:txBody>
      </p:sp>
      <p:sp>
        <p:nvSpPr>
          <p:cNvPr id="587" name="Google Shape;587;p13"/>
          <p:cNvSpPr txBox="1">
            <a:spLocks noGrp="1"/>
          </p:cNvSpPr>
          <p:nvPr>
            <p:ph type="ftr" idx="11"/>
          </p:nvPr>
        </p:nvSpPr>
        <p:spPr>
          <a:xfrm>
            <a:off x="4048013" y="6473876"/>
            <a:ext cx="4114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588" name="Google Shape;588;p13"/>
          <p:cNvSpPr txBox="1">
            <a:spLocks noGrp="1"/>
          </p:cNvSpPr>
          <p:nvPr>
            <p:ph type="sldNum" idx="12"/>
          </p:nvPr>
        </p:nvSpPr>
        <p:spPr>
          <a:xfrm>
            <a:off x="8877101" y="6464634"/>
            <a:ext cx="27430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46</a:t>
            </a:fld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graphicFrame>
        <p:nvGraphicFramePr>
          <p:cNvPr id="589" name="Google Shape;589;p13"/>
          <p:cNvGraphicFramePr/>
          <p:nvPr/>
        </p:nvGraphicFramePr>
        <p:xfrm>
          <a:off x="566010" y="1219692"/>
          <a:ext cx="10705340" cy="48105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7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6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26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83168" marR="83168" marT="83168" marB="8316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Q3 2021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Q4 2021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Q1 2022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6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</a:rPr>
                        <a:t>Product Area 1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Feature 1 BETA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Feature 1 Prod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Feature 2 BETA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6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</a:rPr>
                        <a:t>Product Area 2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Maintenance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Efficiency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Gross Margin Impvt</a:t>
                      </a:r>
                      <a:endParaRPr sz="18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26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</a:rPr>
                        <a:t>Product Area 3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Feature 3 Alpha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Feature 3 beta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Feature 3 Prod</a:t>
                      </a:r>
                      <a:endParaRPr sz="500"/>
                    </a:p>
                  </a:txBody>
                  <a:tcPr marL="83168" marR="83168" marT="83168" marB="8316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"/>
          <p:cNvSpPr txBox="1">
            <a:spLocks noGrp="1"/>
          </p:cNvSpPr>
          <p:nvPr>
            <p:ph type="title"/>
          </p:nvPr>
        </p:nvSpPr>
        <p:spPr>
          <a:xfrm>
            <a:off x="566011" y="454684"/>
            <a:ext cx="7230605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rmAutofit fontScale="90000"/>
          </a:bodyPr>
          <a:lstStyle/>
          <a:p>
            <a:pPr>
              <a:buSzPts val="5600"/>
            </a:pPr>
            <a:r>
              <a:rPr lang="en-US" sz="3396" dirty="0"/>
              <a:t>Example: Product usage/feedback</a:t>
            </a:r>
            <a:endParaRPr dirty="0"/>
          </a:p>
        </p:txBody>
      </p:sp>
      <p:sp>
        <p:nvSpPr>
          <p:cNvPr id="457" name="Google Shape;457;p5"/>
          <p:cNvSpPr txBox="1">
            <a:spLocks noGrp="1"/>
          </p:cNvSpPr>
          <p:nvPr>
            <p:ph type="ftr" idx="11"/>
          </p:nvPr>
        </p:nvSpPr>
        <p:spPr>
          <a:xfrm>
            <a:off x="4048013" y="6473876"/>
            <a:ext cx="4114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rm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458" name="Google Shape;458;p5"/>
          <p:cNvSpPr txBox="1">
            <a:spLocks noGrp="1"/>
          </p:cNvSpPr>
          <p:nvPr>
            <p:ph type="sldNum" idx="12"/>
          </p:nvPr>
        </p:nvSpPr>
        <p:spPr>
          <a:xfrm>
            <a:off x="8877101" y="6464634"/>
            <a:ext cx="27430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rm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47</a:t>
            </a:fld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459" name="Google Shape;459;p5"/>
          <p:cNvSpPr txBox="1"/>
          <p:nvPr/>
        </p:nvSpPr>
        <p:spPr>
          <a:xfrm>
            <a:off x="8306496" y="1602266"/>
            <a:ext cx="3677142" cy="487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normAutofit/>
          </a:bodyPr>
          <a:lstStyle/>
          <a:p>
            <a:pPr marL="685768" marR="0" lvl="1" indent="-228589" algn="l" defTabSz="5544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3140"/>
              <a:buFont typeface="Arial"/>
              <a:buChar char="•"/>
              <a:tabLst/>
              <a:defRPr/>
            </a:pPr>
            <a:r>
              <a:rPr kumimoji="0" lang="en-US" sz="1904" b="0" i="0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This slide is a generic version of a product usage slide – could be a product usage cohort, retention cohort, or something else. 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85768" marR="0" lvl="1" indent="-107678" algn="l" defTabSz="55449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550"/>
              </a:buClr>
              <a:buSzPts val="3140"/>
              <a:buFontTx/>
              <a:buNone/>
              <a:tabLst/>
              <a:defRPr/>
            </a:pPr>
            <a:endParaRPr kumimoji="0" sz="1904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768" marR="0" lvl="1" indent="-228589" algn="l" defTabSz="55449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550"/>
              </a:buClr>
              <a:buSzPts val="3140"/>
              <a:buFont typeface="Arial"/>
              <a:buChar char="•"/>
              <a:tabLst/>
              <a:defRPr/>
            </a:pPr>
            <a:r>
              <a:rPr kumimoji="0" lang="en-US" sz="1904" b="0" i="0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And then this part of the slide is just narrative on top of what has changed/what to focus on/etc</a:t>
            </a:r>
            <a:endParaRPr kumimoji="0" sz="1904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768" marR="0" lvl="1" indent="-107678" algn="l" defTabSz="55449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550"/>
              </a:buClr>
              <a:buSzPts val="3140"/>
              <a:buFontTx/>
              <a:buNone/>
              <a:tabLst/>
              <a:defRPr/>
            </a:pPr>
            <a:endParaRPr kumimoji="0" sz="1904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"/>
          <p:cNvSpPr/>
          <p:nvPr/>
        </p:nvSpPr>
        <p:spPr>
          <a:xfrm>
            <a:off x="386049" y="5486093"/>
            <a:ext cx="7323929" cy="72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277246" marR="0" lvl="1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55" b="1" i="1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“Then I think it’s good to have 1-2 quotes from marquee customers that summarize what is going on.” 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77246" marR="0" lvl="1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55" b="1" i="1" u="none" strike="noStrike" kern="0" cap="none" spc="0" normalizeH="0" baseline="0" noProof="0">
                <a:ln>
                  <a:noFill/>
                </a:ln>
                <a:solidFill>
                  <a:srgbClr val="E1AE2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– some cool customer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1" name="Google Shape;461;p5"/>
          <p:cNvSpPr txBox="1"/>
          <p:nvPr/>
        </p:nvSpPr>
        <p:spPr>
          <a:xfrm>
            <a:off x="8877101" y="742613"/>
            <a:ext cx="2102765" cy="46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8" b="0" i="0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TAKEAWAYS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462" name="Google Shape;462;p5"/>
          <p:cNvGraphicFramePr/>
          <p:nvPr/>
        </p:nvGraphicFramePr>
        <p:xfrm>
          <a:off x="577767" y="1114586"/>
          <a:ext cx="7462421" cy="415824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4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4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64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29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26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91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63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449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App    </a:t>
                      </a:r>
                      <a:r>
                        <a:rPr lang="en-US" sz="800" u="none" strike="noStrike" cap="none"/>
                        <a:t>Launched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    % Active users after App Launches</a:t>
                      </a:r>
                      <a:endParaRPr sz="500"/>
                    </a:p>
                  </a:txBody>
                  <a:tcPr marL="49255" marR="49255" marT="24620" marB="2462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Cohort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Users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Day 0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Day 1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Day 2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Day 3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Day 4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Day 5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Day 6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Day 7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Day 8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Day 9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Day 10</a:t>
                      </a: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Jan 25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1,098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</a:rPr>
                        <a:t>100%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918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33.9%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23.5%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18.7%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15.9%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16.3%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14.2%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14.5%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</a:rPr>
                        <a:t>Retention over user </a:t>
                      </a:r>
                      <a:br>
                        <a:rPr lang="en-US" sz="1100">
                          <a:solidFill>
                            <a:schemeClr val="lt1"/>
                          </a:solidFill>
                        </a:rPr>
                      </a:br>
                      <a:r>
                        <a:rPr lang="en-US" sz="1100">
                          <a:solidFill>
                            <a:schemeClr val="lt1"/>
                          </a:solidFill>
                        </a:rPr>
                        <a:t>lifetime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12.1%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5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Jan 26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1,358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918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/>
                        <a:t>31.1%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18.6%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14.3%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16.0%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14.9%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13.2%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12.9%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5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Jan 27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1,257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918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/>
                        <a:t>27.2%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19.6%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14.5%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12.9%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13.4%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13.0%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10.8%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11.4%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5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Jan 28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1,587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918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/>
                        <a:t>26.6%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17.9%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14.6%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14.8%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14.9%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13.7%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11.9%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5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Jan 29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1,758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918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/>
                        <a:t>26.2%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20.4%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16.9%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14.3%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12.7%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12.5%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5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Jan 30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1,624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918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/>
                        <a:t>26.4%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18.1%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13.7%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15.4%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11.8%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5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Jan 31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1,541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918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/>
                        <a:t>23.9%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19.6%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15.0%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14.8%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5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Feb 01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868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918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/>
                        <a:t>24.7%</a:t>
                      </a:r>
                      <a:endParaRPr sz="1100" b="0" i="0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16.9%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15.8%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5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Feb 02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1,143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</a:rPr>
                        <a:t>Retention over product lifetime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18.5%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7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5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Feb 03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1,253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9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5555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4555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Users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13,487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</a:rPr>
                        <a:t>100%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91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27.0%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C3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19.2%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15.4%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14.9%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14.0%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13.3%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12.5%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13.1%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12.2%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12.1%</a:t>
                      </a:r>
                      <a:endParaRPr sz="500"/>
                    </a:p>
                  </a:txBody>
                  <a:tcPr marL="49255" marR="49255" marT="24620" marB="2462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463" name="Google Shape;463;p5"/>
          <p:cNvCxnSpPr/>
          <p:nvPr/>
        </p:nvCxnSpPr>
        <p:spPr>
          <a:xfrm>
            <a:off x="4196091" y="1319340"/>
            <a:ext cx="3742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4" name="Google Shape;464;p5"/>
          <p:cNvCxnSpPr/>
          <p:nvPr/>
        </p:nvCxnSpPr>
        <p:spPr>
          <a:xfrm>
            <a:off x="1244737" y="1189959"/>
            <a:ext cx="0" cy="22179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5" name="Google Shape;465;p5"/>
          <p:cNvCxnSpPr/>
          <p:nvPr/>
        </p:nvCxnSpPr>
        <p:spPr>
          <a:xfrm>
            <a:off x="2428645" y="2077148"/>
            <a:ext cx="0" cy="2160212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6" name="Google Shape;466;p5"/>
          <p:cNvCxnSpPr/>
          <p:nvPr/>
        </p:nvCxnSpPr>
        <p:spPr>
          <a:xfrm>
            <a:off x="2419404" y="2077147"/>
            <a:ext cx="384679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9" descr="A picture containing text, screenshot, monitor, electron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0741" y="1878022"/>
            <a:ext cx="6677020" cy="366774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9"/>
          <p:cNvSpPr txBox="1">
            <a:spLocks noGrp="1"/>
          </p:cNvSpPr>
          <p:nvPr>
            <p:ph type="title"/>
          </p:nvPr>
        </p:nvSpPr>
        <p:spPr>
          <a:xfrm>
            <a:off x="566011" y="454684"/>
            <a:ext cx="7596513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rmAutofit/>
          </a:bodyPr>
          <a:lstStyle/>
          <a:p>
            <a:pPr>
              <a:buSzPts val="5600"/>
            </a:pPr>
            <a:r>
              <a:rPr lang="en-US" sz="2900" dirty="0"/>
              <a:t>Example: Feature Spotlight - Automation</a:t>
            </a:r>
            <a:endParaRPr sz="2900" dirty="0"/>
          </a:p>
        </p:txBody>
      </p:sp>
      <p:sp>
        <p:nvSpPr>
          <p:cNvPr id="517" name="Google Shape;517;p9"/>
          <p:cNvSpPr txBox="1">
            <a:spLocks noGrp="1"/>
          </p:cNvSpPr>
          <p:nvPr>
            <p:ph type="ftr" idx="11"/>
          </p:nvPr>
        </p:nvSpPr>
        <p:spPr>
          <a:xfrm>
            <a:off x="4048013" y="6473876"/>
            <a:ext cx="4114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518" name="Google Shape;518;p9"/>
          <p:cNvSpPr txBox="1">
            <a:spLocks noGrp="1"/>
          </p:cNvSpPr>
          <p:nvPr>
            <p:ph type="sldNum" idx="12"/>
          </p:nvPr>
        </p:nvSpPr>
        <p:spPr>
          <a:xfrm>
            <a:off x="8877101" y="6464634"/>
            <a:ext cx="27430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48</a:t>
            </a:fld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519" name="Google Shape;519;p9" descr="Pay As You Go software testing for budget flexibility | Rainforest QA"/>
          <p:cNvPicPr preferRelativeResize="0"/>
          <p:nvPr/>
        </p:nvPicPr>
        <p:blipFill rotWithShape="1">
          <a:blip r:embed="rId4">
            <a:alphaModFix/>
          </a:blip>
          <a:srcRect l="3998" t="4109" r="3698" b="8621"/>
          <a:stretch/>
        </p:blipFill>
        <p:spPr>
          <a:xfrm>
            <a:off x="6504719" y="2138759"/>
            <a:ext cx="4594370" cy="29044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20" name="Google Shape;520;p9"/>
          <p:cNvSpPr txBox="1"/>
          <p:nvPr/>
        </p:nvSpPr>
        <p:spPr>
          <a:xfrm>
            <a:off x="566473" y="1308113"/>
            <a:ext cx="5225326" cy="480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normAutofit/>
          </a:bodyPr>
          <a:lstStyle/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AE24"/>
              </a:buClr>
              <a:buSzPts val="2800"/>
              <a:buFontTx/>
              <a:buNone/>
              <a:tabLst/>
              <a:defRPr/>
            </a:pPr>
            <a:r>
              <a:rPr kumimoji="0" lang="en-US" sz="1698" b="1" i="0" u="none" strike="noStrike" kern="0" cap="none" spc="0" normalizeH="0" baseline="0" noProof="0">
                <a:ln>
                  <a:noFill/>
                </a:ln>
                <a:solidFill>
                  <a:srgbClr val="E1AE2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Problem: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85768" marR="0" lvl="1" indent="-228589" algn="l" defTabSz="55449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C3B4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698" b="0" i="0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Example: mature customers who are happy still churn (“graduate”) because of price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AE24"/>
              </a:buClr>
              <a:buSzPts val="2800"/>
              <a:buFontTx/>
              <a:buNone/>
              <a:tabLst/>
              <a:defRPr/>
            </a:pPr>
            <a:r>
              <a:rPr kumimoji="0" lang="en-US" sz="1698" b="1" i="0" u="none" strike="noStrike" kern="0" cap="none" spc="0" normalizeH="0" baseline="0" noProof="0">
                <a:ln>
                  <a:noFill/>
                </a:ln>
                <a:solidFill>
                  <a:srgbClr val="E1AE2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Hypothesis: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85768" marR="0" lvl="1" indent="-228589" algn="l" defTabSz="55449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C3B4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698" b="0" i="0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By automating certain steps testers are doing we can reduce the cost of the service which should stem pricing churn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85768" marR="0" lvl="1" indent="-228589" algn="l" defTabSz="55449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C3B4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698" b="0" i="0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addition this will allow us to reduce pricing and may open up lower end self serve market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AE24"/>
              </a:buClr>
              <a:buSzPts val="2800"/>
              <a:buFontTx/>
              <a:buNone/>
              <a:tabLst/>
              <a:defRPr/>
            </a:pPr>
            <a:r>
              <a:rPr kumimoji="0" lang="en-US" sz="1698" b="1" i="0" u="none" strike="noStrike" kern="0" cap="none" spc="0" normalizeH="0" baseline="0" noProof="0">
                <a:ln>
                  <a:noFill/>
                </a:ln>
                <a:solidFill>
                  <a:srgbClr val="E1AE2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Timeline/Next Steps: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85768" marR="0" lvl="1" indent="-228589" algn="l" defTabSz="55449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C3B4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698" b="0" i="0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V1 working well for churn save, unsure if it can scale though. Testing.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85768" marR="0" lvl="1" indent="-228589" algn="l" defTabSz="55449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C3B4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698" b="0" i="0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Experimenting with self serve to see if market expansion opportunity is real.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AE24"/>
              </a:buClr>
              <a:buSzPts val="2800"/>
              <a:buFontTx/>
              <a:buNone/>
              <a:tabLst/>
              <a:defRPr/>
            </a:pPr>
            <a:r>
              <a:rPr kumimoji="0" lang="en-US" sz="1698" b="1" i="0" u="none" strike="noStrike" kern="0" cap="none" spc="0" normalizeH="0" baseline="0" noProof="0">
                <a:ln>
                  <a:noFill/>
                </a:ln>
                <a:solidFill>
                  <a:srgbClr val="E1AE2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Demo: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685768" marR="0" lvl="1" indent="-120771" algn="l" defTabSz="55449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550"/>
              </a:buClr>
              <a:buSzPts val="2800"/>
              <a:buFontTx/>
              <a:buNone/>
              <a:tabLst/>
              <a:defRPr/>
            </a:pPr>
            <a:endParaRPr kumimoji="0" sz="1698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768" marR="0" lvl="1" indent="-120771" algn="l" defTabSz="55449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550"/>
              </a:buClr>
              <a:buSzPts val="2800"/>
              <a:buFontTx/>
              <a:buNone/>
              <a:tabLst/>
              <a:defRPr/>
            </a:pPr>
            <a:endParaRPr kumimoji="0" sz="1698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589" marR="0" lvl="0" indent="-120771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50"/>
              </a:buClr>
              <a:buSzPts val="2800"/>
              <a:buFontTx/>
              <a:buNone/>
              <a:tabLst/>
              <a:defRPr/>
            </a:pPr>
            <a:endParaRPr kumimoji="0" sz="1698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589" marR="0" lvl="0" indent="-120771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50"/>
              </a:buClr>
              <a:buSzPts val="2800"/>
              <a:buFontTx/>
              <a:buNone/>
              <a:tabLst/>
              <a:defRPr/>
            </a:pPr>
            <a:endParaRPr kumimoji="0" sz="1698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9"/>
          <p:cNvSpPr txBox="1"/>
          <p:nvPr/>
        </p:nvSpPr>
        <p:spPr>
          <a:xfrm>
            <a:off x="8877101" y="155388"/>
            <a:ext cx="3224815" cy="5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1800"/>
              <a:buFontTx/>
              <a:buNone/>
              <a:tabLst/>
              <a:defRPr/>
            </a:pPr>
            <a:r>
              <a:rPr kumimoji="0" lang="en-US" sz="1092" b="0" i="1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* Optional slide, but when there is a new exciting feature would be good to highlight it and talk it through with the team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1"/>
          <p:cNvSpPr txBox="1">
            <a:spLocks noGrp="1"/>
          </p:cNvSpPr>
          <p:nvPr>
            <p:ph type="title"/>
          </p:nvPr>
        </p:nvSpPr>
        <p:spPr>
          <a:xfrm>
            <a:off x="566011" y="454684"/>
            <a:ext cx="11054098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rmAutofit/>
          </a:bodyPr>
          <a:lstStyle/>
          <a:p>
            <a:pPr>
              <a:buSzPts val="5600"/>
            </a:pPr>
            <a:r>
              <a:rPr lang="en-US" sz="3396" dirty="0"/>
              <a:t>Example: Competitive Analysis</a:t>
            </a:r>
            <a:endParaRPr dirty="0"/>
          </a:p>
        </p:txBody>
      </p:sp>
      <p:sp>
        <p:nvSpPr>
          <p:cNvPr id="536" name="Google Shape;536;p11"/>
          <p:cNvSpPr txBox="1">
            <a:spLocks noGrp="1"/>
          </p:cNvSpPr>
          <p:nvPr>
            <p:ph type="ftr" idx="11"/>
          </p:nvPr>
        </p:nvSpPr>
        <p:spPr>
          <a:xfrm>
            <a:off x="4048013" y="6473876"/>
            <a:ext cx="4114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537" name="Google Shape;537;p11"/>
          <p:cNvSpPr txBox="1">
            <a:spLocks noGrp="1"/>
          </p:cNvSpPr>
          <p:nvPr>
            <p:ph type="sldNum" idx="12"/>
          </p:nvPr>
        </p:nvSpPr>
        <p:spPr>
          <a:xfrm>
            <a:off x="8877101" y="6464634"/>
            <a:ext cx="27430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49</a:t>
            </a:fld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538" name="Google Shape;538;p11"/>
          <p:cNvSpPr txBox="1">
            <a:spLocks noGrp="1"/>
          </p:cNvSpPr>
          <p:nvPr>
            <p:ph type="body" idx="1"/>
          </p:nvPr>
        </p:nvSpPr>
        <p:spPr>
          <a:xfrm>
            <a:off x="573280" y="4791071"/>
            <a:ext cx="10814746" cy="121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normAutofit/>
          </a:bodyPr>
          <a:lstStyle/>
          <a:p>
            <a:pPr marL="228589" indent="-228589">
              <a:spcBef>
                <a:spcPts val="0"/>
              </a:spcBef>
              <a:buClr>
                <a:srgbClr val="76C3B4"/>
              </a:buClr>
              <a:buSzPts val="2800"/>
            </a:pPr>
            <a:r>
              <a:rPr lang="en-US" sz="1698" b="1"/>
              <a:t>Competitor 1</a:t>
            </a:r>
            <a:r>
              <a:rPr lang="en-US" sz="1698"/>
              <a:t> commentary and some explanation </a:t>
            </a:r>
            <a:endParaRPr/>
          </a:p>
          <a:p>
            <a:pPr marL="228589" indent="-228589">
              <a:buClr>
                <a:srgbClr val="76C3B4"/>
              </a:buClr>
              <a:buSzPts val="2800"/>
            </a:pPr>
            <a:r>
              <a:rPr lang="en-US" sz="1698" b="1"/>
              <a:t>Competitor 2</a:t>
            </a:r>
            <a:r>
              <a:rPr lang="en-US" sz="1698"/>
              <a:t> commentary and some explanation (optional)</a:t>
            </a:r>
            <a:endParaRPr/>
          </a:p>
          <a:p>
            <a:pPr marL="228589" indent="-228589">
              <a:buClr>
                <a:srgbClr val="76C3B4"/>
              </a:buClr>
              <a:buSzPts val="2800"/>
            </a:pPr>
            <a:r>
              <a:rPr lang="en-US" sz="1698" b="1"/>
              <a:t>Competitor 3</a:t>
            </a:r>
            <a:r>
              <a:rPr lang="en-US" sz="1698"/>
              <a:t> commentary and some explanation (optional)</a:t>
            </a:r>
            <a:endParaRPr/>
          </a:p>
        </p:txBody>
      </p:sp>
      <p:graphicFrame>
        <p:nvGraphicFramePr>
          <p:cNvPr id="539" name="Google Shape;539;p11"/>
          <p:cNvGraphicFramePr/>
          <p:nvPr/>
        </p:nvGraphicFramePr>
        <p:xfrm>
          <a:off x="566010" y="1302051"/>
          <a:ext cx="10355660" cy="296179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71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1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0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Use Case 1</a:t>
                      </a:r>
                      <a:endParaRPr sz="500"/>
                    </a:p>
                  </a:txBody>
                  <a:tcPr marL="55455" marR="55455" marT="27728" marB="27728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Use Case 2</a:t>
                      </a:r>
                      <a:endParaRPr sz="500"/>
                    </a:p>
                  </a:txBody>
                  <a:tcPr marL="55455" marR="55455" marT="27728" marB="27728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Positioning</a:t>
                      </a:r>
                      <a:endParaRPr sz="500"/>
                    </a:p>
                  </a:txBody>
                  <a:tcPr marL="55455" marR="55455" marT="27728" marB="27728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Pricing</a:t>
                      </a:r>
                      <a:endParaRPr sz="500"/>
                    </a:p>
                  </a:txBody>
                  <a:tcPr marL="55455" marR="55455" marT="27728" marB="27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accent1"/>
                          </a:solidFill>
                        </a:rPr>
                        <a:t>Us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SMB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$$$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accent1"/>
                          </a:solidFill>
                        </a:rPr>
                        <a:t>Competitor 1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SMB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$$$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968"/>
                        <a:buFont typeface="Century Gothic"/>
                        <a:buNone/>
                      </a:pPr>
                      <a:r>
                        <a:rPr lang="en-US" sz="1800" b="0">
                          <a:solidFill>
                            <a:schemeClr val="accent1"/>
                          </a:solidFill>
                        </a:rPr>
                        <a:t>Competitor 2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Enterprise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9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968"/>
                        <a:buFont typeface="Century Gothic"/>
                        <a:buNone/>
                      </a:pPr>
                      <a:r>
                        <a:rPr lang="en-US" sz="1800" b="0">
                          <a:solidFill>
                            <a:schemeClr val="accent1"/>
                          </a:solidFill>
                        </a:rPr>
                        <a:t>Competitor 3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Enterprise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9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968"/>
                        <a:buFont typeface="Century Gothic"/>
                        <a:buNone/>
                      </a:pPr>
                      <a:r>
                        <a:rPr lang="en-US" sz="1800" b="0">
                          <a:solidFill>
                            <a:schemeClr val="accent1"/>
                          </a:solidFill>
                        </a:rPr>
                        <a:t>Competitor 4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Everyone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$$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40" name="Google Shape;540;p11"/>
          <p:cNvGrpSpPr/>
          <p:nvPr/>
        </p:nvGrpSpPr>
        <p:grpSpPr>
          <a:xfrm>
            <a:off x="2846071" y="1813438"/>
            <a:ext cx="1482419" cy="271588"/>
            <a:chOff x="4974254" y="2933389"/>
            <a:chExt cx="2444619" cy="447868"/>
          </a:xfrm>
        </p:grpSpPr>
        <p:sp>
          <p:nvSpPr>
            <p:cNvPr id="541" name="Google Shape;541;p11"/>
            <p:cNvSpPr/>
            <p:nvPr/>
          </p:nvSpPr>
          <p:spPr>
            <a:xfrm>
              <a:off x="4974254" y="2933389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496768" y="2933389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6000621" y="2933389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6485813" y="2933389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6971005" y="2933389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46" name="Google Shape;546;p11"/>
          <p:cNvGrpSpPr/>
          <p:nvPr/>
        </p:nvGrpSpPr>
        <p:grpSpPr>
          <a:xfrm>
            <a:off x="2846071" y="2318668"/>
            <a:ext cx="1188198" cy="271588"/>
            <a:chOff x="4974254" y="3847789"/>
            <a:chExt cx="1959427" cy="447868"/>
          </a:xfrm>
        </p:grpSpPr>
        <p:sp>
          <p:nvSpPr>
            <p:cNvPr id="547" name="Google Shape;547;p11"/>
            <p:cNvSpPr/>
            <p:nvPr/>
          </p:nvSpPr>
          <p:spPr>
            <a:xfrm>
              <a:off x="4974254" y="3847789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5496768" y="3847789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6000621" y="3847789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6485813" y="3847789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1" name="Google Shape;551;p11"/>
          <p:cNvGrpSpPr/>
          <p:nvPr/>
        </p:nvGrpSpPr>
        <p:grpSpPr>
          <a:xfrm>
            <a:off x="2846071" y="2823897"/>
            <a:ext cx="893977" cy="271588"/>
            <a:chOff x="4974254" y="4556915"/>
            <a:chExt cx="1474235" cy="447868"/>
          </a:xfrm>
        </p:grpSpPr>
        <p:sp>
          <p:nvSpPr>
            <p:cNvPr id="552" name="Google Shape;552;p11"/>
            <p:cNvSpPr/>
            <p:nvPr/>
          </p:nvSpPr>
          <p:spPr>
            <a:xfrm>
              <a:off x="4974254" y="4556915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5496768" y="4556915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6000621" y="4556915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55" name="Google Shape;555;p11"/>
          <p:cNvSpPr/>
          <p:nvPr/>
        </p:nvSpPr>
        <p:spPr>
          <a:xfrm>
            <a:off x="2846071" y="3329127"/>
            <a:ext cx="271588" cy="27158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A47E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56" name="Google Shape;556;p11"/>
          <p:cNvGrpSpPr/>
          <p:nvPr/>
        </p:nvGrpSpPr>
        <p:grpSpPr>
          <a:xfrm>
            <a:off x="2846071" y="3834356"/>
            <a:ext cx="893977" cy="271588"/>
            <a:chOff x="4974254" y="5900523"/>
            <a:chExt cx="1474235" cy="447868"/>
          </a:xfrm>
        </p:grpSpPr>
        <p:sp>
          <p:nvSpPr>
            <p:cNvPr id="557" name="Google Shape;557;p11"/>
            <p:cNvSpPr/>
            <p:nvPr/>
          </p:nvSpPr>
          <p:spPr>
            <a:xfrm>
              <a:off x="4974254" y="5900523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5496768" y="5900523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6000621" y="5900523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60" name="Google Shape;560;p11"/>
          <p:cNvSpPr/>
          <p:nvPr/>
        </p:nvSpPr>
        <p:spPr>
          <a:xfrm>
            <a:off x="4894300" y="1835724"/>
            <a:ext cx="271588" cy="27158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A47E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61" name="Google Shape;561;p11"/>
          <p:cNvGrpSpPr/>
          <p:nvPr/>
        </p:nvGrpSpPr>
        <p:grpSpPr>
          <a:xfrm>
            <a:off x="4894301" y="2341040"/>
            <a:ext cx="588441" cy="271588"/>
            <a:chOff x="8351936" y="3885111"/>
            <a:chExt cx="970383" cy="447868"/>
          </a:xfrm>
        </p:grpSpPr>
        <p:sp>
          <p:nvSpPr>
            <p:cNvPr id="562" name="Google Shape;562;p11"/>
            <p:cNvSpPr/>
            <p:nvPr/>
          </p:nvSpPr>
          <p:spPr>
            <a:xfrm>
              <a:off x="8351936" y="3885111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8874451" y="3885111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64" name="Google Shape;564;p11"/>
          <p:cNvGrpSpPr/>
          <p:nvPr/>
        </p:nvGrpSpPr>
        <p:grpSpPr>
          <a:xfrm>
            <a:off x="4928249" y="3351673"/>
            <a:ext cx="1482419" cy="271588"/>
            <a:chOff x="8407920" y="5228720"/>
            <a:chExt cx="2444619" cy="447868"/>
          </a:xfrm>
        </p:grpSpPr>
        <p:sp>
          <p:nvSpPr>
            <p:cNvPr id="565" name="Google Shape;565;p11"/>
            <p:cNvSpPr/>
            <p:nvPr/>
          </p:nvSpPr>
          <p:spPr>
            <a:xfrm>
              <a:off x="8407920" y="5228720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8930434" y="5228720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9434287" y="5228720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9919479" y="5228720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404671" y="5228720"/>
              <a:ext cx="447868" cy="44786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A47E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70" name="Google Shape;570;p11"/>
          <p:cNvSpPr/>
          <p:nvPr/>
        </p:nvSpPr>
        <p:spPr>
          <a:xfrm>
            <a:off x="4894300" y="2846356"/>
            <a:ext cx="271588" cy="27158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A47E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11"/>
          <p:cNvSpPr/>
          <p:nvPr/>
        </p:nvSpPr>
        <p:spPr>
          <a:xfrm>
            <a:off x="4894300" y="3856988"/>
            <a:ext cx="271588" cy="27158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A47E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11"/>
          <p:cNvSpPr txBox="1"/>
          <p:nvPr/>
        </p:nvSpPr>
        <p:spPr>
          <a:xfrm>
            <a:off x="8877101" y="155388"/>
            <a:ext cx="3224815" cy="5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1800"/>
              <a:buFontTx/>
              <a:buNone/>
              <a:tabLst/>
              <a:defRPr/>
            </a:pPr>
            <a:r>
              <a:rPr kumimoji="0" lang="en-US" sz="1092" b="0" i="1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* Not necessarily a quarterly update, perhaps semi annual or annual checking in on where we are with competitors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152400" y="685800"/>
            <a:ext cx="25908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Agenda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9851" y="1436299"/>
            <a:ext cx="9903186" cy="3993627"/>
            <a:chOff x="6602680" y="1991740"/>
            <a:chExt cx="8213257" cy="5079395"/>
          </a:xfrm>
        </p:grpSpPr>
        <p:graphicFrame>
          <p:nvGraphicFramePr>
            <p:cNvPr id="4" name="Group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87202976"/>
                </p:ext>
              </p:extLst>
            </p:nvPr>
          </p:nvGraphicFramePr>
          <p:xfrm>
            <a:off x="6602680" y="2364992"/>
            <a:ext cx="8213257" cy="4706143"/>
          </p:xfrm>
          <a:graphic>
            <a:graphicData uri="http://schemas.openxmlformats.org/drawingml/2006/table">
              <a:tbl>
                <a:tblPr/>
                <a:tblGrid>
                  <a:gridCol w="570315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00017">
                    <a:extLst>
                      <a:ext uri="{9D8B030D-6E8A-4147-A177-3AD203B41FA5}">
                        <a16:colId xmlns:a16="http://schemas.microsoft.com/office/drawing/2014/main" val="2741686443"/>
                      </a:ext>
                    </a:extLst>
                  </a:gridCol>
                  <a:gridCol w="210001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580203">
                  <a:tc>
                    <a:txBody>
                      <a:bodyPr/>
                      <a:lstStyle/>
                      <a:p>
                        <a:pPr marL="0" lvl="0" indent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lang="en" sz="1800" dirty="0">
                            <a:solidFill>
                              <a:schemeClr val="tx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rPr>
                          <a:t>CEO Q3 </a:t>
                        </a:r>
                        <a:r>
                          <a:rPr lang="en-US" sz="1800" dirty="0">
                            <a:solidFill>
                              <a:schemeClr val="tx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rPr>
                          <a:t>Overview</a:t>
                        </a:r>
                        <a:endParaRPr sz="1800" dirty="0">
                          <a:solidFill>
                            <a:schemeClr val="tx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endParaRPr>
                      </a:p>
                    </a:txBody>
                    <a:tcPr marL="91425" marR="91425" marT="91425" marB="91425" anchor="ctr">
                      <a:lnL>
                        <a:noFill/>
                      </a:lnL>
                      <a:lnR w="12700">
                        <a:solidFill>
                          <a:schemeClr val="tx1"/>
                        </a:solidFill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</a:pPr>
                        <a:r>
                          <a:rPr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venir Book"/>
                            <a:ea typeface="Avenir Book" charset="0"/>
                            <a:cs typeface="Avenir Book" charset="0"/>
                          </a:rPr>
                          <a:t>15 min.</a:t>
                        </a:r>
                        <a:endPara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venir Book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>
                      <a:lnL w="12700">
                        <a:solidFill>
                          <a:schemeClr val="tx1"/>
                        </a:solidFill>
                      </a:lnL>
                      <a:lnR w="12700">
                        <a:solidFill>
                          <a:schemeClr val="tx1"/>
                        </a:solidFill>
                      </a:lnR>
                      <a:lnT w="12700">
                        <a:solidFill>
                          <a:schemeClr val="tx1"/>
                        </a:solidFill>
                      </a:lnT>
                      <a:lnB w="12700">
                        <a:solidFill>
                          <a:schemeClr val="tx1"/>
                        </a:solidFill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>
                            <a:tab pos="739775" algn="r"/>
                            <a:tab pos="915988" algn="l"/>
                            <a:tab pos="1716088" algn="r"/>
                          </a:tabLst>
                        </a:pPr>
                        <a:endPara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 horzOverflow="overflow">
                      <a:lnL w="12700">
                        <a:solidFill>
                          <a:schemeClr val="tx1"/>
                        </a:solidFill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80203">
                  <a:tc>
                    <a:txBody>
                      <a:bodyPr/>
                      <a:lstStyle/>
                      <a:p>
                        <a:pPr marL="0" lvl="0" indent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dirty="0">
                            <a:solidFill>
                              <a:schemeClr val="tx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rPr>
                          <a:t>Financial Results</a:t>
                        </a:r>
                        <a:endParaRPr sz="1800" dirty="0">
                          <a:solidFill>
                            <a:schemeClr val="tx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endParaRPr>
                      </a:p>
                    </a:txBody>
                    <a:tcPr marL="91425" marR="91425" marT="91425" marB="91425" anchor="ctr">
                      <a:lnL>
                        <a:noFill/>
                      </a:lnL>
                      <a:lnR w="12700">
                        <a:solidFill>
                          <a:schemeClr val="tx1"/>
                        </a:solidFill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</a:pPr>
                        <a:r>
                          <a:rPr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313C42"/>
                            </a:solidFill>
                            <a:effectLst/>
                            <a:uLnTx/>
                            <a:uFillTx/>
                            <a:latin typeface="Avenir Book"/>
                            <a:ea typeface="Avenir Book" charset="0"/>
                            <a:cs typeface="Avenir Book" charset="0"/>
                          </a:rPr>
                          <a:t>15 min.</a:t>
                        </a: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3C42"/>
                          </a:solidFill>
                          <a:effectLst/>
                          <a:uLnTx/>
                          <a:uFillTx/>
                          <a:latin typeface="Avenir Book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>
                      <a:lnL w="12700">
                        <a:solidFill>
                          <a:schemeClr val="tx1"/>
                        </a:solidFill>
                      </a:lnL>
                      <a:lnR w="12700">
                        <a:solidFill>
                          <a:schemeClr val="tx1"/>
                        </a:solidFill>
                      </a:lnR>
                      <a:lnT w="12700">
                        <a:solidFill>
                          <a:schemeClr val="tx1"/>
                        </a:solidFill>
                      </a:lnT>
                      <a:lnB w="12700">
                        <a:solidFill>
                          <a:schemeClr val="tx1"/>
                        </a:solidFill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70B841"/>
                          </a:buClr>
                          <a:buSzPct val="65000"/>
                          <a:buFont typeface="Wingdings" pitchFamily="2" charset="2"/>
                          <a:buNone/>
                          <a:tabLst>
                            <a:tab pos="739775" algn="r"/>
                            <a:tab pos="915988" algn="l"/>
                            <a:tab pos="1716088" algn="r"/>
                          </a:tabLst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3C42"/>
                          </a:solidFill>
                          <a:effectLst/>
                          <a:uLnTx/>
                          <a:uFillTx/>
                          <a:latin typeface="Avenir Book" charset="0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 horzOverflow="overflow">
                      <a:lnL w="12700">
                        <a:solidFill>
                          <a:schemeClr val="tx1"/>
                        </a:solidFill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80203">
                  <a:tc>
                    <a:txBody>
                      <a:bodyPr/>
                      <a:lstStyle/>
                      <a:p>
                        <a:pPr marL="0" lvl="0" indent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dirty="0">
                            <a:solidFill>
                              <a:schemeClr val="tx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rPr>
                          <a:t>Go-to-Market Results </a:t>
                        </a:r>
                        <a:endParaRPr sz="1800" dirty="0">
                          <a:solidFill>
                            <a:schemeClr val="tx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endParaRPr>
                      </a:p>
                    </a:txBody>
                    <a:tcPr marL="91425" marR="91425" marT="91425" marB="91425" anchor="ctr">
                      <a:lnL>
                        <a:noFill/>
                      </a:lnL>
                      <a:lnR w="12700">
                        <a:solidFill>
                          <a:schemeClr val="tx1"/>
                        </a:solidFill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</a:pPr>
                        <a:r>
                          <a:rPr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313C42"/>
                            </a:solidFill>
                            <a:effectLst/>
                            <a:uLnTx/>
                            <a:uFillTx/>
                            <a:latin typeface="Avenir Book"/>
                            <a:ea typeface="Avenir Book" charset="0"/>
                            <a:cs typeface="Avenir Book" charset="0"/>
                          </a:rPr>
                          <a:t>30 min.</a:t>
                        </a:r>
                      </a:p>
                    </a:txBody>
                    <a:tcPr anchor="ctr">
                      <a:lnL w="12700">
                        <a:solidFill>
                          <a:schemeClr val="tx1"/>
                        </a:solidFill>
                      </a:lnL>
                      <a:lnR w="12700">
                        <a:solidFill>
                          <a:schemeClr val="tx1"/>
                        </a:solidFill>
                      </a:lnR>
                      <a:lnT w="12700">
                        <a:solidFill>
                          <a:schemeClr val="tx1"/>
                        </a:solidFill>
                      </a:lnT>
                      <a:lnB w="12700">
                        <a:solidFill>
                          <a:schemeClr val="tx1"/>
                        </a:solidFill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70B841"/>
                          </a:buClr>
                          <a:buSzPct val="65000"/>
                          <a:buFont typeface="Wingdings" pitchFamily="2" charset="2"/>
                          <a:buNone/>
                          <a:tabLst>
                            <a:tab pos="739775" algn="r"/>
                            <a:tab pos="915988" algn="l"/>
                            <a:tab pos="1716088" algn="r"/>
                          </a:tabLst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3C42"/>
                          </a:solidFill>
                          <a:effectLst/>
                          <a:uLnTx/>
                          <a:uFillTx/>
                          <a:latin typeface="Avenir Book" charset="0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 horzOverflow="overflow">
                      <a:lnL w="12700">
                        <a:solidFill>
                          <a:schemeClr val="tx1"/>
                        </a:solidFill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591943847"/>
                    </a:ext>
                  </a:extLst>
                </a:tr>
                <a:tr h="700622">
                  <a:tc>
                    <a:txBody>
                      <a:bodyPr/>
                      <a:lstStyle/>
                      <a:p>
                        <a:pPr marL="0" lvl="0" indent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dirty="0">
                            <a:solidFill>
                              <a:schemeClr val="tx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rPr>
                          <a:t>Strategic Discussion (1-2 big conceptual topics)</a:t>
                        </a:r>
                      </a:p>
                    </a:txBody>
                    <a:tcPr marL="91425" marR="91425" marT="91425" marB="91425" anchor="ctr">
                      <a:lnL>
                        <a:noFill/>
                      </a:lnL>
                      <a:lnR w="12700">
                        <a:solidFill>
                          <a:schemeClr val="tx1"/>
                        </a:solidFill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</a:pPr>
                        <a:r>
                          <a:rPr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313C42"/>
                            </a:solidFill>
                            <a:effectLst/>
                            <a:uLnTx/>
                            <a:uFillTx/>
                            <a:latin typeface="Avenir Book"/>
                            <a:ea typeface="Avenir Book" charset="0"/>
                            <a:cs typeface="Avenir Book" charset="0"/>
                          </a:rPr>
                          <a:t>45 min.</a:t>
                        </a: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3C42"/>
                          </a:solidFill>
                          <a:effectLst/>
                          <a:uLnTx/>
                          <a:uFillTx/>
                          <a:latin typeface="Avenir Book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>
                      <a:lnL w="12700">
                        <a:solidFill>
                          <a:schemeClr val="tx1"/>
                        </a:solidFill>
                      </a:lnL>
                      <a:lnR w="12700">
                        <a:solidFill>
                          <a:schemeClr val="tx1"/>
                        </a:solidFill>
                      </a:lnR>
                      <a:lnT w="12700">
                        <a:solidFill>
                          <a:schemeClr val="tx1"/>
                        </a:solidFill>
                      </a:lnT>
                      <a:lnB w="12700">
                        <a:solidFill>
                          <a:schemeClr val="tx1"/>
                        </a:solidFill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70B841"/>
                          </a:buClr>
                          <a:buSzPct val="65000"/>
                          <a:buFont typeface="Wingdings" pitchFamily="2" charset="2"/>
                          <a:buNone/>
                          <a:tabLst>
                            <a:tab pos="739775" algn="r"/>
                            <a:tab pos="915988" algn="l"/>
                            <a:tab pos="1716088" algn="r"/>
                          </a:tabLst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3C42"/>
                          </a:solidFill>
                          <a:effectLst/>
                          <a:uLnTx/>
                          <a:uFillTx/>
                          <a:latin typeface="Avenir Book" charset="0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 horzOverflow="overflow">
                      <a:lnL w="12700">
                        <a:solidFill>
                          <a:schemeClr val="tx1"/>
                        </a:solidFill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216210065"/>
                    </a:ext>
                  </a:extLst>
                </a:tr>
                <a:tr h="678727">
                  <a:tc>
                    <a:txBody>
                      <a:bodyPr/>
                      <a:lstStyle/>
                      <a:p>
                        <a:pPr marL="0" lvl="0" indent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dirty="0">
                            <a:solidFill>
                              <a:schemeClr val="tx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rPr>
                          <a:t>Board Business (Closed Session)</a:t>
                        </a:r>
                      </a:p>
                    </a:txBody>
                    <a:tcPr marL="91425" marR="91425" marT="91425" marB="91425" anchor="ctr">
                      <a:lnL>
                        <a:noFill/>
                      </a:lnL>
                      <a:lnR w="12700">
                        <a:solidFill>
                          <a:schemeClr val="tx1"/>
                        </a:solidFill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</a:pPr>
                        <a:r>
                          <a:rPr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313C42"/>
                            </a:solidFill>
                            <a:effectLst/>
                            <a:uLnTx/>
                            <a:uFillTx/>
                            <a:latin typeface="Avenir Book"/>
                            <a:ea typeface="Avenir Book" charset="0"/>
                            <a:cs typeface="Avenir Book" charset="0"/>
                          </a:rPr>
                          <a:t>30 min.</a:t>
                        </a: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3C42"/>
                          </a:solidFill>
                          <a:effectLst/>
                          <a:uLnTx/>
                          <a:uFillTx/>
                          <a:latin typeface="Avenir Book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>
                      <a:lnL w="12700">
                        <a:solidFill>
                          <a:schemeClr val="tx1"/>
                        </a:solidFill>
                      </a:lnL>
                      <a:lnR w="12700">
                        <a:solidFill>
                          <a:schemeClr val="tx1"/>
                        </a:solidFill>
                      </a:lnR>
                      <a:lnT w="12700">
                        <a:solidFill>
                          <a:schemeClr val="tx1"/>
                        </a:solidFill>
                      </a:lnT>
                      <a:lnB w="12700">
                        <a:solidFill>
                          <a:schemeClr val="tx1"/>
                        </a:solidFill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70B841"/>
                          </a:buClr>
                          <a:buSzPct val="65000"/>
                          <a:buFont typeface="Wingdings" pitchFamily="2" charset="2"/>
                          <a:buNone/>
                          <a:tabLst>
                            <a:tab pos="739775" algn="r"/>
                            <a:tab pos="915988" algn="l"/>
                            <a:tab pos="1716088" algn="r"/>
                          </a:tabLst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3C42"/>
                          </a:solidFill>
                          <a:effectLst/>
                          <a:uLnTx/>
                          <a:uFillTx/>
                          <a:latin typeface="Avenir Book" charset="0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 horzOverflow="overflow">
                      <a:lnL w="12700">
                        <a:solidFill>
                          <a:schemeClr val="tx1"/>
                        </a:solidFill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580203">
                  <a:tc>
                    <a:txBody>
                      <a:bodyPr/>
                      <a:lstStyle/>
                      <a:p>
                        <a:pPr marL="0" lvl="0" indent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dirty="0">
                            <a:solidFill>
                              <a:schemeClr val="tx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rPr>
                          <a:t>Appendix</a:t>
                        </a:r>
                        <a:endParaRPr sz="1800" dirty="0">
                          <a:solidFill>
                            <a:schemeClr val="tx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endParaRPr>
                      </a:p>
                    </a:txBody>
                    <a:tcPr marL="91425" marR="91425" marT="91425" marB="91425" anchor="ctr">
                      <a:lnL>
                        <a:noFill/>
                      </a:lnL>
                      <a:lnR w="12700">
                        <a:solidFill>
                          <a:schemeClr val="tx1"/>
                        </a:solidFill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defTabSz="91440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None/>
                          <a:tabLst>
                            <a:tab pos="739775" algn="r"/>
                            <a:tab pos="915988" algn="l"/>
                            <a:tab pos="1716088" algn="r"/>
                          </a:tabLst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3C42"/>
                          </a:solidFill>
                          <a:effectLst/>
                          <a:uLnTx/>
                          <a:uFillTx/>
                          <a:latin typeface="Avenir Book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>
                      <a:lnL w="12700">
                        <a:solidFill>
                          <a:schemeClr val="tx1"/>
                        </a:solidFill>
                      </a:lnL>
                      <a:lnR w="12700">
                        <a:solidFill>
                          <a:schemeClr val="tx1"/>
                        </a:solidFill>
                      </a:lnR>
                      <a:lnT w="12700">
                        <a:solidFill>
                          <a:schemeClr val="tx1"/>
                        </a:solidFill>
                      </a:lnT>
                      <a:lnB w="12700">
                        <a:solidFill>
                          <a:schemeClr val="tx1"/>
                        </a:solidFill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70B841"/>
                          </a:buClr>
                          <a:buSzPct val="65000"/>
                          <a:buFont typeface="Wingdings" pitchFamily="2" charset="2"/>
                          <a:buNone/>
                          <a:tabLst>
                            <a:tab pos="739775" algn="r"/>
                            <a:tab pos="915988" algn="l"/>
                            <a:tab pos="1716088" algn="r"/>
                          </a:tabLst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3C42"/>
                          </a:solidFill>
                          <a:effectLst/>
                          <a:uLnTx/>
                          <a:uFillTx/>
                          <a:latin typeface="Avenir Book" charset="0"/>
                          <a:ea typeface="Avenir Book" charset="0"/>
                          <a:cs typeface="Avenir Book" charset="0"/>
                        </a:endParaRPr>
                      </a:p>
                    </a:txBody>
                    <a:tcPr anchor="ctr" horzOverflow="overflow">
                      <a:lnL w="12700">
                        <a:solidFill>
                          <a:schemeClr val="tx1"/>
                        </a:solidFill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</a:tbl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3127719" y="1991740"/>
              <a:ext cx="1644736" cy="354564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13C42"/>
                  </a:solidFill>
                  <a:effectLst/>
                  <a:uLnTx/>
                  <a:uFillTx/>
                  <a:latin typeface="Avenir" charset="0"/>
                  <a:ea typeface="Avenir" charset="0"/>
                  <a:cs typeface="Avenir" charset="0"/>
                </a:rPr>
                <a:t>SLIDES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C42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357391-DB55-6C35-7E5F-87CDE91D2DDC}"/>
              </a:ext>
            </a:extLst>
          </p:cNvPr>
          <p:cNvSpPr txBox="1"/>
          <p:nvPr/>
        </p:nvSpPr>
        <p:spPr>
          <a:xfrm>
            <a:off x="6746790" y="3429000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76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7" name="Google Shape;577;p12"/>
          <p:cNvGraphicFramePr/>
          <p:nvPr/>
        </p:nvGraphicFramePr>
        <p:xfrm>
          <a:off x="564185" y="1836758"/>
          <a:ext cx="10356190" cy="38878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07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59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Market Segment</a:t>
                      </a:r>
                      <a:endParaRPr sz="500"/>
                    </a:p>
                  </a:txBody>
                  <a:tcPr marL="55455" marR="55455" marT="27728" marB="27728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Product Area</a:t>
                      </a:r>
                      <a:endParaRPr sz="500"/>
                    </a:p>
                  </a:txBody>
                  <a:tcPr marL="55455" marR="55455" marT="27728" marB="27728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No. Customers</a:t>
                      </a:r>
                      <a:endParaRPr sz="500"/>
                    </a:p>
                  </a:txBody>
                  <a:tcPr marL="55455" marR="55455" marT="27728" marB="27728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ARR ($K)</a:t>
                      </a:r>
                      <a:endParaRPr sz="500"/>
                    </a:p>
                  </a:txBody>
                  <a:tcPr marL="55455" marR="55455" marT="27728" marB="27728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TAM ($M)</a:t>
                      </a:r>
                      <a:endParaRPr sz="500"/>
                    </a:p>
                  </a:txBody>
                  <a:tcPr marL="55455" marR="55455" marT="27728" marB="27728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Market Share</a:t>
                      </a:r>
                      <a:endParaRPr sz="500"/>
                    </a:p>
                  </a:txBody>
                  <a:tcPr marL="55455" marR="55455" marT="27728" marB="27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8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sng"/>
                        <a:t>SMB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1500" b="0"/>
                        <a:t>Product 1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10000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$20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$200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20%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Product 2</a:t>
                      </a:r>
                      <a:endParaRPr sz="500"/>
                    </a:p>
                  </a:txBody>
                  <a:tcPr marL="55455" marR="55455" marT="27728" marB="27728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12000</a:t>
                      </a:r>
                      <a:endParaRPr sz="50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$25</a:t>
                      </a:r>
                      <a:endParaRPr sz="50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$300</a:t>
                      </a:r>
                      <a:endParaRPr sz="50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4%</a:t>
                      </a:r>
                      <a:endParaRPr sz="50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1500" b="0"/>
                        <a:t>Product 3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4000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$40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$160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0%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98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sng"/>
                        <a:t>Enterprise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1500" b="0"/>
                        <a:t>Product 1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1000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$120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$120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2%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Product 2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800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$160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$128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&lt;1%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1500" b="0"/>
                        <a:t>Product 3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300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$250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$75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/>
                        <a:t>0%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9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55455" marR="55455" marT="27728" marB="27728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/>
                    </a:p>
                  </a:txBody>
                  <a:tcPr marL="55455" marR="55455" marT="27728" marB="27728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/>
                    </a:p>
                  </a:txBody>
                  <a:tcPr marL="55455" marR="55455" marT="27728" marB="27728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/>
                    </a:p>
                  </a:txBody>
                  <a:tcPr marL="55455" marR="55455" marT="27728" marB="27728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</a:rPr>
                        <a:t>$983</a:t>
                      </a:r>
                      <a:endParaRPr sz="500"/>
                    </a:p>
                  </a:txBody>
                  <a:tcPr marL="55455" marR="55455" marT="27728" marB="2772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/>
                    </a:p>
                  </a:txBody>
                  <a:tcPr marL="55455" marR="55455" marT="27728" marB="27728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8" name="Google Shape;578;p12"/>
          <p:cNvSpPr txBox="1">
            <a:spLocks noGrp="1"/>
          </p:cNvSpPr>
          <p:nvPr>
            <p:ph type="ftr" idx="11"/>
          </p:nvPr>
        </p:nvSpPr>
        <p:spPr>
          <a:xfrm>
            <a:off x="4048013" y="6473876"/>
            <a:ext cx="4114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rm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579" name="Google Shape;579;p12"/>
          <p:cNvSpPr txBox="1">
            <a:spLocks noGrp="1"/>
          </p:cNvSpPr>
          <p:nvPr>
            <p:ph type="sldNum" idx="12"/>
          </p:nvPr>
        </p:nvSpPr>
        <p:spPr>
          <a:xfrm>
            <a:off x="8877101" y="6464634"/>
            <a:ext cx="27430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rm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50</a:t>
            </a:fld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580" name="Google Shape;580;p12"/>
          <p:cNvSpPr txBox="1">
            <a:spLocks noGrp="1"/>
          </p:cNvSpPr>
          <p:nvPr>
            <p:ph type="title"/>
          </p:nvPr>
        </p:nvSpPr>
        <p:spPr>
          <a:xfrm>
            <a:off x="564185" y="454684"/>
            <a:ext cx="10788910" cy="52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rmAutofit/>
          </a:bodyPr>
          <a:lstStyle/>
          <a:p>
            <a:pPr>
              <a:buSzPts val="5600"/>
            </a:pPr>
            <a:r>
              <a:rPr lang="en-US" sz="3396" dirty="0"/>
              <a:t>Example: Market sizing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24B9-A072-47BF-A0A9-F94E6E97F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362FA-2ED7-3A41-9E14-0936EE62F6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03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1" y="1049541"/>
            <a:ext cx="11450335" cy="50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6" name="Google Shape;1516;p2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Income Statement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8D935-2835-47CD-BC6C-ED0BC0D06D6A}"/>
              </a:ext>
            </a:extLst>
          </p:cNvPr>
          <p:cNvSpPr/>
          <p:nvPr/>
        </p:nvSpPr>
        <p:spPr bwMode="gray">
          <a:xfrm>
            <a:off x="11145520" y="0"/>
            <a:ext cx="965200" cy="9380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Balance Sheet</a:t>
            </a:r>
            <a:endParaRPr/>
          </a:p>
        </p:txBody>
      </p:sp>
      <p:pic>
        <p:nvPicPr>
          <p:cNvPr id="1524" name="Google Shape;1524;p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1" y="1039600"/>
            <a:ext cx="11450332" cy="48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417F34-77CD-462B-A7C3-3F534EFB7BA9}"/>
              </a:ext>
            </a:extLst>
          </p:cNvPr>
          <p:cNvSpPr/>
          <p:nvPr/>
        </p:nvSpPr>
        <p:spPr bwMode="gray">
          <a:xfrm>
            <a:off x="11145520" y="0"/>
            <a:ext cx="965200" cy="9380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Cash Flow Statement</a:t>
            </a:r>
            <a:endParaRPr/>
          </a:p>
        </p:txBody>
      </p:sp>
      <p:pic>
        <p:nvPicPr>
          <p:cNvPr id="1531" name="Google Shape;1531;p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0" y="1039600"/>
            <a:ext cx="11450331" cy="46042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EB8559-5C30-4D06-9B3C-B947C1C85E2E}"/>
              </a:ext>
            </a:extLst>
          </p:cNvPr>
          <p:cNvSpPr/>
          <p:nvPr/>
        </p:nvSpPr>
        <p:spPr bwMode="gray">
          <a:xfrm>
            <a:off x="11145520" y="0"/>
            <a:ext cx="965200" cy="9380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Trended Headcount by Department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B30B4-DBB1-46A0-AA8F-AE7C5394C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5" y="1759146"/>
            <a:ext cx="11776889" cy="2081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6EB9F-7739-4839-95D9-4889045D53BF}"/>
              </a:ext>
            </a:extLst>
          </p:cNvPr>
          <p:cNvSpPr txBox="1"/>
          <p:nvPr/>
        </p:nvSpPr>
        <p:spPr>
          <a:xfrm>
            <a:off x="6960246" y="162757"/>
            <a:ext cx="8059575" cy="263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The data is found on the “Trended Headcount” tab</a:t>
            </a:r>
          </a:p>
        </p:txBody>
      </p:sp>
    </p:spTree>
    <p:extLst>
      <p:ext uri="{BB962C8B-B14F-4D97-AF65-F5344CB8AC3E}">
        <p14:creationId xmlns:p14="http://schemas.microsoft.com/office/powerpoint/2010/main" val="3535508397"/>
      </p:ext>
    </p:extLst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B160-E141-432E-8448-8B8C5AAB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Trended Financial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E80DE-B925-429D-824A-631D3EC400F5}"/>
              </a:ext>
            </a:extLst>
          </p:cNvPr>
          <p:cNvSpPr txBox="1"/>
          <p:nvPr/>
        </p:nvSpPr>
        <p:spPr>
          <a:xfrm>
            <a:off x="6003234" y="162757"/>
            <a:ext cx="7606749" cy="263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The data is found on the “Model”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4FA39-E87D-4AEF-BBAF-1272E6AF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43612"/>
            <a:ext cx="7791583" cy="54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6846"/>
      </p:ext>
    </p:extLst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D94D93-9B87-1515-6D58-4E820283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1D6C6-ECAB-9918-0185-DAA89B17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066B-5B17-4CBE-A207-B1D70A9DDC4E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D1F4C-49C9-373D-6E47-3688EC557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Slide Ideas</a:t>
            </a:r>
          </a:p>
        </p:txBody>
      </p:sp>
    </p:spTree>
    <p:extLst>
      <p:ext uri="{BB962C8B-B14F-4D97-AF65-F5344CB8AC3E}">
        <p14:creationId xmlns:p14="http://schemas.microsoft.com/office/powerpoint/2010/main" val="23015915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6345"/>
            <a:ext cx="11482627" cy="48013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Example: Entering Pipe to New ARR Conversion Trends &amp; Outlook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4080630"/>
          <a:ext cx="7387240" cy="210312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00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9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16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Q320(A)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Q420(A)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Q121(A)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Q221(A)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Q321(A)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Q421(E)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Entering Pipe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$6.0M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$5.5M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$7.0M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$6.5M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$7.5M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Entering Pipe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$6.5M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ARR Won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$2.2M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$2.5M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$2.3M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$2.5M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 Target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$3.0M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ARR Won / Entering Pipe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Required Close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8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834440"/>
                  </a:ext>
                </a:extLst>
              </a:tr>
              <a:tr h="182725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Conversion</a:t>
                      </a:r>
                      <a:r>
                        <a:rPr lang="en-US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Rate Range</a:t>
                      </a:r>
                      <a:endParaRPr 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Min: 33%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$2.1M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730247"/>
                  </a:ext>
                </a:extLst>
              </a:tr>
              <a:tr h="182725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Average: 35%</a:t>
                      </a:r>
                      <a:r>
                        <a:rPr lang="en-US" sz="10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$2.3M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0429209"/>
                  </a:ext>
                </a:extLst>
              </a:tr>
              <a:tr h="182725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Max: 40%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5346737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528637" y="1174415"/>
          <a:ext cx="5060262" cy="278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1653396" y="2124624"/>
            <a:ext cx="1511952" cy="23852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ARR Won / Entering Pipe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8573531" y="4862383"/>
            <a:ext cx="679621" cy="296562"/>
          </a:xfrm>
          <a:prstGeom prst="round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8441" y="4730589"/>
            <a:ext cx="1299560" cy="56015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Calculated conversion rate needed indicates high likelihood of ARR bookings shortfall</a:t>
            </a:r>
          </a:p>
        </p:txBody>
      </p:sp>
      <p:cxnSp>
        <p:nvCxnSpPr>
          <p:cNvPr id="11" name="Straight Connector 10"/>
          <p:cNvCxnSpPr>
            <a:endCxn id="4" idx="3"/>
          </p:cNvCxnSpPr>
          <p:nvPr/>
        </p:nvCxnSpPr>
        <p:spPr bwMode="auto">
          <a:xfrm flipH="1">
            <a:off x="9253151" y="5010664"/>
            <a:ext cx="115290" cy="0"/>
          </a:xfrm>
          <a:prstGeom prst="line">
            <a:avLst/>
          </a:prstGeom>
          <a:noFill/>
          <a:ln w="1905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368441" y="5600518"/>
            <a:ext cx="1299560" cy="443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Likely ARR bookings based on historical conversion rates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8573531" y="5460484"/>
            <a:ext cx="679621" cy="723266"/>
          </a:xfrm>
          <a:prstGeom prst="roundRect">
            <a:avLst>
              <a:gd name="adj" fmla="val 12059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>
            <a:stCxn id="14" idx="1"/>
            <a:endCxn id="16" idx="3"/>
          </p:cNvCxnSpPr>
          <p:nvPr/>
        </p:nvCxnSpPr>
        <p:spPr bwMode="auto">
          <a:xfrm flipH="1">
            <a:off x="9253151" y="5822117"/>
            <a:ext cx="115290" cy="0"/>
          </a:xfrm>
          <a:prstGeom prst="line">
            <a:avLst/>
          </a:prstGeom>
          <a:noFill/>
          <a:ln w="1905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62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Slide: Churn Analysis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140246"/>
          <a:ext cx="11277600" cy="242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7200" y="3731191"/>
          <a:ext cx="11277600" cy="242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629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CEO Overview: Highlights and Challenges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6364099" y="1068287"/>
            <a:ext cx="5439679" cy="50125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None/>
              <a:tabLst/>
              <a:defRPr/>
            </a:pPr>
            <a:r>
              <a:rPr lang="en-US" b="1" u="sng" dirty="0">
                <a:solidFill>
                  <a:srgbClr val="000000"/>
                </a:solidFill>
                <a:latin typeface="Avenir"/>
              </a:rPr>
              <a:t>Challenges</a:t>
            </a:r>
            <a:endParaRPr lang="en-US" dirty="0"/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Strong improvement in sales efficiency but still below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ScaleVP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 target benchmark of 0.8.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Ending quarterly headcount of 96 employees below target of 106. Driven by a lag in hiring for sales roles.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The space is getting noticeably more competitive. Need to tighten our competitive positioning against Acme Company.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565579" y="1068286"/>
            <a:ext cx="5439679" cy="50125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Highlights</a:t>
            </a:r>
          </a:p>
          <a:p>
            <a:pPr marL="285750" indent="-28575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 charset="0"/>
                <a:cs typeface="Avenir" charset="0"/>
              </a:rPr>
              <a:t>Tracking broadly to plan, achieving 95% of</a:t>
            </a:r>
            <a:r>
              <a:rPr lang="en-US" dirty="0">
                <a:solidFill>
                  <a:srgbClr val="000000"/>
                </a:solidFill>
                <a:latin typeface="Avenir"/>
                <a:ea typeface="Avenir" charset="0"/>
                <a:cs typeface="Avenir" charset="0"/>
              </a:rPr>
              <a:t>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Avenir" charset="0"/>
                <a:cs typeface="Avenir" charset="0"/>
              </a:rPr>
              <a:t>Gross New ARR for Q3 and 100% of Ending ARR plan YTD.</a:t>
            </a:r>
            <a:endParaRPr lang="en-US">
              <a:latin typeface="Avenir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Successful executive hires made including bringing on our VP Marketing and VP Customer Success.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 charset="0"/>
              <a:ea typeface="Avenir" charset="0"/>
              <a:cs typeface="Avenir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 charset="0"/>
                <a:ea typeface="Avenir" charset="0"/>
                <a:cs typeface="Avenir" charset="0"/>
              </a:rPr>
              <a:t>Signed our biggest customer to date (Wells Fargo), which is nice validation for our moving up market strategy. 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418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Slide: Renewal Analysis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140246"/>
          <a:ext cx="11277600" cy="242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7200" y="3731191"/>
          <a:ext cx="11277600" cy="242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10743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"/>
          <p:cNvSpPr/>
          <p:nvPr/>
        </p:nvSpPr>
        <p:spPr>
          <a:xfrm>
            <a:off x="428" y="0"/>
            <a:ext cx="4485600" cy="644309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6"/>
          <p:cNvSpPr txBox="1">
            <a:spLocks noGrp="1"/>
          </p:cNvSpPr>
          <p:nvPr>
            <p:ph type="title"/>
          </p:nvPr>
        </p:nvSpPr>
        <p:spPr>
          <a:xfrm>
            <a:off x="566011" y="454684"/>
            <a:ext cx="3219052" cy="224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rmAutofit/>
          </a:bodyPr>
          <a:lstStyle/>
          <a:p>
            <a:pPr>
              <a:buSzPts val="5600"/>
            </a:pPr>
            <a:r>
              <a:rPr lang="en-US" sz="3396" dirty="0"/>
              <a:t>Categorizing Activity for Reporting</a:t>
            </a:r>
            <a:endParaRPr dirty="0"/>
          </a:p>
        </p:txBody>
      </p:sp>
      <p:sp>
        <p:nvSpPr>
          <p:cNvPr id="473" name="Google Shape;473;p6"/>
          <p:cNvSpPr txBox="1">
            <a:spLocks noGrp="1"/>
          </p:cNvSpPr>
          <p:nvPr>
            <p:ph type="ftr" idx="11"/>
          </p:nvPr>
        </p:nvSpPr>
        <p:spPr>
          <a:xfrm>
            <a:off x="4048013" y="6473876"/>
            <a:ext cx="4114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474" name="Google Shape;474;p6"/>
          <p:cNvSpPr txBox="1">
            <a:spLocks noGrp="1"/>
          </p:cNvSpPr>
          <p:nvPr>
            <p:ph type="sldNum" idx="12"/>
          </p:nvPr>
        </p:nvSpPr>
        <p:spPr>
          <a:xfrm>
            <a:off x="8877101" y="6464634"/>
            <a:ext cx="27430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61</a:t>
            </a:fld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475" name="Google Shape;475;p6"/>
          <p:cNvSpPr txBox="1"/>
          <p:nvPr/>
        </p:nvSpPr>
        <p:spPr>
          <a:xfrm>
            <a:off x="6196667" y="1292756"/>
            <a:ext cx="5314625" cy="48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normAutofit/>
          </a:bodyPr>
          <a:lstStyle/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AE24"/>
              </a:buClr>
              <a:buSzPts val="3600"/>
              <a:buFontTx/>
              <a:buNone/>
              <a:tabLst/>
              <a:defRPr/>
            </a:pPr>
            <a:r>
              <a:rPr kumimoji="0" lang="en-US" sz="2183" b="1" i="0" u="none" strike="noStrike" kern="0" cap="none" spc="0" normalizeH="0" baseline="0" noProof="0" dirty="0">
                <a:ln>
                  <a:noFill/>
                </a:ln>
                <a:solidFill>
                  <a:srgbClr val="E1AE2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Growth: </a:t>
            </a:r>
            <a:r>
              <a:rPr kumimoji="0" lang="en-US" sz="2183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updates that improve customer acquisition and onboarding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AE24"/>
              </a:buClr>
              <a:buSzPts val="3600"/>
              <a:buFontTx/>
              <a:buNone/>
              <a:tabLst/>
              <a:defRPr/>
            </a:pPr>
            <a:r>
              <a:rPr kumimoji="0" lang="en-US" sz="2183" b="1" i="0" u="none" strike="noStrike" kern="0" cap="none" spc="0" normalizeH="0" baseline="0" noProof="0" dirty="0">
                <a:ln>
                  <a:noFill/>
                </a:ln>
                <a:solidFill>
                  <a:srgbClr val="E1AE2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Retention</a:t>
            </a:r>
            <a:r>
              <a:rPr kumimoji="0" lang="en-US" sz="2183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 updates that improve existing customer upsell opportunities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AE24"/>
              </a:buClr>
              <a:buSzPts val="3600"/>
              <a:buFontTx/>
              <a:buNone/>
              <a:tabLst/>
              <a:defRPr/>
            </a:pPr>
            <a:r>
              <a:rPr kumimoji="0" lang="en-US" sz="2183" b="1" i="0" u="none" strike="noStrike" kern="0" cap="none" spc="0" normalizeH="0" baseline="0" noProof="0" dirty="0">
                <a:ln>
                  <a:noFill/>
                </a:ln>
                <a:solidFill>
                  <a:srgbClr val="E1AE2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Expansion</a:t>
            </a:r>
            <a:r>
              <a:rPr kumimoji="0" lang="en-US" sz="2183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 new features and offerings targeted at entering new markets</a:t>
            </a:r>
            <a:endParaRPr kumimoji="0" sz="8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AE24"/>
              </a:buClr>
              <a:buSzPts val="3600"/>
              <a:buFontTx/>
              <a:buNone/>
              <a:tabLst/>
              <a:defRPr/>
            </a:pPr>
            <a:r>
              <a:rPr kumimoji="0" lang="en-US" sz="2183" b="1" i="0" u="none" strike="noStrike" kern="0" cap="none" spc="0" normalizeH="0" baseline="0" noProof="0">
                <a:ln>
                  <a:noFill/>
                </a:ln>
                <a:solidFill>
                  <a:srgbClr val="E1AE2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Maintenance</a:t>
            </a:r>
            <a:r>
              <a:rPr kumimoji="0" lang="en-US" sz="2183" b="0" i="0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 improvements to existing features to retain customers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6"/>
          <p:cNvSpPr txBox="1"/>
          <p:nvPr/>
        </p:nvSpPr>
        <p:spPr>
          <a:xfrm>
            <a:off x="566010" y="2809736"/>
            <a:ext cx="3219052" cy="352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r>
              <a:rPr kumimoji="0" lang="en-US" sz="2183" b="0" i="0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Four typical categories across markets: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3600"/>
              <a:buFontTx/>
              <a:buNone/>
              <a:tabLst/>
              <a:defRPr/>
            </a:pPr>
            <a:endParaRPr kumimoji="0" sz="2183" b="0" i="0" u="none" strike="noStrike" kern="0" cap="none" spc="0" normalizeH="0" baseline="0" noProof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2400"/>
              <a:buFontTx/>
              <a:buNone/>
              <a:tabLst/>
              <a:defRPr/>
            </a:pPr>
            <a:r>
              <a:rPr kumimoji="0" lang="en-US" sz="1455" b="0" i="1" u="none" strike="noStrike" kern="0" cap="none" spc="0" normalizeH="0" baseline="0" noProof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*this slide is just a reference slide, not meant to be in the deck!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77" name="Google Shape;477;p6"/>
          <p:cNvGrpSpPr/>
          <p:nvPr/>
        </p:nvGrpSpPr>
        <p:grpSpPr>
          <a:xfrm>
            <a:off x="4804457" y="1128992"/>
            <a:ext cx="874390" cy="874390"/>
            <a:chOff x="7922199" y="2068248"/>
            <a:chExt cx="1872343" cy="1872343"/>
          </a:xfrm>
        </p:grpSpPr>
        <p:sp>
          <p:nvSpPr>
            <p:cNvPr id="478" name="Google Shape;478;p6"/>
            <p:cNvSpPr/>
            <p:nvPr/>
          </p:nvSpPr>
          <p:spPr>
            <a:xfrm>
              <a:off x="7922199" y="2068248"/>
              <a:ext cx="1872343" cy="187234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79" name="Google Shape;479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53909" y="2558504"/>
              <a:ext cx="808922" cy="8523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p6"/>
          <p:cNvGrpSpPr/>
          <p:nvPr/>
        </p:nvGrpSpPr>
        <p:grpSpPr>
          <a:xfrm>
            <a:off x="4804457" y="2403545"/>
            <a:ext cx="874390" cy="876099"/>
            <a:chOff x="7922199" y="4499731"/>
            <a:chExt cx="1872343" cy="1872343"/>
          </a:xfrm>
        </p:grpSpPr>
        <p:sp>
          <p:nvSpPr>
            <p:cNvPr id="481" name="Google Shape;481;p6"/>
            <p:cNvSpPr/>
            <p:nvPr/>
          </p:nvSpPr>
          <p:spPr>
            <a:xfrm>
              <a:off x="7922199" y="4499731"/>
              <a:ext cx="1872343" cy="187234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82" name="Google Shape;482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00881" y="4937541"/>
              <a:ext cx="1114978" cy="996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p6"/>
          <p:cNvGrpSpPr/>
          <p:nvPr/>
        </p:nvGrpSpPr>
        <p:grpSpPr>
          <a:xfrm>
            <a:off x="4795157" y="3518512"/>
            <a:ext cx="874390" cy="874390"/>
            <a:chOff x="7922199" y="7587816"/>
            <a:chExt cx="1872343" cy="1872343"/>
          </a:xfrm>
        </p:grpSpPr>
        <p:sp>
          <p:nvSpPr>
            <p:cNvPr id="484" name="Google Shape;484;p6"/>
            <p:cNvSpPr/>
            <p:nvPr/>
          </p:nvSpPr>
          <p:spPr>
            <a:xfrm>
              <a:off x="7922199" y="7587816"/>
              <a:ext cx="1872343" cy="187234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85" name="Google Shape;485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94468" y="7960085"/>
              <a:ext cx="1127805" cy="11278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6" name="Google Shape;486;p6"/>
          <p:cNvGrpSpPr/>
          <p:nvPr/>
        </p:nvGrpSpPr>
        <p:grpSpPr>
          <a:xfrm>
            <a:off x="4804457" y="4646392"/>
            <a:ext cx="874390" cy="874390"/>
            <a:chOff x="7922199" y="7536873"/>
            <a:chExt cx="1577401" cy="1577401"/>
          </a:xfrm>
        </p:grpSpPr>
        <p:sp>
          <p:nvSpPr>
            <p:cNvPr id="487" name="Google Shape;487;p6"/>
            <p:cNvSpPr/>
            <p:nvPr/>
          </p:nvSpPr>
          <p:spPr>
            <a:xfrm>
              <a:off x="7922199" y="7536873"/>
              <a:ext cx="1577401" cy="1577401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5440" tIns="27713" rIns="55440" bIns="27713" anchor="ctr" anchorCtr="0">
              <a:no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88" name="Google Shape;488;p6" descr="Free Maintenance Line Icon - Available in SVG, PNG, EPS, AI &amp;amp; Icon fonts"/>
            <p:cNvPicPr preferRelativeResize="0"/>
            <p:nvPr/>
          </p:nvPicPr>
          <p:blipFill rotWithShape="1">
            <a:blip r:embed="rId6">
              <a:alphaModFix/>
              <a:biLevel thresh="25000"/>
            </a:blip>
            <a:srcRect/>
            <a:stretch/>
          </p:blipFill>
          <p:spPr>
            <a:xfrm>
              <a:off x="8193512" y="7825055"/>
              <a:ext cx="1001222" cy="10012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"/>
          <p:cNvSpPr txBox="1">
            <a:spLocks noGrp="1"/>
          </p:cNvSpPr>
          <p:nvPr>
            <p:ph type="title"/>
          </p:nvPr>
        </p:nvSpPr>
        <p:spPr>
          <a:xfrm>
            <a:off x="566011" y="454684"/>
            <a:ext cx="11054098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rmAutofit/>
          </a:bodyPr>
          <a:lstStyle/>
          <a:p>
            <a:pPr>
              <a:buSzPts val="5600"/>
            </a:pPr>
            <a:r>
              <a:rPr lang="en-US" sz="3396"/>
              <a:t>Current Quarter Stoplight Chart</a:t>
            </a:r>
            <a:endParaRPr/>
          </a:p>
        </p:txBody>
      </p:sp>
      <p:sp>
        <p:nvSpPr>
          <p:cNvPr id="494" name="Google Shape;494;p7"/>
          <p:cNvSpPr txBox="1">
            <a:spLocks noGrp="1"/>
          </p:cNvSpPr>
          <p:nvPr>
            <p:ph type="ftr" idx="11"/>
          </p:nvPr>
        </p:nvSpPr>
        <p:spPr>
          <a:xfrm>
            <a:off x="4048013" y="6473876"/>
            <a:ext cx="4114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495" name="Google Shape;495;p7"/>
          <p:cNvSpPr txBox="1">
            <a:spLocks noGrp="1"/>
          </p:cNvSpPr>
          <p:nvPr>
            <p:ph type="sldNum" idx="12"/>
          </p:nvPr>
        </p:nvSpPr>
        <p:spPr>
          <a:xfrm>
            <a:off x="8877101" y="6464634"/>
            <a:ext cx="27430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62</a:t>
            </a:fld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graphicFrame>
        <p:nvGraphicFramePr>
          <p:cNvPr id="496" name="Google Shape;496;p7"/>
          <p:cNvGraphicFramePr/>
          <p:nvPr>
            <p:extLst>
              <p:ext uri="{D42A27DB-BD31-4B8C-83A1-F6EECF244321}">
                <p14:modId xmlns:p14="http://schemas.microsoft.com/office/powerpoint/2010/main" val="1274574244"/>
              </p:ext>
            </p:extLst>
          </p:nvPr>
        </p:nvGraphicFramePr>
        <p:xfrm>
          <a:off x="566009" y="1090327"/>
          <a:ext cx="11231742" cy="4925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8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2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>
                          <a:solidFill>
                            <a:schemeClr val="lt1"/>
                          </a:solidFill>
                        </a:rPr>
                        <a:t>ITEM</a:t>
                      </a:r>
                      <a:endParaRPr sz="5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>
                          <a:solidFill>
                            <a:schemeClr val="lt1"/>
                          </a:solidFill>
                        </a:rPr>
                        <a:t>STATUS</a:t>
                      </a:r>
                      <a:endParaRPr sz="5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>
                          <a:solidFill>
                            <a:schemeClr val="lt1"/>
                          </a:solidFill>
                        </a:rPr>
                        <a:t>NOTES</a:t>
                      </a:r>
                      <a:endParaRPr sz="5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accent1"/>
                        </a:solidFill>
                      </a:endParaRPr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accent1"/>
                        </a:solidFill>
                      </a:endParaRPr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Growth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What is the high-level goal here?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1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Ship new enterprise features and get 5 beta/design partner customers to sign a beta contract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Closed 3/5 enterprise customers with new features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4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accent1"/>
                        </a:solidFill>
                      </a:endParaRPr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 b="1">
                        <a:solidFill>
                          <a:schemeClr val="accent1"/>
                        </a:solidFill>
                      </a:endParaRPr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Retention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What is the high-level goal here?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1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Decrease customers who sign but never start using the product</a:t>
                      </a:r>
                      <a:endParaRPr sz="5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Shipped new feature and reduced stuck customers from 25% (5/20) to ~10% (2/20)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84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accent1"/>
                        </a:solidFill>
                      </a:endParaRPr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 b="1">
                        <a:solidFill>
                          <a:schemeClr val="accent1"/>
                        </a:solidFill>
                      </a:endParaRPr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Expansion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What is the high-level goal here?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51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Build new features that allow users to invite their coworkers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Shipped sharing feature to early alpha group, 2/15 customers used the feature and 25 referral signups but not charging yet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Maintenance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What is the high-level goal here?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Improve automation rate from 5% to 20%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Shipped feature, but only improved to 6%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97" name="Google Shape;497;p7"/>
          <p:cNvSpPr/>
          <p:nvPr/>
        </p:nvSpPr>
        <p:spPr>
          <a:xfrm>
            <a:off x="6214312" y="4440157"/>
            <a:ext cx="277246" cy="277246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7"/>
          <p:cNvSpPr/>
          <p:nvPr/>
        </p:nvSpPr>
        <p:spPr>
          <a:xfrm>
            <a:off x="6214312" y="5486528"/>
            <a:ext cx="277246" cy="27724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7"/>
          <p:cNvSpPr txBox="1"/>
          <p:nvPr/>
        </p:nvSpPr>
        <p:spPr>
          <a:xfrm>
            <a:off x="8877101" y="155388"/>
            <a:ext cx="3224815" cy="5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1800"/>
              <a:buFontTx/>
              <a:buNone/>
              <a:tabLst/>
              <a:defRPr/>
            </a:pPr>
            <a:r>
              <a:rPr kumimoji="0" lang="en-US" sz="1092" b="0" i="1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* all comments below are examples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1800"/>
              <a:buFontTx/>
              <a:buNone/>
              <a:tabLst/>
              <a:defRPr/>
            </a:pPr>
            <a:r>
              <a:rPr kumimoji="0" lang="en-US" sz="1092" b="0" i="1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* not necessary to have all 4 categories, just showing as an example</a:t>
            </a:r>
            <a:endParaRPr kumimoji="0" sz="1092" b="0" i="1" u="none" strike="noStrike" kern="0" cap="none" spc="0" normalizeH="0" baseline="0" noProof="0" dirty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7"/>
          <p:cNvSpPr/>
          <p:nvPr/>
        </p:nvSpPr>
        <p:spPr>
          <a:xfrm>
            <a:off x="6214312" y="2002393"/>
            <a:ext cx="277246" cy="277246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7"/>
          <p:cNvSpPr/>
          <p:nvPr/>
        </p:nvSpPr>
        <p:spPr>
          <a:xfrm>
            <a:off x="6214312" y="3211587"/>
            <a:ext cx="277246" cy="277246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Autofit/>
          </a:bodyPr>
          <a:lstStyle/>
          <a:p>
            <a:pPr>
              <a:buSzPts val="5200"/>
            </a:pPr>
            <a:r>
              <a:rPr lang="en-US" sz="3200" dirty="0"/>
              <a:t>Next Quarter Planning Chart</a:t>
            </a:r>
            <a:endParaRPr sz="3200" dirty="0"/>
          </a:p>
        </p:txBody>
      </p:sp>
      <p:sp>
        <p:nvSpPr>
          <p:cNvPr id="507" name="Google Shape;507;p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508" name="Google Shape;508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63</a:t>
            </a:fld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E5BB60-F1C7-5640-B288-92C00D35C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09" name="Google Shape;509;p8"/>
          <p:cNvGraphicFramePr/>
          <p:nvPr>
            <p:extLst>
              <p:ext uri="{D42A27DB-BD31-4B8C-83A1-F6EECF244321}">
                <p14:modId xmlns:p14="http://schemas.microsoft.com/office/powerpoint/2010/main" val="2209836327"/>
              </p:ext>
            </p:extLst>
          </p:nvPr>
        </p:nvGraphicFramePr>
        <p:xfrm>
          <a:off x="481532" y="1002000"/>
          <a:ext cx="11316214" cy="49204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4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2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98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dirty="0"/>
                        <a:t>ITEM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dirty="0"/>
                        <a:t>STATUS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dirty="0"/>
                        <a:t>NOTES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accent1"/>
                        </a:solidFill>
                      </a:endParaRPr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accent1"/>
                        </a:solidFill>
                      </a:endParaRPr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Growth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What is the high-level goal here?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1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Get enterprise customers live &amp; successful with the product to prove it works and get references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N/A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Char char="-"/>
                      </a:pPr>
                      <a:r>
                        <a:rPr lang="en-US" sz="1200" dirty="0"/>
                        <a:t>100% of enterprise customers live in category 1 or 2</a:t>
                      </a:r>
                      <a:endParaRPr sz="5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Char char="-"/>
                      </a:pPr>
                      <a:r>
                        <a:rPr lang="en-US" sz="1200" dirty="0"/>
                        <a:t>At least 1 public facing enterprise buyer quote that we can use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3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158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158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Retention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What is the high-level goal here?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9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Improve retention features from last quarter and roll out to 100% of clients with only 10% still in “stuck”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dirty="0"/>
                        <a:t>N/A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Char char="-"/>
                      </a:pPr>
                      <a:r>
                        <a:rPr lang="en-US" sz="1200" dirty="0"/>
                        <a:t>100% new customers can use the feature</a:t>
                      </a:r>
                      <a:endParaRPr sz="5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Char char="-"/>
                      </a:pPr>
                      <a:r>
                        <a:rPr lang="en-US" sz="1200" dirty="0"/>
                        <a:t>No more than 10% of all customers in onboarding in the “stuck” category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158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Expansion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What is the high-level goal here?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Ship new feature to beta group to see if upsell potential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dirty="0"/>
                        <a:t>N/A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- Ship feature and have 3 engaged customers pay for product expansion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Maintenance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120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What is the high-level goal here?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Improve our product quality to reduce burden on the team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dirty="0"/>
                        <a:t>N/A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- Reduce product related support tickets by 25%</a:t>
                      </a:r>
                      <a:endParaRPr sz="500" dirty="0"/>
                    </a:p>
                  </a:txBody>
                  <a:tcPr marL="55455" marR="55455" marT="27728" marB="27728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10" name="Google Shape;510;p8"/>
          <p:cNvSpPr txBox="1"/>
          <p:nvPr/>
        </p:nvSpPr>
        <p:spPr>
          <a:xfrm>
            <a:off x="8877101" y="155388"/>
            <a:ext cx="3224815" cy="5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1800"/>
              <a:buFontTx/>
              <a:buNone/>
              <a:tabLst/>
              <a:defRPr/>
            </a:pPr>
            <a:r>
              <a:rPr kumimoji="0" lang="en-US" sz="1092" b="0" i="1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* all comments below are examples</a:t>
            </a: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1800"/>
              <a:buFontTx/>
              <a:buNone/>
              <a:tabLst/>
              <a:defRPr/>
            </a:pPr>
            <a:r>
              <a:rPr kumimoji="0" lang="en-US" sz="1092" b="0" i="1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* not necessary to have all 4 categories, just showing as an example</a:t>
            </a:r>
            <a:endParaRPr kumimoji="0" sz="1092" b="0" i="1" u="none" strike="noStrike" kern="0" cap="none" spc="0" normalizeH="0" baseline="0" noProof="0" dirty="0">
              <a:ln>
                <a:noFill/>
              </a:ln>
              <a:solidFill>
                <a:srgbClr val="45555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4"/>
          <p:cNvSpPr txBox="1">
            <a:spLocks noGrp="1"/>
          </p:cNvSpPr>
          <p:nvPr>
            <p:ph type="title"/>
          </p:nvPr>
        </p:nvSpPr>
        <p:spPr>
          <a:xfrm>
            <a:off x="566011" y="454684"/>
            <a:ext cx="11054098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rmAutofit fontScale="90000"/>
          </a:bodyPr>
          <a:lstStyle/>
          <a:p>
            <a:pPr>
              <a:buSzPts val="5200"/>
            </a:pPr>
            <a:r>
              <a:rPr lang="en-US" dirty="0"/>
              <a:t>Product Metrics: Top Product Gaps</a:t>
            </a:r>
            <a:endParaRPr dirty="0"/>
          </a:p>
        </p:txBody>
      </p:sp>
      <p:sp>
        <p:nvSpPr>
          <p:cNvPr id="595" name="Google Shape;595;p14"/>
          <p:cNvSpPr txBox="1">
            <a:spLocks noGrp="1"/>
          </p:cNvSpPr>
          <p:nvPr>
            <p:ph type="ftr" idx="11"/>
          </p:nvPr>
        </p:nvSpPr>
        <p:spPr>
          <a:xfrm>
            <a:off x="4048013" y="6473876"/>
            <a:ext cx="4114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596" name="Google Shape;596;p14"/>
          <p:cNvSpPr txBox="1">
            <a:spLocks noGrp="1"/>
          </p:cNvSpPr>
          <p:nvPr>
            <p:ph type="sldNum" idx="12"/>
          </p:nvPr>
        </p:nvSpPr>
        <p:spPr>
          <a:xfrm>
            <a:off x="8877101" y="6464634"/>
            <a:ext cx="27430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64</a:t>
            </a:fld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597" name="Google Shape;597;p14" descr="Graphical user interface, application, Team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193" y="6858000"/>
            <a:ext cx="1909920" cy="8548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8" name="Google Shape;598;p14"/>
          <p:cNvGraphicFramePr/>
          <p:nvPr>
            <p:extLst>
              <p:ext uri="{D42A27DB-BD31-4B8C-83A1-F6EECF244321}">
                <p14:modId xmlns:p14="http://schemas.microsoft.com/office/powerpoint/2010/main" val="1705342550"/>
              </p:ext>
            </p:extLst>
          </p:nvPr>
        </p:nvGraphicFramePr>
        <p:xfrm>
          <a:off x="566010" y="1688402"/>
          <a:ext cx="11054112" cy="205554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42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2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2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737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LOST OPPORTUNITIES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FEATURE REQUESTS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CHURNED ACCOUNTS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lt2"/>
                          </a:solidFill>
                        </a:rPr>
                        <a:t>Product Gap</a:t>
                      </a:r>
                      <a:endParaRPr sz="500" dirty="0"/>
                    </a:p>
                  </a:txBody>
                  <a:tcPr marL="55455" marR="55455" marT="27728" marB="27728"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</a:rPr>
                        <a:t>Lost Opportunities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2"/>
                          </a:solidFill>
                        </a:rPr>
                        <a:t>Product Gap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</a:rPr>
                        <a:t>Feature Requests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2"/>
                          </a:solidFill>
                        </a:rPr>
                        <a:t>Product Gap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</a:rPr>
                        <a:t>Churned Accounts</a:t>
                      </a:r>
                      <a:endParaRPr sz="500" dirty="0"/>
                    </a:p>
                  </a:txBody>
                  <a:tcPr marL="55455" marR="55455" marT="27728" marB="27728"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1 </a:t>
                      </a:r>
                      <a:endParaRPr sz="500"/>
                    </a:p>
                  </a:txBody>
                  <a:tcPr marL="55455" marR="55455" marT="27728" marB="27728"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$33.00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$33.00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4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sz="500" dirty="0"/>
                    </a:p>
                  </a:txBody>
                  <a:tcPr marL="55455" marR="55455" marT="27728" marB="27728"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2</a:t>
                      </a:r>
                      <a:endParaRPr sz="500" dirty="0"/>
                    </a:p>
                  </a:txBody>
                  <a:tcPr marL="55455" marR="55455" marT="27728" marB="27728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$45.00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 </a:t>
                      </a:r>
                      <a:endParaRPr sz="50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$45.00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2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sz="500" dirty="0"/>
                    </a:p>
                  </a:txBody>
                  <a:tcPr marL="55455" marR="55455" marT="27728" marB="27728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3</a:t>
                      </a:r>
                      <a:endParaRPr sz="500" dirty="0"/>
                    </a:p>
                  </a:txBody>
                  <a:tcPr marL="55455" marR="55455" marT="27728" marB="27728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$23.00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$23.00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3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500" dirty="0"/>
                    </a:p>
                  </a:txBody>
                  <a:tcPr marL="55455" marR="55455" marT="27728" marB="27728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4</a:t>
                      </a:r>
                      <a:endParaRPr sz="500" dirty="0"/>
                    </a:p>
                  </a:txBody>
                  <a:tcPr marL="55455" marR="55455" marT="27728" marB="27728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$33.00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$33.00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1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</a:t>
                      </a:r>
                      <a:endParaRPr sz="500" dirty="0"/>
                    </a:p>
                  </a:txBody>
                  <a:tcPr marL="55455" marR="55455" marT="27728" marB="27728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5</a:t>
                      </a:r>
                      <a:endParaRPr sz="500" dirty="0"/>
                    </a:p>
                  </a:txBody>
                  <a:tcPr marL="55455" marR="55455" marT="27728" marB="27728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$45.00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$45.00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5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4</a:t>
                      </a:r>
                      <a:endParaRPr sz="500" dirty="0"/>
                    </a:p>
                  </a:txBody>
                  <a:tcPr marL="55455" marR="55455" marT="27728" marB="27728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6</a:t>
                      </a:r>
                      <a:endParaRPr sz="500" dirty="0"/>
                    </a:p>
                  </a:txBody>
                  <a:tcPr marL="55455" marR="55455" marT="27728" marB="27728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$23.00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$23.00</a:t>
                      </a:r>
                      <a:endParaRPr sz="500" dirty="0"/>
                    </a:p>
                  </a:txBody>
                  <a:tcPr marL="55455" marR="55455" marT="27728" marB="27728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Feature name 6</a:t>
                      </a:r>
                      <a:endParaRPr sz="500" dirty="0"/>
                    </a:p>
                  </a:txBody>
                  <a:tcPr marL="55455" marR="55455" marT="27728" marB="27728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2</a:t>
                      </a:r>
                      <a:endParaRPr sz="500" dirty="0"/>
                    </a:p>
                  </a:txBody>
                  <a:tcPr marL="55455" marR="55455" marT="27728" marB="27728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"/>
          <p:cNvSpPr txBox="1">
            <a:spLocks noGrp="1"/>
          </p:cNvSpPr>
          <p:nvPr>
            <p:ph type="title"/>
          </p:nvPr>
        </p:nvSpPr>
        <p:spPr>
          <a:xfrm>
            <a:off x="566011" y="454684"/>
            <a:ext cx="11054098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rmAutofit/>
          </a:bodyPr>
          <a:lstStyle/>
          <a:p>
            <a:pPr>
              <a:buSzPts val="5600"/>
            </a:pPr>
            <a:r>
              <a:rPr lang="en-US" sz="3396" dirty="0"/>
              <a:t>Team Allocation</a:t>
            </a:r>
            <a:endParaRPr dirty="0"/>
          </a:p>
        </p:txBody>
      </p:sp>
      <p:sp>
        <p:nvSpPr>
          <p:cNvPr id="527" name="Google Shape;527;p10"/>
          <p:cNvSpPr txBox="1">
            <a:spLocks noGrp="1"/>
          </p:cNvSpPr>
          <p:nvPr>
            <p:ph type="ftr" idx="11"/>
          </p:nvPr>
        </p:nvSpPr>
        <p:spPr>
          <a:xfrm>
            <a:off x="4048013" y="6473876"/>
            <a:ext cx="4114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528" name="Google Shape;528;p10"/>
          <p:cNvSpPr txBox="1">
            <a:spLocks noGrp="1"/>
          </p:cNvSpPr>
          <p:nvPr>
            <p:ph type="sldNum" idx="12"/>
          </p:nvPr>
        </p:nvSpPr>
        <p:spPr>
          <a:xfrm>
            <a:off x="8877101" y="6464634"/>
            <a:ext cx="27430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65</a:t>
            </a:fld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graphicFrame>
        <p:nvGraphicFramePr>
          <p:cNvPr id="529" name="Google Shape;529;p10"/>
          <p:cNvGraphicFramePr/>
          <p:nvPr>
            <p:extLst>
              <p:ext uri="{D42A27DB-BD31-4B8C-83A1-F6EECF244321}">
                <p14:modId xmlns:p14="http://schemas.microsoft.com/office/powerpoint/2010/main" val="4025337853"/>
              </p:ext>
            </p:extLst>
          </p:nvPr>
        </p:nvGraphicFramePr>
        <p:xfrm>
          <a:off x="639480" y="1423183"/>
          <a:ext cx="10714830" cy="43153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8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Focus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Team Size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Feature Pts / %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Main Pts / %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Comments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6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Team 1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Growth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8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50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25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-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3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Team 2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Churn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30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20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-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3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Team 3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Enterprise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10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40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-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3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Team 4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/>
                        <a:t>Experimental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10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0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-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3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Total</a:t>
                      </a:r>
                      <a:endParaRPr sz="500" dirty="0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/>
                    </a:p>
                  </a:txBody>
                  <a:tcPr marL="55455" marR="55455" marT="27728" marB="27728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18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100%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85%</a:t>
                      </a:r>
                      <a:endParaRPr sz="500" dirty="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5455" marR="55455" marT="27728" marB="27728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0" name="Google Shape;530;p10"/>
          <p:cNvSpPr txBox="1"/>
          <p:nvPr/>
        </p:nvSpPr>
        <p:spPr>
          <a:xfrm>
            <a:off x="8877101" y="155388"/>
            <a:ext cx="3224815" cy="72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50"/>
              </a:buClr>
              <a:buSzPts val="1800"/>
              <a:buFontTx/>
              <a:buNone/>
              <a:tabLst/>
              <a:defRPr/>
            </a:pPr>
            <a:r>
              <a:rPr kumimoji="0" lang="en-US" sz="1092" b="0" i="1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* Meant to be more of a way to understand team allocation and focus rather than an exact counting of where people are spending time</a:t>
            </a:r>
            <a:endParaRPr kumimoji="0" sz="8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5"/>
          <p:cNvSpPr/>
          <p:nvPr/>
        </p:nvSpPr>
        <p:spPr>
          <a:xfrm>
            <a:off x="566473" y="1596940"/>
            <a:ext cx="11053278" cy="45187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15"/>
          <p:cNvSpPr txBox="1">
            <a:spLocks noGrp="1"/>
          </p:cNvSpPr>
          <p:nvPr>
            <p:ph type="title"/>
          </p:nvPr>
        </p:nvSpPr>
        <p:spPr>
          <a:xfrm>
            <a:off x="566011" y="454684"/>
            <a:ext cx="11054098" cy="5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713" rIns="55440" bIns="27713" anchor="ctr" anchorCtr="0">
            <a:normAutofit fontScale="90000"/>
          </a:bodyPr>
          <a:lstStyle/>
          <a:p>
            <a:pPr>
              <a:buSzPts val="5200"/>
            </a:pPr>
            <a:r>
              <a:rPr lang="en-US" dirty="0"/>
              <a:t>Product Metrics: Lost Opps and Churn</a:t>
            </a:r>
            <a:endParaRPr dirty="0"/>
          </a:p>
        </p:txBody>
      </p:sp>
      <p:sp>
        <p:nvSpPr>
          <p:cNvPr id="605" name="Google Shape;605;p15"/>
          <p:cNvSpPr txBox="1">
            <a:spLocks noGrp="1"/>
          </p:cNvSpPr>
          <p:nvPr>
            <p:ph type="ftr" idx="11"/>
          </p:nvPr>
        </p:nvSpPr>
        <p:spPr>
          <a:xfrm>
            <a:off x="4048013" y="6473876"/>
            <a:ext cx="4114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t>CONFIDENTIAL</a:t>
            </a:r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606" name="Google Shape;606;p15"/>
          <p:cNvSpPr txBox="1">
            <a:spLocks noGrp="1"/>
          </p:cNvSpPr>
          <p:nvPr>
            <p:ph type="sldNum" idx="12"/>
          </p:nvPr>
        </p:nvSpPr>
        <p:spPr>
          <a:xfrm>
            <a:off x="8877101" y="6464634"/>
            <a:ext cx="27430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92" b="1" i="0" u="none" strike="noStrike" kern="0" cap="none" spc="0" normalizeH="0" baseline="0" noProof="0" dirty="0">
                <a:ln>
                  <a:noFill/>
                </a:ln>
                <a:solidFill>
                  <a:srgbClr val="BFE3DC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66</a:t>
            </a:fld>
            <a:endParaRPr kumimoji="0" sz="1092" b="1" i="0" u="none" strike="noStrike" kern="0" cap="none" spc="0" normalizeH="0" baseline="0" noProof="0" dirty="0">
              <a:ln>
                <a:noFill/>
              </a:ln>
              <a:solidFill>
                <a:srgbClr val="BFE3DC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graphicFrame>
        <p:nvGraphicFramePr>
          <p:cNvPr id="607" name="Google Shape;607;p15"/>
          <p:cNvGraphicFramePr/>
          <p:nvPr>
            <p:extLst>
              <p:ext uri="{D42A27DB-BD31-4B8C-83A1-F6EECF244321}">
                <p14:modId xmlns:p14="http://schemas.microsoft.com/office/powerpoint/2010/main" val="3027171700"/>
              </p:ext>
            </p:extLst>
          </p:nvPr>
        </p:nvGraphicFramePr>
        <p:xfrm>
          <a:off x="667873" y="2454145"/>
          <a:ext cx="10812612" cy="3409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3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3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56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lt2"/>
                          </a:solidFill>
                        </a:rPr>
                        <a:t>LOST OPPORTUNITIES</a:t>
                      </a:r>
                      <a:endParaRPr sz="500" dirty="0"/>
                    </a:p>
                  </a:txBody>
                  <a:tcPr marL="55455" marR="55455" marT="27728" marB="27728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lt2"/>
                          </a:solidFill>
                        </a:rPr>
                        <a:t>PRODUCT LOSS RATE</a:t>
                      </a:r>
                      <a:endParaRPr sz="500" dirty="0"/>
                    </a:p>
                  </a:txBody>
                  <a:tcPr marL="55455" marR="55455" marT="27728" marB="27728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lt2"/>
                          </a:solidFill>
                        </a:rPr>
                        <a:t>CHURNED ACCOUNTS</a:t>
                      </a:r>
                      <a:endParaRPr sz="500" dirty="0"/>
                    </a:p>
                  </a:txBody>
                  <a:tcPr marL="55455" marR="55455" marT="27728" marB="27728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lt2"/>
                          </a:solidFill>
                        </a:rPr>
                        <a:t>PRODUCT CHURN</a:t>
                      </a:r>
                      <a:endParaRPr sz="500" dirty="0"/>
                    </a:p>
                  </a:txBody>
                  <a:tcPr marL="55455" marR="55455" marT="27728" marB="27728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4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chemeClr val="dk1"/>
                          </a:solidFill>
                        </a:rPr>
                        <a:t>129 </a:t>
                      </a:r>
                      <a:endParaRPr sz="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Lost due to product</a:t>
                      </a:r>
                      <a:endParaRPr sz="500" dirty="0"/>
                    </a:p>
                  </a:txBody>
                  <a:tcPr marL="55455" marR="55455" marT="27728" marB="27728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chemeClr val="dk1"/>
                          </a:solidFill>
                        </a:rPr>
                        <a:t>17% </a:t>
                      </a:r>
                      <a:endParaRPr sz="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Product Loss Rate</a:t>
                      </a:r>
                      <a:endParaRPr sz="500" dirty="0"/>
                    </a:p>
                  </a:txBody>
                  <a:tcPr marL="55455" marR="55455" marT="27728" marB="27728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chemeClr val="dk1"/>
                          </a:solidFill>
                        </a:rPr>
                        <a:t>16 </a:t>
                      </a:r>
                      <a:endParaRPr sz="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Churned due to product</a:t>
                      </a:r>
                      <a:endParaRPr sz="500" dirty="0"/>
                    </a:p>
                  </a:txBody>
                  <a:tcPr marL="55455" marR="55455" marT="27728" marB="27728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chemeClr val="dk1"/>
                          </a:solidFill>
                        </a:rPr>
                        <a:t>19% </a:t>
                      </a:r>
                      <a:endParaRPr sz="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Product Churn</a:t>
                      </a:r>
                      <a:endParaRPr sz="500" dirty="0"/>
                    </a:p>
                  </a:txBody>
                  <a:tcPr marL="55455" marR="55455" marT="27728" marB="27728" anchor="ctr">
                    <a:lnL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8" name="Google Shape;608;p15"/>
          <p:cNvSpPr/>
          <p:nvPr/>
        </p:nvSpPr>
        <p:spPr>
          <a:xfrm>
            <a:off x="667873" y="1689355"/>
            <a:ext cx="10803629" cy="5814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5440" tIns="27713" rIns="55440" bIns="27713" anchor="ctr" anchorCtr="0">
            <a:no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15"/>
          <p:cNvSpPr txBox="1"/>
          <p:nvPr/>
        </p:nvSpPr>
        <p:spPr>
          <a:xfrm>
            <a:off x="1171024" y="1756342"/>
            <a:ext cx="723409" cy="22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92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Segment</a:t>
            </a:r>
            <a:endParaRPr kumimoji="0" sz="8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0" name="Google Shape;610;p15"/>
          <p:cNvSpPr txBox="1"/>
          <p:nvPr/>
        </p:nvSpPr>
        <p:spPr>
          <a:xfrm>
            <a:off x="2321084" y="1756342"/>
            <a:ext cx="791453" cy="22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92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 Date</a:t>
            </a:r>
            <a:endParaRPr kumimoji="0" sz="8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1" name="Google Shape;611;p15"/>
          <p:cNvSpPr txBox="1"/>
          <p:nvPr/>
        </p:nvSpPr>
        <p:spPr>
          <a:xfrm>
            <a:off x="3573827" y="1756342"/>
            <a:ext cx="745766" cy="22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92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End Date</a:t>
            </a:r>
            <a:endParaRPr kumimoji="0" sz="8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2" name="Google Shape;612;p15"/>
          <p:cNvSpPr txBox="1"/>
          <p:nvPr/>
        </p:nvSpPr>
        <p:spPr>
          <a:xfrm>
            <a:off x="4780884" y="1756342"/>
            <a:ext cx="647588" cy="22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92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Product</a:t>
            </a:r>
            <a:endParaRPr kumimoji="0" sz="8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613" name="Google Shape;613;p15"/>
          <p:cNvGraphicFramePr/>
          <p:nvPr>
            <p:extLst>
              <p:ext uri="{D42A27DB-BD31-4B8C-83A1-F6EECF244321}">
                <p14:modId xmlns:p14="http://schemas.microsoft.com/office/powerpoint/2010/main" val="1141334120"/>
              </p:ext>
            </p:extLst>
          </p:nvPr>
        </p:nvGraphicFramePr>
        <p:xfrm>
          <a:off x="1171024" y="2006191"/>
          <a:ext cx="723421" cy="2248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8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8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dk1"/>
                          </a:solidFill>
                        </a:rPr>
                        <a:t>All</a:t>
                      </a:r>
                      <a:endParaRPr sz="500" dirty="0"/>
                    </a:p>
                  </a:txBody>
                  <a:tcPr marL="55455" marR="55455" marT="27728" marB="27728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>
                        <a:solidFill>
                          <a:schemeClr val="dk1"/>
                        </a:solidFill>
                      </a:endParaRPr>
                    </a:p>
                  </a:txBody>
                  <a:tcPr marL="55455" marR="55455" marT="27728" marB="27728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4" name="Google Shape;614;p15"/>
          <p:cNvSpPr txBox="1"/>
          <p:nvPr/>
        </p:nvSpPr>
        <p:spPr>
          <a:xfrm rot="5400000">
            <a:off x="1684175" y="2011249"/>
            <a:ext cx="196552" cy="22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92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&gt;</a:t>
            </a:r>
            <a:endParaRPr kumimoji="0" sz="8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615" name="Google Shape;615;p15"/>
          <p:cNvGraphicFramePr/>
          <p:nvPr>
            <p:extLst>
              <p:ext uri="{D42A27DB-BD31-4B8C-83A1-F6EECF244321}">
                <p14:modId xmlns:p14="http://schemas.microsoft.com/office/powerpoint/2010/main" val="1664664393"/>
              </p:ext>
            </p:extLst>
          </p:nvPr>
        </p:nvGraphicFramePr>
        <p:xfrm>
          <a:off x="2331351" y="2006191"/>
          <a:ext cx="1119249" cy="2248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7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8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dk1"/>
                          </a:solidFill>
                        </a:rPr>
                        <a:t>04/01/21</a:t>
                      </a:r>
                      <a:endParaRPr sz="500" dirty="0"/>
                    </a:p>
                  </a:txBody>
                  <a:tcPr marL="55455" marR="55455" marT="27728" marB="27728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>
                        <a:solidFill>
                          <a:schemeClr val="dk1"/>
                        </a:solidFill>
                      </a:endParaRPr>
                    </a:p>
                  </a:txBody>
                  <a:tcPr marL="55455" marR="55455" marT="27728" marB="27728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6" name="Google Shape;616;p15"/>
          <p:cNvSpPr txBox="1"/>
          <p:nvPr/>
        </p:nvSpPr>
        <p:spPr>
          <a:xfrm rot="5400000">
            <a:off x="3183360" y="2011249"/>
            <a:ext cx="196552" cy="22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92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&gt;</a:t>
            </a:r>
            <a:endParaRPr kumimoji="0" sz="8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617" name="Google Shape;617;p15"/>
          <p:cNvGraphicFramePr/>
          <p:nvPr>
            <p:extLst>
              <p:ext uri="{D42A27DB-BD31-4B8C-83A1-F6EECF244321}">
                <p14:modId xmlns:p14="http://schemas.microsoft.com/office/powerpoint/2010/main" val="1679177671"/>
              </p:ext>
            </p:extLst>
          </p:nvPr>
        </p:nvGraphicFramePr>
        <p:xfrm>
          <a:off x="3594363" y="2006191"/>
          <a:ext cx="1119249" cy="2248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7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8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dk1"/>
                          </a:solidFill>
                        </a:rPr>
                        <a:t>06/01/21</a:t>
                      </a:r>
                      <a:endParaRPr sz="500" dirty="0"/>
                    </a:p>
                  </a:txBody>
                  <a:tcPr marL="55455" marR="55455" marT="27728" marB="27728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>
                        <a:solidFill>
                          <a:schemeClr val="dk1"/>
                        </a:solidFill>
                      </a:endParaRPr>
                    </a:p>
                  </a:txBody>
                  <a:tcPr marL="55455" marR="55455" marT="27728" marB="27728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8" name="Google Shape;618;p15"/>
          <p:cNvSpPr txBox="1"/>
          <p:nvPr/>
        </p:nvSpPr>
        <p:spPr>
          <a:xfrm rot="5400000">
            <a:off x="4446372" y="2011249"/>
            <a:ext cx="196552" cy="22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92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&gt;</a:t>
            </a:r>
            <a:endParaRPr kumimoji="0" sz="8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619" name="Google Shape;619;p15"/>
          <p:cNvGraphicFramePr/>
          <p:nvPr>
            <p:extLst>
              <p:ext uri="{D42A27DB-BD31-4B8C-83A1-F6EECF244321}">
                <p14:modId xmlns:p14="http://schemas.microsoft.com/office/powerpoint/2010/main" val="2247609208"/>
              </p:ext>
            </p:extLst>
          </p:nvPr>
        </p:nvGraphicFramePr>
        <p:xfrm>
          <a:off x="4836838" y="2006191"/>
          <a:ext cx="1119249" cy="2248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7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8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dk1"/>
                          </a:solidFill>
                        </a:rPr>
                        <a:t>Individual</a:t>
                      </a:r>
                      <a:endParaRPr sz="500" dirty="0"/>
                    </a:p>
                  </a:txBody>
                  <a:tcPr marL="55455" marR="55455" marT="27728" marB="27728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>
                        <a:solidFill>
                          <a:schemeClr val="dk1"/>
                        </a:solidFill>
                      </a:endParaRPr>
                    </a:p>
                  </a:txBody>
                  <a:tcPr marL="55455" marR="55455" marT="27728" marB="27728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0" name="Google Shape;620;p15"/>
          <p:cNvSpPr txBox="1"/>
          <p:nvPr/>
        </p:nvSpPr>
        <p:spPr>
          <a:xfrm rot="5400000">
            <a:off x="5688847" y="2011249"/>
            <a:ext cx="196552" cy="22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3" rIns="55440" bIns="27713" anchor="t" anchorCtr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92" b="0" i="0" u="none" strike="noStrike" kern="0" cap="none" spc="0" normalizeH="0" baseline="0" noProof="0" dirty="0">
                <a:ln>
                  <a:noFill/>
                </a:ln>
                <a:solidFill>
                  <a:srgbClr val="4555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&gt;</a:t>
            </a:r>
            <a:endParaRPr kumimoji="0" sz="8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310D-CFB9-4CC1-B87B-26D8727F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38" dirty="0"/>
              <a:t>Key Quarterly Metrics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FFCDC-5CC1-45D5-B15B-A23CB709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r>
              <a:rPr lang="en-US">
                <a:solidFill>
                  <a:srgbClr val="BFE3DC"/>
                </a:solidFill>
                <a:latin typeface="Century Gothic"/>
              </a:rPr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13559-10CD-4EB5-91DA-6232C5CD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ACDF066B-5B17-4CBE-A207-B1D70A9DDC4E}" type="slidenum">
              <a:rPr lang="en-US">
                <a:solidFill>
                  <a:srgbClr val="BFE3DC"/>
                </a:solidFill>
                <a:latin typeface="Century Gothic"/>
              </a:rPr>
              <a:pPr defTabSz="277246"/>
              <a:t>7</a:t>
            </a:fld>
            <a:endParaRPr lang="en-US">
              <a:solidFill>
                <a:srgbClr val="BFE3DC"/>
              </a:solidFill>
              <a:latin typeface="Century Gothic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E0ECD07-70DF-A852-E1C4-4611CD4E4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205085"/>
              </p:ext>
            </p:extLst>
          </p:nvPr>
        </p:nvGraphicFramePr>
        <p:xfrm>
          <a:off x="565150" y="1557618"/>
          <a:ext cx="80645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98000" imgH="4787900" progId="Excel.Sheet.12">
                  <p:embed/>
                </p:oleObj>
              </mc:Choice>
              <mc:Fallback>
                <p:oleObj name="Worksheet" r:id="rId2" imgW="9398000" imgH="4787900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E0ECD07-70DF-A852-E1C4-4611CD4E4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5150" y="1557618"/>
                        <a:ext cx="8064500" cy="410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0814ED-2548-5EE9-C507-4E6CD9566879}"/>
              </a:ext>
            </a:extLst>
          </p:cNvPr>
          <p:cNvSpPr txBox="1"/>
          <p:nvPr/>
        </p:nvSpPr>
        <p:spPr>
          <a:xfrm>
            <a:off x="7313871" y="3817"/>
            <a:ext cx="4890655" cy="1348994"/>
          </a:xfrm>
          <a:prstGeom prst="rect">
            <a:avLst/>
          </a:prstGeom>
          <a:solidFill>
            <a:schemeClr val="accent1"/>
          </a:solidFill>
        </p:spPr>
        <p:txBody>
          <a:bodyPr wrap="square" lIns="45720" tIns="45720" rIns="45720" bIns="4572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Tips: 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Editable version available in Scale Reporting Template (</a:t>
            </a:r>
            <a:r>
              <a:rPr lang="en-US" dirty="0">
                <a:solidFill>
                  <a:schemeClr val="tx2"/>
                </a:solidFill>
                <a:latin typeface="Calibri" panose="020F0502020204030204"/>
                <a:ea typeface="Avenir" charset="0"/>
                <a:cs typeface="Avenir" charset="0"/>
              </a:rPr>
              <a:t>r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ows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 9-33)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Consider adding bulleted comments or analysis OR 1-2 supporting slides if helpful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6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310D-CFB9-4CC1-B87B-26D8727F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38" dirty="0"/>
              <a:t>GAAP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FFCDC-5CC1-45D5-B15B-A23CB709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r>
              <a:rPr lang="en-US">
                <a:solidFill>
                  <a:srgbClr val="BFE3DC"/>
                </a:solidFill>
                <a:latin typeface="Century Gothic"/>
              </a:rPr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13559-10CD-4EB5-91DA-6232C5CD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ACDF066B-5B17-4CBE-A207-B1D70A9DDC4E}" type="slidenum">
              <a:rPr lang="en-US">
                <a:solidFill>
                  <a:srgbClr val="BFE3DC"/>
                </a:solidFill>
                <a:latin typeface="Century Gothic"/>
              </a:rPr>
              <a:pPr defTabSz="277246"/>
              <a:t>8</a:t>
            </a:fld>
            <a:endParaRPr lang="en-US">
              <a:solidFill>
                <a:srgbClr val="BFE3DC"/>
              </a:solidFill>
              <a:latin typeface="Century Gothic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34C9050-9C3D-DDB6-381E-60BFA479D3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622" y="1612900"/>
          <a:ext cx="93980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98000" imgH="3632200" progId="Excel.Sheet.12">
                  <p:embed/>
                </p:oleObj>
              </mc:Choice>
              <mc:Fallback>
                <p:oleObj name="Worksheet" r:id="rId2" imgW="9398000" imgH="36322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34C9050-9C3D-DDB6-381E-60BFA479D3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5622" y="1612900"/>
                        <a:ext cx="9398000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26B0DD-CC6C-7052-862C-D7911048B713}"/>
              </a:ext>
            </a:extLst>
          </p:cNvPr>
          <p:cNvSpPr txBox="1"/>
          <p:nvPr/>
        </p:nvSpPr>
        <p:spPr>
          <a:xfrm>
            <a:off x="7313871" y="3817"/>
            <a:ext cx="4890655" cy="1348994"/>
          </a:xfrm>
          <a:prstGeom prst="rect">
            <a:avLst/>
          </a:prstGeom>
          <a:solidFill>
            <a:schemeClr val="accent1"/>
          </a:solidFill>
        </p:spPr>
        <p:txBody>
          <a:bodyPr wrap="square" lIns="45720" tIns="45720" rIns="45720" bIns="4572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Tips: 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Editable version available in Scale Reporting Template (</a:t>
            </a:r>
            <a:r>
              <a:rPr lang="en-US" dirty="0">
                <a:solidFill>
                  <a:schemeClr val="tx2"/>
                </a:solidFill>
                <a:latin typeface="Calibri" panose="020F0502020204030204"/>
                <a:ea typeface="Avenir" charset="0"/>
                <a:cs typeface="Avenir" charset="0"/>
              </a:rPr>
              <a:t>r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ows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 55-73)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Consider adding bulleted comments or analysis OR 1-2 supporting slides if helpful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310D-CFB9-4CC1-B87B-26D8727F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38" dirty="0"/>
              <a:t>Cash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FFCDC-5CC1-45D5-B15B-A23CB709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r>
              <a:rPr lang="en-US">
                <a:solidFill>
                  <a:srgbClr val="BFE3DC"/>
                </a:solidFill>
                <a:latin typeface="Century Gothic"/>
              </a:rPr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13559-10CD-4EB5-91DA-6232C5CD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ACDF066B-5B17-4CBE-A207-B1D70A9DDC4E}" type="slidenum">
              <a:rPr lang="en-US">
                <a:solidFill>
                  <a:srgbClr val="BFE3DC"/>
                </a:solidFill>
                <a:latin typeface="Century Gothic"/>
              </a:rPr>
              <a:pPr defTabSz="277246"/>
              <a:t>9</a:t>
            </a:fld>
            <a:endParaRPr lang="en-US">
              <a:solidFill>
                <a:srgbClr val="BFE3DC"/>
              </a:solidFill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6B0DD-CC6C-7052-862C-D7911048B713}"/>
              </a:ext>
            </a:extLst>
          </p:cNvPr>
          <p:cNvSpPr txBox="1"/>
          <p:nvPr/>
        </p:nvSpPr>
        <p:spPr>
          <a:xfrm>
            <a:off x="7313871" y="3816"/>
            <a:ext cx="4890655" cy="1894431"/>
          </a:xfrm>
          <a:prstGeom prst="rect">
            <a:avLst/>
          </a:prstGeom>
          <a:solidFill>
            <a:schemeClr val="accent1"/>
          </a:solidFill>
        </p:spPr>
        <p:txBody>
          <a:bodyPr wrap="square" lIns="45720" tIns="45720" rIns="45720" bIns="4572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Tips: 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2"/>
                </a:solidFill>
                <a:latin typeface="Calibri" panose="020F0502020204030204"/>
                <a:ea typeface="Avenir" charset="0"/>
                <a:cs typeface="Avenir" charset="0"/>
              </a:rPr>
              <a:t>It’s helpful to 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how </a:t>
            </a:r>
            <a:r>
              <a:rPr lang="en-US" dirty="0">
                <a:solidFill>
                  <a:schemeClr val="tx2"/>
                </a:solidFill>
                <a:latin typeface="Calibri" panose="020F0502020204030204"/>
                <a:ea typeface="Avenir" charset="0"/>
                <a:cs typeface="Avenir" charset="0"/>
              </a:rPr>
              <a:t>recent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past quarters, plus several forward quarters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Editable version available in Scale Reporting Template (</a:t>
            </a:r>
            <a:r>
              <a:rPr lang="en-US" dirty="0">
                <a:solidFill>
                  <a:schemeClr val="tx2"/>
                </a:solidFill>
                <a:latin typeface="Calibri" panose="020F0502020204030204"/>
                <a:ea typeface="Avenir" charset="0"/>
                <a:cs typeface="Avenir" charset="0"/>
              </a:rPr>
              <a:t>r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ows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 62-65)</a:t>
            </a:r>
          </a:p>
          <a:p>
            <a:pPr marL="285750" marR="0" lvl="0" indent="-2857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Avenir" charset="0"/>
                <a:cs typeface="Avenir" charset="0"/>
              </a:rPr>
              <a:t>Consider adding bulleted comments or analysis OR 1-2 supporting slides if helpful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Avenir" charset="0"/>
              <a:cs typeface="Aveni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0042C-0583-78D3-2D34-794DFDB2A321}"/>
              </a:ext>
            </a:extLst>
          </p:cNvPr>
          <p:cNvSpPr txBox="1"/>
          <p:nvPr/>
        </p:nvSpPr>
        <p:spPr>
          <a:xfrm>
            <a:off x="565622" y="3885357"/>
            <a:ext cx="628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Runway: 32 months</a:t>
            </a:r>
          </a:p>
          <a:p>
            <a:r>
              <a:rPr lang="en-US" dirty="0"/>
              <a:t>Next Fundraising Anticipated: 24 months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B8DC04-0C15-86F3-A812-B82A0B5B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2" y="2049922"/>
            <a:ext cx="10912130" cy="13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869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cale">
      <a:dk1>
        <a:srgbClr val="455550"/>
      </a:dk1>
      <a:lt1>
        <a:srgbClr val="FFFFFF"/>
      </a:lt1>
      <a:dk2>
        <a:srgbClr val="171616"/>
      </a:dk2>
      <a:lt2>
        <a:srgbClr val="BFE3DC"/>
      </a:lt2>
      <a:accent1>
        <a:srgbClr val="E1AE24"/>
      </a:accent1>
      <a:accent2>
        <a:srgbClr val="ACAD9C"/>
      </a:accent2>
      <a:accent3>
        <a:srgbClr val="7C8A75"/>
      </a:accent3>
      <a:accent4>
        <a:srgbClr val="566D59"/>
      </a:accent4>
      <a:accent5>
        <a:srgbClr val="344137"/>
      </a:accent5>
      <a:accent6>
        <a:srgbClr val="2B3228"/>
      </a:accent6>
      <a:hlink>
        <a:srgbClr val="E1AE24"/>
      </a:hlink>
      <a:folHlink>
        <a:srgbClr val="B9863B"/>
      </a:folHlink>
    </a:clrScheme>
    <a:fontScheme name="Scal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B469070E-BAE1-0647-B8B4-DB8C3DD81442}" vid="{36C79882-4518-5B46-B802-AB20AB3AB2CB}"/>
    </a:ext>
  </a:extLst>
</a:theme>
</file>

<file path=ppt/theme/theme2.xml><?xml version="1.0" encoding="utf-8"?>
<a:theme xmlns:a="http://schemas.openxmlformats.org/drawingml/2006/main" name="2_Office Theme">
  <a:themeElements>
    <a:clrScheme name="Scale">
      <a:dk1>
        <a:srgbClr val="455550"/>
      </a:dk1>
      <a:lt1>
        <a:srgbClr val="FFFFFF"/>
      </a:lt1>
      <a:dk2>
        <a:srgbClr val="171616"/>
      </a:dk2>
      <a:lt2>
        <a:srgbClr val="BFE3DC"/>
      </a:lt2>
      <a:accent1>
        <a:srgbClr val="E1AE24"/>
      </a:accent1>
      <a:accent2>
        <a:srgbClr val="ACAD9C"/>
      </a:accent2>
      <a:accent3>
        <a:srgbClr val="7C8A75"/>
      </a:accent3>
      <a:accent4>
        <a:srgbClr val="566D59"/>
      </a:accent4>
      <a:accent5>
        <a:srgbClr val="344137"/>
      </a:accent5>
      <a:accent6>
        <a:srgbClr val="2B3228"/>
      </a:accent6>
      <a:hlink>
        <a:srgbClr val="E1AE24"/>
      </a:hlink>
      <a:folHlink>
        <a:srgbClr val="B9863B"/>
      </a:folHlink>
    </a:clrScheme>
    <a:fontScheme name="Scal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B469070E-BAE1-0647-B8B4-DB8C3DD81442}" vid="{8EDBA5F3-C664-DE48-BAAA-C8AB9824A880}"/>
    </a:ext>
  </a:extLst>
</a:theme>
</file>

<file path=ppt/theme/theme3.xml><?xml version="1.0" encoding="utf-8"?>
<a:theme xmlns:a="http://schemas.openxmlformats.org/drawingml/2006/main" name="Office Theme">
  <a:themeElements>
    <a:clrScheme name="Scale">
      <a:dk1>
        <a:srgbClr val="455550"/>
      </a:dk1>
      <a:lt1>
        <a:srgbClr val="FFFFFF"/>
      </a:lt1>
      <a:dk2>
        <a:srgbClr val="171616"/>
      </a:dk2>
      <a:lt2>
        <a:srgbClr val="BFE3DC"/>
      </a:lt2>
      <a:accent1>
        <a:srgbClr val="E1AE24"/>
      </a:accent1>
      <a:accent2>
        <a:srgbClr val="ACAD9C"/>
      </a:accent2>
      <a:accent3>
        <a:srgbClr val="7C8A75"/>
      </a:accent3>
      <a:accent4>
        <a:srgbClr val="566D59"/>
      </a:accent4>
      <a:accent5>
        <a:srgbClr val="344137"/>
      </a:accent5>
      <a:accent6>
        <a:srgbClr val="2B3228"/>
      </a:accent6>
      <a:hlink>
        <a:srgbClr val="E1AE24"/>
      </a:hlink>
      <a:folHlink>
        <a:srgbClr val="B9863B"/>
      </a:folHlink>
    </a:clrScheme>
    <a:fontScheme name="Scal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793F5B-18A0-AD46-83A1-356F5BC21209}" vid="{C79E491A-B975-A24F-9518-9E5707D3B496}"/>
    </a:ext>
  </a:extLst>
</a:theme>
</file>

<file path=ppt/theme/theme4.xml><?xml version="1.0" encoding="utf-8"?>
<a:theme xmlns:a="http://schemas.openxmlformats.org/drawingml/2006/main" name="3_Office Theme">
  <a:themeElements>
    <a:clrScheme name="Scale">
      <a:dk1>
        <a:srgbClr val="455550"/>
      </a:dk1>
      <a:lt1>
        <a:srgbClr val="FFFFFF"/>
      </a:lt1>
      <a:dk2>
        <a:srgbClr val="171616"/>
      </a:dk2>
      <a:lt2>
        <a:srgbClr val="BFE3DC"/>
      </a:lt2>
      <a:accent1>
        <a:srgbClr val="E1AE24"/>
      </a:accent1>
      <a:accent2>
        <a:srgbClr val="ACAD9C"/>
      </a:accent2>
      <a:accent3>
        <a:srgbClr val="7C8A75"/>
      </a:accent3>
      <a:accent4>
        <a:srgbClr val="566D59"/>
      </a:accent4>
      <a:accent5>
        <a:srgbClr val="344137"/>
      </a:accent5>
      <a:accent6>
        <a:srgbClr val="2B3228"/>
      </a:accent6>
      <a:hlink>
        <a:srgbClr val="E1AE24"/>
      </a:hlink>
      <a:folHlink>
        <a:srgbClr val="B986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15993</TotalTime>
  <Words>4964</Words>
  <Application>Microsoft Office PowerPoint</Application>
  <PresentationFormat>Widescreen</PresentationFormat>
  <Paragraphs>1724</Paragraphs>
  <Slides>66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1_Office Theme</vt:lpstr>
      <vt:lpstr>2_Office Theme</vt:lpstr>
      <vt:lpstr>Office Theme</vt:lpstr>
      <vt:lpstr>3_Office Theme</vt:lpstr>
      <vt:lpstr>Sample Board Slides</vt:lpstr>
      <vt:lpstr>Board Deck Template Overview</vt:lpstr>
      <vt:lpstr>Board Deck Template: Table of Contents</vt:lpstr>
      <vt:lpstr>Basic Board Deck</vt:lpstr>
      <vt:lpstr>Agenda</vt:lpstr>
      <vt:lpstr>CEO Overview: Highlights and Challenges</vt:lpstr>
      <vt:lpstr>Key Quarterly Metrics</vt:lpstr>
      <vt:lpstr>GAAP Analysis</vt:lpstr>
      <vt:lpstr>Cash Analysis</vt:lpstr>
      <vt:lpstr>Key Quarterly GTM Metrics</vt:lpstr>
      <vt:lpstr>&lt;Strategic Discussion of Big Conceptual Issue&gt;</vt:lpstr>
      <vt:lpstr>Board Business (Closed Session)</vt:lpstr>
      <vt:lpstr>Deep-Dive Examples:  Financial Reporting</vt:lpstr>
      <vt:lpstr>Example: Key Quarterly Metrics</vt:lpstr>
      <vt:lpstr>Example: Trended Gross New ARR</vt:lpstr>
      <vt:lpstr>Example: Trended Gross Churn</vt:lpstr>
      <vt:lpstr>Example: Trended Net New ARR, Ending ARR and Attainment to Plan</vt:lpstr>
      <vt:lpstr>Example: Quarterly ARR Analysis – Variance to Plan</vt:lpstr>
      <vt:lpstr>Example: Income Statement Variance to Plan</vt:lpstr>
      <vt:lpstr>Headcount Variance to Plan</vt:lpstr>
      <vt:lpstr>Deep-Dive Examples: Go-to-market</vt:lpstr>
      <vt:lpstr>Sales Examples</vt:lpstr>
      <vt:lpstr>Example: ARR and Customer Growth by Segment</vt:lpstr>
      <vt:lpstr>Key Wins</vt:lpstr>
      <vt:lpstr>Example: Next Quarter Forecast</vt:lpstr>
      <vt:lpstr>Sales Efficiency Over Time</vt:lpstr>
      <vt:lpstr>Example: Sales Performance by Region</vt:lpstr>
      <vt:lpstr>Example: Trended Rep Ramp Assessment</vt:lpstr>
      <vt:lpstr>Example: Trended Rep Productivity and Attainment</vt:lpstr>
      <vt:lpstr>Example: Production Per Rep</vt:lpstr>
      <vt:lpstr>Example: New Pipeline Overview</vt:lpstr>
      <vt:lpstr>Example: Late-Stage Pipeline Overview</vt:lpstr>
      <vt:lpstr>Example: Closed Won Overview</vt:lpstr>
      <vt:lpstr>Example: Pipeline Coverage Analytics</vt:lpstr>
      <vt:lpstr>Marketing Examples</vt:lpstr>
      <vt:lpstr>Example: Funnel Analysis over Time</vt:lpstr>
      <vt:lpstr>Example: Program Costs</vt:lpstr>
      <vt:lpstr>Example: Pipeline Cohort Analysis</vt:lpstr>
      <vt:lpstr>Conservative Qualification w/ Best Rolling Total Pipe to Date ($35.3M)</vt:lpstr>
      <vt:lpstr>Customer Success Examples</vt:lpstr>
      <vt:lpstr>Example: ARR Churn by Segment</vt:lpstr>
      <vt:lpstr>Example: Renewal Analysis</vt:lpstr>
      <vt:lpstr>Example: Retention Rates</vt:lpstr>
      <vt:lpstr>Example: Sample Slide: Churn Deep Dive</vt:lpstr>
      <vt:lpstr>Product Examples</vt:lpstr>
      <vt:lpstr>Example: Roadmap</vt:lpstr>
      <vt:lpstr>Example: Product usage/feedback</vt:lpstr>
      <vt:lpstr>Example: Feature Spotlight - Automation</vt:lpstr>
      <vt:lpstr>Example: Competitive Analysis</vt:lpstr>
      <vt:lpstr>Example: Market sizing</vt:lpstr>
      <vt:lpstr>Appendix</vt:lpstr>
      <vt:lpstr>Income Statement</vt:lpstr>
      <vt:lpstr>Balance Sheet</vt:lpstr>
      <vt:lpstr>Cash Flow Statement</vt:lpstr>
      <vt:lpstr>Trended Headcount by Department</vt:lpstr>
      <vt:lpstr>Trended Financial Analysis</vt:lpstr>
      <vt:lpstr>Other Slide Ideas</vt:lpstr>
      <vt:lpstr>Example: Entering Pipe to New ARR Conversion Trends &amp; Outlook</vt:lpstr>
      <vt:lpstr>Sample Slide: Churn Analysis</vt:lpstr>
      <vt:lpstr>Sample Slide: Renewal Analysis</vt:lpstr>
      <vt:lpstr>Categorizing Activity for Reporting</vt:lpstr>
      <vt:lpstr>Current Quarter Stoplight Chart</vt:lpstr>
      <vt:lpstr>Next Quarter Planning Chart</vt:lpstr>
      <vt:lpstr>Product Metrics: Top Product Gaps</vt:lpstr>
      <vt:lpstr>Team Allocation</vt:lpstr>
      <vt:lpstr>Product Metrics: Lost Opps and Churn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Board Slides</dc:title>
  <dc:creator>Dale Chang</dc:creator>
  <cp:lastModifiedBy>Craig Rosenberg</cp:lastModifiedBy>
  <cp:revision>72</cp:revision>
  <dcterms:created xsi:type="dcterms:W3CDTF">2021-10-14T17:13:57Z</dcterms:created>
  <dcterms:modified xsi:type="dcterms:W3CDTF">2023-01-27T16:49:24Z</dcterms:modified>
</cp:coreProperties>
</file>