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7" roundtripDataSignature="AMtx7mihj+93egH4Mg7/gvcOA19gX4Y1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29F696-B3BE-4EB3-894A-C1AA185C900D}">
  <a:tblStyle styleId="{C929F696-B3BE-4EB3-894A-C1AA185C900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boldItalic.fntdata"/><Relationship Id="rId25" Type="http://schemas.openxmlformats.org/officeDocument/2006/relationships/font" Target="fonts/CenturyGothic-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Century Gothic"/>
                <a:ea typeface="Century Gothic"/>
                <a:cs typeface="Century Gothic"/>
                <a:sym typeface="Century Gothic"/>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txBox="1"/>
          <p:nvPr>
            <p:ph idx="1" type="body"/>
          </p:nvPr>
        </p:nvSpPr>
        <p:spPr>
          <a:xfrm>
            <a:off x="685801" y="4400550"/>
            <a:ext cx="5486400" cy="3600450"/>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SzPts val="1300"/>
              <a:buNone/>
            </a:pPr>
            <a:r>
              <a:t/>
            </a:r>
            <a:endParaRPr sz="1300"/>
          </a:p>
        </p:txBody>
      </p:sp>
      <p:sp>
        <p:nvSpPr>
          <p:cNvPr id="30" name="Google Shape;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
              <a:t>Nobody goes from free to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50 seats on Figma</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Free to paid to middle tier to enterprise plan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
              <a:t>Signup — to the three bucket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d227e8188e_0_0:notes"/>
          <p:cNvSpPr txBox="1"/>
          <p:nvPr>
            <p:ph idx="1" type="body"/>
          </p:nvPr>
        </p:nvSpPr>
        <p:spPr>
          <a:xfrm>
            <a:off x="685801" y="4400550"/>
            <a:ext cx="5486400" cy="3600600"/>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SzPts val="1300"/>
              <a:buNone/>
            </a:pPr>
            <a:r>
              <a:t/>
            </a:r>
            <a:endParaRPr sz="1300"/>
          </a:p>
        </p:txBody>
      </p:sp>
      <p:sp>
        <p:nvSpPr>
          <p:cNvPr id="284" name="Google Shape;284;g1d227e8188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731521" y="4620578"/>
            <a:ext cx="5851969" cy="378057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Clr>
                <a:schemeClr val="dk1"/>
              </a:buClr>
              <a:buSzPts val="1400"/>
              <a:buFont typeface="Calibri"/>
              <a:buNone/>
            </a:pPr>
            <a:r>
              <a:t/>
            </a:r>
            <a:endParaRPr sz="1400"/>
          </a:p>
        </p:txBody>
      </p:sp>
      <p:sp>
        <p:nvSpPr>
          <p:cNvPr id="38" name="Google Shape;38;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txBox="1"/>
          <p:nvPr>
            <p:ph idx="1" type="body"/>
          </p:nvPr>
        </p:nvSpPr>
        <p:spPr>
          <a:xfrm>
            <a:off x="685801" y="4400550"/>
            <a:ext cx="5486344" cy="3600571"/>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Clr>
                <a:schemeClr val="dk1"/>
              </a:buClr>
              <a:buSzPts val="1300"/>
              <a:buFont typeface="Calibri"/>
              <a:buNone/>
            </a:pPr>
            <a:r>
              <a:t/>
            </a:r>
            <a:endParaRPr sz="1300"/>
          </a:p>
        </p:txBody>
      </p:sp>
      <p:sp>
        <p:nvSpPr>
          <p:cNvPr id="84" name="Google Shape;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1" y="4400550"/>
            <a:ext cx="5486344" cy="3600571"/>
          </a:xfrm>
          <a:prstGeom prst="rect">
            <a:avLst/>
          </a:prstGeom>
          <a:noFill/>
          <a:ln>
            <a:noFill/>
          </a:ln>
        </p:spPr>
        <p:txBody>
          <a:bodyPr anchorCtr="0" anchor="t" bIns="45550" lIns="91100" spcFirstLastPara="1" rIns="91100" wrap="square" tIns="45550">
            <a:noAutofit/>
          </a:bodyPr>
          <a:lstStyle/>
          <a:p>
            <a:pPr indent="0" lvl="0" marL="0" rtl="0" algn="l">
              <a:lnSpc>
                <a:spcPct val="100000"/>
              </a:lnSpc>
              <a:spcBef>
                <a:spcPts val="0"/>
              </a:spcBef>
              <a:spcAft>
                <a:spcPts val="0"/>
              </a:spcAft>
              <a:buClr>
                <a:schemeClr val="dk1"/>
              </a:buClr>
              <a:buSzPts val="1300"/>
              <a:buFont typeface="Calibri"/>
              <a:buNone/>
            </a:pPr>
            <a:r>
              <a:t/>
            </a:r>
            <a:endParaRPr sz="1300"/>
          </a:p>
        </p:txBody>
      </p:sp>
      <p:sp>
        <p:nvSpPr>
          <p:cNvPr id="127" name="Google Shape;1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Logo">
  <p:cSld name="Title Slide w/ Logo">
    <p:spTree>
      <p:nvGrpSpPr>
        <p:cNvPr id="15" name="Shape 15"/>
        <p:cNvGrpSpPr/>
        <p:nvPr/>
      </p:nvGrpSpPr>
      <p:grpSpPr>
        <a:xfrm>
          <a:off x="0" y="0"/>
          <a:ext cx="0" cy="0"/>
          <a:chOff x="0" y="0"/>
          <a:chExt cx="0" cy="0"/>
        </a:xfrm>
      </p:grpSpPr>
      <p:sp>
        <p:nvSpPr>
          <p:cNvPr id="16" name="Google Shape;16;p42"/>
          <p:cNvSpPr txBox="1"/>
          <p:nvPr>
            <p:ph type="ctrTitle"/>
          </p:nvPr>
        </p:nvSpPr>
        <p:spPr>
          <a:xfrm>
            <a:off x="1908386" y="2479108"/>
            <a:ext cx="5306158" cy="606993"/>
          </a:xfrm>
          <a:prstGeom prst="rect">
            <a:avLst/>
          </a:prstGeom>
          <a:noFill/>
          <a:ln>
            <a:noFill/>
          </a:ln>
        </p:spPr>
        <p:txBody>
          <a:bodyPr anchorCtr="0" anchor="ctr" bIns="20775" lIns="41575" spcFirstLastPara="1" rIns="41575" wrap="square" tIns="20775">
            <a:normAutofit/>
          </a:bodyPr>
          <a:lstStyle>
            <a:lvl1pPr lvl="0" algn="ctr">
              <a:lnSpc>
                <a:spcPct val="90000"/>
              </a:lnSpc>
              <a:spcBef>
                <a:spcPts val="0"/>
              </a:spcBef>
              <a:spcAft>
                <a:spcPts val="0"/>
              </a:spcAft>
              <a:buClr>
                <a:schemeClr val="dk1"/>
              </a:buClr>
              <a:buSzPts val="2700"/>
              <a:buFont typeface="Century Gothic"/>
              <a:buNone/>
              <a:defRPr sz="2700">
                <a:solidFill>
                  <a:schemeClr val="dk1"/>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7" name="Google Shape;17;p42"/>
          <p:cNvSpPr txBox="1"/>
          <p:nvPr>
            <p:ph idx="1" type="subTitle"/>
          </p:nvPr>
        </p:nvSpPr>
        <p:spPr>
          <a:xfrm>
            <a:off x="1986626" y="3086101"/>
            <a:ext cx="5149678" cy="760294"/>
          </a:xfrm>
          <a:prstGeom prst="rect">
            <a:avLst/>
          </a:prstGeom>
          <a:noFill/>
          <a:ln>
            <a:noFill/>
          </a:ln>
        </p:spPr>
        <p:txBody>
          <a:bodyPr anchorCtr="0" anchor="t" bIns="20775" lIns="41575" spcFirstLastPara="1" rIns="41575" wrap="square" tIns="20775">
            <a:normAutofit/>
          </a:bodyPr>
          <a:lstStyle>
            <a:lvl1pPr lv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300"/>
              <a:buNone/>
              <a:defRPr sz="13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8" name="Google Shape;18;p42"/>
          <p:cNvSpPr txBox="1"/>
          <p:nvPr>
            <p:ph idx="11" type="ftr"/>
          </p:nvPr>
        </p:nvSpPr>
        <p:spPr>
          <a:xfrm>
            <a:off x="3041364" y="4923200"/>
            <a:ext cx="3073651" cy="143768"/>
          </a:xfrm>
          <a:prstGeom prst="rect">
            <a:avLst/>
          </a:prstGeom>
          <a:noFill/>
          <a:ln>
            <a:noFill/>
          </a:ln>
        </p:spPr>
        <p:txBody>
          <a:bodyPr anchorCtr="0" anchor="ctr" bIns="20775" lIns="41575" spcFirstLastPara="1" rIns="41575" wrap="square" tIns="20775">
            <a:noAutofit/>
          </a:bodyPr>
          <a:lstStyle>
            <a:lvl1pPr lv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p:txBody>
      </p:sp>
      <p:sp>
        <p:nvSpPr>
          <p:cNvPr id="19" name="Google Shape;19;p42"/>
          <p:cNvSpPr txBox="1"/>
          <p:nvPr>
            <p:ph idx="12" type="sldNum"/>
          </p:nvPr>
        </p:nvSpPr>
        <p:spPr>
          <a:xfrm>
            <a:off x="8488382" y="4923200"/>
            <a:ext cx="229582" cy="142414"/>
          </a:xfrm>
          <a:prstGeom prst="rect">
            <a:avLst/>
          </a:prstGeom>
          <a:noFill/>
          <a:ln>
            <a:noFill/>
          </a:ln>
        </p:spPr>
        <p:txBody>
          <a:bodyPr anchorCtr="0" anchor="ctr" bIns="20775" lIns="41575" spcFirstLastPara="1" rIns="41575" wrap="square" tIns="20775">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pic>
        <p:nvPicPr>
          <p:cNvPr id="20" name="Google Shape;20;p42"/>
          <p:cNvPicPr preferRelativeResize="0"/>
          <p:nvPr/>
        </p:nvPicPr>
        <p:blipFill rotWithShape="1">
          <a:blip r:embed="rId2">
            <a:alphaModFix/>
          </a:blip>
          <a:srcRect b="0" l="0" r="0" t="0"/>
          <a:stretch/>
        </p:blipFill>
        <p:spPr>
          <a:xfrm>
            <a:off x="3351276" y="1380744"/>
            <a:ext cx="2441448" cy="5315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1" name="Shape 21"/>
        <p:cNvGrpSpPr/>
        <p:nvPr/>
      </p:nvGrpSpPr>
      <p:grpSpPr>
        <a:xfrm>
          <a:off x="0" y="0"/>
          <a:ext cx="0" cy="0"/>
          <a:chOff x="0" y="0"/>
          <a:chExt cx="0" cy="0"/>
        </a:xfrm>
      </p:grpSpPr>
      <p:sp>
        <p:nvSpPr>
          <p:cNvPr id="22" name="Google Shape;22;p43"/>
          <p:cNvSpPr txBox="1"/>
          <p:nvPr>
            <p:ph idx="12" type="sldNum"/>
          </p:nvPr>
        </p:nvSpPr>
        <p:spPr>
          <a:xfrm>
            <a:off x="8488382" y="4923200"/>
            <a:ext cx="229582" cy="142414"/>
          </a:xfrm>
          <a:prstGeom prst="rect">
            <a:avLst/>
          </a:prstGeom>
          <a:noFill/>
          <a:ln>
            <a:noFill/>
          </a:ln>
        </p:spPr>
        <p:txBody>
          <a:bodyPr anchorCtr="0" anchor="ctr" bIns="15575" lIns="31175" spcFirstLastPara="1" rIns="31175" wrap="square" tIns="15575">
            <a:noAutofit/>
          </a:bodyPr>
          <a:lstStyle>
            <a:lvl1pPr indent="0" lvl="0"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3"/>
          <p:cNvSpPr txBox="1"/>
          <p:nvPr>
            <p:ph idx="1" type="body"/>
          </p:nvPr>
        </p:nvSpPr>
        <p:spPr>
          <a:xfrm>
            <a:off x="428627" y="1049252"/>
            <a:ext cx="7850626" cy="167972"/>
          </a:xfrm>
          <a:prstGeom prst="rect">
            <a:avLst/>
          </a:prstGeom>
          <a:noFill/>
          <a:ln>
            <a:noFill/>
          </a:ln>
        </p:spPr>
        <p:txBody>
          <a:bodyPr anchorCtr="0" anchor="t" bIns="0" lIns="0" spcFirstLastPara="1" rIns="0" wrap="square" tIns="0">
            <a:normAutofit/>
          </a:bodyPr>
          <a:lstStyle>
            <a:lvl1pPr indent="-279400" lvl="0" marL="457200" algn="l">
              <a:lnSpc>
                <a:spcPct val="90000"/>
              </a:lnSpc>
              <a:spcBef>
                <a:spcPts val="800"/>
              </a:spcBef>
              <a:spcAft>
                <a:spcPts val="0"/>
              </a:spcAft>
              <a:buClr>
                <a:srgbClr val="415651"/>
              </a:buClr>
              <a:buSzPts val="800"/>
              <a:buChar char="•"/>
              <a:defRPr b="0" i="0" sz="1100">
                <a:solidFill>
                  <a:srgbClr val="14292C"/>
                </a:solidFill>
                <a:latin typeface="Century Gothic"/>
                <a:ea typeface="Century Gothic"/>
                <a:cs typeface="Century Gothic"/>
                <a:sym typeface="Century Gothic"/>
              </a:defRPr>
            </a:lvl1pPr>
            <a:lvl2pPr indent="-266700" lvl="1" marL="914400" algn="l">
              <a:lnSpc>
                <a:spcPct val="90000"/>
              </a:lnSpc>
              <a:spcBef>
                <a:spcPts val="400"/>
              </a:spcBef>
              <a:spcAft>
                <a:spcPts val="0"/>
              </a:spcAft>
              <a:buClr>
                <a:schemeClr val="dk1"/>
              </a:buClr>
              <a:buSzPts val="600"/>
              <a:buChar char="•"/>
              <a:defRPr/>
            </a:lvl2pPr>
            <a:lvl3pPr indent="-266700" lvl="2" marL="1371600" algn="l">
              <a:lnSpc>
                <a:spcPct val="90000"/>
              </a:lnSpc>
              <a:spcBef>
                <a:spcPts val="400"/>
              </a:spcBef>
              <a:spcAft>
                <a:spcPts val="0"/>
              </a:spcAft>
              <a:buClr>
                <a:schemeClr val="dk1"/>
              </a:buClr>
              <a:buSzPts val="600"/>
              <a:buChar char="•"/>
              <a:defRPr/>
            </a:lvl3pPr>
            <a:lvl4pPr indent="-266700" lvl="3" marL="1828800" algn="l">
              <a:lnSpc>
                <a:spcPct val="90000"/>
              </a:lnSpc>
              <a:spcBef>
                <a:spcPts val="400"/>
              </a:spcBef>
              <a:spcAft>
                <a:spcPts val="0"/>
              </a:spcAft>
              <a:buClr>
                <a:schemeClr val="dk1"/>
              </a:buClr>
              <a:buSzPts val="600"/>
              <a:buChar char="•"/>
              <a:defRPr/>
            </a:lvl4pPr>
            <a:lvl5pPr indent="-266700" lvl="4" marL="2286000" algn="l">
              <a:lnSpc>
                <a:spcPct val="90000"/>
              </a:lnSpc>
              <a:spcBef>
                <a:spcPts val="400"/>
              </a:spcBef>
              <a:spcAft>
                <a:spcPts val="0"/>
              </a:spcAft>
              <a:buClr>
                <a:schemeClr val="dk1"/>
              </a:buClr>
              <a:buSzPts val="600"/>
              <a:buChar char="•"/>
              <a:defRPr/>
            </a:lvl5pPr>
            <a:lvl6pPr indent="-266700" lvl="5" marL="2743200" algn="l">
              <a:lnSpc>
                <a:spcPct val="90000"/>
              </a:lnSpc>
              <a:spcBef>
                <a:spcPts val="400"/>
              </a:spcBef>
              <a:spcAft>
                <a:spcPts val="0"/>
              </a:spcAft>
              <a:buClr>
                <a:schemeClr val="dk1"/>
              </a:buClr>
              <a:buSzPts val="600"/>
              <a:buChar char="•"/>
              <a:defRPr/>
            </a:lvl6pPr>
            <a:lvl7pPr indent="-266700" lvl="6" marL="3200400" algn="l">
              <a:lnSpc>
                <a:spcPct val="90000"/>
              </a:lnSpc>
              <a:spcBef>
                <a:spcPts val="400"/>
              </a:spcBef>
              <a:spcAft>
                <a:spcPts val="0"/>
              </a:spcAft>
              <a:buClr>
                <a:schemeClr val="dk1"/>
              </a:buClr>
              <a:buSzPts val="600"/>
              <a:buChar char="•"/>
              <a:defRPr/>
            </a:lvl7pPr>
            <a:lvl8pPr indent="-266700" lvl="7" marL="3657600" algn="l">
              <a:lnSpc>
                <a:spcPct val="90000"/>
              </a:lnSpc>
              <a:spcBef>
                <a:spcPts val="400"/>
              </a:spcBef>
              <a:spcAft>
                <a:spcPts val="0"/>
              </a:spcAft>
              <a:buClr>
                <a:schemeClr val="dk1"/>
              </a:buClr>
              <a:buSzPts val="600"/>
              <a:buChar char="•"/>
              <a:defRPr/>
            </a:lvl8pPr>
            <a:lvl9pPr indent="-266700" lvl="8" marL="4114800" algn="l">
              <a:lnSpc>
                <a:spcPct val="90000"/>
              </a:lnSpc>
              <a:spcBef>
                <a:spcPts val="400"/>
              </a:spcBef>
              <a:spcAft>
                <a:spcPts val="0"/>
              </a:spcAft>
              <a:buClr>
                <a:schemeClr val="dk1"/>
              </a:buClr>
              <a:buSzPts val="600"/>
              <a:buChar char="•"/>
              <a:defRPr/>
            </a:lvl9pPr>
          </a:lstStyle>
          <a:p/>
        </p:txBody>
      </p:sp>
      <p:sp>
        <p:nvSpPr>
          <p:cNvPr id="24" name="Google Shape;24;p43"/>
          <p:cNvSpPr txBox="1"/>
          <p:nvPr>
            <p:ph type="title"/>
          </p:nvPr>
        </p:nvSpPr>
        <p:spPr>
          <a:xfrm>
            <a:off x="422847" y="351814"/>
            <a:ext cx="8092250" cy="363853"/>
          </a:xfrm>
          <a:prstGeom prst="rect">
            <a:avLst/>
          </a:prstGeom>
          <a:noFill/>
          <a:ln>
            <a:noFill/>
          </a:ln>
        </p:spPr>
        <p:txBody>
          <a:bodyPr anchorCtr="0" anchor="b" bIns="15575" lIns="31175" spcFirstLastPara="1" rIns="31175" wrap="square" tIns="15575">
            <a:spAutoFit/>
          </a:bodyPr>
          <a:lstStyle>
            <a:lvl1pPr lvl="0" algn="l">
              <a:lnSpc>
                <a:spcPct val="90000"/>
              </a:lnSpc>
              <a:spcBef>
                <a:spcPts val="0"/>
              </a:spcBef>
              <a:spcAft>
                <a:spcPts val="0"/>
              </a:spcAft>
              <a:buClr>
                <a:schemeClr val="dk1"/>
              </a:buClr>
              <a:buSzPts val="1800"/>
              <a:buFont typeface="Century Gothic"/>
              <a:buNone/>
              <a:defRPr b="1">
                <a:solidFill>
                  <a:srgbClr val="14292C"/>
                </a:solidFill>
                <a:latin typeface="Century Gothic"/>
                <a:ea typeface="Century Gothic"/>
                <a:cs typeface="Century Gothic"/>
                <a:sym typeface="Century Gothic"/>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
        <p:nvSpPr>
          <p:cNvPr id="25" name="Google Shape;25;p43"/>
          <p:cNvSpPr txBox="1"/>
          <p:nvPr>
            <p:ph idx="11" type="ftr"/>
          </p:nvPr>
        </p:nvSpPr>
        <p:spPr>
          <a:xfrm>
            <a:off x="3041365" y="4923200"/>
            <a:ext cx="3073651" cy="143768"/>
          </a:xfrm>
          <a:prstGeom prst="rect">
            <a:avLst/>
          </a:prstGeom>
          <a:noFill/>
          <a:ln>
            <a:noFill/>
          </a:ln>
        </p:spPr>
        <p:txBody>
          <a:bodyPr anchorCtr="0" anchor="ctr" bIns="15575" lIns="31175" spcFirstLastPara="1" rIns="31175" wrap="square" tIns="15575">
            <a:noAutofit/>
          </a:bodyPr>
          <a:lstStyle>
            <a:lvl1pPr lvl="0" algn="ctr">
              <a:lnSpc>
                <a:spcPct val="100000"/>
              </a:lnSpc>
              <a:spcBef>
                <a:spcPts val="0"/>
              </a:spcBef>
              <a:spcAft>
                <a:spcPts val="0"/>
              </a:spcAft>
              <a:buSzPts val="500"/>
              <a:buNone/>
              <a:defRPr b="1" sz="800">
                <a:solidFill>
                  <a:srgbClr val="B5E5DC"/>
                </a:solidFill>
                <a:latin typeface="Century Gothic"/>
                <a:ea typeface="Century Gothic"/>
                <a:cs typeface="Century Gothic"/>
                <a:sym typeface="Century Gothic"/>
              </a:defRPr>
            </a:lvl1pPr>
            <a:lvl2pPr lvl="1" algn="l">
              <a:lnSpc>
                <a:spcPct val="100000"/>
              </a:lnSpc>
              <a:spcBef>
                <a:spcPts val="0"/>
              </a:spcBef>
              <a:spcAft>
                <a:spcPts val="0"/>
              </a:spcAft>
              <a:buSzPts val="500"/>
              <a:buNone/>
              <a:defRPr/>
            </a:lvl2pPr>
            <a:lvl3pPr lvl="2" algn="l">
              <a:lnSpc>
                <a:spcPct val="100000"/>
              </a:lnSpc>
              <a:spcBef>
                <a:spcPts val="0"/>
              </a:spcBef>
              <a:spcAft>
                <a:spcPts val="0"/>
              </a:spcAft>
              <a:buSzPts val="500"/>
              <a:buNone/>
              <a:defRPr/>
            </a:lvl3pPr>
            <a:lvl4pPr lvl="3" algn="l">
              <a:lnSpc>
                <a:spcPct val="100000"/>
              </a:lnSpc>
              <a:spcBef>
                <a:spcPts val="0"/>
              </a:spcBef>
              <a:spcAft>
                <a:spcPts val="0"/>
              </a:spcAft>
              <a:buSzPts val="500"/>
              <a:buNone/>
              <a:defRPr/>
            </a:lvl4pPr>
            <a:lvl5pPr lvl="4" algn="l">
              <a:lnSpc>
                <a:spcPct val="100000"/>
              </a:lnSpc>
              <a:spcBef>
                <a:spcPts val="0"/>
              </a:spcBef>
              <a:spcAft>
                <a:spcPts val="0"/>
              </a:spcAft>
              <a:buSzPts val="500"/>
              <a:buNone/>
              <a:defRPr/>
            </a:lvl5pPr>
            <a:lvl6pPr lvl="5" algn="l">
              <a:lnSpc>
                <a:spcPct val="100000"/>
              </a:lnSpc>
              <a:spcBef>
                <a:spcPts val="0"/>
              </a:spcBef>
              <a:spcAft>
                <a:spcPts val="0"/>
              </a:spcAft>
              <a:buSzPts val="5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500"/>
              <a:buNone/>
              <a:defRPr/>
            </a:lvl8pPr>
            <a:lvl9pPr lvl="8" algn="l">
              <a:lnSpc>
                <a:spcPct val="100000"/>
              </a:lnSpc>
              <a:spcBef>
                <a:spcPts val="0"/>
              </a:spcBef>
              <a:spcAft>
                <a:spcPts val="0"/>
              </a:spcAft>
              <a:buSzPts val="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342900" y="397834"/>
            <a:ext cx="8450826" cy="332399"/>
          </a:xfrm>
          <a:prstGeom prst="rect">
            <a:avLst/>
          </a:prstGeom>
          <a:noFill/>
          <a:ln>
            <a:noFill/>
          </a:ln>
        </p:spPr>
        <p:txBody>
          <a:bodyPr anchorCtr="0" anchor="ctr" bIns="0" lIns="0" spcFirstLastPara="1" rIns="0" wrap="square" tIns="0">
            <a:spAutoFit/>
          </a:bodyPr>
          <a:lstStyle>
            <a:lvl1pPr lvl="0" marR="0" rtl="0" algn="l">
              <a:lnSpc>
                <a:spcPct val="90000"/>
              </a:lnSpc>
              <a:spcBef>
                <a:spcPts val="0"/>
              </a:spcBef>
              <a:spcAft>
                <a:spcPts val="0"/>
              </a:spcAft>
              <a:buClr>
                <a:schemeClr val="dk1"/>
              </a:buClr>
              <a:buSzPts val="2400"/>
              <a:buFont typeface="Century Gothic"/>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
        <p:nvSpPr>
          <p:cNvPr id="7" name="Google Shape;7;p41"/>
          <p:cNvSpPr txBox="1"/>
          <p:nvPr>
            <p:ph idx="1" type="body"/>
          </p:nvPr>
        </p:nvSpPr>
        <p:spPr>
          <a:xfrm>
            <a:off x="342900" y="1272931"/>
            <a:ext cx="8450826" cy="3173563"/>
          </a:xfrm>
          <a:prstGeom prst="rect">
            <a:avLst/>
          </a:prstGeom>
          <a:noFill/>
          <a:ln>
            <a:noFill/>
          </a:ln>
        </p:spPr>
        <p:txBody>
          <a:bodyPr anchorCtr="0" anchor="t" bIns="0" lIns="0" spcFirstLastPara="1" rIns="0" wrap="square" tIns="0">
            <a:no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indent="-323850" lvl="1" marL="914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2pPr>
            <a:lvl3pPr indent="-298450" lvl="2" marL="13716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3pPr>
            <a:lvl4pPr indent="-298450" lvl="3" marL="18288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Century Gothic"/>
                <a:ea typeface="Century Gothic"/>
                <a:cs typeface="Century Gothic"/>
                <a:sym typeface="Century Gothic"/>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9pPr>
          </a:lstStyle>
          <a:p/>
        </p:txBody>
      </p:sp>
      <p:sp>
        <p:nvSpPr>
          <p:cNvPr id="8" name="Google Shape;8;p41"/>
          <p:cNvSpPr/>
          <p:nvPr/>
        </p:nvSpPr>
        <p:spPr>
          <a:xfrm>
            <a:off x="-4544" y="4278499"/>
            <a:ext cx="9149735" cy="866806"/>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274649"/>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9" name="Google Shape;9;p41"/>
          <p:cNvGrpSpPr/>
          <p:nvPr/>
        </p:nvGrpSpPr>
        <p:grpSpPr>
          <a:xfrm>
            <a:off x="8799920" y="4895368"/>
            <a:ext cx="132686" cy="146654"/>
            <a:chOff x="19347601" y="10743921"/>
            <a:chExt cx="291724" cy="322459"/>
          </a:xfrm>
        </p:grpSpPr>
        <p:sp>
          <p:nvSpPr>
            <p:cNvPr id="10" name="Google Shape;10;p41"/>
            <p:cNvSpPr/>
            <p:nvPr/>
          </p:nvSpPr>
          <p:spPr>
            <a:xfrm>
              <a:off x="19347601" y="10983030"/>
              <a:ext cx="291724" cy="83350"/>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11" name="Google Shape;11;p41"/>
            <p:cNvSpPr/>
            <p:nvPr/>
          </p:nvSpPr>
          <p:spPr>
            <a:xfrm>
              <a:off x="19347601" y="10743921"/>
              <a:ext cx="291724"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pic>
        <p:nvPicPr>
          <p:cNvPr id="12" name="Google Shape;12;p41"/>
          <p:cNvPicPr preferRelativeResize="0"/>
          <p:nvPr/>
        </p:nvPicPr>
        <p:blipFill rotWithShape="1">
          <a:blip r:embed="rId1">
            <a:alphaModFix/>
          </a:blip>
          <a:srcRect b="0" l="0" r="0" t="0"/>
          <a:stretch/>
        </p:blipFill>
        <p:spPr>
          <a:xfrm>
            <a:off x="428627" y="4937370"/>
            <a:ext cx="480594" cy="104555"/>
          </a:xfrm>
          <a:prstGeom prst="rect">
            <a:avLst/>
          </a:prstGeom>
          <a:noFill/>
          <a:ln>
            <a:noFill/>
          </a:ln>
        </p:spPr>
      </p:pic>
      <p:sp>
        <p:nvSpPr>
          <p:cNvPr id="13" name="Google Shape;13;p41"/>
          <p:cNvSpPr txBox="1"/>
          <p:nvPr>
            <p:ph idx="12" type="sldNum"/>
          </p:nvPr>
        </p:nvSpPr>
        <p:spPr>
          <a:xfrm>
            <a:off x="8488382" y="4923200"/>
            <a:ext cx="229583" cy="14241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41"/>
          <p:cNvSpPr txBox="1"/>
          <p:nvPr>
            <p:ph idx="11" type="ftr"/>
          </p:nvPr>
        </p:nvSpPr>
        <p:spPr>
          <a:xfrm>
            <a:off x="3041364" y="4923200"/>
            <a:ext cx="3073651" cy="143768"/>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1"/>
          <p:cNvSpPr txBox="1"/>
          <p:nvPr>
            <p:ph type="ctrTitle"/>
          </p:nvPr>
        </p:nvSpPr>
        <p:spPr>
          <a:xfrm>
            <a:off x="1908386" y="2595630"/>
            <a:ext cx="5306158" cy="373949"/>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dk1"/>
              </a:buClr>
              <a:buSzPts val="2700"/>
              <a:buFont typeface="Century Gothic"/>
              <a:buNone/>
            </a:pPr>
            <a:r>
              <a:rPr lang="en">
                <a:solidFill>
                  <a:srgbClr val="31554F"/>
                </a:solidFill>
              </a:rPr>
              <a:t>Book of Funnels</a:t>
            </a:r>
            <a:endParaRPr>
              <a:solidFill>
                <a:srgbClr val="31554F"/>
              </a:solidFill>
            </a:endParaRPr>
          </a:p>
        </p:txBody>
      </p:sp>
      <p:sp>
        <p:nvSpPr>
          <p:cNvPr id="33" name="Google Shape;33;p1"/>
          <p:cNvSpPr txBox="1"/>
          <p:nvPr>
            <p:ph idx="1" type="subTitle"/>
          </p:nvPr>
        </p:nvSpPr>
        <p:spPr>
          <a:xfrm>
            <a:off x="1986626" y="3086101"/>
            <a:ext cx="5149678" cy="180049"/>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1300"/>
              <a:buNone/>
            </a:pPr>
            <a:r>
              <a:rPr b="0" lang="en">
                <a:solidFill>
                  <a:srgbClr val="274649"/>
                </a:solidFill>
              </a:rPr>
              <a:t>A guide to the measuring the success of different GTM motions</a:t>
            </a:r>
            <a:endParaRPr b="0">
              <a:solidFill>
                <a:srgbClr val="274649"/>
              </a:solidFill>
            </a:endParaRPr>
          </a:p>
        </p:txBody>
      </p:sp>
      <p:sp>
        <p:nvSpPr>
          <p:cNvPr id="34" name="Google Shape;34;p1"/>
          <p:cNvSpPr txBox="1"/>
          <p:nvPr>
            <p:ph idx="11" type="ftr"/>
          </p:nvPr>
        </p:nvSpPr>
        <p:spPr>
          <a:xfrm>
            <a:off x="3041364" y="4933528"/>
            <a:ext cx="3073651" cy="123111"/>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600"/>
              <a:buNone/>
            </a:pPr>
            <a:r>
              <a:rPr lang="en"/>
              <a:t>SCALE SALES-CENTRIC BUYER PERSONAS</a:t>
            </a:r>
            <a:endParaRPr/>
          </a:p>
        </p:txBody>
      </p:sp>
      <p:sp>
        <p:nvSpPr>
          <p:cNvPr id="35" name="Google Shape;35;p1"/>
          <p:cNvSpPr txBox="1"/>
          <p:nvPr/>
        </p:nvSpPr>
        <p:spPr>
          <a:xfrm>
            <a:off x="7675357" y="2862891"/>
            <a:ext cx="1488121" cy="182011"/>
          </a:xfrm>
          <a:prstGeom prst="rect">
            <a:avLst/>
          </a:prstGeom>
          <a:noFill/>
          <a:ln>
            <a:noFill/>
          </a:ln>
        </p:spPr>
        <p:txBody>
          <a:bodyPr anchorCtr="0" anchor="ctr" bIns="41575" lIns="41575" spcFirstLastPara="1" rIns="41575" wrap="square" tIns="41575">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nvSpPr>
        <p:spPr>
          <a:xfrm>
            <a:off x="1948950" y="2011680"/>
            <a:ext cx="5246100" cy="49244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14292C"/>
                </a:solidFill>
                <a:highlight>
                  <a:srgbClr val="FFFFFF"/>
                </a:highlight>
                <a:latin typeface="Century Gothic"/>
                <a:ea typeface="Century Gothic"/>
                <a:cs typeface="Century Gothic"/>
                <a:sym typeface="Century Gothic"/>
              </a:rPr>
              <a:t>PRODUCT-LED FUNNEL</a:t>
            </a:r>
            <a:endParaRPr b="1" i="0" sz="3200" u="none" cap="none" strike="noStrike">
              <a:solidFill>
                <a:srgbClr val="14292C"/>
              </a:solidFill>
              <a:highlight>
                <a:srgbClr val="FFFFFF"/>
              </a:highlight>
              <a:latin typeface="Century Gothic"/>
              <a:ea typeface="Century Gothic"/>
              <a:cs typeface="Century Gothic"/>
              <a:sym typeface="Century Gothic"/>
            </a:endParaRPr>
          </a:p>
        </p:txBody>
      </p:sp>
      <p:sp>
        <p:nvSpPr>
          <p:cNvPr id="175" name="Google Shape;175;p10"/>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11"/>
          <p:cNvGrpSpPr/>
          <p:nvPr/>
        </p:nvGrpSpPr>
        <p:grpSpPr>
          <a:xfrm>
            <a:off x="362314" y="1534684"/>
            <a:ext cx="3056238" cy="3200400"/>
            <a:chOff x="5219383" y="1143000"/>
            <a:chExt cx="3056238" cy="3200400"/>
          </a:xfrm>
        </p:grpSpPr>
        <p:pic>
          <p:nvPicPr>
            <p:cNvPr id="181" name="Google Shape;181;p11"/>
            <p:cNvPicPr preferRelativeResize="0"/>
            <p:nvPr/>
          </p:nvPicPr>
          <p:blipFill rotWithShape="1">
            <a:blip r:embed="rId3">
              <a:alphaModFix/>
            </a:blip>
            <a:srcRect b="0" l="0" r="0" t="0"/>
            <a:stretch/>
          </p:blipFill>
          <p:spPr>
            <a:xfrm>
              <a:off x="5219383" y="1143000"/>
              <a:ext cx="3056238" cy="3200400"/>
            </a:xfrm>
            <a:prstGeom prst="rect">
              <a:avLst/>
            </a:prstGeom>
            <a:noFill/>
            <a:ln>
              <a:noFill/>
            </a:ln>
          </p:spPr>
        </p:pic>
        <p:sp>
          <p:nvSpPr>
            <p:cNvPr id="182" name="Google Shape;182;p11"/>
            <p:cNvSpPr txBox="1"/>
            <p:nvPr/>
          </p:nvSpPr>
          <p:spPr>
            <a:xfrm>
              <a:off x="6823970" y="2096022"/>
              <a:ext cx="1051803" cy="9233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chemeClr val="lt1"/>
                  </a:solidFill>
                  <a:latin typeface="Century Gothic"/>
                  <a:ea typeface="Century Gothic"/>
                  <a:cs typeface="Century Gothic"/>
                  <a:sym typeface="Century Gothic"/>
                </a:rPr>
                <a:t>PRODUCT QUALIFIED LEADS</a:t>
              </a:r>
              <a:endParaRPr b="1" i="0" sz="600" u="none" cap="none" strike="noStrike">
                <a:solidFill>
                  <a:schemeClr val="lt1"/>
                </a:solidFill>
                <a:latin typeface="Century Gothic"/>
                <a:ea typeface="Century Gothic"/>
                <a:cs typeface="Century Gothic"/>
                <a:sym typeface="Century Gothic"/>
              </a:endParaRPr>
            </a:p>
          </p:txBody>
        </p:sp>
        <p:sp>
          <p:nvSpPr>
            <p:cNvPr id="183" name="Google Shape;183;p11"/>
            <p:cNvSpPr txBox="1"/>
            <p:nvPr/>
          </p:nvSpPr>
          <p:spPr>
            <a:xfrm>
              <a:off x="6795691" y="3065963"/>
              <a:ext cx="561609" cy="923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 sz="600" u="none" cap="none" strike="noStrike">
                  <a:solidFill>
                    <a:srgbClr val="000000"/>
                  </a:solidFill>
                  <a:latin typeface="Century Gothic"/>
                  <a:ea typeface="Century Gothic"/>
                  <a:cs typeface="Century Gothic"/>
                  <a:sym typeface="Century Gothic"/>
                </a:rPr>
                <a:t>OPPORTUNITIES</a:t>
              </a:r>
              <a:endParaRPr/>
            </a:p>
          </p:txBody>
        </p:sp>
        <p:sp>
          <p:nvSpPr>
            <p:cNvPr id="184" name="Google Shape;184;p11"/>
            <p:cNvSpPr txBox="1"/>
            <p:nvPr/>
          </p:nvSpPr>
          <p:spPr>
            <a:xfrm>
              <a:off x="5835190" y="1250647"/>
              <a:ext cx="1956900" cy="1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PRODUCT SIGN-UPS</a:t>
              </a:r>
              <a:endParaRPr b="1" i="0" sz="900" u="none" cap="none" strike="noStrike">
                <a:solidFill>
                  <a:schemeClr val="dk2"/>
                </a:solidFill>
                <a:latin typeface="Century Gothic"/>
                <a:ea typeface="Century Gothic"/>
                <a:cs typeface="Century Gothic"/>
                <a:sym typeface="Century Gothic"/>
              </a:endParaRPr>
            </a:p>
          </p:txBody>
        </p:sp>
        <p:sp>
          <p:nvSpPr>
            <p:cNvPr id="185" name="Google Shape;185;p11"/>
            <p:cNvSpPr txBox="1"/>
            <p:nvPr/>
          </p:nvSpPr>
          <p:spPr>
            <a:xfrm>
              <a:off x="6192573" y="3628930"/>
              <a:ext cx="112860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Century Gothic"/>
                  <a:ea typeface="Century Gothic"/>
                  <a:cs typeface="Century Gothic"/>
                  <a:sym typeface="Century Gothic"/>
                </a:rPr>
                <a:t>CLOSED-WON</a:t>
              </a:r>
              <a:endParaRPr/>
            </a:p>
          </p:txBody>
        </p:sp>
        <p:sp>
          <p:nvSpPr>
            <p:cNvPr id="186" name="Google Shape;186;p11"/>
            <p:cNvSpPr txBox="1"/>
            <p:nvPr/>
          </p:nvSpPr>
          <p:spPr>
            <a:xfrm>
              <a:off x="6786264" y="2569270"/>
              <a:ext cx="872694" cy="9233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000000"/>
                  </a:solidFill>
                  <a:latin typeface="Century Gothic"/>
                  <a:ea typeface="Century Gothic"/>
                  <a:cs typeface="Century Gothic"/>
                  <a:sym typeface="Century Gothic"/>
                </a:rPr>
                <a:t>SALES-QUALIFIED LEAD</a:t>
              </a:r>
              <a:endParaRPr b="1" i="0" sz="600" u="none" cap="none" strike="noStrike">
                <a:solidFill>
                  <a:srgbClr val="000000"/>
                </a:solidFill>
                <a:latin typeface="Century Gothic"/>
                <a:ea typeface="Century Gothic"/>
                <a:cs typeface="Century Gothic"/>
                <a:sym typeface="Century Gothic"/>
              </a:endParaRPr>
            </a:p>
          </p:txBody>
        </p:sp>
        <p:sp>
          <p:nvSpPr>
            <p:cNvPr id="187" name="Google Shape;187;p11"/>
            <p:cNvSpPr/>
            <p:nvPr/>
          </p:nvSpPr>
          <p:spPr>
            <a:xfrm>
              <a:off x="6889960" y="1620479"/>
              <a:ext cx="872694"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Century Gothic"/>
                  <a:ea typeface="Century Gothic"/>
                  <a:cs typeface="Century Gothic"/>
                  <a:sym typeface="Century Gothic"/>
                </a:rPr>
                <a:t>SALES-ASSISTED</a:t>
              </a:r>
              <a:endParaRPr/>
            </a:p>
          </p:txBody>
        </p:sp>
        <p:sp>
          <p:nvSpPr>
            <p:cNvPr id="188" name="Google Shape;188;p11"/>
            <p:cNvSpPr/>
            <p:nvPr/>
          </p:nvSpPr>
          <p:spPr>
            <a:xfrm>
              <a:off x="5526016" y="1620479"/>
              <a:ext cx="1029418" cy="13849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Century Gothic"/>
                  <a:ea typeface="Century Gothic"/>
                  <a:cs typeface="Century Gothic"/>
                  <a:sym typeface="Century Gothic"/>
                </a:rPr>
                <a:t>SELF-SERVE</a:t>
              </a:r>
              <a:endParaRPr/>
            </a:p>
          </p:txBody>
        </p:sp>
        <p:cxnSp>
          <p:nvCxnSpPr>
            <p:cNvPr id="189" name="Google Shape;189;p11"/>
            <p:cNvCxnSpPr/>
            <p:nvPr/>
          </p:nvCxnSpPr>
          <p:spPr>
            <a:xfrm>
              <a:off x="6735490" y="1548352"/>
              <a:ext cx="0" cy="1923068"/>
            </a:xfrm>
            <a:prstGeom prst="straightConnector1">
              <a:avLst/>
            </a:prstGeom>
            <a:noFill/>
            <a:ln cap="flat" cmpd="sng" w="38100">
              <a:solidFill>
                <a:schemeClr val="lt1"/>
              </a:solidFill>
              <a:prstDash val="solid"/>
              <a:round/>
              <a:headEnd len="sm" w="sm" type="none"/>
              <a:tailEnd len="sm" w="sm" type="none"/>
            </a:ln>
          </p:spPr>
        </p:cxnSp>
        <p:sp>
          <p:nvSpPr>
            <p:cNvPr id="190" name="Google Shape;190;p11"/>
            <p:cNvSpPr/>
            <p:nvPr/>
          </p:nvSpPr>
          <p:spPr>
            <a:xfrm rot="10800000">
              <a:off x="6914241" y="1802876"/>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1" name="Google Shape;191;p11"/>
            <p:cNvSpPr/>
            <p:nvPr/>
          </p:nvSpPr>
          <p:spPr>
            <a:xfrm rot="10800000">
              <a:off x="6914241" y="2273627"/>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2" name="Google Shape;192;p11"/>
            <p:cNvSpPr/>
            <p:nvPr/>
          </p:nvSpPr>
          <p:spPr>
            <a:xfrm rot="10800000">
              <a:off x="6914241" y="2744378"/>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3" name="Google Shape;193;p11"/>
            <p:cNvSpPr/>
            <p:nvPr/>
          </p:nvSpPr>
          <p:spPr>
            <a:xfrm rot="10800000">
              <a:off x="6914241" y="3215129"/>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11"/>
            <p:cNvSpPr/>
            <p:nvPr/>
          </p:nvSpPr>
          <p:spPr>
            <a:xfrm rot="10800000">
              <a:off x="6329191" y="3215129"/>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5" name="Google Shape;195;p11"/>
            <p:cNvSpPr/>
            <p:nvPr/>
          </p:nvSpPr>
          <p:spPr>
            <a:xfrm>
              <a:off x="6401164" y="1802876"/>
              <a:ext cx="82296" cy="1428750"/>
            </a:xfrm>
            <a:prstGeom prst="rect">
              <a:avLst/>
            </a:prstGeom>
            <a:gradFill>
              <a:gsLst>
                <a:gs pos="0">
                  <a:srgbClr val="89823A"/>
                </a:gs>
                <a:gs pos="99000">
                  <a:schemeClr val="accen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96" name="Google Shape;196;p11"/>
          <p:cNvSpPr txBox="1"/>
          <p:nvPr/>
        </p:nvSpPr>
        <p:spPr>
          <a:xfrm>
            <a:off x="4876471" y="1853266"/>
            <a:ext cx="3454985" cy="50779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ACTIVATIONS: </a:t>
            </a:r>
            <a:r>
              <a:rPr b="0" i="0" lang="en" sz="900" u="none" cap="none" strike="noStrike">
                <a:solidFill>
                  <a:schemeClr val="dk2"/>
                </a:solidFill>
                <a:latin typeface="Century Gothic"/>
                <a:ea typeface="Century Gothic"/>
                <a:cs typeface="Century Gothic"/>
                <a:sym typeface="Century Gothic"/>
              </a:rPr>
              <a:t>Accounts that have at least one user within the application but have not yet hit a threshold or milestone in order for sales to take action</a:t>
            </a:r>
            <a:endParaRPr b="0" i="0" sz="900" u="none" cap="none" strike="noStrike">
              <a:solidFill>
                <a:schemeClr val="dk2"/>
              </a:solidFill>
              <a:latin typeface="Century Gothic"/>
              <a:ea typeface="Century Gothic"/>
              <a:cs typeface="Century Gothic"/>
              <a:sym typeface="Century Gothic"/>
            </a:endParaRPr>
          </a:p>
        </p:txBody>
      </p:sp>
      <p:sp>
        <p:nvSpPr>
          <p:cNvPr id="197" name="Google Shape;197;p11"/>
          <p:cNvSpPr txBox="1"/>
          <p:nvPr/>
        </p:nvSpPr>
        <p:spPr>
          <a:xfrm>
            <a:off x="4876471" y="2358479"/>
            <a:ext cx="3454985" cy="50779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PQL: </a:t>
            </a:r>
            <a:r>
              <a:rPr b="0" i="0" lang="en" sz="900" u="none" cap="none" strike="noStrike">
                <a:solidFill>
                  <a:schemeClr val="dk2"/>
                </a:solidFill>
                <a:latin typeface="Century Gothic"/>
                <a:ea typeface="Century Gothic"/>
                <a:cs typeface="Century Gothic"/>
                <a:sym typeface="Century Gothic"/>
              </a:rPr>
              <a:t>An individual who has used the product or specific features that are indicative of buyer value (e.g., experienced an “a-ha” moment)</a:t>
            </a:r>
            <a:endParaRPr b="0" i="0" sz="1300" u="none" cap="none" strike="noStrike">
              <a:solidFill>
                <a:schemeClr val="dk2"/>
              </a:solidFill>
              <a:latin typeface="Century Gothic"/>
              <a:ea typeface="Century Gothic"/>
              <a:cs typeface="Century Gothic"/>
              <a:sym typeface="Century Gothic"/>
            </a:endParaRPr>
          </a:p>
        </p:txBody>
      </p:sp>
      <p:sp>
        <p:nvSpPr>
          <p:cNvPr id="198" name="Google Shape;198;p11"/>
          <p:cNvSpPr txBox="1"/>
          <p:nvPr/>
        </p:nvSpPr>
        <p:spPr>
          <a:xfrm>
            <a:off x="4876471" y="3507416"/>
            <a:ext cx="3454985" cy="2307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OPPORTUNITY: </a:t>
            </a:r>
            <a:r>
              <a:rPr b="0" i="0" lang="en" sz="900" u="none" cap="none" strike="noStrike">
                <a:solidFill>
                  <a:schemeClr val="dk2"/>
                </a:solidFill>
                <a:latin typeface="Century Gothic"/>
                <a:ea typeface="Century Gothic"/>
                <a:cs typeface="Century Gothic"/>
                <a:sym typeface="Century Gothic"/>
              </a:rPr>
              <a:t>A potential sales deal in a target account.</a:t>
            </a:r>
            <a:endParaRPr b="0" i="0" sz="900" u="none" cap="none" strike="noStrike">
              <a:solidFill>
                <a:schemeClr val="dk2"/>
              </a:solidFill>
              <a:latin typeface="Century Gothic"/>
              <a:ea typeface="Century Gothic"/>
              <a:cs typeface="Century Gothic"/>
              <a:sym typeface="Century Gothic"/>
            </a:endParaRPr>
          </a:p>
        </p:txBody>
      </p:sp>
      <p:sp>
        <p:nvSpPr>
          <p:cNvPr id="199" name="Google Shape;199;p11"/>
          <p:cNvSpPr txBox="1"/>
          <p:nvPr/>
        </p:nvSpPr>
        <p:spPr>
          <a:xfrm>
            <a:off x="4876471" y="3958880"/>
            <a:ext cx="3454985" cy="3693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CLOSED-WON: </a:t>
            </a:r>
            <a:r>
              <a:rPr b="0" i="0" lang="en" sz="900" u="none" cap="none" strike="noStrike">
                <a:solidFill>
                  <a:schemeClr val="dk2"/>
                </a:solidFill>
                <a:latin typeface="Century Gothic"/>
                <a:ea typeface="Century Gothic"/>
                <a:cs typeface="Century Gothic"/>
                <a:sym typeface="Century Gothic"/>
              </a:rPr>
              <a:t>A sales opportunity from a target account that has successfully closed.</a:t>
            </a:r>
            <a:endParaRPr b="0" i="0" sz="1300" u="none" cap="none" strike="noStrike">
              <a:solidFill>
                <a:schemeClr val="dk2"/>
              </a:solidFill>
              <a:latin typeface="Century Gothic"/>
              <a:ea typeface="Century Gothic"/>
              <a:cs typeface="Century Gothic"/>
              <a:sym typeface="Century Gothic"/>
            </a:endParaRPr>
          </a:p>
        </p:txBody>
      </p:sp>
      <p:sp>
        <p:nvSpPr>
          <p:cNvPr id="200" name="Google Shape;200;p11"/>
          <p:cNvSpPr txBox="1"/>
          <p:nvPr/>
        </p:nvSpPr>
        <p:spPr>
          <a:xfrm>
            <a:off x="2384785" y="731520"/>
            <a:ext cx="4374430"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0" i="0" lang="en" sz="1200" u="none" cap="none" strike="noStrike">
                <a:solidFill>
                  <a:schemeClr val="dk2"/>
                </a:solidFill>
                <a:latin typeface="Century Gothic"/>
                <a:ea typeface="Century Gothic"/>
                <a:cs typeface="Century Gothic"/>
                <a:sym typeface="Century Gothic"/>
              </a:rPr>
              <a:t>Product-Led Sales is a go-to-market strategy where the buyers interact with the product in the sales process</a:t>
            </a:r>
            <a:endParaRPr b="0" i="0" sz="1200" u="none" cap="none" strike="noStrike">
              <a:solidFill>
                <a:schemeClr val="dk2"/>
              </a:solidFill>
              <a:latin typeface="Century Gothic"/>
              <a:ea typeface="Century Gothic"/>
              <a:cs typeface="Century Gothic"/>
              <a:sym typeface="Century Gothic"/>
            </a:endParaRPr>
          </a:p>
        </p:txBody>
      </p:sp>
      <p:sp>
        <p:nvSpPr>
          <p:cNvPr id="201" name="Google Shape;201;p11"/>
          <p:cNvSpPr txBox="1"/>
          <p:nvPr>
            <p:ph idx="4294967295" type="title"/>
          </p:nvPr>
        </p:nvSpPr>
        <p:spPr>
          <a:xfrm>
            <a:off x="473075" y="228600"/>
            <a:ext cx="8670925" cy="430887"/>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Clr>
                <a:schemeClr val="dk2"/>
              </a:buClr>
              <a:buSzPts val="1800"/>
              <a:buNone/>
            </a:pPr>
            <a:r>
              <a:rPr lang="en" sz="2800">
                <a:solidFill>
                  <a:srgbClr val="14292C"/>
                </a:solidFill>
              </a:rPr>
              <a:t>Product-Led Funnel </a:t>
            </a:r>
            <a:endParaRPr sz="2800">
              <a:solidFill>
                <a:srgbClr val="14292C"/>
              </a:solidFill>
            </a:endParaRPr>
          </a:p>
        </p:txBody>
      </p:sp>
      <p:sp>
        <p:nvSpPr>
          <p:cNvPr id="202" name="Google Shape;202;p11"/>
          <p:cNvSpPr txBox="1"/>
          <p:nvPr/>
        </p:nvSpPr>
        <p:spPr>
          <a:xfrm>
            <a:off x="4876471" y="2863701"/>
            <a:ext cx="3381407" cy="50779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SQL: </a:t>
            </a:r>
            <a:r>
              <a:rPr b="0" i="0" lang="en" sz="900" u="none" cap="none" strike="noStrike">
                <a:solidFill>
                  <a:schemeClr val="dk2"/>
                </a:solidFill>
                <a:latin typeface="Century Gothic"/>
                <a:ea typeface="Century Gothic"/>
                <a:cs typeface="Century Gothic"/>
                <a:sym typeface="Century Gothic"/>
              </a:rPr>
              <a:t>A prospective buyer that has been qualified, meets the agreed-upon qualification definition, and has agreed to a follow-up meeting with a sales rep. </a:t>
            </a:r>
            <a:endParaRPr b="0" i="0" sz="900" u="none" cap="none" strike="noStrike">
              <a:solidFill>
                <a:schemeClr val="dk2"/>
              </a:solidFill>
              <a:latin typeface="Century Gothic"/>
              <a:ea typeface="Century Gothic"/>
              <a:cs typeface="Century Gothic"/>
              <a:sym typeface="Century Gothic"/>
            </a:endParaRPr>
          </a:p>
        </p:txBody>
      </p:sp>
      <p:grpSp>
        <p:nvGrpSpPr>
          <p:cNvPr id="203" name="Google Shape;203;p11"/>
          <p:cNvGrpSpPr/>
          <p:nvPr/>
        </p:nvGrpSpPr>
        <p:grpSpPr>
          <a:xfrm>
            <a:off x="2468880" y="2111604"/>
            <a:ext cx="2286000" cy="2020106"/>
            <a:chOff x="2468880" y="1857080"/>
            <a:chExt cx="2286000" cy="2020106"/>
          </a:xfrm>
        </p:grpSpPr>
        <p:cxnSp>
          <p:nvCxnSpPr>
            <p:cNvPr id="204" name="Google Shape;204;p11"/>
            <p:cNvCxnSpPr/>
            <p:nvPr/>
          </p:nvCxnSpPr>
          <p:spPr>
            <a:xfrm>
              <a:off x="3474720" y="1857080"/>
              <a:ext cx="1280160" cy="0"/>
            </a:xfrm>
            <a:prstGeom prst="straightConnector1">
              <a:avLst/>
            </a:prstGeom>
            <a:noFill/>
            <a:ln cap="rnd" cmpd="sng" w="12700">
              <a:solidFill>
                <a:srgbClr val="274649"/>
              </a:solidFill>
              <a:prstDash val="solid"/>
              <a:round/>
              <a:headEnd len="med" w="med" type="oval"/>
              <a:tailEnd len="sm" w="sm" type="none"/>
            </a:ln>
          </p:spPr>
        </p:cxnSp>
        <p:cxnSp>
          <p:nvCxnSpPr>
            <p:cNvPr id="205" name="Google Shape;205;p11"/>
            <p:cNvCxnSpPr/>
            <p:nvPr/>
          </p:nvCxnSpPr>
          <p:spPr>
            <a:xfrm>
              <a:off x="3246120" y="2362107"/>
              <a:ext cx="1508760" cy="0"/>
            </a:xfrm>
            <a:prstGeom prst="straightConnector1">
              <a:avLst/>
            </a:prstGeom>
            <a:noFill/>
            <a:ln cap="rnd" cmpd="sng" w="12700">
              <a:solidFill>
                <a:srgbClr val="274649"/>
              </a:solidFill>
              <a:prstDash val="solid"/>
              <a:round/>
              <a:headEnd len="med" w="med" type="oval"/>
              <a:tailEnd len="sm" w="sm" type="none"/>
            </a:ln>
          </p:spPr>
        </p:cxnSp>
        <p:cxnSp>
          <p:nvCxnSpPr>
            <p:cNvPr id="206" name="Google Shape;206;p11"/>
            <p:cNvCxnSpPr/>
            <p:nvPr/>
          </p:nvCxnSpPr>
          <p:spPr>
            <a:xfrm>
              <a:off x="3017520" y="2867134"/>
              <a:ext cx="1737360" cy="0"/>
            </a:xfrm>
            <a:prstGeom prst="straightConnector1">
              <a:avLst/>
            </a:prstGeom>
            <a:noFill/>
            <a:ln cap="rnd" cmpd="sng" w="12700">
              <a:solidFill>
                <a:srgbClr val="274649"/>
              </a:solidFill>
              <a:prstDash val="solid"/>
              <a:round/>
              <a:headEnd len="med" w="med" type="oval"/>
              <a:tailEnd len="sm" w="sm" type="none"/>
            </a:ln>
          </p:spPr>
        </p:cxnSp>
        <p:cxnSp>
          <p:nvCxnSpPr>
            <p:cNvPr id="207" name="Google Shape;207;p11"/>
            <p:cNvCxnSpPr/>
            <p:nvPr/>
          </p:nvCxnSpPr>
          <p:spPr>
            <a:xfrm>
              <a:off x="2743200" y="3372160"/>
              <a:ext cx="2011680" cy="0"/>
            </a:xfrm>
            <a:prstGeom prst="straightConnector1">
              <a:avLst/>
            </a:prstGeom>
            <a:noFill/>
            <a:ln cap="rnd" cmpd="sng" w="12700">
              <a:solidFill>
                <a:srgbClr val="274649"/>
              </a:solidFill>
              <a:prstDash val="solid"/>
              <a:round/>
              <a:headEnd len="med" w="med" type="oval"/>
              <a:tailEnd len="sm" w="sm" type="none"/>
            </a:ln>
          </p:spPr>
        </p:cxnSp>
        <p:cxnSp>
          <p:nvCxnSpPr>
            <p:cNvPr id="208" name="Google Shape;208;p11"/>
            <p:cNvCxnSpPr/>
            <p:nvPr/>
          </p:nvCxnSpPr>
          <p:spPr>
            <a:xfrm>
              <a:off x="2468880" y="3877186"/>
              <a:ext cx="2286000" cy="0"/>
            </a:xfrm>
            <a:prstGeom prst="straightConnector1">
              <a:avLst/>
            </a:prstGeom>
            <a:noFill/>
            <a:ln cap="rnd" cmpd="sng" w="12700">
              <a:solidFill>
                <a:srgbClr val="274649"/>
              </a:solidFill>
              <a:prstDash val="solid"/>
              <a:round/>
              <a:headEnd len="med" w="med" type="oval"/>
              <a:tailEnd len="sm" w="sm" type="none"/>
            </a:ln>
          </p:spPr>
        </p:cxnSp>
      </p:grpSp>
      <p:sp>
        <p:nvSpPr>
          <p:cNvPr id="209" name="Google Shape;209;p11"/>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2"/>
          <p:cNvSpPr txBox="1"/>
          <p:nvPr/>
        </p:nvSpPr>
        <p:spPr>
          <a:xfrm>
            <a:off x="161124" y="228600"/>
            <a:ext cx="8855700" cy="43088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2"/>
              </a:buClr>
              <a:buSzPts val="1800"/>
              <a:buFont typeface="Century Gothic"/>
              <a:buNone/>
            </a:pPr>
            <a:r>
              <a:rPr b="1" i="0" lang="en" sz="2800" u="none" cap="none" strike="noStrike">
                <a:solidFill>
                  <a:srgbClr val="14292C"/>
                </a:solidFill>
                <a:latin typeface="Century Gothic"/>
                <a:ea typeface="Century Gothic"/>
                <a:cs typeface="Century Gothic"/>
                <a:sym typeface="Century Gothic"/>
              </a:rPr>
              <a:t>Product-Led Sales Dashboard</a:t>
            </a:r>
            <a:endParaRPr b="0" i="0" sz="1050" u="none" cap="none" strike="noStrike">
              <a:solidFill>
                <a:srgbClr val="14292C"/>
              </a:solidFill>
              <a:latin typeface="Century Gothic"/>
              <a:ea typeface="Century Gothic"/>
              <a:cs typeface="Century Gothic"/>
              <a:sym typeface="Century Gothic"/>
            </a:endParaRPr>
          </a:p>
        </p:txBody>
      </p:sp>
      <p:graphicFrame>
        <p:nvGraphicFramePr>
          <p:cNvPr id="215" name="Google Shape;215;p12"/>
          <p:cNvGraphicFramePr/>
          <p:nvPr/>
        </p:nvGraphicFramePr>
        <p:xfrm>
          <a:off x="539668" y="822960"/>
          <a:ext cx="3000000" cy="3000000"/>
        </p:xfrm>
        <a:graphic>
          <a:graphicData uri="http://schemas.openxmlformats.org/drawingml/2006/table">
            <a:tbl>
              <a:tblPr>
                <a:noFill/>
                <a:tableStyleId>{C929F696-B3BE-4EB3-894A-C1AA185C900D}</a:tableStyleId>
              </a:tblPr>
              <a:tblGrid>
                <a:gridCol w="2005050"/>
                <a:gridCol w="1400325"/>
              </a:tblGrid>
              <a:tr h="274325">
                <a:tc>
                  <a:txBody>
                    <a:bodyPr/>
                    <a:lstStyle/>
                    <a:p>
                      <a:pPr indent="0" lvl="0" marL="0" marR="0" rtl="0" algn="l">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DESCRIPTION</a:t>
                      </a:r>
                      <a:endParaRPr b="1" sz="1000" u="none" cap="none" strike="noStrike">
                        <a:solidFill>
                          <a:srgbClr val="FFFF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EXAMPLE</a:t>
                      </a:r>
                      <a:endParaRPr b="1" sz="1000" u="none" cap="none" strike="noStrike">
                        <a:solidFill>
                          <a:srgbClr val="FFFFFF"/>
                        </a:solidFill>
                      </a:endParaRPr>
                    </a:p>
                  </a:txBody>
                  <a:tcPr marT="45725" marB="45725" marR="45725" marL="4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Annual Contract Value</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Activations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Product Qualified </a:t>
                      </a:r>
                      <a:r>
                        <a:rPr b="1" lang="en" sz="1000" u="none" cap="none" strike="noStrike"/>
                        <a:t>Lead</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419</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42%</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Sales Qualified </a:t>
                      </a:r>
                      <a:r>
                        <a:rPr b="1" lang="en" sz="1000" u="none" cap="none" strike="noStrike"/>
                        <a:t>Lead</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300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72%</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Opportunities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208</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66%</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Accounts</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139</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Pipeline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$695,000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Closed-Won</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111</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79%</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Revenue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$5,550,000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r>
            </a:tbl>
          </a:graphicData>
        </a:graphic>
      </p:graphicFrame>
      <p:sp>
        <p:nvSpPr>
          <p:cNvPr id="216" name="Google Shape;216;p12"/>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grpSp>
        <p:nvGrpSpPr>
          <p:cNvPr id="217" name="Google Shape;217;p12"/>
          <p:cNvGrpSpPr/>
          <p:nvPr/>
        </p:nvGrpSpPr>
        <p:grpSpPr>
          <a:xfrm>
            <a:off x="5219383" y="1143000"/>
            <a:ext cx="3056238" cy="3200400"/>
            <a:chOff x="5219383" y="1143000"/>
            <a:chExt cx="3056238" cy="3200400"/>
          </a:xfrm>
        </p:grpSpPr>
        <p:pic>
          <p:nvPicPr>
            <p:cNvPr id="218" name="Google Shape;218;p12"/>
            <p:cNvPicPr preferRelativeResize="0"/>
            <p:nvPr/>
          </p:nvPicPr>
          <p:blipFill rotWithShape="1">
            <a:blip r:embed="rId3">
              <a:alphaModFix/>
            </a:blip>
            <a:srcRect b="0" l="0" r="0" t="0"/>
            <a:stretch/>
          </p:blipFill>
          <p:spPr>
            <a:xfrm>
              <a:off x="5219383" y="1143000"/>
              <a:ext cx="3056238" cy="3200400"/>
            </a:xfrm>
            <a:prstGeom prst="rect">
              <a:avLst/>
            </a:prstGeom>
            <a:noFill/>
            <a:ln>
              <a:noFill/>
            </a:ln>
          </p:spPr>
        </p:pic>
        <p:sp>
          <p:nvSpPr>
            <p:cNvPr id="219" name="Google Shape;219;p12"/>
            <p:cNvSpPr txBox="1"/>
            <p:nvPr/>
          </p:nvSpPr>
          <p:spPr>
            <a:xfrm>
              <a:off x="6823970" y="2096022"/>
              <a:ext cx="1051803" cy="9233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chemeClr val="lt1"/>
                  </a:solidFill>
                  <a:latin typeface="Century Gothic"/>
                  <a:ea typeface="Century Gothic"/>
                  <a:cs typeface="Century Gothic"/>
                  <a:sym typeface="Century Gothic"/>
                </a:rPr>
                <a:t>PRODUCT QUALIFIED LEADS</a:t>
              </a:r>
              <a:endParaRPr b="1" i="0" sz="600" u="none" cap="none" strike="noStrike">
                <a:solidFill>
                  <a:schemeClr val="lt1"/>
                </a:solidFill>
                <a:latin typeface="Century Gothic"/>
                <a:ea typeface="Century Gothic"/>
                <a:cs typeface="Century Gothic"/>
                <a:sym typeface="Century Gothic"/>
              </a:endParaRPr>
            </a:p>
          </p:txBody>
        </p:sp>
        <p:sp>
          <p:nvSpPr>
            <p:cNvPr id="220" name="Google Shape;220;p12"/>
            <p:cNvSpPr txBox="1"/>
            <p:nvPr/>
          </p:nvSpPr>
          <p:spPr>
            <a:xfrm>
              <a:off x="6795691" y="3065963"/>
              <a:ext cx="561609" cy="9233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 sz="600" u="none" cap="none" strike="noStrike">
                  <a:solidFill>
                    <a:srgbClr val="000000"/>
                  </a:solidFill>
                  <a:latin typeface="Century Gothic"/>
                  <a:ea typeface="Century Gothic"/>
                  <a:cs typeface="Century Gothic"/>
                  <a:sym typeface="Century Gothic"/>
                </a:rPr>
                <a:t>OPPORTUNITIES</a:t>
              </a:r>
              <a:endParaRPr/>
            </a:p>
          </p:txBody>
        </p:sp>
        <p:sp>
          <p:nvSpPr>
            <p:cNvPr id="221" name="Google Shape;221;p12"/>
            <p:cNvSpPr txBox="1"/>
            <p:nvPr/>
          </p:nvSpPr>
          <p:spPr>
            <a:xfrm>
              <a:off x="5835190" y="1250647"/>
              <a:ext cx="1956900" cy="13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PRODUCT SIGN-UPS</a:t>
              </a:r>
              <a:endParaRPr b="1" i="0" sz="900" u="none" cap="none" strike="noStrike">
                <a:solidFill>
                  <a:schemeClr val="dk2"/>
                </a:solidFill>
                <a:latin typeface="Century Gothic"/>
                <a:ea typeface="Century Gothic"/>
                <a:cs typeface="Century Gothic"/>
                <a:sym typeface="Century Gothic"/>
              </a:endParaRPr>
            </a:p>
          </p:txBody>
        </p:sp>
        <p:sp>
          <p:nvSpPr>
            <p:cNvPr id="222" name="Google Shape;222;p12"/>
            <p:cNvSpPr txBox="1"/>
            <p:nvPr/>
          </p:nvSpPr>
          <p:spPr>
            <a:xfrm>
              <a:off x="6192573" y="3628930"/>
              <a:ext cx="112860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000000"/>
                  </a:solidFill>
                  <a:latin typeface="Century Gothic"/>
                  <a:ea typeface="Century Gothic"/>
                  <a:cs typeface="Century Gothic"/>
                  <a:sym typeface="Century Gothic"/>
                </a:rPr>
                <a:t>CLOSED-WON</a:t>
              </a:r>
              <a:endParaRPr/>
            </a:p>
          </p:txBody>
        </p:sp>
        <p:sp>
          <p:nvSpPr>
            <p:cNvPr id="223" name="Google Shape;223;p12"/>
            <p:cNvSpPr txBox="1"/>
            <p:nvPr/>
          </p:nvSpPr>
          <p:spPr>
            <a:xfrm>
              <a:off x="6786264" y="2569270"/>
              <a:ext cx="872694" cy="9233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000000"/>
                  </a:solidFill>
                  <a:latin typeface="Century Gothic"/>
                  <a:ea typeface="Century Gothic"/>
                  <a:cs typeface="Century Gothic"/>
                  <a:sym typeface="Century Gothic"/>
                </a:rPr>
                <a:t>SALES-QUALIFIED LEAD</a:t>
              </a:r>
              <a:endParaRPr b="1" i="0" sz="600" u="none" cap="none" strike="noStrike">
                <a:solidFill>
                  <a:srgbClr val="000000"/>
                </a:solidFill>
                <a:latin typeface="Century Gothic"/>
                <a:ea typeface="Century Gothic"/>
                <a:cs typeface="Century Gothic"/>
                <a:sym typeface="Century Gothic"/>
              </a:endParaRPr>
            </a:p>
          </p:txBody>
        </p:sp>
        <p:sp>
          <p:nvSpPr>
            <p:cNvPr id="224" name="Google Shape;224;p12"/>
            <p:cNvSpPr/>
            <p:nvPr/>
          </p:nvSpPr>
          <p:spPr>
            <a:xfrm>
              <a:off x="6889960" y="1620479"/>
              <a:ext cx="872694"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Century Gothic"/>
                  <a:ea typeface="Century Gothic"/>
                  <a:cs typeface="Century Gothic"/>
                  <a:sym typeface="Century Gothic"/>
                </a:rPr>
                <a:t>SALES-ASSISTED</a:t>
              </a:r>
              <a:endParaRPr/>
            </a:p>
          </p:txBody>
        </p:sp>
        <p:sp>
          <p:nvSpPr>
            <p:cNvPr id="225" name="Google Shape;225;p12"/>
            <p:cNvSpPr/>
            <p:nvPr/>
          </p:nvSpPr>
          <p:spPr>
            <a:xfrm>
              <a:off x="5526016" y="1620479"/>
              <a:ext cx="1029418" cy="13849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1" i="0" lang="en" sz="900" u="none" cap="none" strike="noStrike">
                  <a:solidFill>
                    <a:schemeClr val="lt1"/>
                  </a:solidFill>
                  <a:latin typeface="Century Gothic"/>
                  <a:ea typeface="Century Gothic"/>
                  <a:cs typeface="Century Gothic"/>
                  <a:sym typeface="Century Gothic"/>
                </a:rPr>
                <a:t>SELF-SERVE</a:t>
              </a:r>
              <a:endParaRPr/>
            </a:p>
          </p:txBody>
        </p:sp>
        <p:cxnSp>
          <p:nvCxnSpPr>
            <p:cNvPr id="226" name="Google Shape;226;p12"/>
            <p:cNvCxnSpPr/>
            <p:nvPr/>
          </p:nvCxnSpPr>
          <p:spPr>
            <a:xfrm>
              <a:off x="6735490" y="1548352"/>
              <a:ext cx="0" cy="1923068"/>
            </a:xfrm>
            <a:prstGeom prst="straightConnector1">
              <a:avLst/>
            </a:prstGeom>
            <a:noFill/>
            <a:ln cap="flat" cmpd="sng" w="38100">
              <a:solidFill>
                <a:schemeClr val="lt1"/>
              </a:solidFill>
              <a:prstDash val="solid"/>
              <a:round/>
              <a:headEnd len="sm" w="sm" type="none"/>
              <a:tailEnd len="sm" w="sm" type="none"/>
            </a:ln>
          </p:spPr>
        </p:cxnSp>
        <p:sp>
          <p:nvSpPr>
            <p:cNvPr id="227" name="Google Shape;227;p12"/>
            <p:cNvSpPr/>
            <p:nvPr/>
          </p:nvSpPr>
          <p:spPr>
            <a:xfrm rot="10800000">
              <a:off x="6914241" y="1802876"/>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8" name="Google Shape;228;p12"/>
            <p:cNvSpPr/>
            <p:nvPr/>
          </p:nvSpPr>
          <p:spPr>
            <a:xfrm rot="10800000">
              <a:off x="6914241" y="2273627"/>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9" name="Google Shape;229;p12"/>
            <p:cNvSpPr/>
            <p:nvPr/>
          </p:nvSpPr>
          <p:spPr>
            <a:xfrm rot="10800000">
              <a:off x="6914241" y="2744378"/>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0" name="Google Shape;230;p12"/>
            <p:cNvSpPr/>
            <p:nvPr/>
          </p:nvSpPr>
          <p:spPr>
            <a:xfrm rot="10800000">
              <a:off x="6914241" y="3215129"/>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1" name="Google Shape;231;p12"/>
            <p:cNvSpPr/>
            <p:nvPr/>
          </p:nvSpPr>
          <p:spPr>
            <a:xfrm rot="10800000">
              <a:off x="6329191" y="3215129"/>
              <a:ext cx="226243" cy="122549"/>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2" name="Google Shape;232;p12"/>
            <p:cNvSpPr/>
            <p:nvPr/>
          </p:nvSpPr>
          <p:spPr>
            <a:xfrm>
              <a:off x="6401164" y="1802876"/>
              <a:ext cx="82296" cy="1428750"/>
            </a:xfrm>
            <a:prstGeom prst="rect">
              <a:avLst/>
            </a:prstGeom>
            <a:gradFill>
              <a:gsLst>
                <a:gs pos="0">
                  <a:srgbClr val="89823A"/>
                </a:gs>
                <a:gs pos="99000">
                  <a:schemeClr val="accen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3"/>
          <p:cNvSpPr txBox="1"/>
          <p:nvPr/>
        </p:nvSpPr>
        <p:spPr>
          <a:xfrm>
            <a:off x="799650" y="2011680"/>
            <a:ext cx="7680600" cy="49244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14292C"/>
                </a:solidFill>
                <a:highlight>
                  <a:srgbClr val="FFFFFF"/>
                </a:highlight>
                <a:latin typeface="Century Gothic"/>
                <a:ea typeface="Century Gothic"/>
                <a:cs typeface="Century Gothic"/>
                <a:sym typeface="Century Gothic"/>
              </a:rPr>
              <a:t>“GRASSROOTS” OUTBOUND FUNNEL</a:t>
            </a:r>
            <a:endParaRPr b="1" i="0" sz="3200" u="none" cap="none" strike="noStrike">
              <a:solidFill>
                <a:srgbClr val="14292C"/>
              </a:solidFill>
              <a:highlight>
                <a:srgbClr val="FFFFFF"/>
              </a:highlight>
              <a:latin typeface="Century Gothic"/>
              <a:ea typeface="Century Gothic"/>
              <a:cs typeface="Century Gothic"/>
              <a:sym typeface="Century Gothic"/>
            </a:endParaRPr>
          </a:p>
        </p:txBody>
      </p:sp>
      <p:sp>
        <p:nvSpPr>
          <p:cNvPr id="238" name="Google Shape;238;p13"/>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nvSpPr>
        <p:spPr>
          <a:xfrm>
            <a:off x="161124" y="228600"/>
            <a:ext cx="8855700" cy="43088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2"/>
              </a:buClr>
              <a:buSzPts val="1800"/>
              <a:buFont typeface="Arial"/>
              <a:buNone/>
            </a:pPr>
            <a:r>
              <a:rPr b="1" i="0" lang="en" sz="2800" u="none" cap="none" strike="noStrike">
                <a:solidFill>
                  <a:srgbClr val="14292C"/>
                </a:solidFill>
                <a:latin typeface="Century Gothic"/>
                <a:ea typeface="Century Gothic"/>
                <a:cs typeface="Century Gothic"/>
                <a:sym typeface="Century Gothic"/>
              </a:rPr>
              <a:t>“Grassroots” Outbound Funnel</a:t>
            </a:r>
            <a:endParaRPr b="0" i="0" sz="1050" u="none" cap="none" strike="noStrike">
              <a:solidFill>
                <a:srgbClr val="14292C"/>
              </a:solidFill>
              <a:latin typeface="Century Gothic"/>
              <a:ea typeface="Century Gothic"/>
              <a:cs typeface="Century Gothic"/>
              <a:sym typeface="Century Gothic"/>
            </a:endParaRPr>
          </a:p>
        </p:txBody>
      </p:sp>
      <p:sp>
        <p:nvSpPr>
          <p:cNvPr id="244" name="Google Shape;244;p14"/>
          <p:cNvSpPr txBox="1"/>
          <p:nvPr/>
        </p:nvSpPr>
        <p:spPr>
          <a:xfrm>
            <a:off x="1795806" y="731520"/>
            <a:ext cx="5552388"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Century Gothic"/>
                <a:ea typeface="Century Gothic"/>
                <a:cs typeface="Century Gothic"/>
                <a:sym typeface="Century Gothic"/>
              </a:rPr>
              <a:t>The “grassroots” outbound model focuses on outbound activities to a broad set of accounts, with little or no marketing support. </a:t>
            </a:r>
            <a:endParaRPr b="0" i="0" sz="1200" u="none" cap="none" strike="noStrike">
              <a:solidFill>
                <a:schemeClr val="dk2"/>
              </a:solidFill>
              <a:latin typeface="Century Gothic"/>
              <a:ea typeface="Century Gothic"/>
              <a:cs typeface="Century Gothic"/>
              <a:sym typeface="Century Gothic"/>
            </a:endParaRPr>
          </a:p>
        </p:txBody>
      </p:sp>
      <p:sp>
        <p:nvSpPr>
          <p:cNvPr id="245" name="Google Shape;245;p14"/>
          <p:cNvSpPr txBox="1"/>
          <p:nvPr/>
        </p:nvSpPr>
        <p:spPr>
          <a:xfrm>
            <a:off x="4883083" y="1573284"/>
            <a:ext cx="4076075" cy="2307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CONTACTS: </a:t>
            </a:r>
            <a:r>
              <a:rPr b="0" i="0" lang="en" sz="900" u="none" cap="none" strike="noStrike">
                <a:solidFill>
                  <a:schemeClr val="dk2"/>
                </a:solidFill>
                <a:latin typeface="Century Gothic"/>
                <a:ea typeface="Century Gothic"/>
                <a:cs typeface="Century Gothic"/>
                <a:sym typeface="Century Gothic"/>
              </a:rPr>
              <a:t>Names with contact information stored within your CRM. </a:t>
            </a:r>
            <a:endParaRPr b="0" i="0" sz="900" u="none" cap="none" strike="noStrike">
              <a:solidFill>
                <a:schemeClr val="dk2"/>
              </a:solidFill>
              <a:latin typeface="Century Gothic"/>
              <a:ea typeface="Century Gothic"/>
              <a:cs typeface="Century Gothic"/>
              <a:sym typeface="Century Gothic"/>
            </a:endParaRPr>
          </a:p>
        </p:txBody>
      </p:sp>
      <p:sp>
        <p:nvSpPr>
          <p:cNvPr id="246" name="Google Shape;246;p14"/>
          <p:cNvSpPr txBox="1"/>
          <p:nvPr/>
        </p:nvSpPr>
        <p:spPr>
          <a:xfrm>
            <a:off x="4883084" y="2379057"/>
            <a:ext cx="3799004" cy="461645"/>
          </a:xfrm>
          <a:prstGeom prst="rect">
            <a:avLst/>
          </a:prstGeom>
          <a:noFill/>
          <a:ln>
            <a:noFill/>
          </a:ln>
        </p:spPr>
        <p:txBody>
          <a:bodyPr anchorCtr="0" anchor="t" bIns="4570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CONNECTS: </a:t>
            </a:r>
            <a:r>
              <a:rPr b="0" i="0" lang="en" sz="900" u="none" cap="none" strike="noStrike">
                <a:solidFill>
                  <a:schemeClr val="dk2"/>
                </a:solidFill>
                <a:latin typeface="Century Gothic"/>
                <a:ea typeface="Century Gothic"/>
                <a:cs typeface="Century Gothic"/>
                <a:sym typeface="Century Gothic"/>
              </a:rPr>
              <a:t>A phone call between the SDR and a prospect to deliver the value proposition, qualify the prospect against the SQL criteria and a set a meeting for the sales reps</a:t>
            </a:r>
            <a:endParaRPr b="0" i="0" sz="1300" u="none" cap="none" strike="noStrike">
              <a:solidFill>
                <a:schemeClr val="dk2"/>
              </a:solidFill>
              <a:latin typeface="Century Gothic"/>
              <a:ea typeface="Century Gothic"/>
              <a:cs typeface="Century Gothic"/>
              <a:sym typeface="Century Gothic"/>
            </a:endParaRPr>
          </a:p>
        </p:txBody>
      </p:sp>
      <p:sp>
        <p:nvSpPr>
          <p:cNvPr id="247" name="Google Shape;247;p14"/>
          <p:cNvSpPr txBox="1"/>
          <p:nvPr/>
        </p:nvSpPr>
        <p:spPr>
          <a:xfrm>
            <a:off x="4883084" y="2893105"/>
            <a:ext cx="3761296" cy="50779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SQL: </a:t>
            </a:r>
            <a:r>
              <a:rPr b="0" i="0" lang="en" sz="900" u="none" cap="none" strike="noStrike">
                <a:solidFill>
                  <a:schemeClr val="dk2"/>
                </a:solidFill>
                <a:latin typeface="Century Gothic"/>
                <a:ea typeface="Century Gothic"/>
                <a:cs typeface="Century Gothic"/>
                <a:sym typeface="Century Gothic"/>
              </a:rPr>
              <a:t>A prospective buyer that has been qualified, meet the agreed-upon qualification definition, and has agreed to a follow-up meeting with a sales rep. </a:t>
            </a:r>
            <a:endParaRPr b="0" i="0" sz="1300" u="none" cap="none" strike="noStrike">
              <a:solidFill>
                <a:schemeClr val="dk2"/>
              </a:solidFill>
              <a:latin typeface="Century Gothic"/>
              <a:ea typeface="Century Gothic"/>
              <a:cs typeface="Century Gothic"/>
              <a:sym typeface="Century Gothic"/>
            </a:endParaRPr>
          </a:p>
        </p:txBody>
      </p:sp>
      <p:sp>
        <p:nvSpPr>
          <p:cNvPr id="248" name="Google Shape;248;p14"/>
          <p:cNvSpPr txBox="1"/>
          <p:nvPr/>
        </p:nvSpPr>
        <p:spPr>
          <a:xfrm>
            <a:off x="4883083" y="3497229"/>
            <a:ext cx="4076075" cy="2307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OPPORTUNITY: </a:t>
            </a:r>
            <a:r>
              <a:rPr b="0" i="0" lang="en" sz="900" u="none" cap="none" strike="noStrike">
                <a:solidFill>
                  <a:schemeClr val="dk2"/>
                </a:solidFill>
                <a:latin typeface="Century Gothic"/>
                <a:ea typeface="Century Gothic"/>
                <a:cs typeface="Century Gothic"/>
                <a:sym typeface="Century Gothic"/>
              </a:rPr>
              <a:t>A potential sales deal in a target account.</a:t>
            </a:r>
            <a:endParaRPr b="0" i="0" sz="900" u="none" cap="none" strike="noStrike">
              <a:solidFill>
                <a:schemeClr val="dk2"/>
              </a:solidFill>
              <a:latin typeface="Century Gothic"/>
              <a:ea typeface="Century Gothic"/>
              <a:cs typeface="Century Gothic"/>
              <a:sym typeface="Century Gothic"/>
            </a:endParaRPr>
          </a:p>
        </p:txBody>
      </p:sp>
      <p:sp>
        <p:nvSpPr>
          <p:cNvPr id="249" name="Google Shape;249;p14"/>
          <p:cNvSpPr txBox="1"/>
          <p:nvPr/>
        </p:nvSpPr>
        <p:spPr>
          <a:xfrm>
            <a:off x="4883083" y="4014177"/>
            <a:ext cx="4076075" cy="230700"/>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CLOSED-WON: </a:t>
            </a:r>
            <a:r>
              <a:rPr b="0" i="0" lang="en" sz="900" u="none" cap="none" strike="noStrike">
                <a:solidFill>
                  <a:schemeClr val="dk2"/>
                </a:solidFill>
                <a:latin typeface="Century Gothic"/>
                <a:ea typeface="Century Gothic"/>
                <a:cs typeface="Century Gothic"/>
                <a:sym typeface="Century Gothic"/>
              </a:rPr>
              <a:t>A sales opportunity that has successfully closed.</a:t>
            </a:r>
            <a:endParaRPr b="0" i="0" sz="1300" u="none" cap="none" strike="noStrike">
              <a:solidFill>
                <a:schemeClr val="dk2"/>
              </a:solidFill>
              <a:latin typeface="Century Gothic"/>
              <a:ea typeface="Century Gothic"/>
              <a:cs typeface="Century Gothic"/>
              <a:sym typeface="Century Gothic"/>
            </a:endParaRPr>
          </a:p>
        </p:txBody>
      </p:sp>
      <p:grpSp>
        <p:nvGrpSpPr>
          <p:cNvPr id="250" name="Google Shape;250;p14"/>
          <p:cNvGrpSpPr/>
          <p:nvPr/>
        </p:nvGrpSpPr>
        <p:grpSpPr>
          <a:xfrm>
            <a:off x="365760" y="1463040"/>
            <a:ext cx="3056150" cy="3200400"/>
            <a:chOff x="108256" y="1640264"/>
            <a:chExt cx="3056150" cy="3200400"/>
          </a:xfrm>
        </p:grpSpPr>
        <p:grpSp>
          <p:nvGrpSpPr>
            <p:cNvPr id="251" name="Google Shape;251;p14"/>
            <p:cNvGrpSpPr/>
            <p:nvPr/>
          </p:nvGrpSpPr>
          <p:grpSpPr>
            <a:xfrm>
              <a:off x="108256" y="1640264"/>
              <a:ext cx="3056150" cy="3200400"/>
              <a:chOff x="391060" y="1310326"/>
              <a:chExt cx="3056150" cy="3200400"/>
            </a:xfrm>
          </p:grpSpPr>
          <p:pic>
            <p:nvPicPr>
              <p:cNvPr descr="Chart, funnel chart&#10;&#10;Description automatically generated" id="252" name="Google Shape;252;p14"/>
              <p:cNvPicPr preferRelativeResize="0"/>
              <p:nvPr/>
            </p:nvPicPr>
            <p:blipFill rotWithShape="1">
              <a:blip r:embed="rId3">
                <a:alphaModFix/>
              </a:blip>
              <a:srcRect b="0" l="0" r="0" t="0"/>
              <a:stretch/>
            </p:blipFill>
            <p:spPr>
              <a:xfrm>
                <a:off x="391060" y="1310326"/>
                <a:ext cx="3056150" cy="3200400"/>
              </a:xfrm>
              <a:prstGeom prst="rect">
                <a:avLst/>
              </a:prstGeom>
              <a:noFill/>
              <a:ln>
                <a:noFill/>
              </a:ln>
            </p:spPr>
          </p:pic>
          <p:sp>
            <p:nvSpPr>
              <p:cNvPr id="253" name="Google Shape;253;p14"/>
              <p:cNvSpPr txBox="1"/>
              <p:nvPr/>
            </p:nvSpPr>
            <p:spPr>
              <a:xfrm>
                <a:off x="1137114" y="3791539"/>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CLOSED-WON</a:t>
                </a:r>
                <a:endParaRPr/>
              </a:p>
            </p:txBody>
          </p:sp>
          <p:sp>
            <p:nvSpPr>
              <p:cNvPr id="254" name="Google Shape;254;p14"/>
              <p:cNvSpPr txBox="1"/>
              <p:nvPr/>
            </p:nvSpPr>
            <p:spPr>
              <a:xfrm>
                <a:off x="1137114" y="3313500"/>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OPPORTUNITIES</a:t>
                </a:r>
                <a:endParaRPr/>
              </a:p>
            </p:txBody>
          </p:sp>
        </p:grpSp>
        <p:sp>
          <p:nvSpPr>
            <p:cNvPr id="255" name="Google Shape;255;p14"/>
            <p:cNvSpPr txBox="1"/>
            <p:nvPr/>
          </p:nvSpPr>
          <p:spPr>
            <a:xfrm>
              <a:off x="1016157" y="2188678"/>
              <a:ext cx="1240348" cy="123111"/>
            </a:xfrm>
            <a:prstGeom prst="rect">
              <a:avLst/>
            </a:prstGeom>
            <a:noFill/>
            <a:ln>
              <a:noFill/>
            </a:ln>
          </p:spPr>
          <p:txBody>
            <a:bodyPr anchorCtr="0" anchor="t" bIns="0" lIns="0" spcFirstLastPara="1" rIns="0" wrap="square" tIns="0">
              <a:spAutoFit/>
            </a:bodyPr>
            <a:lstStyle/>
            <a:p>
              <a:pPr indent="0" lvl="0" marL="12700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SDR ACTIVITIES</a:t>
              </a:r>
              <a:endParaRPr b="1" i="0" sz="800" u="none" cap="none" strike="noStrike">
                <a:solidFill>
                  <a:schemeClr val="lt1"/>
                </a:solidFill>
                <a:latin typeface="Century Gothic"/>
                <a:ea typeface="Century Gothic"/>
                <a:cs typeface="Century Gothic"/>
                <a:sym typeface="Century Gothic"/>
              </a:endParaRPr>
            </a:p>
          </p:txBody>
        </p:sp>
        <p:sp>
          <p:nvSpPr>
            <p:cNvPr id="256" name="Google Shape;256;p14"/>
            <p:cNvSpPr txBox="1"/>
            <p:nvPr/>
          </p:nvSpPr>
          <p:spPr>
            <a:xfrm>
              <a:off x="1016157" y="2692029"/>
              <a:ext cx="1240348"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 sz="800" u="none" cap="none" strike="noStrike">
                  <a:solidFill>
                    <a:schemeClr val="lt1"/>
                  </a:solidFill>
                  <a:latin typeface="Century Gothic"/>
                  <a:ea typeface="Century Gothic"/>
                  <a:cs typeface="Century Gothic"/>
                  <a:sym typeface="Century Gothic"/>
                </a:rPr>
                <a:t>CONNECTS</a:t>
              </a:r>
              <a:endParaRPr b="1" i="0" sz="800" u="none" cap="none" strike="noStrike">
                <a:solidFill>
                  <a:schemeClr val="lt1"/>
                </a:solidFill>
                <a:latin typeface="Century Gothic"/>
                <a:ea typeface="Century Gothic"/>
                <a:cs typeface="Century Gothic"/>
                <a:sym typeface="Century Gothic"/>
              </a:endParaRPr>
            </a:p>
          </p:txBody>
        </p:sp>
        <p:sp>
          <p:nvSpPr>
            <p:cNvPr id="257" name="Google Shape;257;p14"/>
            <p:cNvSpPr txBox="1"/>
            <p:nvPr/>
          </p:nvSpPr>
          <p:spPr>
            <a:xfrm>
              <a:off x="1016157" y="3178266"/>
              <a:ext cx="1240348" cy="114519"/>
            </a:xfrm>
            <a:prstGeom prst="rect">
              <a:avLst/>
            </a:prstGeom>
            <a:noFill/>
            <a:ln>
              <a:noFill/>
            </a:ln>
          </p:spPr>
          <p:txBody>
            <a:bodyPr anchorCtr="0" anchor="t" bIns="0" lIns="0" spcFirstLastPara="1" rIns="0" wrap="square" tIns="0">
              <a:spAutoFit/>
            </a:bodyPr>
            <a:lstStyle/>
            <a:p>
              <a:pPr indent="0" lvl="0" marL="0" marR="0" rtl="0" algn="ctr">
                <a:lnSpc>
                  <a:spcPct val="92625"/>
                </a:lnSpc>
                <a:spcBef>
                  <a:spcPts val="0"/>
                </a:spcBef>
                <a:spcAft>
                  <a:spcPts val="0"/>
                </a:spcAft>
                <a:buClr>
                  <a:srgbClr val="000000"/>
                </a:buClr>
                <a:buSzPts val="700"/>
                <a:buFont typeface="Arial"/>
                <a:buNone/>
              </a:pPr>
              <a:r>
                <a:rPr b="1" i="0" lang="en" sz="800" u="none" cap="none" strike="noStrike">
                  <a:solidFill>
                    <a:schemeClr val="dk2"/>
                  </a:solidFill>
                  <a:latin typeface="Century Gothic"/>
                  <a:ea typeface="Century Gothic"/>
                  <a:cs typeface="Century Gothic"/>
                  <a:sym typeface="Century Gothic"/>
                </a:rPr>
                <a:t>SDR-QUALIFIED LEADS</a:t>
              </a:r>
              <a:endParaRPr/>
            </a:p>
          </p:txBody>
        </p:sp>
        <p:sp>
          <p:nvSpPr>
            <p:cNvPr id="258" name="Google Shape;258;p14"/>
            <p:cNvSpPr txBox="1"/>
            <p:nvPr/>
          </p:nvSpPr>
          <p:spPr>
            <a:xfrm>
              <a:off x="849731" y="1759441"/>
              <a:ext cx="157320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4292C"/>
                  </a:solidFill>
                  <a:latin typeface="Century Gothic"/>
                  <a:ea typeface="Century Gothic"/>
                  <a:cs typeface="Century Gothic"/>
                  <a:sym typeface="Century Gothic"/>
                </a:rPr>
                <a:t>CONTACTS</a:t>
              </a:r>
              <a:endParaRPr b="1" i="0" sz="800" u="none" cap="none" strike="noStrike">
                <a:solidFill>
                  <a:srgbClr val="14292C"/>
                </a:solidFill>
                <a:latin typeface="Century Gothic"/>
                <a:ea typeface="Century Gothic"/>
                <a:cs typeface="Century Gothic"/>
                <a:sym typeface="Century Gothic"/>
              </a:endParaRPr>
            </a:p>
          </p:txBody>
        </p:sp>
      </p:grpSp>
      <p:sp>
        <p:nvSpPr>
          <p:cNvPr id="259" name="Google Shape;259;p14"/>
          <p:cNvSpPr txBox="1"/>
          <p:nvPr/>
        </p:nvSpPr>
        <p:spPr>
          <a:xfrm>
            <a:off x="4883083" y="1957364"/>
            <a:ext cx="4076075" cy="369291"/>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ACTIVITIES: </a:t>
            </a:r>
            <a:r>
              <a:rPr b="0" i="0" lang="en" sz="900" u="none" cap="none" strike="noStrike">
                <a:solidFill>
                  <a:schemeClr val="dk2"/>
                </a:solidFill>
                <a:latin typeface="Century Gothic"/>
                <a:ea typeface="Century Gothic"/>
                <a:cs typeface="Century Gothic"/>
                <a:sym typeface="Century Gothic"/>
              </a:rPr>
              <a:t>Email, calls, and social touches by SDRs used to drive engagement with prospects.  </a:t>
            </a:r>
            <a:endParaRPr b="0" i="0" sz="900" u="none" cap="none" strike="noStrike">
              <a:solidFill>
                <a:schemeClr val="dk2"/>
              </a:solidFill>
              <a:latin typeface="Century Gothic"/>
              <a:ea typeface="Century Gothic"/>
              <a:cs typeface="Century Gothic"/>
              <a:sym typeface="Century Gothic"/>
            </a:endParaRPr>
          </a:p>
        </p:txBody>
      </p:sp>
      <p:cxnSp>
        <p:nvCxnSpPr>
          <p:cNvPr id="260" name="Google Shape;260;p14"/>
          <p:cNvCxnSpPr/>
          <p:nvPr/>
        </p:nvCxnSpPr>
        <p:spPr>
          <a:xfrm>
            <a:off x="3474720" y="2102179"/>
            <a:ext cx="1280160" cy="0"/>
          </a:xfrm>
          <a:prstGeom prst="straightConnector1">
            <a:avLst/>
          </a:prstGeom>
          <a:noFill/>
          <a:ln cap="rnd" cmpd="sng" w="12700">
            <a:solidFill>
              <a:srgbClr val="274649"/>
            </a:solidFill>
            <a:prstDash val="solid"/>
            <a:round/>
            <a:headEnd len="med" w="med" type="oval"/>
            <a:tailEnd len="sm" w="sm" type="none"/>
          </a:ln>
        </p:spPr>
      </p:cxnSp>
      <p:cxnSp>
        <p:nvCxnSpPr>
          <p:cNvPr id="261" name="Google Shape;261;p14"/>
          <p:cNvCxnSpPr/>
          <p:nvPr/>
        </p:nvCxnSpPr>
        <p:spPr>
          <a:xfrm>
            <a:off x="3246120" y="2607206"/>
            <a:ext cx="1508760" cy="0"/>
          </a:xfrm>
          <a:prstGeom prst="straightConnector1">
            <a:avLst/>
          </a:prstGeom>
          <a:noFill/>
          <a:ln cap="rnd" cmpd="sng" w="12700">
            <a:solidFill>
              <a:srgbClr val="274649"/>
            </a:solidFill>
            <a:prstDash val="solid"/>
            <a:round/>
            <a:headEnd len="med" w="med" type="oval"/>
            <a:tailEnd len="sm" w="sm" type="none"/>
          </a:ln>
        </p:spPr>
      </p:cxnSp>
      <p:cxnSp>
        <p:nvCxnSpPr>
          <p:cNvPr id="262" name="Google Shape;262;p14"/>
          <p:cNvCxnSpPr/>
          <p:nvPr/>
        </p:nvCxnSpPr>
        <p:spPr>
          <a:xfrm>
            <a:off x="3017520" y="3112233"/>
            <a:ext cx="1737360" cy="0"/>
          </a:xfrm>
          <a:prstGeom prst="straightConnector1">
            <a:avLst/>
          </a:prstGeom>
          <a:noFill/>
          <a:ln cap="rnd" cmpd="sng" w="12700">
            <a:solidFill>
              <a:srgbClr val="274649"/>
            </a:solidFill>
            <a:prstDash val="solid"/>
            <a:round/>
            <a:headEnd len="med" w="med" type="oval"/>
            <a:tailEnd len="sm" w="sm" type="none"/>
          </a:ln>
        </p:spPr>
      </p:cxnSp>
      <p:cxnSp>
        <p:nvCxnSpPr>
          <p:cNvPr id="263" name="Google Shape;263;p14"/>
          <p:cNvCxnSpPr/>
          <p:nvPr/>
        </p:nvCxnSpPr>
        <p:spPr>
          <a:xfrm>
            <a:off x="2743200" y="3617259"/>
            <a:ext cx="2011680" cy="0"/>
          </a:xfrm>
          <a:prstGeom prst="straightConnector1">
            <a:avLst/>
          </a:prstGeom>
          <a:noFill/>
          <a:ln cap="rnd" cmpd="sng" w="12700">
            <a:solidFill>
              <a:srgbClr val="274649"/>
            </a:solidFill>
            <a:prstDash val="solid"/>
            <a:round/>
            <a:headEnd len="med" w="med" type="oval"/>
            <a:tailEnd len="sm" w="sm" type="none"/>
          </a:ln>
        </p:spPr>
      </p:cxnSp>
      <p:cxnSp>
        <p:nvCxnSpPr>
          <p:cNvPr id="264" name="Google Shape;264;p14"/>
          <p:cNvCxnSpPr/>
          <p:nvPr/>
        </p:nvCxnSpPr>
        <p:spPr>
          <a:xfrm>
            <a:off x="2468880" y="4122285"/>
            <a:ext cx="2286000" cy="0"/>
          </a:xfrm>
          <a:prstGeom prst="straightConnector1">
            <a:avLst/>
          </a:prstGeom>
          <a:noFill/>
          <a:ln cap="rnd" cmpd="sng" w="12700">
            <a:solidFill>
              <a:srgbClr val="274649"/>
            </a:solidFill>
            <a:prstDash val="solid"/>
            <a:round/>
            <a:headEnd len="med" w="med" type="oval"/>
            <a:tailEnd len="sm" w="sm" type="none"/>
          </a:ln>
        </p:spPr>
      </p:cxnSp>
      <p:cxnSp>
        <p:nvCxnSpPr>
          <p:cNvPr id="265" name="Google Shape;265;p14"/>
          <p:cNvCxnSpPr/>
          <p:nvPr/>
        </p:nvCxnSpPr>
        <p:spPr>
          <a:xfrm>
            <a:off x="3657600" y="1673849"/>
            <a:ext cx="1102936" cy="0"/>
          </a:xfrm>
          <a:prstGeom prst="straightConnector1">
            <a:avLst/>
          </a:prstGeom>
          <a:noFill/>
          <a:ln cap="rnd" cmpd="sng" w="12700">
            <a:solidFill>
              <a:srgbClr val="274649"/>
            </a:solidFill>
            <a:prstDash val="solid"/>
            <a:round/>
            <a:headEnd len="med" w="med" type="oval"/>
            <a:tailEnd len="sm" w="sm" type="none"/>
          </a:ln>
        </p:spPr>
      </p:cxnSp>
      <p:sp>
        <p:nvSpPr>
          <p:cNvPr id="266" name="Google Shape;266;p14"/>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5"/>
          <p:cNvSpPr txBox="1"/>
          <p:nvPr/>
        </p:nvSpPr>
        <p:spPr>
          <a:xfrm>
            <a:off x="161124" y="228600"/>
            <a:ext cx="8855700" cy="43088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chemeClr val="dk2"/>
              </a:buClr>
              <a:buSzPts val="1800"/>
              <a:buFont typeface="Arial"/>
              <a:buNone/>
            </a:pPr>
            <a:r>
              <a:rPr b="1" i="0" lang="en" sz="2800" u="none" cap="none" strike="noStrike">
                <a:solidFill>
                  <a:srgbClr val="14292C"/>
                </a:solidFill>
                <a:latin typeface="Century Gothic"/>
                <a:ea typeface="Century Gothic"/>
                <a:cs typeface="Century Gothic"/>
                <a:sym typeface="Century Gothic"/>
              </a:rPr>
              <a:t>“Grassroots” Outbound Funnel Dashboard </a:t>
            </a:r>
            <a:endParaRPr b="1" i="0" sz="2800" u="none" cap="none" strike="noStrike">
              <a:solidFill>
                <a:srgbClr val="14292C"/>
              </a:solidFill>
              <a:latin typeface="Century Gothic"/>
              <a:ea typeface="Century Gothic"/>
              <a:cs typeface="Century Gothic"/>
              <a:sym typeface="Century Gothic"/>
            </a:endParaRPr>
          </a:p>
        </p:txBody>
      </p:sp>
      <p:graphicFrame>
        <p:nvGraphicFramePr>
          <p:cNvPr id="272" name="Google Shape;272;p15"/>
          <p:cNvGraphicFramePr/>
          <p:nvPr/>
        </p:nvGraphicFramePr>
        <p:xfrm>
          <a:off x="381784" y="963117"/>
          <a:ext cx="3000000" cy="3000000"/>
        </p:xfrm>
        <a:graphic>
          <a:graphicData uri="http://schemas.openxmlformats.org/drawingml/2006/table">
            <a:tbl>
              <a:tblPr>
                <a:noFill/>
                <a:tableStyleId>{C929F696-B3BE-4EB3-894A-C1AA185C900D}</a:tableStyleId>
              </a:tblPr>
              <a:tblGrid>
                <a:gridCol w="2222000"/>
                <a:gridCol w="1554425"/>
              </a:tblGrid>
              <a:tr h="274325">
                <a:tc>
                  <a:txBody>
                    <a:bodyPr/>
                    <a:lstStyle/>
                    <a:p>
                      <a:pPr indent="0" lvl="0" marL="0" marR="0" rtl="0" algn="l">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DESCRIPTION</a:t>
                      </a:r>
                      <a:endParaRPr b="1" sz="1000" u="none" cap="none" strike="noStrike">
                        <a:solidFill>
                          <a:srgbClr val="FFFFFF"/>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EXAMPLE</a:t>
                      </a:r>
                      <a:endParaRPr b="1" sz="1000" u="none" cap="none" strike="noStrike">
                        <a:solidFill>
                          <a:srgbClr val="FFFFFF"/>
                        </a:solidFill>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Average Contract Value</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Contacts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Activities</a:t>
                      </a:r>
                      <a:endParaRPr b="1" sz="1000" u="none" cap="none" strike="noStrike"/>
                    </a:p>
                  </a:txBody>
                  <a:tcPr marT="45725" marB="45725" marR="91450" marL="91450" anchor="ctr">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50 calls/emails per day</a:t>
                      </a:r>
                      <a:endParaRPr b="0" i="0" sz="1000" u="none" cap="none" strike="noStrike">
                        <a:latin typeface="Century Gothic"/>
                        <a:ea typeface="Century Gothic"/>
                        <a:cs typeface="Century Gothic"/>
                        <a:sym typeface="Century Gothic"/>
                      </a:endParaRPr>
                    </a:p>
                  </a:txBody>
                  <a:tcPr marT="45725" marB="45725" marR="45725" marL="45725" anchor="ctr">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28600">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Connects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6/per day</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Connect</a:t>
                      </a:r>
                      <a:r>
                        <a:rPr lang="en" sz="1000" u="none" cap="none" strike="noStrike"/>
                        <a:t>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11%</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Sales Qualified </a:t>
                      </a:r>
                      <a:r>
                        <a:rPr b="1" lang="en" sz="1000" u="none" cap="none" strike="noStrike"/>
                        <a:t>Leads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132</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30%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Opportunities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40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8</a:t>
                      </a:r>
                      <a:r>
                        <a:rPr lang="en" sz="1000" u="none" cap="none" strike="noStrike"/>
                        <a:t>5%</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Closed-Won</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16</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40%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Revenue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t>
                      </a:r>
                      <a:r>
                        <a:rPr lang="en" sz="1000" u="none" cap="none" strike="noStrike"/>
                        <a:t>80</a:t>
                      </a:r>
                      <a:r>
                        <a:rPr b="0" i="0" lang="en" sz="1000" u="none" cap="none" strike="noStrike">
                          <a:latin typeface="Century Gothic"/>
                          <a:ea typeface="Century Gothic"/>
                          <a:cs typeface="Century Gothic"/>
                          <a:sym typeface="Century Gothic"/>
                        </a:rPr>
                        <a:t>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r>
            </a:tbl>
          </a:graphicData>
        </a:graphic>
      </p:graphicFrame>
      <p:grpSp>
        <p:nvGrpSpPr>
          <p:cNvPr id="273" name="Google Shape;273;p15"/>
          <p:cNvGrpSpPr/>
          <p:nvPr/>
        </p:nvGrpSpPr>
        <p:grpSpPr>
          <a:xfrm>
            <a:off x="5212080" y="1143000"/>
            <a:ext cx="3056150" cy="3200400"/>
            <a:chOff x="391060" y="1310326"/>
            <a:chExt cx="3056150" cy="3200400"/>
          </a:xfrm>
        </p:grpSpPr>
        <p:pic>
          <p:nvPicPr>
            <p:cNvPr descr="Chart, funnel chart&#10;&#10;Description automatically generated" id="274" name="Google Shape;274;p15"/>
            <p:cNvPicPr preferRelativeResize="0"/>
            <p:nvPr/>
          </p:nvPicPr>
          <p:blipFill rotWithShape="1">
            <a:blip r:embed="rId3">
              <a:alphaModFix/>
            </a:blip>
            <a:srcRect b="0" l="0" r="0" t="0"/>
            <a:stretch/>
          </p:blipFill>
          <p:spPr>
            <a:xfrm>
              <a:off x="391060" y="1310326"/>
              <a:ext cx="3056150" cy="3200400"/>
            </a:xfrm>
            <a:prstGeom prst="rect">
              <a:avLst/>
            </a:prstGeom>
            <a:noFill/>
            <a:ln>
              <a:noFill/>
            </a:ln>
          </p:spPr>
        </p:pic>
        <p:sp>
          <p:nvSpPr>
            <p:cNvPr id="275" name="Google Shape;275;p15"/>
            <p:cNvSpPr txBox="1"/>
            <p:nvPr/>
          </p:nvSpPr>
          <p:spPr>
            <a:xfrm>
              <a:off x="1137114" y="3791539"/>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CLOSED-WON</a:t>
              </a:r>
              <a:endParaRPr/>
            </a:p>
          </p:txBody>
        </p:sp>
        <p:sp>
          <p:nvSpPr>
            <p:cNvPr id="276" name="Google Shape;276;p15"/>
            <p:cNvSpPr txBox="1"/>
            <p:nvPr/>
          </p:nvSpPr>
          <p:spPr>
            <a:xfrm>
              <a:off x="1137114" y="3313500"/>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OPPORTUNITIES</a:t>
              </a:r>
              <a:endParaRPr/>
            </a:p>
          </p:txBody>
        </p:sp>
      </p:grpSp>
      <p:sp>
        <p:nvSpPr>
          <p:cNvPr id="277" name="Google Shape;277;p15"/>
          <p:cNvSpPr txBox="1"/>
          <p:nvPr/>
        </p:nvSpPr>
        <p:spPr>
          <a:xfrm>
            <a:off x="6119981" y="1691414"/>
            <a:ext cx="1240348" cy="123111"/>
          </a:xfrm>
          <a:prstGeom prst="rect">
            <a:avLst/>
          </a:prstGeom>
          <a:noFill/>
          <a:ln>
            <a:noFill/>
          </a:ln>
        </p:spPr>
        <p:txBody>
          <a:bodyPr anchorCtr="0" anchor="t" bIns="0" lIns="0" spcFirstLastPara="1" rIns="0" wrap="square" tIns="0">
            <a:spAutoFit/>
          </a:bodyPr>
          <a:lstStyle/>
          <a:p>
            <a:pPr indent="0" lvl="0" marL="12700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SDR ACTIVITIES</a:t>
            </a:r>
            <a:endParaRPr b="1" i="0" sz="800" u="none" cap="none" strike="noStrike">
              <a:solidFill>
                <a:schemeClr val="lt1"/>
              </a:solidFill>
              <a:latin typeface="Century Gothic"/>
              <a:ea typeface="Century Gothic"/>
              <a:cs typeface="Century Gothic"/>
              <a:sym typeface="Century Gothic"/>
            </a:endParaRPr>
          </a:p>
        </p:txBody>
      </p:sp>
      <p:sp>
        <p:nvSpPr>
          <p:cNvPr id="278" name="Google Shape;278;p15"/>
          <p:cNvSpPr txBox="1"/>
          <p:nvPr/>
        </p:nvSpPr>
        <p:spPr>
          <a:xfrm>
            <a:off x="6119981" y="2194765"/>
            <a:ext cx="1240348"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700"/>
              <a:buFont typeface="Arial"/>
              <a:buNone/>
            </a:pPr>
            <a:r>
              <a:rPr b="1" i="0" lang="en" sz="800" u="none" cap="none" strike="noStrike">
                <a:solidFill>
                  <a:schemeClr val="lt1"/>
                </a:solidFill>
                <a:latin typeface="Century Gothic"/>
                <a:ea typeface="Century Gothic"/>
                <a:cs typeface="Century Gothic"/>
                <a:sym typeface="Century Gothic"/>
              </a:rPr>
              <a:t>CONNECTS</a:t>
            </a:r>
            <a:endParaRPr b="1" i="0" sz="800" u="none" cap="none" strike="noStrike">
              <a:solidFill>
                <a:schemeClr val="lt1"/>
              </a:solidFill>
              <a:latin typeface="Century Gothic"/>
              <a:ea typeface="Century Gothic"/>
              <a:cs typeface="Century Gothic"/>
              <a:sym typeface="Century Gothic"/>
            </a:endParaRPr>
          </a:p>
        </p:txBody>
      </p:sp>
      <p:sp>
        <p:nvSpPr>
          <p:cNvPr id="279" name="Google Shape;279;p15"/>
          <p:cNvSpPr txBox="1"/>
          <p:nvPr/>
        </p:nvSpPr>
        <p:spPr>
          <a:xfrm>
            <a:off x="6119981" y="2681002"/>
            <a:ext cx="1240348" cy="114519"/>
          </a:xfrm>
          <a:prstGeom prst="rect">
            <a:avLst/>
          </a:prstGeom>
          <a:noFill/>
          <a:ln>
            <a:noFill/>
          </a:ln>
        </p:spPr>
        <p:txBody>
          <a:bodyPr anchorCtr="0" anchor="t" bIns="0" lIns="0" spcFirstLastPara="1" rIns="0" wrap="square" tIns="0">
            <a:spAutoFit/>
          </a:bodyPr>
          <a:lstStyle/>
          <a:p>
            <a:pPr indent="0" lvl="0" marL="0" marR="0" rtl="0" algn="ctr">
              <a:lnSpc>
                <a:spcPct val="92625"/>
              </a:lnSpc>
              <a:spcBef>
                <a:spcPts val="0"/>
              </a:spcBef>
              <a:spcAft>
                <a:spcPts val="0"/>
              </a:spcAft>
              <a:buClr>
                <a:srgbClr val="000000"/>
              </a:buClr>
              <a:buSzPts val="700"/>
              <a:buFont typeface="Arial"/>
              <a:buNone/>
            </a:pPr>
            <a:r>
              <a:rPr b="1" i="0" lang="en" sz="800" u="none" cap="none" strike="noStrike">
                <a:solidFill>
                  <a:schemeClr val="dk2"/>
                </a:solidFill>
                <a:latin typeface="Century Gothic"/>
                <a:ea typeface="Century Gothic"/>
                <a:cs typeface="Century Gothic"/>
                <a:sym typeface="Century Gothic"/>
              </a:rPr>
              <a:t>SDR-QUALIFIED LEADS</a:t>
            </a:r>
            <a:endParaRPr/>
          </a:p>
        </p:txBody>
      </p:sp>
      <p:sp>
        <p:nvSpPr>
          <p:cNvPr id="280" name="Google Shape;280;p15"/>
          <p:cNvSpPr txBox="1"/>
          <p:nvPr/>
        </p:nvSpPr>
        <p:spPr>
          <a:xfrm>
            <a:off x="5953555" y="1262177"/>
            <a:ext cx="157320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rgbClr val="14292C"/>
                </a:solidFill>
                <a:latin typeface="Century Gothic"/>
                <a:ea typeface="Century Gothic"/>
                <a:cs typeface="Century Gothic"/>
                <a:sym typeface="Century Gothic"/>
              </a:rPr>
              <a:t>CONTACTS</a:t>
            </a:r>
            <a:endParaRPr b="1" i="0" sz="800" u="none" cap="none" strike="noStrike">
              <a:solidFill>
                <a:srgbClr val="14292C"/>
              </a:solidFill>
              <a:latin typeface="Century Gothic"/>
              <a:ea typeface="Century Gothic"/>
              <a:cs typeface="Century Gothic"/>
              <a:sym typeface="Century Gothic"/>
            </a:endParaRPr>
          </a:p>
        </p:txBody>
      </p:sp>
      <p:sp>
        <p:nvSpPr>
          <p:cNvPr id="281" name="Google Shape;281;p15"/>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1d227e8188e_0_0"/>
          <p:cNvSpPr txBox="1"/>
          <p:nvPr>
            <p:ph type="ctrTitle"/>
          </p:nvPr>
        </p:nvSpPr>
        <p:spPr>
          <a:xfrm>
            <a:off x="1908386" y="2595630"/>
            <a:ext cx="5306100" cy="3741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dk1"/>
              </a:buClr>
              <a:buSzPts val="2700"/>
              <a:buFont typeface="Century Gothic"/>
              <a:buNone/>
            </a:pPr>
            <a:r>
              <a:rPr lang="en">
                <a:solidFill>
                  <a:srgbClr val="31554F"/>
                </a:solidFill>
              </a:rPr>
              <a:t>Book of Funnels</a:t>
            </a:r>
            <a:endParaRPr>
              <a:solidFill>
                <a:srgbClr val="31554F"/>
              </a:solidFill>
            </a:endParaRPr>
          </a:p>
        </p:txBody>
      </p:sp>
      <p:sp>
        <p:nvSpPr>
          <p:cNvPr id="287" name="Google Shape;287;g1d227e8188e_0_0"/>
          <p:cNvSpPr txBox="1"/>
          <p:nvPr>
            <p:ph idx="1" type="subTitle"/>
          </p:nvPr>
        </p:nvSpPr>
        <p:spPr>
          <a:xfrm>
            <a:off x="1986626" y="3086101"/>
            <a:ext cx="5149800" cy="1800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1300"/>
              <a:buNone/>
            </a:pPr>
            <a:r>
              <a:rPr b="0" lang="en">
                <a:solidFill>
                  <a:srgbClr val="274649"/>
                </a:solidFill>
              </a:rPr>
              <a:t>A guide to the measuring the success of different GTM motions</a:t>
            </a:r>
            <a:endParaRPr b="0">
              <a:solidFill>
                <a:srgbClr val="274649"/>
              </a:solidFill>
            </a:endParaRPr>
          </a:p>
        </p:txBody>
      </p:sp>
      <p:sp>
        <p:nvSpPr>
          <p:cNvPr id="288" name="Google Shape;288;g1d227e8188e_0_0"/>
          <p:cNvSpPr txBox="1"/>
          <p:nvPr>
            <p:ph idx="11" type="ftr"/>
          </p:nvPr>
        </p:nvSpPr>
        <p:spPr>
          <a:xfrm>
            <a:off x="3041364" y="4933528"/>
            <a:ext cx="3073800" cy="123000"/>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600"/>
              <a:buNone/>
            </a:pPr>
            <a:r>
              <a:rPr lang="en"/>
              <a:t>SCALE SALES-CENTRIC BUYER PERSONAS</a:t>
            </a:r>
            <a:endParaRPr/>
          </a:p>
        </p:txBody>
      </p:sp>
      <p:sp>
        <p:nvSpPr>
          <p:cNvPr id="289" name="Google Shape;289;g1d227e8188e_0_0"/>
          <p:cNvSpPr txBox="1"/>
          <p:nvPr/>
        </p:nvSpPr>
        <p:spPr>
          <a:xfrm>
            <a:off x="7675357" y="2862891"/>
            <a:ext cx="1488000" cy="176400"/>
          </a:xfrm>
          <a:prstGeom prst="rect">
            <a:avLst/>
          </a:prstGeom>
          <a:noFill/>
          <a:ln>
            <a:noFill/>
          </a:ln>
        </p:spPr>
        <p:txBody>
          <a:bodyPr anchorCtr="0" anchor="ctr" bIns="41575" lIns="41575" spcFirstLastPara="1" rIns="41575" wrap="square" tIns="41575">
            <a:sp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
        <p:nvSpPr>
          <p:cNvPr id="41" name="Google Shape;41;p2"/>
          <p:cNvSpPr txBox="1"/>
          <p:nvPr>
            <p:ph type="title"/>
          </p:nvPr>
        </p:nvSpPr>
        <p:spPr>
          <a:xfrm>
            <a:off x="383401" y="228600"/>
            <a:ext cx="8377198" cy="430887"/>
          </a:xfrm>
          <a:prstGeom prst="rect">
            <a:avLst/>
          </a:prstGeom>
          <a:noFill/>
          <a:ln>
            <a:noFill/>
          </a:ln>
        </p:spPr>
        <p:txBody>
          <a:bodyPr anchorCtr="0" anchor="ctr" bIns="0" lIns="0" spcFirstLastPara="1" rIns="0" wrap="square" tIns="0">
            <a:spAutoFit/>
          </a:bodyPr>
          <a:lstStyle/>
          <a:p>
            <a:pPr indent="0" lvl="0" marL="0" rtl="0" algn="ctr">
              <a:lnSpc>
                <a:spcPct val="100000"/>
              </a:lnSpc>
              <a:spcBef>
                <a:spcPts val="0"/>
              </a:spcBef>
              <a:spcAft>
                <a:spcPts val="0"/>
              </a:spcAft>
              <a:buSzPts val="2900"/>
              <a:buNone/>
            </a:pPr>
            <a:r>
              <a:rPr lang="en" sz="2800"/>
              <a:t>Scale GTM Provides Multiple Services </a:t>
            </a:r>
            <a:endParaRPr sz="2800"/>
          </a:p>
        </p:txBody>
      </p:sp>
      <p:sp>
        <p:nvSpPr>
          <p:cNvPr id="42" name="Google Shape;42;p2"/>
          <p:cNvSpPr txBox="1"/>
          <p:nvPr/>
        </p:nvSpPr>
        <p:spPr>
          <a:xfrm>
            <a:off x="6622145" y="1161800"/>
            <a:ext cx="1557028"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4292C"/>
                </a:solidFill>
                <a:latin typeface="Century Gothic"/>
                <a:ea typeface="Century Gothic"/>
                <a:cs typeface="Century Gothic"/>
                <a:sym typeface="Century Gothic"/>
              </a:rPr>
              <a:t>DIY</a:t>
            </a:r>
            <a:endParaRPr b="1" i="0" sz="1000" u="none" cap="none" strike="noStrike">
              <a:solidFill>
                <a:srgbClr val="14292C"/>
              </a:solidFill>
              <a:latin typeface="Century Gothic"/>
              <a:ea typeface="Century Gothic"/>
              <a:cs typeface="Century Gothic"/>
              <a:sym typeface="Century Gothic"/>
            </a:endParaRPr>
          </a:p>
        </p:txBody>
      </p:sp>
      <p:sp>
        <p:nvSpPr>
          <p:cNvPr id="43" name="Google Shape;43;p2"/>
          <p:cNvSpPr txBox="1"/>
          <p:nvPr/>
        </p:nvSpPr>
        <p:spPr>
          <a:xfrm>
            <a:off x="5997386" y="3447378"/>
            <a:ext cx="2806546" cy="55399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4292C"/>
                </a:solidFill>
                <a:highlight>
                  <a:srgbClr val="FFFFFF"/>
                </a:highlight>
                <a:latin typeface="Century Gothic"/>
                <a:ea typeface="Century Gothic"/>
                <a:cs typeface="Century Gothic"/>
                <a:sym typeface="Century Gothic"/>
              </a:rPr>
              <a:t>The key elements required to do-it-yourself are there; tools/templates, build-out instructions, training, etc</a:t>
            </a:r>
            <a:endParaRPr b="0" i="0" sz="1200" u="none" cap="none" strike="noStrike">
              <a:solidFill>
                <a:srgbClr val="14292C"/>
              </a:solidFill>
              <a:latin typeface="Century Gothic"/>
              <a:ea typeface="Century Gothic"/>
              <a:cs typeface="Century Gothic"/>
              <a:sym typeface="Century Gothic"/>
            </a:endParaRPr>
          </a:p>
        </p:txBody>
      </p:sp>
      <p:pic>
        <p:nvPicPr>
          <p:cNvPr id="44" name="Google Shape;44;p2"/>
          <p:cNvPicPr preferRelativeResize="0"/>
          <p:nvPr/>
        </p:nvPicPr>
        <p:blipFill rotWithShape="1">
          <a:blip r:embed="rId3">
            <a:alphaModFix/>
          </a:blip>
          <a:srcRect b="0" l="0" r="0" t="0"/>
          <a:stretch/>
        </p:blipFill>
        <p:spPr>
          <a:xfrm>
            <a:off x="6676434" y="1861946"/>
            <a:ext cx="1480472" cy="1371600"/>
          </a:xfrm>
          <a:prstGeom prst="rect">
            <a:avLst/>
          </a:prstGeom>
          <a:noFill/>
          <a:ln>
            <a:noFill/>
          </a:ln>
        </p:spPr>
      </p:pic>
      <p:sp>
        <p:nvSpPr>
          <p:cNvPr id="45" name="Google Shape;45;p2"/>
          <p:cNvSpPr txBox="1"/>
          <p:nvPr/>
        </p:nvSpPr>
        <p:spPr>
          <a:xfrm>
            <a:off x="554570" y="1161800"/>
            <a:ext cx="1946320"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4292C"/>
                </a:solidFill>
                <a:latin typeface="Century Gothic"/>
                <a:ea typeface="Century Gothic"/>
                <a:cs typeface="Century Gothic"/>
                <a:sym typeface="Century Gothic"/>
              </a:rPr>
              <a:t>Scale GTM Advisors or Associates</a:t>
            </a:r>
            <a:endParaRPr b="1" i="0" sz="1000" u="none" cap="none" strike="noStrike">
              <a:solidFill>
                <a:srgbClr val="14292C"/>
              </a:solidFill>
              <a:latin typeface="Century Gothic"/>
              <a:ea typeface="Century Gothic"/>
              <a:cs typeface="Century Gothic"/>
              <a:sym typeface="Century Gothic"/>
            </a:endParaRPr>
          </a:p>
        </p:txBody>
      </p:sp>
      <p:sp>
        <p:nvSpPr>
          <p:cNvPr id="46" name="Google Shape;46;p2"/>
          <p:cNvSpPr txBox="1"/>
          <p:nvPr/>
        </p:nvSpPr>
        <p:spPr>
          <a:xfrm>
            <a:off x="384076" y="3447378"/>
            <a:ext cx="2287308" cy="55399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4292C"/>
                </a:solidFill>
                <a:highlight>
                  <a:srgbClr val="FFFFFF"/>
                </a:highlight>
                <a:latin typeface="Century Gothic"/>
                <a:ea typeface="Century Gothic"/>
                <a:cs typeface="Century Gothic"/>
                <a:sym typeface="Century Gothic"/>
              </a:rPr>
              <a:t>Members of the Scale team can advise you as you design, build, and optimize</a:t>
            </a:r>
            <a:endParaRPr b="0" i="0" sz="1200" u="none" cap="none" strike="noStrike">
              <a:solidFill>
                <a:srgbClr val="14292C"/>
              </a:solidFill>
              <a:latin typeface="Century Gothic"/>
              <a:ea typeface="Century Gothic"/>
              <a:cs typeface="Century Gothic"/>
              <a:sym typeface="Century Gothic"/>
            </a:endParaRPr>
          </a:p>
        </p:txBody>
      </p:sp>
      <p:pic>
        <p:nvPicPr>
          <p:cNvPr id="47" name="Google Shape;47;p2"/>
          <p:cNvPicPr preferRelativeResize="0"/>
          <p:nvPr/>
        </p:nvPicPr>
        <p:blipFill rotWithShape="1">
          <a:blip r:embed="rId4">
            <a:alphaModFix/>
          </a:blip>
          <a:srcRect b="0" l="0" r="0" t="0"/>
          <a:stretch/>
        </p:blipFill>
        <p:spPr>
          <a:xfrm>
            <a:off x="944414" y="1816226"/>
            <a:ext cx="1184240" cy="1463040"/>
          </a:xfrm>
          <a:prstGeom prst="rect">
            <a:avLst/>
          </a:prstGeom>
          <a:noFill/>
          <a:ln>
            <a:noFill/>
          </a:ln>
        </p:spPr>
      </p:pic>
      <p:sp>
        <p:nvSpPr>
          <p:cNvPr id="48" name="Google Shape;48;p2"/>
          <p:cNvSpPr txBox="1"/>
          <p:nvPr/>
        </p:nvSpPr>
        <p:spPr>
          <a:xfrm>
            <a:off x="3730685" y="1161800"/>
            <a:ext cx="1557028"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14292C"/>
                </a:solidFill>
                <a:latin typeface="Century Gothic"/>
                <a:ea typeface="Century Gothic"/>
                <a:cs typeface="Century Gothic"/>
                <a:sym typeface="Century Gothic"/>
              </a:rPr>
              <a:t>Vetted 3</a:t>
            </a:r>
            <a:r>
              <a:rPr b="1" baseline="30000" i="0" lang="en" sz="1400" u="none" cap="none" strike="noStrike">
                <a:solidFill>
                  <a:srgbClr val="14292C"/>
                </a:solidFill>
                <a:latin typeface="Century Gothic"/>
                <a:ea typeface="Century Gothic"/>
                <a:cs typeface="Century Gothic"/>
                <a:sym typeface="Century Gothic"/>
              </a:rPr>
              <a:t>rd</a:t>
            </a:r>
            <a:r>
              <a:rPr b="1" i="0" lang="en" sz="1400" u="none" cap="none" strike="noStrike">
                <a:solidFill>
                  <a:srgbClr val="14292C"/>
                </a:solidFill>
                <a:latin typeface="Century Gothic"/>
                <a:ea typeface="Century Gothic"/>
                <a:cs typeface="Century Gothic"/>
                <a:sym typeface="Century Gothic"/>
              </a:rPr>
              <a:t> Party Consultants</a:t>
            </a:r>
            <a:endParaRPr b="1" i="0" sz="1000" u="none" cap="none" strike="noStrike">
              <a:solidFill>
                <a:srgbClr val="14292C"/>
              </a:solidFill>
              <a:latin typeface="Century Gothic"/>
              <a:ea typeface="Century Gothic"/>
              <a:cs typeface="Century Gothic"/>
              <a:sym typeface="Century Gothic"/>
            </a:endParaRPr>
          </a:p>
        </p:txBody>
      </p:sp>
      <p:sp>
        <p:nvSpPr>
          <p:cNvPr id="49" name="Google Shape;49;p2"/>
          <p:cNvSpPr txBox="1"/>
          <p:nvPr/>
        </p:nvSpPr>
        <p:spPr>
          <a:xfrm>
            <a:off x="3365545" y="3447378"/>
            <a:ext cx="2287308" cy="55399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14292C"/>
                </a:solidFill>
                <a:highlight>
                  <a:srgbClr val="FFFFFF"/>
                </a:highlight>
                <a:latin typeface="Century Gothic"/>
                <a:ea typeface="Century Gothic"/>
                <a:cs typeface="Century Gothic"/>
                <a:sym typeface="Century Gothic"/>
              </a:rPr>
              <a:t>Scale can recommend 3</a:t>
            </a:r>
            <a:r>
              <a:rPr b="0" baseline="30000" i="0" lang="en" sz="1200" u="none" cap="none" strike="noStrike">
                <a:solidFill>
                  <a:srgbClr val="14292C"/>
                </a:solidFill>
                <a:highlight>
                  <a:srgbClr val="FFFFFF"/>
                </a:highlight>
                <a:latin typeface="Century Gothic"/>
                <a:ea typeface="Century Gothic"/>
                <a:cs typeface="Century Gothic"/>
                <a:sym typeface="Century Gothic"/>
              </a:rPr>
              <a:t>rd</a:t>
            </a:r>
            <a:r>
              <a:rPr b="0" i="0" lang="en" sz="1200" u="none" cap="none" strike="noStrike">
                <a:solidFill>
                  <a:srgbClr val="14292C"/>
                </a:solidFill>
                <a:highlight>
                  <a:srgbClr val="FFFFFF"/>
                </a:highlight>
                <a:latin typeface="Century Gothic"/>
                <a:ea typeface="Century Gothic"/>
                <a:cs typeface="Century Gothic"/>
                <a:sym typeface="Century Gothic"/>
              </a:rPr>
              <a:t> party consultants to help put “pen-to-paper”</a:t>
            </a:r>
            <a:endParaRPr b="0" i="0" sz="1200" u="none" cap="none" strike="noStrike">
              <a:solidFill>
                <a:srgbClr val="14292C"/>
              </a:solidFill>
              <a:latin typeface="Century Gothic"/>
              <a:ea typeface="Century Gothic"/>
              <a:cs typeface="Century Gothic"/>
              <a:sym typeface="Century Gothic"/>
            </a:endParaRPr>
          </a:p>
        </p:txBody>
      </p:sp>
      <p:pic>
        <p:nvPicPr>
          <p:cNvPr id="50" name="Google Shape;50;p2"/>
          <p:cNvPicPr preferRelativeResize="0"/>
          <p:nvPr/>
        </p:nvPicPr>
        <p:blipFill rotWithShape="1">
          <a:blip r:embed="rId5">
            <a:alphaModFix/>
          </a:blip>
          <a:srcRect b="43184" l="0" r="0" t="10927"/>
          <a:stretch/>
        </p:blipFill>
        <p:spPr>
          <a:xfrm>
            <a:off x="3748193" y="1816226"/>
            <a:ext cx="1514891" cy="14630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3"/>
          <p:cNvSpPr txBox="1"/>
          <p:nvPr/>
        </p:nvSpPr>
        <p:spPr>
          <a:xfrm>
            <a:off x="144150" y="228600"/>
            <a:ext cx="8855700" cy="332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dk2"/>
              </a:buClr>
              <a:buSzPts val="1800"/>
              <a:buFont typeface="Century Gothic"/>
              <a:buNone/>
            </a:pPr>
            <a:r>
              <a:rPr b="1" i="0" lang="en" sz="2800" u="none" cap="none" strike="noStrike">
                <a:solidFill>
                  <a:srgbClr val="14292C"/>
                </a:solidFill>
                <a:latin typeface="Century Gothic"/>
                <a:ea typeface="Century Gothic"/>
                <a:cs typeface="Century Gothic"/>
                <a:sym typeface="Century Gothic"/>
              </a:rPr>
              <a:t>Demand Generation Funnels</a:t>
            </a:r>
            <a:endParaRPr b="0" i="0" sz="1050" u="none" cap="none" strike="noStrike">
              <a:solidFill>
                <a:srgbClr val="14292C"/>
              </a:solidFill>
              <a:latin typeface="Century Gothic"/>
              <a:ea typeface="Century Gothic"/>
              <a:cs typeface="Century Gothic"/>
              <a:sym typeface="Century Gothic"/>
            </a:endParaRPr>
          </a:p>
        </p:txBody>
      </p:sp>
      <p:sp>
        <p:nvSpPr>
          <p:cNvPr id="56" name="Google Shape;56;p3"/>
          <p:cNvSpPr txBox="1"/>
          <p:nvPr/>
        </p:nvSpPr>
        <p:spPr>
          <a:xfrm>
            <a:off x="457200" y="731520"/>
            <a:ext cx="8342100"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Century Gothic"/>
                <a:ea typeface="Century Gothic"/>
                <a:cs typeface="Century Gothic"/>
                <a:sym typeface="Century Gothic"/>
              </a:rPr>
              <a:t>This collection of funnels is designed to help you manage and report on your demand generation efforts. The four funnels represent the most common demand gen models. You can choose the funnel(s) that make the most sense for your business and keep in mind, it’s common for organizations to use multiple funnels. For each funnel, we provide a recommended set of milestones that you can start using today or modify to best suit your business.</a:t>
            </a:r>
            <a:endParaRPr b="0" i="0" sz="1000" u="none" cap="none" strike="noStrike">
              <a:solidFill>
                <a:srgbClr val="000000"/>
              </a:solidFill>
              <a:latin typeface="Century Gothic"/>
              <a:ea typeface="Century Gothic"/>
              <a:cs typeface="Century Gothic"/>
              <a:sym typeface="Century Gothic"/>
            </a:endParaRPr>
          </a:p>
        </p:txBody>
      </p:sp>
      <p:sp>
        <p:nvSpPr>
          <p:cNvPr id="57" name="Google Shape;57;p3"/>
          <p:cNvSpPr/>
          <p:nvPr/>
        </p:nvSpPr>
        <p:spPr>
          <a:xfrm>
            <a:off x="405357" y="1804307"/>
            <a:ext cx="1920240" cy="2530927"/>
          </a:xfrm>
          <a:prstGeom prst="rect">
            <a:avLst/>
          </a:prstGeom>
          <a:solidFill>
            <a:srgbClr val="EDEDE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None/>
            </a:pPr>
            <a:r>
              <a:rPr b="1" i="0" lang="en" sz="1000" u="none" cap="none" strike="noStrike">
                <a:solidFill>
                  <a:schemeClr val="dk2"/>
                </a:solidFill>
                <a:latin typeface="Century Gothic"/>
                <a:ea typeface="Century Gothic"/>
                <a:cs typeface="Century Gothic"/>
                <a:sym typeface="Century Gothic"/>
              </a:rPr>
              <a:t>LEAD-CENTRIC</a:t>
            </a:r>
            <a:endParaRPr/>
          </a:p>
        </p:txBody>
      </p:sp>
      <p:sp>
        <p:nvSpPr>
          <p:cNvPr id="58" name="Google Shape;58;p3"/>
          <p:cNvSpPr/>
          <p:nvPr/>
        </p:nvSpPr>
        <p:spPr>
          <a:xfrm>
            <a:off x="1087075" y="1494064"/>
            <a:ext cx="595992" cy="595992"/>
          </a:xfrm>
          <a:prstGeom prst="ellipse">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 name="Google Shape;59;p3"/>
          <p:cNvSpPr/>
          <p:nvPr/>
        </p:nvSpPr>
        <p:spPr>
          <a:xfrm>
            <a:off x="401275" y="4194137"/>
            <a:ext cx="1920240" cy="137160"/>
          </a:xfrm>
          <a:prstGeom prst="rect">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 name="Google Shape;60;p3"/>
          <p:cNvSpPr/>
          <p:nvPr/>
        </p:nvSpPr>
        <p:spPr>
          <a:xfrm rot="10800000">
            <a:off x="1097833" y="4331966"/>
            <a:ext cx="527125" cy="182880"/>
          </a:xfrm>
          <a:prstGeom prst="triangle">
            <a:avLst>
              <a:gd fmla="val 50000" name="adj"/>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 name="Google Shape;61;p3"/>
          <p:cNvSpPr/>
          <p:nvPr/>
        </p:nvSpPr>
        <p:spPr>
          <a:xfrm>
            <a:off x="2539092" y="1804307"/>
            <a:ext cx="1920240" cy="2530927"/>
          </a:xfrm>
          <a:prstGeom prst="rect">
            <a:avLst/>
          </a:prstGeom>
          <a:solidFill>
            <a:srgbClr val="EDEDE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ACCOUNT-BASED</a:t>
            </a:r>
            <a:endParaRPr/>
          </a:p>
        </p:txBody>
      </p:sp>
      <p:sp>
        <p:nvSpPr>
          <p:cNvPr id="62" name="Google Shape;62;p3"/>
          <p:cNvSpPr/>
          <p:nvPr/>
        </p:nvSpPr>
        <p:spPr>
          <a:xfrm>
            <a:off x="3220810" y="1494064"/>
            <a:ext cx="595992" cy="595992"/>
          </a:xfrm>
          <a:prstGeom prst="ellipse">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 name="Google Shape;63;p3"/>
          <p:cNvSpPr/>
          <p:nvPr/>
        </p:nvSpPr>
        <p:spPr>
          <a:xfrm>
            <a:off x="2540318" y="4194137"/>
            <a:ext cx="1920240" cy="137160"/>
          </a:xfrm>
          <a:prstGeom prst="rect">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 name="Google Shape;64;p3"/>
          <p:cNvSpPr/>
          <p:nvPr/>
        </p:nvSpPr>
        <p:spPr>
          <a:xfrm rot="10800000">
            <a:off x="3236876" y="4331966"/>
            <a:ext cx="527125" cy="182880"/>
          </a:xfrm>
          <a:prstGeom prst="triangle">
            <a:avLst>
              <a:gd fmla="val 50000" name="adj"/>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 name="Google Shape;65;p3"/>
          <p:cNvSpPr/>
          <p:nvPr/>
        </p:nvSpPr>
        <p:spPr>
          <a:xfrm>
            <a:off x="4652282" y="1804307"/>
            <a:ext cx="1920240" cy="2530927"/>
          </a:xfrm>
          <a:prstGeom prst="rect">
            <a:avLst/>
          </a:prstGeom>
          <a:solidFill>
            <a:srgbClr val="EDEDE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PRODUCT-LED</a:t>
            </a:r>
            <a:endParaRPr/>
          </a:p>
        </p:txBody>
      </p:sp>
      <p:sp>
        <p:nvSpPr>
          <p:cNvPr id="66" name="Google Shape;66;p3"/>
          <p:cNvSpPr/>
          <p:nvPr/>
        </p:nvSpPr>
        <p:spPr>
          <a:xfrm>
            <a:off x="5334000" y="1494064"/>
            <a:ext cx="595992" cy="595992"/>
          </a:xfrm>
          <a:prstGeom prst="ellipse">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7" name="Google Shape;67;p3"/>
          <p:cNvSpPr/>
          <p:nvPr/>
        </p:nvSpPr>
        <p:spPr>
          <a:xfrm>
            <a:off x="4648200" y="4194137"/>
            <a:ext cx="1920240" cy="137160"/>
          </a:xfrm>
          <a:prstGeom prst="rect">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 name="Google Shape;68;p3"/>
          <p:cNvSpPr/>
          <p:nvPr/>
        </p:nvSpPr>
        <p:spPr>
          <a:xfrm rot="10800000">
            <a:off x="5344758" y="4331966"/>
            <a:ext cx="527125" cy="182880"/>
          </a:xfrm>
          <a:prstGeom prst="triangle">
            <a:avLst>
              <a:gd fmla="val 50000" name="adj"/>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 name="Google Shape;69;p3"/>
          <p:cNvSpPr/>
          <p:nvPr/>
        </p:nvSpPr>
        <p:spPr>
          <a:xfrm>
            <a:off x="6786017" y="1804307"/>
            <a:ext cx="1920240" cy="2530927"/>
          </a:xfrm>
          <a:prstGeom prst="rect">
            <a:avLst/>
          </a:prstGeom>
          <a:solidFill>
            <a:srgbClr val="EDEDE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2"/>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“GRASSROOTS” OUTBOUND</a:t>
            </a:r>
            <a:endParaRPr/>
          </a:p>
        </p:txBody>
      </p:sp>
      <p:sp>
        <p:nvSpPr>
          <p:cNvPr id="70" name="Google Shape;70;p3"/>
          <p:cNvSpPr/>
          <p:nvPr/>
        </p:nvSpPr>
        <p:spPr>
          <a:xfrm>
            <a:off x="7448141" y="1494064"/>
            <a:ext cx="595992" cy="595992"/>
          </a:xfrm>
          <a:prstGeom prst="ellipse">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 name="Google Shape;71;p3"/>
          <p:cNvSpPr/>
          <p:nvPr/>
        </p:nvSpPr>
        <p:spPr>
          <a:xfrm>
            <a:off x="6787243" y="4194137"/>
            <a:ext cx="1920240" cy="137160"/>
          </a:xfrm>
          <a:prstGeom prst="rect">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 name="Google Shape;72;p3"/>
          <p:cNvSpPr/>
          <p:nvPr/>
        </p:nvSpPr>
        <p:spPr>
          <a:xfrm rot="10800000">
            <a:off x="7482575" y="4331966"/>
            <a:ext cx="527125" cy="182880"/>
          </a:xfrm>
          <a:prstGeom prst="triangle">
            <a:avLst>
              <a:gd fmla="val 50000" name="adj"/>
            </a:avLst>
          </a:prstGeom>
          <a:solidFill>
            <a:srgbClr val="2746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3" name="Google Shape;73;p3"/>
          <p:cNvSpPr txBox="1"/>
          <p:nvPr/>
        </p:nvSpPr>
        <p:spPr>
          <a:xfrm>
            <a:off x="520770" y="2525525"/>
            <a:ext cx="1713384" cy="96949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dk2"/>
                </a:solidFill>
                <a:latin typeface="Century Gothic"/>
                <a:ea typeface="Century Gothic"/>
                <a:cs typeface="Century Gothic"/>
                <a:sym typeface="Century Gothic"/>
              </a:rPr>
              <a:t>For programs focused on generating new lead registrations</a:t>
            </a:r>
            <a:endParaRPr/>
          </a:p>
          <a:p>
            <a:pPr indent="-91440" lvl="0" marL="91440" marR="0" rtl="0" algn="l">
              <a:lnSpc>
                <a:spcPct val="100000"/>
              </a:lnSpc>
              <a:spcBef>
                <a:spcPts val="600"/>
              </a:spcBef>
              <a:spcAft>
                <a:spcPts val="0"/>
              </a:spcAft>
              <a:buClr>
                <a:srgbClr val="274649"/>
              </a:buClr>
              <a:buSzPts val="800"/>
              <a:buFont typeface="Arial"/>
              <a:buChar char="•"/>
            </a:pPr>
            <a:r>
              <a:rPr b="0" i="0" lang="en" sz="800" u="none" cap="none" strike="noStrike">
                <a:solidFill>
                  <a:schemeClr val="dk2"/>
                </a:solidFill>
                <a:latin typeface="Century Gothic"/>
                <a:ea typeface="Century Gothic"/>
                <a:cs typeface="Century Gothic"/>
                <a:sym typeface="Century Gothic"/>
              </a:rPr>
              <a:t>Driven by marketing-led campaigns</a:t>
            </a:r>
            <a:endParaRPr/>
          </a:p>
          <a:p>
            <a:pPr indent="-91440" lvl="0" marL="91440" marR="0" rtl="0" algn="l">
              <a:lnSpc>
                <a:spcPct val="100000"/>
              </a:lnSpc>
              <a:spcBef>
                <a:spcPts val="600"/>
              </a:spcBef>
              <a:spcAft>
                <a:spcPts val="0"/>
              </a:spcAft>
              <a:buClr>
                <a:srgbClr val="274649"/>
              </a:buClr>
              <a:buSzPts val="800"/>
              <a:buFont typeface="Arial"/>
              <a:buChar char="•"/>
            </a:pPr>
            <a:r>
              <a:rPr b="0" i="0" lang="en" sz="800" u="none" cap="none" strike="noStrike">
                <a:solidFill>
                  <a:schemeClr val="dk2"/>
                </a:solidFill>
                <a:latin typeface="Century Gothic"/>
                <a:ea typeface="Century Gothic"/>
                <a:cs typeface="Century Gothic"/>
                <a:sym typeface="Century Gothic"/>
              </a:rPr>
              <a:t>High volume of leads</a:t>
            </a:r>
            <a:endParaRPr/>
          </a:p>
          <a:p>
            <a:pPr indent="-91440" lvl="0" marL="91440" marR="0" rtl="0" algn="l">
              <a:lnSpc>
                <a:spcPct val="100000"/>
              </a:lnSpc>
              <a:spcBef>
                <a:spcPts val="600"/>
              </a:spcBef>
              <a:spcAft>
                <a:spcPts val="0"/>
              </a:spcAft>
              <a:buClr>
                <a:srgbClr val="274649"/>
              </a:buClr>
              <a:buSzPts val="800"/>
              <a:buFont typeface="Arial"/>
              <a:buChar char="•"/>
            </a:pPr>
            <a:r>
              <a:rPr b="0" i="0" lang="en" sz="800" u="none" cap="none" strike="noStrike">
                <a:solidFill>
                  <a:schemeClr val="dk2"/>
                </a:solidFill>
                <a:latin typeface="Century Gothic"/>
                <a:ea typeface="Century Gothic"/>
                <a:cs typeface="Century Gothic"/>
                <a:sym typeface="Century Gothic"/>
              </a:rPr>
              <a:t>Inbound focused:</a:t>
            </a:r>
            <a:endParaRPr/>
          </a:p>
        </p:txBody>
      </p:sp>
      <p:sp>
        <p:nvSpPr>
          <p:cNvPr id="74" name="Google Shape;74;p3"/>
          <p:cNvSpPr txBox="1"/>
          <p:nvPr/>
        </p:nvSpPr>
        <p:spPr>
          <a:xfrm>
            <a:off x="2743200" y="2534952"/>
            <a:ext cx="1430580" cy="10464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Century Gothic"/>
                <a:ea typeface="Century Gothic"/>
                <a:cs typeface="Century Gothic"/>
                <a:sym typeface="Century Gothic"/>
              </a:rPr>
              <a:t>For programs focused on targeted accounts:</a:t>
            </a:r>
            <a:endParaRPr/>
          </a:p>
          <a:p>
            <a:pPr indent="-91440" lvl="0" marL="91440" marR="0" rtl="0" algn="l">
              <a:lnSpc>
                <a:spcPct val="100000"/>
              </a:lnSpc>
              <a:spcBef>
                <a:spcPts val="600"/>
              </a:spcBef>
              <a:spcAft>
                <a:spcPts val="0"/>
              </a:spcAft>
              <a:buClr>
                <a:srgbClr val="14292C"/>
              </a:buClr>
              <a:buSzPts val="800"/>
              <a:buFont typeface="Arial"/>
              <a:buChar char="•"/>
            </a:pPr>
            <a:r>
              <a:rPr b="0" i="0" lang="en" sz="800" u="none" cap="none" strike="noStrike">
                <a:solidFill>
                  <a:schemeClr val="dk2"/>
                </a:solidFill>
                <a:latin typeface="Century Gothic"/>
                <a:ea typeface="Century Gothic"/>
                <a:cs typeface="Century Gothic"/>
                <a:sym typeface="Century Gothic"/>
              </a:rPr>
              <a:t>Narrow set of accounts</a:t>
            </a:r>
            <a:endParaRPr/>
          </a:p>
          <a:p>
            <a:pPr indent="-91440" lvl="0" marL="91440" marR="0" rtl="0" algn="l">
              <a:lnSpc>
                <a:spcPct val="100000"/>
              </a:lnSpc>
              <a:spcBef>
                <a:spcPts val="600"/>
              </a:spcBef>
              <a:spcAft>
                <a:spcPts val="0"/>
              </a:spcAft>
              <a:buClr>
                <a:srgbClr val="14292C"/>
              </a:buClr>
              <a:buSzPts val="800"/>
              <a:buFont typeface="Arial"/>
              <a:buChar char="•"/>
            </a:pPr>
            <a:r>
              <a:rPr b="0" i="0" lang="en" sz="800" u="none" cap="none" strike="noStrike">
                <a:solidFill>
                  <a:schemeClr val="dk2"/>
                </a:solidFill>
                <a:latin typeface="Century Gothic"/>
                <a:ea typeface="Century Gothic"/>
                <a:cs typeface="Century Gothic"/>
                <a:sym typeface="Century Gothic"/>
              </a:rPr>
              <a:t>Complex sale </a:t>
            </a:r>
            <a:endParaRPr/>
          </a:p>
          <a:p>
            <a:pPr indent="-91440" lvl="0" marL="91440" marR="0" rtl="0" algn="l">
              <a:lnSpc>
                <a:spcPct val="100000"/>
              </a:lnSpc>
              <a:spcBef>
                <a:spcPts val="600"/>
              </a:spcBef>
              <a:spcAft>
                <a:spcPts val="0"/>
              </a:spcAft>
              <a:buClr>
                <a:srgbClr val="14292C"/>
              </a:buClr>
              <a:buSzPts val="800"/>
              <a:buFont typeface="Arial"/>
              <a:buChar char="•"/>
            </a:pPr>
            <a:r>
              <a:rPr b="0" i="0" lang="en" sz="800" u="none" cap="none" strike="noStrike">
                <a:solidFill>
                  <a:schemeClr val="dk2"/>
                </a:solidFill>
                <a:latin typeface="Century Gothic"/>
                <a:ea typeface="Century Gothic"/>
                <a:cs typeface="Century Gothic"/>
                <a:sym typeface="Century Gothic"/>
              </a:rPr>
              <a:t>Multiple stakeholders</a:t>
            </a:r>
            <a:endParaRPr/>
          </a:p>
          <a:p>
            <a:pPr indent="-91440" lvl="0" marL="91440" marR="0" rtl="0" algn="l">
              <a:lnSpc>
                <a:spcPct val="100000"/>
              </a:lnSpc>
              <a:spcBef>
                <a:spcPts val="600"/>
              </a:spcBef>
              <a:spcAft>
                <a:spcPts val="0"/>
              </a:spcAft>
              <a:buClr>
                <a:srgbClr val="14292C"/>
              </a:buClr>
              <a:buSzPts val="800"/>
              <a:buFont typeface="Arial"/>
              <a:buChar char="•"/>
            </a:pPr>
            <a:r>
              <a:rPr b="0" i="0" lang="en" sz="800" u="none" cap="none" strike="noStrike">
                <a:solidFill>
                  <a:schemeClr val="dk2"/>
                </a:solidFill>
                <a:latin typeface="Century Gothic"/>
                <a:ea typeface="Century Gothic"/>
                <a:cs typeface="Century Gothic"/>
                <a:sym typeface="Century Gothic"/>
              </a:rPr>
              <a:t>Often outbound</a:t>
            </a:r>
            <a:endParaRPr/>
          </a:p>
        </p:txBody>
      </p:sp>
      <p:sp>
        <p:nvSpPr>
          <p:cNvPr id="75" name="Google Shape;75;p3"/>
          <p:cNvSpPr txBox="1"/>
          <p:nvPr/>
        </p:nvSpPr>
        <p:spPr>
          <a:xfrm>
            <a:off x="4744824" y="2534952"/>
            <a:ext cx="1721963" cy="89255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Century Gothic"/>
                <a:ea typeface="Century Gothic"/>
                <a:cs typeface="Century Gothic"/>
                <a:sym typeface="Century Gothic"/>
              </a:rPr>
              <a:t>For programs driving prospects directly into the product:</a:t>
            </a:r>
            <a:endParaRPr/>
          </a:p>
          <a:p>
            <a:pPr indent="-171450" lvl="0" marL="171450" marR="0" rtl="0" algn="l">
              <a:lnSpc>
                <a:spcPct val="100000"/>
              </a:lnSpc>
              <a:spcBef>
                <a:spcPts val="600"/>
              </a:spcBef>
              <a:spcAft>
                <a:spcPts val="0"/>
              </a:spcAft>
              <a:buClr>
                <a:srgbClr val="274649"/>
              </a:buClr>
              <a:buSzPts val="800"/>
              <a:buFont typeface="Arial"/>
              <a:buChar char="•"/>
            </a:pPr>
            <a:r>
              <a:rPr b="0" i="0" lang="en" sz="800" u="none" cap="none" strike="noStrike">
                <a:solidFill>
                  <a:srgbClr val="000000"/>
                </a:solidFill>
                <a:latin typeface="Century Gothic"/>
                <a:ea typeface="Century Gothic"/>
                <a:cs typeface="Century Gothic"/>
                <a:sym typeface="Century Gothic"/>
              </a:rPr>
              <a:t>Users can use product with little assistance</a:t>
            </a:r>
            <a:endParaRPr/>
          </a:p>
          <a:p>
            <a:pPr indent="-171450" lvl="0" marL="171450" marR="0" rtl="0" algn="l">
              <a:lnSpc>
                <a:spcPct val="100000"/>
              </a:lnSpc>
              <a:spcBef>
                <a:spcPts val="600"/>
              </a:spcBef>
              <a:spcAft>
                <a:spcPts val="0"/>
              </a:spcAft>
              <a:buClr>
                <a:srgbClr val="274649"/>
              </a:buClr>
              <a:buSzPts val="800"/>
              <a:buFont typeface="Arial"/>
              <a:buChar char="•"/>
            </a:pPr>
            <a:r>
              <a:rPr b="0" i="0" lang="en" sz="800" u="none" cap="none" strike="noStrike">
                <a:solidFill>
                  <a:srgbClr val="000000"/>
                </a:solidFill>
                <a:latin typeface="Century Gothic"/>
                <a:ea typeface="Century Gothic"/>
                <a:cs typeface="Century Gothic"/>
                <a:sym typeface="Century Gothic"/>
              </a:rPr>
              <a:t>Driven by sign-ups and activations</a:t>
            </a:r>
            <a:endParaRPr/>
          </a:p>
        </p:txBody>
      </p:sp>
      <p:sp>
        <p:nvSpPr>
          <p:cNvPr id="76" name="Google Shape;76;p3"/>
          <p:cNvSpPr txBox="1"/>
          <p:nvPr/>
        </p:nvSpPr>
        <p:spPr>
          <a:xfrm>
            <a:off x="6920122" y="2534952"/>
            <a:ext cx="1430580" cy="146193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Century Gothic"/>
                <a:ea typeface="Century Gothic"/>
                <a:cs typeface="Century Gothic"/>
                <a:sym typeface="Century Gothic"/>
              </a:rPr>
              <a:t>For programs with little or no marketing support:</a:t>
            </a:r>
            <a:endParaRPr/>
          </a:p>
          <a:p>
            <a:pPr indent="-91440" lvl="0" marL="91440" marR="0" rtl="0" algn="l">
              <a:lnSpc>
                <a:spcPct val="100000"/>
              </a:lnSpc>
              <a:spcBef>
                <a:spcPts val="600"/>
              </a:spcBef>
              <a:spcAft>
                <a:spcPts val="0"/>
              </a:spcAft>
              <a:buClr>
                <a:srgbClr val="274649"/>
              </a:buClr>
              <a:buSzPts val="800"/>
              <a:buFont typeface="Arial"/>
              <a:buChar char="•"/>
            </a:pPr>
            <a:r>
              <a:rPr b="0" i="0" lang="en" sz="800" u="none" cap="none" strike="noStrike">
                <a:solidFill>
                  <a:srgbClr val="000000"/>
                </a:solidFill>
                <a:latin typeface="Century Gothic"/>
                <a:ea typeface="Century Gothic"/>
                <a:cs typeface="Century Gothic"/>
                <a:sym typeface="Century Gothic"/>
              </a:rPr>
              <a:t>For early-stage GTM organizations</a:t>
            </a:r>
            <a:endParaRPr/>
          </a:p>
          <a:p>
            <a:pPr indent="-91440" lvl="0" marL="91440" marR="0" rtl="0" algn="l">
              <a:lnSpc>
                <a:spcPct val="100000"/>
              </a:lnSpc>
              <a:spcBef>
                <a:spcPts val="600"/>
              </a:spcBef>
              <a:spcAft>
                <a:spcPts val="0"/>
              </a:spcAft>
              <a:buClr>
                <a:srgbClr val="274649"/>
              </a:buClr>
              <a:buSzPts val="800"/>
              <a:buFont typeface="Arial"/>
              <a:buChar char="•"/>
            </a:pPr>
            <a:r>
              <a:rPr b="0" i="0" lang="en" sz="800" u="none" cap="none" strike="noStrike">
                <a:solidFill>
                  <a:srgbClr val="000000"/>
                </a:solidFill>
                <a:latin typeface="Century Gothic"/>
                <a:ea typeface="Century Gothic"/>
                <a:cs typeface="Century Gothic"/>
                <a:sym typeface="Century Gothic"/>
              </a:rPr>
              <a:t>Driven by volume of activities</a:t>
            </a:r>
            <a:endParaRPr/>
          </a:p>
          <a:p>
            <a:pPr indent="-91440" lvl="0" marL="91440" marR="0" rtl="0" algn="l">
              <a:lnSpc>
                <a:spcPct val="100000"/>
              </a:lnSpc>
              <a:spcBef>
                <a:spcPts val="600"/>
              </a:spcBef>
              <a:spcAft>
                <a:spcPts val="0"/>
              </a:spcAft>
              <a:buClr>
                <a:srgbClr val="274649"/>
              </a:buClr>
              <a:buSzPts val="800"/>
              <a:buFont typeface="Arial"/>
              <a:buChar char="•"/>
            </a:pPr>
            <a:r>
              <a:rPr b="0" i="0" lang="en" sz="800" u="none" cap="none" strike="noStrike">
                <a:solidFill>
                  <a:srgbClr val="000000"/>
                </a:solidFill>
                <a:latin typeface="Century Gothic"/>
                <a:ea typeface="Century Gothic"/>
                <a:cs typeface="Century Gothic"/>
                <a:sym typeface="Century Gothic"/>
              </a:rPr>
              <a:t>Focused on building contact database for future marketing campaign</a:t>
            </a:r>
            <a:endParaRPr/>
          </a:p>
        </p:txBody>
      </p:sp>
      <p:pic>
        <p:nvPicPr>
          <p:cNvPr id="77" name="Google Shape;77;p3"/>
          <p:cNvPicPr preferRelativeResize="0"/>
          <p:nvPr/>
        </p:nvPicPr>
        <p:blipFill rotWithShape="1">
          <a:blip r:embed="rId3">
            <a:alphaModFix/>
          </a:blip>
          <a:srcRect b="0" l="0" r="0" t="0"/>
          <a:stretch/>
        </p:blipFill>
        <p:spPr>
          <a:xfrm>
            <a:off x="7582477" y="1628400"/>
            <a:ext cx="327320" cy="327320"/>
          </a:xfrm>
          <a:prstGeom prst="rect">
            <a:avLst/>
          </a:prstGeom>
          <a:noFill/>
          <a:ln>
            <a:noFill/>
          </a:ln>
        </p:spPr>
      </p:pic>
      <p:pic>
        <p:nvPicPr>
          <p:cNvPr id="78" name="Google Shape;78;p3"/>
          <p:cNvPicPr preferRelativeResize="0"/>
          <p:nvPr/>
        </p:nvPicPr>
        <p:blipFill rotWithShape="1">
          <a:blip r:embed="rId4">
            <a:alphaModFix/>
          </a:blip>
          <a:srcRect b="0" l="0" r="0" t="0"/>
          <a:stretch/>
        </p:blipFill>
        <p:spPr>
          <a:xfrm>
            <a:off x="1220479" y="1627468"/>
            <a:ext cx="329184" cy="329184"/>
          </a:xfrm>
          <a:prstGeom prst="rect">
            <a:avLst/>
          </a:prstGeom>
          <a:noFill/>
          <a:ln>
            <a:noFill/>
          </a:ln>
        </p:spPr>
      </p:pic>
      <p:pic>
        <p:nvPicPr>
          <p:cNvPr id="79" name="Google Shape;79;p3"/>
          <p:cNvPicPr preferRelativeResize="0"/>
          <p:nvPr/>
        </p:nvPicPr>
        <p:blipFill rotWithShape="1">
          <a:blip r:embed="rId5">
            <a:alphaModFix/>
          </a:blip>
          <a:srcRect b="0" l="0" r="0" t="0"/>
          <a:stretch/>
        </p:blipFill>
        <p:spPr>
          <a:xfrm>
            <a:off x="3354214" y="1627468"/>
            <a:ext cx="329184" cy="329184"/>
          </a:xfrm>
          <a:prstGeom prst="rect">
            <a:avLst/>
          </a:prstGeom>
          <a:noFill/>
          <a:ln>
            <a:noFill/>
          </a:ln>
        </p:spPr>
      </p:pic>
      <p:pic>
        <p:nvPicPr>
          <p:cNvPr id="80" name="Google Shape;80;p3"/>
          <p:cNvPicPr preferRelativeResize="0"/>
          <p:nvPr/>
        </p:nvPicPr>
        <p:blipFill rotWithShape="1">
          <a:blip r:embed="rId6">
            <a:alphaModFix/>
          </a:blip>
          <a:srcRect b="0" l="0" r="0" t="0"/>
          <a:stretch/>
        </p:blipFill>
        <p:spPr>
          <a:xfrm>
            <a:off x="5470689" y="1627468"/>
            <a:ext cx="329184" cy="329184"/>
          </a:xfrm>
          <a:prstGeom prst="rect">
            <a:avLst/>
          </a:prstGeom>
          <a:noFill/>
          <a:ln>
            <a:noFill/>
          </a:ln>
        </p:spPr>
      </p:pic>
      <p:sp>
        <p:nvSpPr>
          <p:cNvPr id="81" name="Google Shape;81;p3"/>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idx="12" type="sldNum"/>
          </p:nvPr>
        </p:nvSpPr>
        <p:spPr>
          <a:xfrm>
            <a:off x="8488382" y="4923200"/>
            <a:ext cx="229582" cy="142414"/>
          </a:xfrm>
          <a:prstGeom prst="rect">
            <a:avLst/>
          </a:prstGeom>
          <a:noFill/>
          <a:ln>
            <a:noFill/>
          </a:ln>
        </p:spPr>
        <p:txBody>
          <a:bodyPr anchorCtr="0" anchor="ctr" bIns="20775" lIns="41575" spcFirstLastPara="1" rIns="41575" wrap="square" tIns="20775">
            <a:normAutofit/>
          </a:bodyPr>
          <a:lstStyle/>
          <a:p>
            <a:pPr indent="0" lvl="0" marL="0" rtl="0" algn="r">
              <a:lnSpc>
                <a:spcPct val="90000"/>
              </a:lnSpc>
              <a:spcBef>
                <a:spcPts val="0"/>
              </a:spcBef>
              <a:spcAft>
                <a:spcPts val="0"/>
              </a:spcAft>
              <a:buSzPts val="500"/>
              <a:buNone/>
            </a:pPr>
            <a:fld id="{00000000-1234-1234-1234-123412341234}" type="slidenum">
              <a:rPr lang="en" sz="700"/>
              <a:t>‹#›</a:t>
            </a:fld>
            <a:endParaRPr sz="700"/>
          </a:p>
        </p:txBody>
      </p:sp>
      <p:sp>
        <p:nvSpPr>
          <p:cNvPr id="87" name="Google Shape;87;p4"/>
          <p:cNvSpPr txBox="1"/>
          <p:nvPr/>
        </p:nvSpPr>
        <p:spPr>
          <a:xfrm>
            <a:off x="1625850" y="2011680"/>
            <a:ext cx="5892300" cy="43088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14292C"/>
                </a:solidFill>
                <a:highlight>
                  <a:srgbClr val="FFFFFF"/>
                </a:highlight>
                <a:latin typeface="Century Gothic"/>
                <a:ea typeface="Century Gothic"/>
                <a:cs typeface="Century Gothic"/>
                <a:sym typeface="Century Gothic"/>
              </a:rPr>
              <a:t>LEAD-CENTRIC FUNNEL</a:t>
            </a:r>
            <a:endParaRPr b="0" i="0" sz="1100" u="none" cap="none" strike="noStrike">
              <a:solidFill>
                <a:srgbClr val="14292C"/>
              </a:solidFill>
              <a:highlight>
                <a:srgbClr val="FFFFFF"/>
              </a:highlight>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nvSpPr>
        <p:spPr>
          <a:xfrm>
            <a:off x="473075" y="228600"/>
            <a:ext cx="8670925" cy="387798"/>
          </a:xfrm>
          <a:prstGeom prst="rect">
            <a:avLst/>
          </a:prstGeom>
          <a:noFill/>
          <a:ln>
            <a:noFill/>
          </a:ln>
        </p:spPr>
        <p:txBody>
          <a:bodyPr anchorCtr="0" anchor="ctr" bIns="0" lIns="0" spcFirstLastPara="1" rIns="0" wrap="square" tIns="0">
            <a:spAutoFit/>
          </a:bodyPr>
          <a:lstStyle/>
          <a:p>
            <a:pPr indent="0" lvl="0" marL="0" marR="0" rtl="0" algn="ctr">
              <a:lnSpc>
                <a:spcPct val="90000"/>
              </a:lnSpc>
              <a:spcBef>
                <a:spcPts val="0"/>
              </a:spcBef>
              <a:spcAft>
                <a:spcPts val="0"/>
              </a:spcAft>
              <a:buClr>
                <a:schemeClr val="dk2"/>
              </a:buClr>
              <a:buSzPts val="1800"/>
              <a:buFont typeface="Century Gothic"/>
              <a:buNone/>
            </a:pPr>
            <a:r>
              <a:rPr b="1" i="0" lang="en" sz="2800" u="none" cap="none" strike="noStrike">
                <a:solidFill>
                  <a:srgbClr val="14292C"/>
                </a:solidFill>
                <a:latin typeface="Century Gothic"/>
                <a:ea typeface="Century Gothic"/>
                <a:cs typeface="Century Gothic"/>
                <a:sym typeface="Century Gothic"/>
              </a:rPr>
              <a:t>Lead-Centric Funnel </a:t>
            </a:r>
            <a:endParaRPr/>
          </a:p>
        </p:txBody>
      </p:sp>
      <p:sp>
        <p:nvSpPr>
          <p:cNvPr id="93" name="Google Shape;93;p5"/>
          <p:cNvSpPr txBox="1"/>
          <p:nvPr/>
        </p:nvSpPr>
        <p:spPr>
          <a:xfrm>
            <a:off x="4887256" y="1702427"/>
            <a:ext cx="2258261"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LEADS: </a:t>
            </a:r>
            <a:r>
              <a:rPr b="0" i="0" lang="en" sz="1000" u="none" cap="none" strike="noStrike">
                <a:solidFill>
                  <a:schemeClr val="dk2"/>
                </a:solidFill>
                <a:latin typeface="Century Gothic"/>
                <a:ea typeface="Century Gothic"/>
                <a:cs typeface="Century Gothic"/>
                <a:sym typeface="Century Gothic"/>
              </a:rPr>
              <a:t>Names with contact information stored within your CRM. </a:t>
            </a:r>
            <a:endParaRPr b="0" i="0" sz="1000" u="none" cap="none" strike="noStrike">
              <a:solidFill>
                <a:schemeClr val="dk2"/>
              </a:solidFill>
              <a:latin typeface="Century Gothic"/>
              <a:ea typeface="Century Gothic"/>
              <a:cs typeface="Century Gothic"/>
              <a:sym typeface="Century Gothic"/>
            </a:endParaRPr>
          </a:p>
        </p:txBody>
      </p:sp>
      <p:sp>
        <p:nvSpPr>
          <p:cNvPr id="94" name="Google Shape;94;p5"/>
          <p:cNvSpPr txBox="1"/>
          <p:nvPr/>
        </p:nvSpPr>
        <p:spPr>
          <a:xfrm>
            <a:off x="4887256" y="2193337"/>
            <a:ext cx="3738272"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MQL: </a:t>
            </a:r>
            <a:r>
              <a:rPr b="0" i="0" lang="en" sz="1000" u="none" cap="none" strike="noStrike">
                <a:solidFill>
                  <a:schemeClr val="dk2"/>
                </a:solidFill>
                <a:latin typeface="Century Gothic"/>
                <a:ea typeface="Century Gothic"/>
                <a:cs typeface="Century Gothic"/>
                <a:sym typeface="Century Gothic"/>
              </a:rPr>
              <a:t>A lead that has engaged with your brand in a physical or digital space. (ex - filled out reg form for content)</a:t>
            </a:r>
            <a:endParaRPr b="0" i="0" sz="1000" u="none" cap="none" strike="noStrike">
              <a:solidFill>
                <a:schemeClr val="dk2"/>
              </a:solidFill>
              <a:latin typeface="Century Gothic"/>
              <a:ea typeface="Century Gothic"/>
              <a:cs typeface="Century Gothic"/>
              <a:sym typeface="Century Gothic"/>
            </a:endParaRPr>
          </a:p>
        </p:txBody>
      </p:sp>
      <p:sp>
        <p:nvSpPr>
          <p:cNvPr id="95" name="Google Shape;95;p5"/>
          <p:cNvSpPr txBox="1"/>
          <p:nvPr/>
        </p:nvSpPr>
        <p:spPr>
          <a:xfrm>
            <a:off x="4887256" y="2621732"/>
            <a:ext cx="3587442"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SQL: </a:t>
            </a:r>
            <a:r>
              <a:rPr b="0" i="0" lang="en" sz="1000" u="none" cap="none" strike="noStrike">
                <a:solidFill>
                  <a:schemeClr val="dk2"/>
                </a:solidFill>
                <a:latin typeface="Century Gothic"/>
                <a:ea typeface="Century Gothic"/>
                <a:cs typeface="Century Gothic"/>
                <a:sym typeface="Century Gothic"/>
              </a:rPr>
              <a:t>A prospective buyer that has been confirmed to meet the agreed-upon qualification definition and has agreed to a follow-up meeting with a sales rep. </a:t>
            </a:r>
            <a:endParaRPr b="0" i="0" sz="1000" u="none" cap="none" strike="noStrike">
              <a:solidFill>
                <a:schemeClr val="dk2"/>
              </a:solidFill>
              <a:latin typeface="Century Gothic"/>
              <a:ea typeface="Century Gothic"/>
              <a:cs typeface="Century Gothic"/>
              <a:sym typeface="Century Gothic"/>
            </a:endParaRPr>
          </a:p>
        </p:txBody>
      </p:sp>
      <p:sp>
        <p:nvSpPr>
          <p:cNvPr id="96" name="Google Shape;96;p5"/>
          <p:cNvSpPr txBox="1"/>
          <p:nvPr/>
        </p:nvSpPr>
        <p:spPr>
          <a:xfrm>
            <a:off x="4887256" y="3176934"/>
            <a:ext cx="3238650"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OPPORTUNITY: </a:t>
            </a:r>
            <a:r>
              <a:rPr b="0" i="0" lang="en" sz="1000" u="none" cap="none" strike="noStrike">
                <a:solidFill>
                  <a:schemeClr val="dk2"/>
                </a:solidFill>
                <a:latin typeface="Century Gothic"/>
                <a:ea typeface="Century Gothic"/>
                <a:cs typeface="Century Gothic"/>
                <a:sym typeface="Century Gothic"/>
              </a:rPr>
              <a:t>A potential sales deal, where a dedicated resource has been assigned to manage a sales cycle.</a:t>
            </a:r>
            <a:endParaRPr b="0" i="0" sz="1000" u="none" cap="none" strike="noStrike">
              <a:solidFill>
                <a:schemeClr val="dk2"/>
              </a:solidFill>
              <a:latin typeface="Century Gothic"/>
              <a:ea typeface="Century Gothic"/>
              <a:cs typeface="Century Gothic"/>
              <a:sym typeface="Century Gothic"/>
            </a:endParaRPr>
          </a:p>
        </p:txBody>
      </p:sp>
      <p:sp>
        <p:nvSpPr>
          <p:cNvPr id="97" name="Google Shape;97;p5"/>
          <p:cNvSpPr txBox="1"/>
          <p:nvPr/>
        </p:nvSpPr>
        <p:spPr>
          <a:xfrm>
            <a:off x="4887256" y="3723298"/>
            <a:ext cx="2936992"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dk2"/>
                </a:solidFill>
                <a:latin typeface="Century Gothic"/>
                <a:ea typeface="Century Gothic"/>
                <a:cs typeface="Century Gothic"/>
                <a:sym typeface="Century Gothic"/>
              </a:rPr>
              <a:t>CLOSED-WON: </a:t>
            </a:r>
            <a:r>
              <a:rPr b="0" i="0" lang="en" sz="1000" u="none" cap="none" strike="noStrike">
                <a:solidFill>
                  <a:schemeClr val="dk2"/>
                </a:solidFill>
                <a:latin typeface="Century Gothic"/>
                <a:ea typeface="Century Gothic"/>
                <a:cs typeface="Century Gothic"/>
                <a:sym typeface="Century Gothic"/>
              </a:rPr>
              <a:t>A sales opportunity that has successfully closed.</a:t>
            </a:r>
            <a:endParaRPr b="0" i="0" sz="1000" u="none" cap="none" strike="noStrike">
              <a:solidFill>
                <a:schemeClr val="dk2"/>
              </a:solidFill>
              <a:latin typeface="Century Gothic"/>
              <a:ea typeface="Century Gothic"/>
              <a:cs typeface="Century Gothic"/>
              <a:sym typeface="Century Gothic"/>
            </a:endParaRPr>
          </a:p>
        </p:txBody>
      </p:sp>
      <p:sp>
        <p:nvSpPr>
          <p:cNvPr id="98" name="Google Shape;98;p5"/>
          <p:cNvSpPr txBox="1"/>
          <p:nvPr/>
        </p:nvSpPr>
        <p:spPr>
          <a:xfrm>
            <a:off x="658881" y="731520"/>
            <a:ext cx="7826239"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Century Gothic"/>
                <a:ea typeface="Century Gothic"/>
                <a:cs typeface="Century Gothic"/>
                <a:sym typeface="Century Gothic"/>
              </a:rPr>
              <a:t>The lead-centric measurement model supports organizations generating a high volume of qualified leads. </a:t>
            </a:r>
            <a:endParaRPr b="0" i="0" sz="1200" u="none" cap="none" strike="noStrike">
              <a:solidFill>
                <a:schemeClr val="dk2"/>
              </a:solidFill>
              <a:latin typeface="Century Gothic"/>
              <a:ea typeface="Century Gothic"/>
              <a:cs typeface="Century Gothic"/>
              <a:sym typeface="Century Gothic"/>
            </a:endParaRPr>
          </a:p>
        </p:txBody>
      </p:sp>
      <p:grpSp>
        <p:nvGrpSpPr>
          <p:cNvPr id="99" name="Google Shape;99;p5"/>
          <p:cNvGrpSpPr/>
          <p:nvPr/>
        </p:nvGrpSpPr>
        <p:grpSpPr>
          <a:xfrm>
            <a:off x="365760" y="1280160"/>
            <a:ext cx="3056150" cy="3200400"/>
            <a:chOff x="391060" y="1310326"/>
            <a:chExt cx="3056150" cy="3200400"/>
          </a:xfrm>
        </p:grpSpPr>
        <p:pic>
          <p:nvPicPr>
            <p:cNvPr descr="Chart, funnel chart&#10;&#10;Description automatically generated" id="100" name="Google Shape;100;p5"/>
            <p:cNvPicPr preferRelativeResize="0"/>
            <p:nvPr/>
          </p:nvPicPr>
          <p:blipFill rotWithShape="1">
            <a:blip r:embed="rId3">
              <a:alphaModFix/>
            </a:blip>
            <a:srcRect b="0" l="0" r="0" t="0"/>
            <a:stretch/>
          </p:blipFill>
          <p:spPr>
            <a:xfrm>
              <a:off x="391060" y="1310326"/>
              <a:ext cx="3056150" cy="3200400"/>
            </a:xfrm>
            <a:prstGeom prst="rect">
              <a:avLst/>
            </a:prstGeom>
            <a:noFill/>
            <a:ln>
              <a:noFill/>
            </a:ln>
          </p:spPr>
        </p:pic>
        <p:sp>
          <p:nvSpPr>
            <p:cNvPr id="101" name="Google Shape;101;p5"/>
            <p:cNvSpPr txBox="1"/>
            <p:nvPr/>
          </p:nvSpPr>
          <p:spPr>
            <a:xfrm>
              <a:off x="1137114" y="2345753"/>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MARKETING QUALIFIED LEADS</a:t>
              </a:r>
              <a:endParaRPr b="1" i="0" sz="800" u="none" cap="none" strike="noStrike">
                <a:solidFill>
                  <a:schemeClr val="lt1"/>
                </a:solidFill>
                <a:latin typeface="Century Gothic"/>
                <a:ea typeface="Century Gothic"/>
                <a:cs typeface="Century Gothic"/>
                <a:sym typeface="Century Gothic"/>
              </a:endParaRPr>
            </a:p>
          </p:txBody>
        </p:sp>
        <p:sp>
          <p:nvSpPr>
            <p:cNvPr id="102" name="Google Shape;102;p5"/>
            <p:cNvSpPr txBox="1"/>
            <p:nvPr/>
          </p:nvSpPr>
          <p:spPr>
            <a:xfrm>
              <a:off x="1137114" y="2827949"/>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SALES QUALIFIED LEADS </a:t>
              </a:r>
              <a:endParaRPr/>
            </a:p>
          </p:txBody>
        </p:sp>
        <p:sp>
          <p:nvSpPr>
            <p:cNvPr id="103" name="Google Shape;103;p5"/>
            <p:cNvSpPr txBox="1"/>
            <p:nvPr/>
          </p:nvSpPr>
          <p:spPr>
            <a:xfrm>
              <a:off x="1137114" y="3791539"/>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CLOSED-WON</a:t>
              </a:r>
              <a:endParaRPr/>
            </a:p>
          </p:txBody>
        </p:sp>
        <p:sp>
          <p:nvSpPr>
            <p:cNvPr id="104" name="Google Shape;104;p5"/>
            <p:cNvSpPr txBox="1"/>
            <p:nvPr/>
          </p:nvSpPr>
          <p:spPr>
            <a:xfrm>
              <a:off x="1137114" y="3332038"/>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OPPORTUNITIES</a:t>
              </a:r>
              <a:endParaRPr/>
            </a:p>
          </p:txBody>
        </p:sp>
        <p:sp>
          <p:nvSpPr>
            <p:cNvPr id="105" name="Google Shape;105;p5"/>
            <p:cNvSpPr txBox="1"/>
            <p:nvPr/>
          </p:nvSpPr>
          <p:spPr>
            <a:xfrm>
              <a:off x="1115979" y="1884565"/>
              <a:ext cx="1606313"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LEADS</a:t>
              </a:r>
              <a:endParaRPr b="1" i="0" sz="800" u="none" cap="none" strike="noStrike">
                <a:solidFill>
                  <a:schemeClr val="lt1"/>
                </a:solidFill>
                <a:latin typeface="Century Gothic"/>
                <a:ea typeface="Century Gothic"/>
                <a:cs typeface="Century Gothic"/>
                <a:sym typeface="Century Gothic"/>
              </a:endParaRPr>
            </a:p>
          </p:txBody>
        </p:sp>
      </p:grpSp>
      <p:cxnSp>
        <p:nvCxnSpPr>
          <p:cNvPr id="106" name="Google Shape;106;p5"/>
          <p:cNvCxnSpPr/>
          <p:nvPr/>
        </p:nvCxnSpPr>
        <p:spPr>
          <a:xfrm>
            <a:off x="3474720" y="1857080"/>
            <a:ext cx="1280160" cy="0"/>
          </a:xfrm>
          <a:prstGeom prst="straightConnector1">
            <a:avLst/>
          </a:prstGeom>
          <a:noFill/>
          <a:ln cap="rnd" cmpd="sng" w="12700">
            <a:solidFill>
              <a:srgbClr val="274649"/>
            </a:solidFill>
            <a:prstDash val="solid"/>
            <a:round/>
            <a:headEnd len="med" w="med" type="oval"/>
            <a:tailEnd len="sm" w="sm" type="none"/>
          </a:ln>
        </p:spPr>
      </p:cxnSp>
      <p:cxnSp>
        <p:nvCxnSpPr>
          <p:cNvPr id="107" name="Google Shape;107;p5"/>
          <p:cNvCxnSpPr/>
          <p:nvPr/>
        </p:nvCxnSpPr>
        <p:spPr>
          <a:xfrm>
            <a:off x="3246120" y="2362107"/>
            <a:ext cx="1508760" cy="0"/>
          </a:xfrm>
          <a:prstGeom prst="straightConnector1">
            <a:avLst/>
          </a:prstGeom>
          <a:noFill/>
          <a:ln cap="rnd" cmpd="sng" w="12700">
            <a:solidFill>
              <a:srgbClr val="274649"/>
            </a:solidFill>
            <a:prstDash val="solid"/>
            <a:round/>
            <a:headEnd len="med" w="med" type="oval"/>
            <a:tailEnd len="sm" w="sm" type="none"/>
          </a:ln>
        </p:spPr>
      </p:cxnSp>
      <p:cxnSp>
        <p:nvCxnSpPr>
          <p:cNvPr id="108" name="Google Shape;108;p5"/>
          <p:cNvCxnSpPr/>
          <p:nvPr/>
        </p:nvCxnSpPr>
        <p:spPr>
          <a:xfrm>
            <a:off x="3017520" y="2867134"/>
            <a:ext cx="1737360" cy="0"/>
          </a:xfrm>
          <a:prstGeom prst="straightConnector1">
            <a:avLst/>
          </a:prstGeom>
          <a:noFill/>
          <a:ln cap="rnd" cmpd="sng" w="12700">
            <a:solidFill>
              <a:srgbClr val="274649"/>
            </a:solidFill>
            <a:prstDash val="solid"/>
            <a:round/>
            <a:headEnd len="med" w="med" type="oval"/>
            <a:tailEnd len="sm" w="sm" type="none"/>
          </a:ln>
        </p:spPr>
      </p:cxnSp>
      <p:cxnSp>
        <p:nvCxnSpPr>
          <p:cNvPr id="109" name="Google Shape;109;p5"/>
          <p:cNvCxnSpPr/>
          <p:nvPr/>
        </p:nvCxnSpPr>
        <p:spPr>
          <a:xfrm>
            <a:off x="2743200" y="3372160"/>
            <a:ext cx="2011680" cy="0"/>
          </a:xfrm>
          <a:prstGeom prst="straightConnector1">
            <a:avLst/>
          </a:prstGeom>
          <a:noFill/>
          <a:ln cap="rnd" cmpd="sng" w="12700">
            <a:solidFill>
              <a:srgbClr val="274649"/>
            </a:solidFill>
            <a:prstDash val="solid"/>
            <a:round/>
            <a:headEnd len="med" w="med" type="oval"/>
            <a:tailEnd len="sm" w="sm" type="none"/>
          </a:ln>
        </p:spPr>
      </p:cxnSp>
      <p:cxnSp>
        <p:nvCxnSpPr>
          <p:cNvPr id="110" name="Google Shape;110;p5"/>
          <p:cNvCxnSpPr/>
          <p:nvPr/>
        </p:nvCxnSpPr>
        <p:spPr>
          <a:xfrm>
            <a:off x="2468880" y="3877186"/>
            <a:ext cx="2286000" cy="0"/>
          </a:xfrm>
          <a:prstGeom prst="straightConnector1">
            <a:avLst/>
          </a:prstGeom>
          <a:noFill/>
          <a:ln cap="rnd" cmpd="sng" w="12700">
            <a:solidFill>
              <a:srgbClr val="274649"/>
            </a:solidFill>
            <a:prstDash val="solid"/>
            <a:round/>
            <a:headEnd len="med" w="med" type="oval"/>
            <a:tailEnd len="sm" w="sm" type="none"/>
          </a:ln>
        </p:spPr>
      </p:cxnSp>
      <p:sp>
        <p:nvSpPr>
          <p:cNvPr id="111" name="Google Shape;111;p5"/>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6"/>
          <p:cNvSpPr txBox="1"/>
          <p:nvPr>
            <p:ph idx="4294967295" type="title"/>
          </p:nvPr>
        </p:nvSpPr>
        <p:spPr>
          <a:xfrm>
            <a:off x="287338" y="228600"/>
            <a:ext cx="8856662" cy="387798"/>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dk2"/>
              </a:buClr>
              <a:buSzPts val="1800"/>
              <a:buNone/>
            </a:pPr>
            <a:r>
              <a:rPr lang="en" sz="2800">
                <a:solidFill>
                  <a:srgbClr val="14292C"/>
                </a:solidFill>
              </a:rPr>
              <a:t>Lead-Centric Funnel Dashboard </a:t>
            </a:r>
            <a:endParaRPr sz="2800">
              <a:solidFill>
                <a:srgbClr val="14292C"/>
              </a:solidFill>
            </a:endParaRPr>
          </a:p>
        </p:txBody>
      </p:sp>
      <p:graphicFrame>
        <p:nvGraphicFramePr>
          <p:cNvPr id="117" name="Google Shape;117;p6"/>
          <p:cNvGraphicFramePr/>
          <p:nvPr/>
        </p:nvGraphicFramePr>
        <p:xfrm>
          <a:off x="563306" y="1063162"/>
          <a:ext cx="3000000" cy="3000000"/>
        </p:xfrm>
        <a:graphic>
          <a:graphicData uri="http://schemas.openxmlformats.org/drawingml/2006/table">
            <a:tbl>
              <a:tblPr>
                <a:noFill/>
                <a:tableStyleId>{C929F696-B3BE-4EB3-894A-C1AA185C900D}</a:tableStyleId>
              </a:tblPr>
              <a:tblGrid>
                <a:gridCol w="2005050"/>
                <a:gridCol w="1400325"/>
              </a:tblGrid>
              <a:tr h="274325">
                <a:tc>
                  <a:txBody>
                    <a:bodyPr/>
                    <a:lstStyle/>
                    <a:p>
                      <a:pPr indent="0" lvl="0" marL="0" marR="0" rtl="0" algn="l">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DESCRIPTION</a:t>
                      </a:r>
                      <a:endParaRPr b="1" sz="1000" u="none" cap="none" strike="noStrike">
                        <a:solidFill>
                          <a:srgbClr val="FFFF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EXAMPLE</a:t>
                      </a:r>
                      <a:endParaRPr b="1" sz="1000" u="none" cap="none" strike="noStrike">
                        <a:solidFill>
                          <a:srgbClr val="FFFFFF"/>
                        </a:solidFill>
                      </a:endParaRPr>
                    </a:p>
                  </a:txBody>
                  <a:tcPr marT="45725" marB="45725" marR="45725" marL="4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Annual Contract Value</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Marketing Qualified Leads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2,273</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23%</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1" i="0" lang="en" sz="1000" u="none" cap="none" strike="noStrike">
                          <a:latin typeface="Century Gothic"/>
                          <a:ea typeface="Century Gothic"/>
                          <a:cs typeface="Century Gothic"/>
                          <a:sym typeface="Century Gothic"/>
                        </a:rPr>
                        <a:t>S</a:t>
                      </a:r>
                      <a:r>
                        <a:rPr b="1" lang="en" sz="1000" u="none" cap="none" strike="noStrike">
                          <a:latin typeface="Century Gothic"/>
                          <a:ea typeface="Century Gothic"/>
                          <a:cs typeface="Century Gothic"/>
                          <a:sym typeface="Century Gothic"/>
                        </a:rPr>
                        <a:t>a</a:t>
                      </a:r>
                      <a:r>
                        <a:rPr b="1" lang="en" sz="1000" u="none" cap="none" strike="noStrike"/>
                        <a:t>les Qualified Leads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546</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24%</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Opportunities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175</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32%</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Pipeline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t>
                      </a:r>
                      <a:r>
                        <a:rPr lang="en" sz="1000" u="none" cap="none" strike="noStrike"/>
                        <a:t>8</a:t>
                      </a:r>
                      <a:r>
                        <a:rPr b="0" i="0" lang="en" sz="1000" u="none" cap="none" strike="noStrike">
                          <a:latin typeface="Century Gothic"/>
                          <a:ea typeface="Century Gothic"/>
                          <a:cs typeface="Century Gothic"/>
                          <a:sym typeface="Century Gothic"/>
                        </a:rPr>
                        <a:t>,</a:t>
                      </a:r>
                      <a:r>
                        <a:rPr lang="en" sz="1000" u="none" cap="none" strike="noStrike"/>
                        <a:t>75</a:t>
                      </a:r>
                      <a:r>
                        <a:rPr b="0" i="0" lang="en" sz="1000" u="none" cap="none" strike="noStrike">
                          <a:latin typeface="Century Gothic"/>
                          <a:ea typeface="Century Gothic"/>
                          <a:cs typeface="Century Gothic"/>
                          <a:sym typeface="Century Gothic"/>
                        </a:rPr>
                        <a:t>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Closed-Won</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49</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28%</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Revenue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t>
                      </a:r>
                      <a:r>
                        <a:rPr lang="en" sz="1000" u="none" cap="none" strike="noStrike"/>
                        <a:t>2</a:t>
                      </a:r>
                      <a:r>
                        <a:rPr b="0" i="0" lang="en" sz="1000" u="none" cap="none" strike="noStrike">
                          <a:latin typeface="Century Gothic"/>
                          <a:ea typeface="Century Gothic"/>
                          <a:cs typeface="Century Gothic"/>
                          <a:sym typeface="Century Gothic"/>
                        </a:rPr>
                        <a:t>,</a:t>
                      </a:r>
                      <a:r>
                        <a:rPr lang="en" sz="1000" u="none" cap="none" strike="noStrike"/>
                        <a:t>4</a:t>
                      </a:r>
                      <a:r>
                        <a:rPr b="0" i="0" lang="en" sz="1000" u="none" cap="none" strike="noStrike">
                          <a:latin typeface="Century Gothic"/>
                          <a:ea typeface="Century Gothic"/>
                          <a:cs typeface="Century Gothic"/>
                          <a:sym typeface="Century Gothic"/>
                        </a:rPr>
                        <a:t>50,000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r>
            </a:tbl>
          </a:graphicData>
        </a:graphic>
      </p:graphicFrame>
      <p:pic>
        <p:nvPicPr>
          <p:cNvPr descr="Chart, funnel chart&#10;&#10;Description automatically generated" id="118" name="Google Shape;118;p6"/>
          <p:cNvPicPr preferRelativeResize="0"/>
          <p:nvPr/>
        </p:nvPicPr>
        <p:blipFill rotWithShape="1">
          <a:blip r:embed="rId3">
            <a:alphaModFix/>
          </a:blip>
          <a:srcRect b="0" l="0" r="0" t="0"/>
          <a:stretch/>
        </p:blipFill>
        <p:spPr>
          <a:xfrm>
            <a:off x="5202653" y="1143000"/>
            <a:ext cx="3056150" cy="3200400"/>
          </a:xfrm>
          <a:prstGeom prst="rect">
            <a:avLst/>
          </a:prstGeom>
          <a:noFill/>
          <a:ln>
            <a:noFill/>
          </a:ln>
        </p:spPr>
      </p:pic>
      <p:sp>
        <p:nvSpPr>
          <p:cNvPr id="119" name="Google Shape;119;p6"/>
          <p:cNvSpPr txBox="1"/>
          <p:nvPr/>
        </p:nvSpPr>
        <p:spPr>
          <a:xfrm>
            <a:off x="5958134" y="2178427"/>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MARKETING QUALIFIED LEADS</a:t>
            </a:r>
            <a:endParaRPr b="1" i="0" sz="800" u="none" cap="none" strike="noStrike">
              <a:solidFill>
                <a:schemeClr val="lt1"/>
              </a:solidFill>
              <a:latin typeface="Century Gothic"/>
              <a:ea typeface="Century Gothic"/>
              <a:cs typeface="Century Gothic"/>
              <a:sym typeface="Century Gothic"/>
            </a:endParaRPr>
          </a:p>
        </p:txBody>
      </p:sp>
      <p:sp>
        <p:nvSpPr>
          <p:cNvPr id="120" name="Google Shape;120;p6"/>
          <p:cNvSpPr txBox="1"/>
          <p:nvPr/>
        </p:nvSpPr>
        <p:spPr>
          <a:xfrm>
            <a:off x="5958134" y="2660623"/>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SALES QUALIFIED LEADS </a:t>
            </a:r>
            <a:endParaRPr/>
          </a:p>
        </p:txBody>
      </p:sp>
      <p:sp>
        <p:nvSpPr>
          <p:cNvPr id="121" name="Google Shape;121;p6"/>
          <p:cNvSpPr txBox="1"/>
          <p:nvPr/>
        </p:nvSpPr>
        <p:spPr>
          <a:xfrm>
            <a:off x="5958134" y="3624213"/>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CLOSED-WON</a:t>
            </a:r>
            <a:endParaRPr/>
          </a:p>
        </p:txBody>
      </p:sp>
      <p:sp>
        <p:nvSpPr>
          <p:cNvPr id="122" name="Google Shape;122;p6"/>
          <p:cNvSpPr txBox="1"/>
          <p:nvPr/>
        </p:nvSpPr>
        <p:spPr>
          <a:xfrm>
            <a:off x="5958134" y="3164712"/>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OPPORTUNITIES</a:t>
            </a:r>
            <a:endParaRPr/>
          </a:p>
        </p:txBody>
      </p:sp>
      <p:sp>
        <p:nvSpPr>
          <p:cNvPr id="123" name="Google Shape;123;p6"/>
          <p:cNvSpPr txBox="1"/>
          <p:nvPr/>
        </p:nvSpPr>
        <p:spPr>
          <a:xfrm>
            <a:off x="5936999" y="1717239"/>
            <a:ext cx="1606313"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LEADS</a:t>
            </a:r>
            <a:endParaRPr b="1" i="0" sz="800" u="none" cap="none" strike="noStrike">
              <a:solidFill>
                <a:schemeClr val="lt1"/>
              </a:solidFill>
              <a:latin typeface="Century Gothic"/>
              <a:ea typeface="Century Gothic"/>
              <a:cs typeface="Century Gothic"/>
              <a:sym typeface="Century Gothic"/>
            </a:endParaRPr>
          </a:p>
        </p:txBody>
      </p:sp>
      <p:sp>
        <p:nvSpPr>
          <p:cNvPr id="124" name="Google Shape;124;p6"/>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idx="12" type="sldNum"/>
          </p:nvPr>
        </p:nvSpPr>
        <p:spPr>
          <a:xfrm>
            <a:off x="8488382" y="4923200"/>
            <a:ext cx="229582" cy="142414"/>
          </a:xfrm>
          <a:prstGeom prst="rect">
            <a:avLst/>
          </a:prstGeom>
          <a:noFill/>
          <a:ln>
            <a:noFill/>
          </a:ln>
        </p:spPr>
        <p:txBody>
          <a:bodyPr anchorCtr="0" anchor="ctr" bIns="20775" lIns="41575" spcFirstLastPara="1" rIns="41575" wrap="square" tIns="20775">
            <a:normAutofit/>
          </a:bodyPr>
          <a:lstStyle/>
          <a:p>
            <a:pPr indent="0" lvl="0" marL="0" rtl="0" algn="r">
              <a:lnSpc>
                <a:spcPct val="90000"/>
              </a:lnSpc>
              <a:spcBef>
                <a:spcPts val="0"/>
              </a:spcBef>
              <a:spcAft>
                <a:spcPts val="0"/>
              </a:spcAft>
              <a:buSzPts val="500"/>
              <a:buNone/>
            </a:pPr>
            <a:fld id="{00000000-1234-1234-1234-123412341234}" type="slidenum">
              <a:rPr lang="en" sz="700"/>
              <a:t>‹#›</a:t>
            </a:fld>
            <a:endParaRPr sz="700"/>
          </a:p>
        </p:txBody>
      </p:sp>
      <p:sp>
        <p:nvSpPr>
          <p:cNvPr id="130" name="Google Shape;130;p7"/>
          <p:cNvSpPr txBox="1"/>
          <p:nvPr/>
        </p:nvSpPr>
        <p:spPr>
          <a:xfrm>
            <a:off x="1611300" y="2011680"/>
            <a:ext cx="5921400" cy="43088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rgbClr val="14292C"/>
                </a:solidFill>
                <a:highlight>
                  <a:srgbClr val="FFFFFF"/>
                </a:highlight>
                <a:latin typeface="Century Gothic"/>
                <a:ea typeface="Century Gothic"/>
                <a:cs typeface="Century Gothic"/>
                <a:sym typeface="Century Gothic"/>
              </a:rPr>
              <a:t>ACCOUNT-BASED FUNNEL</a:t>
            </a:r>
            <a:endParaRPr b="1" i="0" sz="2800" u="none" cap="none" strike="noStrike">
              <a:solidFill>
                <a:srgbClr val="14292C"/>
              </a:solidFill>
              <a:highlight>
                <a:srgbClr val="FFFFFF"/>
              </a:highlight>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nvSpPr>
        <p:spPr>
          <a:xfrm>
            <a:off x="4930219" y="1834405"/>
            <a:ext cx="3639712" cy="27699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TARGET ACCOUNTS: </a:t>
            </a:r>
            <a:r>
              <a:rPr b="0" i="0" lang="en" sz="900" u="none" cap="none" strike="noStrike">
                <a:solidFill>
                  <a:schemeClr val="dk2"/>
                </a:solidFill>
                <a:latin typeface="Century Gothic"/>
                <a:ea typeface="Century Gothic"/>
                <a:cs typeface="Century Gothic"/>
                <a:sym typeface="Century Gothic"/>
              </a:rPr>
              <a:t>The list of accounts that match the ICP criteria and have been prioritized by the organization to pursue.</a:t>
            </a:r>
            <a:endParaRPr b="0" i="0" sz="900" u="none" cap="none" strike="noStrike">
              <a:solidFill>
                <a:schemeClr val="dk2"/>
              </a:solidFill>
              <a:latin typeface="Century Gothic"/>
              <a:ea typeface="Century Gothic"/>
              <a:cs typeface="Century Gothic"/>
              <a:sym typeface="Century Gothic"/>
            </a:endParaRPr>
          </a:p>
        </p:txBody>
      </p:sp>
      <p:sp>
        <p:nvSpPr>
          <p:cNvPr id="136" name="Google Shape;136;p8"/>
          <p:cNvSpPr txBox="1"/>
          <p:nvPr/>
        </p:nvSpPr>
        <p:spPr>
          <a:xfrm>
            <a:off x="4930219" y="2300261"/>
            <a:ext cx="3639712" cy="415498"/>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ENGAGED ACCOUNTS: </a:t>
            </a:r>
            <a:r>
              <a:rPr b="0" i="0" lang="en" sz="900" u="none" cap="none" strike="noStrike">
                <a:solidFill>
                  <a:schemeClr val="dk2"/>
                </a:solidFill>
                <a:latin typeface="Century Gothic"/>
                <a:ea typeface="Century Gothic"/>
                <a:cs typeface="Century Gothic"/>
                <a:sym typeface="Century Gothic"/>
              </a:rPr>
              <a:t>A target account that has reached a minimum threshold of measurable engagement. (e.g. Website visits, content downloads, intent signals, etc)</a:t>
            </a:r>
            <a:endParaRPr b="0" i="0" sz="1300" u="none" cap="none" strike="noStrike">
              <a:solidFill>
                <a:schemeClr val="dk2"/>
              </a:solidFill>
              <a:latin typeface="Century Gothic"/>
              <a:ea typeface="Century Gothic"/>
              <a:cs typeface="Century Gothic"/>
              <a:sym typeface="Century Gothic"/>
            </a:endParaRPr>
          </a:p>
        </p:txBody>
      </p:sp>
      <p:sp>
        <p:nvSpPr>
          <p:cNvPr id="137" name="Google Shape;137;p8"/>
          <p:cNvSpPr txBox="1"/>
          <p:nvPr/>
        </p:nvSpPr>
        <p:spPr>
          <a:xfrm>
            <a:off x="4930219" y="2772638"/>
            <a:ext cx="3578994" cy="415498"/>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SQL: </a:t>
            </a:r>
            <a:r>
              <a:rPr b="0" i="0" lang="en" sz="900" u="none" cap="none" strike="noStrike">
                <a:solidFill>
                  <a:schemeClr val="dk2"/>
                </a:solidFill>
                <a:latin typeface="Century Gothic"/>
                <a:ea typeface="Century Gothic"/>
                <a:cs typeface="Century Gothic"/>
                <a:sym typeface="Century Gothic"/>
              </a:rPr>
              <a:t>A prospective buyer that has been qualified, meets the agreed-upon qualification definition, and has agreed to a follow-up meeting with a sales rep. </a:t>
            </a:r>
            <a:endParaRPr b="0" i="0" sz="1300" u="none" cap="none" strike="noStrike">
              <a:solidFill>
                <a:schemeClr val="dk2"/>
              </a:solidFill>
              <a:latin typeface="Century Gothic"/>
              <a:ea typeface="Century Gothic"/>
              <a:cs typeface="Century Gothic"/>
              <a:sym typeface="Century Gothic"/>
            </a:endParaRPr>
          </a:p>
        </p:txBody>
      </p:sp>
      <p:sp>
        <p:nvSpPr>
          <p:cNvPr id="138" name="Google Shape;138;p8"/>
          <p:cNvSpPr txBox="1"/>
          <p:nvPr/>
        </p:nvSpPr>
        <p:spPr>
          <a:xfrm>
            <a:off x="4930219" y="3424128"/>
            <a:ext cx="3752030" cy="13849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OPPORTUNITY: </a:t>
            </a:r>
            <a:r>
              <a:rPr b="0" i="0" lang="en" sz="900" u="none" cap="none" strike="noStrike">
                <a:solidFill>
                  <a:schemeClr val="dk2"/>
                </a:solidFill>
                <a:latin typeface="Century Gothic"/>
                <a:ea typeface="Century Gothic"/>
                <a:cs typeface="Century Gothic"/>
                <a:sym typeface="Century Gothic"/>
              </a:rPr>
              <a:t>A potential sales deal in a target account.</a:t>
            </a:r>
            <a:endParaRPr b="0" i="0" sz="900" u="none" cap="none" strike="noStrike">
              <a:solidFill>
                <a:schemeClr val="dk2"/>
              </a:solidFill>
              <a:latin typeface="Century Gothic"/>
              <a:ea typeface="Century Gothic"/>
              <a:cs typeface="Century Gothic"/>
              <a:sym typeface="Century Gothic"/>
            </a:endParaRPr>
          </a:p>
        </p:txBody>
      </p:sp>
      <p:sp>
        <p:nvSpPr>
          <p:cNvPr id="139" name="Google Shape;139;p8"/>
          <p:cNvSpPr txBox="1"/>
          <p:nvPr/>
        </p:nvSpPr>
        <p:spPr>
          <a:xfrm>
            <a:off x="4930219" y="3836326"/>
            <a:ext cx="3487917" cy="276999"/>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chemeClr val="dk2"/>
                </a:solidFill>
                <a:latin typeface="Century Gothic"/>
                <a:ea typeface="Century Gothic"/>
                <a:cs typeface="Century Gothic"/>
                <a:sym typeface="Century Gothic"/>
              </a:rPr>
              <a:t>CLOSED-WON: </a:t>
            </a:r>
            <a:r>
              <a:rPr b="0" i="0" lang="en" sz="900" u="none" cap="none" strike="noStrike">
                <a:solidFill>
                  <a:schemeClr val="dk2"/>
                </a:solidFill>
                <a:latin typeface="Century Gothic"/>
                <a:ea typeface="Century Gothic"/>
                <a:cs typeface="Century Gothic"/>
                <a:sym typeface="Century Gothic"/>
              </a:rPr>
              <a:t>A sales opportunity from a target account that has successfully closed.</a:t>
            </a:r>
            <a:endParaRPr b="0" i="0" sz="1300" u="none" cap="none" strike="noStrike">
              <a:solidFill>
                <a:schemeClr val="dk2"/>
              </a:solidFill>
              <a:latin typeface="Century Gothic"/>
              <a:ea typeface="Century Gothic"/>
              <a:cs typeface="Century Gothic"/>
              <a:sym typeface="Century Gothic"/>
            </a:endParaRPr>
          </a:p>
        </p:txBody>
      </p:sp>
      <p:sp>
        <p:nvSpPr>
          <p:cNvPr id="140" name="Google Shape;140;p8"/>
          <p:cNvSpPr txBox="1"/>
          <p:nvPr/>
        </p:nvSpPr>
        <p:spPr>
          <a:xfrm>
            <a:off x="1913641" y="734323"/>
            <a:ext cx="553353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Century Gothic"/>
                <a:ea typeface="Century Gothic"/>
                <a:cs typeface="Century Gothic"/>
                <a:sym typeface="Century Gothic"/>
              </a:rPr>
              <a:t>An account-based funnel supports go-to-market programs focused on a specific set of target accounts (e.g ABM or enterprise).</a:t>
            </a:r>
            <a:endParaRPr b="0" i="0" sz="1200" u="none" cap="none" strike="noStrike">
              <a:solidFill>
                <a:schemeClr val="dk2"/>
              </a:solidFill>
              <a:latin typeface="Century Gothic"/>
              <a:ea typeface="Century Gothic"/>
              <a:cs typeface="Century Gothic"/>
              <a:sym typeface="Century Gothic"/>
            </a:endParaRPr>
          </a:p>
        </p:txBody>
      </p:sp>
      <p:sp>
        <p:nvSpPr>
          <p:cNvPr id="141" name="Google Shape;141;p8"/>
          <p:cNvSpPr txBox="1"/>
          <p:nvPr>
            <p:ph idx="4294967295" type="title"/>
          </p:nvPr>
        </p:nvSpPr>
        <p:spPr>
          <a:xfrm>
            <a:off x="473075" y="228600"/>
            <a:ext cx="8670925" cy="387798"/>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2"/>
              </a:buClr>
              <a:buSzPts val="1800"/>
              <a:buNone/>
            </a:pPr>
            <a:r>
              <a:rPr lang="en" sz="2800">
                <a:solidFill>
                  <a:schemeClr val="dk2"/>
                </a:solidFill>
              </a:rPr>
              <a:t>Account-Based Funnel </a:t>
            </a:r>
            <a:endParaRPr sz="2800">
              <a:solidFill>
                <a:schemeClr val="dk2"/>
              </a:solidFill>
            </a:endParaRPr>
          </a:p>
        </p:txBody>
      </p:sp>
      <p:grpSp>
        <p:nvGrpSpPr>
          <p:cNvPr id="142" name="Google Shape;142;p8"/>
          <p:cNvGrpSpPr/>
          <p:nvPr/>
        </p:nvGrpSpPr>
        <p:grpSpPr>
          <a:xfrm>
            <a:off x="365760" y="1383857"/>
            <a:ext cx="3056150" cy="3200400"/>
            <a:chOff x="391060" y="1310326"/>
            <a:chExt cx="3056150" cy="3200400"/>
          </a:xfrm>
        </p:grpSpPr>
        <p:pic>
          <p:nvPicPr>
            <p:cNvPr descr="Chart, funnel chart&#10;&#10;Description automatically generated" id="143" name="Google Shape;143;p8"/>
            <p:cNvPicPr preferRelativeResize="0"/>
            <p:nvPr/>
          </p:nvPicPr>
          <p:blipFill rotWithShape="1">
            <a:blip r:embed="rId3">
              <a:alphaModFix/>
            </a:blip>
            <a:srcRect b="0" l="0" r="0" t="0"/>
            <a:stretch/>
          </p:blipFill>
          <p:spPr>
            <a:xfrm>
              <a:off x="391060" y="1310326"/>
              <a:ext cx="3056150" cy="3200400"/>
            </a:xfrm>
            <a:prstGeom prst="rect">
              <a:avLst/>
            </a:prstGeom>
            <a:noFill/>
            <a:ln>
              <a:noFill/>
            </a:ln>
          </p:spPr>
        </p:pic>
        <p:sp>
          <p:nvSpPr>
            <p:cNvPr id="144" name="Google Shape;144;p8"/>
            <p:cNvSpPr txBox="1"/>
            <p:nvPr/>
          </p:nvSpPr>
          <p:spPr>
            <a:xfrm>
              <a:off x="1137114" y="2835461"/>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SALES QUALIFIED LEADS </a:t>
              </a:r>
              <a:endParaRPr/>
            </a:p>
          </p:txBody>
        </p:sp>
        <p:sp>
          <p:nvSpPr>
            <p:cNvPr id="145" name="Google Shape;145;p8"/>
            <p:cNvSpPr txBox="1"/>
            <p:nvPr/>
          </p:nvSpPr>
          <p:spPr>
            <a:xfrm>
              <a:off x="1137114" y="3791539"/>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CLOSED-WON</a:t>
              </a:r>
              <a:endParaRPr/>
            </a:p>
          </p:txBody>
        </p:sp>
        <p:sp>
          <p:nvSpPr>
            <p:cNvPr id="146" name="Google Shape;146;p8"/>
            <p:cNvSpPr txBox="1"/>
            <p:nvPr/>
          </p:nvSpPr>
          <p:spPr>
            <a:xfrm>
              <a:off x="1137114" y="3313500"/>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OPPORTUNITIES</a:t>
              </a:r>
              <a:endParaRPr/>
            </a:p>
          </p:txBody>
        </p:sp>
        <p:sp>
          <p:nvSpPr>
            <p:cNvPr id="147" name="Google Shape;147;p8"/>
            <p:cNvSpPr txBox="1"/>
            <p:nvPr/>
          </p:nvSpPr>
          <p:spPr>
            <a:xfrm>
              <a:off x="1115979" y="1884565"/>
              <a:ext cx="1606313"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TARGET ACCOUNTS</a:t>
              </a:r>
              <a:endParaRPr b="1" i="0" sz="800" u="none" cap="none" strike="noStrike">
                <a:solidFill>
                  <a:schemeClr val="lt1"/>
                </a:solidFill>
                <a:latin typeface="Century Gothic"/>
                <a:ea typeface="Century Gothic"/>
                <a:cs typeface="Century Gothic"/>
                <a:sym typeface="Century Gothic"/>
              </a:endParaRPr>
            </a:p>
          </p:txBody>
        </p:sp>
        <p:sp>
          <p:nvSpPr>
            <p:cNvPr id="148" name="Google Shape;148;p8"/>
            <p:cNvSpPr txBox="1"/>
            <p:nvPr/>
          </p:nvSpPr>
          <p:spPr>
            <a:xfrm>
              <a:off x="1000085" y="2360013"/>
              <a:ext cx="183810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ENGAGED ACCOUNTS</a:t>
              </a:r>
              <a:endParaRPr b="1" i="0" sz="800" u="none" cap="none" strike="noStrike">
                <a:solidFill>
                  <a:schemeClr val="lt1"/>
                </a:solidFill>
                <a:latin typeface="Century Gothic"/>
                <a:ea typeface="Century Gothic"/>
                <a:cs typeface="Century Gothic"/>
                <a:sym typeface="Century Gothic"/>
              </a:endParaRPr>
            </a:p>
          </p:txBody>
        </p:sp>
      </p:grpSp>
      <p:grpSp>
        <p:nvGrpSpPr>
          <p:cNvPr id="149" name="Google Shape;149;p8"/>
          <p:cNvGrpSpPr/>
          <p:nvPr/>
        </p:nvGrpSpPr>
        <p:grpSpPr>
          <a:xfrm>
            <a:off x="2468880" y="1960777"/>
            <a:ext cx="2286000" cy="2020106"/>
            <a:chOff x="2468880" y="1857080"/>
            <a:chExt cx="2286000" cy="2020106"/>
          </a:xfrm>
        </p:grpSpPr>
        <p:cxnSp>
          <p:nvCxnSpPr>
            <p:cNvPr id="150" name="Google Shape;150;p8"/>
            <p:cNvCxnSpPr/>
            <p:nvPr/>
          </p:nvCxnSpPr>
          <p:spPr>
            <a:xfrm>
              <a:off x="3474720" y="1857080"/>
              <a:ext cx="1280160" cy="0"/>
            </a:xfrm>
            <a:prstGeom prst="straightConnector1">
              <a:avLst/>
            </a:prstGeom>
            <a:noFill/>
            <a:ln cap="rnd" cmpd="sng" w="12700">
              <a:solidFill>
                <a:srgbClr val="274649"/>
              </a:solidFill>
              <a:prstDash val="solid"/>
              <a:round/>
              <a:headEnd len="med" w="med" type="oval"/>
              <a:tailEnd len="sm" w="sm" type="none"/>
            </a:ln>
          </p:spPr>
        </p:cxnSp>
        <p:cxnSp>
          <p:nvCxnSpPr>
            <p:cNvPr id="151" name="Google Shape;151;p8"/>
            <p:cNvCxnSpPr/>
            <p:nvPr/>
          </p:nvCxnSpPr>
          <p:spPr>
            <a:xfrm>
              <a:off x="3246120" y="2362107"/>
              <a:ext cx="1508760" cy="0"/>
            </a:xfrm>
            <a:prstGeom prst="straightConnector1">
              <a:avLst/>
            </a:prstGeom>
            <a:noFill/>
            <a:ln cap="rnd" cmpd="sng" w="12700">
              <a:solidFill>
                <a:srgbClr val="274649"/>
              </a:solidFill>
              <a:prstDash val="solid"/>
              <a:round/>
              <a:headEnd len="med" w="med" type="oval"/>
              <a:tailEnd len="sm" w="sm" type="none"/>
            </a:ln>
          </p:spPr>
        </p:cxnSp>
        <p:cxnSp>
          <p:nvCxnSpPr>
            <p:cNvPr id="152" name="Google Shape;152;p8"/>
            <p:cNvCxnSpPr/>
            <p:nvPr/>
          </p:nvCxnSpPr>
          <p:spPr>
            <a:xfrm>
              <a:off x="3017520" y="2867134"/>
              <a:ext cx="1737360" cy="0"/>
            </a:xfrm>
            <a:prstGeom prst="straightConnector1">
              <a:avLst/>
            </a:prstGeom>
            <a:noFill/>
            <a:ln cap="rnd" cmpd="sng" w="12700">
              <a:solidFill>
                <a:srgbClr val="274649"/>
              </a:solidFill>
              <a:prstDash val="solid"/>
              <a:round/>
              <a:headEnd len="med" w="med" type="oval"/>
              <a:tailEnd len="sm" w="sm" type="none"/>
            </a:ln>
          </p:spPr>
        </p:cxnSp>
        <p:cxnSp>
          <p:nvCxnSpPr>
            <p:cNvPr id="153" name="Google Shape;153;p8"/>
            <p:cNvCxnSpPr/>
            <p:nvPr/>
          </p:nvCxnSpPr>
          <p:spPr>
            <a:xfrm>
              <a:off x="2743200" y="3372160"/>
              <a:ext cx="2011680" cy="0"/>
            </a:xfrm>
            <a:prstGeom prst="straightConnector1">
              <a:avLst/>
            </a:prstGeom>
            <a:noFill/>
            <a:ln cap="rnd" cmpd="sng" w="12700">
              <a:solidFill>
                <a:srgbClr val="274649"/>
              </a:solidFill>
              <a:prstDash val="solid"/>
              <a:round/>
              <a:headEnd len="med" w="med" type="oval"/>
              <a:tailEnd len="sm" w="sm" type="none"/>
            </a:ln>
          </p:spPr>
        </p:cxnSp>
        <p:cxnSp>
          <p:nvCxnSpPr>
            <p:cNvPr id="154" name="Google Shape;154;p8"/>
            <p:cNvCxnSpPr/>
            <p:nvPr/>
          </p:nvCxnSpPr>
          <p:spPr>
            <a:xfrm>
              <a:off x="2468880" y="3877186"/>
              <a:ext cx="2286000" cy="0"/>
            </a:xfrm>
            <a:prstGeom prst="straightConnector1">
              <a:avLst/>
            </a:prstGeom>
            <a:noFill/>
            <a:ln cap="rnd" cmpd="sng" w="12700">
              <a:solidFill>
                <a:srgbClr val="274649"/>
              </a:solidFill>
              <a:prstDash val="solid"/>
              <a:round/>
              <a:headEnd len="med" w="med" type="oval"/>
              <a:tailEnd len="sm" w="sm" type="none"/>
            </a:ln>
          </p:spPr>
        </p:cxnSp>
      </p:grpSp>
      <p:sp>
        <p:nvSpPr>
          <p:cNvPr id="155" name="Google Shape;155;p8"/>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ph idx="4294967295" type="title"/>
          </p:nvPr>
        </p:nvSpPr>
        <p:spPr>
          <a:xfrm>
            <a:off x="287338" y="228600"/>
            <a:ext cx="8856662" cy="387798"/>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dk2"/>
              </a:buClr>
              <a:buSzPts val="1800"/>
              <a:buNone/>
            </a:pPr>
            <a:r>
              <a:rPr lang="en" sz="2800">
                <a:solidFill>
                  <a:srgbClr val="14292C"/>
                </a:solidFill>
              </a:rPr>
              <a:t>Account-Based Dashboard </a:t>
            </a:r>
            <a:endParaRPr sz="2800">
              <a:solidFill>
                <a:srgbClr val="14292C"/>
              </a:solidFill>
            </a:endParaRPr>
          </a:p>
        </p:txBody>
      </p:sp>
      <p:graphicFrame>
        <p:nvGraphicFramePr>
          <p:cNvPr id="161" name="Google Shape;161;p9"/>
          <p:cNvGraphicFramePr/>
          <p:nvPr/>
        </p:nvGraphicFramePr>
        <p:xfrm>
          <a:off x="536385" y="822960"/>
          <a:ext cx="3000000" cy="3000000"/>
        </p:xfrm>
        <a:graphic>
          <a:graphicData uri="http://schemas.openxmlformats.org/drawingml/2006/table">
            <a:tbl>
              <a:tblPr>
                <a:noFill/>
                <a:tableStyleId>{C929F696-B3BE-4EB3-894A-C1AA185C900D}</a:tableStyleId>
              </a:tblPr>
              <a:tblGrid>
                <a:gridCol w="2005050"/>
                <a:gridCol w="1400325"/>
              </a:tblGrid>
              <a:tr h="274325">
                <a:tc>
                  <a:txBody>
                    <a:bodyPr/>
                    <a:lstStyle/>
                    <a:p>
                      <a:pPr indent="0" lvl="0" marL="0" marR="0" rtl="0" algn="l">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DESCRIPTION</a:t>
                      </a:r>
                      <a:endParaRPr b="1" sz="1000" u="none" cap="none" strike="noStrike">
                        <a:solidFill>
                          <a:srgbClr val="FFFFFF"/>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1" i="0" lang="en" sz="1000" u="none" cap="none" strike="noStrike">
                          <a:solidFill>
                            <a:srgbClr val="FFFFFF"/>
                          </a:solidFill>
                          <a:latin typeface="Century Gothic"/>
                          <a:ea typeface="Century Gothic"/>
                          <a:cs typeface="Century Gothic"/>
                          <a:sym typeface="Century Gothic"/>
                        </a:rPr>
                        <a:t>EXAMPLE</a:t>
                      </a:r>
                      <a:endParaRPr b="1" sz="1000" u="none" cap="none" strike="noStrike">
                        <a:solidFill>
                          <a:srgbClr val="FFFFFF"/>
                        </a:solidFill>
                      </a:endParaRPr>
                    </a:p>
                  </a:txBody>
                  <a:tcPr marT="45725" marB="45725" marR="45725" marL="4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E1E4E4"/>
                      </a:solidFill>
                      <a:prstDash val="solid"/>
                      <a:round/>
                      <a:headEnd len="sm" w="sm" type="none"/>
                      <a:tailEnd len="sm" w="sm" type="none"/>
                    </a:lnB>
                    <a:solidFill>
                      <a:srgbClr val="14292C"/>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Annual Contract Value</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Target Accounts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Engaged Accounts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419</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42%</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SDR-Qualified Leads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300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72%</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Opportunities</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208</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69%</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Accounts</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139</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Pipeline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$10,400,000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Closed-Won</a:t>
                      </a:r>
                      <a:endParaRPr b="1"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111</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chemeClr val="lt1"/>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Conversion Rate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53%</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solidFill>
                      <a:srgbClr val="E2E4E4"/>
                    </a:solidFill>
                  </a:tcPr>
                </a:tc>
              </a:tr>
              <a:tr h="274325">
                <a:tc>
                  <a:txBody>
                    <a:bodyPr/>
                    <a:lstStyle/>
                    <a:p>
                      <a:pPr indent="0" lvl="0" marL="215900" marR="0" rtl="0" algn="l">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Revenue</a:t>
                      </a:r>
                      <a:endParaRPr sz="1000" u="none" cap="none" strike="noStrike"/>
                    </a:p>
                  </a:txBody>
                  <a:tcPr marT="45725" marB="45725" marR="91450" marL="91450">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800"/>
                        <a:buFont typeface="Arial"/>
                        <a:buNone/>
                      </a:pPr>
                      <a:r>
                        <a:rPr b="0" i="0" lang="en" sz="1000" u="none" cap="none" strike="noStrike">
                          <a:latin typeface="Century Gothic"/>
                          <a:ea typeface="Century Gothic"/>
                          <a:cs typeface="Century Gothic"/>
                          <a:sym typeface="Century Gothic"/>
                        </a:rPr>
                        <a:t>$5,550,000</a:t>
                      </a:r>
                      <a:endParaRPr b="0" i="0" sz="1000" u="none" cap="none" strike="noStrike">
                        <a:latin typeface="Century Gothic"/>
                        <a:ea typeface="Century Gothic"/>
                        <a:cs typeface="Century Gothic"/>
                        <a:sym typeface="Century Gothic"/>
                      </a:endParaRPr>
                    </a:p>
                  </a:txBody>
                  <a:tcPr marT="45725" marB="45725" marR="45725" marL="45725">
                    <a:lnL cap="flat" cmpd="sng" w="12700">
                      <a:solidFill>
                        <a:srgbClr val="E1E4E4"/>
                      </a:solidFill>
                      <a:prstDash val="solid"/>
                      <a:round/>
                      <a:headEnd len="sm" w="sm" type="none"/>
                      <a:tailEnd len="sm" w="sm" type="none"/>
                    </a:lnL>
                    <a:lnR cap="flat" cmpd="sng" w="12700">
                      <a:solidFill>
                        <a:srgbClr val="E1E4E4"/>
                      </a:solidFill>
                      <a:prstDash val="solid"/>
                      <a:round/>
                      <a:headEnd len="sm" w="sm" type="none"/>
                      <a:tailEnd len="sm" w="sm" type="none"/>
                    </a:lnR>
                    <a:lnT cap="flat" cmpd="sng" w="12700">
                      <a:solidFill>
                        <a:srgbClr val="E1E4E4"/>
                      </a:solidFill>
                      <a:prstDash val="solid"/>
                      <a:round/>
                      <a:headEnd len="sm" w="sm" type="none"/>
                      <a:tailEnd len="sm" w="sm" type="none"/>
                    </a:lnT>
                    <a:lnB cap="flat" cmpd="sng" w="12700">
                      <a:solidFill>
                        <a:srgbClr val="E1E4E4"/>
                      </a:solidFill>
                      <a:prstDash val="solid"/>
                      <a:round/>
                      <a:headEnd len="sm" w="sm" type="none"/>
                      <a:tailEnd len="sm" w="sm" type="none"/>
                    </a:lnB>
                  </a:tcPr>
                </a:tc>
              </a:tr>
            </a:tbl>
          </a:graphicData>
        </a:graphic>
      </p:graphicFrame>
      <p:grpSp>
        <p:nvGrpSpPr>
          <p:cNvPr id="162" name="Google Shape;162;p9"/>
          <p:cNvGrpSpPr/>
          <p:nvPr/>
        </p:nvGrpSpPr>
        <p:grpSpPr>
          <a:xfrm>
            <a:off x="5212080" y="1143000"/>
            <a:ext cx="3056150" cy="3200400"/>
            <a:chOff x="5148072" y="1143000"/>
            <a:chExt cx="3056150" cy="3200400"/>
          </a:xfrm>
        </p:grpSpPr>
        <p:pic>
          <p:nvPicPr>
            <p:cNvPr descr="Chart, funnel chart&#10;&#10;Description automatically generated" id="163" name="Google Shape;163;p9"/>
            <p:cNvPicPr preferRelativeResize="0"/>
            <p:nvPr/>
          </p:nvPicPr>
          <p:blipFill rotWithShape="1">
            <a:blip r:embed="rId3">
              <a:alphaModFix/>
            </a:blip>
            <a:srcRect b="0" l="0" r="0" t="0"/>
            <a:stretch/>
          </p:blipFill>
          <p:spPr>
            <a:xfrm>
              <a:off x="5148072" y="1143000"/>
              <a:ext cx="3056150" cy="3200400"/>
            </a:xfrm>
            <a:prstGeom prst="rect">
              <a:avLst/>
            </a:prstGeom>
            <a:noFill/>
            <a:ln>
              <a:noFill/>
            </a:ln>
          </p:spPr>
        </p:pic>
        <p:sp>
          <p:nvSpPr>
            <p:cNvPr id="164" name="Google Shape;164;p9"/>
            <p:cNvSpPr txBox="1"/>
            <p:nvPr/>
          </p:nvSpPr>
          <p:spPr>
            <a:xfrm>
              <a:off x="5897650" y="2656352"/>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SALES QUALIFIED LEADS </a:t>
              </a:r>
              <a:endParaRPr/>
            </a:p>
          </p:txBody>
        </p:sp>
        <p:sp>
          <p:nvSpPr>
            <p:cNvPr id="165" name="Google Shape;165;p9"/>
            <p:cNvSpPr txBox="1"/>
            <p:nvPr/>
          </p:nvSpPr>
          <p:spPr>
            <a:xfrm>
              <a:off x="5897650" y="3612430"/>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CLOSED-WON</a:t>
              </a:r>
              <a:endParaRPr/>
            </a:p>
          </p:txBody>
        </p:sp>
        <p:sp>
          <p:nvSpPr>
            <p:cNvPr id="166" name="Google Shape;166;p9"/>
            <p:cNvSpPr txBox="1"/>
            <p:nvPr/>
          </p:nvSpPr>
          <p:spPr>
            <a:xfrm>
              <a:off x="5897650" y="3134391"/>
              <a:ext cx="1564042" cy="125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Century Gothic"/>
                  <a:ea typeface="Century Gothic"/>
                  <a:cs typeface="Century Gothic"/>
                  <a:sym typeface="Century Gothic"/>
                </a:rPr>
                <a:t>OPPORTUNITIES</a:t>
              </a:r>
              <a:endParaRPr/>
            </a:p>
          </p:txBody>
        </p:sp>
        <p:sp>
          <p:nvSpPr>
            <p:cNvPr id="167" name="Google Shape;167;p9"/>
            <p:cNvSpPr txBox="1"/>
            <p:nvPr/>
          </p:nvSpPr>
          <p:spPr>
            <a:xfrm>
              <a:off x="5876515" y="1705456"/>
              <a:ext cx="1606313"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TARGET ACCOUNTS</a:t>
              </a:r>
              <a:endParaRPr b="1" i="0" sz="800" u="none" cap="none" strike="noStrike">
                <a:solidFill>
                  <a:schemeClr val="lt1"/>
                </a:solidFill>
                <a:latin typeface="Century Gothic"/>
                <a:ea typeface="Century Gothic"/>
                <a:cs typeface="Century Gothic"/>
                <a:sym typeface="Century Gothic"/>
              </a:endParaRPr>
            </a:p>
          </p:txBody>
        </p:sp>
        <p:sp>
          <p:nvSpPr>
            <p:cNvPr id="168" name="Google Shape;168;p9"/>
            <p:cNvSpPr txBox="1"/>
            <p:nvPr/>
          </p:nvSpPr>
          <p:spPr>
            <a:xfrm>
              <a:off x="5760621" y="2180904"/>
              <a:ext cx="183810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 sz="800" u="none" cap="none" strike="noStrike">
                  <a:solidFill>
                    <a:schemeClr val="lt1"/>
                  </a:solidFill>
                  <a:latin typeface="Century Gothic"/>
                  <a:ea typeface="Century Gothic"/>
                  <a:cs typeface="Century Gothic"/>
                  <a:sym typeface="Century Gothic"/>
                </a:rPr>
                <a:t>ENGAGED ACCOUNTS</a:t>
              </a:r>
              <a:endParaRPr b="1" i="0" sz="800" u="none" cap="none" strike="noStrike">
                <a:solidFill>
                  <a:schemeClr val="lt1"/>
                </a:solidFill>
                <a:latin typeface="Century Gothic"/>
                <a:ea typeface="Century Gothic"/>
                <a:cs typeface="Century Gothic"/>
                <a:sym typeface="Century Gothic"/>
              </a:endParaRPr>
            </a:p>
          </p:txBody>
        </p:sp>
      </p:grpSp>
      <p:sp>
        <p:nvSpPr>
          <p:cNvPr id="169" name="Google Shape;169;p9"/>
          <p:cNvSpPr txBox="1"/>
          <p:nvPr>
            <p:ph idx="12" type="sldNum"/>
          </p:nvPr>
        </p:nvSpPr>
        <p:spPr>
          <a:xfrm>
            <a:off x="8488107" y="4923200"/>
            <a:ext cx="229645" cy="142444"/>
          </a:xfrm>
          <a:prstGeom prst="rect">
            <a:avLst/>
          </a:prstGeom>
          <a:noFill/>
          <a:ln>
            <a:noFill/>
          </a:ln>
        </p:spPr>
        <p:txBody>
          <a:bodyPr anchorCtr="0" anchor="ctr" bIns="20775" lIns="41575" spcFirstLastPara="1" rIns="41575" wrap="square" tIns="20775">
            <a:normAutofit fontScale="70000" lnSpcReduction="20000"/>
          </a:bodyPr>
          <a:lstStyle/>
          <a:p>
            <a:pPr indent="0" lvl="0" marL="0" rtl="0" algn="r">
              <a:lnSpc>
                <a:spcPct val="100000"/>
              </a:lnSpc>
              <a:spcBef>
                <a:spcPts val="0"/>
              </a:spcBef>
              <a:spcAft>
                <a:spcPts val="0"/>
              </a:spcAft>
              <a:buSzPct val="72727"/>
              <a:buNone/>
            </a:pPr>
            <a:fld id="{00000000-1234-1234-1234-123412341234}" type="slidenum">
              <a:rPr lang="en" sz="1100"/>
              <a:t>‹#›</a:t>
            </a:fld>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cale White Theme">
  <a:themeElements>
    <a:clrScheme name="Custom 1">
      <a:dk1>
        <a:srgbClr val="455550"/>
      </a:dk1>
      <a:lt1>
        <a:srgbClr val="FFFFFF"/>
      </a:lt1>
      <a:dk2>
        <a:srgbClr val="232323"/>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