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7" r:id="rId6"/>
    <p:sldId id="290" r:id="rId7"/>
    <p:sldId id="288" r:id="rId8"/>
    <p:sldId id="291" r:id="rId9"/>
    <p:sldId id="296" r:id="rId10"/>
    <p:sldId id="306" r:id="rId11"/>
    <p:sldId id="292" r:id="rId12"/>
    <p:sldId id="289" r:id="rId13"/>
    <p:sldId id="294" r:id="rId14"/>
    <p:sldId id="278" r:id="rId15"/>
    <p:sldId id="295" r:id="rId16"/>
    <p:sldId id="279" r:id="rId17"/>
    <p:sldId id="297" r:id="rId18"/>
    <p:sldId id="299" r:id="rId19"/>
    <p:sldId id="298" r:id="rId20"/>
    <p:sldId id="303" r:id="rId21"/>
    <p:sldId id="30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6D285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46EBCB-540B-4D75-A897-C2296AFA03C5}" v="55" dt="2025-03-20T17:59:23.1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90693" autoAdjust="0"/>
  </p:normalViewPr>
  <p:slideViewPr>
    <p:cSldViewPr snapToGrid="0">
      <p:cViewPr varScale="1">
        <p:scale>
          <a:sx n="92" d="100"/>
          <a:sy n="92" d="100"/>
        </p:scale>
        <p:origin x="176" y="536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29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4/4/25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4/4/25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38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522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2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2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Picture 3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60A0A4A7-D918-F035-69B2-8D127DC6C1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122" y="0"/>
            <a:ext cx="6117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0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9591675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80552EB2-9029-D6DE-367A-5344B792A9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38099" y="4252"/>
            <a:ext cx="1631402" cy="1828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7EFDE2F-341E-BD0D-269F-CDD450E81A71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l"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1A5290-79A8-3FC8-3983-2C813919091B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l"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1A5290-79A8-3FC8-3983-2C813919091B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58883F-378B-DF3C-37A6-F6CFEDC2FE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52625"/>
            <a:ext cx="10515600" cy="4238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881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rgbClr val="8989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78575"/>
            <a:ext cx="4065270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82275" y="6356350"/>
            <a:ext cx="771524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01E046-4956-E30B-2B49-F3703A46BF43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rgbClr val="6D285F"/>
                </a:solidFill>
                <a:latin typeface="Aboreto" pitchFamily="2" charset="0"/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rgbClr val="6D285F"/>
                </a:solidFill>
                <a:latin typeface="Aboreto" pitchFamily="2" charset="0"/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rgbClr val="6D285F"/>
                </a:solidFill>
                <a:latin typeface="Aboreto" pitchFamily="2" charset="0"/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rgbClr val="6D285F"/>
                </a:solidFill>
                <a:latin typeface="Aboreto" pitchFamily="2" charset="0"/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rgbClr val="6D285F"/>
                </a:solidFill>
                <a:latin typeface="Aboreto" pitchFamily="2" charset="0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7EDA402E-8D81-D685-B251-57071C62D7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0859" y="0"/>
            <a:ext cx="6117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28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7" name="Picture 6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8DA89EBB-F6DA-46EB-C1DD-AEC6D22FDC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351" y="0"/>
            <a:ext cx="6117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28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2800" spc="150" baseline="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5" name="Picture 4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5717C8EB-4D81-D62B-9CD0-CB5356A854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4" y="0"/>
            <a:ext cx="6117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>
                <a:solidFill>
                  <a:srgbClr val="6D285F"/>
                </a:solidFill>
                <a:latin typeface="Aboreto" pitchFamily="2" charset="0"/>
              </a:defRPr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solidFill>
                  <a:srgbClr val="6D285F"/>
                </a:solidFill>
                <a:latin typeface="Aboreto" pitchFamily="2" charset="0"/>
              </a:defRPr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solidFill>
                  <a:srgbClr val="6D285F"/>
                </a:solidFill>
                <a:latin typeface="Aboreto" pitchFamily="2" charset="0"/>
              </a:defRPr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solidFill>
                  <a:srgbClr val="6D285F"/>
                </a:solidFill>
                <a:latin typeface="Aboreto" pitchFamily="2" charset="0"/>
              </a:defRPr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solidFill>
                  <a:srgbClr val="6D285F"/>
                </a:solidFill>
                <a:latin typeface="Aboreto" pitchFamily="2" charset="0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purple circle with text&#10;&#10;Description automatically generated">
            <a:extLst>
              <a:ext uri="{FF2B5EF4-FFF2-40B4-BE49-F238E27FC236}">
                <a16:creationId xmlns:a16="http://schemas.microsoft.com/office/drawing/2014/main" id="{4FBDF5A8-72B3-DD0B-B9AF-A3D45C3E4F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69846" y="-6349"/>
            <a:ext cx="2438400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67E580-B919-2E02-61F9-D50EEB56BC02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988BBEC-8604-1BF4-D4F4-D3C2883C04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44025" y="1600200"/>
            <a:ext cx="2228850" cy="457041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8A5E143E-2755-6FE0-67F5-C6DEC6B0B3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631402" cy="1828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5AFF06A-1CE1-60B7-52C2-05695FFA314E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>
                <a:solidFill>
                  <a:srgbClr val="6D285F"/>
                </a:solidFill>
                <a:latin typeface="Aboreto" pitchFamily="2" charset="0"/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516354-8FCD-E37D-B088-4DCB13D80375}"/>
              </a:ext>
            </a:extLst>
          </p:cNvPr>
          <p:cNvSpPr txBox="1"/>
          <p:nvPr userDrawn="1"/>
        </p:nvSpPr>
        <p:spPr>
          <a:xfrm>
            <a:off x="7858125" y="6423495"/>
            <a:ext cx="23615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6D285F"/>
                </a:solidFill>
              </a:rPr>
              <a:t>© </a:t>
            </a:r>
            <a:r>
              <a:rPr lang="en-US" sz="900" dirty="0">
                <a:solidFill>
                  <a:srgbClr val="6D285F"/>
                </a:solidFill>
                <a:latin typeface="Aboreto" pitchFamily="2" charset="0"/>
              </a:rPr>
              <a:t>2024 The Information Effect LLC</a:t>
            </a:r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rgbClr val="6D285F"/>
                </a:solidFill>
                <a:latin typeface="Aboreto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A purple circle with text and a hexagon&#10;&#10;Description automatically generated">
            <a:extLst>
              <a:ext uri="{FF2B5EF4-FFF2-40B4-BE49-F238E27FC236}">
                <a16:creationId xmlns:a16="http://schemas.microsoft.com/office/drawing/2014/main" id="{ADDC6D9E-A12D-AE9C-B258-B1EC1F9546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6601" y="0"/>
            <a:ext cx="5001976" cy="56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71" r:id="rId5"/>
    <p:sldLayoutId id="214748365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75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1918" y="3329790"/>
            <a:ext cx="4941771" cy="3200400"/>
          </a:xfrm>
        </p:spPr>
        <p:txBody>
          <a:bodyPr anchor="ctr"/>
          <a:lstStyle/>
          <a:p>
            <a:r>
              <a:rPr lang="en-US" dirty="0"/>
              <a:t>Analyst Engagement  Workshop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F7995-97A3-E79F-B1DC-8B8D4F88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302" y="339695"/>
            <a:ext cx="10515600" cy="533141"/>
          </a:xfrm>
        </p:spPr>
        <p:txBody>
          <a:bodyPr/>
          <a:lstStyle/>
          <a:p>
            <a:r>
              <a:rPr lang="en-US" dirty="0"/>
              <a:t>Market disruption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4B14A4-9624-4D6B-06B0-D27C32972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DB8170C-62D3-D476-C5D8-812B1ADC7BC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65396991"/>
              </p:ext>
            </p:extLst>
          </p:nvPr>
        </p:nvGraphicFramePr>
        <p:xfrm>
          <a:off x="838200" y="1952625"/>
          <a:ext cx="10529804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8232">
                  <a:extLst>
                    <a:ext uri="{9D8B030D-6E8A-4147-A177-3AD203B41FA5}">
                      <a16:colId xmlns:a16="http://schemas.microsoft.com/office/drawing/2014/main" val="3512634703"/>
                    </a:ext>
                  </a:extLst>
                </a:gridCol>
                <a:gridCol w="6371572">
                  <a:extLst>
                    <a:ext uri="{9D8B030D-6E8A-4147-A177-3AD203B41FA5}">
                      <a16:colId xmlns:a16="http://schemas.microsoft.com/office/drawing/2014/main" val="342840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>
                          <a:solidFill>
                            <a:srgbClr val="6D285F"/>
                          </a:solidFill>
                        </a:rPr>
                        <a:t>Disruption Axis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>
                          <a:solidFill>
                            <a:srgbClr val="6D285F"/>
                          </a:solidFill>
                        </a:rPr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05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 what degree does the vendor sell or own a technology product that is innovative by comparison to others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57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Application of technology</a:t>
                      </a:r>
                      <a:r>
                        <a:rPr lang="en-US" sz="1400" baseline="0" noProof="0" dirty="0"/>
                        <a:t> or service</a:t>
                      </a:r>
                      <a:endParaRPr lang="en-US" sz="1400" noProof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 what degree does the vendor's use of a technology or technology-enabled service represent a manifestly different approach? The technology or service itself does not have to be new, but the way in which the vendor uses it needs to be innovative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768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Business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 what degree is the business model of this vendor innovative or distinctive in a positive way? 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0230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Transformative 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 what degree does this vendor transform an activity, business, market, or industry?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838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Newness/Novelty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To what degree are the products or services of this vendor, new or novel on either a short term OR long-term basis?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8506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5EE75E6-A4AE-4C02-A4C3-C7B37148C7EF}"/>
              </a:ext>
            </a:extLst>
          </p:cNvPr>
          <p:cNvSpPr txBox="1"/>
          <p:nvPr/>
        </p:nvSpPr>
        <p:spPr>
          <a:xfrm>
            <a:off x="845302" y="1089565"/>
            <a:ext cx="10522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This is how Gartner provides a consistent way for analysts to debate the “coolness” of a vendor.  Each category is rated on a scale of 1-10 (with 10 being “too cool for school”).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78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8DBD1-DB29-D44F-FD5A-3071BB37E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487018"/>
            <a:ext cx="4179570" cy="3377354"/>
          </a:xfrm>
        </p:spPr>
        <p:txBody>
          <a:bodyPr/>
          <a:lstStyle/>
          <a:p>
            <a:r>
              <a:rPr lang="en-US" dirty="0"/>
              <a:t>Exercise: create an essential story for your business</a:t>
            </a:r>
          </a:p>
        </p:txBody>
      </p:sp>
    </p:spTree>
    <p:extLst>
      <p:ext uri="{BB962C8B-B14F-4D97-AF65-F5344CB8AC3E}">
        <p14:creationId xmlns:p14="http://schemas.microsoft.com/office/powerpoint/2010/main" val="60879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CCA178-F276-AC5B-34D7-0E5312687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create  your essential story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4A337-0A77-9F26-C523-FF59317878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strong explicit statement about your solution</a:t>
            </a:r>
          </a:p>
          <a:p>
            <a:r>
              <a:rPr lang="en-US" dirty="0"/>
              <a:t>Who is your ideal customer and what is their problem?</a:t>
            </a:r>
          </a:p>
          <a:p>
            <a:r>
              <a:rPr lang="en-US" dirty="0"/>
              <a:t>How do you address the customer’s need?</a:t>
            </a:r>
          </a:p>
          <a:p>
            <a:r>
              <a:rPr lang="en-US" dirty="0"/>
              <a:t>Detail on what differentiates you from the competition (why is your solution superior)</a:t>
            </a:r>
          </a:p>
          <a:p>
            <a:r>
              <a:rPr lang="en-US" dirty="0"/>
              <a:t>What are the benefits to the customer?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81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AFA5E-469B-2BFC-9D4E-BD1EC6E48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487680"/>
            <a:ext cx="4179570" cy="337669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2241459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BE14-F493-EF94-7D01-0BF16B11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evidence?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36596D-85D0-E499-BD02-00F61C5B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B0D95-8D4A-4111-B332-4DD3C3706A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Provide a factual basis for claims of differentiation</a:t>
            </a:r>
          </a:p>
          <a:p>
            <a:r>
              <a:rPr lang="en-US" dirty="0"/>
              <a:t>Validation of your positioning</a:t>
            </a:r>
          </a:p>
          <a:p>
            <a:r>
              <a:rPr lang="en-US" dirty="0"/>
              <a:t>Points of persuasion when you differ from </a:t>
            </a:r>
            <a:r>
              <a:rPr lang="en-US"/>
              <a:t>the analyst’s view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831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2C0EB-5F4E-D9DB-2367-087F6552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evidence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EC126E-54D6-18B1-DB71-410E05FE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CF3D7-62B1-B869-032A-63AFC9C885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Significant wins</a:t>
            </a:r>
          </a:p>
          <a:p>
            <a:r>
              <a:rPr lang="en-US" dirty="0"/>
              <a:t>Customer stories</a:t>
            </a:r>
          </a:p>
          <a:p>
            <a:r>
              <a:rPr lang="en-US" dirty="0"/>
              <a:t>Patents</a:t>
            </a:r>
          </a:p>
          <a:p>
            <a:r>
              <a:rPr lang="en-US" dirty="0"/>
              <a:t>Industry recognition</a:t>
            </a:r>
          </a:p>
          <a:p>
            <a:r>
              <a:rPr lang="en-US" dirty="0"/>
              <a:t>Financial performance (ARR, avg deal size, customer growth)</a:t>
            </a:r>
          </a:p>
          <a:p>
            <a:r>
              <a:rPr lang="en-US" dirty="0"/>
              <a:t>Marketing stats (pipeline growth, engagement stats, community details)</a:t>
            </a:r>
          </a:p>
        </p:txBody>
      </p:sp>
    </p:spTree>
    <p:extLst>
      <p:ext uri="{BB962C8B-B14F-4D97-AF65-F5344CB8AC3E}">
        <p14:creationId xmlns:p14="http://schemas.microsoft.com/office/powerpoint/2010/main" val="3844826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0B74B-C740-287D-D8F9-BAECED5D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 good customer story look like?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2A4150-3CD0-BE1B-179E-BDCBD452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D71F1-65EC-EBEF-7405-35C61988A5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Articulates a business problem we have solved</a:t>
            </a:r>
          </a:p>
          <a:p>
            <a:r>
              <a:rPr lang="en-US" dirty="0"/>
              <a:t>Explains how we solved the problem</a:t>
            </a:r>
          </a:p>
          <a:p>
            <a:r>
              <a:rPr lang="en-US" dirty="0"/>
              <a:t>Provides quantifiable measures of success</a:t>
            </a:r>
          </a:p>
          <a:p>
            <a:r>
              <a:rPr lang="en-US" dirty="0"/>
              <a:t>For example:</a:t>
            </a:r>
          </a:p>
          <a:p>
            <a:pPr lvl="1"/>
            <a:r>
              <a:rPr lang="en-US" dirty="0"/>
              <a:t>Harley Davidson suffered from low customer satisfaction in dealerships and repair facilities</a:t>
            </a:r>
          </a:p>
          <a:p>
            <a:pPr lvl="1"/>
            <a:r>
              <a:rPr lang="en-US" dirty="0"/>
              <a:t>We embedded  customer analytics into the maintenance application used by dealers to provide fine-grained customer profiling</a:t>
            </a:r>
          </a:p>
          <a:p>
            <a:pPr lvl="1"/>
            <a:r>
              <a:rPr lang="en-US" dirty="0"/>
              <a:t>Customer satisfaction rose by 30% and profitability on motorcycle repairs increased by 20%</a:t>
            </a:r>
          </a:p>
        </p:txBody>
      </p:sp>
    </p:spTree>
    <p:extLst>
      <p:ext uri="{BB962C8B-B14F-4D97-AF65-F5344CB8AC3E}">
        <p14:creationId xmlns:p14="http://schemas.microsoft.com/office/powerpoint/2010/main" val="2171048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F7B4D-7492-52BC-A9BC-EC14B08CB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Bees and Cees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17A0FA-3531-D3CA-9A1A-20E021A4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E7565-3AD1-A7B1-F005-3923E435240B}"/>
              </a:ext>
            </a:extLst>
          </p:cNvPr>
          <p:cNvSpPr>
            <a:spLocks noGrp="1" noChangeAspect="1"/>
          </p:cNvSpPr>
          <p:nvPr>
            <p:ph sz="quarter" idx="13"/>
          </p:nvPr>
        </p:nvSpPr>
        <p:spPr>
          <a:xfrm>
            <a:off x="838200" y="1952625"/>
            <a:ext cx="5257800" cy="4238625"/>
          </a:xfrm>
        </p:spPr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8D4A7CA-9BF6-CCB8-2EB6-78A3F98CC46A}"/>
              </a:ext>
            </a:extLst>
          </p:cNvPr>
          <p:cNvSpPr txBox="1">
            <a:spLocks noChangeAspect="1"/>
          </p:cNvSpPr>
          <p:nvPr/>
        </p:nvSpPr>
        <p:spPr>
          <a:xfrm>
            <a:off x="6120156" y="1948911"/>
            <a:ext cx="5257800" cy="4238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Concerns</a:t>
            </a:r>
          </a:p>
        </p:txBody>
      </p:sp>
    </p:spTree>
    <p:extLst>
      <p:ext uri="{BB962C8B-B14F-4D97-AF65-F5344CB8AC3E}">
        <p14:creationId xmlns:p14="http://schemas.microsoft.com/office/powerpoint/2010/main" val="325886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EFAC8-FD89-69C4-E959-E817123053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145A7-C64C-78B2-1371-709832A0D9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Anne Lapkin</a:t>
            </a:r>
          </a:p>
          <a:p>
            <a:r>
              <a:rPr lang="en-US" dirty="0"/>
              <a:t>The Information Effect, LLC</a:t>
            </a:r>
          </a:p>
          <a:p>
            <a:r>
              <a:rPr lang="en-US" dirty="0"/>
              <a:t>+1 914 844 1424</a:t>
            </a:r>
          </a:p>
          <a:p>
            <a:r>
              <a:rPr lang="en-US"/>
              <a:t>anne</a:t>
            </a:r>
            <a:r>
              <a:rPr lang="en-US" dirty="0"/>
              <a:t>.lapkin@gmail.com</a:t>
            </a:r>
          </a:p>
          <a:p>
            <a:r>
              <a:rPr lang="en-US" dirty="0"/>
              <a:t>https://calendly.com/annelapkin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A61EA-10B5-5C20-2F52-C33A93AA4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74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Why Analysts at all?</a:t>
            </a:r>
          </a:p>
          <a:p>
            <a:r>
              <a:rPr lang="en-US" dirty="0">
                <a:solidFill>
                  <a:schemeClr val="bg1"/>
                </a:solidFill>
              </a:rPr>
              <a:t>How are they different?</a:t>
            </a:r>
          </a:p>
          <a:p>
            <a:r>
              <a:rPr lang="en-US" dirty="0">
                <a:solidFill>
                  <a:schemeClr val="bg1"/>
                </a:solidFill>
              </a:rPr>
              <a:t>The essential story</a:t>
            </a:r>
          </a:p>
          <a:p>
            <a:r>
              <a:rPr lang="en-US" dirty="0">
                <a:solidFill>
                  <a:schemeClr val="bg1"/>
                </a:solidFill>
              </a:rPr>
              <a:t>How to think about Differentiators</a:t>
            </a:r>
          </a:p>
          <a:p>
            <a:r>
              <a:rPr lang="en-US" dirty="0">
                <a:solidFill>
                  <a:schemeClr val="bg1"/>
                </a:solidFill>
              </a:rPr>
              <a:t>Exercise: What is our essential story</a:t>
            </a:r>
          </a:p>
          <a:p>
            <a:r>
              <a:rPr lang="en-US" dirty="0">
                <a:solidFill>
                  <a:schemeClr val="bg1"/>
                </a:solidFill>
              </a:rPr>
              <a:t>Evidence – what is it and why is it important</a:t>
            </a:r>
          </a:p>
          <a:p>
            <a:r>
              <a:rPr lang="en-US" dirty="0">
                <a:solidFill>
                  <a:schemeClr val="bg1"/>
                </a:solidFill>
              </a:rPr>
              <a:t>Bees and Cees</a:t>
            </a:r>
          </a:p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75D5E-5162-747C-4DFA-518971F32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analysts at all?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F718A2-8903-A198-E825-001D7C3CA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A1BC9-818B-BD43-316E-40F0A411DD5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Market knowledge</a:t>
            </a:r>
          </a:p>
          <a:p>
            <a:pPr lvl="1"/>
            <a:r>
              <a:rPr lang="en-US" dirty="0"/>
              <a:t>Analysts talk to ~700-1000 of your customers and prospects every year</a:t>
            </a:r>
          </a:p>
          <a:p>
            <a:pPr lvl="1"/>
            <a:r>
              <a:rPr lang="en-US" dirty="0"/>
              <a:t>People are honest with them</a:t>
            </a:r>
          </a:p>
          <a:p>
            <a:r>
              <a:rPr lang="en-US" dirty="0"/>
              <a:t>Referrals</a:t>
            </a:r>
          </a:p>
          <a:p>
            <a:pPr lvl="1"/>
            <a:r>
              <a:rPr lang="en-US" dirty="0"/>
              <a:t>During those 700-1000 calls, your target audience is asking them for advice on how to solve specific problems</a:t>
            </a:r>
          </a:p>
          <a:p>
            <a:pPr lvl="1"/>
            <a:r>
              <a:rPr lang="en-US" dirty="0"/>
              <a:t>There is no more qualified lead </a:t>
            </a:r>
          </a:p>
          <a:p>
            <a:r>
              <a:rPr lang="en-US" dirty="0"/>
              <a:t>Mentions in research</a:t>
            </a:r>
          </a:p>
          <a:p>
            <a:pPr lvl="1"/>
            <a:r>
              <a:rPr lang="en-US" dirty="0"/>
              <a:t>A distant third in importance – reputable firms go out of their way to avoid mentioning vendors except in VERY specific circumstances</a:t>
            </a:r>
          </a:p>
          <a:p>
            <a:pPr lvl="1"/>
            <a:r>
              <a:rPr lang="en-US" dirty="0"/>
              <a:t>Some mentions are impactful (Gartner Cook Vendor, MQs and Waves)</a:t>
            </a:r>
          </a:p>
          <a:p>
            <a:pPr lvl="1"/>
            <a:r>
              <a:rPr lang="en-US" dirty="0"/>
              <a:t>Most mentions are not (hype cycle, market guide)</a:t>
            </a:r>
          </a:p>
        </p:txBody>
      </p:sp>
    </p:spTree>
    <p:extLst>
      <p:ext uri="{BB962C8B-B14F-4D97-AF65-F5344CB8AC3E}">
        <p14:creationId xmlns:p14="http://schemas.microsoft.com/office/powerpoint/2010/main" val="377750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0B81A-0DE9-393C-1378-826B5A623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Analysts are a different audience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399D88-840A-A872-E82C-B05A7FB0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2AEE1-0033-EF13-3381-5C1E988096A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Not interested in you, except insofar as you enable them to service their primary constituency</a:t>
            </a:r>
          </a:p>
          <a:p>
            <a:pPr lvl="1"/>
            <a:r>
              <a:rPr lang="en-US" dirty="0"/>
              <a:t>Vendors are a necessary nuisance</a:t>
            </a:r>
          </a:p>
          <a:p>
            <a:r>
              <a:rPr lang="en-US" dirty="0"/>
              <a:t>Interested in three things only</a:t>
            </a:r>
          </a:p>
          <a:p>
            <a:pPr lvl="1"/>
            <a:r>
              <a:rPr lang="en-US" dirty="0"/>
              <a:t>What problem do you solve</a:t>
            </a:r>
          </a:p>
          <a:p>
            <a:pPr lvl="1"/>
            <a:r>
              <a:rPr lang="en-US" dirty="0"/>
              <a:t>Who do you solve it for</a:t>
            </a:r>
          </a:p>
          <a:p>
            <a:pPr lvl="1"/>
            <a:r>
              <a:rPr lang="en-US" b="1" dirty="0">
                <a:solidFill>
                  <a:srgbClr val="6D285F"/>
                </a:solidFill>
              </a:rPr>
              <a:t>What is unique about the way you solve it</a:t>
            </a:r>
          </a:p>
          <a:p>
            <a:r>
              <a:rPr lang="en-US" dirty="0">
                <a:solidFill>
                  <a:srgbClr val="898989"/>
                </a:solidFill>
              </a:rPr>
              <a:t>Are extremely skeptical</a:t>
            </a:r>
          </a:p>
          <a:p>
            <a:r>
              <a:rPr lang="en-US" dirty="0"/>
              <a:t>Should not be allowed to think for themselves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46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3C38-4EAD-18BC-7105-A59EFBA08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analysts are created equal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62CB50-FD70-D3E5-A32D-528EEE8DD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362E5-F299-B5C9-1E67-CEE6ACBC6EB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Come in many flavors</a:t>
            </a:r>
          </a:p>
          <a:p>
            <a:pPr lvl="1"/>
            <a:r>
              <a:rPr lang="en-US" dirty="0"/>
              <a:t>Market heavies: have influence with buyers and demonstrated research rigor (e.g. Gartner, Forrester in some markets)</a:t>
            </a:r>
          </a:p>
          <a:p>
            <a:pPr lvl="1"/>
            <a:r>
              <a:rPr lang="en-US" dirty="0"/>
              <a:t>Boutique shops: operate in specific segments (e.g. BARC for D&amp;A in Europe, Kuppinger Cole for Security related topics)</a:t>
            </a:r>
          </a:p>
          <a:p>
            <a:pPr lvl="1"/>
            <a:r>
              <a:rPr lang="en-US" dirty="0"/>
              <a:t>Contenders: often started by ex-analysts ( </a:t>
            </a:r>
            <a:r>
              <a:rPr lang="en-US" dirty="0" err="1"/>
              <a:t>e.g</a:t>
            </a:r>
            <a:r>
              <a:rPr lang="en-US" dirty="0"/>
              <a:t> Dresner, Info-Tech) and have decent market knowledge</a:t>
            </a:r>
          </a:p>
          <a:p>
            <a:pPr lvl="1"/>
            <a:r>
              <a:rPr lang="en-US" dirty="0"/>
              <a:t>Wannabees: produce reports that nobody reads (e.g. QKS, ISG)</a:t>
            </a:r>
          </a:p>
          <a:p>
            <a:r>
              <a:rPr lang="en-US" dirty="0"/>
              <a:t>Influence –</a:t>
            </a:r>
          </a:p>
          <a:p>
            <a:pPr lvl="1"/>
            <a:r>
              <a:rPr lang="en-US" dirty="0"/>
              <a:t>What percentage of your customer base is end users?</a:t>
            </a:r>
          </a:p>
          <a:p>
            <a:r>
              <a:rPr lang="en-US" dirty="0"/>
              <a:t>Market understanding</a:t>
            </a:r>
          </a:p>
          <a:p>
            <a:pPr lvl="1"/>
            <a:r>
              <a:rPr lang="en-US" dirty="0"/>
              <a:t>How do you engage with end users?</a:t>
            </a:r>
          </a:p>
          <a:p>
            <a:r>
              <a:rPr lang="en-US" dirty="0"/>
              <a:t>Pay for play</a:t>
            </a:r>
          </a:p>
          <a:p>
            <a:pPr lvl="1"/>
            <a:r>
              <a:rPr lang="en-US" dirty="0"/>
              <a:t>It’s not a thing with reputable firms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41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470D4-4B65-16FA-67FE-8D1032BCC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Analyst Matrix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B9CCDC-C7CC-7879-3456-6AFB247B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484148F-542B-561A-9644-2D0E59A85756}"/>
              </a:ext>
            </a:extLst>
          </p:cNvPr>
          <p:cNvCxnSpPr>
            <a:cxnSpLocks/>
          </p:cNvCxnSpPr>
          <p:nvPr/>
        </p:nvCxnSpPr>
        <p:spPr>
          <a:xfrm flipH="1" flipV="1">
            <a:off x="1024982" y="1679113"/>
            <a:ext cx="12081" cy="4487511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613379F-5262-D0D5-FF87-7C1416F30094}"/>
              </a:ext>
            </a:extLst>
          </p:cNvPr>
          <p:cNvCxnSpPr/>
          <p:nvPr/>
        </p:nvCxnSpPr>
        <p:spPr>
          <a:xfrm>
            <a:off x="1037063" y="6166624"/>
            <a:ext cx="9590049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D6151C5-6F05-6FE7-9551-2D0BF05ED506}"/>
              </a:ext>
            </a:extLst>
          </p:cNvPr>
          <p:cNvSpPr txBox="1"/>
          <p:nvPr/>
        </p:nvSpPr>
        <p:spPr>
          <a:xfrm rot="16200000">
            <a:off x="163551" y="3562815"/>
            <a:ext cx="1349297" cy="37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Rigor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A4944D-4511-9777-C1C7-102084E648F2}"/>
              </a:ext>
            </a:extLst>
          </p:cNvPr>
          <p:cNvSpPr txBox="1"/>
          <p:nvPr/>
        </p:nvSpPr>
        <p:spPr>
          <a:xfrm>
            <a:off x="5657385" y="6169566"/>
            <a:ext cx="1349297" cy="37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Influence</a:t>
            </a:r>
          </a:p>
        </p:txBody>
      </p:sp>
      <p:pic>
        <p:nvPicPr>
          <p:cNvPr id="1026" name="Picture 2" descr="Gartner Logo PNG Transparent &amp; SVG Vector - Freebie Supply">
            <a:extLst>
              <a:ext uri="{FF2B5EF4-FFF2-40B4-BE49-F238E27FC236}">
                <a16:creationId xmlns:a16="http://schemas.microsoft.com/office/drawing/2014/main" id="{78B01D57-DCE3-3269-E779-BEF92DE03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726" y="186883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orrester Logo PNG Transparent &amp; SVG Vector - Freebie Supply">
            <a:extLst>
              <a:ext uri="{FF2B5EF4-FFF2-40B4-BE49-F238E27FC236}">
                <a16:creationId xmlns:a16="http://schemas.microsoft.com/office/drawing/2014/main" id="{C0A1A39A-5F61-567C-B989-C5F5C736A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087" y="357168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n Overview of International Data Corporation (IDC): Your Top Questions ...">
            <a:extLst>
              <a:ext uri="{FF2B5EF4-FFF2-40B4-BE49-F238E27FC236}">
                <a16:creationId xmlns:a16="http://schemas.microsoft.com/office/drawing/2014/main" id="{BF4563AD-8C5B-1E04-2D76-459AB646F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692" y="3891722"/>
            <a:ext cx="91440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 Warehouse and Data Vault Adoption Trends - A BARC Study">
            <a:extLst>
              <a:ext uri="{FF2B5EF4-FFF2-40B4-BE49-F238E27FC236}">
                <a16:creationId xmlns:a16="http://schemas.microsoft.com/office/drawing/2014/main" id="{26FA893C-7E07-B8F8-AD54-59B0DA122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375" y="2783237"/>
            <a:ext cx="914400" cy="29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KuppingerCole SSH.COM PrivX Executive View - innovative solution for ...">
            <a:extLst>
              <a:ext uri="{FF2B5EF4-FFF2-40B4-BE49-F238E27FC236}">
                <a16:creationId xmlns:a16="http://schemas.microsoft.com/office/drawing/2014/main" id="{0578B9BA-F23F-C137-349B-C4B21F31E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375" y="2437810"/>
            <a:ext cx="914400" cy="31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8C5E40B0-1409-0DF1-0427-0DA482D99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482" y="4346605"/>
            <a:ext cx="9144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Vectra AI Positioned as a Leader in the 2024 SPARK Matrix™ for Network ...">
            <a:extLst>
              <a:ext uri="{FF2B5EF4-FFF2-40B4-BE49-F238E27FC236}">
                <a16:creationId xmlns:a16="http://schemas.microsoft.com/office/drawing/2014/main" id="{E1E3CA01-290E-1D9F-BD69-10203A1AC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845" y="4486082"/>
            <a:ext cx="914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onstellation Research Reviews 2025: Details, Pricing, &amp; Features | G2">
            <a:extLst>
              <a:ext uri="{FF2B5EF4-FFF2-40B4-BE49-F238E27FC236}">
                <a16:creationId xmlns:a16="http://schemas.microsoft.com/office/drawing/2014/main" id="{2940B8D6-C789-CC9B-A9CA-3937A1A9D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32" y="4346605"/>
            <a:ext cx="914400" cy="47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SG Provider Lens™ Microsoft Cloud Ecosystem 2024">
            <a:extLst>
              <a:ext uri="{FF2B5EF4-FFF2-40B4-BE49-F238E27FC236}">
                <a16:creationId xmlns:a16="http://schemas.microsoft.com/office/drawing/2014/main" id="{3C915E9F-E8D0-5E14-9B77-F694627B4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929" y="4434661"/>
            <a:ext cx="914400" cy="627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Nucleus Research anticipates large ROI for businesses with automated ...">
            <a:extLst>
              <a:ext uri="{FF2B5EF4-FFF2-40B4-BE49-F238E27FC236}">
                <a16:creationId xmlns:a16="http://schemas.microsoft.com/office/drawing/2014/main" id="{E120CA60-659A-B9D2-8DAD-1C926389C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653" y="4652240"/>
            <a:ext cx="914400" cy="47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GI Research">
            <a:extLst>
              <a:ext uri="{FF2B5EF4-FFF2-40B4-BE49-F238E27FC236}">
                <a16:creationId xmlns:a16="http://schemas.microsoft.com/office/drawing/2014/main" id="{D291D958-A3A6-D19D-8FF2-7354CC065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784" y="335965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851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C1CD1-C772-A44B-447C-A6672DBAC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engage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6539BD-41EA-CCE7-276A-CE3AAE27F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1526C-C965-5FE0-9C84-301CF8A27F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Subscription</a:t>
            </a:r>
          </a:p>
          <a:p>
            <a:pPr lvl="1"/>
            <a:r>
              <a:rPr lang="en-US" dirty="0"/>
              <a:t>Expensive</a:t>
            </a:r>
          </a:p>
          <a:p>
            <a:pPr lvl="1"/>
            <a:r>
              <a:rPr lang="en-US" dirty="0"/>
              <a:t>Access to inquiry</a:t>
            </a:r>
          </a:p>
          <a:p>
            <a:r>
              <a:rPr lang="en-US" dirty="0"/>
              <a:t>Briefings</a:t>
            </a:r>
          </a:p>
          <a:p>
            <a:pPr lvl="1"/>
            <a:r>
              <a:rPr lang="en-US" dirty="0"/>
              <a:t>You do not have to have a seat to brief, but you can’t engage in discussion</a:t>
            </a:r>
          </a:p>
          <a:p>
            <a:r>
              <a:rPr lang="en-US" dirty="0"/>
              <a:t>Engage on social media</a:t>
            </a:r>
          </a:p>
          <a:p>
            <a:r>
              <a:rPr lang="en-US" dirty="0"/>
              <a:t>Conferences</a:t>
            </a:r>
          </a:p>
        </p:txBody>
      </p:sp>
    </p:spTree>
    <p:extLst>
      <p:ext uri="{BB962C8B-B14F-4D97-AF65-F5344CB8AC3E}">
        <p14:creationId xmlns:p14="http://schemas.microsoft.com/office/powerpoint/2010/main" val="2210107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09671-DA0D-A360-DC88-6C64E0113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essential story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65C082-5884-1471-6407-1A656CAA5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455F0-2F82-8377-1AEE-BAD1D23DA02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clear, CONCISE articulation of your answers to those three questions:</a:t>
            </a:r>
          </a:p>
          <a:p>
            <a:pPr lvl="1"/>
            <a:r>
              <a:rPr lang="en-US" dirty="0"/>
              <a:t>What problem do you solve (in business terms)?</a:t>
            </a:r>
          </a:p>
          <a:p>
            <a:pPr lvl="1"/>
            <a:r>
              <a:rPr lang="en-US" dirty="0"/>
              <a:t>Who do you solve it for?</a:t>
            </a:r>
          </a:p>
          <a:p>
            <a:pPr lvl="1"/>
            <a:r>
              <a:rPr lang="en-US" dirty="0"/>
              <a:t>What’s unique about the way you solve it?</a:t>
            </a:r>
          </a:p>
          <a:p>
            <a:r>
              <a:rPr lang="en-US" dirty="0"/>
              <a:t>Should fit on a single page</a:t>
            </a:r>
          </a:p>
          <a:p>
            <a:r>
              <a:rPr lang="en-US" dirty="0"/>
              <a:t>Must be readable </a:t>
            </a:r>
          </a:p>
          <a:p>
            <a:pPr lvl="1"/>
            <a:r>
              <a:rPr lang="en-US" dirty="0"/>
              <a:t>Bullets and short sentences</a:t>
            </a:r>
          </a:p>
        </p:txBody>
      </p:sp>
    </p:spTree>
    <p:extLst>
      <p:ext uri="{BB962C8B-B14F-4D97-AF65-F5344CB8AC3E}">
        <p14:creationId xmlns:p14="http://schemas.microsoft.com/office/powerpoint/2010/main" val="4288189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44FEB-7F09-799B-B371-9EB94D9B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Differentiators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BD4B5B-779E-378E-1319-678FD64A9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9B8206-20CC-3AFC-E721-45D5A608128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Come in one of three flavors</a:t>
            </a:r>
          </a:p>
          <a:p>
            <a:pPr lvl="1"/>
            <a:r>
              <a:rPr lang="en-US" b="1" dirty="0"/>
              <a:t>Better</a:t>
            </a:r>
            <a:r>
              <a:rPr lang="en-US" dirty="0"/>
              <a:t> than the mean</a:t>
            </a:r>
          </a:p>
          <a:p>
            <a:pPr lvl="1"/>
            <a:r>
              <a:rPr lang="en-US" b="1" dirty="0"/>
              <a:t>Best in class </a:t>
            </a:r>
            <a:r>
              <a:rPr lang="en-US" dirty="0"/>
              <a:t>– others do this, but we do it better BECAUSE…</a:t>
            </a:r>
          </a:p>
          <a:p>
            <a:pPr lvl="1"/>
            <a:r>
              <a:rPr lang="en-US" b="1" dirty="0"/>
              <a:t>Unique</a:t>
            </a:r>
            <a:r>
              <a:rPr lang="en-US" dirty="0"/>
              <a:t> – nobody else does this</a:t>
            </a:r>
          </a:p>
          <a:p>
            <a:r>
              <a:rPr lang="en-US" dirty="0"/>
              <a:t>Differentiators may (but do not have to) disrupt a market</a:t>
            </a:r>
          </a:p>
          <a:p>
            <a:r>
              <a:rPr lang="en-US" dirty="0"/>
              <a:t>Are ALWAYS articulated in terms of the BUSINESS benefit to the customer</a:t>
            </a:r>
          </a:p>
          <a:p>
            <a:r>
              <a:rPr lang="en-US" dirty="0"/>
              <a:t>MUST BE SUPPORTED BY EVIDENCE</a:t>
            </a:r>
          </a:p>
          <a:p>
            <a:pPr lvl="1"/>
            <a:r>
              <a:rPr lang="en-US" dirty="0"/>
              <a:t>Customer stories</a:t>
            </a:r>
          </a:p>
          <a:p>
            <a:pPr lvl="1"/>
            <a:r>
              <a:rPr lang="en-US" dirty="0"/>
              <a:t>Significant wins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83520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">
      <a:dk1>
        <a:srgbClr val="7F7F7F"/>
      </a:dk1>
      <a:lt1>
        <a:srgbClr val="FFFFFF"/>
      </a:lt1>
      <a:dk2>
        <a:srgbClr val="7F7F7F"/>
      </a:dk2>
      <a:lt2>
        <a:srgbClr val="E7E6E6"/>
      </a:lt2>
      <a:accent1>
        <a:srgbClr val="E9E6DF"/>
      </a:accent1>
      <a:accent2>
        <a:srgbClr val="EF85D1"/>
      </a:accent2>
      <a:accent3>
        <a:srgbClr val="A5A5A5"/>
      </a:accent3>
      <a:accent4>
        <a:srgbClr val="6D285F"/>
      </a:accent4>
      <a:accent5>
        <a:srgbClr val="44546A"/>
      </a:accent5>
      <a:accent6>
        <a:srgbClr val="70AD47"/>
      </a:accent6>
      <a:hlink>
        <a:srgbClr val="6D285F"/>
      </a:hlink>
      <a:folHlink>
        <a:srgbClr val="EF85D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presentation" id="{4213340E-0D9D-40A0-A2D9-2B25FBF146E8}" vid="{53C857C2-6B8F-42A8-9A08-D4533ED5F9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TIE Presentation Template</Template>
  <TotalTime>19960</TotalTime>
  <Words>912</Words>
  <Application>Microsoft Macintosh PowerPoint</Application>
  <PresentationFormat>Widescreen</PresentationFormat>
  <Paragraphs>138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Aboreto</vt:lpstr>
      <vt:lpstr>Arial</vt:lpstr>
      <vt:lpstr>Arial Black</vt:lpstr>
      <vt:lpstr>Calibri</vt:lpstr>
      <vt:lpstr>Custom</vt:lpstr>
      <vt:lpstr>Analyst Engagement  Workshop</vt:lpstr>
      <vt:lpstr>AGENDA</vt:lpstr>
      <vt:lpstr>Why analysts at all?</vt:lpstr>
      <vt:lpstr>Analysts are a different audience</vt:lpstr>
      <vt:lpstr>Not all analysts are created equal</vt:lpstr>
      <vt:lpstr>Analyst Matrix</vt:lpstr>
      <vt:lpstr>How to engage</vt:lpstr>
      <vt:lpstr>The essential story</vt:lpstr>
      <vt:lpstr>Differentiators</vt:lpstr>
      <vt:lpstr>Market disruption</vt:lpstr>
      <vt:lpstr>Exercise: create an essential story for your business</vt:lpstr>
      <vt:lpstr>Exercise: create  your essential story</vt:lpstr>
      <vt:lpstr>Evidence</vt:lpstr>
      <vt:lpstr>Why evidence?</vt:lpstr>
      <vt:lpstr>Flavors of evidence</vt:lpstr>
      <vt:lpstr>What does a good customer story look like?</vt:lpstr>
      <vt:lpstr>Bees and Cees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Lapkin</dc:creator>
  <cp:lastModifiedBy>Mark Gustaferro</cp:lastModifiedBy>
  <cp:revision>2</cp:revision>
  <dcterms:created xsi:type="dcterms:W3CDTF">2025-02-09T22:21:50Z</dcterms:created>
  <dcterms:modified xsi:type="dcterms:W3CDTF">2025-04-04T22:48:19Z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