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9"/>
  </p:notesMasterIdLst>
  <p:sldIdLst>
    <p:sldId id="256" r:id="rId2"/>
    <p:sldId id="263" r:id="rId3"/>
    <p:sldId id="257" r:id="rId4"/>
    <p:sldId id="265" r:id="rId5"/>
    <p:sldId id="259" r:id="rId6"/>
    <p:sldId id="261" r:id="rId7"/>
    <p:sldId id="262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/>
    <p:restoredTop sz="94752"/>
  </p:normalViewPr>
  <p:slideViewPr>
    <p:cSldViewPr snapToGrid="0">
      <p:cViewPr varScale="1">
        <p:scale>
          <a:sx n="155" d="100"/>
          <a:sy n="155" d="100"/>
        </p:scale>
        <p:origin x="8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% of companies in ARR band &amp; median headcount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Split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$2.5 - $5M</c:v>
                </c:pt>
                <c:pt idx="1">
                  <c:v>$5 - $10M</c:v>
                </c:pt>
                <c:pt idx="2">
                  <c:v>$10 - $25M</c:v>
                </c:pt>
                <c:pt idx="3">
                  <c:v>$25 - $50M</c:v>
                </c:pt>
                <c:pt idx="4">
                  <c:v>$50 - $100M</c:v>
                </c:pt>
                <c:pt idx="5">
                  <c:v>$100 - $150M</c:v>
                </c:pt>
                <c:pt idx="6">
                  <c:v>$150M+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6.25E-2</c:v>
                </c:pt>
                <c:pt idx="1">
                  <c:v>0.125</c:v>
                </c:pt>
                <c:pt idx="2">
                  <c:v>0.125</c:v>
                </c:pt>
                <c:pt idx="3">
                  <c:v>0.25</c:v>
                </c:pt>
                <c:pt idx="4">
                  <c:v>0.1875</c:v>
                </c:pt>
                <c:pt idx="5">
                  <c:v>0.125</c:v>
                </c:pt>
                <c:pt idx="6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B-5446-B69B-79D1B5EEA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0531760"/>
        <c:axId val="20968138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Median Headcount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$2.5 - $5M</c:v>
                </c:pt>
                <c:pt idx="1">
                  <c:v>$5 - $10M</c:v>
                </c:pt>
                <c:pt idx="2">
                  <c:v>$10 - $25M</c:v>
                </c:pt>
                <c:pt idx="3">
                  <c:v>$25 - $50M</c:v>
                </c:pt>
                <c:pt idx="4">
                  <c:v>$50 - $100M</c:v>
                </c:pt>
                <c:pt idx="5">
                  <c:v>$100 - $150M</c:v>
                </c:pt>
                <c:pt idx="6">
                  <c:v>$150M+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67.5</c:v>
                </c:pt>
                <c:pt idx="2">
                  <c:v>129</c:v>
                </c:pt>
                <c:pt idx="3">
                  <c:v>170</c:v>
                </c:pt>
                <c:pt idx="4">
                  <c:v>600</c:v>
                </c:pt>
                <c:pt idx="5">
                  <c:v>625</c:v>
                </c:pt>
                <c:pt idx="6">
                  <c:v>2140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3C-064B-B8DF-A8A5E0378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553232"/>
        <c:axId val="1692400447"/>
      </c:lineChart>
      <c:catAx>
        <c:axId val="12705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96813840"/>
        <c:crosses val="autoZero"/>
        <c:auto val="1"/>
        <c:lblAlgn val="ctr"/>
        <c:lblOffset val="100"/>
        <c:noMultiLvlLbl val="0"/>
      </c:catAx>
      <c:valAx>
        <c:axId val="2096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bg2"/>
                    </a:solidFill>
                  </a:rPr>
                  <a:t>% of Companies</a:t>
                </a:r>
              </a:p>
            </c:rich>
          </c:tx>
          <c:layout>
            <c:manualLayout>
              <c:xMode val="edge"/>
              <c:yMode val="edge"/>
              <c:x val="9.5285157343748331E-3"/>
              <c:y val="0.26759477676484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70531760"/>
        <c:crosses val="autoZero"/>
        <c:crossBetween val="between"/>
      </c:valAx>
      <c:valAx>
        <c:axId val="1692400447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bg2"/>
                    </a:solidFill>
                  </a:rPr>
                  <a:t>Headcount</a:t>
                </a:r>
              </a:p>
            </c:rich>
          </c:tx>
          <c:layout>
            <c:manualLayout>
              <c:xMode val="edge"/>
              <c:yMode val="edge"/>
              <c:x val="0.95654888476812783"/>
              <c:y val="0.351786927607677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2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72553232"/>
        <c:crosses val="max"/>
        <c:crossBetween val="between"/>
      </c:valAx>
      <c:catAx>
        <c:axId val="127255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2400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51694206721395"/>
          <c:y val="0.91999461293824569"/>
          <c:w val="0.43296611586557221"/>
          <c:h val="6.6982096906951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dirty="0"/>
              <a:t>Median G&amp;A headcount</a:t>
            </a:r>
            <a:r>
              <a:rPr lang="en-US" sz="1400" baseline="0" dirty="0"/>
              <a:t> of total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50-1D40-A092-BBA431AAB71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50-1D40-A092-BBA431AAB710}"/>
              </c:ext>
            </c:extLst>
          </c:dPt>
          <c:dLbls>
            <c:dLbl>
              <c:idx val="0"/>
              <c:layout>
                <c:manualLayout>
                  <c:x val="0"/>
                  <c:y val="1.360971412098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50-1D40-A092-BBA431AAB710}"/>
                </c:ext>
              </c:extLst>
            </c:dLbl>
            <c:dLbl>
              <c:idx val="2"/>
              <c:layout>
                <c:manualLayout>
                  <c:x val="0"/>
                  <c:y val="1.360971412098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50-1D40-A092-BBA431AAB71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Small</c:v>
                </c:pt>
                <c:pt idx="2">
                  <c:v>Large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8.2271279016841142E-2</c:v>
                </c:pt>
                <c:pt idx="1">
                  <c:v>8.1264108352144468E-2</c:v>
                </c:pt>
                <c:pt idx="2">
                  <c:v>8.2324745356500903E-2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8-AF40-9C1A-365F0B22F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3384159"/>
        <c:axId val="1613385887"/>
      </c:barChart>
      <c:catAx>
        <c:axId val="161338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613385887"/>
        <c:crosses val="autoZero"/>
        <c:auto val="1"/>
        <c:lblAlgn val="ctr"/>
        <c:lblOffset val="100"/>
        <c:noMultiLvlLbl val="0"/>
      </c:catAx>
      <c:valAx>
        <c:axId val="1613385887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61338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chemeClr val="bg2"/>
                </a:solidFill>
              </a:rPr>
              <a:t>% of companies</a:t>
            </a:r>
            <a:r>
              <a:rPr lang="en-US" sz="1400" baseline="0" dirty="0">
                <a:solidFill>
                  <a:schemeClr val="bg2"/>
                </a:solidFill>
              </a:rPr>
              <a:t> including each department in G&amp;A</a:t>
            </a:r>
            <a:endParaRPr lang="en-US" sz="1400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HR</c:v>
                </c:pt>
                <c:pt idx="1">
                  <c:v>Recruiting</c:v>
                </c:pt>
                <c:pt idx="2">
                  <c:v>Legal</c:v>
                </c:pt>
                <c:pt idx="3">
                  <c:v>Accounting</c:v>
                </c:pt>
                <c:pt idx="4">
                  <c:v>FP&amp;A</c:v>
                </c:pt>
                <c:pt idx="5">
                  <c:v>IT</c:v>
                </c:pt>
                <c:pt idx="6">
                  <c:v>Operations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0.9375</c:v>
                </c:pt>
                <c:pt idx="5">
                  <c:v>0.8125</c:v>
                </c:pt>
                <c:pt idx="6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E-6745-8D37-B07D95953B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0531760"/>
        <c:axId val="2096813840"/>
      </c:barChart>
      <c:catAx>
        <c:axId val="12705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96813840"/>
        <c:crosses val="autoZero"/>
        <c:auto val="1"/>
        <c:lblAlgn val="ctr"/>
        <c:lblOffset val="100"/>
        <c:noMultiLvlLbl val="0"/>
      </c:catAx>
      <c:valAx>
        <c:axId val="2096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bg2"/>
                    </a:solidFill>
                  </a:rPr>
                  <a:t>%</a:t>
                </a:r>
                <a:r>
                  <a:rPr lang="en-US" sz="1200" baseline="0" dirty="0">
                    <a:solidFill>
                      <a:schemeClr val="bg2"/>
                    </a:solidFill>
                  </a:rPr>
                  <a:t> of Companies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7372550353776306E-3"/>
              <c:y val="0.30284353995519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7053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dirty="0"/>
              <a:t>% of G&amp;A employees</a:t>
            </a:r>
            <a:r>
              <a:rPr lang="en-US" sz="1400" baseline="0" dirty="0"/>
              <a:t> within each function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378885525888359E-2"/>
                  <c:y val="-3.30312830416714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E0-9140-ABD6-579CA517DD26}"/>
                </c:ext>
              </c:extLst>
            </c:dLbl>
            <c:dLbl>
              <c:idx val="6"/>
              <c:layout>
                <c:manualLayout>
                  <c:x val="-1.93788855258883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0-9140-ABD6-579CA517D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HR</c:v>
                </c:pt>
                <c:pt idx="1">
                  <c:v>Recruiting</c:v>
                </c:pt>
                <c:pt idx="2">
                  <c:v>Legal</c:v>
                </c:pt>
                <c:pt idx="3">
                  <c:v>Accounting</c:v>
                </c:pt>
                <c:pt idx="4">
                  <c:v>FP&amp;A</c:v>
                </c:pt>
                <c:pt idx="5">
                  <c:v>Operations</c:v>
                </c:pt>
                <c:pt idx="6">
                  <c:v>IT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0.19363762102351315</c:v>
                </c:pt>
                <c:pt idx="1">
                  <c:v>0.15629322268326418</c:v>
                </c:pt>
                <c:pt idx="2">
                  <c:v>7.4688796680497924E-2</c:v>
                </c:pt>
                <c:pt idx="3">
                  <c:v>0.21438450899031811</c:v>
                </c:pt>
                <c:pt idx="4">
                  <c:v>7.1922544951590589E-2</c:v>
                </c:pt>
                <c:pt idx="5">
                  <c:v>7.7455048409405258E-2</c:v>
                </c:pt>
                <c:pt idx="6">
                  <c:v>0.14522821576763487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0-4246-8C42-E2EABC31A3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HR</c:v>
                </c:pt>
                <c:pt idx="1">
                  <c:v>Recruiting</c:v>
                </c:pt>
                <c:pt idx="2">
                  <c:v>Legal</c:v>
                </c:pt>
                <c:pt idx="3">
                  <c:v>Accounting</c:v>
                </c:pt>
                <c:pt idx="4">
                  <c:v>FP&amp;A</c:v>
                </c:pt>
                <c:pt idx="5">
                  <c:v>Operations</c:v>
                </c:pt>
                <c:pt idx="6">
                  <c:v>IT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0.19444444444444445</c:v>
                </c:pt>
                <c:pt idx="1">
                  <c:v>5.5555555555555552E-2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8.3333333333333329E-2</c:v>
                </c:pt>
                <c:pt idx="5">
                  <c:v>0.22222222222222221</c:v>
                </c:pt>
                <c:pt idx="6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0-4246-8C42-E2EABC31A3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838514034517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E0-9140-ABD6-579CA517DD26}"/>
                </c:ext>
              </c:extLst>
            </c:dLbl>
            <c:dLbl>
              <c:idx val="6"/>
              <c:layout>
                <c:manualLayout>
                  <c:x val="8.6128380115059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0-9140-ABD6-579CA517D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HR</c:v>
                </c:pt>
                <c:pt idx="1">
                  <c:v>Recruiting</c:v>
                </c:pt>
                <c:pt idx="2">
                  <c:v>Legal</c:v>
                </c:pt>
                <c:pt idx="3">
                  <c:v>Accounting</c:v>
                </c:pt>
                <c:pt idx="4">
                  <c:v>FP&amp;A</c:v>
                </c:pt>
                <c:pt idx="5">
                  <c:v>Operations</c:v>
                </c:pt>
                <c:pt idx="6">
                  <c:v>IT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0.19359534206695778</c:v>
                </c:pt>
                <c:pt idx="1">
                  <c:v>0.16157205240174671</c:v>
                </c:pt>
                <c:pt idx="2">
                  <c:v>7.7147016011644837E-2</c:v>
                </c:pt>
                <c:pt idx="3">
                  <c:v>0.21106259097525473</c:v>
                </c:pt>
                <c:pt idx="4">
                  <c:v>7.132459970887918E-2</c:v>
                </c:pt>
                <c:pt idx="5">
                  <c:v>6.9868995633187769E-2</c:v>
                </c:pt>
                <c:pt idx="6">
                  <c:v>0.14556040756914118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0-4246-8C42-E2EABC31A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960048"/>
        <c:axId val="1877059887"/>
      </c:barChart>
      <c:catAx>
        <c:axId val="82696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877059887"/>
        <c:crosses val="autoZero"/>
        <c:auto val="1"/>
        <c:lblAlgn val="ctr"/>
        <c:lblOffset val="100"/>
        <c:noMultiLvlLbl val="0"/>
      </c:catAx>
      <c:valAx>
        <c:axId val="187705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050" dirty="0"/>
                  <a:t>% of G&amp;A</a:t>
                </a:r>
                <a:r>
                  <a:rPr lang="en-US" sz="1050" baseline="0" dirty="0"/>
                  <a:t> Employees</a:t>
                </a:r>
                <a:endParaRPr lang="en-US" sz="105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2696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chemeClr val="bg2"/>
                </a:solidFill>
              </a:rPr>
              <a:t>% of companies</a:t>
            </a:r>
            <a:r>
              <a:rPr lang="en-US" sz="1400" baseline="0" dirty="0">
                <a:solidFill>
                  <a:schemeClr val="bg2"/>
                </a:solidFill>
              </a:rPr>
              <a:t> allocating costs out of G&amp;A</a:t>
            </a:r>
            <a:endParaRPr lang="en-US" sz="1400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Office space</c:v>
                </c:pt>
                <c:pt idx="1">
                  <c:v>Hardware (e.g., laptops)</c:v>
                </c:pt>
                <c:pt idx="2">
                  <c:v>Software (e.g., Outlook)</c:v>
                </c:pt>
                <c:pt idx="3">
                  <c:v>Recruiting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0.625</c:v>
                </c:pt>
                <c:pt idx="2">
                  <c:v>0.5625</c:v>
                </c:pt>
                <c:pt idx="3">
                  <c:v>0.125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E-6745-8D37-B07D95953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Office space</c:v>
                </c:pt>
                <c:pt idx="1">
                  <c:v>Hardware (e.g., laptops)</c:v>
                </c:pt>
                <c:pt idx="2">
                  <c:v>Software (e.g., Outlook)</c:v>
                </c:pt>
                <c:pt idx="3">
                  <c:v>Recruiting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0.125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1-F24F-8219-1ECE9F4E55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Office space</c:v>
                </c:pt>
                <c:pt idx="1">
                  <c:v>Hardware (e.g., laptops)</c:v>
                </c:pt>
                <c:pt idx="2">
                  <c:v>Software (e.g., Outlook)</c:v>
                </c:pt>
                <c:pt idx="3">
                  <c:v>Recruiting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0.625</c:v>
                </c:pt>
                <c:pt idx="2">
                  <c:v>0.4375</c:v>
                </c:pt>
                <c:pt idx="3">
                  <c:v>6.25E-2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01-F24F-8219-1ECE9F4E5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0531760"/>
        <c:axId val="2096813840"/>
      </c:barChart>
      <c:catAx>
        <c:axId val="12705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96813840"/>
        <c:crosses val="autoZero"/>
        <c:auto val="1"/>
        <c:lblAlgn val="ctr"/>
        <c:lblOffset val="100"/>
        <c:noMultiLvlLbl val="0"/>
      </c:catAx>
      <c:valAx>
        <c:axId val="2096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bg2"/>
                    </a:solidFill>
                  </a:rPr>
                  <a:t>% of</a:t>
                </a:r>
                <a:r>
                  <a:rPr lang="en-US" sz="1050" baseline="0" dirty="0">
                    <a:solidFill>
                      <a:schemeClr val="bg2"/>
                    </a:solidFill>
                  </a:rPr>
                  <a:t> Companies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6546718360815313E-3"/>
              <c:y val="0.28440259725819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7053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615aecb6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615aecb6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615aecb6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615aecb6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1908976" y="2478584"/>
            <a:ext cx="53070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75" rIns="41575" bIns="207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996315" y="3085753"/>
            <a:ext cx="51489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400" b="1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600"/>
              <a:buFont typeface="Century Gothic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2596" y="1378913"/>
            <a:ext cx="2438638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424216" y="341013"/>
            <a:ext cx="82911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75" rIns="41575" bIns="207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657972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428627" y="1049252"/>
            <a:ext cx="78507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sz="11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22847" y="323731"/>
            <a:ext cx="8092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-4545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056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r="5829"/>
          <a:stretch/>
        </p:blipFill>
        <p:spPr>
          <a:xfrm>
            <a:off x="0" y="1367078"/>
            <a:ext cx="9144000" cy="3776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5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159" name="Google Shape;159;p25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60" name="Google Shape;160;p25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61" name="Google Shape;161;p25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62" name="Google Shape;162;p25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3" name="Google Shape;163;p25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64" name="Google Shape;164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1526520" y="3022276"/>
            <a:ext cx="6090900" cy="17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-4545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056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7041"/>
            <a:ext cx="9143356" cy="3301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6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172" name="Google Shape;172;p26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73" name="Google Shape;173;p26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74" name="Google Shape;174;p26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75" name="Google Shape;175;p26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76" name="Google Shape;176;p26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77" name="Google Shape;17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28627" y="1049252"/>
            <a:ext cx="78507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22847" y="323731"/>
            <a:ext cx="8092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92331" cy="483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ctrTitle"/>
          </p:nvPr>
        </p:nvSpPr>
        <p:spPr>
          <a:xfrm>
            <a:off x="2492506" y="596369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Logo">
  <p:cSld name="Title Slide w/ Log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2595" y="1378913"/>
            <a:ext cx="2438638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ctrTitle"/>
          </p:nvPr>
        </p:nvSpPr>
        <p:spPr>
          <a:xfrm>
            <a:off x="1908386" y="2479108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ubTitle" idx="1"/>
          </p:nvPr>
        </p:nvSpPr>
        <p:spPr>
          <a:xfrm>
            <a:off x="1997161" y="3086101"/>
            <a:ext cx="514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488382" y="4924554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Icon">
  <p:cSld name="Title Slide w/ Ic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4073843" y="1135464"/>
            <a:ext cx="996300" cy="9975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9"/>
          <p:cNvSpPr txBox="1">
            <a:spLocks noGrp="1"/>
          </p:cNvSpPr>
          <p:nvPr>
            <p:ph type="ctrTitle"/>
          </p:nvPr>
        </p:nvSpPr>
        <p:spPr>
          <a:xfrm>
            <a:off x="1908386" y="2479108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1"/>
          </p:nvPr>
        </p:nvSpPr>
        <p:spPr>
          <a:xfrm>
            <a:off x="1997161" y="3086101"/>
            <a:ext cx="514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ctrTitle"/>
          </p:nvPr>
        </p:nvSpPr>
        <p:spPr>
          <a:xfrm>
            <a:off x="1908386" y="1964757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1997161" y="2571750"/>
            <a:ext cx="514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Image">
  <p:cSld name="Title, Body, Imag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8886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>
            <a:spLocks noGrp="1"/>
          </p:cNvSpPr>
          <p:nvPr>
            <p:ph type="pic" idx="2"/>
          </p:nvPr>
        </p:nvSpPr>
        <p:spPr>
          <a:xfrm>
            <a:off x="4668441" y="0"/>
            <a:ext cx="4475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">
  <p:cSld name="Full Screen Imag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24563" y="1197705"/>
            <a:ext cx="8306100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w/ Logo">
  <p:cSld name="4_Title Slide w/ Logo">
    <p:bg>
      <p:bgPr>
        <a:solidFill>
          <a:schemeClr val="lt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 rotWithShape="1">
          <a:blip r:embed="rId2">
            <a:alphaModFix/>
          </a:blip>
          <a:srcRect r="5829"/>
          <a:stretch/>
        </p:blipFill>
        <p:spPr>
          <a:xfrm>
            <a:off x="0" y="1367102"/>
            <a:ext cx="9143269" cy="377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ctrTitle"/>
          </p:nvPr>
        </p:nvSpPr>
        <p:spPr>
          <a:xfrm>
            <a:off x="1918922" y="3159377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7" y="4937370"/>
            <a:ext cx="480563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8799920" y="5004115"/>
            <a:ext cx="132734" cy="37924"/>
          </a:xfrm>
          <a:custGeom>
            <a:avLst/>
            <a:gdLst/>
            <a:ahLst/>
            <a:cxnLst/>
            <a:rect l="l" t="t" r="r" b="b"/>
            <a:pathLst>
              <a:path w="291723" h="83349" extrusionOk="0">
                <a:moveTo>
                  <a:pt x="8393" y="8393"/>
                </a:moveTo>
                <a:lnTo>
                  <a:pt x="288031" y="8393"/>
                </a:lnTo>
                <a:lnTo>
                  <a:pt x="288031" y="78198"/>
                </a:lnTo>
                <a:lnTo>
                  <a:pt x="8393" y="781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8799920" y="4895368"/>
            <a:ext cx="132734" cy="90070"/>
          </a:xfrm>
          <a:custGeom>
            <a:avLst/>
            <a:gdLst/>
            <a:ahLst/>
            <a:cxnLst/>
            <a:rect l="l" t="t" r="r" b="b"/>
            <a:pathLst>
              <a:path w="291723" h="197955" extrusionOk="0">
                <a:moveTo>
                  <a:pt x="19958" y="196242"/>
                </a:moveTo>
                <a:cubicBezTo>
                  <a:pt x="74656" y="196242"/>
                  <a:pt x="129667" y="187594"/>
                  <a:pt x="183010" y="162277"/>
                </a:cubicBezTo>
                <a:cubicBezTo>
                  <a:pt x="220309" y="144565"/>
                  <a:pt x="260838" y="115185"/>
                  <a:pt x="287302" y="83616"/>
                </a:cubicBezTo>
                <a:lnTo>
                  <a:pt x="260838" y="8393"/>
                </a:lnTo>
                <a:cubicBezTo>
                  <a:pt x="255420" y="16519"/>
                  <a:pt x="247294" y="26521"/>
                  <a:pt x="230103" y="43712"/>
                </a:cubicBezTo>
                <a:cubicBezTo>
                  <a:pt x="213537" y="60278"/>
                  <a:pt x="190303" y="79032"/>
                  <a:pt x="161131" y="94660"/>
                </a:cubicBezTo>
                <a:cubicBezTo>
                  <a:pt x="117477" y="118102"/>
                  <a:pt x="65904" y="128833"/>
                  <a:pt x="19958" y="129041"/>
                </a:cubicBezTo>
                <a:lnTo>
                  <a:pt x="8393" y="129041"/>
                </a:lnTo>
                <a:lnTo>
                  <a:pt x="8393" y="196242"/>
                </a:lnTo>
                <a:lnTo>
                  <a:pt x="19958" y="1962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3"/>
          <p:cNvSpPr>
            <a:spLocks noGrp="1"/>
          </p:cNvSpPr>
          <p:nvPr>
            <p:ph type="pic" idx="2"/>
          </p:nvPr>
        </p:nvSpPr>
        <p:spPr>
          <a:xfrm>
            <a:off x="4073843" y="1670699"/>
            <a:ext cx="996300" cy="997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 w/ Logo">
  <p:cSld name="6_Title Slide w/ Logo">
    <p:bg>
      <p:bgPr>
        <a:solidFill>
          <a:schemeClr val="lt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 rotWithShape="1">
          <a:blip r:embed="rId2">
            <a:alphaModFix/>
          </a:blip>
          <a:srcRect r="5829"/>
          <a:stretch/>
        </p:blipFill>
        <p:spPr>
          <a:xfrm>
            <a:off x="0" y="1367102"/>
            <a:ext cx="9143269" cy="377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ctrTitle"/>
          </p:nvPr>
        </p:nvSpPr>
        <p:spPr>
          <a:xfrm>
            <a:off x="1918922" y="3159377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7" y="4937370"/>
            <a:ext cx="480563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/>
          <p:nvPr/>
        </p:nvSpPr>
        <p:spPr>
          <a:xfrm>
            <a:off x="8799920" y="5004115"/>
            <a:ext cx="132734" cy="37924"/>
          </a:xfrm>
          <a:custGeom>
            <a:avLst/>
            <a:gdLst/>
            <a:ahLst/>
            <a:cxnLst/>
            <a:rect l="l" t="t" r="r" b="b"/>
            <a:pathLst>
              <a:path w="291723" h="83349" extrusionOk="0">
                <a:moveTo>
                  <a:pt x="8393" y="8393"/>
                </a:moveTo>
                <a:lnTo>
                  <a:pt x="288031" y="8393"/>
                </a:lnTo>
                <a:lnTo>
                  <a:pt x="288031" y="78198"/>
                </a:lnTo>
                <a:lnTo>
                  <a:pt x="8393" y="781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8799920" y="4895368"/>
            <a:ext cx="132734" cy="90070"/>
          </a:xfrm>
          <a:custGeom>
            <a:avLst/>
            <a:gdLst/>
            <a:ahLst/>
            <a:cxnLst/>
            <a:rect l="l" t="t" r="r" b="b"/>
            <a:pathLst>
              <a:path w="291723" h="197955" extrusionOk="0">
                <a:moveTo>
                  <a:pt x="19958" y="196242"/>
                </a:moveTo>
                <a:cubicBezTo>
                  <a:pt x="74656" y="196242"/>
                  <a:pt x="129667" y="187594"/>
                  <a:pt x="183010" y="162277"/>
                </a:cubicBezTo>
                <a:cubicBezTo>
                  <a:pt x="220309" y="144565"/>
                  <a:pt x="260838" y="115185"/>
                  <a:pt x="287302" y="83616"/>
                </a:cubicBezTo>
                <a:lnTo>
                  <a:pt x="260838" y="8393"/>
                </a:lnTo>
                <a:cubicBezTo>
                  <a:pt x="255420" y="16519"/>
                  <a:pt x="247294" y="26521"/>
                  <a:pt x="230103" y="43712"/>
                </a:cubicBezTo>
                <a:cubicBezTo>
                  <a:pt x="213537" y="60278"/>
                  <a:pt x="190303" y="79032"/>
                  <a:pt x="161131" y="94660"/>
                </a:cubicBezTo>
                <a:cubicBezTo>
                  <a:pt x="117477" y="118102"/>
                  <a:pt x="65904" y="128833"/>
                  <a:pt x="19958" y="129041"/>
                </a:cubicBezTo>
                <a:lnTo>
                  <a:pt x="8393" y="129041"/>
                </a:lnTo>
                <a:lnTo>
                  <a:pt x="8393" y="196242"/>
                </a:lnTo>
                <a:lnTo>
                  <a:pt x="19958" y="1962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72" y="2398471"/>
            <a:ext cx="9144975" cy="2500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35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234" name="Google Shape;234;p35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235" name="Google Shape;235;p35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36" name="Google Shape;236;p35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237" name="Google Shape;237;p35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8" name="Google Shape;238;p35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39" name="Google Shape;23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35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428627" y="1049252"/>
            <a:ext cx="78507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sz="11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422847" y="323731"/>
            <a:ext cx="8092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ctrTitle"/>
          </p:nvPr>
        </p:nvSpPr>
        <p:spPr>
          <a:xfrm>
            <a:off x="1908386" y="2479108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1"/>
          </p:nvPr>
        </p:nvSpPr>
        <p:spPr>
          <a:xfrm>
            <a:off x="1997161" y="3086101"/>
            <a:ext cx="514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3649" y="1354364"/>
            <a:ext cx="495595" cy="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056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72" y="1965140"/>
            <a:ext cx="9144331" cy="3176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7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83" name="Google Shape;83;p17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84" name="Google Shape;84;p17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85" name="Google Shape;85;p17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86" name="Google Shape;86;p17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" name="Google Shape;87;p17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88" name="Google Shape;8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28627" y="1049252"/>
            <a:ext cx="78507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22847" y="323731"/>
            <a:ext cx="8092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>
            <a:spLocks noGrp="1"/>
          </p:cNvSpPr>
          <p:nvPr>
            <p:ph type="chart" idx="2"/>
          </p:nvPr>
        </p:nvSpPr>
        <p:spPr>
          <a:xfrm>
            <a:off x="422847" y="1046894"/>
            <a:ext cx="8092200" cy="3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22847" y="323731"/>
            <a:ext cx="8092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w/ Logo">
  <p:cSld name="5_Title Slide w/ Logo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1918922" y="2850583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6214" y="1562207"/>
            <a:ext cx="891510" cy="98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9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102" name="Google Shape;102;p19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03" name="Google Shape;103;p19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04" name="Google Shape;104;p19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05" name="Google Shape;105;p19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" name="Google Shape;106;p19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07" name="Google Shape;10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4056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 Layout 7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3462936" y="-2094"/>
            <a:ext cx="5675630" cy="514546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2" name="Google Shape;112;p20"/>
          <p:cNvGrpSpPr/>
          <p:nvPr/>
        </p:nvGrpSpPr>
        <p:grpSpPr>
          <a:xfrm>
            <a:off x="-4544" y="4278497"/>
            <a:ext cx="9149079" cy="866805"/>
            <a:chOff x="-9992" y="9387571"/>
            <a:chExt cx="20116709" cy="1905904"/>
          </a:xfrm>
        </p:grpSpPr>
        <p:grpSp>
          <p:nvGrpSpPr>
            <p:cNvPr id="113" name="Google Shape;113;p20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14" name="Google Shape;114;p20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15" name="Google Shape;115;p20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16" name="Google Shape;116;p20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" name="Google Shape;117;p20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18" name="Google Shape;118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373224" y="644259"/>
            <a:ext cx="2634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6373224" y="353778"/>
            <a:ext cx="26349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3"/>
          </p:nvPr>
        </p:nvSpPr>
        <p:spPr>
          <a:xfrm>
            <a:off x="424217" y="1197705"/>
            <a:ext cx="5423400" cy="3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0" y="289"/>
            <a:ext cx="2582412" cy="514546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7" name="Google Shape;127;p21"/>
          <p:cNvGrpSpPr/>
          <p:nvPr/>
        </p:nvGrpSpPr>
        <p:grpSpPr>
          <a:xfrm>
            <a:off x="-4545" y="4278497"/>
            <a:ext cx="9149079" cy="866805"/>
            <a:chOff x="-9992" y="9387571"/>
            <a:chExt cx="20116709" cy="1905904"/>
          </a:xfrm>
        </p:grpSpPr>
        <p:grpSp>
          <p:nvGrpSpPr>
            <p:cNvPr id="128" name="Google Shape;128;p21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29" name="Google Shape;129;p21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0" name="Google Shape;130;p21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31" name="Google Shape;131;p21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" name="Google Shape;132;p21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33" name="Google Shape;133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958679" y="1049252"/>
            <a:ext cx="5807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sz="11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952899" y="341257"/>
            <a:ext cx="5812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24217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4532101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3"/>
          </p:nvPr>
        </p:nvSpPr>
        <p:spPr>
          <a:xfrm>
            <a:off x="424217" y="906596"/>
            <a:ext cx="37833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4"/>
          </p:nvPr>
        </p:nvSpPr>
        <p:spPr>
          <a:xfrm>
            <a:off x="4532101" y="906596"/>
            <a:ext cx="38859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85750" y="4853354"/>
            <a:ext cx="637671" cy="1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711946" y="4825447"/>
            <a:ext cx="146295" cy="1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42900" y="45244"/>
            <a:ext cx="84507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42900" y="1272931"/>
            <a:ext cx="8450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4544" y="4278497"/>
            <a:ext cx="9149079" cy="866805"/>
            <a:chOff x="-9992" y="9387571"/>
            <a:chExt cx="20116709" cy="1905904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58" name="Google Shape;58;p13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59" name="Google Shape;59;p13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endParaRPr sz="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61" name="Google Shape;61;p1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ctrTitle"/>
          </p:nvPr>
        </p:nvSpPr>
        <p:spPr>
          <a:xfrm>
            <a:off x="1682900" y="2326175"/>
            <a:ext cx="5842800" cy="607200"/>
          </a:xfrm>
          <a:prstGeom prst="rect">
            <a:avLst/>
          </a:prstGeom>
        </p:spPr>
        <p:txBody>
          <a:bodyPr spcFirstLastPara="1" wrap="square" lIns="0" tIns="20775" rIns="41575" bIns="207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G&amp;A Benchmarking Survey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7377D1-A47D-D987-4725-7171BBAF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06D91-B034-1695-BF30-3DA12087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724" y="1358728"/>
            <a:ext cx="3783300" cy="1355754"/>
          </a:xfrm>
        </p:spPr>
        <p:txBody>
          <a:bodyPr>
            <a:normAutofit/>
          </a:bodyPr>
          <a:lstStyle/>
          <a:p>
            <a:pPr algn="l">
              <a:buSzPct val="10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Data represents 16 companies</a:t>
            </a:r>
            <a:r>
              <a:rPr lang="en-US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 with a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median ARR of $25-50M, and a median headcount of 300</a:t>
            </a:r>
          </a:p>
          <a:p>
            <a:pPr algn="l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Data has been cut by total, small (&lt;$25MM ARR) and large (&gt;$25MM ARR)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F7163A-794E-8478-6476-1A3157D98151}"/>
              </a:ext>
            </a:extLst>
          </p:cNvPr>
          <p:cNvGrpSpPr/>
          <p:nvPr/>
        </p:nvGrpSpPr>
        <p:grpSpPr>
          <a:xfrm>
            <a:off x="1171140" y="1119392"/>
            <a:ext cx="3214468" cy="156626"/>
            <a:chOff x="731520" y="1041011"/>
            <a:chExt cx="3214468" cy="1566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1F67E4-497C-25AD-1C65-935D57C6B1FC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" y="1119324"/>
              <a:ext cx="3214468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CEC2AE-C59B-93A7-4A2E-3B0D0AF9CB1D}"/>
                </a:ext>
              </a:extLst>
            </p:cNvPr>
            <p:cNvSpPr/>
            <p:nvPr/>
          </p:nvSpPr>
          <p:spPr>
            <a:xfrm>
              <a:off x="1825284" y="1041011"/>
              <a:ext cx="1026941" cy="156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>
                      <a:lumMod val="25000"/>
                    </a:schemeClr>
                  </a:solidFill>
                  <a:latin typeface="Century Gothic" panose="020B0502020202020204" pitchFamily="34" charset="0"/>
                </a:rPr>
                <a:t>Overview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BCBA2-6319-FDFF-3BAF-F63EF4F744E6}"/>
              </a:ext>
            </a:extLst>
          </p:cNvPr>
          <p:cNvGrpSpPr/>
          <p:nvPr/>
        </p:nvGrpSpPr>
        <p:grpSpPr>
          <a:xfrm>
            <a:off x="1171140" y="2771692"/>
            <a:ext cx="3214468" cy="151953"/>
            <a:chOff x="731520" y="1041011"/>
            <a:chExt cx="3214468" cy="15195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90342D-CAB6-1BB1-F1A1-67317944EA55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" y="1119324"/>
              <a:ext cx="3214468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15C165-CFF1-F94F-7417-8ADADA83A5B6}"/>
                </a:ext>
              </a:extLst>
            </p:cNvPr>
            <p:cNvSpPr/>
            <p:nvPr/>
          </p:nvSpPr>
          <p:spPr>
            <a:xfrm>
              <a:off x="1735540" y="1041011"/>
              <a:ext cx="1206428" cy="15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>
                      <a:lumMod val="25000"/>
                    </a:schemeClr>
                  </a:solidFill>
                  <a:latin typeface="Century Gothic" panose="020B0502020202020204" pitchFamily="34" charset="0"/>
                </a:rPr>
                <a:t>Key Findings</a:t>
              </a:r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2E51E59-6286-9B3F-FE61-89BA57707C18}"/>
              </a:ext>
            </a:extLst>
          </p:cNvPr>
          <p:cNvSpPr txBox="1">
            <a:spLocks/>
          </p:cNvSpPr>
          <p:nvPr/>
        </p:nvSpPr>
        <p:spPr>
          <a:xfrm>
            <a:off x="886724" y="3105351"/>
            <a:ext cx="3783300" cy="13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There is consistency in the ratio of G&amp;A headcount vs. total across company size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There is consistency in G&amp;A inclusion of core departments (e.g., HR, Legal)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Cost allocation out of G&amp;A correlates with company size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7DC7EB-FA5E-56B7-EAB9-EFB1C9442DBA}"/>
              </a:ext>
            </a:extLst>
          </p:cNvPr>
          <p:cNvGrpSpPr/>
          <p:nvPr/>
        </p:nvGrpSpPr>
        <p:grpSpPr>
          <a:xfrm>
            <a:off x="5172940" y="1316227"/>
            <a:ext cx="3153131" cy="2511045"/>
            <a:chOff x="5461331" y="1526031"/>
            <a:chExt cx="3153131" cy="2511045"/>
          </a:xfrm>
        </p:grpSpPr>
        <p:pic>
          <p:nvPicPr>
            <p:cNvPr id="2050" name="Picture 2" descr="Extole - Products, Competitors, Financials, Employees, Headquarters  Locations">
              <a:extLst>
                <a:ext uri="{FF2B5EF4-FFF2-40B4-BE49-F238E27FC236}">
                  <a16:creationId xmlns:a16="http://schemas.microsoft.com/office/drawing/2014/main" id="{911974C4-2333-0197-1A66-77BF993C1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456" y="1965528"/>
              <a:ext cx="885515" cy="25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eading SaaS Security and SSPM Platform | AppOmni">
              <a:extLst>
                <a:ext uri="{FF2B5EF4-FFF2-40B4-BE49-F238E27FC236}">
                  <a16:creationId xmlns:a16="http://schemas.microsoft.com/office/drawing/2014/main" id="{BE3BFFB6-6047-CE05-E23A-7A4891F14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8" y="1996095"/>
              <a:ext cx="1090406" cy="1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ircleCI Reaches $1.7 Billion Valuation with $100 Million in New Financing  | Business Wire">
              <a:extLst>
                <a:ext uri="{FF2B5EF4-FFF2-40B4-BE49-F238E27FC236}">
                  <a16:creationId xmlns:a16="http://schemas.microsoft.com/office/drawing/2014/main" id="{67DB11A2-AC90-9DD3-664A-C276B50D1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378" y="2365573"/>
              <a:ext cx="876084" cy="24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Motive | All-in-one fleet management">
              <a:extLst>
                <a:ext uri="{FF2B5EF4-FFF2-40B4-BE49-F238E27FC236}">
                  <a16:creationId xmlns:a16="http://schemas.microsoft.com/office/drawing/2014/main" id="{DA9FADC3-6846-68E4-1A92-AC091F82D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478" y="3471078"/>
              <a:ext cx="692247" cy="26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Testing Asynchronous APIs with Postman | by devdone | Medium">
              <a:extLst>
                <a:ext uri="{FF2B5EF4-FFF2-40B4-BE49-F238E27FC236}">
                  <a16:creationId xmlns:a16="http://schemas.microsoft.com/office/drawing/2014/main" id="{93805AD4-4193-1B7E-D472-895C9E0F4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00" y="2312890"/>
              <a:ext cx="885516" cy="353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Dialpad - Work beautifully">
              <a:extLst>
                <a:ext uri="{FF2B5EF4-FFF2-40B4-BE49-F238E27FC236}">
                  <a16:creationId xmlns:a16="http://schemas.microsoft.com/office/drawing/2014/main" id="{08F1B7A3-0EDB-3FEF-CF52-590FCC875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402" y="2767028"/>
              <a:ext cx="919623" cy="17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Drone Mapping Software | Drone Mapping App | UAV Mapping | Surveying  Software | DroneDeploy">
              <a:extLst>
                <a:ext uri="{FF2B5EF4-FFF2-40B4-BE49-F238E27FC236}">
                  <a16:creationId xmlns:a16="http://schemas.microsoft.com/office/drawing/2014/main" id="{06EE4D8D-403A-97FC-026D-727088B85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634" y="3504965"/>
              <a:ext cx="901158" cy="19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Soft Robotics Food Automation Solutions Combing 3D vision, Artificial  Intelligence and Soft Grasping">
              <a:extLst>
                <a:ext uri="{FF2B5EF4-FFF2-40B4-BE49-F238E27FC236}">
                  <a16:creationId xmlns:a16="http://schemas.microsoft.com/office/drawing/2014/main" id="{40CC106F-9282-3A94-6D74-40F3BC608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037" y="3035417"/>
              <a:ext cx="718888" cy="29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Uptycs Launches Industry's First Cloud Security Early Warning System">
              <a:extLst>
                <a:ext uri="{FF2B5EF4-FFF2-40B4-BE49-F238E27FC236}">
                  <a16:creationId xmlns:a16="http://schemas.microsoft.com/office/drawing/2014/main" id="{8A883E4A-AF6D-8C28-5BE7-DF6CE8854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837" y="3843838"/>
              <a:ext cx="651288" cy="19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Real-Time In-App Chat and Communication Platform | PubNub">
              <a:extLst>
                <a:ext uri="{FF2B5EF4-FFF2-40B4-BE49-F238E27FC236}">
                  <a16:creationId xmlns:a16="http://schemas.microsoft.com/office/drawing/2014/main" id="{2A8BF7DF-0298-0A64-5F1B-9D284EC25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198" y="3152613"/>
              <a:ext cx="658444" cy="147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Honeycomb">
              <a:extLst>
                <a:ext uri="{FF2B5EF4-FFF2-40B4-BE49-F238E27FC236}">
                  <a16:creationId xmlns:a16="http://schemas.microsoft.com/office/drawing/2014/main" id="{FCE73DC1-0BC2-F9F3-626A-182383DCC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185" y="2360633"/>
              <a:ext cx="880593" cy="25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RapidAPI Rebrands To Rapid As It Expands Its Focus On Delivering The  Next-generation Platform To Power the API Economy | Business Wire">
              <a:extLst>
                <a:ext uri="{FF2B5EF4-FFF2-40B4-BE49-F238E27FC236}">
                  <a16:creationId xmlns:a16="http://schemas.microsoft.com/office/drawing/2014/main" id="{F0D0C9BF-2B78-89B0-7903-B98621A634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4" t="19557" r="16096" b="26815"/>
            <a:stretch/>
          </p:blipFill>
          <p:spPr bwMode="auto">
            <a:xfrm>
              <a:off x="7748334" y="1526031"/>
              <a:ext cx="856173" cy="33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arness Reaches $1.7 Billion Valuation With $115 Million in New Financing">
              <a:extLst>
                <a:ext uri="{FF2B5EF4-FFF2-40B4-BE49-F238E27FC236}">
                  <a16:creationId xmlns:a16="http://schemas.microsoft.com/office/drawing/2014/main" id="{6DAFBE2B-10CE-1895-A0F0-3383AB8374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2" b="22550"/>
            <a:stretch/>
          </p:blipFill>
          <p:spPr bwMode="auto">
            <a:xfrm>
              <a:off x="5461331" y="1566077"/>
              <a:ext cx="991255" cy="25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Comet ML - Build better models faster">
              <a:extLst>
                <a:ext uri="{FF2B5EF4-FFF2-40B4-BE49-F238E27FC236}">
                  <a16:creationId xmlns:a16="http://schemas.microsoft.com/office/drawing/2014/main" id="{8B384D1C-7548-7F81-C2CC-2E14209359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" t="21823" r="5831" b="26959"/>
            <a:stretch/>
          </p:blipFill>
          <p:spPr bwMode="auto">
            <a:xfrm>
              <a:off x="6715024" y="1546608"/>
              <a:ext cx="760914" cy="29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Managed Detection &amp; Response MDR &amp; Security Services | Expel">
              <a:extLst>
                <a:ext uri="{FF2B5EF4-FFF2-40B4-BE49-F238E27FC236}">
                  <a16:creationId xmlns:a16="http://schemas.microsoft.com/office/drawing/2014/main" id="{91DD234B-82C6-FBF5-C9DA-868F0BECE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107" y="3133460"/>
              <a:ext cx="541703" cy="17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Matillion Onboarding &amp; Training Packages | Cloud Data Warehouse">
              <a:extLst>
                <a:ext uri="{FF2B5EF4-FFF2-40B4-BE49-F238E27FC236}">
                  <a16:creationId xmlns:a16="http://schemas.microsoft.com/office/drawing/2014/main" id="{75C00DFD-A92E-5227-92EC-66235B644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387" y="2632162"/>
              <a:ext cx="1206428" cy="44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158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418650" y="216434"/>
            <a:ext cx="8306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dirty="0"/>
              <a:t>Company Profile</a:t>
            </a:r>
            <a:endParaRPr dirty="0"/>
          </a:p>
        </p:txBody>
      </p:sp>
      <p:sp>
        <p:nvSpPr>
          <p:cNvPr id="259" name="Google Shape;259;p38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8C6339-B7DA-A8BB-7191-937A91FA4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930874"/>
              </p:ext>
            </p:extLst>
          </p:nvPr>
        </p:nvGraphicFramePr>
        <p:xfrm>
          <a:off x="1336432" y="929021"/>
          <a:ext cx="6682153" cy="302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F3894D-BBA3-8562-8FAD-E4A9CCE35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0291"/>
              </p:ext>
            </p:extLst>
          </p:nvPr>
        </p:nvGraphicFramePr>
        <p:xfrm>
          <a:off x="865333" y="3949066"/>
          <a:ext cx="6272116" cy="61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588">
                  <a:extLst>
                    <a:ext uri="{9D8B030D-6E8A-4147-A177-3AD203B41FA5}">
                      <a16:colId xmlns:a16="http://schemas.microsoft.com/office/drawing/2014/main" val="3103630668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2549420493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1646290158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941025570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1074347903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2211275434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4129253967"/>
                    </a:ext>
                  </a:extLst>
                </a:gridCol>
                <a:gridCol w="732504">
                  <a:extLst>
                    <a:ext uri="{9D8B030D-6E8A-4147-A177-3AD203B41FA5}">
                      <a16:colId xmlns:a16="http://schemas.microsoft.com/office/drawing/2014/main" val="3051947742"/>
                    </a:ext>
                  </a:extLst>
                </a:gridCol>
              </a:tblGrid>
              <a:tr h="15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n-size (=16)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1 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 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 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4 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3 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 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 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045483"/>
                  </a:ext>
                </a:extLst>
              </a:tr>
              <a:tr h="15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Median Headcount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67.5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129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600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625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2,140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352855"/>
                  </a:ext>
                </a:extLst>
              </a:tr>
              <a:tr h="15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Min Headcount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530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550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1,080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655349"/>
                  </a:ext>
                </a:extLst>
              </a:tr>
              <a:tr h="15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Max Headcount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360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750</a:t>
                      </a:r>
                      <a:endParaRPr lang="en-US" sz="900" b="0" i="0" u="none" strike="noStrike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700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3,200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8022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EC450D-3E9D-95A5-15A9-7D41EDF52D89}"/>
              </a:ext>
            </a:extLst>
          </p:cNvPr>
          <p:cNvSpPr txBox="1"/>
          <p:nvPr/>
        </p:nvSpPr>
        <p:spPr>
          <a:xfrm>
            <a:off x="-3516" y="4622213"/>
            <a:ext cx="45755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800" dirty="0">
                <a:solidFill>
                  <a:srgbClr val="222222"/>
                </a:solidFill>
                <a:latin typeface="Century Gothic" panose="020B0502020202020204" pitchFamily="34" charset="0"/>
              </a:rPr>
              <a:t>1. Total sample size =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2A228-81F4-06DF-C395-1963C7473ED9}"/>
              </a:ext>
            </a:extLst>
          </p:cNvPr>
          <p:cNvSpPr txBox="1"/>
          <p:nvPr/>
        </p:nvSpPr>
        <p:spPr>
          <a:xfrm>
            <a:off x="418650" y="600142"/>
            <a:ext cx="4575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your approx. ARR and employee count?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6BFA-4F49-4C1C-FF20-1DD2DBFF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0" y="477292"/>
            <a:ext cx="8306700" cy="3909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consistency in the ratio of G&amp;A headcount vs. total across company size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D7F3CF-3A09-89AC-316C-32FA12929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573679"/>
              </p:ext>
            </p:extLst>
          </p:nvPr>
        </p:nvGraphicFramePr>
        <p:xfrm>
          <a:off x="1538067" y="1290520"/>
          <a:ext cx="6067865" cy="27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B4F28D-1D51-0DB2-97E8-02D3A8EE2AB3}"/>
              </a:ext>
            </a:extLst>
          </p:cNvPr>
          <p:cNvSpPr txBox="1"/>
          <p:nvPr/>
        </p:nvSpPr>
        <p:spPr>
          <a:xfrm>
            <a:off x="70339" y="4512319"/>
            <a:ext cx="6399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1. Total sample size = 16</a:t>
            </a:r>
          </a:p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2. Data has been cut by total, small (&lt;$25MM ARR) and large (&gt;$25MM ARR)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24468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FEB-B594-08F8-0FDF-89E607A5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33" y="473128"/>
            <a:ext cx="8306700" cy="3909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degree of consistency around inclusion of core G&amp;A function</a:t>
            </a:r>
            <a:endParaRPr lang="en-US" b="0" i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B5D6F7-D2BD-A64F-7B8A-B3C56A292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982543"/>
              </p:ext>
            </p:extLst>
          </p:nvPr>
        </p:nvGraphicFramePr>
        <p:xfrm>
          <a:off x="485335" y="1308295"/>
          <a:ext cx="6642898" cy="32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DE68B4-2F65-19DE-EE85-90FE01D36E68}"/>
              </a:ext>
            </a:extLst>
          </p:cNvPr>
          <p:cNvSpPr/>
          <p:nvPr/>
        </p:nvSpPr>
        <p:spPr>
          <a:xfrm>
            <a:off x="7298267" y="2292034"/>
            <a:ext cx="1591733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dirty="0">
                <a:solidFill>
                  <a:schemeClr val="bg2"/>
                </a:solidFill>
                <a:latin typeface="Century Gothic" panose="020B0502020202020204" pitchFamily="34" charset="0"/>
              </a:rPr>
              <a:t>Other departments:</a:t>
            </a:r>
          </a:p>
          <a:p>
            <a:endParaRPr lang="en-US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Security &amp;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Executives &amp;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6E54A-033F-633E-5CA1-75811F209638}"/>
              </a:ext>
            </a:extLst>
          </p:cNvPr>
          <p:cNvSpPr txBox="1"/>
          <p:nvPr/>
        </p:nvSpPr>
        <p:spPr>
          <a:xfrm>
            <a:off x="17586" y="4612943"/>
            <a:ext cx="45755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800" dirty="0">
                <a:solidFill>
                  <a:srgbClr val="222222"/>
                </a:solidFill>
                <a:latin typeface="Century Gothic" panose="020B0502020202020204" pitchFamily="34" charset="0"/>
              </a:rPr>
              <a:t>1. Total sample size = 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E22F7-1F89-9937-43E1-DB8F7EDA1707}"/>
              </a:ext>
            </a:extLst>
          </p:cNvPr>
          <p:cNvSpPr txBox="1"/>
          <p:nvPr/>
        </p:nvSpPr>
        <p:spPr>
          <a:xfrm>
            <a:off x="349976" y="787979"/>
            <a:ext cx="4575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departments do you include in G&amp;A?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3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FEB-B594-08F8-0FDF-89E607A5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0" y="141316"/>
            <a:ext cx="8306700" cy="691868"/>
          </a:xfrm>
        </p:spPr>
        <p:txBody>
          <a:bodyPr>
            <a:normAutofit fontScale="90000"/>
          </a:bodyPr>
          <a:lstStyle/>
          <a:p>
            <a:r>
              <a:rPr lang="en-US" dirty="0"/>
              <a:t>Smaller companies have relatively more employees in accounting &amp; ops and less in recruiting &amp; legal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5BB80C-1E7D-1E4C-EB49-FC6B39A8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372482"/>
              </p:ext>
            </p:extLst>
          </p:nvPr>
        </p:nvGraphicFramePr>
        <p:xfrm>
          <a:off x="1372480" y="1124254"/>
          <a:ext cx="6399041" cy="35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25846D-CDF3-E65F-B35F-59130C4476A7}"/>
              </a:ext>
            </a:extLst>
          </p:cNvPr>
          <p:cNvSpPr txBox="1"/>
          <p:nvPr/>
        </p:nvSpPr>
        <p:spPr>
          <a:xfrm>
            <a:off x="399333" y="777749"/>
            <a:ext cx="4575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employees are in each team?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2B9B3-22A7-9058-AE47-8AC0D2C821C9}"/>
              </a:ext>
            </a:extLst>
          </p:cNvPr>
          <p:cNvSpPr txBox="1"/>
          <p:nvPr/>
        </p:nvSpPr>
        <p:spPr>
          <a:xfrm>
            <a:off x="70339" y="4451217"/>
            <a:ext cx="83067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1. Total sample size = 16</a:t>
            </a:r>
          </a:p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2. Data has been cut by total, small (&lt;$25MM ARR) and large (&gt;$25MM ARR)</a:t>
            </a:r>
          </a:p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3. Employee counts from non-core G&amp;A functions (e.g., management, data, compliance) have been excluded due to small n-size</a:t>
            </a:r>
          </a:p>
        </p:txBody>
      </p:sp>
    </p:spTree>
    <p:extLst>
      <p:ext uri="{BB962C8B-B14F-4D97-AF65-F5344CB8AC3E}">
        <p14:creationId xmlns:p14="http://schemas.microsoft.com/office/powerpoint/2010/main" val="428736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FEB-B594-08F8-0FDF-89E607A5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0" y="371442"/>
            <a:ext cx="8306700" cy="3909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a direct correlation between size and cost allocation out of G&amp;A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B5D6F7-D2BD-A64F-7B8A-B3C56A292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793361"/>
              </p:ext>
            </p:extLst>
          </p:nvPr>
        </p:nvGraphicFramePr>
        <p:xfrm>
          <a:off x="491763" y="1148071"/>
          <a:ext cx="6636470" cy="332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DE68B4-2F65-19DE-EE85-90FE01D36E68}"/>
              </a:ext>
            </a:extLst>
          </p:cNvPr>
          <p:cNvSpPr/>
          <p:nvPr/>
        </p:nvSpPr>
        <p:spPr>
          <a:xfrm>
            <a:off x="7298267" y="2189602"/>
            <a:ext cx="1591733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dirty="0">
                <a:solidFill>
                  <a:schemeClr val="bg2"/>
                </a:solidFill>
                <a:latin typeface="Century Gothic" panose="020B0502020202020204" pitchFamily="34" charset="0"/>
              </a:rPr>
              <a:t>Other expenses:</a:t>
            </a:r>
          </a:p>
          <a:p>
            <a:endParaRPr lang="en-US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Office supplies &amp; other expenses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Facilities headcount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D9800-23CF-2DF0-82B8-57070D8DC9A9}"/>
              </a:ext>
            </a:extLst>
          </p:cNvPr>
          <p:cNvSpPr txBox="1"/>
          <p:nvPr/>
        </p:nvSpPr>
        <p:spPr>
          <a:xfrm>
            <a:off x="418649" y="733627"/>
            <a:ext cx="5728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costs are allocated out of G&amp;A back to S&amp;M and R&amp;D?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E343D-1436-BE6D-B523-3A2EF32A4142}"/>
              </a:ext>
            </a:extLst>
          </p:cNvPr>
          <p:cNvSpPr txBox="1"/>
          <p:nvPr/>
        </p:nvSpPr>
        <p:spPr>
          <a:xfrm>
            <a:off x="70339" y="4512319"/>
            <a:ext cx="6399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1. Total sample size = 16</a:t>
            </a:r>
          </a:p>
          <a:p>
            <a:pPr algn="l">
              <a:buSzPct val="100000"/>
            </a:pPr>
            <a:r>
              <a:rPr lang="en-US" sz="700" dirty="0">
                <a:solidFill>
                  <a:srgbClr val="222222"/>
                </a:solidFill>
                <a:latin typeface="Century Gothic" panose="020B0502020202020204" pitchFamily="34" charset="0"/>
              </a:rPr>
              <a:t>2. Data has been cut by total, small (&lt;$25MM ARR) and large (&gt;$25MM ARR)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98425766"/>
      </p:ext>
    </p:extLst>
  </p:cSld>
  <p:clrMapOvr>
    <a:masterClrMapping/>
  </p:clrMapOvr>
</p:sld>
</file>

<file path=ppt/theme/theme1.xml><?xml version="1.0" encoding="utf-8"?>
<a:theme xmlns:a="http://schemas.openxmlformats.org/drawingml/2006/main" name="1_Scale White Theme">
  <a:themeElements>
    <a:clrScheme name="White Theme">
      <a:dk1>
        <a:srgbClr val="455550"/>
      </a:dk1>
      <a:lt1>
        <a:srgbClr val="FFFFFF"/>
      </a:lt1>
      <a:dk2>
        <a:srgbClr val="232323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458</Words>
  <Application>Microsoft Macintosh PowerPoint</Application>
  <PresentationFormat>On-screen Show (16:9)</PresentationFormat>
  <Paragraphs>84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Arial</vt:lpstr>
      <vt:lpstr>1_Scale White Theme</vt:lpstr>
      <vt:lpstr>G&amp;A Benchmarking Survey</vt:lpstr>
      <vt:lpstr>Executive Summary</vt:lpstr>
      <vt:lpstr>Company Profile</vt:lpstr>
      <vt:lpstr>There is consistency in the ratio of G&amp;A headcount vs. total across company size</vt:lpstr>
      <vt:lpstr>High degree of consistency around inclusion of core G&amp;A function</vt:lpstr>
      <vt:lpstr>Smaller companies have relatively more employees in accounting &amp; ops and less in recruiting &amp; legal</vt:lpstr>
      <vt:lpstr>There is a direct correlation between size and cost allocation out of G&amp;A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G&amp;A Benchmarking Survey</dc:title>
  <cp:lastModifiedBy>Anisha Agarwal</cp:lastModifiedBy>
  <cp:revision>11</cp:revision>
  <dcterms:modified xsi:type="dcterms:W3CDTF">2023-05-31T18:13:43Z</dcterms:modified>
</cp:coreProperties>
</file>