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5" r:id="rId5"/>
    <p:sldMasterId id="2147483716" r:id="rId6"/>
    <p:sldMasterId id="214748371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</p:sldIdLst>
  <p:sldSz cy="6858000" cx="12192000"/>
  <p:notesSz cx="6858000" cy="9144000"/>
  <p:embeddedFontLst>
    <p:embeddedFont>
      <p:font typeface="Raleway SemiBold"/>
      <p:regular r:id="rId76"/>
      <p:bold r:id="rId77"/>
      <p:italic r:id="rId78"/>
      <p:boldItalic r:id="rId79"/>
    </p:embeddedFont>
    <p:embeddedFont>
      <p:font typeface="Raleway ExtraBold"/>
      <p:bold r:id="rId80"/>
      <p:boldItalic r:id="rId81"/>
    </p:embeddedFont>
    <p:embeddedFont>
      <p:font typeface="Outfit"/>
      <p:regular r:id="rId82"/>
      <p:bold r:id="rId83"/>
    </p:embeddedFont>
    <p:embeddedFont>
      <p:font typeface="Urbanist"/>
      <p:regular r:id="rId84"/>
      <p:bold r:id="rId85"/>
      <p:italic r:id="rId86"/>
      <p:boldItalic r:id="rId87"/>
    </p:embeddedFont>
    <p:embeddedFont>
      <p:font typeface="Work Sans SemiBold"/>
      <p:regular r:id="rId88"/>
      <p:bold r:id="rId89"/>
      <p:italic r:id="rId90"/>
      <p:boldItalic r:id="rId91"/>
    </p:embeddedFont>
    <p:embeddedFont>
      <p:font typeface="Work Sans"/>
      <p:regular r:id="rId92"/>
      <p:bold r:id="rId93"/>
      <p:italic r:id="rId94"/>
      <p:boldItalic r:id="rId95"/>
    </p:embeddedFont>
    <p:embeddedFont>
      <p:font typeface="Outfit SemiBold"/>
      <p:regular r:id="rId96"/>
      <p:bold r:id="rId97"/>
    </p:embeddedFont>
    <p:embeddedFont>
      <p:font typeface="DM Mono"/>
      <p:regular r:id="rId98"/>
      <p:italic r:id="rId99"/>
    </p:embeddedFont>
    <p:embeddedFont>
      <p:font typeface="Century Gothic"/>
      <p:regular r:id="rId100"/>
      <p:bold r:id="rId101"/>
      <p:italic r:id="rId102"/>
      <p:boldItalic r:id="rId10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4">
          <p15:clr>
            <a:srgbClr val="747775"/>
          </p15:clr>
        </p15:guide>
        <p15:guide id="2" pos="262">
          <p15:clr>
            <a:srgbClr val="747775"/>
          </p15:clr>
        </p15:guide>
        <p15:guide id="3" orient="horz" pos="9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75185B-A201-4FA9-A1F2-5C1AF5CC98CA}">
  <a:tblStyle styleId="{8C75185B-A201-4FA9-A1F2-5C1AF5CC98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0793718-D9C5-44AB-9B12-C6FCD2B55D7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"/>
        <p:guide pos="262"/>
        <p:guide pos="9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CenturyGothic-boldItalic.fntdata"/><Relationship Id="rId102" Type="http://schemas.openxmlformats.org/officeDocument/2006/relationships/font" Target="fonts/CenturyGothic-italic.fntdata"/><Relationship Id="rId101" Type="http://schemas.openxmlformats.org/officeDocument/2006/relationships/font" Target="fonts/CenturyGothic-bold.fntdata"/><Relationship Id="rId100" Type="http://schemas.openxmlformats.org/officeDocument/2006/relationships/font" Target="fonts/CenturyGothic-regular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font" Target="fonts/WorkSans-boldItalic.fntdata"/><Relationship Id="rId94" Type="http://schemas.openxmlformats.org/officeDocument/2006/relationships/font" Target="fonts/WorkSans-italic.fntdata"/><Relationship Id="rId97" Type="http://schemas.openxmlformats.org/officeDocument/2006/relationships/font" Target="fonts/OutfitSemiBold-bold.fntdata"/><Relationship Id="rId96" Type="http://schemas.openxmlformats.org/officeDocument/2006/relationships/font" Target="fonts/OutfitSemiBold-regular.fntdata"/><Relationship Id="rId11" Type="http://schemas.openxmlformats.org/officeDocument/2006/relationships/slide" Target="slides/slide3.xml"/><Relationship Id="rId99" Type="http://schemas.openxmlformats.org/officeDocument/2006/relationships/font" Target="fonts/DMMono-italic.fntdata"/><Relationship Id="rId10" Type="http://schemas.openxmlformats.org/officeDocument/2006/relationships/slide" Target="slides/slide2.xml"/><Relationship Id="rId98" Type="http://schemas.openxmlformats.org/officeDocument/2006/relationships/font" Target="fonts/DMMono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font" Target="fonts/WorkSansSemiBold-boldItalic.fntdata"/><Relationship Id="rId90" Type="http://schemas.openxmlformats.org/officeDocument/2006/relationships/font" Target="fonts/WorkSansSemiBold-italic.fntdata"/><Relationship Id="rId93" Type="http://schemas.openxmlformats.org/officeDocument/2006/relationships/font" Target="fonts/WorkSans-bold.fntdata"/><Relationship Id="rId92" Type="http://schemas.openxmlformats.org/officeDocument/2006/relationships/font" Target="fonts/WorkSans-regular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84" Type="http://schemas.openxmlformats.org/officeDocument/2006/relationships/font" Target="fonts/Urbanist-regular.fntdata"/><Relationship Id="rId83" Type="http://schemas.openxmlformats.org/officeDocument/2006/relationships/font" Target="fonts/Outfit-bold.fntdata"/><Relationship Id="rId86" Type="http://schemas.openxmlformats.org/officeDocument/2006/relationships/font" Target="fonts/Urbanist-italic.fntdata"/><Relationship Id="rId85" Type="http://schemas.openxmlformats.org/officeDocument/2006/relationships/font" Target="fonts/Urbanist-bold.fntdata"/><Relationship Id="rId88" Type="http://schemas.openxmlformats.org/officeDocument/2006/relationships/font" Target="fonts/WorkSansSemiBold-regular.fntdata"/><Relationship Id="rId87" Type="http://schemas.openxmlformats.org/officeDocument/2006/relationships/font" Target="fonts/Urbanist-boldItalic.fntdata"/><Relationship Id="rId89" Type="http://schemas.openxmlformats.org/officeDocument/2006/relationships/font" Target="fonts/WorkSansSemiBold-bold.fntdata"/><Relationship Id="rId80" Type="http://schemas.openxmlformats.org/officeDocument/2006/relationships/font" Target="fonts/RalewayExtraBold-bold.fntdata"/><Relationship Id="rId82" Type="http://schemas.openxmlformats.org/officeDocument/2006/relationships/font" Target="fonts/Outfit-regular.fntdata"/><Relationship Id="rId81" Type="http://schemas.openxmlformats.org/officeDocument/2006/relationships/font" Target="fonts/Raleway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font" Target="fonts/RalewaySemiBold-bold.fntdata"/><Relationship Id="rId76" Type="http://schemas.openxmlformats.org/officeDocument/2006/relationships/font" Target="fonts/RalewaySemiBold-regular.fntdata"/><Relationship Id="rId79" Type="http://schemas.openxmlformats.org/officeDocument/2006/relationships/font" Target="fonts/RalewaySemiBold-boldItalic.fntdata"/><Relationship Id="rId78" Type="http://schemas.openxmlformats.org/officeDocument/2006/relationships/font" Target="fonts/RalewaySemiBold-italic.fntdata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36a26e920aa_0_6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g36a26e920aa_0_6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37a678a54ed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37a678a54ed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g37a678a54ed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37a678a54e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g37a678a54e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37f581b63d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g37f581b63d3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0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37835eb37a0_0_15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37835eb37a0_0_1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g37835eb37a0_0_1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38899d14cd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g38899d14cd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37f581b63d3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37f581b63d3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g37f581b63d3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37f581b63d3_0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37f581b63d3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g37f581b63d3_0_2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37f581b63d3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37f581b63d3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g37f581b63d3_0_2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37f581b63d3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37f581b63d3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g37f581b63d3_0_2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37f581b63d3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37f581b63d3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g37f581b63d3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7835eb37a0_0_26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7835eb37a0_0_26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g37835eb37a0_0_26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38a74548aa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38a74548aa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g38a74548aa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5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37f581b63d3_0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37f581b63d3_0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g37f581b63d3_0_2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37f581b63d3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37f581b63d3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g37f581b63d3_0_2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377b18a28e2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377b18a28e2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g377b18a28e2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37f581b63d3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g37f581b63d3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36f358675f2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g36f358675f2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37f581b63d3_0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0" name="Google Shape;2240;g37f581b63d3_0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g37f581b63d3_0_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36f227cd9d4_0_26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6" name="Google Shape;2266;g36f227cd9d4_0_26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36f227cd9d4_0_25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7" name="Google Shape;2277;g36f227cd9d4_0_25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37f581b63d3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37f581b63d3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9" name="Google Shape;2289;g37f581b63d3_0_2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37835eb37a0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g37835eb37a0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36f358675f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g36f358675f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36f358675f2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0" name="Google Shape;2310;g36f358675f2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37e8a559a1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2" name="Google Shape;2322;g37e8a559a14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380677b735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380677b735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g380677b7356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8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380677b7356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g380677b7356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380677b735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380677b73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4" name="Google Shape;2374;g380677b735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380677b735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0" name="Google Shape;2380;g380677b735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36f358675f2_0_6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36f358675f2_0_6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0" name="Google Shape;2390;g36f358675f2_0_6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37f581b63d3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g37f581b63d3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36f227cd9d4_0_26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g36f227cd9d4_0_26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37835eb37a0_0_1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37835eb37a0_0_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50019"/>
                </a:solidFill>
              </a:rPr>
              <a:t>Early stage guys drive right up against the windshield - next 30 seconds</a:t>
            </a:r>
            <a:endParaRPr sz="1000">
              <a:solidFill>
                <a:srgbClr val="0500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50019"/>
                </a:solidFill>
              </a:rPr>
              <a:t>Want to be ale to look forward</a:t>
            </a:r>
            <a:endParaRPr sz="1000">
              <a:solidFill>
                <a:srgbClr val="0500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50019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5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g37835eb37a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7" name="Google Shape;2417;g37835eb37a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g37835eb37a0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36f227cd9d4_0_25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8" name="Google Shape;2428;g36f227cd9d4_0_25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7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36f358675f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g36f358675f2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8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g37835eb37a0_5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0" name="Google Shape;2450;g37835eb37a0_5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g36f227cd9d4_0_24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g36f227cd9d4_0_24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7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36f358675f2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g36f358675f2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37835eb37a0_5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37835eb37a0_5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37835eb37a0_5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37835eb37a0_5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3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36f227cd9d4_0_25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5" name="Google Shape;2515;g36f227cd9d4_0_25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36f227cd9d4_0_25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6" name="Google Shape;2526;g36f227cd9d4_0_25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37835eb37a0_0_1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37835eb37a0_0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36f227cd9d4_0_25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7" name="Google Shape;2537;g36f227cd9d4_0_25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7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g381154949c2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9" name="Google Shape;2549;g381154949c2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0" name="Google Shape;2550;g381154949c2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g37835eb37a0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g37835eb37a0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3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g381154949c2_0_2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5" name="Google Shape;2565;g381154949c2_0_2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6" name="Google Shape;2566;g381154949c2_0_2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0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381154949c2_0_2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381154949c2_0_2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381154949c2_0_2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381154949c2_0_2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381154949c2_0_2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381154949c2_0_2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g381154949c2_0_2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2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381154949c2_0_20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381154949c2_0_20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We’re happy to go through this with other members of your team, whether it’s the founder, your GTM execs, etc.  We’re happy to do this exact same session with your team.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We don’t want this to be a systems conversation.  Today, let’s focus on what should be in the deck.  If you need help implementing the system, let us know.</a:t>
            </a:r>
            <a:endParaRPr sz="1400"/>
          </a:p>
        </p:txBody>
      </p:sp>
      <p:sp>
        <p:nvSpPr>
          <p:cNvPr id="2605" name="Google Shape;2605;g381154949c2_0_20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382d883244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382d883244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4" name="Google Shape;2614;g382d883244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382d883244f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382d883244f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1" name="Google Shape;2621;g382d883244f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37835eb37a0_0_1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37835eb37a0_0_1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g382d883244f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7" name="Google Shape;2627;g382d883244f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8" name="Google Shape;2628;g382d883244f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2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g382d883244f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4" name="Google Shape;2634;g382d883244f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5" name="Google Shape;2635;g382d883244f_1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9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g382d883244f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1" name="Google Shape;2641;g382d883244f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2" name="Google Shape;2642;g382d883244f_1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6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g382d883244f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8" name="Google Shape;2648;g382d883244f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9" name="Google Shape;2649;g382d883244f_1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3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382d883244f_1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382d883244f_1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6" name="Google Shape;2656;g382d883244f_1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382d883244f_1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382d883244f_1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3" name="Google Shape;2663;g382d883244f_1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g382d883244f_1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9" name="Google Shape;2669;g382d883244f_1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g382d883244f_1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4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g382d883244f_1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6" name="Google Shape;2676;g382d883244f_1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7" name="Google Shape;2677;g382d883244f_1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9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37835eb37a0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37835eb37a0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37835eb37a0_0_1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37835eb37a0_0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38899d14cd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38899d14cd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g38899d14cd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Full Lockup" type="title">
  <p:cSld name="TITLE">
    <p:bg>
      <p:bgPr>
        <a:solidFill>
          <a:schemeClr val="dk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2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3409957" y="2192070"/>
            <a:ext cx="5372100" cy="1696474"/>
            <a:chOff x="238125" y="1729525"/>
            <a:chExt cx="7143750" cy="2255950"/>
          </a:xfrm>
        </p:grpSpPr>
        <p:sp>
          <p:nvSpPr>
            <p:cNvPr id="15" name="Google Shape;15;p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89500" y="3488525"/>
              <a:ext cx="485700" cy="489925"/>
            </a:xfrm>
            <a:custGeom>
              <a:rect b="b" l="l" r="r" t="t"/>
              <a:pathLst>
                <a:path extrusionOk="0" h="19597" w="19428">
                  <a:moveTo>
                    <a:pt x="0" y="0"/>
                  </a:moveTo>
                  <a:lnTo>
                    <a:pt x="8109" y="19596"/>
                  </a:lnTo>
                  <a:lnTo>
                    <a:pt x="11263" y="19596"/>
                  </a:lnTo>
                  <a:lnTo>
                    <a:pt x="19428" y="0"/>
                  </a:lnTo>
                  <a:lnTo>
                    <a:pt x="15204" y="0"/>
                  </a:lnTo>
                  <a:lnTo>
                    <a:pt x="9714" y="13768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2200" y="3488525"/>
              <a:ext cx="357600" cy="489925"/>
            </a:xfrm>
            <a:custGeom>
              <a:rect b="b" l="l" r="r" t="t"/>
              <a:pathLst>
                <a:path extrusionOk="0" h="19597" w="14304">
                  <a:moveTo>
                    <a:pt x="0" y="0"/>
                  </a:moveTo>
                  <a:lnTo>
                    <a:pt x="0" y="19596"/>
                  </a:lnTo>
                  <a:lnTo>
                    <a:pt x="14303" y="19596"/>
                  </a:lnTo>
                  <a:lnTo>
                    <a:pt x="14303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1" y="11206"/>
                  </a:lnTo>
                  <a:lnTo>
                    <a:pt x="13261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62" y="3351"/>
                  </a:lnTo>
                  <a:lnTo>
                    <a:pt x="14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7565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0" y="0"/>
                  </a:moveTo>
                  <a:lnTo>
                    <a:pt x="0" y="19596"/>
                  </a:lnTo>
                  <a:lnTo>
                    <a:pt x="3998" y="19596"/>
                  </a:lnTo>
                  <a:lnTo>
                    <a:pt x="3998" y="6955"/>
                  </a:lnTo>
                  <a:lnTo>
                    <a:pt x="14219" y="19596"/>
                  </a:lnTo>
                  <a:lnTo>
                    <a:pt x="17062" y="19596"/>
                  </a:lnTo>
                  <a:lnTo>
                    <a:pt x="17062" y="0"/>
                  </a:lnTo>
                  <a:lnTo>
                    <a:pt x="13064" y="0"/>
                  </a:lnTo>
                  <a:lnTo>
                    <a:pt x="13064" y="12698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599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32" y="3379"/>
                  </a:lnTo>
                  <a:lnTo>
                    <a:pt x="6532" y="19596"/>
                  </a:lnTo>
                  <a:lnTo>
                    <a:pt x="10530" y="19596"/>
                  </a:lnTo>
                  <a:lnTo>
                    <a:pt x="10530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41375" y="3488525"/>
              <a:ext cx="416725" cy="496950"/>
            </a:xfrm>
            <a:custGeom>
              <a:rect b="b" l="l" r="r" t="t"/>
              <a:pathLst>
                <a:path extrusionOk="0" h="19878" w="16669">
                  <a:moveTo>
                    <a:pt x="1" y="0"/>
                  </a:moveTo>
                  <a:lnTo>
                    <a:pt x="1" y="12023"/>
                  </a:lnTo>
                  <a:lnTo>
                    <a:pt x="29" y="12586"/>
                  </a:lnTo>
                  <a:lnTo>
                    <a:pt x="57" y="13121"/>
                  </a:lnTo>
                  <a:lnTo>
                    <a:pt x="141" y="13656"/>
                  </a:lnTo>
                  <a:lnTo>
                    <a:pt x="282" y="14162"/>
                  </a:lnTo>
                  <a:lnTo>
                    <a:pt x="423" y="14669"/>
                  </a:lnTo>
                  <a:lnTo>
                    <a:pt x="620" y="15148"/>
                  </a:lnTo>
                  <a:lnTo>
                    <a:pt x="817" y="15598"/>
                  </a:lnTo>
                  <a:lnTo>
                    <a:pt x="1070" y="16049"/>
                  </a:lnTo>
                  <a:lnTo>
                    <a:pt x="1352" y="16499"/>
                  </a:lnTo>
                  <a:lnTo>
                    <a:pt x="1662" y="16894"/>
                  </a:lnTo>
                  <a:lnTo>
                    <a:pt x="2000" y="17288"/>
                  </a:lnTo>
                  <a:lnTo>
                    <a:pt x="2366" y="17654"/>
                  </a:lnTo>
                  <a:lnTo>
                    <a:pt x="2760" y="17992"/>
                  </a:lnTo>
                  <a:lnTo>
                    <a:pt x="3154" y="18301"/>
                  </a:lnTo>
                  <a:lnTo>
                    <a:pt x="3576" y="18583"/>
                  </a:lnTo>
                  <a:lnTo>
                    <a:pt x="4055" y="18864"/>
                  </a:lnTo>
                  <a:lnTo>
                    <a:pt x="4534" y="19090"/>
                  </a:lnTo>
                  <a:lnTo>
                    <a:pt x="5012" y="19315"/>
                  </a:lnTo>
                  <a:lnTo>
                    <a:pt x="5547" y="19484"/>
                  </a:lnTo>
                  <a:lnTo>
                    <a:pt x="6054" y="19625"/>
                  </a:lnTo>
                  <a:lnTo>
                    <a:pt x="6617" y="19737"/>
                  </a:lnTo>
                  <a:lnTo>
                    <a:pt x="7180" y="19822"/>
                  </a:lnTo>
                  <a:lnTo>
                    <a:pt x="7771" y="19850"/>
                  </a:lnTo>
                  <a:lnTo>
                    <a:pt x="8363" y="19878"/>
                  </a:lnTo>
                  <a:lnTo>
                    <a:pt x="8954" y="19850"/>
                  </a:lnTo>
                  <a:lnTo>
                    <a:pt x="9545" y="19822"/>
                  </a:lnTo>
                  <a:lnTo>
                    <a:pt x="10108" y="19737"/>
                  </a:lnTo>
                  <a:lnTo>
                    <a:pt x="10671" y="19625"/>
                  </a:lnTo>
                  <a:lnTo>
                    <a:pt x="11178" y="19484"/>
                  </a:lnTo>
                  <a:lnTo>
                    <a:pt x="11685" y="19315"/>
                  </a:lnTo>
                  <a:lnTo>
                    <a:pt x="12192" y="19090"/>
                  </a:lnTo>
                  <a:lnTo>
                    <a:pt x="12670" y="18864"/>
                  </a:lnTo>
                  <a:lnTo>
                    <a:pt x="13121" y="18583"/>
                  </a:lnTo>
                  <a:lnTo>
                    <a:pt x="13543" y="18301"/>
                  </a:lnTo>
                  <a:lnTo>
                    <a:pt x="13937" y="17992"/>
                  </a:lnTo>
                  <a:lnTo>
                    <a:pt x="14332" y="17654"/>
                  </a:lnTo>
                  <a:lnTo>
                    <a:pt x="14670" y="17288"/>
                  </a:lnTo>
                  <a:lnTo>
                    <a:pt x="15007" y="16922"/>
                  </a:lnTo>
                  <a:lnTo>
                    <a:pt x="15317" y="16499"/>
                  </a:lnTo>
                  <a:lnTo>
                    <a:pt x="15599" y="16077"/>
                  </a:lnTo>
                  <a:lnTo>
                    <a:pt x="15852" y="15627"/>
                  </a:lnTo>
                  <a:lnTo>
                    <a:pt x="16077" y="15148"/>
                  </a:lnTo>
                  <a:lnTo>
                    <a:pt x="16246" y="14669"/>
                  </a:lnTo>
                  <a:lnTo>
                    <a:pt x="16415" y="14191"/>
                  </a:lnTo>
                  <a:lnTo>
                    <a:pt x="16528" y="13684"/>
                  </a:lnTo>
                  <a:lnTo>
                    <a:pt x="16612" y="13149"/>
                  </a:lnTo>
                  <a:lnTo>
                    <a:pt x="16669" y="12614"/>
                  </a:lnTo>
                  <a:lnTo>
                    <a:pt x="16669" y="12051"/>
                  </a:lnTo>
                  <a:lnTo>
                    <a:pt x="16669" y="0"/>
                  </a:lnTo>
                  <a:lnTo>
                    <a:pt x="12670" y="0"/>
                  </a:lnTo>
                  <a:lnTo>
                    <a:pt x="12670" y="12163"/>
                  </a:lnTo>
                  <a:lnTo>
                    <a:pt x="12670" y="12473"/>
                  </a:lnTo>
                  <a:lnTo>
                    <a:pt x="12642" y="12783"/>
                  </a:lnTo>
                  <a:lnTo>
                    <a:pt x="12586" y="13064"/>
                  </a:lnTo>
                  <a:lnTo>
                    <a:pt x="12530" y="13346"/>
                  </a:lnTo>
                  <a:lnTo>
                    <a:pt x="12445" y="13628"/>
                  </a:lnTo>
                  <a:lnTo>
                    <a:pt x="12361" y="13881"/>
                  </a:lnTo>
                  <a:lnTo>
                    <a:pt x="12248" y="14134"/>
                  </a:lnTo>
                  <a:lnTo>
                    <a:pt x="12107" y="14388"/>
                  </a:lnTo>
                  <a:lnTo>
                    <a:pt x="11967" y="14613"/>
                  </a:lnTo>
                  <a:lnTo>
                    <a:pt x="11798" y="14838"/>
                  </a:lnTo>
                  <a:lnTo>
                    <a:pt x="11629" y="15035"/>
                  </a:lnTo>
                  <a:lnTo>
                    <a:pt x="11432" y="15232"/>
                  </a:lnTo>
                  <a:lnTo>
                    <a:pt x="11235" y="15401"/>
                  </a:lnTo>
                  <a:lnTo>
                    <a:pt x="11037" y="15570"/>
                  </a:lnTo>
                  <a:lnTo>
                    <a:pt x="10812" y="15711"/>
                  </a:lnTo>
                  <a:lnTo>
                    <a:pt x="10587" y="15852"/>
                  </a:lnTo>
                  <a:lnTo>
                    <a:pt x="10334" y="15964"/>
                  </a:lnTo>
                  <a:lnTo>
                    <a:pt x="10080" y="16077"/>
                  </a:lnTo>
                  <a:lnTo>
                    <a:pt x="9799" y="16161"/>
                  </a:lnTo>
                  <a:lnTo>
                    <a:pt x="9545" y="16246"/>
                  </a:lnTo>
                  <a:lnTo>
                    <a:pt x="9264" y="16302"/>
                  </a:lnTo>
                  <a:lnTo>
                    <a:pt x="8954" y="16330"/>
                  </a:lnTo>
                  <a:lnTo>
                    <a:pt x="8363" y="16359"/>
                  </a:lnTo>
                  <a:lnTo>
                    <a:pt x="7743" y="16330"/>
                  </a:lnTo>
                  <a:lnTo>
                    <a:pt x="7462" y="16302"/>
                  </a:lnTo>
                  <a:lnTo>
                    <a:pt x="7180" y="16246"/>
                  </a:lnTo>
                  <a:lnTo>
                    <a:pt x="6899" y="16161"/>
                  </a:lnTo>
                  <a:lnTo>
                    <a:pt x="6645" y="16077"/>
                  </a:lnTo>
                  <a:lnTo>
                    <a:pt x="6364" y="15964"/>
                  </a:lnTo>
                  <a:lnTo>
                    <a:pt x="6110" y="15852"/>
                  </a:lnTo>
                  <a:lnTo>
                    <a:pt x="5885" y="15711"/>
                  </a:lnTo>
                  <a:lnTo>
                    <a:pt x="5632" y="15570"/>
                  </a:lnTo>
                  <a:lnTo>
                    <a:pt x="5435" y="15401"/>
                  </a:lnTo>
                  <a:lnTo>
                    <a:pt x="5209" y="15232"/>
                  </a:lnTo>
                  <a:lnTo>
                    <a:pt x="5040" y="15035"/>
                  </a:lnTo>
                  <a:lnTo>
                    <a:pt x="4843" y="14838"/>
                  </a:lnTo>
                  <a:lnTo>
                    <a:pt x="4702" y="14613"/>
                  </a:lnTo>
                  <a:lnTo>
                    <a:pt x="4534" y="14388"/>
                  </a:lnTo>
                  <a:lnTo>
                    <a:pt x="4421" y="14134"/>
                  </a:lnTo>
                  <a:lnTo>
                    <a:pt x="4280" y="13881"/>
                  </a:lnTo>
                  <a:lnTo>
                    <a:pt x="4196" y="13628"/>
                  </a:lnTo>
                  <a:lnTo>
                    <a:pt x="4111" y="13346"/>
                  </a:lnTo>
                  <a:lnTo>
                    <a:pt x="4055" y="13064"/>
                  </a:lnTo>
                  <a:lnTo>
                    <a:pt x="3999" y="12755"/>
                  </a:lnTo>
                  <a:lnTo>
                    <a:pt x="3970" y="12445"/>
                  </a:lnTo>
                  <a:lnTo>
                    <a:pt x="3970" y="1213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9425" y="3488525"/>
              <a:ext cx="401250" cy="489925"/>
            </a:xfrm>
            <a:custGeom>
              <a:rect b="b" l="l" r="r" t="t"/>
              <a:pathLst>
                <a:path extrusionOk="0" h="19597" w="16050">
                  <a:moveTo>
                    <a:pt x="7687" y="3097"/>
                  </a:moveTo>
                  <a:lnTo>
                    <a:pt x="8053" y="3126"/>
                  </a:lnTo>
                  <a:lnTo>
                    <a:pt x="8391" y="3154"/>
                  </a:lnTo>
                  <a:lnTo>
                    <a:pt x="8701" y="3210"/>
                  </a:lnTo>
                  <a:lnTo>
                    <a:pt x="8983" y="3294"/>
                  </a:lnTo>
                  <a:lnTo>
                    <a:pt x="9264" y="3407"/>
                  </a:lnTo>
                  <a:lnTo>
                    <a:pt x="9517" y="3520"/>
                  </a:lnTo>
                  <a:lnTo>
                    <a:pt x="9743" y="3689"/>
                  </a:lnTo>
                  <a:lnTo>
                    <a:pt x="9968" y="3858"/>
                  </a:lnTo>
                  <a:lnTo>
                    <a:pt x="10137" y="4055"/>
                  </a:lnTo>
                  <a:lnTo>
                    <a:pt x="10306" y="4280"/>
                  </a:lnTo>
                  <a:lnTo>
                    <a:pt x="10447" y="4505"/>
                  </a:lnTo>
                  <a:lnTo>
                    <a:pt x="10559" y="4730"/>
                  </a:lnTo>
                  <a:lnTo>
                    <a:pt x="10644" y="4984"/>
                  </a:lnTo>
                  <a:lnTo>
                    <a:pt x="10728" y="5237"/>
                  </a:lnTo>
                  <a:lnTo>
                    <a:pt x="10756" y="5491"/>
                  </a:lnTo>
                  <a:lnTo>
                    <a:pt x="10756" y="5772"/>
                  </a:lnTo>
                  <a:lnTo>
                    <a:pt x="10756" y="6082"/>
                  </a:lnTo>
                  <a:lnTo>
                    <a:pt x="10728" y="6363"/>
                  </a:lnTo>
                  <a:lnTo>
                    <a:pt x="10644" y="6645"/>
                  </a:lnTo>
                  <a:lnTo>
                    <a:pt x="10559" y="6898"/>
                  </a:lnTo>
                  <a:lnTo>
                    <a:pt x="10447" y="7124"/>
                  </a:lnTo>
                  <a:lnTo>
                    <a:pt x="10306" y="7349"/>
                  </a:lnTo>
                  <a:lnTo>
                    <a:pt x="10137" y="7546"/>
                  </a:lnTo>
                  <a:lnTo>
                    <a:pt x="9968" y="7743"/>
                  </a:lnTo>
                  <a:lnTo>
                    <a:pt x="9743" y="7912"/>
                  </a:lnTo>
                  <a:lnTo>
                    <a:pt x="9517" y="8053"/>
                  </a:lnTo>
                  <a:lnTo>
                    <a:pt x="9264" y="8165"/>
                  </a:lnTo>
                  <a:lnTo>
                    <a:pt x="8983" y="8278"/>
                  </a:lnTo>
                  <a:lnTo>
                    <a:pt x="8701" y="8362"/>
                  </a:lnTo>
                  <a:lnTo>
                    <a:pt x="8391" y="8419"/>
                  </a:lnTo>
                  <a:lnTo>
                    <a:pt x="8053" y="8447"/>
                  </a:lnTo>
                  <a:lnTo>
                    <a:pt x="3999" y="8447"/>
                  </a:lnTo>
                  <a:lnTo>
                    <a:pt x="3999" y="3097"/>
                  </a:lnTo>
                  <a:close/>
                  <a:moveTo>
                    <a:pt x="1" y="0"/>
                  </a:moveTo>
                  <a:lnTo>
                    <a:pt x="1" y="19596"/>
                  </a:lnTo>
                  <a:lnTo>
                    <a:pt x="3999" y="19596"/>
                  </a:lnTo>
                  <a:lnTo>
                    <a:pt x="3999" y="11403"/>
                  </a:lnTo>
                  <a:lnTo>
                    <a:pt x="4675" y="11403"/>
                  </a:lnTo>
                  <a:lnTo>
                    <a:pt x="11235" y="19596"/>
                  </a:lnTo>
                  <a:lnTo>
                    <a:pt x="16050" y="19596"/>
                  </a:lnTo>
                  <a:lnTo>
                    <a:pt x="9180" y="11347"/>
                  </a:lnTo>
                  <a:lnTo>
                    <a:pt x="9827" y="11234"/>
                  </a:lnTo>
                  <a:lnTo>
                    <a:pt x="10418" y="11094"/>
                  </a:lnTo>
                  <a:lnTo>
                    <a:pt x="10982" y="10925"/>
                  </a:lnTo>
                  <a:lnTo>
                    <a:pt x="11517" y="10699"/>
                  </a:lnTo>
                  <a:lnTo>
                    <a:pt x="11883" y="10502"/>
                  </a:lnTo>
                  <a:lnTo>
                    <a:pt x="12249" y="10305"/>
                  </a:lnTo>
                  <a:lnTo>
                    <a:pt x="12558" y="10080"/>
                  </a:lnTo>
                  <a:lnTo>
                    <a:pt x="12868" y="9855"/>
                  </a:lnTo>
                  <a:lnTo>
                    <a:pt x="13150" y="9601"/>
                  </a:lnTo>
                  <a:lnTo>
                    <a:pt x="13403" y="9320"/>
                  </a:lnTo>
                  <a:lnTo>
                    <a:pt x="13656" y="9038"/>
                  </a:lnTo>
                  <a:lnTo>
                    <a:pt x="13882" y="8728"/>
                  </a:lnTo>
                  <a:lnTo>
                    <a:pt x="14079" y="8391"/>
                  </a:lnTo>
                  <a:lnTo>
                    <a:pt x="14248" y="8053"/>
                  </a:lnTo>
                  <a:lnTo>
                    <a:pt x="14388" y="7715"/>
                  </a:lnTo>
                  <a:lnTo>
                    <a:pt x="14501" y="7349"/>
                  </a:lnTo>
                  <a:lnTo>
                    <a:pt x="14585" y="6955"/>
                  </a:lnTo>
                  <a:lnTo>
                    <a:pt x="14670" y="6561"/>
                  </a:lnTo>
                  <a:lnTo>
                    <a:pt x="14698" y="6138"/>
                  </a:lnTo>
                  <a:lnTo>
                    <a:pt x="14698" y="5716"/>
                  </a:lnTo>
                  <a:lnTo>
                    <a:pt x="14698" y="5322"/>
                  </a:lnTo>
                  <a:lnTo>
                    <a:pt x="14670" y="4899"/>
                  </a:lnTo>
                  <a:lnTo>
                    <a:pt x="14585" y="4533"/>
                  </a:lnTo>
                  <a:lnTo>
                    <a:pt x="14501" y="4139"/>
                  </a:lnTo>
                  <a:lnTo>
                    <a:pt x="14388" y="3773"/>
                  </a:lnTo>
                  <a:lnTo>
                    <a:pt x="14248" y="3435"/>
                  </a:lnTo>
                  <a:lnTo>
                    <a:pt x="14079" y="3097"/>
                  </a:lnTo>
                  <a:lnTo>
                    <a:pt x="13882" y="2760"/>
                  </a:lnTo>
                  <a:lnTo>
                    <a:pt x="13656" y="2450"/>
                  </a:lnTo>
                  <a:lnTo>
                    <a:pt x="13431" y="2168"/>
                  </a:lnTo>
                  <a:lnTo>
                    <a:pt x="13150" y="1887"/>
                  </a:lnTo>
                  <a:lnTo>
                    <a:pt x="12868" y="1633"/>
                  </a:lnTo>
                  <a:lnTo>
                    <a:pt x="12586" y="1380"/>
                  </a:lnTo>
                  <a:lnTo>
                    <a:pt x="12249" y="1155"/>
                  </a:lnTo>
                  <a:lnTo>
                    <a:pt x="11911" y="929"/>
                  </a:lnTo>
                  <a:lnTo>
                    <a:pt x="11545" y="761"/>
                  </a:lnTo>
                  <a:lnTo>
                    <a:pt x="11151" y="563"/>
                  </a:lnTo>
                  <a:lnTo>
                    <a:pt x="10756" y="423"/>
                  </a:lnTo>
                  <a:lnTo>
                    <a:pt x="10334" y="310"/>
                  </a:lnTo>
                  <a:lnTo>
                    <a:pt x="9912" y="197"/>
                  </a:lnTo>
                  <a:lnTo>
                    <a:pt x="9461" y="113"/>
                  </a:lnTo>
                  <a:lnTo>
                    <a:pt x="9011" y="57"/>
                  </a:lnTo>
                  <a:lnTo>
                    <a:pt x="8532" y="2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19775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1" y="0"/>
                  </a:moveTo>
                  <a:lnTo>
                    <a:pt x="1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1" y="16246"/>
                  </a:lnTo>
                  <a:lnTo>
                    <a:pt x="3971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1" y="7968"/>
                  </a:lnTo>
                  <a:lnTo>
                    <a:pt x="3971" y="3351"/>
                  </a:lnTo>
                  <a:lnTo>
                    <a:pt x="14135" y="3351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01900" y="3488525"/>
              <a:ext cx="374475" cy="489925"/>
            </a:xfrm>
            <a:custGeom>
              <a:rect b="b" l="l" r="r" t="t"/>
              <a:pathLst>
                <a:path extrusionOk="0" h="19597" w="14979">
                  <a:moveTo>
                    <a:pt x="7687" y="3097"/>
                  </a:moveTo>
                  <a:lnTo>
                    <a:pt x="8137" y="3126"/>
                  </a:lnTo>
                  <a:lnTo>
                    <a:pt x="8559" y="3182"/>
                  </a:lnTo>
                  <a:lnTo>
                    <a:pt x="8982" y="3294"/>
                  </a:lnTo>
                  <a:lnTo>
                    <a:pt x="9376" y="3463"/>
                  </a:lnTo>
                  <a:lnTo>
                    <a:pt x="9742" y="3661"/>
                  </a:lnTo>
                  <a:lnTo>
                    <a:pt x="10052" y="3914"/>
                  </a:lnTo>
                  <a:lnTo>
                    <a:pt x="10333" y="4195"/>
                  </a:lnTo>
                  <a:lnTo>
                    <a:pt x="10559" y="4533"/>
                  </a:lnTo>
                  <a:lnTo>
                    <a:pt x="10756" y="4899"/>
                  </a:lnTo>
                  <a:lnTo>
                    <a:pt x="10896" y="5294"/>
                  </a:lnTo>
                  <a:lnTo>
                    <a:pt x="10981" y="5716"/>
                  </a:lnTo>
                  <a:lnTo>
                    <a:pt x="11009" y="6166"/>
                  </a:lnTo>
                  <a:lnTo>
                    <a:pt x="10981" y="6645"/>
                  </a:lnTo>
                  <a:lnTo>
                    <a:pt x="10896" y="7067"/>
                  </a:lnTo>
                  <a:lnTo>
                    <a:pt x="10756" y="7461"/>
                  </a:lnTo>
                  <a:lnTo>
                    <a:pt x="10559" y="7828"/>
                  </a:lnTo>
                  <a:lnTo>
                    <a:pt x="10333" y="8137"/>
                  </a:lnTo>
                  <a:lnTo>
                    <a:pt x="10052" y="8419"/>
                  </a:lnTo>
                  <a:lnTo>
                    <a:pt x="9742" y="8672"/>
                  </a:lnTo>
                  <a:lnTo>
                    <a:pt x="9376" y="8869"/>
                  </a:lnTo>
                  <a:lnTo>
                    <a:pt x="8982" y="9038"/>
                  </a:lnTo>
                  <a:lnTo>
                    <a:pt x="8559" y="9151"/>
                  </a:lnTo>
                  <a:lnTo>
                    <a:pt x="8137" y="9207"/>
                  </a:lnTo>
                  <a:lnTo>
                    <a:pt x="7687" y="9235"/>
                  </a:lnTo>
                  <a:lnTo>
                    <a:pt x="3970" y="9235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2332"/>
                  </a:lnTo>
                  <a:lnTo>
                    <a:pt x="8081" y="12332"/>
                  </a:lnTo>
                  <a:lnTo>
                    <a:pt x="8559" y="12304"/>
                  </a:lnTo>
                  <a:lnTo>
                    <a:pt x="9038" y="12276"/>
                  </a:lnTo>
                  <a:lnTo>
                    <a:pt x="9489" y="12220"/>
                  </a:lnTo>
                  <a:lnTo>
                    <a:pt x="9939" y="12135"/>
                  </a:lnTo>
                  <a:lnTo>
                    <a:pt x="10361" y="12023"/>
                  </a:lnTo>
                  <a:lnTo>
                    <a:pt x="10784" y="11910"/>
                  </a:lnTo>
                  <a:lnTo>
                    <a:pt x="11206" y="11741"/>
                  </a:lnTo>
                  <a:lnTo>
                    <a:pt x="11600" y="11572"/>
                  </a:lnTo>
                  <a:lnTo>
                    <a:pt x="11994" y="11375"/>
                  </a:lnTo>
                  <a:lnTo>
                    <a:pt x="12332" y="11150"/>
                  </a:lnTo>
                  <a:lnTo>
                    <a:pt x="12670" y="10925"/>
                  </a:lnTo>
                  <a:lnTo>
                    <a:pt x="13008" y="10671"/>
                  </a:lnTo>
                  <a:lnTo>
                    <a:pt x="13290" y="10390"/>
                  </a:lnTo>
                  <a:lnTo>
                    <a:pt x="13571" y="10080"/>
                  </a:lnTo>
                  <a:lnTo>
                    <a:pt x="13825" y="9770"/>
                  </a:lnTo>
                  <a:lnTo>
                    <a:pt x="14078" y="9432"/>
                  </a:lnTo>
                  <a:lnTo>
                    <a:pt x="14275" y="9094"/>
                  </a:lnTo>
                  <a:lnTo>
                    <a:pt x="14472" y="8728"/>
                  </a:lnTo>
                  <a:lnTo>
                    <a:pt x="14613" y="8334"/>
                  </a:lnTo>
                  <a:lnTo>
                    <a:pt x="14754" y="7940"/>
                  </a:lnTo>
                  <a:lnTo>
                    <a:pt x="14838" y="7518"/>
                  </a:lnTo>
                  <a:lnTo>
                    <a:pt x="14923" y="7095"/>
                  </a:lnTo>
                  <a:lnTo>
                    <a:pt x="14951" y="6645"/>
                  </a:lnTo>
                  <a:lnTo>
                    <a:pt x="14979" y="6166"/>
                  </a:lnTo>
                  <a:lnTo>
                    <a:pt x="14951" y="5688"/>
                  </a:lnTo>
                  <a:lnTo>
                    <a:pt x="14923" y="5265"/>
                  </a:lnTo>
                  <a:lnTo>
                    <a:pt x="14838" y="4815"/>
                  </a:lnTo>
                  <a:lnTo>
                    <a:pt x="14754" y="4393"/>
                  </a:lnTo>
                  <a:lnTo>
                    <a:pt x="14613" y="3998"/>
                  </a:lnTo>
                  <a:lnTo>
                    <a:pt x="14472" y="3604"/>
                  </a:lnTo>
                  <a:lnTo>
                    <a:pt x="14275" y="3238"/>
                  </a:lnTo>
                  <a:lnTo>
                    <a:pt x="14078" y="2900"/>
                  </a:lnTo>
                  <a:lnTo>
                    <a:pt x="13825" y="2562"/>
                  </a:lnTo>
                  <a:lnTo>
                    <a:pt x="13571" y="2253"/>
                  </a:lnTo>
                  <a:lnTo>
                    <a:pt x="13290" y="1943"/>
                  </a:lnTo>
                  <a:lnTo>
                    <a:pt x="13008" y="1661"/>
                  </a:lnTo>
                  <a:lnTo>
                    <a:pt x="12670" y="1408"/>
                  </a:lnTo>
                  <a:lnTo>
                    <a:pt x="12332" y="1183"/>
                  </a:lnTo>
                  <a:lnTo>
                    <a:pt x="11994" y="958"/>
                  </a:lnTo>
                  <a:lnTo>
                    <a:pt x="11600" y="761"/>
                  </a:lnTo>
                  <a:lnTo>
                    <a:pt x="11206" y="592"/>
                  </a:lnTo>
                  <a:lnTo>
                    <a:pt x="10784" y="423"/>
                  </a:lnTo>
                  <a:lnTo>
                    <a:pt x="10361" y="310"/>
                  </a:lnTo>
                  <a:lnTo>
                    <a:pt x="9939" y="197"/>
                  </a:lnTo>
                  <a:lnTo>
                    <a:pt x="9489" y="113"/>
                  </a:lnTo>
                  <a:lnTo>
                    <a:pt x="9038" y="57"/>
                  </a:lnTo>
                  <a:lnTo>
                    <a:pt x="8559" y="28"/>
                  </a:lnTo>
                  <a:lnTo>
                    <a:pt x="8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60875" y="3488525"/>
              <a:ext cx="493450" cy="489925"/>
            </a:xfrm>
            <a:custGeom>
              <a:rect b="b" l="l" r="r" t="t"/>
              <a:pathLst>
                <a:path extrusionOk="0" h="19597" w="19738">
                  <a:moveTo>
                    <a:pt x="9855" y="5350"/>
                  </a:moveTo>
                  <a:lnTo>
                    <a:pt x="12811" y="12783"/>
                  </a:lnTo>
                  <a:lnTo>
                    <a:pt x="6870" y="12783"/>
                  </a:lnTo>
                  <a:lnTo>
                    <a:pt x="9855" y="5350"/>
                  </a:lnTo>
                  <a:close/>
                  <a:moveTo>
                    <a:pt x="8250" y="0"/>
                  </a:moveTo>
                  <a:lnTo>
                    <a:pt x="1" y="19596"/>
                  </a:lnTo>
                  <a:lnTo>
                    <a:pt x="4139" y="19596"/>
                  </a:lnTo>
                  <a:lnTo>
                    <a:pt x="5603" y="15936"/>
                  </a:lnTo>
                  <a:lnTo>
                    <a:pt x="14050" y="15936"/>
                  </a:lnTo>
                  <a:lnTo>
                    <a:pt x="15514" y="19596"/>
                  </a:lnTo>
                  <a:lnTo>
                    <a:pt x="19738" y="19596"/>
                  </a:lnTo>
                  <a:lnTo>
                    <a:pt x="11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11325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4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42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43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55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43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42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4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89" y="11094"/>
                  </a:lnTo>
                  <a:lnTo>
                    <a:pt x="10953" y="10925"/>
                  </a:lnTo>
                  <a:lnTo>
                    <a:pt x="11488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7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7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59" y="7715"/>
                  </a:lnTo>
                  <a:lnTo>
                    <a:pt x="14472" y="7349"/>
                  </a:lnTo>
                  <a:lnTo>
                    <a:pt x="14556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6" y="4533"/>
                  </a:lnTo>
                  <a:lnTo>
                    <a:pt x="14472" y="4139"/>
                  </a:lnTo>
                  <a:lnTo>
                    <a:pt x="14359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7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7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287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61" y="3379"/>
                  </a:lnTo>
                  <a:lnTo>
                    <a:pt x="6561" y="19596"/>
                  </a:lnTo>
                  <a:lnTo>
                    <a:pt x="10559" y="19596"/>
                  </a:lnTo>
                  <a:lnTo>
                    <a:pt x="10559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440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1" y="0"/>
                  </a:moveTo>
                  <a:lnTo>
                    <a:pt x="1" y="19596"/>
                  </a:lnTo>
                  <a:lnTo>
                    <a:pt x="3971" y="19596"/>
                  </a:lnTo>
                  <a:lnTo>
                    <a:pt x="3971" y="6955"/>
                  </a:lnTo>
                  <a:lnTo>
                    <a:pt x="14191" y="19596"/>
                  </a:lnTo>
                  <a:lnTo>
                    <a:pt x="17063" y="19596"/>
                  </a:lnTo>
                  <a:lnTo>
                    <a:pt x="17063" y="0"/>
                  </a:lnTo>
                  <a:lnTo>
                    <a:pt x="13037" y="0"/>
                  </a:lnTo>
                  <a:lnTo>
                    <a:pt x="13037" y="1269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47250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0" y="0"/>
                  </a:moveTo>
                  <a:lnTo>
                    <a:pt x="0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34" y="3351"/>
                  </a:lnTo>
                  <a:lnTo>
                    <a:pt x="14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90700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5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14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15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27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15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14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5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90" y="11094"/>
                  </a:lnTo>
                  <a:lnTo>
                    <a:pt x="10953" y="10925"/>
                  </a:lnTo>
                  <a:lnTo>
                    <a:pt x="11516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8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8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60" y="7715"/>
                  </a:lnTo>
                  <a:lnTo>
                    <a:pt x="14472" y="7349"/>
                  </a:lnTo>
                  <a:lnTo>
                    <a:pt x="14557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7" y="4533"/>
                  </a:lnTo>
                  <a:lnTo>
                    <a:pt x="14472" y="4139"/>
                  </a:lnTo>
                  <a:lnTo>
                    <a:pt x="14360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8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8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04575" y="3480775"/>
              <a:ext cx="374500" cy="504700"/>
            </a:xfrm>
            <a:custGeom>
              <a:rect b="b" l="l" r="r" t="t"/>
              <a:pathLst>
                <a:path extrusionOk="0" h="20188" w="14980">
                  <a:moveTo>
                    <a:pt x="8307" y="1"/>
                  </a:moveTo>
                  <a:lnTo>
                    <a:pt x="7800" y="29"/>
                  </a:lnTo>
                  <a:lnTo>
                    <a:pt x="7321" y="57"/>
                  </a:lnTo>
                  <a:lnTo>
                    <a:pt x="6871" y="113"/>
                  </a:lnTo>
                  <a:lnTo>
                    <a:pt x="6420" y="170"/>
                  </a:lnTo>
                  <a:lnTo>
                    <a:pt x="5970" y="282"/>
                  </a:lnTo>
                  <a:lnTo>
                    <a:pt x="5547" y="395"/>
                  </a:lnTo>
                  <a:lnTo>
                    <a:pt x="5125" y="507"/>
                  </a:lnTo>
                  <a:lnTo>
                    <a:pt x="4731" y="676"/>
                  </a:lnTo>
                  <a:lnTo>
                    <a:pt x="4337" y="845"/>
                  </a:lnTo>
                  <a:lnTo>
                    <a:pt x="3971" y="1042"/>
                  </a:lnTo>
                  <a:lnTo>
                    <a:pt x="3633" y="1268"/>
                  </a:lnTo>
                  <a:lnTo>
                    <a:pt x="3323" y="1493"/>
                  </a:lnTo>
                  <a:lnTo>
                    <a:pt x="3013" y="1746"/>
                  </a:lnTo>
                  <a:lnTo>
                    <a:pt x="2732" y="2000"/>
                  </a:lnTo>
                  <a:lnTo>
                    <a:pt x="2478" y="2309"/>
                  </a:lnTo>
                  <a:lnTo>
                    <a:pt x="2253" y="2591"/>
                  </a:lnTo>
                  <a:lnTo>
                    <a:pt x="2028" y="2929"/>
                  </a:lnTo>
                  <a:lnTo>
                    <a:pt x="1859" y="3267"/>
                  </a:lnTo>
                  <a:lnTo>
                    <a:pt x="1690" y="3604"/>
                  </a:lnTo>
                  <a:lnTo>
                    <a:pt x="1577" y="3999"/>
                  </a:lnTo>
                  <a:lnTo>
                    <a:pt x="1465" y="4365"/>
                  </a:lnTo>
                  <a:lnTo>
                    <a:pt x="1408" y="4787"/>
                  </a:lnTo>
                  <a:lnTo>
                    <a:pt x="1352" y="5209"/>
                  </a:lnTo>
                  <a:lnTo>
                    <a:pt x="1352" y="5632"/>
                  </a:lnTo>
                  <a:lnTo>
                    <a:pt x="1352" y="5998"/>
                  </a:lnTo>
                  <a:lnTo>
                    <a:pt x="1380" y="6364"/>
                  </a:lnTo>
                  <a:lnTo>
                    <a:pt x="1408" y="6702"/>
                  </a:lnTo>
                  <a:lnTo>
                    <a:pt x="1465" y="7011"/>
                  </a:lnTo>
                  <a:lnTo>
                    <a:pt x="1549" y="7321"/>
                  </a:lnTo>
                  <a:lnTo>
                    <a:pt x="1634" y="7603"/>
                  </a:lnTo>
                  <a:lnTo>
                    <a:pt x="1746" y="7884"/>
                  </a:lnTo>
                  <a:lnTo>
                    <a:pt x="1859" y="8138"/>
                  </a:lnTo>
                  <a:lnTo>
                    <a:pt x="2140" y="8616"/>
                  </a:lnTo>
                  <a:lnTo>
                    <a:pt x="2478" y="9038"/>
                  </a:lnTo>
                  <a:lnTo>
                    <a:pt x="2844" y="9404"/>
                  </a:lnTo>
                  <a:lnTo>
                    <a:pt x="3267" y="9742"/>
                  </a:lnTo>
                  <a:lnTo>
                    <a:pt x="3689" y="10052"/>
                  </a:lnTo>
                  <a:lnTo>
                    <a:pt x="4168" y="10334"/>
                  </a:lnTo>
                  <a:lnTo>
                    <a:pt x="4646" y="10559"/>
                  </a:lnTo>
                  <a:lnTo>
                    <a:pt x="5153" y="10784"/>
                  </a:lnTo>
                  <a:lnTo>
                    <a:pt x="6195" y="11178"/>
                  </a:lnTo>
                  <a:lnTo>
                    <a:pt x="7237" y="11544"/>
                  </a:lnTo>
                  <a:lnTo>
                    <a:pt x="8222" y="11882"/>
                  </a:lnTo>
                  <a:lnTo>
                    <a:pt x="9123" y="12248"/>
                  </a:lnTo>
                  <a:lnTo>
                    <a:pt x="9545" y="12445"/>
                  </a:lnTo>
                  <a:lnTo>
                    <a:pt x="9911" y="12671"/>
                  </a:lnTo>
                  <a:lnTo>
                    <a:pt x="10221" y="12924"/>
                  </a:lnTo>
                  <a:lnTo>
                    <a:pt x="10503" y="13205"/>
                  </a:lnTo>
                  <a:lnTo>
                    <a:pt x="10643" y="13346"/>
                  </a:lnTo>
                  <a:lnTo>
                    <a:pt x="10756" y="13487"/>
                  </a:lnTo>
                  <a:lnTo>
                    <a:pt x="10841" y="13656"/>
                  </a:lnTo>
                  <a:lnTo>
                    <a:pt x="10897" y="13825"/>
                  </a:lnTo>
                  <a:lnTo>
                    <a:pt x="10953" y="14022"/>
                  </a:lnTo>
                  <a:lnTo>
                    <a:pt x="11009" y="14219"/>
                  </a:lnTo>
                  <a:lnTo>
                    <a:pt x="11038" y="14416"/>
                  </a:lnTo>
                  <a:lnTo>
                    <a:pt x="11038" y="14641"/>
                  </a:lnTo>
                  <a:lnTo>
                    <a:pt x="11038" y="14895"/>
                  </a:lnTo>
                  <a:lnTo>
                    <a:pt x="10981" y="15120"/>
                  </a:lnTo>
                  <a:lnTo>
                    <a:pt x="10925" y="15345"/>
                  </a:lnTo>
                  <a:lnTo>
                    <a:pt x="10812" y="15571"/>
                  </a:lnTo>
                  <a:lnTo>
                    <a:pt x="10672" y="15768"/>
                  </a:lnTo>
                  <a:lnTo>
                    <a:pt x="10531" y="15937"/>
                  </a:lnTo>
                  <a:lnTo>
                    <a:pt x="10334" y="16105"/>
                  </a:lnTo>
                  <a:lnTo>
                    <a:pt x="10108" y="16246"/>
                  </a:lnTo>
                  <a:lnTo>
                    <a:pt x="9883" y="16387"/>
                  </a:lnTo>
                  <a:lnTo>
                    <a:pt x="9630" y="16528"/>
                  </a:lnTo>
                  <a:lnTo>
                    <a:pt x="9348" y="16612"/>
                  </a:lnTo>
                  <a:lnTo>
                    <a:pt x="9039" y="16697"/>
                  </a:lnTo>
                  <a:lnTo>
                    <a:pt x="8729" y="16753"/>
                  </a:lnTo>
                  <a:lnTo>
                    <a:pt x="8391" y="16809"/>
                  </a:lnTo>
                  <a:lnTo>
                    <a:pt x="8025" y="16838"/>
                  </a:lnTo>
                  <a:lnTo>
                    <a:pt x="7237" y="16838"/>
                  </a:lnTo>
                  <a:lnTo>
                    <a:pt x="6814" y="16809"/>
                  </a:lnTo>
                  <a:lnTo>
                    <a:pt x="6448" y="16753"/>
                  </a:lnTo>
                  <a:lnTo>
                    <a:pt x="6054" y="16697"/>
                  </a:lnTo>
                  <a:lnTo>
                    <a:pt x="5716" y="16612"/>
                  </a:lnTo>
                  <a:lnTo>
                    <a:pt x="5350" y="16500"/>
                  </a:lnTo>
                  <a:lnTo>
                    <a:pt x="5041" y="16359"/>
                  </a:lnTo>
                  <a:lnTo>
                    <a:pt x="4731" y="16218"/>
                  </a:lnTo>
                  <a:lnTo>
                    <a:pt x="4449" y="16049"/>
                  </a:lnTo>
                  <a:lnTo>
                    <a:pt x="4140" y="15880"/>
                  </a:lnTo>
                  <a:lnTo>
                    <a:pt x="3886" y="15683"/>
                  </a:lnTo>
                  <a:lnTo>
                    <a:pt x="3605" y="15458"/>
                  </a:lnTo>
                  <a:lnTo>
                    <a:pt x="3351" y="15233"/>
                  </a:lnTo>
                  <a:lnTo>
                    <a:pt x="3098" y="14979"/>
                  </a:lnTo>
                  <a:lnTo>
                    <a:pt x="2873" y="14726"/>
                  </a:lnTo>
                  <a:lnTo>
                    <a:pt x="2619" y="14444"/>
                  </a:lnTo>
                  <a:lnTo>
                    <a:pt x="1" y="16950"/>
                  </a:lnTo>
                  <a:lnTo>
                    <a:pt x="367" y="17344"/>
                  </a:lnTo>
                  <a:lnTo>
                    <a:pt x="733" y="17710"/>
                  </a:lnTo>
                  <a:lnTo>
                    <a:pt x="1127" y="18048"/>
                  </a:lnTo>
                  <a:lnTo>
                    <a:pt x="1521" y="18358"/>
                  </a:lnTo>
                  <a:lnTo>
                    <a:pt x="1915" y="18668"/>
                  </a:lnTo>
                  <a:lnTo>
                    <a:pt x="2338" y="18921"/>
                  </a:lnTo>
                  <a:lnTo>
                    <a:pt x="2760" y="19174"/>
                  </a:lnTo>
                  <a:lnTo>
                    <a:pt x="3210" y="19372"/>
                  </a:lnTo>
                  <a:lnTo>
                    <a:pt x="3661" y="19569"/>
                  </a:lnTo>
                  <a:lnTo>
                    <a:pt x="4140" y="19738"/>
                  </a:lnTo>
                  <a:lnTo>
                    <a:pt x="4618" y="19878"/>
                  </a:lnTo>
                  <a:lnTo>
                    <a:pt x="5153" y="19991"/>
                  </a:lnTo>
                  <a:lnTo>
                    <a:pt x="5688" y="20075"/>
                  </a:lnTo>
                  <a:lnTo>
                    <a:pt x="6251" y="20132"/>
                  </a:lnTo>
                  <a:lnTo>
                    <a:pt x="6842" y="20188"/>
                  </a:lnTo>
                  <a:lnTo>
                    <a:pt x="7434" y="20188"/>
                  </a:lnTo>
                  <a:lnTo>
                    <a:pt x="8307" y="20160"/>
                  </a:lnTo>
                  <a:lnTo>
                    <a:pt x="9095" y="20104"/>
                  </a:lnTo>
                  <a:lnTo>
                    <a:pt x="9855" y="19963"/>
                  </a:lnTo>
                  <a:lnTo>
                    <a:pt x="10587" y="19794"/>
                  </a:lnTo>
                  <a:lnTo>
                    <a:pt x="11235" y="19569"/>
                  </a:lnTo>
                  <a:lnTo>
                    <a:pt x="11854" y="19315"/>
                  </a:lnTo>
                  <a:lnTo>
                    <a:pt x="12445" y="19005"/>
                  </a:lnTo>
                  <a:lnTo>
                    <a:pt x="12980" y="18639"/>
                  </a:lnTo>
                  <a:lnTo>
                    <a:pt x="13206" y="18414"/>
                  </a:lnTo>
                  <a:lnTo>
                    <a:pt x="13431" y="18217"/>
                  </a:lnTo>
                  <a:lnTo>
                    <a:pt x="13656" y="17992"/>
                  </a:lnTo>
                  <a:lnTo>
                    <a:pt x="13853" y="17767"/>
                  </a:lnTo>
                  <a:lnTo>
                    <a:pt x="14022" y="17541"/>
                  </a:lnTo>
                  <a:lnTo>
                    <a:pt x="14191" y="17288"/>
                  </a:lnTo>
                  <a:lnTo>
                    <a:pt x="14360" y="17035"/>
                  </a:lnTo>
                  <a:lnTo>
                    <a:pt x="14473" y="16781"/>
                  </a:lnTo>
                  <a:lnTo>
                    <a:pt x="14585" y="16500"/>
                  </a:lnTo>
                  <a:lnTo>
                    <a:pt x="14698" y="16218"/>
                  </a:lnTo>
                  <a:lnTo>
                    <a:pt x="14782" y="15937"/>
                  </a:lnTo>
                  <a:lnTo>
                    <a:pt x="14867" y="15627"/>
                  </a:lnTo>
                  <a:lnTo>
                    <a:pt x="14923" y="15317"/>
                  </a:lnTo>
                  <a:lnTo>
                    <a:pt x="14951" y="15007"/>
                  </a:lnTo>
                  <a:lnTo>
                    <a:pt x="14979" y="14332"/>
                  </a:lnTo>
                  <a:lnTo>
                    <a:pt x="14979" y="13966"/>
                  </a:lnTo>
                  <a:lnTo>
                    <a:pt x="14951" y="13600"/>
                  </a:lnTo>
                  <a:lnTo>
                    <a:pt x="14923" y="13262"/>
                  </a:lnTo>
                  <a:lnTo>
                    <a:pt x="14867" y="12924"/>
                  </a:lnTo>
                  <a:lnTo>
                    <a:pt x="14782" y="12614"/>
                  </a:lnTo>
                  <a:lnTo>
                    <a:pt x="14698" y="12305"/>
                  </a:lnTo>
                  <a:lnTo>
                    <a:pt x="14585" y="12023"/>
                  </a:lnTo>
                  <a:lnTo>
                    <a:pt x="14444" y="11770"/>
                  </a:lnTo>
                  <a:lnTo>
                    <a:pt x="14163" y="11263"/>
                  </a:lnTo>
                  <a:lnTo>
                    <a:pt x="13853" y="10812"/>
                  </a:lnTo>
                  <a:lnTo>
                    <a:pt x="13487" y="10390"/>
                  </a:lnTo>
                  <a:lnTo>
                    <a:pt x="13065" y="10052"/>
                  </a:lnTo>
                  <a:lnTo>
                    <a:pt x="12642" y="9714"/>
                  </a:lnTo>
                  <a:lnTo>
                    <a:pt x="12164" y="9433"/>
                  </a:lnTo>
                  <a:lnTo>
                    <a:pt x="11685" y="9179"/>
                  </a:lnTo>
                  <a:lnTo>
                    <a:pt x="11178" y="8954"/>
                  </a:lnTo>
                  <a:lnTo>
                    <a:pt x="10137" y="8560"/>
                  </a:lnTo>
                  <a:lnTo>
                    <a:pt x="9095" y="8194"/>
                  </a:lnTo>
                  <a:lnTo>
                    <a:pt x="8109" y="7856"/>
                  </a:lnTo>
                  <a:lnTo>
                    <a:pt x="7208" y="7518"/>
                  </a:lnTo>
                  <a:lnTo>
                    <a:pt x="6786" y="7321"/>
                  </a:lnTo>
                  <a:lnTo>
                    <a:pt x="6420" y="7096"/>
                  </a:lnTo>
                  <a:lnTo>
                    <a:pt x="6082" y="6871"/>
                  </a:lnTo>
                  <a:lnTo>
                    <a:pt x="5801" y="6645"/>
                  </a:lnTo>
                  <a:lnTo>
                    <a:pt x="5688" y="6504"/>
                  </a:lnTo>
                  <a:lnTo>
                    <a:pt x="5575" y="6364"/>
                  </a:lnTo>
                  <a:lnTo>
                    <a:pt x="5491" y="6223"/>
                  </a:lnTo>
                  <a:lnTo>
                    <a:pt x="5407" y="6054"/>
                  </a:lnTo>
                  <a:lnTo>
                    <a:pt x="5350" y="5885"/>
                  </a:lnTo>
                  <a:lnTo>
                    <a:pt x="5322" y="5716"/>
                  </a:lnTo>
                  <a:lnTo>
                    <a:pt x="5294" y="5519"/>
                  </a:lnTo>
                  <a:lnTo>
                    <a:pt x="5294" y="5322"/>
                  </a:lnTo>
                  <a:lnTo>
                    <a:pt x="5294" y="5097"/>
                  </a:lnTo>
                  <a:lnTo>
                    <a:pt x="5322" y="4900"/>
                  </a:lnTo>
                  <a:lnTo>
                    <a:pt x="5407" y="4674"/>
                  </a:lnTo>
                  <a:lnTo>
                    <a:pt x="5491" y="4505"/>
                  </a:lnTo>
                  <a:lnTo>
                    <a:pt x="5604" y="4308"/>
                  </a:lnTo>
                  <a:lnTo>
                    <a:pt x="5716" y="4168"/>
                  </a:lnTo>
                  <a:lnTo>
                    <a:pt x="5885" y="4027"/>
                  </a:lnTo>
                  <a:lnTo>
                    <a:pt x="6082" y="3886"/>
                  </a:lnTo>
                  <a:lnTo>
                    <a:pt x="6279" y="3773"/>
                  </a:lnTo>
                  <a:lnTo>
                    <a:pt x="6505" y="3661"/>
                  </a:lnTo>
                  <a:lnTo>
                    <a:pt x="6758" y="3576"/>
                  </a:lnTo>
                  <a:lnTo>
                    <a:pt x="7011" y="3520"/>
                  </a:lnTo>
                  <a:lnTo>
                    <a:pt x="7293" y="3464"/>
                  </a:lnTo>
                  <a:lnTo>
                    <a:pt x="7575" y="3407"/>
                  </a:lnTo>
                  <a:lnTo>
                    <a:pt x="8222" y="3379"/>
                  </a:lnTo>
                  <a:lnTo>
                    <a:pt x="8813" y="3407"/>
                  </a:lnTo>
                  <a:lnTo>
                    <a:pt x="9376" y="3492"/>
                  </a:lnTo>
                  <a:lnTo>
                    <a:pt x="9883" y="3633"/>
                  </a:lnTo>
                  <a:lnTo>
                    <a:pt x="10390" y="3830"/>
                  </a:lnTo>
                  <a:lnTo>
                    <a:pt x="10869" y="4083"/>
                  </a:lnTo>
                  <a:lnTo>
                    <a:pt x="11319" y="4393"/>
                  </a:lnTo>
                  <a:lnTo>
                    <a:pt x="11770" y="4787"/>
                  </a:lnTo>
                  <a:lnTo>
                    <a:pt x="12248" y="5209"/>
                  </a:lnTo>
                  <a:lnTo>
                    <a:pt x="14867" y="2704"/>
                  </a:lnTo>
                  <a:lnTo>
                    <a:pt x="14585" y="2422"/>
                  </a:lnTo>
                  <a:lnTo>
                    <a:pt x="14276" y="2140"/>
                  </a:lnTo>
                  <a:lnTo>
                    <a:pt x="13966" y="1887"/>
                  </a:lnTo>
                  <a:lnTo>
                    <a:pt x="13628" y="1634"/>
                  </a:lnTo>
                  <a:lnTo>
                    <a:pt x="13290" y="1380"/>
                  </a:lnTo>
                  <a:lnTo>
                    <a:pt x="12896" y="1155"/>
                  </a:lnTo>
                  <a:lnTo>
                    <a:pt x="12502" y="958"/>
                  </a:lnTo>
                  <a:lnTo>
                    <a:pt x="12079" y="761"/>
                  </a:lnTo>
                  <a:lnTo>
                    <a:pt x="11657" y="592"/>
                  </a:lnTo>
                  <a:lnTo>
                    <a:pt x="11207" y="423"/>
                  </a:lnTo>
                  <a:lnTo>
                    <a:pt x="10756" y="310"/>
                  </a:lnTo>
                  <a:lnTo>
                    <a:pt x="10306" y="198"/>
                  </a:lnTo>
                  <a:lnTo>
                    <a:pt x="9827" y="113"/>
                  </a:lnTo>
                  <a:lnTo>
                    <a:pt x="9320" y="57"/>
                  </a:lnTo>
                  <a:lnTo>
                    <a:pt x="8813" y="29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433" name="Google Shape;433;p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34" name="Google Shape;434;p11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1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36" name="Google Shape;436;p1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38" name="Google Shape;438;p1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1">
  <p:cSld name="Content - White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447" name="Google Shape;447;p12"/>
          <p:cNvSpPr txBox="1"/>
          <p:nvPr>
            <p:ph idx="1" type="body"/>
          </p:nvPr>
        </p:nvSpPr>
        <p:spPr>
          <a:xfrm>
            <a:off x="415600" y="1536625"/>
            <a:ext cx="113568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48" name="Google Shape;448;p12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2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50" name="Google Shape;450;p1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1" name="Google Shape;451;p12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52" name="Google Shape;452;p1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61" name="Google Shape;461;p13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62" name="Google Shape;462;p13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13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grpSp>
        <p:nvGrpSpPr>
          <p:cNvPr id="464" name="Google Shape;464;p13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465" name="Google Shape;465;p1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472" name="Google Shape;472;p13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76" name="Google Shape;476;p14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77" name="Google Shape;477;p14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478" name="Google Shape;478;p1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485" name="Google Shape;485;p14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14"/>
          <p:cNvSpPr/>
          <p:nvPr/>
        </p:nvSpPr>
        <p:spPr>
          <a:xfrm>
            <a:off x="-1" y="0"/>
            <a:ext cx="50034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487" name="Google Shape;487;p14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8" name="Google Shape;488;p14"/>
          <p:cNvGrpSpPr/>
          <p:nvPr/>
        </p:nvGrpSpPr>
        <p:grpSpPr>
          <a:xfrm>
            <a:off x="404070" y="453218"/>
            <a:ext cx="4193835" cy="1191282"/>
            <a:chOff x="5568225" y="321282"/>
            <a:chExt cx="4193835" cy="1191282"/>
          </a:xfrm>
        </p:grpSpPr>
        <p:sp>
          <p:nvSpPr>
            <p:cNvPr id="489" name="Google Shape;489;p14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533" name="Google Shape;533;p14"/>
          <p:cNvGrpSpPr/>
          <p:nvPr/>
        </p:nvGrpSpPr>
        <p:grpSpPr>
          <a:xfrm>
            <a:off x="404070" y="4872734"/>
            <a:ext cx="4193835" cy="1191282"/>
            <a:chOff x="5568225" y="321282"/>
            <a:chExt cx="4193835" cy="1191282"/>
          </a:xfrm>
        </p:grpSpPr>
        <p:sp>
          <p:nvSpPr>
            <p:cNvPr id="534" name="Google Shape;534;p14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578" name="Google Shape;578;p14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5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81" name="Google Shape;581;p15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4" name="Google Shape;584;p16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85" name="Google Shape;585;p16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TITLE_AND_BODY_3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8" name="Google Shape;588;p17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89" name="Google Shape;589;p17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2">
  <p:cSld name="TITLE_AND_BODY_4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8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Google Shape;592;p18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93" name="Google Shape;593;p18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3">
  <p:cSld name="TITLE_AND_BODY_5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6" name="Google Shape;596;p19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97" name="Google Shape;597;p19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4">
  <p:cSld name="TITLE_AND_BODY_6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0" name="Google Shape;600;p20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01" name="Google Shape;601;p20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Scale with subhead">
  <p:cSld name="TITLE_1_1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3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" name="Google Shape;42;p3"/>
          <p:cNvGrpSpPr/>
          <p:nvPr/>
        </p:nvGrpSpPr>
        <p:grpSpPr>
          <a:xfrm>
            <a:off x="3088940" y="2395540"/>
            <a:ext cx="6014323" cy="1252768"/>
            <a:chOff x="238125" y="1729525"/>
            <a:chExt cx="7143750" cy="1488025"/>
          </a:xfrm>
        </p:grpSpPr>
        <p:sp>
          <p:nvSpPr>
            <p:cNvPr id="43" name="Google Shape;43;p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3"/>
          <p:cNvSpPr txBox="1"/>
          <p:nvPr>
            <p:ph type="title"/>
          </p:nvPr>
        </p:nvSpPr>
        <p:spPr>
          <a:xfrm>
            <a:off x="415600" y="3803533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51" name="Google Shape;51;p3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5">
  <p:cSld name="TITLE_AND_BODY_7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1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4" name="Google Shape;604;p21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619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605" name="Google Shape;605;p21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2">
  <p:cSld name="Content - White_2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2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08" name="Google Shape;608;p22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09" name="Google Shape;609;p22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610" name="Google Shape;610;p22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900"/>
            </a:lvl1pPr>
            <a:lvl2pPr indent="0" lvl="1" marL="0" algn="l">
              <a:spcBef>
                <a:spcPts val="0"/>
              </a:spcBef>
              <a:buNone/>
              <a:defRPr sz="1900"/>
            </a:lvl2pPr>
            <a:lvl3pPr indent="0" lvl="2" marL="0" algn="l">
              <a:spcBef>
                <a:spcPts val="0"/>
              </a:spcBef>
              <a:buNone/>
              <a:defRPr sz="1900"/>
            </a:lvl3pPr>
            <a:lvl4pPr indent="0" lvl="3" marL="0" algn="l">
              <a:spcBef>
                <a:spcPts val="0"/>
              </a:spcBef>
              <a:buNone/>
              <a:defRPr sz="1900"/>
            </a:lvl4pPr>
            <a:lvl5pPr indent="0" lvl="4" marL="0" algn="l">
              <a:spcBef>
                <a:spcPts val="0"/>
              </a:spcBef>
              <a:buNone/>
              <a:defRPr sz="1900"/>
            </a:lvl5pPr>
            <a:lvl6pPr indent="0" lvl="5" marL="0" algn="l">
              <a:spcBef>
                <a:spcPts val="0"/>
              </a:spcBef>
              <a:buNone/>
              <a:defRPr sz="1900"/>
            </a:lvl6pPr>
            <a:lvl7pPr indent="0" lvl="6" marL="0" algn="l">
              <a:spcBef>
                <a:spcPts val="0"/>
              </a:spcBef>
              <a:buNone/>
              <a:defRPr sz="1900"/>
            </a:lvl7pPr>
            <a:lvl8pPr indent="0" lvl="7" marL="0" algn="l">
              <a:spcBef>
                <a:spcPts val="0"/>
              </a:spcBef>
              <a:buNone/>
              <a:defRPr sz="1900"/>
            </a:lvl8pPr>
            <a:lvl9pPr indent="0" lvl="8" marL="0" algn="l">
              <a:spcBef>
                <a:spcPts val="0"/>
              </a:spcBef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1" name="Google Shape;611;p22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indent="-3492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indent="-3492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indent="-3492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indent="-3492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indent="-3492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grpSp>
        <p:nvGrpSpPr>
          <p:cNvPr id="612" name="Google Shape;612;p22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613" name="Google Shape;613;p2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3">
  <p:cSld name="Content - White_3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3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22" name="Google Shape;622;p23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23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4" name="Google Shape;624;p23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grpSp>
        <p:nvGrpSpPr>
          <p:cNvPr id="625" name="Google Shape;625;p23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626" name="Google Shape;626;p2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633" name="Google Shape;633;p23"/>
          <p:cNvCxnSpPr/>
          <p:nvPr/>
        </p:nvCxnSpPr>
        <p:spPr>
          <a:xfrm>
            <a:off x="0" y="64739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">
  <p:cSld name="TITLE_AND_BODY_8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 txBox="1"/>
          <p:nvPr>
            <p:ph type="title"/>
          </p:nvPr>
        </p:nvSpPr>
        <p:spPr>
          <a:xfrm>
            <a:off x="910967" y="593367"/>
            <a:ext cx="11007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Urbanist"/>
              <a:buNone/>
              <a:defRPr b="1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36" name="Google Shape;636;p24"/>
          <p:cNvSpPr txBox="1"/>
          <p:nvPr>
            <p:ph idx="1" type="body"/>
          </p:nvPr>
        </p:nvSpPr>
        <p:spPr>
          <a:xfrm>
            <a:off x="910967" y="1536633"/>
            <a:ext cx="11007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Urbanist"/>
              <a:buChar char="●"/>
              <a:defRPr sz="20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pic>
        <p:nvPicPr>
          <p:cNvPr descr="preencoded.png" id="637" name="Google Shape;6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4000" y="2540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4"/>
          <p:cNvSpPr/>
          <p:nvPr/>
        </p:nvSpPr>
        <p:spPr>
          <a:xfrm rot="-5400000">
            <a:off x="-272875" y="5308675"/>
            <a:ext cx="1250700" cy="1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© 202</a:t>
            </a:r>
            <a:r>
              <a:rPr lang="en-US" sz="7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4</a:t>
            </a:r>
            <a:r>
              <a:rPr b="0" i="0" lang="en-US" sz="7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 DroneDeploy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4"/>
          <p:cNvSpPr txBox="1"/>
          <p:nvPr/>
        </p:nvSpPr>
        <p:spPr>
          <a:xfrm>
            <a:off x="136815" y="931400"/>
            <a:ext cx="45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1100">
              <a:solidFill>
                <a:srgbClr val="1F1F1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640" name="Google Shape;640;p24"/>
          <p:cNvSpPr txBox="1"/>
          <p:nvPr>
            <p:ph idx="2" type="title"/>
          </p:nvPr>
        </p:nvSpPr>
        <p:spPr>
          <a:xfrm rot="-5400000">
            <a:off x="-694867" y="2192868"/>
            <a:ext cx="2118900" cy="36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 1">
  <p:cSld name="TITLE_AND_BODY_9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5"/>
          <p:cNvSpPr txBox="1"/>
          <p:nvPr>
            <p:ph type="title"/>
          </p:nvPr>
        </p:nvSpPr>
        <p:spPr>
          <a:xfrm>
            <a:off x="910967" y="593367"/>
            <a:ext cx="11007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Urbanist"/>
              <a:buNone/>
              <a:defRPr b="1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43" name="Google Shape;643;p25"/>
          <p:cNvSpPr txBox="1"/>
          <p:nvPr>
            <p:ph idx="1" type="body"/>
          </p:nvPr>
        </p:nvSpPr>
        <p:spPr>
          <a:xfrm>
            <a:off x="910967" y="1536633"/>
            <a:ext cx="11007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Urbanist"/>
              <a:buChar char="●"/>
              <a:defRPr sz="20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pic>
        <p:nvPicPr>
          <p:cNvPr descr="preencoded.png" id="644" name="Google Shape;64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4000" y="2540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25"/>
          <p:cNvSpPr/>
          <p:nvPr/>
        </p:nvSpPr>
        <p:spPr>
          <a:xfrm rot="-5400000">
            <a:off x="-272875" y="5308675"/>
            <a:ext cx="1250700" cy="1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© 202</a:t>
            </a:r>
            <a:r>
              <a:rPr lang="en-US" sz="7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4</a:t>
            </a:r>
            <a:r>
              <a:rPr b="0" i="0" lang="en-US" sz="7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 DroneDeploy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5"/>
          <p:cNvSpPr txBox="1"/>
          <p:nvPr/>
        </p:nvSpPr>
        <p:spPr>
          <a:xfrm>
            <a:off x="136815" y="931400"/>
            <a:ext cx="45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1100">
              <a:solidFill>
                <a:srgbClr val="1F1F1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647" name="Google Shape;647;p25"/>
          <p:cNvSpPr txBox="1"/>
          <p:nvPr>
            <p:ph idx="2" type="title"/>
          </p:nvPr>
        </p:nvSpPr>
        <p:spPr>
          <a:xfrm rot="-5400000">
            <a:off x="-694867" y="2192868"/>
            <a:ext cx="2118900" cy="36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0">
  <p:cSld name="TITLE_AND_BODY_10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50" name="Google Shape;650;p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51" name="Google Shape;651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1">
  <p:cSld name="TITLE_AND_BODY_1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54" name="Google Shape;654;p2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55" name="Google Shape;655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2">
  <p:cSld name="TITLE_AND_BODY_12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58" name="Google Shape;658;p2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59" name="Google Shape;659;p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3">
  <p:cSld name="TITLE_AND_BODY_13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62" name="Google Shape;662;p2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63" name="Google Shape;663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4">
  <p:cSld name="TITLE_AND_BODY_14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66" name="Google Shape;666;p3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67" name="Google Shape;667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Scale">
  <p:cSld name="TITLE_1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4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" name="Google Shape;56;p4"/>
          <p:cNvGrpSpPr/>
          <p:nvPr/>
        </p:nvGrpSpPr>
        <p:grpSpPr>
          <a:xfrm>
            <a:off x="3088940" y="2395540"/>
            <a:ext cx="6014323" cy="1252768"/>
            <a:chOff x="238125" y="1729525"/>
            <a:chExt cx="7143750" cy="1488025"/>
          </a:xfrm>
        </p:grpSpPr>
        <p:sp>
          <p:nvSpPr>
            <p:cNvPr id="57" name="Google Shape;57;p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4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4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 3">
  <p:cSld name="TITLE_AND_BODY_4_1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1"/>
          <p:cNvSpPr txBox="1"/>
          <p:nvPr>
            <p:ph type="title"/>
          </p:nvPr>
        </p:nvSpPr>
        <p:spPr>
          <a:xfrm>
            <a:off x="910967" y="593367"/>
            <a:ext cx="11007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200"/>
              <a:buFont typeface="Urbanist"/>
              <a:buNone/>
              <a:defRPr b="1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70" name="Google Shape;670;p31"/>
          <p:cNvSpPr txBox="1"/>
          <p:nvPr>
            <p:ph idx="1" type="body"/>
          </p:nvPr>
        </p:nvSpPr>
        <p:spPr>
          <a:xfrm>
            <a:off x="910967" y="1536633"/>
            <a:ext cx="11007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Urbanist"/>
              <a:buChar char="●"/>
              <a:defRPr sz="20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○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■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pic>
        <p:nvPicPr>
          <p:cNvPr descr="preencoded.png" id="671" name="Google Shape;67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4000" y="2540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1"/>
          <p:cNvSpPr/>
          <p:nvPr/>
        </p:nvSpPr>
        <p:spPr>
          <a:xfrm rot="-5400000">
            <a:off x="-272875" y="5308675"/>
            <a:ext cx="1250700" cy="1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© 202</a:t>
            </a:r>
            <a:r>
              <a:rPr lang="en-US" sz="7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5</a:t>
            </a:r>
            <a:r>
              <a:rPr b="0" i="0" lang="en-US" sz="7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 DroneDeploy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1"/>
          <p:cNvSpPr txBox="1"/>
          <p:nvPr/>
        </p:nvSpPr>
        <p:spPr>
          <a:xfrm>
            <a:off x="136815" y="931400"/>
            <a:ext cx="45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1100">
              <a:solidFill>
                <a:srgbClr val="1F1F1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674" name="Google Shape;674;p31"/>
          <p:cNvSpPr txBox="1"/>
          <p:nvPr>
            <p:ph idx="2" type="title"/>
          </p:nvPr>
        </p:nvSpPr>
        <p:spPr>
          <a:xfrm rot="-5400000">
            <a:off x="-694867" y="2192868"/>
            <a:ext cx="2118900" cy="36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2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77" name="Google Shape;677;p32"/>
          <p:cNvSpPr/>
          <p:nvPr/>
        </p:nvSpPr>
        <p:spPr>
          <a:xfrm>
            <a:off x="0" y="0"/>
            <a:ext cx="40188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78" name="Google Shape;678;p32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79" name="Google Shape;679;p32"/>
          <p:cNvSpPr txBox="1"/>
          <p:nvPr>
            <p:ph type="title"/>
          </p:nvPr>
        </p:nvSpPr>
        <p:spPr>
          <a:xfrm>
            <a:off x="324558" y="2821392"/>
            <a:ext cx="366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"/>
              <a:buNone/>
              <a:defRPr b="1" i="0" sz="3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cxnSp>
        <p:nvCxnSpPr>
          <p:cNvPr id="680" name="Google Shape;680;p32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81" name="Google Shape;681;p32"/>
          <p:cNvGrpSpPr/>
          <p:nvPr/>
        </p:nvGrpSpPr>
        <p:grpSpPr>
          <a:xfrm>
            <a:off x="501919" y="322989"/>
            <a:ext cx="2952453" cy="5742713"/>
            <a:chOff x="501925" y="304800"/>
            <a:chExt cx="2171400" cy="4223515"/>
          </a:xfrm>
        </p:grpSpPr>
        <p:sp>
          <p:nvSpPr>
            <p:cNvPr id="682" name="Google Shape;682;p32"/>
            <p:cNvSpPr/>
            <p:nvPr/>
          </p:nvSpPr>
          <p:spPr>
            <a:xfrm>
              <a:off x="2635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2330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2025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7211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4163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1111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806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01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2635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2025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17211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14163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1111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06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01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2635525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2330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2025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17211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14163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11115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806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01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2635525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2330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2025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17211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14163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11115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806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01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2635525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2330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2025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17211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14163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11115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806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01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2635525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2330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2025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17211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14163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11115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806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01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2635525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2330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2025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17211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14163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11115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806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01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2635525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2330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2025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17211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14163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1115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06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01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635525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2330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2025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17211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14163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11115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806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01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2635525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2330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2025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17211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14163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11115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806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01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635525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330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025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17211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14163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11115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806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01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635525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330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2025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17211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14163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1115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806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01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2635525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2330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2025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17211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14163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11115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6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01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2635525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330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2025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17211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14163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1115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6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01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2330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794" name="Google Shape;794;p32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32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96" name="Google Shape;796;p32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797" name="Google Shape;797;p3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">
  <p:cSld name="Title Slide - Scale_1_1">
    <p:bg>
      <p:bgPr>
        <a:solidFill>
          <a:schemeClr val="dk2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4">
  <p:cSld name="Content - White_4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07" name="Google Shape;807;p34"/>
          <p:cNvSpPr txBox="1"/>
          <p:nvPr>
            <p:ph type="title"/>
          </p:nvPr>
        </p:nvSpPr>
        <p:spPr>
          <a:xfrm>
            <a:off x="405872" y="342900"/>
            <a:ext cx="11367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08" name="Google Shape;808;p34"/>
          <p:cNvSpPr txBox="1"/>
          <p:nvPr>
            <p:ph idx="1" type="body"/>
          </p:nvPr>
        </p:nvSpPr>
        <p:spPr>
          <a:xfrm>
            <a:off x="402336" y="1527048"/>
            <a:ext cx="11367300" cy="4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b="0" i="0">
                <a:latin typeface="Outfit"/>
                <a:ea typeface="Outfit"/>
                <a:cs typeface="Outfit"/>
                <a:sym typeface="Outfit"/>
              </a:defRPr>
            </a:lvl1pPr>
            <a:lvl2pPr indent="-3810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b="0" i="0">
                <a:latin typeface="Outfit"/>
                <a:ea typeface="Outfit"/>
                <a:cs typeface="Outfit"/>
                <a:sym typeface="Outfit"/>
              </a:defRPr>
            </a:lvl2pPr>
            <a:lvl3pPr indent="-355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0" i="0">
                <a:latin typeface="Outfit"/>
                <a:ea typeface="Outfit"/>
                <a:cs typeface="Outfit"/>
                <a:sym typeface="Outfit"/>
              </a:defRPr>
            </a:lvl3pPr>
            <a:lvl4pPr indent="-3492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 b="0" i="0">
                <a:latin typeface="Outfit"/>
                <a:ea typeface="Outfit"/>
                <a:cs typeface="Outfit"/>
                <a:sym typeface="Outfit"/>
              </a:defRPr>
            </a:lvl4pPr>
            <a:lvl5pPr indent="-3492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 b="0" i="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grpSp>
        <p:nvGrpSpPr>
          <p:cNvPr id="809" name="Google Shape;809;p34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810" name="Google Shape;810;p3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5">
  <p:cSld name="Content - White_5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5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19" name="Google Shape;819;p35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20" name="Google Shape;820;p35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1" name="Google Shape;821;p35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2" name="Google Shape;822;p35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indent="-3492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indent="-3492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indent="-3492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indent="-3492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indent="-3492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grpSp>
        <p:nvGrpSpPr>
          <p:cNvPr id="823" name="Google Shape;823;p35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824" name="Google Shape;824;p3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Full Lockup" type="title">
  <p:cSld name="TITLE">
    <p:bg>
      <p:bgPr>
        <a:solidFill>
          <a:schemeClr val="dk2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5" name="Google Shape;835;p37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36" name="Google Shape;836;p37"/>
          <p:cNvGrpSpPr/>
          <p:nvPr/>
        </p:nvGrpSpPr>
        <p:grpSpPr>
          <a:xfrm>
            <a:off x="3409957" y="2192070"/>
            <a:ext cx="5372100" cy="1696474"/>
            <a:chOff x="238125" y="1729525"/>
            <a:chExt cx="7143750" cy="2255950"/>
          </a:xfrm>
        </p:grpSpPr>
        <p:sp>
          <p:nvSpPr>
            <p:cNvPr id="837" name="Google Shape;837;p3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289500" y="3488525"/>
              <a:ext cx="485700" cy="489925"/>
            </a:xfrm>
            <a:custGeom>
              <a:rect b="b" l="l" r="r" t="t"/>
              <a:pathLst>
                <a:path extrusionOk="0" h="19597" w="19428">
                  <a:moveTo>
                    <a:pt x="0" y="0"/>
                  </a:moveTo>
                  <a:lnTo>
                    <a:pt x="8109" y="19596"/>
                  </a:lnTo>
                  <a:lnTo>
                    <a:pt x="11263" y="19596"/>
                  </a:lnTo>
                  <a:lnTo>
                    <a:pt x="19428" y="0"/>
                  </a:lnTo>
                  <a:lnTo>
                    <a:pt x="15204" y="0"/>
                  </a:lnTo>
                  <a:lnTo>
                    <a:pt x="9714" y="13768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832200" y="3488525"/>
              <a:ext cx="357600" cy="489925"/>
            </a:xfrm>
            <a:custGeom>
              <a:rect b="b" l="l" r="r" t="t"/>
              <a:pathLst>
                <a:path extrusionOk="0" h="19597" w="14304">
                  <a:moveTo>
                    <a:pt x="0" y="0"/>
                  </a:moveTo>
                  <a:lnTo>
                    <a:pt x="0" y="19596"/>
                  </a:lnTo>
                  <a:lnTo>
                    <a:pt x="14303" y="19596"/>
                  </a:lnTo>
                  <a:lnTo>
                    <a:pt x="14303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1" y="11206"/>
                  </a:lnTo>
                  <a:lnTo>
                    <a:pt x="13261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62" y="3351"/>
                  </a:lnTo>
                  <a:lnTo>
                    <a:pt x="14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27565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0" y="0"/>
                  </a:moveTo>
                  <a:lnTo>
                    <a:pt x="0" y="19596"/>
                  </a:lnTo>
                  <a:lnTo>
                    <a:pt x="3998" y="19596"/>
                  </a:lnTo>
                  <a:lnTo>
                    <a:pt x="3998" y="6955"/>
                  </a:lnTo>
                  <a:lnTo>
                    <a:pt x="14219" y="19596"/>
                  </a:lnTo>
                  <a:lnTo>
                    <a:pt x="17062" y="19596"/>
                  </a:lnTo>
                  <a:lnTo>
                    <a:pt x="17062" y="0"/>
                  </a:lnTo>
                  <a:lnTo>
                    <a:pt x="13064" y="0"/>
                  </a:lnTo>
                  <a:lnTo>
                    <a:pt x="13064" y="12698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7599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32" y="3379"/>
                  </a:lnTo>
                  <a:lnTo>
                    <a:pt x="6532" y="19596"/>
                  </a:lnTo>
                  <a:lnTo>
                    <a:pt x="10530" y="19596"/>
                  </a:lnTo>
                  <a:lnTo>
                    <a:pt x="10530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2241375" y="3488525"/>
              <a:ext cx="416725" cy="496950"/>
            </a:xfrm>
            <a:custGeom>
              <a:rect b="b" l="l" r="r" t="t"/>
              <a:pathLst>
                <a:path extrusionOk="0" h="19878" w="16669">
                  <a:moveTo>
                    <a:pt x="1" y="0"/>
                  </a:moveTo>
                  <a:lnTo>
                    <a:pt x="1" y="12023"/>
                  </a:lnTo>
                  <a:lnTo>
                    <a:pt x="29" y="12586"/>
                  </a:lnTo>
                  <a:lnTo>
                    <a:pt x="57" y="13121"/>
                  </a:lnTo>
                  <a:lnTo>
                    <a:pt x="141" y="13656"/>
                  </a:lnTo>
                  <a:lnTo>
                    <a:pt x="282" y="14162"/>
                  </a:lnTo>
                  <a:lnTo>
                    <a:pt x="423" y="14669"/>
                  </a:lnTo>
                  <a:lnTo>
                    <a:pt x="620" y="15148"/>
                  </a:lnTo>
                  <a:lnTo>
                    <a:pt x="817" y="15598"/>
                  </a:lnTo>
                  <a:lnTo>
                    <a:pt x="1070" y="16049"/>
                  </a:lnTo>
                  <a:lnTo>
                    <a:pt x="1352" y="16499"/>
                  </a:lnTo>
                  <a:lnTo>
                    <a:pt x="1662" y="16894"/>
                  </a:lnTo>
                  <a:lnTo>
                    <a:pt x="2000" y="17288"/>
                  </a:lnTo>
                  <a:lnTo>
                    <a:pt x="2366" y="17654"/>
                  </a:lnTo>
                  <a:lnTo>
                    <a:pt x="2760" y="17992"/>
                  </a:lnTo>
                  <a:lnTo>
                    <a:pt x="3154" y="18301"/>
                  </a:lnTo>
                  <a:lnTo>
                    <a:pt x="3576" y="18583"/>
                  </a:lnTo>
                  <a:lnTo>
                    <a:pt x="4055" y="18864"/>
                  </a:lnTo>
                  <a:lnTo>
                    <a:pt x="4534" y="19090"/>
                  </a:lnTo>
                  <a:lnTo>
                    <a:pt x="5012" y="19315"/>
                  </a:lnTo>
                  <a:lnTo>
                    <a:pt x="5547" y="19484"/>
                  </a:lnTo>
                  <a:lnTo>
                    <a:pt x="6054" y="19625"/>
                  </a:lnTo>
                  <a:lnTo>
                    <a:pt x="6617" y="19737"/>
                  </a:lnTo>
                  <a:lnTo>
                    <a:pt x="7180" y="19822"/>
                  </a:lnTo>
                  <a:lnTo>
                    <a:pt x="7771" y="19850"/>
                  </a:lnTo>
                  <a:lnTo>
                    <a:pt x="8363" y="19878"/>
                  </a:lnTo>
                  <a:lnTo>
                    <a:pt x="8954" y="19850"/>
                  </a:lnTo>
                  <a:lnTo>
                    <a:pt x="9545" y="19822"/>
                  </a:lnTo>
                  <a:lnTo>
                    <a:pt x="10108" y="19737"/>
                  </a:lnTo>
                  <a:lnTo>
                    <a:pt x="10671" y="19625"/>
                  </a:lnTo>
                  <a:lnTo>
                    <a:pt x="11178" y="19484"/>
                  </a:lnTo>
                  <a:lnTo>
                    <a:pt x="11685" y="19315"/>
                  </a:lnTo>
                  <a:lnTo>
                    <a:pt x="12192" y="19090"/>
                  </a:lnTo>
                  <a:lnTo>
                    <a:pt x="12670" y="18864"/>
                  </a:lnTo>
                  <a:lnTo>
                    <a:pt x="13121" y="18583"/>
                  </a:lnTo>
                  <a:lnTo>
                    <a:pt x="13543" y="18301"/>
                  </a:lnTo>
                  <a:lnTo>
                    <a:pt x="13937" y="17992"/>
                  </a:lnTo>
                  <a:lnTo>
                    <a:pt x="14332" y="17654"/>
                  </a:lnTo>
                  <a:lnTo>
                    <a:pt x="14670" y="17288"/>
                  </a:lnTo>
                  <a:lnTo>
                    <a:pt x="15007" y="16922"/>
                  </a:lnTo>
                  <a:lnTo>
                    <a:pt x="15317" y="16499"/>
                  </a:lnTo>
                  <a:lnTo>
                    <a:pt x="15599" y="16077"/>
                  </a:lnTo>
                  <a:lnTo>
                    <a:pt x="15852" y="15627"/>
                  </a:lnTo>
                  <a:lnTo>
                    <a:pt x="16077" y="15148"/>
                  </a:lnTo>
                  <a:lnTo>
                    <a:pt x="16246" y="14669"/>
                  </a:lnTo>
                  <a:lnTo>
                    <a:pt x="16415" y="14191"/>
                  </a:lnTo>
                  <a:lnTo>
                    <a:pt x="16528" y="13684"/>
                  </a:lnTo>
                  <a:lnTo>
                    <a:pt x="16612" y="13149"/>
                  </a:lnTo>
                  <a:lnTo>
                    <a:pt x="16669" y="12614"/>
                  </a:lnTo>
                  <a:lnTo>
                    <a:pt x="16669" y="12051"/>
                  </a:lnTo>
                  <a:lnTo>
                    <a:pt x="16669" y="0"/>
                  </a:lnTo>
                  <a:lnTo>
                    <a:pt x="12670" y="0"/>
                  </a:lnTo>
                  <a:lnTo>
                    <a:pt x="12670" y="12163"/>
                  </a:lnTo>
                  <a:lnTo>
                    <a:pt x="12670" y="12473"/>
                  </a:lnTo>
                  <a:lnTo>
                    <a:pt x="12642" y="12783"/>
                  </a:lnTo>
                  <a:lnTo>
                    <a:pt x="12586" y="13064"/>
                  </a:lnTo>
                  <a:lnTo>
                    <a:pt x="12530" y="13346"/>
                  </a:lnTo>
                  <a:lnTo>
                    <a:pt x="12445" y="13628"/>
                  </a:lnTo>
                  <a:lnTo>
                    <a:pt x="12361" y="13881"/>
                  </a:lnTo>
                  <a:lnTo>
                    <a:pt x="12248" y="14134"/>
                  </a:lnTo>
                  <a:lnTo>
                    <a:pt x="12107" y="14388"/>
                  </a:lnTo>
                  <a:lnTo>
                    <a:pt x="11967" y="14613"/>
                  </a:lnTo>
                  <a:lnTo>
                    <a:pt x="11798" y="14838"/>
                  </a:lnTo>
                  <a:lnTo>
                    <a:pt x="11629" y="15035"/>
                  </a:lnTo>
                  <a:lnTo>
                    <a:pt x="11432" y="15232"/>
                  </a:lnTo>
                  <a:lnTo>
                    <a:pt x="11235" y="15401"/>
                  </a:lnTo>
                  <a:lnTo>
                    <a:pt x="11037" y="15570"/>
                  </a:lnTo>
                  <a:lnTo>
                    <a:pt x="10812" y="15711"/>
                  </a:lnTo>
                  <a:lnTo>
                    <a:pt x="10587" y="15852"/>
                  </a:lnTo>
                  <a:lnTo>
                    <a:pt x="10334" y="15964"/>
                  </a:lnTo>
                  <a:lnTo>
                    <a:pt x="10080" y="16077"/>
                  </a:lnTo>
                  <a:lnTo>
                    <a:pt x="9799" y="16161"/>
                  </a:lnTo>
                  <a:lnTo>
                    <a:pt x="9545" y="16246"/>
                  </a:lnTo>
                  <a:lnTo>
                    <a:pt x="9264" y="16302"/>
                  </a:lnTo>
                  <a:lnTo>
                    <a:pt x="8954" y="16330"/>
                  </a:lnTo>
                  <a:lnTo>
                    <a:pt x="8363" y="16359"/>
                  </a:lnTo>
                  <a:lnTo>
                    <a:pt x="7743" y="16330"/>
                  </a:lnTo>
                  <a:lnTo>
                    <a:pt x="7462" y="16302"/>
                  </a:lnTo>
                  <a:lnTo>
                    <a:pt x="7180" y="16246"/>
                  </a:lnTo>
                  <a:lnTo>
                    <a:pt x="6899" y="16161"/>
                  </a:lnTo>
                  <a:lnTo>
                    <a:pt x="6645" y="16077"/>
                  </a:lnTo>
                  <a:lnTo>
                    <a:pt x="6364" y="15964"/>
                  </a:lnTo>
                  <a:lnTo>
                    <a:pt x="6110" y="15852"/>
                  </a:lnTo>
                  <a:lnTo>
                    <a:pt x="5885" y="15711"/>
                  </a:lnTo>
                  <a:lnTo>
                    <a:pt x="5632" y="15570"/>
                  </a:lnTo>
                  <a:lnTo>
                    <a:pt x="5435" y="15401"/>
                  </a:lnTo>
                  <a:lnTo>
                    <a:pt x="5209" y="15232"/>
                  </a:lnTo>
                  <a:lnTo>
                    <a:pt x="5040" y="15035"/>
                  </a:lnTo>
                  <a:lnTo>
                    <a:pt x="4843" y="14838"/>
                  </a:lnTo>
                  <a:lnTo>
                    <a:pt x="4702" y="14613"/>
                  </a:lnTo>
                  <a:lnTo>
                    <a:pt x="4534" y="14388"/>
                  </a:lnTo>
                  <a:lnTo>
                    <a:pt x="4421" y="14134"/>
                  </a:lnTo>
                  <a:lnTo>
                    <a:pt x="4280" y="13881"/>
                  </a:lnTo>
                  <a:lnTo>
                    <a:pt x="4196" y="13628"/>
                  </a:lnTo>
                  <a:lnTo>
                    <a:pt x="4111" y="13346"/>
                  </a:lnTo>
                  <a:lnTo>
                    <a:pt x="4055" y="13064"/>
                  </a:lnTo>
                  <a:lnTo>
                    <a:pt x="3999" y="12755"/>
                  </a:lnTo>
                  <a:lnTo>
                    <a:pt x="3970" y="12445"/>
                  </a:lnTo>
                  <a:lnTo>
                    <a:pt x="3970" y="1213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2759425" y="3488525"/>
              <a:ext cx="401250" cy="489925"/>
            </a:xfrm>
            <a:custGeom>
              <a:rect b="b" l="l" r="r" t="t"/>
              <a:pathLst>
                <a:path extrusionOk="0" h="19597" w="16050">
                  <a:moveTo>
                    <a:pt x="7687" y="3097"/>
                  </a:moveTo>
                  <a:lnTo>
                    <a:pt x="8053" y="3126"/>
                  </a:lnTo>
                  <a:lnTo>
                    <a:pt x="8391" y="3154"/>
                  </a:lnTo>
                  <a:lnTo>
                    <a:pt x="8701" y="3210"/>
                  </a:lnTo>
                  <a:lnTo>
                    <a:pt x="8983" y="3294"/>
                  </a:lnTo>
                  <a:lnTo>
                    <a:pt x="9264" y="3407"/>
                  </a:lnTo>
                  <a:lnTo>
                    <a:pt x="9517" y="3520"/>
                  </a:lnTo>
                  <a:lnTo>
                    <a:pt x="9743" y="3689"/>
                  </a:lnTo>
                  <a:lnTo>
                    <a:pt x="9968" y="3858"/>
                  </a:lnTo>
                  <a:lnTo>
                    <a:pt x="10137" y="4055"/>
                  </a:lnTo>
                  <a:lnTo>
                    <a:pt x="10306" y="4280"/>
                  </a:lnTo>
                  <a:lnTo>
                    <a:pt x="10447" y="4505"/>
                  </a:lnTo>
                  <a:lnTo>
                    <a:pt x="10559" y="4730"/>
                  </a:lnTo>
                  <a:lnTo>
                    <a:pt x="10644" y="4984"/>
                  </a:lnTo>
                  <a:lnTo>
                    <a:pt x="10728" y="5237"/>
                  </a:lnTo>
                  <a:lnTo>
                    <a:pt x="10756" y="5491"/>
                  </a:lnTo>
                  <a:lnTo>
                    <a:pt x="10756" y="5772"/>
                  </a:lnTo>
                  <a:lnTo>
                    <a:pt x="10756" y="6082"/>
                  </a:lnTo>
                  <a:lnTo>
                    <a:pt x="10728" y="6363"/>
                  </a:lnTo>
                  <a:lnTo>
                    <a:pt x="10644" y="6645"/>
                  </a:lnTo>
                  <a:lnTo>
                    <a:pt x="10559" y="6898"/>
                  </a:lnTo>
                  <a:lnTo>
                    <a:pt x="10447" y="7124"/>
                  </a:lnTo>
                  <a:lnTo>
                    <a:pt x="10306" y="7349"/>
                  </a:lnTo>
                  <a:lnTo>
                    <a:pt x="10137" y="7546"/>
                  </a:lnTo>
                  <a:lnTo>
                    <a:pt x="9968" y="7743"/>
                  </a:lnTo>
                  <a:lnTo>
                    <a:pt x="9743" y="7912"/>
                  </a:lnTo>
                  <a:lnTo>
                    <a:pt x="9517" y="8053"/>
                  </a:lnTo>
                  <a:lnTo>
                    <a:pt x="9264" y="8165"/>
                  </a:lnTo>
                  <a:lnTo>
                    <a:pt x="8983" y="8278"/>
                  </a:lnTo>
                  <a:lnTo>
                    <a:pt x="8701" y="8362"/>
                  </a:lnTo>
                  <a:lnTo>
                    <a:pt x="8391" y="8419"/>
                  </a:lnTo>
                  <a:lnTo>
                    <a:pt x="8053" y="8447"/>
                  </a:lnTo>
                  <a:lnTo>
                    <a:pt x="3999" y="8447"/>
                  </a:lnTo>
                  <a:lnTo>
                    <a:pt x="3999" y="3097"/>
                  </a:lnTo>
                  <a:close/>
                  <a:moveTo>
                    <a:pt x="1" y="0"/>
                  </a:moveTo>
                  <a:lnTo>
                    <a:pt x="1" y="19596"/>
                  </a:lnTo>
                  <a:lnTo>
                    <a:pt x="3999" y="19596"/>
                  </a:lnTo>
                  <a:lnTo>
                    <a:pt x="3999" y="11403"/>
                  </a:lnTo>
                  <a:lnTo>
                    <a:pt x="4675" y="11403"/>
                  </a:lnTo>
                  <a:lnTo>
                    <a:pt x="11235" y="19596"/>
                  </a:lnTo>
                  <a:lnTo>
                    <a:pt x="16050" y="19596"/>
                  </a:lnTo>
                  <a:lnTo>
                    <a:pt x="9180" y="11347"/>
                  </a:lnTo>
                  <a:lnTo>
                    <a:pt x="9827" y="11234"/>
                  </a:lnTo>
                  <a:lnTo>
                    <a:pt x="10418" y="11094"/>
                  </a:lnTo>
                  <a:lnTo>
                    <a:pt x="10982" y="10925"/>
                  </a:lnTo>
                  <a:lnTo>
                    <a:pt x="11517" y="10699"/>
                  </a:lnTo>
                  <a:lnTo>
                    <a:pt x="11883" y="10502"/>
                  </a:lnTo>
                  <a:lnTo>
                    <a:pt x="12249" y="10305"/>
                  </a:lnTo>
                  <a:lnTo>
                    <a:pt x="12558" y="10080"/>
                  </a:lnTo>
                  <a:lnTo>
                    <a:pt x="12868" y="9855"/>
                  </a:lnTo>
                  <a:lnTo>
                    <a:pt x="13150" y="9601"/>
                  </a:lnTo>
                  <a:lnTo>
                    <a:pt x="13403" y="9320"/>
                  </a:lnTo>
                  <a:lnTo>
                    <a:pt x="13656" y="9038"/>
                  </a:lnTo>
                  <a:lnTo>
                    <a:pt x="13882" y="8728"/>
                  </a:lnTo>
                  <a:lnTo>
                    <a:pt x="14079" y="8391"/>
                  </a:lnTo>
                  <a:lnTo>
                    <a:pt x="14248" y="8053"/>
                  </a:lnTo>
                  <a:lnTo>
                    <a:pt x="14388" y="7715"/>
                  </a:lnTo>
                  <a:lnTo>
                    <a:pt x="14501" y="7349"/>
                  </a:lnTo>
                  <a:lnTo>
                    <a:pt x="14585" y="6955"/>
                  </a:lnTo>
                  <a:lnTo>
                    <a:pt x="14670" y="6561"/>
                  </a:lnTo>
                  <a:lnTo>
                    <a:pt x="14698" y="6138"/>
                  </a:lnTo>
                  <a:lnTo>
                    <a:pt x="14698" y="5716"/>
                  </a:lnTo>
                  <a:lnTo>
                    <a:pt x="14698" y="5322"/>
                  </a:lnTo>
                  <a:lnTo>
                    <a:pt x="14670" y="4899"/>
                  </a:lnTo>
                  <a:lnTo>
                    <a:pt x="14585" y="4533"/>
                  </a:lnTo>
                  <a:lnTo>
                    <a:pt x="14501" y="4139"/>
                  </a:lnTo>
                  <a:lnTo>
                    <a:pt x="14388" y="3773"/>
                  </a:lnTo>
                  <a:lnTo>
                    <a:pt x="14248" y="3435"/>
                  </a:lnTo>
                  <a:lnTo>
                    <a:pt x="14079" y="3097"/>
                  </a:lnTo>
                  <a:lnTo>
                    <a:pt x="13882" y="2760"/>
                  </a:lnTo>
                  <a:lnTo>
                    <a:pt x="13656" y="2450"/>
                  </a:lnTo>
                  <a:lnTo>
                    <a:pt x="13431" y="2168"/>
                  </a:lnTo>
                  <a:lnTo>
                    <a:pt x="13150" y="1887"/>
                  </a:lnTo>
                  <a:lnTo>
                    <a:pt x="12868" y="1633"/>
                  </a:lnTo>
                  <a:lnTo>
                    <a:pt x="12586" y="1380"/>
                  </a:lnTo>
                  <a:lnTo>
                    <a:pt x="12249" y="1155"/>
                  </a:lnTo>
                  <a:lnTo>
                    <a:pt x="11911" y="929"/>
                  </a:lnTo>
                  <a:lnTo>
                    <a:pt x="11545" y="761"/>
                  </a:lnTo>
                  <a:lnTo>
                    <a:pt x="11151" y="563"/>
                  </a:lnTo>
                  <a:lnTo>
                    <a:pt x="10756" y="423"/>
                  </a:lnTo>
                  <a:lnTo>
                    <a:pt x="10334" y="310"/>
                  </a:lnTo>
                  <a:lnTo>
                    <a:pt x="9912" y="197"/>
                  </a:lnTo>
                  <a:lnTo>
                    <a:pt x="9461" y="113"/>
                  </a:lnTo>
                  <a:lnTo>
                    <a:pt x="9011" y="57"/>
                  </a:lnTo>
                  <a:lnTo>
                    <a:pt x="8532" y="2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3219775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1" y="0"/>
                  </a:moveTo>
                  <a:lnTo>
                    <a:pt x="1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1" y="16246"/>
                  </a:lnTo>
                  <a:lnTo>
                    <a:pt x="3971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1" y="7968"/>
                  </a:lnTo>
                  <a:lnTo>
                    <a:pt x="3971" y="3351"/>
                  </a:lnTo>
                  <a:lnTo>
                    <a:pt x="14135" y="3351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3801900" y="3488525"/>
              <a:ext cx="374475" cy="489925"/>
            </a:xfrm>
            <a:custGeom>
              <a:rect b="b" l="l" r="r" t="t"/>
              <a:pathLst>
                <a:path extrusionOk="0" h="19597" w="14979">
                  <a:moveTo>
                    <a:pt x="7687" y="3097"/>
                  </a:moveTo>
                  <a:lnTo>
                    <a:pt x="8137" y="3126"/>
                  </a:lnTo>
                  <a:lnTo>
                    <a:pt x="8559" y="3182"/>
                  </a:lnTo>
                  <a:lnTo>
                    <a:pt x="8982" y="3294"/>
                  </a:lnTo>
                  <a:lnTo>
                    <a:pt x="9376" y="3463"/>
                  </a:lnTo>
                  <a:lnTo>
                    <a:pt x="9742" y="3661"/>
                  </a:lnTo>
                  <a:lnTo>
                    <a:pt x="10052" y="3914"/>
                  </a:lnTo>
                  <a:lnTo>
                    <a:pt x="10333" y="4195"/>
                  </a:lnTo>
                  <a:lnTo>
                    <a:pt x="10559" y="4533"/>
                  </a:lnTo>
                  <a:lnTo>
                    <a:pt x="10756" y="4899"/>
                  </a:lnTo>
                  <a:lnTo>
                    <a:pt x="10896" y="5294"/>
                  </a:lnTo>
                  <a:lnTo>
                    <a:pt x="10981" y="5716"/>
                  </a:lnTo>
                  <a:lnTo>
                    <a:pt x="11009" y="6166"/>
                  </a:lnTo>
                  <a:lnTo>
                    <a:pt x="10981" y="6645"/>
                  </a:lnTo>
                  <a:lnTo>
                    <a:pt x="10896" y="7067"/>
                  </a:lnTo>
                  <a:lnTo>
                    <a:pt x="10756" y="7461"/>
                  </a:lnTo>
                  <a:lnTo>
                    <a:pt x="10559" y="7828"/>
                  </a:lnTo>
                  <a:lnTo>
                    <a:pt x="10333" y="8137"/>
                  </a:lnTo>
                  <a:lnTo>
                    <a:pt x="10052" y="8419"/>
                  </a:lnTo>
                  <a:lnTo>
                    <a:pt x="9742" y="8672"/>
                  </a:lnTo>
                  <a:lnTo>
                    <a:pt x="9376" y="8869"/>
                  </a:lnTo>
                  <a:lnTo>
                    <a:pt x="8982" y="9038"/>
                  </a:lnTo>
                  <a:lnTo>
                    <a:pt x="8559" y="9151"/>
                  </a:lnTo>
                  <a:lnTo>
                    <a:pt x="8137" y="9207"/>
                  </a:lnTo>
                  <a:lnTo>
                    <a:pt x="7687" y="9235"/>
                  </a:lnTo>
                  <a:lnTo>
                    <a:pt x="3970" y="9235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2332"/>
                  </a:lnTo>
                  <a:lnTo>
                    <a:pt x="8081" y="12332"/>
                  </a:lnTo>
                  <a:lnTo>
                    <a:pt x="8559" y="12304"/>
                  </a:lnTo>
                  <a:lnTo>
                    <a:pt x="9038" y="12276"/>
                  </a:lnTo>
                  <a:lnTo>
                    <a:pt x="9489" y="12220"/>
                  </a:lnTo>
                  <a:lnTo>
                    <a:pt x="9939" y="12135"/>
                  </a:lnTo>
                  <a:lnTo>
                    <a:pt x="10361" y="12023"/>
                  </a:lnTo>
                  <a:lnTo>
                    <a:pt x="10784" y="11910"/>
                  </a:lnTo>
                  <a:lnTo>
                    <a:pt x="11206" y="11741"/>
                  </a:lnTo>
                  <a:lnTo>
                    <a:pt x="11600" y="11572"/>
                  </a:lnTo>
                  <a:lnTo>
                    <a:pt x="11994" y="11375"/>
                  </a:lnTo>
                  <a:lnTo>
                    <a:pt x="12332" y="11150"/>
                  </a:lnTo>
                  <a:lnTo>
                    <a:pt x="12670" y="10925"/>
                  </a:lnTo>
                  <a:lnTo>
                    <a:pt x="13008" y="10671"/>
                  </a:lnTo>
                  <a:lnTo>
                    <a:pt x="13290" y="10390"/>
                  </a:lnTo>
                  <a:lnTo>
                    <a:pt x="13571" y="10080"/>
                  </a:lnTo>
                  <a:lnTo>
                    <a:pt x="13825" y="9770"/>
                  </a:lnTo>
                  <a:lnTo>
                    <a:pt x="14078" y="9432"/>
                  </a:lnTo>
                  <a:lnTo>
                    <a:pt x="14275" y="9094"/>
                  </a:lnTo>
                  <a:lnTo>
                    <a:pt x="14472" y="8728"/>
                  </a:lnTo>
                  <a:lnTo>
                    <a:pt x="14613" y="8334"/>
                  </a:lnTo>
                  <a:lnTo>
                    <a:pt x="14754" y="7940"/>
                  </a:lnTo>
                  <a:lnTo>
                    <a:pt x="14838" y="7518"/>
                  </a:lnTo>
                  <a:lnTo>
                    <a:pt x="14923" y="7095"/>
                  </a:lnTo>
                  <a:lnTo>
                    <a:pt x="14951" y="6645"/>
                  </a:lnTo>
                  <a:lnTo>
                    <a:pt x="14979" y="6166"/>
                  </a:lnTo>
                  <a:lnTo>
                    <a:pt x="14951" y="5688"/>
                  </a:lnTo>
                  <a:lnTo>
                    <a:pt x="14923" y="5265"/>
                  </a:lnTo>
                  <a:lnTo>
                    <a:pt x="14838" y="4815"/>
                  </a:lnTo>
                  <a:lnTo>
                    <a:pt x="14754" y="4393"/>
                  </a:lnTo>
                  <a:lnTo>
                    <a:pt x="14613" y="3998"/>
                  </a:lnTo>
                  <a:lnTo>
                    <a:pt x="14472" y="3604"/>
                  </a:lnTo>
                  <a:lnTo>
                    <a:pt x="14275" y="3238"/>
                  </a:lnTo>
                  <a:lnTo>
                    <a:pt x="14078" y="2900"/>
                  </a:lnTo>
                  <a:lnTo>
                    <a:pt x="13825" y="2562"/>
                  </a:lnTo>
                  <a:lnTo>
                    <a:pt x="13571" y="2253"/>
                  </a:lnTo>
                  <a:lnTo>
                    <a:pt x="13290" y="1943"/>
                  </a:lnTo>
                  <a:lnTo>
                    <a:pt x="13008" y="1661"/>
                  </a:lnTo>
                  <a:lnTo>
                    <a:pt x="12670" y="1408"/>
                  </a:lnTo>
                  <a:lnTo>
                    <a:pt x="12332" y="1183"/>
                  </a:lnTo>
                  <a:lnTo>
                    <a:pt x="11994" y="958"/>
                  </a:lnTo>
                  <a:lnTo>
                    <a:pt x="11600" y="761"/>
                  </a:lnTo>
                  <a:lnTo>
                    <a:pt x="11206" y="592"/>
                  </a:lnTo>
                  <a:lnTo>
                    <a:pt x="10784" y="423"/>
                  </a:lnTo>
                  <a:lnTo>
                    <a:pt x="10361" y="310"/>
                  </a:lnTo>
                  <a:lnTo>
                    <a:pt x="9939" y="197"/>
                  </a:lnTo>
                  <a:lnTo>
                    <a:pt x="9489" y="113"/>
                  </a:lnTo>
                  <a:lnTo>
                    <a:pt x="9038" y="57"/>
                  </a:lnTo>
                  <a:lnTo>
                    <a:pt x="8559" y="28"/>
                  </a:lnTo>
                  <a:lnTo>
                    <a:pt x="8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4160875" y="3488525"/>
              <a:ext cx="493450" cy="489925"/>
            </a:xfrm>
            <a:custGeom>
              <a:rect b="b" l="l" r="r" t="t"/>
              <a:pathLst>
                <a:path extrusionOk="0" h="19597" w="19738">
                  <a:moveTo>
                    <a:pt x="9855" y="5350"/>
                  </a:moveTo>
                  <a:lnTo>
                    <a:pt x="12811" y="12783"/>
                  </a:lnTo>
                  <a:lnTo>
                    <a:pt x="6870" y="12783"/>
                  </a:lnTo>
                  <a:lnTo>
                    <a:pt x="9855" y="5350"/>
                  </a:lnTo>
                  <a:close/>
                  <a:moveTo>
                    <a:pt x="8250" y="0"/>
                  </a:moveTo>
                  <a:lnTo>
                    <a:pt x="1" y="19596"/>
                  </a:lnTo>
                  <a:lnTo>
                    <a:pt x="4139" y="19596"/>
                  </a:lnTo>
                  <a:lnTo>
                    <a:pt x="5603" y="15936"/>
                  </a:lnTo>
                  <a:lnTo>
                    <a:pt x="14050" y="15936"/>
                  </a:lnTo>
                  <a:lnTo>
                    <a:pt x="15514" y="19596"/>
                  </a:lnTo>
                  <a:lnTo>
                    <a:pt x="19738" y="19596"/>
                  </a:lnTo>
                  <a:lnTo>
                    <a:pt x="11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4711325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4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42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43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55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43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42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4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89" y="11094"/>
                  </a:lnTo>
                  <a:lnTo>
                    <a:pt x="10953" y="10925"/>
                  </a:lnTo>
                  <a:lnTo>
                    <a:pt x="11488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7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7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59" y="7715"/>
                  </a:lnTo>
                  <a:lnTo>
                    <a:pt x="14472" y="7349"/>
                  </a:lnTo>
                  <a:lnTo>
                    <a:pt x="14556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6" y="4533"/>
                  </a:lnTo>
                  <a:lnTo>
                    <a:pt x="14472" y="4139"/>
                  </a:lnTo>
                  <a:lnTo>
                    <a:pt x="14359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7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7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51287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61" y="3379"/>
                  </a:lnTo>
                  <a:lnTo>
                    <a:pt x="6561" y="19596"/>
                  </a:lnTo>
                  <a:lnTo>
                    <a:pt x="10559" y="19596"/>
                  </a:lnTo>
                  <a:lnTo>
                    <a:pt x="10559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561440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1" y="0"/>
                  </a:moveTo>
                  <a:lnTo>
                    <a:pt x="1" y="19596"/>
                  </a:lnTo>
                  <a:lnTo>
                    <a:pt x="3971" y="19596"/>
                  </a:lnTo>
                  <a:lnTo>
                    <a:pt x="3971" y="6955"/>
                  </a:lnTo>
                  <a:lnTo>
                    <a:pt x="14191" y="19596"/>
                  </a:lnTo>
                  <a:lnTo>
                    <a:pt x="17063" y="19596"/>
                  </a:lnTo>
                  <a:lnTo>
                    <a:pt x="17063" y="0"/>
                  </a:lnTo>
                  <a:lnTo>
                    <a:pt x="13037" y="0"/>
                  </a:lnTo>
                  <a:lnTo>
                    <a:pt x="13037" y="1269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6147250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0" y="0"/>
                  </a:moveTo>
                  <a:lnTo>
                    <a:pt x="0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34" y="3351"/>
                  </a:lnTo>
                  <a:lnTo>
                    <a:pt x="14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6590700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5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14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15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27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15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14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5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90" y="11094"/>
                  </a:lnTo>
                  <a:lnTo>
                    <a:pt x="10953" y="10925"/>
                  </a:lnTo>
                  <a:lnTo>
                    <a:pt x="11516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8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8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60" y="7715"/>
                  </a:lnTo>
                  <a:lnTo>
                    <a:pt x="14472" y="7349"/>
                  </a:lnTo>
                  <a:lnTo>
                    <a:pt x="14557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7" y="4533"/>
                  </a:lnTo>
                  <a:lnTo>
                    <a:pt x="14472" y="4139"/>
                  </a:lnTo>
                  <a:lnTo>
                    <a:pt x="14360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8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8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7004575" y="3480775"/>
              <a:ext cx="374500" cy="504700"/>
            </a:xfrm>
            <a:custGeom>
              <a:rect b="b" l="l" r="r" t="t"/>
              <a:pathLst>
                <a:path extrusionOk="0" h="20188" w="14980">
                  <a:moveTo>
                    <a:pt x="8307" y="1"/>
                  </a:moveTo>
                  <a:lnTo>
                    <a:pt x="7800" y="29"/>
                  </a:lnTo>
                  <a:lnTo>
                    <a:pt x="7321" y="57"/>
                  </a:lnTo>
                  <a:lnTo>
                    <a:pt x="6871" y="113"/>
                  </a:lnTo>
                  <a:lnTo>
                    <a:pt x="6420" y="170"/>
                  </a:lnTo>
                  <a:lnTo>
                    <a:pt x="5970" y="282"/>
                  </a:lnTo>
                  <a:lnTo>
                    <a:pt x="5547" y="395"/>
                  </a:lnTo>
                  <a:lnTo>
                    <a:pt x="5125" y="507"/>
                  </a:lnTo>
                  <a:lnTo>
                    <a:pt x="4731" y="676"/>
                  </a:lnTo>
                  <a:lnTo>
                    <a:pt x="4337" y="845"/>
                  </a:lnTo>
                  <a:lnTo>
                    <a:pt x="3971" y="1042"/>
                  </a:lnTo>
                  <a:lnTo>
                    <a:pt x="3633" y="1268"/>
                  </a:lnTo>
                  <a:lnTo>
                    <a:pt x="3323" y="1493"/>
                  </a:lnTo>
                  <a:lnTo>
                    <a:pt x="3013" y="1746"/>
                  </a:lnTo>
                  <a:lnTo>
                    <a:pt x="2732" y="2000"/>
                  </a:lnTo>
                  <a:lnTo>
                    <a:pt x="2478" y="2309"/>
                  </a:lnTo>
                  <a:lnTo>
                    <a:pt x="2253" y="2591"/>
                  </a:lnTo>
                  <a:lnTo>
                    <a:pt x="2028" y="2929"/>
                  </a:lnTo>
                  <a:lnTo>
                    <a:pt x="1859" y="3267"/>
                  </a:lnTo>
                  <a:lnTo>
                    <a:pt x="1690" y="3604"/>
                  </a:lnTo>
                  <a:lnTo>
                    <a:pt x="1577" y="3999"/>
                  </a:lnTo>
                  <a:lnTo>
                    <a:pt x="1465" y="4365"/>
                  </a:lnTo>
                  <a:lnTo>
                    <a:pt x="1408" y="4787"/>
                  </a:lnTo>
                  <a:lnTo>
                    <a:pt x="1352" y="5209"/>
                  </a:lnTo>
                  <a:lnTo>
                    <a:pt x="1352" y="5632"/>
                  </a:lnTo>
                  <a:lnTo>
                    <a:pt x="1352" y="5998"/>
                  </a:lnTo>
                  <a:lnTo>
                    <a:pt x="1380" y="6364"/>
                  </a:lnTo>
                  <a:lnTo>
                    <a:pt x="1408" y="6702"/>
                  </a:lnTo>
                  <a:lnTo>
                    <a:pt x="1465" y="7011"/>
                  </a:lnTo>
                  <a:lnTo>
                    <a:pt x="1549" y="7321"/>
                  </a:lnTo>
                  <a:lnTo>
                    <a:pt x="1634" y="7603"/>
                  </a:lnTo>
                  <a:lnTo>
                    <a:pt x="1746" y="7884"/>
                  </a:lnTo>
                  <a:lnTo>
                    <a:pt x="1859" y="8138"/>
                  </a:lnTo>
                  <a:lnTo>
                    <a:pt x="2140" y="8616"/>
                  </a:lnTo>
                  <a:lnTo>
                    <a:pt x="2478" y="9038"/>
                  </a:lnTo>
                  <a:lnTo>
                    <a:pt x="2844" y="9404"/>
                  </a:lnTo>
                  <a:lnTo>
                    <a:pt x="3267" y="9742"/>
                  </a:lnTo>
                  <a:lnTo>
                    <a:pt x="3689" y="10052"/>
                  </a:lnTo>
                  <a:lnTo>
                    <a:pt x="4168" y="10334"/>
                  </a:lnTo>
                  <a:lnTo>
                    <a:pt x="4646" y="10559"/>
                  </a:lnTo>
                  <a:lnTo>
                    <a:pt x="5153" y="10784"/>
                  </a:lnTo>
                  <a:lnTo>
                    <a:pt x="6195" y="11178"/>
                  </a:lnTo>
                  <a:lnTo>
                    <a:pt x="7237" y="11544"/>
                  </a:lnTo>
                  <a:lnTo>
                    <a:pt x="8222" y="11882"/>
                  </a:lnTo>
                  <a:lnTo>
                    <a:pt x="9123" y="12248"/>
                  </a:lnTo>
                  <a:lnTo>
                    <a:pt x="9545" y="12445"/>
                  </a:lnTo>
                  <a:lnTo>
                    <a:pt x="9911" y="12671"/>
                  </a:lnTo>
                  <a:lnTo>
                    <a:pt x="10221" y="12924"/>
                  </a:lnTo>
                  <a:lnTo>
                    <a:pt x="10503" y="13205"/>
                  </a:lnTo>
                  <a:lnTo>
                    <a:pt x="10643" y="13346"/>
                  </a:lnTo>
                  <a:lnTo>
                    <a:pt x="10756" y="13487"/>
                  </a:lnTo>
                  <a:lnTo>
                    <a:pt x="10841" y="13656"/>
                  </a:lnTo>
                  <a:lnTo>
                    <a:pt x="10897" y="13825"/>
                  </a:lnTo>
                  <a:lnTo>
                    <a:pt x="10953" y="14022"/>
                  </a:lnTo>
                  <a:lnTo>
                    <a:pt x="11009" y="14219"/>
                  </a:lnTo>
                  <a:lnTo>
                    <a:pt x="11038" y="14416"/>
                  </a:lnTo>
                  <a:lnTo>
                    <a:pt x="11038" y="14641"/>
                  </a:lnTo>
                  <a:lnTo>
                    <a:pt x="11038" y="14895"/>
                  </a:lnTo>
                  <a:lnTo>
                    <a:pt x="10981" y="15120"/>
                  </a:lnTo>
                  <a:lnTo>
                    <a:pt x="10925" y="15345"/>
                  </a:lnTo>
                  <a:lnTo>
                    <a:pt x="10812" y="15571"/>
                  </a:lnTo>
                  <a:lnTo>
                    <a:pt x="10672" y="15768"/>
                  </a:lnTo>
                  <a:lnTo>
                    <a:pt x="10531" y="15937"/>
                  </a:lnTo>
                  <a:lnTo>
                    <a:pt x="10334" y="16105"/>
                  </a:lnTo>
                  <a:lnTo>
                    <a:pt x="10108" y="16246"/>
                  </a:lnTo>
                  <a:lnTo>
                    <a:pt x="9883" y="16387"/>
                  </a:lnTo>
                  <a:lnTo>
                    <a:pt x="9630" y="16528"/>
                  </a:lnTo>
                  <a:lnTo>
                    <a:pt x="9348" y="16612"/>
                  </a:lnTo>
                  <a:lnTo>
                    <a:pt x="9039" y="16697"/>
                  </a:lnTo>
                  <a:lnTo>
                    <a:pt x="8729" y="16753"/>
                  </a:lnTo>
                  <a:lnTo>
                    <a:pt x="8391" y="16809"/>
                  </a:lnTo>
                  <a:lnTo>
                    <a:pt x="8025" y="16838"/>
                  </a:lnTo>
                  <a:lnTo>
                    <a:pt x="7237" y="16838"/>
                  </a:lnTo>
                  <a:lnTo>
                    <a:pt x="6814" y="16809"/>
                  </a:lnTo>
                  <a:lnTo>
                    <a:pt x="6448" y="16753"/>
                  </a:lnTo>
                  <a:lnTo>
                    <a:pt x="6054" y="16697"/>
                  </a:lnTo>
                  <a:lnTo>
                    <a:pt x="5716" y="16612"/>
                  </a:lnTo>
                  <a:lnTo>
                    <a:pt x="5350" y="16500"/>
                  </a:lnTo>
                  <a:lnTo>
                    <a:pt x="5041" y="16359"/>
                  </a:lnTo>
                  <a:lnTo>
                    <a:pt x="4731" y="16218"/>
                  </a:lnTo>
                  <a:lnTo>
                    <a:pt x="4449" y="16049"/>
                  </a:lnTo>
                  <a:lnTo>
                    <a:pt x="4140" y="15880"/>
                  </a:lnTo>
                  <a:lnTo>
                    <a:pt x="3886" y="15683"/>
                  </a:lnTo>
                  <a:lnTo>
                    <a:pt x="3605" y="15458"/>
                  </a:lnTo>
                  <a:lnTo>
                    <a:pt x="3351" y="15233"/>
                  </a:lnTo>
                  <a:lnTo>
                    <a:pt x="3098" y="14979"/>
                  </a:lnTo>
                  <a:lnTo>
                    <a:pt x="2873" y="14726"/>
                  </a:lnTo>
                  <a:lnTo>
                    <a:pt x="2619" y="14444"/>
                  </a:lnTo>
                  <a:lnTo>
                    <a:pt x="1" y="16950"/>
                  </a:lnTo>
                  <a:lnTo>
                    <a:pt x="367" y="17344"/>
                  </a:lnTo>
                  <a:lnTo>
                    <a:pt x="733" y="17710"/>
                  </a:lnTo>
                  <a:lnTo>
                    <a:pt x="1127" y="18048"/>
                  </a:lnTo>
                  <a:lnTo>
                    <a:pt x="1521" y="18358"/>
                  </a:lnTo>
                  <a:lnTo>
                    <a:pt x="1915" y="18668"/>
                  </a:lnTo>
                  <a:lnTo>
                    <a:pt x="2338" y="18921"/>
                  </a:lnTo>
                  <a:lnTo>
                    <a:pt x="2760" y="19174"/>
                  </a:lnTo>
                  <a:lnTo>
                    <a:pt x="3210" y="19372"/>
                  </a:lnTo>
                  <a:lnTo>
                    <a:pt x="3661" y="19569"/>
                  </a:lnTo>
                  <a:lnTo>
                    <a:pt x="4140" y="19738"/>
                  </a:lnTo>
                  <a:lnTo>
                    <a:pt x="4618" y="19878"/>
                  </a:lnTo>
                  <a:lnTo>
                    <a:pt x="5153" y="19991"/>
                  </a:lnTo>
                  <a:lnTo>
                    <a:pt x="5688" y="20075"/>
                  </a:lnTo>
                  <a:lnTo>
                    <a:pt x="6251" y="20132"/>
                  </a:lnTo>
                  <a:lnTo>
                    <a:pt x="6842" y="20188"/>
                  </a:lnTo>
                  <a:lnTo>
                    <a:pt x="7434" y="20188"/>
                  </a:lnTo>
                  <a:lnTo>
                    <a:pt x="8307" y="20160"/>
                  </a:lnTo>
                  <a:lnTo>
                    <a:pt x="9095" y="20104"/>
                  </a:lnTo>
                  <a:lnTo>
                    <a:pt x="9855" y="19963"/>
                  </a:lnTo>
                  <a:lnTo>
                    <a:pt x="10587" y="19794"/>
                  </a:lnTo>
                  <a:lnTo>
                    <a:pt x="11235" y="19569"/>
                  </a:lnTo>
                  <a:lnTo>
                    <a:pt x="11854" y="19315"/>
                  </a:lnTo>
                  <a:lnTo>
                    <a:pt x="12445" y="19005"/>
                  </a:lnTo>
                  <a:lnTo>
                    <a:pt x="12980" y="18639"/>
                  </a:lnTo>
                  <a:lnTo>
                    <a:pt x="13206" y="18414"/>
                  </a:lnTo>
                  <a:lnTo>
                    <a:pt x="13431" y="18217"/>
                  </a:lnTo>
                  <a:lnTo>
                    <a:pt x="13656" y="17992"/>
                  </a:lnTo>
                  <a:lnTo>
                    <a:pt x="13853" y="17767"/>
                  </a:lnTo>
                  <a:lnTo>
                    <a:pt x="14022" y="17541"/>
                  </a:lnTo>
                  <a:lnTo>
                    <a:pt x="14191" y="17288"/>
                  </a:lnTo>
                  <a:lnTo>
                    <a:pt x="14360" y="17035"/>
                  </a:lnTo>
                  <a:lnTo>
                    <a:pt x="14473" y="16781"/>
                  </a:lnTo>
                  <a:lnTo>
                    <a:pt x="14585" y="16500"/>
                  </a:lnTo>
                  <a:lnTo>
                    <a:pt x="14698" y="16218"/>
                  </a:lnTo>
                  <a:lnTo>
                    <a:pt x="14782" y="15937"/>
                  </a:lnTo>
                  <a:lnTo>
                    <a:pt x="14867" y="15627"/>
                  </a:lnTo>
                  <a:lnTo>
                    <a:pt x="14923" y="15317"/>
                  </a:lnTo>
                  <a:lnTo>
                    <a:pt x="14951" y="15007"/>
                  </a:lnTo>
                  <a:lnTo>
                    <a:pt x="14979" y="14332"/>
                  </a:lnTo>
                  <a:lnTo>
                    <a:pt x="14979" y="13966"/>
                  </a:lnTo>
                  <a:lnTo>
                    <a:pt x="14951" y="13600"/>
                  </a:lnTo>
                  <a:lnTo>
                    <a:pt x="14923" y="13262"/>
                  </a:lnTo>
                  <a:lnTo>
                    <a:pt x="14867" y="12924"/>
                  </a:lnTo>
                  <a:lnTo>
                    <a:pt x="14782" y="12614"/>
                  </a:lnTo>
                  <a:lnTo>
                    <a:pt x="14698" y="12305"/>
                  </a:lnTo>
                  <a:lnTo>
                    <a:pt x="14585" y="12023"/>
                  </a:lnTo>
                  <a:lnTo>
                    <a:pt x="14444" y="11770"/>
                  </a:lnTo>
                  <a:lnTo>
                    <a:pt x="14163" y="11263"/>
                  </a:lnTo>
                  <a:lnTo>
                    <a:pt x="13853" y="10812"/>
                  </a:lnTo>
                  <a:lnTo>
                    <a:pt x="13487" y="10390"/>
                  </a:lnTo>
                  <a:lnTo>
                    <a:pt x="13065" y="10052"/>
                  </a:lnTo>
                  <a:lnTo>
                    <a:pt x="12642" y="9714"/>
                  </a:lnTo>
                  <a:lnTo>
                    <a:pt x="12164" y="9433"/>
                  </a:lnTo>
                  <a:lnTo>
                    <a:pt x="11685" y="9179"/>
                  </a:lnTo>
                  <a:lnTo>
                    <a:pt x="11178" y="8954"/>
                  </a:lnTo>
                  <a:lnTo>
                    <a:pt x="10137" y="8560"/>
                  </a:lnTo>
                  <a:lnTo>
                    <a:pt x="9095" y="8194"/>
                  </a:lnTo>
                  <a:lnTo>
                    <a:pt x="8109" y="7856"/>
                  </a:lnTo>
                  <a:lnTo>
                    <a:pt x="7208" y="7518"/>
                  </a:lnTo>
                  <a:lnTo>
                    <a:pt x="6786" y="7321"/>
                  </a:lnTo>
                  <a:lnTo>
                    <a:pt x="6420" y="7096"/>
                  </a:lnTo>
                  <a:lnTo>
                    <a:pt x="6082" y="6871"/>
                  </a:lnTo>
                  <a:lnTo>
                    <a:pt x="5801" y="6645"/>
                  </a:lnTo>
                  <a:lnTo>
                    <a:pt x="5688" y="6504"/>
                  </a:lnTo>
                  <a:lnTo>
                    <a:pt x="5575" y="6364"/>
                  </a:lnTo>
                  <a:lnTo>
                    <a:pt x="5491" y="6223"/>
                  </a:lnTo>
                  <a:lnTo>
                    <a:pt x="5407" y="6054"/>
                  </a:lnTo>
                  <a:lnTo>
                    <a:pt x="5350" y="5885"/>
                  </a:lnTo>
                  <a:lnTo>
                    <a:pt x="5322" y="5716"/>
                  </a:lnTo>
                  <a:lnTo>
                    <a:pt x="5294" y="5519"/>
                  </a:lnTo>
                  <a:lnTo>
                    <a:pt x="5294" y="5322"/>
                  </a:lnTo>
                  <a:lnTo>
                    <a:pt x="5294" y="5097"/>
                  </a:lnTo>
                  <a:lnTo>
                    <a:pt x="5322" y="4900"/>
                  </a:lnTo>
                  <a:lnTo>
                    <a:pt x="5407" y="4674"/>
                  </a:lnTo>
                  <a:lnTo>
                    <a:pt x="5491" y="4505"/>
                  </a:lnTo>
                  <a:lnTo>
                    <a:pt x="5604" y="4308"/>
                  </a:lnTo>
                  <a:lnTo>
                    <a:pt x="5716" y="4168"/>
                  </a:lnTo>
                  <a:lnTo>
                    <a:pt x="5885" y="4027"/>
                  </a:lnTo>
                  <a:lnTo>
                    <a:pt x="6082" y="3886"/>
                  </a:lnTo>
                  <a:lnTo>
                    <a:pt x="6279" y="3773"/>
                  </a:lnTo>
                  <a:lnTo>
                    <a:pt x="6505" y="3661"/>
                  </a:lnTo>
                  <a:lnTo>
                    <a:pt x="6758" y="3576"/>
                  </a:lnTo>
                  <a:lnTo>
                    <a:pt x="7011" y="3520"/>
                  </a:lnTo>
                  <a:lnTo>
                    <a:pt x="7293" y="3464"/>
                  </a:lnTo>
                  <a:lnTo>
                    <a:pt x="7575" y="3407"/>
                  </a:lnTo>
                  <a:lnTo>
                    <a:pt x="8222" y="3379"/>
                  </a:lnTo>
                  <a:lnTo>
                    <a:pt x="8813" y="3407"/>
                  </a:lnTo>
                  <a:lnTo>
                    <a:pt x="9376" y="3492"/>
                  </a:lnTo>
                  <a:lnTo>
                    <a:pt x="9883" y="3633"/>
                  </a:lnTo>
                  <a:lnTo>
                    <a:pt x="10390" y="3830"/>
                  </a:lnTo>
                  <a:lnTo>
                    <a:pt x="10869" y="4083"/>
                  </a:lnTo>
                  <a:lnTo>
                    <a:pt x="11319" y="4393"/>
                  </a:lnTo>
                  <a:lnTo>
                    <a:pt x="11770" y="4787"/>
                  </a:lnTo>
                  <a:lnTo>
                    <a:pt x="12248" y="5209"/>
                  </a:lnTo>
                  <a:lnTo>
                    <a:pt x="14867" y="2704"/>
                  </a:lnTo>
                  <a:lnTo>
                    <a:pt x="14585" y="2422"/>
                  </a:lnTo>
                  <a:lnTo>
                    <a:pt x="14276" y="2140"/>
                  </a:lnTo>
                  <a:lnTo>
                    <a:pt x="13966" y="1887"/>
                  </a:lnTo>
                  <a:lnTo>
                    <a:pt x="13628" y="1634"/>
                  </a:lnTo>
                  <a:lnTo>
                    <a:pt x="13290" y="1380"/>
                  </a:lnTo>
                  <a:lnTo>
                    <a:pt x="12896" y="1155"/>
                  </a:lnTo>
                  <a:lnTo>
                    <a:pt x="12502" y="958"/>
                  </a:lnTo>
                  <a:lnTo>
                    <a:pt x="12079" y="761"/>
                  </a:lnTo>
                  <a:lnTo>
                    <a:pt x="11657" y="592"/>
                  </a:lnTo>
                  <a:lnTo>
                    <a:pt x="11207" y="423"/>
                  </a:lnTo>
                  <a:lnTo>
                    <a:pt x="10756" y="310"/>
                  </a:lnTo>
                  <a:lnTo>
                    <a:pt x="10306" y="198"/>
                  </a:lnTo>
                  <a:lnTo>
                    <a:pt x="9827" y="113"/>
                  </a:lnTo>
                  <a:lnTo>
                    <a:pt x="9320" y="57"/>
                  </a:lnTo>
                  <a:lnTo>
                    <a:pt x="8813" y="29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9" name="Google Shape;859;p37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0" name="Google Shape;860;p37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1" name="Google Shape;861;p3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Scale with subhead">
  <p:cSld name="TITLE_1_1">
    <p:bg>
      <p:bgPr>
        <a:solidFill>
          <a:schemeClr val="dk2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3" name="Google Shape;863;p38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4" name="Google Shape;864;p38"/>
          <p:cNvGrpSpPr/>
          <p:nvPr/>
        </p:nvGrpSpPr>
        <p:grpSpPr>
          <a:xfrm>
            <a:off x="3088940" y="2395540"/>
            <a:ext cx="6014323" cy="1252768"/>
            <a:chOff x="238125" y="1729525"/>
            <a:chExt cx="7143750" cy="1488025"/>
          </a:xfrm>
        </p:grpSpPr>
        <p:sp>
          <p:nvSpPr>
            <p:cNvPr id="865" name="Google Shape;865;p3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38"/>
          <p:cNvSpPr txBox="1"/>
          <p:nvPr>
            <p:ph type="title"/>
          </p:nvPr>
        </p:nvSpPr>
        <p:spPr>
          <a:xfrm>
            <a:off x="415600" y="3803533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873" name="Google Shape;873;p38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4" name="Google Shape;874;p38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5" name="Google Shape;875;p3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Scale">
  <p:cSld name="TITLE_1">
    <p:bg>
      <p:bgPr>
        <a:solidFill>
          <a:schemeClr val="dk2"/>
        </a:solid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7" name="Google Shape;877;p39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78" name="Google Shape;878;p39"/>
          <p:cNvGrpSpPr/>
          <p:nvPr/>
        </p:nvGrpSpPr>
        <p:grpSpPr>
          <a:xfrm>
            <a:off x="3088940" y="2395540"/>
            <a:ext cx="6014323" cy="1252768"/>
            <a:chOff x="238125" y="1729525"/>
            <a:chExt cx="7143750" cy="1488025"/>
          </a:xfrm>
        </p:grpSpPr>
        <p:sp>
          <p:nvSpPr>
            <p:cNvPr id="879" name="Google Shape;879;p3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6" name="Google Shape;886;p39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7" name="Google Shape;887;p39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8" name="Google Shape;888;p3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Green" type="secHead">
  <p:cSld name="SECTION_HEADER">
    <p:bg>
      <p:bgPr>
        <a:solidFill>
          <a:schemeClr val="dk2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0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accen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91" name="Google Shape;891;p40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892" name="Google Shape;892;p40"/>
          <p:cNvSpPr txBox="1"/>
          <p:nvPr/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sz="1100">
              <a:solidFill>
                <a:schemeClr val="accen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893" name="Google Shape;893;p40"/>
          <p:cNvCxnSpPr/>
          <p:nvPr/>
        </p:nvCxnSpPr>
        <p:spPr>
          <a:xfrm>
            <a:off x="1036400" y="0"/>
            <a:ext cx="0" cy="6849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94" name="Google Shape;894;p40"/>
          <p:cNvGrpSpPr/>
          <p:nvPr/>
        </p:nvGrpSpPr>
        <p:grpSpPr>
          <a:xfrm>
            <a:off x="8890178" y="406390"/>
            <a:ext cx="2895128" cy="6003267"/>
            <a:chOff x="6667800" y="304800"/>
            <a:chExt cx="2171400" cy="4502563"/>
          </a:xfrm>
        </p:grpSpPr>
        <p:sp>
          <p:nvSpPr>
            <p:cNvPr id="895" name="Google Shape;895;p40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0" name="Google Shape;1030;p40"/>
            <p:cNvGrpSpPr/>
            <p:nvPr/>
          </p:nvGrpSpPr>
          <p:grpSpPr>
            <a:xfrm>
              <a:off x="8420452" y="478742"/>
              <a:ext cx="190087" cy="210146"/>
              <a:chOff x="15581576" y="8145021"/>
              <a:chExt cx="291723" cy="322458"/>
            </a:xfrm>
          </p:grpSpPr>
          <p:sp>
            <p:nvSpPr>
              <p:cNvPr id="1031" name="Google Shape;1031;p40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2" name="Google Shape;1032;p40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033" name="Google Shape;1033;p40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034" name="Google Shape;1034;p4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</p:grpSp>
      <p:sp>
        <p:nvSpPr>
          <p:cNvPr id="1041" name="Google Shape;1041;p4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Black">
  <p:cSld name="SECTION_HEADER_1">
    <p:bg>
      <p:bgPr>
        <a:solidFill>
          <a:schemeClr val="dk1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1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7DA39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044" name="Google Shape;1044;p41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045" name="Google Shape;1045;p41"/>
          <p:cNvSpPr txBox="1"/>
          <p:nvPr/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7DA399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sz="1100">
              <a:solidFill>
                <a:srgbClr val="7DA39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046" name="Google Shape;1046;p41"/>
          <p:cNvCxnSpPr/>
          <p:nvPr/>
        </p:nvCxnSpPr>
        <p:spPr>
          <a:xfrm>
            <a:off x="1036400" y="0"/>
            <a:ext cx="0" cy="684960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47" name="Google Shape;1047;p41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048" name="Google Shape;1048;p4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41"/>
          <p:cNvGrpSpPr/>
          <p:nvPr/>
        </p:nvGrpSpPr>
        <p:grpSpPr>
          <a:xfrm>
            <a:off x="8890178" y="406390"/>
            <a:ext cx="2895128" cy="6003267"/>
            <a:chOff x="6667800" y="304800"/>
            <a:chExt cx="2171400" cy="4502563"/>
          </a:xfrm>
        </p:grpSpPr>
        <p:sp>
          <p:nvSpPr>
            <p:cNvPr id="1056" name="Google Shape;1056;p41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1" name="Google Shape;1191;p41"/>
            <p:cNvGrpSpPr/>
            <p:nvPr/>
          </p:nvGrpSpPr>
          <p:grpSpPr>
            <a:xfrm>
              <a:off x="8420452" y="478742"/>
              <a:ext cx="190087" cy="210146"/>
              <a:chOff x="15581576" y="8145021"/>
              <a:chExt cx="291723" cy="322458"/>
            </a:xfrm>
          </p:grpSpPr>
          <p:sp>
            <p:nvSpPr>
              <p:cNvPr id="1192" name="Google Shape;1192;p41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3" name="Google Shape;1193;p41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194" name="Google Shape;1194;p4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Green" type="secHead">
  <p:cSld name="SECTION_HEADER"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accen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9" name="Google Shape;69;p5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70" name="Google Shape;70;p5"/>
          <p:cNvSpPr txBox="1"/>
          <p:nvPr/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sz="1100">
              <a:solidFill>
                <a:schemeClr val="accen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71" name="Google Shape;71;p5"/>
          <p:cNvCxnSpPr/>
          <p:nvPr/>
        </p:nvCxnSpPr>
        <p:spPr>
          <a:xfrm>
            <a:off x="1036400" y="0"/>
            <a:ext cx="0" cy="6849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" name="Google Shape;72;p5"/>
          <p:cNvGrpSpPr/>
          <p:nvPr/>
        </p:nvGrpSpPr>
        <p:grpSpPr>
          <a:xfrm>
            <a:off x="8890178" y="406390"/>
            <a:ext cx="2895128" cy="6003267"/>
            <a:chOff x="6667800" y="304800"/>
            <a:chExt cx="2171400" cy="4502563"/>
          </a:xfrm>
        </p:grpSpPr>
        <p:sp>
          <p:nvSpPr>
            <p:cNvPr id="73" name="Google Shape;73;p5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8" name="Google Shape;208;p5"/>
            <p:cNvGrpSpPr/>
            <p:nvPr/>
          </p:nvGrpSpPr>
          <p:grpSpPr>
            <a:xfrm>
              <a:off x="8420452" y="478742"/>
              <a:ext cx="190087" cy="210146"/>
              <a:chOff x="15581576" y="8145021"/>
              <a:chExt cx="291723" cy="322458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11" name="Google Shape;211;p5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212" name="Google Shape;212;p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</p:grpSp>
      <p:sp>
        <p:nvSpPr>
          <p:cNvPr id="219" name="Google Shape;219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rizontal Split">
  <p:cSld name="TITLE_AND_BODY_1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2"/>
          <p:cNvSpPr/>
          <p:nvPr/>
        </p:nvSpPr>
        <p:spPr>
          <a:xfrm>
            <a:off x="0" y="3333567"/>
            <a:ext cx="12192000" cy="31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2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198" name="Google Shape;1198;p4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199" name="Google Shape;1199;p42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42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01" name="Google Shape;1201;p4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02" name="Google Shape;1202;p42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203" name="Google Shape;1203;p4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10" name="Google Shape;1210;p42"/>
          <p:cNvCxnSpPr/>
          <p:nvPr/>
        </p:nvCxnSpPr>
        <p:spPr>
          <a:xfrm>
            <a:off x="512" y="6461133"/>
            <a:ext cx="12182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Half Split">
  <p:cSld name="SECTION_TITLE_AND_DESCRIPTION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3"/>
          <p:cNvSpPr/>
          <p:nvPr/>
        </p:nvSpPr>
        <p:spPr>
          <a:xfrm>
            <a:off x="0" y="5967"/>
            <a:ext cx="6096000" cy="644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3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43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15" name="Google Shape;1215;p4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16" name="Google Shape;1216;p43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217" name="Google Shape;1217;p4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4" name="Google Shape;1224;p43"/>
          <p:cNvSpPr txBox="1"/>
          <p:nvPr>
            <p:ph type="title"/>
          </p:nvPr>
        </p:nvSpPr>
        <p:spPr>
          <a:xfrm>
            <a:off x="212400" y="795967"/>
            <a:ext cx="5883600" cy="123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hird Split">
  <p:cSld name="SECTION_TITLE_AND_DESCRIPTION_1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4"/>
          <p:cNvSpPr/>
          <p:nvPr/>
        </p:nvSpPr>
        <p:spPr>
          <a:xfrm>
            <a:off x="0" y="5967"/>
            <a:ext cx="4259700" cy="6466500"/>
          </a:xfrm>
          <a:prstGeom prst="rect">
            <a:avLst/>
          </a:prstGeom>
          <a:solidFill>
            <a:srgbClr val="234F4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4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rgbClr val="234F4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4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29" name="Google Shape;1229;p44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30" name="Google Shape;1230;p44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231" name="Google Shape;1231;p4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38" name="Google Shape;1238;p44"/>
          <p:cNvCxnSpPr/>
          <p:nvPr/>
        </p:nvCxnSpPr>
        <p:spPr>
          <a:xfrm>
            <a:off x="9833" y="6461133"/>
            <a:ext cx="4259100" cy="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9" name="Google Shape;1239;p44"/>
          <p:cNvSpPr txBox="1"/>
          <p:nvPr>
            <p:ph type="title"/>
          </p:nvPr>
        </p:nvSpPr>
        <p:spPr>
          <a:xfrm>
            <a:off x="600200" y="1877933"/>
            <a:ext cx="3109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SemiBold"/>
              <a:buNone/>
              <a:defRPr sz="48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240" name="Google Shape;1240;p44"/>
          <p:cNvSpPr txBox="1"/>
          <p:nvPr>
            <p:ph idx="1" type="body"/>
          </p:nvPr>
        </p:nvSpPr>
        <p:spPr>
          <a:xfrm>
            <a:off x="4564400" y="1130533"/>
            <a:ext cx="7516800" cy="455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1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5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5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44" name="Google Shape;1244;p45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45" name="Google Shape;1245;p45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246" name="Google Shape;1246;p4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6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255" name="Google Shape;1255;p4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256" name="Google Shape;1256;p46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6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58" name="Google Shape;1258;p4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59" name="Google Shape;1259;p46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260" name="Google Shape;1260;p4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1">
  <p:cSld name="Content - White_1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47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269" name="Google Shape;1269;p47"/>
          <p:cNvSpPr txBox="1"/>
          <p:nvPr>
            <p:ph idx="1" type="body"/>
          </p:nvPr>
        </p:nvSpPr>
        <p:spPr>
          <a:xfrm>
            <a:off x="415600" y="1536625"/>
            <a:ext cx="113568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270" name="Google Shape;1270;p47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7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72" name="Google Shape;1272;p4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73" name="Google Shape;1273;p47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274" name="Google Shape;1274;p4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48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83" name="Google Shape;1283;p48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84" name="Google Shape;1284;p48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5" name="Google Shape;1285;p48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grpSp>
        <p:nvGrpSpPr>
          <p:cNvPr id="1286" name="Google Shape;1286;p48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287" name="Google Shape;1287;p4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294" name="Google Shape;1294;p48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49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97" name="Google Shape;1297;p49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98" name="Google Shape;1298;p49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99" name="Google Shape;1299;p49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300" name="Google Shape;1300;p4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1307" name="Google Shape;1307;p49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8" name="Google Shape;1308;p49"/>
          <p:cNvSpPr/>
          <p:nvPr/>
        </p:nvSpPr>
        <p:spPr>
          <a:xfrm>
            <a:off x="-1" y="0"/>
            <a:ext cx="50034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309" name="Google Shape;1309;p49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10" name="Google Shape;1310;p49"/>
          <p:cNvGrpSpPr/>
          <p:nvPr/>
        </p:nvGrpSpPr>
        <p:grpSpPr>
          <a:xfrm>
            <a:off x="404070" y="453218"/>
            <a:ext cx="4193835" cy="1191282"/>
            <a:chOff x="5568225" y="321282"/>
            <a:chExt cx="4193835" cy="1191282"/>
          </a:xfrm>
        </p:grpSpPr>
        <p:sp>
          <p:nvSpPr>
            <p:cNvPr id="1311" name="Google Shape;1311;p49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355" name="Google Shape;1355;p49"/>
          <p:cNvGrpSpPr/>
          <p:nvPr/>
        </p:nvGrpSpPr>
        <p:grpSpPr>
          <a:xfrm>
            <a:off x="404070" y="4872734"/>
            <a:ext cx="4193835" cy="1191282"/>
            <a:chOff x="5568225" y="321282"/>
            <a:chExt cx="4193835" cy="1191282"/>
          </a:xfrm>
        </p:grpSpPr>
        <p:sp>
          <p:nvSpPr>
            <p:cNvPr id="1356" name="Google Shape;1356;p49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400" name="Google Shape;1400;p49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50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1403" name="Google Shape;1403;p50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51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06" name="Google Shape;1406;p51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07" name="Google Shape;1407;p51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Black">
  <p:cSld name="SECTION_HEADER_1">
    <p:bg>
      <p:bgPr>
        <a:solidFill>
          <a:schemeClr val="dk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7DA39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2" name="Google Shape;222;p6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223" name="Google Shape;223;p6"/>
          <p:cNvSpPr txBox="1"/>
          <p:nvPr/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7DA399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sz="1100">
              <a:solidFill>
                <a:srgbClr val="7DA39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4" name="Google Shape;224;p6"/>
          <p:cNvCxnSpPr/>
          <p:nvPr/>
        </p:nvCxnSpPr>
        <p:spPr>
          <a:xfrm>
            <a:off x="1036400" y="0"/>
            <a:ext cx="0" cy="684960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5" name="Google Shape;225;p6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226" name="Google Shape;226;p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8890178" y="406390"/>
            <a:ext cx="2895128" cy="6003267"/>
            <a:chOff x="6667800" y="304800"/>
            <a:chExt cx="2171400" cy="4502563"/>
          </a:xfrm>
        </p:grpSpPr>
        <p:sp>
          <p:nvSpPr>
            <p:cNvPr id="234" name="Google Shape;234;p6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6"/>
            <p:cNvGrpSpPr/>
            <p:nvPr/>
          </p:nvGrpSpPr>
          <p:grpSpPr>
            <a:xfrm>
              <a:off x="8420452" y="478742"/>
              <a:ext cx="190087" cy="210146"/>
              <a:chOff x="15581576" y="8145021"/>
              <a:chExt cx="291723" cy="322458"/>
            </a:xfrm>
          </p:grpSpPr>
          <p:sp>
            <p:nvSpPr>
              <p:cNvPr id="370" name="Google Shape;370;p6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72" name="Google Shape;372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TITLE_AND_BODY_3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2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0" name="Google Shape;1410;p52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11" name="Google Shape;1411;p52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2">
  <p:cSld name="TITLE_AND_BODY_4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53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4" name="Google Shape;1414;p53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15" name="Google Shape;1415;p53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3">
  <p:cSld name="TITLE_AND_BODY_5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4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8" name="Google Shape;1418;p54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19" name="Google Shape;1419;p54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4">
  <p:cSld name="TITLE_AND_BODY_6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5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2" name="Google Shape;1422;p55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23" name="Google Shape;1423;p55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5">
  <p:cSld name="TITLE_AND_BODY_7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56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6" name="Google Shape;1426;p56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619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427" name="Google Shape;1427;p56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2">
  <p:cSld name="Content - White_2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7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30" name="Google Shape;1430;p57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31" name="Google Shape;1431;p57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432" name="Google Shape;1432;p57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900"/>
            </a:lvl1pPr>
            <a:lvl2pPr indent="0" lvl="1" marL="0" algn="l">
              <a:spcBef>
                <a:spcPts val="0"/>
              </a:spcBef>
              <a:buNone/>
              <a:defRPr sz="1900"/>
            </a:lvl2pPr>
            <a:lvl3pPr indent="0" lvl="2" marL="0" algn="l">
              <a:spcBef>
                <a:spcPts val="0"/>
              </a:spcBef>
              <a:buNone/>
              <a:defRPr sz="1900"/>
            </a:lvl3pPr>
            <a:lvl4pPr indent="0" lvl="3" marL="0" algn="l">
              <a:spcBef>
                <a:spcPts val="0"/>
              </a:spcBef>
              <a:buNone/>
              <a:defRPr sz="1900"/>
            </a:lvl4pPr>
            <a:lvl5pPr indent="0" lvl="4" marL="0" algn="l">
              <a:spcBef>
                <a:spcPts val="0"/>
              </a:spcBef>
              <a:buNone/>
              <a:defRPr sz="1900"/>
            </a:lvl5pPr>
            <a:lvl6pPr indent="0" lvl="5" marL="0" algn="l">
              <a:spcBef>
                <a:spcPts val="0"/>
              </a:spcBef>
              <a:buNone/>
              <a:defRPr sz="1900"/>
            </a:lvl6pPr>
            <a:lvl7pPr indent="0" lvl="6" marL="0" algn="l">
              <a:spcBef>
                <a:spcPts val="0"/>
              </a:spcBef>
              <a:buNone/>
              <a:defRPr sz="1900"/>
            </a:lvl7pPr>
            <a:lvl8pPr indent="0" lvl="7" marL="0" algn="l">
              <a:spcBef>
                <a:spcPts val="0"/>
              </a:spcBef>
              <a:buNone/>
              <a:defRPr sz="1900"/>
            </a:lvl8pPr>
            <a:lvl9pPr indent="0" lvl="8" marL="0" algn="l">
              <a:spcBef>
                <a:spcPts val="0"/>
              </a:spcBef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3" name="Google Shape;1433;p57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indent="-3492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indent="-3492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indent="-3492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indent="-3492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indent="-3492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grpSp>
        <p:nvGrpSpPr>
          <p:cNvPr id="1434" name="Google Shape;1434;p57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435" name="Google Shape;1435;p5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59"/>
          <p:cNvSpPr txBox="1"/>
          <p:nvPr>
            <p:ph idx="1" type="subTitle"/>
          </p:nvPr>
        </p:nvSpPr>
        <p:spPr>
          <a:xfrm>
            <a:off x="1524000" y="3999509"/>
            <a:ext cx="91440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449" name="Google Shape;1449;p59"/>
          <p:cNvCxnSpPr/>
          <p:nvPr/>
        </p:nvCxnSpPr>
        <p:spPr>
          <a:xfrm>
            <a:off x="0" y="592865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0" name="Google Shape;1450;p59"/>
          <p:cNvSpPr txBox="1"/>
          <p:nvPr>
            <p:ph idx="2" type="body"/>
          </p:nvPr>
        </p:nvSpPr>
        <p:spPr>
          <a:xfrm>
            <a:off x="500915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1" name="Google Shape;1451;p59"/>
          <p:cNvSpPr txBox="1"/>
          <p:nvPr>
            <p:ph idx="3" type="body"/>
          </p:nvPr>
        </p:nvSpPr>
        <p:spPr>
          <a:xfrm>
            <a:off x="8161867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52" name="Google Shape;1452;p59"/>
          <p:cNvGrpSpPr/>
          <p:nvPr/>
        </p:nvGrpSpPr>
        <p:grpSpPr>
          <a:xfrm>
            <a:off x="3066298" y="2385905"/>
            <a:ext cx="6050042" cy="1260208"/>
            <a:chOff x="238125" y="1729525"/>
            <a:chExt cx="7143750" cy="1488025"/>
          </a:xfrm>
        </p:grpSpPr>
        <p:sp>
          <p:nvSpPr>
            <p:cNvPr id="1453" name="Google Shape;1453;p5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">
  <p:cSld name="Title Slide - Scale_1">
    <p:bg>
      <p:bgPr>
        <a:solidFill>
          <a:schemeClr val="dk2"/>
        </a:solidFill>
      </p:bgPr>
    </p:bg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60"/>
          <p:cNvSpPr txBox="1"/>
          <p:nvPr>
            <p:ph idx="1" type="subTitle"/>
          </p:nvPr>
        </p:nvSpPr>
        <p:spPr>
          <a:xfrm>
            <a:off x="1524000" y="3999509"/>
            <a:ext cx="91440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62" name="Google Shape;1462;p60"/>
          <p:cNvSpPr txBox="1"/>
          <p:nvPr>
            <p:ph idx="2" type="body"/>
          </p:nvPr>
        </p:nvSpPr>
        <p:spPr>
          <a:xfrm>
            <a:off x="500915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3" name="Google Shape;1463;p60"/>
          <p:cNvSpPr txBox="1"/>
          <p:nvPr>
            <p:ph idx="3" type="body"/>
          </p:nvPr>
        </p:nvSpPr>
        <p:spPr>
          <a:xfrm>
            <a:off x="8161867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64" name="Google Shape;1464;p60"/>
          <p:cNvGrpSpPr/>
          <p:nvPr/>
        </p:nvGrpSpPr>
        <p:grpSpPr>
          <a:xfrm>
            <a:off x="3066298" y="2385905"/>
            <a:ext cx="6050042" cy="1260208"/>
            <a:chOff x="238125" y="1729525"/>
            <a:chExt cx="7143750" cy="1488025"/>
          </a:xfrm>
        </p:grpSpPr>
        <p:sp>
          <p:nvSpPr>
            <p:cNvPr id="1465" name="Google Shape;1465;p6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6" name="Google Shape;1466;p6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7" name="Google Shape;1467;p6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8" name="Google Shape;1468;p6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9" name="Google Shape;1469;p6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0" name="Google Shape;1470;p6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1" name="Google Shape;1471;p6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">
  <p:cSld name="Title Slide - Scale_1_1">
    <p:bg>
      <p:bgPr>
        <a:solidFill>
          <a:schemeClr val="dk2"/>
        </a:solidFill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 1">
  <p:cSld name="Title Slide - Scale_1_1_1">
    <p:bg>
      <p:bgPr>
        <a:solidFill>
          <a:srgbClr val="E5ECE9"/>
        </a:soli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rizontal Split">
  <p:cSld name="TITLE_AND_BODY_1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"/>
          <p:cNvSpPr/>
          <p:nvPr/>
        </p:nvSpPr>
        <p:spPr>
          <a:xfrm>
            <a:off x="0" y="3333567"/>
            <a:ext cx="12192000" cy="31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7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376" name="Google Shape;376;p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77" name="Google Shape;377;p7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79" name="Google Shape;379;p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0" name="Google Shape;380;p7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381" name="Google Shape;381;p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8" name="Google Shape;388;p7"/>
          <p:cNvCxnSpPr/>
          <p:nvPr/>
        </p:nvCxnSpPr>
        <p:spPr>
          <a:xfrm>
            <a:off x="512" y="6461133"/>
            <a:ext cx="12182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63"/>
          <p:cNvGrpSpPr/>
          <p:nvPr/>
        </p:nvGrpSpPr>
        <p:grpSpPr>
          <a:xfrm>
            <a:off x="11274234" y="6577513"/>
            <a:ext cx="637223" cy="132732"/>
            <a:chOff x="238125" y="1729525"/>
            <a:chExt cx="7143750" cy="1488025"/>
          </a:xfrm>
        </p:grpSpPr>
        <p:sp>
          <p:nvSpPr>
            <p:cNvPr id="1476" name="Google Shape;1476;p6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7" name="Google Shape;1477;p6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8" name="Google Shape;1478;p6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9" name="Google Shape;1479;p6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0" name="Google Shape;1480;p6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1" name="Google Shape;1481;p6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2" name="Google Shape;1482;p6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483" name="Google Shape;1483;p63"/>
          <p:cNvGrpSpPr/>
          <p:nvPr/>
        </p:nvGrpSpPr>
        <p:grpSpPr>
          <a:xfrm>
            <a:off x="8880282" y="400750"/>
            <a:ext cx="2885356" cy="5983006"/>
            <a:chOff x="6667800" y="304800"/>
            <a:chExt cx="2171400" cy="4502563"/>
          </a:xfrm>
        </p:grpSpPr>
        <p:sp>
          <p:nvSpPr>
            <p:cNvPr id="1484" name="Google Shape;1484;p63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5" name="Google Shape;1485;p63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6" name="Google Shape;1486;p63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7" name="Google Shape;1487;p63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8" name="Google Shape;1488;p63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9" name="Google Shape;1489;p63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0" name="Google Shape;1490;p63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2" name="Google Shape;1492;p63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3" name="Google Shape;1493;p63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4" name="Google Shape;1494;p63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5" name="Google Shape;1495;p63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6" name="Google Shape;1496;p63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7" name="Google Shape;1497;p63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8" name="Google Shape;1498;p63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9" name="Google Shape;1499;p63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0" name="Google Shape;1500;p63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1" name="Google Shape;1501;p63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2" name="Google Shape;1502;p63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3" name="Google Shape;1503;p63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4" name="Google Shape;1504;p63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5" name="Google Shape;1505;p63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6" name="Google Shape;1506;p63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7" name="Google Shape;1507;p63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8" name="Google Shape;1508;p63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9" name="Google Shape;1509;p63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0" name="Google Shape;1510;p63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1" name="Google Shape;1511;p63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2" name="Google Shape;1512;p63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3" name="Google Shape;1513;p63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4" name="Google Shape;1514;p63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5" name="Google Shape;1515;p63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6" name="Google Shape;1516;p63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7" name="Google Shape;1517;p63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8" name="Google Shape;1518;p63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9" name="Google Shape;1519;p63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0" name="Google Shape;1520;p63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1" name="Google Shape;1521;p63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2" name="Google Shape;1522;p63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3" name="Google Shape;1523;p63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4" name="Google Shape;1524;p63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5" name="Google Shape;1525;p63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6" name="Google Shape;1526;p63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7" name="Google Shape;1527;p63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8" name="Google Shape;1528;p63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9" name="Google Shape;1529;p63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0" name="Google Shape;1530;p63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1" name="Google Shape;1531;p63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2" name="Google Shape;1532;p63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3" name="Google Shape;1533;p63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4" name="Google Shape;1534;p63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5" name="Google Shape;1535;p63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6" name="Google Shape;1536;p63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7" name="Google Shape;1537;p63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8" name="Google Shape;1538;p63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9" name="Google Shape;1539;p63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0" name="Google Shape;1540;p63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1" name="Google Shape;1541;p63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2" name="Google Shape;1542;p63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3" name="Google Shape;1543;p63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4" name="Google Shape;1544;p63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5" name="Google Shape;1545;p63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6" name="Google Shape;1546;p63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7" name="Google Shape;1547;p63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8" name="Google Shape;1548;p63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9" name="Google Shape;1549;p63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0" name="Google Shape;1550;p63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1" name="Google Shape;1551;p63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2" name="Google Shape;1552;p63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3" name="Google Shape;1553;p63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4" name="Google Shape;1554;p63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5" name="Google Shape;1555;p63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6" name="Google Shape;1556;p63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7" name="Google Shape;1557;p63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8" name="Google Shape;1558;p63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9" name="Google Shape;1559;p63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0" name="Google Shape;1560;p63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1" name="Google Shape;1561;p63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2" name="Google Shape;1562;p63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3" name="Google Shape;1563;p63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4" name="Google Shape;1564;p63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5" name="Google Shape;1565;p63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6" name="Google Shape;1566;p63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7" name="Google Shape;1567;p63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8" name="Google Shape;1568;p63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9" name="Google Shape;1569;p63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0" name="Google Shape;1570;p63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1" name="Google Shape;1571;p63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2" name="Google Shape;1572;p63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3" name="Google Shape;1573;p63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4" name="Google Shape;1574;p63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5" name="Google Shape;1575;p63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6" name="Google Shape;1576;p63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7" name="Google Shape;1577;p63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8" name="Google Shape;1578;p63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9" name="Google Shape;1579;p63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0" name="Google Shape;1580;p63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1" name="Google Shape;1581;p63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2" name="Google Shape;1582;p63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5" name="Google Shape;1585;p63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6" name="Google Shape;1586;p63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7" name="Google Shape;1587;p63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2" name="Google Shape;1592;p63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3" name="Google Shape;1593;p63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4" name="Google Shape;1594;p63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5" name="Google Shape;1595;p63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6" name="Google Shape;1596;p63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7" name="Google Shape;1597;p63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8" name="Google Shape;1598;p63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9" name="Google Shape;1599;p63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0" name="Google Shape;1600;p63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1" name="Google Shape;1601;p63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2" name="Google Shape;1602;p63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3" name="Google Shape;1603;p63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4" name="Google Shape;1604;p63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5" name="Google Shape;1605;p63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6" name="Google Shape;1606;p63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7" name="Google Shape;1607;p63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8" name="Google Shape;1608;p63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9" name="Google Shape;1609;p63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0" name="Google Shape;1610;p63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1" name="Google Shape;1611;p63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2" name="Google Shape;1612;p63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3" name="Google Shape;1613;p63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4" name="Google Shape;1614;p63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5" name="Google Shape;1615;p63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6" name="Google Shape;1616;p63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7" name="Google Shape;1617;p63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8" name="Google Shape;1618;p63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619" name="Google Shape;1619;p63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620" name="Google Shape;1620;p63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621" name="Google Shape;1621;p63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622" name="Google Shape;1622;p63"/>
          <p:cNvCxnSpPr/>
          <p:nvPr/>
        </p:nvCxnSpPr>
        <p:spPr>
          <a:xfrm>
            <a:off x="1032932" y="0"/>
            <a:ext cx="0" cy="684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3" name="Google Shape;1623;p63"/>
          <p:cNvSpPr txBox="1"/>
          <p:nvPr>
            <p:ph type="title"/>
          </p:nvPr>
        </p:nvSpPr>
        <p:spPr>
          <a:xfrm>
            <a:off x="1395618" y="1856143"/>
            <a:ext cx="72801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  <a:defRPr b="1" i="0" sz="7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4" name="Google Shape;1624;p63"/>
          <p:cNvSpPr txBox="1"/>
          <p:nvPr>
            <p:ph idx="11" type="ftr"/>
          </p:nvPr>
        </p:nvSpPr>
        <p:spPr>
          <a:xfrm>
            <a:off x="4038600" y="647252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5" name="Google Shape;1625;p63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64"/>
          <p:cNvGrpSpPr/>
          <p:nvPr/>
        </p:nvGrpSpPr>
        <p:grpSpPr>
          <a:xfrm>
            <a:off x="11274234" y="6577513"/>
            <a:ext cx="637223" cy="132732"/>
            <a:chOff x="238125" y="1729525"/>
            <a:chExt cx="7143750" cy="1488025"/>
          </a:xfrm>
        </p:grpSpPr>
        <p:sp>
          <p:nvSpPr>
            <p:cNvPr id="1628" name="Google Shape;1628;p6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4" name="Google Shape;1634;p6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635" name="Google Shape;1635;p64"/>
          <p:cNvGrpSpPr/>
          <p:nvPr/>
        </p:nvGrpSpPr>
        <p:grpSpPr>
          <a:xfrm>
            <a:off x="8880282" y="400750"/>
            <a:ext cx="2885356" cy="5983006"/>
            <a:chOff x="6667800" y="304800"/>
            <a:chExt cx="2171400" cy="4502563"/>
          </a:xfrm>
        </p:grpSpPr>
        <p:sp>
          <p:nvSpPr>
            <p:cNvPr id="1636" name="Google Shape;1636;p64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2" name="Google Shape;1642;p64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3" name="Google Shape;1643;p64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4" name="Google Shape;1644;p64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5" name="Google Shape;1645;p64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6" name="Google Shape;1646;p64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7" name="Google Shape;1647;p64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8" name="Google Shape;1648;p64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9" name="Google Shape;1649;p64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0" name="Google Shape;1650;p64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1" name="Google Shape;1651;p64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2" name="Google Shape;1652;p64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3" name="Google Shape;1653;p64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4" name="Google Shape;1654;p64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5" name="Google Shape;1655;p64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6" name="Google Shape;1656;p64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7" name="Google Shape;1657;p64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8" name="Google Shape;1658;p64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9" name="Google Shape;1659;p64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0" name="Google Shape;1660;p64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1" name="Google Shape;1661;p64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2" name="Google Shape;1662;p64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3" name="Google Shape;1663;p64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4" name="Google Shape;1664;p64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5" name="Google Shape;1665;p64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6" name="Google Shape;1666;p64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7" name="Google Shape;1667;p64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8" name="Google Shape;1668;p64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9" name="Google Shape;1669;p64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0" name="Google Shape;1670;p64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1" name="Google Shape;1671;p64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2" name="Google Shape;1672;p64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3" name="Google Shape;1673;p64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4" name="Google Shape;1674;p64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5" name="Google Shape;1675;p64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6" name="Google Shape;1676;p64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7" name="Google Shape;1677;p64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8" name="Google Shape;1678;p64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9" name="Google Shape;1679;p64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0" name="Google Shape;1680;p64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1" name="Google Shape;1681;p64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2" name="Google Shape;1682;p64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3" name="Google Shape;1683;p64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4" name="Google Shape;1684;p64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5" name="Google Shape;1685;p64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6" name="Google Shape;1686;p64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7" name="Google Shape;1687;p64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8" name="Google Shape;1688;p64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9" name="Google Shape;1689;p64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0" name="Google Shape;1690;p64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1" name="Google Shape;1691;p64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2" name="Google Shape;1692;p64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3" name="Google Shape;1693;p64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4" name="Google Shape;1694;p64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5" name="Google Shape;1695;p64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6" name="Google Shape;1696;p64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7" name="Google Shape;1697;p64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8" name="Google Shape;1698;p64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9" name="Google Shape;1699;p64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0" name="Google Shape;1700;p64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1" name="Google Shape;1701;p64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2" name="Google Shape;1702;p64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3" name="Google Shape;1703;p64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4" name="Google Shape;1704;p64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5" name="Google Shape;1705;p64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6" name="Google Shape;1706;p64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7" name="Google Shape;1707;p64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8" name="Google Shape;1708;p64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9" name="Google Shape;1709;p64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0" name="Google Shape;1710;p64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1" name="Google Shape;1711;p64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2" name="Google Shape;1712;p64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3" name="Google Shape;1713;p64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4" name="Google Shape;1714;p64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5" name="Google Shape;1715;p64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6" name="Google Shape;1716;p64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7" name="Google Shape;1717;p64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8" name="Google Shape;1718;p64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9" name="Google Shape;1719;p64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0" name="Google Shape;1720;p64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1" name="Google Shape;1721;p64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2" name="Google Shape;1722;p64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3" name="Google Shape;1723;p64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4" name="Google Shape;1724;p64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5" name="Google Shape;1725;p64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6" name="Google Shape;1726;p64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7" name="Google Shape;1727;p64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8" name="Google Shape;1728;p64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1" name="Google Shape;1731;p64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2" name="Google Shape;1732;p64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3" name="Google Shape;1733;p64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5" name="Google Shape;1735;p64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6" name="Google Shape;1736;p64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7" name="Google Shape;1737;p64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8" name="Google Shape;1738;p64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3" name="Google Shape;1743;p64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4" name="Google Shape;1744;p64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5" name="Google Shape;1745;p64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7" name="Google Shape;1747;p64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8" name="Google Shape;1748;p64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9" name="Google Shape;1749;p64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0" name="Google Shape;1750;p64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1" name="Google Shape;1751;p64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2" name="Google Shape;1752;p64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3" name="Google Shape;1753;p64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4" name="Google Shape;1754;p64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5" name="Google Shape;1755;p64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6" name="Google Shape;1756;p64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7" name="Google Shape;1757;p64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8" name="Google Shape;1758;p64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9" name="Google Shape;1759;p64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0" name="Google Shape;1760;p64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1" name="Google Shape;1761;p64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2" name="Google Shape;1762;p64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3" name="Google Shape;1763;p64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4" name="Google Shape;1764;p64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5" name="Google Shape;1765;p64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771" name="Google Shape;1771;p64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772" name="Google Shape;1772;p64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773" name="Google Shape;1773;p64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774" name="Google Shape;1774;p64"/>
          <p:cNvCxnSpPr/>
          <p:nvPr/>
        </p:nvCxnSpPr>
        <p:spPr>
          <a:xfrm>
            <a:off x="1032932" y="0"/>
            <a:ext cx="0" cy="684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5" name="Google Shape;1775;p64"/>
          <p:cNvSpPr txBox="1"/>
          <p:nvPr>
            <p:ph type="title"/>
          </p:nvPr>
        </p:nvSpPr>
        <p:spPr>
          <a:xfrm>
            <a:off x="1395618" y="1856143"/>
            <a:ext cx="72801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  <a:defRPr b="1" i="0" sz="7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76" name="Google Shape;1776;p64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77" name="Google Shape;1777;p64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65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80" name="Google Shape;1780;p65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1" name="Google Shape;1781;p65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2" name="Google Shape;1782;p65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3" name="Google Shape;1783;p65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784" name="Google Shape;1784;p65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785" name="Google Shape;1785;p6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6" name="Google Shape;1786;p6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7" name="Google Shape;1787;p6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8" name="Google Shape;1788;p6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9" name="Google Shape;1789;p6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90" name="Google Shape;1790;p6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91" name="Google Shape;1791;p6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66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94" name="Google Shape;1794;p66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95" name="Google Shape;1795;p66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96" name="Google Shape;1796;p66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7" name="Google Shape;1797;p66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798" name="Google Shape;1798;p66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799" name="Google Shape;1799;p6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0" name="Google Shape;1800;p6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1" name="Google Shape;1801;p6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2" name="Google Shape;1802;p6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3" name="Google Shape;1803;p6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4" name="Google Shape;1804;p6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5" name="Google Shape;1805;p6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67"/>
          <p:cNvSpPr/>
          <p:nvPr/>
        </p:nvSpPr>
        <p:spPr>
          <a:xfrm>
            <a:off x="0" y="385"/>
            <a:ext cx="3447945" cy="6870044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08" name="Google Shape;1808;p67"/>
          <p:cNvGrpSpPr/>
          <p:nvPr/>
        </p:nvGrpSpPr>
        <p:grpSpPr>
          <a:xfrm>
            <a:off x="-6059" y="5704656"/>
            <a:ext cx="12198772" cy="1155740"/>
            <a:chOff x="-9992" y="9387571"/>
            <a:chExt cx="20116709" cy="1905904"/>
          </a:xfrm>
        </p:grpSpPr>
        <p:grpSp>
          <p:nvGrpSpPr>
            <p:cNvPr id="1809" name="Google Shape;1809;p67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810" name="Google Shape;1810;p67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811" name="Google Shape;1811;p67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812" name="Google Shape;1812;p67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7700" lIns="55425" spcFirstLastPara="1" rIns="55425" wrap="square" tIns="27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13" name="Google Shape;1813;p67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7700" lIns="55425" spcFirstLastPara="1" rIns="55425" wrap="square" tIns="27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814" name="Google Shape;1814;p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5" name="Google Shape;1815;p67"/>
          <p:cNvSpPr txBox="1"/>
          <p:nvPr>
            <p:ph idx="1" type="body"/>
          </p:nvPr>
        </p:nvSpPr>
        <p:spPr>
          <a:xfrm>
            <a:off x="3944905" y="1399003"/>
            <a:ext cx="77427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15651"/>
              </a:buClr>
              <a:buSzPts val="1500"/>
              <a:buChar char="•"/>
              <a:defRPr b="0" i="0" sz="150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816" name="Google Shape;1816;p67"/>
          <p:cNvSpPr txBox="1"/>
          <p:nvPr>
            <p:ph type="title"/>
          </p:nvPr>
        </p:nvSpPr>
        <p:spPr>
          <a:xfrm>
            <a:off x="3937199" y="455009"/>
            <a:ext cx="77505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27700" lIns="55425" spcFirstLastPara="1" rIns="55425" wrap="square" tIns="27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17" name="Google Shape;1817;p67"/>
          <p:cNvSpPr txBox="1"/>
          <p:nvPr>
            <p:ph idx="12" type="sldNum"/>
          </p:nvPr>
        </p:nvSpPr>
        <p:spPr>
          <a:xfrm>
            <a:off x="11317842" y="6564267"/>
            <a:ext cx="306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700" lIns="55425" spcFirstLastPara="1" rIns="55425" wrap="square" tIns="27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8" name="Google Shape;1818;p67"/>
          <p:cNvSpPr txBox="1"/>
          <p:nvPr>
            <p:ph idx="11" type="ftr"/>
          </p:nvPr>
        </p:nvSpPr>
        <p:spPr>
          <a:xfrm>
            <a:off x="4055152" y="6564267"/>
            <a:ext cx="40983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700" lIns="55425" spcFirstLastPara="1" rIns="55425" wrap="square" tIns="27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68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21" name="Google Shape;1821;p68"/>
          <p:cNvSpPr txBox="1"/>
          <p:nvPr>
            <p:ph type="title"/>
          </p:nvPr>
        </p:nvSpPr>
        <p:spPr>
          <a:xfrm>
            <a:off x="405872" y="342900"/>
            <a:ext cx="11367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22" name="Google Shape;1822;p68"/>
          <p:cNvSpPr txBox="1"/>
          <p:nvPr>
            <p:ph idx="1" type="body"/>
          </p:nvPr>
        </p:nvSpPr>
        <p:spPr>
          <a:xfrm>
            <a:off x="402336" y="1527048"/>
            <a:ext cx="11367300" cy="4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823" name="Google Shape;1823;p68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824" name="Google Shape;1824;p6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5" name="Google Shape;1825;p6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6" name="Google Shape;1826;p6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7" name="Google Shape;1827;p6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8" name="Google Shape;1828;p6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9" name="Google Shape;1829;p6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30" name="Google Shape;1830;p6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69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33" name="Google Shape;1833;p69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34" name="Google Shape;1834;p69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35" name="Google Shape;1835;p69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36" name="Google Shape;1836;p69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837" name="Google Shape;1837;p6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38" name="Google Shape;1838;p6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39" name="Google Shape;1839;p6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0" name="Google Shape;1840;p6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1" name="Google Shape;1841;p6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2" name="Google Shape;1842;p6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3" name="Google Shape;1843;p6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1844" name="Google Shape;1844;p69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5" name="Google Shape;1845;p69"/>
          <p:cNvSpPr/>
          <p:nvPr/>
        </p:nvSpPr>
        <p:spPr>
          <a:xfrm>
            <a:off x="-1" y="0"/>
            <a:ext cx="50037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846" name="Google Shape;1846;p69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847" name="Google Shape;1847;p69"/>
          <p:cNvGrpSpPr/>
          <p:nvPr/>
        </p:nvGrpSpPr>
        <p:grpSpPr>
          <a:xfrm>
            <a:off x="404070" y="453218"/>
            <a:ext cx="4193835" cy="1191282"/>
            <a:chOff x="5568225" y="321282"/>
            <a:chExt cx="4193835" cy="1191282"/>
          </a:xfrm>
        </p:grpSpPr>
        <p:sp>
          <p:nvSpPr>
            <p:cNvPr id="1848" name="Google Shape;1848;p69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9" name="Google Shape;1849;p69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0" name="Google Shape;1850;p69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1" name="Google Shape;1851;p69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2" name="Google Shape;1852;p69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3" name="Google Shape;1853;p69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4" name="Google Shape;1854;p69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5" name="Google Shape;1855;p69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6" name="Google Shape;1856;p69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7" name="Google Shape;1857;p69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8" name="Google Shape;1858;p69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9" name="Google Shape;1859;p69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0" name="Google Shape;1860;p69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1" name="Google Shape;1861;p69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2" name="Google Shape;1862;p69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3" name="Google Shape;1863;p69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4" name="Google Shape;1864;p69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5" name="Google Shape;1865;p69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6" name="Google Shape;1866;p69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7" name="Google Shape;1867;p69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8" name="Google Shape;1868;p69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9" name="Google Shape;1869;p69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0" name="Google Shape;1870;p69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1" name="Google Shape;1871;p69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2" name="Google Shape;1872;p69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3" name="Google Shape;1873;p69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4" name="Google Shape;1874;p69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5" name="Google Shape;1875;p69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6" name="Google Shape;1876;p69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7" name="Google Shape;1877;p69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8" name="Google Shape;1878;p69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9" name="Google Shape;1879;p69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0" name="Google Shape;1880;p69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1" name="Google Shape;1881;p69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2" name="Google Shape;1882;p69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3" name="Google Shape;1883;p69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4" name="Google Shape;1884;p69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5" name="Google Shape;1885;p69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6" name="Google Shape;1886;p69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7" name="Google Shape;1887;p69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8" name="Google Shape;1888;p69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9" name="Google Shape;1889;p69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0" name="Google Shape;1890;p69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1" name="Google Shape;1891;p69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892" name="Google Shape;1892;p69"/>
          <p:cNvGrpSpPr/>
          <p:nvPr/>
        </p:nvGrpSpPr>
        <p:grpSpPr>
          <a:xfrm>
            <a:off x="404070" y="4872734"/>
            <a:ext cx="4193835" cy="1191282"/>
            <a:chOff x="5568225" y="321282"/>
            <a:chExt cx="4193835" cy="1191282"/>
          </a:xfrm>
        </p:grpSpPr>
        <p:sp>
          <p:nvSpPr>
            <p:cNvPr id="1893" name="Google Shape;1893;p69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4" name="Google Shape;1894;p69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5" name="Google Shape;1895;p69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6" name="Google Shape;1896;p69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7" name="Google Shape;1897;p69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8" name="Google Shape;1898;p69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9" name="Google Shape;1899;p69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0" name="Google Shape;1900;p69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1" name="Google Shape;1901;p69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2" name="Google Shape;1902;p69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3" name="Google Shape;1903;p69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4" name="Google Shape;1904;p69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5" name="Google Shape;1905;p69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6" name="Google Shape;1906;p69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7" name="Google Shape;1907;p69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8" name="Google Shape;1908;p69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9" name="Google Shape;1909;p69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0" name="Google Shape;1910;p69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1" name="Google Shape;1911;p69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2" name="Google Shape;1912;p69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3" name="Google Shape;1913;p69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4" name="Google Shape;1914;p69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5" name="Google Shape;1915;p69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6" name="Google Shape;1916;p69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7" name="Google Shape;1917;p69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8" name="Google Shape;1918;p69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9" name="Google Shape;1919;p69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0" name="Google Shape;1920;p69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1" name="Google Shape;1921;p69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2" name="Google Shape;1922;p69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3" name="Google Shape;1923;p69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4" name="Google Shape;1924;p69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5" name="Google Shape;1925;p69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6" name="Google Shape;1926;p69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7" name="Google Shape;1927;p69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8" name="Google Shape;1928;p69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9" name="Google Shape;1929;p69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0" name="Google Shape;1930;p69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1" name="Google Shape;1931;p69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2" name="Google Shape;1932;p69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3" name="Google Shape;1933;p69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4" name="Google Shape;1934;p69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5" name="Google Shape;1935;p69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6" name="Google Shape;1936;p69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7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39" name="Google Shape;1939;p7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940" name="Google Shape;1940;p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Half Split">
  <p:cSld name="SECTION_TITLE_AND_DESCRIPTION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"/>
          <p:cNvSpPr/>
          <p:nvPr/>
        </p:nvSpPr>
        <p:spPr>
          <a:xfrm>
            <a:off x="0" y="5967"/>
            <a:ext cx="6096000" cy="644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8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8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93" name="Google Shape;393;p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4" name="Google Shape;394;p8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395" name="Google Shape;395;p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8"/>
          <p:cNvSpPr txBox="1"/>
          <p:nvPr>
            <p:ph type="title"/>
          </p:nvPr>
        </p:nvSpPr>
        <p:spPr>
          <a:xfrm>
            <a:off x="212400" y="795967"/>
            <a:ext cx="5883600" cy="123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hird Split">
  <p:cSld name="SECTION_TITLE_AND_DESCRIPTION_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"/>
          <p:cNvSpPr/>
          <p:nvPr/>
        </p:nvSpPr>
        <p:spPr>
          <a:xfrm>
            <a:off x="0" y="5967"/>
            <a:ext cx="4259700" cy="6466500"/>
          </a:xfrm>
          <a:prstGeom prst="rect">
            <a:avLst/>
          </a:prstGeom>
          <a:solidFill>
            <a:srgbClr val="234F4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9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rgbClr val="234F4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9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07" name="Google Shape;407;p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09" name="Google Shape;409;p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16" name="Google Shape;416;p9"/>
          <p:cNvCxnSpPr/>
          <p:nvPr/>
        </p:nvCxnSpPr>
        <p:spPr>
          <a:xfrm>
            <a:off x="9833" y="6461133"/>
            <a:ext cx="4259100" cy="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9"/>
          <p:cNvSpPr txBox="1"/>
          <p:nvPr>
            <p:ph type="title"/>
          </p:nvPr>
        </p:nvSpPr>
        <p:spPr>
          <a:xfrm>
            <a:off x="600200" y="1877933"/>
            <a:ext cx="3109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SemiBold"/>
              <a:buNone/>
              <a:defRPr sz="48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418" name="Google Shape;418;p9"/>
          <p:cNvSpPr txBox="1"/>
          <p:nvPr>
            <p:ph idx="1" type="body"/>
          </p:nvPr>
        </p:nvSpPr>
        <p:spPr>
          <a:xfrm>
            <a:off x="4564400" y="1130533"/>
            <a:ext cx="7516800" cy="455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1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0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22" name="Google Shape;422;p10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3" name="Google Shape;423;p10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24" name="Google Shape;424;p1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4.xml"/><Relationship Id="rId22" Type="http://schemas.openxmlformats.org/officeDocument/2006/relationships/theme" Target="../theme/theme3.xml"/><Relationship Id="rId2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SemiBold"/>
              <a:buNone/>
              <a:defRPr sz="32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  <a:defRPr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○"/>
              <a:defRPr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utfit"/>
              <a:buChar char="■"/>
              <a:defRPr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utfit"/>
              <a:buChar char="●"/>
              <a:defRPr sz="1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○"/>
              <a:defRPr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utfit"/>
              <a:buChar char="■"/>
              <a:defRPr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utfit"/>
              <a:buChar char="●"/>
              <a:defRPr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utfit"/>
              <a:buChar char="○"/>
              <a:defRPr sz="1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■"/>
              <a:defRPr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6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SemiBold"/>
              <a:buNone/>
              <a:defRPr sz="32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3" name="Google Shape;833;p3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  <a:defRPr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○"/>
              <a:defRPr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utfit"/>
              <a:buChar char="■"/>
              <a:defRPr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utfit"/>
              <a:buChar char="●"/>
              <a:defRPr sz="1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○"/>
              <a:defRPr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utfit"/>
              <a:buChar char="■"/>
              <a:defRPr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utfit"/>
              <a:buChar char="●"/>
              <a:defRPr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utfit"/>
              <a:buChar char="○"/>
              <a:defRPr sz="1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■"/>
              <a:defRPr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8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1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p58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5" name="Google Shape;1445;p58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"/>
              <a:buNone/>
              <a:defRPr b="1" i="0" sz="3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46" name="Google Shape;1446;p58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docs.google.com/spreadsheets/d/1ChjB4dyUH6paNz-M5XrGukoUa_vlp1cSG_M0pnhsXQg/edit?gid=90162730#gid=90162730" TargetMode="External"/><Relationship Id="rId4" Type="http://schemas.openxmlformats.org/officeDocument/2006/relationships/hyperlink" Target="mailto:mg.thibaut@scalevp.com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71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</a:pPr>
            <a:r>
              <a:rPr lang="en-US"/>
              <a:t>2025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6" name="Google Shape;1946;p71"/>
          <p:cNvSpPr txBox="1"/>
          <p:nvPr>
            <p:ph type="title"/>
          </p:nvPr>
        </p:nvSpPr>
        <p:spPr>
          <a:xfrm>
            <a:off x="415600" y="3879721"/>
            <a:ext cx="11360700" cy="1156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Work Sans"/>
                <a:ea typeface="Work Sans"/>
                <a:cs typeface="Work Sans"/>
                <a:sym typeface="Work Sans"/>
              </a:rPr>
              <a:t>Board deck template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80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CEO slides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81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035" name="Google Shape;2035;p81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cxnSp>
        <p:nvCxnSpPr>
          <p:cNvPr id="2036" name="Google Shape;2036;p81"/>
          <p:cNvCxnSpPr/>
          <p:nvPr/>
        </p:nvCxnSpPr>
        <p:spPr>
          <a:xfrm flipH="1" rot="10800000">
            <a:off x="27421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7" name="Google Shape;2037;p81"/>
          <p:cNvSpPr txBox="1"/>
          <p:nvPr/>
        </p:nvSpPr>
        <p:spPr>
          <a:xfrm>
            <a:off x="266343" y="1497251"/>
            <a:ext cx="1833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Highlights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38" name="Google Shape;2038;p81"/>
          <p:cNvSpPr txBox="1"/>
          <p:nvPr/>
        </p:nvSpPr>
        <p:spPr>
          <a:xfrm>
            <a:off x="303075" y="2186700"/>
            <a:ext cx="36888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3-5 bullets summarizing highlights for the quarter: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t/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39" name="Google Shape;2039;p81"/>
          <p:cNvSpPr txBox="1"/>
          <p:nvPr/>
        </p:nvSpPr>
        <p:spPr>
          <a:xfrm>
            <a:off x="4226775" y="2186700"/>
            <a:ext cx="37176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3-5 bullets summarizing lowlights for the quarter: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t/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0" name="Google Shape;2040;p81"/>
          <p:cNvSpPr txBox="1"/>
          <p:nvPr/>
        </p:nvSpPr>
        <p:spPr>
          <a:xfrm>
            <a:off x="4191401" y="1497251"/>
            <a:ext cx="1833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Lowlights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41" name="Google Shape;2041;p81"/>
          <p:cNvCxnSpPr/>
          <p:nvPr/>
        </p:nvCxnSpPr>
        <p:spPr>
          <a:xfrm flipH="1" rot="10800000">
            <a:off x="422676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2" name="Google Shape;2042;p81"/>
          <p:cNvCxnSpPr/>
          <p:nvPr/>
        </p:nvCxnSpPr>
        <p:spPr>
          <a:xfrm flipH="1" rot="10800000">
            <a:off x="817931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3" name="Google Shape;2043;p81"/>
          <p:cNvSpPr txBox="1"/>
          <p:nvPr/>
        </p:nvSpPr>
        <p:spPr>
          <a:xfrm>
            <a:off x="8179323" y="1497250"/>
            <a:ext cx="23436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Focus areas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4" name="Google Shape;2044;p81"/>
          <p:cNvSpPr txBox="1"/>
          <p:nvPr/>
        </p:nvSpPr>
        <p:spPr>
          <a:xfrm>
            <a:off x="8179325" y="2186700"/>
            <a:ext cx="37176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3-5 bullets summarizing focus areas for next quarter: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t/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5" name="Google Shape;2045;p81"/>
          <p:cNvSpPr txBox="1"/>
          <p:nvPr/>
        </p:nvSpPr>
        <p:spPr>
          <a:xfrm>
            <a:off x="253449" y="513851"/>
            <a:ext cx="11734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Slide 1: Highlights, lowlights, &amp; focus areas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46" name="Google Shape;2046;p81"/>
          <p:cNvSpPr/>
          <p:nvPr/>
        </p:nvSpPr>
        <p:spPr>
          <a:xfrm>
            <a:off x="354125" y="5202125"/>
            <a:ext cx="11498700" cy="977100"/>
          </a:xfrm>
          <a:prstGeom prst="wedgeRectCallout">
            <a:avLst>
              <a:gd fmla="val -22016" name="adj1"/>
              <a:gd fmla="val -68514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The CEO should kick off the meeting with a few slides on their observations of the business and a handful of metrics. 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Headline here (and throughout the deck)  should be a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bold takeaway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from the quarter’s financial updates</a:t>
            </a:r>
            <a:endParaRPr sz="1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7" name="Google Shape;2047;p81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</a:t>
            </a:r>
            <a:r>
              <a:rPr lang="en-US">
                <a:latin typeface="Outfit"/>
                <a:ea typeface="Outfit"/>
                <a:cs typeface="Outfit"/>
                <a:sym typeface="Outfit"/>
              </a:rPr>
              <a:t>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82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053" name="Google Shape;2053;p82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054" name="Google Shape;2054;p82"/>
          <p:cNvSpPr/>
          <p:nvPr/>
        </p:nvSpPr>
        <p:spPr>
          <a:xfrm>
            <a:off x="1146500" y="1886067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5" name="Google Shape;2055;p82"/>
          <p:cNvSpPr/>
          <p:nvPr/>
        </p:nvSpPr>
        <p:spPr>
          <a:xfrm>
            <a:off x="4905700" y="1886067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6" name="Google Shape;2056;p82"/>
          <p:cNvSpPr/>
          <p:nvPr/>
        </p:nvSpPr>
        <p:spPr>
          <a:xfrm>
            <a:off x="8664900" y="1886067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7" name="Google Shape;2057;p82"/>
          <p:cNvSpPr txBox="1"/>
          <p:nvPr/>
        </p:nvSpPr>
        <p:spPr>
          <a:xfrm>
            <a:off x="1177033" y="18980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ARR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8" name="Google Shape;2058;p82"/>
          <p:cNvSpPr txBox="1"/>
          <p:nvPr/>
        </p:nvSpPr>
        <p:spPr>
          <a:xfrm>
            <a:off x="4936233" y="18980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Growth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9" name="Google Shape;2059;p82"/>
          <p:cNvSpPr txBox="1"/>
          <p:nvPr/>
        </p:nvSpPr>
        <p:spPr>
          <a:xfrm>
            <a:off x="8695433" y="18980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# Months </a:t>
            </a:r>
            <a:b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Runway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0" name="Google Shape;2060;p82"/>
          <p:cNvSpPr/>
          <p:nvPr/>
        </p:nvSpPr>
        <p:spPr>
          <a:xfrm>
            <a:off x="1381200" y="2822867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1" name="Google Shape;2061;p82"/>
          <p:cNvSpPr/>
          <p:nvPr/>
        </p:nvSpPr>
        <p:spPr>
          <a:xfrm>
            <a:off x="5140400" y="2822867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2" name="Google Shape;2062;p82"/>
          <p:cNvSpPr/>
          <p:nvPr/>
        </p:nvSpPr>
        <p:spPr>
          <a:xfrm>
            <a:off x="8899600" y="2822867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3" name="Google Shape;2063;p82"/>
          <p:cNvSpPr txBox="1"/>
          <p:nvPr/>
        </p:nvSpPr>
        <p:spPr>
          <a:xfrm>
            <a:off x="1177033" y="28124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$XX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4" name="Google Shape;2064;p82"/>
          <p:cNvSpPr txBox="1"/>
          <p:nvPr/>
        </p:nvSpPr>
        <p:spPr>
          <a:xfrm>
            <a:off x="4936233" y="28124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XX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5" name="Google Shape;2065;p82"/>
          <p:cNvSpPr txBox="1"/>
          <p:nvPr/>
        </p:nvSpPr>
        <p:spPr>
          <a:xfrm>
            <a:off x="8695433" y="28124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XX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6" name="Google Shape;2066;p82"/>
          <p:cNvSpPr txBox="1"/>
          <p:nvPr>
            <p:ph type="title"/>
          </p:nvPr>
        </p:nvSpPr>
        <p:spPr>
          <a:xfrm>
            <a:off x="482055" y="6781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2: Key numbers</a:t>
            </a:r>
            <a:endParaRPr b="1" sz="24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67" name="Google Shape;2067;p82"/>
          <p:cNvSpPr/>
          <p:nvPr/>
        </p:nvSpPr>
        <p:spPr>
          <a:xfrm>
            <a:off x="6171525" y="4218850"/>
            <a:ext cx="5003400" cy="1063800"/>
          </a:xfrm>
          <a:prstGeom prst="wedgeRectCallout">
            <a:avLst>
              <a:gd fmla="val 18732" name="adj1"/>
              <a:gd fmla="val -70067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Choose the metrics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that give the best insight into what’s happening with your business from a financial perspective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8" name="Google Shape;2068;p82"/>
          <p:cNvSpPr txBox="1"/>
          <p:nvPr/>
        </p:nvSpPr>
        <p:spPr>
          <a:xfrm>
            <a:off x="560900" y="4418804"/>
            <a:ext cx="110337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9" name="Google Shape;2069;p82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4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83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Sample finance slides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84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081" name="Google Shape;2081;p84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cxnSp>
        <p:nvCxnSpPr>
          <p:cNvPr id="2082" name="Google Shape;2082;p84"/>
          <p:cNvCxnSpPr/>
          <p:nvPr/>
        </p:nvCxnSpPr>
        <p:spPr>
          <a:xfrm flipH="1" rot="10800000">
            <a:off x="27421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3" name="Google Shape;2083;p84"/>
          <p:cNvSpPr txBox="1"/>
          <p:nvPr/>
        </p:nvSpPr>
        <p:spPr>
          <a:xfrm>
            <a:off x="266343" y="1497251"/>
            <a:ext cx="1833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Highlights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84" name="Google Shape;2084;p84"/>
          <p:cNvSpPr txBox="1"/>
          <p:nvPr/>
        </p:nvSpPr>
        <p:spPr>
          <a:xfrm>
            <a:off x="303075" y="2186700"/>
            <a:ext cx="36888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50019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Metric #1 performance</a:t>
            </a:r>
            <a:b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1900">
              <a:solidFill>
                <a:srgbClr val="050019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50019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Metric #2 performance</a:t>
            </a:r>
            <a:b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1900">
              <a:solidFill>
                <a:srgbClr val="050019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50019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Metric #3 performance</a:t>
            </a:r>
            <a:endParaRPr sz="1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85" name="Google Shape;2085;p84"/>
          <p:cNvSpPr txBox="1"/>
          <p:nvPr/>
        </p:nvSpPr>
        <p:spPr>
          <a:xfrm>
            <a:off x="4191401" y="1497251"/>
            <a:ext cx="1833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Lowlights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86" name="Google Shape;2086;p84"/>
          <p:cNvCxnSpPr/>
          <p:nvPr/>
        </p:nvCxnSpPr>
        <p:spPr>
          <a:xfrm flipH="1" rot="10800000">
            <a:off x="422676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7" name="Google Shape;2087;p84"/>
          <p:cNvCxnSpPr/>
          <p:nvPr/>
        </p:nvCxnSpPr>
        <p:spPr>
          <a:xfrm flipH="1" rot="10800000">
            <a:off x="817931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8" name="Google Shape;2088;p84"/>
          <p:cNvSpPr txBox="1"/>
          <p:nvPr/>
        </p:nvSpPr>
        <p:spPr>
          <a:xfrm>
            <a:off x="8179323" y="1497250"/>
            <a:ext cx="23436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Focus areas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89" name="Google Shape;2089;p84"/>
          <p:cNvSpPr txBox="1"/>
          <p:nvPr/>
        </p:nvSpPr>
        <p:spPr>
          <a:xfrm>
            <a:off x="8179325" y="2186700"/>
            <a:ext cx="37176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Focus area #1</a:t>
            </a:r>
            <a:br>
              <a:rPr lang="en-US" sz="1900">
                <a:latin typeface="Outfit"/>
                <a:ea typeface="Outfit"/>
                <a:cs typeface="Outfit"/>
                <a:sym typeface="Outfit"/>
              </a:rPr>
            </a:b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Focus area #2</a:t>
            </a:r>
            <a:br>
              <a:rPr lang="en-US" sz="1900">
                <a:latin typeface="Outfit"/>
                <a:ea typeface="Outfit"/>
                <a:cs typeface="Outfit"/>
                <a:sym typeface="Outfit"/>
              </a:rPr>
            </a:b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Focus area #3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90" name="Google Shape;2090;p84"/>
          <p:cNvSpPr txBox="1"/>
          <p:nvPr/>
        </p:nvSpPr>
        <p:spPr>
          <a:xfrm>
            <a:off x="253450" y="513850"/>
            <a:ext cx="6694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Slide 1: Highlights, lowlights &amp; focus areas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1" name="Google Shape;2091;p84"/>
          <p:cNvSpPr txBox="1"/>
          <p:nvPr/>
        </p:nvSpPr>
        <p:spPr>
          <a:xfrm>
            <a:off x="4241200" y="2186700"/>
            <a:ext cx="36888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50019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Metric #4 performance</a:t>
            </a:r>
            <a:b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1900">
              <a:solidFill>
                <a:srgbClr val="050019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50019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Metric #5 performance</a:t>
            </a:r>
            <a:br>
              <a:rPr lang="en-US" sz="19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1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92" name="Google Shape;2092;p84"/>
          <p:cNvSpPr/>
          <p:nvPr/>
        </p:nvSpPr>
        <p:spPr>
          <a:xfrm>
            <a:off x="7082700" y="0"/>
            <a:ext cx="3144300" cy="1428900"/>
          </a:xfrm>
          <a:prstGeom prst="wedgeRectCallout">
            <a:avLst>
              <a:gd fmla="val -57208" name="adj1"/>
              <a:gd fmla="val -11854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The finance section should come next. 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Headline should be a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bold takeaway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from the quarter’s financial updates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93" name="Google Shape;2093;p84"/>
          <p:cNvSpPr/>
          <p:nvPr/>
        </p:nvSpPr>
        <p:spPr>
          <a:xfrm>
            <a:off x="356700" y="5321591"/>
            <a:ext cx="11478600" cy="961200"/>
          </a:xfrm>
          <a:prstGeom prst="wedgeRectCallout">
            <a:avLst>
              <a:gd fmla="val -22813" name="adj1"/>
              <a:gd fmla="val -77305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The metrics highlighted here should be the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top 3-5 metrics that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truly drove your results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.  Not just ARR &amp; Growth, but what had the biggest influence on the quarter.  Pipeline? Sales productivity? Conversion rates?  Be specific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94" name="Google Shape;2094;p84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85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1" name="Google Shape;2101;p85"/>
          <p:cNvSpPr/>
          <p:nvPr/>
        </p:nvSpPr>
        <p:spPr>
          <a:xfrm>
            <a:off x="1146500" y="1886067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2" name="Google Shape;2102;p85"/>
          <p:cNvSpPr/>
          <p:nvPr/>
        </p:nvSpPr>
        <p:spPr>
          <a:xfrm>
            <a:off x="4905700" y="1886067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3" name="Google Shape;2103;p85"/>
          <p:cNvSpPr/>
          <p:nvPr/>
        </p:nvSpPr>
        <p:spPr>
          <a:xfrm>
            <a:off x="8664900" y="1886067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4" name="Google Shape;2104;p85"/>
          <p:cNvSpPr txBox="1"/>
          <p:nvPr/>
        </p:nvSpPr>
        <p:spPr>
          <a:xfrm>
            <a:off x="1177033" y="18980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Gross</a:t>
            </a:r>
            <a:b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Margin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5" name="Google Shape;2105;p85"/>
          <p:cNvSpPr txBox="1"/>
          <p:nvPr/>
        </p:nvSpPr>
        <p:spPr>
          <a:xfrm>
            <a:off x="4936233" y="18980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Operating </a:t>
            </a:r>
            <a:b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Burn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6" name="Google Shape;2106;p85"/>
          <p:cNvSpPr txBox="1"/>
          <p:nvPr/>
        </p:nvSpPr>
        <p:spPr>
          <a:xfrm>
            <a:off x="8695433" y="18980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# Months </a:t>
            </a:r>
            <a:b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Runway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7" name="Google Shape;2107;p85"/>
          <p:cNvSpPr/>
          <p:nvPr/>
        </p:nvSpPr>
        <p:spPr>
          <a:xfrm>
            <a:off x="1381200" y="2822867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8" name="Google Shape;2108;p85"/>
          <p:cNvSpPr/>
          <p:nvPr/>
        </p:nvSpPr>
        <p:spPr>
          <a:xfrm>
            <a:off x="5140400" y="2822867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09" name="Google Shape;2109;p85"/>
          <p:cNvSpPr/>
          <p:nvPr/>
        </p:nvSpPr>
        <p:spPr>
          <a:xfrm>
            <a:off x="8899600" y="2822867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0" name="Google Shape;2110;p85"/>
          <p:cNvSpPr txBox="1"/>
          <p:nvPr/>
        </p:nvSpPr>
        <p:spPr>
          <a:xfrm>
            <a:off x="1177033" y="28124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XX%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1" name="Google Shape;2111;p85"/>
          <p:cNvSpPr txBox="1"/>
          <p:nvPr/>
        </p:nvSpPr>
        <p:spPr>
          <a:xfrm>
            <a:off x="4936233" y="28124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$XX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2" name="Google Shape;2112;p85"/>
          <p:cNvSpPr txBox="1"/>
          <p:nvPr/>
        </p:nvSpPr>
        <p:spPr>
          <a:xfrm>
            <a:off x="8695433" y="28124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XX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3" name="Google Shape;2113;p85"/>
          <p:cNvSpPr txBox="1"/>
          <p:nvPr>
            <p:ph type="title"/>
          </p:nvPr>
        </p:nvSpPr>
        <p:spPr>
          <a:xfrm>
            <a:off x="482055" y="497501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2: Financial highlights</a:t>
            </a:r>
            <a:endParaRPr b="1" sz="24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14" name="Google Shape;2114;p85"/>
          <p:cNvSpPr/>
          <p:nvPr/>
        </p:nvSpPr>
        <p:spPr>
          <a:xfrm>
            <a:off x="7168175" y="4296250"/>
            <a:ext cx="4127700" cy="1150200"/>
          </a:xfrm>
          <a:prstGeom prst="wedgeRectCallout">
            <a:avLst>
              <a:gd fmla="val -13368" name="adj1"/>
              <a:gd fmla="val -69654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Choose the metrics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that give the best insight into what’s happening with your business from a financial perspective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5" name="Google Shape;2115;p85"/>
          <p:cNvSpPr txBox="1"/>
          <p:nvPr/>
        </p:nvSpPr>
        <p:spPr>
          <a:xfrm>
            <a:off x="637715" y="4418804"/>
            <a:ext cx="110337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6" name="Google Shape;2116;p85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86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3" name="Google Shape;2123;p86"/>
          <p:cNvSpPr txBox="1"/>
          <p:nvPr>
            <p:ph type="title"/>
          </p:nvPr>
        </p:nvSpPr>
        <p:spPr>
          <a:xfrm>
            <a:off x="482055" y="5257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3: Quarterly financial results</a:t>
            </a:r>
            <a:endParaRPr b="1" sz="24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124" name="Google Shape;2124;p86"/>
          <p:cNvGraphicFramePr/>
          <p:nvPr/>
        </p:nvGraphicFramePr>
        <p:xfrm>
          <a:off x="4089225" y="150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285500"/>
                <a:gridCol w="1035700"/>
                <a:gridCol w="925300"/>
                <a:gridCol w="1085550"/>
                <a:gridCol w="257150"/>
                <a:gridCol w="1016900"/>
                <a:gridCol w="1025375"/>
                <a:gridCol w="1102750"/>
              </a:tblGrid>
              <a:tr h="8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Quarterly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Year to date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Comparison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Comparison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budget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budget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Revenue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$401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300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134%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$687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COGS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$172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profit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$301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$515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margin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S&amp;M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R&amp;D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$497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$852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G&amp;A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$301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$515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$1,323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$2,267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Operating income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($1,023)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($1,752)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cash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$13,248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$13,248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Months runway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sp>
        <p:nvSpPr>
          <p:cNvPr id="2125" name="Google Shape;2125;p86"/>
          <p:cNvSpPr/>
          <p:nvPr/>
        </p:nvSpPr>
        <p:spPr>
          <a:xfrm>
            <a:off x="8499054" y="186450"/>
            <a:ext cx="1782900" cy="877200"/>
          </a:xfrm>
          <a:prstGeom prst="wedgeRectCallout">
            <a:avLst>
              <a:gd fmla="val -60687" name="adj1"/>
              <a:gd fmla="val -1892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Headline should be the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key takeaway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26" name="Google Shape;2126;p86"/>
          <p:cNvSpPr/>
          <p:nvPr/>
        </p:nvSpPr>
        <p:spPr>
          <a:xfrm>
            <a:off x="235919" y="4916575"/>
            <a:ext cx="3599100" cy="998400"/>
          </a:xfrm>
          <a:prstGeom prst="wedgeRectCallout">
            <a:avLst>
              <a:gd fmla="val 47018" name="adj1"/>
              <a:gd fmla="val -81921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If you have an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updated forecast for NQ or FY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, include as an additional slide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27" name="Google Shape;2127;p86"/>
          <p:cNvSpPr txBox="1"/>
          <p:nvPr/>
        </p:nvSpPr>
        <p:spPr>
          <a:xfrm>
            <a:off x="415600" y="1512659"/>
            <a:ext cx="33813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28" name="Google Shape;2128;p86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87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5" name="Google Shape;2135;p87"/>
          <p:cNvSpPr txBox="1"/>
          <p:nvPr>
            <p:ph type="title"/>
          </p:nvPr>
        </p:nvSpPr>
        <p:spPr>
          <a:xfrm>
            <a:off x="482055" y="5257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4: Quarterly ARR results</a:t>
            </a:r>
            <a:endParaRPr b="1" sz="24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136" name="Google Shape;2136;p87"/>
          <p:cNvGraphicFramePr/>
          <p:nvPr/>
        </p:nvGraphicFramePr>
        <p:xfrm>
          <a:off x="3961950" y="145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789150"/>
                <a:gridCol w="977925"/>
                <a:gridCol w="977925"/>
                <a:gridCol w="977925"/>
                <a:gridCol w="261750"/>
                <a:gridCol w="977925"/>
                <a:gridCol w="977925"/>
                <a:gridCol w="977925"/>
              </a:tblGrid>
              <a:tr h="18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Quarterly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Year to date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5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Comparison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Comparison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budget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budget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$1,440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$1,000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 customer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$356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$694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Upsell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$144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$247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$941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($30)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($30)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$471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$911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$1,911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$1,911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-%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-%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retention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92%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89%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9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retention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137%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231%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173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[manual]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NA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sp>
        <p:nvSpPr>
          <p:cNvPr id="2137" name="Google Shape;2137;p87"/>
          <p:cNvSpPr/>
          <p:nvPr/>
        </p:nvSpPr>
        <p:spPr>
          <a:xfrm>
            <a:off x="7728302" y="166900"/>
            <a:ext cx="2334000" cy="877200"/>
          </a:xfrm>
          <a:prstGeom prst="wedgeRectCallout">
            <a:avLst>
              <a:gd fmla="val -60687" name="adj1"/>
              <a:gd fmla="val -1892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Headline should be the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key takeaway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38" name="Google Shape;2138;p87"/>
          <p:cNvSpPr txBox="1"/>
          <p:nvPr/>
        </p:nvSpPr>
        <p:spPr>
          <a:xfrm>
            <a:off x="415600" y="1512659"/>
            <a:ext cx="33813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39" name="Google Shape;2139;p87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88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6" name="Google Shape;2146;p88"/>
          <p:cNvSpPr txBox="1"/>
          <p:nvPr>
            <p:ph type="title"/>
          </p:nvPr>
        </p:nvSpPr>
        <p:spPr>
          <a:xfrm>
            <a:off x="482055" y="513923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5: Trended operating metrics (1 of 2)</a:t>
            </a:r>
            <a:endParaRPr b="1" sz="24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147" name="Google Shape;2147;p88"/>
          <p:cNvGraphicFramePr/>
          <p:nvPr/>
        </p:nvGraphicFramePr>
        <p:xfrm>
          <a:off x="3962000" y="150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702700"/>
                <a:gridCol w="754350"/>
                <a:gridCol w="754350"/>
                <a:gridCol w="754350"/>
                <a:gridCol w="754350"/>
                <a:gridCol w="754350"/>
                <a:gridCol w="754350"/>
                <a:gridCol w="754350"/>
                <a:gridCol w="754350"/>
              </a:tblGrid>
              <a:tr h="7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2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ARR &amp; sales efficiency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S&amp;M spend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$686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$765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$1,250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$1,414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$1,792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Total: Gross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$440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$1,335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$1,517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$1,715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$1,932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Total: Net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$440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$471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$578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$1,335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$1,492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$1,675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$1,842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Total: gross SE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1.0x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0.8x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0.8x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1.4x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1.1x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Total: net SE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0.9x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0.8x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0.8x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1.4x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1.0x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 ending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$1,440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$1,911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$2,477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$3,056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$4,390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$5,882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$7,557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$9,399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208%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208%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Cash position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cash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$14,271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$13,248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$11,918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$10,569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$9,075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$7,330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$5,572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$28,359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Operating income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($729)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($1,023)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($1,330)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($1,349)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($1,494)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($1,745)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($1,758)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($2,213)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Months of runway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7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Burn multiple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2.3x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2.3x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1.1x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1.0x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1.2x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</a:tbl>
          </a:graphicData>
        </a:graphic>
      </p:graphicFrame>
      <p:sp>
        <p:nvSpPr>
          <p:cNvPr id="2148" name="Google Shape;2148;p88"/>
          <p:cNvSpPr/>
          <p:nvPr/>
        </p:nvSpPr>
        <p:spPr>
          <a:xfrm>
            <a:off x="4524375" y="5592100"/>
            <a:ext cx="7175400" cy="783600"/>
          </a:xfrm>
          <a:prstGeom prst="wedgeRectCallout">
            <a:avLst>
              <a:gd fmla="val -16517" name="adj1"/>
              <a:gd fmla="val -65684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Add in trended metrics around churn or retention. Discuss how your key metrics compare to plan</a:t>
            </a:r>
            <a:endParaRPr sz="1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49" name="Google Shape;2149;p88"/>
          <p:cNvSpPr txBox="1"/>
          <p:nvPr/>
        </p:nvSpPr>
        <p:spPr>
          <a:xfrm>
            <a:off x="415600" y="1512659"/>
            <a:ext cx="33813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50" name="Google Shape;2150;p88"/>
          <p:cNvSpPr/>
          <p:nvPr/>
        </p:nvSpPr>
        <p:spPr>
          <a:xfrm>
            <a:off x="415600" y="3354650"/>
            <a:ext cx="3166800" cy="2725500"/>
          </a:xfrm>
          <a:prstGeom prst="wedgeRectCallout">
            <a:avLst>
              <a:gd fmla="val 57187" name="adj1"/>
              <a:gd fmla="val -20781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This slide and the previous provide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examples of metrics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that could be used. 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Pick the top 5-10 and create one slide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that capture the key numbers.  The goal is one slide that captures the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top metrics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for your business</a:t>
            </a:r>
            <a:endParaRPr sz="1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51" name="Google Shape;2151;p88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89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8" name="Google Shape;2158;p89"/>
          <p:cNvSpPr txBox="1"/>
          <p:nvPr>
            <p:ph type="title"/>
          </p:nvPr>
        </p:nvSpPr>
        <p:spPr>
          <a:xfrm>
            <a:off x="482055" y="56319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5: Trended operating metrics (2 of 2)</a:t>
            </a:r>
            <a:endParaRPr b="1" sz="24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159" name="Google Shape;2159;p89"/>
          <p:cNvGraphicFramePr/>
          <p:nvPr/>
        </p:nvGraphicFramePr>
        <p:xfrm>
          <a:off x="3978675" y="14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709225"/>
                <a:gridCol w="757250"/>
                <a:gridCol w="757250"/>
                <a:gridCol w="757250"/>
                <a:gridCol w="757250"/>
                <a:gridCol w="757250"/>
                <a:gridCol w="757250"/>
                <a:gridCol w="757250"/>
                <a:gridCol w="757250"/>
              </a:tblGrid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Funnel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Users to website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5,625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5,938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6,250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6,563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16,875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17,813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18,750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19,688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Inbound demo requests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281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297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313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328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844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891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984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Sales meetings booked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63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169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178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188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197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won deals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pipeline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$5,000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$5,844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$6,734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$7,672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$8,656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$11,188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$13,859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$16,672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added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$8,438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$8,906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$9,375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$9,844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$25,313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$26,719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$28,125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$29,531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won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($338)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($356)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($375)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($394)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($1,013)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($1,069)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($1,125)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($1,181)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lost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($7,256)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($7,659)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($8,063)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($8,466)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($21,769)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($22,978)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($24,188)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($25,397)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Other adjustments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pipeline ($)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$5,844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$6,734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$7,672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$8,656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$11,188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$13,859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$16,672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$19,625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won / start pipe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6%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6%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12%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10%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8%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attainment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$464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$527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$596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$672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$1,405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$1,596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$1,805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$2,034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Bookings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$440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$1,335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$1,517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$1,715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$1,932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Bookings / quota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95%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160" name="Google Shape;2160;p89"/>
          <p:cNvSpPr/>
          <p:nvPr/>
        </p:nvSpPr>
        <p:spPr>
          <a:xfrm>
            <a:off x="415600" y="3366850"/>
            <a:ext cx="3166800" cy="2239500"/>
          </a:xfrm>
          <a:prstGeom prst="wedgeRectCallout">
            <a:avLst>
              <a:gd fmla="val 61429" name="adj1"/>
              <a:gd fmla="val -203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This slide and the previous provide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examples of metrics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that could be used. 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Pick the top 5-10 and create one slide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that capture the key numbers.  The goal is one slide that captures the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top metrics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for your business</a:t>
            </a:r>
            <a:endParaRPr sz="1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61" name="Google Shape;2161;p89"/>
          <p:cNvSpPr txBox="1"/>
          <p:nvPr/>
        </p:nvSpPr>
        <p:spPr>
          <a:xfrm>
            <a:off x="415600" y="1512659"/>
            <a:ext cx="33813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62" name="Google Shape;2162;p89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72"/>
          <p:cNvSpPr txBox="1"/>
          <p:nvPr>
            <p:ph type="title"/>
          </p:nvPr>
        </p:nvSpPr>
        <p:spPr>
          <a:xfrm>
            <a:off x="1484625" y="1898850"/>
            <a:ext cx="84120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1500"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Intro to 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board reporting </a:t>
            </a:r>
            <a:endParaRPr b="1" i="1" sz="5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53" name="Google Shape;1953;p7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90"/>
          <p:cNvSpPr txBox="1"/>
          <p:nvPr>
            <p:ph type="title"/>
          </p:nvPr>
        </p:nvSpPr>
        <p:spPr>
          <a:xfrm>
            <a:off x="405875" y="410938"/>
            <a:ext cx="103074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Work Sans"/>
                <a:ea typeface="Work Sans"/>
                <a:cs typeface="Work Sans"/>
                <a:sym typeface="Work Sans"/>
              </a:rPr>
              <a:t>Slide 6: </a:t>
            </a:r>
            <a:r>
              <a:rPr b="1" lang="en-US" sz="3600">
                <a:latin typeface="Work Sans"/>
                <a:ea typeface="Work Sans"/>
                <a:cs typeface="Work Sans"/>
                <a:sym typeface="Work Sans"/>
              </a:rPr>
              <a:t>People update</a:t>
            </a:r>
            <a:endParaRPr b="1" sz="3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69" name="Google Shape;2169;p90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70" name="Google Shape;2170;p90"/>
          <p:cNvCxnSpPr/>
          <p:nvPr/>
        </p:nvCxnSpPr>
        <p:spPr>
          <a:xfrm>
            <a:off x="8010825" y="1227999"/>
            <a:ext cx="12000" cy="4873500"/>
          </a:xfrm>
          <a:prstGeom prst="straightConnector1">
            <a:avLst/>
          </a:prstGeom>
          <a:noFill/>
          <a:ln cap="flat" cmpd="sng" w="12700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71" name="Google Shape;2171;p90"/>
          <p:cNvSpPr txBox="1"/>
          <p:nvPr/>
        </p:nvSpPr>
        <p:spPr>
          <a:xfrm>
            <a:off x="291854" y="1901559"/>
            <a:ext cx="36489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8000">
            <a:noAutofit/>
          </a:bodyPr>
          <a:lstStyle/>
          <a:p>
            <a:pPr indent="-203200" lvl="0" marL="393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DM Sans"/>
              <a:buChar char="●"/>
            </a:pP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T</a:t>
            </a:r>
            <a:r>
              <a:rPr b="1" i="0" lang="en-US" sz="1600" u="none" cap="none" strike="noStrike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otal </a:t>
            </a: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workforce</a:t>
            </a: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:</a:t>
            </a:r>
            <a:r>
              <a:rPr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300 FTEs</a:t>
            </a:r>
            <a:endParaRPr sz="1600">
              <a:solidFill>
                <a:srgbClr val="1F1F1F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03200" lvl="0" marL="393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Urbanist"/>
              <a:buChar char="●"/>
            </a:pP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Average tenure: </a:t>
            </a:r>
            <a:r>
              <a:rPr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3.4 years</a:t>
            </a:r>
            <a:endParaRPr sz="1600">
              <a:solidFill>
                <a:srgbClr val="1F1F1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172" name="Google Shape;2172;p90"/>
          <p:cNvGraphicFramePr/>
          <p:nvPr/>
        </p:nvGraphicFramePr>
        <p:xfrm>
          <a:off x="4408420" y="2028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098400"/>
                <a:gridCol w="549200"/>
                <a:gridCol w="549200"/>
                <a:gridCol w="549200"/>
                <a:gridCol w="549200"/>
              </a:tblGrid>
              <a:tr h="306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25400" marB="2540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Group #1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25400" marB="2540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Group #2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25400" marB="2540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</a:tr>
              <a:tr h="13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IC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25%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25%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Leader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16%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28%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22%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26%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12175" marB="12175" marR="12175" marL="12175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73" name="Google Shape;2173;p90"/>
          <p:cNvSpPr txBox="1"/>
          <p:nvPr/>
        </p:nvSpPr>
        <p:spPr>
          <a:xfrm>
            <a:off x="8197820" y="1901567"/>
            <a:ext cx="35331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31500">
            <a:noAutofit/>
          </a:bodyPr>
          <a:lstStyle/>
          <a:p>
            <a:pPr indent="-203200" lvl="0" marL="393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Outfit"/>
              <a:buChar char="●"/>
            </a:pP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Retention YTD: 95%</a:t>
            </a:r>
            <a:endParaRPr b="1" sz="1600">
              <a:solidFill>
                <a:srgbClr val="1F1F1F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03200" lvl="0" marL="393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Outfit"/>
              <a:buChar char="●"/>
            </a:pP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Turnover YTD: </a:t>
            </a:r>
            <a:r>
              <a:rPr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15 FTEs</a:t>
            </a:r>
            <a:endParaRPr sz="1600">
              <a:solidFill>
                <a:srgbClr val="1F1F1F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03200" lvl="0" marL="393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Outfit"/>
              <a:buChar char="●"/>
            </a:pP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R</a:t>
            </a: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egrettable turnover</a:t>
            </a:r>
            <a:r>
              <a:rPr b="1"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 YTD: </a:t>
            </a:r>
            <a:r>
              <a:rPr lang="en-US" sz="1600">
                <a:solidFill>
                  <a:srgbClr val="1F1F1F"/>
                </a:solidFill>
                <a:latin typeface="Outfit"/>
                <a:ea typeface="Outfit"/>
                <a:cs typeface="Outfit"/>
                <a:sym typeface="Outfit"/>
              </a:rPr>
              <a:t>7 FTEs</a:t>
            </a:r>
            <a:endParaRPr sz="1600">
              <a:solidFill>
                <a:srgbClr val="1F1F1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74" name="Google Shape;2174;p90"/>
          <p:cNvSpPr txBox="1"/>
          <p:nvPr/>
        </p:nvSpPr>
        <p:spPr>
          <a:xfrm>
            <a:off x="465792" y="1231275"/>
            <a:ext cx="3446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Global workforce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75" name="Google Shape;2175;p90"/>
          <p:cNvSpPr txBox="1"/>
          <p:nvPr/>
        </p:nvSpPr>
        <p:spPr>
          <a:xfrm>
            <a:off x="4332692" y="1231275"/>
            <a:ext cx="3446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Employee diversity 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76" name="Google Shape;2176;p90"/>
          <p:cNvSpPr txBox="1"/>
          <p:nvPr/>
        </p:nvSpPr>
        <p:spPr>
          <a:xfrm>
            <a:off x="8199592" y="1231275"/>
            <a:ext cx="3446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Employee attrition 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77" name="Google Shape;2177;p90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178" name="Google Shape;2178;p9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463" y="3256760"/>
            <a:ext cx="3648899" cy="2470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9" name="Google Shape;2179;p90"/>
          <p:cNvCxnSpPr/>
          <p:nvPr/>
        </p:nvCxnSpPr>
        <p:spPr>
          <a:xfrm flipH="1" rot="10800000">
            <a:off x="465793" y="1718825"/>
            <a:ext cx="3405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0" name="Google Shape;2180;p90"/>
          <p:cNvCxnSpPr/>
          <p:nvPr/>
        </p:nvCxnSpPr>
        <p:spPr>
          <a:xfrm flipH="1" rot="10800000">
            <a:off x="4350339" y="1718825"/>
            <a:ext cx="3405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1" name="Google Shape;2181;p90"/>
          <p:cNvCxnSpPr/>
          <p:nvPr/>
        </p:nvCxnSpPr>
        <p:spPr>
          <a:xfrm flipH="1" rot="10800000">
            <a:off x="8234889" y="1718825"/>
            <a:ext cx="3405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82" name="Google Shape;2182;p9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35" y="3093164"/>
            <a:ext cx="3876876" cy="272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3" name="Google Shape;2183;p9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5225" y="3146242"/>
            <a:ext cx="3864375" cy="2668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4" name="Google Shape;2184;p90"/>
          <p:cNvCxnSpPr/>
          <p:nvPr/>
        </p:nvCxnSpPr>
        <p:spPr>
          <a:xfrm>
            <a:off x="4089275" y="1252440"/>
            <a:ext cx="12000" cy="4873500"/>
          </a:xfrm>
          <a:prstGeom prst="straightConnector1">
            <a:avLst/>
          </a:prstGeom>
          <a:noFill/>
          <a:ln cap="flat" cmpd="sng" w="12700">
            <a:solidFill>
              <a:srgbClr val="9E9E9E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91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1" name="Google Shape;2191;p91"/>
          <p:cNvSpPr txBox="1"/>
          <p:nvPr>
            <p:ph type="title"/>
          </p:nvPr>
        </p:nvSpPr>
        <p:spPr>
          <a:xfrm>
            <a:off x="482055" y="655814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Appendix: Trended ARR</a:t>
            </a:r>
            <a:endParaRPr b="1"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Actuals + plan / projected</a:t>
            </a:r>
            <a:endParaRPr b="1"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192" name="Google Shape;2192;p91"/>
          <p:cNvGraphicFramePr/>
          <p:nvPr/>
        </p:nvGraphicFramePr>
        <p:xfrm>
          <a:off x="559125" y="16343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772600"/>
                <a:gridCol w="785325"/>
                <a:gridCol w="785325"/>
                <a:gridCol w="785325"/>
                <a:gridCol w="785325"/>
                <a:gridCol w="785325"/>
                <a:gridCol w="785325"/>
                <a:gridCol w="785325"/>
                <a:gridCol w="785325"/>
                <a:gridCol w="785325"/>
                <a:gridCol w="785325"/>
                <a:gridCol w="785325"/>
                <a:gridCol w="785325"/>
              </a:tblGrid>
              <a:tr h="26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4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$1,000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$1,440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$1,911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$2,477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$3,056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$4,390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$5,882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$7,557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$9,399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$11,483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$13,700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$16,139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 customer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$356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$394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$1,013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$1,069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$1,125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$1,181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$1,688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$1,781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$1,875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$1,969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Upsell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$144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$191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$244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$322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$448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$590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$751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$674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$792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$440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$638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$1,335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$1,517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$1,715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$1,932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$2,153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$2,347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$2,549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$2,761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($30)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($60)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$-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($25)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($40)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($90)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($70)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($130)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($110)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($75)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$440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$471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$566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$578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$1,335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$1,492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$1,675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$1,842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$2,083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$2,217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$2,439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$2,686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$1,440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$1,911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$2,477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$3,056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$4,390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$5,882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$7,557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$9,399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$11,483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$13,700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$16,139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$18,825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208%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208%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162%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133%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114%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100%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93" name="Google Shape;2193;p91"/>
          <p:cNvSpPr/>
          <p:nvPr/>
        </p:nvSpPr>
        <p:spPr>
          <a:xfrm>
            <a:off x="482050" y="5375407"/>
            <a:ext cx="11273700" cy="747900"/>
          </a:xfrm>
          <a:prstGeom prst="wedgeRectCallout">
            <a:avLst>
              <a:gd fmla="val -24921" name="adj1"/>
              <a:gd fmla="val -67579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Trended ARR waterfalls, financials, and operating metrics: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these are great views to put in the appendix as backup.  They’re there if someone has questions, but you don’t need to walk through in detail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94" name="Google Shape;2194;p91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Appendix 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92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1" name="Google Shape;2201;p92"/>
          <p:cNvSpPr txBox="1"/>
          <p:nvPr>
            <p:ph type="title"/>
          </p:nvPr>
        </p:nvSpPr>
        <p:spPr>
          <a:xfrm>
            <a:off x="482055" y="61245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Appendix: Trended financials</a:t>
            </a:r>
            <a:endParaRPr b="1"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Actuals + plan / projected</a:t>
            </a:r>
            <a:endParaRPr b="1"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202" name="Google Shape;2202;p92"/>
          <p:cNvGraphicFramePr/>
          <p:nvPr/>
        </p:nvGraphicFramePr>
        <p:xfrm>
          <a:off x="573425" y="16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741800"/>
                <a:gridCol w="771650"/>
                <a:gridCol w="771650"/>
                <a:gridCol w="771650"/>
                <a:gridCol w="771650"/>
                <a:gridCol w="771650"/>
                <a:gridCol w="771650"/>
                <a:gridCol w="771650"/>
                <a:gridCol w="771650"/>
                <a:gridCol w="771650"/>
                <a:gridCol w="771650"/>
                <a:gridCol w="771650"/>
                <a:gridCol w="771650"/>
              </a:tblGrid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Q4:26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Projected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Revenue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$286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$401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$524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$669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$873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$1,219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$1,607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$2,036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$2,523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$3,053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$3,633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$4,252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COGS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$167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$218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$305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$402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$631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$763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$908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$1,063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profit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$214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$301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$393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$655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$915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$1,205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$1,527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$1,892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$2,290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$2,725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$3,189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margin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75%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12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S&amp;M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$375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$686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$765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$1,250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$1,414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$1,792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$1,950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$2,106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$2,507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$2,934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R&amp;D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$355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$497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$644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$665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$762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$970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$1,215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$1,290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$1,352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$1,598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$1,871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G&amp;A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$214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$301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$393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$420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$462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$510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$579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$733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$836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$855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$1,017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$1,191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B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$944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$1,323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$1,723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$1,850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$2,149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$2,660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$2,963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$3,740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$4,076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$4,313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$5,122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$5,996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T cap="flat" cmpd="sng" w="8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Operating income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($729)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($1,023)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($1,330)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($1,349)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($1,494)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($1,745)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($1,758)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($2,213)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($2,184)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($2,024)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($2,398)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($2,806)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12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cash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$14,271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$13,248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$11,918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$10,569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$9,075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$7,330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$5,572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$28,359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$26,175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$24,151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$21,754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$18,947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Months of cash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40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26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19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/>
                </a:tc>
              </a:tr>
            </a:tbl>
          </a:graphicData>
        </a:graphic>
      </p:graphicFrame>
      <p:sp>
        <p:nvSpPr>
          <p:cNvPr id="2203" name="Google Shape;2203;p92"/>
          <p:cNvSpPr/>
          <p:nvPr/>
        </p:nvSpPr>
        <p:spPr>
          <a:xfrm>
            <a:off x="549900" y="5733054"/>
            <a:ext cx="11092200" cy="604800"/>
          </a:xfrm>
          <a:prstGeom prst="wedgeRectCallout">
            <a:avLst>
              <a:gd fmla="val -25893" name="adj1"/>
              <a:gd fmla="val -772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You should also include a trended balance sheet (along with most recent quarterly BVA) in the appendix as well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04" name="Google Shape;2204;p92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Appendix 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9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1" name="Google Shape;2211;p93"/>
          <p:cNvSpPr txBox="1"/>
          <p:nvPr>
            <p:ph type="title"/>
          </p:nvPr>
        </p:nvSpPr>
        <p:spPr>
          <a:xfrm>
            <a:off x="1363050" y="1877925"/>
            <a:ext cx="7321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Sample GTM slides</a:t>
            </a:r>
            <a:br>
              <a:rPr b="1" lang="en-US">
                <a:latin typeface="Work Sans"/>
                <a:ea typeface="Work Sans"/>
                <a:cs typeface="Work Sans"/>
                <a:sym typeface="Work Sans"/>
              </a:rPr>
            </a:br>
            <a:br>
              <a:rPr b="1" lang="en-US" sz="3700"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-US" sz="3600">
                <a:latin typeface="Work Sans"/>
                <a:ea typeface="Work Sans"/>
                <a:cs typeface="Work Sans"/>
                <a:sym typeface="Work Sans"/>
              </a:rPr>
              <a:t>All companies</a:t>
            </a:r>
            <a:endParaRPr b="1" sz="3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94"/>
          <p:cNvSpPr txBox="1"/>
          <p:nvPr/>
        </p:nvSpPr>
        <p:spPr>
          <a:xfrm>
            <a:off x="337975" y="814850"/>
            <a:ext cx="11583600" cy="5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Pick what fits: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The next slides show examples of metrics and views every company should consider, plus a few extras for businesses at ~$10M+ ARR. </a:t>
            </a:r>
            <a:r>
              <a:rPr b="1" i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They are a menu, </a:t>
            </a:r>
            <a:r>
              <a:rPr b="1" i="1" lang="en-US" sz="2400" u="sng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not</a:t>
            </a:r>
            <a:r>
              <a:rPr b="1" i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 a checklist.</a:t>
            </a:r>
            <a:br>
              <a:rPr b="1" i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</a:br>
            <a:endParaRPr b="1" i="1"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Don’t build everything: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You don’t need to replicate every chart. Choose the ones that best illuminate your business model and growth story.</a:t>
            </a: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Start where you are: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Some metrics are messy - definitions evolve, data sources change, and early tracking can be incomplete. That’s normal.  Track them anyway.</a:t>
            </a:r>
            <a:b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Why it matters: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Consistently tracking key metrics lets you:</a:t>
            </a:r>
            <a:endParaRPr b="1"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Understand performance drivers over time</a:t>
            </a: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Build a data-backed view of the future</a:t>
            </a: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17" name="Google Shape;2217;p94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218" name="Google Shape;2218;p94"/>
          <p:cNvSpPr txBox="1"/>
          <p:nvPr/>
        </p:nvSpPr>
        <p:spPr>
          <a:xfrm>
            <a:off x="331878" y="190150"/>
            <a:ext cx="8972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Instructions for GTM slides</a:t>
            </a:r>
            <a:endParaRPr sz="33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19" name="Google Shape;2219;p94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0" name="Google Shape;2220;p94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95"/>
          <p:cNvSpPr txBox="1"/>
          <p:nvPr>
            <p:ph idx="12" type="sldNum"/>
          </p:nvPr>
        </p:nvSpPr>
        <p:spPr>
          <a:xfrm>
            <a:off x="280781" y="6547915"/>
            <a:ext cx="2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226" name="Google Shape;2226;p95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227" name="Google Shape;2227;p95"/>
          <p:cNvSpPr txBox="1"/>
          <p:nvPr/>
        </p:nvSpPr>
        <p:spPr>
          <a:xfrm>
            <a:off x="405855" y="6019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Slide 1: Highlights,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 l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owlights,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 &amp; focus areas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228" name="Google Shape;2228;p95"/>
          <p:cNvCxnSpPr/>
          <p:nvPr/>
        </p:nvCxnSpPr>
        <p:spPr>
          <a:xfrm flipH="1" rot="10800000">
            <a:off x="27421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9" name="Google Shape;2229;p95"/>
          <p:cNvSpPr txBox="1"/>
          <p:nvPr/>
        </p:nvSpPr>
        <p:spPr>
          <a:xfrm>
            <a:off x="266343" y="1497251"/>
            <a:ext cx="1833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Highlights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30" name="Google Shape;2230;p95"/>
          <p:cNvSpPr txBox="1"/>
          <p:nvPr/>
        </p:nvSpPr>
        <p:spPr>
          <a:xfrm>
            <a:off x="303075" y="2186700"/>
            <a:ext cx="36888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3-5 bullets summarizing highlights for the quarter: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New logos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Gross new ARR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Expansion ARR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Sales efficiency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Segment-level performance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Etc.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31" name="Google Shape;2231;p95"/>
          <p:cNvSpPr txBox="1"/>
          <p:nvPr/>
        </p:nvSpPr>
        <p:spPr>
          <a:xfrm>
            <a:off x="4226775" y="2186700"/>
            <a:ext cx="37176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3-5 bullets summarizing lowlights for the quarter: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New logos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Gross new ARR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Expansion ARR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Sales efficiency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Segment-level performance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Etc.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32" name="Google Shape;2232;p95"/>
          <p:cNvSpPr txBox="1"/>
          <p:nvPr/>
        </p:nvSpPr>
        <p:spPr>
          <a:xfrm>
            <a:off x="4191401" y="1497251"/>
            <a:ext cx="1833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Lowlights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33" name="Google Shape;2233;p95"/>
          <p:cNvCxnSpPr/>
          <p:nvPr/>
        </p:nvCxnSpPr>
        <p:spPr>
          <a:xfrm flipH="1" rot="10800000">
            <a:off x="422676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4" name="Google Shape;2234;p95"/>
          <p:cNvCxnSpPr/>
          <p:nvPr/>
        </p:nvCxnSpPr>
        <p:spPr>
          <a:xfrm flipH="1" rot="10800000">
            <a:off x="8179314" y="2045525"/>
            <a:ext cx="3717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5" name="Google Shape;2235;p95"/>
          <p:cNvSpPr txBox="1"/>
          <p:nvPr/>
        </p:nvSpPr>
        <p:spPr>
          <a:xfrm>
            <a:off x="8179323" y="1497250"/>
            <a:ext cx="23436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Focus areas</a:t>
            </a:r>
            <a:endParaRPr b="1" sz="26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36" name="Google Shape;2236;p95"/>
          <p:cNvSpPr txBox="1"/>
          <p:nvPr/>
        </p:nvSpPr>
        <p:spPr>
          <a:xfrm>
            <a:off x="8179325" y="2186700"/>
            <a:ext cx="37176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utfit"/>
                <a:ea typeface="Outfit"/>
                <a:cs typeface="Outfit"/>
                <a:sym typeface="Outfit"/>
              </a:rPr>
              <a:t>3-5 bullets summarizing focus areas for next quarter: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●"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37" name="Google Shape;2237;p95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Main deck 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96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4" name="Google Shape;2244;p96"/>
          <p:cNvSpPr/>
          <p:nvPr/>
        </p:nvSpPr>
        <p:spPr>
          <a:xfrm>
            <a:off x="6943650" y="3950200"/>
            <a:ext cx="4475400" cy="834900"/>
          </a:xfrm>
          <a:prstGeom prst="wedgeRectCallout">
            <a:avLst>
              <a:gd fmla="val 13955" name="adj1"/>
              <a:gd fmla="val -66622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Choose the metrics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that give the best insight into what’s happening with your business from a GTM perspective</a:t>
            </a:r>
            <a:endParaRPr b="1"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5" name="Google Shape;2245;p96"/>
          <p:cNvSpPr/>
          <p:nvPr/>
        </p:nvSpPr>
        <p:spPr>
          <a:xfrm>
            <a:off x="965293" y="1657467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6" name="Google Shape;2246;p96"/>
          <p:cNvSpPr/>
          <p:nvPr/>
        </p:nvSpPr>
        <p:spPr>
          <a:xfrm>
            <a:off x="3623353" y="1660454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7" name="Google Shape;2247;p96"/>
          <p:cNvSpPr/>
          <p:nvPr/>
        </p:nvSpPr>
        <p:spPr>
          <a:xfrm>
            <a:off x="6281403" y="1660454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8" name="Google Shape;2248;p96"/>
          <p:cNvSpPr txBox="1"/>
          <p:nvPr/>
        </p:nvSpPr>
        <p:spPr>
          <a:xfrm>
            <a:off x="995826" y="16694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Ending ARR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9" name="Google Shape;2249;p96"/>
          <p:cNvSpPr txBox="1"/>
          <p:nvPr/>
        </p:nvSpPr>
        <p:spPr>
          <a:xfrm>
            <a:off x="3653886" y="1672454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Net New ARR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0" name="Google Shape;2250;p96"/>
          <p:cNvSpPr txBox="1"/>
          <p:nvPr/>
        </p:nvSpPr>
        <p:spPr>
          <a:xfrm>
            <a:off x="6311936" y="1672454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Y/Y Growth %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1" name="Google Shape;2251;p96"/>
          <p:cNvSpPr/>
          <p:nvPr/>
        </p:nvSpPr>
        <p:spPr>
          <a:xfrm>
            <a:off x="1199993" y="2594267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2" name="Google Shape;2252;p96"/>
          <p:cNvSpPr/>
          <p:nvPr/>
        </p:nvSpPr>
        <p:spPr>
          <a:xfrm>
            <a:off x="3858053" y="2597254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3" name="Google Shape;2253;p96"/>
          <p:cNvSpPr/>
          <p:nvPr/>
        </p:nvSpPr>
        <p:spPr>
          <a:xfrm>
            <a:off x="6516103" y="2597254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4" name="Google Shape;2254;p96"/>
          <p:cNvSpPr txBox="1"/>
          <p:nvPr/>
        </p:nvSpPr>
        <p:spPr>
          <a:xfrm>
            <a:off x="995826" y="2583867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$XX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5" name="Google Shape;2255;p96"/>
          <p:cNvSpPr txBox="1"/>
          <p:nvPr/>
        </p:nvSpPr>
        <p:spPr>
          <a:xfrm>
            <a:off x="3653886" y="2586854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$XX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6" name="Google Shape;2256;p96"/>
          <p:cNvSpPr txBox="1"/>
          <p:nvPr/>
        </p:nvSpPr>
        <p:spPr>
          <a:xfrm>
            <a:off x="6311936" y="2586854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XX%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7" name="Google Shape;2257;p96"/>
          <p:cNvSpPr txBox="1"/>
          <p:nvPr/>
        </p:nvSpPr>
        <p:spPr>
          <a:xfrm>
            <a:off x="482055" y="5257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Slide 2: Key GTM highlights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8" name="Google Shape;2258;p96"/>
          <p:cNvSpPr/>
          <p:nvPr/>
        </p:nvSpPr>
        <p:spPr>
          <a:xfrm>
            <a:off x="8988253" y="1657479"/>
            <a:ext cx="2210100" cy="1921500"/>
          </a:xfrm>
          <a:prstGeom prst="rect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9" name="Google Shape;2259;p96"/>
          <p:cNvSpPr txBox="1"/>
          <p:nvPr/>
        </p:nvSpPr>
        <p:spPr>
          <a:xfrm>
            <a:off x="9018786" y="1669479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NRR%</a:t>
            </a:r>
            <a:endParaRPr b="1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0" name="Google Shape;2260;p96"/>
          <p:cNvSpPr/>
          <p:nvPr/>
        </p:nvSpPr>
        <p:spPr>
          <a:xfrm>
            <a:off x="9222953" y="2594279"/>
            <a:ext cx="1789500" cy="834900"/>
          </a:xfrm>
          <a:prstGeom prst="rect">
            <a:avLst/>
          </a:prstGeom>
          <a:solidFill>
            <a:srgbClr val="06332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1" name="Google Shape;2261;p96"/>
          <p:cNvSpPr txBox="1"/>
          <p:nvPr/>
        </p:nvSpPr>
        <p:spPr>
          <a:xfrm>
            <a:off x="9018786" y="2583879"/>
            <a:ext cx="2179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XX%</a:t>
            </a:r>
            <a:endParaRPr b="1" sz="4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2" name="Google Shape;2262;p96"/>
          <p:cNvSpPr txBox="1"/>
          <p:nvPr/>
        </p:nvSpPr>
        <p:spPr>
          <a:xfrm>
            <a:off x="535475" y="4344956"/>
            <a:ext cx="111096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3" name="Google Shape;2263;p96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8" name="Google Shape;2268;p97"/>
          <p:cNvGraphicFramePr/>
          <p:nvPr/>
        </p:nvGraphicFramePr>
        <p:xfrm>
          <a:off x="4208675" y="15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158950"/>
                <a:gridCol w="711725"/>
                <a:gridCol w="711725"/>
                <a:gridCol w="711725"/>
                <a:gridCol w="711725"/>
                <a:gridCol w="711725"/>
                <a:gridCol w="711725"/>
                <a:gridCol w="711725"/>
                <a:gridCol w="711725"/>
              </a:tblGrid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Funnel</a:t>
                      </a:r>
                      <a:endParaRPr b="1"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Leads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MQLs / MQAs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Opportunities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won deals</a:t>
                      </a:r>
                      <a:endParaRPr b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MQL / lead %</a:t>
                      </a:r>
                      <a:endParaRPr i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Opportunity / MQL %</a:t>
                      </a:r>
                      <a:endParaRPr i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Won / opportunity %</a:t>
                      </a:r>
                      <a:endParaRPr i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5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</a:t>
                      </a:r>
                      <a:endParaRPr b="1"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pipeline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added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won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lost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pipeline</a:t>
                      </a:r>
                      <a:endParaRPr b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/ start pipe %</a:t>
                      </a:r>
                      <a:endParaRPr i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5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attainment</a:t>
                      </a:r>
                      <a:endParaRPr b="1"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AE headcount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 / AE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 / quota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5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7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ARR</a:t>
                      </a:r>
                      <a:endParaRPr b="1"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 logo ARR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Expansion ARR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 gross new ARR</a:t>
                      </a:r>
                      <a:endParaRPr b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 / contraction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</a:t>
                      </a:r>
                      <a:endParaRPr b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b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0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 %</a:t>
                      </a:r>
                      <a:endParaRPr i="1"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269" name="Google Shape;2269;p97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270" name="Google Shape;2270;p97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271" name="Google Shape;2271;p97"/>
          <p:cNvSpPr txBox="1"/>
          <p:nvPr/>
        </p:nvSpPr>
        <p:spPr>
          <a:xfrm>
            <a:off x="415600" y="1414550"/>
            <a:ext cx="35505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72" name="Google Shape;2272;p97"/>
          <p:cNvSpPr txBox="1"/>
          <p:nvPr/>
        </p:nvSpPr>
        <p:spPr>
          <a:xfrm>
            <a:off x="310750" y="389575"/>
            <a:ext cx="37491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Slide 3: </a:t>
            </a:r>
            <a:endParaRPr b="1" sz="3600">
              <a:solidFill>
                <a:srgbClr val="05001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Trended funnel 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73" name="Google Shape;2273;p97"/>
          <p:cNvSpPr/>
          <p:nvPr/>
        </p:nvSpPr>
        <p:spPr>
          <a:xfrm>
            <a:off x="415600" y="3734775"/>
            <a:ext cx="3381300" cy="2095200"/>
          </a:xfrm>
          <a:prstGeom prst="wedgeRectCallout">
            <a:avLst>
              <a:gd fmla="val 55206" name="adj1"/>
              <a:gd fmla="val -22678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While some of these metrics may not apply to your business, the intent is to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surface the core drivers and leading indicators of revenue, illustrate their trends over time,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and provide a basis for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forward projections</a:t>
            </a:r>
            <a:endParaRPr b="1" sz="19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74" name="Google Shape;2274;p97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98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280" name="Google Shape;2280;p98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graphicFrame>
        <p:nvGraphicFramePr>
          <p:cNvPr id="2281" name="Google Shape;2281;p98"/>
          <p:cNvGraphicFramePr/>
          <p:nvPr/>
        </p:nvGraphicFramePr>
        <p:xfrm>
          <a:off x="560125" y="1516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327550"/>
                <a:gridCol w="1327550"/>
                <a:gridCol w="1327550"/>
                <a:gridCol w="1327550"/>
                <a:gridCol w="1327550"/>
                <a:gridCol w="4566525"/>
              </a:tblGrid>
              <a:tr h="270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Customer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ARR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 expansion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(if applicable)</a:t>
                      </a:r>
                      <a:endParaRPr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Current ARR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Notes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7DA399"/>
                    </a:solidFill>
                  </a:tcPr>
                </a:tc>
              </a:tr>
              <a:tr h="25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282" name="Google Shape;2282;p98"/>
          <p:cNvSpPr txBox="1"/>
          <p:nvPr/>
        </p:nvSpPr>
        <p:spPr>
          <a:xfrm>
            <a:off x="561825" y="4681450"/>
            <a:ext cx="110373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83" name="Google Shape;2283;p98"/>
          <p:cNvCxnSpPr/>
          <p:nvPr/>
        </p:nvCxnSpPr>
        <p:spPr>
          <a:xfrm>
            <a:off x="0" y="44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4" name="Google Shape;2284;p98"/>
          <p:cNvSpPr txBox="1"/>
          <p:nvPr/>
        </p:nvSpPr>
        <p:spPr>
          <a:xfrm>
            <a:off x="482055" y="678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Slide 4: Top wins (new logo + expansion)</a:t>
            </a:r>
            <a:endParaRPr b="1" sz="25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85" name="Google Shape;2285;p98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0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99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92" name="Google Shape;2292;p99"/>
          <p:cNvGraphicFramePr/>
          <p:nvPr/>
        </p:nvGraphicFramePr>
        <p:xfrm>
          <a:off x="587000" y="169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3970250"/>
                <a:gridCol w="2349250"/>
                <a:gridCol w="2349250"/>
                <a:gridCol w="2349250"/>
              </a:tblGrid>
              <a:tr h="18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Opportunity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Summary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ARR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Owner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61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293" name="Google Shape;2293;p99"/>
          <p:cNvSpPr txBox="1"/>
          <p:nvPr/>
        </p:nvSpPr>
        <p:spPr>
          <a:xfrm>
            <a:off x="482050" y="678150"/>
            <a:ext cx="9848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Slide 5: High priority opportunities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94" name="Google Shape;2294;p99"/>
          <p:cNvSpPr/>
          <p:nvPr/>
        </p:nvSpPr>
        <p:spPr>
          <a:xfrm>
            <a:off x="5730375" y="4731700"/>
            <a:ext cx="5745900" cy="1474800"/>
          </a:xfrm>
          <a:prstGeom prst="wedgeRectCallout">
            <a:avLst>
              <a:gd fmla="val -20857" name="adj1"/>
              <a:gd fmla="val -55747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Show any key opportunities in the pipeline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that the team is working.  Use this slide to: a) demonstrate the type of customers you’re trying to win and b) secure deal assistance from your Board (through introductions, relationships, etc.)</a:t>
            </a:r>
            <a:endParaRPr b="1" sz="1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95" name="Google Shape;2295;p99"/>
          <p:cNvSpPr txBox="1"/>
          <p:nvPr/>
        </p:nvSpPr>
        <p:spPr>
          <a:xfrm>
            <a:off x="594518" y="4756775"/>
            <a:ext cx="47394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96" name="Google Shape;2296;p99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73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1959" name="Google Shape;1959;p73"/>
          <p:cNvSpPr txBox="1"/>
          <p:nvPr/>
        </p:nvSpPr>
        <p:spPr>
          <a:xfrm>
            <a:off x="197551" y="190150"/>
            <a:ext cx="8972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5 cardinal rules of board reporting</a:t>
            </a:r>
            <a:endParaRPr sz="35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60" name="Google Shape;1960;p73"/>
          <p:cNvSpPr txBox="1"/>
          <p:nvPr/>
        </p:nvSpPr>
        <p:spPr>
          <a:xfrm>
            <a:off x="488825" y="846475"/>
            <a:ext cx="11583600" cy="5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Translate complexity into clarity: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Avoid the data dump. Strip out noise. Present metrics that matter to your business in context.</a:t>
            </a:r>
            <a:b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Highlight what matters most: 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Curate the 3-5 insights that shaped the quarter. Trends &gt; snapshots. Direction &gt; detail.  Make liberal use of the appendix.</a:t>
            </a:r>
            <a:b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Lead with the “so what?”: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Good reporting says what happened. Great reporting explains why—and what you’re doing next.</a:t>
            </a:r>
            <a:b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Tie everything back to strategy: 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Use the board deck to show how execution maps to company goals (growth, runway, product, etc.).</a:t>
            </a:r>
            <a:b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Make it easy to digest: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Clean formatting. Clear headlines. Consistent charts. &lt;5 slides per section.  Appendix for depth.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61" name="Google Shape;1961;p7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2" name="Google Shape;1962;p73"/>
          <p:cNvSpPr txBox="1"/>
          <p:nvPr/>
        </p:nvSpPr>
        <p:spPr>
          <a:xfrm>
            <a:off x="9492146" y="6454013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0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100"/>
          <p:cNvSpPr txBox="1"/>
          <p:nvPr>
            <p:ph idx="12" type="sldNum"/>
          </p:nvPr>
        </p:nvSpPr>
        <p:spPr>
          <a:xfrm>
            <a:off x="97570" y="6547924"/>
            <a:ext cx="391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302" name="Google Shape;2302;p100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303" name="Google Shape;2303;p100"/>
          <p:cNvSpPr txBox="1"/>
          <p:nvPr/>
        </p:nvSpPr>
        <p:spPr>
          <a:xfrm>
            <a:off x="550600" y="418750"/>
            <a:ext cx="97803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6: Notable </a:t>
            </a: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churns &amp; contractions</a:t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04" name="Google Shape;2304;p100"/>
          <p:cNvSpPr txBox="1"/>
          <p:nvPr/>
        </p:nvSpPr>
        <p:spPr>
          <a:xfrm>
            <a:off x="535475" y="4712175"/>
            <a:ext cx="111096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05" name="Google Shape;2305;p100"/>
          <p:cNvCxnSpPr/>
          <p:nvPr/>
        </p:nvCxnSpPr>
        <p:spPr>
          <a:xfrm>
            <a:off x="0" y="44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306" name="Google Shape;2306;p100"/>
          <p:cNvGraphicFramePr/>
          <p:nvPr/>
        </p:nvGraphicFramePr>
        <p:xfrm>
          <a:off x="638675" y="129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308250"/>
                <a:gridCol w="1308250"/>
                <a:gridCol w="1308250"/>
                <a:gridCol w="1308250"/>
                <a:gridCol w="1308250"/>
                <a:gridCol w="4465150"/>
              </a:tblGrid>
              <a:tr h="43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Customer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 ARR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(if applicable)</a:t>
                      </a:r>
                      <a:endParaRPr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 churn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(if applicable)</a:t>
                      </a:r>
                      <a:endParaRPr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Current ARR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Notes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30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0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30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30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30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30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30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307" name="Google Shape;2307;p100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101"/>
          <p:cNvSpPr/>
          <p:nvPr/>
        </p:nvSpPr>
        <p:spPr>
          <a:xfrm>
            <a:off x="6206725" y="4712175"/>
            <a:ext cx="5745900" cy="1474800"/>
          </a:xfrm>
          <a:prstGeom prst="wedgeRectCallout">
            <a:avLst>
              <a:gd fmla="val -20857" name="adj1"/>
              <a:gd fmla="val -55747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This is your opportunity to discuss customer health.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 Highlight your top logos, show how (if) they have grown over time and includes notes on the relationship. Color coding red / yellow / green is helpful.</a:t>
            </a:r>
            <a:endParaRPr sz="1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13" name="Google Shape;2313;p101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314" name="Google Shape;2314;p101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315" name="Google Shape;2315;p101"/>
          <p:cNvSpPr txBox="1"/>
          <p:nvPr/>
        </p:nvSpPr>
        <p:spPr>
          <a:xfrm>
            <a:off x="406359" y="266350"/>
            <a:ext cx="7068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7: Top ten customers</a:t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316" name="Google Shape;2316;p101"/>
          <p:cNvCxnSpPr/>
          <p:nvPr/>
        </p:nvCxnSpPr>
        <p:spPr>
          <a:xfrm>
            <a:off x="0" y="44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317" name="Google Shape;2317;p101"/>
          <p:cNvGraphicFramePr/>
          <p:nvPr/>
        </p:nvGraphicFramePr>
        <p:xfrm>
          <a:off x="489275" y="9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226925"/>
                <a:gridCol w="1226925"/>
                <a:gridCol w="1631800"/>
                <a:gridCol w="1631800"/>
                <a:gridCol w="1631800"/>
                <a:gridCol w="3913900"/>
              </a:tblGrid>
              <a:tr h="244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Customer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Initial ARR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Current ARR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Renewal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Notes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318" name="Google Shape;2318;p101"/>
          <p:cNvSpPr txBox="1"/>
          <p:nvPr/>
        </p:nvSpPr>
        <p:spPr>
          <a:xfrm>
            <a:off x="415600" y="4712175"/>
            <a:ext cx="5467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19" name="Google Shape;2319;p101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102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325" name="Google Shape;2325;p102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326" name="Google Shape;2326;p102"/>
          <p:cNvSpPr txBox="1"/>
          <p:nvPr/>
        </p:nvSpPr>
        <p:spPr>
          <a:xfrm>
            <a:off x="406359" y="266350"/>
            <a:ext cx="7068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8: NQ forecast</a:t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327" name="Google Shape;2327;p102"/>
          <p:cNvGraphicFramePr/>
          <p:nvPr/>
        </p:nvGraphicFramePr>
        <p:xfrm>
          <a:off x="3493575" y="106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294000"/>
                <a:gridCol w="1240000"/>
                <a:gridCol w="1240000"/>
                <a:gridCol w="1240000"/>
                <a:gridCol w="1240000"/>
                <a:gridCol w="1240000"/>
              </a:tblGrid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Forecast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Forecast vs. Plan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Funnel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Leads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Opportunities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 won deals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Won / opportunity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pipeline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/ start pipe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attainment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AE headcount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/ quota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ARR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 / contraction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328" name="Google Shape;2328;p102"/>
          <p:cNvSpPr txBox="1"/>
          <p:nvPr/>
        </p:nvSpPr>
        <p:spPr>
          <a:xfrm>
            <a:off x="415600" y="1067975"/>
            <a:ext cx="28524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29" name="Google Shape;2329;p102"/>
          <p:cNvSpPr/>
          <p:nvPr/>
        </p:nvSpPr>
        <p:spPr>
          <a:xfrm>
            <a:off x="280775" y="3780277"/>
            <a:ext cx="3066600" cy="231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“Can you smell it 3 ways?”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 Provide a forecast that shows that history is a reasonable predictor of the future - and that across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pipeline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and sales capacity expectations your projections make sense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30" name="Google Shape;2330;p102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103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Sample product slide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37" name="Google Shape;2337;p10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104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343" name="Google Shape;2343;p104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344" name="Google Shape;2344;p104"/>
          <p:cNvSpPr txBox="1"/>
          <p:nvPr/>
        </p:nvSpPr>
        <p:spPr>
          <a:xfrm>
            <a:off x="389141" y="334200"/>
            <a:ext cx="105297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Product roadmap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45" name="Google Shape;2345;p104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346" name="Google Shape;2346;p104"/>
          <p:cNvGraphicFramePr/>
          <p:nvPr/>
        </p:nvGraphicFramePr>
        <p:xfrm>
          <a:off x="489275" y="11841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{8C75185B-A201-4FA9-A1F2-5C1AF5CC98CA}</a:tableStyleId>
              </a:tblPr>
              <a:tblGrid>
                <a:gridCol w="2198700"/>
                <a:gridCol w="752875"/>
                <a:gridCol w="752875"/>
                <a:gridCol w="752875"/>
                <a:gridCol w="752875"/>
                <a:gridCol w="752875"/>
                <a:gridCol w="752875"/>
                <a:gridCol w="752875"/>
                <a:gridCol w="752875"/>
                <a:gridCol w="752875"/>
                <a:gridCol w="752875"/>
                <a:gridCol w="752875"/>
                <a:gridCol w="752875"/>
              </a:tblGrid>
              <a:tr h="25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2025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10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0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/ feature #1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/ feature #2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/ feature #3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/ feature #4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/ feature #4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/ feature #5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47" name="Google Shape;2347;p104"/>
          <p:cNvSpPr/>
          <p:nvPr/>
        </p:nvSpPr>
        <p:spPr>
          <a:xfrm>
            <a:off x="2687975" y="2095475"/>
            <a:ext cx="3764400" cy="3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2348" name="Google Shape;2348;p104"/>
          <p:cNvGrpSpPr/>
          <p:nvPr/>
        </p:nvGrpSpPr>
        <p:grpSpPr>
          <a:xfrm>
            <a:off x="6282150" y="2095425"/>
            <a:ext cx="347400" cy="335700"/>
            <a:chOff x="6282150" y="2095425"/>
            <a:chExt cx="347400" cy="335700"/>
          </a:xfrm>
        </p:grpSpPr>
        <p:sp>
          <p:nvSpPr>
            <p:cNvPr id="2349" name="Google Shape;2349;p104"/>
            <p:cNvSpPr/>
            <p:nvPr/>
          </p:nvSpPr>
          <p:spPr>
            <a:xfrm>
              <a:off x="6282150" y="2095425"/>
              <a:ext cx="347400" cy="33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  <p:pic>
          <p:nvPicPr>
            <p:cNvPr id="2350" name="Google Shape;2350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9714" y="2142428"/>
              <a:ext cx="250051" cy="250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1" name="Google Shape;2351;p104"/>
          <p:cNvSpPr/>
          <p:nvPr/>
        </p:nvSpPr>
        <p:spPr>
          <a:xfrm>
            <a:off x="4197300" y="2670400"/>
            <a:ext cx="3011400" cy="3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2352" name="Google Shape;2352;p104"/>
          <p:cNvGrpSpPr/>
          <p:nvPr/>
        </p:nvGrpSpPr>
        <p:grpSpPr>
          <a:xfrm>
            <a:off x="7046267" y="2670400"/>
            <a:ext cx="347400" cy="335700"/>
            <a:chOff x="6282150" y="2095425"/>
            <a:chExt cx="347400" cy="335700"/>
          </a:xfrm>
        </p:grpSpPr>
        <p:sp>
          <p:nvSpPr>
            <p:cNvPr id="2353" name="Google Shape;2353;p104"/>
            <p:cNvSpPr/>
            <p:nvPr/>
          </p:nvSpPr>
          <p:spPr>
            <a:xfrm>
              <a:off x="6282150" y="2095425"/>
              <a:ext cx="347400" cy="33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  <p:pic>
          <p:nvPicPr>
            <p:cNvPr id="2354" name="Google Shape;2354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9714" y="2142428"/>
              <a:ext cx="250051" cy="250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5" name="Google Shape;2355;p104"/>
          <p:cNvSpPr/>
          <p:nvPr/>
        </p:nvSpPr>
        <p:spPr>
          <a:xfrm>
            <a:off x="5699475" y="3261150"/>
            <a:ext cx="1509300" cy="3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2356" name="Google Shape;2356;p104"/>
          <p:cNvGrpSpPr/>
          <p:nvPr/>
        </p:nvGrpSpPr>
        <p:grpSpPr>
          <a:xfrm>
            <a:off x="7046267" y="3261150"/>
            <a:ext cx="347400" cy="335700"/>
            <a:chOff x="6282150" y="2095425"/>
            <a:chExt cx="347400" cy="335700"/>
          </a:xfrm>
        </p:grpSpPr>
        <p:sp>
          <p:nvSpPr>
            <p:cNvPr id="2357" name="Google Shape;2357;p104"/>
            <p:cNvSpPr/>
            <p:nvPr/>
          </p:nvSpPr>
          <p:spPr>
            <a:xfrm>
              <a:off x="6282150" y="2095425"/>
              <a:ext cx="347400" cy="33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  <p:pic>
          <p:nvPicPr>
            <p:cNvPr id="2358" name="Google Shape;2358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9714" y="2142428"/>
              <a:ext cx="250051" cy="250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9" name="Google Shape;2359;p104"/>
          <p:cNvSpPr/>
          <p:nvPr/>
        </p:nvSpPr>
        <p:spPr>
          <a:xfrm>
            <a:off x="3440850" y="3851950"/>
            <a:ext cx="5277300" cy="3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2360" name="Google Shape;2360;p104"/>
          <p:cNvGrpSpPr/>
          <p:nvPr/>
        </p:nvGrpSpPr>
        <p:grpSpPr>
          <a:xfrm>
            <a:off x="8548025" y="3851900"/>
            <a:ext cx="347400" cy="335700"/>
            <a:chOff x="6282150" y="2095425"/>
            <a:chExt cx="347400" cy="335700"/>
          </a:xfrm>
        </p:grpSpPr>
        <p:sp>
          <p:nvSpPr>
            <p:cNvPr id="2361" name="Google Shape;2361;p104"/>
            <p:cNvSpPr/>
            <p:nvPr/>
          </p:nvSpPr>
          <p:spPr>
            <a:xfrm>
              <a:off x="6282150" y="2095425"/>
              <a:ext cx="347400" cy="33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  <p:pic>
          <p:nvPicPr>
            <p:cNvPr id="2362" name="Google Shape;2362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9714" y="2142428"/>
              <a:ext cx="250051" cy="250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3" name="Google Shape;2363;p104"/>
          <p:cNvSpPr/>
          <p:nvPr/>
        </p:nvSpPr>
        <p:spPr>
          <a:xfrm>
            <a:off x="8707044" y="4442750"/>
            <a:ext cx="763800" cy="3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2364" name="Google Shape;2364;p104"/>
          <p:cNvGrpSpPr/>
          <p:nvPr/>
        </p:nvGrpSpPr>
        <p:grpSpPr>
          <a:xfrm>
            <a:off x="9308258" y="4442750"/>
            <a:ext cx="347400" cy="335700"/>
            <a:chOff x="6282150" y="2095425"/>
            <a:chExt cx="347400" cy="335700"/>
          </a:xfrm>
        </p:grpSpPr>
        <p:sp>
          <p:nvSpPr>
            <p:cNvPr id="2365" name="Google Shape;2365;p104"/>
            <p:cNvSpPr/>
            <p:nvPr/>
          </p:nvSpPr>
          <p:spPr>
            <a:xfrm>
              <a:off x="6282150" y="2095425"/>
              <a:ext cx="347400" cy="33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  <p:pic>
          <p:nvPicPr>
            <p:cNvPr id="2366" name="Google Shape;2366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9714" y="2142428"/>
              <a:ext cx="250051" cy="250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7" name="Google Shape;2367;p104"/>
          <p:cNvSpPr/>
          <p:nvPr/>
        </p:nvSpPr>
        <p:spPr>
          <a:xfrm>
            <a:off x="5708767" y="5033500"/>
            <a:ext cx="3011400" cy="33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2368" name="Google Shape;2368;p104"/>
          <p:cNvGrpSpPr/>
          <p:nvPr/>
        </p:nvGrpSpPr>
        <p:grpSpPr>
          <a:xfrm>
            <a:off x="8557734" y="5033500"/>
            <a:ext cx="347400" cy="335700"/>
            <a:chOff x="6282150" y="2095425"/>
            <a:chExt cx="347400" cy="335700"/>
          </a:xfrm>
        </p:grpSpPr>
        <p:sp>
          <p:nvSpPr>
            <p:cNvPr id="2369" name="Google Shape;2369;p104"/>
            <p:cNvSpPr/>
            <p:nvPr/>
          </p:nvSpPr>
          <p:spPr>
            <a:xfrm>
              <a:off x="6282150" y="2095425"/>
              <a:ext cx="347400" cy="33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  <p:pic>
          <p:nvPicPr>
            <p:cNvPr id="2370" name="Google Shape;2370;p1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9714" y="2142428"/>
              <a:ext cx="250051" cy="2500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105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Sample topic deep dive slide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77" name="Google Shape;2377;p10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106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383" name="Google Shape;2383;p106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384" name="Google Shape;2384;p106"/>
          <p:cNvSpPr txBox="1"/>
          <p:nvPr/>
        </p:nvSpPr>
        <p:spPr>
          <a:xfrm>
            <a:off x="389141" y="334200"/>
            <a:ext cx="105297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Deep dive on ____ initiative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85" name="Google Shape;2385;p106"/>
          <p:cNvSpPr/>
          <p:nvPr/>
        </p:nvSpPr>
        <p:spPr>
          <a:xfrm>
            <a:off x="7252496" y="1091306"/>
            <a:ext cx="4706400" cy="1464000"/>
          </a:xfrm>
          <a:prstGeom prst="wedgeRectCallout">
            <a:avLst>
              <a:gd fmla="val -54083" name="adj1"/>
              <a:gd fmla="val -49731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Create bespoke slides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to dig deeper on an important company initiative, a project requiring material investment, or a request from the Board from previous meetings / correspondence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86" name="Google Shape;2386;p106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all companies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107"/>
          <p:cNvSpPr txBox="1"/>
          <p:nvPr>
            <p:ph type="title"/>
          </p:nvPr>
        </p:nvSpPr>
        <p:spPr>
          <a:xfrm>
            <a:off x="1363050" y="1877925"/>
            <a:ext cx="7321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Sample GTM slides</a:t>
            </a:r>
            <a:br>
              <a:rPr b="1" lang="en-US">
                <a:latin typeface="Work Sans"/>
                <a:ea typeface="Work Sans"/>
                <a:cs typeface="Work Sans"/>
                <a:sym typeface="Work Sans"/>
              </a:rPr>
            </a:br>
            <a:br>
              <a:rPr b="1" lang="en-US" sz="3700"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-US" sz="3600">
                <a:latin typeface="Work Sans"/>
                <a:ea typeface="Work Sans"/>
                <a:cs typeface="Work Sans"/>
                <a:sym typeface="Work Sans"/>
              </a:rPr>
              <a:t>Considerations</a:t>
            </a:r>
            <a:r>
              <a:rPr b="1" lang="en-US" sz="3600">
                <a:latin typeface="Work Sans"/>
                <a:ea typeface="Work Sans"/>
                <a:cs typeface="Work Sans"/>
                <a:sym typeface="Work Sans"/>
              </a:rPr>
              <a:t> for companies with $10M+ in ARR</a:t>
            </a:r>
            <a:endParaRPr b="1" sz="3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93" name="Google Shape;2393;p10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108"/>
          <p:cNvSpPr txBox="1"/>
          <p:nvPr/>
        </p:nvSpPr>
        <p:spPr>
          <a:xfrm>
            <a:off x="337975" y="814850"/>
            <a:ext cx="11583600" cy="5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Pick what fits: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The next slides show examples of metrics and views every company should consider, plus a few extras for businesses at ~$10M+ ARR. </a:t>
            </a:r>
            <a:r>
              <a:rPr b="1" i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They are a menu, </a:t>
            </a:r>
            <a:r>
              <a:rPr b="1" i="1" lang="en-US" sz="2400" u="sng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not</a:t>
            </a:r>
            <a:r>
              <a:rPr b="1" i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 a checklist.</a:t>
            </a:r>
            <a:br>
              <a:rPr b="1" i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</a:br>
            <a:endParaRPr b="1" i="1"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Don’t build everything: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You don’t need to replicate every chart. Choose the ones that best illuminate your business model and growth story.</a:t>
            </a: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Start where you are: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Some metrics are messy - definitions evolve, data sources change, and early tracking can be incomplete. That’s normal.  Track them anyway.</a:t>
            </a:r>
            <a:b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AutoNum type="arabicPeriod"/>
            </a:pPr>
            <a:r>
              <a:rPr b="1"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Why it matters:  </a:t>
            </a: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Consistently tracking key metrics lets you:</a:t>
            </a:r>
            <a:endParaRPr b="1"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Understand performance drivers over time</a:t>
            </a: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Build a data-backed view of the future</a:t>
            </a:r>
            <a:endParaRPr sz="24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99" name="Google Shape;2399;p108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400" name="Google Shape;2400;p108"/>
          <p:cNvSpPr txBox="1"/>
          <p:nvPr/>
        </p:nvSpPr>
        <p:spPr>
          <a:xfrm>
            <a:off x="331878" y="190150"/>
            <a:ext cx="8972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Instructions for GTM Slides</a:t>
            </a:r>
            <a:endParaRPr sz="3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01" name="Google Shape;2401;p108"/>
          <p:cNvSpPr/>
          <p:nvPr/>
        </p:nvSpPr>
        <p:spPr>
          <a:xfrm>
            <a:off x="6823650" y="18700"/>
            <a:ext cx="5368500" cy="815100"/>
          </a:xfrm>
          <a:prstGeom prst="wedgeRectCallout">
            <a:avLst>
              <a:gd fmla="val -54922" name="adj1"/>
              <a:gd fmla="val 4118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Repeating this slide so the message lands!  </a:t>
            </a:r>
            <a:r>
              <a:rPr lang="en-US" sz="1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The expectation is not that you will replicate every one of these slides for your next BOD meeting!</a:t>
            </a:r>
            <a:endParaRPr sz="17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02" name="Google Shape;2402;p10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3" name="Google Shape;2403;p108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7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8" name="Google Shape;2408;p109"/>
          <p:cNvGraphicFramePr/>
          <p:nvPr/>
        </p:nvGraphicFramePr>
        <p:xfrm>
          <a:off x="4907474" y="106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466000"/>
                <a:gridCol w="1157750"/>
                <a:gridCol w="1157750"/>
                <a:gridCol w="1157750"/>
                <a:gridCol w="1157750"/>
              </a:tblGrid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Comparison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Y/Y</a:t>
                      </a:r>
                      <a:endParaRPr b="1"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7DA399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budget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hange %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ARR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pipeline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 / pipeline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Avg ASP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attainment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AE headcount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attainment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 / AE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$XXX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Efficiency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sales efficiency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sales efficiency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 / operating burn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Retention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retention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5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retention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YY%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8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409" name="Google Shape;2409;p109"/>
          <p:cNvSpPr txBox="1"/>
          <p:nvPr>
            <p:ph idx="12" type="sldNum"/>
          </p:nvPr>
        </p:nvSpPr>
        <p:spPr>
          <a:xfrm>
            <a:off x="280781" y="6547915"/>
            <a:ext cx="2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410" name="Google Shape;2410;p109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411" name="Google Shape;2411;p109"/>
          <p:cNvSpPr txBox="1"/>
          <p:nvPr/>
        </p:nvSpPr>
        <p:spPr>
          <a:xfrm>
            <a:off x="482055" y="371474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Overall GTM: P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erformance vs. plan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12" name="Google Shape;2412;p109"/>
          <p:cNvSpPr/>
          <p:nvPr/>
        </p:nvSpPr>
        <p:spPr>
          <a:xfrm>
            <a:off x="564425" y="3216650"/>
            <a:ext cx="4023300" cy="603000"/>
          </a:xfrm>
          <a:prstGeom prst="wedgeRectCallout">
            <a:avLst>
              <a:gd fmla="val 54732" name="adj1"/>
              <a:gd fmla="val -29287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Sample metrics.  </a:t>
            </a:r>
            <a:r>
              <a:rPr lang="en-US" sz="1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Adjust to suit your business</a:t>
            </a:r>
            <a:endParaRPr sz="19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13" name="Google Shape;2413;p109"/>
          <p:cNvSpPr txBox="1"/>
          <p:nvPr/>
        </p:nvSpPr>
        <p:spPr>
          <a:xfrm>
            <a:off x="564425" y="1122140"/>
            <a:ext cx="40233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14" name="Google Shape;2414;p109"/>
          <p:cNvSpPr/>
          <p:nvPr/>
        </p:nvSpPr>
        <p:spPr>
          <a:xfrm>
            <a:off x="9946600" y="0"/>
            <a:ext cx="22455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 companies with explicit plan targets for these metrics 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74"/>
          <p:cNvSpPr txBox="1"/>
          <p:nvPr>
            <p:ph type="title"/>
          </p:nvPr>
        </p:nvSpPr>
        <p:spPr>
          <a:xfrm>
            <a:off x="482055" y="9067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The role of the board deck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968" name="Google Shape;1968;p74"/>
          <p:cNvSpPr txBox="1"/>
          <p:nvPr/>
        </p:nvSpPr>
        <p:spPr>
          <a:xfrm>
            <a:off x="514125" y="1178526"/>
            <a:ext cx="105156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69" name="Google Shape;1969;p74"/>
          <p:cNvSpPr txBox="1"/>
          <p:nvPr/>
        </p:nvSpPr>
        <p:spPr>
          <a:xfrm>
            <a:off x="528327" y="1599413"/>
            <a:ext cx="109008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Your job:</a:t>
            </a:r>
            <a:endParaRPr sz="3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70" name="Google Shape;1970;p74"/>
          <p:cNvSpPr txBox="1"/>
          <p:nvPr/>
        </p:nvSpPr>
        <p:spPr>
          <a:xfrm>
            <a:off x="581913" y="3992783"/>
            <a:ext cx="1110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Early-stage companies run on instinct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Post-Series A, your Board expects operational rigor and data-backed storytelling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Board reporting is where leaders can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build trust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- and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shape the strategic narrative</a:t>
            </a:r>
            <a:endParaRPr b="1" sz="700"/>
          </a:p>
        </p:txBody>
      </p:sp>
      <p:sp>
        <p:nvSpPr>
          <p:cNvPr id="1971" name="Google Shape;1971;p74"/>
          <p:cNvSpPr/>
          <p:nvPr/>
        </p:nvSpPr>
        <p:spPr>
          <a:xfrm>
            <a:off x="670275" y="2487800"/>
            <a:ext cx="3468900" cy="120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Translate complexity into clarity</a:t>
            </a:r>
            <a:endParaRPr b="1" sz="19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72" name="Google Shape;1972;p74"/>
          <p:cNvSpPr/>
          <p:nvPr/>
        </p:nvSpPr>
        <p:spPr>
          <a:xfrm>
            <a:off x="573800" y="2387900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1973" name="Google Shape;1973;p74"/>
          <p:cNvGrpSpPr/>
          <p:nvPr/>
        </p:nvGrpSpPr>
        <p:grpSpPr>
          <a:xfrm>
            <a:off x="4235625" y="2387900"/>
            <a:ext cx="3594825" cy="1304700"/>
            <a:chOff x="4235625" y="2616500"/>
            <a:chExt cx="3594825" cy="1304700"/>
          </a:xfrm>
        </p:grpSpPr>
        <p:sp>
          <p:nvSpPr>
            <p:cNvPr id="1974" name="Google Shape;1974;p74"/>
            <p:cNvSpPr/>
            <p:nvPr/>
          </p:nvSpPr>
          <p:spPr>
            <a:xfrm>
              <a:off x="4361550" y="2716400"/>
              <a:ext cx="3468900" cy="12048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Highlight what </a:t>
              </a:r>
              <a:br>
                <a:rPr b="1" lang="en-US" sz="1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</a:br>
              <a:r>
                <a:rPr b="1" lang="en-US" sz="1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matters</a:t>
              </a:r>
              <a:endParaRPr b="1" sz="1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75" name="Google Shape;1975;p74"/>
            <p:cNvSpPr/>
            <p:nvPr/>
          </p:nvSpPr>
          <p:spPr>
            <a:xfrm>
              <a:off x="4235625" y="2616500"/>
              <a:ext cx="274200" cy="274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2</a:t>
              </a:r>
              <a:endParaRPr b="1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976" name="Google Shape;1976;p74"/>
          <p:cNvGrpSpPr/>
          <p:nvPr/>
        </p:nvGrpSpPr>
        <p:grpSpPr>
          <a:xfrm>
            <a:off x="7929217" y="2387900"/>
            <a:ext cx="3592508" cy="1304700"/>
            <a:chOff x="7929217" y="2616500"/>
            <a:chExt cx="3592508" cy="1304700"/>
          </a:xfrm>
        </p:grpSpPr>
        <p:sp>
          <p:nvSpPr>
            <p:cNvPr id="1977" name="Google Shape;1977;p74"/>
            <p:cNvSpPr/>
            <p:nvPr/>
          </p:nvSpPr>
          <p:spPr>
            <a:xfrm>
              <a:off x="8052825" y="2716400"/>
              <a:ext cx="3468900" cy="12048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Help the Board make better decisions</a:t>
              </a:r>
              <a:endParaRPr b="1" sz="1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78" name="Google Shape;1978;p74"/>
            <p:cNvSpPr/>
            <p:nvPr/>
          </p:nvSpPr>
          <p:spPr>
            <a:xfrm>
              <a:off x="7929217" y="2616500"/>
              <a:ext cx="274200" cy="274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3</a:t>
              </a:r>
              <a:endParaRPr b="1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979" name="Google Shape;1979;p74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9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110"/>
          <p:cNvSpPr txBox="1"/>
          <p:nvPr>
            <p:ph idx="12" type="sldNum"/>
          </p:nvPr>
        </p:nvSpPr>
        <p:spPr>
          <a:xfrm>
            <a:off x="280774" y="6474575"/>
            <a:ext cx="323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1" name="Google Shape;2421;p1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825" y="594625"/>
            <a:ext cx="9096999" cy="5624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2" name="Google Shape;2422;p110"/>
          <p:cNvSpPr txBox="1"/>
          <p:nvPr/>
        </p:nvSpPr>
        <p:spPr>
          <a:xfrm>
            <a:off x="502575" y="163725"/>
            <a:ext cx="6867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Overall GTM: The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 market</a:t>
            </a:r>
            <a:endParaRPr b="1" sz="3600">
              <a:solidFill>
                <a:srgbClr val="05001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23" name="Google Shape;2423;p110"/>
          <p:cNvSpPr/>
          <p:nvPr/>
        </p:nvSpPr>
        <p:spPr>
          <a:xfrm>
            <a:off x="502575" y="2733138"/>
            <a:ext cx="3019800" cy="629700"/>
          </a:xfrm>
          <a:prstGeom prst="wedgeRectCallout">
            <a:avLst>
              <a:gd fmla="val 60141" name="adj1"/>
              <a:gd fmla="val 6942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This view is helpful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if you’re doing ABM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24" name="Google Shape;2424;p110"/>
          <p:cNvSpPr txBox="1"/>
          <p:nvPr/>
        </p:nvSpPr>
        <p:spPr>
          <a:xfrm>
            <a:off x="502575" y="926777"/>
            <a:ext cx="34356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25" name="Google Shape;2425;p110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9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111"/>
          <p:cNvSpPr/>
          <p:nvPr/>
        </p:nvSpPr>
        <p:spPr>
          <a:xfrm>
            <a:off x="6266250" y="281725"/>
            <a:ext cx="3711600" cy="822900"/>
          </a:xfrm>
          <a:prstGeom prst="wedgeRectCallout">
            <a:avLst>
              <a:gd fmla="val -60865" name="adj1"/>
              <a:gd fmla="val 19644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Include if useful for your business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.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This can be an appendix slide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31" name="Google Shape;2431;p111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432" name="Google Shape;2432;p111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graphicFrame>
        <p:nvGraphicFramePr>
          <p:cNvPr id="2433" name="Google Shape;2433;p111"/>
          <p:cNvGraphicFramePr/>
          <p:nvPr/>
        </p:nvGraphicFramePr>
        <p:xfrm>
          <a:off x="3369788" y="150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452000"/>
                <a:gridCol w="756750"/>
                <a:gridCol w="756750"/>
                <a:gridCol w="756750"/>
                <a:gridCol w="756750"/>
                <a:gridCol w="756750"/>
                <a:gridCol w="756750"/>
                <a:gridCol w="756750"/>
                <a:gridCol w="7567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Starting pipeline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Conversion rate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coverage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sng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4" name="Google Shape;2434;p111"/>
          <p:cNvSpPr txBox="1"/>
          <p:nvPr/>
        </p:nvSpPr>
        <p:spPr>
          <a:xfrm>
            <a:off x="482050" y="521995"/>
            <a:ext cx="68532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Overall GTM: 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Starting pipeline by segment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35" name="Google Shape;2435;p111"/>
          <p:cNvSpPr txBox="1"/>
          <p:nvPr/>
        </p:nvSpPr>
        <p:spPr>
          <a:xfrm>
            <a:off x="502575" y="1473900"/>
            <a:ext cx="27411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36" name="Google Shape;2436;p111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</a:t>
            </a:r>
            <a:r>
              <a:rPr lang="en-US">
                <a:latin typeface="Outfit"/>
                <a:ea typeface="Outfit"/>
                <a:cs typeface="Outfit"/>
                <a:sym typeface="Outfit"/>
              </a:rPr>
              <a:t>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112"/>
          <p:cNvSpPr txBox="1"/>
          <p:nvPr>
            <p:ph idx="12" type="sldNum"/>
          </p:nvPr>
        </p:nvSpPr>
        <p:spPr>
          <a:xfrm>
            <a:off x="280781" y="6547915"/>
            <a:ext cx="2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442" name="Google Shape;2442;p112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graphicFrame>
        <p:nvGraphicFramePr>
          <p:cNvPr id="2443" name="Google Shape;2443;p112"/>
          <p:cNvGraphicFramePr/>
          <p:nvPr/>
        </p:nvGraphicFramePr>
        <p:xfrm>
          <a:off x="3567525" y="155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157875"/>
                <a:gridCol w="758300"/>
                <a:gridCol w="758300"/>
                <a:gridCol w="758300"/>
                <a:gridCol w="758300"/>
                <a:gridCol w="758300"/>
                <a:gridCol w="758300"/>
                <a:gridCol w="758300"/>
                <a:gridCol w="758300"/>
              </a:tblGrid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 Logo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Expansion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Conversion rate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 Logo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Expansion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coverage</a:t>
                      </a:r>
                      <a:endParaRPr b="1" sz="12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4EE"/>
                    </a:solidFill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 Logo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Expansion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4" name="Google Shape;2444;p112"/>
          <p:cNvSpPr txBox="1"/>
          <p:nvPr/>
        </p:nvSpPr>
        <p:spPr>
          <a:xfrm>
            <a:off x="482055" y="499290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Overall GTM: S</a:t>
            </a:r>
            <a:r>
              <a:rPr b="1" lang="en-US" sz="37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tarting pipeline by type</a:t>
            </a:r>
            <a:endParaRPr b="1" sz="25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45" name="Google Shape;2445;p112"/>
          <p:cNvSpPr/>
          <p:nvPr/>
        </p:nvSpPr>
        <p:spPr>
          <a:xfrm>
            <a:off x="502575" y="3626150"/>
            <a:ext cx="2566200" cy="1323600"/>
          </a:xfrm>
          <a:prstGeom prst="wedgeRectCallout">
            <a:avLst>
              <a:gd fmla="val 61238" name="adj1"/>
              <a:gd fmla="val -23134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Consider breaking down pipeline into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target and non-target accounts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if doing ABM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46" name="Google Shape;2446;p112"/>
          <p:cNvSpPr txBox="1"/>
          <p:nvPr/>
        </p:nvSpPr>
        <p:spPr>
          <a:xfrm>
            <a:off x="502575" y="1449150"/>
            <a:ext cx="29427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47" name="Google Shape;2447;p112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</a:t>
            </a:r>
            <a:r>
              <a:rPr lang="en-US">
                <a:latin typeface="Outfit"/>
                <a:ea typeface="Outfit"/>
                <a:cs typeface="Outfit"/>
                <a:sym typeface="Outfit"/>
              </a:rPr>
              <a:t>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2" name="Google Shape;2452;p113"/>
          <p:cNvGraphicFramePr/>
          <p:nvPr/>
        </p:nvGraphicFramePr>
        <p:xfrm>
          <a:off x="3702250" y="117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011550"/>
                <a:gridCol w="887325"/>
                <a:gridCol w="887325"/>
                <a:gridCol w="887325"/>
                <a:gridCol w="887325"/>
                <a:gridCol w="887325"/>
                <a:gridCol w="257150"/>
                <a:gridCol w="887325"/>
                <a:gridCol w="887325"/>
                <a:gridCol w="887325"/>
              </a:tblGrid>
              <a:tr h="5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2022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2023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2024</a:t>
                      </a:r>
                      <a:endParaRPr b="1" sz="10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 b="1"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Upsell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retention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retention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ACV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 b="1"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Upsell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Retention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Retention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ACV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 b="1" sz="1000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New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Upsell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Ending ARR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Growth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Retention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Retention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58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ACV</a:t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453" name="Google Shape;2453;p113"/>
          <p:cNvSpPr txBox="1"/>
          <p:nvPr/>
        </p:nvSpPr>
        <p:spPr>
          <a:xfrm>
            <a:off x="301678" y="314625"/>
            <a:ext cx="98535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Overall GTM: 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Performance by segment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54" name="Google Shape;2454;p113"/>
          <p:cNvSpPr/>
          <p:nvPr/>
        </p:nvSpPr>
        <p:spPr>
          <a:xfrm>
            <a:off x="331550" y="1170775"/>
            <a:ext cx="2692800" cy="2129700"/>
          </a:xfrm>
          <a:prstGeom prst="wedgeRectCallout">
            <a:avLst>
              <a:gd fmla="val 58369" name="adj1"/>
              <a:gd fmla="val -21037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Optional. 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Showing how your ARR breaks down by segment 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or industry is helpful to understand the composition of ARR and identify stronger or weaker segments of the business</a:t>
            </a:r>
            <a:endParaRPr sz="1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55" name="Google Shape;2455;p113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For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9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114"/>
          <p:cNvSpPr txBox="1"/>
          <p:nvPr>
            <p:ph idx="12" type="sldNum"/>
          </p:nvPr>
        </p:nvSpPr>
        <p:spPr>
          <a:xfrm>
            <a:off x="280781" y="6547915"/>
            <a:ext cx="2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461" name="Google Shape;2461;p114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graphicFrame>
        <p:nvGraphicFramePr>
          <p:cNvPr id="2462" name="Google Shape;2462;p114"/>
          <p:cNvGraphicFramePr/>
          <p:nvPr/>
        </p:nvGraphicFramePr>
        <p:xfrm>
          <a:off x="3535175" y="161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3086300"/>
                <a:gridCol w="655025"/>
                <a:gridCol w="655025"/>
                <a:gridCol w="655025"/>
                <a:gridCol w="655025"/>
                <a:gridCol w="655025"/>
                <a:gridCol w="655025"/>
                <a:gridCol w="655025"/>
                <a:gridCol w="655025"/>
              </a:tblGrid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 added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Conversion 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Marketing spend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Headcount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Program spend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 marketing spend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Efficiency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 added / marketing dollar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63" name="Google Shape;2463;p114"/>
          <p:cNvSpPr txBox="1"/>
          <p:nvPr/>
        </p:nvSpPr>
        <p:spPr>
          <a:xfrm>
            <a:off x="482051" y="575492"/>
            <a:ext cx="87594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Marketing: Efficiency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64" name="Google Shape;2464;p114"/>
          <p:cNvSpPr txBox="1"/>
          <p:nvPr/>
        </p:nvSpPr>
        <p:spPr>
          <a:xfrm>
            <a:off x="489275" y="1536625"/>
            <a:ext cx="31779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65" name="Google Shape;2465;p114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</a:t>
            </a:r>
            <a:r>
              <a:rPr lang="en-US">
                <a:latin typeface="Outfit"/>
                <a:ea typeface="Outfit"/>
                <a:cs typeface="Outfit"/>
                <a:sym typeface="Outfit"/>
              </a:rPr>
              <a:t>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66" name="Google Shape;2466;p114"/>
          <p:cNvSpPr/>
          <p:nvPr/>
        </p:nvSpPr>
        <p:spPr>
          <a:xfrm>
            <a:off x="5740400" y="116775"/>
            <a:ext cx="4518600" cy="1070700"/>
          </a:xfrm>
          <a:prstGeom prst="wedgeRectCallout">
            <a:avLst>
              <a:gd fmla="val -54073" name="adj1"/>
              <a:gd fmla="val 25583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This can be interesting to see how marketing spend connects to pipeline build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, and how efficiency trends over time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.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 Use if relevant / interesting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115"/>
          <p:cNvSpPr txBox="1"/>
          <p:nvPr>
            <p:ph idx="12" type="sldNum"/>
          </p:nvPr>
        </p:nvSpPr>
        <p:spPr>
          <a:xfrm>
            <a:off x="280781" y="6547915"/>
            <a:ext cx="2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472" name="Google Shape;2472;p115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473" name="Google Shape;2473;p115"/>
          <p:cNvSpPr txBox="1"/>
          <p:nvPr/>
        </p:nvSpPr>
        <p:spPr>
          <a:xfrm>
            <a:off x="211765" y="190150"/>
            <a:ext cx="6094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t/>
            </a:r>
            <a:endParaRPr sz="2900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474" name="Google Shape;2474;p115"/>
          <p:cNvGraphicFramePr/>
          <p:nvPr/>
        </p:nvGraphicFramePr>
        <p:xfrm>
          <a:off x="474875" y="13960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622925"/>
                <a:gridCol w="988150"/>
                <a:gridCol w="769550"/>
                <a:gridCol w="1222375"/>
                <a:gridCol w="910075"/>
                <a:gridCol w="910075"/>
                <a:gridCol w="910075"/>
                <a:gridCol w="910075"/>
                <a:gridCol w="910075"/>
                <a:gridCol w="910075"/>
                <a:gridCol w="1133100"/>
              </a:tblGrid>
              <a:tr h="393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Program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Quarter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Type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# of accounts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# of opps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Closed: Won Opps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Closed: Won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Spend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Cost per opp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Cost per Closed:won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In-person events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Virtual events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Website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Paid advertising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ABM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Community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75" name="Google Shape;2475;p115"/>
          <p:cNvSpPr txBox="1"/>
          <p:nvPr/>
        </p:nvSpPr>
        <p:spPr>
          <a:xfrm>
            <a:off x="399986" y="540673"/>
            <a:ext cx="87594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Marketing: Program efficiency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476" name="Google Shape;2476;p115"/>
          <p:cNvCxnSpPr/>
          <p:nvPr/>
        </p:nvCxnSpPr>
        <p:spPr>
          <a:xfrm>
            <a:off x="0" y="4551423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7" name="Google Shape;2477;p115"/>
          <p:cNvSpPr txBox="1"/>
          <p:nvPr/>
        </p:nvSpPr>
        <p:spPr>
          <a:xfrm>
            <a:off x="451275" y="4694675"/>
            <a:ext cx="113067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●"/>
            </a:pP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78" name="Google Shape;2478;p115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 </a:t>
            </a:r>
            <a:r>
              <a:rPr lang="en-US">
                <a:latin typeface="Outfit"/>
                <a:ea typeface="Outfit"/>
                <a:cs typeface="Outfit"/>
                <a:sym typeface="Outfit"/>
              </a:rPr>
              <a:t>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116"/>
          <p:cNvSpPr/>
          <p:nvPr/>
        </p:nvSpPr>
        <p:spPr>
          <a:xfrm>
            <a:off x="6261526" y="15615"/>
            <a:ext cx="3991200" cy="1015200"/>
          </a:xfrm>
          <a:prstGeom prst="wedgeRectCallout">
            <a:avLst>
              <a:gd fmla="val -57011" name="adj1"/>
              <a:gd fmla="val 14764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Interesting for companies that are working on improving a given problem in the sales process</a:t>
            </a:r>
            <a:endParaRPr sz="16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84" name="Google Shape;2484;p116"/>
          <p:cNvSpPr/>
          <p:nvPr/>
        </p:nvSpPr>
        <p:spPr>
          <a:xfrm>
            <a:off x="1346200" y="5799675"/>
            <a:ext cx="9513000" cy="817500"/>
          </a:xfrm>
          <a:prstGeom prst="rect">
            <a:avLst/>
          </a:prstGeom>
          <a:solidFill>
            <a:srgbClr val="06332B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2485" name="Google Shape;2485;p116"/>
          <p:cNvGrpSpPr/>
          <p:nvPr/>
        </p:nvGrpSpPr>
        <p:grpSpPr>
          <a:xfrm>
            <a:off x="7232447" y="1461066"/>
            <a:ext cx="4679121" cy="4103340"/>
            <a:chOff x="3321050" y="584200"/>
            <a:chExt cx="5549900" cy="5689600"/>
          </a:xfrm>
        </p:grpSpPr>
        <p:sp>
          <p:nvSpPr>
            <p:cNvPr id="2486" name="Google Shape;2486;p116"/>
            <p:cNvSpPr/>
            <p:nvPr/>
          </p:nvSpPr>
          <p:spPr>
            <a:xfrm>
              <a:off x="3599582" y="1722120"/>
              <a:ext cx="4992839" cy="1137920"/>
            </a:xfrm>
            <a:custGeom>
              <a:rect b="b" l="l" r="r" t="t"/>
              <a:pathLst>
                <a:path extrusionOk="0" h="812800" w="4992839">
                  <a:moveTo>
                    <a:pt x="0" y="0"/>
                  </a:moveTo>
                  <a:lnTo>
                    <a:pt x="4992839" y="0"/>
                  </a:lnTo>
                  <a:lnTo>
                    <a:pt x="4714308" y="812800"/>
                  </a:lnTo>
                  <a:lnTo>
                    <a:pt x="27853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87" name="Google Shape;2487;p116"/>
            <p:cNvSpPr/>
            <p:nvPr/>
          </p:nvSpPr>
          <p:spPr>
            <a:xfrm>
              <a:off x="3321050" y="584200"/>
              <a:ext cx="5549900" cy="1137920"/>
            </a:xfrm>
            <a:custGeom>
              <a:rect b="b" l="l" r="r" t="t"/>
              <a:pathLst>
                <a:path extrusionOk="0" h="812800" w="5549900">
                  <a:moveTo>
                    <a:pt x="0" y="0"/>
                  </a:moveTo>
                  <a:lnTo>
                    <a:pt x="5549900" y="0"/>
                  </a:lnTo>
                  <a:lnTo>
                    <a:pt x="5271370" y="812800"/>
                  </a:lnTo>
                  <a:lnTo>
                    <a:pt x="278531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88" name="Google Shape;2488;p116"/>
            <p:cNvSpPr/>
            <p:nvPr/>
          </p:nvSpPr>
          <p:spPr>
            <a:xfrm>
              <a:off x="4156641" y="3997960"/>
              <a:ext cx="3878718" cy="1137920"/>
            </a:xfrm>
            <a:custGeom>
              <a:rect b="b" l="l" r="r" t="t"/>
              <a:pathLst>
                <a:path extrusionOk="0" h="812800" w="3878718">
                  <a:moveTo>
                    <a:pt x="0" y="0"/>
                  </a:moveTo>
                  <a:lnTo>
                    <a:pt x="3878718" y="0"/>
                  </a:lnTo>
                  <a:lnTo>
                    <a:pt x="3600188" y="812800"/>
                  </a:lnTo>
                  <a:lnTo>
                    <a:pt x="278531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89" name="Google Shape;2489;p116"/>
            <p:cNvSpPr/>
            <p:nvPr/>
          </p:nvSpPr>
          <p:spPr>
            <a:xfrm>
              <a:off x="3878111" y="2860040"/>
              <a:ext cx="4435778" cy="1137920"/>
            </a:xfrm>
            <a:custGeom>
              <a:rect b="b" l="l" r="r" t="t"/>
              <a:pathLst>
                <a:path extrusionOk="0" h="812800" w="4435778">
                  <a:moveTo>
                    <a:pt x="0" y="0"/>
                  </a:moveTo>
                  <a:lnTo>
                    <a:pt x="4435778" y="0"/>
                  </a:lnTo>
                  <a:lnTo>
                    <a:pt x="4157248" y="812800"/>
                  </a:lnTo>
                  <a:lnTo>
                    <a:pt x="27853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90" name="Google Shape;2490;p116"/>
            <p:cNvSpPr/>
            <p:nvPr/>
          </p:nvSpPr>
          <p:spPr>
            <a:xfrm>
              <a:off x="4435173" y="5135880"/>
              <a:ext cx="3321657" cy="1137920"/>
            </a:xfrm>
            <a:custGeom>
              <a:rect b="b" l="l" r="r" t="t"/>
              <a:pathLst>
                <a:path extrusionOk="0" h="812800" w="3321657">
                  <a:moveTo>
                    <a:pt x="0" y="0"/>
                  </a:moveTo>
                  <a:lnTo>
                    <a:pt x="3321657" y="0"/>
                  </a:lnTo>
                  <a:lnTo>
                    <a:pt x="3043126" y="812800"/>
                  </a:lnTo>
                  <a:lnTo>
                    <a:pt x="27853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2491" name="Google Shape;2491;p116"/>
          <p:cNvGrpSpPr/>
          <p:nvPr/>
        </p:nvGrpSpPr>
        <p:grpSpPr>
          <a:xfrm>
            <a:off x="2355647" y="1461076"/>
            <a:ext cx="4679121" cy="4103340"/>
            <a:chOff x="3321050" y="584200"/>
            <a:chExt cx="5549900" cy="5689600"/>
          </a:xfrm>
        </p:grpSpPr>
        <p:sp>
          <p:nvSpPr>
            <p:cNvPr id="2492" name="Google Shape;2492;p116"/>
            <p:cNvSpPr/>
            <p:nvPr/>
          </p:nvSpPr>
          <p:spPr>
            <a:xfrm>
              <a:off x="3599582" y="1722120"/>
              <a:ext cx="4992839" cy="1137920"/>
            </a:xfrm>
            <a:custGeom>
              <a:rect b="b" l="l" r="r" t="t"/>
              <a:pathLst>
                <a:path extrusionOk="0" h="812800" w="4992839">
                  <a:moveTo>
                    <a:pt x="0" y="0"/>
                  </a:moveTo>
                  <a:lnTo>
                    <a:pt x="4992839" y="0"/>
                  </a:lnTo>
                  <a:lnTo>
                    <a:pt x="4714308" y="812800"/>
                  </a:lnTo>
                  <a:lnTo>
                    <a:pt x="27853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93" name="Google Shape;2493;p116"/>
            <p:cNvSpPr/>
            <p:nvPr/>
          </p:nvSpPr>
          <p:spPr>
            <a:xfrm>
              <a:off x="3321050" y="584200"/>
              <a:ext cx="5549900" cy="1137920"/>
            </a:xfrm>
            <a:custGeom>
              <a:rect b="b" l="l" r="r" t="t"/>
              <a:pathLst>
                <a:path extrusionOk="0" h="812800" w="5549900">
                  <a:moveTo>
                    <a:pt x="0" y="0"/>
                  </a:moveTo>
                  <a:lnTo>
                    <a:pt x="5549900" y="0"/>
                  </a:lnTo>
                  <a:lnTo>
                    <a:pt x="5271370" y="812800"/>
                  </a:lnTo>
                  <a:lnTo>
                    <a:pt x="278531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94" name="Google Shape;2494;p116"/>
            <p:cNvSpPr/>
            <p:nvPr/>
          </p:nvSpPr>
          <p:spPr>
            <a:xfrm>
              <a:off x="4156641" y="3997960"/>
              <a:ext cx="3878718" cy="1137920"/>
            </a:xfrm>
            <a:custGeom>
              <a:rect b="b" l="l" r="r" t="t"/>
              <a:pathLst>
                <a:path extrusionOk="0" h="812800" w="3878718">
                  <a:moveTo>
                    <a:pt x="0" y="0"/>
                  </a:moveTo>
                  <a:lnTo>
                    <a:pt x="3878718" y="0"/>
                  </a:lnTo>
                  <a:lnTo>
                    <a:pt x="3600188" y="812800"/>
                  </a:lnTo>
                  <a:lnTo>
                    <a:pt x="278531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95" name="Google Shape;2495;p116"/>
            <p:cNvSpPr/>
            <p:nvPr/>
          </p:nvSpPr>
          <p:spPr>
            <a:xfrm>
              <a:off x="3878111" y="2860040"/>
              <a:ext cx="4435778" cy="1137920"/>
            </a:xfrm>
            <a:custGeom>
              <a:rect b="b" l="l" r="r" t="t"/>
              <a:pathLst>
                <a:path extrusionOk="0" h="812800" w="4435778">
                  <a:moveTo>
                    <a:pt x="0" y="0"/>
                  </a:moveTo>
                  <a:lnTo>
                    <a:pt x="4435778" y="0"/>
                  </a:lnTo>
                  <a:lnTo>
                    <a:pt x="4157248" y="812800"/>
                  </a:lnTo>
                  <a:lnTo>
                    <a:pt x="27853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96" name="Google Shape;2496;p116"/>
            <p:cNvSpPr/>
            <p:nvPr/>
          </p:nvSpPr>
          <p:spPr>
            <a:xfrm>
              <a:off x="4435173" y="5135880"/>
              <a:ext cx="3321657" cy="1137920"/>
            </a:xfrm>
            <a:custGeom>
              <a:rect b="b" l="l" r="r" t="t"/>
              <a:pathLst>
                <a:path extrusionOk="0" h="812800" w="3321657">
                  <a:moveTo>
                    <a:pt x="0" y="0"/>
                  </a:moveTo>
                  <a:lnTo>
                    <a:pt x="3321657" y="0"/>
                  </a:lnTo>
                  <a:lnTo>
                    <a:pt x="3043126" y="812800"/>
                  </a:lnTo>
                  <a:lnTo>
                    <a:pt x="27853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D7"/>
            </a:solidFill>
            <a:ln cap="flat" cmpd="sng" w="38100">
              <a:solidFill>
                <a:srgbClr val="0633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2497" name="Google Shape;2497;p116"/>
          <p:cNvSpPr txBox="1"/>
          <p:nvPr/>
        </p:nvSpPr>
        <p:spPr>
          <a:xfrm>
            <a:off x="3536267" y="1015302"/>
            <a:ext cx="1255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$ value</a:t>
            </a:r>
            <a:endParaRPr b="1" sz="1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98" name="Google Shape;2498;p116"/>
          <p:cNvSpPr txBox="1"/>
          <p:nvPr/>
        </p:nvSpPr>
        <p:spPr>
          <a:xfrm>
            <a:off x="4743674" y="1015302"/>
            <a:ext cx="1255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% of total</a:t>
            </a:r>
            <a:endParaRPr b="1" sz="1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99" name="Google Shape;2499;p116"/>
          <p:cNvSpPr txBox="1"/>
          <p:nvPr/>
        </p:nvSpPr>
        <p:spPr>
          <a:xfrm>
            <a:off x="7727267" y="1015302"/>
            <a:ext cx="20493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Close probability</a:t>
            </a:r>
            <a:endParaRPr b="1" sz="1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00" name="Google Shape;2500;p116"/>
          <p:cNvSpPr txBox="1"/>
          <p:nvPr/>
        </p:nvSpPr>
        <p:spPr>
          <a:xfrm>
            <a:off x="9433592" y="1015302"/>
            <a:ext cx="20493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Weighted $ value</a:t>
            </a:r>
            <a:endParaRPr b="1" sz="1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501" name="Google Shape;2501;p116"/>
          <p:cNvGraphicFramePr/>
          <p:nvPr/>
        </p:nvGraphicFramePr>
        <p:xfrm>
          <a:off x="468786" y="16567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474475"/>
                <a:gridCol w="556500"/>
                <a:gridCol w="1335075"/>
                <a:gridCol w="1029600"/>
                <a:gridCol w="2509325"/>
                <a:gridCol w="1408275"/>
                <a:gridCol w="955225"/>
              </a:tblGrid>
              <a:tr h="43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Stage 1 </a:t>
                      </a:r>
                      <a:r>
                        <a:rPr b="1" lang="en-US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Discovery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$1,000,000</a:t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53%</a:t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10%</a:t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$100,000</a:t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Stage 2 </a:t>
                      </a:r>
                      <a:r>
                        <a:rPr b="1" lang="en-US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POV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$500,000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26%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20%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$100,000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Stage 3 </a:t>
                      </a:r>
                      <a:r>
                        <a:rPr b="1" lang="en-US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Negotiation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$250,000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13%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40%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$100,000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Stage 4 </a:t>
                      </a:r>
                      <a:r>
                        <a:rPr b="1" lang="en-US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Procurement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$100,000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50%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5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Stage 5 </a:t>
                      </a:r>
                      <a:r>
                        <a:rPr b="1" lang="en-US">
                          <a:solidFill>
                            <a:srgbClr val="06332B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Closed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$50,000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3%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50%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$25,000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8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6332B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graphicFrame>
        <p:nvGraphicFramePr>
          <p:cNvPr id="2502" name="Google Shape;2502;p116"/>
          <p:cNvGraphicFramePr/>
          <p:nvPr/>
        </p:nvGraphicFramePr>
        <p:xfrm>
          <a:off x="1523588" y="59321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078375"/>
                <a:gridCol w="1296175"/>
                <a:gridCol w="966275"/>
                <a:gridCol w="2902950"/>
                <a:gridCol w="938650"/>
                <a:gridCol w="10312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Unweighted</a:t>
                      </a:r>
                      <a:endParaRPr b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%</a:t>
                      </a:r>
                      <a:endParaRPr b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Weighted</a:t>
                      </a:r>
                      <a:endParaRPr b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Y/Y %</a:t>
                      </a:r>
                      <a:endParaRPr b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 Pipeline</a:t>
                      </a:r>
                      <a:endParaRPr b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$1,900,000</a:t>
                      </a:r>
                      <a:endParaRPr b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xx%</a:t>
                      </a:r>
                      <a:endParaRPr b="1" i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$375,000</a:t>
                      </a:r>
                      <a:endParaRPr b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xx%</a:t>
                      </a:r>
                      <a:endParaRPr b="1" i="1"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 / Bookings Ratio</a:t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5.4</a:t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1.1</a:t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1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503" name="Google Shape;2503;p116"/>
          <p:cNvSpPr txBox="1"/>
          <p:nvPr/>
        </p:nvSpPr>
        <p:spPr>
          <a:xfrm>
            <a:off x="411989" y="336835"/>
            <a:ext cx="62121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Sales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: P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ipeline by stage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04" name="Google Shape;2504;p116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</a:t>
            </a:r>
            <a:r>
              <a:rPr lang="en-US">
                <a:latin typeface="Outfit"/>
                <a:ea typeface="Outfit"/>
                <a:cs typeface="Outfit"/>
                <a:sym typeface="Outfit"/>
              </a:rPr>
              <a:t>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9" name="Google Shape;2509;p117"/>
          <p:cNvGraphicFramePr/>
          <p:nvPr/>
        </p:nvGraphicFramePr>
        <p:xfrm>
          <a:off x="657175" y="139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3061950"/>
                <a:gridCol w="642300"/>
                <a:gridCol w="728875"/>
                <a:gridCol w="728875"/>
                <a:gridCol w="728875"/>
                <a:gridCol w="728875"/>
                <a:gridCol w="688925"/>
                <a:gridCol w="688925"/>
                <a:gridCol w="688925"/>
                <a:gridCol w="688925"/>
                <a:gridCol w="688925"/>
                <a:gridCol w="9984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Ramped AEs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Ramping AEs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All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1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2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3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4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5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6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7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 8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</a:t>
                      </a:r>
                      <a:endParaRPr b="1"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Leads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Outbound activities (emails, calls, etc.)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Activities / lead conversion Rate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Meetings scheduled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Meetings / lead conversion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Meetings / activities conversion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Opportunities created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Opportunities / lead conversion rate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Opportunities / meetings conversion rate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Wins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Wins / opportunity conversion rate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Wins / lead conversion rate %</a:t>
                      </a:r>
                      <a:endParaRPr i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bookings closed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Avg contract value ($ bookings / # wins)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510" name="Google Shape;2510;p117"/>
          <p:cNvSpPr txBox="1"/>
          <p:nvPr/>
        </p:nvSpPr>
        <p:spPr>
          <a:xfrm>
            <a:off x="482050" y="377054"/>
            <a:ext cx="9783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Sales: </a:t>
            </a:r>
            <a:r>
              <a:rPr b="1" lang="en-US" sz="37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Leading indicators of AE performance</a:t>
            </a:r>
            <a:endParaRPr b="1" sz="25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11" name="Google Shape;2511;p117"/>
          <p:cNvSpPr/>
          <p:nvPr/>
        </p:nvSpPr>
        <p:spPr>
          <a:xfrm>
            <a:off x="4051300" y="5971100"/>
            <a:ext cx="7668600" cy="734400"/>
          </a:xfrm>
          <a:prstGeom prst="wedgeRectCallout">
            <a:avLst>
              <a:gd fmla="val -15387" name="adj1"/>
              <a:gd fmla="val -6585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Optional.  </a:t>
            </a: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This is helpful if Board members are interested in individual performance.</a:t>
            </a:r>
            <a:r>
              <a:rPr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 An alternative view is to show in total and / or trended</a:t>
            </a:r>
            <a:endParaRPr sz="19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12" name="Google Shape;2512;p117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118"/>
          <p:cNvSpPr txBox="1"/>
          <p:nvPr>
            <p:ph idx="12" type="sldNum"/>
          </p:nvPr>
        </p:nvSpPr>
        <p:spPr>
          <a:xfrm>
            <a:off x="280781" y="6547915"/>
            <a:ext cx="2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518" name="Google Shape;2518;p118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graphicFrame>
        <p:nvGraphicFramePr>
          <p:cNvPr id="2519" name="Google Shape;2519;p118"/>
          <p:cNvGraphicFramePr/>
          <p:nvPr/>
        </p:nvGraphicFramePr>
        <p:xfrm>
          <a:off x="638650" y="144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4212750"/>
                <a:gridCol w="1345925"/>
                <a:gridCol w="1345925"/>
                <a:gridCol w="1267300"/>
                <a:gridCol w="1424550"/>
                <a:gridCol w="1345925"/>
              </a:tblGrid>
              <a:tr h="22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 variance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variance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 gross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4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520" name="Google Shape;2520;p118"/>
          <p:cNvSpPr txBox="1"/>
          <p:nvPr/>
        </p:nvSpPr>
        <p:spPr>
          <a:xfrm>
            <a:off x="638650" y="4712175"/>
            <a:ext cx="108663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21" name="Google Shape;2521;p118"/>
          <p:cNvCxnSpPr/>
          <p:nvPr/>
        </p:nvCxnSpPr>
        <p:spPr>
          <a:xfrm>
            <a:off x="0" y="46451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2" name="Google Shape;2522;p118"/>
          <p:cNvSpPr txBox="1"/>
          <p:nvPr/>
        </p:nvSpPr>
        <p:spPr>
          <a:xfrm>
            <a:off x="482055" y="479710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Sales: 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ARR results by sales team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23" name="Google Shape;2523;p118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119"/>
          <p:cNvSpPr txBox="1"/>
          <p:nvPr>
            <p:ph idx="12" type="sldNum"/>
          </p:nvPr>
        </p:nvSpPr>
        <p:spPr>
          <a:xfrm>
            <a:off x="280781" y="6547915"/>
            <a:ext cx="20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529" name="Google Shape;2529;p119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graphicFrame>
        <p:nvGraphicFramePr>
          <p:cNvPr id="2530" name="Google Shape;2530;p119"/>
          <p:cNvGraphicFramePr/>
          <p:nvPr/>
        </p:nvGraphicFramePr>
        <p:xfrm>
          <a:off x="586280" y="1445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4242450"/>
                <a:gridCol w="1355400"/>
                <a:gridCol w="1355400"/>
                <a:gridCol w="1248175"/>
                <a:gridCol w="1462625"/>
                <a:gridCol w="1355400"/>
              </a:tblGrid>
              <a:tr h="27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Forecast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Plan variance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Quota variance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#4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Total gross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4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Churn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new ARR</a:t>
                      </a:r>
                      <a:endParaRPr b="1"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531" name="Google Shape;2531;p119"/>
          <p:cNvSpPr txBox="1"/>
          <p:nvPr/>
        </p:nvSpPr>
        <p:spPr>
          <a:xfrm>
            <a:off x="638650" y="4712175"/>
            <a:ext cx="108663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32" name="Google Shape;2532;p119"/>
          <p:cNvCxnSpPr/>
          <p:nvPr/>
        </p:nvCxnSpPr>
        <p:spPr>
          <a:xfrm>
            <a:off x="0" y="44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33" name="Google Shape;2533;p119"/>
          <p:cNvSpPr txBox="1"/>
          <p:nvPr/>
        </p:nvSpPr>
        <p:spPr>
          <a:xfrm>
            <a:off x="482055" y="5892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Sales: </a:t>
            </a:r>
            <a:r>
              <a:rPr b="1" lang="en-US" sz="36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NQ forecast by sales team </a:t>
            </a:r>
            <a:endParaRPr b="1" sz="24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34" name="Google Shape;2534;p119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4" name="Google Shape;1984;p75"/>
          <p:cNvGraphicFramePr/>
          <p:nvPr/>
        </p:nvGraphicFramePr>
        <p:xfrm>
          <a:off x="553600" y="157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{8C75185B-A201-4FA9-A1F2-5C1AF5CC98CA}</a:tableStyleId>
              </a:tblPr>
              <a:tblGrid>
                <a:gridCol w="3647100"/>
                <a:gridCol w="7313025"/>
              </a:tblGrid>
              <a:tr h="45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What you need</a:t>
                      </a:r>
                      <a:endParaRPr b="1" sz="18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Description</a:t>
                      </a:r>
                      <a:endParaRPr b="1" sz="1800"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3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Financial Foundation</a:t>
                      </a:r>
                      <a:endParaRPr b="1"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ARR waterfall (growth, churn, expansion), accrual-based financials, cash &amp; runway</a:t>
                      </a:r>
                      <a:endParaRPr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GTM Foundation</a:t>
                      </a:r>
                      <a:endParaRPr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Pipeline, quota capacity, sales efficiency, retention - the heartbeat of growth</a:t>
                      </a:r>
                      <a:endParaRPr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&amp; Customer Foundation</a:t>
                      </a:r>
                      <a:endParaRPr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 roadmap tied to strategy, adoption &amp; usage metrics, customer advocacy</a:t>
                      </a:r>
                      <a:endParaRPr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People &amp; Operating Foundation</a:t>
                      </a:r>
                      <a:endParaRPr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utfit"/>
                          <a:ea typeface="Outfit"/>
                          <a:cs typeface="Outfit"/>
                          <a:sym typeface="Outfit"/>
                        </a:rPr>
                        <a:t>Headcount plan vs. actuals, attrition, critical hiring needs, organizational health</a:t>
                      </a:r>
                      <a:endParaRPr sz="18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5" name="Google Shape;1985;p75"/>
          <p:cNvSpPr txBox="1"/>
          <p:nvPr>
            <p:ph type="title"/>
          </p:nvPr>
        </p:nvSpPr>
        <p:spPr>
          <a:xfrm>
            <a:off x="482055" y="768780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F</a:t>
            </a:r>
            <a:r>
              <a:rPr lang="en-US" sz="3600">
                <a:solidFill>
                  <a:schemeClr val="dk1"/>
                </a:solidFill>
              </a:rPr>
              <a:t>oundation needed for effective reporting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986" name="Google Shape;1986;p75"/>
          <p:cNvSpPr txBox="1"/>
          <p:nvPr/>
        </p:nvSpPr>
        <p:spPr>
          <a:xfrm>
            <a:off x="838200" y="5445726"/>
            <a:ext cx="10515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You don’t need perfection - just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structure and consistency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with every function reporting in a way that ties back to company strategy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1987" name="Google Shape;1987;p75"/>
          <p:cNvGrpSpPr/>
          <p:nvPr/>
        </p:nvGrpSpPr>
        <p:grpSpPr>
          <a:xfrm>
            <a:off x="554068" y="5108200"/>
            <a:ext cx="10960646" cy="481800"/>
            <a:chOff x="401400" y="5108198"/>
            <a:chExt cx="11352300" cy="481800"/>
          </a:xfrm>
        </p:grpSpPr>
        <p:cxnSp>
          <p:nvCxnSpPr>
            <p:cNvPr id="1988" name="Google Shape;1988;p75"/>
            <p:cNvCxnSpPr/>
            <p:nvPr/>
          </p:nvCxnSpPr>
          <p:spPr>
            <a:xfrm>
              <a:off x="401400" y="5279575"/>
              <a:ext cx="11352300" cy="18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89" name="Google Shape;1989;p75"/>
            <p:cNvSpPr/>
            <p:nvPr/>
          </p:nvSpPr>
          <p:spPr>
            <a:xfrm>
              <a:off x="5560800" y="5108198"/>
              <a:ext cx="1070400" cy="48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90" name="Google Shape;1990;p75"/>
            <p:cNvSpPr/>
            <p:nvPr/>
          </p:nvSpPr>
          <p:spPr>
            <a:xfrm>
              <a:off x="5638256" y="5186375"/>
              <a:ext cx="952500" cy="3393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991" name="Google Shape;1991;p75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8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120"/>
          <p:cNvSpPr txBox="1"/>
          <p:nvPr>
            <p:ph idx="12" type="sldNum"/>
          </p:nvPr>
        </p:nvSpPr>
        <p:spPr>
          <a:xfrm>
            <a:off x="280781" y="6547915"/>
            <a:ext cx="20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540" name="Google Shape;2540;p120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541" name="Google Shape;2541;p120"/>
          <p:cNvSpPr txBox="1"/>
          <p:nvPr/>
        </p:nvSpPr>
        <p:spPr>
          <a:xfrm>
            <a:off x="489275" y="342550"/>
            <a:ext cx="9416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Customer success: retention by segment</a:t>
            </a:r>
            <a:endParaRPr sz="3600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542" name="Google Shape;2542;p120"/>
          <p:cNvGraphicFramePr/>
          <p:nvPr/>
        </p:nvGraphicFramePr>
        <p:xfrm>
          <a:off x="640250" y="121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177050"/>
                <a:gridCol w="1110750"/>
                <a:gridCol w="1110750"/>
                <a:gridCol w="1110750"/>
                <a:gridCol w="1110750"/>
                <a:gridCol w="1110750"/>
                <a:gridCol w="1110750"/>
                <a:gridCol w="1110750"/>
                <a:gridCol w="11107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Q1:24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Q2:24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Q4:24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Q3:25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Q4:25</a:t>
                      </a:r>
                      <a:endParaRPr b="1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6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Budget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Gross retention</a:t>
                      </a:r>
                      <a:endParaRPr b="1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sng"/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4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sng">
                          <a:latin typeface="Outfit"/>
                          <a:ea typeface="Outfit"/>
                          <a:cs typeface="Outfit"/>
                          <a:sym typeface="Outfit"/>
                        </a:rPr>
                        <a:t>Net retention</a:t>
                      </a:r>
                      <a:endParaRPr b="1" u="sng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>
                    <a:solidFill>
                      <a:srgbClr val="CFE4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#1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#2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utfit"/>
                          <a:ea typeface="Outfit"/>
                          <a:cs typeface="Outfit"/>
                          <a:sym typeface="Outfit"/>
                        </a:rPr>
                        <a:t>Segment #3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0" marB="0" marR="28575" marL="28575" anchor="b"/>
                </a:tc>
              </a:tr>
            </a:tbl>
          </a:graphicData>
        </a:graphic>
      </p:graphicFrame>
      <p:sp>
        <p:nvSpPr>
          <p:cNvPr id="2543" name="Google Shape;2543;p120"/>
          <p:cNvSpPr txBox="1"/>
          <p:nvPr/>
        </p:nvSpPr>
        <p:spPr>
          <a:xfrm>
            <a:off x="638650" y="4712175"/>
            <a:ext cx="108663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Why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Next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44" name="Google Shape;2544;p120"/>
          <p:cNvCxnSpPr/>
          <p:nvPr/>
        </p:nvCxnSpPr>
        <p:spPr>
          <a:xfrm>
            <a:off x="0" y="44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45" name="Google Shape;2545;p120"/>
          <p:cNvSpPr/>
          <p:nvPr/>
        </p:nvSpPr>
        <p:spPr>
          <a:xfrm>
            <a:off x="10909100" y="31225"/>
            <a:ext cx="1243500" cy="634800"/>
          </a:xfrm>
          <a:prstGeom prst="wedgeRectCallout">
            <a:avLst>
              <a:gd fmla="val -39610" name="adj1"/>
              <a:gd fmla="val 50583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Optional</a:t>
            </a:r>
            <a:endParaRPr b="1" sz="19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46" name="Google Shape;2546;p120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Optional for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121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Appendix: Sample KPI slides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53" name="Google Shape;2553;p1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122"/>
          <p:cNvSpPr txBox="1"/>
          <p:nvPr>
            <p:ph idx="12" type="sldNum"/>
          </p:nvPr>
        </p:nvSpPr>
        <p:spPr>
          <a:xfrm>
            <a:off x="280769" y="6547925"/>
            <a:ext cx="41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F40"/>
              </a:buClr>
              <a:buSzPts val="800"/>
              <a:buFont typeface="Outfit SemiBold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b="1" i="0" sz="800" u="none" cap="none" strike="noStrike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559" name="Google Shape;2559;p122"/>
          <p:cNvSpPr txBox="1"/>
          <p:nvPr/>
        </p:nvSpPr>
        <p:spPr>
          <a:xfrm>
            <a:off x="488828" y="6553604"/>
            <a:ext cx="4023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/>
          </a:p>
        </p:txBody>
      </p:sp>
      <p:sp>
        <p:nvSpPr>
          <p:cNvPr id="2560" name="Google Shape;2560;p122"/>
          <p:cNvSpPr txBox="1"/>
          <p:nvPr/>
        </p:nvSpPr>
        <p:spPr>
          <a:xfrm>
            <a:off x="426150" y="266350"/>
            <a:ext cx="8116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Medium"/>
              <a:buNone/>
            </a:pPr>
            <a:r>
              <a:rPr b="1" lang="en-US" sz="3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Appendix: KPI dashboard</a:t>
            </a:r>
            <a:endParaRPr sz="3300"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561" name="Google Shape;2561;p122"/>
          <p:cNvGraphicFramePr/>
          <p:nvPr/>
        </p:nvGraphicFramePr>
        <p:xfrm>
          <a:off x="488850" y="93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2014900"/>
                <a:gridCol w="3303550"/>
                <a:gridCol w="1487675"/>
                <a:gridCol w="1487675"/>
                <a:gridCol w="1487675"/>
                <a:gridCol w="1487675"/>
              </a:tblGrid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Q3:24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Q4</a:t>
                      </a:r>
                      <a:r>
                        <a:rPr b="1" lang="en-US" sz="1200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:24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Q1:25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Q2:25</a:t>
                      </a:r>
                      <a:endParaRPr b="1" sz="1200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A399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Actual</a:t>
                      </a:r>
                      <a:endParaRPr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963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Revenue % by GTM motion</a:t>
                      </a:r>
                      <a:endParaRPr b="1"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Direct: Inside sales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Direct: Outside / field sales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Channel (all types)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Product-led growth (PLG)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 rowSpan="11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Sales reps &amp; attainment</a:t>
                      </a:r>
                      <a:endParaRPr b="1"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ACV of new business deals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$XK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$XK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$XK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$XK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Avg. quota to comp ratio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Overall quota attainment (%)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all reps attaining quota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ramped reps attaining quota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Avg. new sales cycle length (months)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Win rate (%)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Avg. time for rep to ramp (months)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Sales rep turnover rate (%)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CAC payback period (months)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Blended CAC ratio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Marketing</a:t>
                      </a:r>
                      <a:endParaRPr b="1"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% of pipeline from inbounds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Marketing CAC-to-pipeline ratio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Marketing CAC-to-new-ARR ratio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</a:t>
                      </a:r>
                      <a:endParaRPr b="1" sz="1200"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 coverage ratio</a:t>
                      </a:r>
                      <a:endParaRPr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Pipeline contribution by source (%)</a:t>
                      </a:r>
                      <a:endParaRPr sz="1200"/>
                    </a:p>
                  </a:txBody>
                  <a:tcPr marT="0" marB="0" marR="28575" marL="28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All marketing channels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Outbound SDRs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Sales reps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/>
                </a:tc>
              </a:tr>
              <a:tr h="196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rgbClr val="050019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Partners and channel</a:t>
                      </a:r>
                      <a:endParaRPr i="1" sz="1200">
                        <a:solidFill>
                          <a:srgbClr val="050019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Outfit"/>
                          <a:ea typeface="Outfit"/>
                          <a:cs typeface="Outfit"/>
                          <a:sym typeface="Outfit"/>
                        </a:rPr>
                        <a:t>X%</a:t>
                      </a:r>
                      <a:endParaRPr sz="12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0" marR="28575" marL="28575" anchor="b">
                    <a:lnB cap="flat" cmpd="sng" w="76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62" name="Google Shape;2562;p122"/>
          <p:cNvSpPr/>
          <p:nvPr/>
        </p:nvSpPr>
        <p:spPr>
          <a:xfrm>
            <a:off x="10330800" y="0"/>
            <a:ext cx="1861200" cy="80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utfit"/>
                <a:ea typeface="Outfit"/>
                <a:cs typeface="Outfit"/>
                <a:sym typeface="Outfit"/>
              </a:rPr>
              <a:t>Appendix</a:t>
            </a:r>
            <a:r>
              <a:rPr lang="en-US">
                <a:latin typeface="Outfit"/>
                <a:ea typeface="Outfit"/>
                <a:cs typeface="Outfit"/>
                <a:sym typeface="Outfit"/>
              </a:rPr>
              <a:t> for companies with $10M+ in ARR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7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123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Next steps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69" name="Google Shape;2569;p1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3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124"/>
          <p:cNvSpPr txBox="1"/>
          <p:nvPr/>
        </p:nvSpPr>
        <p:spPr>
          <a:xfrm>
            <a:off x="587802" y="1655225"/>
            <a:ext cx="5530200" cy="3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~5 Slides 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for each section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One insight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per slide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2-3 bullets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per slide to explain “What, Why &amp; Now What”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Lead with the headline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- don’t bury the insight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Link charts / tables to Google sheets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- provides easy updates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75" name="Google Shape;2575;p124"/>
          <p:cNvSpPr txBox="1"/>
          <p:nvPr>
            <p:ph type="title"/>
          </p:nvPr>
        </p:nvSpPr>
        <p:spPr>
          <a:xfrm>
            <a:off x="482055" y="6781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How to make your board deck stand out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</a:rPr>
              <a:t>Key principles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576" name="Google Shape;2576;p124"/>
          <p:cNvSpPr txBox="1"/>
          <p:nvPr/>
        </p:nvSpPr>
        <p:spPr>
          <a:xfrm>
            <a:off x="2969550" y="-18675"/>
            <a:ext cx="100755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77" name="Google Shape;2577;p124"/>
          <p:cNvSpPr txBox="1"/>
          <p:nvPr/>
        </p:nvSpPr>
        <p:spPr>
          <a:xfrm>
            <a:off x="6379002" y="1655225"/>
            <a:ext cx="5530200" cy="3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High-level views up front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; details in the appendix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Show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trends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Explain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variances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(don’t just show them)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500"/>
              <a:buFont typeface="Outfit"/>
              <a:buChar char="✔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Align to strategy–always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tie back to priorities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78" name="Google Shape;2578;p124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2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p125"/>
          <p:cNvSpPr txBox="1"/>
          <p:nvPr/>
        </p:nvSpPr>
        <p:spPr>
          <a:xfrm>
            <a:off x="568850" y="902325"/>
            <a:ext cx="108348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Format matters</a:t>
            </a:r>
            <a:endParaRPr sz="2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84" name="Google Shape;2584;p125"/>
          <p:cNvSpPr txBox="1"/>
          <p:nvPr>
            <p:ph type="title"/>
          </p:nvPr>
        </p:nvSpPr>
        <p:spPr>
          <a:xfrm>
            <a:off x="558255" y="318396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Polish is a signal of rigor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585" name="Google Shape;2585;p125"/>
          <p:cNvSpPr txBox="1"/>
          <p:nvPr/>
        </p:nvSpPr>
        <p:spPr>
          <a:xfrm>
            <a:off x="630325" y="1469650"/>
            <a:ext cx="11107800" cy="25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Ensure your slides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look professional 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and reflect the care you (obviously) put into them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Create a style guide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and stick to it!  Messy, inconsistent reporting distracts from the story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Make sure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numbers are in 12pt+ font</a:t>
            </a:r>
            <a:endParaRPr b="1" sz="1000"/>
          </a:p>
        </p:txBody>
      </p:sp>
      <p:sp>
        <p:nvSpPr>
          <p:cNvPr id="2586" name="Google Shape;2586;p125"/>
          <p:cNvSpPr txBox="1"/>
          <p:nvPr/>
        </p:nvSpPr>
        <p:spPr>
          <a:xfrm>
            <a:off x="567325" y="3776375"/>
            <a:ext cx="112338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Make liberal use of the appendix</a:t>
            </a:r>
            <a:endParaRPr/>
          </a:p>
        </p:txBody>
      </p:sp>
      <p:sp>
        <p:nvSpPr>
          <p:cNvPr id="2587" name="Google Shape;2587;p125"/>
          <p:cNvSpPr txBox="1"/>
          <p:nvPr/>
        </p:nvSpPr>
        <p:spPr>
          <a:xfrm>
            <a:off x="630325" y="4410950"/>
            <a:ext cx="11107800" cy="25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Keep main deck tight -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~5 slides per section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Put detailed financials (BS, CF statement, GAAP financials) and any detailed GTM or product metrics </a:t>
            </a: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 the appendix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If Board members have questions, they will ask!</a:t>
            </a:r>
            <a:endParaRPr sz="25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88" name="Google Shape;2588;p125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3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2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5" name="Google Shape;2595;p126"/>
          <p:cNvSpPr txBox="1"/>
          <p:nvPr>
            <p:ph idx="4294967295" type="title"/>
          </p:nvPr>
        </p:nvSpPr>
        <p:spPr>
          <a:xfrm>
            <a:off x="556067" y="1000303"/>
            <a:ext cx="11007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1" lang="en-US" sz="2530" u="sng">
                <a:latin typeface="Outfit"/>
                <a:ea typeface="Outfit"/>
                <a:cs typeface="Outfit"/>
                <a:sym typeface="Outfit"/>
              </a:rPr>
              <a:t>Board style guide</a:t>
            </a:r>
            <a:endParaRPr b="1" sz="2530" u="sng"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596" name="Google Shape;2596;p126"/>
          <p:cNvGraphicFramePr/>
          <p:nvPr/>
        </p:nvGraphicFramePr>
        <p:xfrm>
          <a:off x="7438183" y="13677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{10793718-D9C5-44AB-9B12-C6FCD2B55D7B}</a:tableStyleId>
              </a:tblPr>
              <a:tblGrid>
                <a:gridCol w="1497300"/>
                <a:gridCol w="947500"/>
                <a:gridCol w="947500"/>
                <a:gridCol w="947500"/>
              </a:tblGrid>
              <a:tr h="18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Example table</a:t>
                      </a:r>
                      <a:endParaRPr b="1" sz="1300">
                        <a:solidFill>
                          <a:schemeClr val="lt1"/>
                        </a:solidFill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4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4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4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48E9"/>
                    </a:solidFill>
                  </a:tcPr>
                </a:tc>
              </a:tr>
              <a:tr h="16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b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Year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2021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2022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Y/Y %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Figures in $000s</a:t>
                      </a:r>
                      <a:endParaRPr i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Actual</a:t>
                      </a:r>
                      <a:endParaRPr sz="1300">
                        <a:solidFill>
                          <a:schemeClr val="dk1"/>
                        </a:solidFill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Forecast</a:t>
                      </a:r>
                      <a:endParaRPr sz="1300">
                        <a:solidFill>
                          <a:schemeClr val="dk1"/>
                        </a:solidFill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Forecast</a:t>
                      </a:r>
                      <a:endParaRPr sz="1300">
                        <a:solidFill>
                          <a:schemeClr val="dk1"/>
                        </a:solidFill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Customers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35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50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43%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Flights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2,400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8,000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233%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Revenue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$2,731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$3,600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32%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3rd Party COGs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($2,048)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($2,520)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23%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Gross Margin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$683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$1,080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58%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Gross Margin %</a:t>
                      </a:r>
                      <a:endParaRPr b="1"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25%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30%</a:t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T="0" marB="0" marR="38100" marL="38100" anchor="ctr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97" name="Google Shape;2597;p126"/>
          <p:cNvSpPr txBox="1"/>
          <p:nvPr>
            <p:ph idx="4294967295" type="title"/>
          </p:nvPr>
        </p:nvSpPr>
        <p:spPr>
          <a:xfrm>
            <a:off x="558255" y="318396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Example:  Create a style guide</a:t>
            </a:r>
            <a:endParaRPr b="1" sz="3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98" name="Google Shape;2598;p126"/>
          <p:cNvSpPr/>
          <p:nvPr/>
        </p:nvSpPr>
        <p:spPr>
          <a:xfrm>
            <a:off x="8182399" y="245375"/>
            <a:ext cx="3545400" cy="887700"/>
          </a:xfrm>
          <a:prstGeom prst="wedgeRectCallout">
            <a:avLst>
              <a:gd fmla="val -55906" name="adj1"/>
              <a:gd fmla="val 35335" name="adj2"/>
            </a:avLst>
          </a:prstGeom>
          <a:solidFill>
            <a:srgbClr val="FFFFFF"/>
          </a:solidFill>
          <a:ln cap="flat" cmpd="sng" w="9525">
            <a:solidFill>
              <a:srgbClr val="214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rPr>
              <a:t>Real example</a:t>
            </a:r>
            <a:r>
              <a:rPr lang="en-US" sz="1800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rPr>
              <a:t> from a portfolio company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599" name="Google Shape;2599;p126"/>
          <p:cNvGraphicFramePr/>
          <p:nvPr/>
        </p:nvGraphicFramePr>
        <p:xfrm>
          <a:off x="607232" y="17469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{8C75185B-A201-4FA9-A1F2-5C1AF5CC98CA}</a:tableStyleId>
              </a:tblPr>
              <a:tblGrid>
                <a:gridCol w="1277800"/>
                <a:gridCol w="5239300"/>
              </a:tblGrid>
              <a:tr h="35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Style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Use the slide master template 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Font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Hanken G 12p+ for notes. Urbanist 9pt+ in tables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Dollars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Represented as in $’000s (“$2,123”) or  $’ms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Sig. figures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0 decimal places (“DP”), unless $’ms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Percentages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0 DP, unless &lt;10% (e.g. 20% or 8.2%)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Negatives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Denoted with parentheses around in tables, “&lt; &gt;” in notes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Quarters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“QQ-YYYY” “Q1-2022” or “YYYY” “2022”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00" name="Google Shape;2600;p126"/>
          <p:cNvGraphicFramePr/>
          <p:nvPr/>
        </p:nvGraphicFramePr>
        <p:xfrm>
          <a:off x="617600" y="42314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{8C75185B-A201-4FA9-A1F2-5C1AF5CC98CA}</a:tableStyleId>
              </a:tblPr>
              <a:tblGrid>
                <a:gridCol w="1284400"/>
                <a:gridCol w="9875975"/>
              </a:tblGrid>
              <a:tr h="17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Table format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Consistent to graphic on right.  Blue-bar at top, then 1 line space, then column headers. Copy pasted as a link from Google Sheets (or link to sheet &amp; table in comments)</a:t>
                      </a:r>
                      <a:endParaRPr sz="1300">
                        <a:solidFill>
                          <a:srgbClr val="1F1F1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Table font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Select table &gt; Font drop down menu &gt; select “Hanken G” &gt; input “14” into font size drop-down menu.  This ensures table is in 1 font size.  Then adjust font size down as needed to fit to space allotted (as noted above, no smaller than 9pt)  </a:t>
                      </a:r>
                      <a:endParaRPr sz="1300">
                        <a:solidFill>
                          <a:srgbClr val="1F1F1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Table alignment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Text left-aligned &amp; numbers right-aligned in tables (unless column label)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Table spacing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Format Options &gt; Text Fitting &gt; Top &amp; Bottom at 0; “Squish” extra space out of table by pushing bottom edge of table up and top down</a:t>
                      </a:r>
                      <a:endParaRPr sz="1300">
                        <a:solidFill>
                          <a:srgbClr val="1F1F1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utfit"/>
                          <a:ea typeface="Outfit"/>
                          <a:cs typeface="Outfit"/>
                          <a:sym typeface="Outfit"/>
                        </a:rPr>
                        <a:t>Table titles</a:t>
                      </a:r>
                      <a:endParaRPr b="1"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1F1F1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Top left to include Year (or Quarter) Figures in $m (or Figures in $’000s or Units)</a:t>
                      </a:r>
                      <a:endParaRPr sz="1300"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01" name="Google Shape;2601;p126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p127"/>
          <p:cNvSpPr txBox="1"/>
          <p:nvPr>
            <p:ph idx="1" type="body"/>
          </p:nvPr>
        </p:nvSpPr>
        <p:spPr>
          <a:xfrm>
            <a:off x="405875" y="1373975"/>
            <a:ext cx="11139600" cy="475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815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b="1" lang="en-US" sz="3300">
                <a:solidFill>
                  <a:schemeClr val="accent1"/>
                </a:solidFill>
              </a:rPr>
              <a:t>Access the reporting template</a:t>
            </a:r>
            <a:r>
              <a:rPr b="1" lang="en-US" sz="3300">
                <a:solidFill>
                  <a:schemeClr val="dk1"/>
                </a:solidFill>
              </a:rPr>
              <a:t> </a:t>
            </a:r>
            <a:r>
              <a:rPr b="1" lang="en-US" sz="3300" u="sng">
                <a:solidFill>
                  <a:schemeClr val="hlink"/>
                </a:solidFill>
                <a:hlinkClick r:id="rId3"/>
              </a:rPr>
              <a:t>here</a:t>
            </a:r>
            <a:r>
              <a:rPr b="1" lang="en-US" sz="3300">
                <a:solidFill>
                  <a:schemeClr val="dk1"/>
                </a:solidFill>
              </a:rPr>
              <a:t> - </a:t>
            </a:r>
            <a:r>
              <a:rPr b="1" lang="en-US" sz="3300" u="sng">
                <a:solidFill>
                  <a:schemeClr val="accent3"/>
                </a:solidFill>
              </a:rPr>
              <a:t>make a copy</a:t>
            </a:r>
            <a:r>
              <a:rPr b="1" lang="en-US" sz="3300">
                <a:solidFill>
                  <a:schemeClr val="accent1"/>
                </a:solidFill>
              </a:rPr>
              <a:t> </a:t>
            </a:r>
            <a:r>
              <a:rPr lang="en-US" sz="3300">
                <a:solidFill>
                  <a:schemeClr val="dk1"/>
                </a:solidFill>
              </a:rPr>
              <a:t>&amp; begin tailoring it for your company</a:t>
            </a:r>
            <a:br>
              <a:rPr lang="en-US" sz="3300">
                <a:solidFill>
                  <a:schemeClr val="dk1"/>
                </a:solidFill>
              </a:rPr>
            </a:br>
            <a:endParaRPr sz="3300">
              <a:solidFill>
                <a:schemeClr val="dk1"/>
              </a:solidFill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b="1" lang="en-US" sz="3300">
                <a:solidFill>
                  <a:schemeClr val="accent1"/>
                </a:solidFill>
              </a:rPr>
              <a:t>Sign up for a session with M.G.!</a:t>
            </a:r>
            <a:r>
              <a:rPr lang="en-US" sz="3300">
                <a:solidFill>
                  <a:schemeClr val="dk1"/>
                </a:solidFill>
              </a:rPr>
              <a:t>  Email me at </a:t>
            </a:r>
            <a:r>
              <a:rPr lang="en-US" sz="3300" u="sng">
                <a:solidFill>
                  <a:schemeClr val="hlink"/>
                </a:solidFill>
                <a:hlinkClick r:id="rId4"/>
              </a:rPr>
              <a:t>mg.thibaut@scalevp.com</a:t>
            </a:r>
            <a:br>
              <a:rPr lang="en-US" sz="3300">
                <a:solidFill>
                  <a:schemeClr val="dk1"/>
                </a:solidFill>
              </a:rPr>
            </a:br>
            <a:endParaRPr sz="3300">
              <a:solidFill>
                <a:schemeClr val="dk1"/>
              </a:solidFill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b="1" lang="en-US" sz="3300">
                <a:solidFill>
                  <a:schemeClr val="accent1"/>
                </a:solidFill>
              </a:rPr>
              <a:t>Stay tuned for future CFO Council Sessions!</a:t>
            </a:r>
            <a:r>
              <a:rPr b="1" lang="en-US" sz="3300">
                <a:solidFill>
                  <a:schemeClr val="dk2"/>
                </a:solidFill>
              </a:rPr>
              <a:t>  </a:t>
            </a:r>
            <a:r>
              <a:rPr lang="en-US" sz="3300">
                <a:solidFill>
                  <a:schemeClr val="dk1"/>
                </a:solidFill>
              </a:rPr>
              <a:t>Annual budgeting &amp; forecasting coming soon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608" name="Google Shape;2608;p127"/>
          <p:cNvSpPr txBox="1"/>
          <p:nvPr>
            <p:ph type="title"/>
          </p:nvPr>
        </p:nvSpPr>
        <p:spPr>
          <a:xfrm>
            <a:off x="578555" y="4949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</a:rPr>
              <a:t>Next steps</a:t>
            </a:r>
            <a:endParaRPr sz="4100">
              <a:solidFill>
                <a:schemeClr val="dk1"/>
              </a:solidFill>
            </a:endParaRPr>
          </a:p>
        </p:txBody>
      </p:sp>
      <p:sp>
        <p:nvSpPr>
          <p:cNvPr id="2609" name="Google Shape;2609;p127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0" name="Google Shape;2610;p127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128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Some real examples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17" name="Google Shape;2617;p12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2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p12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24" name="Google Shape;2624;p129" title="Screenshot 2025-09-19 at 2.36.5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606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76"/>
          <p:cNvSpPr txBox="1"/>
          <p:nvPr>
            <p:ph type="title"/>
          </p:nvPr>
        </p:nvSpPr>
        <p:spPr>
          <a:xfrm>
            <a:off x="482055" y="5257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A checklist for metric selection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997" name="Google Shape;1997;p76"/>
          <p:cNvSpPr txBox="1"/>
          <p:nvPr/>
        </p:nvSpPr>
        <p:spPr>
          <a:xfrm>
            <a:off x="542447" y="1283325"/>
            <a:ext cx="11086800" cy="3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utfit"/>
              <a:buChar char="✔"/>
            </a:pPr>
            <a:r>
              <a:rPr b="1" lang="en-US" sz="2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Is it actionable?</a:t>
            </a:r>
            <a:r>
              <a:rPr lang="en-US" sz="2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 Can this metric inform a clear decision or next step?</a:t>
            </a:r>
            <a:endParaRPr sz="27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400050" lvl="0" marL="457200" rtl="0" algn="l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utfit"/>
              <a:buChar char="✔"/>
            </a:pPr>
            <a:r>
              <a:rPr b="1" lang="en-US" sz="2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Is it a trend?</a:t>
            </a:r>
            <a:r>
              <a:rPr lang="en-US" sz="2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 Does it show progress over time?  </a:t>
            </a:r>
            <a:endParaRPr sz="27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400050" lvl="0" marL="457200" rtl="0" algn="l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utfit"/>
              <a:buChar char="✔"/>
            </a:pPr>
            <a:r>
              <a:rPr b="1" lang="en-US" sz="2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Does it map to a strategic priority?</a:t>
            </a:r>
            <a:r>
              <a:rPr lang="en-US" sz="2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 Is it directly tied to goals like growth, efficiency or runway?</a:t>
            </a:r>
            <a:endParaRPr sz="27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400050" lvl="0" marL="457200" rtl="0" algn="l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utfit"/>
              <a:buChar char="✔"/>
            </a:pPr>
            <a:r>
              <a:rPr b="1" lang="en-US" sz="2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Would the Board ask about it anyway?</a:t>
            </a:r>
            <a:r>
              <a:rPr lang="en-US" sz="2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 Does it preempt common investor questions or concerns?</a:t>
            </a:r>
            <a:endParaRPr sz="27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400050" lvl="0" marL="457200" rtl="0" algn="l"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700"/>
              <a:buFont typeface="Outfit"/>
              <a:buChar char="✔"/>
            </a:pPr>
            <a:r>
              <a:rPr b="1" lang="en-US" sz="2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Is it owned and understood internally?</a:t>
            </a:r>
            <a:r>
              <a:rPr lang="en-US" sz="2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 Is someone accountable and can you explain it clearly?</a:t>
            </a:r>
            <a:endParaRPr sz="27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98" name="Google Shape;1998;p76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9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p130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1" name="Google Shape;2631;p130" title="Screenshot 2025-09-19 at 2.37.1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56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6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13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8" name="Google Shape;2638;p131" title="Screenshot 2025-09-19 at 2.37.3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63" y="152400"/>
            <a:ext cx="11080274" cy="616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3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3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5" name="Google Shape;2645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00" y="272700"/>
            <a:ext cx="11840399" cy="58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13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2" name="Google Shape;2652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00" y="137125"/>
            <a:ext cx="11080591" cy="616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7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34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9" name="Google Shape;2659;p134" title="Screenshot 2025-12-03 at 12.50.4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125" y="114988"/>
            <a:ext cx="8301700" cy="626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p135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6" name="Google Shape;2666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197" cy="542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p13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73" name="Google Shape;2673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198" cy="557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p13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0" name="Google Shape;2680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5870"/>
            <a:ext cx="11887200" cy="411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681" name="Google Shape;2681;p137"/>
          <p:cNvSpPr/>
          <p:nvPr/>
        </p:nvSpPr>
        <p:spPr>
          <a:xfrm>
            <a:off x="2381650" y="2290095"/>
            <a:ext cx="1368000" cy="210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82" name="Google Shape;2682;p137"/>
          <p:cNvSpPr/>
          <p:nvPr/>
        </p:nvSpPr>
        <p:spPr>
          <a:xfrm>
            <a:off x="4486575" y="2290095"/>
            <a:ext cx="1040100" cy="210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77"/>
          <p:cNvSpPr txBox="1"/>
          <p:nvPr>
            <p:ph type="title"/>
          </p:nvPr>
        </p:nvSpPr>
        <p:spPr>
          <a:xfrm>
            <a:off x="482050" y="601950"/>
            <a:ext cx="110145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The layer cake of strategic reporting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Numbers are just the start - add insight &amp; action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004" name="Google Shape;2004;p77"/>
          <p:cNvSpPr/>
          <p:nvPr/>
        </p:nvSpPr>
        <p:spPr>
          <a:xfrm>
            <a:off x="1548850" y="4512848"/>
            <a:ext cx="8677800" cy="1325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1. Bottom layer:</a:t>
            </a:r>
            <a:r>
              <a:rPr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  What are the numbers?</a:t>
            </a:r>
            <a:endParaRPr sz="2700">
              <a:solidFill>
                <a:schemeClr val="l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05" name="Google Shape;2005;p77"/>
          <p:cNvSpPr/>
          <p:nvPr/>
        </p:nvSpPr>
        <p:spPr>
          <a:xfrm>
            <a:off x="2643675" y="1847357"/>
            <a:ext cx="6488100" cy="132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Outfit"/>
                <a:ea typeface="Outfit"/>
                <a:cs typeface="Outfit"/>
                <a:sym typeface="Outfit"/>
              </a:rPr>
              <a:t>3. Top layer:</a:t>
            </a:r>
            <a:r>
              <a:rPr lang="en-US" sz="2700">
                <a:latin typeface="Outfit"/>
                <a:ea typeface="Outfit"/>
                <a:cs typeface="Outfit"/>
                <a:sym typeface="Outfit"/>
              </a:rPr>
              <a:t>  What do we do about it?</a:t>
            </a:r>
            <a:endParaRPr sz="27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06" name="Google Shape;2006;p77"/>
          <p:cNvSpPr/>
          <p:nvPr/>
        </p:nvSpPr>
        <p:spPr>
          <a:xfrm>
            <a:off x="2098290" y="3180103"/>
            <a:ext cx="7578900" cy="13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2. Middle layer:</a:t>
            </a:r>
            <a:r>
              <a:rPr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  Why</a:t>
            </a:r>
            <a:r>
              <a:rPr b="1"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are they that way?</a:t>
            </a:r>
            <a:endParaRPr sz="2700">
              <a:solidFill>
                <a:schemeClr val="l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07" name="Google Shape;2007;p77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78"/>
          <p:cNvSpPr txBox="1"/>
          <p:nvPr>
            <p:ph type="title"/>
          </p:nvPr>
        </p:nvSpPr>
        <p:spPr>
          <a:xfrm>
            <a:off x="482050" y="601950"/>
            <a:ext cx="110145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Example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013" name="Google Shape;2013;p78"/>
          <p:cNvSpPr/>
          <p:nvPr/>
        </p:nvSpPr>
        <p:spPr>
          <a:xfrm>
            <a:off x="1552900" y="4512850"/>
            <a:ext cx="8677800" cy="13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utfit"/>
              <a:buAutoNum type="arabicPeriod"/>
            </a:pPr>
            <a:r>
              <a:rPr b="1"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What happened:</a:t>
            </a:r>
            <a:r>
              <a:rPr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 ARR dropped X% quarter over quarter</a:t>
            </a:r>
            <a:endParaRPr sz="2700">
              <a:solidFill>
                <a:schemeClr val="l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14" name="Google Shape;2014;p78"/>
          <p:cNvSpPr/>
          <p:nvPr/>
        </p:nvSpPr>
        <p:spPr>
          <a:xfrm>
            <a:off x="1552875" y="1847350"/>
            <a:ext cx="8677800" cy="132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Outfit"/>
                <a:ea typeface="Outfit"/>
                <a:cs typeface="Outfit"/>
                <a:sym typeface="Outfit"/>
              </a:rPr>
              <a:t>3.  </a:t>
            </a:r>
            <a:r>
              <a:rPr b="1" lang="en-US" sz="2700">
                <a:latin typeface="Outfit"/>
                <a:ea typeface="Outfit"/>
                <a:cs typeface="Outfit"/>
                <a:sym typeface="Outfit"/>
              </a:rPr>
              <a:t>What do we do:</a:t>
            </a:r>
            <a:r>
              <a:rPr lang="en-US" sz="2700">
                <a:latin typeface="Outfit"/>
                <a:ea typeface="Outfit"/>
                <a:cs typeface="Outfit"/>
                <a:sym typeface="Outfit"/>
              </a:rPr>
              <a:t>  GTM is re-focusing on mid-market accounts with lower churn &amp; higher expansion potential</a:t>
            </a:r>
            <a:endParaRPr sz="27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15" name="Google Shape;2015;p78"/>
          <p:cNvSpPr/>
          <p:nvPr/>
        </p:nvSpPr>
        <p:spPr>
          <a:xfrm>
            <a:off x="1552900" y="3180100"/>
            <a:ext cx="8677800" cy="13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2.  </a:t>
            </a:r>
            <a:r>
              <a:rPr b="1"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Why:</a:t>
            </a:r>
            <a:r>
              <a:rPr lang="en-US" sz="27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rPr>
              <a:t> Churn in SMB segment ticked up X%</a:t>
            </a:r>
            <a:endParaRPr sz="2700">
              <a:solidFill>
                <a:schemeClr val="l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16" name="Google Shape;2016;p78"/>
          <p:cNvSpPr txBox="1"/>
          <p:nvPr/>
        </p:nvSpPr>
        <p:spPr>
          <a:xfrm>
            <a:off x="9492146" y="6437591"/>
            <a:ext cx="2019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INSTRUCTIONS</a:t>
            </a:r>
            <a:endParaRPr b="1" i="1" sz="16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79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TEMPLATE</a:t>
            </a:r>
            <a:br>
              <a:rPr lang="en-US" sz="2900"/>
            </a:br>
            <a:br>
              <a:rPr b="1" lang="en-US" sz="1500"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Sample board deck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23" name="Google Shape;2023;p7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ale Venture Partners Deck Theme">
  <a:themeElements>
    <a:clrScheme name="Simple Light">
      <a:dk1>
        <a:srgbClr val="060119"/>
      </a:dk1>
      <a:lt1>
        <a:srgbClr val="FFFFFF"/>
      </a:lt1>
      <a:dk2>
        <a:srgbClr val="224F41"/>
      </a:dk2>
      <a:lt2>
        <a:srgbClr val="F6F6F6"/>
      </a:lt2>
      <a:accent1>
        <a:srgbClr val="528577"/>
      </a:accent1>
      <a:accent2>
        <a:srgbClr val="7DA399"/>
      </a:accent2>
      <a:accent3>
        <a:srgbClr val="E5ECEA"/>
      </a:accent3>
      <a:accent4>
        <a:srgbClr val="0D71A9"/>
      </a:accent4>
      <a:accent5>
        <a:srgbClr val="6EAACB"/>
      </a:accent5>
      <a:accent6>
        <a:srgbClr val="E2EEF5"/>
      </a:accent6>
      <a:hlink>
        <a:srgbClr val="E5A8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cale Venture Partners Deck Theme">
  <a:themeElements>
    <a:clrScheme name="Simple Light">
      <a:dk1>
        <a:srgbClr val="060119"/>
      </a:dk1>
      <a:lt1>
        <a:srgbClr val="FFFFFF"/>
      </a:lt1>
      <a:dk2>
        <a:srgbClr val="224F41"/>
      </a:dk2>
      <a:lt2>
        <a:srgbClr val="F6F6F6"/>
      </a:lt2>
      <a:accent1>
        <a:srgbClr val="528577"/>
      </a:accent1>
      <a:accent2>
        <a:srgbClr val="7DA399"/>
      </a:accent2>
      <a:accent3>
        <a:srgbClr val="E5ECEA"/>
      </a:accent3>
      <a:accent4>
        <a:srgbClr val="0D71A9"/>
      </a:accent4>
      <a:accent5>
        <a:srgbClr val="6EAACB"/>
      </a:accent5>
      <a:accent6>
        <a:srgbClr val="E2EEF5"/>
      </a:accent6>
      <a:hlink>
        <a:srgbClr val="E5A8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