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37223687d_2_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2037223687d_2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0a4303ea3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0a4303ea3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a1769d6e8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4a1769d6e8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a1769d6e8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4a1769d6e8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0a4303ea3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0a4303ea3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4a1769d6e8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4a1769d6e8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4a1769d6e8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4a1769d6e8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0a4303ea3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0a4303ea3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4a1769d6e8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4a1769d6e8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4a1769d6e8_1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4a1769d6e8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4a1769d6e8_1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4a1769d6e8_1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09f4f41a6_0_365:notes"/>
          <p:cNvSpPr txBox="1"/>
          <p:nvPr>
            <p:ph idx="1" type="body"/>
          </p:nvPr>
        </p:nvSpPr>
        <p:spPr>
          <a:xfrm>
            <a:off x="685584" y="4400013"/>
            <a:ext cx="54867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109f4f41a6_0_365:notes"/>
          <p:cNvSpPr/>
          <p:nvPr>
            <p:ph idx="2" type="sldImg"/>
          </p:nvPr>
        </p:nvSpPr>
        <p:spPr>
          <a:xfrm>
            <a:off x="1906455" y="1143266"/>
            <a:ext cx="3045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0a4303ea3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0a4303ea3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4a1769d6e8_1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4a1769d6e8_1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4a1769d6e8_1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4a1769d6e8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4a1769d6e8_1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4a1769d6e8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2d076887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2d076887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09f4f41a6_0_371:notes"/>
          <p:cNvSpPr txBox="1"/>
          <p:nvPr>
            <p:ph idx="1" type="body"/>
          </p:nvPr>
        </p:nvSpPr>
        <p:spPr>
          <a:xfrm>
            <a:off x="685584" y="4400013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2109f4f41a6_0_3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09f4f41a6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109f4f41a6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a1769d6e8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4a1769d6e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a1769d6e8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4a1769d6e8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a1769d6e8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a1769d6e8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a4303ea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0a4303ea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4a1769d6e8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4a1769d6e8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908976" y="2478584"/>
            <a:ext cx="5306870" cy="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996315" y="3085753"/>
            <a:ext cx="5148829" cy="7610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595" y="1378913"/>
            <a:ext cx="2438810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424217" y="341013"/>
            <a:ext cx="8093393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1"/>
          <p:cNvSpPr/>
          <p:nvPr>
            <p:ph idx="2" type="chart"/>
          </p:nvPr>
        </p:nvSpPr>
        <p:spPr>
          <a:xfrm>
            <a:off x="424217" y="1129099"/>
            <a:ext cx="8093393" cy="31190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3"/>
          <p:cNvSpPr/>
          <p:nvPr>
            <p:ph idx="2" type="pic"/>
          </p:nvPr>
        </p:nvSpPr>
        <p:spPr>
          <a:xfrm>
            <a:off x="0" y="0"/>
            <a:ext cx="9144000" cy="51326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997161" y="2505704"/>
            <a:ext cx="5149679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1997161" y="3086101"/>
            <a:ext cx="5149679" cy="7602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3649" y="1695754"/>
            <a:ext cx="497693" cy="54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 b="0" l="0" r="5828" t="0"/>
          <a:stretch/>
        </p:blipFill>
        <p:spPr>
          <a:xfrm>
            <a:off x="351" y="1367102"/>
            <a:ext cx="9144000" cy="37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type="ctrTitle"/>
          </p:nvPr>
        </p:nvSpPr>
        <p:spPr>
          <a:xfrm>
            <a:off x="1908976" y="3129047"/>
            <a:ext cx="5306870" cy="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17" name="Google Shape;117;p15"/>
          <p:cNvGrpSpPr/>
          <p:nvPr/>
        </p:nvGrpSpPr>
        <p:grpSpPr>
          <a:xfrm>
            <a:off x="8799920" y="4895368"/>
            <a:ext cx="132685" cy="146654"/>
            <a:chOff x="19347602" y="10743921"/>
            <a:chExt cx="291724" cy="322459"/>
          </a:xfrm>
        </p:grpSpPr>
        <p:sp>
          <p:nvSpPr>
            <p:cNvPr id="118" name="Google Shape;118;p15"/>
            <p:cNvSpPr/>
            <p:nvPr/>
          </p:nvSpPr>
          <p:spPr>
            <a:xfrm>
              <a:off x="19347602" y="10983030"/>
              <a:ext cx="291724" cy="83350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9347602" y="10743921"/>
              <a:ext cx="291724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424217" y="1198753"/>
            <a:ext cx="8092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422848" y="336037"/>
            <a:ext cx="80925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2">
            <a:alphaModFix/>
          </a:blip>
          <a:srcRect b="0" l="0" r="5829" t="0"/>
          <a:stretch/>
        </p:blipFill>
        <p:spPr>
          <a:xfrm>
            <a:off x="0" y="1367102"/>
            <a:ext cx="9144000" cy="37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-4543" y="4278499"/>
            <a:ext cx="9153103" cy="867186"/>
          </a:xfrm>
          <a:custGeom>
            <a:rect b="b" l="l" r="r" t="t"/>
            <a:pathLst>
              <a:path extrusionOk="0" h="1905904" w="20116709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0" name="Google Shape;150;p20"/>
          <p:cNvGrpSpPr/>
          <p:nvPr/>
        </p:nvGrpSpPr>
        <p:grpSpPr>
          <a:xfrm>
            <a:off x="8799295" y="4895371"/>
            <a:ext cx="132676" cy="146654"/>
            <a:chOff x="19347602" y="10743921"/>
            <a:chExt cx="291723" cy="322458"/>
          </a:xfrm>
        </p:grpSpPr>
        <p:sp>
          <p:nvSpPr>
            <p:cNvPr id="151" name="Google Shape;151;p20"/>
            <p:cNvSpPr/>
            <p:nvPr/>
          </p:nvSpPr>
          <p:spPr>
            <a:xfrm>
              <a:off x="19347602" y="10983030"/>
              <a:ext cx="291723" cy="83349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19347602" y="10743921"/>
              <a:ext cx="291723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424564" y="1197792"/>
            <a:ext cx="78864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424217" y="1198753"/>
            <a:ext cx="8092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422848" y="336037"/>
            <a:ext cx="80925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2" type="body"/>
          </p:nvPr>
        </p:nvSpPr>
        <p:spPr>
          <a:xfrm>
            <a:off x="424217" y="908271"/>
            <a:ext cx="80925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24217" y="1198753"/>
            <a:ext cx="80922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422848" y="336037"/>
            <a:ext cx="8092250" cy="401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424217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4532102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424217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2" type="body"/>
          </p:nvPr>
        </p:nvSpPr>
        <p:spPr>
          <a:xfrm>
            <a:off x="4532102" y="1197705"/>
            <a:ext cx="3783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3"/>
          <p:cNvSpPr txBox="1"/>
          <p:nvPr>
            <p:ph idx="3" type="body"/>
          </p:nvPr>
        </p:nvSpPr>
        <p:spPr>
          <a:xfrm>
            <a:off x="424217" y="906596"/>
            <a:ext cx="37833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177" name="Google Shape;177;p23"/>
          <p:cNvSpPr txBox="1"/>
          <p:nvPr>
            <p:ph idx="4" type="body"/>
          </p:nvPr>
        </p:nvSpPr>
        <p:spPr>
          <a:xfrm>
            <a:off x="4532101" y="906596"/>
            <a:ext cx="38859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Title, Body, Imag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>
            <p:ph idx="2" type="pic"/>
          </p:nvPr>
        </p:nvSpPr>
        <p:spPr>
          <a:xfrm>
            <a:off x="4670742" y="-27436"/>
            <a:ext cx="4510800" cy="48591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43054" y="1198753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4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type="title"/>
          </p:nvPr>
        </p:nvSpPr>
        <p:spPr>
          <a:xfrm>
            <a:off x="422848" y="161198"/>
            <a:ext cx="4092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424217" y="341013"/>
            <a:ext cx="8093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5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5"/>
          <p:cNvSpPr/>
          <p:nvPr>
            <p:ph idx="2" type="chart"/>
          </p:nvPr>
        </p:nvSpPr>
        <p:spPr>
          <a:xfrm>
            <a:off x="424217" y="1129100"/>
            <a:ext cx="8093400" cy="3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6"/>
          <p:cNvSpPr/>
          <p:nvPr>
            <p:ph idx="2" type="pic"/>
          </p:nvPr>
        </p:nvSpPr>
        <p:spPr>
          <a:xfrm>
            <a:off x="0" y="0"/>
            <a:ext cx="9144000" cy="5132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1997161" y="2505704"/>
            <a:ext cx="51495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7"/>
          <p:cNvSpPr txBox="1"/>
          <p:nvPr>
            <p:ph idx="1" type="subTitle"/>
          </p:nvPr>
        </p:nvSpPr>
        <p:spPr>
          <a:xfrm>
            <a:off x="1997161" y="3086101"/>
            <a:ext cx="51495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3649" y="1695754"/>
            <a:ext cx="497691" cy="54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2">
            <a:alphaModFix/>
          </a:blip>
          <a:srcRect b="0" l="0" r="5829" t="0"/>
          <a:stretch/>
        </p:blipFill>
        <p:spPr>
          <a:xfrm>
            <a:off x="351" y="1367102"/>
            <a:ext cx="9144000" cy="37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>
            <p:ph type="ctrTitle"/>
          </p:nvPr>
        </p:nvSpPr>
        <p:spPr>
          <a:xfrm>
            <a:off x="1908976" y="3129046"/>
            <a:ext cx="5307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03" name="Google Shape;203;p28"/>
          <p:cNvGrpSpPr/>
          <p:nvPr/>
        </p:nvGrpSpPr>
        <p:grpSpPr>
          <a:xfrm>
            <a:off x="8799295" y="4895371"/>
            <a:ext cx="132676" cy="146654"/>
            <a:chOff x="19347602" y="10743921"/>
            <a:chExt cx="291723" cy="322458"/>
          </a:xfrm>
        </p:grpSpPr>
        <p:sp>
          <p:nvSpPr>
            <p:cNvPr id="204" name="Google Shape;204;p28"/>
            <p:cNvSpPr/>
            <p:nvPr/>
          </p:nvSpPr>
          <p:spPr>
            <a:xfrm>
              <a:off x="19347602" y="10983030"/>
              <a:ext cx="291723" cy="83349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9347602" y="10743921"/>
              <a:ext cx="291723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29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w/ Logo">
  <p:cSld name="5_Title Slide w/ Logo">
    <p:bg>
      <p:bgPr>
        <a:solidFill>
          <a:schemeClr val="dk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ctrTitle"/>
          </p:nvPr>
        </p:nvSpPr>
        <p:spPr>
          <a:xfrm>
            <a:off x="1918922" y="2850583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26214" y="1562207"/>
            <a:ext cx="891510" cy="98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30"/>
          <p:cNvGrpSpPr/>
          <p:nvPr/>
        </p:nvGrpSpPr>
        <p:grpSpPr>
          <a:xfrm>
            <a:off x="-4544" y="4278492"/>
            <a:ext cx="9149079" cy="866805"/>
            <a:chOff x="-9992" y="9387571"/>
            <a:chExt cx="20116709" cy="1905904"/>
          </a:xfrm>
        </p:grpSpPr>
        <p:grpSp>
          <p:nvGrpSpPr>
            <p:cNvPr id="216" name="Google Shape;216;p30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217" name="Google Shape;217;p30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18" name="Google Shape;218;p30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219" name="Google Shape;219;p30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405650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405650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0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4056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424563" y="1197705"/>
            <a:ext cx="8306100" cy="3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2794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5828" t="0"/>
          <a:stretch/>
        </p:blipFill>
        <p:spPr>
          <a:xfrm>
            <a:off x="0" y="1367102"/>
            <a:ext cx="9144000" cy="3776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-4543" y="4278499"/>
            <a:ext cx="9149736" cy="866806"/>
            <a:chOff x="-9992" y="9387571"/>
            <a:chExt cx="20116710" cy="1905904"/>
          </a:xfrm>
        </p:grpSpPr>
        <p:grpSp>
          <p:nvGrpSpPr>
            <p:cNvPr id="32" name="Google Shape;32;p4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4" name="Google Shape;34;p4"/>
              <p:cNvGrpSpPr/>
              <p:nvPr/>
            </p:nvGrpSpPr>
            <p:grpSpPr>
              <a:xfrm>
                <a:off x="19347602" y="10743921"/>
                <a:ext cx="291724" cy="322459"/>
                <a:chOff x="19347602" y="10743921"/>
                <a:chExt cx="291724" cy="322459"/>
              </a:xfrm>
            </p:grpSpPr>
            <p:sp>
              <p:nvSpPr>
                <p:cNvPr id="35" name="Google Shape;35;p4"/>
                <p:cNvSpPr/>
                <p:nvPr/>
              </p:nvSpPr>
              <p:spPr>
                <a:xfrm>
                  <a:off x="19347602" y="10983030"/>
                  <a:ext cx="291724" cy="83350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6" name="Google Shape;36;p4"/>
                <p:cNvSpPr/>
                <p:nvPr/>
              </p:nvSpPr>
              <p:spPr>
                <a:xfrm>
                  <a:off x="19347602" y="10743921"/>
                  <a:ext cx="291724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37" name="Google Shape;3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4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424564" y="1197792"/>
            <a:ext cx="7886195" cy="15349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ctrTitle"/>
          </p:nvPr>
        </p:nvSpPr>
        <p:spPr>
          <a:xfrm>
            <a:off x="1908976" y="2478584"/>
            <a:ext cx="5307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0" spcFirstLastPara="1" rIns="41575" wrap="square" tIns="207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31" name="Google Shape;231;p32"/>
          <p:cNvSpPr txBox="1"/>
          <p:nvPr>
            <p:ph idx="1" type="subTitle"/>
          </p:nvPr>
        </p:nvSpPr>
        <p:spPr>
          <a:xfrm>
            <a:off x="1996315" y="3085753"/>
            <a:ext cx="51489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14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3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00"/>
            </a:lvl9pPr>
          </a:lstStyle>
          <a:p/>
        </p:txBody>
      </p:sp>
      <p:sp>
        <p:nvSpPr>
          <p:cNvPr id="232" name="Google Shape;232;p32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5E5DC"/>
              </a:buClr>
              <a:buSzPts val="600"/>
              <a:buFont typeface="Century Gothic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entury Gothic"/>
              <a:buNone/>
              <a:defRPr/>
            </a:lvl9pPr>
          </a:lstStyle>
          <a:p/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596" y="1378913"/>
            <a:ext cx="2438638" cy="53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Clr>
                <a:srgbClr val="B5E5DC"/>
              </a:buClr>
              <a:buSzPts val="800"/>
              <a:buFont typeface="Century Gothic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/>
          <p:nvPr/>
        </p:nvSpPr>
        <p:spPr>
          <a:xfrm>
            <a:off x="6232377" y="-2094"/>
            <a:ext cx="2908760" cy="5145465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33"/>
          <p:cNvGrpSpPr/>
          <p:nvPr/>
        </p:nvGrpSpPr>
        <p:grpSpPr>
          <a:xfrm>
            <a:off x="-4543" y="4278495"/>
            <a:ext cx="9149079" cy="866805"/>
            <a:chOff x="-9992" y="9387571"/>
            <a:chExt cx="20116709" cy="1905904"/>
          </a:xfrm>
        </p:grpSpPr>
        <p:grpSp>
          <p:nvGrpSpPr>
            <p:cNvPr id="238" name="Google Shape;238;p33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239" name="Google Shape;239;p33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0" name="Google Shape;240;p33"/>
              <p:cNvGrpSpPr/>
              <p:nvPr/>
            </p:nvGrpSpPr>
            <p:grpSpPr>
              <a:xfrm>
                <a:off x="19347602" y="10743921"/>
                <a:ext cx="291723" cy="322458"/>
                <a:chOff x="19347602" y="10743921"/>
                <a:chExt cx="291723" cy="322458"/>
              </a:xfrm>
            </p:grpSpPr>
            <p:sp>
              <p:nvSpPr>
                <p:cNvPr id="241" name="Google Shape;241;p33"/>
                <p:cNvSpPr/>
                <p:nvPr/>
              </p:nvSpPr>
              <p:spPr>
                <a:xfrm>
                  <a:off x="19347602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33"/>
                <p:cNvSpPr/>
                <p:nvPr/>
              </p:nvSpPr>
              <p:spPr>
                <a:xfrm>
                  <a:off x="19347602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43" name="Google Shape;243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33"/>
          <p:cNvSpPr txBox="1"/>
          <p:nvPr>
            <p:ph type="title"/>
          </p:nvPr>
        </p:nvSpPr>
        <p:spPr>
          <a:xfrm>
            <a:off x="424217" y="341013"/>
            <a:ext cx="5423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33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6373225" y="644260"/>
            <a:ext cx="2634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2" type="body"/>
          </p:nvPr>
        </p:nvSpPr>
        <p:spPr>
          <a:xfrm>
            <a:off x="6373225" y="353778"/>
            <a:ext cx="26349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249" name="Google Shape;249;p33"/>
          <p:cNvSpPr/>
          <p:nvPr>
            <p:ph idx="3" type="pic"/>
          </p:nvPr>
        </p:nvSpPr>
        <p:spPr>
          <a:xfrm>
            <a:off x="424564" y="966031"/>
            <a:ext cx="5423400" cy="340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6232377" y="-2094"/>
            <a:ext cx="2908591" cy="5143211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" name="Google Shape;44;p5"/>
          <p:cNvGrpSpPr/>
          <p:nvPr/>
        </p:nvGrpSpPr>
        <p:grpSpPr>
          <a:xfrm>
            <a:off x="-4543" y="4278499"/>
            <a:ext cx="9149736" cy="866806"/>
            <a:chOff x="-9992" y="9387571"/>
            <a:chExt cx="20116710" cy="1905904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46" name="Google Shape;46;p5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47" name="Google Shape;47;p5"/>
              <p:cNvGrpSpPr/>
              <p:nvPr/>
            </p:nvGrpSpPr>
            <p:grpSpPr>
              <a:xfrm>
                <a:off x="19347602" y="10743921"/>
                <a:ext cx="291724" cy="322459"/>
                <a:chOff x="19347602" y="10743921"/>
                <a:chExt cx="291724" cy="322459"/>
              </a:xfrm>
            </p:grpSpPr>
            <p:sp>
              <p:nvSpPr>
                <p:cNvPr id="48" name="Google Shape;48;p5"/>
                <p:cNvSpPr/>
                <p:nvPr/>
              </p:nvSpPr>
              <p:spPr>
                <a:xfrm>
                  <a:off x="19347602" y="10983030"/>
                  <a:ext cx="291724" cy="83350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9" name="Google Shape;49;p5"/>
                <p:cNvSpPr/>
                <p:nvPr/>
              </p:nvSpPr>
              <p:spPr>
                <a:xfrm>
                  <a:off x="19347602" y="10743921"/>
                  <a:ext cx="291724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50" name="Google Shape;50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424217" y="341013"/>
            <a:ext cx="5423334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6373225" y="644260"/>
            <a:ext cx="263503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2" type="body"/>
          </p:nvPr>
        </p:nvSpPr>
        <p:spPr>
          <a:xfrm>
            <a:off x="6373225" y="353778"/>
            <a:ext cx="2635030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56" name="Google Shape;56;p5"/>
          <p:cNvSpPr/>
          <p:nvPr>
            <p:ph idx="3" type="pic"/>
          </p:nvPr>
        </p:nvSpPr>
        <p:spPr>
          <a:xfrm>
            <a:off x="424564" y="966031"/>
            <a:ext cx="5423294" cy="34020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5828" t="0"/>
          <a:stretch/>
        </p:blipFill>
        <p:spPr>
          <a:xfrm>
            <a:off x="0" y="1367102"/>
            <a:ext cx="9144000" cy="37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>
            <a:off x="-4543" y="4278499"/>
            <a:ext cx="9149735" cy="866807"/>
          </a:xfrm>
          <a:custGeom>
            <a:rect b="b" l="l" r="r" t="t"/>
            <a:pathLst>
              <a:path extrusionOk="0" h="1905904" w="20116709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" name="Google Shape;61;p6"/>
          <p:cNvGrpSpPr/>
          <p:nvPr/>
        </p:nvGrpSpPr>
        <p:grpSpPr>
          <a:xfrm>
            <a:off x="8799920" y="4895368"/>
            <a:ext cx="132685" cy="146654"/>
            <a:chOff x="19347602" y="10743921"/>
            <a:chExt cx="291724" cy="322459"/>
          </a:xfrm>
        </p:grpSpPr>
        <p:sp>
          <p:nvSpPr>
            <p:cNvPr id="62" name="Google Shape;62;p6"/>
            <p:cNvSpPr/>
            <p:nvPr/>
          </p:nvSpPr>
          <p:spPr>
            <a:xfrm>
              <a:off x="19347602" y="10983030"/>
              <a:ext cx="291724" cy="83350"/>
            </a:xfrm>
            <a:custGeom>
              <a:rect b="b" l="l" r="r" t="t"/>
              <a:pathLst>
                <a:path extrusionOk="0" h="83349" w="291723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9347602" y="10743921"/>
              <a:ext cx="291724" cy="197955"/>
            </a:xfrm>
            <a:custGeom>
              <a:rect b="b" l="l" r="r" t="t"/>
              <a:pathLst>
                <a:path extrusionOk="0" h="197955" w="291723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64" name="Google Shape;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7" y="4937370"/>
            <a:ext cx="480594" cy="10455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6"/>
          <p:cNvSpPr txBox="1"/>
          <p:nvPr>
            <p:ph idx="1" type="body"/>
          </p:nvPr>
        </p:nvSpPr>
        <p:spPr>
          <a:xfrm>
            <a:off x="424564" y="1197792"/>
            <a:ext cx="7886195" cy="15349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424217" y="1198753"/>
            <a:ext cx="80922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type="title"/>
          </p:nvPr>
        </p:nvSpPr>
        <p:spPr>
          <a:xfrm>
            <a:off x="422848" y="336037"/>
            <a:ext cx="8092250" cy="401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24217" y="908271"/>
            <a:ext cx="8092250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424217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2" type="body"/>
          </p:nvPr>
        </p:nvSpPr>
        <p:spPr>
          <a:xfrm>
            <a:off x="4532102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424217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2" type="body"/>
          </p:nvPr>
        </p:nvSpPr>
        <p:spPr>
          <a:xfrm>
            <a:off x="4532102" y="1197705"/>
            <a:ext cx="378322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9"/>
          <p:cNvSpPr txBox="1"/>
          <p:nvPr>
            <p:ph idx="3" type="body"/>
          </p:nvPr>
        </p:nvSpPr>
        <p:spPr>
          <a:xfrm>
            <a:off x="424217" y="906596"/>
            <a:ext cx="3783227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  <p:sp>
        <p:nvSpPr>
          <p:cNvPr id="88" name="Google Shape;88;p9"/>
          <p:cNvSpPr txBox="1"/>
          <p:nvPr>
            <p:ph idx="4" type="body"/>
          </p:nvPr>
        </p:nvSpPr>
        <p:spPr>
          <a:xfrm>
            <a:off x="4532101" y="906596"/>
            <a:ext cx="3885947" cy="21435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1" sz="7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Title, Body,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>
            <p:ph idx="2" type="pic"/>
          </p:nvPr>
        </p:nvSpPr>
        <p:spPr>
          <a:xfrm>
            <a:off x="4670742" y="-27436"/>
            <a:ext cx="4510805" cy="485903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443054" y="1198753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2" type="sldNum"/>
          </p:nvPr>
        </p:nvSpPr>
        <p:spPr>
          <a:xfrm>
            <a:off x="8488382" y="4923200"/>
            <a:ext cx="229582" cy="142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3041364" y="4923200"/>
            <a:ext cx="3073651" cy="143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22848" y="161198"/>
            <a:ext cx="4092003" cy="734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4543" y="4278499"/>
            <a:ext cx="9149736" cy="866806"/>
            <a:chOff x="-9992" y="9387571"/>
            <a:chExt cx="20116710" cy="190590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9" name="Google Shape;9;p1"/>
              <p:cNvGrpSpPr/>
              <p:nvPr/>
            </p:nvGrpSpPr>
            <p:grpSpPr>
              <a:xfrm>
                <a:off x="19347602" y="10743921"/>
                <a:ext cx="291724" cy="322459"/>
                <a:chOff x="19347602" y="10743921"/>
                <a:chExt cx="291724" cy="322459"/>
              </a:xfrm>
            </p:grpSpPr>
            <p:sp>
              <p:nvSpPr>
                <p:cNvPr id="10" name="Google Shape;10;p1"/>
                <p:cNvSpPr/>
                <p:nvPr/>
              </p:nvSpPr>
              <p:spPr>
                <a:xfrm>
                  <a:off x="19347602" y="10983030"/>
                  <a:ext cx="291724" cy="83350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19347602" y="10743921"/>
                  <a:ext cx="291724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2" name="Google Shape;12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424217" y="341013"/>
            <a:ext cx="7886700" cy="390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24217" y="119770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035902" y="485540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7"/>
          <p:cNvGrpSpPr/>
          <p:nvPr/>
        </p:nvGrpSpPr>
        <p:grpSpPr>
          <a:xfrm>
            <a:off x="-4543" y="4278492"/>
            <a:ext cx="9149079" cy="866805"/>
            <a:chOff x="-9992" y="9387571"/>
            <a:chExt cx="20116709" cy="1905904"/>
          </a:xfrm>
        </p:grpSpPr>
        <p:grpSp>
          <p:nvGrpSpPr>
            <p:cNvPr id="128" name="Google Shape;128;p17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29" name="Google Shape;129;p17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30" name="Google Shape;130;p17"/>
              <p:cNvGrpSpPr/>
              <p:nvPr/>
            </p:nvGrpSpPr>
            <p:grpSpPr>
              <a:xfrm>
                <a:off x="19347602" y="10743921"/>
                <a:ext cx="291723" cy="322458"/>
                <a:chOff x="19347602" y="10743921"/>
                <a:chExt cx="291723" cy="322458"/>
              </a:xfrm>
            </p:grpSpPr>
            <p:sp>
              <p:nvSpPr>
                <p:cNvPr id="131" name="Google Shape;131;p17"/>
                <p:cNvSpPr/>
                <p:nvPr/>
              </p:nvSpPr>
              <p:spPr>
                <a:xfrm>
                  <a:off x="19347602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" name="Google Shape;132;p17"/>
                <p:cNvSpPr/>
                <p:nvPr/>
              </p:nvSpPr>
              <p:spPr>
                <a:xfrm>
                  <a:off x="19347602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0" i="0" sz="800" u="none" cap="none" strike="noStrik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33" name="Google Shape;133;p1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17"/>
          <p:cNvSpPr txBox="1"/>
          <p:nvPr>
            <p:ph type="title"/>
          </p:nvPr>
        </p:nvSpPr>
        <p:spPr>
          <a:xfrm>
            <a:off x="424217" y="341013"/>
            <a:ext cx="788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424217" y="119770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1" type="ftr"/>
          </p:nvPr>
        </p:nvSpPr>
        <p:spPr>
          <a:xfrm>
            <a:off x="3035902" y="485540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6657973" y="48484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hyperlink" Target="mailto:sydney@scalevp.com" TargetMode="External"/><Relationship Id="rId9" Type="http://schemas.openxmlformats.org/officeDocument/2006/relationships/image" Target="../media/image38.png"/><Relationship Id="rId5" Type="http://schemas.openxmlformats.org/officeDocument/2006/relationships/hyperlink" Target="mailto:mini@scalevp.com" TargetMode="External"/><Relationship Id="rId6" Type="http://schemas.openxmlformats.org/officeDocument/2006/relationships/hyperlink" Target="mailto:matt@scalevp.com" TargetMode="External"/><Relationship Id="rId7" Type="http://schemas.openxmlformats.org/officeDocument/2006/relationships/image" Target="../media/image32.png"/><Relationship Id="rId8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6.png"/><Relationship Id="rId13" Type="http://schemas.openxmlformats.org/officeDocument/2006/relationships/image" Target="../media/image2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Relationship Id="rId15" Type="http://schemas.openxmlformats.org/officeDocument/2006/relationships/image" Target="../media/image35.png"/><Relationship Id="rId14" Type="http://schemas.openxmlformats.org/officeDocument/2006/relationships/image" Target="../media/image29.png"/><Relationship Id="rId16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30.jpg"/><Relationship Id="rId8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idx="1" type="subTitle"/>
          </p:nvPr>
        </p:nvSpPr>
        <p:spPr>
          <a:xfrm>
            <a:off x="1996315" y="3085753"/>
            <a:ext cx="5148829" cy="7610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Sydney Sloan, Mini Peiris,  Matt Amundson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May 25th, 2023</a:t>
            </a:r>
            <a:endParaRPr/>
          </a:p>
        </p:txBody>
      </p:sp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6657973" y="484847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4"/>
          <p:cNvSpPr txBox="1"/>
          <p:nvPr>
            <p:ph type="ctrTitle"/>
          </p:nvPr>
        </p:nvSpPr>
        <p:spPr>
          <a:xfrm>
            <a:off x="1908976" y="2478584"/>
            <a:ext cx="5306870" cy="60717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</a:pPr>
            <a:r>
              <a:rPr lang="en"/>
              <a:t>5 Topics CMO Roundtable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/>
          <p:nvPr>
            <p:ph type="title"/>
          </p:nvPr>
        </p:nvSpPr>
        <p:spPr>
          <a:xfrm>
            <a:off x="424225" y="341020"/>
            <a:ext cx="8306700" cy="10545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 </a:t>
            </a:r>
            <a:r>
              <a:rPr lang="en"/>
              <a:t>What’s the one piece of advice you would give to a marketing leader who is dealing with a smaller team and a flat or smaller budget?</a:t>
            </a:r>
            <a:endParaRPr/>
          </a:p>
        </p:txBody>
      </p:sp>
      <p:pic>
        <p:nvPicPr>
          <p:cNvPr id="364" name="Google Shape;364;p43"/>
          <p:cNvPicPr preferRelativeResize="0"/>
          <p:nvPr/>
        </p:nvPicPr>
        <p:blipFill rotWithShape="1">
          <a:blip r:embed="rId3">
            <a:alphaModFix/>
          </a:blip>
          <a:srcRect b="13204" l="6914" r="6655" t="11037"/>
          <a:stretch/>
        </p:blipFill>
        <p:spPr>
          <a:xfrm>
            <a:off x="4993425" y="1299825"/>
            <a:ext cx="3620777" cy="31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3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3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3"/>
          <p:cNvSpPr/>
          <p:nvPr/>
        </p:nvSpPr>
        <p:spPr>
          <a:xfrm>
            <a:off x="1483250" y="1443375"/>
            <a:ext cx="3088800" cy="974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3"/>
          <p:cNvSpPr txBox="1"/>
          <p:nvPr/>
        </p:nvSpPr>
        <p:spPr>
          <a:xfrm>
            <a:off x="1586900" y="1386675"/>
            <a:ext cx="2985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“Drive focus on your ICP with your G2M leadership team. Align with product on fewer more impactful product launches. Find trusted consultants or agency partners to give you more capacity.”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>
            <p:ph type="title"/>
          </p:nvPr>
        </p:nvSpPr>
        <p:spPr>
          <a:xfrm>
            <a:off x="424225" y="341020"/>
            <a:ext cx="8306700" cy="10545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What’s the one piece of advice you would give to a marketing leader who is dealing with a smaller team and a flat or smaller budget?</a:t>
            </a:r>
            <a:endParaRPr/>
          </a:p>
        </p:txBody>
      </p:sp>
      <p:pic>
        <p:nvPicPr>
          <p:cNvPr id="375" name="Google Shape;375;p44"/>
          <p:cNvPicPr preferRelativeResize="0"/>
          <p:nvPr/>
        </p:nvPicPr>
        <p:blipFill rotWithShape="1">
          <a:blip r:embed="rId3">
            <a:alphaModFix/>
          </a:blip>
          <a:srcRect b="13204" l="6914" r="6655" t="11037"/>
          <a:stretch/>
        </p:blipFill>
        <p:spPr>
          <a:xfrm>
            <a:off x="4993425" y="1299825"/>
            <a:ext cx="3620777" cy="31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4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4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4"/>
          <p:cNvSpPr/>
          <p:nvPr/>
        </p:nvSpPr>
        <p:spPr>
          <a:xfrm>
            <a:off x="1483250" y="1443375"/>
            <a:ext cx="3088800" cy="974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4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4"/>
          <p:cNvSpPr txBox="1"/>
          <p:nvPr/>
        </p:nvSpPr>
        <p:spPr>
          <a:xfrm>
            <a:off x="1586900" y="1386675"/>
            <a:ext cx="2985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“Drive focus on your ICP with your G2M leadership team. Align with product on fewer more impactful product launches. Find trusted consultants or agency partners to give you more capacity.”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1586900" y="2732575"/>
            <a:ext cx="298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“Pick 1-2 segments that have strong customer references already and go deep.”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/>
          <p:nvPr>
            <p:ph type="title"/>
          </p:nvPr>
        </p:nvSpPr>
        <p:spPr>
          <a:xfrm>
            <a:off x="424225" y="341020"/>
            <a:ext cx="8306700" cy="10545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What’s the one piece of advice you would give to a marketing leader who is dealing with a smaller team and a flat or smaller budget?</a:t>
            </a:r>
            <a:endParaRPr/>
          </a:p>
        </p:txBody>
      </p:sp>
      <p:pic>
        <p:nvPicPr>
          <p:cNvPr id="388" name="Google Shape;388;p45"/>
          <p:cNvPicPr preferRelativeResize="0"/>
          <p:nvPr/>
        </p:nvPicPr>
        <p:blipFill rotWithShape="1">
          <a:blip r:embed="rId3">
            <a:alphaModFix/>
          </a:blip>
          <a:srcRect b="13204" l="6914" r="6655" t="11037"/>
          <a:stretch/>
        </p:blipFill>
        <p:spPr>
          <a:xfrm>
            <a:off x="4993425" y="1299825"/>
            <a:ext cx="3620777" cy="31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5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5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5"/>
          <p:cNvSpPr/>
          <p:nvPr/>
        </p:nvSpPr>
        <p:spPr>
          <a:xfrm>
            <a:off x="1483250" y="1443375"/>
            <a:ext cx="3088800" cy="974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5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5"/>
          <p:cNvSpPr/>
          <p:nvPr/>
        </p:nvSpPr>
        <p:spPr>
          <a:xfrm>
            <a:off x="1497913" y="3813550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5"/>
          <p:cNvSpPr txBox="1"/>
          <p:nvPr/>
        </p:nvSpPr>
        <p:spPr>
          <a:xfrm>
            <a:off x="1586900" y="1386675"/>
            <a:ext cx="2985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“Drive focus on your ICP with your G2M leadership team. Align with product on fewer more impactful product launches. Find trusted consultants or agency partners to give you more capacity.”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1586900" y="2732575"/>
            <a:ext cx="298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“Pick 1-2 segments that have strong customer references already and go deep.”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45"/>
          <p:cNvSpPr txBox="1"/>
          <p:nvPr/>
        </p:nvSpPr>
        <p:spPr>
          <a:xfrm>
            <a:off x="1539150" y="3930700"/>
            <a:ext cx="298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“Optimize for SEO, it’s inexpensive and pays for itself. Zero click content.”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lang="en"/>
              <a:t>What emerging GTM trend has the most staying power?</a:t>
            </a:r>
            <a:endParaRPr/>
          </a:p>
        </p:txBody>
      </p:sp>
      <p:pic>
        <p:nvPicPr>
          <p:cNvPr id="403" name="Google Shape;403;p46"/>
          <p:cNvPicPr preferRelativeResize="0"/>
          <p:nvPr/>
        </p:nvPicPr>
        <p:blipFill rotWithShape="1">
          <a:blip r:embed="rId3">
            <a:alphaModFix/>
          </a:blip>
          <a:srcRect b="9682" l="6366" r="6653" t="0"/>
          <a:stretch/>
        </p:blipFill>
        <p:spPr>
          <a:xfrm>
            <a:off x="5480200" y="1084525"/>
            <a:ext cx="3209925" cy="359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6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6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6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6"/>
          <p:cNvSpPr txBox="1"/>
          <p:nvPr/>
        </p:nvSpPr>
        <p:spPr>
          <a:xfrm>
            <a:off x="1535150" y="1401950"/>
            <a:ext cx="298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</a:t>
            </a:r>
            <a:r>
              <a:rPr lang="en" sz="1100">
                <a:solidFill>
                  <a:schemeClr val="lt1"/>
                </a:solidFill>
              </a:rPr>
              <a:t>Using AI tools to create your content strategy and content (sales &amp; marketing teams!).</a:t>
            </a:r>
            <a:r>
              <a:rPr lang="en" sz="1100">
                <a:solidFill>
                  <a:schemeClr val="lt1"/>
                </a:solidFill>
              </a:rPr>
              <a:t>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What emerging GTM trend has the most staying power?</a:t>
            </a:r>
            <a:endParaRPr/>
          </a:p>
        </p:txBody>
      </p:sp>
      <p:pic>
        <p:nvPicPr>
          <p:cNvPr id="414" name="Google Shape;414;p47"/>
          <p:cNvPicPr preferRelativeResize="0"/>
          <p:nvPr/>
        </p:nvPicPr>
        <p:blipFill rotWithShape="1">
          <a:blip r:embed="rId3">
            <a:alphaModFix/>
          </a:blip>
          <a:srcRect b="9682" l="6366" r="6653" t="0"/>
          <a:stretch/>
        </p:blipFill>
        <p:spPr>
          <a:xfrm>
            <a:off x="5480200" y="1084525"/>
            <a:ext cx="3209925" cy="359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7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7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7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1487250" y="2656375"/>
            <a:ext cx="3088800" cy="956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/>
          <p:cNvSpPr txBox="1"/>
          <p:nvPr/>
        </p:nvSpPr>
        <p:spPr>
          <a:xfrm>
            <a:off x="1535150" y="1401950"/>
            <a:ext cx="298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“Using AI tools to create your content strategy and content (sales &amp; marketing teams!).”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47"/>
          <p:cNvSpPr txBox="1"/>
          <p:nvPr/>
        </p:nvSpPr>
        <p:spPr>
          <a:xfrm>
            <a:off x="1549825" y="2660874"/>
            <a:ext cx="2985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“PLG won’t work for everyone… community – meaning leveraging your customers to tell your story – has staying power because people buy technology and they always check with their friends first.”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What emerging GTM trend has the most staying power?</a:t>
            </a:r>
            <a:endParaRPr/>
          </a:p>
        </p:txBody>
      </p:sp>
      <p:pic>
        <p:nvPicPr>
          <p:cNvPr id="427" name="Google Shape;427;p48"/>
          <p:cNvPicPr preferRelativeResize="0"/>
          <p:nvPr/>
        </p:nvPicPr>
        <p:blipFill rotWithShape="1">
          <a:blip r:embed="rId3">
            <a:alphaModFix/>
          </a:blip>
          <a:srcRect b="9682" l="6366" r="6653" t="0"/>
          <a:stretch/>
        </p:blipFill>
        <p:spPr>
          <a:xfrm>
            <a:off x="5480200" y="1084525"/>
            <a:ext cx="3209925" cy="359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8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8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8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8"/>
          <p:cNvSpPr/>
          <p:nvPr/>
        </p:nvSpPr>
        <p:spPr>
          <a:xfrm>
            <a:off x="1487250" y="2656375"/>
            <a:ext cx="3088800" cy="956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8"/>
          <p:cNvSpPr/>
          <p:nvPr/>
        </p:nvSpPr>
        <p:spPr>
          <a:xfrm>
            <a:off x="1497913" y="3813550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8"/>
          <p:cNvSpPr txBox="1"/>
          <p:nvPr/>
        </p:nvSpPr>
        <p:spPr>
          <a:xfrm>
            <a:off x="1535150" y="1401950"/>
            <a:ext cx="298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“Using AI tools to create your content strategy and content (sales &amp; marketing teams!).”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48"/>
          <p:cNvSpPr txBox="1"/>
          <p:nvPr/>
        </p:nvSpPr>
        <p:spPr>
          <a:xfrm>
            <a:off x="1549825" y="2660874"/>
            <a:ext cx="2985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“PLG won’t work for everyone… community – meaning leveraging your customers to tell your story – has staying power because people buy technology and they always check with their friends first.”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48"/>
          <p:cNvSpPr txBox="1"/>
          <p:nvPr/>
        </p:nvSpPr>
        <p:spPr>
          <a:xfrm>
            <a:off x="1535150" y="3845950"/>
            <a:ext cx="298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“The </a:t>
            </a:r>
            <a:r>
              <a:rPr i="1" lang="en" sz="1100">
                <a:solidFill>
                  <a:schemeClr val="lt1"/>
                </a:solidFill>
              </a:rPr>
              <a:t>B2Cification</a:t>
            </a:r>
            <a:r>
              <a:rPr lang="en" sz="1100">
                <a:solidFill>
                  <a:schemeClr val="lt1"/>
                </a:solidFill>
              </a:rPr>
              <a:t> of B2B. PLG, interactive, prospect-driven demos where PLG is not applicable.”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9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/>
              <a:t>What is the most common issue you see marketing departments getting wrong?</a:t>
            </a:r>
            <a:endParaRPr/>
          </a:p>
        </p:txBody>
      </p:sp>
      <p:pic>
        <p:nvPicPr>
          <p:cNvPr id="442" name="Google Shape;4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875" y="1232849"/>
            <a:ext cx="4561100" cy="295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9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9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0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What is the most common issue you see marketing departments getting wrong?</a:t>
            </a:r>
            <a:endParaRPr/>
          </a:p>
        </p:txBody>
      </p:sp>
      <p:pic>
        <p:nvPicPr>
          <p:cNvPr id="451" name="Google Shape;4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875" y="1232849"/>
            <a:ext cx="4561100" cy="295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0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0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0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0"/>
          <p:cNvSpPr txBox="1"/>
          <p:nvPr/>
        </p:nvSpPr>
        <p:spPr>
          <a:xfrm>
            <a:off x="1506275" y="135830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</a:t>
            </a:r>
            <a:r>
              <a:rPr lang="en" sz="1100">
                <a:solidFill>
                  <a:schemeClr val="lt1"/>
                </a:solidFill>
              </a:rPr>
              <a:t>Doing more with less. You have to make trade offs when your budgets and teams get cut.  Working with sales and product to make decisions together on where to cut.”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What is the most common issue you see marketing departments getting wrong?</a:t>
            </a:r>
            <a:endParaRPr/>
          </a:p>
        </p:txBody>
      </p:sp>
      <p:pic>
        <p:nvPicPr>
          <p:cNvPr id="462" name="Google Shape;4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875" y="1232849"/>
            <a:ext cx="4561100" cy="295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1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1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1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1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1"/>
          <p:cNvSpPr txBox="1"/>
          <p:nvPr/>
        </p:nvSpPr>
        <p:spPr>
          <a:xfrm>
            <a:off x="1506275" y="135830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“Doing more with less. You have to make trade offs when your budgets and teams get cut.  Working with sales and product to make decisions together on where to cut.”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51"/>
          <p:cNvSpPr txBox="1"/>
          <p:nvPr/>
        </p:nvSpPr>
        <p:spPr>
          <a:xfrm>
            <a:off x="1506275" y="2621125"/>
            <a:ext cx="291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“Not having a strong foundation in the 3 pillars of PMM, brand strategy, demand gen.”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2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What is the most common issue you see marketing departments getting wrong?</a:t>
            </a:r>
            <a:endParaRPr/>
          </a:p>
        </p:txBody>
      </p:sp>
      <p:pic>
        <p:nvPicPr>
          <p:cNvPr id="475" name="Google Shape;47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875" y="1232849"/>
            <a:ext cx="4561100" cy="295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2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2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2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2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2"/>
          <p:cNvSpPr/>
          <p:nvPr/>
        </p:nvSpPr>
        <p:spPr>
          <a:xfrm>
            <a:off x="1497913" y="3813550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2"/>
          <p:cNvSpPr txBox="1"/>
          <p:nvPr/>
        </p:nvSpPr>
        <p:spPr>
          <a:xfrm>
            <a:off x="1506275" y="135830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“Doing more with less. You have to make trade offs when your budgets and teams get cut.  Working with sales and product to make decisions together on where to cut.”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52"/>
          <p:cNvSpPr txBox="1"/>
          <p:nvPr/>
        </p:nvSpPr>
        <p:spPr>
          <a:xfrm>
            <a:off x="1506275" y="2621125"/>
            <a:ext cx="291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“Not having a strong foundation in the 3 pillars of PMM, brand strategy, and demand gen.”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52"/>
          <p:cNvSpPr txBox="1"/>
          <p:nvPr/>
        </p:nvSpPr>
        <p:spPr>
          <a:xfrm>
            <a:off x="1506275" y="376135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“Lack of alignment with Sales. You need a shared vision of ICP, personas and an integration of messaging at all stages of the funnel.”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ctrTitle"/>
          </p:nvPr>
        </p:nvSpPr>
        <p:spPr>
          <a:xfrm>
            <a:off x="1925110" y="2883652"/>
            <a:ext cx="53061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"/>
              <a:t>We help our portfolio build and optimize hyper-growth GTM machines</a:t>
            </a:r>
            <a:endParaRPr/>
          </a:p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894" y="1375101"/>
            <a:ext cx="1682201" cy="12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"/>
          <p:cNvSpPr txBox="1"/>
          <p:nvPr>
            <p:ph type="title"/>
          </p:nvPr>
        </p:nvSpPr>
        <p:spPr>
          <a:xfrm>
            <a:off x="424225" y="341021"/>
            <a:ext cx="8306700" cy="998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</a:t>
            </a:r>
            <a:r>
              <a:rPr lang="en"/>
              <a:t>What is the one thing every marketing department should do right now to have the biggest impact on overall GTM success?</a:t>
            </a:r>
            <a:endParaRPr/>
          </a:p>
        </p:txBody>
      </p:sp>
      <p:pic>
        <p:nvPicPr>
          <p:cNvPr id="490" name="Google Shape;490;p53"/>
          <p:cNvPicPr preferRelativeResize="0"/>
          <p:nvPr/>
        </p:nvPicPr>
        <p:blipFill rotWithShape="1">
          <a:blip r:embed="rId3">
            <a:alphaModFix/>
          </a:blip>
          <a:srcRect b="0" l="4333" r="12485" t="0"/>
          <a:stretch/>
        </p:blipFill>
        <p:spPr>
          <a:xfrm>
            <a:off x="4393875" y="1190425"/>
            <a:ext cx="4409875" cy="33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3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3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"/>
          <p:cNvSpPr txBox="1"/>
          <p:nvPr>
            <p:ph type="title"/>
          </p:nvPr>
        </p:nvSpPr>
        <p:spPr>
          <a:xfrm>
            <a:off x="424225" y="341021"/>
            <a:ext cx="8306700" cy="998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What is the one thing every marketing department should do right now to have the biggest impact on overall GTM success?</a:t>
            </a:r>
            <a:endParaRPr/>
          </a:p>
        </p:txBody>
      </p:sp>
      <p:pic>
        <p:nvPicPr>
          <p:cNvPr id="499" name="Google Shape;499;p54"/>
          <p:cNvPicPr preferRelativeResize="0"/>
          <p:nvPr/>
        </p:nvPicPr>
        <p:blipFill rotWithShape="1">
          <a:blip r:embed="rId3">
            <a:alphaModFix/>
          </a:blip>
          <a:srcRect b="0" l="4333" r="12485" t="0"/>
          <a:stretch/>
        </p:blipFill>
        <p:spPr>
          <a:xfrm>
            <a:off x="4393875" y="1190425"/>
            <a:ext cx="4409875" cy="33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4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4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4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4"/>
          <p:cNvSpPr txBox="1"/>
          <p:nvPr/>
        </p:nvSpPr>
        <p:spPr>
          <a:xfrm>
            <a:off x="1506275" y="135830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“Partner with Customer Success to help them address any churn challenges. Work with Sales to build plays for existing customers (cross sell / upsell motions.)”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 txBox="1"/>
          <p:nvPr>
            <p:ph type="title"/>
          </p:nvPr>
        </p:nvSpPr>
        <p:spPr>
          <a:xfrm>
            <a:off x="424225" y="341021"/>
            <a:ext cx="8306700" cy="998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What is the one thing every marketing department should do right now to have the biggest impact on overall GTM success?</a:t>
            </a:r>
            <a:endParaRPr/>
          </a:p>
        </p:txBody>
      </p:sp>
      <p:pic>
        <p:nvPicPr>
          <p:cNvPr id="510" name="Google Shape;510;p55"/>
          <p:cNvPicPr preferRelativeResize="0"/>
          <p:nvPr/>
        </p:nvPicPr>
        <p:blipFill rotWithShape="1">
          <a:blip r:embed="rId3">
            <a:alphaModFix/>
          </a:blip>
          <a:srcRect b="0" l="4333" r="12485" t="0"/>
          <a:stretch/>
        </p:blipFill>
        <p:spPr>
          <a:xfrm>
            <a:off x="4393875" y="1190425"/>
            <a:ext cx="4409875" cy="33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5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5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5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5"/>
          <p:cNvSpPr txBox="1"/>
          <p:nvPr/>
        </p:nvSpPr>
        <p:spPr>
          <a:xfrm>
            <a:off x="1506275" y="135830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“Partner with Customer Success to help them address any churn challenges. Work with Sales to build plays for existing customers (cross sell / upsell motions.)”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55"/>
          <p:cNvSpPr txBox="1"/>
          <p:nvPr/>
        </p:nvSpPr>
        <p:spPr>
          <a:xfrm>
            <a:off x="1506275" y="2621125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“Help drive a good disco/ consultative sales approach with insights to offer… or you’ll waste the lead and never get a 2nd meeting.”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"/>
          <p:cNvSpPr txBox="1"/>
          <p:nvPr>
            <p:ph type="title"/>
          </p:nvPr>
        </p:nvSpPr>
        <p:spPr>
          <a:xfrm>
            <a:off x="424225" y="341021"/>
            <a:ext cx="8306700" cy="998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What is the one thing every marketing department should do right now to have the biggest impact on overall GTM success?</a:t>
            </a:r>
            <a:endParaRPr/>
          </a:p>
        </p:txBody>
      </p:sp>
      <p:pic>
        <p:nvPicPr>
          <p:cNvPr id="523" name="Google Shape;523;p56"/>
          <p:cNvPicPr preferRelativeResize="0"/>
          <p:nvPr/>
        </p:nvPicPr>
        <p:blipFill rotWithShape="1">
          <a:blip r:embed="rId3">
            <a:alphaModFix/>
          </a:blip>
          <a:srcRect b="0" l="4333" r="12485" t="0"/>
          <a:stretch/>
        </p:blipFill>
        <p:spPr>
          <a:xfrm>
            <a:off x="4393875" y="1190425"/>
            <a:ext cx="4409875" cy="33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6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6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6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6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56"/>
          <p:cNvSpPr/>
          <p:nvPr/>
        </p:nvSpPr>
        <p:spPr>
          <a:xfrm>
            <a:off x="1497925" y="3737350"/>
            <a:ext cx="3088800" cy="899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6"/>
          <p:cNvSpPr txBox="1"/>
          <p:nvPr/>
        </p:nvSpPr>
        <p:spPr>
          <a:xfrm>
            <a:off x="1506275" y="1358300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</a:t>
            </a:r>
            <a:r>
              <a:rPr lang="en" sz="1100">
                <a:solidFill>
                  <a:srgbClr val="B7B7B7"/>
                </a:solidFill>
              </a:rPr>
              <a:t>Partner with Customer Success to help them address any churn challenges. Work with Sales to build plays for existing customers (cross sell / upsell motions.)</a:t>
            </a:r>
            <a:r>
              <a:rPr lang="en" sz="1100">
                <a:solidFill>
                  <a:srgbClr val="B7B7B7"/>
                </a:solidFill>
              </a:rPr>
              <a:t>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56"/>
          <p:cNvSpPr txBox="1"/>
          <p:nvPr/>
        </p:nvSpPr>
        <p:spPr>
          <a:xfrm>
            <a:off x="1506275" y="2621125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“</a:t>
            </a:r>
            <a:r>
              <a:rPr lang="en" sz="1100">
                <a:solidFill>
                  <a:srgbClr val="B7B7B7"/>
                </a:solidFill>
              </a:rPr>
              <a:t>Help drive a good disco/ consultative sales approach with insights to offer… or you’ll waste the lead and never get a 2nd meeting.</a:t>
            </a:r>
            <a:r>
              <a:rPr lang="en" sz="1100">
                <a:solidFill>
                  <a:srgbClr val="B7B7B7"/>
                </a:solidFill>
              </a:rPr>
              <a:t>”</a:t>
            </a:r>
            <a:endParaRPr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56"/>
          <p:cNvSpPr txBox="1"/>
          <p:nvPr/>
        </p:nvSpPr>
        <p:spPr>
          <a:xfrm>
            <a:off x="1506275" y="3685150"/>
            <a:ext cx="2913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</a:t>
            </a:r>
            <a:r>
              <a:rPr lang="en" sz="1100">
                <a:solidFill>
                  <a:schemeClr val="lt1"/>
                </a:solidFill>
              </a:rPr>
              <a:t>Getting closer to customers and thus shifting your overall motion to be more customer-centric. Bring customer stories into everything you do, enable sales to do the same.</a:t>
            </a:r>
            <a:r>
              <a:rPr lang="en" sz="1100">
                <a:solidFill>
                  <a:schemeClr val="lt1"/>
                </a:solidFill>
              </a:rPr>
              <a:t>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7"/>
          <p:cNvPicPr preferRelativeResize="0"/>
          <p:nvPr/>
        </p:nvPicPr>
        <p:blipFill rotWithShape="1">
          <a:blip r:embed="rId3">
            <a:alphaModFix/>
          </a:blip>
          <a:srcRect b="82496" l="0" r="0" t="0"/>
          <a:stretch/>
        </p:blipFill>
        <p:spPr>
          <a:xfrm>
            <a:off x="0" y="948950"/>
            <a:ext cx="9144003" cy="39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7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Thank You!</a:t>
            </a:r>
            <a:endParaRPr sz="3900"/>
          </a:p>
        </p:txBody>
      </p:sp>
      <p:sp>
        <p:nvSpPr>
          <p:cNvPr id="539" name="Google Shape;539;p57"/>
          <p:cNvSpPr txBox="1"/>
          <p:nvPr/>
        </p:nvSpPr>
        <p:spPr>
          <a:xfrm>
            <a:off x="944225" y="33758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Sydney Sloan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sydney@scalevp.com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57"/>
          <p:cNvSpPr txBox="1"/>
          <p:nvPr/>
        </p:nvSpPr>
        <p:spPr>
          <a:xfrm>
            <a:off x="3584775" y="33758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 Peiris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mini@scalevp.com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57"/>
          <p:cNvSpPr txBox="1"/>
          <p:nvPr/>
        </p:nvSpPr>
        <p:spPr>
          <a:xfrm>
            <a:off x="5978875" y="33758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 Amundson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matt@scalevp.com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4763" y="1399075"/>
            <a:ext cx="1985625" cy="19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7"/>
          <p:cNvPicPr preferRelativeResize="0"/>
          <p:nvPr/>
        </p:nvPicPr>
        <p:blipFill rotWithShape="1">
          <a:blip r:embed="rId8">
            <a:alphaModFix/>
          </a:blip>
          <a:srcRect b="39242" l="19592" r="19372" t="0"/>
          <a:stretch/>
        </p:blipFill>
        <p:spPr>
          <a:xfrm>
            <a:off x="1094100" y="1399075"/>
            <a:ext cx="1985625" cy="197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7"/>
          <p:cNvPicPr preferRelativeResize="0"/>
          <p:nvPr/>
        </p:nvPicPr>
        <p:blipFill rotWithShape="1">
          <a:blip r:embed="rId9">
            <a:alphaModFix/>
          </a:blip>
          <a:srcRect b="12397" l="8907" r="11207" t="8079"/>
          <a:stretch/>
        </p:blipFill>
        <p:spPr>
          <a:xfrm>
            <a:off x="6070425" y="1399075"/>
            <a:ext cx="1985624" cy="19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424216" y="171535"/>
            <a:ext cx="83067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entury Gothic"/>
              <a:buNone/>
            </a:pPr>
            <a:r>
              <a:rPr lang="en"/>
              <a:t>The GTM platform leverages our expert network to provide a suite of offerings </a:t>
            </a:r>
            <a:endParaRPr/>
          </a:p>
        </p:txBody>
      </p:sp>
      <p:sp>
        <p:nvSpPr>
          <p:cNvPr id="269" name="Google Shape;269;p36"/>
          <p:cNvSpPr txBox="1"/>
          <p:nvPr>
            <p:ph idx="12" type="sldNum"/>
          </p:nvPr>
        </p:nvSpPr>
        <p:spPr>
          <a:xfrm>
            <a:off x="8488382" y="51518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3858300" y="3464003"/>
            <a:ext cx="14274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GTM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1735431" y="1883089"/>
            <a:ext cx="11121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Advisory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3893850" y="1883089"/>
            <a:ext cx="13563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5982963" y="1767739"/>
            <a:ext cx="18369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Educational / Networking Events</a:t>
            </a:r>
            <a:endParaRPr b="0" i="0" sz="14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alesloft: The Leading Sales Engagement Platform" id="274" name="Google Shape;2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8888" y="3289402"/>
            <a:ext cx="769419" cy="17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9121" y="3245677"/>
            <a:ext cx="924581" cy="258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Logos and Usage · GitHub" id="276" name="Google Shape;27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1814" y="3599959"/>
            <a:ext cx="769810" cy="20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6912" y="3999289"/>
            <a:ext cx="1013369" cy="242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s - Salesforce News" id="278" name="Google Shape;278;p36"/>
          <p:cNvPicPr preferRelativeResize="0"/>
          <p:nvPr/>
        </p:nvPicPr>
        <p:blipFill rotWithShape="1">
          <a:blip r:embed="rId7">
            <a:alphaModFix/>
          </a:blip>
          <a:srcRect b="12849" l="22434" r="25184" t="13766"/>
          <a:stretch/>
        </p:blipFill>
        <p:spPr>
          <a:xfrm>
            <a:off x="6546656" y="3840828"/>
            <a:ext cx="709513" cy="559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 Asset Guidelines | DocuSign" id="279" name="Google Shape;279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04926" y="3524234"/>
            <a:ext cx="998185" cy="352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Frog DevOps Modernization Workshop :: On Your Own Setup" id="280" name="Google Shape;280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6495" y="3614778"/>
            <a:ext cx="782020" cy="23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33435" y="3612385"/>
            <a:ext cx="805644" cy="23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95225" y="4377233"/>
            <a:ext cx="817586" cy="216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 with solid fill" id="283" name="Google Shape;283;p36"/>
          <p:cNvPicPr preferRelativeResize="0"/>
          <p:nvPr/>
        </p:nvPicPr>
        <p:blipFill rotWithShape="1">
          <a:blip r:embed="rId12">
            <a:alphaModFix/>
          </a:blip>
          <a:srcRect b="6646" l="0" r="0" t="0"/>
          <a:stretch/>
        </p:blipFill>
        <p:spPr>
          <a:xfrm>
            <a:off x="2026984" y="1307996"/>
            <a:ext cx="528993" cy="493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with solid fill" id="284" name="Google Shape;284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07504" y="1290420"/>
            <a:ext cx="528994" cy="528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eting with solid fill" id="285" name="Google Shape;285;p36"/>
          <p:cNvPicPr preferRelativeResize="0"/>
          <p:nvPr/>
        </p:nvPicPr>
        <p:blipFill rotWithShape="1">
          <a:blip r:embed="rId14">
            <a:alphaModFix/>
          </a:blip>
          <a:srcRect b="18311" l="0" r="0" t="8791"/>
          <a:stretch/>
        </p:blipFill>
        <p:spPr>
          <a:xfrm>
            <a:off x="6588024" y="1366861"/>
            <a:ext cx="528992" cy="38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3812162" y="3939813"/>
            <a:ext cx="15309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Experts in sales and marketing across the startup growth lifecycle </a:t>
            </a:r>
            <a:endParaRPr b="0" i="0" sz="7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6"/>
          <p:cNvPicPr preferRelativeResize="0"/>
          <p:nvPr/>
        </p:nvPicPr>
        <p:blipFill rotWithShape="1">
          <a:blip r:embed="rId15">
            <a:alphaModFix/>
          </a:blip>
          <a:srcRect b="15707" l="11557" r="14264" t="20439"/>
          <a:stretch/>
        </p:blipFill>
        <p:spPr>
          <a:xfrm>
            <a:off x="3858300" y="2222904"/>
            <a:ext cx="1427400" cy="1158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rtable SVG Vector Logos - Vector Logo Zone" id="288" name="Google Shape;288;p36"/>
          <p:cNvPicPr preferRelativeResize="0"/>
          <p:nvPr/>
        </p:nvPicPr>
        <p:blipFill rotWithShape="1">
          <a:blip r:embed="rId16">
            <a:alphaModFix/>
          </a:blip>
          <a:srcRect b="24785" l="3266" r="3144" t="21810"/>
          <a:stretch/>
        </p:blipFill>
        <p:spPr>
          <a:xfrm>
            <a:off x="2559306" y="4327568"/>
            <a:ext cx="1106424" cy="3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7"/>
          <p:cNvPicPr preferRelativeResize="0"/>
          <p:nvPr/>
        </p:nvPicPr>
        <p:blipFill rotWithShape="1">
          <a:blip r:embed="rId3">
            <a:alphaModFix/>
          </a:blip>
          <a:srcRect b="82496" l="0" r="0" t="0"/>
          <a:stretch/>
        </p:blipFill>
        <p:spPr>
          <a:xfrm>
            <a:off x="0" y="948950"/>
            <a:ext cx="9144003" cy="39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Today’s Speakers</a:t>
            </a:r>
            <a:endParaRPr sz="3900"/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4763" y="1399075"/>
            <a:ext cx="1985625" cy="19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1094100" y="1399075"/>
            <a:ext cx="1985625" cy="197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6070425" y="1399075"/>
            <a:ext cx="1985624" cy="19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/>
        </p:nvSpPr>
        <p:spPr>
          <a:xfrm>
            <a:off x="944225" y="33758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Sydney Sloan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in Residence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Scale Venture Partners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7"/>
          <p:cNvSpPr txBox="1"/>
          <p:nvPr/>
        </p:nvSpPr>
        <p:spPr>
          <a:xfrm>
            <a:off x="3584775" y="33758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 Peiris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in Residence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Scale Venture Partners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5978875" y="3375825"/>
            <a:ext cx="228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 Amundson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in Residence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Scale Venture Partners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is a marketing tactic you’re seeing work right now?</a:t>
            </a:r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 rotWithShape="1">
          <a:blip r:embed="rId3">
            <a:alphaModFix/>
          </a:blip>
          <a:srcRect b="0" l="9177" r="10391" t="0"/>
          <a:stretch/>
        </p:blipFill>
        <p:spPr>
          <a:xfrm>
            <a:off x="4752100" y="1164325"/>
            <a:ext cx="3819215" cy="31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/>
        </p:nvSpPr>
        <p:spPr>
          <a:xfrm>
            <a:off x="1506275" y="1510700"/>
            <a:ext cx="291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“In person events! PPC / SEO for branded terms and competitive campaigns.”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is a marketing tactic you’re seeing work right now?</a:t>
            </a:r>
            <a:endParaRPr/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 b="0" l="9177" r="10391" t="0"/>
          <a:stretch/>
        </p:blipFill>
        <p:spPr>
          <a:xfrm>
            <a:off x="4752100" y="1164325"/>
            <a:ext cx="3819215" cy="31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9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9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9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 txBox="1"/>
          <p:nvPr/>
        </p:nvSpPr>
        <p:spPr>
          <a:xfrm>
            <a:off x="1506275" y="1510700"/>
            <a:ext cx="291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“In person events! PPC / SEO for branded terms and competitive campaigns.”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is a marketing tactic you’re seeing work right now?</a:t>
            </a:r>
            <a:endParaRPr/>
          </a:p>
        </p:txBody>
      </p:sp>
      <p:pic>
        <p:nvPicPr>
          <p:cNvPr id="327" name="Google Shape;327;p40"/>
          <p:cNvPicPr preferRelativeResize="0"/>
          <p:nvPr/>
        </p:nvPicPr>
        <p:blipFill rotWithShape="1">
          <a:blip r:embed="rId3">
            <a:alphaModFix/>
          </a:blip>
          <a:srcRect b="0" l="9177" r="10391" t="0"/>
          <a:stretch/>
        </p:blipFill>
        <p:spPr>
          <a:xfrm>
            <a:off x="4752100" y="1164325"/>
            <a:ext cx="3819215" cy="31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0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0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0"/>
          <p:cNvSpPr txBox="1"/>
          <p:nvPr/>
        </p:nvSpPr>
        <p:spPr>
          <a:xfrm>
            <a:off x="1506275" y="1510700"/>
            <a:ext cx="291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“In person events! PPC / SEO for branded terms and competitive campaigns.”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0"/>
          <p:cNvSpPr txBox="1"/>
          <p:nvPr/>
        </p:nvSpPr>
        <p:spPr>
          <a:xfrm>
            <a:off x="1506275" y="2621125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</a:t>
            </a:r>
            <a:r>
              <a:rPr lang="en" sz="1100">
                <a:solidFill>
                  <a:schemeClr val="lt1"/>
                </a:solidFill>
              </a:rPr>
              <a:t>Expansion into current customers via field events, community; large events work well as long as you set appointments ahead of time.”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type="title"/>
          </p:nvPr>
        </p:nvSpPr>
        <p:spPr>
          <a:xfrm>
            <a:off x="424225" y="341034"/>
            <a:ext cx="8306700" cy="6957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What is a marketing tactic you’re seeing work right now?</a:t>
            </a:r>
            <a:endParaRPr/>
          </a:p>
        </p:txBody>
      </p:sp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b="0" l="9177" r="10391" t="0"/>
          <a:stretch/>
        </p:blipFill>
        <p:spPr>
          <a:xfrm>
            <a:off x="4752100" y="1164325"/>
            <a:ext cx="3819215" cy="31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/>
          <p:nvPr/>
        </p:nvSpPr>
        <p:spPr>
          <a:xfrm>
            <a:off x="1483250" y="1443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>
            <a:off x="1487238" y="2656375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"/>
          <p:cNvSpPr/>
          <p:nvPr/>
        </p:nvSpPr>
        <p:spPr>
          <a:xfrm>
            <a:off x="1497913" y="3813550"/>
            <a:ext cx="3088800" cy="757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4056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1"/>
          <p:cNvSpPr txBox="1"/>
          <p:nvPr/>
        </p:nvSpPr>
        <p:spPr>
          <a:xfrm>
            <a:off x="1506275" y="1510700"/>
            <a:ext cx="291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“In person events! PPC / SEO for branded terms and competitive campaigns.”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1506275" y="2621125"/>
            <a:ext cx="2913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“Expansion into current customers via field events, community; large events work well as long as you set appointments ahead of time.”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41"/>
          <p:cNvSpPr txBox="1"/>
          <p:nvPr/>
        </p:nvSpPr>
        <p:spPr>
          <a:xfrm>
            <a:off x="1506275" y="3761350"/>
            <a:ext cx="291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“Distinct motions for Demand Creation and Demand Capture.”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/>
          <p:nvPr>
            <p:ph type="title"/>
          </p:nvPr>
        </p:nvSpPr>
        <p:spPr>
          <a:xfrm>
            <a:off x="424225" y="341020"/>
            <a:ext cx="8306700" cy="1054500"/>
          </a:xfrm>
          <a:prstGeom prst="rect">
            <a:avLst/>
          </a:prstGeom>
        </p:spPr>
        <p:txBody>
          <a:bodyPr anchorCtr="0" anchor="b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What’s the one piece of advice you would give to a marketing leader who is dealing with a smaller team and a flat or smaller budget?</a:t>
            </a:r>
            <a:endParaRPr/>
          </a:p>
        </p:txBody>
      </p:sp>
      <p:pic>
        <p:nvPicPr>
          <p:cNvPr id="355" name="Google Shape;355;p42"/>
          <p:cNvPicPr preferRelativeResize="0"/>
          <p:nvPr/>
        </p:nvPicPr>
        <p:blipFill rotWithShape="1">
          <a:blip r:embed="rId3">
            <a:alphaModFix/>
          </a:blip>
          <a:srcRect b="13204" l="6914" r="6655" t="11037"/>
          <a:stretch/>
        </p:blipFill>
        <p:spPr>
          <a:xfrm>
            <a:off x="4993425" y="1299825"/>
            <a:ext cx="3620777" cy="31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4" y="2700675"/>
            <a:ext cx="570574" cy="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 rotWithShape="1">
          <a:blip r:embed="rId5">
            <a:alphaModFix/>
          </a:blip>
          <a:srcRect b="39242" l="19592" r="19372" t="0"/>
          <a:stretch/>
        </p:blipFill>
        <p:spPr>
          <a:xfrm>
            <a:off x="719275" y="1510700"/>
            <a:ext cx="613249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 rotWithShape="1">
          <a:blip r:embed="rId6">
            <a:alphaModFix/>
          </a:blip>
          <a:srcRect b="12397" l="8907" r="11207" t="8079"/>
          <a:stretch/>
        </p:blipFill>
        <p:spPr>
          <a:xfrm>
            <a:off x="719263" y="3850750"/>
            <a:ext cx="613250" cy="61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