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IBM Plex Mono Medium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20C5B1-B61B-442A-9F17-14BDEDAA86D2}">
  <a:tblStyle styleId="{9420C5B1-B61B-442A-9F17-14BDEDAA86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EE37DEF-C038-4FF4-B8DF-9BB4511F1C1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IBMPlexMonoMedium-bold.fntdata"/><Relationship Id="rId27" Type="http://schemas.openxmlformats.org/officeDocument/2006/relationships/font" Target="fonts/IBMPlexMono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IBMPlexMono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regular.fntdata"/><Relationship Id="rId30" Type="http://schemas.openxmlformats.org/officeDocument/2006/relationships/font" Target="fonts/IBMPlexMonoMedium-bold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6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8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7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37223687d_2_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SYDNEY TO DO WELCOME TO INTRODUCTIONS</a:t>
            </a:r>
            <a:endParaRPr/>
          </a:p>
        </p:txBody>
      </p:sp>
      <p:sp>
        <p:nvSpPr>
          <p:cNvPr id="253" name="Google Shape;253;g2037223687d_2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4cb90bfda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4cb90bfda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6ff087d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26ff087d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cb90bfda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cb90bfda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get your contribution and growth targets </a:t>
            </a:r>
            <a:r>
              <a:rPr lang="en"/>
              <a:t>aligned</a:t>
            </a:r>
            <a:r>
              <a:rPr lang="en"/>
              <a:t> with finance it’s time to start the tops down approach for each department.  I want to give my </a:t>
            </a:r>
            <a:r>
              <a:rPr lang="en"/>
              <a:t>budget</a:t>
            </a:r>
            <a:r>
              <a:rPr lang="en"/>
              <a:t> owners their goals and a directional </a:t>
            </a:r>
            <a:r>
              <a:rPr lang="en"/>
              <a:t>budget</a:t>
            </a:r>
            <a:r>
              <a:rPr lang="en"/>
              <a:t> to work within.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of course depends what the blend is of your growth engine.  If you have a higher percentage coming from </a:t>
            </a:r>
            <a:r>
              <a:rPr lang="en"/>
              <a:t>partners</a:t>
            </a:r>
            <a:r>
              <a:rPr lang="en"/>
              <a:t> then your partner budget will be a higher portion of your mix.   There are </a:t>
            </a:r>
            <a:r>
              <a:rPr lang="en"/>
              <a:t>certain</a:t>
            </a:r>
            <a:r>
              <a:rPr lang="en"/>
              <a:t> investments too (like analysts) that are needed so place those in first. 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4e544faf3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4e544faf3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6ff087d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26ff087d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4cb90bfda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4cb90bfda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26ff087df3_0_95:notes"/>
          <p:cNvSpPr/>
          <p:nvPr>
            <p:ph idx="2" type="sldImg"/>
          </p:nvPr>
        </p:nvSpPr>
        <p:spPr>
          <a:xfrm>
            <a:off x="457200" y="571500"/>
            <a:ext cx="3657600" cy="154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226ff087df3_0_9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6" name="Google Shape;386;g226ff087df3_0_9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5215ab8f65_0_29:notes"/>
          <p:cNvSpPr/>
          <p:nvPr>
            <p:ph idx="2" type="sldImg"/>
          </p:nvPr>
        </p:nvSpPr>
        <p:spPr>
          <a:xfrm>
            <a:off x="457200" y="571500"/>
            <a:ext cx="3657600" cy="154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25215ab8f65_0_2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0" name="Google Shape;500;g25215ab8f65_0_2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26ff087df3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26ff087df3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cb90bfda4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4cb90bfda4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cb90bfda4_0_236:notes"/>
          <p:cNvSpPr txBox="1"/>
          <p:nvPr>
            <p:ph idx="1" type="body"/>
          </p:nvPr>
        </p:nvSpPr>
        <p:spPr>
          <a:xfrm>
            <a:off x="685584" y="4400013"/>
            <a:ext cx="54867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4cb90bfda4_0_236:notes"/>
          <p:cNvSpPr/>
          <p:nvPr>
            <p:ph idx="2" type="sldImg"/>
          </p:nvPr>
        </p:nvSpPr>
        <p:spPr>
          <a:xfrm>
            <a:off x="1906455" y="1143266"/>
            <a:ext cx="3045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cb90bfda4_0_242:notes"/>
          <p:cNvSpPr txBox="1"/>
          <p:nvPr>
            <p:ph idx="1" type="body"/>
          </p:nvPr>
        </p:nvSpPr>
        <p:spPr>
          <a:xfrm>
            <a:off x="685584" y="4400013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24cb90bfda4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cb90bfda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4cb90bfda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90bfd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cb90bfd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50"/>
              </a:buClr>
              <a:buSzPts val="1100"/>
              <a:buChar char="●"/>
            </a:pPr>
            <a:r>
              <a:rPr lang="en">
                <a:solidFill>
                  <a:srgbClr val="4555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Revenue target alignment + key metrics like ACV, Funnel Conversion, Marketing Contribution to Pipe</a:t>
            </a:r>
            <a:endParaRPr>
              <a:solidFill>
                <a:srgbClr val="4555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800"/>
              <a:buChar char="○"/>
            </a:pPr>
            <a:r>
              <a:rPr lang="en">
                <a:solidFill>
                  <a:srgbClr val="4555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Finance doesn’t dictate budget prematurely</a:t>
            </a:r>
            <a:endParaRPr>
              <a:solidFill>
                <a:srgbClr val="4555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100"/>
              <a:buChar char="●"/>
            </a:pPr>
            <a:r>
              <a:rPr lang="en">
                <a:solidFill>
                  <a:srgbClr val="4555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Joint collaboration: Finance, Sales, Marketing</a:t>
            </a:r>
            <a:endParaRPr>
              <a:solidFill>
                <a:srgbClr val="4555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800"/>
              <a:buChar char="○"/>
            </a:pPr>
            <a:r>
              <a:rPr lang="en">
                <a:solidFill>
                  <a:srgbClr val="4555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 tells you what budget should be w/o bottom up plan</a:t>
            </a:r>
            <a:endParaRPr>
              <a:solidFill>
                <a:srgbClr val="4555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100"/>
              <a:buChar char="●"/>
            </a:pPr>
            <a:r>
              <a:rPr lang="en">
                <a:solidFill>
                  <a:srgbClr val="4555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parties need to operate as one and off the same numbers– can’t have separate convos between rev ops, finance, marketing etc.</a:t>
            </a:r>
            <a:endParaRPr sz="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cb90bfd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4cb90bfd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cb90bfda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4cb90bfda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ACV / LTV / ASP - explain differences  as it relates to land and expand motion and cost to acquire.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– if you have a fast expand, use LTV or ASP → open up for discussion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cb90bfda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4cb90bfda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revenue # and show flow thru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how optimizing top of funnel conv can impact rest of the plan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e7528b3c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e7528b3c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908976" y="2478584"/>
            <a:ext cx="5306870" cy="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996315" y="3085753"/>
            <a:ext cx="5148829" cy="7610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595" y="1378913"/>
            <a:ext cx="2438810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424217" y="341013"/>
            <a:ext cx="8093393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1"/>
          <p:cNvSpPr/>
          <p:nvPr>
            <p:ph idx="2" type="chart"/>
          </p:nvPr>
        </p:nvSpPr>
        <p:spPr>
          <a:xfrm>
            <a:off x="424217" y="1129099"/>
            <a:ext cx="8093393" cy="31190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3"/>
          <p:cNvSpPr/>
          <p:nvPr>
            <p:ph idx="2" type="pic"/>
          </p:nvPr>
        </p:nvSpPr>
        <p:spPr>
          <a:xfrm>
            <a:off x="0" y="0"/>
            <a:ext cx="9144000" cy="51326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997161" y="2505704"/>
            <a:ext cx="5149679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1997161" y="3086101"/>
            <a:ext cx="5149679" cy="7602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3649" y="1695754"/>
            <a:ext cx="497693" cy="54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 b="0" l="0" r="5828" t="0"/>
          <a:stretch/>
        </p:blipFill>
        <p:spPr>
          <a:xfrm>
            <a:off x="351" y="1367102"/>
            <a:ext cx="9144000" cy="37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type="ctrTitle"/>
          </p:nvPr>
        </p:nvSpPr>
        <p:spPr>
          <a:xfrm>
            <a:off x="1908976" y="3129047"/>
            <a:ext cx="5306870" cy="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17" name="Google Shape;117;p15"/>
          <p:cNvGrpSpPr/>
          <p:nvPr/>
        </p:nvGrpSpPr>
        <p:grpSpPr>
          <a:xfrm>
            <a:off x="8799920" y="4895368"/>
            <a:ext cx="132685" cy="146654"/>
            <a:chOff x="19347602" y="10743921"/>
            <a:chExt cx="291724" cy="322459"/>
          </a:xfrm>
        </p:grpSpPr>
        <p:sp>
          <p:nvSpPr>
            <p:cNvPr id="118" name="Google Shape;118;p15"/>
            <p:cNvSpPr/>
            <p:nvPr/>
          </p:nvSpPr>
          <p:spPr>
            <a:xfrm>
              <a:off x="19347602" y="10983030"/>
              <a:ext cx="291724" cy="83350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9347602" y="10743921"/>
              <a:ext cx="291724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- Light Grey #FAFBFB 1">
  <p:cSld name="TITLE_2_2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424217" y="1198753"/>
            <a:ext cx="8092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422848" y="336037"/>
            <a:ext cx="80925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2">
            <a:alphaModFix/>
          </a:blip>
          <a:srcRect b="0" l="0" r="5829" t="0"/>
          <a:stretch/>
        </p:blipFill>
        <p:spPr>
          <a:xfrm>
            <a:off x="0" y="1367102"/>
            <a:ext cx="9144000" cy="37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-4543" y="4278499"/>
            <a:ext cx="9153103" cy="867186"/>
          </a:xfrm>
          <a:custGeom>
            <a:rect b="b" l="l" r="r" t="t"/>
            <a:pathLst>
              <a:path extrusionOk="0" h="1905904" w="20116709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1" name="Google Shape;151;p21"/>
          <p:cNvGrpSpPr/>
          <p:nvPr/>
        </p:nvGrpSpPr>
        <p:grpSpPr>
          <a:xfrm>
            <a:off x="8799295" y="4895371"/>
            <a:ext cx="132676" cy="146654"/>
            <a:chOff x="19347602" y="10743921"/>
            <a:chExt cx="291723" cy="322458"/>
          </a:xfrm>
        </p:grpSpPr>
        <p:sp>
          <p:nvSpPr>
            <p:cNvPr id="152" name="Google Shape;152;p21"/>
            <p:cNvSpPr/>
            <p:nvPr/>
          </p:nvSpPr>
          <p:spPr>
            <a:xfrm>
              <a:off x="19347602" y="10983030"/>
              <a:ext cx="291723" cy="83349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9347602" y="10743921"/>
              <a:ext cx="291723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424564" y="1197792"/>
            <a:ext cx="78864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24217" y="1198753"/>
            <a:ext cx="80922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22848" y="336037"/>
            <a:ext cx="8092250" cy="401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424217" y="1198753"/>
            <a:ext cx="8092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422848" y="336037"/>
            <a:ext cx="80925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424217" y="908271"/>
            <a:ext cx="80925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424217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2" type="body"/>
          </p:nvPr>
        </p:nvSpPr>
        <p:spPr>
          <a:xfrm>
            <a:off x="4532102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24217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2" type="body"/>
          </p:nvPr>
        </p:nvSpPr>
        <p:spPr>
          <a:xfrm>
            <a:off x="4532102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4"/>
          <p:cNvSpPr txBox="1"/>
          <p:nvPr>
            <p:ph idx="3" type="body"/>
          </p:nvPr>
        </p:nvSpPr>
        <p:spPr>
          <a:xfrm>
            <a:off x="424217" y="906596"/>
            <a:ext cx="37833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178" name="Google Shape;178;p24"/>
          <p:cNvSpPr txBox="1"/>
          <p:nvPr>
            <p:ph idx="4" type="body"/>
          </p:nvPr>
        </p:nvSpPr>
        <p:spPr>
          <a:xfrm>
            <a:off x="4532101" y="906596"/>
            <a:ext cx="38859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Title, Body, Imag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>
            <p:ph idx="2" type="pic"/>
          </p:nvPr>
        </p:nvSpPr>
        <p:spPr>
          <a:xfrm>
            <a:off x="4670742" y="-27436"/>
            <a:ext cx="4510800" cy="48591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443054" y="1198753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5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422848" y="161198"/>
            <a:ext cx="4092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424217" y="341013"/>
            <a:ext cx="8093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6"/>
          <p:cNvSpPr/>
          <p:nvPr>
            <p:ph idx="2" type="chart"/>
          </p:nvPr>
        </p:nvSpPr>
        <p:spPr>
          <a:xfrm>
            <a:off x="424217" y="1129100"/>
            <a:ext cx="8093400" cy="3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7"/>
          <p:cNvSpPr/>
          <p:nvPr>
            <p:ph idx="2" type="pic"/>
          </p:nvPr>
        </p:nvSpPr>
        <p:spPr>
          <a:xfrm>
            <a:off x="0" y="0"/>
            <a:ext cx="9144000" cy="5132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1997161" y="2505704"/>
            <a:ext cx="51495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8"/>
          <p:cNvSpPr txBox="1"/>
          <p:nvPr>
            <p:ph idx="1" type="subTitle"/>
          </p:nvPr>
        </p:nvSpPr>
        <p:spPr>
          <a:xfrm>
            <a:off x="1997161" y="3086101"/>
            <a:ext cx="51495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3649" y="1695754"/>
            <a:ext cx="497691" cy="54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2">
            <a:alphaModFix/>
          </a:blip>
          <a:srcRect b="0" l="0" r="5829" t="0"/>
          <a:stretch/>
        </p:blipFill>
        <p:spPr>
          <a:xfrm>
            <a:off x="351" y="1367102"/>
            <a:ext cx="9144000" cy="37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>
            <p:ph type="ctrTitle"/>
          </p:nvPr>
        </p:nvSpPr>
        <p:spPr>
          <a:xfrm>
            <a:off x="1908976" y="3129046"/>
            <a:ext cx="5307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04" name="Google Shape;204;p29"/>
          <p:cNvGrpSpPr/>
          <p:nvPr/>
        </p:nvGrpSpPr>
        <p:grpSpPr>
          <a:xfrm>
            <a:off x="8799295" y="4895371"/>
            <a:ext cx="132676" cy="146654"/>
            <a:chOff x="19347602" y="10743921"/>
            <a:chExt cx="291723" cy="322458"/>
          </a:xfrm>
        </p:grpSpPr>
        <p:sp>
          <p:nvSpPr>
            <p:cNvPr id="205" name="Google Shape;205;p29"/>
            <p:cNvSpPr/>
            <p:nvPr/>
          </p:nvSpPr>
          <p:spPr>
            <a:xfrm>
              <a:off x="19347602" y="10983030"/>
              <a:ext cx="291723" cy="83349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19347602" y="10743921"/>
              <a:ext cx="291723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0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w/ Logo">
  <p:cSld name="5_Title Slide w/ Logo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ctrTitle"/>
          </p:nvPr>
        </p:nvSpPr>
        <p:spPr>
          <a:xfrm>
            <a:off x="1918922" y="2850583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26214" y="1562207"/>
            <a:ext cx="891510" cy="98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31"/>
          <p:cNvGrpSpPr/>
          <p:nvPr/>
        </p:nvGrpSpPr>
        <p:grpSpPr>
          <a:xfrm>
            <a:off x="-4544" y="4278492"/>
            <a:ext cx="9149079" cy="866805"/>
            <a:chOff x="-9992" y="9387571"/>
            <a:chExt cx="20116709" cy="1905904"/>
          </a:xfrm>
        </p:grpSpPr>
        <p:grpSp>
          <p:nvGrpSpPr>
            <p:cNvPr id="217" name="Google Shape;217;p31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218" name="Google Shape;218;p31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19" name="Google Shape;219;p31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220" name="Google Shape;220;p31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405650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1" name="Google Shape;221;p31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405650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22" name="Google Shape;22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1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4056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5828" t="0"/>
          <a:stretch/>
        </p:blipFill>
        <p:spPr>
          <a:xfrm>
            <a:off x="0" y="1367102"/>
            <a:ext cx="9144000" cy="3776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-4543" y="4278499"/>
            <a:ext cx="9149736" cy="866806"/>
            <a:chOff x="-9992" y="9387571"/>
            <a:chExt cx="20116710" cy="1905904"/>
          </a:xfrm>
        </p:grpSpPr>
        <p:grpSp>
          <p:nvGrpSpPr>
            <p:cNvPr id="32" name="Google Shape;32;p4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4" name="Google Shape;34;p4"/>
              <p:cNvGrpSpPr/>
              <p:nvPr/>
            </p:nvGrpSpPr>
            <p:grpSpPr>
              <a:xfrm>
                <a:off x="19347602" y="10743921"/>
                <a:ext cx="291724" cy="322459"/>
                <a:chOff x="19347602" y="10743921"/>
                <a:chExt cx="291724" cy="322459"/>
              </a:xfrm>
            </p:grpSpPr>
            <p:sp>
              <p:nvSpPr>
                <p:cNvPr id="35" name="Google Shape;35;p4"/>
                <p:cNvSpPr/>
                <p:nvPr/>
              </p:nvSpPr>
              <p:spPr>
                <a:xfrm>
                  <a:off x="19347602" y="10983030"/>
                  <a:ext cx="291724" cy="83350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6" name="Google Shape;36;p4"/>
                <p:cNvSpPr/>
                <p:nvPr/>
              </p:nvSpPr>
              <p:spPr>
                <a:xfrm>
                  <a:off x="19347602" y="10743921"/>
                  <a:ext cx="291724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37" name="Google Shape;3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4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424564" y="1197792"/>
            <a:ext cx="7886195" cy="15349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424563" y="1197705"/>
            <a:ext cx="8306100" cy="3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2794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ctrTitle"/>
          </p:nvPr>
        </p:nvSpPr>
        <p:spPr>
          <a:xfrm>
            <a:off x="1908976" y="2478584"/>
            <a:ext cx="5307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0" spcFirstLastPara="1" rIns="41575" wrap="square" tIns="207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32" name="Google Shape;232;p33"/>
          <p:cNvSpPr txBox="1"/>
          <p:nvPr>
            <p:ph idx="1" type="subTitle"/>
          </p:nvPr>
        </p:nvSpPr>
        <p:spPr>
          <a:xfrm>
            <a:off x="1996315" y="3085753"/>
            <a:ext cx="51489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14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3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9pPr>
          </a:lstStyle>
          <a:p/>
        </p:txBody>
      </p:sp>
      <p:sp>
        <p:nvSpPr>
          <p:cNvPr id="233" name="Google Shape;233;p33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600"/>
              <a:buFont typeface="Century Gothic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9pPr>
          </a:lstStyle>
          <a:p/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596" y="1378913"/>
            <a:ext cx="2438638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>
            <a:off x="6232377" y="-2094"/>
            <a:ext cx="2908760" cy="5145465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34"/>
          <p:cNvGrpSpPr/>
          <p:nvPr/>
        </p:nvGrpSpPr>
        <p:grpSpPr>
          <a:xfrm>
            <a:off x="-4543" y="4278495"/>
            <a:ext cx="9149079" cy="866805"/>
            <a:chOff x="-9992" y="9387571"/>
            <a:chExt cx="20116709" cy="1905904"/>
          </a:xfrm>
        </p:grpSpPr>
        <p:grpSp>
          <p:nvGrpSpPr>
            <p:cNvPr id="239" name="Google Shape;239;p34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240" name="Google Shape;240;p34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1" name="Google Shape;241;p34"/>
              <p:cNvGrpSpPr/>
              <p:nvPr/>
            </p:nvGrpSpPr>
            <p:grpSpPr>
              <a:xfrm>
                <a:off x="19347602" y="10743921"/>
                <a:ext cx="291723" cy="322458"/>
                <a:chOff x="19347602" y="10743921"/>
                <a:chExt cx="291723" cy="322458"/>
              </a:xfrm>
            </p:grpSpPr>
            <p:sp>
              <p:nvSpPr>
                <p:cNvPr id="242" name="Google Shape;242;p34"/>
                <p:cNvSpPr/>
                <p:nvPr/>
              </p:nvSpPr>
              <p:spPr>
                <a:xfrm>
                  <a:off x="19347602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34"/>
                <p:cNvSpPr/>
                <p:nvPr/>
              </p:nvSpPr>
              <p:spPr>
                <a:xfrm>
                  <a:off x="19347602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44" name="Google Shape;244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34"/>
          <p:cNvSpPr txBox="1"/>
          <p:nvPr>
            <p:ph type="title"/>
          </p:nvPr>
        </p:nvSpPr>
        <p:spPr>
          <a:xfrm>
            <a:off x="424217" y="341013"/>
            <a:ext cx="5423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6373225" y="644260"/>
            <a:ext cx="2634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34"/>
          <p:cNvSpPr txBox="1"/>
          <p:nvPr>
            <p:ph idx="2" type="body"/>
          </p:nvPr>
        </p:nvSpPr>
        <p:spPr>
          <a:xfrm>
            <a:off x="6373225" y="353778"/>
            <a:ext cx="26349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250" name="Google Shape;250;p34"/>
          <p:cNvSpPr/>
          <p:nvPr>
            <p:ph idx="3" type="pic"/>
          </p:nvPr>
        </p:nvSpPr>
        <p:spPr>
          <a:xfrm>
            <a:off x="424564" y="966031"/>
            <a:ext cx="5423400" cy="340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6232377" y="-2094"/>
            <a:ext cx="2908591" cy="5143211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" name="Google Shape;44;p5"/>
          <p:cNvGrpSpPr/>
          <p:nvPr/>
        </p:nvGrpSpPr>
        <p:grpSpPr>
          <a:xfrm>
            <a:off x="-4543" y="4278499"/>
            <a:ext cx="9149736" cy="866806"/>
            <a:chOff x="-9992" y="9387571"/>
            <a:chExt cx="20116710" cy="1905904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46" name="Google Shape;46;p5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47" name="Google Shape;47;p5"/>
              <p:cNvGrpSpPr/>
              <p:nvPr/>
            </p:nvGrpSpPr>
            <p:grpSpPr>
              <a:xfrm>
                <a:off x="19347602" y="10743921"/>
                <a:ext cx="291724" cy="322459"/>
                <a:chOff x="19347602" y="10743921"/>
                <a:chExt cx="291724" cy="322459"/>
              </a:xfrm>
            </p:grpSpPr>
            <p:sp>
              <p:nvSpPr>
                <p:cNvPr id="48" name="Google Shape;48;p5"/>
                <p:cNvSpPr/>
                <p:nvPr/>
              </p:nvSpPr>
              <p:spPr>
                <a:xfrm>
                  <a:off x="19347602" y="10983030"/>
                  <a:ext cx="291724" cy="83350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9" name="Google Shape;49;p5"/>
                <p:cNvSpPr/>
                <p:nvPr/>
              </p:nvSpPr>
              <p:spPr>
                <a:xfrm>
                  <a:off x="19347602" y="10743921"/>
                  <a:ext cx="291724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50" name="Google Shape;50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424217" y="341013"/>
            <a:ext cx="5423334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6373225" y="644260"/>
            <a:ext cx="263503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2" type="body"/>
          </p:nvPr>
        </p:nvSpPr>
        <p:spPr>
          <a:xfrm>
            <a:off x="6373225" y="353778"/>
            <a:ext cx="2635030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56" name="Google Shape;56;p5"/>
          <p:cNvSpPr/>
          <p:nvPr>
            <p:ph idx="3" type="pic"/>
          </p:nvPr>
        </p:nvSpPr>
        <p:spPr>
          <a:xfrm>
            <a:off x="424564" y="966031"/>
            <a:ext cx="5423294" cy="34020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5828" t="0"/>
          <a:stretch/>
        </p:blipFill>
        <p:spPr>
          <a:xfrm>
            <a:off x="0" y="1367102"/>
            <a:ext cx="9144000" cy="37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>
            <a:off x="-4543" y="4278499"/>
            <a:ext cx="9149735" cy="866807"/>
          </a:xfrm>
          <a:custGeom>
            <a:rect b="b" l="l" r="r" t="t"/>
            <a:pathLst>
              <a:path extrusionOk="0" h="1905904" w="20116709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" name="Google Shape;61;p6"/>
          <p:cNvGrpSpPr/>
          <p:nvPr/>
        </p:nvGrpSpPr>
        <p:grpSpPr>
          <a:xfrm>
            <a:off x="8799920" y="4895368"/>
            <a:ext cx="132685" cy="146654"/>
            <a:chOff x="19347602" y="10743921"/>
            <a:chExt cx="291724" cy="322459"/>
          </a:xfrm>
        </p:grpSpPr>
        <p:sp>
          <p:nvSpPr>
            <p:cNvPr id="62" name="Google Shape;62;p6"/>
            <p:cNvSpPr/>
            <p:nvPr/>
          </p:nvSpPr>
          <p:spPr>
            <a:xfrm>
              <a:off x="19347602" y="10983030"/>
              <a:ext cx="291724" cy="83350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9347602" y="10743921"/>
              <a:ext cx="291724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4" name="Google Shape;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6"/>
          <p:cNvSpPr txBox="1"/>
          <p:nvPr>
            <p:ph idx="1" type="body"/>
          </p:nvPr>
        </p:nvSpPr>
        <p:spPr>
          <a:xfrm>
            <a:off x="424564" y="1197792"/>
            <a:ext cx="7886195" cy="15349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424217" y="1198753"/>
            <a:ext cx="80922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type="title"/>
          </p:nvPr>
        </p:nvSpPr>
        <p:spPr>
          <a:xfrm>
            <a:off x="422848" y="336037"/>
            <a:ext cx="8092250" cy="401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24217" y="908271"/>
            <a:ext cx="8092250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424217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2" type="body"/>
          </p:nvPr>
        </p:nvSpPr>
        <p:spPr>
          <a:xfrm>
            <a:off x="4532102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424217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2" type="body"/>
          </p:nvPr>
        </p:nvSpPr>
        <p:spPr>
          <a:xfrm>
            <a:off x="4532102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9"/>
          <p:cNvSpPr txBox="1"/>
          <p:nvPr>
            <p:ph idx="3" type="body"/>
          </p:nvPr>
        </p:nvSpPr>
        <p:spPr>
          <a:xfrm>
            <a:off x="424217" y="906596"/>
            <a:ext cx="3783227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88" name="Google Shape;88;p9"/>
          <p:cNvSpPr txBox="1"/>
          <p:nvPr>
            <p:ph idx="4" type="body"/>
          </p:nvPr>
        </p:nvSpPr>
        <p:spPr>
          <a:xfrm>
            <a:off x="4532101" y="906596"/>
            <a:ext cx="3885947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Title, Body,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>
            <p:ph idx="2" type="pic"/>
          </p:nvPr>
        </p:nvSpPr>
        <p:spPr>
          <a:xfrm>
            <a:off x="4670742" y="-27436"/>
            <a:ext cx="4510805" cy="485903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443054" y="1198753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2" type="sldNum"/>
          </p:nvPr>
        </p:nvSpPr>
        <p:spPr>
          <a:xfrm>
            <a:off x="8488382" y="4923200"/>
            <a:ext cx="229582" cy="142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3041364" y="4923200"/>
            <a:ext cx="3073651" cy="143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22848" y="161198"/>
            <a:ext cx="4092003" cy="734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4543" y="4278499"/>
            <a:ext cx="9149736" cy="866806"/>
            <a:chOff x="-9992" y="9387571"/>
            <a:chExt cx="20116710" cy="190590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9" name="Google Shape;9;p1"/>
              <p:cNvGrpSpPr/>
              <p:nvPr/>
            </p:nvGrpSpPr>
            <p:grpSpPr>
              <a:xfrm>
                <a:off x="19347602" y="10743921"/>
                <a:ext cx="291724" cy="322459"/>
                <a:chOff x="19347602" y="10743921"/>
                <a:chExt cx="291724" cy="322459"/>
              </a:xfrm>
            </p:grpSpPr>
            <p:sp>
              <p:nvSpPr>
                <p:cNvPr id="10" name="Google Shape;10;p1"/>
                <p:cNvSpPr/>
                <p:nvPr/>
              </p:nvSpPr>
              <p:spPr>
                <a:xfrm>
                  <a:off x="19347602" y="10983030"/>
                  <a:ext cx="291724" cy="83350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19347602" y="10743921"/>
                  <a:ext cx="291724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2" name="Google Shape;12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24217" y="119770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-4543" y="4278492"/>
            <a:ext cx="9149079" cy="866805"/>
            <a:chOff x="-9992" y="9387571"/>
            <a:chExt cx="20116709" cy="1905904"/>
          </a:xfrm>
        </p:grpSpPr>
        <p:grpSp>
          <p:nvGrpSpPr>
            <p:cNvPr id="129" name="Google Shape;129;p18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30" name="Google Shape;130;p18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31" name="Google Shape;131;p18"/>
              <p:cNvGrpSpPr/>
              <p:nvPr/>
            </p:nvGrpSpPr>
            <p:grpSpPr>
              <a:xfrm>
                <a:off x="19347602" y="10743921"/>
                <a:ext cx="291723" cy="322458"/>
                <a:chOff x="19347602" y="10743921"/>
                <a:chExt cx="291723" cy="322458"/>
              </a:xfrm>
            </p:grpSpPr>
            <p:sp>
              <p:nvSpPr>
                <p:cNvPr id="132" name="Google Shape;132;p18"/>
                <p:cNvSpPr/>
                <p:nvPr/>
              </p:nvSpPr>
              <p:spPr>
                <a:xfrm>
                  <a:off x="19347602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3" name="Google Shape;133;p18"/>
                <p:cNvSpPr/>
                <p:nvPr/>
              </p:nvSpPr>
              <p:spPr>
                <a:xfrm>
                  <a:off x="19347602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34" name="Google Shape;134;p1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18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24217" y="119770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18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hyperlink" Target="https://scalevp.notion.site/Marketing-Budget-1a709627cbf5427e846ad1b4e066bb76" TargetMode="External"/><Relationship Id="rId5" Type="http://schemas.openxmlformats.org/officeDocument/2006/relationships/hyperlink" Target="https://scalevp.notion.site/Growth-Prioritization-Matrix-9fae8345652342939e08f521341c9b83" TargetMode="External"/><Relationship Id="rId6" Type="http://schemas.openxmlformats.org/officeDocument/2006/relationships/hyperlink" Target="https://scalevp.notion.site/The-Art-of-Pipeline-Strategies-to-Efficient-Growth-Demand-Gen-Council-Lisa-Horner-87b178d785914474baabc0e64f4ac1f9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hyperlink" Target="mailto:sydney@scalevp.com" TargetMode="External"/><Relationship Id="rId7" Type="http://schemas.openxmlformats.org/officeDocument/2006/relationships/hyperlink" Target="mailto:mini@scalevp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3.png"/><Relationship Id="rId13" Type="http://schemas.openxmlformats.org/officeDocument/2006/relationships/image" Target="../media/image34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15" Type="http://schemas.openxmlformats.org/officeDocument/2006/relationships/image" Target="../media/image31.png"/><Relationship Id="rId14" Type="http://schemas.openxmlformats.org/officeDocument/2006/relationships/image" Target="../media/image23.png"/><Relationship Id="rId16" Type="http://schemas.openxmlformats.org/officeDocument/2006/relationships/image" Target="../media/image36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44.jp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hyperlink" Target="https://scalevp.notion.site/Marketing-Budget-1a709627cbf5427e846ad1b4e066bb76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idx="1" type="subTitle"/>
          </p:nvPr>
        </p:nvSpPr>
        <p:spPr>
          <a:xfrm>
            <a:off x="1996315" y="3085753"/>
            <a:ext cx="5148829" cy="7610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Sydney Sloan, Mini Peiris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June 15th, 2023</a:t>
            </a:r>
            <a:endParaRPr/>
          </a:p>
        </p:txBody>
      </p:sp>
      <p:sp>
        <p:nvSpPr>
          <p:cNvPr id="256" name="Google Shape;256;p35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5"/>
          <p:cNvSpPr txBox="1"/>
          <p:nvPr>
            <p:ph type="ctrTitle"/>
          </p:nvPr>
        </p:nvSpPr>
        <p:spPr>
          <a:xfrm>
            <a:off x="1908976" y="2478584"/>
            <a:ext cx="5306870" cy="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"/>
              <a:t>Unlock Success: Mastering Pipeline Planning and Budget Alignment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/>
          <p:nvPr>
            <p:ph idx="1" type="body"/>
          </p:nvPr>
        </p:nvSpPr>
        <p:spPr>
          <a:xfrm>
            <a:off x="424575" y="1075775"/>
            <a:ext cx="7886100" cy="182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How do you plan today?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lphaUcParenBoth"/>
            </a:pPr>
            <a:r>
              <a:rPr lang="en"/>
              <a:t>Start Bottom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Both"/>
            </a:pPr>
            <a:r>
              <a:rPr lang="en"/>
              <a:t>Start Top Down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Both"/>
            </a:pPr>
            <a:r>
              <a:rPr lang="en"/>
              <a:t>Finance Tells 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Both"/>
            </a:pPr>
            <a:r>
              <a:rPr lang="en"/>
              <a:t>No Time to Plan / Targets Change Rapidly</a:t>
            </a:r>
            <a:endParaRPr/>
          </a:p>
        </p:txBody>
      </p:sp>
      <p:sp>
        <p:nvSpPr>
          <p:cNvPr id="345" name="Google Shape;345;p44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Question (Answer via Chat)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8F6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type="title"/>
          </p:nvPr>
        </p:nvSpPr>
        <p:spPr>
          <a:xfrm>
            <a:off x="522600" y="1719530"/>
            <a:ext cx="80988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0" lang="en" sz="1300" u="none" cap="none" strike="noStrike">
                <a:solidFill>
                  <a:srgbClr val="23274D"/>
                </a:solidFill>
              </a:rPr>
              <a:t>Category Maturity. </a:t>
            </a:r>
            <a:r>
              <a:rPr b="0" i="0" lang="en" sz="1300" u="none" cap="none" strike="noStrike">
                <a:solidFill>
                  <a:srgbClr val="23274D"/>
                </a:solidFill>
              </a:rPr>
              <a:t> </a:t>
            </a:r>
            <a:r>
              <a:rPr b="0" i="0" lang="en" sz="1300" u="none" cap="none" strike="noStrike">
                <a:solidFill>
                  <a:srgbClr val="3C4650"/>
                </a:solidFill>
              </a:rPr>
              <a:t>How much natural demand can you capture? 1st mover advantage?</a:t>
            </a:r>
            <a:br>
              <a:rPr b="0" i="0" lang="en" sz="1300" u="none" cap="none" strike="noStrike">
                <a:solidFill>
                  <a:srgbClr val="3C4650"/>
                </a:solidFill>
              </a:rPr>
            </a:br>
            <a:endParaRPr b="0" i="0" sz="1300" u="none" cap="none" strike="noStrike">
              <a:solidFill>
                <a:srgbClr val="3C4650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0" lang="en" sz="1300" u="none" cap="none" strike="noStrike">
                <a:solidFill>
                  <a:srgbClr val="23274D"/>
                </a:solidFill>
              </a:rPr>
              <a:t>Market &amp; Competitive Landscape. </a:t>
            </a:r>
            <a:r>
              <a:rPr b="0" i="0" lang="en" sz="1300" u="none" cap="none" strike="noStrike">
                <a:solidFill>
                  <a:srgbClr val="3C4650"/>
                </a:solidFill>
              </a:rPr>
              <a:t> Can you solve for things better than anyone else? </a:t>
            </a:r>
            <a:br>
              <a:rPr b="0" i="0" lang="en" sz="1300" u="none" cap="none" strike="noStrike">
                <a:solidFill>
                  <a:srgbClr val="3C4650"/>
                </a:solidFill>
              </a:rPr>
            </a:br>
            <a:endParaRPr b="0" i="0" sz="1300" u="none" cap="none" strike="noStrike">
              <a:solidFill>
                <a:srgbClr val="3C4650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0" lang="en" sz="1300" u="none" cap="none" strike="noStrike">
                <a:solidFill>
                  <a:srgbClr val="23274D"/>
                </a:solidFill>
              </a:rPr>
              <a:t>Market &amp; Deal Size. </a:t>
            </a:r>
            <a:r>
              <a:rPr b="0" i="0" lang="en" sz="1300" u="none" cap="none" strike="noStrike">
                <a:solidFill>
                  <a:srgbClr val="23274D"/>
                </a:solidFill>
              </a:rPr>
              <a:t> </a:t>
            </a:r>
            <a:r>
              <a:rPr b="0" i="0" lang="en" sz="1300" u="none" cap="none" strike="noStrike">
                <a:solidFill>
                  <a:srgbClr val="3C4650"/>
                </a:solidFill>
              </a:rPr>
              <a:t>High volume + small deals vs. large named accounts</a:t>
            </a:r>
            <a:br>
              <a:rPr b="0" i="0" lang="en" sz="1300" u="none" cap="none" strike="noStrike">
                <a:solidFill>
                  <a:srgbClr val="3C4650"/>
                </a:solidFill>
              </a:rPr>
            </a:br>
            <a:endParaRPr b="0" i="0" sz="1300" u="none" cap="none" strike="noStrike">
              <a:solidFill>
                <a:srgbClr val="3C4650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0" lang="en" sz="1300" u="none" cap="none" strike="noStrike">
                <a:solidFill>
                  <a:srgbClr val="23274D"/>
                </a:solidFill>
              </a:rPr>
              <a:t>Distribution Channels.</a:t>
            </a:r>
            <a:r>
              <a:rPr b="0" i="0" lang="en" sz="1300" u="none" cap="none" strike="noStrike">
                <a:solidFill>
                  <a:srgbClr val="23274D"/>
                </a:solidFill>
              </a:rPr>
              <a:t>  </a:t>
            </a:r>
            <a:r>
              <a:rPr b="0" i="0" lang="en" sz="1300" u="none" cap="none" strike="noStrike">
                <a:solidFill>
                  <a:srgbClr val="3C4650"/>
                </a:solidFill>
              </a:rPr>
              <a:t>B2B direct sales, B2C, PLG, channel - all of the above</a:t>
            </a:r>
            <a:br>
              <a:rPr b="0" i="0" lang="en" sz="1300" u="none" cap="none" strike="noStrike">
                <a:solidFill>
                  <a:srgbClr val="3C4650"/>
                </a:solidFill>
              </a:rPr>
            </a:br>
            <a:endParaRPr b="0" i="0" sz="1300" u="none" cap="none" strike="noStrike">
              <a:solidFill>
                <a:srgbClr val="3C4650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0" lang="en" sz="1300" u="none" cap="none" strike="noStrike">
                <a:solidFill>
                  <a:srgbClr val="23274D"/>
                </a:solidFill>
              </a:rPr>
              <a:t>S&amp;M Investment Level - for SaaS.</a:t>
            </a:r>
            <a:r>
              <a:rPr i="0" lang="en" sz="1300" u="none" cap="none" strike="noStrike">
                <a:solidFill>
                  <a:srgbClr val="3C4650"/>
                </a:solidFill>
              </a:rPr>
              <a:t>  </a:t>
            </a:r>
            <a:r>
              <a:rPr b="0" i="0" lang="en" sz="1300" u="none" cap="none" strike="noStrike">
                <a:solidFill>
                  <a:srgbClr val="3C4650"/>
                </a:solidFill>
              </a:rPr>
              <a:t>CAC Payback, CAC:LTV, % S&amp;M</a:t>
            </a:r>
            <a:endParaRPr b="0" i="0" sz="3200" u="none" cap="none" strike="noStrike">
              <a:solidFill>
                <a:srgbClr val="3C4650"/>
              </a:solidFill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490525" y="534675"/>
            <a:ext cx="6918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2300" u="none" cap="none" strike="noStrike">
                <a:solidFill>
                  <a:srgbClr val="2327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things cause your marketing</a:t>
            </a:r>
            <a:r>
              <a:rPr b="1" lang="en" sz="2300">
                <a:solidFill>
                  <a:srgbClr val="2327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" sz="2300" u="none" cap="none" strike="noStrike">
                <a:solidFill>
                  <a:srgbClr val="2327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mix to be specific in sourcing the pipe:</a:t>
            </a:r>
            <a:endParaRPr b="1" i="0" sz="2300" u="none" cap="none" strike="noStrike">
              <a:solidFill>
                <a:srgbClr val="2327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>
            <p:ph idx="1" type="body"/>
          </p:nvPr>
        </p:nvSpPr>
        <p:spPr>
          <a:xfrm>
            <a:off x="6373225" y="1330060"/>
            <a:ext cx="2634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308610" lvl="0" marL="457200" rtl="0" algn="l"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Growth contribution determines budget (align w/ finance)</a:t>
            </a:r>
            <a:br>
              <a:rPr lang="en"/>
            </a:b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Budget structure and cost centers by owner</a:t>
            </a:r>
            <a:br>
              <a:rPr lang="en"/>
            </a:b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Set departmental targets by %  drafting off previous year budgets</a:t>
            </a:r>
            <a:br>
              <a:rPr lang="en"/>
            </a:b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Budget owners draft budget based on goals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6"/>
          <p:cNvSpPr txBox="1"/>
          <p:nvPr>
            <p:ph type="title"/>
          </p:nvPr>
        </p:nvSpPr>
        <p:spPr>
          <a:xfrm>
            <a:off x="424217" y="341013"/>
            <a:ext cx="54234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Structure</a:t>
            </a:r>
            <a:endParaRPr/>
          </a:p>
        </p:txBody>
      </p:sp>
      <p:sp>
        <p:nvSpPr>
          <p:cNvPr id="358" name="Google Shape;358;p46"/>
          <p:cNvSpPr txBox="1"/>
          <p:nvPr>
            <p:ph idx="2" type="body"/>
          </p:nvPr>
        </p:nvSpPr>
        <p:spPr>
          <a:xfrm>
            <a:off x="6373225" y="1039578"/>
            <a:ext cx="2634900" cy="214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Structure the budget to match ownership and accountability</a:t>
            </a:r>
            <a:endParaRPr/>
          </a:p>
        </p:txBody>
      </p:sp>
      <p:pic>
        <p:nvPicPr>
          <p:cNvPr id="359" name="Google Shape;3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50" y="966600"/>
            <a:ext cx="5980601" cy="32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Departmental Budgets</a:t>
            </a:r>
            <a:endParaRPr/>
          </a:p>
        </p:txBody>
      </p:sp>
      <p:sp>
        <p:nvSpPr>
          <p:cNvPr id="365" name="Google Shape;365;p47"/>
          <p:cNvSpPr txBox="1"/>
          <p:nvPr>
            <p:ph idx="1" type="body"/>
          </p:nvPr>
        </p:nvSpPr>
        <p:spPr>
          <a:xfrm>
            <a:off x="424225" y="1197700"/>
            <a:ext cx="7801200" cy="21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For:  start up, field marketing, events, product marketing, customer, community, partner marketing </a:t>
            </a:r>
            <a:endParaRPr sz="1200"/>
          </a:p>
        </p:txBody>
      </p:sp>
      <p:sp>
        <p:nvSpPr>
          <p:cNvPr id="366" name="Google Shape;366;p47"/>
          <p:cNvSpPr txBox="1"/>
          <p:nvPr>
            <p:ph idx="3" type="body"/>
          </p:nvPr>
        </p:nvSpPr>
        <p:spPr>
          <a:xfrm>
            <a:off x="424217" y="906596"/>
            <a:ext cx="3783300" cy="214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Program Orientation</a:t>
            </a:r>
            <a:endParaRPr/>
          </a:p>
        </p:txBody>
      </p:sp>
      <p:pic>
        <p:nvPicPr>
          <p:cNvPr id="367" name="Google Shape;3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25" y="1441775"/>
            <a:ext cx="7768326" cy="33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Departmental Budgets</a:t>
            </a:r>
            <a:endParaRPr/>
          </a:p>
        </p:txBody>
      </p:sp>
      <p:sp>
        <p:nvSpPr>
          <p:cNvPr id="373" name="Google Shape;373;p48"/>
          <p:cNvSpPr txBox="1"/>
          <p:nvPr>
            <p:ph idx="2" type="body"/>
          </p:nvPr>
        </p:nvSpPr>
        <p:spPr>
          <a:xfrm>
            <a:off x="417298" y="1197700"/>
            <a:ext cx="5613600" cy="51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For:  communications, PR / AR, tech spend, advertising, </a:t>
            </a:r>
            <a:endParaRPr sz="1200"/>
          </a:p>
        </p:txBody>
      </p:sp>
      <p:sp>
        <p:nvSpPr>
          <p:cNvPr id="374" name="Google Shape;374;p48"/>
          <p:cNvSpPr txBox="1"/>
          <p:nvPr>
            <p:ph idx="4" type="body"/>
          </p:nvPr>
        </p:nvSpPr>
        <p:spPr>
          <a:xfrm>
            <a:off x="417301" y="906596"/>
            <a:ext cx="3885900" cy="214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Recurring Orientation</a:t>
            </a:r>
            <a:endParaRPr/>
          </a:p>
        </p:txBody>
      </p:sp>
      <p:pic>
        <p:nvPicPr>
          <p:cNvPr id="375" name="Google Shape;3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5" y="1626000"/>
            <a:ext cx="8383799" cy="21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idx="1" type="body"/>
          </p:nvPr>
        </p:nvSpPr>
        <p:spPr>
          <a:xfrm>
            <a:off x="424225" y="1505425"/>
            <a:ext cx="8092200" cy="295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amortization, and how do I budget for it?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Subscriptions, tech spend…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Capital expenses and why is that an advantage to my budget?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brand strategy, website development…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I plan and budget for Events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Deposit schedules, event agencies, what about company travel and hotels?</a:t>
            </a:r>
            <a:endParaRPr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9"/>
          <p:cNvSpPr txBox="1"/>
          <p:nvPr>
            <p:ph type="title"/>
          </p:nvPr>
        </p:nvSpPr>
        <p:spPr>
          <a:xfrm>
            <a:off x="422848" y="336037"/>
            <a:ext cx="8092200" cy="4017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</a:t>
            </a:r>
            <a:r>
              <a:rPr lang="en"/>
              <a:t> you need to know about GAAP</a:t>
            </a:r>
            <a:endParaRPr/>
          </a:p>
        </p:txBody>
      </p:sp>
      <p:sp>
        <p:nvSpPr>
          <p:cNvPr id="382" name="Google Shape;382;p49"/>
          <p:cNvSpPr txBox="1"/>
          <p:nvPr>
            <p:ph idx="2" type="body"/>
          </p:nvPr>
        </p:nvSpPr>
        <p:spPr>
          <a:xfrm>
            <a:off x="424217" y="908271"/>
            <a:ext cx="8092200" cy="214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Channeling your inner accountant.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50"/>
          <p:cNvGrpSpPr/>
          <p:nvPr/>
        </p:nvGrpSpPr>
        <p:grpSpPr>
          <a:xfrm>
            <a:off x="6907954" y="79924"/>
            <a:ext cx="2146993" cy="713926"/>
            <a:chOff x="6907954" y="44329"/>
            <a:chExt cx="2146993" cy="713926"/>
          </a:xfrm>
        </p:grpSpPr>
        <p:sp>
          <p:nvSpPr>
            <p:cNvPr id="389" name="Google Shape;389;p50"/>
            <p:cNvSpPr/>
            <p:nvPr/>
          </p:nvSpPr>
          <p:spPr>
            <a:xfrm rot="5400000">
              <a:off x="8382259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0"/>
            <p:cNvSpPr/>
            <p:nvPr/>
          </p:nvSpPr>
          <p:spPr>
            <a:xfrm rot="5400000">
              <a:off x="8216781" y="43060"/>
              <a:ext cx="23013" cy="25551"/>
            </a:xfrm>
            <a:custGeom>
              <a:rect b="b" l="l" r="r" t="t"/>
              <a:pathLst>
                <a:path extrusionOk="0" h="635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84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286" y="634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84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0"/>
            <p:cNvSpPr/>
            <p:nvPr/>
          </p:nvSpPr>
          <p:spPr>
            <a:xfrm rot="5400000">
              <a:off x="8051345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3" y="617"/>
                  </a:lnTo>
                  <a:lnTo>
                    <a:pt x="286" y="626"/>
                  </a:lnTo>
                  <a:lnTo>
                    <a:pt x="349" y="617"/>
                  </a:lnTo>
                  <a:lnTo>
                    <a:pt x="447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47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0"/>
            <p:cNvSpPr/>
            <p:nvPr/>
          </p:nvSpPr>
          <p:spPr>
            <a:xfrm rot="5400000">
              <a:off x="7886049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47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47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0"/>
            <p:cNvSpPr/>
            <p:nvPr/>
          </p:nvSpPr>
          <p:spPr>
            <a:xfrm rot="5400000">
              <a:off x="7720754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0"/>
            <p:cNvSpPr/>
            <p:nvPr/>
          </p:nvSpPr>
          <p:spPr>
            <a:xfrm rot="5400000">
              <a:off x="8382057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0"/>
            <p:cNvSpPr/>
            <p:nvPr/>
          </p:nvSpPr>
          <p:spPr>
            <a:xfrm rot="5400000">
              <a:off x="8216580" y="215698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84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295" y="634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84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0"/>
            <p:cNvSpPr/>
            <p:nvPr/>
          </p:nvSpPr>
          <p:spPr>
            <a:xfrm rot="5400000">
              <a:off x="8051144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35" y="54"/>
                  </a:lnTo>
                  <a:lnTo>
                    <a:pt x="54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0"/>
            <p:cNvSpPr/>
            <p:nvPr/>
          </p:nvSpPr>
          <p:spPr>
            <a:xfrm rot="5400000">
              <a:off x="7885848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35" y="54"/>
                  </a:lnTo>
                  <a:lnTo>
                    <a:pt x="54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72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0"/>
            <p:cNvSpPr/>
            <p:nvPr/>
          </p:nvSpPr>
          <p:spPr>
            <a:xfrm rot="5400000">
              <a:off x="7720552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0"/>
            <p:cNvSpPr/>
            <p:nvPr/>
          </p:nvSpPr>
          <p:spPr>
            <a:xfrm rot="5400000">
              <a:off x="8382077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0"/>
            <p:cNvSpPr/>
            <p:nvPr/>
          </p:nvSpPr>
          <p:spPr>
            <a:xfrm rot="5400000">
              <a:off x="8216600" y="388517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84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286" y="634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84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0"/>
            <p:cNvSpPr/>
            <p:nvPr/>
          </p:nvSpPr>
          <p:spPr>
            <a:xfrm rot="5400000">
              <a:off x="8051164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2" y="617"/>
                  </a:lnTo>
                  <a:lnTo>
                    <a:pt x="286" y="626"/>
                  </a:lnTo>
                  <a:lnTo>
                    <a:pt x="348" y="617"/>
                  </a:lnTo>
                  <a:lnTo>
                    <a:pt x="456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56" y="54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0"/>
            <p:cNvSpPr/>
            <p:nvPr/>
          </p:nvSpPr>
          <p:spPr>
            <a:xfrm rot="5400000">
              <a:off x="7885868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2" y="626"/>
                  </a:lnTo>
                  <a:lnTo>
                    <a:pt x="348" y="626"/>
                  </a:lnTo>
                  <a:lnTo>
                    <a:pt x="456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56" y="54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0"/>
            <p:cNvSpPr/>
            <p:nvPr/>
          </p:nvSpPr>
          <p:spPr>
            <a:xfrm rot="5400000">
              <a:off x="7720573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0"/>
            <p:cNvSpPr/>
            <p:nvPr/>
          </p:nvSpPr>
          <p:spPr>
            <a:xfrm rot="5400000">
              <a:off x="8382077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0"/>
            <p:cNvSpPr/>
            <p:nvPr/>
          </p:nvSpPr>
          <p:spPr>
            <a:xfrm rot="5400000">
              <a:off x="8216600" y="560953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84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295" y="634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84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0"/>
            <p:cNvSpPr/>
            <p:nvPr/>
          </p:nvSpPr>
          <p:spPr>
            <a:xfrm rot="5400000">
              <a:off x="8051164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1"/>
                  </a:moveTo>
                  <a:lnTo>
                    <a:pt x="134" y="54"/>
                  </a:lnTo>
                  <a:lnTo>
                    <a:pt x="54" y="135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0"/>
            <p:cNvSpPr/>
            <p:nvPr/>
          </p:nvSpPr>
          <p:spPr>
            <a:xfrm rot="5400000">
              <a:off x="7885868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1"/>
                  </a:moveTo>
                  <a:lnTo>
                    <a:pt x="134" y="54"/>
                  </a:lnTo>
                  <a:lnTo>
                    <a:pt x="54" y="135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72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0"/>
            <p:cNvSpPr/>
            <p:nvPr/>
          </p:nvSpPr>
          <p:spPr>
            <a:xfrm rot="5400000">
              <a:off x="7720573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0"/>
            <p:cNvSpPr/>
            <p:nvPr/>
          </p:nvSpPr>
          <p:spPr>
            <a:xfrm rot="5400000">
              <a:off x="8382057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0"/>
            <p:cNvSpPr/>
            <p:nvPr/>
          </p:nvSpPr>
          <p:spPr>
            <a:xfrm rot="5400000">
              <a:off x="8216580" y="733772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84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287" y="634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84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0"/>
            <p:cNvSpPr/>
            <p:nvPr/>
          </p:nvSpPr>
          <p:spPr>
            <a:xfrm rot="5400000">
              <a:off x="8051144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26" y="54"/>
                  </a:lnTo>
                  <a:lnTo>
                    <a:pt x="45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72"/>
                  </a:lnTo>
                  <a:lnTo>
                    <a:pt x="233" y="617"/>
                  </a:lnTo>
                  <a:lnTo>
                    <a:pt x="287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0"/>
            <p:cNvSpPr/>
            <p:nvPr/>
          </p:nvSpPr>
          <p:spPr>
            <a:xfrm rot="5400000">
              <a:off x="7885848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26" y="54"/>
                  </a:lnTo>
                  <a:lnTo>
                    <a:pt x="45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72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0"/>
            <p:cNvSpPr/>
            <p:nvPr/>
          </p:nvSpPr>
          <p:spPr>
            <a:xfrm rot="5400000">
              <a:off x="7720552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0"/>
            <p:cNvSpPr/>
            <p:nvPr/>
          </p:nvSpPr>
          <p:spPr>
            <a:xfrm rot="5400000">
              <a:off x="7570547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0"/>
            <p:cNvSpPr/>
            <p:nvPr/>
          </p:nvSpPr>
          <p:spPr>
            <a:xfrm rot="5400000">
              <a:off x="7405110" y="43060"/>
              <a:ext cx="23013" cy="25551"/>
            </a:xfrm>
            <a:custGeom>
              <a:rect b="b" l="l" r="r" t="t"/>
              <a:pathLst>
                <a:path extrusionOk="0" h="635" w="572">
                  <a:moveTo>
                    <a:pt x="286" y="1"/>
                  </a:moveTo>
                  <a:lnTo>
                    <a:pt x="233" y="10"/>
                  </a:lnTo>
                  <a:lnTo>
                    <a:pt x="125" y="54"/>
                  </a:lnTo>
                  <a:lnTo>
                    <a:pt x="45" y="14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6"/>
                  </a:lnTo>
                  <a:lnTo>
                    <a:pt x="286" y="635"/>
                  </a:lnTo>
                  <a:lnTo>
                    <a:pt x="349" y="626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44"/>
                  </a:lnTo>
                  <a:lnTo>
                    <a:pt x="447" y="54"/>
                  </a:lnTo>
                  <a:lnTo>
                    <a:pt x="349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0"/>
            <p:cNvSpPr/>
            <p:nvPr/>
          </p:nvSpPr>
          <p:spPr>
            <a:xfrm rot="5400000">
              <a:off x="7239634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1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3" y="617"/>
                  </a:lnTo>
                  <a:lnTo>
                    <a:pt x="286" y="626"/>
                  </a:lnTo>
                  <a:lnTo>
                    <a:pt x="349" y="617"/>
                  </a:lnTo>
                  <a:lnTo>
                    <a:pt x="447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0"/>
            <p:cNvSpPr/>
            <p:nvPr/>
          </p:nvSpPr>
          <p:spPr>
            <a:xfrm rot="5400000">
              <a:off x="7074338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0"/>
            <p:cNvSpPr/>
            <p:nvPr/>
          </p:nvSpPr>
          <p:spPr>
            <a:xfrm rot="5400000">
              <a:off x="6909042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0"/>
            <p:cNvSpPr/>
            <p:nvPr/>
          </p:nvSpPr>
          <p:spPr>
            <a:xfrm rot="5400000">
              <a:off x="7570346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0"/>
            <p:cNvSpPr/>
            <p:nvPr/>
          </p:nvSpPr>
          <p:spPr>
            <a:xfrm rot="5400000">
              <a:off x="7404909" y="215698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95" y="1"/>
                  </a:moveTo>
                  <a:lnTo>
                    <a:pt x="233" y="10"/>
                  </a:lnTo>
                  <a:lnTo>
                    <a:pt x="135" y="54"/>
                  </a:lnTo>
                  <a:lnTo>
                    <a:pt x="54" y="14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85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44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0"/>
            <p:cNvSpPr/>
            <p:nvPr/>
          </p:nvSpPr>
          <p:spPr>
            <a:xfrm rot="5400000">
              <a:off x="7239433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0"/>
            <p:cNvSpPr/>
            <p:nvPr/>
          </p:nvSpPr>
          <p:spPr>
            <a:xfrm rot="5400000">
              <a:off x="7074137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0"/>
            <p:cNvSpPr/>
            <p:nvPr/>
          </p:nvSpPr>
          <p:spPr>
            <a:xfrm rot="5400000">
              <a:off x="6908841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0"/>
            <p:cNvSpPr/>
            <p:nvPr/>
          </p:nvSpPr>
          <p:spPr>
            <a:xfrm rot="5400000">
              <a:off x="7570366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0"/>
            <p:cNvSpPr/>
            <p:nvPr/>
          </p:nvSpPr>
          <p:spPr>
            <a:xfrm rot="5400000">
              <a:off x="7404929" y="388517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86" y="1"/>
                  </a:moveTo>
                  <a:lnTo>
                    <a:pt x="232" y="10"/>
                  </a:lnTo>
                  <a:lnTo>
                    <a:pt x="125" y="54"/>
                  </a:lnTo>
                  <a:lnTo>
                    <a:pt x="45" y="14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6"/>
                  </a:lnTo>
                  <a:lnTo>
                    <a:pt x="286" y="635"/>
                  </a:lnTo>
                  <a:lnTo>
                    <a:pt x="348" y="626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44"/>
                  </a:lnTo>
                  <a:lnTo>
                    <a:pt x="456" y="54"/>
                  </a:lnTo>
                  <a:lnTo>
                    <a:pt x="348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0"/>
            <p:cNvSpPr/>
            <p:nvPr/>
          </p:nvSpPr>
          <p:spPr>
            <a:xfrm rot="5400000">
              <a:off x="7239453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1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2" y="617"/>
                  </a:lnTo>
                  <a:lnTo>
                    <a:pt x="286" y="626"/>
                  </a:lnTo>
                  <a:lnTo>
                    <a:pt x="348" y="617"/>
                  </a:lnTo>
                  <a:lnTo>
                    <a:pt x="456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0"/>
            <p:cNvSpPr/>
            <p:nvPr/>
          </p:nvSpPr>
          <p:spPr>
            <a:xfrm rot="5400000">
              <a:off x="7074157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0"/>
            <p:cNvSpPr/>
            <p:nvPr/>
          </p:nvSpPr>
          <p:spPr>
            <a:xfrm rot="5400000">
              <a:off x="6908861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0"/>
            <p:cNvSpPr/>
            <p:nvPr/>
          </p:nvSpPr>
          <p:spPr>
            <a:xfrm rot="5400000">
              <a:off x="7570366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0"/>
            <p:cNvSpPr/>
            <p:nvPr/>
          </p:nvSpPr>
          <p:spPr>
            <a:xfrm rot="5400000">
              <a:off x="7404929" y="560953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95" y="1"/>
                  </a:moveTo>
                  <a:lnTo>
                    <a:pt x="233" y="10"/>
                  </a:lnTo>
                  <a:lnTo>
                    <a:pt x="134" y="54"/>
                  </a:lnTo>
                  <a:lnTo>
                    <a:pt x="54" y="144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85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85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44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0"/>
            <p:cNvSpPr/>
            <p:nvPr/>
          </p:nvSpPr>
          <p:spPr>
            <a:xfrm rot="5400000">
              <a:off x="7239453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1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0"/>
            <p:cNvSpPr/>
            <p:nvPr/>
          </p:nvSpPr>
          <p:spPr>
            <a:xfrm rot="5400000">
              <a:off x="7074157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0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0"/>
            <p:cNvSpPr/>
            <p:nvPr/>
          </p:nvSpPr>
          <p:spPr>
            <a:xfrm rot="5400000">
              <a:off x="6908861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0"/>
            <p:cNvSpPr/>
            <p:nvPr/>
          </p:nvSpPr>
          <p:spPr>
            <a:xfrm rot="5400000">
              <a:off x="7570346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0"/>
            <p:cNvSpPr/>
            <p:nvPr/>
          </p:nvSpPr>
          <p:spPr>
            <a:xfrm rot="5400000">
              <a:off x="7404909" y="733772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87" y="1"/>
                  </a:moveTo>
                  <a:lnTo>
                    <a:pt x="233" y="10"/>
                  </a:lnTo>
                  <a:lnTo>
                    <a:pt x="126" y="54"/>
                  </a:lnTo>
                  <a:lnTo>
                    <a:pt x="45" y="14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6"/>
                  </a:lnTo>
                  <a:lnTo>
                    <a:pt x="287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85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44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0"/>
            <p:cNvSpPr/>
            <p:nvPr/>
          </p:nvSpPr>
          <p:spPr>
            <a:xfrm rot="5400000">
              <a:off x="7239433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72"/>
                  </a:lnTo>
                  <a:lnTo>
                    <a:pt x="233" y="617"/>
                  </a:lnTo>
                  <a:lnTo>
                    <a:pt x="287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0"/>
            <p:cNvSpPr/>
            <p:nvPr/>
          </p:nvSpPr>
          <p:spPr>
            <a:xfrm rot="5400000">
              <a:off x="7074137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0"/>
            <p:cNvSpPr/>
            <p:nvPr/>
          </p:nvSpPr>
          <p:spPr>
            <a:xfrm rot="5400000">
              <a:off x="6908841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0"/>
            <p:cNvSpPr/>
            <p:nvPr/>
          </p:nvSpPr>
          <p:spPr>
            <a:xfrm rot="5400000">
              <a:off x="9030846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1"/>
                  </a:moveTo>
                  <a:lnTo>
                    <a:pt x="233" y="10"/>
                  </a:ln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47" y="54"/>
                  </a:lnTo>
                  <a:lnTo>
                    <a:pt x="349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0"/>
            <p:cNvSpPr/>
            <p:nvPr/>
          </p:nvSpPr>
          <p:spPr>
            <a:xfrm rot="5400000">
              <a:off x="8865370" y="43060"/>
              <a:ext cx="23013" cy="25551"/>
            </a:xfrm>
            <a:custGeom>
              <a:rect b="b" l="l" r="r" t="t"/>
              <a:pathLst>
                <a:path extrusionOk="0" h="635" w="572">
                  <a:moveTo>
                    <a:pt x="286" y="1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1"/>
                  </a:lnTo>
                  <a:lnTo>
                    <a:pt x="0" y="322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6"/>
                  </a:lnTo>
                  <a:lnTo>
                    <a:pt x="286" y="635"/>
                  </a:lnTo>
                  <a:lnTo>
                    <a:pt x="349" y="626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72" y="322"/>
                  </a:lnTo>
                  <a:lnTo>
                    <a:pt x="572" y="251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0"/>
            <p:cNvSpPr/>
            <p:nvPr/>
          </p:nvSpPr>
          <p:spPr>
            <a:xfrm rot="5400000">
              <a:off x="8699893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3" y="616"/>
                  </a:lnTo>
                  <a:lnTo>
                    <a:pt x="286" y="625"/>
                  </a:lnTo>
                  <a:lnTo>
                    <a:pt x="349" y="616"/>
                  </a:lnTo>
                  <a:lnTo>
                    <a:pt x="447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0"/>
            <p:cNvSpPr/>
            <p:nvPr/>
          </p:nvSpPr>
          <p:spPr>
            <a:xfrm rot="5400000">
              <a:off x="8534597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0"/>
            <p:cNvSpPr/>
            <p:nvPr/>
          </p:nvSpPr>
          <p:spPr>
            <a:xfrm rot="5400000">
              <a:off x="9030645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1"/>
                  </a:moveTo>
                  <a:lnTo>
                    <a:pt x="233" y="10"/>
                  </a:lnTo>
                  <a:lnTo>
                    <a:pt x="135" y="54"/>
                  </a:lnTo>
                  <a:lnTo>
                    <a:pt x="54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5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0"/>
            <p:cNvSpPr/>
            <p:nvPr/>
          </p:nvSpPr>
          <p:spPr>
            <a:xfrm rot="5400000">
              <a:off x="8865168" y="215698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95" y="1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1"/>
                  </a:lnTo>
                  <a:lnTo>
                    <a:pt x="1" y="322"/>
                  </a:lnTo>
                  <a:lnTo>
                    <a:pt x="10" y="385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85"/>
                  </a:lnTo>
                  <a:lnTo>
                    <a:pt x="581" y="322"/>
                  </a:lnTo>
                  <a:lnTo>
                    <a:pt x="581" y="251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0"/>
            <p:cNvSpPr/>
            <p:nvPr/>
          </p:nvSpPr>
          <p:spPr>
            <a:xfrm rot="5400000">
              <a:off x="8699692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72"/>
                  </a:lnTo>
                  <a:lnTo>
                    <a:pt x="233" y="616"/>
                  </a:lnTo>
                  <a:lnTo>
                    <a:pt x="295" y="625"/>
                  </a:lnTo>
                  <a:lnTo>
                    <a:pt x="349" y="616"/>
                  </a:lnTo>
                  <a:lnTo>
                    <a:pt x="456" y="572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0"/>
            <p:cNvSpPr/>
            <p:nvPr/>
          </p:nvSpPr>
          <p:spPr>
            <a:xfrm rot="5400000">
              <a:off x="8534396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0"/>
            <p:cNvSpPr/>
            <p:nvPr/>
          </p:nvSpPr>
          <p:spPr>
            <a:xfrm rot="5400000">
              <a:off x="9030665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1"/>
                  </a:moveTo>
                  <a:lnTo>
                    <a:pt x="232" y="10"/>
                  </a:ln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6"/>
                  </a:lnTo>
                  <a:lnTo>
                    <a:pt x="348" y="626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56" y="54"/>
                  </a:lnTo>
                  <a:lnTo>
                    <a:pt x="348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0"/>
            <p:cNvSpPr/>
            <p:nvPr/>
          </p:nvSpPr>
          <p:spPr>
            <a:xfrm rot="5400000">
              <a:off x="8865189" y="388517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86" y="1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1"/>
                  </a:lnTo>
                  <a:lnTo>
                    <a:pt x="0" y="322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6"/>
                  </a:lnTo>
                  <a:lnTo>
                    <a:pt x="286" y="635"/>
                  </a:lnTo>
                  <a:lnTo>
                    <a:pt x="348" y="626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81" y="322"/>
                  </a:lnTo>
                  <a:lnTo>
                    <a:pt x="572" y="251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0"/>
            <p:cNvSpPr/>
            <p:nvPr/>
          </p:nvSpPr>
          <p:spPr>
            <a:xfrm rot="5400000">
              <a:off x="8699712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2" y="616"/>
                  </a:lnTo>
                  <a:lnTo>
                    <a:pt x="286" y="625"/>
                  </a:lnTo>
                  <a:lnTo>
                    <a:pt x="348" y="616"/>
                  </a:lnTo>
                  <a:lnTo>
                    <a:pt x="456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0"/>
            <p:cNvSpPr/>
            <p:nvPr/>
          </p:nvSpPr>
          <p:spPr>
            <a:xfrm rot="5400000">
              <a:off x="8534416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0"/>
            <p:cNvSpPr/>
            <p:nvPr/>
          </p:nvSpPr>
          <p:spPr>
            <a:xfrm rot="5400000">
              <a:off x="9030665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1"/>
                  </a:moveTo>
                  <a:lnTo>
                    <a:pt x="233" y="10"/>
                  </a:lnTo>
                  <a:lnTo>
                    <a:pt x="134" y="54"/>
                  </a:lnTo>
                  <a:lnTo>
                    <a:pt x="54" y="135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5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0"/>
            <p:cNvSpPr/>
            <p:nvPr/>
          </p:nvSpPr>
          <p:spPr>
            <a:xfrm rot="5400000">
              <a:off x="8865189" y="560953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95" y="1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1"/>
                  </a:lnTo>
                  <a:lnTo>
                    <a:pt x="0" y="322"/>
                  </a:lnTo>
                  <a:lnTo>
                    <a:pt x="9" y="385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85"/>
                  </a:lnTo>
                  <a:lnTo>
                    <a:pt x="581" y="322"/>
                  </a:lnTo>
                  <a:lnTo>
                    <a:pt x="581" y="251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0"/>
            <p:cNvSpPr/>
            <p:nvPr/>
          </p:nvSpPr>
          <p:spPr>
            <a:xfrm rot="5400000">
              <a:off x="8699712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0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72"/>
                  </a:lnTo>
                  <a:lnTo>
                    <a:pt x="233" y="616"/>
                  </a:lnTo>
                  <a:lnTo>
                    <a:pt x="295" y="625"/>
                  </a:lnTo>
                  <a:lnTo>
                    <a:pt x="349" y="616"/>
                  </a:lnTo>
                  <a:lnTo>
                    <a:pt x="456" y="572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0"/>
            <p:cNvSpPr/>
            <p:nvPr/>
          </p:nvSpPr>
          <p:spPr>
            <a:xfrm rot="5400000">
              <a:off x="8534416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0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0"/>
            <p:cNvSpPr/>
            <p:nvPr/>
          </p:nvSpPr>
          <p:spPr>
            <a:xfrm rot="5400000">
              <a:off x="9030645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1"/>
                  </a:moveTo>
                  <a:lnTo>
                    <a:pt x="233" y="10"/>
                  </a:lnTo>
                  <a:lnTo>
                    <a:pt x="126" y="54"/>
                  </a:lnTo>
                  <a:lnTo>
                    <a:pt x="45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5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0"/>
            <p:cNvSpPr/>
            <p:nvPr/>
          </p:nvSpPr>
          <p:spPr>
            <a:xfrm rot="5400000">
              <a:off x="8865168" y="733772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87" y="1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1"/>
                  </a:lnTo>
                  <a:lnTo>
                    <a:pt x="1" y="322"/>
                  </a:lnTo>
                  <a:lnTo>
                    <a:pt x="10" y="385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6"/>
                  </a:lnTo>
                  <a:lnTo>
                    <a:pt x="287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85"/>
                  </a:lnTo>
                  <a:lnTo>
                    <a:pt x="581" y="322"/>
                  </a:lnTo>
                  <a:lnTo>
                    <a:pt x="572" y="251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0"/>
            <p:cNvSpPr/>
            <p:nvPr/>
          </p:nvSpPr>
          <p:spPr>
            <a:xfrm rot="5400000">
              <a:off x="8699692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72"/>
                  </a:lnTo>
                  <a:lnTo>
                    <a:pt x="233" y="616"/>
                  </a:lnTo>
                  <a:lnTo>
                    <a:pt x="287" y="625"/>
                  </a:lnTo>
                  <a:lnTo>
                    <a:pt x="349" y="616"/>
                  </a:lnTo>
                  <a:lnTo>
                    <a:pt x="456" y="572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0"/>
            <p:cNvSpPr/>
            <p:nvPr/>
          </p:nvSpPr>
          <p:spPr>
            <a:xfrm rot="5400000">
              <a:off x="8534396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50"/>
          <p:cNvSpPr txBox="1"/>
          <p:nvPr/>
        </p:nvSpPr>
        <p:spPr>
          <a:xfrm>
            <a:off x="389275" y="342275"/>
            <a:ext cx="61065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Quarterly</a:t>
            </a:r>
            <a:r>
              <a:rPr b="1" lang="en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Orchestration Calendar</a:t>
            </a:r>
            <a:endParaRPr b="1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50"/>
          <p:cNvSpPr/>
          <p:nvPr/>
        </p:nvSpPr>
        <p:spPr>
          <a:xfrm>
            <a:off x="1938949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3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2611920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4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50"/>
          <p:cNvSpPr/>
          <p:nvPr/>
        </p:nvSpPr>
        <p:spPr>
          <a:xfrm>
            <a:off x="3373144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5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50"/>
          <p:cNvSpPr/>
          <p:nvPr/>
        </p:nvSpPr>
        <p:spPr>
          <a:xfrm>
            <a:off x="4046115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6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50"/>
          <p:cNvSpPr/>
          <p:nvPr/>
        </p:nvSpPr>
        <p:spPr>
          <a:xfrm>
            <a:off x="4719086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7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Google Shape;465;p50"/>
          <p:cNvSpPr/>
          <p:nvPr/>
        </p:nvSpPr>
        <p:spPr>
          <a:xfrm>
            <a:off x="5392057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8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50"/>
          <p:cNvSpPr/>
          <p:nvPr/>
        </p:nvSpPr>
        <p:spPr>
          <a:xfrm>
            <a:off x="6128503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9</a:t>
            </a:r>
            <a:endParaRPr b="0" i="0" sz="10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50"/>
          <p:cNvSpPr/>
          <p:nvPr/>
        </p:nvSpPr>
        <p:spPr>
          <a:xfrm>
            <a:off x="6801474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10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8" name="Google Shape;468;p50"/>
          <p:cNvSpPr/>
          <p:nvPr/>
        </p:nvSpPr>
        <p:spPr>
          <a:xfrm>
            <a:off x="7474445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11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1265978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2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50"/>
          <p:cNvSpPr/>
          <p:nvPr/>
        </p:nvSpPr>
        <p:spPr>
          <a:xfrm>
            <a:off x="8147417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12</a:t>
            </a:r>
            <a:endParaRPr b="0" i="0" sz="10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50"/>
          <p:cNvSpPr/>
          <p:nvPr/>
        </p:nvSpPr>
        <p:spPr>
          <a:xfrm>
            <a:off x="593007" y="1798175"/>
            <a:ext cx="642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1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p50"/>
          <p:cNvSpPr/>
          <p:nvPr/>
        </p:nvSpPr>
        <p:spPr>
          <a:xfrm>
            <a:off x="600289" y="2362775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Marketing Leads Budget Lock, 2Qs</a:t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50"/>
          <p:cNvSpPr/>
          <p:nvPr/>
        </p:nvSpPr>
        <p:spPr>
          <a:xfrm>
            <a:off x="587387" y="2053878"/>
            <a:ext cx="2685900" cy="113100"/>
          </a:xfrm>
          <a:prstGeom prst="roundRect">
            <a:avLst>
              <a:gd fmla="val 5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 1 </a:t>
            </a:r>
            <a:endParaRPr b="1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50"/>
          <p:cNvSpPr/>
          <p:nvPr/>
        </p:nvSpPr>
        <p:spPr>
          <a:xfrm>
            <a:off x="3340959" y="2053875"/>
            <a:ext cx="2685900" cy="113100"/>
          </a:xfrm>
          <a:prstGeom prst="roundRect">
            <a:avLst>
              <a:gd fmla="val 5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 2</a:t>
            </a:r>
            <a:endParaRPr b="1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50"/>
          <p:cNvSpPr/>
          <p:nvPr/>
        </p:nvSpPr>
        <p:spPr>
          <a:xfrm>
            <a:off x="6116158" y="2053875"/>
            <a:ext cx="2685900" cy="113100"/>
          </a:xfrm>
          <a:prstGeom prst="roundRect">
            <a:avLst>
              <a:gd fmla="val 5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 3</a:t>
            </a:r>
            <a:endParaRPr b="1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50"/>
          <p:cNvSpPr/>
          <p:nvPr/>
        </p:nvSpPr>
        <p:spPr>
          <a:xfrm>
            <a:off x="3011364" y="2667583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 Interlock, Accounting</a:t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50"/>
          <p:cNvSpPr/>
          <p:nvPr/>
        </p:nvSpPr>
        <p:spPr>
          <a:xfrm>
            <a:off x="600288" y="3529872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1E243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SMB Pipeline Council - Forecast</a:t>
            </a:r>
            <a:endParaRPr i="0" sz="600" u="none" cap="none" strike="noStrike">
              <a:solidFill>
                <a:srgbClr val="1E243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50"/>
          <p:cNvSpPr/>
          <p:nvPr/>
        </p:nvSpPr>
        <p:spPr>
          <a:xfrm>
            <a:off x="600288" y="3217580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Pipeline Council - Forecast</a:t>
            </a:r>
            <a:endParaRPr i="0" sz="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79" name="Google Shape;479;p50"/>
          <p:cNvCxnSpPr/>
          <p:nvPr/>
        </p:nvCxnSpPr>
        <p:spPr>
          <a:xfrm rot="10800000">
            <a:off x="600300" y="1989375"/>
            <a:ext cx="8180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80" name="Google Shape;480;p50"/>
          <p:cNvSpPr/>
          <p:nvPr/>
        </p:nvSpPr>
        <p:spPr>
          <a:xfrm>
            <a:off x="3862475" y="2362775"/>
            <a:ext cx="1050000" cy="196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Marketing Leads  mid Q roll up &amp; forecast</a:t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50"/>
          <p:cNvSpPr/>
          <p:nvPr/>
        </p:nvSpPr>
        <p:spPr>
          <a:xfrm>
            <a:off x="1895688" y="3529872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1E243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SMB Pipeline Orchestration</a:t>
            </a:r>
            <a:endParaRPr i="0" sz="600" u="none" cap="none" strike="noStrike">
              <a:solidFill>
                <a:srgbClr val="1E243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50"/>
          <p:cNvSpPr/>
          <p:nvPr/>
        </p:nvSpPr>
        <p:spPr>
          <a:xfrm>
            <a:off x="1895688" y="3217580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Pipeline Orchestration</a:t>
            </a:r>
            <a:endParaRPr i="0" sz="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50"/>
          <p:cNvSpPr/>
          <p:nvPr/>
        </p:nvSpPr>
        <p:spPr>
          <a:xfrm>
            <a:off x="299000" y="2216725"/>
            <a:ext cx="224400" cy="680400"/>
          </a:xfrm>
          <a:prstGeom prst="rect">
            <a:avLst/>
          </a:prstGeom>
          <a:solidFill>
            <a:srgbClr val="E4E6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0"/>
          <p:cNvSpPr txBox="1"/>
          <p:nvPr/>
        </p:nvSpPr>
        <p:spPr>
          <a:xfrm rot="-5400000">
            <a:off x="84600" y="2512277"/>
            <a:ext cx="652800" cy="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>
                <a:solidFill>
                  <a:srgbClr val="1E2430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FINANCE</a:t>
            </a:r>
            <a:endParaRPr b="0" i="0" sz="700" u="none" cap="none" strike="noStrike">
              <a:solidFill>
                <a:srgbClr val="1E2430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485" name="Google Shape;485;p50"/>
          <p:cNvSpPr/>
          <p:nvPr/>
        </p:nvSpPr>
        <p:spPr>
          <a:xfrm>
            <a:off x="299000" y="3131125"/>
            <a:ext cx="224400" cy="680400"/>
          </a:xfrm>
          <a:prstGeom prst="rect">
            <a:avLst/>
          </a:prstGeom>
          <a:solidFill>
            <a:srgbClr val="E4E6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0"/>
          <p:cNvSpPr txBox="1"/>
          <p:nvPr/>
        </p:nvSpPr>
        <p:spPr>
          <a:xfrm rot="-5400000">
            <a:off x="84600" y="3426677"/>
            <a:ext cx="652800" cy="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>
                <a:solidFill>
                  <a:srgbClr val="1E2430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PIPELINE</a:t>
            </a:r>
            <a:endParaRPr b="0" i="0" sz="700" u="none" cap="none" strike="noStrike">
              <a:solidFill>
                <a:srgbClr val="1E2430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487" name="Google Shape;487;p50"/>
          <p:cNvSpPr/>
          <p:nvPr/>
        </p:nvSpPr>
        <p:spPr>
          <a:xfrm>
            <a:off x="587364" y="2648283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 Previous Q Close / Actuals </a:t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50"/>
          <p:cNvSpPr/>
          <p:nvPr/>
        </p:nvSpPr>
        <p:spPr>
          <a:xfrm>
            <a:off x="3343488" y="3529872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1E243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SMB Pipeline Council - Forecast</a:t>
            </a:r>
            <a:endParaRPr i="0" sz="600" u="none" cap="none" strike="noStrike">
              <a:solidFill>
                <a:srgbClr val="1E243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50"/>
          <p:cNvSpPr/>
          <p:nvPr/>
        </p:nvSpPr>
        <p:spPr>
          <a:xfrm>
            <a:off x="3343488" y="3217580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Pipeline Council - Forecast</a:t>
            </a:r>
            <a:endParaRPr i="0" sz="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50"/>
          <p:cNvSpPr/>
          <p:nvPr/>
        </p:nvSpPr>
        <p:spPr>
          <a:xfrm>
            <a:off x="4638888" y="3529872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1E243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SMB Pipeline Orchestration</a:t>
            </a:r>
            <a:endParaRPr i="0" sz="600" u="none" cap="none" strike="noStrike">
              <a:solidFill>
                <a:srgbClr val="1E243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50"/>
          <p:cNvSpPr/>
          <p:nvPr/>
        </p:nvSpPr>
        <p:spPr>
          <a:xfrm>
            <a:off x="4638888" y="3217580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Pipeline Orchestration</a:t>
            </a:r>
            <a:endParaRPr i="0" sz="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50"/>
          <p:cNvSpPr/>
          <p:nvPr/>
        </p:nvSpPr>
        <p:spPr>
          <a:xfrm>
            <a:off x="6239088" y="3529872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1E243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SMB Pipeline Council - Forecast</a:t>
            </a:r>
            <a:endParaRPr i="0" sz="600" u="none" cap="none" strike="noStrike">
              <a:solidFill>
                <a:srgbClr val="1E243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50"/>
          <p:cNvSpPr/>
          <p:nvPr/>
        </p:nvSpPr>
        <p:spPr>
          <a:xfrm>
            <a:off x="6239088" y="3217580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Pipeline Council - Forecast</a:t>
            </a:r>
            <a:endParaRPr i="0" sz="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50"/>
          <p:cNvSpPr/>
          <p:nvPr/>
        </p:nvSpPr>
        <p:spPr>
          <a:xfrm>
            <a:off x="7534488" y="3529872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1E243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SMB Pipeline Orchestration</a:t>
            </a:r>
            <a:endParaRPr i="0" sz="600" u="none" cap="none" strike="noStrike">
              <a:solidFill>
                <a:srgbClr val="1E243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50"/>
          <p:cNvSpPr/>
          <p:nvPr/>
        </p:nvSpPr>
        <p:spPr>
          <a:xfrm>
            <a:off x="7534488" y="3217580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Pipeline Orchestration</a:t>
            </a:r>
            <a:endParaRPr i="0" sz="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50"/>
          <p:cNvSpPr/>
          <p:nvPr/>
        </p:nvSpPr>
        <p:spPr>
          <a:xfrm>
            <a:off x="6080964" y="2667583"/>
            <a:ext cx="927300" cy="196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 Interlock, Accounting</a:t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51"/>
          <p:cNvGrpSpPr/>
          <p:nvPr/>
        </p:nvGrpSpPr>
        <p:grpSpPr>
          <a:xfrm>
            <a:off x="6907954" y="79924"/>
            <a:ext cx="2146993" cy="713926"/>
            <a:chOff x="6907954" y="44329"/>
            <a:chExt cx="2146993" cy="713926"/>
          </a:xfrm>
        </p:grpSpPr>
        <p:sp>
          <p:nvSpPr>
            <p:cNvPr id="503" name="Google Shape;503;p51"/>
            <p:cNvSpPr/>
            <p:nvPr/>
          </p:nvSpPr>
          <p:spPr>
            <a:xfrm rot="5400000">
              <a:off x="8382259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1"/>
            <p:cNvSpPr/>
            <p:nvPr/>
          </p:nvSpPr>
          <p:spPr>
            <a:xfrm rot="5400000">
              <a:off x="8216781" y="43060"/>
              <a:ext cx="23013" cy="25551"/>
            </a:xfrm>
            <a:custGeom>
              <a:rect b="b" l="l" r="r" t="t"/>
              <a:pathLst>
                <a:path extrusionOk="0" h="635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84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286" y="634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84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1"/>
            <p:cNvSpPr/>
            <p:nvPr/>
          </p:nvSpPr>
          <p:spPr>
            <a:xfrm rot="5400000">
              <a:off x="8051345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3" y="617"/>
                  </a:lnTo>
                  <a:lnTo>
                    <a:pt x="286" y="626"/>
                  </a:lnTo>
                  <a:lnTo>
                    <a:pt x="349" y="617"/>
                  </a:lnTo>
                  <a:lnTo>
                    <a:pt x="447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47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1"/>
            <p:cNvSpPr/>
            <p:nvPr/>
          </p:nvSpPr>
          <p:spPr>
            <a:xfrm rot="5400000">
              <a:off x="7886049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47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47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1"/>
            <p:cNvSpPr/>
            <p:nvPr/>
          </p:nvSpPr>
          <p:spPr>
            <a:xfrm rot="5400000">
              <a:off x="7720754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1"/>
            <p:cNvSpPr/>
            <p:nvPr/>
          </p:nvSpPr>
          <p:spPr>
            <a:xfrm rot="5400000">
              <a:off x="8382057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1"/>
            <p:cNvSpPr/>
            <p:nvPr/>
          </p:nvSpPr>
          <p:spPr>
            <a:xfrm rot="5400000">
              <a:off x="8216580" y="215698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84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295" y="634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84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1"/>
            <p:cNvSpPr/>
            <p:nvPr/>
          </p:nvSpPr>
          <p:spPr>
            <a:xfrm rot="5400000">
              <a:off x="8051144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35" y="54"/>
                  </a:lnTo>
                  <a:lnTo>
                    <a:pt x="54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1"/>
            <p:cNvSpPr/>
            <p:nvPr/>
          </p:nvSpPr>
          <p:spPr>
            <a:xfrm rot="5400000">
              <a:off x="7885848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35" y="54"/>
                  </a:lnTo>
                  <a:lnTo>
                    <a:pt x="54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72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1"/>
            <p:cNvSpPr/>
            <p:nvPr/>
          </p:nvSpPr>
          <p:spPr>
            <a:xfrm rot="5400000">
              <a:off x="7720552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1"/>
            <p:cNvSpPr/>
            <p:nvPr/>
          </p:nvSpPr>
          <p:spPr>
            <a:xfrm rot="5400000">
              <a:off x="8382077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1"/>
            <p:cNvSpPr/>
            <p:nvPr/>
          </p:nvSpPr>
          <p:spPr>
            <a:xfrm rot="5400000">
              <a:off x="8216600" y="388517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84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286" y="634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84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51"/>
            <p:cNvSpPr/>
            <p:nvPr/>
          </p:nvSpPr>
          <p:spPr>
            <a:xfrm rot="5400000">
              <a:off x="8051164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2" y="617"/>
                  </a:lnTo>
                  <a:lnTo>
                    <a:pt x="286" y="626"/>
                  </a:lnTo>
                  <a:lnTo>
                    <a:pt x="348" y="617"/>
                  </a:lnTo>
                  <a:lnTo>
                    <a:pt x="456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56" y="54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51"/>
            <p:cNvSpPr/>
            <p:nvPr/>
          </p:nvSpPr>
          <p:spPr>
            <a:xfrm rot="5400000">
              <a:off x="7885868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1"/>
                  </a:move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2" y="626"/>
                  </a:lnTo>
                  <a:lnTo>
                    <a:pt x="348" y="626"/>
                  </a:lnTo>
                  <a:lnTo>
                    <a:pt x="456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56" y="54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1"/>
            <p:cNvSpPr/>
            <p:nvPr/>
          </p:nvSpPr>
          <p:spPr>
            <a:xfrm rot="5400000">
              <a:off x="7720573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1"/>
            <p:cNvSpPr/>
            <p:nvPr/>
          </p:nvSpPr>
          <p:spPr>
            <a:xfrm rot="5400000">
              <a:off x="8382077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1"/>
            <p:cNvSpPr/>
            <p:nvPr/>
          </p:nvSpPr>
          <p:spPr>
            <a:xfrm rot="5400000">
              <a:off x="8216600" y="560953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84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295" y="634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84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1"/>
            <p:cNvSpPr/>
            <p:nvPr/>
          </p:nvSpPr>
          <p:spPr>
            <a:xfrm rot="5400000">
              <a:off x="8051164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1"/>
                  </a:moveTo>
                  <a:lnTo>
                    <a:pt x="134" y="54"/>
                  </a:lnTo>
                  <a:lnTo>
                    <a:pt x="54" y="135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1"/>
            <p:cNvSpPr/>
            <p:nvPr/>
          </p:nvSpPr>
          <p:spPr>
            <a:xfrm rot="5400000">
              <a:off x="7885868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1"/>
                  </a:moveTo>
                  <a:lnTo>
                    <a:pt x="134" y="54"/>
                  </a:lnTo>
                  <a:lnTo>
                    <a:pt x="54" y="135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72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1"/>
            <p:cNvSpPr/>
            <p:nvPr/>
          </p:nvSpPr>
          <p:spPr>
            <a:xfrm rot="5400000">
              <a:off x="7720573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1"/>
            <p:cNvSpPr/>
            <p:nvPr/>
          </p:nvSpPr>
          <p:spPr>
            <a:xfrm rot="5400000">
              <a:off x="8382057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1"/>
            <p:cNvSpPr/>
            <p:nvPr/>
          </p:nvSpPr>
          <p:spPr>
            <a:xfrm rot="5400000">
              <a:off x="8216580" y="733772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84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287" y="634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84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1"/>
            <p:cNvSpPr/>
            <p:nvPr/>
          </p:nvSpPr>
          <p:spPr>
            <a:xfrm rot="5400000">
              <a:off x="8051144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26" y="54"/>
                  </a:lnTo>
                  <a:lnTo>
                    <a:pt x="45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72"/>
                  </a:lnTo>
                  <a:lnTo>
                    <a:pt x="233" y="617"/>
                  </a:lnTo>
                  <a:lnTo>
                    <a:pt x="287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1"/>
            <p:cNvSpPr/>
            <p:nvPr/>
          </p:nvSpPr>
          <p:spPr>
            <a:xfrm rot="5400000">
              <a:off x="7885848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26" y="54"/>
                  </a:lnTo>
                  <a:lnTo>
                    <a:pt x="45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72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72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5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1"/>
            <p:cNvSpPr/>
            <p:nvPr/>
          </p:nvSpPr>
          <p:spPr>
            <a:xfrm rot="5400000">
              <a:off x="7720552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1"/>
            <p:cNvSpPr/>
            <p:nvPr/>
          </p:nvSpPr>
          <p:spPr>
            <a:xfrm rot="5400000">
              <a:off x="7570547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1"/>
            <p:cNvSpPr/>
            <p:nvPr/>
          </p:nvSpPr>
          <p:spPr>
            <a:xfrm rot="5400000">
              <a:off x="7405110" y="43060"/>
              <a:ext cx="23013" cy="25551"/>
            </a:xfrm>
            <a:custGeom>
              <a:rect b="b" l="l" r="r" t="t"/>
              <a:pathLst>
                <a:path extrusionOk="0" h="635" w="572">
                  <a:moveTo>
                    <a:pt x="286" y="1"/>
                  </a:moveTo>
                  <a:lnTo>
                    <a:pt x="233" y="10"/>
                  </a:lnTo>
                  <a:lnTo>
                    <a:pt x="125" y="54"/>
                  </a:lnTo>
                  <a:lnTo>
                    <a:pt x="45" y="14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6"/>
                  </a:lnTo>
                  <a:lnTo>
                    <a:pt x="286" y="635"/>
                  </a:lnTo>
                  <a:lnTo>
                    <a:pt x="349" y="626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44"/>
                  </a:lnTo>
                  <a:lnTo>
                    <a:pt x="447" y="54"/>
                  </a:lnTo>
                  <a:lnTo>
                    <a:pt x="349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1"/>
            <p:cNvSpPr/>
            <p:nvPr/>
          </p:nvSpPr>
          <p:spPr>
            <a:xfrm rot="5400000">
              <a:off x="7239634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1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3" y="617"/>
                  </a:lnTo>
                  <a:lnTo>
                    <a:pt x="286" y="626"/>
                  </a:lnTo>
                  <a:lnTo>
                    <a:pt x="349" y="617"/>
                  </a:lnTo>
                  <a:lnTo>
                    <a:pt x="447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1"/>
            <p:cNvSpPr/>
            <p:nvPr/>
          </p:nvSpPr>
          <p:spPr>
            <a:xfrm rot="5400000">
              <a:off x="7074338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1"/>
            <p:cNvSpPr/>
            <p:nvPr/>
          </p:nvSpPr>
          <p:spPr>
            <a:xfrm rot="5400000">
              <a:off x="6909042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0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1"/>
            <p:cNvSpPr/>
            <p:nvPr/>
          </p:nvSpPr>
          <p:spPr>
            <a:xfrm rot="5400000">
              <a:off x="7570346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1"/>
            <p:cNvSpPr/>
            <p:nvPr/>
          </p:nvSpPr>
          <p:spPr>
            <a:xfrm rot="5400000">
              <a:off x="7404909" y="215698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95" y="1"/>
                  </a:moveTo>
                  <a:lnTo>
                    <a:pt x="233" y="10"/>
                  </a:lnTo>
                  <a:lnTo>
                    <a:pt x="135" y="54"/>
                  </a:lnTo>
                  <a:lnTo>
                    <a:pt x="54" y="14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85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44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1"/>
            <p:cNvSpPr/>
            <p:nvPr/>
          </p:nvSpPr>
          <p:spPr>
            <a:xfrm rot="5400000">
              <a:off x="7239433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1"/>
            <p:cNvSpPr/>
            <p:nvPr/>
          </p:nvSpPr>
          <p:spPr>
            <a:xfrm rot="5400000">
              <a:off x="7074137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1"/>
            <p:cNvSpPr/>
            <p:nvPr/>
          </p:nvSpPr>
          <p:spPr>
            <a:xfrm rot="5400000">
              <a:off x="6908841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0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1"/>
            <p:cNvSpPr/>
            <p:nvPr/>
          </p:nvSpPr>
          <p:spPr>
            <a:xfrm rot="5400000">
              <a:off x="7570366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1"/>
            <p:cNvSpPr/>
            <p:nvPr/>
          </p:nvSpPr>
          <p:spPr>
            <a:xfrm rot="5400000">
              <a:off x="7404929" y="388517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86" y="1"/>
                  </a:moveTo>
                  <a:lnTo>
                    <a:pt x="232" y="10"/>
                  </a:lnTo>
                  <a:lnTo>
                    <a:pt x="125" y="54"/>
                  </a:lnTo>
                  <a:lnTo>
                    <a:pt x="45" y="14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6"/>
                  </a:lnTo>
                  <a:lnTo>
                    <a:pt x="286" y="635"/>
                  </a:lnTo>
                  <a:lnTo>
                    <a:pt x="348" y="626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44"/>
                  </a:lnTo>
                  <a:lnTo>
                    <a:pt x="456" y="54"/>
                  </a:lnTo>
                  <a:lnTo>
                    <a:pt x="348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1"/>
            <p:cNvSpPr/>
            <p:nvPr/>
          </p:nvSpPr>
          <p:spPr>
            <a:xfrm rot="5400000">
              <a:off x="7239453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1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72"/>
                  </a:lnTo>
                  <a:lnTo>
                    <a:pt x="232" y="617"/>
                  </a:lnTo>
                  <a:lnTo>
                    <a:pt x="286" y="626"/>
                  </a:lnTo>
                  <a:lnTo>
                    <a:pt x="348" y="617"/>
                  </a:lnTo>
                  <a:lnTo>
                    <a:pt x="456" y="572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1"/>
            <p:cNvSpPr/>
            <p:nvPr/>
          </p:nvSpPr>
          <p:spPr>
            <a:xfrm rot="5400000">
              <a:off x="7074157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1"/>
            <p:cNvSpPr/>
            <p:nvPr/>
          </p:nvSpPr>
          <p:spPr>
            <a:xfrm rot="5400000">
              <a:off x="6908861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0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81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81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1"/>
            <p:cNvSpPr/>
            <p:nvPr/>
          </p:nvSpPr>
          <p:spPr>
            <a:xfrm rot="5400000">
              <a:off x="7570366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1"/>
            <p:cNvSpPr/>
            <p:nvPr/>
          </p:nvSpPr>
          <p:spPr>
            <a:xfrm rot="5400000">
              <a:off x="7404929" y="560953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95" y="1"/>
                  </a:moveTo>
                  <a:lnTo>
                    <a:pt x="233" y="10"/>
                  </a:lnTo>
                  <a:lnTo>
                    <a:pt x="134" y="54"/>
                  </a:lnTo>
                  <a:lnTo>
                    <a:pt x="54" y="144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85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85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44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1"/>
            <p:cNvSpPr/>
            <p:nvPr/>
          </p:nvSpPr>
          <p:spPr>
            <a:xfrm rot="5400000">
              <a:off x="7239453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1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72"/>
                  </a:lnTo>
                  <a:lnTo>
                    <a:pt x="233" y="617"/>
                  </a:lnTo>
                  <a:lnTo>
                    <a:pt x="295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1"/>
            <p:cNvSpPr/>
            <p:nvPr/>
          </p:nvSpPr>
          <p:spPr>
            <a:xfrm rot="5400000">
              <a:off x="7074157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0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1"/>
            <p:cNvSpPr/>
            <p:nvPr/>
          </p:nvSpPr>
          <p:spPr>
            <a:xfrm rot="5400000">
              <a:off x="6908861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0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1"/>
            <p:cNvSpPr/>
            <p:nvPr/>
          </p:nvSpPr>
          <p:spPr>
            <a:xfrm rot="5400000">
              <a:off x="7570346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1"/>
            <p:cNvSpPr/>
            <p:nvPr/>
          </p:nvSpPr>
          <p:spPr>
            <a:xfrm rot="5400000">
              <a:off x="7404909" y="733772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87" y="1"/>
                  </a:moveTo>
                  <a:lnTo>
                    <a:pt x="233" y="10"/>
                  </a:lnTo>
                  <a:lnTo>
                    <a:pt x="126" y="54"/>
                  </a:lnTo>
                  <a:lnTo>
                    <a:pt x="45" y="14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6"/>
                  </a:lnTo>
                  <a:lnTo>
                    <a:pt x="287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85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44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1"/>
            <p:cNvSpPr/>
            <p:nvPr/>
          </p:nvSpPr>
          <p:spPr>
            <a:xfrm rot="5400000">
              <a:off x="7239433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1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72"/>
                  </a:lnTo>
                  <a:lnTo>
                    <a:pt x="233" y="617"/>
                  </a:lnTo>
                  <a:lnTo>
                    <a:pt x="287" y="626"/>
                  </a:lnTo>
                  <a:lnTo>
                    <a:pt x="349" y="617"/>
                  </a:lnTo>
                  <a:lnTo>
                    <a:pt x="456" y="572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1"/>
            <p:cNvSpPr/>
            <p:nvPr/>
          </p:nvSpPr>
          <p:spPr>
            <a:xfrm rot="5400000">
              <a:off x="7074137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1"/>
            <p:cNvSpPr/>
            <p:nvPr/>
          </p:nvSpPr>
          <p:spPr>
            <a:xfrm rot="5400000">
              <a:off x="6908841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0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81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81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1"/>
            <p:cNvSpPr/>
            <p:nvPr/>
          </p:nvSpPr>
          <p:spPr>
            <a:xfrm rot="5400000">
              <a:off x="9030846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86" y="1"/>
                  </a:moveTo>
                  <a:lnTo>
                    <a:pt x="233" y="10"/>
                  </a:ln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72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47" y="54"/>
                  </a:lnTo>
                  <a:lnTo>
                    <a:pt x="349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1"/>
            <p:cNvSpPr/>
            <p:nvPr/>
          </p:nvSpPr>
          <p:spPr>
            <a:xfrm rot="5400000">
              <a:off x="8865370" y="43060"/>
              <a:ext cx="23013" cy="25551"/>
            </a:xfrm>
            <a:custGeom>
              <a:rect b="b" l="l" r="r" t="t"/>
              <a:pathLst>
                <a:path extrusionOk="0" h="635" w="572">
                  <a:moveTo>
                    <a:pt x="286" y="1"/>
                  </a:moveTo>
                  <a:lnTo>
                    <a:pt x="233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1"/>
                  </a:lnTo>
                  <a:lnTo>
                    <a:pt x="0" y="322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3" y="626"/>
                  </a:lnTo>
                  <a:lnTo>
                    <a:pt x="286" y="635"/>
                  </a:lnTo>
                  <a:lnTo>
                    <a:pt x="349" y="626"/>
                  </a:lnTo>
                  <a:lnTo>
                    <a:pt x="447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72" y="322"/>
                  </a:lnTo>
                  <a:lnTo>
                    <a:pt x="572" y="251"/>
                  </a:lnTo>
                  <a:lnTo>
                    <a:pt x="527" y="143"/>
                  </a:lnTo>
                  <a:lnTo>
                    <a:pt x="447" y="54"/>
                  </a:lnTo>
                  <a:lnTo>
                    <a:pt x="349" y="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1"/>
            <p:cNvSpPr/>
            <p:nvPr/>
          </p:nvSpPr>
          <p:spPr>
            <a:xfrm rot="5400000">
              <a:off x="8699893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3" y="616"/>
                  </a:lnTo>
                  <a:lnTo>
                    <a:pt x="286" y="625"/>
                  </a:lnTo>
                  <a:lnTo>
                    <a:pt x="349" y="616"/>
                  </a:lnTo>
                  <a:lnTo>
                    <a:pt x="447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1"/>
            <p:cNvSpPr/>
            <p:nvPr/>
          </p:nvSpPr>
          <p:spPr>
            <a:xfrm rot="5400000">
              <a:off x="8534597" y="43241"/>
              <a:ext cx="23013" cy="25189"/>
            </a:xfrm>
            <a:custGeom>
              <a:rect b="b" l="l" r="r" t="t"/>
              <a:pathLst>
                <a:path extrusionOk="0" h="626" w="572">
                  <a:moveTo>
                    <a:pt x="233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47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72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47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1"/>
            <p:cNvSpPr/>
            <p:nvPr/>
          </p:nvSpPr>
          <p:spPr>
            <a:xfrm rot="5400000">
              <a:off x="9030645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95" y="1"/>
                  </a:moveTo>
                  <a:lnTo>
                    <a:pt x="233" y="10"/>
                  </a:lnTo>
                  <a:lnTo>
                    <a:pt x="135" y="54"/>
                  </a:lnTo>
                  <a:lnTo>
                    <a:pt x="54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7" y="135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1"/>
            <p:cNvSpPr/>
            <p:nvPr/>
          </p:nvSpPr>
          <p:spPr>
            <a:xfrm rot="5400000">
              <a:off x="8865168" y="215698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95" y="1"/>
                  </a:moveTo>
                  <a:lnTo>
                    <a:pt x="233" y="9"/>
                  </a:lnTo>
                  <a:lnTo>
                    <a:pt x="135" y="54"/>
                  </a:lnTo>
                  <a:lnTo>
                    <a:pt x="54" y="143"/>
                  </a:lnTo>
                  <a:lnTo>
                    <a:pt x="10" y="251"/>
                  </a:lnTo>
                  <a:lnTo>
                    <a:pt x="1" y="322"/>
                  </a:lnTo>
                  <a:lnTo>
                    <a:pt x="10" y="385"/>
                  </a:lnTo>
                  <a:lnTo>
                    <a:pt x="54" y="492"/>
                  </a:lnTo>
                  <a:lnTo>
                    <a:pt x="135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7" y="492"/>
                  </a:lnTo>
                  <a:lnTo>
                    <a:pt x="581" y="385"/>
                  </a:lnTo>
                  <a:lnTo>
                    <a:pt x="581" y="322"/>
                  </a:lnTo>
                  <a:lnTo>
                    <a:pt x="581" y="251"/>
                  </a:lnTo>
                  <a:lnTo>
                    <a:pt x="537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1"/>
            <p:cNvSpPr/>
            <p:nvPr/>
          </p:nvSpPr>
          <p:spPr>
            <a:xfrm rot="5400000">
              <a:off x="8699692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72"/>
                  </a:lnTo>
                  <a:lnTo>
                    <a:pt x="233" y="616"/>
                  </a:lnTo>
                  <a:lnTo>
                    <a:pt x="295" y="625"/>
                  </a:lnTo>
                  <a:lnTo>
                    <a:pt x="349" y="616"/>
                  </a:lnTo>
                  <a:lnTo>
                    <a:pt x="456" y="572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1"/>
            <p:cNvSpPr/>
            <p:nvPr/>
          </p:nvSpPr>
          <p:spPr>
            <a:xfrm rot="5400000">
              <a:off x="8534396" y="215879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35" y="54"/>
                  </a:lnTo>
                  <a:lnTo>
                    <a:pt x="54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54" y="491"/>
                  </a:lnTo>
                  <a:lnTo>
                    <a:pt x="135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7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7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1"/>
            <p:cNvSpPr/>
            <p:nvPr/>
          </p:nvSpPr>
          <p:spPr>
            <a:xfrm rot="5400000">
              <a:off x="9030665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86" y="1"/>
                  </a:moveTo>
                  <a:lnTo>
                    <a:pt x="232" y="10"/>
                  </a:lnTo>
                  <a:lnTo>
                    <a:pt x="125" y="54"/>
                  </a:lnTo>
                  <a:lnTo>
                    <a:pt x="45" y="135"/>
                  </a:lnTo>
                  <a:lnTo>
                    <a:pt x="0" y="251"/>
                  </a:lnTo>
                  <a:lnTo>
                    <a:pt x="0" y="313"/>
                  </a:lnTo>
                  <a:lnTo>
                    <a:pt x="0" y="376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6"/>
                  </a:lnTo>
                  <a:lnTo>
                    <a:pt x="348" y="626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7" y="135"/>
                  </a:lnTo>
                  <a:lnTo>
                    <a:pt x="456" y="54"/>
                  </a:lnTo>
                  <a:lnTo>
                    <a:pt x="348" y="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1"/>
            <p:cNvSpPr/>
            <p:nvPr/>
          </p:nvSpPr>
          <p:spPr>
            <a:xfrm rot="5400000">
              <a:off x="8865189" y="388517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86" y="1"/>
                  </a:moveTo>
                  <a:lnTo>
                    <a:pt x="232" y="9"/>
                  </a:lnTo>
                  <a:lnTo>
                    <a:pt x="125" y="54"/>
                  </a:lnTo>
                  <a:lnTo>
                    <a:pt x="45" y="143"/>
                  </a:lnTo>
                  <a:lnTo>
                    <a:pt x="0" y="251"/>
                  </a:lnTo>
                  <a:lnTo>
                    <a:pt x="0" y="322"/>
                  </a:lnTo>
                  <a:lnTo>
                    <a:pt x="0" y="385"/>
                  </a:lnTo>
                  <a:lnTo>
                    <a:pt x="45" y="492"/>
                  </a:lnTo>
                  <a:lnTo>
                    <a:pt x="125" y="581"/>
                  </a:lnTo>
                  <a:lnTo>
                    <a:pt x="232" y="626"/>
                  </a:lnTo>
                  <a:lnTo>
                    <a:pt x="286" y="635"/>
                  </a:lnTo>
                  <a:lnTo>
                    <a:pt x="348" y="626"/>
                  </a:lnTo>
                  <a:lnTo>
                    <a:pt x="456" y="581"/>
                  </a:lnTo>
                  <a:lnTo>
                    <a:pt x="527" y="492"/>
                  </a:lnTo>
                  <a:lnTo>
                    <a:pt x="572" y="385"/>
                  </a:lnTo>
                  <a:lnTo>
                    <a:pt x="581" y="322"/>
                  </a:lnTo>
                  <a:lnTo>
                    <a:pt x="572" y="251"/>
                  </a:lnTo>
                  <a:lnTo>
                    <a:pt x="527" y="143"/>
                  </a:lnTo>
                  <a:lnTo>
                    <a:pt x="456" y="54"/>
                  </a:lnTo>
                  <a:lnTo>
                    <a:pt x="348" y="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1"/>
            <p:cNvSpPr/>
            <p:nvPr/>
          </p:nvSpPr>
          <p:spPr>
            <a:xfrm rot="5400000">
              <a:off x="8699712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2" y="616"/>
                  </a:lnTo>
                  <a:lnTo>
                    <a:pt x="286" y="625"/>
                  </a:lnTo>
                  <a:lnTo>
                    <a:pt x="348" y="616"/>
                  </a:lnTo>
                  <a:lnTo>
                    <a:pt x="456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1"/>
            <p:cNvSpPr/>
            <p:nvPr/>
          </p:nvSpPr>
          <p:spPr>
            <a:xfrm rot="5400000">
              <a:off x="8534416" y="388698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2" y="0"/>
                  </a:moveTo>
                  <a:lnTo>
                    <a:pt x="125" y="54"/>
                  </a:lnTo>
                  <a:lnTo>
                    <a:pt x="45" y="134"/>
                  </a:lnTo>
                  <a:lnTo>
                    <a:pt x="0" y="250"/>
                  </a:lnTo>
                  <a:lnTo>
                    <a:pt x="0" y="313"/>
                  </a:lnTo>
                  <a:lnTo>
                    <a:pt x="0" y="375"/>
                  </a:lnTo>
                  <a:lnTo>
                    <a:pt x="45" y="491"/>
                  </a:lnTo>
                  <a:lnTo>
                    <a:pt x="125" y="572"/>
                  </a:lnTo>
                  <a:lnTo>
                    <a:pt x="232" y="625"/>
                  </a:lnTo>
                  <a:lnTo>
                    <a:pt x="348" y="625"/>
                  </a:lnTo>
                  <a:lnTo>
                    <a:pt x="456" y="572"/>
                  </a:lnTo>
                  <a:lnTo>
                    <a:pt x="527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7" y="134"/>
                  </a:lnTo>
                  <a:lnTo>
                    <a:pt x="456" y="5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1"/>
            <p:cNvSpPr/>
            <p:nvPr/>
          </p:nvSpPr>
          <p:spPr>
            <a:xfrm rot="5400000">
              <a:off x="9030665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95" y="1"/>
                  </a:moveTo>
                  <a:lnTo>
                    <a:pt x="233" y="10"/>
                  </a:lnTo>
                  <a:lnTo>
                    <a:pt x="134" y="54"/>
                  </a:lnTo>
                  <a:lnTo>
                    <a:pt x="54" y="135"/>
                  </a:lnTo>
                  <a:lnTo>
                    <a:pt x="9" y="251"/>
                  </a:lnTo>
                  <a:lnTo>
                    <a:pt x="0" y="313"/>
                  </a:lnTo>
                  <a:lnTo>
                    <a:pt x="9" y="376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76"/>
                  </a:lnTo>
                  <a:lnTo>
                    <a:pt x="581" y="313"/>
                  </a:lnTo>
                  <a:lnTo>
                    <a:pt x="581" y="251"/>
                  </a:lnTo>
                  <a:lnTo>
                    <a:pt x="536" y="135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1"/>
            <p:cNvSpPr/>
            <p:nvPr/>
          </p:nvSpPr>
          <p:spPr>
            <a:xfrm rot="5400000">
              <a:off x="8865189" y="560953"/>
              <a:ext cx="23375" cy="25551"/>
            </a:xfrm>
            <a:custGeom>
              <a:rect b="b" l="l" r="r" t="t"/>
              <a:pathLst>
                <a:path extrusionOk="0" h="635" w="581">
                  <a:moveTo>
                    <a:pt x="295" y="1"/>
                  </a:moveTo>
                  <a:lnTo>
                    <a:pt x="233" y="9"/>
                  </a:lnTo>
                  <a:lnTo>
                    <a:pt x="134" y="54"/>
                  </a:lnTo>
                  <a:lnTo>
                    <a:pt x="54" y="143"/>
                  </a:lnTo>
                  <a:lnTo>
                    <a:pt x="9" y="251"/>
                  </a:lnTo>
                  <a:lnTo>
                    <a:pt x="0" y="322"/>
                  </a:lnTo>
                  <a:lnTo>
                    <a:pt x="9" y="385"/>
                  </a:lnTo>
                  <a:lnTo>
                    <a:pt x="54" y="492"/>
                  </a:lnTo>
                  <a:lnTo>
                    <a:pt x="134" y="581"/>
                  </a:lnTo>
                  <a:lnTo>
                    <a:pt x="233" y="626"/>
                  </a:lnTo>
                  <a:lnTo>
                    <a:pt x="295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36" y="492"/>
                  </a:lnTo>
                  <a:lnTo>
                    <a:pt x="581" y="385"/>
                  </a:lnTo>
                  <a:lnTo>
                    <a:pt x="581" y="322"/>
                  </a:lnTo>
                  <a:lnTo>
                    <a:pt x="581" y="251"/>
                  </a:lnTo>
                  <a:lnTo>
                    <a:pt x="536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1"/>
            <p:cNvSpPr/>
            <p:nvPr/>
          </p:nvSpPr>
          <p:spPr>
            <a:xfrm rot="5400000">
              <a:off x="8699712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0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72"/>
                  </a:lnTo>
                  <a:lnTo>
                    <a:pt x="233" y="616"/>
                  </a:lnTo>
                  <a:lnTo>
                    <a:pt x="295" y="625"/>
                  </a:lnTo>
                  <a:lnTo>
                    <a:pt x="349" y="616"/>
                  </a:lnTo>
                  <a:lnTo>
                    <a:pt x="456" y="572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1"/>
            <p:cNvSpPr/>
            <p:nvPr/>
          </p:nvSpPr>
          <p:spPr>
            <a:xfrm rot="5400000">
              <a:off x="8534416" y="561134"/>
              <a:ext cx="23375" cy="25189"/>
            </a:xfrm>
            <a:custGeom>
              <a:rect b="b" l="l" r="r" t="t"/>
              <a:pathLst>
                <a:path extrusionOk="0" h="626" w="581">
                  <a:moveTo>
                    <a:pt x="233" y="0"/>
                  </a:moveTo>
                  <a:lnTo>
                    <a:pt x="134" y="54"/>
                  </a:lnTo>
                  <a:lnTo>
                    <a:pt x="54" y="134"/>
                  </a:lnTo>
                  <a:lnTo>
                    <a:pt x="9" y="250"/>
                  </a:lnTo>
                  <a:lnTo>
                    <a:pt x="0" y="313"/>
                  </a:lnTo>
                  <a:lnTo>
                    <a:pt x="9" y="375"/>
                  </a:lnTo>
                  <a:lnTo>
                    <a:pt x="54" y="491"/>
                  </a:lnTo>
                  <a:lnTo>
                    <a:pt x="134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36" y="491"/>
                  </a:lnTo>
                  <a:lnTo>
                    <a:pt x="581" y="375"/>
                  </a:lnTo>
                  <a:lnTo>
                    <a:pt x="581" y="313"/>
                  </a:lnTo>
                  <a:lnTo>
                    <a:pt x="581" y="250"/>
                  </a:lnTo>
                  <a:lnTo>
                    <a:pt x="536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1"/>
            <p:cNvSpPr/>
            <p:nvPr/>
          </p:nvSpPr>
          <p:spPr>
            <a:xfrm rot="5400000">
              <a:off x="9030645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87" y="1"/>
                  </a:moveTo>
                  <a:lnTo>
                    <a:pt x="233" y="10"/>
                  </a:lnTo>
                  <a:lnTo>
                    <a:pt x="126" y="54"/>
                  </a:lnTo>
                  <a:lnTo>
                    <a:pt x="45" y="135"/>
                  </a:lnTo>
                  <a:lnTo>
                    <a:pt x="10" y="251"/>
                  </a:lnTo>
                  <a:lnTo>
                    <a:pt x="1" y="313"/>
                  </a:lnTo>
                  <a:lnTo>
                    <a:pt x="10" y="376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6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76"/>
                  </a:lnTo>
                  <a:lnTo>
                    <a:pt x="581" y="313"/>
                  </a:lnTo>
                  <a:lnTo>
                    <a:pt x="572" y="251"/>
                  </a:lnTo>
                  <a:lnTo>
                    <a:pt x="528" y="135"/>
                  </a:lnTo>
                  <a:lnTo>
                    <a:pt x="456" y="54"/>
                  </a:lnTo>
                  <a:lnTo>
                    <a:pt x="349" y="1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1"/>
            <p:cNvSpPr/>
            <p:nvPr/>
          </p:nvSpPr>
          <p:spPr>
            <a:xfrm rot="5400000">
              <a:off x="8865168" y="733772"/>
              <a:ext cx="23415" cy="25551"/>
            </a:xfrm>
            <a:custGeom>
              <a:rect b="b" l="l" r="r" t="t"/>
              <a:pathLst>
                <a:path extrusionOk="0" h="635" w="582">
                  <a:moveTo>
                    <a:pt x="287" y="1"/>
                  </a:moveTo>
                  <a:lnTo>
                    <a:pt x="233" y="9"/>
                  </a:lnTo>
                  <a:lnTo>
                    <a:pt x="126" y="54"/>
                  </a:lnTo>
                  <a:lnTo>
                    <a:pt x="45" y="143"/>
                  </a:lnTo>
                  <a:lnTo>
                    <a:pt x="10" y="251"/>
                  </a:lnTo>
                  <a:lnTo>
                    <a:pt x="1" y="322"/>
                  </a:lnTo>
                  <a:lnTo>
                    <a:pt x="10" y="385"/>
                  </a:lnTo>
                  <a:lnTo>
                    <a:pt x="45" y="492"/>
                  </a:lnTo>
                  <a:lnTo>
                    <a:pt x="126" y="581"/>
                  </a:lnTo>
                  <a:lnTo>
                    <a:pt x="233" y="626"/>
                  </a:lnTo>
                  <a:lnTo>
                    <a:pt x="287" y="635"/>
                  </a:lnTo>
                  <a:lnTo>
                    <a:pt x="349" y="626"/>
                  </a:lnTo>
                  <a:lnTo>
                    <a:pt x="456" y="581"/>
                  </a:lnTo>
                  <a:lnTo>
                    <a:pt x="528" y="492"/>
                  </a:lnTo>
                  <a:lnTo>
                    <a:pt x="572" y="385"/>
                  </a:lnTo>
                  <a:lnTo>
                    <a:pt x="581" y="322"/>
                  </a:lnTo>
                  <a:lnTo>
                    <a:pt x="572" y="251"/>
                  </a:lnTo>
                  <a:lnTo>
                    <a:pt x="528" y="143"/>
                  </a:lnTo>
                  <a:lnTo>
                    <a:pt x="456" y="54"/>
                  </a:lnTo>
                  <a:lnTo>
                    <a:pt x="349" y="9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1"/>
            <p:cNvSpPr/>
            <p:nvPr/>
          </p:nvSpPr>
          <p:spPr>
            <a:xfrm rot="5400000">
              <a:off x="8699692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72"/>
                  </a:lnTo>
                  <a:lnTo>
                    <a:pt x="233" y="616"/>
                  </a:lnTo>
                  <a:lnTo>
                    <a:pt x="287" y="625"/>
                  </a:lnTo>
                  <a:lnTo>
                    <a:pt x="349" y="616"/>
                  </a:lnTo>
                  <a:lnTo>
                    <a:pt x="456" y="572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1"/>
            <p:cNvSpPr/>
            <p:nvPr/>
          </p:nvSpPr>
          <p:spPr>
            <a:xfrm rot="5400000">
              <a:off x="8534396" y="733953"/>
              <a:ext cx="23415" cy="25189"/>
            </a:xfrm>
            <a:custGeom>
              <a:rect b="b" l="l" r="r" t="t"/>
              <a:pathLst>
                <a:path extrusionOk="0" h="626" w="582">
                  <a:moveTo>
                    <a:pt x="233" y="0"/>
                  </a:moveTo>
                  <a:lnTo>
                    <a:pt x="126" y="54"/>
                  </a:lnTo>
                  <a:lnTo>
                    <a:pt x="45" y="134"/>
                  </a:lnTo>
                  <a:lnTo>
                    <a:pt x="10" y="250"/>
                  </a:lnTo>
                  <a:lnTo>
                    <a:pt x="1" y="313"/>
                  </a:lnTo>
                  <a:lnTo>
                    <a:pt x="10" y="375"/>
                  </a:lnTo>
                  <a:lnTo>
                    <a:pt x="45" y="491"/>
                  </a:lnTo>
                  <a:lnTo>
                    <a:pt x="126" y="572"/>
                  </a:lnTo>
                  <a:lnTo>
                    <a:pt x="233" y="625"/>
                  </a:lnTo>
                  <a:lnTo>
                    <a:pt x="349" y="625"/>
                  </a:lnTo>
                  <a:lnTo>
                    <a:pt x="456" y="572"/>
                  </a:lnTo>
                  <a:lnTo>
                    <a:pt x="528" y="491"/>
                  </a:lnTo>
                  <a:lnTo>
                    <a:pt x="572" y="375"/>
                  </a:lnTo>
                  <a:lnTo>
                    <a:pt x="581" y="313"/>
                  </a:lnTo>
                  <a:lnTo>
                    <a:pt x="572" y="250"/>
                  </a:lnTo>
                  <a:lnTo>
                    <a:pt x="528" y="134"/>
                  </a:lnTo>
                  <a:lnTo>
                    <a:pt x="456" y="5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A6143">
                <a:alpha val="1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51"/>
          <p:cNvSpPr txBox="1"/>
          <p:nvPr/>
        </p:nvSpPr>
        <p:spPr>
          <a:xfrm>
            <a:off x="389275" y="342275"/>
            <a:ext cx="54543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Orchestration Crew</a:t>
            </a:r>
            <a:endParaRPr b="1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4" name="Google Shape;574;p51"/>
          <p:cNvSpPr/>
          <p:nvPr/>
        </p:nvSpPr>
        <p:spPr>
          <a:xfrm>
            <a:off x="587387" y="1257226"/>
            <a:ext cx="2685900" cy="113100"/>
          </a:xfrm>
          <a:prstGeom prst="roundRect">
            <a:avLst>
              <a:gd fmla="val 5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MONTH 1 </a:t>
            </a:r>
            <a:endParaRPr b="0" i="0" sz="700" u="none" cap="none" strike="noStrike">
              <a:solidFill>
                <a:srgbClr val="000000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575" name="Google Shape;575;p51"/>
          <p:cNvSpPr/>
          <p:nvPr/>
        </p:nvSpPr>
        <p:spPr>
          <a:xfrm>
            <a:off x="3340959" y="1257222"/>
            <a:ext cx="2685900" cy="113100"/>
          </a:xfrm>
          <a:prstGeom prst="roundRect">
            <a:avLst>
              <a:gd fmla="val 5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MONTH 2</a:t>
            </a:r>
            <a:endParaRPr b="0" i="0" sz="700" u="none" cap="none" strike="noStrike">
              <a:solidFill>
                <a:srgbClr val="000000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576" name="Google Shape;576;p51"/>
          <p:cNvSpPr/>
          <p:nvPr/>
        </p:nvSpPr>
        <p:spPr>
          <a:xfrm>
            <a:off x="6116158" y="1257222"/>
            <a:ext cx="2685900" cy="113100"/>
          </a:xfrm>
          <a:prstGeom prst="roundRect">
            <a:avLst>
              <a:gd fmla="val 5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MONTH 3</a:t>
            </a:r>
            <a:endParaRPr b="0" i="0" sz="700" u="none" cap="none" strike="noStrike">
              <a:solidFill>
                <a:srgbClr val="000000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cxnSp>
        <p:nvCxnSpPr>
          <p:cNvPr id="577" name="Google Shape;577;p51"/>
          <p:cNvCxnSpPr/>
          <p:nvPr/>
        </p:nvCxnSpPr>
        <p:spPr>
          <a:xfrm>
            <a:off x="3304650" y="1257225"/>
            <a:ext cx="0" cy="3333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51"/>
          <p:cNvCxnSpPr/>
          <p:nvPr/>
        </p:nvCxnSpPr>
        <p:spPr>
          <a:xfrm rot="10800000">
            <a:off x="298950" y="1712988"/>
            <a:ext cx="8568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79" name="Google Shape;579;p51"/>
          <p:cNvCxnSpPr/>
          <p:nvPr/>
        </p:nvCxnSpPr>
        <p:spPr>
          <a:xfrm>
            <a:off x="6074025" y="1257225"/>
            <a:ext cx="0" cy="3333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51"/>
          <p:cNvSpPr/>
          <p:nvPr/>
        </p:nvSpPr>
        <p:spPr>
          <a:xfrm>
            <a:off x="298800" y="1370325"/>
            <a:ext cx="224400" cy="30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1"/>
          <p:cNvSpPr txBox="1"/>
          <p:nvPr/>
        </p:nvSpPr>
        <p:spPr>
          <a:xfrm rot="-5400000">
            <a:off x="274750" y="1476975"/>
            <a:ext cx="272100" cy="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MO OF </a:t>
            </a:r>
            <a:endParaRPr b="0" i="0" sz="600" u="none" cap="none" strike="noStrike">
              <a:solidFill>
                <a:schemeClr val="lt1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QTR</a:t>
            </a:r>
            <a:endParaRPr b="0" i="0" sz="600" u="none" cap="none" strike="noStrike">
              <a:solidFill>
                <a:schemeClr val="lt1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582" name="Google Shape;582;p51"/>
          <p:cNvSpPr/>
          <p:nvPr/>
        </p:nvSpPr>
        <p:spPr>
          <a:xfrm>
            <a:off x="295300" y="1753425"/>
            <a:ext cx="224400" cy="143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1"/>
          <p:cNvSpPr txBox="1"/>
          <p:nvPr/>
        </p:nvSpPr>
        <p:spPr>
          <a:xfrm rot="-5400000">
            <a:off x="-240500" y="2411284"/>
            <a:ext cx="1296000" cy="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AGENDA</a:t>
            </a:r>
            <a:endParaRPr b="0" i="0" sz="600" u="none" cap="none" strike="noStrike">
              <a:solidFill>
                <a:schemeClr val="lt1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584" name="Google Shape;584;p51"/>
          <p:cNvSpPr/>
          <p:nvPr/>
        </p:nvSpPr>
        <p:spPr>
          <a:xfrm>
            <a:off x="295100" y="3282210"/>
            <a:ext cx="224400" cy="112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1"/>
          <p:cNvSpPr txBox="1"/>
          <p:nvPr/>
        </p:nvSpPr>
        <p:spPr>
          <a:xfrm rot="-5400000">
            <a:off x="-101400" y="3799936"/>
            <a:ext cx="1017000" cy="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ATTENDEES</a:t>
            </a:r>
            <a:endParaRPr b="0" i="0" sz="600" u="none" cap="none" strike="noStrike">
              <a:solidFill>
                <a:schemeClr val="lt1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sp>
        <p:nvSpPr>
          <p:cNvPr id="586" name="Google Shape;586;p51"/>
          <p:cNvSpPr/>
          <p:nvPr/>
        </p:nvSpPr>
        <p:spPr>
          <a:xfrm>
            <a:off x="1322687" y="1431800"/>
            <a:ext cx="1215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Segment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7" name="Google Shape;587;p51"/>
          <p:cNvSpPr/>
          <p:nvPr/>
        </p:nvSpPr>
        <p:spPr>
          <a:xfrm>
            <a:off x="4081700" y="1431800"/>
            <a:ext cx="1215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Segment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51"/>
          <p:cNvSpPr/>
          <p:nvPr/>
        </p:nvSpPr>
        <p:spPr>
          <a:xfrm>
            <a:off x="6851062" y="1431800"/>
            <a:ext cx="12153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656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Segment</a:t>
            </a:r>
            <a:endParaRPr b="0" i="0" sz="700" u="none" cap="none" strike="noStrike">
              <a:solidFill>
                <a:srgbClr val="4656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9" name="Google Shape;589;p51"/>
          <p:cNvCxnSpPr/>
          <p:nvPr/>
        </p:nvCxnSpPr>
        <p:spPr>
          <a:xfrm rot="10800000">
            <a:off x="298950" y="3231947"/>
            <a:ext cx="8568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graphicFrame>
        <p:nvGraphicFramePr>
          <p:cNvPr id="590" name="Google Shape;590;p51"/>
          <p:cNvGraphicFramePr/>
          <p:nvPr/>
        </p:nvGraphicFramePr>
        <p:xfrm>
          <a:off x="597161" y="1690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{AEE37DEF-C038-4FF4-B8DF-9BB4511F1C17}</a:tableStyleId>
              </a:tblPr>
              <a:tblGrid>
                <a:gridCol w="2707500"/>
                <a:gridCol w="2769375"/>
                <a:gridCol w="2792925"/>
              </a:tblGrid>
              <a:tr h="165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Review Pipeline Council learnings &amp; Action Items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- 90-Day Demand Plan (BDRs, Sales, Marketing)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Upcoming Launches or Big Events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ABM Strategies - Top accounts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Enablement Updates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Action item review &amp; capture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128000" marR="91425" marL="1097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Review Pipeline Council learnings &amp; Action Items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BDRs, Sales, Marketing Top of Mind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Upcoming Launches or Big Events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BDR &amp; Sales On the Ground Reporting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Enablement Updates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Action item review &amp; capture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Next Quarter Plan Review</a:t>
                      </a:r>
                      <a:endParaRPr b="1"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Review next quarter plan for input / priority alignment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Review Sales enablement usage + request prioritization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128000" marR="109725" marL="1097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Review Pipeline Council learnings &amp; Action Items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Upcoming Launches or Big Events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ABM Strategies - Top 5 Accounts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Enablement Updates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 Action item review &amp; capture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128000" marR="73150" marL="1097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1" name="Google Shape;591;p51"/>
          <p:cNvSpPr txBox="1"/>
          <p:nvPr/>
        </p:nvSpPr>
        <p:spPr>
          <a:xfrm>
            <a:off x="597150" y="3213435"/>
            <a:ext cx="10161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</a:t>
            </a:r>
            <a:endParaRPr b="1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ABM Manager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Segment PMMs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Segment Mktg Mgr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Marketing Analyst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51"/>
          <p:cNvSpPr txBox="1"/>
          <p:nvPr/>
        </p:nvSpPr>
        <p:spPr>
          <a:xfrm>
            <a:off x="1587161" y="3213435"/>
            <a:ext cx="1766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Sales &amp; BDRs</a:t>
            </a:r>
            <a:endParaRPr b="1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Sales Leader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Sales Reps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BDR Leader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Sales Enablement &amp; Ops</a:t>
            </a:r>
            <a:endParaRPr b="1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Sales Analyst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Sales Productivity &amp; Enablement Mgr</a:t>
            </a:r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93" name="Google Shape;593;p51"/>
          <p:cNvCxnSpPr/>
          <p:nvPr/>
        </p:nvCxnSpPr>
        <p:spPr>
          <a:xfrm>
            <a:off x="1580992" y="3282210"/>
            <a:ext cx="0" cy="1122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594" name="Google Shape;5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125" y="4352975"/>
            <a:ext cx="10477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2"/>
          <p:cNvPicPr preferRelativeResize="0"/>
          <p:nvPr/>
        </p:nvPicPr>
        <p:blipFill rotWithShape="1">
          <a:blip r:embed="rId3">
            <a:alphaModFix/>
          </a:blip>
          <a:srcRect b="5254" l="5687" r="6276" t="2066"/>
          <a:stretch/>
        </p:blipFill>
        <p:spPr>
          <a:xfrm>
            <a:off x="4468050" y="1234375"/>
            <a:ext cx="4410373" cy="319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2"/>
          <p:cNvSpPr txBox="1"/>
          <p:nvPr>
            <p:ph idx="1" type="body"/>
          </p:nvPr>
        </p:nvSpPr>
        <p:spPr>
          <a:xfrm>
            <a:off x="424224" y="1198750"/>
            <a:ext cx="7334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Pipeline Plan &amp; Budget Template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Principles of Budget Management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Segmentation &amp; Prioritization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The Art of Pipeline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01" name="Google Shape;601;p52"/>
          <p:cNvSpPr txBox="1"/>
          <p:nvPr>
            <p:ph type="title"/>
          </p:nvPr>
        </p:nvSpPr>
        <p:spPr>
          <a:xfrm>
            <a:off x="422848" y="336037"/>
            <a:ext cx="8092200" cy="4017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53"/>
          <p:cNvPicPr preferRelativeResize="0"/>
          <p:nvPr/>
        </p:nvPicPr>
        <p:blipFill rotWithShape="1">
          <a:blip r:embed="rId3">
            <a:alphaModFix/>
          </a:blip>
          <a:srcRect b="82496" l="0" r="0" t="0"/>
          <a:stretch/>
        </p:blipFill>
        <p:spPr>
          <a:xfrm>
            <a:off x="0" y="948950"/>
            <a:ext cx="9144003" cy="39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53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Thank You!</a:t>
            </a:r>
            <a:endParaRPr sz="3900"/>
          </a:p>
        </p:txBody>
      </p:sp>
      <p:pic>
        <p:nvPicPr>
          <p:cNvPr id="608" name="Google Shape;60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163" y="1399075"/>
            <a:ext cx="1985625" cy="19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3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2160900" y="1399075"/>
            <a:ext cx="1985625" cy="197675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3"/>
          <p:cNvSpPr txBox="1"/>
          <p:nvPr/>
        </p:nvSpPr>
        <p:spPr>
          <a:xfrm>
            <a:off x="2011025" y="3375825"/>
            <a:ext cx="22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Sydney Sloan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sydney@scalevp.com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53"/>
          <p:cNvSpPr txBox="1"/>
          <p:nvPr/>
        </p:nvSpPr>
        <p:spPr>
          <a:xfrm>
            <a:off x="4880175" y="3375825"/>
            <a:ext cx="22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 Peiris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mini@scalevp.com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ctrTitle"/>
          </p:nvPr>
        </p:nvSpPr>
        <p:spPr>
          <a:xfrm>
            <a:off x="1925110" y="2883652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"/>
              <a:t>We help our portfolio build and optimize hyper-growth GTM machines</a:t>
            </a:r>
            <a:endParaRPr/>
          </a:p>
        </p:txBody>
      </p:sp>
      <p:sp>
        <p:nvSpPr>
          <p:cNvPr id="263" name="Google Shape;263;p36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894" y="1375101"/>
            <a:ext cx="1682201" cy="12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424216" y="171535"/>
            <a:ext cx="83067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entury Gothic"/>
              <a:buNone/>
            </a:pPr>
            <a:r>
              <a:rPr lang="en"/>
              <a:t>The GTM platform leverages our expert network to provide a suite of offerings </a:t>
            </a:r>
            <a:endParaRPr/>
          </a:p>
        </p:txBody>
      </p:sp>
      <p:sp>
        <p:nvSpPr>
          <p:cNvPr id="270" name="Google Shape;270;p37"/>
          <p:cNvSpPr txBox="1"/>
          <p:nvPr>
            <p:ph idx="12" type="sldNum"/>
          </p:nvPr>
        </p:nvSpPr>
        <p:spPr>
          <a:xfrm>
            <a:off x="8488382" y="51518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37"/>
          <p:cNvSpPr txBox="1"/>
          <p:nvPr/>
        </p:nvSpPr>
        <p:spPr>
          <a:xfrm>
            <a:off x="3858300" y="3464003"/>
            <a:ext cx="14274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GTM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1735431" y="1883089"/>
            <a:ext cx="11121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Advisory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3893850" y="1883089"/>
            <a:ext cx="13563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5982963" y="1767739"/>
            <a:ext cx="18369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Educational / Networking Events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alesloft: The Leading Sales Engagement Platform" id="275" name="Google Shape;2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8888" y="3289402"/>
            <a:ext cx="769419" cy="17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9121" y="3245677"/>
            <a:ext cx="924581" cy="258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Logos and Usage · GitHub" id="277" name="Google Shape;27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1814" y="3599959"/>
            <a:ext cx="769810" cy="20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6912" y="3999289"/>
            <a:ext cx="1013369" cy="242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s - Salesforce News" id="279" name="Google Shape;279;p37"/>
          <p:cNvPicPr preferRelativeResize="0"/>
          <p:nvPr/>
        </p:nvPicPr>
        <p:blipFill rotWithShape="1">
          <a:blip r:embed="rId7">
            <a:alphaModFix/>
          </a:blip>
          <a:srcRect b="12849" l="22434" r="25184" t="13766"/>
          <a:stretch/>
        </p:blipFill>
        <p:spPr>
          <a:xfrm>
            <a:off x="6546656" y="3840828"/>
            <a:ext cx="709513" cy="559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 Asset Guidelines | DocuSign" id="280" name="Google Shape;280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04926" y="3524234"/>
            <a:ext cx="998185" cy="352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Frog DevOps Modernization Workshop :: On Your Own Setup" id="281" name="Google Shape;281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6495" y="3614778"/>
            <a:ext cx="782020" cy="23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33435" y="3612385"/>
            <a:ext cx="805644" cy="23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95225" y="4377233"/>
            <a:ext cx="817586" cy="216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 with solid fill" id="284" name="Google Shape;284;p37"/>
          <p:cNvPicPr preferRelativeResize="0"/>
          <p:nvPr/>
        </p:nvPicPr>
        <p:blipFill rotWithShape="1">
          <a:blip r:embed="rId12">
            <a:alphaModFix/>
          </a:blip>
          <a:srcRect b="6646" l="0" r="0" t="0"/>
          <a:stretch/>
        </p:blipFill>
        <p:spPr>
          <a:xfrm>
            <a:off x="2026984" y="1307996"/>
            <a:ext cx="528993" cy="493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with solid fill" id="285" name="Google Shape;285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07504" y="1290420"/>
            <a:ext cx="528994" cy="528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eting with solid fill" id="286" name="Google Shape;286;p37"/>
          <p:cNvPicPr preferRelativeResize="0"/>
          <p:nvPr/>
        </p:nvPicPr>
        <p:blipFill rotWithShape="1">
          <a:blip r:embed="rId14">
            <a:alphaModFix/>
          </a:blip>
          <a:srcRect b="18311" l="0" r="0" t="8791"/>
          <a:stretch/>
        </p:blipFill>
        <p:spPr>
          <a:xfrm>
            <a:off x="6588024" y="1366861"/>
            <a:ext cx="528992" cy="38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/>
          <p:nvPr/>
        </p:nvSpPr>
        <p:spPr>
          <a:xfrm>
            <a:off x="3812162" y="3939813"/>
            <a:ext cx="15309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Experts in sales and marketing across the startup growth lifecycle </a:t>
            </a:r>
            <a:endParaRPr b="0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37"/>
          <p:cNvPicPr preferRelativeResize="0"/>
          <p:nvPr/>
        </p:nvPicPr>
        <p:blipFill rotWithShape="1">
          <a:blip r:embed="rId15">
            <a:alphaModFix/>
          </a:blip>
          <a:srcRect b="15707" l="11557" r="14264" t="20439"/>
          <a:stretch/>
        </p:blipFill>
        <p:spPr>
          <a:xfrm>
            <a:off x="3858300" y="2222904"/>
            <a:ext cx="1427400" cy="1158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rtable SVG Vector Logos - Vector Logo Zone" id="289" name="Google Shape;289;p37"/>
          <p:cNvPicPr preferRelativeResize="0"/>
          <p:nvPr/>
        </p:nvPicPr>
        <p:blipFill rotWithShape="1">
          <a:blip r:embed="rId16">
            <a:alphaModFix/>
          </a:blip>
          <a:srcRect b="24785" l="3266" r="3144" t="21810"/>
          <a:stretch/>
        </p:blipFill>
        <p:spPr>
          <a:xfrm>
            <a:off x="2559306" y="4327568"/>
            <a:ext cx="1106424" cy="3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8"/>
          <p:cNvPicPr preferRelativeResize="0"/>
          <p:nvPr/>
        </p:nvPicPr>
        <p:blipFill rotWithShape="1">
          <a:blip r:embed="rId3">
            <a:alphaModFix/>
          </a:blip>
          <a:srcRect b="82496" l="0" r="0" t="0"/>
          <a:stretch/>
        </p:blipFill>
        <p:spPr>
          <a:xfrm>
            <a:off x="0" y="948950"/>
            <a:ext cx="9144003" cy="39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Today’s Speakers</a:t>
            </a:r>
            <a:endParaRPr sz="3900"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163" y="1551475"/>
            <a:ext cx="1985625" cy="19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2008500" y="1551475"/>
            <a:ext cx="1985625" cy="197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/>
          <p:nvPr/>
        </p:nvSpPr>
        <p:spPr>
          <a:xfrm>
            <a:off x="1858625" y="35282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Sydney Sloan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in Residence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Scale Venture Partners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4880175" y="35282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 Peiris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in Residence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Scale Venture Partners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idx="1" type="body"/>
          </p:nvPr>
        </p:nvSpPr>
        <p:spPr>
          <a:xfrm>
            <a:off x="509025" y="3372150"/>
            <a:ext cx="2628900" cy="650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Align on Revenue Targets &amp; Key Metrics</a:t>
            </a:r>
            <a:endParaRPr/>
          </a:p>
        </p:txBody>
      </p:sp>
      <p:sp>
        <p:nvSpPr>
          <p:cNvPr id="305" name="Google Shape;305;p39"/>
          <p:cNvSpPr txBox="1"/>
          <p:nvPr>
            <p:ph type="title"/>
          </p:nvPr>
        </p:nvSpPr>
        <p:spPr>
          <a:xfrm>
            <a:off x="422848" y="336037"/>
            <a:ext cx="8092200" cy="4017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can build a plan… </a:t>
            </a:r>
            <a:endParaRPr/>
          </a:p>
        </p:txBody>
      </p:sp>
      <p:sp>
        <p:nvSpPr>
          <p:cNvPr id="306" name="Google Shape;306;p39"/>
          <p:cNvSpPr txBox="1"/>
          <p:nvPr>
            <p:ph idx="2" type="body"/>
          </p:nvPr>
        </p:nvSpPr>
        <p:spPr>
          <a:xfrm>
            <a:off x="424217" y="908271"/>
            <a:ext cx="8092200" cy="214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…get strategic alignment </a:t>
            </a:r>
            <a:r>
              <a:rPr lang="en"/>
              <a:t>using best practices </a:t>
            </a:r>
            <a:endParaRPr/>
          </a:p>
        </p:txBody>
      </p:sp>
      <p:pic>
        <p:nvPicPr>
          <p:cNvPr id="307" name="Google Shape;3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153946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00" y="1539471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9"/>
          <p:cNvSpPr txBox="1"/>
          <p:nvPr>
            <p:ph idx="1" type="body"/>
          </p:nvPr>
        </p:nvSpPr>
        <p:spPr>
          <a:xfrm>
            <a:off x="3257538" y="3372150"/>
            <a:ext cx="2628900" cy="650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Equal Collaboration </a:t>
            </a:r>
            <a:r>
              <a:rPr lang="en"/>
              <a:t>(Finance, Mktg, Sales)</a:t>
            </a:r>
            <a:endParaRPr/>
          </a:p>
        </p:txBody>
      </p:sp>
      <p:pic>
        <p:nvPicPr>
          <p:cNvPr id="310" name="Google Shape;310;p39"/>
          <p:cNvPicPr preferRelativeResize="0"/>
          <p:nvPr/>
        </p:nvPicPr>
        <p:blipFill rotWithShape="1">
          <a:blip r:embed="rId5">
            <a:alphaModFix/>
          </a:blip>
          <a:srcRect b="0" l="15754" r="0" t="0"/>
          <a:stretch/>
        </p:blipFill>
        <p:spPr>
          <a:xfrm>
            <a:off x="6006050" y="1539475"/>
            <a:ext cx="2613638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5998413" y="3372150"/>
            <a:ext cx="2628900" cy="650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ONE Set of Conversations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idx="1" type="body"/>
          </p:nvPr>
        </p:nvSpPr>
        <p:spPr>
          <a:xfrm>
            <a:off x="424575" y="1075775"/>
            <a:ext cx="7886100" cy="182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do you think the ownership % should be of pipeline contribution across sales, marketing and partners?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Specify in your answer if its for B2B Enterprise, SMB or PLG-led.</a:t>
            </a:r>
            <a:endParaRPr/>
          </a:p>
        </p:txBody>
      </p:sp>
      <p:sp>
        <p:nvSpPr>
          <p:cNvPr id="317" name="Google Shape;317;p40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Question (Answer via Chat)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/>
          <p:nvPr>
            <p:ph type="title"/>
          </p:nvPr>
        </p:nvSpPr>
        <p:spPr>
          <a:xfrm>
            <a:off x="422848" y="336037"/>
            <a:ext cx="8092200" cy="4017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“bottom up” plan : data you’ll need</a:t>
            </a:r>
            <a:endParaRPr/>
          </a:p>
        </p:txBody>
      </p:sp>
      <p:graphicFrame>
        <p:nvGraphicFramePr>
          <p:cNvPr id="323" name="Google Shape;323;p41"/>
          <p:cNvGraphicFramePr/>
          <p:nvPr/>
        </p:nvGraphicFramePr>
        <p:xfrm>
          <a:off x="422850" y="94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{9420C5B1-B61B-442A-9F17-14BDEDAA86D2}</a:tableStyleId>
              </a:tblPr>
              <a:tblGrid>
                <a:gridCol w="2699950"/>
              </a:tblGrid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Traditional Funnel</a:t>
                      </a:r>
                      <a:endParaRPr b="1" sz="13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ACV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Marketing Pipe Contribution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Sales Pipe Contribution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CPL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Inquiry → MQL Conv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MQL → SQL Conv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SQL → Stage 1 Conv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Stage 1 → Stage 4 (Proposal)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Stage 4 (Proposal) → Closed Won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24" name="Google Shape;324;p41"/>
          <p:cNvGraphicFramePr/>
          <p:nvPr/>
        </p:nvGraphicFramePr>
        <p:xfrm>
          <a:off x="3278150" y="94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{9420C5B1-B61B-442A-9F17-14BDEDAA86D2}</a:tableStyleId>
              </a:tblPr>
              <a:tblGrid>
                <a:gridCol w="3494675"/>
              </a:tblGrid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Account Based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Funnel</a:t>
                      </a:r>
                      <a:endParaRPr b="1" sz="13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ACV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E5E5E5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Marketing Pipe Contribution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E5E5E5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Sales Pipe Contribution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E5E5E5"/>
                    </a:solidFill>
                  </a:tcPr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CPC (Cost per Contact @ Target Account)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Target Account</a:t>
                      </a: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→ Engaged Account Conv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Engaged Account </a:t>
                      </a: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SQA Conv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SQA → Stage 1 Conv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Stage 1 → Stage 4 (Proposal)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5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Stage 4 (Proposal) → Closed Won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6928175" y="1321975"/>
            <a:ext cx="2141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N</a:t>
            </a:r>
            <a:r>
              <a:rPr lang="en" sz="1600"/>
              <a:t>eed data for each segment– for ex:</a:t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SMB vs. 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Verticals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Regions–  Americas, EMEA, APAC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type="title"/>
          </p:nvPr>
        </p:nvSpPr>
        <p:spPr>
          <a:xfrm>
            <a:off x="424217" y="341013"/>
            <a:ext cx="54234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Tour : Practical Application </a:t>
            </a:r>
            <a:r>
              <a:rPr lang="en"/>
              <a:t> </a:t>
            </a:r>
            <a:endParaRPr/>
          </a:p>
        </p:txBody>
      </p:sp>
      <p:pic>
        <p:nvPicPr>
          <p:cNvPr id="331" name="Google Shape;3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29" y="822075"/>
            <a:ext cx="5252324" cy="34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2"/>
          <p:cNvSpPr txBox="1"/>
          <p:nvPr/>
        </p:nvSpPr>
        <p:spPr>
          <a:xfrm>
            <a:off x="6144000" y="82207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Pipeline Plan &amp; Budget Template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/>
          <p:nvPr>
            <p:ph type="title"/>
          </p:nvPr>
        </p:nvSpPr>
        <p:spPr>
          <a:xfrm>
            <a:off x="424217" y="341013"/>
            <a:ext cx="5423400" cy="3909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Tour : Practical Application  </a:t>
            </a:r>
            <a:endParaRPr/>
          </a:p>
        </p:txBody>
      </p:sp>
      <p:sp>
        <p:nvSpPr>
          <p:cNvPr id="338" name="Google Shape;338;p43"/>
          <p:cNvSpPr txBox="1"/>
          <p:nvPr>
            <p:ph idx="1" type="body"/>
          </p:nvPr>
        </p:nvSpPr>
        <p:spPr>
          <a:xfrm>
            <a:off x="6265225" y="822075"/>
            <a:ext cx="2742900" cy="3499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-285750" lvl="0" marL="28575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Add columns / sections as needed for each segment in your GTM strategy</a:t>
            </a:r>
            <a:br>
              <a:rPr lang="en"/>
            </a:b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Adjust formulas for longer sales cycle, spanning across quarters</a:t>
            </a:r>
            <a:br>
              <a:rPr lang="en"/>
            </a:b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Add rows &amp; update formulas to factor in partner contribution as needed</a:t>
            </a:r>
            <a:endParaRPr/>
          </a:p>
        </p:txBody>
      </p:sp>
      <p:pic>
        <p:nvPicPr>
          <p:cNvPr id="339" name="Google Shape;3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29" y="822075"/>
            <a:ext cx="5252324" cy="34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