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20104100" cy="11309350"/>
  <p:notesSz cx="7315200" cy="96012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Outfit SemiBold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4">
          <p15:clr>
            <a:srgbClr val="A4A3A4"/>
          </p15:clr>
        </p15:guide>
        <p15:guide id="2" pos="476">
          <p15:clr>
            <a:srgbClr val="A4A3A4"/>
          </p15:clr>
        </p15:guide>
        <p15:guide id="3" orient="horz" pos="3154">
          <p15:clr>
            <a:srgbClr val="A4A3A4"/>
          </p15:clr>
        </p15:guide>
        <p15:guide id="4" pos="12188">
          <p15:clr>
            <a:srgbClr val="A4A3A4"/>
          </p15:clr>
        </p15:guide>
        <p15:guide id="5" orient="horz" pos="1762">
          <p15:clr>
            <a:srgbClr val="A4A3A4"/>
          </p15:clr>
        </p15:guide>
        <p15:guide id="6" pos="572">
          <p15:clr>
            <a:srgbClr val="A4A3A4"/>
          </p15:clr>
        </p15:guide>
        <p15:guide id="7" orient="horz" pos="6634">
          <p15:clr>
            <a:srgbClr val="A4A3A4"/>
          </p15:clr>
        </p15:guide>
        <p15:guide id="8" orient="horz" pos="6922">
          <p15:clr>
            <a:srgbClr val="A4A3A4"/>
          </p15:clr>
        </p15:guide>
        <p15:guide id="9" pos="6332">
          <p15:clr>
            <a:srgbClr val="A4A3A4"/>
          </p15:clr>
        </p15:guide>
        <p15:guide id="10" pos="11180">
          <p15:clr>
            <a:srgbClr val="A4A3A4"/>
          </p15:clr>
        </p15:guide>
        <p15:guide id="11" orient="horz" pos="442">
          <p15:clr>
            <a:srgbClr val="A4A3A4"/>
          </p15:clr>
        </p15:guide>
        <p15:guide id="12" pos="6548">
          <p15:clr>
            <a:srgbClr val="A4A3A4"/>
          </p15:clr>
        </p15:guide>
        <p15:guide id="13" pos="211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ALuXct5R6C6/QBGIxzAUXW+MX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4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ECD0CF-406E-41DF-B38C-813A044BA243}">
  <a:tblStyle styleId="{C2ECD0CF-406E-41DF-B38C-813A044BA24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DFCC00E-938B-4202-A450-585BF05AF77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/>
    <p:restoredTop sz="94669"/>
  </p:normalViewPr>
  <p:slideViewPr>
    <p:cSldViewPr snapToGrid="0">
      <p:cViewPr>
        <p:scale>
          <a:sx n="73" d="100"/>
          <a:sy n="73" d="100"/>
        </p:scale>
        <p:origin x="40" y="32"/>
      </p:cViewPr>
      <p:guideLst>
        <p:guide orient="horz" pos="994"/>
        <p:guide pos="476"/>
        <p:guide orient="horz" pos="3154"/>
        <p:guide pos="12188"/>
        <p:guide orient="horz" pos="1762"/>
        <p:guide pos="572"/>
        <p:guide orient="horz" pos="6634"/>
        <p:guide orient="horz" pos="6922"/>
        <p:guide pos="6332"/>
        <p:guide pos="11180"/>
        <p:guide orient="horz" pos="442"/>
        <p:guide pos="6548"/>
        <p:guide pos="2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1" cy="4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8" y="0"/>
            <a:ext cx="3169921" cy="4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1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8dbcc12af_0_350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2e8dbcc12a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8dbcc12af_0_69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2e8dbcc12af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520" y="1200150"/>
            <a:ext cx="5852100" cy="32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e8dbcc12af_0_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2e8dbcc12a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Logo">
  <p:cSld name="Title Slide w/ Log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7890" y="3031906"/>
            <a:ext cx="5361995" cy="11678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4195799" y="5450977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4367817" y="6785612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2"/>
          <p:cNvSpPr txBox="1">
            <a:spLocks noGrp="1"/>
          </p:cNvSpPr>
          <p:nvPr>
            <p:ph type="ctrTitle"/>
          </p:nvPr>
        </p:nvSpPr>
        <p:spPr>
          <a:xfrm>
            <a:off x="4195799" y="4320040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2"/>
          <p:cNvSpPr txBox="1">
            <a:spLocks noGrp="1"/>
          </p:cNvSpPr>
          <p:nvPr>
            <p:ph type="subTitle" idx="1"/>
          </p:nvPr>
        </p:nvSpPr>
        <p:spPr>
          <a:xfrm>
            <a:off x="4390980" y="5654675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73" name="Google Shape;73;p72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, Body, Image">
  <p:cSld name="4_Title, Body,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17791711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73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3"/>
          <p:cNvSpPr txBox="1">
            <a:spLocks noGrp="1"/>
          </p:cNvSpPr>
          <p:nvPr>
            <p:ph type="body" idx="2"/>
          </p:nvPr>
        </p:nvSpPr>
        <p:spPr>
          <a:xfrm>
            <a:off x="974100" y="1997075"/>
            <a:ext cx="17791712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73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Body, Image">
  <p:cSld name="1_Title, Body,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4"/>
          <p:cNvSpPr txBox="1">
            <a:spLocks noGrp="1"/>
          </p:cNvSpPr>
          <p:nvPr>
            <p:ph type="body" idx="1"/>
          </p:nvPr>
        </p:nvSpPr>
        <p:spPr>
          <a:xfrm>
            <a:off x="929677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74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body" idx="2"/>
          </p:nvPr>
        </p:nvSpPr>
        <p:spPr>
          <a:xfrm>
            <a:off x="10177702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4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Image">
  <p:cSld name="Title, Body, Ima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5"/>
          <p:cNvSpPr>
            <a:spLocks noGrp="1"/>
          </p:cNvSpPr>
          <p:nvPr>
            <p:ph type="pic" idx="2"/>
          </p:nvPr>
        </p:nvSpPr>
        <p:spPr>
          <a:xfrm>
            <a:off x="10269145" y="-60325"/>
            <a:ext cx="9917505" cy="1068387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75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5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75"/>
          <p:cNvSpPr txBox="1">
            <a:spLocks noGrp="1"/>
          </p:cNvSpPr>
          <p:nvPr>
            <p:ph type="title"/>
          </p:nvPr>
        </p:nvSpPr>
        <p:spPr>
          <a:xfrm>
            <a:off x="929677" y="750343"/>
            <a:ext cx="8996723" cy="8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5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, Body, Image">
  <p:cSld name="5_Title, Body,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6"/>
          <p:cNvSpPr>
            <a:spLocks noGrp="1"/>
          </p:cNvSpPr>
          <p:nvPr>
            <p:ph type="pic" idx="2"/>
          </p:nvPr>
        </p:nvSpPr>
        <p:spPr>
          <a:xfrm>
            <a:off x="-17855" y="-60324"/>
            <a:ext cx="20204505" cy="10691496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7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76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7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77"/>
          <p:cNvSpPr>
            <a:spLocks noGrp="1"/>
          </p:cNvSpPr>
          <p:nvPr>
            <p:ph type="chart" idx="2"/>
          </p:nvPr>
        </p:nvSpPr>
        <p:spPr>
          <a:xfrm>
            <a:off x="929676" y="2301875"/>
            <a:ext cx="17791711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8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77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7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8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78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">
  <p:cSld name="Full Screen Imag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9"/>
          <p:cNvSpPr>
            <a:spLocks noGrp="1"/>
          </p:cNvSpPr>
          <p:nvPr>
            <p:ph type="pic" idx="2"/>
          </p:nvPr>
        </p:nvSpPr>
        <p:spPr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79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79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/ Logo">
  <p:cSld name="1_Title Slide w/ Log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7890" y="3031906"/>
            <a:ext cx="5361995" cy="1167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1"/>
          <p:cNvSpPr txBox="1">
            <a:spLocks noGrp="1"/>
          </p:cNvSpPr>
          <p:nvPr>
            <p:ph type="ctrTitle"/>
          </p:nvPr>
        </p:nvSpPr>
        <p:spPr>
          <a:xfrm>
            <a:off x="4195799" y="5450977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1"/>
          <p:cNvSpPr txBox="1">
            <a:spLocks noGrp="1"/>
          </p:cNvSpPr>
          <p:nvPr>
            <p:ph type="subTitle" idx="1"/>
          </p:nvPr>
        </p:nvSpPr>
        <p:spPr>
          <a:xfrm>
            <a:off x="4367817" y="6785612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113" name="Google Shape;113;p81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/ Icon">
  <p:cSld name="1_Title Slide w/ Ic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2"/>
          <p:cNvSpPr>
            <a:spLocks noGrp="1"/>
          </p:cNvSpPr>
          <p:nvPr>
            <p:ph type="pic" idx="2"/>
          </p:nvPr>
        </p:nvSpPr>
        <p:spPr>
          <a:xfrm>
            <a:off x="8956796" y="2496619"/>
            <a:ext cx="2190509" cy="219298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82"/>
          <p:cNvSpPr txBox="1">
            <a:spLocks noGrp="1"/>
          </p:cNvSpPr>
          <p:nvPr>
            <p:ph type="ctrTitle"/>
          </p:nvPr>
        </p:nvSpPr>
        <p:spPr>
          <a:xfrm>
            <a:off x="4195799" y="5450977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2"/>
          <p:cNvSpPr txBox="1">
            <a:spLocks noGrp="1"/>
          </p:cNvSpPr>
          <p:nvPr>
            <p:ph type="subTitle" idx="1"/>
          </p:nvPr>
        </p:nvSpPr>
        <p:spPr>
          <a:xfrm>
            <a:off x="4390980" y="6785612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118" name="Google Shape;118;p82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82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726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415651"/>
              </a:buClr>
              <a:buSzPts val="2400"/>
              <a:buChar char="•"/>
              <a:defRPr sz="24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3"/>
          <p:cNvSpPr txBox="1">
            <a:spLocks noGrp="1"/>
          </p:cNvSpPr>
          <p:nvPr>
            <p:ph type="ctrTitle"/>
          </p:nvPr>
        </p:nvSpPr>
        <p:spPr>
          <a:xfrm>
            <a:off x="4195799" y="4320040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3"/>
          <p:cNvSpPr txBox="1">
            <a:spLocks noGrp="1"/>
          </p:cNvSpPr>
          <p:nvPr>
            <p:ph type="subTitle" idx="1"/>
          </p:nvPr>
        </p:nvSpPr>
        <p:spPr>
          <a:xfrm>
            <a:off x="4390980" y="5654675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123" name="Google Shape;123;p83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83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, Body, Image">
  <p:cSld name="6_Title, Body, Imag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4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17791711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84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84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4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, Body, Image">
  <p:cSld name="7_Title, Body, Imag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5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17791711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85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85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5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5"/>
          <p:cNvSpPr txBox="1">
            <a:spLocks noGrp="1"/>
          </p:cNvSpPr>
          <p:nvPr>
            <p:ph type="body" idx="2"/>
          </p:nvPr>
        </p:nvSpPr>
        <p:spPr>
          <a:xfrm>
            <a:off x="974100" y="1997075"/>
            <a:ext cx="17791712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, Body, Image">
  <p:cSld name="8_Title, Body, Imag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6"/>
          <p:cNvSpPr txBox="1">
            <a:spLocks noGrp="1"/>
          </p:cNvSpPr>
          <p:nvPr>
            <p:ph type="body" idx="1"/>
          </p:nvPr>
        </p:nvSpPr>
        <p:spPr>
          <a:xfrm>
            <a:off x="929677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86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6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6"/>
          <p:cNvSpPr txBox="1">
            <a:spLocks noGrp="1"/>
          </p:cNvSpPr>
          <p:nvPr>
            <p:ph type="body" idx="2"/>
          </p:nvPr>
        </p:nvSpPr>
        <p:spPr>
          <a:xfrm>
            <a:off x="10177702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, Body, Image">
  <p:cSld name="9_Title, Body, Imag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7"/>
          <p:cNvSpPr txBox="1">
            <a:spLocks noGrp="1"/>
          </p:cNvSpPr>
          <p:nvPr>
            <p:ph type="body" idx="1"/>
          </p:nvPr>
        </p:nvSpPr>
        <p:spPr>
          <a:xfrm>
            <a:off x="929677" y="278214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87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87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7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87"/>
          <p:cNvSpPr txBox="1">
            <a:spLocks noGrp="1"/>
          </p:cNvSpPr>
          <p:nvPr>
            <p:ph type="body" idx="2"/>
          </p:nvPr>
        </p:nvSpPr>
        <p:spPr>
          <a:xfrm>
            <a:off x="10177702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87"/>
          <p:cNvSpPr txBox="1">
            <a:spLocks noGrp="1"/>
          </p:cNvSpPr>
          <p:nvPr>
            <p:ph type="body" idx="3"/>
          </p:nvPr>
        </p:nvSpPr>
        <p:spPr>
          <a:xfrm>
            <a:off x="839788" y="1979348"/>
            <a:ext cx="8634132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87"/>
          <p:cNvSpPr txBox="1">
            <a:spLocks noGrp="1"/>
          </p:cNvSpPr>
          <p:nvPr>
            <p:ph type="body" idx="4"/>
          </p:nvPr>
        </p:nvSpPr>
        <p:spPr>
          <a:xfrm>
            <a:off x="10177702" y="1979348"/>
            <a:ext cx="8543686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, Body, Image">
  <p:cSld name="10_Title, Body, Imag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8"/>
          <p:cNvSpPr>
            <a:spLocks noGrp="1"/>
          </p:cNvSpPr>
          <p:nvPr>
            <p:ph type="pic" idx="2"/>
          </p:nvPr>
        </p:nvSpPr>
        <p:spPr>
          <a:xfrm>
            <a:off x="10269145" y="-60325"/>
            <a:ext cx="9917505" cy="10683875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88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88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88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8"/>
          <p:cNvSpPr txBox="1">
            <a:spLocks noGrp="1"/>
          </p:cNvSpPr>
          <p:nvPr>
            <p:ph type="title"/>
          </p:nvPr>
        </p:nvSpPr>
        <p:spPr>
          <a:xfrm>
            <a:off x="929677" y="750343"/>
            <a:ext cx="8996723" cy="8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, Body, Image">
  <p:cSld name="11_Title, Body, Im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9"/>
          <p:cNvSpPr>
            <a:spLocks noGrp="1"/>
          </p:cNvSpPr>
          <p:nvPr>
            <p:ph type="pic" idx="2"/>
          </p:nvPr>
        </p:nvSpPr>
        <p:spPr>
          <a:xfrm>
            <a:off x="-17855" y="-60324"/>
            <a:ext cx="20204505" cy="10691496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89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89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0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90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0"/>
          <p:cNvSpPr>
            <a:spLocks noGrp="1"/>
          </p:cNvSpPr>
          <p:nvPr>
            <p:ph type="chart" idx="2"/>
          </p:nvPr>
        </p:nvSpPr>
        <p:spPr>
          <a:xfrm>
            <a:off x="929676" y="2301875"/>
            <a:ext cx="17791711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8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Google Shape;164;p90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1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91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1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91"/>
          <p:cNvSpPr txBox="1">
            <a:spLocks noGrp="1"/>
          </p:cNvSpPr>
          <p:nvPr>
            <p:ph type="body" idx="1"/>
          </p:nvPr>
        </p:nvSpPr>
        <p:spPr>
          <a:xfrm>
            <a:off x="942384" y="2307059"/>
            <a:ext cx="17720266" cy="753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77519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415651"/>
              </a:buClr>
              <a:buSzPts val="3920"/>
              <a:buChar char="•"/>
              <a:defRPr sz="392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2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92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 1">
  <p:cSld name="Content - Grey_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e8dbcc12af_0_1256"/>
          <p:cNvSpPr txBox="1">
            <a:spLocks noGrp="1"/>
          </p:cNvSpPr>
          <p:nvPr>
            <p:ph type="title"/>
          </p:nvPr>
        </p:nvSpPr>
        <p:spPr>
          <a:xfrm>
            <a:off x="325760" y="313568"/>
            <a:ext cx="173397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50" rIns="150775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2e8dbcc12af_0_1256"/>
          <p:cNvSpPr txBox="1">
            <a:spLocks noGrp="1"/>
          </p:cNvSpPr>
          <p:nvPr>
            <p:ph type="body" idx="1"/>
          </p:nvPr>
        </p:nvSpPr>
        <p:spPr>
          <a:xfrm>
            <a:off x="669266" y="2517115"/>
            <a:ext cx="17339700" cy="7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75" tIns="75350" rIns="150775" bIns="75350" anchor="t" anchorCtr="0">
            <a:normAutofit/>
          </a:bodyPr>
          <a:lstStyle>
            <a:lvl1pPr marL="457200" lvl="0" indent="-4254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1pPr>
            <a:lvl2pPr marL="914400" lvl="1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2pPr>
            <a:lvl3pPr marL="1371600" lvl="2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3pPr>
            <a:lvl4pPr marL="1828800" lvl="3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4pPr>
            <a:lvl5pPr marL="2286000" lvl="4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5pPr>
            <a:lvl6pPr marL="2743200" lvl="5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6pPr>
            <a:lvl7pPr marL="3200400" lvl="6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7pPr>
            <a:lvl8pPr marL="3657600" lvl="7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8pPr>
            <a:lvl9pPr marL="4114800" lvl="8" indent="-425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2e8dbcc12af_0_1256"/>
          <p:cNvSpPr txBox="1"/>
          <p:nvPr/>
        </p:nvSpPr>
        <p:spPr>
          <a:xfrm>
            <a:off x="462996" y="10797997"/>
            <a:ext cx="3435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0" tIns="75350" rIns="75350" bIns="753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1300" b="1" i="0" u="none" strike="noStrike" cap="non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36" name="Google Shape;36;g2e8dbcc12af_0_1256"/>
          <p:cNvCxnSpPr/>
          <p:nvPr/>
        </p:nvCxnSpPr>
        <p:spPr>
          <a:xfrm>
            <a:off x="-4729" y="10588042"/>
            <a:ext cx="20113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7" name="Google Shape;37;g2e8dbcc12af_0_125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57608" y="10840408"/>
            <a:ext cx="1083500" cy="23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Screen Image">
  <p:cSld name="1_Full Screen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3"/>
          <p:cNvSpPr>
            <a:spLocks noGrp="1"/>
          </p:cNvSpPr>
          <p:nvPr>
            <p:ph type="pic" idx="2"/>
          </p:nvPr>
        </p:nvSpPr>
        <p:spPr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93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93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5"/>
          <p:cNvSpPr/>
          <p:nvPr/>
        </p:nvSpPr>
        <p:spPr>
          <a:xfrm>
            <a:off x="0" y="0"/>
            <a:ext cx="20104100" cy="7502236"/>
          </a:xfrm>
          <a:prstGeom prst="rect">
            <a:avLst/>
          </a:prstGeom>
          <a:solidFill>
            <a:srgbClr val="455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9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6299088" cy="666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5"/>
          <p:cNvSpPr/>
          <p:nvPr/>
        </p:nvSpPr>
        <p:spPr>
          <a:xfrm>
            <a:off x="0" y="397"/>
            <a:ext cx="20104100" cy="2780900"/>
          </a:xfrm>
          <a:prstGeom prst="rect">
            <a:avLst/>
          </a:prstGeom>
          <a:gradFill>
            <a:gsLst>
              <a:gs pos="0">
                <a:srgbClr val="324943">
                  <a:alpha val="70588"/>
                </a:srgbClr>
              </a:gs>
              <a:gs pos="100000">
                <a:srgbClr val="324943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</a:pPr>
            <a:endParaRPr sz="1759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95"/>
          <p:cNvSpPr/>
          <p:nvPr/>
        </p:nvSpPr>
        <p:spPr>
          <a:xfrm>
            <a:off x="-9990" y="9407415"/>
            <a:ext cx="20116710" cy="1905904"/>
          </a:xfrm>
          <a:custGeom>
            <a:avLst/>
            <a:gdLst/>
            <a:ahLst/>
            <a:cxnLst/>
            <a:rect l="l" t="t" r="r" b="b"/>
            <a:pathLst>
              <a:path w="20116709" h="1905904" extrusionOk="0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2" name="Google Shape;182;p95"/>
          <p:cNvGrpSpPr/>
          <p:nvPr/>
        </p:nvGrpSpPr>
        <p:grpSpPr>
          <a:xfrm>
            <a:off x="19347603" y="10763765"/>
            <a:ext cx="291724" cy="322459"/>
            <a:chOff x="19347601" y="10743921"/>
            <a:chExt cx="291724" cy="322459"/>
          </a:xfrm>
        </p:grpSpPr>
        <p:sp>
          <p:nvSpPr>
            <p:cNvPr id="183" name="Google Shape;183;p95"/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/>
              <a:ahLst/>
              <a:cxnLst/>
              <a:rect l="l" t="t" r="r" b="b"/>
              <a:pathLst>
                <a:path w="291723" h="83349" extrusionOk="0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95"/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/>
              <a:ahLst/>
              <a:cxnLst/>
              <a:rect l="l" t="t" r="r" b="b"/>
              <a:pathLst>
                <a:path w="291723" h="197955" extrusionOk="0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5" name="Google Shape;185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385" y="10856119"/>
            <a:ext cx="1056640" cy="2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5"/>
          <p:cNvSpPr txBox="1">
            <a:spLocks noGrp="1"/>
          </p:cNvSpPr>
          <p:nvPr>
            <p:ph type="title"/>
          </p:nvPr>
        </p:nvSpPr>
        <p:spPr>
          <a:xfrm>
            <a:off x="932688" y="749808"/>
            <a:ext cx="17339786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77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5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95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3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95" descr="A picture containing night sky&#10;&#10;Description automatically generated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5920587" y="1630283"/>
            <a:ext cx="10614740" cy="4983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95"/>
          <p:cNvCxnSpPr/>
          <p:nvPr/>
        </p:nvCxnSpPr>
        <p:spPr>
          <a:xfrm>
            <a:off x="5105238" y="5740469"/>
            <a:ext cx="8633712" cy="31956"/>
          </a:xfrm>
          <a:prstGeom prst="straightConnector1">
            <a:avLst/>
          </a:prstGeom>
          <a:noFill/>
          <a:ln w="25400" cap="flat" cmpd="sng">
            <a:solidFill>
              <a:srgbClr val="B5E5DC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95"/>
          <p:cNvCxnSpPr/>
          <p:nvPr/>
        </p:nvCxnSpPr>
        <p:spPr>
          <a:xfrm>
            <a:off x="5709896" y="2962331"/>
            <a:ext cx="4650848" cy="0"/>
          </a:xfrm>
          <a:prstGeom prst="straightConnector1">
            <a:avLst/>
          </a:prstGeom>
          <a:noFill/>
          <a:ln w="25400" cap="flat" cmpd="sng">
            <a:solidFill>
              <a:srgbClr val="E1AE25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95"/>
          <p:cNvCxnSpPr/>
          <p:nvPr/>
        </p:nvCxnSpPr>
        <p:spPr>
          <a:xfrm>
            <a:off x="1926582" y="5039925"/>
            <a:ext cx="5490350" cy="0"/>
          </a:xfrm>
          <a:prstGeom prst="straightConnector1">
            <a:avLst/>
          </a:prstGeom>
          <a:noFill/>
          <a:ln w="25400" cap="flat" cmpd="sng">
            <a:solidFill>
              <a:srgbClr val="E1AE25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95"/>
          <p:cNvSpPr/>
          <p:nvPr/>
        </p:nvSpPr>
        <p:spPr>
          <a:xfrm>
            <a:off x="10557509" y="2965173"/>
            <a:ext cx="1553821" cy="1091289"/>
          </a:xfrm>
          <a:custGeom>
            <a:avLst/>
            <a:gdLst/>
            <a:ahLst/>
            <a:cxnLst/>
            <a:rect l="l" t="t" r="r" b="b"/>
            <a:pathLst>
              <a:path w="1773555" h="912495" extrusionOk="0">
                <a:moveTo>
                  <a:pt x="0" y="0"/>
                </a:moveTo>
                <a:lnTo>
                  <a:pt x="811530" y="0"/>
                </a:lnTo>
                <a:cubicBezTo>
                  <a:pt x="846138" y="2540"/>
                  <a:pt x="866141" y="9841"/>
                  <a:pt x="893446" y="38099"/>
                </a:cubicBezTo>
                <a:lnTo>
                  <a:pt x="1773555" y="912495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95"/>
          <p:cNvSpPr/>
          <p:nvPr/>
        </p:nvSpPr>
        <p:spPr>
          <a:xfrm rot="10800000" flipH="1">
            <a:off x="9422094" y="4172617"/>
            <a:ext cx="1013555" cy="839524"/>
          </a:xfrm>
          <a:custGeom>
            <a:avLst/>
            <a:gdLst/>
            <a:ahLst/>
            <a:cxnLst/>
            <a:rect l="l" t="t" r="r" b="b"/>
            <a:pathLst>
              <a:path w="1773555" h="912495" extrusionOk="0">
                <a:moveTo>
                  <a:pt x="0" y="0"/>
                </a:moveTo>
                <a:lnTo>
                  <a:pt x="811530" y="0"/>
                </a:lnTo>
                <a:cubicBezTo>
                  <a:pt x="846138" y="2540"/>
                  <a:pt x="866141" y="9841"/>
                  <a:pt x="893446" y="38099"/>
                </a:cubicBezTo>
                <a:lnTo>
                  <a:pt x="1773555" y="912495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95"/>
          <p:cNvGrpSpPr/>
          <p:nvPr/>
        </p:nvGrpSpPr>
        <p:grpSpPr>
          <a:xfrm>
            <a:off x="6803110" y="4199306"/>
            <a:ext cx="2780174" cy="1182278"/>
            <a:chOff x="12294426" y="1092556"/>
            <a:chExt cx="3582094" cy="1523297"/>
          </a:xfrm>
        </p:grpSpPr>
        <p:sp>
          <p:nvSpPr>
            <p:cNvPr id="196" name="Google Shape;196;p95"/>
            <p:cNvSpPr/>
            <p:nvPr/>
          </p:nvSpPr>
          <p:spPr>
            <a:xfrm rot="10800000" flipH="1">
              <a:off x="12294426" y="1666007"/>
              <a:ext cx="3582092" cy="949846"/>
            </a:xfrm>
            <a:prstGeom prst="snip1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95"/>
            <p:cNvSpPr/>
            <p:nvPr/>
          </p:nvSpPr>
          <p:spPr>
            <a:xfrm>
              <a:off x="12294426" y="1092556"/>
              <a:ext cx="3582094" cy="5848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Compliance Issue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95"/>
          <p:cNvGrpSpPr/>
          <p:nvPr/>
        </p:nvGrpSpPr>
        <p:grpSpPr>
          <a:xfrm>
            <a:off x="7770507" y="2151498"/>
            <a:ext cx="2780174" cy="1182278"/>
            <a:chOff x="12294426" y="1092556"/>
            <a:chExt cx="3582094" cy="1523297"/>
          </a:xfrm>
        </p:grpSpPr>
        <p:sp>
          <p:nvSpPr>
            <p:cNvPr id="199" name="Google Shape;199;p95"/>
            <p:cNvSpPr/>
            <p:nvPr/>
          </p:nvSpPr>
          <p:spPr>
            <a:xfrm rot="10800000" flipH="1">
              <a:off x="12294426" y="1666007"/>
              <a:ext cx="3582092" cy="949846"/>
            </a:xfrm>
            <a:prstGeom prst="snip1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95"/>
            <p:cNvSpPr/>
            <p:nvPr/>
          </p:nvSpPr>
          <p:spPr>
            <a:xfrm>
              <a:off x="12294426" y="1092556"/>
              <a:ext cx="3582094" cy="5848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Compliance Issue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95"/>
          <p:cNvSpPr/>
          <p:nvPr/>
        </p:nvSpPr>
        <p:spPr>
          <a:xfrm rot="2700000" flipH="1">
            <a:off x="12060192" y="4181392"/>
            <a:ext cx="1489658" cy="470107"/>
          </a:xfrm>
          <a:custGeom>
            <a:avLst/>
            <a:gdLst/>
            <a:ahLst/>
            <a:cxnLst/>
            <a:rect l="l" t="t" r="r" b="b"/>
            <a:pathLst>
              <a:path w="1258088" h="397028" extrusionOk="0">
                <a:moveTo>
                  <a:pt x="0" y="0"/>
                </a:moveTo>
                <a:lnTo>
                  <a:pt x="811530" y="0"/>
                </a:lnTo>
                <a:cubicBezTo>
                  <a:pt x="846138" y="2540"/>
                  <a:pt x="866141" y="9841"/>
                  <a:pt x="893446" y="38099"/>
                </a:cubicBezTo>
                <a:lnTo>
                  <a:pt x="1258088" y="397028"/>
                </a:lnTo>
              </a:path>
            </a:pathLst>
          </a:cu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2" name="Google Shape;202;p95"/>
          <p:cNvGrpSpPr/>
          <p:nvPr/>
        </p:nvGrpSpPr>
        <p:grpSpPr>
          <a:xfrm>
            <a:off x="5159029" y="2524760"/>
            <a:ext cx="891044" cy="891044"/>
            <a:chOff x="4842458" y="1864721"/>
            <a:chExt cx="1672642" cy="1672642"/>
          </a:xfrm>
        </p:grpSpPr>
        <p:sp>
          <p:nvSpPr>
            <p:cNvPr id="203" name="Google Shape;203;p95"/>
            <p:cNvSpPr/>
            <p:nvPr/>
          </p:nvSpPr>
          <p:spPr>
            <a:xfrm>
              <a:off x="4842458" y="1864721"/>
              <a:ext cx="1672642" cy="167264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chemeClr val="accent1">
                  <a:alpha val="30196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95"/>
            <p:cNvSpPr/>
            <p:nvPr/>
          </p:nvSpPr>
          <p:spPr>
            <a:xfrm>
              <a:off x="5147895" y="2170158"/>
              <a:ext cx="1061768" cy="1061768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95"/>
            <p:cNvSpPr/>
            <p:nvPr/>
          </p:nvSpPr>
          <p:spPr>
            <a:xfrm>
              <a:off x="5482798" y="2499360"/>
              <a:ext cx="403396" cy="403366"/>
            </a:xfrm>
            <a:prstGeom prst="ellipse">
              <a:avLst/>
            </a:prstGeom>
            <a:solidFill>
              <a:srgbClr val="E1AE25">
                <a:alpha val="0"/>
              </a:srgbClr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9"/>
                <a:buFont typeface="Arial"/>
                <a:buNone/>
              </a:pPr>
              <a:endParaRPr sz="175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6" name="Google Shape;206;p95"/>
          <p:cNvGrpSpPr/>
          <p:nvPr/>
        </p:nvGrpSpPr>
        <p:grpSpPr>
          <a:xfrm>
            <a:off x="1353741" y="4589877"/>
            <a:ext cx="891044" cy="891044"/>
            <a:chOff x="4842458" y="1864721"/>
            <a:chExt cx="1672642" cy="1672642"/>
          </a:xfrm>
        </p:grpSpPr>
        <p:sp>
          <p:nvSpPr>
            <p:cNvPr id="207" name="Google Shape;207;p95"/>
            <p:cNvSpPr/>
            <p:nvPr/>
          </p:nvSpPr>
          <p:spPr>
            <a:xfrm>
              <a:off x="4842458" y="1864721"/>
              <a:ext cx="1672642" cy="167264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2700" cap="flat" cmpd="sng">
              <a:solidFill>
                <a:schemeClr val="accent1">
                  <a:alpha val="30196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95"/>
            <p:cNvSpPr/>
            <p:nvPr/>
          </p:nvSpPr>
          <p:spPr>
            <a:xfrm>
              <a:off x="5147895" y="2170158"/>
              <a:ext cx="1061768" cy="1061768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95"/>
            <p:cNvSpPr/>
            <p:nvPr/>
          </p:nvSpPr>
          <p:spPr>
            <a:xfrm>
              <a:off x="5482798" y="2499360"/>
              <a:ext cx="403396" cy="403366"/>
            </a:xfrm>
            <a:prstGeom prst="ellipse">
              <a:avLst/>
            </a:prstGeom>
            <a:solidFill>
              <a:srgbClr val="E1AE25">
                <a:alpha val="0"/>
              </a:srgbClr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9"/>
                <a:buFont typeface="Arial"/>
                <a:buNone/>
              </a:pPr>
              <a:endParaRPr sz="175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0" name="Google Shape;210;p95"/>
          <p:cNvGrpSpPr/>
          <p:nvPr/>
        </p:nvGrpSpPr>
        <p:grpSpPr>
          <a:xfrm>
            <a:off x="4545498" y="5294947"/>
            <a:ext cx="891044" cy="891044"/>
            <a:chOff x="4545498" y="4191723"/>
            <a:chExt cx="891044" cy="891044"/>
          </a:xfrm>
        </p:grpSpPr>
        <p:sp>
          <p:nvSpPr>
            <p:cNvPr id="211" name="Google Shape;211;p95"/>
            <p:cNvSpPr/>
            <p:nvPr/>
          </p:nvSpPr>
          <p:spPr>
            <a:xfrm>
              <a:off x="4545498" y="4191723"/>
              <a:ext cx="891044" cy="891044"/>
            </a:xfrm>
            <a:prstGeom prst="ellipse">
              <a:avLst/>
            </a:prstGeom>
            <a:solidFill>
              <a:schemeClr val="lt2">
                <a:alpha val="0"/>
              </a:schemeClr>
            </a:solidFill>
            <a:ln w="12700" cap="flat" cmpd="sng">
              <a:solidFill>
                <a:schemeClr val="lt2">
                  <a:alpha val="30196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95"/>
            <p:cNvSpPr/>
            <p:nvPr/>
          </p:nvSpPr>
          <p:spPr>
            <a:xfrm>
              <a:off x="4708209" y="4354434"/>
              <a:ext cx="565621" cy="565621"/>
            </a:xfrm>
            <a:prstGeom prst="ellipse">
              <a:avLst/>
            </a:prstGeom>
            <a:solidFill>
              <a:schemeClr val="lt2">
                <a:alpha val="10196"/>
              </a:schemeClr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95"/>
            <p:cNvSpPr/>
            <p:nvPr/>
          </p:nvSpPr>
          <p:spPr>
            <a:xfrm>
              <a:off x="4886618" y="4529806"/>
              <a:ext cx="214896" cy="214880"/>
            </a:xfrm>
            <a:prstGeom prst="ellipse">
              <a:avLst/>
            </a:prstGeom>
            <a:solidFill>
              <a:schemeClr val="lt2">
                <a:alpha val="0"/>
              </a:schemeClr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0" tIns="45675" rIns="91400" bIns="45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9"/>
                <a:buFont typeface="Arial"/>
                <a:buNone/>
              </a:pPr>
              <a:endParaRPr sz="175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4" name="Google Shape;214;p95"/>
          <p:cNvSpPr/>
          <p:nvPr/>
        </p:nvSpPr>
        <p:spPr>
          <a:xfrm rot="2700000" flipH="1">
            <a:off x="10368077" y="4341757"/>
            <a:ext cx="2034591" cy="642077"/>
          </a:xfrm>
          <a:custGeom>
            <a:avLst/>
            <a:gdLst/>
            <a:ahLst/>
            <a:cxnLst/>
            <a:rect l="l" t="t" r="r" b="b"/>
            <a:pathLst>
              <a:path w="1258088" h="397028" extrusionOk="0">
                <a:moveTo>
                  <a:pt x="0" y="0"/>
                </a:moveTo>
                <a:lnTo>
                  <a:pt x="811530" y="0"/>
                </a:lnTo>
                <a:cubicBezTo>
                  <a:pt x="846138" y="2540"/>
                  <a:pt x="866141" y="9841"/>
                  <a:pt x="893446" y="38099"/>
                </a:cubicBezTo>
                <a:lnTo>
                  <a:pt x="1258088" y="397028"/>
                </a:lnTo>
              </a:path>
            </a:pathLst>
          </a:cu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5" name="Google Shape;215;p95"/>
          <p:cNvGrpSpPr/>
          <p:nvPr/>
        </p:nvGrpSpPr>
        <p:grpSpPr>
          <a:xfrm>
            <a:off x="12111330" y="4728780"/>
            <a:ext cx="2780172" cy="1182277"/>
            <a:chOff x="12294426" y="1092556"/>
            <a:chExt cx="3582094" cy="1523297"/>
          </a:xfrm>
        </p:grpSpPr>
        <p:sp>
          <p:nvSpPr>
            <p:cNvPr id="216" name="Google Shape;216;p95"/>
            <p:cNvSpPr/>
            <p:nvPr/>
          </p:nvSpPr>
          <p:spPr>
            <a:xfrm rot="10800000" flipH="1">
              <a:off x="12294426" y="1666875"/>
              <a:ext cx="3582092" cy="948978"/>
            </a:xfrm>
            <a:prstGeom prst="snip1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95"/>
            <p:cNvSpPr/>
            <p:nvPr/>
          </p:nvSpPr>
          <p:spPr>
            <a:xfrm>
              <a:off x="12294426" y="1092556"/>
              <a:ext cx="3582094" cy="5848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Product 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8" name="Google Shape;218;p95" descr="A person wearing headphones and holding a microphon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11958" y="210303"/>
            <a:ext cx="5392141" cy="64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5"/>
          <p:cNvSpPr/>
          <p:nvPr/>
        </p:nvSpPr>
        <p:spPr>
          <a:xfrm>
            <a:off x="0" y="5535305"/>
            <a:ext cx="20104100" cy="2805545"/>
          </a:xfrm>
          <a:custGeom>
            <a:avLst/>
            <a:gdLst/>
            <a:ahLst/>
            <a:cxnLst/>
            <a:rect l="l" t="t" r="r" b="b"/>
            <a:pathLst>
              <a:path w="20104100" h="2805545" extrusionOk="0">
                <a:moveTo>
                  <a:pt x="0" y="1122218"/>
                </a:moveTo>
                <a:lnTo>
                  <a:pt x="17934709" y="1122218"/>
                </a:lnTo>
                <a:cubicBezTo>
                  <a:pt x="18740966" y="1115291"/>
                  <a:pt x="19568005" y="692728"/>
                  <a:pt x="20104100" y="0"/>
                </a:cubicBezTo>
                <a:lnTo>
                  <a:pt x="20104100" y="2722419"/>
                </a:lnTo>
                <a:lnTo>
                  <a:pt x="0" y="2805545"/>
                </a:lnTo>
                <a:lnTo>
                  <a:pt x="0" y="11222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6"/>
          <p:cNvPicPr preferRelativeResize="0"/>
          <p:nvPr/>
        </p:nvPicPr>
        <p:blipFill rotWithShape="1">
          <a:blip r:embed="rId2">
            <a:alphaModFix/>
          </a:blip>
          <a:srcRect t="34452"/>
          <a:stretch/>
        </p:blipFill>
        <p:spPr>
          <a:xfrm>
            <a:off x="0" y="0"/>
            <a:ext cx="20104100" cy="73984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6"/>
          <p:cNvSpPr/>
          <p:nvPr/>
        </p:nvSpPr>
        <p:spPr>
          <a:xfrm>
            <a:off x="-9990" y="9407415"/>
            <a:ext cx="20116710" cy="1905904"/>
          </a:xfrm>
          <a:custGeom>
            <a:avLst/>
            <a:gdLst/>
            <a:ahLst/>
            <a:cxnLst/>
            <a:rect l="l" t="t" r="r" b="b"/>
            <a:pathLst>
              <a:path w="20116709" h="1905904" extrusionOk="0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3" name="Google Shape;223;p96"/>
          <p:cNvGrpSpPr/>
          <p:nvPr/>
        </p:nvGrpSpPr>
        <p:grpSpPr>
          <a:xfrm>
            <a:off x="19347603" y="10763765"/>
            <a:ext cx="291724" cy="322459"/>
            <a:chOff x="19347601" y="10743921"/>
            <a:chExt cx="291724" cy="322459"/>
          </a:xfrm>
        </p:grpSpPr>
        <p:sp>
          <p:nvSpPr>
            <p:cNvPr id="224" name="Google Shape;224;p96"/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/>
              <a:ahLst/>
              <a:cxnLst/>
              <a:rect l="l" t="t" r="r" b="b"/>
              <a:pathLst>
                <a:path w="291723" h="83349" extrusionOk="0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96"/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/>
              <a:ahLst/>
              <a:cxnLst/>
              <a:rect l="l" t="t" r="r" b="b"/>
              <a:pathLst>
                <a:path w="291723" h="197955" extrusionOk="0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1"/>
                <a:buFont typeface="Arial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6" name="Google Shape;226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385" y="10856119"/>
            <a:ext cx="1056640" cy="2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6"/>
          <p:cNvSpPr txBox="1">
            <a:spLocks noGrp="1"/>
          </p:cNvSpPr>
          <p:nvPr>
            <p:ph type="title"/>
          </p:nvPr>
        </p:nvSpPr>
        <p:spPr>
          <a:xfrm>
            <a:off x="932688" y="749808"/>
            <a:ext cx="17339786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77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96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9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3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w/ Logo">
  <p:cSld name="2_Title Slide w/ Logo">
    <p:bg>
      <p:bgPr>
        <a:solidFill>
          <a:srgbClr val="455450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7"/>
          <p:cNvSpPr/>
          <p:nvPr/>
        </p:nvSpPr>
        <p:spPr>
          <a:xfrm>
            <a:off x="0" y="9047802"/>
            <a:ext cx="20104100" cy="226154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97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7"/>
          <p:cNvSpPr txBox="1">
            <a:spLocks noGrp="1"/>
          </p:cNvSpPr>
          <p:nvPr>
            <p:ph type="ctrTitle"/>
          </p:nvPr>
        </p:nvSpPr>
        <p:spPr>
          <a:xfrm>
            <a:off x="4218963" y="7335868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7"/>
          <p:cNvSpPr txBox="1">
            <a:spLocks noGrp="1"/>
          </p:cNvSpPr>
          <p:nvPr>
            <p:ph type="subTitle" idx="1"/>
          </p:nvPr>
        </p:nvSpPr>
        <p:spPr>
          <a:xfrm>
            <a:off x="4390980" y="8670503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pic>
        <p:nvPicPr>
          <p:cNvPr id="235" name="Google Shape;235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6495" y="4545671"/>
            <a:ext cx="9831114" cy="214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8"/>
          <p:cNvSpPr/>
          <p:nvPr/>
        </p:nvSpPr>
        <p:spPr>
          <a:xfrm>
            <a:off x="-9992" y="0"/>
            <a:ext cx="20114092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98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98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240" name="Google Shape;240;p98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241" name="Google Shape;241;p98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42" name="Google Shape;242;p98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243" name="Google Shape;243;p98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4" name="Google Shape;244;p98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45" name="Google Shape;245;p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98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726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98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77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98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98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9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99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99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254" name="Google Shape;254;p99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255" name="Google Shape;255;p99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56" name="Google Shape;256;p99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257" name="Google Shape;257;p99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8" name="Google Shape;258;p99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59" name="Google Shape;259;p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99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99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726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99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77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9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0"/>
          <p:cNvSpPr/>
          <p:nvPr/>
        </p:nvSpPr>
        <p:spPr>
          <a:xfrm>
            <a:off x="-9992" y="0"/>
            <a:ext cx="20114092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6" name="Google Shape;266;p100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00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268" name="Google Shape;268;p100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269" name="Google Shape;269;p100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70" name="Google Shape;270;p100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271" name="Google Shape;271;p100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72" name="Google Shape;272;p100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73" name="Google Shape;273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100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77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00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100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0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7720266" cy="388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77519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lt1"/>
              </a:buClr>
              <a:buSzPts val="3920"/>
              <a:buChar char="•"/>
              <a:defRPr sz="392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1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0" name="Google Shape;280;p101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01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282" name="Google Shape;282;p101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283" name="Google Shape;283;p101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84" name="Google Shape;284;p101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285" name="Google Shape;285;p101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86" name="Google Shape;286;p101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87" name="Google Shape;287;p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01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01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77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01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01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7720266" cy="388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77519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lt1"/>
              </a:buClr>
              <a:buSzPts val="3920"/>
              <a:buChar char="•"/>
              <a:defRPr sz="392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w/ Logo">
  <p:cSld name="3_Title Slide w/ Logo">
    <p:bg>
      <p:bgPr>
        <a:solidFill>
          <a:srgbClr val="45545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02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3005936"/>
            <a:ext cx="20104100" cy="8303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2"/>
          <p:cNvSpPr txBox="1">
            <a:spLocks noGrp="1"/>
          </p:cNvSpPr>
          <p:nvPr>
            <p:ph type="ctrTitle"/>
          </p:nvPr>
        </p:nvSpPr>
        <p:spPr>
          <a:xfrm>
            <a:off x="4218963" y="6946730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5" name="Google Shape;29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383" y="10856119"/>
            <a:ext cx="1056640" cy="2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02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554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102"/>
          <p:cNvSpPr/>
          <p:nvPr/>
        </p:nvSpPr>
        <p:spPr>
          <a:xfrm>
            <a:off x="19347601" y="11002874"/>
            <a:ext cx="291724" cy="83350"/>
          </a:xfrm>
          <a:custGeom>
            <a:avLst/>
            <a:gdLst/>
            <a:ahLst/>
            <a:cxnLst/>
            <a:rect l="l" t="t" r="r" b="b"/>
            <a:pathLst>
              <a:path w="291723" h="83349" extrusionOk="0">
                <a:moveTo>
                  <a:pt x="8393" y="8393"/>
                </a:moveTo>
                <a:lnTo>
                  <a:pt x="288031" y="8393"/>
                </a:lnTo>
                <a:lnTo>
                  <a:pt x="288031" y="78198"/>
                </a:lnTo>
                <a:lnTo>
                  <a:pt x="8393" y="78198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02"/>
          <p:cNvSpPr/>
          <p:nvPr/>
        </p:nvSpPr>
        <p:spPr>
          <a:xfrm>
            <a:off x="19347601" y="10763765"/>
            <a:ext cx="291724" cy="197955"/>
          </a:xfrm>
          <a:custGeom>
            <a:avLst/>
            <a:gdLst/>
            <a:ahLst/>
            <a:cxnLst/>
            <a:rect l="l" t="t" r="r" b="b"/>
            <a:pathLst>
              <a:path w="291723" h="197955" extrusionOk="0">
                <a:moveTo>
                  <a:pt x="19958" y="196242"/>
                </a:moveTo>
                <a:cubicBezTo>
                  <a:pt x="74656" y="196242"/>
                  <a:pt x="129667" y="187594"/>
                  <a:pt x="183010" y="162277"/>
                </a:cubicBezTo>
                <a:cubicBezTo>
                  <a:pt x="220309" y="144565"/>
                  <a:pt x="260838" y="115185"/>
                  <a:pt x="287302" y="83616"/>
                </a:cubicBezTo>
                <a:lnTo>
                  <a:pt x="260838" y="8393"/>
                </a:lnTo>
                <a:cubicBezTo>
                  <a:pt x="255420" y="16519"/>
                  <a:pt x="247294" y="26521"/>
                  <a:pt x="230103" y="43712"/>
                </a:cubicBezTo>
                <a:cubicBezTo>
                  <a:pt x="213537" y="60278"/>
                  <a:pt x="190303" y="79032"/>
                  <a:pt x="161131" y="94660"/>
                </a:cubicBezTo>
                <a:cubicBezTo>
                  <a:pt x="117477" y="118102"/>
                  <a:pt x="65904" y="128833"/>
                  <a:pt x="19958" y="129041"/>
                </a:cubicBezTo>
                <a:lnTo>
                  <a:pt x="8393" y="129041"/>
                </a:lnTo>
                <a:lnTo>
                  <a:pt x="8393" y="196242"/>
                </a:lnTo>
                <a:lnTo>
                  <a:pt x="19958" y="196242"/>
                </a:lnTo>
                <a:close/>
              </a:path>
            </a:pathLst>
          </a:custGeom>
          <a:solidFill>
            <a:srgbClr val="455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3"/>
          <p:cNvSpPr/>
          <p:nvPr/>
        </p:nvSpPr>
        <p:spPr>
          <a:xfrm>
            <a:off x="13709650" y="0"/>
            <a:ext cx="6394860" cy="1130871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1" name="Google Shape;301;p103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302" name="Google Shape;302;p103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303" name="Google Shape;303;p103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04" name="Google Shape;304;p103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305" name="Google Shape;305;p103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06" name="Google Shape;306;p103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307" name="Google Shape;307;p10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103"/>
          <p:cNvSpPr txBox="1">
            <a:spLocks noGrp="1"/>
          </p:cNvSpPr>
          <p:nvPr>
            <p:ph type="body" idx="1"/>
          </p:nvPr>
        </p:nvSpPr>
        <p:spPr>
          <a:xfrm>
            <a:off x="942384" y="2307060"/>
            <a:ext cx="11700466" cy="82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415651"/>
              </a:buClr>
              <a:buSzPts val="2400"/>
              <a:buChar char="•"/>
              <a:defRPr sz="24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103"/>
          <p:cNvSpPr txBox="1">
            <a:spLocks noGrp="1"/>
          </p:cNvSpPr>
          <p:nvPr>
            <p:ph type="title"/>
          </p:nvPr>
        </p:nvSpPr>
        <p:spPr>
          <a:xfrm>
            <a:off x="929677" y="750343"/>
            <a:ext cx="11713173" cy="8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03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03"/>
          <p:cNvSpPr txBox="1">
            <a:spLocks noGrp="1"/>
          </p:cNvSpPr>
          <p:nvPr>
            <p:ph type="body" idx="2"/>
          </p:nvPr>
        </p:nvSpPr>
        <p:spPr>
          <a:xfrm>
            <a:off x="14012242" y="1416575"/>
            <a:ext cx="5793408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03"/>
          <p:cNvSpPr txBox="1">
            <a:spLocks noGrp="1"/>
          </p:cNvSpPr>
          <p:nvPr>
            <p:ph type="body" idx="3"/>
          </p:nvPr>
        </p:nvSpPr>
        <p:spPr>
          <a:xfrm>
            <a:off x="14012242" y="777875"/>
            <a:ext cx="5793408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103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e8dbcc12af_0_347"/>
          <p:cNvSpPr txBox="1">
            <a:spLocks noGrp="1"/>
          </p:cNvSpPr>
          <p:nvPr>
            <p:ph type="title"/>
          </p:nvPr>
        </p:nvSpPr>
        <p:spPr>
          <a:xfrm>
            <a:off x="751758" y="583421"/>
            <a:ext cx="186006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77"/>
              <a:buNone/>
              <a:defRPr sz="4000" b="1" i="0">
                <a:solidFill>
                  <a:srgbClr val="0960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e8dbcc12af_0_347"/>
          <p:cNvSpPr txBox="1">
            <a:spLocks noGrp="1"/>
          </p:cNvSpPr>
          <p:nvPr>
            <p:ph type="body" idx="1"/>
          </p:nvPr>
        </p:nvSpPr>
        <p:spPr>
          <a:xfrm>
            <a:off x="773238" y="1750260"/>
            <a:ext cx="18578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SzPts val="3958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4"/>
          <p:cNvSpPr/>
          <p:nvPr/>
        </p:nvSpPr>
        <p:spPr>
          <a:xfrm>
            <a:off x="13709650" y="0"/>
            <a:ext cx="6394860" cy="1130871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6" name="Google Shape;316;p104"/>
          <p:cNvGrpSpPr/>
          <p:nvPr/>
        </p:nvGrpSpPr>
        <p:grpSpPr>
          <a:xfrm>
            <a:off x="-9992" y="9407415"/>
            <a:ext cx="20116710" cy="1905904"/>
            <a:chOff x="-9992" y="9387571"/>
            <a:chExt cx="20116710" cy="1905904"/>
          </a:xfrm>
        </p:grpSpPr>
        <p:grpSp>
          <p:nvGrpSpPr>
            <p:cNvPr id="317" name="Google Shape;317;p104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318" name="Google Shape;318;p104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19" name="Google Shape;319;p104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320" name="Google Shape;320;p104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21" name="Google Shape;321;p104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322" name="Google Shape;322;p10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104"/>
          <p:cNvSpPr txBox="1">
            <a:spLocks noGrp="1"/>
          </p:cNvSpPr>
          <p:nvPr>
            <p:ph type="title"/>
          </p:nvPr>
        </p:nvSpPr>
        <p:spPr>
          <a:xfrm>
            <a:off x="929677" y="750343"/>
            <a:ext cx="11713173" cy="8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04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104"/>
          <p:cNvSpPr txBox="1">
            <a:spLocks noGrp="1"/>
          </p:cNvSpPr>
          <p:nvPr>
            <p:ph type="body" idx="1"/>
          </p:nvPr>
        </p:nvSpPr>
        <p:spPr>
          <a:xfrm>
            <a:off x="14012242" y="1416575"/>
            <a:ext cx="5793408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104"/>
          <p:cNvSpPr txBox="1">
            <a:spLocks noGrp="1"/>
          </p:cNvSpPr>
          <p:nvPr>
            <p:ph type="body" idx="2"/>
          </p:nvPr>
        </p:nvSpPr>
        <p:spPr>
          <a:xfrm>
            <a:off x="14012242" y="777875"/>
            <a:ext cx="5793408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104"/>
          <p:cNvSpPr txBox="1">
            <a:spLocks noGrp="1"/>
          </p:cNvSpPr>
          <p:nvPr>
            <p:ph type="ftr" idx="11"/>
          </p:nvPr>
        </p:nvSpPr>
        <p:spPr>
          <a:xfrm>
            <a:off x="6686776" y="10824963"/>
            <a:ext cx="6757763" cy="3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04"/>
          <p:cNvSpPr txBox="1">
            <a:spLocks noGrp="1"/>
          </p:cNvSpPr>
          <p:nvPr>
            <p:ph type="body" idx="3"/>
          </p:nvPr>
        </p:nvSpPr>
        <p:spPr>
          <a:xfrm>
            <a:off x="942384" y="2307060"/>
            <a:ext cx="11713173" cy="628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77519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6"/>
          <p:cNvSpPr txBox="1">
            <a:spLocks noGrp="1"/>
          </p:cNvSpPr>
          <p:nvPr>
            <p:ph type="title"/>
          </p:nvPr>
        </p:nvSpPr>
        <p:spPr>
          <a:xfrm>
            <a:off x="753904" y="777875"/>
            <a:ext cx="18580080" cy="92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06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0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3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1801"/>
              <a:buFont typeface="Century Gothic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034e760555_0_109"/>
          <p:cNvSpPr txBox="1">
            <a:spLocks noGrp="1"/>
          </p:cNvSpPr>
          <p:nvPr>
            <p:ph type="title"/>
          </p:nvPr>
        </p:nvSpPr>
        <p:spPr>
          <a:xfrm>
            <a:off x="1382157" y="151312"/>
            <a:ext cx="173397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g2034e760555_0_109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300" cy="7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g2034e760555_0_109"/>
          <p:cNvSpPr txBox="1">
            <a:spLocks noGrp="1"/>
          </p:cNvSpPr>
          <p:nvPr>
            <p:ph type="body" idx="2"/>
          </p:nvPr>
        </p:nvSpPr>
        <p:spPr>
          <a:xfrm>
            <a:off x="10177701" y="3010591"/>
            <a:ext cx="8544300" cy="7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g2034e760555_0_109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g2034e760555_0_109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2034e760555_0_109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5"/>
          <p:cNvSpPr txBox="1">
            <a:spLocks noGrp="1"/>
          </p:cNvSpPr>
          <p:nvPr>
            <p:ph type="title"/>
          </p:nvPr>
        </p:nvSpPr>
        <p:spPr>
          <a:xfrm>
            <a:off x="932687" y="749808"/>
            <a:ext cx="18229027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5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5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3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05"/>
          <p:cNvSpPr txBox="1">
            <a:spLocks noGrp="1"/>
          </p:cNvSpPr>
          <p:nvPr>
            <p:ph type="body" idx="1"/>
          </p:nvPr>
        </p:nvSpPr>
        <p:spPr>
          <a:xfrm>
            <a:off x="933450" y="2633472"/>
            <a:ext cx="18227675" cy="7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006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3959"/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0"/>
          <p:cNvSpPr txBox="1">
            <a:spLocks noGrp="1"/>
          </p:cNvSpPr>
          <p:nvPr>
            <p:ph type="ctrTitle"/>
          </p:nvPr>
        </p:nvSpPr>
        <p:spPr>
          <a:xfrm>
            <a:off x="4195799" y="5450977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0"/>
          <p:cNvSpPr txBox="1">
            <a:spLocks noGrp="1"/>
          </p:cNvSpPr>
          <p:nvPr>
            <p:ph type="subTitle" idx="1"/>
          </p:nvPr>
        </p:nvSpPr>
        <p:spPr>
          <a:xfrm>
            <a:off x="4390980" y="6785612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pic>
        <p:nvPicPr>
          <p:cNvPr id="49" name="Google Shape;4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4037" y="2977928"/>
            <a:ext cx="1089696" cy="120382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0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Body, Image">
  <p:cSld name="2_Title, Body,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929677" y="278214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10177702" y="2788070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3"/>
          </p:nvPr>
        </p:nvSpPr>
        <p:spPr>
          <a:xfrm>
            <a:off x="839788" y="1979348"/>
            <a:ext cx="8634132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4"/>
          </p:nvPr>
        </p:nvSpPr>
        <p:spPr>
          <a:xfrm>
            <a:off x="10177702" y="1979348"/>
            <a:ext cx="8543686" cy="47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Body, Image">
  <p:cSld name="3_Title, Body,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974101" y="2635775"/>
            <a:ext cx="17791711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9933" algn="l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Char char="•"/>
              <a:defRPr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929677" y="711808"/>
            <a:ext cx="17791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Icon">
  <p:cSld name="Title Slide w/ Ic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>
            <a:spLocks noGrp="1"/>
          </p:cNvSpPr>
          <p:nvPr>
            <p:ph type="pic" idx="2"/>
          </p:nvPr>
        </p:nvSpPr>
        <p:spPr>
          <a:xfrm>
            <a:off x="8956796" y="2496619"/>
            <a:ext cx="2190509" cy="219298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1"/>
          <p:cNvSpPr txBox="1">
            <a:spLocks noGrp="1"/>
          </p:cNvSpPr>
          <p:nvPr>
            <p:ph type="ctrTitle"/>
          </p:nvPr>
        </p:nvSpPr>
        <p:spPr>
          <a:xfrm>
            <a:off x="4195799" y="5450977"/>
            <a:ext cx="11666177" cy="1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Century Gothic"/>
              <a:buNone/>
              <a:defRPr sz="593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1"/>
          <p:cNvSpPr txBox="1">
            <a:spLocks noGrp="1"/>
          </p:cNvSpPr>
          <p:nvPr>
            <p:ph type="subTitle" idx="1"/>
          </p:nvPr>
        </p:nvSpPr>
        <p:spPr>
          <a:xfrm>
            <a:off x="4390980" y="6785612"/>
            <a:ext cx="11322140" cy="16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3298"/>
            </a:lvl2pPr>
            <a:lvl3pPr lvl="2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2968"/>
            </a:lvl3pPr>
            <a:lvl4pPr lvl="3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4pPr>
            <a:lvl5pPr lvl="4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5pPr>
            <a:lvl6pPr lvl="5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6pPr>
            <a:lvl7pPr lvl="6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7pPr>
            <a:lvl8pPr lvl="7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8pPr>
            <a:lvl9pPr lvl="8" algn="ctr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2638"/>
            </a:lvl9pPr>
          </a:lstStyle>
          <a:p>
            <a:endParaRPr/>
          </a:p>
        </p:txBody>
      </p:sp>
      <p:sp>
        <p:nvSpPr>
          <p:cNvPr id="68" name="Google Shape;68;p71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71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1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753904" y="777875"/>
            <a:ext cx="18580080" cy="92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Century Gothic"/>
              <a:buNone/>
              <a:defRPr sz="5277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753904" y="2798876"/>
            <a:ext cx="18580080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9933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58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2" name="Google Shape;12;p25"/>
          <p:cNvGrpSpPr/>
          <p:nvPr/>
        </p:nvGrpSpPr>
        <p:grpSpPr>
          <a:xfrm>
            <a:off x="-9990" y="9407415"/>
            <a:ext cx="20116710" cy="1905904"/>
            <a:chOff x="-9992" y="9387571"/>
            <a:chExt cx="20116710" cy="1905904"/>
          </a:xfrm>
        </p:grpSpPr>
        <p:grpSp>
          <p:nvGrpSpPr>
            <p:cNvPr id="13" name="Google Shape;13;p25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4" name="Google Shape;14;p25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1"/>
                  <a:buFont typeface="Arial"/>
                  <a:buNone/>
                </a:pPr>
                <a:endParaRPr sz="1801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5" name="Google Shape;15;p25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6" name="Google Shape;16;p25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1"/>
                    <a:buFont typeface="Arial"/>
                    <a:buNone/>
                  </a:pPr>
                  <a:endParaRPr sz="1801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7" name="Google Shape;17;p25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1"/>
                    <a:buFont typeface="Arial"/>
                    <a:buNone/>
                  </a:pPr>
                  <a:endParaRPr sz="1801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8" name="Google Shape;18;p25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3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6686777" y="10824963"/>
            <a:ext cx="6757763" cy="3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1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>
            <a:spLocks noGrp="1"/>
          </p:cNvSpPr>
          <p:nvPr>
            <p:ph type="ctrTitle"/>
          </p:nvPr>
        </p:nvSpPr>
        <p:spPr>
          <a:xfrm>
            <a:off x="3998013" y="5450900"/>
            <a:ext cx="121353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58"/>
              <a:buFont typeface="Century Gothic"/>
              <a:buNone/>
            </a:pPr>
            <a:r>
              <a:rPr lang="en-US"/>
              <a:t>The Value First Proposal</a:t>
            </a:r>
            <a:endParaRPr/>
          </a:p>
        </p:txBody>
      </p:sp>
      <p:sp>
        <p:nvSpPr>
          <p:cNvPr id="345" name="Google Shape;345;p1"/>
          <p:cNvSpPr txBox="1">
            <a:spLocks noGrp="1"/>
          </p:cNvSpPr>
          <p:nvPr>
            <p:ph type="subTitle" idx="1"/>
          </p:nvPr>
        </p:nvSpPr>
        <p:spPr>
          <a:xfrm>
            <a:off x="3997925" y="6785600"/>
            <a:ext cx="121353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/>
              <a:t>Selling Value Instead of Providing Quotes and SOWs</a:t>
            </a:r>
            <a:endParaRPr/>
          </a:p>
        </p:txBody>
      </p:sp>
      <p:sp>
        <p:nvSpPr>
          <p:cNvPr id="346" name="Google Shape;346;p1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762" cy="31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47" name="Google Shape;347;p1"/>
          <p:cNvSpPr txBox="1"/>
          <p:nvPr/>
        </p:nvSpPr>
        <p:spPr>
          <a:xfrm>
            <a:off x="16875125" y="6294825"/>
            <a:ext cx="32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8dbcc12af_0_350"/>
          <p:cNvSpPr/>
          <p:nvPr/>
        </p:nvSpPr>
        <p:spPr>
          <a:xfrm>
            <a:off x="14183125" y="0"/>
            <a:ext cx="5515800" cy="10728900"/>
          </a:xfrm>
          <a:prstGeom prst="roundRect">
            <a:avLst>
              <a:gd name="adj" fmla="val 0"/>
            </a:avLst>
          </a:prstGeom>
          <a:solidFill>
            <a:srgbClr val="ECE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g2e8dbcc12af_0_350"/>
          <p:cNvGrpSpPr/>
          <p:nvPr/>
        </p:nvGrpSpPr>
        <p:grpSpPr>
          <a:xfrm>
            <a:off x="-9990" y="9407415"/>
            <a:ext cx="20116709" cy="1905904"/>
            <a:chOff x="-9992" y="9387571"/>
            <a:chExt cx="20116709" cy="1905904"/>
          </a:xfrm>
        </p:grpSpPr>
        <p:grpSp>
          <p:nvGrpSpPr>
            <p:cNvPr id="354" name="Google Shape;354;g2e8dbcc12af_0_350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355" name="Google Shape;355;g2e8dbcc12af_0_350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1"/>
                  <a:buFont typeface="Arial"/>
                  <a:buNone/>
                </a:pPr>
                <a:endParaRPr sz="1801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56" name="Google Shape;356;g2e8dbcc12af_0_350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357" name="Google Shape;357;g2e8dbcc12af_0_350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1"/>
                    <a:buFont typeface="Arial"/>
                    <a:buNone/>
                  </a:pPr>
                  <a:endParaRPr sz="1801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58" name="Google Shape;358;g2e8dbcc12af_0_350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1"/>
                    <a:buFont typeface="Arial"/>
                    <a:buNone/>
                  </a:pPr>
                  <a:endParaRPr sz="1801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359" name="Google Shape;359;g2e8dbcc12af_0_3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g2e8dbcc12af_0_350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61" name="Google Shape;361;g2e8dbcc12af_0_350"/>
          <p:cNvSpPr/>
          <p:nvPr/>
        </p:nvSpPr>
        <p:spPr>
          <a:xfrm>
            <a:off x="14521400" y="2528825"/>
            <a:ext cx="4827000" cy="4956300"/>
          </a:xfrm>
          <a:prstGeom prst="roundRect">
            <a:avLst>
              <a:gd name="adj" fmla="val 7567"/>
            </a:avLst>
          </a:prstGeom>
          <a:solidFill>
            <a:srgbClr val="3249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e8dbcc12af_0_350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US" sz="1500"/>
              <a:t>2</a:t>
            </a:fld>
            <a:endParaRPr sz="1500"/>
          </a:p>
        </p:txBody>
      </p:sp>
      <p:sp>
        <p:nvSpPr>
          <p:cNvPr id="363" name="Google Shape;363;g2e8dbcc12af_0_350"/>
          <p:cNvSpPr txBox="1">
            <a:spLocks noGrp="1"/>
          </p:cNvSpPr>
          <p:nvPr>
            <p:ph type="title"/>
          </p:nvPr>
        </p:nvSpPr>
        <p:spPr>
          <a:xfrm>
            <a:off x="836475" y="733350"/>
            <a:ext cx="127212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entury Gothic"/>
              <a:buNone/>
            </a:pPr>
            <a:r>
              <a:rPr lang="en-US" sz="5050">
                <a:solidFill>
                  <a:srgbClr val="324943"/>
                </a:solidFill>
              </a:rPr>
              <a:t>High Performing Reps Run Proposal Meetings and Deliver Proposals Focused on Value</a:t>
            </a:r>
            <a:endParaRPr sz="5050">
              <a:solidFill>
                <a:srgbClr val="324943"/>
              </a:solidFill>
            </a:endParaRPr>
          </a:p>
        </p:txBody>
      </p:sp>
      <p:sp>
        <p:nvSpPr>
          <p:cNvPr id="364" name="Google Shape;364;g2e8dbcc12af_0_350"/>
          <p:cNvSpPr txBox="1"/>
          <p:nvPr/>
        </p:nvSpPr>
        <p:spPr>
          <a:xfrm>
            <a:off x="929675" y="3049900"/>
            <a:ext cx="129888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High performing sellers and sales organizations build proposals that convert at the discovery stage by focusing on the 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‘Big 3’: the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buyer’s top goal, their three big challenges, and the quantifiable impact of those challenges on the business and the individual stakeholders.</a:t>
            </a: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If sellers extend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the ‘Big 3’ throughout the sales process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including in their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individual 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multi-stakeholder demos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and collaboratively-built business cases, their proposals 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should present no surprises to buyers.  In fact, they should appear as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nothing more than a summary of what they have learned and discussed throughout the buyer engagement. </a:t>
            </a: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dirty="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Live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proposal meetings leveraging a ‘value based’ approach can increase conversion rates by as much as 50%. However, many sellers today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generate glorified quotes or statements of work and deliver them through email</a:t>
            </a:r>
            <a:r>
              <a:rPr lang="en-US" sz="2300" dirty="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3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failing to communicate the value of their solutions and losing to ‘no decision’, ’lack of budget’, or ‘alternative uses of capital’.</a:t>
            </a:r>
            <a:endParaRPr sz="23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g2e8dbcc12af_0_350"/>
          <p:cNvSpPr/>
          <p:nvPr/>
        </p:nvSpPr>
        <p:spPr>
          <a:xfrm>
            <a:off x="14663912" y="2777825"/>
            <a:ext cx="4542000" cy="4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Proposal is nothing more than a summary of a well run sales process</a:t>
            </a:r>
            <a:endParaRPr sz="3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e8dbcc12af_0_696"/>
          <p:cNvSpPr/>
          <p:nvPr/>
        </p:nvSpPr>
        <p:spPr>
          <a:xfrm>
            <a:off x="11306045" y="2617150"/>
            <a:ext cx="5349300" cy="2469900"/>
          </a:xfrm>
          <a:prstGeom prst="roundRect">
            <a:avLst>
              <a:gd name="adj" fmla="val 16667"/>
            </a:avLst>
          </a:prstGeom>
          <a:solidFill>
            <a:srgbClr val="3249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e8dbcc12af_0_696"/>
          <p:cNvSpPr/>
          <p:nvPr/>
        </p:nvSpPr>
        <p:spPr>
          <a:xfrm rot="10800000">
            <a:off x="3448750" y="2646856"/>
            <a:ext cx="5349300" cy="2469900"/>
          </a:xfrm>
          <a:prstGeom prst="roundRect">
            <a:avLst>
              <a:gd name="adj" fmla="val 16667"/>
            </a:avLst>
          </a:prstGeom>
          <a:solidFill>
            <a:srgbClr val="3249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e8dbcc12af_0_696"/>
          <p:cNvSpPr/>
          <p:nvPr/>
        </p:nvSpPr>
        <p:spPr>
          <a:xfrm>
            <a:off x="11306045" y="7015823"/>
            <a:ext cx="5349300" cy="2469900"/>
          </a:xfrm>
          <a:prstGeom prst="roundRect">
            <a:avLst>
              <a:gd name="adj" fmla="val 16667"/>
            </a:avLst>
          </a:prstGeom>
          <a:solidFill>
            <a:srgbClr val="3249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e8dbcc12af_0_696"/>
          <p:cNvSpPr/>
          <p:nvPr/>
        </p:nvSpPr>
        <p:spPr>
          <a:xfrm rot="10800000">
            <a:off x="3503139" y="6906696"/>
            <a:ext cx="5349300" cy="2469900"/>
          </a:xfrm>
          <a:prstGeom prst="roundRect">
            <a:avLst>
              <a:gd name="adj" fmla="val 16667"/>
            </a:avLst>
          </a:prstGeom>
          <a:solidFill>
            <a:srgbClr val="3249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e8dbcc12af_0_696"/>
          <p:cNvSpPr txBox="1">
            <a:spLocks noGrp="1"/>
          </p:cNvSpPr>
          <p:nvPr>
            <p:ph type="title"/>
          </p:nvPr>
        </p:nvSpPr>
        <p:spPr>
          <a:xfrm>
            <a:off x="912950" y="710334"/>
            <a:ext cx="194043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entury Gothic"/>
              <a:buNone/>
            </a:pPr>
            <a:r>
              <a:rPr lang="en-US">
                <a:solidFill>
                  <a:srgbClr val="324943"/>
                </a:solidFill>
              </a:rPr>
              <a:t>Proposals That Convert Leverage the Following</a:t>
            </a:r>
            <a:endParaRPr>
              <a:solidFill>
                <a:srgbClr val="324943"/>
              </a:solidFill>
            </a:endParaRPr>
          </a:p>
        </p:txBody>
      </p:sp>
      <p:sp>
        <p:nvSpPr>
          <p:cNvPr id="375" name="Google Shape;375;g2e8dbcc12af_0_696"/>
          <p:cNvSpPr txBox="1"/>
          <p:nvPr/>
        </p:nvSpPr>
        <p:spPr>
          <a:xfrm>
            <a:off x="3850200" y="2762925"/>
            <a:ext cx="43257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Champion Review</a:t>
            </a:r>
            <a:endParaRPr sz="23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proposal is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first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reviewed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champion in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advance of a formal proposal meeting</a:t>
            </a:r>
            <a:endParaRPr sz="23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g2e8dbcc12af_0_696"/>
          <p:cNvSpPr txBox="1"/>
          <p:nvPr/>
        </p:nvSpPr>
        <p:spPr>
          <a:xfrm>
            <a:off x="12030296" y="2964700"/>
            <a:ext cx="482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 Meetings</a:t>
            </a:r>
            <a:endParaRPr sz="23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proposal is shared for the first time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gauge buyer                        reaction</a:t>
            </a:r>
            <a:endParaRPr sz="23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g2e8dbcc12af_0_696"/>
          <p:cNvSpPr txBox="1"/>
          <p:nvPr/>
        </p:nvSpPr>
        <p:spPr>
          <a:xfrm>
            <a:off x="3904583" y="7282762"/>
            <a:ext cx="4325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 Agreement on Everything But Final Price</a:t>
            </a:r>
            <a:endParaRPr sz="23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Nothing in the proposal should be new except the specifics of the required investment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e8dbcc12af_0_696"/>
          <p:cNvSpPr/>
          <p:nvPr/>
        </p:nvSpPr>
        <p:spPr>
          <a:xfrm>
            <a:off x="7644550" y="3271322"/>
            <a:ext cx="4815000" cy="47667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g2e8dbcc12af_0_696"/>
          <p:cNvSpPr txBox="1"/>
          <p:nvPr/>
        </p:nvSpPr>
        <p:spPr>
          <a:xfrm>
            <a:off x="7947825" y="4331880"/>
            <a:ext cx="4238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Buyer-</a:t>
            </a:r>
            <a:r>
              <a:rPr lang="en-US" sz="3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Centric</a:t>
            </a:r>
            <a:br>
              <a:rPr lang="en-US" sz="3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Designed to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value buyers will get from our solution based on their goals and challenges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e8dbcc12af_0_696"/>
          <p:cNvSpPr txBox="1"/>
          <p:nvPr/>
        </p:nvSpPr>
        <p:spPr>
          <a:xfrm>
            <a:off x="11816425" y="7359350"/>
            <a:ext cx="4325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Mutual Action Plans (MAP)</a:t>
            </a:r>
            <a:endParaRPr sz="23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Sellers get verbal agreement t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the MAP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meeting and written confirmation afterwards 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e8dbcc12af_0_696"/>
          <p:cNvSpPr txBox="1">
            <a:spLocks noGrp="1"/>
          </p:cNvSpPr>
          <p:nvPr>
            <p:ph type="sldNum" idx="12"/>
          </p:nvPr>
        </p:nvSpPr>
        <p:spPr>
          <a:xfrm>
            <a:off x="18662650" y="10824963"/>
            <a:ext cx="504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8dbcc12af_0_3"/>
          <p:cNvSpPr txBox="1">
            <a:spLocks noGrp="1"/>
          </p:cNvSpPr>
          <p:nvPr>
            <p:ph type="title"/>
          </p:nvPr>
        </p:nvSpPr>
        <p:spPr>
          <a:xfrm>
            <a:off x="751758" y="583421"/>
            <a:ext cx="18600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77"/>
              <a:buNone/>
            </a:pPr>
            <a:r>
              <a:rPr lang="en-US" sz="505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Framework: The Value First Proposal</a:t>
            </a:r>
            <a:endParaRPr sz="505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87" name="Google Shape;387;g2e8dbcc12af_0_3"/>
          <p:cNvGraphicFramePr/>
          <p:nvPr/>
        </p:nvGraphicFramePr>
        <p:xfrm>
          <a:off x="755658" y="1546346"/>
          <a:ext cx="17959825" cy="699440"/>
        </p:xfrm>
        <a:graphic>
          <a:graphicData uri="http://schemas.openxmlformats.org/drawingml/2006/table">
            <a:tbl>
              <a:tblPr>
                <a:noFill/>
                <a:tableStyleId>{C2ECD0CF-406E-41DF-B38C-813A044BA243}</a:tableStyleId>
              </a:tblPr>
              <a:tblGrid>
                <a:gridCol w="1795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Objective: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Begin with what the buyer cares about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their objectives, challenges and payoff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align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your solution to the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ir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needs. Leave detailed information to the appendices to increase focus on the substance of your proposal and the value of your solution in the context of their problem.</a:t>
                      </a:r>
                      <a:endParaRPr sz="23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5400" marR="75400" marT="75400" marB="754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8" name="Google Shape;388;g2e8dbcc12af_0_3"/>
          <p:cNvGrpSpPr/>
          <p:nvPr/>
        </p:nvGrpSpPr>
        <p:grpSpPr>
          <a:xfrm>
            <a:off x="751730" y="4151354"/>
            <a:ext cx="17802674" cy="5407324"/>
            <a:chOff x="609599" y="1144427"/>
            <a:chExt cx="9612156" cy="4971338"/>
          </a:xfrm>
        </p:grpSpPr>
        <p:sp>
          <p:nvSpPr>
            <p:cNvPr id="389" name="Google Shape;389;g2e8dbcc12af_0_3"/>
            <p:cNvSpPr/>
            <p:nvPr/>
          </p:nvSpPr>
          <p:spPr>
            <a:xfrm>
              <a:off x="4182812" y="5120665"/>
              <a:ext cx="6038943" cy="990446"/>
            </a:xfrm>
            <a:custGeom>
              <a:avLst/>
              <a:gdLst/>
              <a:ahLst/>
              <a:cxnLst/>
              <a:rect l="l" t="t" r="r" b="b"/>
              <a:pathLst>
                <a:path w="802784" h="7618819" extrusionOk="0">
                  <a:moveTo>
                    <a:pt x="802784" y="1269832"/>
                  </a:moveTo>
                  <a:lnTo>
                    <a:pt x="802784" y="6348987"/>
                  </a:lnTo>
                  <a:cubicBezTo>
                    <a:pt x="802784" y="7050296"/>
                    <a:pt x="796472" y="7618814"/>
                    <a:pt x="788686" y="7618814"/>
                  </a:cubicBezTo>
                  <a:lnTo>
                    <a:pt x="0" y="7618814"/>
                  </a:lnTo>
                  <a:lnTo>
                    <a:pt x="0" y="7618814"/>
                  </a:lnTo>
                  <a:lnTo>
                    <a:pt x="0" y="5"/>
                  </a:lnTo>
                  <a:lnTo>
                    <a:pt x="0" y="5"/>
                  </a:lnTo>
                  <a:lnTo>
                    <a:pt x="788686" y="5"/>
                  </a:lnTo>
                  <a:cubicBezTo>
                    <a:pt x="796472" y="5"/>
                    <a:pt x="802784" y="568523"/>
                    <a:pt x="802784" y="12698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64150" tIns="79275" rIns="79275" bIns="79275" anchor="ctr" anchorCtr="0">
              <a:noAutofit/>
            </a:bodyPr>
            <a:lstStyle/>
            <a:p>
              <a:pPr marL="190500" marR="0" lvl="1" indent="-190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90500" marR="0" lvl="1" indent="-1905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highlight>
                  <a:srgbClr val="0960A4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1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69900" marR="0" lvl="1" indent="-4699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g2e8dbcc12af_0_3"/>
            <p:cNvSpPr/>
            <p:nvPr/>
          </p:nvSpPr>
          <p:spPr>
            <a:xfrm>
              <a:off x="609599" y="5120665"/>
              <a:ext cx="3089700" cy="995100"/>
            </a:xfrm>
            <a:prstGeom prst="roundRect">
              <a:avLst>
                <a:gd name="adj" fmla="val 6387"/>
              </a:avLst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INVESTMENT</a:t>
              </a: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g2e8dbcc12af_0_3"/>
            <p:cNvSpPr/>
            <p:nvPr/>
          </p:nvSpPr>
          <p:spPr>
            <a:xfrm rot="5400000">
              <a:off x="1555628" y="214894"/>
              <a:ext cx="1206300" cy="3065400"/>
            </a:xfrm>
            <a:prstGeom prst="homePlat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150750" rIns="150750" bIns="150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g2e8dbcc12af_0_3"/>
            <p:cNvSpPr txBox="1"/>
            <p:nvPr/>
          </p:nvSpPr>
          <p:spPr>
            <a:xfrm>
              <a:off x="626024" y="1144427"/>
              <a:ext cx="3065400" cy="904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 dirty="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CURRENT </a:t>
              </a:r>
              <a:r>
                <a:rPr lang="en-US" sz="1900" b="1" dirty="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SCENARIO</a:t>
              </a:r>
              <a:endParaRPr sz="19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g2e8dbcc12af_0_3"/>
            <p:cNvSpPr/>
            <p:nvPr/>
          </p:nvSpPr>
          <p:spPr>
            <a:xfrm rot="5400000">
              <a:off x="1563311" y="2870339"/>
              <a:ext cx="1206300" cy="3065400"/>
            </a:xfrm>
            <a:prstGeom prst="homePlat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150750" rIns="150750" bIns="150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g2e8dbcc12af_0_3"/>
            <p:cNvSpPr txBox="1"/>
            <p:nvPr/>
          </p:nvSpPr>
          <p:spPr>
            <a:xfrm>
              <a:off x="633724" y="3799877"/>
              <a:ext cx="3065400" cy="904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SOLUTION</a:t>
              </a:r>
              <a:endPara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g2e8dbcc12af_0_3"/>
            <p:cNvSpPr/>
            <p:nvPr/>
          </p:nvSpPr>
          <p:spPr>
            <a:xfrm rot="5400000">
              <a:off x="1539185" y="1570310"/>
              <a:ext cx="1206300" cy="3065400"/>
            </a:xfrm>
            <a:prstGeom prst="homePlat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150750" rIns="150750" bIns="150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g2e8dbcc12af_0_3"/>
            <p:cNvSpPr txBox="1"/>
            <p:nvPr/>
          </p:nvSpPr>
          <p:spPr>
            <a:xfrm>
              <a:off x="609599" y="2499852"/>
              <a:ext cx="3065400" cy="904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50750" tIns="75350" rIns="150750" bIns="75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OUTCOME</a:t>
              </a:r>
              <a:endPara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7" name="Google Shape;397;g2e8dbcc12af_0_3"/>
          <p:cNvSpPr/>
          <p:nvPr/>
        </p:nvSpPr>
        <p:spPr>
          <a:xfrm>
            <a:off x="751749" y="2629958"/>
            <a:ext cx="5697600" cy="1082400"/>
          </a:xfrm>
          <a:prstGeom prst="roundRect">
            <a:avLst>
              <a:gd name="adj" fmla="val 6387"/>
            </a:avLst>
          </a:prstGeom>
          <a:solidFill>
            <a:srgbClr val="274E13"/>
          </a:solidFill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 SUMMARY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e8dbcc12af_0_3"/>
          <p:cNvSpPr/>
          <p:nvPr/>
        </p:nvSpPr>
        <p:spPr>
          <a:xfrm>
            <a:off x="7369975" y="2661733"/>
            <a:ext cx="11182636" cy="1047588"/>
          </a:xfrm>
          <a:custGeom>
            <a:avLst/>
            <a:gdLst/>
            <a:ahLst/>
            <a:cxnLst/>
            <a:rect l="l" t="t" r="r" b="b"/>
            <a:pathLst>
              <a:path w="803206" h="7618819" extrusionOk="0">
                <a:moveTo>
                  <a:pt x="803206" y="1269828"/>
                </a:moveTo>
                <a:lnTo>
                  <a:pt x="803206" y="6348991"/>
                </a:lnTo>
                <a:cubicBezTo>
                  <a:pt x="803206" y="7050291"/>
                  <a:pt x="796887" y="7618814"/>
                  <a:pt x="789093" y="7618814"/>
                </a:cubicBezTo>
                <a:lnTo>
                  <a:pt x="0" y="7618814"/>
                </a:lnTo>
                <a:lnTo>
                  <a:pt x="0" y="7618814"/>
                </a:lnTo>
                <a:lnTo>
                  <a:pt x="0" y="5"/>
                </a:lnTo>
                <a:lnTo>
                  <a:pt x="0" y="5"/>
                </a:lnTo>
                <a:lnTo>
                  <a:pt x="789093" y="5"/>
                </a:lnTo>
                <a:cubicBezTo>
                  <a:pt x="796887" y="5"/>
                  <a:pt x="803206" y="568528"/>
                  <a:pt x="803206" y="1269828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4150" tIns="79275" rIns="79275" bIns="79325" anchor="ctr" anchorCtr="0">
            <a:noAutofit/>
          </a:bodyPr>
          <a:lstStyle/>
          <a:p>
            <a:pPr marL="190500" marR="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Recap the story: their current scenario, desired outcomes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solution in one page</a:t>
            </a:r>
            <a:endParaRPr sz="19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g2e8dbcc12af_0_3"/>
          <p:cNvSpPr/>
          <p:nvPr/>
        </p:nvSpPr>
        <p:spPr>
          <a:xfrm>
            <a:off x="7369975" y="4156415"/>
            <a:ext cx="11182636" cy="1047588"/>
          </a:xfrm>
          <a:custGeom>
            <a:avLst/>
            <a:gdLst/>
            <a:ahLst/>
            <a:cxnLst/>
            <a:rect l="l" t="t" r="r" b="b"/>
            <a:pathLst>
              <a:path w="803206" h="7618819" extrusionOk="0">
                <a:moveTo>
                  <a:pt x="803206" y="1269828"/>
                </a:moveTo>
                <a:lnTo>
                  <a:pt x="803206" y="6348991"/>
                </a:lnTo>
                <a:cubicBezTo>
                  <a:pt x="803206" y="7050291"/>
                  <a:pt x="796887" y="7618814"/>
                  <a:pt x="789093" y="7618814"/>
                </a:cubicBezTo>
                <a:lnTo>
                  <a:pt x="0" y="7618814"/>
                </a:lnTo>
                <a:lnTo>
                  <a:pt x="0" y="7618814"/>
                </a:lnTo>
                <a:lnTo>
                  <a:pt x="0" y="5"/>
                </a:lnTo>
                <a:lnTo>
                  <a:pt x="0" y="5"/>
                </a:lnTo>
                <a:lnTo>
                  <a:pt x="789093" y="5"/>
                </a:lnTo>
                <a:cubicBezTo>
                  <a:pt x="796887" y="5"/>
                  <a:pt x="803206" y="568528"/>
                  <a:pt x="803206" y="1269828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4150" tIns="79275" rIns="79275" bIns="793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Their key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 and and the 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three top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s/pains/roadblocks to achieving those goals</a:t>
            </a:r>
            <a:endParaRPr sz="19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g2e8dbcc12af_0_3"/>
          <p:cNvSpPr/>
          <p:nvPr/>
        </p:nvSpPr>
        <p:spPr>
          <a:xfrm>
            <a:off x="7369975" y="5637229"/>
            <a:ext cx="11182636" cy="1047588"/>
          </a:xfrm>
          <a:custGeom>
            <a:avLst/>
            <a:gdLst/>
            <a:ahLst/>
            <a:cxnLst/>
            <a:rect l="l" t="t" r="r" b="b"/>
            <a:pathLst>
              <a:path w="803206" h="7618819" extrusionOk="0">
                <a:moveTo>
                  <a:pt x="803206" y="1269828"/>
                </a:moveTo>
                <a:lnTo>
                  <a:pt x="803206" y="6348991"/>
                </a:lnTo>
                <a:cubicBezTo>
                  <a:pt x="803206" y="7050291"/>
                  <a:pt x="796887" y="7618814"/>
                  <a:pt x="789093" y="7618814"/>
                </a:cubicBezTo>
                <a:lnTo>
                  <a:pt x="0" y="7618814"/>
                </a:lnTo>
                <a:lnTo>
                  <a:pt x="0" y="7618814"/>
                </a:lnTo>
                <a:lnTo>
                  <a:pt x="0" y="5"/>
                </a:lnTo>
                <a:lnTo>
                  <a:pt x="0" y="5"/>
                </a:lnTo>
                <a:lnTo>
                  <a:pt x="789093" y="5"/>
                </a:lnTo>
                <a:cubicBezTo>
                  <a:pt x="796887" y="5"/>
                  <a:pt x="803206" y="568528"/>
                  <a:pt x="803206" y="1269828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4150" tIns="79275" rIns="79275" bIns="793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impact on their business of 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the present situation and the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predicted impact o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</a:t>
            </a: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ing the solution.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g2e8dbcc12af_0_3"/>
          <p:cNvSpPr/>
          <p:nvPr/>
        </p:nvSpPr>
        <p:spPr>
          <a:xfrm>
            <a:off x="7369975" y="7058627"/>
            <a:ext cx="11182636" cy="1047588"/>
          </a:xfrm>
          <a:custGeom>
            <a:avLst/>
            <a:gdLst/>
            <a:ahLst/>
            <a:cxnLst/>
            <a:rect l="l" t="t" r="r" b="b"/>
            <a:pathLst>
              <a:path w="803206" h="7618819" extrusionOk="0">
                <a:moveTo>
                  <a:pt x="803206" y="1269828"/>
                </a:moveTo>
                <a:lnTo>
                  <a:pt x="803206" y="6348991"/>
                </a:lnTo>
                <a:cubicBezTo>
                  <a:pt x="803206" y="7050291"/>
                  <a:pt x="796887" y="7618814"/>
                  <a:pt x="789093" y="7618814"/>
                </a:cubicBezTo>
                <a:lnTo>
                  <a:pt x="0" y="7618814"/>
                </a:lnTo>
                <a:lnTo>
                  <a:pt x="0" y="7618814"/>
                </a:lnTo>
                <a:lnTo>
                  <a:pt x="0" y="5"/>
                </a:lnTo>
                <a:lnTo>
                  <a:pt x="0" y="5"/>
                </a:lnTo>
                <a:lnTo>
                  <a:pt x="789093" y="5"/>
                </a:lnTo>
                <a:cubicBezTo>
                  <a:pt x="796887" y="5"/>
                  <a:pt x="803206" y="568528"/>
                  <a:pt x="803206" y="1269828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4150" tIns="79275" rIns="79275" bIns="793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How you will help them achieve the outcome </a:t>
            </a:r>
            <a:endParaRPr sz="19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g2e8dbcc12af_0_3"/>
          <p:cNvSpPr/>
          <p:nvPr/>
        </p:nvSpPr>
        <p:spPr>
          <a:xfrm>
            <a:off x="7369975" y="8509980"/>
            <a:ext cx="11182636" cy="1047588"/>
          </a:xfrm>
          <a:custGeom>
            <a:avLst/>
            <a:gdLst/>
            <a:ahLst/>
            <a:cxnLst/>
            <a:rect l="l" t="t" r="r" b="b"/>
            <a:pathLst>
              <a:path w="803206" h="7618819" extrusionOk="0">
                <a:moveTo>
                  <a:pt x="803206" y="1269828"/>
                </a:moveTo>
                <a:lnTo>
                  <a:pt x="803206" y="6348991"/>
                </a:lnTo>
                <a:cubicBezTo>
                  <a:pt x="803206" y="7050291"/>
                  <a:pt x="796887" y="7618814"/>
                  <a:pt x="789093" y="7618814"/>
                </a:cubicBezTo>
                <a:lnTo>
                  <a:pt x="0" y="7618814"/>
                </a:lnTo>
                <a:lnTo>
                  <a:pt x="0" y="7618814"/>
                </a:lnTo>
                <a:lnTo>
                  <a:pt x="0" y="5"/>
                </a:lnTo>
                <a:lnTo>
                  <a:pt x="0" y="5"/>
                </a:lnTo>
                <a:lnTo>
                  <a:pt x="789093" y="5"/>
                </a:lnTo>
                <a:cubicBezTo>
                  <a:pt x="796887" y="5"/>
                  <a:pt x="803206" y="568528"/>
                  <a:pt x="803206" y="1269828"/>
                </a:cubicBezTo>
                <a:close/>
              </a:path>
            </a:pathLst>
          </a:custGeom>
          <a:solidFill>
            <a:schemeClr val="lt1">
              <a:alpha val="8941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4150" tIns="79275" rIns="79275" bIns="79325" anchor="ctr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entury Gothic"/>
                <a:ea typeface="Century Gothic"/>
                <a:cs typeface="Century Gothic"/>
                <a:sym typeface="Century Gothic"/>
              </a:rPr>
              <a:t>The program cost and quantifiable investment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g2e8dbcc12af_0_3"/>
          <p:cNvSpPr txBox="1"/>
          <p:nvPr/>
        </p:nvSpPr>
        <p:spPr>
          <a:xfrm>
            <a:off x="793150" y="9786000"/>
            <a:ext cx="17884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Customization aligns to deal size. The larger the deal, the greater the need for customization based on the buyer’s challenges, benefits of our solution and the ROI. Enterprise deals (&gt;$75K) should be heavily personalized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9;g2fcff60f0f2_0_6">
            <a:extLst>
              <a:ext uri="{FF2B5EF4-FFF2-40B4-BE49-F238E27FC236}">
                <a16:creationId xmlns:a16="http://schemas.microsoft.com/office/drawing/2014/main" id="{D1676BED-3425-FA01-5CA7-12E82B6A8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758" y="292476"/>
            <a:ext cx="18600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77"/>
              <a:buNone/>
            </a:pPr>
            <a:r>
              <a:rPr lang="en-US" sz="505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of the Value First Proposal Framework</a:t>
            </a:r>
            <a:endParaRPr sz="505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4CEC7-4BA8-99DD-86B9-939759B593AE}"/>
              </a:ext>
            </a:extLst>
          </p:cNvPr>
          <p:cNvSpPr/>
          <p:nvPr/>
        </p:nvSpPr>
        <p:spPr>
          <a:xfrm>
            <a:off x="620291" y="1474360"/>
            <a:ext cx="4457036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 SUMMARY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FCA6D-FE87-A520-37CA-A60A942717DE}"/>
              </a:ext>
            </a:extLst>
          </p:cNvPr>
          <p:cNvSpPr/>
          <p:nvPr/>
        </p:nvSpPr>
        <p:spPr>
          <a:xfrm>
            <a:off x="5442612" y="1474358"/>
            <a:ext cx="4457037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BUYER OBJECTIVE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A7A51-CBF6-FEBB-E184-C4F75DFFC546}"/>
              </a:ext>
            </a:extLst>
          </p:cNvPr>
          <p:cNvSpPr/>
          <p:nvPr/>
        </p:nvSpPr>
        <p:spPr>
          <a:xfrm>
            <a:off x="10264934" y="1474358"/>
            <a:ext cx="4457037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 / PAIN / ROADBLOCK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615C5-349A-0FE7-B8C0-F564168AF9DA}"/>
              </a:ext>
            </a:extLst>
          </p:cNvPr>
          <p:cNvSpPr/>
          <p:nvPr/>
        </p:nvSpPr>
        <p:spPr>
          <a:xfrm>
            <a:off x="15087256" y="1474358"/>
            <a:ext cx="4457037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 / OPPORTUNITY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CEB497-054B-4A5B-ABD8-CC06B4D99512}"/>
              </a:ext>
            </a:extLst>
          </p:cNvPr>
          <p:cNvSpPr/>
          <p:nvPr/>
        </p:nvSpPr>
        <p:spPr>
          <a:xfrm>
            <a:off x="620291" y="6735943"/>
            <a:ext cx="3568170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D79E34-9910-3FB2-25EB-F92B49B7FE1A}"/>
              </a:ext>
            </a:extLst>
          </p:cNvPr>
          <p:cNvSpPr/>
          <p:nvPr/>
        </p:nvSpPr>
        <p:spPr>
          <a:xfrm>
            <a:off x="4553745" y="6735941"/>
            <a:ext cx="3422013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865D6-DEB2-505C-85CF-4EEFCE56B868}"/>
              </a:ext>
            </a:extLst>
          </p:cNvPr>
          <p:cNvSpPr/>
          <p:nvPr/>
        </p:nvSpPr>
        <p:spPr>
          <a:xfrm>
            <a:off x="8341043" y="6735941"/>
            <a:ext cx="3422013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US?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EBDEB-0F35-69D5-1155-893D481FAF54}"/>
              </a:ext>
            </a:extLst>
          </p:cNvPr>
          <p:cNvSpPr/>
          <p:nvPr/>
        </p:nvSpPr>
        <p:spPr>
          <a:xfrm>
            <a:off x="12128342" y="6735941"/>
            <a:ext cx="3565048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INVESTMENT OPTIONS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6A7FC-8B84-CD9A-2B1B-78ED3AF3FF19}"/>
              </a:ext>
            </a:extLst>
          </p:cNvPr>
          <p:cNvSpPr/>
          <p:nvPr/>
        </p:nvSpPr>
        <p:spPr>
          <a:xfrm>
            <a:off x="16061795" y="6735941"/>
            <a:ext cx="3422013" cy="9191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INVESTMENT JUSTIFICATION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B700A3-5C6D-DB07-3442-35A4EB73249C}"/>
              </a:ext>
            </a:extLst>
          </p:cNvPr>
          <p:cNvSpPr/>
          <p:nvPr/>
        </p:nvSpPr>
        <p:spPr>
          <a:xfrm>
            <a:off x="620290" y="2393508"/>
            <a:ext cx="4457037" cy="385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ABC Co.—a rapidly growing provider in the medical field—wants to: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that more consumers are able to receive high-quality care via the most efficient means possible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 through acquisitions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customers improve cost control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drive the best customer experience, Company X proposes an identity management solution that ensures both patients and employees can securely access necessary apps to complete tasks as efficiently possible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A96C77-4F0B-BAFB-6AC9-06E656736FDA}"/>
              </a:ext>
            </a:extLst>
          </p:cNvPr>
          <p:cNvSpPr/>
          <p:nvPr/>
        </p:nvSpPr>
        <p:spPr>
          <a:xfrm>
            <a:off x="5442612" y="2393508"/>
            <a:ext cx="4464383" cy="385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ABC Co. has three key goals: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consumers can efficiently receive high-quality care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secure and reliable access to critical apps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future business growth with additional apps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48B69-8847-6853-8B1A-496599B715DD}"/>
              </a:ext>
            </a:extLst>
          </p:cNvPr>
          <p:cNvSpPr/>
          <p:nvPr/>
        </p:nvSpPr>
        <p:spPr>
          <a:xfrm>
            <a:off x="10264934" y="2393508"/>
            <a:ext cx="4464383" cy="385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trying to reach these goals, ABC faces a few challenges: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number of apps and user types grow, determining and assigning app access becomes a more difficult, error-prone task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Manual provisioning requires significant investment from IT admins, the help desk, and business owners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resulting onboarding/offboarding delays lead to poor customer experience, loss of productivity, and security vulnerabilities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008243-DD99-0ADA-2702-09726923576D}"/>
              </a:ext>
            </a:extLst>
          </p:cNvPr>
          <p:cNvSpPr/>
          <p:nvPr/>
        </p:nvSpPr>
        <p:spPr>
          <a:xfrm>
            <a:off x="15087256" y="2393508"/>
            <a:ext cx="4445254" cy="3858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impact is that ABC Co. is accruing significant annual costs of almost $450K associated with help desk tickets, manual app provisioning, and managing multiple domains.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enterprise-grade identity management solution will enable ABC Co. to greatly automate many of today’s manual processes, while also significantly strengthening its app security.  As a result, ABC can recover many of today’s costs wile creating an environment fit for modern business.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4537-5D6E-B30A-E439-776F27A3BCF0}"/>
              </a:ext>
            </a:extLst>
          </p:cNvPr>
          <p:cNvSpPr/>
          <p:nvPr/>
        </p:nvSpPr>
        <p:spPr>
          <a:xfrm>
            <a:off x="620290" y="7655092"/>
            <a:ext cx="3565049" cy="283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enable ABC Co.’s vision, Company X proposes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proven identify management solution used by many healthcare orgs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Customer Success package providing support and training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7BBB78-ADE2-28B8-2EAE-8CCDF36C42DE}"/>
              </a:ext>
            </a:extLst>
          </p:cNvPr>
          <p:cNvSpPr/>
          <p:nvPr/>
        </p:nvSpPr>
        <p:spPr>
          <a:xfrm>
            <a:off x="4548823" y="7655092"/>
            <a:ext cx="3422013" cy="283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[TABLE with deliverable and time frame.]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Kickoff: October 1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Deployment plan presented: October 3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Deployment: October 5 – November 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4B79C-177B-48D0-170E-424383775FAA}"/>
              </a:ext>
            </a:extLst>
          </p:cNvPr>
          <p:cNvSpPr/>
          <p:nvPr/>
        </p:nvSpPr>
        <p:spPr>
          <a:xfrm>
            <a:off x="8331198" y="7646529"/>
            <a:ext cx="3422013" cy="283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 X provides a reliable security solution used by most companies in the healthcare space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Breakdown of the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342F91-9364-8D5C-7D01-70867EBFFC6F}"/>
              </a:ext>
            </a:extLst>
          </p:cNvPr>
          <p:cNvSpPr/>
          <p:nvPr/>
        </p:nvSpPr>
        <p:spPr>
          <a:xfrm>
            <a:off x="12129475" y="7646529"/>
            <a:ext cx="3563915" cy="283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enterprise license for 1,200 users: $125K / year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volume discounted with 3-year agreement: $85K / year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volume discounted with 3-year agreement signed by August 30: $75K / year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FDAD3C-F43F-2FB4-1E3E-074BA374BD95}"/>
              </a:ext>
            </a:extLst>
          </p:cNvPr>
          <p:cNvSpPr/>
          <p:nvPr/>
        </p:nvSpPr>
        <p:spPr>
          <a:xfrm>
            <a:off x="16058677" y="7646529"/>
            <a:ext cx="3422014" cy="2833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$125K / year investment, we estimate a 3-year return of $1.2M.</a:t>
            </a:r>
            <a:br>
              <a:rPr lang="en-US" sz="17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7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D0FB33FA-0596-3FFD-0B14-F55F9A278CA6}"/>
              </a:ext>
            </a:extLst>
          </p:cNvPr>
          <p:cNvSpPr/>
          <p:nvPr/>
        </p:nvSpPr>
        <p:spPr>
          <a:xfrm rot="5400000">
            <a:off x="11195998" y="8704878"/>
            <a:ext cx="1383490" cy="23391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BF1C54A0-190A-9CCB-47ED-DE42D3AD0B1A}"/>
              </a:ext>
            </a:extLst>
          </p:cNvPr>
          <p:cNvSpPr/>
          <p:nvPr/>
        </p:nvSpPr>
        <p:spPr>
          <a:xfrm rot="5400000">
            <a:off x="14171625" y="3898391"/>
            <a:ext cx="1383490" cy="23391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B2C8A1-AEFD-B749-2DD9-5C00AE9186F6}"/>
              </a:ext>
            </a:extLst>
          </p:cNvPr>
          <p:cNvSpPr/>
          <p:nvPr/>
        </p:nvSpPr>
        <p:spPr>
          <a:xfrm>
            <a:off x="5442612" y="1138024"/>
            <a:ext cx="9279358" cy="336334"/>
          </a:xfrm>
          <a:prstGeom prst="rect">
            <a:avLst/>
          </a:prstGeom>
          <a:solidFill>
            <a:schemeClr val="tx2"/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Current Scenario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93878D-48D2-9E62-81B6-2A7EAE3BDC79}"/>
              </a:ext>
            </a:extLst>
          </p:cNvPr>
          <p:cNvSpPr/>
          <p:nvPr/>
        </p:nvSpPr>
        <p:spPr>
          <a:xfrm>
            <a:off x="15087255" y="1138024"/>
            <a:ext cx="4457037" cy="336334"/>
          </a:xfrm>
          <a:prstGeom prst="rect">
            <a:avLst/>
          </a:prstGeom>
          <a:solidFill>
            <a:schemeClr val="tx2"/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Outcome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E9290D-D4DF-1856-1A9C-50187F10D8C8}"/>
              </a:ext>
            </a:extLst>
          </p:cNvPr>
          <p:cNvSpPr/>
          <p:nvPr/>
        </p:nvSpPr>
        <p:spPr>
          <a:xfrm>
            <a:off x="617171" y="6412376"/>
            <a:ext cx="11142766" cy="336334"/>
          </a:xfrm>
          <a:prstGeom prst="rect">
            <a:avLst/>
          </a:prstGeom>
          <a:solidFill>
            <a:schemeClr val="tx2"/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Solution</a:t>
            </a: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D70E4E-F4A3-B8BB-F530-0719C240EA58}"/>
              </a:ext>
            </a:extLst>
          </p:cNvPr>
          <p:cNvSpPr/>
          <p:nvPr/>
        </p:nvSpPr>
        <p:spPr>
          <a:xfrm>
            <a:off x="12128342" y="6412376"/>
            <a:ext cx="7352349" cy="336334"/>
          </a:xfrm>
          <a:prstGeom prst="rect">
            <a:avLst/>
          </a:prstGeom>
          <a:solidFill>
            <a:srgbClr val="274E12"/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5. Investment</a:t>
            </a:r>
            <a:endParaRPr lang="en-US" sz="1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7371A8-4B2D-BEA6-4DDD-E8AFAED29836}"/>
              </a:ext>
            </a:extLst>
          </p:cNvPr>
          <p:cNvSpPr/>
          <p:nvPr/>
        </p:nvSpPr>
        <p:spPr>
          <a:xfrm>
            <a:off x="620290" y="1138024"/>
            <a:ext cx="4457036" cy="336334"/>
          </a:xfrm>
          <a:prstGeom prst="rect">
            <a:avLst/>
          </a:prstGeom>
          <a:solidFill>
            <a:srgbClr val="274E12"/>
          </a:solidFill>
          <a:ln>
            <a:solidFill>
              <a:srgbClr val="274E1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Executive Summary</a:t>
            </a:r>
            <a:endParaRPr lang="en-US" sz="1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32155191-FC28-F3F9-0E6E-6F6669040A20}"/>
              </a:ext>
            </a:extLst>
          </p:cNvPr>
          <p:cNvSpPr/>
          <p:nvPr/>
        </p:nvSpPr>
        <p:spPr>
          <a:xfrm rot="5400000">
            <a:off x="18976840" y="3898391"/>
            <a:ext cx="1383490" cy="23391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4854C9BF-1C8C-2941-0FF3-EBDC87C5DE8F}"/>
              </a:ext>
            </a:extLst>
          </p:cNvPr>
          <p:cNvSpPr/>
          <p:nvPr/>
        </p:nvSpPr>
        <p:spPr>
          <a:xfrm rot="5400000">
            <a:off x="4518804" y="3898391"/>
            <a:ext cx="1383490" cy="23391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3994"/>
      </p:ext>
    </p:extLst>
  </p:cSld>
  <p:clrMapOvr>
    <a:masterClrMapping/>
  </p:clrMapOvr>
</p:sld>
</file>

<file path=ppt/theme/theme1.xml><?xml version="1.0" encoding="utf-8"?>
<a:theme xmlns:a="http://schemas.openxmlformats.org/drawingml/2006/main" name="2_Scale White Theme">
  <a:themeElements>
    <a:clrScheme name="Custom 1">
      <a:dk1>
        <a:srgbClr val="455550"/>
      </a:dk1>
      <a:lt1>
        <a:srgbClr val="FFFFFF"/>
      </a:lt1>
      <a:dk2>
        <a:srgbClr val="232323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915</Words>
  <Application>Microsoft Macintosh PowerPoint</Application>
  <PresentationFormat>Custom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Outfit SemiBold</vt:lpstr>
      <vt:lpstr>Century Gothic</vt:lpstr>
      <vt:lpstr>2_Scale White Theme</vt:lpstr>
      <vt:lpstr>The Value First Proposal</vt:lpstr>
      <vt:lpstr>High Performing Reps Run Proposal Meetings and Deliver Proposals Focused on Value</vt:lpstr>
      <vt:lpstr>Proposals That Convert Leverage the Following</vt:lpstr>
      <vt:lpstr>Framework: The Value First Proposal</vt:lpstr>
      <vt:lpstr>Example of the Value First Proposal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Koehler</dc:creator>
  <cp:lastModifiedBy>Mark Gustaferro</cp:lastModifiedBy>
  <cp:revision>19</cp:revision>
  <dcterms:created xsi:type="dcterms:W3CDTF">2022-08-18T18:49:47Z</dcterms:created>
  <dcterms:modified xsi:type="dcterms:W3CDTF">2024-09-11T16:41:17Z</dcterms:modified>
</cp:coreProperties>
</file>