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16"/>
  </p:notesMasterIdLst>
  <p:sldIdLst>
    <p:sldId id="256" r:id="rId6"/>
    <p:sldId id="2405" r:id="rId7"/>
    <p:sldId id="2536" r:id="rId8"/>
    <p:sldId id="2535" r:id="rId9"/>
    <p:sldId id="287" r:id="rId10"/>
    <p:sldId id="257" r:id="rId11"/>
    <p:sldId id="283" r:id="rId12"/>
    <p:sldId id="2411" r:id="rId13"/>
    <p:sldId id="2417" r:id="rId14"/>
    <p:sldId id="273" r:id="rId15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24AAE8D-747F-433D-AC9C-4BDDF5DBA3F4}" v="3" dt="2024-12-19T11:18:01.4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5" autoAdjust="0"/>
    <p:restoredTop sz="82238" autoAdjust="0"/>
  </p:normalViewPr>
  <p:slideViewPr>
    <p:cSldViewPr snapToGrid="0" snapToObjects="1">
      <p:cViewPr varScale="1">
        <p:scale>
          <a:sx n="61" d="100"/>
          <a:sy n="61" d="100"/>
        </p:scale>
        <p:origin x="700" y="4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 Jørgensen Ryen" userId="cce922bf-63e1-4b52-bf96-06c964ba0a3e" providerId="ADAL" clId="{A24AAE8D-747F-433D-AC9C-4BDDF5DBA3F4}"/>
    <pc:docChg chg="undo custSel delSld modSld">
      <pc:chgData name="Mari Jørgensen Ryen" userId="cce922bf-63e1-4b52-bf96-06c964ba0a3e" providerId="ADAL" clId="{A24AAE8D-747F-433D-AC9C-4BDDF5DBA3F4}" dt="2024-12-19T11:18:30.987" v="368" actId="14100"/>
      <pc:docMkLst>
        <pc:docMk/>
      </pc:docMkLst>
      <pc:sldChg chg="modSp mod">
        <pc:chgData name="Mari Jørgensen Ryen" userId="cce922bf-63e1-4b52-bf96-06c964ba0a3e" providerId="ADAL" clId="{A24AAE8D-747F-433D-AC9C-4BDDF5DBA3F4}" dt="2024-12-19T11:06:15.506" v="71" actId="1076"/>
        <pc:sldMkLst>
          <pc:docMk/>
          <pc:sldMk cId="39362384" sldId="256"/>
        </pc:sldMkLst>
        <pc:spChg chg="mod">
          <ac:chgData name="Mari Jørgensen Ryen" userId="cce922bf-63e1-4b52-bf96-06c964ba0a3e" providerId="ADAL" clId="{A24AAE8D-747F-433D-AC9C-4BDDF5DBA3F4}" dt="2024-12-19T11:06:15.506" v="71" actId="1076"/>
          <ac:spMkLst>
            <pc:docMk/>
            <pc:sldMk cId="39362384" sldId="256"/>
            <ac:spMk id="6" creationId="{CF077129-6CD0-234A-9671-3D7ADBFDEC26}"/>
          </ac:spMkLst>
        </pc:spChg>
      </pc:sldChg>
      <pc:sldChg chg="delSp modSp mod">
        <pc:chgData name="Mari Jørgensen Ryen" userId="cce922bf-63e1-4b52-bf96-06c964ba0a3e" providerId="ADAL" clId="{A24AAE8D-747F-433D-AC9C-4BDDF5DBA3F4}" dt="2024-12-19T11:10:37.704" v="191" actId="1076"/>
        <pc:sldMkLst>
          <pc:docMk/>
          <pc:sldMk cId="1312563973" sldId="257"/>
        </pc:sldMkLst>
        <pc:spChg chg="mod">
          <ac:chgData name="Mari Jørgensen Ryen" userId="cce922bf-63e1-4b52-bf96-06c964ba0a3e" providerId="ADAL" clId="{A24AAE8D-747F-433D-AC9C-4BDDF5DBA3F4}" dt="2024-12-19T11:10:37.704" v="191" actId="1076"/>
          <ac:spMkLst>
            <pc:docMk/>
            <pc:sldMk cId="1312563973" sldId="257"/>
            <ac:spMk id="5" creationId="{4DE3E3C8-DE0E-F3F1-000B-84B2B2B01AB7}"/>
          </ac:spMkLst>
        </pc:spChg>
        <pc:spChg chg="del mod">
          <ac:chgData name="Mari Jørgensen Ryen" userId="cce922bf-63e1-4b52-bf96-06c964ba0a3e" providerId="ADAL" clId="{A24AAE8D-747F-433D-AC9C-4BDDF5DBA3F4}" dt="2024-12-19T11:04:04.199" v="3"/>
          <ac:spMkLst>
            <pc:docMk/>
            <pc:sldMk cId="1312563973" sldId="257"/>
            <ac:spMk id="6" creationId="{CF077129-6CD0-234A-9671-3D7ADBFDEC26}"/>
          </ac:spMkLst>
        </pc:spChg>
      </pc:sldChg>
      <pc:sldChg chg="addSp delSp modSp mod modNotesTx">
        <pc:chgData name="Mari Jørgensen Ryen" userId="cce922bf-63e1-4b52-bf96-06c964ba0a3e" providerId="ADAL" clId="{A24AAE8D-747F-433D-AC9C-4BDDF5DBA3F4}" dt="2024-12-19T11:18:30.987" v="368" actId="14100"/>
        <pc:sldMkLst>
          <pc:docMk/>
          <pc:sldMk cId="3985898378" sldId="273"/>
        </pc:sldMkLst>
        <pc:spChg chg="add del mod">
          <ac:chgData name="Mari Jørgensen Ryen" userId="cce922bf-63e1-4b52-bf96-06c964ba0a3e" providerId="ADAL" clId="{A24AAE8D-747F-433D-AC9C-4BDDF5DBA3F4}" dt="2024-12-19T11:04:43.675" v="18" actId="47"/>
          <ac:spMkLst>
            <pc:docMk/>
            <pc:sldMk cId="3985898378" sldId="273"/>
            <ac:spMk id="2" creationId="{87FF8C78-FA9C-6343-BE9B-5A189EA32FE0}"/>
          </ac:spMkLst>
        </pc:spChg>
        <pc:spChg chg="add mod">
          <ac:chgData name="Mari Jørgensen Ryen" userId="cce922bf-63e1-4b52-bf96-06c964ba0a3e" providerId="ADAL" clId="{A24AAE8D-747F-433D-AC9C-4BDDF5DBA3F4}" dt="2024-12-19T11:16:27.897" v="349" actId="5793"/>
          <ac:spMkLst>
            <pc:docMk/>
            <pc:sldMk cId="3985898378" sldId="273"/>
            <ac:spMk id="4" creationId="{E348A05E-9CA8-4908-DE8C-4154733D379D}"/>
          </ac:spMkLst>
        </pc:spChg>
        <pc:spChg chg="del mod">
          <ac:chgData name="Mari Jørgensen Ryen" userId="cce922bf-63e1-4b52-bf96-06c964ba0a3e" providerId="ADAL" clId="{A24AAE8D-747F-433D-AC9C-4BDDF5DBA3F4}" dt="2024-12-19T11:05:00.253" v="24" actId="478"/>
          <ac:spMkLst>
            <pc:docMk/>
            <pc:sldMk cId="3985898378" sldId="273"/>
            <ac:spMk id="6" creationId="{CF077129-6CD0-234A-9671-3D7ADBFDEC26}"/>
          </ac:spMkLst>
        </pc:spChg>
        <pc:spChg chg="mod">
          <ac:chgData name="Mari Jørgensen Ryen" userId="cce922bf-63e1-4b52-bf96-06c964ba0a3e" providerId="ADAL" clId="{A24AAE8D-747F-433D-AC9C-4BDDF5DBA3F4}" dt="2024-12-19T11:04:23.400" v="5" actId="6549"/>
          <ac:spMkLst>
            <pc:docMk/>
            <pc:sldMk cId="3985898378" sldId="273"/>
            <ac:spMk id="7" creationId="{DB220294-D519-614F-B754-747EE960B2FC}"/>
          </ac:spMkLst>
        </pc:spChg>
        <pc:spChg chg="add del">
          <ac:chgData name="Mari Jørgensen Ryen" userId="cce922bf-63e1-4b52-bf96-06c964ba0a3e" providerId="ADAL" clId="{A24AAE8D-747F-433D-AC9C-4BDDF5DBA3F4}" dt="2024-12-19T11:04:33.379" v="11" actId="478"/>
          <ac:spMkLst>
            <pc:docMk/>
            <pc:sldMk cId="3985898378" sldId="273"/>
            <ac:spMk id="8" creationId="{DE965426-7C09-0F4B-8A13-330F69087CA5}"/>
          </ac:spMkLst>
        </pc:spChg>
        <pc:spChg chg="add del mod">
          <ac:chgData name="Mari Jørgensen Ryen" userId="cce922bf-63e1-4b52-bf96-06c964ba0a3e" providerId="ADAL" clId="{A24AAE8D-747F-433D-AC9C-4BDDF5DBA3F4}" dt="2024-12-19T11:16:13.862" v="341" actId="20577"/>
          <ac:spMkLst>
            <pc:docMk/>
            <pc:sldMk cId="3985898378" sldId="273"/>
            <ac:spMk id="10" creationId="{EA05812A-920B-4149-80C6-E0AE7517A4A2}"/>
          </ac:spMkLst>
        </pc:spChg>
        <pc:spChg chg="del mod">
          <ac:chgData name="Mari Jørgensen Ryen" userId="cce922bf-63e1-4b52-bf96-06c964ba0a3e" providerId="ADAL" clId="{A24AAE8D-747F-433D-AC9C-4BDDF5DBA3F4}" dt="2024-12-19T11:05:00.262" v="26"/>
          <ac:spMkLst>
            <pc:docMk/>
            <pc:sldMk cId="3985898378" sldId="273"/>
            <ac:spMk id="11" creationId="{E2DDF5A3-D062-F34B-A368-B47082784648}"/>
          </ac:spMkLst>
        </pc:spChg>
        <pc:picChg chg="add del mod">
          <ac:chgData name="Mari Jørgensen Ryen" userId="cce922bf-63e1-4b52-bf96-06c964ba0a3e" providerId="ADAL" clId="{A24AAE8D-747F-433D-AC9C-4BDDF5DBA3F4}" dt="2024-12-19T11:18:08.970" v="362" actId="478"/>
          <ac:picMkLst>
            <pc:docMk/>
            <pc:sldMk cId="3985898378" sldId="273"/>
            <ac:picMk id="9" creationId="{AFDD8D74-FEE2-0A1D-BBCC-445BD07326C8}"/>
          </ac:picMkLst>
        </pc:picChg>
        <pc:picChg chg="add mod modCrop">
          <ac:chgData name="Mari Jørgensen Ryen" userId="cce922bf-63e1-4b52-bf96-06c964ba0a3e" providerId="ADAL" clId="{A24AAE8D-747F-433D-AC9C-4BDDF5DBA3F4}" dt="2024-12-19T11:18:30.987" v="368" actId="14100"/>
          <ac:picMkLst>
            <pc:docMk/>
            <pc:sldMk cId="3985898378" sldId="273"/>
            <ac:picMk id="13" creationId="{E49A320B-9607-3FB6-F63D-8DE455359A46}"/>
          </ac:picMkLst>
        </pc:picChg>
      </pc:sldChg>
      <pc:sldChg chg="del">
        <pc:chgData name="Mari Jørgensen Ryen" userId="cce922bf-63e1-4b52-bf96-06c964ba0a3e" providerId="ADAL" clId="{A24AAE8D-747F-433D-AC9C-4BDDF5DBA3F4}" dt="2024-12-19T11:05:09.252" v="35" actId="47"/>
        <pc:sldMkLst>
          <pc:docMk/>
          <pc:sldMk cId="1959688674" sldId="280"/>
        </pc:sldMkLst>
      </pc:sldChg>
      <pc:sldChg chg="del">
        <pc:chgData name="Mari Jørgensen Ryen" userId="cce922bf-63e1-4b52-bf96-06c964ba0a3e" providerId="ADAL" clId="{A24AAE8D-747F-433D-AC9C-4BDDF5DBA3F4}" dt="2024-12-19T11:05:05.989" v="30" actId="47"/>
        <pc:sldMkLst>
          <pc:docMk/>
          <pc:sldMk cId="3663578785" sldId="282"/>
        </pc:sldMkLst>
      </pc:sldChg>
      <pc:sldChg chg="del">
        <pc:chgData name="Mari Jørgensen Ryen" userId="cce922bf-63e1-4b52-bf96-06c964ba0a3e" providerId="ADAL" clId="{A24AAE8D-747F-433D-AC9C-4BDDF5DBA3F4}" dt="2024-12-19T11:11:44.608" v="199" actId="47"/>
        <pc:sldMkLst>
          <pc:docMk/>
          <pc:sldMk cId="4163431597" sldId="284"/>
        </pc:sldMkLst>
      </pc:sldChg>
      <pc:sldChg chg="del">
        <pc:chgData name="Mari Jørgensen Ryen" userId="cce922bf-63e1-4b52-bf96-06c964ba0a3e" providerId="ADAL" clId="{A24AAE8D-747F-433D-AC9C-4BDDF5DBA3F4}" dt="2024-12-19T11:04:14.562" v="4" actId="47"/>
        <pc:sldMkLst>
          <pc:docMk/>
          <pc:sldMk cId="1756797668" sldId="285"/>
        </pc:sldMkLst>
      </pc:sldChg>
      <pc:sldChg chg="del">
        <pc:chgData name="Mari Jørgensen Ryen" userId="cce922bf-63e1-4b52-bf96-06c964ba0a3e" providerId="ADAL" clId="{A24AAE8D-747F-433D-AC9C-4BDDF5DBA3F4}" dt="2024-12-19T11:05:04.173" v="27" actId="47"/>
        <pc:sldMkLst>
          <pc:docMk/>
          <pc:sldMk cId="1400461985" sldId="292"/>
        </pc:sldMkLst>
      </pc:sldChg>
      <pc:sldChg chg="del">
        <pc:chgData name="Mari Jørgensen Ryen" userId="cce922bf-63e1-4b52-bf96-06c964ba0a3e" providerId="ADAL" clId="{A24AAE8D-747F-433D-AC9C-4BDDF5DBA3F4}" dt="2024-12-19T11:05:04.943" v="28" actId="47"/>
        <pc:sldMkLst>
          <pc:docMk/>
          <pc:sldMk cId="2330212506" sldId="293"/>
        </pc:sldMkLst>
      </pc:sldChg>
      <pc:sldChg chg="del">
        <pc:chgData name="Mari Jørgensen Ryen" userId="cce922bf-63e1-4b52-bf96-06c964ba0a3e" providerId="ADAL" clId="{A24AAE8D-747F-433D-AC9C-4BDDF5DBA3F4}" dt="2024-12-19T11:05:06.457" v="31" actId="47"/>
        <pc:sldMkLst>
          <pc:docMk/>
          <pc:sldMk cId="2342739402" sldId="294"/>
        </pc:sldMkLst>
      </pc:sldChg>
      <pc:sldChg chg="del">
        <pc:chgData name="Mari Jørgensen Ryen" userId="cce922bf-63e1-4b52-bf96-06c964ba0a3e" providerId="ADAL" clId="{A24AAE8D-747F-433D-AC9C-4BDDF5DBA3F4}" dt="2024-12-19T11:05:05.527" v="29" actId="47"/>
        <pc:sldMkLst>
          <pc:docMk/>
          <pc:sldMk cId="1056042364" sldId="295"/>
        </pc:sldMkLst>
      </pc:sldChg>
      <pc:sldChg chg="del">
        <pc:chgData name="Mari Jørgensen Ryen" userId="cce922bf-63e1-4b52-bf96-06c964ba0a3e" providerId="ADAL" clId="{A24AAE8D-747F-433D-AC9C-4BDDF5DBA3F4}" dt="2024-12-19T11:05:06.960" v="32" actId="47"/>
        <pc:sldMkLst>
          <pc:docMk/>
          <pc:sldMk cId="3404584188" sldId="296"/>
        </pc:sldMkLst>
      </pc:sldChg>
      <pc:sldChg chg="del">
        <pc:chgData name="Mari Jørgensen Ryen" userId="cce922bf-63e1-4b52-bf96-06c964ba0a3e" providerId="ADAL" clId="{A24AAE8D-747F-433D-AC9C-4BDDF5DBA3F4}" dt="2024-12-19T11:05:07.434" v="33" actId="47"/>
        <pc:sldMkLst>
          <pc:docMk/>
          <pc:sldMk cId="2838901649" sldId="2415"/>
        </pc:sldMkLst>
      </pc:sldChg>
      <pc:sldChg chg="del">
        <pc:chgData name="Mari Jørgensen Ryen" userId="cce922bf-63e1-4b52-bf96-06c964ba0a3e" providerId="ADAL" clId="{A24AAE8D-747F-433D-AC9C-4BDDF5DBA3F4}" dt="2024-12-19T11:05:08.004" v="34" actId="47"/>
        <pc:sldMkLst>
          <pc:docMk/>
          <pc:sldMk cId="1292990251" sldId="2416"/>
        </pc:sldMkLst>
      </pc:sldChg>
      <pc:sldChg chg="modSp mod">
        <pc:chgData name="Mari Jørgensen Ryen" userId="cce922bf-63e1-4b52-bf96-06c964ba0a3e" providerId="ADAL" clId="{A24AAE8D-747F-433D-AC9C-4BDDF5DBA3F4}" dt="2024-12-19T11:11:30.415" v="197" actId="1076"/>
        <pc:sldMkLst>
          <pc:docMk/>
          <pc:sldMk cId="675292402" sldId="2417"/>
        </pc:sldMkLst>
        <pc:spChg chg="mod">
          <ac:chgData name="Mari Jørgensen Ryen" userId="cce922bf-63e1-4b52-bf96-06c964ba0a3e" providerId="ADAL" clId="{A24AAE8D-747F-433D-AC9C-4BDDF5DBA3F4}" dt="2024-12-19T11:11:16.949" v="192" actId="1076"/>
          <ac:spMkLst>
            <pc:docMk/>
            <pc:sldMk cId="675292402" sldId="2417"/>
            <ac:spMk id="9" creationId="{ADA5AAF1-0F49-4DEC-E134-8CD2D7DDE76F}"/>
          </ac:spMkLst>
        </pc:spChg>
        <pc:spChg chg="mod">
          <ac:chgData name="Mari Jørgensen Ryen" userId="cce922bf-63e1-4b52-bf96-06c964ba0a3e" providerId="ADAL" clId="{A24AAE8D-747F-433D-AC9C-4BDDF5DBA3F4}" dt="2024-12-19T11:11:20.620" v="193" actId="1076"/>
          <ac:spMkLst>
            <pc:docMk/>
            <pc:sldMk cId="675292402" sldId="2417"/>
            <ac:spMk id="28" creationId="{57678743-0C30-D2BE-D3B3-645FF2B48889}"/>
          </ac:spMkLst>
        </pc:spChg>
        <pc:spChg chg="mod">
          <ac:chgData name="Mari Jørgensen Ryen" userId="cce922bf-63e1-4b52-bf96-06c964ba0a3e" providerId="ADAL" clId="{A24AAE8D-747F-433D-AC9C-4BDDF5DBA3F4}" dt="2024-12-19T11:11:30.415" v="197" actId="1076"/>
          <ac:spMkLst>
            <pc:docMk/>
            <pc:sldMk cId="675292402" sldId="2417"/>
            <ac:spMk id="32" creationId="{7D82B5ED-3FBB-54A5-2E10-D9AB1259BCF7}"/>
          </ac:spMkLst>
        </pc:spChg>
      </pc:sldChg>
      <pc:sldChg chg="modSp mod">
        <pc:chgData name="Mari Jørgensen Ryen" userId="cce922bf-63e1-4b52-bf96-06c964ba0a3e" providerId="ADAL" clId="{A24AAE8D-747F-433D-AC9C-4BDDF5DBA3F4}" dt="2024-12-19T11:08:40.685" v="187" actId="20577"/>
        <pc:sldMkLst>
          <pc:docMk/>
          <pc:sldMk cId="2217976619" sldId="2536"/>
        </pc:sldMkLst>
        <pc:spChg chg="mod">
          <ac:chgData name="Mari Jørgensen Ryen" userId="cce922bf-63e1-4b52-bf96-06c964ba0a3e" providerId="ADAL" clId="{A24AAE8D-747F-433D-AC9C-4BDDF5DBA3F4}" dt="2024-12-19T11:08:40.685" v="187" actId="20577"/>
          <ac:spMkLst>
            <pc:docMk/>
            <pc:sldMk cId="2217976619" sldId="2536"/>
            <ac:spMk id="3" creationId="{ACB39B37-60F6-CC98-5E4A-FA72A4B7F3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FF38E-74ED-40F5-A513-91081BDB1268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6BFF2A-02E0-47BD-ABB7-F90F7032B96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5329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FF2A-02E0-47BD-ABB7-F90F7032B960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83764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0EFF18-8B7C-49C7-A305-7C64EEB810CA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357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234233-4081-4C7E-9ECA-61FA4B7FC87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9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FF2A-02E0-47BD-ABB7-F90F7032B960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39181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FF2A-02E0-47BD-ABB7-F90F7032B960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64737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6BFF2A-02E0-47BD-ABB7-F90F7032B960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2746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A1E722-D7BA-B445-ADCE-7E11E650F4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4AF125-FEC2-B842-9E9F-7BCA2A921C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A41B045-F73A-2944-814C-11DECAE7C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115DA49-51D3-DF4C-AFD4-8992F25A0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0A7996A-D07A-1C47-9F85-7C88E12CB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3436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5FABC13-2D55-C448-8E60-12F652A15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1F2CCB1-C28E-9447-8D0B-80073E394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5B588AC-31FC-034F-B8F6-3E5C13F5A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DE6F158-CEE4-8146-B6AE-2032855A1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4CB790F-1106-5841-BD96-37F7302EB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87536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361968BB-4374-794D-B189-2EEF93052B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6FB46A5-F7FF-D94C-B1AE-3BC2702D0C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986CCB7-4B9C-F74E-83A6-3CEC7A195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4666A63-5713-D94D-A1EC-7F45B4FA7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2D8F7D5-8F9B-4641-A88C-CB670E5ED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5207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C660C3C9-5378-4DA1-AD30-ADDFDE60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DD5C-BE29-4E33-A504-7E7A012D38F4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92A3CC-E09A-4F22-AB80-2DF230AF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D6B0C01-CCFD-40D8-8C74-3407498B7D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A914C-7986-49B7-9365-D7253F58BF5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8126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5C897A2-2809-F44B-AC80-226D2FCCFA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22F19C5-C7A6-5C43-9B07-57ECC3939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8F11511-5F78-A143-B3E8-AB855D897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B990351-C639-E245-B15C-EDCD35895A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129DB81-997D-0F4D-968F-FBF029F00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48321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7A65FF-1EA1-B14C-9AB8-992476824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BCF2D24-021B-204B-B93B-A025C9118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9B21449-9938-FA45-991B-A26EB69DE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1F2D7F5-7F12-F748-B33A-8CAA01640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D6284D3-B2BA-0149-A193-2739CB88F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5963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40AA60E-69AD-214A-A2D2-FF4155853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515002-93D6-B141-A1D5-743176B19F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432638E7-F589-2645-87B5-0A51597A4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C87EA4ED-A1C6-DD43-9C40-AC3196240F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ACCED5B-2181-2045-89D7-D9B4813676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5BB0E6AD-C03E-8B4D-87A9-0C7A3CA6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1948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3111B04-1EBF-ED45-9F4D-7E02C4065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58A9FE6-F18A-C54B-B684-53130EB0FD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4783887-87BF-C946-B5D3-09ABC059E6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6B6668E-DF2C-0243-AC0F-7A4E68216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CB4857A-CB83-F640-929E-372688A7FB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2CE6ADC2-3222-5248-85C4-0B4F96AAC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F3FA19D3-61C5-3546-9116-EA7A8EBB5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CA29903B-AC18-CA4F-8455-00F80743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9016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DFBED4-1028-4244-A57C-8A8B4118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F70513E-E6E8-464D-8CEE-4A78ED833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640182A-F23D-CF4B-AB2F-DD74161AD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448D839-BF07-8D44-BD57-75FDEC373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5777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F6DD84C4-F39F-F746-A51B-01CF3D888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ADD1733B-6732-C94D-8F7E-1B13E983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32BBA6DF-AF41-504C-8321-48D15416B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8513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8A27C5-03D6-0246-8BA7-B0C9F24B8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5C8C9A3-1FD5-524E-8D16-1160E875F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3DD61FB-60A4-4341-BCC5-956D052E7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36B5677-C392-194D-95EB-07EB1674E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CE0C84-9E34-FF4B-AF6D-8D195B815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8BC15D30-3874-C448-9510-25BFC25C0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08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3456E4-2175-D14C-975B-EE2FFF70F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49FEDBEA-67F7-AE42-A4F4-7B3FED1EF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FC2D506-91B1-B242-B3DE-7C08940A8A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AF8202F-F228-0C42-9DB5-F0298CC8C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C239AA8B-67AD-984C-8839-78A8FDB33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68EAF21-6085-B04A-8121-B7E59834D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8904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CE0621A2-7623-3947-97FB-D259F2A94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468C98E-59AE-4D40-8C63-9EE9433A4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602ED27-6ED9-A742-9A94-D154B8F69B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068E4-563A-BE4C-B556-1BEC717F543F}" type="datetimeFigureOut">
              <a:rPr lang="nb-NO" smtClean="0"/>
              <a:t>19.12.2024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B77292-898F-414C-A71A-136CD203B4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85B107-651A-5048-B4C3-DE60AE9C75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25C2-ECD9-4845-B034-14A2D22E4AF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2661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A89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o-NO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bcforgodpsykiskhelse.no/" TargetMode="External"/><Relationship Id="rId2" Type="http://schemas.openxmlformats.org/officeDocument/2006/relationships/hyperlink" Target="https://www.actbelongcommit.org.au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CF077129-6CD0-234A-9671-3D7ADBFDEC26}"/>
              </a:ext>
            </a:extLst>
          </p:cNvPr>
          <p:cNvSpPr txBox="1"/>
          <p:nvPr/>
        </p:nvSpPr>
        <p:spPr>
          <a:xfrm>
            <a:off x="3411237" y="3834549"/>
            <a:ext cx="55350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2400" dirty="0">
                <a:latin typeface="Barlow" pitchFamily="2" charset="77"/>
              </a:rPr>
              <a:t>For god psykiske helse</a:t>
            </a:r>
          </a:p>
          <a:p>
            <a:pPr algn="ctr"/>
            <a:endParaRPr lang="nb-NO" sz="2400" dirty="0">
              <a:latin typeface="Barlow" pitchFamily="2" charset="77"/>
            </a:endParaRPr>
          </a:p>
          <a:p>
            <a:pPr algn="ctr"/>
            <a:r>
              <a:rPr lang="nb-NO" sz="2400" dirty="0">
                <a:solidFill>
                  <a:schemeClr val="accent4">
                    <a:lumMod val="50000"/>
                  </a:schemeClr>
                </a:solidFill>
                <a:latin typeface="Barlow" pitchFamily="2" charset="77"/>
              </a:rPr>
              <a:t>I lokalsamfunnet, arbeidsliv og tjenester i kommunen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540C12-CAD8-7D9D-EE8E-CA51BB00A8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1394" y="1998345"/>
            <a:ext cx="3574740" cy="167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2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A05812A-920B-4149-80C6-E0AE7517A4A2}"/>
              </a:ext>
            </a:extLst>
          </p:cNvPr>
          <p:cNvSpPr/>
          <p:nvPr/>
        </p:nvSpPr>
        <p:spPr>
          <a:xfrm>
            <a:off x="7961080" y="-28500"/>
            <a:ext cx="4238368" cy="6886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 Medium" panose="00000600000000000000" pitchFamily="2" charset="0"/>
              </a:rPr>
              <a:t>Eksempel på diskusjonsspørsmål </a:t>
            </a:r>
          </a:p>
          <a:p>
            <a:pPr lvl="1"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</a:rPr>
              <a:t>(se evt. </a:t>
            </a:r>
            <a:r>
              <a:rPr kumimoji="0" lang="nb-NO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</a:rPr>
              <a:t>kap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</a:rPr>
              <a:t> 2 i veilederen)</a:t>
            </a:r>
          </a:p>
          <a:p>
            <a:pPr lvl="1">
              <a:defRPr/>
            </a:pP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 Medium" panose="00000600000000000000" pitchFamily="2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Hva kan ABC bidra til i vår organisasjon?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Hva gjør vi av ABC-aktiviteter allerede?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Hvordan kan vi organisere det hos oss?</a:t>
            </a:r>
          </a:p>
          <a:p>
            <a:pPr marL="742950" lvl="1" indent="-285750">
              <a:buFont typeface="Arial" panose="020B0604020202020204" pitchFamily="34" charset="0"/>
              <a:buChar char="•"/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/>
                <a:ea typeface="+mn-ea"/>
                <a:cs typeface="+mn-cs"/>
              </a:rPr>
              <a:t>Har vi den innsikten vi trenger for å sette i gang?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E965426-7C09-0F4B-8A13-330F69087CA5}"/>
              </a:ext>
            </a:extLst>
          </p:cNvPr>
          <p:cNvSpPr/>
          <p:nvPr/>
        </p:nvSpPr>
        <p:spPr>
          <a:xfrm>
            <a:off x="0" y="0"/>
            <a:ext cx="42383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>
              <a:solidFill>
                <a:schemeClr val="tx1"/>
              </a:solidFill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7FF8C78-FA9C-6343-BE9B-5A189EA32FE0}"/>
              </a:ext>
            </a:extLst>
          </p:cNvPr>
          <p:cNvSpPr/>
          <p:nvPr/>
        </p:nvSpPr>
        <p:spPr>
          <a:xfrm>
            <a:off x="560945" y="1400050"/>
            <a:ext cx="3306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b-NO" sz="3600" dirty="0">
              <a:solidFill>
                <a:schemeClr val="accent5"/>
              </a:solidFill>
              <a:latin typeface="Barlow" pitchFamily="2" charset="77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B220294-D519-614F-B754-747EE960B2FC}"/>
              </a:ext>
            </a:extLst>
          </p:cNvPr>
          <p:cNvSpPr/>
          <p:nvPr/>
        </p:nvSpPr>
        <p:spPr>
          <a:xfrm>
            <a:off x="560943" y="2600379"/>
            <a:ext cx="33067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nb-NO" sz="1600" dirty="0">
                <a:latin typeface="Barlow" pitchFamily="2" charset="77"/>
              </a:rPr>
            </a:br>
            <a:br>
              <a:rPr lang="nb-NO" sz="1600" dirty="0">
                <a:latin typeface="Barlow" pitchFamily="2" charset="77"/>
              </a:rPr>
            </a:br>
            <a:endParaRPr lang="nb-NO" sz="1600" dirty="0">
              <a:solidFill>
                <a:srgbClr val="FF0000"/>
              </a:solidFill>
              <a:latin typeface="Barlow" pitchFamily="2" charset="7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134D6-50C1-F437-F23C-A07481E5D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1172" y="2288316"/>
            <a:ext cx="2132934" cy="997864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348A05E-9CA8-4908-DE8C-4154733D379D}"/>
              </a:ext>
            </a:extLst>
          </p:cNvPr>
          <p:cNvSpPr txBox="1"/>
          <p:nvPr/>
        </p:nvSpPr>
        <p:spPr>
          <a:xfrm>
            <a:off x="1016663" y="1364394"/>
            <a:ext cx="1891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>
                <a:latin typeface="Barlow" panose="00000500000000000000" pitchFamily="2" charset="0"/>
              </a:rPr>
              <a:t>Her kan du fylle inn noe selv…</a:t>
            </a:r>
          </a:p>
        </p:txBody>
      </p:sp>
      <p:pic>
        <p:nvPicPr>
          <p:cNvPr id="13" name="Bilde 12" descr="Et bilde som inneholder tekst, meny, mat, bolle&#10;&#10;Automatisk generert beskrivelse">
            <a:extLst>
              <a:ext uri="{FF2B5EF4-FFF2-40B4-BE49-F238E27FC236}">
                <a16:creationId xmlns:a16="http://schemas.microsoft.com/office/drawing/2014/main" id="{E49A320B-9607-3FB6-F63D-8DE455359A4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7257"/>
          <a:stretch/>
        </p:blipFill>
        <p:spPr>
          <a:xfrm>
            <a:off x="208928" y="4333293"/>
            <a:ext cx="3848065" cy="2333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9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>
            <a:extLst>
              <a:ext uri="{FF2B5EF4-FFF2-40B4-BE49-F238E27FC236}">
                <a16:creationId xmlns:a16="http://schemas.microsoft.com/office/drawing/2014/main" id="{FF477D01-283B-2962-EE6E-B06D5B228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33" y="436160"/>
            <a:ext cx="1390844" cy="733527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92CCF40-C41D-6440-E17C-6EFD15022078}"/>
              </a:ext>
            </a:extLst>
          </p:cNvPr>
          <p:cNvSpPr txBox="1"/>
          <p:nvPr/>
        </p:nvSpPr>
        <p:spPr>
          <a:xfrm>
            <a:off x="286691" y="2085958"/>
            <a:ext cx="753645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prstClr val="black"/>
                </a:solidFill>
                <a:latin typeface="Barlow" panose="00000500000000000000" pitchFamily="2" charset="0"/>
              </a:rPr>
              <a:t>Det er en folkehelsekampanje som formidler informasjon om hva folk selv kan gjøre for å styrke sin psykiske helse. </a:t>
            </a:r>
          </a:p>
          <a:p>
            <a:endParaRPr lang="nb-NO" dirty="0">
              <a:solidFill>
                <a:prstClr val="black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solidFill>
                  <a:srgbClr val="000000"/>
                </a:solidFill>
                <a:latin typeface="Barlow" panose="00000500000000000000" pitchFamily="2" charset="0"/>
                <a:ea typeface="Verdana" panose="020B0604030504040204" pitchFamily="34" charset="0"/>
              </a:rPr>
              <a:t>Overordnet er ABC for god psykisk helse en forskningsbasert felles forståelses- og arbeidsramme for å fremme god psykisk helse i praksis. </a:t>
            </a: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Barlow" panose="00000500000000000000" pitchFamily="2" charset="0"/>
              </a:rPr>
              <a:t>ABC bidrar til å holde friske mennesker friske, men har også spesielt god effekt på sårbare grupper og de som trenger det mest</a:t>
            </a:r>
            <a:endParaRPr lang="nb-NO" sz="1400" dirty="0">
              <a:latin typeface="Barlow" panose="00000500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endParaRPr lang="nb-NO" dirty="0">
              <a:solidFill>
                <a:prstClr val="black"/>
              </a:solidFill>
              <a:latin typeface="Barlow" panose="00000500000000000000" pitchFamily="2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prstClr val="black"/>
                </a:solidFill>
                <a:latin typeface="Barlow" panose="00000500000000000000" pitchFamily="2" charset="0"/>
              </a:rPr>
              <a:t>ABC-rammeverket kan brukes i lokalsamfunnet, frivilligheten, arbeidslivet, skole og i ulike tjenester i kommunen</a:t>
            </a:r>
          </a:p>
          <a:p>
            <a:pPr lvl="0">
              <a:defRPr/>
            </a:pPr>
            <a:endParaRPr lang="nb-NO" dirty="0">
              <a:solidFill>
                <a:prstClr val="black"/>
              </a:solidFill>
              <a:latin typeface="Barlow" panose="00000500000000000000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nb-NO" dirty="0">
                <a:latin typeface="Barlow" panose="00000500000000000000" pitchFamily="2" charset="0"/>
              </a:rPr>
              <a:t>ABC består av tre helsefremmende prinsipper som er viktige for god psykisk helse for alle mennesker i hele befolkningen. </a:t>
            </a:r>
          </a:p>
          <a:p>
            <a:pPr>
              <a:defRPr/>
            </a:pPr>
            <a:endParaRPr lang="nb-NO" dirty="0">
              <a:latin typeface="Barlow" panose="00000500000000000000" pitchFamily="2" charset="0"/>
            </a:endParaRPr>
          </a:p>
        </p:txBody>
      </p: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97B8E3FB-D07B-5C86-1755-0278C97F921F}"/>
              </a:ext>
            </a:extLst>
          </p:cNvPr>
          <p:cNvCxnSpPr>
            <a:cxnSpLocks/>
          </p:cNvCxnSpPr>
          <p:nvPr/>
        </p:nvCxnSpPr>
        <p:spPr>
          <a:xfrm flipH="1">
            <a:off x="7910009" y="2365384"/>
            <a:ext cx="2533" cy="39654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Sylinder 7">
            <a:extLst>
              <a:ext uri="{FF2B5EF4-FFF2-40B4-BE49-F238E27FC236}">
                <a16:creationId xmlns:a16="http://schemas.microsoft.com/office/drawing/2014/main" id="{FC62B6AD-E01C-B3CB-2308-B495FF50B1E5}"/>
              </a:ext>
            </a:extLst>
          </p:cNvPr>
          <p:cNvSpPr txBox="1"/>
          <p:nvPr/>
        </p:nvSpPr>
        <p:spPr>
          <a:xfrm>
            <a:off x="8086260" y="3300412"/>
            <a:ext cx="390785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dirty="0">
                <a:latin typeface="Barlow" panose="00000500000000000000" pitchFamily="2" charset="0"/>
              </a:rPr>
              <a:t>Det er ikke en standardisert, manualbasert intervensjon, som følger bestemte prosedyrer og som skal implementeres på samme måte alle steder. </a:t>
            </a:r>
          </a:p>
          <a:p>
            <a:endParaRPr lang="nb-NO" dirty="0">
              <a:latin typeface="Barlow" panose="00000500000000000000" pitchFamily="2" charset="0"/>
            </a:endParaRPr>
          </a:p>
          <a:p>
            <a:r>
              <a:rPr lang="nb-NO" dirty="0">
                <a:latin typeface="Barlow" panose="00000500000000000000" pitchFamily="2" charset="0"/>
              </a:rPr>
              <a:t>ABC skal ikke erstatte medisinsk behandling (selv om det kan ha god effekt også for syke mennesker)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4EEC7A33-8F4C-FB07-A55E-49F3BA0A96CD}"/>
              </a:ext>
            </a:extLst>
          </p:cNvPr>
          <p:cNvSpPr txBox="1"/>
          <p:nvPr/>
        </p:nvSpPr>
        <p:spPr>
          <a:xfrm>
            <a:off x="8086260" y="2561338"/>
            <a:ext cx="3907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4">
                    <a:lumMod val="50000"/>
                  </a:schemeClr>
                </a:solidFill>
                <a:latin typeface="Barlow" panose="00000500000000000000" pitchFamily="2" charset="0"/>
              </a:rPr>
              <a:t>Hva det</a:t>
            </a:r>
            <a:r>
              <a:rPr lang="nb-NO" sz="3200" dirty="0">
                <a:solidFill>
                  <a:schemeClr val="accent4">
                    <a:lumMod val="50000"/>
                  </a:schemeClr>
                </a:solidFill>
                <a:latin typeface="Barlow Medium" panose="00000600000000000000" pitchFamily="2" charset="0"/>
              </a:rPr>
              <a:t> </a:t>
            </a:r>
            <a:r>
              <a:rPr lang="nb-NO" sz="3200" b="1" dirty="0">
                <a:solidFill>
                  <a:schemeClr val="accent4">
                    <a:lumMod val="50000"/>
                  </a:schemeClr>
                </a:solidFill>
                <a:latin typeface="Barlow Medium" panose="00000600000000000000" pitchFamily="2" charset="0"/>
              </a:rPr>
              <a:t>ikke</a:t>
            </a:r>
            <a:r>
              <a:rPr lang="nb-NO" sz="3200" dirty="0">
                <a:solidFill>
                  <a:schemeClr val="accent4">
                    <a:lumMod val="50000"/>
                  </a:schemeClr>
                </a:solidFill>
                <a:latin typeface="Barlow Medium" panose="00000600000000000000" pitchFamily="2" charset="0"/>
              </a:rPr>
              <a:t> </a:t>
            </a:r>
            <a:r>
              <a:rPr lang="nb-NO" sz="3200" dirty="0">
                <a:solidFill>
                  <a:schemeClr val="accent4">
                    <a:lumMod val="50000"/>
                  </a:schemeClr>
                </a:solidFill>
                <a:latin typeface="Barlow" panose="00000500000000000000" pitchFamily="2" charset="0"/>
              </a:rPr>
              <a:t>er 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3CBAFDCC-48BD-EFE8-1115-E08370EB997E}"/>
              </a:ext>
            </a:extLst>
          </p:cNvPr>
          <p:cNvSpPr txBox="1"/>
          <p:nvPr/>
        </p:nvSpPr>
        <p:spPr>
          <a:xfrm>
            <a:off x="2003442" y="547929"/>
            <a:ext cx="95281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>
                <a:latin typeface="Barlow" panose="00000500000000000000" pitchFamily="2" charset="0"/>
              </a:rPr>
              <a:t>Hva er ABC for god psykisk helse - Hvordan kan vi forstå det? 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321423F0-0DF6-F5AD-05AD-098AB119A169}"/>
              </a:ext>
            </a:extLst>
          </p:cNvPr>
          <p:cNvSpPr txBox="1"/>
          <p:nvPr/>
        </p:nvSpPr>
        <p:spPr>
          <a:xfrm>
            <a:off x="605758" y="1425879"/>
            <a:ext cx="3799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accent4">
                    <a:lumMod val="50000"/>
                  </a:schemeClr>
                </a:solidFill>
                <a:latin typeface="Barlow" panose="00000500000000000000" pitchFamily="2" charset="0"/>
              </a:rPr>
              <a:t>Hva det </a:t>
            </a:r>
            <a:r>
              <a:rPr lang="nb-NO" sz="3200" dirty="0">
                <a:solidFill>
                  <a:schemeClr val="accent4">
                    <a:lumMod val="50000"/>
                  </a:schemeClr>
                </a:solidFill>
                <a:latin typeface="Barlow Medium" panose="00000600000000000000" pitchFamily="2" charset="0"/>
              </a:rPr>
              <a:t>er</a:t>
            </a:r>
          </a:p>
        </p:txBody>
      </p:sp>
    </p:spTree>
    <p:extLst>
      <p:ext uri="{BB962C8B-B14F-4D97-AF65-F5344CB8AC3E}">
        <p14:creationId xmlns:p14="http://schemas.microsoft.com/office/powerpoint/2010/main" val="4992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14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ACB39B37-60F6-CC98-5E4A-FA72A4B7F3B5}"/>
              </a:ext>
            </a:extLst>
          </p:cNvPr>
          <p:cNvSpPr txBox="1"/>
          <p:nvPr/>
        </p:nvSpPr>
        <p:spPr>
          <a:xfrm>
            <a:off x="835154" y="318408"/>
            <a:ext cx="10651996" cy="15789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Barlow" panose="00000500000000000000" pitchFamily="2" charset="0"/>
                <a:sym typeface="Barlow"/>
              </a:rPr>
              <a:t>ABC-</a:t>
            </a:r>
            <a:r>
              <a:rPr lang="en-US" sz="1400" dirty="0" err="1">
                <a:latin typeface="Barlow" panose="00000500000000000000" pitchFamily="2" charset="0"/>
                <a:sym typeface="Barlow"/>
              </a:rPr>
              <a:t>rammeverket</a:t>
            </a:r>
            <a:r>
              <a:rPr lang="en-US" sz="1400" dirty="0">
                <a:latin typeface="Barlow" panose="00000500000000000000" pitchFamily="2" charset="0"/>
                <a:sym typeface="Barlow"/>
              </a:rPr>
              <a:t> er </a:t>
            </a:r>
            <a:r>
              <a:rPr lang="en-US" sz="1400" dirty="0" err="1">
                <a:latin typeface="Barlow" panose="00000500000000000000" pitchFamily="2" charset="0"/>
                <a:sym typeface="Barlow"/>
              </a:rPr>
              <a:t>forskningsbasert</a:t>
            </a:r>
            <a:r>
              <a:rPr lang="en-US" sz="1400" dirty="0">
                <a:latin typeface="Barlow" panose="00000500000000000000" pitchFamily="2" charset="0"/>
                <a:sym typeface="Barlow"/>
              </a:rPr>
              <a:t>, og </a:t>
            </a:r>
            <a:r>
              <a:rPr lang="en-US" sz="1400" dirty="0" err="1">
                <a:latin typeface="Barlow" panose="00000500000000000000" pitchFamily="2" charset="0"/>
                <a:sym typeface="Barlow"/>
              </a:rPr>
              <a:t>utviklet</a:t>
            </a:r>
            <a:r>
              <a:rPr lang="en-US" sz="1400" dirty="0">
                <a:latin typeface="Barlow" panose="00000500000000000000" pitchFamily="2" charset="0"/>
                <a:sym typeface="Barlow"/>
              </a:rPr>
              <a:t> </a:t>
            </a:r>
            <a:r>
              <a:rPr lang="en-US" sz="1400" dirty="0" err="1">
                <a:latin typeface="Barlow" panose="00000500000000000000" pitchFamily="2" charset="0"/>
                <a:sym typeface="Barlow"/>
              </a:rPr>
              <a:t>ved</a:t>
            </a:r>
            <a:r>
              <a:rPr lang="en-US" sz="1400" dirty="0">
                <a:latin typeface="Barlow" panose="00000500000000000000" pitchFamily="2" charset="0"/>
                <a:sym typeface="Barlow"/>
              </a:rPr>
              <a:t> Curtin University </a:t>
            </a:r>
            <a:r>
              <a:rPr lang="en-US" sz="1400" dirty="0" err="1">
                <a:latin typeface="Barlow" panose="00000500000000000000" pitchFamily="2" charset="0"/>
                <a:sym typeface="Barlow"/>
              </a:rPr>
              <a:t>i</a:t>
            </a:r>
            <a:r>
              <a:rPr lang="en-US" sz="1400" dirty="0">
                <a:latin typeface="Barlow" panose="00000500000000000000" pitchFamily="2" charset="0"/>
                <a:sym typeface="Barlow"/>
              </a:rPr>
              <a:t> Australia (</a:t>
            </a:r>
            <a:r>
              <a:rPr lang="en-US" sz="1400" dirty="0">
                <a:latin typeface="Barlow" panose="00000500000000000000" pitchFamily="2" charset="0"/>
                <a:hlinkClick r:id="rId2"/>
              </a:rPr>
              <a:t> Act Belong Commit</a:t>
            </a:r>
            <a:r>
              <a:rPr lang="en-US" sz="1400" dirty="0">
                <a:latin typeface="Barlow" panose="00000500000000000000" pitchFamily="2" charset="0"/>
              </a:rPr>
              <a:t>)</a:t>
            </a:r>
          </a:p>
          <a:p>
            <a:pPr indent="-228600" algn="ctr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latin typeface="Barlow" panose="00000500000000000000" pitchFamily="2" charset="0"/>
              </a:rPr>
              <a:t>Videreutviklet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i</a:t>
            </a:r>
            <a:r>
              <a:rPr lang="en-US" sz="1400" dirty="0">
                <a:latin typeface="Barlow" panose="00000500000000000000" pitchFamily="2" charset="0"/>
              </a:rPr>
              <a:t> Danmark og </a:t>
            </a:r>
            <a:r>
              <a:rPr lang="en-US" sz="1400" dirty="0" err="1">
                <a:latin typeface="Barlow" panose="00000500000000000000" pitchFamily="2" charset="0"/>
              </a:rPr>
              <a:t>en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rekke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andre</a:t>
            </a:r>
            <a:r>
              <a:rPr lang="en-US" sz="1400" dirty="0">
                <a:latin typeface="Barlow" panose="00000500000000000000" pitchFamily="2" charset="0"/>
              </a:rPr>
              <a:t> land. Tatt </a:t>
            </a:r>
            <a:r>
              <a:rPr lang="en-US" sz="1400" dirty="0" err="1">
                <a:latin typeface="Barlow" panose="00000500000000000000" pitchFamily="2" charset="0"/>
              </a:rPr>
              <a:t>i</a:t>
            </a:r>
            <a:r>
              <a:rPr lang="en-US" sz="1400" dirty="0">
                <a:latin typeface="Barlow" panose="00000500000000000000" pitchFamily="2" charset="0"/>
              </a:rPr>
              <a:t> bruk og </a:t>
            </a:r>
            <a:r>
              <a:rPr lang="en-US" sz="1400" dirty="0" err="1">
                <a:latin typeface="Barlow" panose="00000500000000000000" pitchFamily="2" charset="0"/>
              </a:rPr>
              <a:t>pilotert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i</a:t>
            </a:r>
            <a:r>
              <a:rPr lang="en-US" sz="1400" dirty="0">
                <a:latin typeface="Barlow" panose="00000500000000000000" pitchFamily="2" charset="0"/>
              </a:rPr>
              <a:t> </a:t>
            </a:r>
            <a:r>
              <a:rPr lang="en-US" sz="1400" dirty="0" err="1">
                <a:latin typeface="Barlow" panose="00000500000000000000" pitchFamily="2" charset="0"/>
              </a:rPr>
              <a:t>Trøndelag</a:t>
            </a:r>
            <a:r>
              <a:rPr lang="en-US" sz="1400" dirty="0">
                <a:latin typeface="Barlow" panose="00000500000000000000" pitchFamily="2" charset="0"/>
              </a:rPr>
              <a:t> ca. </a:t>
            </a:r>
            <a:r>
              <a:rPr lang="en-US" sz="1400" dirty="0" err="1">
                <a:latin typeface="Barlow" panose="00000500000000000000" pitchFamily="2" charset="0"/>
              </a:rPr>
              <a:t>fra</a:t>
            </a:r>
            <a:r>
              <a:rPr lang="en-US" sz="1400" dirty="0">
                <a:latin typeface="Barlow" panose="00000500000000000000" pitchFamily="2" charset="0"/>
              </a:rPr>
              <a:t> 2019-2024 (</a:t>
            </a:r>
            <a:r>
              <a:rPr lang="en-US" sz="1400" dirty="0">
                <a:latin typeface="Barlow" panose="00000500000000000000" pitchFamily="2" charset="0"/>
                <a:hlinkClick r:id="rId3"/>
              </a:rPr>
              <a:t>ABC for god </a:t>
            </a:r>
            <a:r>
              <a:rPr lang="en-US" sz="1400" dirty="0" err="1">
                <a:latin typeface="Barlow" panose="00000500000000000000" pitchFamily="2" charset="0"/>
                <a:hlinkClick r:id="rId3"/>
              </a:rPr>
              <a:t>psykisk</a:t>
            </a:r>
            <a:r>
              <a:rPr lang="en-US" sz="1400" dirty="0">
                <a:latin typeface="Barlow" panose="00000500000000000000" pitchFamily="2" charset="0"/>
                <a:hlinkClick r:id="rId3"/>
              </a:rPr>
              <a:t> </a:t>
            </a:r>
            <a:r>
              <a:rPr lang="en-US" sz="1400" dirty="0" err="1">
                <a:latin typeface="Barlow" panose="00000500000000000000" pitchFamily="2" charset="0"/>
                <a:hlinkClick r:id="rId3"/>
              </a:rPr>
              <a:t>helse</a:t>
            </a:r>
            <a:r>
              <a:rPr lang="en-US" sz="1400" dirty="0">
                <a:latin typeface="Barlow" panose="00000500000000000000" pitchFamily="2" charset="0"/>
              </a:rPr>
              <a:t>)</a:t>
            </a:r>
            <a:r>
              <a:rPr lang="en-US" sz="1400" dirty="0">
                <a:latin typeface="Barlow" panose="00000500000000000000" pitchFamily="2" charset="0"/>
                <a:sym typeface="Barlow"/>
              </a:rPr>
              <a:t> </a:t>
            </a: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endParaRPr lang="en-US" sz="1700" dirty="0">
              <a:latin typeface="Barlow" panose="00000500000000000000" pitchFamily="2" charset="0"/>
              <a:sym typeface="Barlow"/>
            </a:endParaRPr>
          </a:p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nb-NO" sz="2400" i="1" kern="0" dirty="0">
                <a:solidFill>
                  <a:srgbClr val="231E20"/>
                </a:solidFill>
                <a:latin typeface="Barlow Medium" panose="00000600000000000000" pitchFamily="2" charset="0"/>
                <a:ea typeface="Barlow"/>
                <a:cs typeface="Barlow"/>
                <a:sym typeface="Barlow"/>
              </a:rPr>
              <a:t>ABC for god psykisk helse </a:t>
            </a:r>
            <a:r>
              <a:rPr lang="nb-NO" sz="2400" kern="0" dirty="0">
                <a:solidFill>
                  <a:srgbClr val="231E20"/>
                </a:solidFill>
                <a:latin typeface="Barlow Medium" panose="00000600000000000000" pitchFamily="2" charset="0"/>
                <a:ea typeface="Barlow"/>
                <a:cs typeface="Barlow"/>
                <a:sym typeface="Barlow"/>
              </a:rPr>
              <a:t>består i hovedsak av 3</a:t>
            </a:r>
            <a:r>
              <a:rPr lang="en-US" sz="2400" dirty="0">
                <a:latin typeface="Barlow Medium" panose="00000600000000000000" pitchFamily="2" charset="0"/>
                <a:sym typeface="Barlow"/>
              </a:rPr>
              <a:t> </a:t>
            </a:r>
            <a:r>
              <a:rPr lang="en-US" sz="2400" dirty="0" err="1">
                <a:latin typeface="Barlow Medium" panose="00000600000000000000" pitchFamily="2" charset="0"/>
                <a:sym typeface="Barlow"/>
              </a:rPr>
              <a:t>enkle</a:t>
            </a:r>
            <a:r>
              <a:rPr lang="en-US" sz="2400" dirty="0">
                <a:latin typeface="Barlow Medium" panose="00000600000000000000" pitchFamily="2" charset="0"/>
                <a:sym typeface="Barlow"/>
              </a:rPr>
              <a:t> </a:t>
            </a:r>
            <a:r>
              <a:rPr lang="en-US" sz="2400" dirty="0" err="1">
                <a:latin typeface="Barlow Medium" panose="00000600000000000000" pitchFamily="2" charset="0"/>
                <a:sym typeface="Barlow"/>
              </a:rPr>
              <a:t>råd</a:t>
            </a:r>
            <a:r>
              <a:rPr lang="en-US" sz="2400" dirty="0">
                <a:latin typeface="Barlow Medium" panose="00000600000000000000" pitchFamily="2" charset="0"/>
                <a:sym typeface="Barlow"/>
              </a:rPr>
              <a:t>: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712B0967-396A-66C1-B306-6EE651519D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14656"/>
            <a:ext cx="12188952" cy="41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976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9CCB2661-7314-413F-8433-CECF2345EA79}"/>
              </a:ext>
            </a:extLst>
          </p:cNvPr>
          <p:cNvSpPr/>
          <p:nvPr/>
        </p:nvSpPr>
        <p:spPr>
          <a:xfrm>
            <a:off x="-14194" y="0"/>
            <a:ext cx="9627022" cy="68752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DEF38BD7-51A6-4849-A78F-ED0288D828A1}"/>
              </a:ext>
            </a:extLst>
          </p:cNvPr>
          <p:cNvSpPr txBox="1"/>
          <p:nvPr/>
        </p:nvSpPr>
        <p:spPr>
          <a:xfrm>
            <a:off x="234715" y="317178"/>
            <a:ext cx="9129204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 Medium" panose="00000600000000000000" pitchFamily="2" charset="0"/>
                <a:ea typeface="+mn-ea"/>
                <a:cs typeface="+mn-cs"/>
              </a:rPr>
              <a:t>Hovedmål for abc-kampanjen 2022-2024</a:t>
            </a: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arlow Medium" panose="00000600000000000000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rgbClr val="231E2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Øke befolkningens helsekompetanse om psykisk helse.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Fremme psykisk helse, forebygge psykisk sykdom og bidra til adekvate atferdsendringer i befolkningen.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 Medium" panose="00000600000000000000" pitchFamily="2" charset="0"/>
                <a:ea typeface="+mn-ea"/>
                <a:cs typeface="+mn-cs"/>
              </a:rPr>
              <a:t>Resultatmål: </a:t>
            </a:r>
            <a:b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</a:b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Befolkningen får økt kjennskap til ABC for god psykisk helse 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800" b="1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 Medium" panose="00000600000000000000" pitchFamily="2" charset="0"/>
                <a:ea typeface="+mn-ea"/>
                <a:cs typeface="+mn-cs"/>
              </a:rPr>
              <a:t>Effektmål: </a:t>
            </a:r>
            <a:br>
              <a:rPr kumimoji="0" lang="nb-NO" sz="2800" b="1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</a:br>
            <a:r>
              <a:rPr kumimoji="0" lang="nb-NO" sz="2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Økt kjennskap bidrar til bedre psykisk helse og økt livskvalitet i befolkningen gjennom endring i atferd hos den enkelte og på organisasjonsnivå</a:t>
            </a:r>
          </a:p>
          <a:p>
            <a:pPr marL="0" marR="0" lvl="0" indent="0" algn="l" defTabSz="8890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pic>
        <p:nvPicPr>
          <p:cNvPr id="7" name="Bilde 6" descr="Et bilde som inneholder tegning&#10;&#10;Automatisk generert beskrivelse">
            <a:extLst>
              <a:ext uri="{FF2B5EF4-FFF2-40B4-BE49-F238E27FC236}">
                <a16:creationId xmlns:a16="http://schemas.microsoft.com/office/drawing/2014/main" id="{0756F1CC-F039-450F-B8E9-A4AABAE51D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42947" y="414209"/>
            <a:ext cx="1845192" cy="1845192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BDFF2993-66E8-4A97-BDC4-C39BA60B34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2947" y="2443467"/>
            <a:ext cx="1845192" cy="1845192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E9BA012-1EA5-4B4D-88ED-6BB9DB0560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2947" y="4597036"/>
            <a:ext cx="1845192" cy="184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8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2FF5C8EC-4C00-3EBB-8B73-C23004BB192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</a:blip>
          <a:srcRect t="16715" r="18340" b="6430"/>
          <a:stretch/>
        </p:blipFill>
        <p:spPr>
          <a:xfrm>
            <a:off x="4186078" y="1225074"/>
            <a:ext cx="3415481" cy="5632926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EA05812A-920B-4149-80C6-E0AE7517A4A2}"/>
              </a:ext>
            </a:extLst>
          </p:cNvPr>
          <p:cNvSpPr/>
          <p:nvPr/>
        </p:nvSpPr>
        <p:spPr>
          <a:xfrm>
            <a:off x="7601559" y="0"/>
            <a:ext cx="4238368" cy="64264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E965426-7C09-0F4B-8A13-330F69087CA5}"/>
              </a:ext>
            </a:extLst>
          </p:cNvPr>
          <p:cNvSpPr/>
          <p:nvPr/>
        </p:nvSpPr>
        <p:spPr>
          <a:xfrm>
            <a:off x="0" y="0"/>
            <a:ext cx="423836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     </a:t>
            </a: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ABC  i teori – høre om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Opplysningskampanje for å gjøre budskapene kjent i befolkningen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Informasjon om ABC på nettsider, i sosiale media og i media.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Synlighet (kino, plakater i byen, infoskjermer, skoler </a:t>
            </a:r>
            <a:r>
              <a:rPr lang="nb-NO" dirty="0" err="1">
                <a:solidFill>
                  <a:srgbClr val="231E20"/>
                </a:solidFill>
                <a:latin typeface="Barlow" panose="00000500000000000000" pitchFamily="2" charset="0"/>
              </a:rPr>
              <a:t>osv</a:t>
            </a: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) </a:t>
            </a:r>
          </a:p>
          <a:p>
            <a:pPr marL="342900" indent="-342900" defTabSz="457200">
              <a:buFont typeface="Arial" panose="020B0604020202020204" pitchFamily="34" charset="0"/>
              <a:buChar char="•"/>
              <a:defRPr/>
            </a:pP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Utsending av kommunikasjonspakker og materiell 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Dele kunnskap om ABC-konseptet til ulike målgrupper og potensielle  samarbeidspartnere igjennom foredrag,  workshops, opplæring, kurs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Dele innhold og suksesshistorier i nettverk og partnerskap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7FF8C78-FA9C-6343-BE9B-5A189EA32FE0}"/>
              </a:ext>
            </a:extLst>
          </p:cNvPr>
          <p:cNvSpPr/>
          <p:nvPr/>
        </p:nvSpPr>
        <p:spPr>
          <a:xfrm>
            <a:off x="4880057" y="284334"/>
            <a:ext cx="24318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>
              <a:defRPr/>
            </a:pPr>
            <a:r>
              <a:rPr kumimoji="0" lang="nb-NO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Toveis-strategi</a:t>
            </a:r>
          </a:p>
          <a:p>
            <a:pPr lvl="0" defTabSz="457200">
              <a:defRPr/>
            </a:pPr>
            <a:r>
              <a:rPr lang="nb-NO" sz="2400" b="1" dirty="0">
                <a:latin typeface="Barlow" pitchFamily="2" charset="77"/>
              </a:rPr>
              <a:t>HØRE</a:t>
            </a:r>
            <a:r>
              <a:rPr lang="nb-NO" sz="2400" dirty="0">
                <a:latin typeface="Barlow" pitchFamily="2" charset="77"/>
              </a:rPr>
              <a:t> og </a:t>
            </a:r>
            <a:r>
              <a:rPr lang="nb-NO" sz="2400" b="1" dirty="0">
                <a:latin typeface="Barlow" pitchFamily="2" charset="77"/>
              </a:rPr>
              <a:t>GJØRE</a:t>
            </a:r>
            <a:r>
              <a:rPr lang="nb-NO" sz="2400" dirty="0">
                <a:latin typeface="Barlow" pitchFamily="2" charset="77"/>
              </a:rPr>
              <a:t> </a:t>
            </a:r>
            <a:endParaRPr kumimoji="0" lang="nb-NO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E2DDF5A3-D062-F34B-A368-B47082784648}"/>
              </a:ext>
            </a:extLst>
          </p:cNvPr>
          <p:cNvSpPr/>
          <p:nvPr/>
        </p:nvSpPr>
        <p:spPr>
          <a:xfrm>
            <a:off x="8005923" y="893119"/>
            <a:ext cx="4186077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ABC i praksis – gjøre</a:t>
            </a:r>
            <a:endParaRPr kumimoji="0" lang="nb-NO" sz="240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168"/>
              </a:buClr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Partnere og nettverk av aktører som involverer sine målgrupper, gjør ABC aktiviteter og tar initiativ til nye aktiviteter som styrker fellesskapene.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168"/>
              </a:buClr>
              <a:buSzTx/>
              <a:buFontTx/>
              <a:buNone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5168"/>
              </a:buClr>
              <a:buSzTx/>
              <a:buFontTx/>
              <a:buNone/>
              <a:tabLst/>
              <a:defRPr/>
            </a:pP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Eksempel på målgrupper</a:t>
            </a:r>
            <a:r>
              <a:rPr kumimoji="0" lang="nb-NO" b="0" i="0" u="none" strike="noStrike" kern="1200" cap="none" spc="0" normalizeH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 og arenaer 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Barn og ungdom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Helsetjenester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Arbeidslivet, </a:t>
            </a: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n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æringslivet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Nav, arbeidsinkludering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Frivilligheten</a:t>
            </a: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, frivilligsentraler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Fritid, lag og foreninger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anose="00000500000000000000" pitchFamily="2" charset="0"/>
                <a:ea typeface="+mn-ea"/>
                <a:cs typeface="+mn-cs"/>
              </a:rPr>
              <a:t>Minoritetsbefolkning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>
                <a:solidFill>
                  <a:srgbClr val="231E20"/>
                </a:solidFill>
                <a:latin typeface="Barlow" panose="00000500000000000000" pitchFamily="2" charset="0"/>
              </a:rPr>
              <a:t>Eldre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noProof="0" dirty="0">
                <a:solidFill>
                  <a:srgbClr val="231E20"/>
                </a:solidFill>
                <a:latin typeface="Barlow" panose="00000500000000000000" pitchFamily="2" charset="0"/>
              </a:rPr>
              <a:t>Arrangement og folkefester</a:t>
            </a:r>
            <a:endParaRPr kumimoji="0" lang="nb-NO" sz="1800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anose="00000500000000000000" pitchFamily="2" charset="0"/>
              <a:ea typeface="+mn-ea"/>
              <a:cs typeface="+mn-cs"/>
            </a:endParaRP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359E282-0C6A-BA8E-3950-03589B290DE2}"/>
              </a:ext>
            </a:extLst>
          </p:cNvPr>
          <p:cNvSpPr txBox="1"/>
          <p:nvPr/>
        </p:nvSpPr>
        <p:spPr>
          <a:xfrm>
            <a:off x="5832625" y="6664135"/>
            <a:ext cx="19185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900" dirty="0">
                <a:solidFill>
                  <a:schemeClr val="tx1">
                    <a:lumMod val="10000"/>
                    <a:lumOff val="90000"/>
                  </a:schemeClr>
                </a:solidFill>
                <a:latin typeface="Barlow" panose="00000500000000000000" pitchFamily="2" charset="0"/>
              </a:rPr>
              <a:t>Foto: Kristian Thorsen/Manet film</a:t>
            </a:r>
          </a:p>
        </p:txBody>
      </p:sp>
    </p:spTree>
    <p:extLst>
      <p:ext uri="{BB962C8B-B14F-4D97-AF65-F5344CB8AC3E}">
        <p14:creationId xmlns:p14="http://schemas.microsoft.com/office/powerpoint/2010/main" val="3371089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C8D19C61-D975-C744-8DD8-7E00253E4045}"/>
              </a:ext>
            </a:extLst>
          </p:cNvPr>
          <p:cNvSpPr/>
          <p:nvPr/>
        </p:nvSpPr>
        <p:spPr>
          <a:xfrm>
            <a:off x="8133221" y="0"/>
            <a:ext cx="406439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7FF8C78-FA9C-6343-BE9B-5A189EA32FE0}"/>
              </a:ext>
            </a:extLst>
          </p:cNvPr>
          <p:cNvSpPr/>
          <p:nvPr/>
        </p:nvSpPr>
        <p:spPr>
          <a:xfrm>
            <a:off x="510062" y="972290"/>
            <a:ext cx="57204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dirty="0">
                <a:latin typeface="Barlow" pitchFamily="2" charset="77"/>
              </a:rPr>
              <a:t>En guide til ABC i kommunen.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A667E7-906E-1FEF-6E9F-0C81AE752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2946" y="3916150"/>
            <a:ext cx="2457834" cy="1149864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DE3E3C8-DE0E-F3F1-000B-84B2B2B01AB7}"/>
              </a:ext>
            </a:extLst>
          </p:cNvPr>
          <p:cNvSpPr txBox="1"/>
          <p:nvPr/>
        </p:nvSpPr>
        <p:spPr>
          <a:xfrm>
            <a:off x="510062" y="1609337"/>
            <a:ext cx="7489980" cy="49202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nb-NO" sz="1800" kern="100" dirty="0">
                <a:solidFill>
                  <a:schemeClr val="accent4">
                    <a:lumMod val="50000"/>
                  </a:schemeClr>
                </a:solidFill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Høre og gjøre</a:t>
            </a:r>
          </a:p>
          <a:p>
            <a:pPr marL="285750" lvl="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Ved å bruke ABC-rammeverket i kommunen, øker </a:t>
            </a:r>
            <a:r>
              <a:rPr lang="nb-NO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dere</a:t>
            </a:r>
            <a:r>
              <a:rPr lang="nb-NO" kern="100" dirty="0">
                <a:effectLst/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kunnskapen til innbyggerne om hvordan de selv kan ta vare på sin egen og andres psykiske helse igjennom å gjøre noe aktivt, noe sammen og noe meningsfullt.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 tillegg bygger dere </a:t>
            </a:r>
            <a:r>
              <a:rPr kumimoji="0" lang="nb-NO" b="0" i="0" u="none" strike="noStrike" kern="1200" cap="none" spc="0" normalizeH="0" baseline="0" noProof="0" dirty="0">
                <a:ln>
                  <a:noFill/>
                </a:ln>
                <a:solidFill>
                  <a:srgbClr val="231E20"/>
                </a:solidFill>
                <a:effectLst/>
                <a:uLnTx/>
                <a:uFillTx/>
                <a:latin typeface="Barlow" pitchFamily="2" charset="77"/>
                <a:ea typeface="+mn-ea"/>
                <a:cs typeface="+mn-cs"/>
              </a:rPr>
              <a:t>nettverk av aktører som involverer sine målgrupper, gjør ABC aktiviteter, og tar initiativ til nye aktiviteter som styrker fellesskapene.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kern="100" dirty="0">
                <a:latin typeface="Barlow" panose="00000500000000000000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ABC- kommuner ønsker å bidra til at innbyggerne gjør noe aktivt, noe sammen og noe meningsfullt, på alle sine arenaer i kommunen, og i hele livsløpet. </a:t>
            </a:r>
            <a:endParaRPr kumimoji="0" lang="nb-NO" b="0" i="0" u="none" strike="noStrike" kern="1200" cap="none" spc="0" normalizeH="0" baseline="0" noProof="0" dirty="0">
              <a:ln>
                <a:noFill/>
              </a:ln>
              <a:solidFill>
                <a:srgbClr val="231E20"/>
              </a:solidFill>
              <a:effectLst/>
              <a:uLnTx/>
              <a:uFillTx/>
              <a:latin typeface="Barlow" pitchFamily="2" charset="77"/>
              <a:ea typeface="+mn-ea"/>
              <a:cs typeface="+mn-cs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nb-NO" dirty="0">
                <a:latin typeface="Barlow" panose="00000500000000000000" pitchFamily="2" charset="0"/>
              </a:rPr>
              <a:t>Et systematisk folkehelsearbeid i kommunene bygger på godt tverrfaglig samarbeid. Dette gir en god mulighet til å involvere frivilligheten og privat sektor i samskaping om godt lokalt utviklingsarbeid.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461AF4A-E6CB-AFB8-AABC-345FA2B1F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9913" y="1640241"/>
            <a:ext cx="3651013" cy="159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563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ktangel 14">
            <a:extLst>
              <a:ext uri="{FF2B5EF4-FFF2-40B4-BE49-F238E27FC236}">
                <a16:creationId xmlns:a16="http://schemas.microsoft.com/office/drawing/2014/main" id="{5125A54F-3C41-4A4E-AEEC-05AD2C17033C}"/>
              </a:ext>
            </a:extLst>
          </p:cNvPr>
          <p:cNvSpPr/>
          <p:nvPr/>
        </p:nvSpPr>
        <p:spPr>
          <a:xfrm>
            <a:off x="8543329" y="4338244"/>
            <a:ext cx="33067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Barlow" pitchFamily="2" charset="77"/>
              </a:rPr>
              <a:t>Innbyggerne i vår kommune skal bli møtt og verdsatt i ulike faser av livet, men samtidig få mulighet til å bidra med noe verdifullt og nyttig for andre – både igjennom jobb og fritid. 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EFA0BCEE-522E-B342-8E1A-89226BE2A03B}"/>
              </a:ext>
            </a:extLst>
          </p:cNvPr>
          <p:cNvSpPr/>
          <p:nvPr/>
        </p:nvSpPr>
        <p:spPr>
          <a:xfrm>
            <a:off x="4461559" y="4338244"/>
            <a:ext cx="368257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Barlow" pitchFamily="2" charset="77"/>
              </a:rPr>
              <a:t>Den enkelte føler på tilhørighet i lokalsamfunnet og kommunen sin ved å ha et nettverk og å være sosialt integrert. Vi har gode  møtearenaer, og mange som  inviterer andre inn i aktiviteter og fellesskap.</a:t>
            </a:r>
            <a:br>
              <a:rPr lang="nb-NO" sz="1600" dirty="0">
                <a:latin typeface="Barlow" pitchFamily="2" charset="77"/>
              </a:rPr>
            </a:br>
            <a:br>
              <a:rPr lang="nb-NO" sz="1600" dirty="0">
                <a:latin typeface="Barlow" pitchFamily="2" charset="77"/>
              </a:rPr>
            </a:br>
            <a:endParaRPr lang="nb-NO" sz="1600" dirty="0">
              <a:latin typeface="Barlow" pitchFamily="2" charset="77"/>
            </a:endParaRP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D11ACBD-34D3-6D40-A483-16E920BA7CAD}"/>
              </a:ext>
            </a:extLst>
          </p:cNvPr>
          <p:cNvSpPr/>
          <p:nvPr/>
        </p:nvSpPr>
        <p:spPr>
          <a:xfrm>
            <a:off x="447995" y="4338244"/>
            <a:ext cx="36825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dirty="0">
                <a:latin typeface="Barlow" pitchFamily="2" charset="77"/>
              </a:rPr>
              <a:t>I kommunen har vi høy grad av arbeidsinkludering, og det fins aktivitetstilbud for alle aldre og ulike interesser. Det er lett å finne informasjon om hvordan den enkelte kan aktivisere seg fysisk, sosialt, åndelig og mentalt.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43C137FB-598C-E447-9C73-8D4CF533F0F2}"/>
              </a:ext>
            </a:extLst>
          </p:cNvPr>
          <p:cNvSpPr/>
          <p:nvPr/>
        </p:nvSpPr>
        <p:spPr>
          <a:xfrm>
            <a:off x="447995" y="3429000"/>
            <a:ext cx="24240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>
                <a:latin typeface="Barlow" pitchFamily="2" charset="77"/>
              </a:rPr>
              <a:t>Gjør noe aktivt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575DA08C-034C-094F-8E74-38BD060224F8}"/>
              </a:ext>
            </a:extLst>
          </p:cNvPr>
          <p:cNvSpPr/>
          <p:nvPr/>
        </p:nvSpPr>
        <p:spPr>
          <a:xfrm>
            <a:off x="462312" y="3945090"/>
            <a:ext cx="74376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600" b="1" dirty="0">
                <a:solidFill>
                  <a:schemeClr val="accent1"/>
                </a:solidFill>
                <a:latin typeface="Barlow" pitchFamily="2" charset="77"/>
              </a:rPr>
              <a:t>ACT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1BE6F846-50BA-0246-9C62-DAD9978674AC}"/>
              </a:ext>
            </a:extLst>
          </p:cNvPr>
          <p:cNvSpPr/>
          <p:nvPr/>
        </p:nvSpPr>
        <p:spPr>
          <a:xfrm>
            <a:off x="4473440" y="3429000"/>
            <a:ext cx="28712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>
                <a:latin typeface="Barlow" pitchFamily="2" charset="77"/>
              </a:rPr>
              <a:t>Gjør noe sammen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34B5B934-7C6D-3643-9C88-FDED6E8520D1}"/>
              </a:ext>
            </a:extLst>
          </p:cNvPr>
          <p:cNvSpPr/>
          <p:nvPr/>
        </p:nvSpPr>
        <p:spPr>
          <a:xfrm>
            <a:off x="4473440" y="3934196"/>
            <a:ext cx="9364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>
                <a:solidFill>
                  <a:schemeClr val="accent2">
                    <a:lumMod val="75000"/>
                  </a:schemeClr>
                </a:solidFill>
                <a:latin typeface="Barlow" pitchFamily="2" charset="77"/>
              </a:rPr>
              <a:t>BELONG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0A8E57DA-FE8E-CB44-90DA-08685027DC66}"/>
              </a:ext>
            </a:extLst>
          </p:cNvPr>
          <p:cNvSpPr/>
          <p:nvPr/>
        </p:nvSpPr>
        <p:spPr>
          <a:xfrm>
            <a:off x="8512061" y="3429000"/>
            <a:ext cx="3377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dirty="0">
                <a:latin typeface="Barlow" pitchFamily="2" charset="77"/>
              </a:rPr>
              <a:t>Gjør noe meningsfylt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83D54DBB-0B31-AF4F-A563-FBB536F97331}"/>
              </a:ext>
            </a:extLst>
          </p:cNvPr>
          <p:cNvSpPr/>
          <p:nvPr/>
        </p:nvSpPr>
        <p:spPr>
          <a:xfrm>
            <a:off x="8515588" y="3945091"/>
            <a:ext cx="90601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600" b="1" dirty="0">
                <a:solidFill>
                  <a:schemeClr val="accent3">
                    <a:lumMod val="90000"/>
                  </a:schemeClr>
                </a:solidFill>
                <a:latin typeface="Barlow" pitchFamily="2" charset="77"/>
              </a:rPr>
              <a:t>COMMIT</a:t>
            </a:r>
          </a:p>
        </p:txBody>
      </p:sp>
      <p:pic>
        <p:nvPicPr>
          <p:cNvPr id="24" name="Bilde 23" descr="Et bilde som inneholder tegning&#10;&#10;Automatisk generert beskrivelse">
            <a:extLst>
              <a:ext uri="{FF2B5EF4-FFF2-40B4-BE49-F238E27FC236}">
                <a16:creationId xmlns:a16="http://schemas.microsoft.com/office/drawing/2014/main" id="{2ED428D0-712C-AF4A-9520-D9FE40FAB6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5588" y="2086925"/>
            <a:ext cx="1136335" cy="1142316"/>
          </a:xfrm>
          <a:prstGeom prst="rect">
            <a:avLst/>
          </a:prstGeom>
        </p:spPr>
      </p:pic>
      <p:pic>
        <p:nvPicPr>
          <p:cNvPr id="26" name="Bilde 25" descr="Et bilde som inneholder tegning&#10;&#10;Automatisk generert beskrivelse">
            <a:extLst>
              <a:ext uri="{FF2B5EF4-FFF2-40B4-BE49-F238E27FC236}">
                <a16:creationId xmlns:a16="http://schemas.microsoft.com/office/drawing/2014/main" id="{DA845F92-E8A4-A743-A392-2CC05C1BE0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3440" y="2086926"/>
            <a:ext cx="1136334" cy="1142315"/>
          </a:xfrm>
          <a:prstGeom prst="rect">
            <a:avLst/>
          </a:prstGeom>
        </p:spPr>
      </p:pic>
      <p:pic>
        <p:nvPicPr>
          <p:cNvPr id="28" name="Bilde 27" descr="Et bilde som inneholder tegning&#10;&#10;Automatisk generert beskrivelse">
            <a:extLst>
              <a:ext uri="{FF2B5EF4-FFF2-40B4-BE49-F238E27FC236}">
                <a16:creationId xmlns:a16="http://schemas.microsoft.com/office/drawing/2014/main" id="{10B5FBA8-579A-564E-A2A6-ED868B33E8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995" y="2086926"/>
            <a:ext cx="1142315" cy="114231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9ACADA3-A256-06D5-7C2C-31CE73269D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571" y="565148"/>
            <a:ext cx="1653054" cy="773359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EBE61562-B09D-41D8-1CD3-713852C317FA}"/>
              </a:ext>
            </a:extLst>
          </p:cNvPr>
          <p:cNvSpPr txBox="1"/>
          <p:nvPr/>
        </p:nvSpPr>
        <p:spPr>
          <a:xfrm>
            <a:off x="643370" y="464808"/>
            <a:ext cx="4255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5400" dirty="0">
                <a:latin typeface="Barlow" panose="00000500000000000000" pitchFamily="2" charset="0"/>
              </a:rPr>
              <a:t>Kommunens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9B3DAA14-F4C6-3EF3-ED41-633EB7C36ADF}"/>
              </a:ext>
            </a:extLst>
          </p:cNvPr>
          <p:cNvSpPr txBox="1"/>
          <p:nvPr/>
        </p:nvSpPr>
        <p:spPr>
          <a:xfrm>
            <a:off x="2300514" y="6154126"/>
            <a:ext cx="7217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accent4">
                    <a:lumMod val="50000"/>
                  </a:schemeClr>
                </a:solidFill>
                <a:latin typeface="Barlow" panose="00000500000000000000" pitchFamily="2" charset="0"/>
              </a:rPr>
              <a:t>Dette bygger og styrker innbyggernes psykiske helse</a:t>
            </a:r>
          </a:p>
        </p:txBody>
      </p:sp>
    </p:spTree>
    <p:extLst>
      <p:ext uri="{BB962C8B-B14F-4D97-AF65-F5344CB8AC3E}">
        <p14:creationId xmlns:p14="http://schemas.microsoft.com/office/powerpoint/2010/main" val="1252953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Rett linje 3">
            <a:extLst>
              <a:ext uri="{FF2B5EF4-FFF2-40B4-BE49-F238E27FC236}">
                <a16:creationId xmlns:a16="http://schemas.microsoft.com/office/drawing/2014/main" id="{B12FDDBD-11C2-9E82-D31C-40112F275EAA}"/>
              </a:ext>
            </a:extLst>
          </p:cNvPr>
          <p:cNvCxnSpPr/>
          <p:nvPr/>
        </p:nvCxnSpPr>
        <p:spPr>
          <a:xfrm>
            <a:off x="449179" y="2871537"/>
            <a:ext cx="11470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50A9BFC2-4201-216A-8DE6-854D4634A21D}"/>
              </a:ext>
            </a:extLst>
          </p:cNvPr>
          <p:cNvSpPr/>
          <p:nvPr/>
        </p:nvSpPr>
        <p:spPr>
          <a:xfrm>
            <a:off x="192505" y="162211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400" dirty="0"/>
              <a:t>Toppledelsen får høre om  ABC for første gang</a:t>
            </a:r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FBB83201-6D09-859A-EBB5-5F0D5BB6A8EE}"/>
              </a:ext>
            </a:extLst>
          </p:cNvPr>
          <p:cNvSpPr/>
          <p:nvPr/>
        </p:nvSpPr>
        <p:spPr>
          <a:xfrm>
            <a:off x="1435769" y="3280613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200" dirty="0"/>
              <a:t>Bestilling fra toppledelsen om å «innføre» ABC i kommunen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857774CA-64F4-1A6C-82F0-DACB3E108684}"/>
              </a:ext>
            </a:extLst>
          </p:cNvPr>
          <p:cNvSpPr/>
          <p:nvPr/>
        </p:nvSpPr>
        <p:spPr>
          <a:xfrm>
            <a:off x="2751221" y="162211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200" dirty="0"/>
              <a:t>Arbeidsgruppe for ABC opprettet «Hvordan kan vi jobbe med ABC?»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D5301466-866C-7ADE-3396-C83FA42C48CE}"/>
              </a:ext>
            </a:extLst>
          </p:cNvPr>
          <p:cNvSpPr/>
          <p:nvPr/>
        </p:nvSpPr>
        <p:spPr>
          <a:xfrm>
            <a:off x="4026569" y="3280613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400" dirty="0"/>
              <a:t>Kompetansebygging på ABC-konseptet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5A1FD287-2008-689F-43F6-F38099DCD4FC}"/>
              </a:ext>
            </a:extLst>
          </p:cNvPr>
          <p:cNvSpPr/>
          <p:nvPr/>
        </p:nvSpPr>
        <p:spPr>
          <a:xfrm>
            <a:off x="5253788" y="162211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400" dirty="0"/>
              <a:t>Søker om midler til ABC-prosjekt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09BB8DF0-E7D9-A5B4-B2CC-29C8E4603795}"/>
              </a:ext>
            </a:extLst>
          </p:cNvPr>
          <p:cNvSpPr/>
          <p:nvPr/>
        </p:nvSpPr>
        <p:spPr>
          <a:xfrm>
            <a:off x="6617369" y="3288645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200" dirty="0"/>
              <a:t>Innvilget tilskudd</a:t>
            </a:r>
          </a:p>
          <a:p>
            <a:pPr lvl="0" algn="ctr"/>
            <a:r>
              <a:rPr lang="nb-NO" sz="1200" dirty="0"/>
              <a:t>ABC – nettverk opprettet </a:t>
            </a:r>
          </a:p>
        </p:txBody>
      </p:sp>
      <p:sp>
        <p:nvSpPr>
          <p:cNvPr id="11" name="Rektangel: avrundede hjørner 10">
            <a:extLst>
              <a:ext uri="{FF2B5EF4-FFF2-40B4-BE49-F238E27FC236}">
                <a16:creationId xmlns:a16="http://schemas.microsoft.com/office/drawing/2014/main" id="{A98D4604-3945-1CBD-54E0-C3772BCBAD0B}"/>
              </a:ext>
            </a:extLst>
          </p:cNvPr>
          <p:cNvSpPr/>
          <p:nvPr/>
        </p:nvSpPr>
        <p:spPr>
          <a:xfrm>
            <a:off x="7756355" y="161708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dirty="0"/>
              <a:t>Innbygger-arrangement</a:t>
            </a:r>
          </a:p>
        </p:txBody>
      </p:sp>
      <p:sp>
        <p:nvSpPr>
          <p:cNvPr id="12" name="Rektangel: avrundede hjørner 11">
            <a:extLst>
              <a:ext uri="{FF2B5EF4-FFF2-40B4-BE49-F238E27FC236}">
                <a16:creationId xmlns:a16="http://schemas.microsoft.com/office/drawing/2014/main" id="{1E1B7815-2A2C-82B7-627B-A1F4EBE0B925}"/>
              </a:ext>
            </a:extLst>
          </p:cNvPr>
          <p:cNvSpPr/>
          <p:nvPr/>
        </p:nvSpPr>
        <p:spPr>
          <a:xfrm>
            <a:off x="9208169" y="3288645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ABC-verksted for hele kommunen</a:t>
            </a:r>
          </a:p>
          <a:p>
            <a:pPr lvl="0" algn="ctr"/>
            <a:endParaRPr lang="nb-NO" sz="1200" dirty="0"/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1CAFC2B2-6AE1-58D3-277B-7EA429ACC1E4}"/>
              </a:ext>
            </a:extLst>
          </p:cNvPr>
          <p:cNvSpPr txBox="1"/>
          <p:nvPr/>
        </p:nvSpPr>
        <p:spPr>
          <a:xfrm>
            <a:off x="613365" y="276174"/>
            <a:ext cx="115505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latin typeface="Barlow" panose="00000500000000000000" pitchFamily="2" charset="0"/>
              </a:rPr>
              <a:t>Hvordan komme i gang? Eksempel på «top-</a:t>
            </a:r>
            <a:r>
              <a:rPr lang="nb-NO" sz="3200" dirty="0" err="1">
                <a:latin typeface="Barlow" panose="00000500000000000000" pitchFamily="2" charset="0"/>
              </a:rPr>
              <a:t>down</a:t>
            </a:r>
            <a:r>
              <a:rPr lang="nb-NO" sz="3200" dirty="0">
                <a:latin typeface="Barlow" panose="00000500000000000000" pitchFamily="2" charset="0"/>
              </a:rPr>
              <a:t>-tidslinje»</a:t>
            </a:r>
          </a:p>
        </p:txBody>
      </p: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356B81F2-6B3A-4777-3AB5-7A73C93DF429}"/>
              </a:ext>
            </a:extLst>
          </p:cNvPr>
          <p:cNvCxnSpPr>
            <a:cxnSpLocks/>
            <a:stCxn id="5" idx="2"/>
          </p:cNvCxnSpPr>
          <p:nvPr/>
        </p:nvCxnSpPr>
        <p:spPr>
          <a:xfrm flipH="1">
            <a:off x="1227220" y="2335983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D09E35BB-2D60-E6C6-E1F7-77C5FA40A530}"/>
              </a:ext>
            </a:extLst>
          </p:cNvPr>
          <p:cNvCxnSpPr>
            <a:cxnSpLocks/>
          </p:cNvCxnSpPr>
          <p:nvPr/>
        </p:nvCxnSpPr>
        <p:spPr>
          <a:xfrm flipH="1">
            <a:off x="8815132" y="2319201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ett linje 18">
            <a:extLst>
              <a:ext uri="{FF2B5EF4-FFF2-40B4-BE49-F238E27FC236}">
                <a16:creationId xmlns:a16="http://schemas.microsoft.com/office/drawing/2014/main" id="{942696D2-3B39-4094-0E9D-36688C36677C}"/>
              </a:ext>
            </a:extLst>
          </p:cNvPr>
          <p:cNvCxnSpPr>
            <a:cxnSpLocks/>
          </p:cNvCxnSpPr>
          <p:nvPr/>
        </p:nvCxnSpPr>
        <p:spPr>
          <a:xfrm flipH="1">
            <a:off x="6248398" y="2335983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ett linje 19">
            <a:extLst>
              <a:ext uri="{FF2B5EF4-FFF2-40B4-BE49-F238E27FC236}">
                <a16:creationId xmlns:a16="http://schemas.microsoft.com/office/drawing/2014/main" id="{424054C2-3651-7DF7-671F-A9B54808A56D}"/>
              </a:ext>
            </a:extLst>
          </p:cNvPr>
          <p:cNvCxnSpPr>
            <a:cxnSpLocks/>
          </p:cNvCxnSpPr>
          <p:nvPr/>
        </p:nvCxnSpPr>
        <p:spPr>
          <a:xfrm flipH="1">
            <a:off x="3858122" y="2335983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linje 20">
            <a:extLst>
              <a:ext uri="{FF2B5EF4-FFF2-40B4-BE49-F238E27FC236}">
                <a16:creationId xmlns:a16="http://schemas.microsoft.com/office/drawing/2014/main" id="{E148BAC8-F2CB-253A-1C0B-98D9EDE0D0E5}"/>
              </a:ext>
            </a:extLst>
          </p:cNvPr>
          <p:cNvCxnSpPr>
            <a:cxnSpLocks/>
          </p:cNvCxnSpPr>
          <p:nvPr/>
        </p:nvCxnSpPr>
        <p:spPr>
          <a:xfrm flipH="1">
            <a:off x="2438403" y="2871538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ett linje 21">
            <a:extLst>
              <a:ext uri="{FF2B5EF4-FFF2-40B4-BE49-F238E27FC236}">
                <a16:creationId xmlns:a16="http://schemas.microsoft.com/office/drawing/2014/main" id="{AEC90BA1-937D-0C77-3F31-6B61D0F85B2B}"/>
              </a:ext>
            </a:extLst>
          </p:cNvPr>
          <p:cNvCxnSpPr>
            <a:cxnSpLocks/>
          </p:cNvCxnSpPr>
          <p:nvPr/>
        </p:nvCxnSpPr>
        <p:spPr>
          <a:xfrm flipH="1">
            <a:off x="5081336" y="2871537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linje 22">
            <a:extLst>
              <a:ext uri="{FF2B5EF4-FFF2-40B4-BE49-F238E27FC236}">
                <a16:creationId xmlns:a16="http://schemas.microsoft.com/office/drawing/2014/main" id="{6FF75BFA-1F23-EBC4-45EA-4646952A1C43}"/>
              </a:ext>
            </a:extLst>
          </p:cNvPr>
          <p:cNvCxnSpPr>
            <a:cxnSpLocks/>
          </p:cNvCxnSpPr>
          <p:nvPr/>
        </p:nvCxnSpPr>
        <p:spPr>
          <a:xfrm flipH="1">
            <a:off x="7652080" y="2871537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ett linje 23">
            <a:extLst>
              <a:ext uri="{FF2B5EF4-FFF2-40B4-BE49-F238E27FC236}">
                <a16:creationId xmlns:a16="http://schemas.microsoft.com/office/drawing/2014/main" id="{333B68E6-86C7-F885-010C-CAD82B07FC02}"/>
              </a:ext>
            </a:extLst>
          </p:cNvPr>
          <p:cNvCxnSpPr>
            <a:cxnSpLocks/>
          </p:cNvCxnSpPr>
          <p:nvPr/>
        </p:nvCxnSpPr>
        <p:spPr>
          <a:xfrm flipH="1">
            <a:off x="10242880" y="2862290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2156B1F1-1643-E4E3-B5E7-978C77DF3E3E}"/>
              </a:ext>
            </a:extLst>
          </p:cNvPr>
          <p:cNvSpPr txBox="1"/>
          <p:nvPr/>
        </p:nvSpPr>
        <p:spPr>
          <a:xfrm>
            <a:off x="328863" y="2603760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nov. 22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C4E97175-6B8D-A15E-9720-F6263E8ED089}"/>
              </a:ext>
            </a:extLst>
          </p:cNvPr>
          <p:cNvSpPr txBox="1"/>
          <p:nvPr/>
        </p:nvSpPr>
        <p:spPr>
          <a:xfrm>
            <a:off x="1692445" y="2887838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des. 22</a:t>
            </a:r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E1D1E10B-4500-D1FC-58EE-2B4601706D20}"/>
              </a:ext>
            </a:extLst>
          </p:cNvPr>
          <p:cNvSpPr txBox="1"/>
          <p:nvPr/>
        </p:nvSpPr>
        <p:spPr>
          <a:xfrm>
            <a:off x="3152273" y="2610839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jan. 23</a:t>
            </a:r>
          </a:p>
        </p:txBody>
      </p:sp>
      <p:sp>
        <p:nvSpPr>
          <p:cNvPr id="28" name="TekstSylinder 27">
            <a:extLst>
              <a:ext uri="{FF2B5EF4-FFF2-40B4-BE49-F238E27FC236}">
                <a16:creationId xmlns:a16="http://schemas.microsoft.com/office/drawing/2014/main" id="{9CEDA42A-281A-6ED9-AEAF-631A6D117299}"/>
              </a:ext>
            </a:extLst>
          </p:cNvPr>
          <p:cNvSpPr txBox="1"/>
          <p:nvPr/>
        </p:nvSpPr>
        <p:spPr>
          <a:xfrm>
            <a:off x="4247143" y="2866832"/>
            <a:ext cx="85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fra jan. 23</a:t>
            </a:r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E4BAB63-D969-320D-FCD2-296632A92B2C}"/>
              </a:ext>
            </a:extLst>
          </p:cNvPr>
          <p:cNvSpPr txBox="1"/>
          <p:nvPr/>
        </p:nvSpPr>
        <p:spPr>
          <a:xfrm>
            <a:off x="5542546" y="2610839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feb. 23</a:t>
            </a:r>
          </a:p>
        </p:txBody>
      </p: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EB2E2F78-47FE-B0D2-40CA-589B5DF40808}"/>
              </a:ext>
            </a:extLst>
          </p:cNvPr>
          <p:cNvSpPr txBox="1"/>
          <p:nvPr/>
        </p:nvSpPr>
        <p:spPr>
          <a:xfrm>
            <a:off x="6930183" y="2892085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mai 23</a:t>
            </a:r>
          </a:p>
        </p:txBody>
      </p:sp>
      <p:sp>
        <p:nvSpPr>
          <p:cNvPr id="31" name="TekstSylinder 30">
            <a:extLst>
              <a:ext uri="{FF2B5EF4-FFF2-40B4-BE49-F238E27FC236}">
                <a16:creationId xmlns:a16="http://schemas.microsoft.com/office/drawing/2014/main" id="{C2816388-9071-CC29-E23B-87B87B6DE695}"/>
              </a:ext>
            </a:extLst>
          </p:cNvPr>
          <p:cNvSpPr txBox="1"/>
          <p:nvPr/>
        </p:nvSpPr>
        <p:spPr>
          <a:xfrm>
            <a:off x="9561091" y="2897706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sep. 23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3D7A9076-9A0B-702B-2093-34CFFEA5B32B}"/>
              </a:ext>
            </a:extLst>
          </p:cNvPr>
          <p:cNvSpPr txBox="1"/>
          <p:nvPr/>
        </p:nvSpPr>
        <p:spPr>
          <a:xfrm>
            <a:off x="8157408" y="2610839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juni. 23</a:t>
            </a:r>
          </a:p>
        </p:txBody>
      </p:sp>
      <p:cxnSp>
        <p:nvCxnSpPr>
          <p:cNvPr id="34" name="Rett linje 33">
            <a:extLst>
              <a:ext uri="{FF2B5EF4-FFF2-40B4-BE49-F238E27FC236}">
                <a16:creationId xmlns:a16="http://schemas.microsoft.com/office/drawing/2014/main" id="{97DC5A6B-7DB2-2286-2BDD-826F61318562}"/>
              </a:ext>
            </a:extLst>
          </p:cNvPr>
          <p:cNvCxnSpPr/>
          <p:nvPr/>
        </p:nvCxnSpPr>
        <p:spPr>
          <a:xfrm>
            <a:off x="513345" y="4186989"/>
            <a:ext cx="114701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ktangel: avrundede hjørner 63">
            <a:extLst>
              <a:ext uri="{FF2B5EF4-FFF2-40B4-BE49-F238E27FC236}">
                <a16:creationId xmlns:a16="http://schemas.microsoft.com/office/drawing/2014/main" id="{A094D3EC-D939-FE14-7B16-33D1C2E65437}"/>
              </a:ext>
            </a:extLst>
          </p:cNvPr>
          <p:cNvSpPr/>
          <p:nvPr/>
        </p:nvSpPr>
        <p:spPr>
          <a:xfrm>
            <a:off x="10094491" y="1618816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200" dirty="0"/>
              <a:t>Vi har gjort oss en mening om hva det betyr å være en ABC-kommune </a:t>
            </a:r>
          </a:p>
        </p:txBody>
      </p:sp>
      <p:cxnSp>
        <p:nvCxnSpPr>
          <p:cNvPr id="65" name="Rett linje 64">
            <a:extLst>
              <a:ext uri="{FF2B5EF4-FFF2-40B4-BE49-F238E27FC236}">
                <a16:creationId xmlns:a16="http://schemas.microsoft.com/office/drawing/2014/main" id="{B9C7AF25-D98A-AAF8-CFE2-E36D53D5A074}"/>
              </a:ext>
            </a:extLst>
          </p:cNvPr>
          <p:cNvCxnSpPr>
            <a:cxnSpLocks/>
          </p:cNvCxnSpPr>
          <p:nvPr/>
        </p:nvCxnSpPr>
        <p:spPr>
          <a:xfrm flipH="1">
            <a:off x="11129195" y="2326736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kstSylinder 65">
            <a:extLst>
              <a:ext uri="{FF2B5EF4-FFF2-40B4-BE49-F238E27FC236}">
                <a16:creationId xmlns:a16="http://schemas.microsoft.com/office/drawing/2014/main" id="{97CD87F9-9BA6-D352-11AF-C6D7EEC8A992}"/>
              </a:ext>
            </a:extLst>
          </p:cNvPr>
          <p:cNvSpPr txBox="1"/>
          <p:nvPr/>
        </p:nvSpPr>
        <p:spPr>
          <a:xfrm>
            <a:off x="10431360" y="2608733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okt. 23</a:t>
            </a:r>
          </a:p>
        </p:txBody>
      </p:sp>
    </p:spTree>
    <p:extLst>
      <p:ext uri="{BB962C8B-B14F-4D97-AF65-F5344CB8AC3E}">
        <p14:creationId xmlns:p14="http://schemas.microsoft.com/office/powerpoint/2010/main" val="3474153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Rett linje 1">
            <a:extLst>
              <a:ext uri="{FF2B5EF4-FFF2-40B4-BE49-F238E27FC236}">
                <a16:creationId xmlns:a16="http://schemas.microsoft.com/office/drawing/2014/main" id="{F05AAE55-70AD-C760-5309-D875B6F06B51}"/>
              </a:ext>
            </a:extLst>
          </p:cNvPr>
          <p:cNvCxnSpPr/>
          <p:nvPr/>
        </p:nvCxnSpPr>
        <p:spPr>
          <a:xfrm>
            <a:off x="601579" y="3023937"/>
            <a:ext cx="1147010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ktangel: avrundede hjørner 2">
            <a:extLst>
              <a:ext uri="{FF2B5EF4-FFF2-40B4-BE49-F238E27FC236}">
                <a16:creationId xmlns:a16="http://schemas.microsoft.com/office/drawing/2014/main" id="{98A47D39-0B22-8857-47C2-6BF2189A2C17}"/>
              </a:ext>
            </a:extLst>
          </p:cNvPr>
          <p:cNvSpPr/>
          <p:nvPr/>
        </p:nvSpPr>
        <p:spPr>
          <a:xfrm>
            <a:off x="344905" y="177451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400" dirty="0"/>
              <a:t>Styrer i barnehagen hører om ABC på en konferanse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674ACFED-2304-6B48-0909-D023468DFA0B}"/>
              </a:ext>
            </a:extLst>
          </p:cNvPr>
          <p:cNvSpPr/>
          <p:nvPr/>
        </p:nvSpPr>
        <p:spPr>
          <a:xfrm>
            <a:off x="1588169" y="3433013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200" dirty="0"/>
              <a:t>Barnehagen tester ut arbeidslivets ABC til ansatte </a:t>
            </a:r>
          </a:p>
        </p:txBody>
      </p:sp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1A43BB06-60E0-051C-1648-3C8144EDA9B9}"/>
              </a:ext>
            </a:extLst>
          </p:cNvPr>
          <p:cNvSpPr/>
          <p:nvPr/>
        </p:nvSpPr>
        <p:spPr>
          <a:xfrm>
            <a:off x="2903621" y="177451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200" dirty="0"/>
              <a:t>Formidler gode erfaringer i resten av sektor oppvekst</a:t>
            </a:r>
          </a:p>
          <a:p>
            <a:pPr lvl="0" algn="ctr"/>
            <a:endParaRPr lang="nb-NO" sz="1200" dirty="0"/>
          </a:p>
        </p:txBody>
      </p:sp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57F5C673-115B-B5B2-0173-B77DA4D67058}"/>
              </a:ext>
            </a:extLst>
          </p:cNvPr>
          <p:cNvSpPr/>
          <p:nvPr/>
        </p:nvSpPr>
        <p:spPr>
          <a:xfrm>
            <a:off x="4178969" y="3433013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400" dirty="0"/>
              <a:t>Flere barnehager og noen skoler tester ut rammeverket</a:t>
            </a:r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068D328A-5427-F74D-EE3D-676F99A0834F}"/>
              </a:ext>
            </a:extLst>
          </p:cNvPr>
          <p:cNvSpPr/>
          <p:nvPr/>
        </p:nvSpPr>
        <p:spPr>
          <a:xfrm>
            <a:off x="5406188" y="177451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400" dirty="0"/>
              <a:t>Arbeidet med ABC spilles inn i AMU som sak</a:t>
            </a:r>
          </a:p>
        </p:txBody>
      </p:sp>
      <p:sp>
        <p:nvSpPr>
          <p:cNvPr id="8" name="Rektangel: avrundede hjørner 7">
            <a:extLst>
              <a:ext uri="{FF2B5EF4-FFF2-40B4-BE49-F238E27FC236}">
                <a16:creationId xmlns:a16="http://schemas.microsoft.com/office/drawing/2014/main" id="{78657E92-8887-7C7A-F4B9-6C338544C5AF}"/>
              </a:ext>
            </a:extLst>
          </p:cNvPr>
          <p:cNvSpPr/>
          <p:nvPr/>
        </p:nvSpPr>
        <p:spPr>
          <a:xfrm>
            <a:off x="6769769" y="3441045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200" dirty="0"/>
              <a:t>Erfaringer med ABC-konseptet deles i kommunedirektørens ledergruppe</a:t>
            </a:r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ADA5AAF1-0F49-4DEC-E134-8CD2D7DDE76F}"/>
              </a:ext>
            </a:extLst>
          </p:cNvPr>
          <p:cNvSpPr/>
          <p:nvPr/>
        </p:nvSpPr>
        <p:spPr>
          <a:xfrm>
            <a:off x="7788435" y="1769489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100" dirty="0"/>
              <a:t>Flere sektorer prøver ut konseptet, og helse tar i bruk abc sammen med frivilligheten i noen tjenester</a:t>
            </a:r>
          </a:p>
        </p:txBody>
      </p:sp>
      <p:sp>
        <p:nvSpPr>
          <p:cNvPr id="10" name="Rektangel: avrundede hjørner 9">
            <a:extLst>
              <a:ext uri="{FF2B5EF4-FFF2-40B4-BE49-F238E27FC236}">
                <a16:creationId xmlns:a16="http://schemas.microsoft.com/office/drawing/2014/main" id="{5D87863C-7314-1CD0-C3D6-4B9C18BAD95C}"/>
              </a:ext>
            </a:extLst>
          </p:cNvPr>
          <p:cNvSpPr/>
          <p:nvPr/>
        </p:nvSpPr>
        <p:spPr>
          <a:xfrm>
            <a:off x="9360569" y="3441045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200" dirty="0"/>
              <a:t>Frivilligheten blir involvert, og kobler seg på</a:t>
            </a:r>
          </a:p>
        </p:txBody>
      </p: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8E8487F4-CF33-4156-F028-A5F5FB6CA0D5}"/>
              </a:ext>
            </a:extLst>
          </p:cNvPr>
          <p:cNvCxnSpPr>
            <a:cxnSpLocks/>
            <a:stCxn id="3" idx="2"/>
          </p:cNvCxnSpPr>
          <p:nvPr/>
        </p:nvCxnSpPr>
        <p:spPr>
          <a:xfrm flipH="1">
            <a:off x="1379620" y="2488383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CD469900-40E2-6624-AB03-F60EF64C2E4B}"/>
              </a:ext>
            </a:extLst>
          </p:cNvPr>
          <p:cNvCxnSpPr>
            <a:cxnSpLocks/>
          </p:cNvCxnSpPr>
          <p:nvPr/>
        </p:nvCxnSpPr>
        <p:spPr>
          <a:xfrm flipH="1">
            <a:off x="8967532" y="2471601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A6E8CCD9-A787-DCC3-0EC2-330166170C9D}"/>
              </a:ext>
            </a:extLst>
          </p:cNvPr>
          <p:cNvCxnSpPr>
            <a:cxnSpLocks/>
          </p:cNvCxnSpPr>
          <p:nvPr/>
        </p:nvCxnSpPr>
        <p:spPr>
          <a:xfrm flipH="1">
            <a:off x="6400798" y="2488383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D889C580-148F-48C5-3C0C-8C755C72D305}"/>
              </a:ext>
            </a:extLst>
          </p:cNvPr>
          <p:cNvCxnSpPr>
            <a:cxnSpLocks/>
          </p:cNvCxnSpPr>
          <p:nvPr/>
        </p:nvCxnSpPr>
        <p:spPr>
          <a:xfrm flipH="1">
            <a:off x="4010522" y="2488383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tt linje 14">
            <a:extLst>
              <a:ext uri="{FF2B5EF4-FFF2-40B4-BE49-F238E27FC236}">
                <a16:creationId xmlns:a16="http://schemas.microsoft.com/office/drawing/2014/main" id="{359C131A-A51A-35A6-3A7F-541188F01111}"/>
              </a:ext>
            </a:extLst>
          </p:cNvPr>
          <p:cNvCxnSpPr>
            <a:cxnSpLocks/>
          </p:cNvCxnSpPr>
          <p:nvPr/>
        </p:nvCxnSpPr>
        <p:spPr>
          <a:xfrm flipH="1">
            <a:off x="2590803" y="3023938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linje 15">
            <a:extLst>
              <a:ext uri="{FF2B5EF4-FFF2-40B4-BE49-F238E27FC236}">
                <a16:creationId xmlns:a16="http://schemas.microsoft.com/office/drawing/2014/main" id="{034A64C7-74A2-8477-2336-99A12DC7587A}"/>
              </a:ext>
            </a:extLst>
          </p:cNvPr>
          <p:cNvCxnSpPr>
            <a:cxnSpLocks/>
          </p:cNvCxnSpPr>
          <p:nvPr/>
        </p:nvCxnSpPr>
        <p:spPr>
          <a:xfrm flipH="1">
            <a:off x="5233736" y="3023937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ett linje 16">
            <a:extLst>
              <a:ext uri="{FF2B5EF4-FFF2-40B4-BE49-F238E27FC236}">
                <a16:creationId xmlns:a16="http://schemas.microsoft.com/office/drawing/2014/main" id="{FF941428-50A6-6B9E-F83C-68E98960602D}"/>
              </a:ext>
            </a:extLst>
          </p:cNvPr>
          <p:cNvCxnSpPr>
            <a:cxnSpLocks/>
          </p:cNvCxnSpPr>
          <p:nvPr/>
        </p:nvCxnSpPr>
        <p:spPr>
          <a:xfrm flipH="1">
            <a:off x="7804480" y="3023937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tt linje 17">
            <a:extLst>
              <a:ext uri="{FF2B5EF4-FFF2-40B4-BE49-F238E27FC236}">
                <a16:creationId xmlns:a16="http://schemas.microsoft.com/office/drawing/2014/main" id="{FAA45E01-DF3D-89E3-B22F-B8B4AB175B35}"/>
              </a:ext>
            </a:extLst>
          </p:cNvPr>
          <p:cNvCxnSpPr>
            <a:cxnSpLocks/>
          </p:cNvCxnSpPr>
          <p:nvPr/>
        </p:nvCxnSpPr>
        <p:spPr>
          <a:xfrm flipH="1">
            <a:off x="10395280" y="3014690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E5BA3E68-72DF-642A-5092-FA9B6883297B}"/>
              </a:ext>
            </a:extLst>
          </p:cNvPr>
          <p:cNvSpPr txBox="1"/>
          <p:nvPr/>
        </p:nvSpPr>
        <p:spPr>
          <a:xfrm>
            <a:off x="481263" y="2756160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nov. 22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FEF7019C-76E9-CAD2-FC67-0C8B7576A130}"/>
              </a:ext>
            </a:extLst>
          </p:cNvPr>
          <p:cNvSpPr txBox="1"/>
          <p:nvPr/>
        </p:nvSpPr>
        <p:spPr>
          <a:xfrm>
            <a:off x="1844845" y="3040238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des. 22</a:t>
            </a:r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40884444-FEBC-38FA-BCAD-8477F161FEE3}"/>
              </a:ext>
            </a:extLst>
          </p:cNvPr>
          <p:cNvSpPr txBox="1"/>
          <p:nvPr/>
        </p:nvSpPr>
        <p:spPr>
          <a:xfrm>
            <a:off x="3304673" y="2763239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jan. 23</a:t>
            </a:r>
          </a:p>
        </p:txBody>
      </p:sp>
      <p:sp>
        <p:nvSpPr>
          <p:cNvPr id="22" name="TekstSylinder 21">
            <a:extLst>
              <a:ext uri="{FF2B5EF4-FFF2-40B4-BE49-F238E27FC236}">
                <a16:creationId xmlns:a16="http://schemas.microsoft.com/office/drawing/2014/main" id="{EAC060B3-9CE7-5984-FA57-20F39D4EF32A}"/>
              </a:ext>
            </a:extLst>
          </p:cNvPr>
          <p:cNvSpPr txBox="1"/>
          <p:nvPr/>
        </p:nvSpPr>
        <p:spPr>
          <a:xfrm>
            <a:off x="4399543" y="3019232"/>
            <a:ext cx="858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feb. 23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5B3E5D24-F103-4BDB-B1E7-0348FCF42F82}"/>
              </a:ext>
            </a:extLst>
          </p:cNvPr>
          <p:cNvSpPr txBox="1"/>
          <p:nvPr/>
        </p:nvSpPr>
        <p:spPr>
          <a:xfrm>
            <a:off x="5694945" y="2763239"/>
            <a:ext cx="85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 err="1">
                <a:solidFill>
                  <a:srgbClr val="FF0000"/>
                </a:solidFill>
              </a:rPr>
              <a:t>mar</a:t>
            </a:r>
            <a:r>
              <a:rPr lang="nb-NO" sz="1200" b="1" dirty="0">
                <a:solidFill>
                  <a:srgbClr val="FF0000"/>
                </a:solidFill>
              </a:rPr>
              <a:t>. 23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18DB1FA9-1CA1-2DE5-57BE-52543F9FDEAD}"/>
              </a:ext>
            </a:extLst>
          </p:cNvPr>
          <p:cNvSpPr txBox="1"/>
          <p:nvPr/>
        </p:nvSpPr>
        <p:spPr>
          <a:xfrm>
            <a:off x="7082583" y="3044485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mai 23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56A2F0FC-FEC7-F4A1-47C3-937A6DB98E6B}"/>
              </a:ext>
            </a:extLst>
          </p:cNvPr>
          <p:cNvSpPr txBox="1"/>
          <p:nvPr/>
        </p:nvSpPr>
        <p:spPr>
          <a:xfrm>
            <a:off x="9713491" y="3050106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sep. 23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BC336B94-3068-2011-9DCE-1EABC244D542}"/>
              </a:ext>
            </a:extLst>
          </p:cNvPr>
          <p:cNvSpPr txBox="1"/>
          <p:nvPr/>
        </p:nvSpPr>
        <p:spPr>
          <a:xfrm>
            <a:off x="8309808" y="2763239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juni. 23</a:t>
            </a:r>
          </a:p>
        </p:txBody>
      </p:sp>
      <p:cxnSp>
        <p:nvCxnSpPr>
          <p:cNvPr id="27" name="Rett linje 26">
            <a:extLst>
              <a:ext uri="{FF2B5EF4-FFF2-40B4-BE49-F238E27FC236}">
                <a16:creationId xmlns:a16="http://schemas.microsoft.com/office/drawing/2014/main" id="{E817CACE-C633-23EB-0D00-D9B3D7EFF454}"/>
              </a:ext>
            </a:extLst>
          </p:cNvPr>
          <p:cNvCxnSpPr/>
          <p:nvPr/>
        </p:nvCxnSpPr>
        <p:spPr>
          <a:xfrm>
            <a:off x="665745" y="4339389"/>
            <a:ext cx="1147010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ktangel: avrundede hjørner 27">
            <a:extLst>
              <a:ext uri="{FF2B5EF4-FFF2-40B4-BE49-F238E27FC236}">
                <a16:creationId xmlns:a16="http://schemas.microsoft.com/office/drawing/2014/main" id="{57678743-0C30-D2BE-D3B3-645FF2B48889}"/>
              </a:ext>
            </a:extLst>
          </p:cNvPr>
          <p:cNvSpPr/>
          <p:nvPr/>
        </p:nvSpPr>
        <p:spPr>
          <a:xfrm>
            <a:off x="10109559" y="1771216"/>
            <a:ext cx="2069431" cy="713864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nb-NO" sz="1600" dirty="0"/>
              <a:t>Politisk vedtak om å bli en abc-kommune</a:t>
            </a:r>
          </a:p>
        </p:txBody>
      </p:sp>
      <p:cxnSp>
        <p:nvCxnSpPr>
          <p:cNvPr id="29" name="Rett linje 28">
            <a:extLst>
              <a:ext uri="{FF2B5EF4-FFF2-40B4-BE49-F238E27FC236}">
                <a16:creationId xmlns:a16="http://schemas.microsoft.com/office/drawing/2014/main" id="{6544FC3E-CBC1-9517-9D64-E59E5E3AB153}"/>
              </a:ext>
            </a:extLst>
          </p:cNvPr>
          <p:cNvCxnSpPr>
            <a:cxnSpLocks/>
          </p:cNvCxnSpPr>
          <p:nvPr/>
        </p:nvCxnSpPr>
        <p:spPr>
          <a:xfrm flipH="1">
            <a:off x="11281595" y="2479136"/>
            <a:ext cx="1" cy="535554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kstSylinder 29">
            <a:extLst>
              <a:ext uri="{FF2B5EF4-FFF2-40B4-BE49-F238E27FC236}">
                <a16:creationId xmlns:a16="http://schemas.microsoft.com/office/drawing/2014/main" id="{946AEB10-ED1F-B16F-D465-2AF08D83B4C2}"/>
              </a:ext>
            </a:extLst>
          </p:cNvPr>
          <p:cNvSpPr txBox="1"/>
          <p:nvPr/>
        </p:nvSpPr>
        <p:spPr>
          <a:xfrm>
            <a:off x="10583760" y="2761133"/>
            <a:ext cx="705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1200" b="1" dirty="0">
                <a:solidFill>
                  <a:srgbClr val="FF0000"/>
                </a:solidFill>
              </a:rPr>
              <a:t>okt. 23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D82B5ED-3FBB-54A5-2E10-D9AB1259BCF7}"/>
              </a:ext>
            </a:extLst>
          </p:cNvPr>
          <p:cNvSpPr txBox="1"/>
          <p:nvPr/>
        </p:nvSpPr>
        <p:spPr>
          <a:xfrm>
            <a:off x="834189" y="596694"/>
            <a:ext cx="1075279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3200" dirty="0">
                <a:latin typeface="Barlow" panose="00000500000000000000" pitchFamily="2" charset="0"/>
              </a:rPr>
              <a:t>Hvordan komme i gang? Eksempel på «</a:t>
            </a:r>
            <a:r>
              <a:rPr lang="nb-NO" sz="3200" dirty="0" err="1">
                <a:latin typeface="Barlow" panose="00000500000000000000" pitchFamily="2" charset="0"/>
              </a:rPr>
              <a:t>bottom</a:t>
            </a:r>
            <a:r>
              <a:rPr lang="nb-NO" sz="3200" dirty="0">
                <a:latin typeface="Barlow" panose="00000500000000000000" pitchFamily="2" charset="0"/>
              </a:rPr>
              <a:t>-up-tidslinje</a:t>
            </a:r>
            <a:r>
              <a:rPr lang="nb-NO" sz="2800" dirty="0">
                <a:latin typeface="Barlow" panose="00000500000000000000" pitchFamily="2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675292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Hodebra">
      <a:dk1>
        <a:srgbClr val="231E20"/>
      </a:dk1>
      <a:lt1>
        <a:srgbClr val="FFFFFF"/>
      </a:lt1>
      <a:dk2>
        <a:srgbClr val="027EC3"/>
      </a:dk2>
      <a:lt2>
        <a:srgbClr val="CAE7DD"/>
      </a:lt2>
      <a:accent1>
        <a:srgbClr val="46BEAE"/>
      </a:accent1>
      <a:accent2>
        <a:srgbClr val="FFF68C"/>
      </a:accent2>
      <a:accent3>
        <a:srgbClr val="F1C9DE"/>
      </a:accent3>
      <a:accent4>
        <a:srgbClr val="CAE7DD"/>
      </a:accent4>
      <a:accent5>
        <a:srgbClr val="EF5168"/>
      </a:accent5>
      <a:accent6>
        <a:srgbClr val="FEFFFE"/>
      </a:accent6>
      <a:hlink>
        <a:srgbClr val="027EC3"/>
      </a:hlink>
      <a:folHlink>
        <a:srgbClr val="03619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Hodebra">
      <a:dk1>
        <a:srgbClr val="231E20"/>
      </a:dk1>
      <a:lt1>
        <a:srgbClr val="FFFFFF"/>
      </a:lt1>
      <a:dk2>
        <a:srgbClr val="027EC3"/>
      </a:dk2>
      <a:lt2>
        <a:srgbClr val="CAE7DD"/>
      </a:lt2>
      <a:accent1>
        <a:srgbClr val="46BEAE"/>
      </a:accent1>
      <a:accent2>
        <a:srgbClr val="FFF68C"/>
      </a:accent2>
      <a:accent3>
        <a:srgbClr val="F1C9DE"/>
      </a:accent3>
      <a:accent4>
        <a:srgbClr val="CAE7DD"/>
      </a:accent4>
      <a:accent5>
        <a:srgbClr val="EF5168"/>
      </a:accent5>
      <a:accent6>
        <a:srgbClr val="FEFFFE"/>
      </a:accent6>
      <a:hlink>
        <a:srgbClr val="027EC3"/>
      </a:hlink>
      <a:folHlink>
        <a:srgbClr val="0361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24156E090985E440A56D1FE89E99090E" ma:contentTypeVersion="16" ma:contentTypeDescription="Opprett et nytt dokument." ma:contentTypeScope="" ma:versionID="18cbface49c30926084071c8b9748fbb">
  <xsd:schema xmlns:xsd="http://www.w3.org/2001/XMLSchema" xmlns:xs="http://www.w3.org/2001/XMLSchema" xmlns:p="http://schemas.microsoft.com/office/2006/metadata/properties" xmlns:ns2="3f28fdfd-34f5-4bc4-8ef6-e72a8858e0d0" xmlns:ns3="4c1e125b-b772-4d2d-8af8-eec310c9bc7c" targetNamespace="http://schemas.microsoft.com/office/2006/metadata/properties" ma:root="true" ma:fieldsID="81027b21b3a62ecdf03ec86908de7efd" ns2:_="" ns3:_="">
    <xsd:import namespace="3f28fdfd-34f5-4bc4-8ef6-e72a8858e0d0"/>
    <xsd:import namespace="4c1e125b-b772-4d2d-8af8-eec310c9bc7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8fdfd-34f5-4bc4-8ef6-e72a8858e0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ildemerkelapper" ma:readOnly="false" ma:fieldId="{5cf76f15-5ced-4ddc-b409-7134ff3c332f}" ma:taxonomyMulti="true" ma:sspId="17f1e631-7134-4ce3-8a3d-482fd88a4c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1e125b-b772-4d2d-8af8-eec310c9bc7c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49cc774f-5c99-421b-bb74-8343acaf74b9}" ma:internalName="TaxCatchAll" ma:showField="CatchAllData" ma:web="42f600af-0250-43ea-8b1b-2482a9db99d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28fdfd-34f5-4bc4-8ef6-e72a8858e0d0">
      <Terms xmlns="http://schemas.microsoft.com/office/infopath/2007/PartnerControls"/>
    </lcf76f155ced4ddcb4097134ff3c332f>
    <TaxCatchAll xmlns="4c1e125b-b772-4d2d-8af8-eec310c9bc7c" xsi:nil="true"/>
  </documentManagement>
</p:properties>
</file>

<file path=customXml/itemProps1.xml><?xml version="1.0" encoding="utf-8"?>
<ds:datastoreItem xmlns:ds="http://schemas.openxmlformats.org/officeDocument/2006/customXml" ds:itemID="{57DA9F98-9C1C-4B04-A9BE-70C1737DC3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f28fdfd-34f5-4bc4-8ef6-e72a8858e0d0"/>
    <ds:schemaRef ds:uri="4c1e125b-b772-4d2d-8af8-eec310c9bc7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1DA9FD-509C-4360-AB03-555A6103D5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2D058C5-B7A8-4324-B72C-D2CD41677919}">
  <ds:schemaRefs>
    <ds:schemaRef ds:uri="3ddd18f7-ec85-4e5e-a974-263b81b039b8"/>
    <ds:schemaRef ds:uri="http://schemas.microsoft.com/office/2006/metadata/properties"/>
    <ds:schemaRef ds:uri="http://purl.org/dc/elements/1.1/"/>
    <ds:schemaRef ds:uri="http://purl.org/dc/terms/"/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6c8fabf7-3aa3-4e1b-b16d-0ed137120062"/>
    <ds:schemaRef ds:uri="3f28fdfd-34f5-4bc4-8ef6-e72a8858e0d0"/>
    <ds:schemaRef ds:uri="4c1e125b-b772-4d2d-8af8-eec310c9bc7c"/>
  </ds:schemaRefs>
</ds:datastoreItem>
</file>

<file path=docMetadata/LabelInfo.xml><?xml version="1.0" encoding="utf-8"?>
<clbl:labelList xmlns:clbl="http://schemas.microsoft.com/office/2020/mipLabelMetadata">
  <clbl:label id="{b6334d01-13b9-4531-a3a6-532e479d9a1a}" enabled="0" method="" siteId="{b6334d01-13b9-4531-a3a6-532e479d9a1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19609</TotalTime>
  <Words>989</Words>
  <Application>Microsoft Office PowerPoint</Application>
  <PresentationFormat>Widescreen</PresentationFormat>
  <Paragraphs>124</Paragraphs>
  <Slides>10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5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7" baseType="lpstr">
      <vt:lpstr>Arial</vt:lpstr>
      <vt:lpstr>Barlow</vt:lpstr>
      <vt:lpstr>Barlow Medium</vt:lpstr>
      <vt:lpstr>Calibri</vt:lpstr>
      <vt:lpstr>Calibri Light</vt:lpstr>
      <vt:lpstr>Office-tema</vt:lpstr>
      <vt:lpstr>Office-tema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Arinbjørn Kuld</dc:creator>
  <cp:lastModifiedBy>Mari Jørgensen Ryen</cp:lastModifiedBy>
  <cp:revision>38</cp:revision>
  <dcterms:created xsi:type="dcterms:W3CDTF">2020-04-20T15:48:28Z</dcterms:created>
  <dcterms:modified xsi:type="dcterms:W3CDTF">2024-12-19T11:18:39Z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0x01010024156E090985E440A56D1FE89E99090E</vt:lpwstr>
  </property>
  <property fmtid="{D5CDD505-2E9C-101B-9397-08002B2CF9AE}" pid="3" name="MSIP_Label_9396317e-03ca-4ddd-bc6f-adf29e7f1a41_Enabled">
    <vt:lpwstr>true</vt:lpwstr>
  </property>
  <property fmtid="{D5CDD505-2E9C-101B-9397-08002B2CF9AE}" pid="4" name="MSIP_Label_9396317e-03ca-4ddd-bc6f-adf29e7f1a41_SetDate">
    <vt:lpwstr>2024-01-08T11:53:01Z</vt:lpwstr>
  </property>
  <property fmtid="{D5CDD505-2E9C-101B-9397-08002B2CF9AE}" pid="5" name="MSIP_Label_9396317e-03ca-4ddd-bc6f-adf29e7f1a41_Method">
    <vt:lpwstr>Standard</vt:lpwstr>
  </property>
  <property fmtid="{D5CDD505-2E9C-101B-9397-08002B2CF9AE}" pid="6" name="MSIP_Label_9396317e-03ca-4ddd-bc6f-adf29e7f1a41_Name">
    <vt:lpwstr>9396317e-03ca-4ddd-bc6f-adf29e7f1a41</vt:lpwstr>
  </property>
  <property fmtid="{D5CDD505-2E9C-101B-9397-08002B2CF9AE}" pid="7" name="MSIP_Label_9396317e-03ca-4ddd-bc6f-adf29e7f1a41_SiteId">
    <vt:lpwstr>62366534-1ec3-4962-8869-9b5535279d0b</vt:lpwstr>
  </property>
  <property fmtid="{D5CDD505-2E9C-101B-9397-08002B2CF9AE}" pid="8" name="MSIP_Label_9396317e-03ca-4ddd-bc6f-adf29e7f1a41_ActionId">
    <vt:lpwstr>9869dee2-a7c5-48f5-9703-20a349797c69</vt:lpwstr>
  </property>
  <property fmtid="{D5CDD505-2E9C-101B-9397-08002B2CF9AE}" pid="9" name="MSIP_Label_9396317e-03ca-4ddd-bc6f-adf29e7f1a41_ContentBits">
    <vt:lpwstr>0</vt:lpwstr>
  </property>
  <property fmtid="{D5CDD505-2E9C-101B-9397-08002B2CF9AE}" pid="10" name="MediaServiceImageTags">
    <vt:lpwstr/>
  </property>
</Properties>
</file>