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60" r:id="rId6"/>
    <p:sldId id="257" r:id="rId7"/>
    <p:sldId id="273" r:id="rId8"/>
    <p:sldId id="267" r:id="rId9"/>
    <p:sldId id="282" r:id="rId10"/>
    <p:sldId id="269" r:id="rId11"/>
    <p:sldId id="280" r:id="rId12"/>
    <p:sldId id="270" r:id="rId13"/>
    <p:sldId id="271" r:id="rId14"/>
    <p:sldId id="272" r:id="rId15"/>
    <p:sldId id="278" r:id="rId16"/>
    <p:sldId id="274" r:id="rId17"/>
    <p:sldId id="275" r:id="rId18"/>
    <p:sldId id="265" r:id="rId19"/>
    <p:sldId id="281" r:id="rId2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F8284C-B59D-47FB-82B0-392A2E0C32F2}" v="28" dt="2024-01-25T09:50:17.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8"/>
    <p:restoredTop sz="82328" autoAdjust="0"/>
  </p:normalViewPr>
  <p:slideViewPr>
    <p:cSldViewPr snapToGrid="0" snapToObjects="1">
      <p:cViewPr varScale="1">
        <p:scale>
          <a:sx n="90" d="100"/>
          <a:sy n="90" d="100"/>
        </p:scale>
        <p:origin x="1134" y="9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CFF38E-74ED-40F5-A513-91081BDB1268}" type="datetimeFigureOut">
              <a:rPr lang="nb-NO" smtClean="0"/>
              <a:t>25.01.2024</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6BFF2A-02E0-47BD-ABB7-F90F7032B960}" type="slidenum">
              <a:rPr lang="nb-NO" smtClean="0"/>
              <a:t>‹#›</a:t>
            </a:fld>
            <a:endParaRPr lang="nb-NO"/>
          </a:p>
        </p:txBody>
      </p:sp>
    </p:spTree>
    <p:extLst>
      <p:ext uri="{BB962C8B-B14F-4D97-AF65-F5344CB8AC3E}">
        <p14:creationId xmlns:p14="http://schemas.microsoft.com/office/powerpoint/2010/main" val="1465329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2</a:t>
            </a:fld>
            <a:endParaRPr lang="nb-NO"/>
          </a:p>
        </p:txBody>
      </p:sp>
    </p:spTree>
    <p:extLst>
      <p:ext uri="{BB962C8B-B14F-4D97-AF65-F5344CB8AC3E}">
        <p14:creationId xmlns:p14="http://schemas.microsoft.com/office/powerpoint/2010/main" val="4106322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13</a:t>
            </a:fld>
            <a:endParaRPr lang="nb-NO"/>
          </a:p>
        </p:txBody>
      </p:sp>
    </p:spTree>
    <p:extLst>
      <p:ext uri="{BB962C8B-B14F-4D97-AF65-F5344CB8AC3E}">
        <p14:creationId xmlns:p14="http://schemas.microsoft.com/office/powerpoint/2010/main" val="603619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Linker til materiell</a:t>
            </a:r>
          </a:p>
          <a:p>
            <a:pPr marL="171450" indent="-171450">
              <a:buFont typeface="Arial" panose="020B0604020202020204" pitchFamily="34" charset="0"/>
              <a:buChar char="•"/>
            </a:pPr>
            <a:r>
              <a:rPr lang="nb-NO" dirty="0"/>
              <a:t>Samtalekort: Samtalekort Arbeidslivets ABC.pptx</a:t>
            </a:r>
          </a:p>
          <a:p>
            <a:pPr marL="171450" indent="-171450">
              <a:buFont typeface="Arial" panose="020B0604020202020204" pitchFamily="34" charset="0"/>
              <a:buChar char="•"/>
            </a:pPr>
            <a:r>
              <a:rPr lang="nb-NO" dirty="0"/>
              <a:t>Synlighet:</a:t>
            </a:r>
          </a:p>
          <a:p>
            <a:pPr marL="628650" lvl="1" indent="-171450">
              <a:buFont typeface="Arial" panose="020B0604020202020204" pitchFamily="34" charset="0"/>
              <a:buChar char="•"/>
            </a:pPr>
            <a:r>
              <a:rPr lang="nb-NO" dirty="0"/>
              <a:t>Skrivebordsbakgrunner: Skriveborsbakgrunn1.pdf / Skriveborsbakgrunn2.pdf / Skriveborsbakgrunn3.pdf / Skriveborsbakgrunn4.pdf </a:t>
            </a:r>
          </a:p>
          <a:p>
            <a:pPr marL="628650" lvl="1" indent="-171450">
              <a:buFont typeface="Arial" panose="020B0604020202020204" pitchFamily="34" charset="0"/>
              <a:buChar char="•"/>
            </a:pPr>
            <a:r>
              <a:rPr lang="nb-NO" dirty="0"/>
              <a:t>Logo: </a:t>
            </a:r>
            <a:r>
              <a:rPr lang="nb-NO" dirty="0" err="1"/>
              <a:t>Gogo</a:t>
            </a:r>
            <a:r>
              <a:rPr lang="nb-NO" dirty="0"/>
              <a:t>-farge Arbeidslivets ABC.png / Logo-hvit – arbeidslivets ABC.png / Logo-sort Arbeidslivets ABC.png</a:t>
            </a:r>
          </a:p>
          <a:p>
            <a:pPr marL="628650" lvl="1" indent="-171450">
              <a:buFont typeface="Arial" panose="020B0604020202020204" pitchFamily="34" charset="0"/>
              <a:buChar char="•"/>
            </a:pPr>
            <a:r>
              <a:rPr lang="nb-NO" dirty="0"/>
              <a:t>Infoplakater:</a:t>
            </a:r>
          </a:p>
          <a:p>
            <a:pPr marL="1085850" lvl="2" indent="-171450">
              <a:buFont typeface="Arial" panose="020B0604020202020204" pitchFamily="34" charset="0"/>
              <a:buChar char="•"/>
            </a:pPr>
            <a:r>
              <a:rPr lang="nb-NO" dirty="0"/>
              <a:t>Tekstplakater: ABC tekst plakat1.pdf / ABC tekst plakat 2.pdf / ABC tekst plakat 3.pdf / ABC tekst plakat 4 / ABC tekst plakat 5.pdf</a:t>
            </a:r>
          </a:p>
          <a:p>
            <a:pPr marL="1085850" lvl="2" indent="-171450">
              <a:buFont typeface="Arial" panose="020B0604020202020204" pitchFamily="34" charset="0"/>
              <a:buChar char="•"/>
            </a:pPr>
            <a:r>
              <a:rPr lang="nb-NO" dirty="0"/>
              <a:t>Plakater med bilde – gjør noe aktivt: Plakat-aktivt-1.pdf / Plakat-aktivt-2.pdf / Plakat-aktivt-3.pdf</a:t>
            </a:r>
          </a:p>
          <a:p>
            <a:pPr marL="1085850" lvl="2" indent="-171450">
              <a:buFont typeface="Arial" panose="020B0604020202020204" pitchFamily="34" charset="0"/>
              <a:buChar char="•"/>
            </a:pPr>
            <a:r>
              <a:rPr lang="nb-NO" dirty="0"/>
              <a:t>Plakater med bilde – gjør noe sammen: Plakat-sammen-1.pdf / Plakat sammen-2.pdf / Plakat-sammen-3.pdf</a:t>
            </a:r>
          </a:p>
          <a:p>
            <a:pPr marL="1085850" lvl="2" indent="-171450">
              <a:buFont typeface="Arial" panose="020B0604020202020204" pitchFamily="34" charset="0"/>
              <a:buChar char="•"/>
            </a:pPr>
            <a:r>
              <a:rPr lang="nb-NO" dirty="0"/>
              <a:t>Plakater med bilde – meningsfylt: Plakat-meningsfylt-1.pdf / Plakat-meningsfylt-2.pdf / Plakat-meningsfylt-2.pdf</a:t>
            </a:r>
          </a:p>
          <a:p>
            <a:pPr marL="1085850" lvl="2" indent="-171450">
              <a:buFont typeface="Arial" panose="020B0604020202020204" pitchFamily="34" charset="0"/>
              <a:buChar char="•"/>
            </a:pPr>
            <a:endParaRPr lang="nb-NO" dirty="0"/>
          </a:p>
          <a:p>
            <a:pPr marL="628650" lvl="1" indent="-171450">
              <a:buFont typeface="Arial" panose="020B0604020202020204" pitchFamily="34" charset="0"/>
              <a:buChar char="•"/>
            </a:pPr>
            <a:br>
              <a:rPr lang="nb-NO" dirty="0"/>
            </a:br>
            <a:endParaRPr lang="nb-NO" dirty="0"/>
          </a:p>
          <a:p>
            <a:pPr marL="171450" indent="-171450">
              <a:buFont typeface="Arial" panose="020B0604020202020204" pitchFamily="34" charset="0"/>
              <a:buChar char="•"/>
            </a:pPr>
            <a:r>
              <a:rPr lang="nb-NO" dirty="0"/>
              <a:t>Bingo: Bingo – Arbeidslivets ABC.pptx</a:t>
            </a:r>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14</a:t>
            </a:fld>
            <a:endParaRPr lang="nb-NO"/>
          </a:p>
        </p:txBody>
      </p:sp>
    </p:spTree>
    <p:extLst>
      <p:ext uri="{BB962C8B-B14F-4D97-AF65-F5344CB8AC3E}">
        <p14:creationId xmlns:p14="http://schemas.microsoft.com/office/powerpoint/2010/main" val="3048951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15</a:t>
            </a:fld>
            <a:endParaRPr lang="nb-NO"/>
          </a:p>
        </p:txBody>
      </p:sp>
    </p:spTree>
    <p:extLst>
      <p:ext uri="{BB962C8B-B14F-4D97-AF65-F5344CB8AC3E}">
        <p14:creationId xmlns:p14="http://schemas.microsoft.com/office/powerpoint/2010/main" val="4026071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3</a:t>
            </a:fld>
            <a:endParaRPr lang="nb-NO"/>
          </a:p>
        </p:txBody>
      </p:sp>
    </p:spTree>
    <p:extLst>
      <p:ext uri="{BB962C8B-B14F-4D97-AF65-F5344CB8AC3E}">
        <p14:creationId xmlns:p14="http://schemas.microsoft.com/office/powerpoint/2010/main" val="3039181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Link til materiell: </a:t>
            </a:r>
          </a:p>
          <a:p>
            <a:r>
              <a:rPr lang="nb-NO" dirty="0" err="1"/>
              <a:t>Powerpoint</a:t>
            </a:r>
            <a:r>
              <a:rPr lang="nb-NO" dirty="0"/>
              <a:t>: ABC forankringsmøte.pptx</a:t>
            </a:r>
          </a:p>
        </p:txBody>
      </p:sp>
      <p:sp>
        <p:nvSpPr>
          <p:cNvPr id="4" name="Plassholder for lysbildenummer 3"/>
          <p:cNvSpPr>
            <a:spLocks noGrp="1"/>
          </p:cNvSpPr>
          <p:nvPr>
            <p:ph type="sldNum" sz="quarter" idx="5"/>
          </p:nvPr>
        </p:nvSpPr>
        <p:spPr/>
        <p:txBody>
          <a:bodyPr/>
          <a:lstStyle/>
          <a:p>
            <a:fld id="{876BFF2A-02E0-47BD-ABB7-F90F7032B960}" type="slidenum">
              <a:rPr lang="nb-NO" smtClean="0"/>
              <a:t>4</a:t>
            </a:fld>
            <a:endParaRPr lang="nb-NO"/>
          </a:p>
        </p:txBody>
      </p:sp>
    </p:spTree>
    <p:extLst>
      <p:ext uri="{BB962C8B-B14F-4D97-AF65-F5344CB8AC3E}">
        <p14:creationId xmlns:p14="http://schemas.microsoft.com/office/powerpoint/2010/main" val="3482746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228600" indent="-228600">
              <a:buAutoNum type="arabicPeriod"/>
            </a:pPr>
            <a:endParaRPr lang="nb-NO" dirty="0"/>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6</a:t>
            </a:fld>
            <a:endParaRPr lang="nb-NO"/>
          </a:p>
        </p:txBody>
      </p:sp>
    </p:spTree>
    <p:extLst>
      <p:ext uri="{BB962C8B-B14F-4D97-AF65-F5344CB8AC3E}">
        <p14:creationId xmlns:p14="http://schemas.microsoft.com/office/powerpoint/2010/main" val="1180049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228600" indent="-228600">
              <a:buAutoNum type="arabicPeriod"/>
            </a:pPr>
            <a:endParaRPr lang="nb-NO" dirty="0"/>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7</a:t>
            </a:fld>
            <a:endParaRPr lang="nb-NO"/>
          </a:p>
        </p:txBody>
      </p:sp>
    </p:spTree>
    <p:extLst>
      <p:ext uri="{BB962C8B-B14F-4D97-AF65-F5344CB8AC3E}">
        <p14:creationId xmlns:p14="http://schemas.microsoft.com/office/powerpoint/2010/main" val="3605892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Link til materiell:</a:t>
            </a:r>
          </a:p>
          <a:p>
            <a:r>
              <a:rPr lang="nb-NO" dirty="0"/>
              <a:t>Plakat ABC på egen arbeidsplass – hvorfor.pptx</a:t>
            </a:r>
          </a:p>
          <a:p>
            <a:endParaRPr lang="nb-NO" dirty="0"/>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8</a:t>
            </a:fld>
            <a:endParaRPr lang="nb-NO"/>
          </a:p>
        </p:txBody>
      </p:sp>
    </p:spTree>
    <p:extLst>
      <p:ext uri="{BB962C8B-B14F-4D97-AF65-F5344CB8AC3E}">
        <p14:creationId xmlns:p14="http://schemas.microsoft.com/office/powerpoint/2010/main" val="876913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Link til materiell:</a:t>
            </a:r>
          </a:p>
          <a:p>
            <a:r>
              <a:rPr lang="nb-NO" dirty="0"/>
              <a:t>Plakat ABC på egen arbeidsplass – hvordan.pptx</a:t>
            </a:r>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9</a:t>
            </a:fld>
            <a:endParaRPr lang="nb-NO"/>
          </a:p>
        </p:txBody>
      </p:sp>
    </p:spTree>
    <p:extLst>
      <p:ext uri="{BB962C8B-B14F-4D97-AF65-F5344CB8AC3E}">
        <p14:creationId xmlns:p14="http://schemas.microsoft.com/office/powerpoint/2010/main" val="4235055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228600" indent="-228600">
              <a:buAutoNum type="arabicPeriod"/>
            </a:pPr>
            <a:endParaRPr lang="nb-NO" dirty="0"/>
          </a:p>
          <a:p>
            <a:endParaRPr lang="nb-NO" dirty="0"/>
          </a:p>
        </p:txBody>
      </p:sp>
      <p:sp>
        <p:nvSpPr>
          <p:cNvPr id="4" name="Plassholder for lysbildenummer 3"/>
          <p:cNvSpPr>
            <a:spLocks noGrp="1"/>
          </p:cNvSpPr>
          <p:nvPr>
            <p:ph type="sldNum" sz="quarter" idx="5"/>
          </p:nvPr>
        </p:nvSpPr>
        <p:spPr/>
        <p:txBody>
          <a:bodyPr/>
          <a:lstStyle/>
          <a:p>
            <a:fld id="{876BFF2A-02E0-47BD-ABB7-F90F7032B960}" type="slidenum">
              <a:rPr lang="nb-NO" smtClean="0"/>
              <a:t>10</a:t>
            </a:fld>
            <a:endParaRPr lang="nb-NO"/>
          </a:p>
        </p:txBody>
      </p:sp>
    </p:spTree>
    <p:extLst>
      <p:ext uri="{BB962C8B-B14F-4D97-AF65-F5344CB8AC3E}">
        <p14:creationId xmlns:p14="http://schemas.microsoft.com/office/powerpoint/2010/main" val="988010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None/>
            </a:pPr>
            <a:r>
              <a:rPr lang="nb-NO" dirty="0"/>
              <a:t>Link til materiell:</a:t>
            </a:r>
          </a:p>
          <a:p>
            <a:pPr marL="0" indent="0">
              <a:buNone/>
            </a:pPr>
            <a:r>
              <a:rPr lang="nb-NO" dirty="0"/>
              <a:t>Samtalekort Arbeidslivets ABC.pdf</a:t>
            </a:r>
          </a:p>
        </p:txBody>
      </p:sp>
      <p:sp>
        <p:nvSpPr>
          <p:cNvPr id="4" name="Plassholder for lysbildenummer 3"/>
          <p:cNvSpPr>
            <a:spLocks noGrp="1"/>
          </p:cNvSpPr>
          <p:nvPr>
            <p:ph type="sldNum" sz="quarter" idx="5"/>
          </p:nvPr>
        </p:nvSpPr>
        <p:spPr/>
        <p:txBody>
          <a:bodyPr/>
          <a:lstStyle/>
          <a:p>
            <a:fld id="{876BFF2A-02E0-47BD-ABB7-F90F7032B960}" type="slidenum">
              <a:rPr lang="nb-NO" smtClean="0"/>
              <a:t>11</a:t>
            </a:fld>
            <a:endParaRPr lang="nb-NO"/>
          </a:p>
        </p:txBody>
      </p:sp>
    </p:spTree>
    <p:extLst>
      <p:ext uri="{BB962C8B-B14F-4D97-AF65-F5344CB8AC3E}">
        <p14:creationId xmlns:p14="http://schemas.microsoft.com/office/powerpoint/2010/main" val="3443481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A1E722-D7BA-B445-ADCE-7E11E650F43A}"/>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024AF125-FEC2-B842-9E9F-7BCA2A921C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BA41B045-F73A-2944-814C-11DECAE7C0B1}"/>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E115DA49-51D3-DF4C-AFD4-8992F25A07B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0A7996A-D07A-1C47-9F85-7C88E12CB00F}"/>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1134369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5FABC13-2D55-C448-8E60-12F652A15D7A}"/>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31F2CCB1-C28E-9447-8D0B-80073E394A6E}"/>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5B588AC-31FC-034F-B8F6-3E5C13F5A01E}"/>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0DE6F158-CEE4-8146-B6AE-2032855A145A}"/>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A4CB790F-1106-5841-BD96-37F7302EB5E2}"/>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1487536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361968BB-4374-794D-B189-2EEF93052BB2}"/>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F6FB46A5-F7FF-D94C-B1AE-3BC2702D0C1D}"/>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986CCB7-4B9C-F74E-83A6-3CEC7A195842}"/>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E4666A63-5713-D94D-A1EC-7F45B4FA7F6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2D8F7D5-8F9B-4641-A88C-CB670E5EDA5D}"/>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3052078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5C897A2-2809-F44B-AC80-226D2FCCFA06}"/>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E22F19C5-C7A6-5C43-9B07-57ECC39392DC}"/>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8F11511-5F78-A143-B3E8-AB855D897316}"/>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4B990351-C639-E245-B15C-EDCD35895A2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129DB81-997D-0F4D-968F-FBF029F008B2}"/>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4148321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E7A65FF-1EA1-B14C-9AB8-9924768241F7}"/>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0BCF2D24-021B-204B-B93B-A025C91186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A9B21449-9938-FA45-991B-A26EB69DE58E}"/>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C1F2D7F5-7F12-F748-B33A-8CAA0164069E}"/>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6D6284D3-B2BA-0149-A193-2739CB88F318}"/>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3235963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40AA60E-69AD-214A-A2D2-FF4155853A92}"/>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4C515002-93D6-B141-A1D5-743176B19F2F}"/>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432638E7-F589-2645-87B5-0A51597A4D6A}"/>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C87EA4ED-A1C6-DD43-9C40-AC3196240FE2}"/>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6" name="Plassholder for bunntekst 5">
            <a:extLst>
              <a:ext uri="{FF2B5EF4-FFF2-40B4-BE49-F238E27FC236}">
                <a16:creationId xmlns:a16="http://schemas.microsoft.com/office/drawing/2014/main" id="{3ACCED5B-2181-2045-89D7-D9B48136769A}"/>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BB0E6AD-C03E-8B4D-87A9-0C7A3CA6262D}"/>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3491948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3111B04-1EBF-ED45-9F4D-7E02C40659BF}"/>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C58A9FE6-F18A-C54B-B684-53130EB0FD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04783887-87BF-C946-B5D3-09ABC059E6ED}"/>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6B6668E-DF2C-0243-AC0F-7A4E68216B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5CB4857A-CB83-F640-929E-372688A7FB84}"/>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2CE6ADC2-3222-5248-85C4-0B4F96AAC8DA}"/>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8" name="Plassholder for bunntekst 7">
            <a:extLst>
              <a:ext uri="{FF2B5EF4-FFF2-40B4-BE49-F238E27FC236}">
                <a16:creationId xmlns:a16="http://schemas.microsoft.com/office/drawing/2014/main" id="{F3FA19D3-61C5-3546-9116-EA7A8EBB5A57}"/>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CA29903B-AC18-CA4F-8455-00F80743672C}"/>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229016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6DFBED4-1028-4244-A57C-8A8B41182332}"/>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8F70513E-E6E8-464D-8CEE-4A78ED833765}"/>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4" name="Plassholder for bunntekst 3">
            <a:extLst>
              <a:ext uri="{FF2B5EF4-FFF2-40B4-BE49-F238E27FC236}">
                <a16:creationId xmlns:a16="http://schemas.microsoft.com/office/drawing/2014/main" id="{9640182A-F23D-CF4B-AB2F-DD74161AD84A}"/>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5448D839-BF07-8D44-BD57-75FDEC3734AB}"/>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705777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F6DD84C4-F39F-F746-A51B-01CF3D888711}"/>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3" name="Plassholder for bunntekst 2">
            <a:extLst>
              <a:ext uri="{FF2B5EF4-FFF2-40B4-BE49-F238E27FC236}">
                <a16:creationId xmlns:a16="http://schemas.microsoft.com/office/drawing/2014/main" id="{ADD1733B-6732-C94D-8F7E-1B13E983BE8F}"/>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32BBA6DF-AF41-504C-8321-48D15416B502}"/>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68851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A8A27C5-03D6-0246-8BA7-B0C9F24B890A}"/>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A5C8C9A3-1FD5-524E-8D16-1160E875F3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E3DD61FB-60A4-4341-BCC5-956D052E79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36B5677-C392-194D-95EB-07EB1674EC2E}"/>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6" name="Plassholder for bunntekst 5">
            <a:extLst>
              <a:ext uri="{FF2B5EF4-FFF2-40B4-BE49-F238E27FC236}">
                <a16:creationId xmlns:a16="http://schemas.microsoft.com/office/drawing/2014/main" id="{6CCE0C84-9E34-FF4B-AF6D-8D195B8153C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8BC15D30-3874-C448-9510-25BFC25C02E8}"/>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86083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23456E4-2175-D14C-975B-EE2FFF70F82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49FEDBEA-67F7-AE42-A4F4-7B3FED1EFF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2FC2D506-91B1-B242-B3DE-7C08940A8A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BAF8202F-F228-0C42-9DB5-F0298CC8CF60}"/>
              </a:ext>
            </a:extLst>
          </p:cNvPr>
          <p:cNvSpPr>
            <a:spLocks noGrp="1"/>
          </p:cNvSpPr>
          <p:nvPr>
            <p:ph type="dt" sz="half" idx="10"/>
          </p:nvPr>
        </p:nvSpPr>
        <p:spPr/>
        <p:txBody>
          <a:bodyPr/>
          <a:lstStyle/>
          <a:p>
            <a:fld id="{C7B068E4-563A-BE4C-B556-1BEC717F543F}" type="datetimeFigureOut">
              <a:rPr lang="nb-NO" smtClean="0"/>
              <a:t>25.01.2024</a:t>
            </a:fld>
            <a:endParaRPr lang="nb-NO"/>
          </a:p>
        </p:txBody>
      </p:sp>
      <p:sp>
        <p:nvSpPr>
          <p:cNvPr id="6" name="Plassholder for bunntekst 5">
            <a:extLst>
              <a:ext uri="{FF2B5EF4-FFF2-40B4-BE49-F238E27FC236}">
                <a16:creationId xmlns:a16="http://schemas.microsoft.com/office/drawing/2014/main" id="{C239AA8B-67AD-984C-8839-78A8FDB33A28}"/>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F68EAF21-6085-B04A-8121-B7E59834D252}"/>
              </a:ext>
            </a:extLst>
          </p:cNvPr>
          <p:cNvSpPr>
            <a:spLocks noGrp="1"/>
          </p:cNvSpPr>
          <p:nvPr>
            <p:ph type="sldNum" sz="quarter" idx="12"/>
          </p:nvPr>
        </p:nvSpPr>
        <p:spPr/>
        <p:txBody>
          <a:bodyPr/>
          <a:lstStyle/>
          <a:p>
            <a:fld id="{1C3025C2-ECD9-4845-B034-14A2D22E4AF7}" type="slidenum">
              <a:rPr lang="nb-NO" smtClean="0"/>
              <a:t>‹#›</a:t>
            </a:fld>
            <a:endParaRPr lang="nb-NO"/>
          </a:p>
        </p:txBody>
      </p:sp>
    </p:spTree>
    <p:extLst>
      <p:ext uri="{BB962C8B-B14F-4D97-AF65-F5344CB8AC3E}">
        <p14:creationId xmlns:p14="http://schemas.microsoft.com/office/powerpoint/2010/main" val="689046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CE0621A2-7623-3947-97FB-D259F2A946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1468C98E-59AE-4D40-8C63-9EE9433A4C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602ED27-6ED9-A742-9A94-D154B8F69B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068E4-563A-BE4C-B556-1BEC717F543F}" type="datetimeFigureOut">
              <a:rPr lang="nb-NO" smtClean="0"/>
              <a:t>25.01.2024</a:t>
            </a:fld>
            <a:endParaRPr lang="nb-NO"/>
          </a:p>
        </p:txBody>
      </p:sp>
      <p:sp>
        <p:nvSpPr>
          <p:cNvPr id="5" name="Plassholder for bunntekst 4">
            <a:extLst>
              <a:ext uri="{FF2B5EF4-FFF2-40B4-BE49-F238E27FC236}">
                <a16:creationId xmlns:a16="http://schemas.microsoft.com/office/drawing/2014/main" id="{A8B77292-898F-414C-A71A-136CD203B4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D885B107-651A-5048-B4C3-DE60AE9C75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3025C2-ECD9-4845-B034-14A2D22E4AF7}" type="slidenum">
              <a:rPr lang="nb-NO" smtClean="0"/>
              <a:t>‹#›</a:t>
            </a:fld>
            <a:endParaRPr lang="nb-NO"/>
          </a:p>
        </p:txBody>
      </p:sp>
    </p:spTree>
    <p:extLst>
      <p:ext uri="{BB962C8B-B14F-4D97-AF65-F5344CB8AC3E}">
        <p14:creationId xmlns:p14="http://schemas.microsoft.com/office/powerpoint/2010/main" val="2626610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vimeo.com/malejoas/review/883963993/49a7ea23b7"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abcforgodpsykiskhelse.no/"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hyperlink" Target="mailto:sidsel.dahl.bjorgvik@nav.no" TargetMode="External"/><Relationship Id="rId2" Type="http://schemas.openxmlformats.org/officeDocument/2006/relationships/hyperlink" Target="mailto:kristin.oust.torske@nav.no" TargetMode="Externa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vimeo.com/malejoas/review/894892235/a9444a2f74"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www.abcforgodpsykiskhelse.no/"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LEAUo1vJI9o"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hyperlink" Target="https://vimeo.com/malejoas/review/880888372/0568a2148d"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ekstSylinder 5">
            <a:extLst>
              <a:ext uri="{FF2B5EF4-FFF2-40B4-BE49-F238E27FC236}">
                <a16:creationId xmlns:a16="http://schemas.microsoft.com/office/drawing/2014/main" id="{CF077129-6CD0-234A-9671-3D7ADBFDEC26}"/>
              </a:ext>
            </a:extLst>
          </p:cNvPr>
          <p:cNvSpPr txBox="1"/>
          <p:nvPr/>
        </p:nvSpPr>
        <p:spPr>
          <a:xfrm>
            <a:off x="3411237" y="4127157"/>
            <a:ext cx="5535055" cy="830997"/>
          </a:xfrm>
          <a:prstGeom prst="rect">
            <a:avLst/>
          </a:prstGeom>
          <a:noFill/>
        </p:spPr>
        <p:txBody>
          <a:bodyPr wrap="square" rtlCol="0">
            <a:spAutoFit/>
          </a:bodyPr>
          <a:lstStyle/>
          <a:p>
            <a:pPr algn="ctr"/>
            <a:r>
              <a:rPr lang="nb-NO" sz="2400" dirty="0">
                <a:latin typeface="Barlow" pitchFamily="2" charset="77"/>
              </a:rPr>
              <a:t>ARBEIDSLIVETS ABC</a:t>
            </a:r>
          </a:p>
          <a:p>
            <a:pPr algn="ctr"/>
            <a:r>
              <a:rPr lang="nb-NO" sz="2400" dirty="0">
                <a:latin typeface="Barlow" pitchFamily="2" charset="77"/>
              </a:rPr>
              <a:t>For god psykisk helse på arbeidsplassen</a:t>
            </a:r>
          </a:p>
        </p:txBody>
      </p:sp>
      <p:pic>
        <p:nvPicPr>
          <p:cNvPr id="2" name="Picture 1">
            <a:extLst>
              <a:ext uri="{FF2B5EF4-FFF2-40B4-BE49-F238E27FC236}">
                <a16:creationId xmlns:a16="http://schemas.microsoft.com/office/drawing/2014/main" id="{5D540C12-CAD8-7D9D-EE8E-CA51BB00A8F3}"/>
              </a:ext>
            </a:extLst>
          </p:cNvPr>
          <p:cNvPicPr>
            <a:picLocks noChangeAspect="1"/>
          </p:cNvPicPr>
          <p:nvPr/>
        </p:nvPicPr>
        <p:blipFill>
          <a:blip r:embed="rId2"/>
          <a:stretch>
            <a:fillRect/>
          </a:stretch>
        </p:blipFill>
        <p:spPr>
          <a:xfrm>
            <a:off x="4391394" y="1998345"/>
            <a:ext cx="3574740" cy="1672393"/>
          </a:xfrm>
          <a:prstGeom prst="rect">
            <a:avLst/>
          </a:prstGeom>
        </p:spPr>
      </p:pic>
    </p:spTree>
    <p:extLst>
      <p:ext uri="{BB962C8B-B14F-4D97-AF65-F5344CB8AC3E}">
        <p14:creationId xmlns:p14="http://schemas.microsoft.com/office/powerpoint/2010/main" val="39362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3" y="1732802"/>
            <a:ext cx="3306720" cy="1200329"/>
          </a:xfrm>
          <a:prstGeom prst="rect">
            <a:avLst/>
          </a:prstGeom>
        </p:spPr>
        <p:txBody>
          <a:bodyPr wrap="square">
            <a:spAutoFit/>
          </a:bodyPr>
          <a:lstStyle/>
          <a:p>
            <a:r>
              <a:rPr lang="nb-NO" sz="3600" dirty="0">
                <a:latin typeface="Barlow" pitchFamily="2" charset="77"/>
              </a:rPr>
              <a:t>Det skal så lite til</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1815882"/>
          </a:xfrm>
          <a:prstGeom prst="rect">
            <a:avLst/>
          </a:prstGeom>
        </p:spPr>
        <p:txBody>
          <a:bodyPr wrap="square">
            <a:spAutoFit/>
          </a:bodyPr>
          <a:lstStyle/>
          <a:p>
            <a:r>
              <a:rPr lang="nb-NO" sz="1600" dirty="0">
                <a:latin typeface="Barlow" pitchFamily="2" charset="77"/>
              </a:rPr>
              <a:t>Denne økta fokuserer på «mikrohandlinger» – små ting vi kan gjøre for hverandre på jobb for å inkludere og gjøre hverandre gode.</a:t>
            </a: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30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419456" y="363915"/>
            <a:ext cx="3306719" cy="6494085"/>
          </a:xfrm>
          <a:prstGeom prst="rect">
            <a:avLst/>
          </a:prstGeom>
        </p:spPr>
        <p:txBody>
          <a:bodyPr wrap="square">
            <a:spAutoFit/>
          </a:bodyPr>
          <a:lstStyle/>
          <a:p>
            <a:r>
              <a:rPr lang="nb-NO" sz="1600" dirty="0">
                <a:latin typeface="Barlow" pitchFamily="2" charset="77"/>
              </a:rPr>
              <a:t>Forslag til gjennomføring:</a:t>
            </a:r>
          </a:p>
          <a:p>
            <a:pPr>
              <a:buClr>
                <a:schemeClr val="accent5"/>
              </a:buClr>
            </a:pP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Del inn i grupper på 3-5 personer.</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Se film: </a:t>
            </a:r>
            <a:r>
              <a:rPr lang="nb-NO" sz="1600" dirty="0">
                <a:latin typeface="Barlow" pitchFamily="2" charset="77"/>
                <a:hlinkClick r:id="rId3"/>
              </a:rPr>
              <a:t>Det skal så lite til</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Refleksjon i grupper etter å sett filmen:</a:t>
            </a:r>
          </a:p>
          <a:p>
            <a:pPr marL="742950" lvl="1" indent="-285750">
              <a:buClr>
                <a:schemeClr val="accent5"/>
              </a:buClr>
              <a:buFont typeface="Arial" panose="020B0604020202020204" pitchFamily="34" charset="0"/>
              <a:buChar char="•"/>
            </a:pPr>
            <a:r>
              <a:rPr lang="nb-NO" sz="1600" dirty="0">
                <a:latin typeface="Barlow" pitchFamily="2" charset="77"/>
              </a:rPr>
              <a:t>Hva la dere merke til når dere så denne filmen?</a:t>
            </a:r>
          </a:p>
          <a:p>
            <a:pPr marL="742950" lvl="1" indent="-285750">
              <a:buClr>
                <a:schemeClr val="accent5"/>
              </a:buClr>
              <a:buFont typeface="Arial" panose="020B0604020202020204" pitchFamily="34" charset="0"/>
              <a:buChar char="•"/>
            </a:pPr>
            <a:r>
              <a:rPr lang="nb-NO" sz="1600" dirty="0">
                <a:latin typeface="Barlow" pitchFamily="2" charset="77"/>
              </a:rPr>
              <a:t>Hva tenker du om det Mia gjorde? </a:t>
            </a:r>
          </a:p>
          <a:p>
            <a:pPr marL="742950" lvl="1" indent="-285750">
              <a:buClr>
                <a:schemeClr val="accent5"/>
              </a:buClr>
              <a:buFont typeface="Arial" panose="020B0604020202020204" pitchFamily="34" charset="0"/>
              <a:buChar char="•"/>
            </a:pPr>
            <a:r>
              <a:rPr lang="nb-NO" sz="1600" dirty="0">
                <a:latin typeface="Barlow" pitchFamily="2" charset="77"/>
              </a:rPr>
              <a:t>Hva tror dere Morten tenker og føler i denne situasjonen?</a:t>
            </a:r>
          </a:p>
          <a:p>
            <a:pPr marL="742950" lvl="1" indent="-285750">
              <a:buClr>
                <a:schemeClr val="accent5"/>
              </a:buClr>
              <a:buFont typeface="Arial" panose="020B0604020202020204" pitchFamily="34" charset="0"/>
              <a:buChar char="•"/>
            </a:pPr>
            <a:r>
              <a:rPr lang="nb-NO" sz="1600" dirty="0">
                <a:latin typeface="Barlow" pitchFamily="2" charset="77"/>
              </a:rPr>
              <a:t>I hvilke situasjoner på jobb kan du inkludere og bidra til å bygge fellesskap? Tenk både på sosiale arenaer og arbeidssituasjoner. </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Ta gjerne en oppsummering i plenum til slutt.</a:t>
            </a:r>
            <a:br>
              <a:rPr lang="nb-NO" sz="1600" dirty="0">
                <a:latin typeface="Barlow" pitchFamily="2" charset="77"/>
              </a:rPr>
            </a:br>
            <a:endParaRPr lang="nb-NO" sz="1600" dirty="0">
              <a:latin typeface="Barlow" pitchFamily="2" charset="77"/>
            </a:endParaRPr>
          </a:p>
        </p:txBody>
      </p:sp>
      <p:pic>
        <p:nvPicPr>
          <p:cNvPr id="4" name="Picture 2">
            <a:extLst>
              <a:ext uri="{FF2B5EF4-FFF2-40B4-BE49-F238E27FC236}">
                <a16:creationId xmlns:a16="http://schemas.microsoft.com/office/drawing/2014/main" id="{114DEEDE-0334-B522-2C74-22C4477D550B}"/>
              </a:ext>
            </a:extLst>
          </p:cNvPr>
          <p:cNvPicPr>
            <a:picLocks noChangeAspect="1"/>
          </p:cNvPicPr>
          <p:nvPr/>
        </p:nvPicPr>
        <p:blipFill>
          <a:blip r:embed="rId4"/>
          <a:stretch>
            <a:fillRect/>
          </a:stretch>
        </p:blipFill>
        <p:spPr>
          <a:xfrm>
            <a:off x="4891882" y="2659858"/>
            <a:ext cx="2132934" cy="997864"/>
          </a:xfrm>
          <a:prstGeom prst="rect">
            <a:avLst/>
          </a:prstGeom>
        </p:spPr>
      </p:pic>
    </p:spTree>
    <p:extLst>
      <p:ext uri="{BB962C8B-B14F-4D97-AF65-F5344CB8AC3E}">
        <p14:creationId xmlns:p14="http://schemas.microsoft.com/office/powerpoint/2010/main" val="385884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3" y="1732802"/>
            <a:ext cx="3306720" cy="646331"/>
          </a:xfrm>
          <a:prstGeom prst="rect">
            <a:avLst/>
          </a:prstGeom>
        </p:spPr>
        <p:txBody>
          <a:bodyPr wrap="square">
            <a:spAutoFit/>
          </a:bodyPr>
          <a:lstStyle/>
          <a:p>
            <a:r>
              <a:rPr lang="nb-NO" sz="3600" dirty="0">
                <a:latin typeface="Barlow" pitchFamily="2" charset="77"/>
              </a:rPr>
              <a:t>Samtalekort</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1815882"/>
          </a:xfrm>
          <a:prstGeom prst="rect">
            <a:avLst/>
          </a:prstGeom>
        </p:spPr>
        <p:txBody>
          <a:bodyPr wrap="square">
            <a:spAutoFit/>
          </a:bodyPr>
          <a:lstStyle/>
          <a:p>
            <a:r>
              <a:rPr lang="nb-NO" sz="1600" dirty="0">
                <a:latin typeface="Barlow" pitchFamily="2" charset="77"/>
              </a:rPr>
              <a:t>I denne økta er målet å få i gang praten om ABC på arbeidsplassen.</a:t>
            </a:r>
          </a:p>
          <a:p>
            <a:endParaRPr lang="nb-NO" sz="1600" dirty="0">
              <a:latin typeface="Barlow" pitchFamily="2" charset="77"/>
            </a:endParaRPr>
          </a:p>
          <a:p>
            <a:r>
              <a:rPr lang="nb-NO" sz="1600" dirty="0">
                <a:latin typeface="Barlow" pitchFamily="2" charset="77"/>
              </a:rPr>
              <a:t>Økta kan gjerne gjentas flere ganger.</a:t>
            </a: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10-30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512061" y="1732802"/>
            <a:ext cx="3306719" cy="4031873"/>
          </a:xfrm>
          <a:prstGeom prst="rect">
            <a:avLst/>
          </a:prstGeom>
        </p:spPr>
        <p:txBody>
          <a:bodyPr wrap="square">
            <a:spAutoFit/>
          </a:bodyPr>
          <a:lstStyle/>
          <a:p>
            <a:r>
              <a:rPr lang="nb-NO" sz="1600" dirty="0">
                <a:latin typeface="Barlow" pitchFamily="2" charset="77"/>
              </a:rPr>
              <a:t>Forslag til gjennomføring:</a:t>
            </a:r>
          </a:p>
          <a:p>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err="1">
                <a:latin typeface="Barlow" pitchFamily="2" charset="77"/>
              </a:rPr>
              <a:t>Print</a:t>
            </a:r>
            <a:r>
              <a:rPr lang="nb-NO" sz="1600" dirty="0">
                <a:latin typeface="Barlow" pitchFamily="2" charset="77"/>
              </a:rPr>
              <a:t> ut samtalekortene i Arbeidslivets ABC (</a:t>
            </a:r>
            <a:r>
              <a:rPr lang="nb-NO" sz="1600" dirty="0">
                <a:solidFill>
                  <a:schemeClr val="accent5"/>
                </a:solidFill>
                <a:latin typeface="Barlow" pitchFamily="2" charset="77"/>
              </a:rPr>
              <a:t>link</a:t>
            </a:r>
            <a:r>
              <a:rPr lang="nb-NO" sz="1600" dirty="0">
                <a:latin typeface="Barlow" pitchFamily="2" charset="77"/>
              </a:rPr>
              <a:t>).</a:t>
            </a:r>
          </a:p>
          <a:p>
            <a:pPr marL="285750" indent="-285750">
              <a:buClr>
                <a:schemeClr val="accent5"/>
              </a:buClr>
              <a:buFont typeface="Arial" panose="020B0604020202020204" pitchFamily="34" charset="0"/>
              <a:buChar char="•"/>
            </a:pPr>
            <a:r>
              <a:rPr lang="nb-NO" sz="1600" dirty="0">
                <a:latin typeface="Barlow" pitchFamily="2" charset="77"/>
              </a:rPr>
              <a:t>Del inn i grupper på 3-5 personer. </a:t>
            </a:r>
          </a:p>
          <a:p>
            <a:pPr marL="285750" indent="-285750">
              <a:buClr>
                <a:schemeClr val="accent5"/>
              </a:buClr>
              <a:buFont typeface="Arial" panose="020B0604020202020204" pitchFamily="34" charset="0"/>
              <a:buChar char="•"/>
            </a:pPr>
            <a:r>
              <a:rPr lang="nb-NO" sz="1600" dirty="0">
                <a:latin typeface="Barlow" pitchFamily="2" charset="77"/>
              </a:rPr>
              <a:t>Trekk et kort, og still spørsmålet til sidemannen. Hver person får inntil 2 minutter til å svare på spørsmålet. </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På slutten kan dere ta en oppsummering i plenum: Hvordan kjentes dette? Var det noe dere ble mer bevisst på?</a:t>
            </a:r>
            <a:br>
              <a:rPr lang="nb-NO" sz="1600" dirty="0">
                <a:latin typeface="Barlow" pitchFamily="2" charset="77"/>
              </a:rPr>
            </a:br>
            <a:endParaRPr lang="nb-NO" sz="1600" dirty="0">
              <a:latin typeface="Barlow" pitchFamily="2" charset="77"/>
            </a:endParaRPr>
          </a:p>
        </p:txBody>
      </p:sp>
      <p:pic>
        <p:nvPicPr>
          <p:cNvPr id="4" name="Picture 2">
            <a:extLst>
              <a:ext uri="{FF2B5EF4-FFF2-40B4-BE49-F238E27FC236}">
                <a16:creationId xmlns:a16="http://schemas.microsoft.com/office/drawing/2014/main" id="{7DBA3E50-07E7-F472-EDE1-ADB585B807D0}"/>
              </a:ext>
            </a:extLst>
          </p:cNvPr>
          <p:cNvPicPr>
            <a:picLocks noChangeAspect="1"/>
          </p:cNvPicPr>
          <p:nvPr/>
        </p:nvPicPr>
        <p:blipFill>
          <a:blip r:embed="rId3"/>
          <a:stretch>
            <a:fillRect/>
          </a:stretch>
        </p:blipFill>
        <p:spPr>
          <a:xfrm>
            <a:off x="4796797" y="3078289"/>
            <a:ext cx="2132934" cy="997864"/>
          </a:xfrm>
          <a:prstGeom prst="rect">
            <a:avLst/>
          </a:prstGeom>
        </p:spPr>
      </p:pic>
    </p:spTree>
    <p:extLst>
      <p:ext uri="{BB962C8B-B14F-4D97-AF65-F5344CB8AC3E}">
        <p14:creationId xmlns:p14="http://schemas.microsoft.com/office/powerpoint/2010/main" val="2563979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a:extLst>
            <a:ext uri="{FF2B5EF4-FFF2-40B4-BE49-F238E27FC236}">
              <a16:creationId xmlns:a16="http://schemas.microsoft.com/office/drawing/2014/main" id="{07901E1A-9769-221A-0B62-DBCAA09A1A3E}"/>
            </a:ext>
          </a:extLst>
        </p:cNvPr>
        <p:cNvGrpSpPr/>
        <p:nvPr/>
      </p:nvGrpSpPr>
      <p:grpSpPr>
        <a:xfrm>
          <a:off x="0" y="0"/>
          <a:ext cx="0" cy="0"/>
          <a:chOff x="0" y="0"/>
          <a:chExt cx="0" cy="0"/>
        </a:xfrm>
      </p:grpSpPr>
      <p:sp>
        <p:nvSpPr>
          <p:cNvPr id="9" name="Rektangel 8">
            <a:extLst>
              <a:ext uri="{FF2B5EF4-FFF2-40B4-BE49-F238E27FC236}">
                <a16:creationId xmlns:a16="http://schemas.microsoft.com/office/drawing/2014/main" id="{D360C0AB-37F2-CAF1-356F-1ACD2917707E}"/>
              </a:ext>
            </a:extLst>
          </p:cNvPr>
          <p:cNvSpPr/>
          <p:nvPr/>
        </p:nvSpPr>
        <p:spPr>
          <a:xfrm>
            <a:off x="6094800" y="0"/>
            <a:ext cx="6097200" cy="6858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50FA745E-5034-38C9-B5ED-8727123BD22C}"/>
              </a:ext>
            </a:extLst>
          </p:cNvPr>
          <p:cNvSpPr/>
          <p:nvPr/>
        </p:nvSpPr>
        <p:spPr>
          <a:xfrm>
            <a:off x="4354" y="-1"/>
            <a:ext cx="60948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8E052AF-C869-1E7B-C410-3730B987D283}"/>
              </a:ext>
            </a:extLst>
          </p:cNvPr>
          <p:cNvSpPr txBox="1"/>
          <p:nvPr/>
        </p:nvSpPr>
        <p:spPr>
          <a:xfrm>
            <a:off x="654908" y="501019"/>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A04F4235-4746-66BD-9F28-F98C4380A4FF}"/>
              </a:ext>
            </a:extLst>
          </p:cNvPr>
          <p:cNvSpPr/>
          <p:nvPr/>
        </p:nvSpPr>
        <p:spPr>
          <a:xfrm>
            <a:off x="654908" y="1831258"/>
            <a:ext cx="4134806" cy="523220"/>
          </a:xfrm>
          <a:prstGeom prst="rect">
            <a:avLst/>
          </a:prstGeom>
        </p:spPr>
        <p:txBody>
          <a:bodyPr wrap="square" lIns="91440" tIns="45720" rIns="91440" bIns="45720" anchor="t">
            <a:spAutoFit/>
          </a:bodyPr>
          <a:lstStyle/>
          <a:p>
            <a:r>
              <a:rPr lang="nb-NO" sz="2800" dirty="0">
                <a:latin typeface="Barlow"/>
              </a:rPr>
              <a:t>Tips til møteleder</a:t>
            </a:r>
            <a:r>
              <a:rPr lang="nb-NO" sz="2800" dirty="0">
                <a:solidFill>
                  <a:schemeClr val="accent5"/>
                </a:solidFill>
                <a:latin typeface="Barlow"/>
              </a:rPr>
              <a:t>.</a:t>
            </a:r>
          </a:p>
        </p:txBody>
      </p:sp>
      <p:sp>
        <p:nvSpPr>
          <p:cNvPr id="13" name="Rektangel 12">
            <a:extLst>
              <a:ext uri="{FF2B5EF4-FFF2-40B4-BE49-F238E27FC236}">
                <a16:creationId xmlns:a16="http://schemas.microsoft.com/office/drawing/2014/main" id="{1A7BF930-0D30-FAE7-C80D-F511FED15C5D}"/>
              </a:ext>
            </a:extLst>
          </p:cNvPr>
          <p:cNvSpPr/>
          <p:nvPr/>
        </p:nvSpPr>
        <p:spPr>
          <a:xfrm>
            <a:off x="770988" y="2650775"/>
            <a:ext cx="4418829" cy="3785652"/>
          </a:xfrm>
          <a:prstGeom prst="rect">
            <a:avLst/>
          </a:prstGeom>
        </p:spPr>
        <p:txBody>
          <a:bodyPr wrap="square" lIns="91440" tIns="45720" rIns="91440" bIns="45720" anchor="t">
            <a:spAutoFit/>
          </a:bodyPr>
          <a:lstStyle/>
          <a:p>
            <a:r>
              <a:rPr lang="nb-NO" sz="1600" dirty="0">
                <a:latin typeface="Barlow"/>
              </a:rPr>
              <a:t>Du trenger ikke være «ekspert» på  ABC og psykisk helse for å lede en ABC-økt. Det viktigste er å legge til rette for en god </a:t>
            </a:r>
            <a:r>
              <a:rPr lang="nb-NO" sz="1600" dirty="0">
                <a:solidFill>
                  <a:schemeClr val="accent5"/>
                </a:solidFill>
                <a:latin typeface="Barlow"/>
              </a:rPr>
              <a:t>dialog</a:t>
            </a:r>
            <a:r>
              <a:rPr lang="nb-NO" sz="1600" dirty="0">
                <a:latin typeface="Barlow"/>
              </a:rPr>
              <a:t>.</a:t>
            </a:r>
          </a:p>
          <a:p>
            <a:endParaRPr lang="nb-NO" sz="1600" dirty="0">
              <a:latin typeface="Barlow"/>
            </a:endParaRPr>
          </a:p>
          <a:p>
            <a:r>
              <a:rPr lang="nb-NO" sz="1600" dirty="0">
                <a:latin typeface="Barlow"/>
              </a:rPr>
              <a:t>Refleksjonsoppgavene gjøres i grupper, gjerne 3-5 personer i hver gruppe. Gi gjerne deltagerne et par-tre minutter til å tenke gjennom refleksjonsoppgavene individuelt, før dere starter diskusjonen i gruppa.</a:t>
            </a:r>
          </a:p>
          <a:p>
            <a:endParaRPr lang="nb-NO" sz="1600" dirty="0">
              <a:latin typeface="Barlow"/>
            </a:endParaRPr>
          </a:p>
          <a:p>
            <a:r>
              <a:rPr lang="nb-NO" sz="1600" dirty="0">
                <a:latin typeface="Barlow"/>
              </a:rPr>
              <a:t>En oppsummering i plenum er fint for å samle trådene. Møteleder ber hver gruppe om å gjengi kort hva de har snakket om. Noter gjerne ned stikkord. Bli enige om eventuelle tiltak, og hvem som har ansvar for å gjennomføre disse.</a:t>
            </a:r>
          </a:p>
        </p:txBody>
      </p:sp>
      <p:cxnSp>
        <p:nvCxnSpPr>
          <p:cNvPr id="4" name="Rett linje 3">
            <a:extLst>
              <a:ext uri="{FF2B5EF4-FFF2-40B4-BE49-F238E27FC236}">
                <a16:creationId xmlns:a16="http://schemas.microsoft.com/office/drawing/2014/main" id="{20E30098-079A-8DF1-AB13-C0A17A469B03}"/>
              </a:ext>
            </a:extLst>
          </p:cNvPr>
          <p:cNvCxnSpPr/>
          <p:nvPr/>
        </p:nvCxnSpPr>
        <p:spPr>
          <a:xfrm>
            <a:off x="654908" y="2533135"/>
            <a:ext cx="4053017"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62FF8840-E2B6-DED4-6281-CF00B0A31B79}"/>
              </a:ext>
            </a:extLst>
          </p:cNvPr>
          <p:cNvSpPr/>
          <p:nvPr/>
        </p:nvSpPr>
        <p:spPr>
          <a:xfrm>
            <a:off x="7909119" y="2194719"/>
            <a:ext cx="2468562" cy="2468562"/>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Picture 2">
            <a:extLst>
              <a:ext uri="{FF2B5EF4-FFF2-40B4-BE49-F238E27FC236}">
                <a16:creationId xmlns:a16="http://schemas.microsoft.com/office/drawing/2014/main" id="{65FDE4DB-A750-8C1F-45C0-DD1AEA56E39A}"/>
              </a:ext>
            </a:extLst>
          </p:cNvPr>
          <p:cNvPicPr>
            <a:picLocks noChangeAspect="1"/>
          </p:cNvPicPr>
          <p:nvPr/>
        </p:nvPicPr>
        <p:blipFill>
          <a:blip r:embed="rId2"/>
          <a:stretch>
            <a:fillRect/>
          </a:stretch>
        </p:blipFill>
        <p:spPr>
          <a:xfrm>
            <a:off x="8312475" y="3032560"/>
            <a:ext cx="1694775" cy="792877"/>
          </a:xfrm>
          <a:prstGeom prst="rect">
            <a:avLst/>
          </a:prstGeom>
        </p:spPr>
      </p:pic>
    </p:spTree>
    <p:extLst>
      <p:ext uri="{BB962C8B-B14F-4D97-AF65-F5344CB8AC3E}">
        <p14:creationId xmlns:p14="http://schemas.microsoft.com/office/powerpoint/2010/main" val="221441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C8D19C61-D975-C744-8DD8-7E00253E4045}"/>
              </a:ext>
            </a:extLst>
          </p:cNvPr>
          <p:cNvSpPr/>
          <p:nvPr/>
        </p:nvSpPr>
        <p:spPr>
          <a:xfrm>
            <a:off x="8133221" y="0"/>
            <a:ext cx="40643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Verktøy</a:t>
            </a:r>
          </a:p>
        </p:txBody>
      </p:sp>
      <p:sp>
        <p:nvSpPr>
          <p:cNvPr id="2" name="Rektangel 1">
            <a:extLst>
              <a:ext uri="{FF2B5EF4-FFF2-40B4-BE49-F238E27FC236}">
                <a16:creationId xmlns:a16="http://schemas.microsoft.com/office/drawing/2014/main" id="{87FF8C78-FA9C-6343-BE9B-5A189EA32FE0}"/>
              </a:ext>
            </a:extLst>
          </p:cNvPr>
          <p:cNvSpPr/>
          <p:nvPr/>
        </p:nvSpPr>
        <p:spPr>
          <a:xfrm>
            <a:off x="560945" y="2179078"/>
            <a:ext cx="5720405" cy="1569660"/>
          </a:xfrm>
          <a:prstGeom prst="rect">
            <a:avLst/>
          </a:prstGeom>
        </p:spPr>
        <p:txBody>
          <a:bodyPr wrap="square">
            <a:spAutoFit/>
          </a:bodyPr>
          <a:lstStyle/>
          <a:p>
            <a:r>
              <a:rPr lang="nb-NO" sz="3200" dirty="0">
                <a:latin typeface="Barlow" pitchFamily="2" charset="77"/>
              </a:rPr>
              <a:t>Finn arenaer i arbeidshverdagen hvor det er naturlig å ta inn ABC</a:t>
            </a:r>
            <a:r>
              <a:rPr lang="nb-NO" sz="32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25548" y="4058533"/>
            <a:ext cx="6096000" cy="1077218"/>
          </a:xfrm>
          <a:prstGeom prst="rect">
            <a:avLst/>
          </a:prstGeom>
        </p:spPr>
        <p:txBody>
          <a:bodyPr>
            <a:spAutoFit/>
          </a:bodyPr>
          <a:lstStyle/>
          <a:p>
            <a:r>
              <a:rPr lang="nb-NO" sz="1600" dirty="0">
                <a:latin typeface="Barlow" pitchFamily="2" charset="77"/>
              </a:rPr>
              <a:t>Det er viktig å ha møter og samlinger hvor vi snakker om ABC – men  det aller viktigste er at ABC blir noe vi </a:t>
            </a:r>
            <a:r>
              <a:rPr lang="nb-NO" sz="1600" dirty="0">
                <a:solidFill>
                  <a:schemeClr val="accent5"/>
                </a:solidFill>
                <a:latin typeface="Barlow" pitchFamily="2" charset="77"/>
              </a:rPr>
              <a:t>gjør</a:t>
            </a:r>
            <a:r>
              <a:rPr lang="nb-NO" sz="1600" dirty="0">
                <a:latin typeface="Barlow" pitchFamily="2" charset="77"/>
              </a:rPr>
              <a:t>. Her er noen tips til hvordan ABC blir en del av den daglige praten, HMS-arbeidet og jobben dere gjør.</a:t>
            </a:r>
            <a:endParaRPr lang="nb-NO" sz="1600" dirty="0">
              <a:solidFill>
                <a:schemeClr val="accent5"/>
              </a:solidFill>
              <a:latin typeface="Barlow" pitchFamily="2" charset="77"/>
            </a:endParaRPr>
          </a:p>
        </p:txBody>
      </p:sp>
      <p:pic>
        <p:nvPicPr>
          <p:cNvPr id="4" name="Picture 3">
            <a:extLst>
              <a:ext uri="{FF2B5EF4-FFF2-40B4-BE49-F238E27FC236}">
                <a16:creationId xmlns:a16="http://schemas.microsoft.com/office/drawing/2014/main" id="{C9A667E7-906E-1FEF-6E9F-0C81AE752F2E}"/>
              </a:ext>
            </a:extLst>
          </p:cNvPr>
          <p:cNvPicPr>
            <a:picLocks noChangeAspect="1"/>
          </p:cNvPicPr>
          <p:nvPr/>
        </p:nvPicPr>
        <p:blipFill>
          <a:blip r:embed="rId3"/>
          <a:stretch>
            <a:fillRect/>
          </a:stretch>
        </p:blipFill>
        <p:spPr>
          <a:xfrm>
            <a:off x="9099285" y="4573294"/>
            <a:ext cx="2404504" cy="1124914"/>
          </a:xfrm>
          <a:prstGeom prst="rect">
            <a:avLst/>
          </a:prstGeom>
        </p:spPr>
      </p:pic>
    </p:spTree>
    <p:extLst>
      <p:ext uri="{BB962C8B-B14F-4D97-AF65-F5344CB8AC3E}">
        <p14:creationId xmlns:p14="http://schemas.microsoft.com/office/powerpoint/2010/main" val="801610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a:extLst>
            <a:ext uri="{FF2B5EF4-FFF2-40B4-BE49-F238E27FC236}">
              <a16:creationId xmlns:a16="http://schemas.microsoft.com/office/drawing/2014/main" id="{07901E1A-9769-221A-0B62-DBCAA09A1A3E}"/>
            </a:ext>
          </a:extLst>
        </p:cNvPr>
        <p:cNvGrpSpPr/>
        <p:nvPr/>
      </p:nvGrpSpPr>
      <p:grpSpPr>
        <a:xfrm>
          <a:off x="0" y="0"/>
          <a:ext cx="0" cy="0"/>
          <a:chOff x="0" y="0"/>
          <a:chExt cx="0" cy="0"/>
        </a:xfrm>
      </p:grpSpPr>
      <p:sp>
        <p:nvSpPr>
          <p:cNvPr id="9" name="Rektangel 8">
            <a:extLst>
              <a:ext uri="{FF2B5EF4-FFF2-40B4-BE49-F238E27FC236}">
                <a16:creationId xmlns:a16="http://schemas.microsoft.com/office/drawing/2014/main" id="{D360C0AB-37F2-CAF1-356F-1ACD2917707E}"/>
              </a:ext>
            </a:extLst>
          </p:cNvPr>
          <p:cNvSpPr/>
          <p:nvPr/>
        </p:nvSpPr>
        <p:spPr>
          <a:xfrm>
            <a:off x="6094800" y="0"/>
            <a:ext cx="6097200" cy="6858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50FA745E-5034-38C9-B5ED-8727123BD22C}"/>
              </a:ext>
            </a:extLst>
          </p:cNvPr>
          <p:cNvSpPr/>
          <p:nvPr/>
        </p:nvSpPr>
        <p:spPr>
          <a:xfrm>
            <a:off x="4354" y="-1"/>
            <a:ext cx="60948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8E052AF-C869-1E7B-C410-3730B987D283}"/>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Verktøy </a:t>
            </a:r>
          </a:p>
        </p:txBody>
      </p:sp>
      <p:sp>
        <p:nvSpPr>
          <p:cNvPr id="2" name="Rektangel 1">
            <a:extLst>
              <a:ext uri="{FF2B5EF4-FFF2-40B4-BE49-F238E27FC236}">
                <a16:creationId xmlns:a16="http://schemas.microsoft.com/office/drawing/2014/main" id="{A04F4235-4746-66BD-9F28-F98C4380A4FF}"/>
              </a:ext>
            </a:extLst>
          </p:cNvPr>
          <p:cNvSpPr/>
          <p:nvPr/>
        </p:nvSpPr>
        <p:spPr>
          <a:xfrm>
            <a:off x="560941" y="1267428"/>
            <a:ext cx="4418830" cy="646331"/>
          </a:xfrm>
          <a:prstGeom prst="rect">
            <a:avLst/>
          </a:prstGeom>
        </p:spPr>
        <p:txBody>
          <a:bodyPr wrap="square" lIns="91440" tIns="45720" rIns="91440" bIns="45720" anchor="t">
            <a:spAutoFit/>
          </a:bodyPr>
          <a:lstStyle/>
          <a:p>
            <a:r>
              <a:rPr lang="nb-NO" sz="3600" dirty="0">
                <a:latin typeface="Barlow"/>
              </a:rPr>
              <a:t>ABC i hverdagen</a:t>
            </a:r>
            <a:r>
              <a:rPr lang="nb-NO" sz="3600" dirty="0">
                <a:solidFill>
                  <a:schemeClr val="accent5"/>
                </a:solidFill>
                <a:latin typeface="Barlow"/>
              </a:rPr>
              <a:t>.</a:t>
            </a:r>
          </a:p>
        </p:txBody>
      </p:sp>
      <p:sp>
        <p:nvSpPr>
          <p:cNvPr id="13" name="Rektangel 12">
            <a:extLst>
              <a:ext uri="{FF2B5EF4-FFF2-40B4-BE49-F238E27FC236}">
                <a16:creationId xmlns:a16="http://schemas.microsoft.com/office/drawing/2014/main" id="{1A7BF930-0D30-FAE7-C80D-F511FED15C5D}"/>
              </a:ext>
            </a:extLst>
          </p:cNvPr>
          <p:cNvSpPr/>
          <p:nvPr/>
        </p:nvSpPr>
        <p:spPr>
          <a:xfrm>
            <a:off x="560945" y="2646885"/>
            <a:ext cx="4418829" cy="4278094"/>
          </a:xfrm>
          <a:prstGeom prst="rect">
            <a:avLst/>
          </a:prstGeom>
        </p:spPr>
        <p:txBody>
          <a:bodyPr wrap="square" lIns="91440" tIns="45720" rIns="91440" bIns="45720" anchor="t">
            <a:spAutoFit/>
          </a:bodyPr>
          <a:lstStyle/>
          <a:p>
            <a:pPr marL="342900" indent="-342900">
              <a:buFont typeface="Arial" panose="020B0604020202020204" pitchFamily="34" charset="0"/>
              <a:buChar char="•"/>
            </a:pPr>
            <a:r>
              <a:rPr lang="nb-NO" sz="1600" dirty="0">
                <a:latin typeface="Barlow"/>
              </a:rPr>
              <a:t>Bruk møtearenaer dere allerede har, og bruk 2-3 minutter på et «ABC-spørsmål» – velg et fast spørsmål eller bruk samtalekortene (</a:t>
            </a:r>
            <a:r>
              <a:rPr lang="nb-NO" sz="1600" dirty="0">
                <a:solidFill>
                  <a:schemeClr val="accent5"/>
                </a:solidFill>
                <a:latin typeface="Barlow"/>
              </a:rPr>
              <a:t>link til samtalekort</a:t>
            </a:r>
            <a:r>
              <a:rPr lang="nb-NO" sz="1600" dirty="0">
                <a:latin typeface="Barlow"/>
              </a:rPr>
              <a:t>)</a:t>
            </a:r>
          </a:p>
          <a:p>
            <a:pPr marL="342900" indent="-342900">
              <a:buFont typeface="Arial" panose="020B0604020202020204" pitchFamily="34" charset="0"/>
              <a:buChar char="•"/>
            </a:pPr>
            <a:r>
              <a:rPr lang="nb-NO" sz="1600" dirty="0">
                <a:latin typeface="Barlow"/>
              </a:rPr>
              <a:t>ABC samtalekort - la ligge framme på pauserommet (</a:t>
            </a:r>
            <a:r>
              <a:rPr lang="nb-NO" sz="1600" dirty="0">
                <a:solidFill>
                  <a:schemeClr val="accent5"/>
                </a:solidFill>
                <a:latin typeface="Barlow"/>
              </a:rPr>
              <a:t>link samtalekort</a:t>
            </a:r>
            <a:r>
              <a:rPr lang="nb-NO" sz="1600" dirty="0">
                <a:latin typeface="Barlow"/>
              </a:rPr>
              <a:t>)</a:t>
            </a:r>
          </a:p>
          <a:p>
            <a:pPr marL="342900" indent="-342900">
              <a:buFont typeface="Arial" panose="020B0604020202020204" pitchFamily="34" charset="0"/>
              <a:buChar char="•"/>
            </a:pPr>
            <a:r>
              <a:rPr lang="nb-NO" sz="1600" dirty="0">
                <a:latin typeface="Barlow"/>
              </a:rPr>
              <a:t>Synlighet: Sett inn ABC-bilder på infoskjermer, som bakgrunnsbilde på PC, logo i e-postsignatur etc. (</a:t>
            </a:r>
            <a:r>
              <a:rPr lang="nb-NO" sz="1600" dirty="0">
                <a:solidFill>
                  <a:schemeClr val="accent5"/>
                </a:solidFill>
                <a:latin typeface="Barlow"/>
              </a:rPr>
              <a:t>link til skrivebordsbakgrunner, logo</a:t>
            </a:r>
            <a:r>
              <a:rPr lang="nb-NO" sz="1600" dirty="0">
                <a:latin typeface="Barlow"/>
              </a:rPr>
              <a:t>).</a:t>
            </a:r>
          </a:p>
          <a:p>
            <a:pPr marL="342900" indent="-342900">
              <a:buFont typeface="Arial" panose="020B0604020202020204" pitchFamily="34" charset="0"/>
              <a:buChar char="•"/>
            </a:pPr>
            <a:r>
              <a:rPr lang="nb-NO" sz="1600" dirty="0">
                <a:latin typeface="Barlow"/>
              </a:rPr>
              <a:t>ABC-bingo (</a:t>
            </a:r>
            <a:r>
              <a:rPr lang="nb-NO" sz="1600" dirty="0">
                <a:solidFill>
                  <a:schemeClr val="accent5"/>
                </a:solidFill>
                <a:latin typeface="Barlow"/>
              </a:rPr>
              <a:t>link til ABC-bingo</a:t>
            </a:r>
            <a:r>
              <a:rPr lang="nb-NO" sz="1600" dirty="0">
                <a:latin typeface="Barlow"/>
              </a:rPr>
              <a:t>)</a:t>
            </a:r>
          </a:p>
          <a:p>
            <a:pPr marL="342900" indent="-342900">
              <a:buFont typeface="Arial" panose="020B0604020202020204" pitchFamily="34" charset="0"/>
              <a:buChar char="•"/>
            </a:pPr>
            <a:r>
              <a:rPr lang="nb-NO" sz="1600" dirty="0">
                <a:latin typeface="Barlow"/>
              </a:rPr>
              <a:t>Bak inn ABC-budskapet i e-poster, invitasjoner etc.</a:t>
            </a:r>
          </a:p>
          <a:p>
            <a:pPr marL="342900" indent="-342900">
              <a:buFont typeface="Arial" panose="020B0604020202020204" pitchFamily="34" charset="0"/>
              <a:buChar char="•"/>
            </a:pPr>
            <a:r>
              <a:rPr lang="nb-NO" sz="1600" dirty="0">
                <a:latin typeface="Barlow"/>
              </a:rPr>
              <a:t>Flere verktøy utvikles fortløpende – følg med </a:t>
            </a:r>
            <a:r>
              <a:rPr lang="nb-NO" sz="1600" dirty="0">
                <a:latin typeface="Barlow"/>
                <a:sym typeface="Wingdings" panose="05000000000000000000" pitchFamily="2" charset="2"/>
              </a:rPr>
              <a:t></a:t>
            </a:r>
            <a:br>
              <a:rPr lang="nb-NO" sz="1600" dirty="0">
                <a:latin typeface="Barlow"/>
              </a:rPr>
            </a:br>
            <a:endParaRPr lang="nb-NO" sz="1600" dirty="0">
              <a:latin typeface="Barlow"/>
            </a:endParaRPr>
          </a:p>
          <a:p>
            <a:pPr marL="342900" indent="-342900">
              <a:buFont typeface="Arial" panose="020B0604020202020204" pitchFamily="34" charset="0"/>
              <a:buChar char="•"/>
            </a:pPr>
            <a:endParaRPr lang="nb-NO" sz="1600" dirty="0">
              <a:latin typeface="Barlow"/>
            </a:endParaRPr>
          </a:p>
        </p:txBody>
      </p:sp>
      <p:cxnSp>
        <p:nvCxnSpPr>
          <p:cNvPr id="4" name="Rett linje 3">
            <a:extLst>
              <a:ext uri="{FF2B5EF4-FFF2-40B4-BE49-F238E27FC236}">
                <a16:creationId xmlns:a16="http://schemas.microsoft.com/office/drawing/2014/main" id="{20E30098-079A-8DF1-AB13-C0A17A469B03}"/>
              </a:ext>
            </a:extLst>
          </p:cNvPr>
          <p:cNvCxnSpPr/>
          <p:nvPr/>
        </p:nvCxnSpPr>
        <p:spPr>
          <a:xfrm>
            <a:off x="654908" y="2533135"/>
            <a:ext cx="4053017"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62FF8840-E2B6-DED4-6281-CF00B0A31B79}"/>
              </a:ext>
            </a:extLst>
          </p:cNvPr>
          <p:cNvSpPr/>
          <p:nvPr/>
        </p:nvSpPr>
        <p:spPr>
          <a:xfrm>
            <a:off x="7909119" y="2194719"/>
            <a:ext cx="2468562" cy="2468562"/>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Picture 2">
            <a:extLst>
              <a:ext uri="{FF2B5EF4-FFF2-40B4-BE49-F238E27FC236}">
                <a16:creationId xmlns:a16="http://schemas.microsoft.com/office/drawing/2014/main" id="{65FDE4DB-A750-8C1F-45C0-DD1AEA56E39A}"/>
              </a:ext>
            </a:extLst>
          </p:cNvPr>
          <p:cNvPicPr>
            <a:picLocks noChangeAspect="1"/>
          </p:cNvPicPr>
          <p:nvPr/>
        </p:nvPicPr>
        <p:blipFill>
          <a:blip r:embed="rId3"/>
          <a:stretch>
            <a:fillRect/>
          </a:stretch>
        </p:blipFill>
        <p:spPr>
          <a:xfrm>
            <a:off x="8268133" y="3018499"/>
            <a:ext cx="1754888" cy="821000"/>
          </a:xfrm>
          <a:prstGeom prst="rect">
            <a:avLst/>
          </a:prstGeom>
        </p:spPr>
      </p:pic>
    </p:spTree>
    <p:extLst>
      <p:ext uri="{BB962C8B-B14F-4D97-AF65-F5344CB8AC3E}">
        <p14:creationId xmlns:p14="http://schemas.microsoft.com/office/powerpoint/2010/main" val="2311754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a:extLst>
            <a:ext uri="{FF2B5EF4-FFF2-40B4-BE49-F238E27FC236}">
              <a16:creationId xmlns:a16="http://schemas.microsoft.com/office/drawing/2014/main" id="{07901E1A-9769-221A-0B62-DBCAA09A1A3E}"/>
            </a:ext>
          </a:extLst>
        </p:cNvPr>
        <p:cNvGrpSpPr/>
        <p:nvPr/>
      </p:nvGrpSpPr>
      <p:grpSpPr>
        <a:xfrm>
          <a:off x="0" y="0"/>
          <a:ext cx="0" cy="0"/>
          <a:chOff x="0" y="0"/>
          <a:chExt cx="0" cy="0"/>
        </a:xfrm>
      </p:grpSpPr>
      <p:sp>
        <p:nvSpPr>
          <p:cNvPr id="9" name="Rektangel 8">
            <a:extLst>
              <a:ext uri="{FF2B5EF4-FFF2-40B4-BE49-F238E27FC236}">
                <a16:creationId xmlns:a16="http://schemas.microsoft.com/office/drawing/2014/main" id="{D360C0AB-37F2-CAF1-356F-1ACD2917707E}"/>
              </a:ext>
            </a:extLst>
          </p:cNvPr>
          <p:cNvSpPr/>
          <p:nvPr/>
        </p:nvSpPr>
        <p:spPr>
          <a:xfrm>
            <a:off x="6094800" y="0"/>
            <a:ext cx="6097200" cy="6858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50FA745E-5034-38C9-B5ED-8727123BD22C}"/>
              </a:ext>
            </a:extLst>
          </p:cNvPr>
          <p:cNvSpPr/>
          <p:nvPr/>
        </p:nvSpPr>
        <p:spPr>
          <a:xfrm>
            <a:off x="4354" y="-1"/>
            <a:ext cx="60948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8E052AF-C869-1E7B-C410-3730B987D283}"/>
              </a:ext>
            </a:extLst>
          </p:cNvPr>
          <p:cNvSpPr txBox="1"/>
          <p:nvPr/>
        </p:nvSpPr>
        <p:spPr>
          <a:xfrm>
            <a:off x="654908" y="501019"/>
            <a:ext cx="5535055" cy="307777"/>
          </a:xfrm>
          <a:prstGeom prst="rect">
            <a:avLst/>
          </a:prstGeom>
          <a:noFill/>
        </p:spPr>
        <p:txBody>
          <a:bodyPr wrap="square" rtlCol="0">
            <a:spAutoFit/>
          </a:bodyPr>
          <a:lstStyle/>
          <a:p>
            <a:r>
              <a:rPr lang="nb-NO" sz="1400" dirty="0">
                <a:solidFill>
                  <a:schemeClr val="accent5"/>
                </a:solidFill>
                <a:latin typeface="Barlow" pitchFamily="2" charset="77"/>
              </a:rPr>
              <a:t>Verktøy</a:t>
            </a:r>
          </a:p>
        </p:txBody>
      </p:sp>
      <p:sp>
        <p:nvSpPr>
          <p:cNvPr id="2" name="Rektangel 1">
            <a:extLst>
              <a:ext uri="{FF2B5EF4-FFF2-40B4-BE49-F238E27FC236}">
                <a16:creationId xmlns:a16="http://schemas.microsoft.com/office/drawing/2014/main" id="{A04F4235-4746-66BD-9F28-F98C4380A4FF}"/>
              </a:ext>
            </a:extLst>
          </p:cNvPr>
          <p:cNvSpPr/>
          <p:nvPr/>
        </p:nvSpPr>
        <p:spPr>
          <a:xfrm>
            <a:off x="654908" y="1210959"/>
            <a:ext cx="4418830" cy="1200329"/>
          </a:xfrm>
          <a:prstGeom prst="rect">
            <a:avLst/>
          </a:prstGeom>
        </p:spPr>
        <p:txBody>
          <a:bodyPr wrap="square" lIns="91440" tIns="45720" rIns="91440" bIns="45720" anchor="t">
            <a:spAutoFit/>
          </a:bodyPr>
          <a:lstStyle/>
          <a:p>
            <a:r>
              <a:rPr lang="nb-NO" sz="3600" dirty="0">
                <a:latin typeface="Barlow"/>
              </a:rPr>
              <a:t>Systematisk HMS-arbeid</a:t>
            </a:r>
            <a:r>
              <a:rPr lang="nb-NO" sz="3600" dirty="0">
                <a:solidFill>
                  <a:schemeClr val="accent5"/>
                </a:solidFill>
                <a:latin typeface="Barlow"/>
              </a:rPr>
              <a:t>.</a:t>
            </a:r>
          </a:p>
        </p:txBody>
      </p:sp>
      <p:sp>
        <p:nvSpPr>
          <p:cNvPr id="13" name="Rektangel 12">
            <a:extLst>
              <a:ext uri="{FF2B5EF4-FFF2-40B4-BE49-F238E27FC236}">
                <a16:creationId xmlns:a16="http://schemas.microsoft.com/office/drawing/2014/main" id="{1A7BF930-0D30-FAE7-C80D-F511FED15C5D}"/>
              </a:ext>
            </a:extLst>
          </p:cNvPr>
          <p:cNvSpPr/>
          <p:nvPr/>
        </p:nvSpPr>
        <p:spPr>
          <a:xfrm>
            <a:off x="560945" y="2960416"/>
            <a:ext cx="4418829" cy="3293209"/>
          </a:xfrm>
          <a:prstGeom prst="rect">
            <a:avLst/>
          </a:prstGeom>
        </p:spPr>
        <p:txBody>
          <a:bodyPr wrap="square" lIns="91440" tIns="45720" rIns="91440" bIns="45720" anchor="t">
            <a:spAutoFit/>
          </a:bodyPr>
          <a:lstStyle/>
          <a:p>
            <a:r>
              <a:rPr lang="nb-NO" sz="1600" dirty="0">
                <a:latin typeface="Barlow"/>
              </a:rPr>
              <a:t>Vi har laget en veiviser for implementering av ABC i det systematiske HMS-arbeidet. Her finner dere eksempler på hvordan ABC enkelt kan </a:t>
            </a:r>
            <a:r>
              <a:rPr lang="nb-NO" sz="1600" dirty="0">
                <a:solidFill>
                  <a:schemeClr val="accent5"/>
                </a:solidFill>
                <a:latin typeface="Barlow"/>
              </a:rPr>
              <a:t>puttes inn </a:t>
            </a:r>
            <a:r>
              <a:rPr lang="nb-NO" sz="1600" dirty="0">
                <a:latin typeface="Barlow"/>
              </a:rPr>
              <a:t>i HMS-planer, vernerunder, medarbeidersamtaler, risikovurderinger og andre strukturer dere sannsynligvis allerede har. </a:t>
            </a:r>
            <a:br>
              <a:rPr lang="nb-NO" sz="1600" dirty="0">
                <a:latin typeface="Barlow"/>
              </a:rPr>
            </a:br>
            <a:endParaRPr lang="nb-NO" sz="1600" dirty="0">
              <a:latin typeface="Barlow"/>
            </a:endParaRPr>
          </a:p>
          <a:p>
            <a:r>
              <a:rPr lang="nb-NO" sz="1600" dirty="0">
                <a:latin typeface="Barlow"/>
              </a:rPr>
              <a:t>Dette sikrer jevnlig fokus på temaet med minimalt ekstraarbeid.</a:t>
            </a:r>
            <a:br>
              <a:rPr lang="nb-NO" sz="1600" dirty="0">
                <a:latin typeface="Barlow"/>
              </a:rPr>
            </a:br>
            <a:endParaRPr lang="nb-NO" sz="1600" dirty="0">
              <a:latin typeface="Barlow"/>
            </a:endParaRPr>
          </a:p>
          <a:p>
            <a:r>
              <a:rPr lang="nb-NO" sz="1600" dirty="0">
                <a:latin typeface="Barlow"/>
              </a:rPr>
              <a:t>Veiviseren finner du på </a:t>
            </a:r>
            <a:r>
              <a:rPr lang="nb-NO" sz="1600" dirty="0">
                <a:solidFill>
                  <a:schemeClr val="accent5"/>
                </a:solidFill>
                <a:latin typeface="Barlow"/>
                <a:hlinkClick r:id="rId3"/>
              </a:rPr>
              <a:t>www.abcforgodpsykiskhelse.no</a:t>
            </a:r>
            <a:r>
              <a:rPr lang="nb-NO" sz="1600" dirty="0">
                <a:solidFill>
                  <a:schemeClr val="accent5"/>
                </a:solidFill>
                <a:latin typeface="Barlow"/>
              </a:rPr>
              <a:t> </a:t>
            </a:r>
          </a:p>
        </p:txBody>
      </p:sp>
      <p:cxnSp>
        <p:nvCxnSpPr>
          <p:cNvPr id="4" name="Rett linje 3">
            <a:extLst>
              <a:ext uri="{FF2B5EF4-FFF2-40B4-BE49-F238E27FC236}">
                <a16:creationId xmlns:a16="http://schemas.microsoft.com/office/drawing/2014/main" id="{20E30098-079A-8DF1-AB13-C0A17A469B03}"/>
              </a:ext>
            </a:extLst>
          </p:cNvPr>
          <p:cNvCxnSpPr/>
          <p:nvPr/>
        </p:nvCxnSpPr>
        <p:spPr>
          <a:xfrm>
            <a:off x="654908" y="2533135"/>
            <a:ext cx="4053017"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62FF8840-E2B6-DED4-6281-CF00B0A31B79}"/>
              </a:ext>
            </a:extLst>
          </p:cNvPr>
          <p:cNvSpPr/>
          <p:nvPr/>
        </p:nvSpPr>
        <p:spPr>
          <a:xfrm>
            <a:off x="7909119" y="2194719"/>
            <a:ext cx="2468562" cy="2468562"/>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Picture 2">
            <a:extLst>
              <a:ext uri="{FF2B5EF4-FFF2-40B4-BE49-F238E27FC236}">
                <a16:creationId xmlns:a16="http://schemas.microsoft.com/office/drawing/2014/main" id="{65FDE4DB-A750-8C1F-45C0-DD1AEA56E39A}"/>
              </a:ext>
            </a:extLst>
          </p:cNvPr>
          <p:cNvPicPr>
            <a:picLocks noChangeAspect="1"/>
          </p:cNvPicPr>
          <p:nvPr/>
        </p:nvPicPr>
        <p:blipFill>
          <a:blip r:embed="rId4"/>
          <a:stretch>
            <a:fillRect/>
          </a:stretch>
        </p:blipFill>
        <p:spPr>
          <a:xfrm>
            <a:off x="8312475" y="3032560"/>
            <a:ext cx="1694775" cy="792877"/>
          </a:xfrm>
          <a:prstGeom prst="rect">
            <a:avLst/>
          </a:prstGeom>
        </p:spPr>
      </p:pic>
    </p:spTree>
    <p:extLst>
      <p:ext uri="{BB962C8B-B14F-4D97-AF65-F5344CB8AC3E}">
        <p14:creationId xmlns:p14="http://schemas.microsoft.com/office/powerpoint/2010/main" val="2220702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6" name="TekstSylinder 5">
            <a:extLst>
              <a:ext uri="{FF2B5EF4-FFF2-40B4-BE49-F238E27FC236}">
                <a16:creationId xmlns:a16="http://schemas.microsoft.com/office/drawing/2014/main" id="{CF077129-6CD0-234A-9671-3D7ADBFDEC26}"/>
              </a:ext>
            </a:extLst>
          </p:cNvPr>
          <p:cNvSpPr txBox="1"/>
          <p:nvPr/>
        </p:nvSpPr>
        <p:spPr>
          <a:xfrm>
            <a:off x="2799471" y="4127157"/>
            <a:ext cx="6808763" cy="1938992"/>
          </a:xfrm>
          <a:prstGeom prst="rect">
            <a:avLst/>
          </a:prstGeom>
          <a:noFill/>
        </p:spPr>
        <p:txBody>
          <a:bodyPr wrap="square" rtlCol="0">
            <a:spAutoFit/>
          </a:bodyPr>
          <a:lstStyle/>
          <a:p>
            <a:pPr algn="ctr"/>
            <a:r>
              <a:rPr lang="nb-NO" sz="2400" dirty="0">
                <a:latin typeface="Barlow" pitchFamily="2" charset="77"/>
              </a:rPr>
              <a:t>ARBEIDSLIVETS ABC</a:t>
            </a:r>
          </a:p>
          <a:p>
            <a:pPr algn="ctr"/>
            <a:endParaRPr lang="nb-NO" sz="2400" dirty="0">
              <a:latin typeface="Barlow" pitchFamily="2" charset="77"/>
            </a:endParaRPr>
          </a:p>
          <a:p>
            <a:pPr algn="ctr"/>
            <a:r>
              <a:rPr lang="nb-NO" sz="2400" dirty="0">
                <a:latin typeface="Barlow" pitchFamily="2" charset="77"/>
              </a:rPr>
              <a:t>Vil du vite mer? Ta kontakt!</a:t>
            </a:r>
          </a:p>
          <a:p>
            <a:pPr algn="ctr"/>
            <a:r>
              <a:rPr lang="nb-NO" sz="2400" dirty="0">
                <a:latin typeface="Barlow" pitchFamily="2" charset="77"/>
                <a:hlinkClick r:id="rId2"/>
              </a:rPr>
              <a:t>kristin.oust.torske@nav.no</a:t>
            </a:r>
            <a:r>
              <a:rPr lang="nb-NO" sz="2400" dirty="0">
                <a:latin typeface="Barlow" pitchFamily="2" charset="77"/>
              </a:rPr>
              <a:t> (prosjektleder)</a:t>
            </a:r>
          </a:p>
          <a:p>
            <a:pPr algn="ctr"/>
            <a:r>
              <a:rPr lang="nb-NO" sz="2400" dirty="0">
                <a:latin typeface="Barlow" pitchFamily="2" charset="77"/>
                <a:hlinkClick r:id="rId3"/>
              </a:rPr>
              <a:t>sidsel.dahl.bjorgvik@nav.no</a:t>
            </a:r>
            <a:r>
              <a:rPr lang="nb-NO" sz="2400" dirty="0">
                <a:latin typeface="Barlow" pitchFamily="2" charset="77"/>
              </a:rPr>
              <a:t> (avdelingsdirektør)  </a:t>
            </a:r>
          </a:p>
        </p:txBody>
      </p:sp>
      <p:pic>
        <p:nvPicPr>
          <p:cNvPr id="2" name="Picture 1">
            <a:extLst>
              <a:ext uri="{FF2B5EF4-FFF2-40B4-BE49-F238E27FC236}">
                <a16:creationId xmlns:a16="http://schemas.microsoft.com/office/drawing/2014/main" id="{5D540C12-CAD8-7D9D-EE8E-CA51BB00A8F3}"/>
              </a:ext>
            </a:extLst>
          </p:cNvPr>
          <p:cNvPicPr>
            <a:picLocks noChangeAspect="1"/>
          </p:cNvPicPr>
          <p:nvPr/>
        </p:nvPicPr>
        <p:blipFill>
          <a:blip r:embed="rId4"/>
          <a:stretch>
            <a:fillRect/>
          </a:stretch>
        </p:blipFill>
        <p:spPr>
          <a:xfrm>
            <a:off x="4391394" y="1998345"/>
            <a:ext cx="3574740" cy="1672393"/>
          </a:xfrm>
          <a:prstGeom prst="rect">
            <a:avLst/>
          </a:prstGeom>
        </p:spPr>
      </p:pic>
    </p:spTree>
    <p:extLst>
      <p:ext uri="{BB962C8B-B14F-4D97-AF65-F5344CB8AC3E}">
        <p14:creationId xmlns:p14="http://schemas.microsoft.com/office/powerpoint/2010/main" val="2459105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6000"/>
          </a:schemeClr>
        </a:solidFill>
        <a:effectLst/>
      </p:bgPr>
    </p:bg>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5125A54F-3C41-4A4E-AEEC-05AD2C17033C}"/>
              </a:ext>
            </a:extLst>
          </p:cNvPr>
          <p:cNvSpPr/>
          <p:nvPr/>
        </p:nvSpPr>
        <p:spPr>
          <a:xfrm>
            <a:off x="8543329" y="4338244"/>
            <a:ext cx="3306719" cy="1077218"/>
          </a:xfrm>
          <a:prstGeom prst="rect">
            <a:avLst/>
          </a:prstGeom>
        </p:spPr>
        <p:txBody>
          <a:bodyPr wrap="square">
            <a:spAutoFit/>
          </a:bodyPr>
          <a:lstStyle/>
          <a:p>
            <a:r>
              <a:rPr lang="nb-NO" sz="1600" dirty="0">
                <a:latin typeface="Barlow" pitchFamily="2" charset="77"/>
              </a:rPr>
              <a:t>Jeg føler at jeg bidrar med noe verdifullt på arbeidsplassen. Det betyr noe for andre at jeg er på jobb!</a:t>
            </a:r>
          </a:p>
        </p:txBody>
      </p:sp>
      <p:sp>
        <p:nvSpPr>
          <p:cNvPr id="16" name="Rektangel 15">
            <a:extLst>
              <a:ext uri="{FF2B5EF4-FFF2-40B4-BE49-F238E27FC236}">
                <a16:creationId xmlns:a16="http://schemas.microsoft.com/office/drawing/2014/main" id="{EFA0BCEE-522E-B342-8E1A-89226BE2A03B}"/>
              </a:ext>
            </a:extLst>
          </p:cNvPr>
          <p:cNvSpPr/>
          <p:nvPr/>
        </p:nvSpPr>
        <p:spPr>
          <a:xfrm>
            <a:off x="4461559" y="4338244"/>
            <a:ext cx="3306719" cy="1077218"/>
          </a:xfrm>
          <a:prstGeom prst="rect">
            <a:avLst/>
          </a:prstGeom>
        </p:spPr>
        <p:txBody>
          <a:bodyPr wrap="square">
            <a:spAutoFit/>
          </a:bodyPr>
          <a:lstStyle/>
          <a:p>
            <a:r>
              <a:rPr lang="nb-NO" sz="1600" dirty="0">
                <a:latin typeface="Barlow" pitchFamily="2" charset="77"/>
              </a:rPr>
              <a:t>Jeg føler tilhørighet til arbeidsplassen, er sosialt integrert og inviterer andre inn i fellesskapet.</a:t>
            </a:r>
          </a:p>
        </p:txBody>
      </p:sp>
      <p:sp>
        <p:nvSpPr>
          <p:cNvPr id="17" name="Rektangel 16">
            <a:extLst>
              <a:ext uri="{FF2B5EF4-FFF2-40B4-BE49-F238E27FC236}">
                <a16:creationId xmlns:a16="http://schemas.microsoft.com/office/drawing/2014/main" id="{BD11ACBD-34D3-6D40-A483-16E920BA7CAD}"/>
              </a:ext>
            </a:extLst>
          </p:cNvPr>
          <p:cNvSpPr/>
          <p:nvPr/>
        </p:nvSpPr>
        <p:spPr>
          <a:xfrm>
            <a:off x="447995" y="4338244"/>
            <a:ext cx="3306719" cy="584775"/>
          </a:xfrm>
          <a:prstGeom prst="rect">
            <a:avLst/>
          </a:prstGeom>
        </p:spPr>
        <p:txBody>
          <a:bodyPr wrap="square">
            <a:spAutoFit/>
          </a:bodyPr>
          <a:lstStyle/>
          <a:p>
            <a:r>
              <a:rPr lang="nb-NO" sz="1600" dirty="0">
                <a:latin typeface="Barlow" pitchFamily="2" charset="77"/>
              </a:rPr>
              <a:t>Jobben er en positiv aktivitet i livet mitt.</a:t>
            </a:r>
          </a:p>
        </p:txBody>
      </p:sp>
      <p:sp>
        <p:nvSpPr>
          <p:cNvPr id="3" name="Rektangel 2">
            <a:extLst>
              <a:ext uri="{FF2B5EF4-FFF2-40B4-BE49-F238E27FC236}">
                <a16:creationId xmlns:a16="http://schemas.microsoft.com/office/drawing/2014/main" id="{43C137FB-598C-E447-9C73-8D4CF533F0F2}"/>
              </a:ext>
            </a:extLst>
          </p:cNvPr>
          <p:cNvSpPr/>
          <p:nvPr/>
        </p:nvSpPr>
        <p:spPr>
          <a:xfrm>
            <a:off x="447995" y="3429000"/>
            <a:ext cx="2424062" cy="523220"/>
          </a:xfrm>
          <a:prstGeom prst="rect">
            <a:avLst/>
          </a:prstGeom>
        </p:spPr>
        <p:txBody>
          <a:bodyPr wrap="none">
            <a:spAutoFit/>
          </a:bodyPr>
          <a:lstStyle/>
          <a:p>
            <a:r>
              <a:rPr lang="nb-NO" sz="2800" dirty="0">
                <a:latin typeface="Barlow" pitchFamily="2" charset="77"/>
              </a:rPr>
              <a:t>Gjør noe aktivt</a:t>
            </a:r>
          </a:p>
        </p:txBody>
      </p:sp>
      <p:sp>
        <p:nvSpPr>
          <p:cNvPr id="18" name="Rektangel 17">
            <a:extLst>
              <a:ext uri="{FF2B5EF4-FFF2-40B4-BE49-F238E27FC236}">
                <a16:creationId xmlns:a16="http://schemas.microsoft.com/office/drawing/2014/main" id="{575DA08C-034C-094F-8E74-38BD060224F8}"/>
              </a:ext>
            </a:extLst>
          </p:cNvPr>
          <p:cNvSpPr/>
          <p:nvPr/>
        </p:nvSpPr>
        <p:spPr>
          <a:xfrm>
            <a:off x="462312" y="3945090"/>
            <a:ext cx="743762" cy="276999"/>
          </a:xfrm>
          <a:prstGeom prst="rect">
            <a:avLst/>
          </a:prstGeom>
        </p:spPr>
        <p:txBody>
          <a:bodyPr wrap="square">
            <a:spAutoFit/>
          </a:bodyPr>
          <a:lstStyle/>
          <a:p>
            <a:r>
              <a:rPr lang="nb-NO" sz="1200" dirty="0">
                <a:solidFill>
                  <a:schemeClr val="accent1"/>
                </a:solidFill>
                <a:latin typeface="Barlow" pitchFamily="2" charset="77"/>
              </a:rPr>
              <a:t>ACT</a:t>
            </a:r>
          </a:p>
        </p:txBody>
      </p:sp>
      <p:sp>
        <p:nvSpPr>
          <p:cNvPr id="19" name="Rektangel 18">
            <a:extLst>
              <a:ext uri="{FF2B5EF4-FFF2-40B4-BE49-F238E27FC236}">
                <a16:creationId xmlns:a16="http://schemas.microsoft.com/office/drawing/2014/main" id="{1BE6F846-50BA-0246-9C62-DAD9978674AC}"/>
              </a:ext>
            </a:extLst>
          </p:cNvPr>
          <p:cNvSpPr/>
          <p:nvPr/>
        </p:nvSpPr>
        <p:spPr>
          <a:xfrm>
            <a:off x="4473440" y="3429000"/>
            <a:ext cx="2871299" cy="523220"/>
          </a:xfrm>
          <a:prstGeom prst="rect">
            <a:avLst/>
          </a:prstGeom>
        </p:spPr>
        <p:txBody>
          <a:bodyPr wrap="none">
            <a:spAutoFit/>
          </a:bodyPr>
          <a:lstStyle/>
          <a:p>
            <a:r>
              <a:rPr lang="nb-NO" sz="2800" dirty="0">
                <a:latin typeface="Barlow" pitchFamily="2" charset="77"/>
              </a:rPr>
              <a:t>Gjør noe sammen</a:t>
            </a:r>
          </a:p>
        </p:txBody>
      </p:sp>
      <p:sp>
        <p:nvSpPr>
          <p:cNvPr id="20" name="Rektangel 19">
            <a:extLst>
              <a:ext uri="{FF2B5EF4-FFF2-40B4-BE49-F238E27FC236}">
                <a16:creationId xmlns:a16="http://schemas.microsoft.com/office/drawing/2014/main" id="{34B5B934-7C6D-3643-9C88-FDED6E8520D1}"/>
              </a:ext>
            </a:extLst>
          </p:cNvPr>
          <p:cNvSpPr/>
          <p:nvPr/>
        </p:nvSpPr>
        <p:spPr>
          <a:xfrm>
            <a:off x="4473440" y="3934196"/>
            <a:ext cx="756938" cy="276999"/>
          </a:xfrm>
          <a:prstGeom prst="rect">
            <a:avLst/>
          </a:prstGeom>
        </p:spPr>
        <p:txBody>
          <a:bodyPr wrap="none">
            <a:spAutoFit/>
          </a:bodyPr>
          <a:lstStyle/>
          <a:p>
            <a:r>
              <a:rPr lang="nb-NO" sz="1200" dirty="0">
                <a:solidFill>
                  <a:schemeClr val="accent1"/>
                </a:solidFill>
                <a:latin typeface="Barlow" pitchFamily="2" charset="77"/>
              </a:rPr>
              <a:t>BELONG</a:t>
            </a:r>
          </a:p>
        </p:txBody>
      </p:sp>
      <p:sp>
        <p:nvSpPr>
          <p:cNvPr id="21" name="Rektangel 20">
            <a:extLst>
              <a:ext uri="{FF2B5EF4-FFF2-40B4-BE49-F238E27FC236}">
                <a16:creationId xmlns:a16="http://schemas.microsoft.com/office/drawing/2014/main" id="{0A8E57DA-FE8E-CB44-90DA-08685027DC66}"/>
              </a:ext>
            </a:extLst>
          </p:cNvPr>
          <p:cNvSpPr/>
          <p:nvPr/>
        </p:nvSpPr>
        <p:spPr>
          <a:xfrm>
            <a:off x="8512061" y="3429000"/>
            <a:ext cx="3377848" cy="523220"/>
          </a:xfrm>
          <a:prstGeom prst="rect">
            <a:avLst/>
          </a:prstGeom>
        </p:spPr>
        <p:txBody>
          <a:bodyPr wrap="none">
            <a:spAutoFit/>
          </a:bodyPr>
          <a:lstStyle/>
          <a:p>
            <a:r>
              <a:rPr lang="nb-NO" sz="2800" dirty="0">
                <a:latin typeface="Barlow" pitchFamily="2" charset="77"/>
              </a:rPr>
              <a:t>Gjør noe meningsfylt</a:t>
            </a:r>
          </a:p>
        </p:txBody>
      </p:sp>
      <p:sp>
        <p:nvSpPr>
          <p:cNvPr id="22" name="Rektangel 21">
            <a:extLst>
              <a:ext uri="{FF2B5EF4-FFF2-40B4-BE49-F238E27FC236}">
                <a16:creationId xmlns:a16="http://schemas.microsoft.com/office/drawing/2014/main" id="{83D54DBB-0B31-AF4F-A563-FBB536F97331}"/>
              </a:ext>
            </a:extLst>
          </p:cNvPr>
          <p:cNvSpPr/>
          <p:nvPr/>
        </p:nvSpPr>
        <p:spPr>
          <a:xfrm>
            <a:off x="8515588" y="3945091"/>
            <a:ext cx="723275" cy="276999"/>
          </a:xfrm>
          <a:prstGeom prst="rect">
            <a:avLst/>
          </a:prstGeom>
        </p:spPr>
        <p:txBody>
          <a:bodyPr wrap="none">
            <a:spAutoFit/>
          </a:bodyPr>
          <a:lstStyle/>
          <a:p>
            <a:r>
              <a:rPr lang="nb-NO" sz="1200" dirty="0">
                <a:solidFill>
                  <a:schemeClr val="accent1"/>
                </a:solidFill>
                <a:latin typeface="Barlow" pitchFamily="2" charset="77"/>
              </a:rPr>
              <a:t>COMMIT</a:t>
            </a:r>
          </a:p>
        </p:txBody>
      </p:sp>
      <p:pic>
        <p:nvPicPr>
          <p:cNvPr id="24" name="Bilde 23" descr="Et bilde som inneholder tegning&#10;&#10;Automatisk generert beskrivelse">
            <a:extLst>
              <a:ext uri="{FF2B5EF4-FFF2-40B4-BE49-F238E27FC236}">
                <a16:creationId xmlns:a16="http://schemas.microsoft.com/office/drawing/2014/main" id="{2ED428D0-712C-AF4A-9520-D9FE40FAB6F1}"/>
              </a:ext>
            </a:extLst>
          </p:cNvPr>
          <p:cNvPicPr>
            <a:picLocks noChangeAspect="1"/>
          </p:cNvPicPr>
          <p:nvPr/>
        </p:nvPicPr>
        <p:blipFill>
          <a:blip r:embed="rId3"/>
          <a:stretch>
            <a:fillRect/>
          </a:stretch>
        </p:blipFill>
        <p:spPr>
          <a:xfrm>
            <a:off x="8515588" y="2086925"/>
            <a:ext cx="1136335" cy="1142316"/>
          </a:xfrm>
          <a:prstGeom prst="rect">
            <a:avLst/>
          </a:prstGeom>
        </p:spPr>
      </p:pic>
      <p:pic>
        <p:nvPicPr>
          <p:cNvPr id="26" name="Bilde 25" descr="Et bilde som inneholder tegning&#10;&#10;Automatisk generert beskrivelse">
            <a:extLst>
              <a:ext uri="{FF2B5EF4-FFF2-40B4-BE49-F238E27FC236}">
                <a16:creationId xmlns:a16="http://schemas.microsoft.com/office/drawing/2014/main" id="{DA845F92-E8A4-A743-A392-2CC05C1BE03C}"/>
              </a:ext>
            </a:extLst>
          </p:cNvPr>
          <p:cNvPicPr>
            <a:picLocks noChangeAspect="1"/>
          </p:cNvPicPr>
          <p:nvPr/>
        </p:nvPicPr>
        <p:blipFill>
          <a:blip r:embed="rId4"/>
          <a:stretch>
            <a:fillRect/>
          </a:stretch>
        </p:blipFill>
        <p:spPr>
          <a:xfrm>
            <a:off x="4473440" y="2086926"/>
            <a:ext cx="1136334" cy="1142315"/>
          </a:xfrm>
          <a:prstGeom prst="rect">
            <a:avLst/>
          </a:prstGeom>
        </p:spPr>
      </p:pic>
      <p:pic>
        <p:nvPicPr>
          <p:cNvPr id="28" name="Bilde 27" descr="Et bilde som inneholder tegning&#10;&#10;Automatisk generert beskrivelse">
            <a:extLst>
              <a:ext uri="{FF2B5EF4-FFF2-40B4-BE49-F238E27FC236}">
                <a16:creationId xmlns:a16="http://schemas.microsoft.com/office/drawing/2014/main" id="{10B5FBA8-579A-564E-A2A6-ED868B33E876}"/>
              </a:ext>
            </a:extLst>
          </p:cNvPr>
          <p:cNvPicPr>
            <a:picLocks noChangeAspect="1"/>
          </p:cNvPicPr>
          <p:nvPr/>
        </p:nvPicPr>
        <p:blipFill>
          <a:blip r:embed="rId5"/>
          <a:stretch>
            <a:fillRect/>
          </a:stretch>
        </p:blipFill>
        <p:spPr>
          <a:xfrm>
            <a:off x="447995" y="2086926"/>
            <a:ext cx="1142315" cy="1142315"/>
          </a:xfrm>
          <a:prstGeom prst="rect">
            <a:avLst/>
          </a:prstGeom>
        </p:spPr>
      </p:pic>
      <p:pic>
        <p:nvPicPr>
          <p:cNvPr id="2" name="Picture 1">
            <a:extLst>
              <a:ext uri="{FF2B5EF4-FFF2-40B4-BE49-F238E27FC236}">
                <a16:creationId xmlns:a16="http://schemas.microsoft.com/office/drawing/2014/main" id="{99ACADA3-A256-06D5-7C2C-31CE73269DA2}"/>
              </a:ext>
            </a:extLst>
          </p:cNvPr>
          <p:cNvPicPr>
            <a:picLocks noChangeAspect="1"/>
          </p:cNvPicPr>
          <p:nvPr/>
        </p:nvPicPr>
        <p:blipFill>
          <a:blip r:embed="rId6"/>
          <a:stretch>
            <a:fillRect/>
          </a:stretch>
        </p:blipFill>
        <p:spPr>
          <a:xfrm>
            <a:off x="4898571" y="565148"/>
            <a:ext cx="1653054" cy="773359"/>
          </a:xfrm>
          <a:prstGeom prst="rect">
            <a:avLst/>
          </a:prstGeom>
        </p:spPr>
      </p:pic>
      <p:sp>
        <p:nvSpPr>
          <p:cNvPr id="4" name="TekstSylinder 3">
            <a:extLst>
              <a:ext uri="{FF2B5EF4-FFF2-40B4-BE49-F238E27FC236}">
                <a16:creationId xmlns:a16="http://schemas.microsoft.com/office/drawing/2014/main" id="{EBE61562-B09D-41D8-1CD3-713852C317FA}"/>
              </a:ext>
            </a:extLst>
          </p:cNvPr>
          <p:cNvSpPr txBox="1"/>
          <p:nvPr/>
        </p:nvSpPr>
        <p:spPr>
          <a:xfrm>
            <a:off x="643370" y="565148"/>
            <a:ext cx="4255201" cy="923330"/>
          </a:xfrm>
          <a:prstGeom prst="rect">
            <a:avLst/>
          </a:prstGeom>
          <a:noFill/>
        </p:spPr>
        <p:txBody>
          <a:bodyPr wrap="square" rtlCol="0">
            <a:spAutoFit/>
          </a:bodyPr>
          <a:lstStyle/>
          <a:p>
            <a:r>
              <a:rPr lang="nb-NO" sz="5400" dirty="0">
                <a:latin typeface="Barlow" panose="00000500000000000000" pitchFamily="2" charset="0"/>
              </a:rPr>
              <a:t>Arbeidslivets</a:t>
            </a:r>
          </a:p>
        </p:txBody>
      </p:sp>
      <p:sp>
        <p:nvSpPr>
          <p:cNvPr id="5" name="TekstSylinder 4">
            <a:extLst>
              <a:ext uri="{FF2B5EF4-FFF2-40B4-BE49-F238E27FC236}">
                <a16:creationId xmlns:a16="http://schemas.microsoft.com/office/drawing/2014/main" id="{9B3DAA14-F4C6-3EF3-ED41-633EB7C36ADF}"/>
              </a:ext>
            </a:extLst>
          </p:cNvPr>
          <p:cNvSpPr txBox="1"/>
          <p:nvPr/>
        </p:nvSpPr>
        <p:spPr>
          <a:xfrm>
            <a:off x="1775661" y="5868029"/>
            <a:ext cx="9889117" cy="461665"/>
          </a:xfrm>
          <a:prstGeom prst="rect">
            <a:avLst/>
          </a:prstGeom>
          <a:noFill/>
        </p:spPr>
        <p:txBody>
          <a:bodyPr wrap="square" rtlCol="0">
            <a:spAutoFit/>
          </a:bodyPr>
          <a:lstStyle/>
          <a:p>
            <a:r>
              <a:rPr lang="nb-NO" sz="2400" dirty="0">
                <a:solidFill>
                  <a:schemeClr val="accent5"/>
                </a:solidFill>
                <a:latin typeface="Barlow" panose="00000500000000000000" pitchFamily="2" charset="0"/>
              </a:rPr>
              <a:t>Dette fremmer psykisk helse og inkludering på arbeidsplassen!</a:t>
            </a:r>
          </a:p>
        </p:txBody>
      </p:sp>
    </p:spTree>
    <p:extLst>
      <p:ext uri="{BB962C8B-B14F-4D97-AF65-F5344CB8AC3E}">
        <p14:creationId xmlns:p14="http://schemas.microsoft.com/office/powerpoint/2010/main" val="1787684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C8D19C61-D975-C744-8DD8-7E00253E4045}"/>
              </a:ext>
            </a:extLst>
          </p:cNvPr>
          <p:cNvSpPr/>
          <p:nvPr/>
        </p:nvSpPr>
        <p:spPr>
          <a:xfrm>
            <a:off x="8133221" y="0"/>
            <a:ext cx="40643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Innledning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5" y="2179078"/>
            <a:ext cx="5720405" cy="1077218"/>
          </a:xfrm>
          <a:prstGeom prst="rect">
            <a:avLst/>
          </a:prstGeom>
        </p:spPr>
        <p:txBody>
          <a:bodyPr wrap="square">
            <a:spAutoFit/>
          </a:bodyPr>
          <a:lstStyle/>
          <a:p>
            <a:r>
              <a:rPr lang="nb-NO" sz="3200" dirty="0">
                <a:latin typeface="Barlow" pitchFamily="2" charset="77"/>
              </a:rPr>
              <a:t>En guide til ABC på arbeidsplassen </a:t>
            </a:r>
            <a:r>
              <a:rPr lang="nb-NO" sz="3200" dirty="0">
                <a:solidFill>
                  <a:schemeClr val="accent5"/>
                </a:solidFill>
                <a:latin typeface="Barlow" pitchFamily="2" charset="77"/>
              </a:rPr>
              <a:t>din</a:t>
            </a:r>
            <a:r>
              <a:rPr lang="nb-NO" sz="3200" dirty="0">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25548" y="3803351"/>
            <a:ext cx="6096000" cy="2554545"/>
          </a:xfrm>
          <a:prstGeom prst="rect">
            <a:avLst/>
          </a:prstGeom>
        </p:spPr>
        <p:txBody>
          <a:bodyPr>
            <a:spAutoFit/>
          </a:bodyPr>
          <a:lstStyle/>
          <a:p>
            <a:r>
              <a:rPr lang="nb-NO" sz="1600" dirty="0">
                <a:latin typeface="Barlow" pitchFamily="2" charset="77"/>
              </a:rPr>
              <a:t>Når dere skal ta i bruk ABC i egen organisasjon kan det være fornuftig å gjøre det i to steg:</a:t>
            </a:r>
          </a:p>
          <a:p>
            <a:endParaRPr lang="nb-NO" sz="1600" dirty="0">
              <a:solidFill>
                <a:schemeClr val="accent5"/>
              </a:solidFill>
              <a:latin typeface="Barlow" pitchFamily="2" charset="77"/>
            </a:endParaRPr>
          </a:p>
          <a:p>
            <a:pPr marL="342900" indent="-342900">
              <a:buAutoNum type="arabicPeriod"/>
            </a:pPr>
            <a:r>
              <a:rPr lang="nb-NO" sz="1600" dirty="0">
                <a:solidFill>
                  <a:schemeClr val="accent5"/>
                </a:solidFill>
                <a:latin typeface="Barlow" pitchFamily="2" charset="77"/>
              </a:rPr>
              <a:t>Forankring </a:t>
            </a:r>
            <a:r>
              <a:rPr lang="nb-NO" sz="1600" dirty="0">
                <a:latin typeface="Barlow" pitchFamily="2" charset="77"/>
              </a:rPr>
              <a:t>i ledelse og partsgruppe</a:t>
            </a:r>
          </a:p>
          <a:p>
            <a:pPr marL="342900" indent="-342900">
              <a:buAutoNum type="arabicPeriod"/>
            </a:pPr>
            <a:r>
              <a:rPr lang="nb-NO" sz="1600" dirty="0">
                <a:solidFill>
                  <a:schemeClr val="accent5"/>
                </a:solidFill>
                <a:latin typeface="Barlow" pitchFamily="2" charset="77"/>
              </a:rPr>
              <a:t>Prosessarbeid </a:t>
            </a:r>
            <a:r>
              <a:rPr lang="nb-NO" sz="1600" dirty="0">
                <a:latin typeface="Barlow" pitchFamily="2" charset="77"/>
              </a:rPr>
              <a:t>i ansattgruppa</a:t>
            </a:r>
          </a:p>
          <a:p>
            <a:pPr marL="342900" indent="-342900">
              <a:buAutoNum type="arabicPeriod"/>
            </a:pPr>
            <a:endParaRPr lang="nb-NO" sz="1600" dirty="0">
              <a:solidFill>
                <a:schemeClr val="accent5"/>
              </a:solidFill>
              <a:latin typeface="Barlow" pitchFamily="2" charset="77"/>
            </a:endParaRPr>
          </a:p>
          <a:p>
            <a:r>
              <a:rPr lang="nb-NO" sz="1600" dirty="0">
                <a:latin typeface="Barlow" pitchFamily="2" charset="77"/>
              </a:rPr>
              <a:t>Dere kan bruke filmer og annet materiell for å gjøre ABC-budskapet kjent og finne dere egen ABC. På de neste sidene viser vi dere </a:t>
            </a:r>
            <a:r>
              <a:rPr lang="nb-NO" sz="1600" dirty="0">
                <a:solidFill>
                  <a:schemeClr val="accent5"/>
                </a:solidFill>
                <a:latin typeface="Barlow" pitchFamily="2" charset="77"/>
              </a:rPr>
              <a:t>hvordan</a:t>
            </a:r>
            <a:r>
              <a:rPr lang="nb-NO" sz="1600" dirty="0">
                <a:latin typeface="Barlow" pitchFamily="2" charset="77"/>
              </a:rPr>
              <a:t>. </a:t>
            </a:r>
          </a:p>
          <a:p>
            <a:pPr marL="342900" indent="-342900">
              <a:buAutoNum type="arabicPeriod"/>
            </a:pPr>
            <a:endParaRPr lang="nb-NO" sz="1600" dirty="0">
              <a:solidFill>
                <a:schemeClr val="accent5"/>
              </a:solidFill>
              <a:latin typeface="Barlow" pitchFamily="2" charset="77"/>
            </a:endParaRPr>
          </a:p>
        </p:txBody>
      </p:sp>
      <p:pic>
        <p:nvPicPr>
          <p:cNvPr id="4" name="Picture 3">
            <a:extLst>
              <a:ext uri="{FF2B5EF4-FFF2-40B4-BE49-F238E27FC236}">
                <a16:creationId xmlns:a16="http://schemas.microsoft.com/office/drawing/2014/main" id="{C9A667E7-906E-1FEF-6E9F-0C81AE752F2E}"/>
              </a:ext>
            </a:extLst>
          </p:cNvPr>
          <p:cNvPicPr>
            <a:picLocks noChangeAspect="1"/>
          </p:cNvPicPr>
          <p:nvPr/>
        </p:nvPicPr>
        <p:blipFill>
          <a:blip r:embed="rId3"/>
          <a:stretch>
            <a:fillRect/>
          </a:stretch>
        </p:blipFill>
        <p:spPr>
          <a:xfrm>
            <a:off x="9042946" y="3916150"/>
            <a:ext cx="2457834" cy="1149864"/>
          </a:xfrm>
          <a:prstGeom prst="rect">
            <a:avLst/>
          </a:prstGeom>
        </p:spPr>
      </p:pic>
    </p:spTree>
    <p:extLst>
      <p:ext uri="{BB962C8B-B14F-4D97-AF65-F5344CB8AC3E}">
        <p14:creationId xmlns:p14="http://schemas.microsoft.com/office/powerpoint/2010/main" val="1312563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523220"/>
          </a:xfrm>
          <a:prstGeom prst="rect">
            <a:avLst/>
          </a:prstGeom>
          <a:noFill/>
        </p:spPr>
        <p:txBody>
          <a:bodyPr wrap="square" rtlCol="0">
            <a:spAutoFit/>
          </a:bodyPr>
          <a:lstStyle/>
          <a:p>
            <a:r>
              <a:rPr lang="nb-NO" sz="1400" dirty="0">
                <a:solidFill>
                  <a:schemeClr val="accent5"/>
                </a:solidFill>
                <a:latin typeface="Barlow" pitchFamily="2" charset="77"/>
              </a:rPr>
              <a:t>AMU, ledergruppe, HMS-gruppe, </a:t>
            </a:r>
            <a:br>
              <a:rPr lang="nb-NO" sz="1400" dirty="0">
                <a:solidFill>
                  <a:schemeClr val="accent5"/>
                </a:solidFill>
                <a:latin typeface="Barlow" pitchFamily="2" charset="77"/>
              </a:rPr>
            </a:br>
            <a:r>
              <a:rPr lang="nb-NO" sz="1400" dirty="0">
                <a:solidFill>
                  <a:schemeClr val="accent5"/>
                </a:solidFill>
                <a:latin typeface="Barlow" pitchFamily="2" charset="77"/>
              </a:rPr>
              <a:t>partsgruppe el.</a:t>
            </a:r>
          </a:p>
        </p:txBody>
      </p:sp>
      <p:sp>
        <p:nvSpPr>
          <p:cNvPr id="2" name="Rektangel 1">
            <a:extLst>
              <a:ext uri="{FF2B5EF4-FFF2-40B4-BE49-F238E27FC236}">
                <a16:creationId xmlns:a16="http://schemas.microsoft.com/office/drawing/2014/main" id="{87FF8C78-FA9C-6343-BE9B-5A189EA32FE0}"/>
              </a:ext>
            </a:extLst>
          </p:cNvPr>
          <p:cNvSpPr/>
          <p:nvPr/>
        </p:nvSpPr>
        <p:spPr>
          <a:xfrm>
            <a:off x="560945" y="1400050"/>
            <a:ext cx="3306720" cy="1200329"/>
          </a:xfrm>
          <a:prstGeom prst="rect">
            <a:avLst/>
          </a:prstGeom>
        </p:spPr>
        <p:txBody>
          <a:bodyPr wrap="square">
            <a:spAutoFit/>
          </a:bodyPr>
          <a:lstStyle/>
          <a:p>
            <a:r>
              <a:rPr lang="nb-NO" sz="3600" dirty="0">
                <a:latin typeface="Barlow" pitchFamily="2" charset="77"/>
              </a:rPr>
              <a:t>Forankrings-møte</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3" y="2600379"/>
            <a:ext cx="3306719" cy="3539430"/>
          </a:xfrm>
          <a:prstGeom prst="rect">
            <a:avLst/>
          </a:prstGeom>
        </p:spPr>
        <p:txBody>
          <a:bodyPr wrap="square">
            <a:spAutoFit/>
          </a:bodyPr>
          <a:lstStyle/>
          <a:p>
            <a:endParaRPr lang="nb-NO" sz="1600" dirty="0">
              <a:latin typeface="Barlow" pitchFamily="2" charset="77"/>
            </a:endParaRPr>
          </a:p>
          <a:p>
            <a:r>
              <a:rPr lang="nb-NO" sz="1600" dirty="0">
                <a:latin typeface="Barlow" pitchFamily="2" charset="77"/>
              </a:rPr>
              <a:t>Hvis ABC skal tas i bruk i organisasjonen må det forankres bredt hos ledelsen og partene. </a:t>
            </a:r>
          </a:p>
          <a:p>
            <a:endParaRPr lang="nb-NO" sz="1600" dirty="0">
              <a:latin typeface="Barlow" pitchFamily="2" charset="77"/>
            </a:endParaRPr>
          </a:p>
          <a:p>
            <a:r>
              <a:rPr lang="nb-NO" sz="1600" dirty="0">
                <a:latin typeface="Barlow" pitchFamily="2" charset="77"/>
              </a:rPr>
              <a:t>Sett ABC på agendaen i et AMU, HMS-møte eller lignende. Målet er å gi informasjon om hva ABC er og hvilken effekt det kan ha på deres arbeidsplass. Deretter åpner dere for dialog.</a:t>
            </a:r>
            <a:br>
              <a:rPr lang="nb-NO" sz="1600" dirty="0">
                <a:latin typeface="Barlow" pitchFamily="2" charset="77"/>
              </a:rPr>
            </a:b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a:t>
            </a:r>
            <a:r>
              <a:rPr lang="nb-NO" sz="1600" dirty="0">
                <a:latin typeface="Barlow" pitchFamily="2" charset="77"/>
              </a:rPr>
              <a:t>: 20-30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512061" y="1029481"/>
            <a:ext cx="3306719" cy="5262979"/>
          </a:xfrm>
          <a:prstGeom prst="rect">
            <a:avLst/>
          </a:prstGeom>
        </p:spPr>
        <p:txBody>
          <a:bodyPr wrap="square">
            <a:spAutoFit/>
          </a:bodyPr>
          <a:lstStyle/>
          <a:p>
            <a:r>
              <a:rPr lang="nb-NO" sz="1600" dirty="0">
                <a:latin typeface="Barlow" pitchFamily="2" charset="77"/>
              </a:rPr>
              <a:t>Forslag til gjennomføring:</a:t>
            </a:r>
            <a:br>
              <a:rPr lang="nb-NO" sz="1600" dirty="0">
                <a:latin typeface="Barlow" pitchFamily="2" charset="77"/>
              </a:rPr>
            </a:br>
            <a:r>
              <a:rPr lang="nb-NO" sz="1600" dirty="0">
                <a:latin typeface="Barlow" pitchFamily="2" charset="77"/>
              </a:rPr>
              <a:t> </a:t>
            </a:r>
          </a:p>
          <a:p>
            <a:pPr marL="457200" indent="-457200">
              <a:buAutoNum type="arabicPeriod"/>
            </a:pPr>
            <a:r>
              <a:rPr lang="nb-NO" sz="1600" dirty="0">
                <a:latin typeface="Barlow" pitchFamily="2" charset="77"/>
              </a:rPr>
              <a:t>Vis film:</a:t>
            </a:r>
            <a:br>
              <a:rPr lang="nb-NO" sz="1600" dirty="0">
                <a:latin typeface="Barlow" pitchFamily="2" charset="77"/>
              </a:rPr>
            </a:br>
            <a:r>
              <a:rPr lang="nb-NO" sz="1600" dirty="0">
                <a:latin typeface="Barlow" pitchFamily="2" charset="77"/>
                <a:hlinkClick r:id="rId3"/>
              </a:rPr>
              <a:t>Arbeidslivets ABC</a:t>
            </a:r>
            <a:endParaRPr lang="nb-NO" sz="1600" dirty="0">
              <a:latin typeface="Barlow" pitchFamily="2" charset="77"/>
            </a:endParaRPr>
          </a:p>
          <a:p>
            <a:pPr marL="457200" indent="-457200">
              <a:buAutoNum type="arabicPeriod"/>
            </a:pPr>
            <a:r>
              <a:rPr lang="nb-NO" sz="1600" dirty="0" err="1">
                <a:latin typeface="Barlow" pitchFamily="2" charset="77"/>
              </a:rPr>
              <a:t>Powerpoint</a:t>
            </a:r>
            <a:r>
              <a:rPr lang="nb-NO" sz="1600" dirty="0">
                <a:latin typeface="Barlow" pitchFamily="2" charset="77"/>
              </a:rPr>
              <a:t> med nøkkelinformasjon (</a:t>
            </a:r>
            <a:r>
              <a:rPr lang="nb-NO" sz="1600" dirty="0">
                <a:solidFill>
                  <a:schemeClr val="accent5"/>
                </a:solidFill>
                <a:latin typeface="Barlow" pitchFamily="2" charset="77"/>
              </a:rPr>
              <a:t>link kommer</a:t>
            </a:r>
            <a:r>
              <a:rPr lang="nb-NO" sz="1600" dirty="0">
                <a:latin typeface="Barlow" pitchFamily="2" charset="77"/>
              </a:rPr>
              <a:t>).</a:t>
            </a:r>
          </a:p>
          <a:p>
            <a:pPr marL="457200" indent="-457200">
              <a:buFontTx/>
              <a:buAutoNum type="arabicPeriod"/>
            </a:pPr>
            <a:r>
              <a:rPr lang="nb-NO" sz="1600" dirty="0">
                <a:latin typeface="Barlow"/>
              </a:rPr>
              <a:t>Diskusjon/refleksjon om muligheter, gevinster og utfordringer:</a:t>
            </a:r>
            <a:br>
              <a:rPr lang="nb-NO" sz="1600" dirty="0">
                <a:latin typeface="Barlow"/>
              </a:rPr>
            </a:br>
            <a:r>
              <a:rPr lang="nb-NO" sz="1600" dirty="0">
                <a:latin typeface="Barlow"/>
              </a:rPr>
              <a:t>- Hva kan ABC bidra til i vår organisasjon?</a:t>
            </a:r>
            <a:br>
              <a:rPr lang="nb-NO" sz="1600" dirty="0">
                <a:latin typeface="Barlow"/>
              </a:rPr>
            </a:br>
            <a:r>
              <a:rPr lang="nb-NO" sz="1600" dirty="0">
                <a:latin typeface="Barlow"/>
              </a:rPr>
              <a:t>- Hvordan kan vi gjøre det hos oss?</a:t>
            </a:r>
            <a:br>
              <a:rPr lang="nb-NO" sz="1600" dirty="0">
                <a:latin typeface="Barlow"/>
              </a:rPr>
            </a:br>
            <a:r>
              <a:rPr lang="nb-NO" sz="1600" dirty="0">
                <a:latin typeface="Barlow"/>
              </a:rPr>
              <a:t>- Har vi den innsikten vi trenger for å sette i gang?</a:t>
            </a:r>
          </a:p>
          <a:p>
            <a:pPr lvl="1"/>
            <a:r>
              <a:rPr lang="nb-NO" sz="1600" dirty="0">
                <a:latin typeface="Barlow"/>
              </a:rPr>
              <a:t>- Hvilke utfordringer kan vi møte?</a:t>
            </a:r>
          </a:p>
          <a:p>
            <a:pPr marL="457200" indent="-457200">
              <a:buAutoNum type="arabicPeriod"/>
            </a:pPr>
            <a:r>
              <a:rPr lang="nb-NO" sz="1600" dirty="0">
                <a:latin typeface="Barlow"/>
              </a:rPr>
              <a:t>Veien videre – fordele oppgaver og ansvar. </a:t>
            </a:r>
            <a:br>
              <a:rPr lang="nb-NO" sz="1600" dirty="0">
                <a:latin typeface="Barlow" pitchFamily="2" charset="77"/>
              </a:rPr>
            </a:br>
            <a:endParaRPr lang="nb-NO" sz="1600" dirty="0">
              <a:latin typeface="Barlow" pitchFamily="2" charset="77"/>
            </a:endParaRPr>
          </a:p>
        </p:txBody>
      </p:sp>
      <p:pic>
        <p:nvPicPr>
          <p:cNvPr id="3" name="Picture 2">
            <a:extLst>
              <a:ext uri="{FF2B5EF4-FFF2-40B4-BE49-F238E27FC236}">
                <a16:creationId xmlns:a16="http://schemas.microsoft.com/office/drawing/2014/main" id="{79D134D6-50C1-F437-F23C-A07481E5DD16}"/>
              </a:ext>
            </a:extLst>
          </p:cNvPr>
          <p:cNvPicPr>
            <a:picLocks noChangeAspect="1"/>
          </p:cNvPicPr>
          <p:nvPr/>
        </p:nvPicPr>
        <p:blipFill>
          <a:blip r:embed="rId4"/>
          <a:stretch>
            <a:fillRect/>
          </a:stretch>
        </p:blipFill>
        <p:spPr>
          <a:xfrm>
            <a:off x="5011172" y="2288316"/>
            <a:ext cx="2132934" cy="997864"/>
          </a:xfrm>
          <a:prstGeom prst="rect">
            <a:avLst/>
          </a:prstGeom>
        </p:spPr>
      </p:pic>
    </p:spTree>
    <p:extLst>
      <p:ext uri="{BB962C8B-B14F-4D97-AF65-F5344CB8AC3E}">
        <p14:creationId xmlns:p14="http://schemas.microsoft.com/office/powerpoint/2010/main" val="3985898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16000"/>
          </a:schemeClr>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C8D19C61-D975-C744-8DD8-7E00253E4045}"/>
              </a:ext>
            </a:extLst>
          </p:cNvPr>
          <p:cNvSpPr/>
          <p:nvPr/>
        </p:nvSpPr>
        <p:spPr>
          <a:xfrm>
            <a:off x="8133221" y="0"/>
            <a:ext cx="40643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5" y="2179078"/>
            <a:ext cx="5720405" cy="584775"/>
          </a:xfrm>
          <a:prstGeom prst="rect">
            <a:avLst/>
          </a:prstGeom>
        </p:spPr>
        <p:txBody>
          <a:bodyPr wrap="square">
            <a:spAutoFit/>
          </a:bodyPr>
          <a:lstStyle/>
          <a:p>
            <a:r>
              <a:rPr lang="nb-NO" sz="3200" dirty="0">
                <a:latin typeface="Barlow" pitchFamily="2" charset="77"/>
              </a:rPr>
              <a:t>Opplegg for personalsamlinger</a:t>
            </a:r>
            <a:r>
              <a:rPr lang="nb-NO" sz="32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5" y="3096410"/>
            <a:ext cx="6096000" cy="3046988"/>
          </a:xfrm>
          <a:prstGeom prst="rect">
            <a:avLst/>
          </a:prstGeom>
        </p:spPr>
        <p:txBody>
          <a:bodyPr>
            <a:spAutoFit/>
          </a:bodyPr>
          <a:lstStyle/>
          <a:p>
            <a:r>
              <a:rPr lang="nb-NO" sz="1600" dirty="0">
                <a:latin typeface="Barlow" pitchFamily="2" charset="77"/>
              </a:rPr>
              <a:t>Hvordan gjør dere ABC kjent? Hvordan finner dere ut hva ABC betyr i praksis på deres arbeidsplass?  Her har vi laget noen </a:t>
            </a:r>
            <a:r>
              <a:rPr lang="nb-NO" sz="1600" dirty="0">
                <a:solidFill>
                  <a:schemeClr val="accent5"/>
                </a:solidFill>
                <a:latin typeface="Barlow" pitchFamily="2" charset="77"/>
              </a:rPr>
              <a:t>enkle opplegg </a:t>
            </a:r>
            <a:r>
              <a:rPr lang="nb-NO" sz="1600" dirty="0">
                <a:latin typeface="Barlow" pitchFamily="2" charset="77"/>
              </a:rPr>
              <a:t>som dere kan bruke på personalmøter, fagdager, eller andre samlinger hvor dere samler medarbeiderne. </a:t>
            </a:r>
          </a:p>
          <a:p>
            <a:endParaRPr lang="nb-NO" sz="1600" dirty="0">
              <a:latin typeface="Barlow" pitchFamily="2" charset="77"/>
            </a:endParaRPr>
          </a:p>
          <a:p>
            <a:r>
              <a:rPr lang="nb-NO" sz="1600" dirty="0">
                <a:latin typeface="Barlow" pitchFamily="2" charset="77"/>
              </a:rPr>
              <a:t>Varigheten er på 10 til 60 minutter pr økt. Oppleggene kan gjennomføres enkeltvis, eller dere kan sette sammen to eller flere av oppleggene til en sammenhengende økt. Det er ikke nødvendig å gjennomføre dem i rekkefølgen de står her.</a:t>
            </a:r>
            <a:br>
              <a:rPr lang="nb-NO" sz="1600" dirty="0">
                <a:latin typeface="Barlow" pitchFamily="2" charset="77"/>
              </a:rPr>
            </a:br>
            <a:endParaRPr lang="nb-NO" sz="1600" dirty="0">
              <a:latin typeface="Barlow" pitchFamily="2" charset="77"/>
            </a:endParaRPr>
          </a:p>
          <a:p>
            <a:r>
              <a:rPr lang="nb-NO" sz="1600" dirty="0">
                <a:latin typeface="Barlow" pitchFamily="2" charset="77"/>
              </a:rPr>
              <a:t>Filmer og annet materiell er tilgjengelig på </a:t>
            </a:r>
            <a:r>
              <a:rPr lang="nb-NO" sz="1600" dirty="0">
                <a:latin typeface="Barlow" pitchFamily="2" charset="77"/>
                <a:hlinkClick r:id="rId2"/>
              </a:rPr>
              <a:t>www.abcforgodpsykiskhelse.no</a:t>
            </a:r>
            <a:r>
              <a:rPr lang="nb-NO" sz="1600" dirty="0">
                <a:latin typeface="Barlow" pitchFamily="2" charset="77"/>
              </a:rPr>
              <a:t>. </a:t>
            </a:r>
          </a:p>
        </p:txBody>
      </p:sp>
      <p:pic>
        <p:nvPicPr>
          <p:cNvPr id="4" name="Picture 3">
            <a:extLst>
              <a:ext uri="{FF2B5EF4-FFF2-40B4-BE49-F238E27FC236}">
                <a16:creationId xmlns:a16="http://schemas.microsoft.com/office/drawing/2014/main" id="{C9A667E7-906E-1FEF-6E9F-0C81AE752F2E}"/>
              </a:ext>
            </a:extLst>
          </p:cNvPr>
          <p:cNvPicPr>
            <a:picLocks noChangeAspect="1"/>
          </p:cNvPicPr>
          <p:nvPr/>
        </p:nvPicPr>
        <p:blipFill>
          <a:blip r:embed="rId3"/>
          <a:stretch>
            <a:fillRect/>
          </a:stretch>
        </p:blipFill>
        <p:spPr>
          <a:xfrm>
            <a:off x="9084759" y="4358666"/>
            <a:ext cx="2377438" cy="1112252"/>
          </a:xfrm>
          <a:prstGeom prst="rect">
            <a:avLst/>
          </a:prstGeom>
        </p:spPr>
      </p:pic>
    </p:spTree>
    <p:extLst>
      <p:ext uri="{BB962C8B-B14F-4D97-AF65-F5344CB8AC3E}">
        <p14:creationId xmlns:p14="http://schemas.microsoft.com/office/powerpoint/2010/main" val="2880924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3" y="1732802"/>
            <a:ext cx="3306720" cy="1200329"/>
          </a:xfrm>
          <a:prstGeom prst="rect">
            <a:avLst/>
          </a:prstGeom>
        </p:spPr>
        <p:txBody>
          <a:bodyPr wrap="square">
            <a:spAutoFit/>
          </a:bodyPr>
          <a:lstStyle/>
          <a:p>
            <a:r>
              <a:rPr lang="nb-NO" sz="3600" dirty="0">
                <a:latin typeface="Barlow" pitchFamily="2" charset="77"/>
              </a:rPr>
              <a:t>Intro: </a:t>
            </a:r>
            <a:br>
              <a:rPr lang="nb-NO" sz="3600" dirty="0">
                <a:latin typeface="Barlow" pitchFamily="2" charset="77"/>
              </a:rPr>
            </a:br>
            <a:r>
              <a:rPr lang="nb-NO" sz="3600" dirty="0">
                <a:latin typeface="Barlow" pitchFamily="2" charset="77"/>
              </a:rPr>
              <a:t>Hva er ABC</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1569660"/>
          </a:xfrm>
          <a:prstGeom prst="rect">
            <a:avLst/>
          </a:prstGeom>
        </p:spPr>
        <p:txBody>
          <a:bodyPr wrap="square">
            <a:spAutoFit/>
          </a:bodyPr>
          <a:lstStyle/>
          <a:p>
            <a:r>
              <a:rPr lang="nb-NO" sz="1600" dirty="0">
                <a:latin typeface="Barlow" pitchFamily="2" charset="77"/>
              </a:rPr>
              <a:t>I denne økta får alle en kort innføring i hva ABC er og hvordan det virker.</a:t>
            </a:r>
            <a:br>
              <a:rPr lang="nb-NO" sz="1600" dirty="0">
                <a:latin typeface="Barlow" pitchFamily="2" charset="77"/>
              </a:rPr>
            </a:b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20-30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512061" y="537039"/>
            <a:ext cx="3306719" cy="5509200"/>
          </a:xfrm>
          <a:prstGeom prst="rect">
            <a:avLst/>
          </a:prstGeom>
        </p:spPr>
        <p:txBody>
          <a:bodyPr wrap="square">
            <a:spAutoFit/>
          </a:bodyPr>
          <a:lstStyle/>
          <a:p>
            <a:r>
              <a:rPr lang="nb-NO" sz="1600" dirty="0">
                <a:latin typeface="Barlow" pitchFamily="2" charset="77"/>
              </a:rPr>
              <a:t>Forslag til gjennomføring:</a:t>
            </a:r>
          </a:p>
          <a:p>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Del inn i grupper på 3-5 personer.</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Se film: </a:t>
            </a:r>
            <a:r>
              <a:rPr lang="nb-NO" sz="1600" dirty="0">
                <a:latin typeface="Barlow" pitchFamily="2" charset="77"/>
                <a:hlinkClick r:id="rId3"/>
              </a:rPr>
              <a:t>Trøndelag gjør noe fint for André</a:t>
            </a:r>
            <a:r>
              <a:rPr lang="nb-NO" sz="1600" dirty="0">
                <a:latin typeface="Barlow" pitchFamily="2" charset="77"/>
              </a:rPr>
              <a:t> </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Refleksjon i grupper etter å ha sett film:</a:t>
            </a:r>
            <a:br>
              <a:rPr lang="nb-NO" sz="1600" dirty="0">
                <a:latin typeface="Barlow" pitchFamily="2" charset="77"/>
              </a:rPr>
            </a:br>
            <a:br>
              <a:rPr lang="nb-NO" sz="1600" dirty="0">
                <a:latin typeface="Barlow" pitchFamily="2" charset="77"/>
              </a:rPr>
            </a:br>
            <a:r>
              <a:rPr lang="nb-NO" sz="1600" dirty="0">
                <a:latin typeface="Barlow" pitchFamily="2" charset="77"/>
              </a:rPr>
              <a:t>Her var det mange som gjorde noe for å gjøre André glad. </a:t>
            </a:r>
          </a:p>
          <a:p>
            <a:pPr marL="742950" lvl="1" indent="-285750">
              <a:buClr>
                <a:schemeClr val="accent5"/>
              </a:buClr>
              <a:buFont typeface="Arial" panose="020B0604020202020204" pitchFamily="34" charset="0"/>
              <a:buChar char="•"/>
            </a:pPr>
            <a:r>
              <a:rPr lang="nb-NO" sz="1600" dirty="0">
                <a:latin typeface="Barlow" pitchFamily="2" charset="77"/>
              </a:rPr>
              <a:t>Hva gjør deg glad?</a:t>
            </a:r>
          </a:p>
          <a:p>
            <a:pPr marL="742950" lvl="1" indent="-285750">
              <a:buClr>
                <a:schemeClr val="accent5"/>
              </a:buClr>
              <a:buFont typeface="Arial" panose="020B0604020202020204" pitchFamily="34" charset="0"/>
              <a:buChar char="•"/>
            </a:pPr>
            <a:r>
              <a:rPr lang="nb-NO" sz="1600" dirty="0">
                <a:latin typeface="Barlow" pitchFamily="2" charset="77"/>
              </a:rPr>
              <a:t>Hvordan bidrar du til at de rundt deg får en bra dag?</a:t>
            </a:r>
          </a:p>
          <a:p>
            <a:pPr lvl="1">
              <a:buClr>
                <a:schemeClr val="accent5"/>
              </a:buClr>
            </a:pPr>
            <a:r>
              <a:rPr lang="nb-NO" sz="1600" dirty="0">
                <a:latin typeface="Barlow" pitchFamily="2" charset="77"/>
              </a:rPr>
              <a:t>Gi eksempler både fra jobb og fritid.</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Oppgave til alle: Gjør noe for å gjøre en kollega glad hver dag den neste uka.</a:t>
            </a:r>
          </a:p>
        </p:txBody>
      </p:sp>
      <p:pic>
        <p:nvPicPr>
          <p:cNvPr id="4" name="Picture 2">
            <a:extLst>
              <a:ext uri="{FF2B5EF4-FFF2-40B4-BE49-F238E27FC236}">
                <a16:creationId xmlns:a16="http://schemas.microsoft.com/office/drawing/2014/main" id="{B25CE580-510A-34D4-4721-A740D0321684}"/>
              </a:ext>
            </a:extLst>
          </p:cNvPr>
          <p:cNvPicPr>
            <a:picLocks noChangeAspect="1"/>
          </p:cNvPicPr>
          <p:nvPr/>
        </p:nvPicPr>
        <p:blipFill>
          <a:blip r:embed="rId4"/>
          <a:stretch>
            <a:fillRect/>
          </a:stretch>
        </p:blipFill>
        <p:spPr>
          <a:xfrm>
            <a:off x="4891882" y="2609965"/>
            <a:ext cx="2132934" cy="997864"/>
          </a:xfrm>
          <a:prstGeom prst="rect">
            <a:avLst/>
          </a:prstGeom>
        </p:spPr>
      </p:pic>
    </p:spTree>
    <p:extLst>
      <p:ext uri="{BB962C8B-B14F-4D97-AF65-F5344CB8AC3E}">
        <p14:creationId xmlns:p14="http://schemas.microsoft.com/office/powerpoint/2010/main" val="3663578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5" y="1445952"/>
            <a:ext cx="3306720" cy="1754326"/>
          </a:xfrm>
          <a:prstGeom prst="rect">
            <a:avLst/>
          </a:prstGeom>
        </p:spPr>
        <p:txBody>
          <a:bodyPr wrap="square">
            <a:spAutoFit/>
          </a:bodyPr>
          <a:lstStyle/>
          <a:p>
            <a:r>
              <a:rPr lang="nb-NO" sz="3600" dirty="0">
                <a:latin typeface="Barlow" pitchFamily="2" charset="77"/>
              </a:rPr>
              <a:t>Små handlinger kan ha stor betydning</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2062103"/>
          </a:xfrm>
          <a:prstGeom prst="rect">
            <a:avLst/>
          </a:prstGeom>
        </p:spPr>
        <p:txBody>
          <a:bodyPr wrap="square">
            <a:spAutoFit/>
          </a:bodyPr>
          <a:lstStyle/>
          <a:p>
            <a:r>
              <a:rPr lang="nb-NO" sz="1600" dirty="0">
                <a:latin typeface="Barlow" pitchFamily="2" charset="77"/>
              </a:rPr>
              <a:t>Målet med denne økta er å bli mer bevisst på hvordan vi kan gjøre en forskjell for andre på jobb. Hvordan bidrar jeg til at alle mestrer jobben og er en del av fellesskapet?</a:t>
            </a:r>
            <a:br>
              <a:rPr lang="nb-NO" sz="1600" dirty="0">
                <a:latin typeface="Barlow" pitchFamily="2" charset="77"/>
              </a:rPr>
            </a:b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30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324336" y="428178"/>
            <a:ext cx="3306719" cy="6001643"/>
          </a:xfrm>
          <a:prstGeom prst="rect">
            <a:avLst/>
          </a:prstGeom>
        </p:spPr>
        <p:txBody>
          <a:bodyPr wrap="square">
            <a:spAutoFit/>
          </a:bodyPr>
          <a:lstStyle/>
          <a:p>
            <a:r>
              <a:rPr lang="nb-NO" sz="1600" dirty="0">
                <a:latin typeface="Barlow" pitchFamily="2" charset="77"/>
              </a:rPr>
              <a:t>Forslag til gjennomføring:</a:t>
            </a:r>
          </a:p>
          <a:p>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Del inn i grupper på 3-5 personer.</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Se film: </a:t>
            </a:r>
            <a:r>
              <a:rPr lang="nb-NO" sz="1600" dirty="0">
                <a:latin typeface="Barlow" pitchFamily="2" charset="77"/>
                <a:hlinkClick r:id="rId3"/>
              </a:rPr>
              <a:t>Telefonsamtalen</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Refleksjon i grupper etter å sett film:</a:t>
            </a:r>
          </a:p>
          <a:p>
            <a:pPr marL="742950" lvl="1" indent="-285750">
              <a:buClr>
                <a:schemeClr val="accent5"/>
              </a:buClr>
              <a:buFont typeface="Arial" panose="020B0604020202020204" pitchFamily="34" charset="0"/>
              <a:buChar char="•"/>
            </a:pPr>
            <a:r>
              <a:rPr lang="nb-NO" sz="1600" dirty="0">
                <a:latin typeface="Barlow" pitchFamily="2" charset="77"/>
              </a:rPr>
              <a:t>Hva har kollegene til Johannes gjort, som gjør at han har fått det bedre på jobb?</a:t>
            </a:r>
          </a:p>
          <a:p>
            <a:pPr marL="742950" lvl="1" indent="-285750">
              <a:buClr>
                <a:schemeClr val="accent5"/>
              </a:buClr>
              <a:buFont typeface="Arial" panose="020B0604020202020204" pitchFamily="34" charset="0"/>
              <a:buChar char="•"/>
            </a:pPr>
            <a:r>
              <a:rPr lang="nb-NO" sz="1600" dirty="0">
                <a:latin typeface="Barlow" pitchFamily="2" charset="77"/>
              </a:rPr>
              <a:t>Hva har han bidratt med selv?</a:t>
            </a:r>
          </a:p>
          <a:p>
            <a:pPr marL="742950" lvl="1" indent="-285750">
              <a:buClr>
                <a:schemeClr val="accent5"/>
              </a:buClr>
              <a:buFont typeface="Arial" panose="020B0604020202020204" pitchFamily="34" charset="0"/>
              <a:buChar char="•"/>
            </a:pPr>
            <a:r>
              <a:rPr lang="nb-NO" sz="1600" dirty="0">
                <a:latin typeface="Barlow" pitchFamily="2" charset="77"/>
              </a:rPr>
              <a:t>Hva gjør dere på egen arbeidsplass for at alle skal bli inkludert i fellesskapet? Hva mer kan dere gjøre?</a:t>
            </a:r>
          </a:p>
          <a:p>
            <a:pPr marL="742950" lvl="1" indent="-285750">
              <a:buClr>
                <a:schemeClr val="accent5"/>
              </a:buClr>
              <a:buFont typeface="Arial" panose="020B0604020202020204" pitchFamily="34" charset="0"/>
              <a:buChar char="•"/>
            </a:pPr>
            <a:endParaRPr lang="nb-NO" sz="1600" dirty="0">
              <a:latin typeface="Barlow" pitchFamily="2" charset="77"/>
            </a:endParaRPr>
          </a:p>
          <a:p>
            <a:pPr marL="742950" lvl="1" indent="-285750">
              <a:buClr>
                <a:schemeClr val="accent5"/>
              </a:buClr>
              <a:buFont typeface="Arial" panose="020B0604020202020204" pitchFamily="34" charset="0"/>
              <a:buChar char="•"/>
            </a:pPr>
            <a:r>
              <a:rPr lang="nb-NO" sz="1600" dirty="0">
                <a:latin typeface="Barlow" pitchFamily="2" charset="77"/>
              </a:rPr>
              <a:t>Ta gjerne en oppsummering i plenum til slutt.</a:t>
            </a:r>
            <a:br>
              <a:rPr lang="nb-NO" sz="1600" dirty="0">
                <a:latin typeface="Barlow" pitchFamily="2" charset="77"/>
              </a:rPr>
            </a:br>
            <a:endParaRPr lang="nb-NO" sz="1600" dirty="0">
              <a:latin typeface="Barlow" pitchFamily="2" charset="77"/>
            </a:endParaRPr>
          </a:p>
        </p:txBody>
      </p:sp>
      <p:pic>
        <p:nvPicPr>
          <p:cNvPr id="4" name="Picture 2">
            <a:extLst>
              <a:ext uri="{FF2B5EF4-FFF2-40B4-BE49-F238E27FC236}">
                <a16:creationId xmlns:a16="http://schemas.microsoft.com/office/drawing/2014/main" id="{B25CE580-510A-34D4-4721-A740D0321684}"/>
              </a:ext>
            </a:extLst>
          </p:cNvPr>
          <p:cNvPicPr>
            <a:picLocks noChangeAspect="1"/>
          </p:cNvPicPr>
          <p:nvPr/>
        </p:nvPicPr>
        <p:blipFill>
          <a:blip r:embed="rId4"/>
          <a:stretch>
            <a:fillRect/>
          </a:stretch>
        </p:blipFill>
        <p:spPr>
          <a:xfrm>
            <a:off x="4891882" y="2609965"/>
            <a:ext cx="2132934" cy="997864"/>
          </a:xfrm>
          <a:prstGeom prst="rect">
            <a:avLst/>
          </a:prstGeom>
        </p:spPr>
      </p:pic>
    </p:spTree>
    <p:extLst>
      <p:ext uri="{BB962C8B-B14F-4D97-AF65-F5344CB8AC3E}">
        <p14:creationId xmlns:p14="http://schemas.microsoft.com/office/powerpoint/2010/main" val="211533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3" y="1732802"/>
            <a:ext cx="3306720" cy="1200329"/>
          </a:xfrm>
          <a:prstGeom prst="rect">
            <a:avLst/>
          </a:prstGeom>
        </p:spPr>
        <p:txBody>
          <a:bodyPr wrap="square">
            <a:spAutoFit/>
          </a:bodyPr>
          <a:lstStyle/>
          <a:p>
            <a:r>
              <a:rPr lang="nb-NO" sz="3600" dirty="0">
                <a:latin typeface="Barlow" pitchFamily="2" charset="77"/>
              </a:rPr>
              <a:t>Vår egen ABC: </a:t>
            </a:r>
            <a:br>
              <a:rPr lang="nb-NO" sz="3600" dirty="0">
                <a:latin typeface="Barlow" pitchFamily="2" charset="77"/>
              </a:rPr>
            </a:br>
            <a:r>
              <a:rPr lang="nb-NO" sz="3600" dirty="0">
                <a:latin typeface="Barlow" pitchFamily="2" charset="77"/>
              </a:rPr>
              <a:t>Hvorfor</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2554545"/>
          </a:xfrm>
          <a:prstGeom prst="rect">
            <a:avLst/>
          </a:prstGeom>
        </p:spPr>
        <p:txBody>
          <a:bodyPr wrap="square">
            <a:spAutoFit/>
          </a:bodyPr>
          <a:lstStyle/>
          <a:p>
            <a:r>
              <a:rPr lang="nb-NO" sz="1600" dirty="0">
                <a:latin typeface="Barlow" pitchFamily="2" charset="77"/>
              </a:rPr>
              <a:t>Hva ønsker dere å oppnå ved å ta i bruk ABC på arbeidsplassen?  </a:t>
            </a:r>
          </a:p>
          <a:p>
            <a:endParaRPr lang="nb-NO" sz="1600" dirty="0">
              <a:latin typeface="Barlow" pitchFamily="2" charset="77"/>
            </a:endParaRPr>
          </a:p>
          <a:p>
            <a:r>
              <a:rPr lang="nb-NO" sz="1600" dirty="0">
                <a:latin typeface="Barlow" panose="00000500000000000000" pitchFamily="2" charset="0"/>
              </a:rPr>
              <a:t>Denne økta kan også gjennomføres i personalgruppa eller i en partsgruppe/HMS-gruppe. Det forutsettes at dere har noe kjennskap til ABC fra før. </a:t>
            </a: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45-60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512061" y="363915"/>
            <a:ext cx="3306719" cy="5755422"/>
          </a:xfrm>
          <a:prstGeom prst="rect">
            <a:avLst/>
          </a:prstGeom>
        </p:spPr>
        <p:txBody>
          <a:bodyPr wrap="square">
            <a:spAutoFit/>
          </a:bodyPr>
          <a:lstStyle/>
          <a:p>
            <a:endParaRPr lang="nb-NO" sz="1600" dirty="0">
              <a:latin typeface="Barlow" pitchFamily="2" charset="77"/>
            </a:endParaRPr>
          </a:p>
          <a:p>
            <a:endParaRPr lang="nb-NO" sz="1600" dirty="0">
              <a:latin typeface="Barlow" pitchFamily="2" charset="77"/>
            </a:endParaRPr>
          </a:p>
          <a:p>
            <a:r>
              <a:rPr lang="nb-NO" sz="1600" dirty="0">
                <a:latin typeface="Barlow" pitchFamily="2" charset="77"/>
              </a:rPr>
              <a:t>Forslag til gjennomføring:</a:t>
            </a:r>
          </a:p>
          <a:p>
            <a:pPr lvl="1">
              <a:buClr>
                <a:schemeClr val="accent5"/>
              </a:buClr>
            </a:pP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Del inn i grupper på 3-5 personer.</a:t>
            </a:r>
          </a:p>
          <a:p>
            <a:pPr marL="285750" indent="-285750">
              <a:buClr>
                <a:schemeClr val="accent5"/>
              </a:buClr>
              <a:buFont typeface="Arial" panose="020B0604020202020204" pitchFamily="34" charset="0"/>
              <a:buChar char="•"/>
            </a:pPr>
            <a:r>
              <a:rPr lang="nb-NO" sz="1600" dirty="0">
                <a:latin typeface="Barlow" pitchFamily="2" charset="77"/>
              </a:rPr>
              <a:t>Gruppene diskuterer hva dere ønsker at ABC skal bidra til på dere arbeidsplass. Ta utgangspunkt i denne setningen:</a:t>
            </a:r>
            <a:br>
              <a:rPr lang="nb-NO" sz="1600" dirty="0">
                <a:latin typeface="Barlow" pitchFamily="2" charset="77"/>
              </a:rPr>
            </a:br>
            <a:endParaRPr lang="nb-NO" sz="1600" dirty="0">
              <a:latin typeface="Barlow" pitchFamily="2" charset="77"/>
            </a:endParaRPr>
          </a:p>
          <a:p>
            <a:pPr marL="742950" lvl="1" indent="-285750">
              <a:buClr>
                <a:schemeClr val="accent5"/>
              </a:buClr>
              <a:buFont typeface="Arial" panose="020B0604020202020204" pitchFamily="34" charset="0"/>
              <a:buChar char="•"/>
            </a:pPr>
            <a:r>
              <a:rPr lang="nb-NO" sz="1600" dirty="0">
                <a:latin typeface="Barlow" pitchFamily="2" charset="77"/>
              </a:rPr>
              <a:t>På vår arbeidsplass jobber vi med ABC fordi ….</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I plenum: Oppsummer svarene fra hver gruppe.</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Skriv inn punktene dere blir enige om på plakaten (</a:t>
            </a:r>
            <a:r>
              <a:rPr lang="nb-NO" sz="1600" dirty="0">
                <a:solidFill>
                  <a:schemeClr val="accent5"/>
                </a:solidFill>
                <a:latin typeface="Barlow" pitchFamily="2" charset="77"/>
              </a:rPr>
              <a:t>link</a:t>
            </a:r>
            <a:r>
              <a:rPr lang="nb-NO" sz="1600" dirty="0">
                <a:latin typeface="Barlow" pitchFamily="2" charset="77"/>
              </a:rPr>
              <a:t>), og  heng den opp på et godt synlig sted. </a:t>
            </a:r>
            <a:br>
              <a:rPr lang="nb-NO" sz="1600" dirty="0">
                <a:latin typeface="Barlow" pitchFamily="2" charset="77"/>
              </a:rPr>
            </a:br>
            <a:endParaRPr lang="nb-NO" sz="1600" dirty="0">
              <a:latin typeface="Barlow" pitchFamily="2" charset="77"/>
            </a:endParaRPr>
          </a:p>
        </p:txBody>
      </p:sp>
      <p:pic>
        <p:nvPicPr>
          <p:cNvPr id="4" name="Picture 2">
            <a:extLst>
              <a:ext uri="{FF2B5EF4-FFF2-40B4-BE49-F238E27FC236}">
                <a16:creationId xmlns:a16="http://schemas.microsoft.com/office/drawing/2014/main" id="{4D522925-17EB-78C2-EBFD-397CEF0D5E37}"/>
              </a:ext>
            </a:extLst>
          </p:cNvPr>
          <p:cNvPicPr>
            <a:picLocks noChangeAspect="1"/>
          </p:cNvPicPr>
          <p:nvPr/>
        </p:nvPicPr>
        <p:blipFill>
          <a:blip r:embed="rId3"/>
          <a:stretch>
            <a:fillRect/>
          </a:stretch>
        </p:blipFill>
        <p:spPr>
          <a:xfrm>
            <a:off x="4891882" y="2431136"/>
            <a:ext cx="2132934" cy="997864"/>
          </a:xfrm>
          <a:prstGeom prst="rect">
            <a:avLst/>
          </a:prstGeom>
        </p:spPr>
      </p:pic>
    </p:spTree>
    <p:extLst>
      <p:ext uri="{BB962C8B-B14F-4D97-AF65-F5344CB8AC3E}">
        <p14:creationId xmlns:p14="http://schemas.microsoft.com/office/powerpoint/2010/main" val="1959688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75000"/>
            <a:alpha val="16000"/>
          </a:schemeClr>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EA05812A-920B-4149-80C6-E0AE7517A4A2}"/>
              </a:ext>
            </a:extLst>
          </p:cNvPr>
          <p:cNvSpPr/>
          <p:nvPr/>
        </p:nvSpPr>
        <p:spPr>
          <a:xfrm>
            <a:off x="7953632" y="-28500"/>
            <a:ext cx="4238368" cy="6886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Rektangel 7">
            <a:extLst>
              <a:ext uri="{FF2B5EF4-FFF2-40B4-BE49-F238E27FC236}">
                <a16:creationId xmlns:a16="http://schemas.microsoft.com/office/drawing/2014/main" id="{DE965426-7C09-0F4B-8A13-330F69087CA5}"/>
              </a:ext>
            </a:extLst>
          </p:cNvPr>
          <p:cNvSpPr/>
          <p:nvPr/>
        </p:nvSpPr>
        <p:spPr>
          <a:xfrm>
            <a:off x="0" y="0"/>
            <a:ext cx="423836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ekstSylinder 5">
            <a:extLst>
              <a:ext uri="{FF2B5EF4-FFF2-40B4-BE49-F238E27FC236}">
                <a16:creationId xmlns:a16="http://schemas.microsoft.com/office/drawing/2014/main" id="{CF077129-6CD0-234A-9671-3D7ADBFDEC26}"/>
              </a:ext>
            </a:extLst>
          </p:cNvPr>
          <p:cNvSpPr txBox="1"/>
          <p:nvPr/>
        </p:nvSpPr>
        <p:spPr>
          <a:xfrm>
            <a:off x="560945" y="605480"/>
            <a:ext cx="5535055" cy="307777"/>
          </a:xfrm>
          <a:prstGeom prst="rect">
            <a:avLst/>
          </a:prstGeom>
          <a:noFill/>
        </p:spPr>
        <p:txBody>
          <a:bodyPr wrap="square" rtlCol="0">
            <a:spAutoFit/>
          </a:bodyPr>
          <a:lstStyle/>
          <a:p>
            <a:r>
              <a:rPr lang="nb-NO" sz="1400" dirty="0">
                <a:solidFill>
                  <a:schemeClr val="accent5"/>
                </a:solidFill>
                <a:latin typeface="Barlow" pitchFamily="2" charset="77"/>
              </a:rPr>
              <a:t>Personalsamling</a:t>
            </a:r>
          </a:p>
        </p:txBody>
      </p:sp>
      <p:sp>
        <p:nvSpPr>
          <p:cNvPr id="2" name="Rektangel 1">
            <a:extLst>
              <a:ext uri="{FF2B5EF4-FFF2-40B4-BE49-F238E27FC236}">
                <a16:creationId xmlns:a16="http://schemas.microsoft.com/office/drawing/2014/main" id="{87FF8C78-FA9C-6343-BE9B-5A189EA32FE0}"/>
              </a:ext>
            </a:extLst>
          </p:cNvPr>
          <p:cNvSpPr/>
          <p:nvPr/>
        </p:nvSpPr>
        <p:spPr>
          <a:xfrm>
            <a:off x="560943" y="1732802"/>
            <a:ext cx="3306720" cy="1200329"/>
          </a:xfrm>
          <a:prstGeom prst="rect">
            <a:avLst/>
          </a:prstGeom>
        </p:spPr>
        <p:txBody>
          <a:bodyPr wrap="square">
            <a:spAutoFit/>
          </a:bodyPr>
          <a:lstStyle/>
          <a:p>
            <a:r>
              <a:rPr lang="nb-NO" sz="3600" dirty="0">
                <a:latin typeface="Barlow" pitchFamily="2" charset="77"/>
              </a:rPr>
              <a:t>Vår egen ABC: Hvordan</a:t>
            </a:r>
            <a:r>
              <a:rPr lang="nb-NO" sz="3600" dirty="0">
                <a:solidFill>
                  <a:schemeClr val="accent5"/>
                </a:solidFill>
                <a:latin typeface="Barlow" pitchFamily="2" charset="77"/>
              </a:rPr>
              <a:t>?</a:t>
            </a:r>
          </a:p>
        </p:txBody>
      </p:sp>
      <p:sp>
        <p:nvSpPr>
          <p:cNvPr id="7" name="Rektangel 6">
            <a:extLst>
              <a:ext uri="{FF2B5EF4-FFF2-40B4-BE49-F238E27FC236}">
                <a16:creationId xmlns:a16="http://schemas.microsoft.com/office/drawing/2014/main" id="{DB220294-D519-614F-B754-747EE960B2FC}"/>
              </a:ext>
            </a:extLst>
          </p:cNvPr>
          <p:cNvSpPr/>
          <p:nvPr/>
        </p:nvSpPr>
        <p:spPr>
          <a:xfrm>
            <a:off x="560944" y="3657722"/>
            <a:ext cx="3306719" cy="2308324"/>
          </a:xfrm>
          <a:prstGeom prst="rect">
            <a:avLst/>
          </a:prstGeom>
        </p:spPr>
        <p:txBody>
          <a:bodyPr wrap="square">
            <a:spAutoFit/>
          </a:bodyPr>
          <a:lstStyle/>
          <a:p>
            <a:r>
              <a:rPr lang="nb-NO" sz="1600" dirty="0">
                <a:latin typeface="Barlow" pitchFamily="2" charset="77"/>
              </a:rPr>
              <a:t>Hva betyr ABC for oss på vår </a:t>
            </a:r>
            <a:r>
              <a:rPr lang="nb-NO" sz="1600" dirty="0">
                <a:latin typeface="Barlow" panose="00000500000000000000" pitchFamily="2" charset="0"/>
              </a:rPr>
              <a:t>arbeidsplass</a:t>
            </a:r>
            <a:r>
              <a:rPr lang="nb-NO" sz="1600" dirty="0">
                <a:latin typeface="Barlow" pitchFamily="2" charset="77"/>
              </a:rPr>
              <a:t> – og hvordan GJØR vi ABC hos oss? I denne økta jobber vi med disse spørsmålene, og lager vår egen </a:t>
            </a:r>
            <a:r>
              <a:rPr lang="nb-NO" sz="1600" dirty="0">
                <a:latin typeface="Barlow" panose="00000500000000000000" pitchFamily="2" charset="0"/>
              </a:rPr>
              <a:t>ABC-plakat. Det forutsettes at personalgruppa har noe kjennskap til ABC fra før.</a:t>
            </a:r>
            <a:br>
              <a:rPr lang="nb-NO" sz="1600" dirty="0">
                <a:latin typeface="Barlow" pitchFamily="2" charset="77"/>
              </a:rPr>
            </a:br>
            <a:endParaRPr lang="nb-NO" sz="1600" dirty="0">
              <a:latin typeface="Barlow" pitchFamily="2" charset="77"/>
            </a:endParaRPr>
          </a:p>
          <a:p>
            <a:r>
              <a:rPr lang="nb-NO" sz="1600" dirty="0">
                <a:solidFill>
                  <a:schemeClr val="accent5"/>
                </a:solidFill>
                <a:latin typeface="Barlow" pitchFamily="2" charset="77"/>
              </a:rPr>
              <a:t>Tidsbruk: </a:t>
            </a:r>
            <a:r>
              <a:rPr lang="nb-NO" sz="1600" dirty="0">
                <a:latin typeface="Barlow" pitchFamily="2" charset="77"/>
              </a:rPr>
              <a:t>45-60 minutter</a:t>
            </a:r>
          </a:p>
        </p:txBody>
      </p:sp>
      <p:sp>
        <p:nvSpPr>
          <p:cNvPr id="11" name="Rektangel 10">
            <a:extLst>
              <a:ext uri="{FF2B5EF4-FFF2-40B4-BE49-F238E27FC236}">
                <a16:creationId xmlns:a16="http://schemas.microsoft.com/office/drawing/2014/main" id="{E2DDF5A3-D062-F34B-A368-B47082784648}"/>
              </a:ext>
            </a:extLst>
          </p:cNvPr>
          <p:cNvSpPr/>
          <p:nvPr/>
        </p:nvSpPr>
        <p:spPr>
          <a:xfrm>
            <a:off x="8512061" y="551289"/>
            <a:ext cx="3306719" cy="5755422"/>
          </a:xfrm>
          <a:prstGeom prst="rect">
            <a:avLst/>
          </a:prstGeom>
        </p:spPr>
        <p:txBody>
          <a:bodyPr wrap="square">
            <a:spAutoFit/>
          </a:bodyPr>
          <a:lstStyle/>
          <a:p>
            <a:r>
              <a:rPr lang="nb-NO" sz="1600" dirty="0">
                <a:latin typeface="Barlow" pitchFamily="2" charset="77"/>
              </a:rPr>
              <a:t>Forslag til gjennomføring:</a:t>
            </a:r>
          </a:p>
          <a:p>
            <a:pPr lvl="1">
              <a:buClr>
                <a:schemeClr val="accent5"/>
              </a:buClr>
            </a:pP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Del inn i grupper på 3-5 personer.</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Diskuter disse spørsmålene:</a:t>
            </a:r>
            <a:br>
              <a:rPr lang="nb-NO" sz="1600" dirty="0">
                <a:latin typeface="Barlow" pitchFamily="2" charset="77"/>
              </a:rPr>
            </a:br>
            <a:endParaRPr lang="nb-NO" sz="1600" dirty="0">
              <a:latin typeface="Barlow" pitchFamily="2" charset="77"/>
            </a:endParaRPr>
          </a:p>
          <a:p>
            <a:pPr marL="742950" lvl="1" indent="-285750">
              <a:buClr>
                <a:schemeClr val="accent5"/>
              </a:buClr>
              <a:buFont typeface="Arial" panose="020B0604020202020204" pitchFamily="34" charset="0"/>
              <a:buChar char="•"/>
            </a:pPr>
            <a:r>
              <a:rPr lang="nb-NO" sz="1600" dirty="0">
                <a:latin typeface="Barlow" pitchFamily="2" charset="77"/>
              </a:rPr>
              <a:t>Hva gjør vi i praksis på vår arbeidsplass som er god ABC?</a:t>
            </a:r>
          </a:p>
          <a:p>
            <a:pPr marL="742950" lvl="1" indent="-285750">
              <a:buClr>
                <a:schemeClr val="accent5"/>
              </a:buClr>
              <a:buFont typeface="Arial" panose="020B0604020202020204" pitchFamily="34" charset="0"/>
              <a:buChar char="•"/>
            </a:pPr>
            <a:r>
              <a:rPr lang="nb-NO" sz="1600" dirty="0">
                <a:latin typeface="Barlow" pitchFamily="2" charset="77"/>
              </a:rPr>
              <a:t>Hva mer kan vi gjøre?</a:t>
            </a:r>
          </a:p>
          <a:p>
            <a:pPr marL="742950" lvl="1" indent="-285750">
              <a:buClr>
                <a:schemeClr val="accent5"/>
              </a:buClr>
              <a:buFont typeface="Arial" panose="020B0604020202020204" pitchFamily="34" charset="0"/>
              <a:buChar char="•"/>
            </a:pPr>
            <a:r>
              <a:rPr lang="nb-NO" sz="1600" dirty="0">
                <a:latin typeface="Barlow" pitchFamily="2" charset="77"/>
              </a:rPr>
              <a:t>Hva kan vi starte med allerede i dag?</a:t>
            </a:r>
          </a:p>
          <a:p>
            <a:pPr>
              <a:buClr>
                <a:schemeClr val="accent5"/>
              </a:buClr>
            </a:pP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I plenum: Oppsummer svarene fra hver gruppe.</a:t>
            </a:r>
            <a:br>
              <a:rPr lang="nb-NO" sz="1600" dirty="0">
                <a:latin typeface="Barlow" pitchFamily="2" charset="77"/>
              </a:rPr>
            </a:br>
            <a:endParaRPr lang="nb-NO" sz="1600" dirty="0">
              <a:latin typeface="Barlow" pitchFamily="2" charset="77"/>
            </a:endParaRPr>
          </a:p>
          <a:p>
            <a:pPr marL="285750" indent="-285750">
              <a:buClr>
                <a:schemeClr val="accent5"/>
              </a:buClr>
              <a:buFont typeface="Arial" panose="020B0604020202020204" pitchFamily="34" charset="0"/>
              <a:buChar char="•"/>
            </a:pPr>
            <a:r>
              <a:rPr lang="nb-NO" sz="1600" dirty="0">
                <a:latin typeface="Barlow" pitchFamily="2" charset="77"/>
              </a:rPr>
              <a:t>Bli enige om hvilke punkter som skal utgjøre deres egen ABC. Skriv dette inn på plakaten (</a:t>
            </a:r>
            <a:r>
              <a:rPr lang="nb-NO" sz="1600" dirty="0">
                <a:solidFill>
                  <a:schemeClr val="accent5"/>
                </a:solidFill>
                <a:latin typeface="Barlow" pitchFamily="2" charset="77"/>
              </a:rPr>
              <a:t>link</a:t>
            </a:r>
            <a:r>
              <a:rPr lang="nb-NO" sz="1600" dirty="0">
                <a:latin typeface="Barlow" pitchFamily="2" charset="77"/>
              </a:rPr>
              <a:t>), og  heng den opp på et godt synlig sted. </a:t>
            </a:r>
            <a:br>
              <a:rPr lang="nb-NO" sz="1600" dirty="0">
                <a:latin typeface="Barlow" pitchFamily="2" charset="77"/>
              </a:rPr>
            </a:br>
            <a:endParaRPr lang="nb-NO" sz="1600" dirty="0">
              <a:latin typeface="Barlow" pitchFamily="2" charset="77"/>
            </a:endParaRPr>
          </a:p>
        </p:txBody>
      </p:sp>
      <p:pic>
        <p:nvPicPr>
          <p:cNvPr id="4" name="Picture 2">
            <a:extLst>
              <a:ext uri="{FF2B5EF4-FFF2-40B4-BE49-F238E27FC236}">
                <a16:creationId xmlns:a16="http://schemas.microsoft.com/office/drawing/2014/main" id="{4D522925-17EB-78C2-EBFD-397CEF0D5E37}"/>
              </a:ext>
            </a:extLst>
          </p:cNvPr>
          <p:cNvPicPr>
            <a:picLocks noChangeAspect="1"/>
          </p:cNvPicPr>
          <p:nvPr/>
        </p:nvPicPr>
        <p:blipFill>
          <a:blip r:embed="rId3"/>
          <a:stretch>
            <a:fillRect/>
          </a:stretch>
        </p:blipFill>
        <p:spPr>
          <a:xfrm>
            <a:off x="4891882" y="2431136"/>
            <a:ext cx="2132934" cy="997864"/>
          </a:xfrm>
          <a:prstGeom prst="rect">
            <a:avLst/>
          </a:prstGeom>
        </p:spPr>
      </p:pic>
    </p:spTree>
    <p:extLst>
      <p:ext uri="{BB962C8B-B14F-4D97-AF65-F5344CB8AC3E}">
        <p14:creationId xmlns:p14="http://schemas.microsoft.com/office/powerpoint/2010/main" val="352649681"/>
      </p:ext>
    </p:extLst>
  </p:cSld>
  <p:clrMapOvr>
    <a:masterClrMapping/>
  </p:clrMapOvr>
</p:sld>
</file>

<file path=ppt/theme/theme1.xml><?xml version="1.0" encoding="utf-8"?>
<a:theme xmlns:a="http://schemas.openxmlformats.org/drawingml/2006/main" name="Office-tema">
  <a:themeElements>
    <a:clrScheme name="Hodebra">
      <a:dk1>
        <a:srgbClr val="231E20"/>
      </a:dk1>
      <a:lt1>
        <a:srgbClr val="FFFFFF"/>
      </a:lt1>
      <a:dk2>
        <a:srgbClr val="027EC3"/>
      </a:dk2>
      <a:lt2>
        <a:srgbClr val="CAE7DD"/>
      </a:lt2>
      <a:accent1>
        <a:srgbClr val="46BEAE"/>
      </a:accent1>
      <a:accent2>
        <a:srgbClr val="FFF68C"/>
      </a:accent2>
      <a:accent3>
        <a:srgbClr val="F1C9DE"/>
      </a:accent3>
      <a:accent4>
        <a:srgbClr val="CAE7DD"/>
      </a:accent4>
      <a:accent5>
        <a:srgbClr val="EF5168"/>
      </a:accent5>
      <a:accent6>
        <a:srgbClr val="FEFFFE"/>
      </a:accent6>
      <a:hlink>
        <a:srgbClr val="027EC3"/>
      </a:hlink>
      <a:folHlink>
        <a:srgbClr val="03619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48883C076F0E04597967C94F38727A6" ma:contentTypeVersion="12" ma:contentTypeDescription="Opprett et nytt dokument." ma:contentTypeScope="" ma:versionID="a831f1d0b066ed3102989b6dae9721fc">
  <xsd:schema xmlns:xsd="http://www.w3.org/2001/XMLSchema" xmlns:xs="http://www.w3.org/2001/XMLSchema" xmlns:p="http://schemas.microsoft.com/office/2006/metadata/properties" xmlns:ns2="3ddd18f7-ec85-4e5e-a974-263b81b039b8" xmlns:ns3="6c8fabf7-3aa3-4e1b-b16d-0ed137120062" targetNamespace="http://schemas.microsoft.com/office/2006/metadata/properties" ma:root="true" ma:fieldsID="2d9086f57cce30669eba8416be5bc106" ns2:_="" ns3:_="">
    <xsd:import namespace="3ddd18f7-ec85-4e5e-a974-263b81b039b8"/>
    <xsd:import namespace="6c8fabf7-3aa3-4e1b-b16d-0ed13712006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dd18f7-ec85-4e5e-a974-263b81b039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Bildemerkelapper" ma:readOnly="false" ma:fieldId="{5cf76f15-5ced-4ddc-b409-7134ff3c332f}" ma:taxonomyMulti="true" ma:sspId="2228493a-ba9a-494e-af97-f05f01d29ce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8fabf7-3aa3-4e1b-b16d-0ed137120062"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TaxCatchAll" ma:index="15" nillable="true" ma:displayName="Taxonomy Catch All Column" ma:hidden="true" ma:list="{c0c43d3b-ed3d-4dd5-b28e-8a777fbde3e1}" ma:internalName="TaxCatchAll" ma:showField="CatchAllData" ma:web="6c8fabf7-3aa3-4e1b-b16d-0ed1371200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dd18f7-ec85-4e5e-a974-263b81b039b8">
      <Terms xmlns="http://schemas.microsoft.com/office/infopath/2007/PartnerControls"/>
    </lcf76f155ced4ddcb4097134ff3c332f>
    <TaxCatchAll xmlns="6c8fabf7-3aa3-4e1b-b16d-0ed137120062" xsi:nil="true"/>
  </documentManagement>
</p:properties>
</file>

<file path=customXml/itemProps1.xml><?xml version="1.0" encoding="utf-8"?>
<ds:datastoreItem xmlns:ds="http://schemas.openxmlformats.org/officeDocument/2006/customXml" ds:itemID="{E02967DE-885F-47BE-903F-C72E863D3D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dd18f7-ec85-4e5e-a974-263b81b039b8"/>
    <ds:schemaRef ds:uri="6c8fabf7-3aa3-4e1b-b16d-0ed1371200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1DA9FD-509C-4360-AB03-555A6103D5E5}">
  <ds:schemaRefs>
    <ds:schemaRef ds:uri="http://schemas.microsoft.com/sharepoint/v3/contenttype/forms"/>
  </ds:schemaRefs>
</ds:datastoreItem>
</file>

<file path=customXml/itemProps3.xml><?xml version="1.0" encoding="utf-8"?>
<ds:datastoreItem xmlns:ds="http://schemas.openxmlformats.org/officeDocument/2006/customXml" ds:itemID="{C2D058C5-B7A8-4324-B72C-D2CD41677919}">
  <ds:schemaRefs>
    <ds:schemaRef ds:uri="3ddd18f7-ec85-4e5e-a974-263b81b039b8"/>
    <ds:schemaRef ds:uri="http://schemas.microsoft.com/office/2006/metadata/properties"/>
    <ds:schemaRef ds:uri="http://purl.org/dc/elements/1.1/"/>
    <ds:schemaRef ds:uri="http://purl.org/dc/terms/"/>
    <ds:schemaRef ds:uri="http://schemas.microsoft.com/office/2006/documentManagement/types"/>
    <ds:schemaRef ds:uri="http://www.w3.org/XML/1998/namespace"/>
    <ds:schemaRef ds:uri="http://purl.org/dc/dcmitype/"/>
    <ds:schemaRef ds:uri="http://schemas.openxmlformats.org/package/2006/metadata/core-properties"/>
    <ds:schemaRef ds:uri="http://schemas.microsoft.com/office/infopath/2007/PartnerControls"/>
    <ds:schemaRef ds:uri="6c8fabf7-3aa3-4e1b-b16d-0ed137120062"/>
  </ds:schemaRefs>
</ds:datastoreItem>
</file>

<file path=docProps/app.xml><?xml version="1.0" encoding="utf-8"?>
<Properties xmlns="http://schemas.openxmlformats.org/officeDocument/2006/extended-properties" xmlns:vt="http://schemas.openxmlformats.org/officeDocument/2006/docPropsVTypes">
  <TotalTime>1050</TotalTime>
  <Words>1729</Words>
  <Application>Microsoft Office PowerPoint</Application>
  <PresentationFormat>Widescreen</PresentationFormat>
  <Paragraphs>183</Paragraphs>
  <Slides>16</Slides>
  <Notes>12</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16</vt:i4>
      </vt:variant>
    </vt:vector>
  </HeadingPairs>
  <TitlesOfParts>
    <vt:vector size="21" baseType="lpstr">
      <vt:lpstr>Arial</vt:lpstr>
      <vt:lpstr>Barlow</vt:lpstr>
      <vt:lpstr>Calibri</vt:lpstr>
      <vt:lpstr>Calibri Light</vt:lpstr>
      <vt:lpstr>Office-tema</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Arinbjørn Kuld</dc:creator>
  <cp:lastModifiedBy>Torske, Kristin Oust</cp:lastModifiedBy>
  <cp:revision>34</cp:revision>
  <dcterms:created xsi:type="dcterms:W3CDTF">2020-04-20T15:48:28Z</dcterms:created>
  <dcterms:modified xsi:type="dcterms:W3CDTF">2024-01-25T09:51:21Z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0x010100048883C076F0E04597967C94F38727A6</vt:lpwstr>
  </property>
  <property fmtid="{D5CDD505-2E9C-101B-9397-08002B2CF9AE}" pid="3" name="MSIP_Label_9396317e-03ca-4ddd-bc6f-adf29e7f1a41_Enabled">
    <vt:lpwstr>true</vt:lpwstr>
  </property>
  <property fmtid="{D5CDD505-2E9C-101B-9397-08002B2CF9AE}" pid="4" name="MSIP_Label_9396317e-03ca-4ddd-bc6f-adf29e7f1a41_SetDate">
    <vt:lpwstr>2024-01-08T11:53:01Z</vt:lpwstr>
  </property>
  <property fmtid="{D5CDD505-2E9C-101B-9397-08002B2CF9AE}" pid="5" name="MSIP_Label_9396317e-03ca-4ddd-bc6f-adf29e7f1a41_Method">
    <vt:lpwstr>Standard</vt:lpwstr>
  </property>
  <property fmtid="{D5CDD505-2E9C-101B-9397-08002B2CF9AE}" pid="6" name="MSIP_Label_9396317e-03ca-4ddd-bc6f-adf29e7f1a41_Name">
    <vt:lpwstr>9396317e-03ca-4ddd-bc6f-adf29e7f1a41</vt:lpwstr>
  </property>
  <property fmtid="{D5CDD505-2E9C-101B-9397-08002B2CF9AE}" pid="7" name="MSIP_Label_9396317e-03ca-4ddd-bc6f-adf29e7f1a41_SiteId">
    <vt:lpwstr>62366534-1ec3-4962-8869-9b5535279d0b</vt:lpwstr>
  </property>
  <property fmtid="{D5CDD505-2E9C-101B-9397-08002B2CF9AE}" pid="8" name="MSIP_Label_9396317e-03ca-4ddd-bc6f-adf29e7f1a41_ActionId">
    <vt:lpwstr>9869dee2-a7c5-48f5-9703-20a349797c69</vt:lpwstr>
  </property>
  <property fmtid="{D5CDD505-2E9C-101B-9397-08002B2CF9AE}" pid="9" name="MSIP_Label_9396317e-03ca-4ddd-bc6f-adf29e7f1a41_ContentBits">
    <vt:lpwstr>0</vt:lpwstr>
  </property>
  <property fmtid="{D5CDD505-2E9C-101B-9397-08002B2CF9AE}" pid="10" name="MediaServiceImageTags">
    <vt:lpwstr/>
  </property>
</Properties>
</file>