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3" r:id="rId5"/>
  </p:sldMasterIdLst>
  <p:notesMasterIdLst>
    <p:notesMasterId r:id="rId17"/>
  </p:notesMasterIdLst>
  <p:sldIdLst>
    <p:sldId id="2716" r:id="rId6"/>
    <p:sldId id="2695" r:id="rId7"/>
    <p:sldId id="274" r:id="rId8"/>
    <p:sldId id="2717" r:id="rId9"/>
    <p:sldId id="2699" r:id="rId10"/>
    <p:sldId id="2718" r:id="rId11"/>
    <p:sldId id="2719" r:id="rId12"/>
    <p:sldId id="2720" r:id="rId13"/>
    <p:sldId id="2721" r:id="rId14"/>
    <p:sldId id="2722" r:id="rId15"/>
    <p:sldId id="2723" r:id="rId1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375" autoAdjust="0"/>
  </p:normalViewPr>
  <p:slideViewPr>
    <p:cSldViewPr snapToGrid="0">
      <p:cViewPr varScale="1">
        <p:scale>
          <a:sx n="138" d="100"/>
          <a:sy n="138" d="100"/>
        </p:scale>
        <p:origin x="8357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 Jørgensen Ryen" userId="cce922bf-63e1-4b52-bf96-06c964ba0a3e" providerId="ADAL" clId="{34A25DA9-2351-4B6D-9888-53C753B42900}"/>
    <pc:docChg chg="modSld">
      <pc:chgData name="Mari Jørgensen Ryen" userId="cce922bf-63e1-4b52-bf96-06c964ba0a3e" providerId="ADAL" clId="{34A25DA9-2351-4B6D-9888-53C753B42900}" dt="2026-09-11T07:03:01.755" v="3" actId="20577"/>
      <pc:docMkLst>
        <pc:docMk/>
      </pc:docMkLst>
      <pc:sldChg chg="modSp mod">
        <pc:chgData name="Mari Jørgensen Ryen" userId="cce922bf-63e1-4b52-bf96-06c964ba0a3e" providerId="ADAL" clId="{34A25DA9-2351-4B6D-9888-53C753B42900}" dt="2026-09-11T07:03:01.755" v="3" actId="20577"/>
        <pc:sldMkLst>
          <pc:docMk/>
          <pc:sldMk cId="1669014716" sldId="2720"/>
        </pc:sldMkLst>
        <pc:spChg chg="mod">
          <ac:chgData name="Mari Jørgensen Ryen" userId="cce922bf-63e1-4b52-bf96-06c964ba0a3e" providerId="ADAL" clId="{34A25DA9-2351-4B6D-9888-53C753B42900}" dt="2026-09-11T07:03:01.755" v="3" actId="20577"/>
          <ac:spMkLst>
            <pc:docMk/>
            <pc:sldMk cId="1669014716" sldId="2720"/>
            <ac:spMk id="5" creationId="{220D11AB-D6A4-B4BD-E50D-871526590C3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AFC8AD-3B91-438A-BFB6-17A853CC605C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8447BC-720D-4F98-830A-67AF92DF2AB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1857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10702-1DED-D20B-7415-715F9518A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2CC6E6E3-5134-B5B6-B079-A420F71759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279F311-51FF-E743-796F-241E8DCAB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1648F42-9CCF-F8FE-E5C5-37A68A89B2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6CA4EF-BDF6-484E-940E-A5678072B94E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307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i="0" dirty="0">
              <a:solidFill>
                <a:srgbClr val="212121"/>
              </a:solidFill>
              <a:effectLst/>
              <a:latin typeface="Roboto" panose="02000000000000000000" pitchFamily="2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3F33A-BE33-4E08-AA17-9F7094F2F28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794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447BC-720D-4F98-830A-67AF92DF2AB1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7834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CAB5D-90D2-4E57-0B8C-C9C05B48D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4352044E-BB09-F4AE-E19E-A1B5F507B9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6ADDAFAB-BEB3-C48C-AB17-FE25EC6031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F5D770D-100A-30EB-B901-6DCF7E855D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EFF18-8B7C-49C7-A305-7C64EEB810CA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5885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A4BD3-F62D-AE40-1D6C-6D9BDCEF8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7D0E3F62-816D-2D2E-3676-3D197813B8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76BDFCFA-E59B-C9A9-C4E8-B1B7FB8531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39C1EBA-2DC1-A7FE-268D-7088911648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EFF18-8B7C-49C7-A305-7C64EEB810CA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643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45178-A84B-0E4D-F4AA-0DCCFA653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8ED291B-DED5-0AAC-7CE8-DEFE06AD1C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A70CD7E8-6741-CBFC-BEE8-FAEDF18EAA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4AD720A-5AB2-509E-841B-EAE532B311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EFF18-8B7C-49C7-A305-7C64EEB810CA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067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15F8E-E4F3-FDE2-3C1A-12B69B74D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A889E4EB-AD8E-EE05-8276-0ECACAD4BD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7A3B127F-2191-4114-5D72-72462D88C2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70B5493-5BF5-8653-8800-73C87B1537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EFF18-8B7C-49C7-A305-7C64EEB810CA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289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EEDA8-18B8-0E54-5890-3B700AD6F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FF2A408-629B-A8F1-4B8F-0A88FB8FAC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928F64A-B784-8F15-B877-19DF4741F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6875362-5FF1-84E3-CB23-33E99BD24A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EFF18-8B7C-49C7-A305-7C64EEB810CA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011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A6D36-0E7B-F314-5F66-5FD5E4D2D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118EBE81-DCB6-6D84-9147-0D33E5FB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7857140-FFC0-79E9-B3DD-649F101A01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FD6AD78-852A-4E02-092D-4CF60656AD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EFF18-8B7C-49C7-A305-7C64EEB810CA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6525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A1E722-D7BA-B445-ADCE-7E11E650F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24AF125-FEC2-B842-9E9F-7BCA2A921C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A41B045-F73A-2944-814C-11DECAE7C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8E4-563A-BE4C-B556-1BEC717F543F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15DA49-51D3-DF4C-AFD4-8992F25A0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0A7996A-D07A-1C47-9F85-7C88E12CB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025C2-ECD9-4845-B034-14A2D22E4A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6493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73E844-AD61-8CA1-D604-795135D11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B5F6C3F-9B83-9D52-EC2B-3E779A41F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AF31663-C7FD-D2D2-DE12-EB4DF2682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175945A-348F-0408-BD64-9C4EB0DF3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B64C-1094-484D-98AE-BAEDC9E12DB8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5DE3B98-D27C-F90E-7E9A-F567E531F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03941F6-2510-68DF-16BE-DEC653939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F5AD7-3F74-4C7D-A113-13C00220AA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3729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9B8E33-0B3F-2FB3-6CD4-D4D93BCFB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B31E08D-BC39-0CB9-14C1-EC2F714959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E036798-FEFB-AE2D-04DA-91EB231E0C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ABD9F86-BF9D-0573-68C1-23CA9E049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B64C-1094-484D-98AE-BAEDC9E12DB8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32BFF0D-6EE4-19D1-E82C-CC9F1126C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EA249E6-B34A-56B6-DE04-7E598EB08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F5AD7-3F74-4C7D-A113-13C00220AA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7481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8252638-D068-55FF-E998-325CDD05F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1587197F-B33F-1DBB-EC12-F05DC2FA0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B9F4867-D722-D397-3DFA-A9CF87434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B64C-1094-484D-98AE-BAEDC9E12DB8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664B037-792C-03AF-6FF3-6EC6E6867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6928E82-D3A9-3ADC-722D-E0531132A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F5AD7-3F74-4C7D-A113-13C00220AA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4796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07D1C9FC-7EE2-8DA1-B22F-09212CD7ED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4F7AFA0-5EFC-EED1-A79D-EE95204F23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9673FB6-5ED5-5FDE-0A14-6D0E1D82E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B64C-1094-484D-98AE-BAEDC9E12DB8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4B21B5F-4C10-CD2E-A2F3-D1F8E4801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B3F98AA-9C23-FBD2-AC88-3E6E0CBAE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F5AD7-3F74-4C7D-A113-13C00220AA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8454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6DD84C4-F39F-F746-A51B-01CF3D888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68E4-563A-BE4C-B556-1BEC717F543F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DD1733B-6732-C94D-8F7E-1B13E983B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2BBA6DF-AF41-504C-8321-48D15416B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025C2-ECD9-4845-B034-14A2D22E4A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760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5C20D-CC52-3485-94B2-3A9E52FDF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66284BF-B829-C554-A80D-AB92CE8803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0FD61D1-D402-73E1-E68E-EC9F2E9B3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B64C-1094-484D-98AE-BAEDC9E12DB8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B7C2E0B-C342-CCAA-5789-5CD8FA26F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5A791AA-34CF-C9B1-7777-AEB3D41A7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F5AD7-3F74-4C7D-A113-13C00220AA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8088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9A3F60D-A872-0092-2388-73E033B0E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92EE8F5-248D-AB3D-E048-2D0B255BE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69F1943-8B58-A51E-2015-580AF11E3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B64C-1094-484D-98AE-BAEDC9E12DB8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72D93F1-2A5C-7821-B003-33E5A3F89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1628D10-51E8-F02A-0A7A-D169C8D2B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F5AD7-3F74-4C7D-A113-13C00220AA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681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2D35CB-C342-36BA-E252-2B7CBB04D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251A55B-1816-693B-E0AE-7F009F90E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2DAE65D-53EB-C643-6B53-DE9C0967A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B64C-1094-484D-98AE-BAEDC9E12DB8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A794BFA-4B50-FD32-2A9F-2218737FC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82164DB-2EE3-8508-E682-64C2E6650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F5AD7-3F74-4C7D-A113-13C00220AA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455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553AAE-DB9D-16ED-C8F6-E3EF86042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4447FC4-96E3-B692-5B2F-D30C28818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58AFF00-01FA-AB65-F96B-21040F54B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9679693-BA81-4859-E293-99A90ED9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B64C-1094-484D-98AE-BAEDC9E12DB8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3DC99E0-81B2-BD35-744B-1F46C86B4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A3C19DC-9838-A27F-09C5-AF6C53E93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F5AD7-3F74-4C7D-A113-13C00220AA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2904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4FC938-25FE-BC78-7B8F-B16A7432C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DEF7D7D-0F86-767C-A0AF-76F793040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7CD4F45-A1CD-C061-E68E-350FD38234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E7BAD3C-3F71-C538-7901-97FFE8C967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E6AEE82-1D17-C8B3-46A4-F8A31C08FD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98059802-DA5F-EE76-824B-1E827D776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B64C-1094-484D-98AE-BAEDC9E12DB8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28589EF-C320-7A80-60E2-0052C0FC4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CCC605AA-C3A0-EC30-1C14-C353C84D6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F5AD7-3F74-4C7D-A113-13C00220AA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891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9507DAF-7EEA-F1DC-9ABB-2002ACE4F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F9B579D-780C-CB90-14EA-A750160CC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B64C-1094-484D-98AE-BAEDC9E12DB8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BD866B6-C586-8E37-7B5E-0078AD001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5A75224-A1B7-5E11-E661-CFCAF84C9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F5AD7-3F74-4C7D-A113-13C00220AA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2293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E22DC694-73E8-7D6F-2136-F62299060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B64C-1094-484D-98AE-BAEDC9E12DB8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9F1C7ED-D910-ACC9-F1CF-801619F16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F502F1A-EE26-27BC-0183-6868A6F06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F5AD7-3F74-4C7D-A113-13C00220AA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5130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E0621A2-7623-3947-97FB-D259F2A94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468C98E-59AE-4D40-8C63-9EE9433A4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602ED27-6ED9-A742-9A94-D154B8F69B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068E4-563A-BE4C-B556-1BEC717F543F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8B77292-898F-414C-A71A-136CD203B4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885B107-651A-5048-B4C3-DE60AE9C75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025C2-ECD9-4845-B034-14A2D22E4A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7218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A34EAE5-1E36-E748-5ABA-47F45C25D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0FE642F-CE32-8602-E1A1-B033FA811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3855694-3314-50D0-DE1F-C62B469D59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58B64C-1094-484D-98AE-BAEDC9E12DB8}" type="datetimeFigureOut">
              <a:rPr lang="nb-NO" smtClean="0"/>
              <a:t>11.09.2026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817DB49-88AC-ABCF-6AFE-D763AC9C76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4E0748A-9A65-2B93-0D8C-A29B16183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9F5AD7-3F74-4C7D-A113-13C00220AA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858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vimeo.com/1036255823/55bc50450b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vimeo.com/1036255885/c351c06c7f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bcforgodpsykiskhelse.no/side/arbeidslive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bcforgodpsykiskhelse.no/side/arbeidslive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2E7FCF-DF4C-B2FE-6DB8-0FCC6E1AE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A3340EF9-30E6-4B57-1B79-BD8AE2F67F3E}"/>
              </a:ext>
            </a:extLst>
          </p:cNvPr>
          <p:cNvSpPr txBox="1"/>
          <p:nvPr/>
        </p:nvSpPr>
        <p:spPr>
          <a:xfrm>
            <a:off x="183987" y="1344361"/>
            <a:ext cx="358673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rgbClr val="231E20"/>
                </a:solidFill>
                <a:effectLst/>
                <a:uLnTx/>
                <a:uFillTx/>
                <a:latin typeface="Barlow Medium" panose="00000600000000000000" pitchFamily="2" charset="0"/>
                <a:ea typeface="+mn-ea"/>
                <a:cs typeface="+mn-cs"/>
              </a:rPr>
              <a:t>Arbeidslivets ABC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231E2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7AE98090-8399-EB9F-C887-142E43315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416" y="0"/>
            <a:ext cx="8101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76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C2069-EF01-55DD-B7D4-DC74D3D0A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0660B5D-CF50-16C8-ADB4-5EE8E974DDCA}"/>
              </a:ext>
            </a:extLst>
          </p:cNvPr>
          <p:cNvSpPr/>
          <p:nvPr/>
        </p:nvSpPr>
        <p:spPr>
          <a:xfrm>
            <a:off x="0" y="3339"/>
            <a:ext cx="8482395" cy="68752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D9AAA3F-9992-DFED-3876-591A063232F7}"/>
              </a:ext>
            </a:extLst>
          </p:cNvPr>
          <p:cNvSpPr txBox="1"/>
          <p:nvPr/>
        </p:nvSpPr>
        <p:spPr>
          <a:xfrm>
            <a:off x="453553" y="476796"/>
            <a:ext cx="7575287" cy="583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>
                <a:solidFill>
                  <a:srgbClr val="231E20"/>
                </a:solidFill>
                <a:latin typeface="Barlow" panose="00000500000000000000" pitchFamily="2" charset="0"/>
              </a:rPr>
              <a:t>Spørsmål til diskusjon</a:t>
            </a:r>
          </a:p>
          <a:p>
            <a:pPr marL="0" marR="0" lvl="0" indent="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nb-NO" sz="3600" b="0" i="0" u="none" strike="noStrike" kern="1200" cap="none" spc="0" normalizeH="0" baseline="0" noProof="0" dirty="0">
              <a:ln>
                <a:noFill/>
              </a:ln>
              <a:solidFill>
                <a:srgbClr val="231E2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>
                <a:latin typeface="Barlow" panose="00000500000000000000" pitchFamily="2" charset="0"/>
              </a:rPr>
              <a:t>Hva kan ABC bidra med i vår organisasjon? </a:t>
            </a:r>
            <a:br>
              <a:rPr lang="nb-NO" sz="2000" dirty="0">
                <a:latin typeface="Barlow" panose="00000500000000000000" pitchFamily="2" charset="0"/>
              </a:rPr>
            </a:br>
            <a:endParaRPr lang="nb-NO" sz="2000" dirty="0">
              <a:latin typeface="Barlow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>
                <a:latin typeface="Barlow" panose="00000500000000000000" pitchFamily="2" charset="0"/>
              </a:rPr>
              <a:t>Hva gjør vi allerede av tiltak som er i tråd med ABC?</a:t>
            </a:r>
          </a:p>
          <a:p>
            <a:r>
              <a:rPr lang="nb-NO" sz="2000" dirty="0">
                <a:latin typeface="Barlow" panose="00000500000000000000" pitchFamily="2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>
                <a:latin typeface="Barlow" panose="00000500000000000000" pitchFamily="2" charset="0"/>
              </a:rPr>
              <a:t>Hva kan vi gjøre mer av? </a:t>
            </a:r>
          </a:p>
          <a:p>
            <a:endParaRPr lang="nb-NO" sz="2000" dirty="0">
              <a:latin typeface="Barlow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>
                <a:latin typeface="Barlow" panose="00000500000000000000" pitchFamily="2" charset="0"/>
              </a:rPr>
              <a:t>Hvordan skal vi organisere dette? </a:t>
            </a:r>
            <a:br>
              <a:rPr lang="nb-NO" sz="2000" dirty="0">
                <a:latin typeface="Barlow" panose="00000500000000000000" pitchFamily="2" charset="0"/>
              </a:rPr>
            </a:br>
            <a:endParaRPr lang="nb-NO" sz="2000" dirty="0">
              <a:latin typeface="Barlow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>
                <a:latin typeface="Barlow" panose="00000500000000000000" pitchFamily="2" charset="0"/>
              </a:rPr>
              <a:t>Hvilke utfordringer kan vi møte?</a:t>
            </a:r>
            <a:br>
              <a:rPr lang="nb-NO" sz="2000" dirty="0">
                <a:latin typeface="Barlow" panose="00000500000000000000" pitchFamily="2" charset="0"/>
              </a:rPr>
            </a:br>
            <a:endParaRPr lang="nb-NO" sz="2000" dirty="0">
              <a:latin typeface="Barlow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>
                <a:latin typeface="Barlow" panose="00000500000000000000" pitchFamily="2" charset="0"/>
              </a:rPr>
              <a:t>Hvordan skal vi evaluere? </a:t>
            </a:r>
          </a:p>
          <a:p>
            <a:endParaRPr lang="nb-NO" sz="2000" dirty="0">
              <a:latin typeface="Barlow" panose="00000500000000000000" pitchFamily="2" charset="0"/>
            </a:endParaRPr>
          </a:p>
          <a:p>
            <a:endParaRPr lang="nb-NO" sz="2000" dirty="0">
              <a:latin typeface="Barlow" panose="00000500000000000000" pitchFamily="2" charset="0"/>
            </a:endParaRPr>
          </a:p>
          <a:p>
            <a:pPr marL="0" marR="0" lvl="0" indent="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nb-NO" sz="3600" b="0" i="0" u="none" strike="noStrike" kern="1200" cap="none" spc="0" normalizeH="0" baseline="0" noProof="0" dirty="0">
              <a:ln>
                <a:noFill/>
              </a:ln>
              <a:solidFill>
                <a:srgbClr val="231E2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pic>
        <p:nvPicPr>
          <p:cNvPr id="6" name="Bilde 5" descr="Et bilde som inneholder tekst, skjermbilde, Font, logo&#10;&#10;KI-generert innhold kan være feil.">
            <a:extLst>
              <a:ext uri="{FF2B5EF4-FFF2-40B4-BE49-F238E27FC236}">
                <a16:creationId xmlns:a16="http://schemas.microsoft.com/office/drawing/2014/main" id="{F2735E9B-7B8A-0845-FAF7-35A48BD359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4" t="65397" r="3640" b="2540"/>
          <a:stretch/>
        </p:blipFill>
        <p:spPr>
          <a:xfrm>
            <a:off x="9740020" y="4500794"/>
            <a:ext cx="2149930" cy="2227107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4963D31E-BF79-44F0-1D13-9A609CD083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418" t="64603" r="34808" b="2222"/>
          <a:stretch/>
        </p:blipFill>
        <p:spPr>
          <a:xfrm>
            <a:off x="9720594" y="2237278"/>
            <a:ext cx="2169356" cy="2275114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0792566-2FE2-22A2-7EB6-A6C1E4A838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93" t="65556" r="67219" b="2420"/>
          <a:stretch/>
        </p:blipFill>
        <p:spPr>
          <a:xfrm>
            <a:off x="9712806" y="138699"/>
            <a:ext cx="2177144" cy="219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03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4F9EC-0039-6645-C948-28C877438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E970FFC-DF06-0BAB-8DC5-8499B23644F7}"/>
              </a:ext>
            </a:extLst>
          </p:cNvPr>
          <p:cNvSpPr/>
          <p:nvPr/>
        </p:nvSpPr>
        <p:spPr>
          <a:xfrm>
            <a:off x="0" y="3339"/>
            <a:ext cx="8482395" cy="68752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FAFBCFC2-3432-B07A-D5EA-244B75DC8C57}"/>
              </a:ext>
            </a:extLst>
          </p:cNvPr>
          <p:cNvSpPr txBox="1"/>
          <p:nvPr/>
        </p:nvSpPr>
        <p:spPr>
          <a:xfrm>
            <a:off x="453553" y="476796"/>
            <a:ext cx="7575287" cy="337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>
                <a:solidFill>
                  <a:srgbClr val="231E20"/>
                </a:solidFill>
                <a:latin typeface="Barlow" panose="00000500000000000000" pitchFamily="2" charset="0"/>
              </a:rPr>
              <a:t>Kom i gang</a:t>
            </a:r>
          </a:p>
          <a:p>
            <a:pPr marL="0" marR="0" lvl="0" indent="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nb-NO" sz="3600" b="0" i="0" u="none" strike="noStrike" kern="1200" cap="none" spc="0" normalizeH="0" baseline="0" noProof="0" dirty="0">
              <a:ln>
                <a:noFill/>
              </a:ln>
              <a:solidFill>
                <a:srgbClr val="231E2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>
                <a:latin typeface="Barlow" panose="00000500000000000000" pitchFamily="2" charset="0"/>
              </a:rPr>
              <a:t>Hva er neste steg?</a:t>
            </a:r>
            <a:br>
              <a:rPr lang="nb-NO" sz="2000" dirty="0">
                <a:latin typeface="Barlow" panose="00000500000000000000" pitchFamily="2" charset="0"/>
              </a:rPr>
            </a:br>
            <a:endParaRPr lang="nb-NO" sz="2000" dirty="0">
              <a:latin typeface="Barlow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>
                <a:latin typeface="Barlow" panose="00000500000000000000" pitchFamily="2" charset="0"/>
              </a:rPr>
              <a:t>Fordele ansvar og oppgaver.</a:t>
            </a:r>
            <a:br>
              <a:rPr lang="nb-NO" sz="2000" dirty="0">
                <a:latin typeface="Barlow" panose="00000500000000000000" pitchFamily="2" charset="0"/>
              </a:rPr>
            </a:br>
            <a:endParaRPr lang="nb-NO" sz="2000" dirty="0">
              <a:latin typeface="Barlow" panose="00000500000000000000" pitchFamily="2" charset="0"/>
            </a:endParaRPr>
          </a:p>
          <a:p>
            <a:endParaRPr lang="nb-NO" sz="2000" dirty="0">
              <a:latin typeface="Barlow" panose="00000500000000000000" pitchFamily="2" charset="0"/>
            </a:endParaRPr>
          </a:p>
          <a:p>
            <a:pPr marL="0" marR="0" lvl="0" indent="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nb-NO" sz="3600" b="0" i="0" u="none" strike="noStrike" kern="1200" cap="none" spc="0" normalizeH="0" baseline="0" noProof="0" dirty="0">
              <a:ln>
                <a:noFill/>
              </a:ln>
              <a:solidFill>
                <a:srgbClr val="231E2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pic>
        <p:nvPicPr>
          <p:cNvPr id="6" name="Bilde 5" descr="Et bilde som inneholder tekst, skjermbilde, Font, logo&#10;&#10;KI-generert innhold kan være feil.">
            <a:extLst>
              <a:ext uri="{FF2B5EF4-FFF2-40B4-BE49-F238E27FC236}">
                <a16:creationId xmlns:a16="http://schemas.microsoft.com/office/drawing/2014/main" id="{2381E2F9-8699-5C21-95E7-ED17F4219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4" t="65397" r="3640" b="2540"/>
          <a:stretch/>
        </p:blipFill>
        <p:spPr>
          <a:xfrm>
            <a:off x="9740020" y="4500794"/>
            <a:ext cx="2149930" cy="2227107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35CE4E5F-ED47-0410-7CD6-9F240A7E8D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418" t="64603" r="34808" b="2222"/>
          <a:stretch/>
        </p:blipFill>
        <p:spPr>
          <a:xfrm>
            <a:off x="9720594" y="2237278"/>
            <a:ext cx="2169356" cy="2275114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7CED613D-BF80-2395-C8C5-4637C553B7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93" t="65556" r="67219" b="2420"/>
          <a:stretch/>
        </p:blipFill>
        <p:spPr>
          <a:xfrm>
            <a:off x="9712806" y="138699"/>
            <a:ext cx="2177144" cy="219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64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>
            <a:extLst>
              <a:ext uri="{FF2B5EF4-FFF2-40B4-BE49-F238E27FC236}">
                <a16:creationId xmlns:a16="http://schemas.microsoft.com/office/drawing/2014/main" id="{160AEC96-F9E1-1DAB-94F2-9012648CAF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" r="892"/>
          <a:stretch/>
        </p:blipFill>
        <p:spPr>
          <a:xfrm>
            <a:off x="-29588" y="0"/>
            <a:ext cx="12251176" cy="6858000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8A319959-7DED-5DAE-5F85-5DA5BA78A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9588" y="827261"/>
            <a:ext cx="5334462" cy="1219306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D303E8D1-F169-08D3-685A-3978BDC2E6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93" t="65556" r="67219" b="2420"/>
          <a:stretch/>
        </p:blipFill>
        <p:spPr>
          <a:xfrm>
            <a:off x="1214019" y="2425682"/>
            <a:ext cx="1627504" cy="1641762"/>
          </a:xfrm>
          <a:prstGeom prst="flowChartConnector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748EF48E-5743-072B-B811-8C75ACEDD9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418" t="64603" r="34808" b="2222"/>
          <a:stretch/>
        </p:blipFill>
        <p:spPr>
          <a:xfrm>
            <a:off x="5304874" y="2360598"/>
            <a:ext cx="1627504" cy="1706846"/>
          </a:xfrm>
          <a:prstGeom prst="flowChartConnector">
            <a:avLst/>
          </a:prstGeom>
        </p:spPr>
      </p:pic>
      <p:pic>
        <p:nvPicPr>
          <p:cNvPr id="5" name="Bilde 4" descr="Et bilde som inneholder tekst, skjermbilde, Font, logo&#10;&#10;KI-generert innhold kan være feil.">
            <a:extLst>
              <a:ext uri="{FF2B5EF4-FFF2-40B4-BE49-F238E27FC236}">
                <a16:creationId xmlns:a16="http://schemas.microsoft.com/office/drawing/2014/main" id="{AA98E56E-A01B-6C6B-ADF5-745B2F75E6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4" t="65397" r="3640" b="2540"/>
          <a:stretch/>
        </p:blipFill>
        <p:spPr>
          <a:xfrm>
            <a:off x="9395729" y="2360598"/>
            <a:ext cx="1627504" cy="1685927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529546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CF077129-6CD0-234A-9671-3D7ADBFDEC26}"/>
              </a:ext>
            </a:extLst>
          </p:cNvPr>
          <p:cNvSpPr txBox="1"/>
          <p:nvPr/>
        </p:nvSpPr>
        <p:spPr>
          <a:xfrm>
            <a:off x="2480574" y="2493962"/>
            <a:ext cx="553505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000" dirty="0">
                <a:latin typeface="Barlow" pitchFamily="2" charset="77"/>
              </a:rPr>
              <a:t>Arbeidslivet er en viktig arena for å fremme psykisk helse.</a:t>
            </a:r>
          </a:p>
          <a:p>
            <a:pPr algn="ctr"/>
            <a:endParaRPr lang="nb-NO" sz="4000" dirty="0">
              <a:latin typeface="Barlow" pitchFamily="2" charset="77"/>
            </a:endParaRPr>
          </a:p>
          <a:p>
            <a:pPr algn="ctr"/>
            <a:r>
              <a:rPr lang="nb-NO" sz="3000" dirty="0">
                <a:latin typeface="Barlow" pitchFamily="2" charset="77"/>
              </a:rPr>
              <a:t>Se film:</a:t>
            </a:r>
          </a:p>
          <a:p>
            <a:pPr algn="ctr"/>
            <a:r>
              <a:rPr lang="nb-NO" sz="2400" dirty="0">
                <a:latin typeface="Barlow" pitchFamily="2" charset="77"/>
                <a:hlinkClick r:id="rId2"/>
              </a:rPr>
              <a:t>ABC på arbeidsplassen</a:t>
            </a:r>
            <a:endParaRPr lang="nb-NO" sz="2400" dirty="0">
              <a:latin typeface="Barlow" pitchFamily="2" charset="77"/>
            </a:endParaRPr>
          </a:p>
        </p:txBody>
      </p:sp>
      <p:pic>
        <p:nvPicPr>
          <p:cNvPr id="4" name="Bilde 3" descr="Et bilde som inneholder tekst, skjermbilde, Font, logo&#10;&#10;KI-generert innhold kan være feil.">
            <a:extLst>
              <a:ext uri="{FF2B5EF4-FFF2-40B4-BE49-F238E27FC236}">
                <a16:creationId xmlns:a16="http://schemas.microsoft.com/office/drawing/2014/main" id="{68D47DA4-B0B6-9779-99BB-38C0FD7662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4" t="65397" r="3640" b="2540"/>
          <a:stretch/>
        </p:blipFill>
        <p:spPr>
          <a:xfrm>
            <a:off x="9856398" y="4467543"/>
            <a:ext cx="2149930" cy="2227107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AFDE8DFB-3B7D-893D-1E47-261F8FCCA6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418" t="64603" r="34808" b="2222"/>
          <a:stretch/>
        </p:blipFill>
        <p:spPr>
          <a:xfrm>
            <a:off x="9836972" y="2204027"/>
            <a:ext cx="2169356" cy="2275114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AB6672EE-A4DE-AA0E-8624-B1825ECBDF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93" t="65556" r="67219" b="2420"/>
          <a:stretch/>
        </p:blipFill>
        <p:spPr>
          <a:xfrm>
            <a:off x="9829184" y="105448"/>
            <a:ext cx="2177144" cy="219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644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8FC9CE6-1410-7680-5FD1-C432B95E3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97" y="1714260"/>
            <a:ext cx="11688806" cy="3429479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4E3C9352-EE3D-2A74-1799-535C5D35FFC6}"/>
              </a:ext>
            </a:extLst>
          </p:cNvPr>
          <p:cNvSpPr txBox="1"/>
          <p:nvPr/>
        </p:nvSpPr>
        <p:spPr>
          <a:xfrm>
            <a:off x="643370" y="5369521"/>
            <a:ext cx="8559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accent5"/>
                </a:solidFill>
                <a:latin typeface="Barlow" panose="00000500000000000000" pitchFamily="2" charset="0"/>
              </a:rPr>
              <a:t>Dette fremmer psykisk helse og inkludering på jobb!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19E949FC-A971-EB54-83C7-8A88A7C0813A}"/>
              </a:ext>
            </a:extLst>
          </p:cNvPr>
          <p:cNvSpPr txBox="1"/>
          <p:nvPr/>
        </p:nvSpPr>
        <p:spPr>
          <a:xfrm>
            <a:off x="643370" y="565148"/>
            <a:ext cx="6572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5400" dirty="0">
                <a:latin typeface="Barlow" panose="00000500000000000000" pitchFamily="2" charset="0"/>
              </a:rPr>
              <a:t>Arbeidslivets ABC</a:t>
            </a:r>
          </a:p>
        </p:txBody>
      </p:sp>
    </p:spTree>
    <p:extLst>
      <p:ext uri="{BB962C8B-B14F-4D97-AF65-F5344CB8AC3E}">
        <p14:creationId xmlns:p14="http://schemas.microsoft.com/office/powerpoint/2010/main" val="14991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C1AE8-269F-D52F-E86B-9B6FD07FD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622A874-3FBC-8893-66D6-A95CB6BB6416}"/>
              </a:ext>
            </a:extLst>
          </p:cNvPr>
          <p:cNvSpPr/>
          <p:nvPr/>
        </p:nvSpPr>
        <p:spPr>
          <a:xfrm>
            <a:off x="0" y="3339"/>
            <a:ext cx="8482395" cy="68752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32670FFD-CB41-88D0-AAB8-D3694B2E823D}"/>
              </a:ext>
            </a:extLst>
          </p:cNvPr>
          <p:cNvSpPr txBox="1"/>
          <p:nvPr/>
        </p:nvSpPr>
        <p:spPr>
          <a:xfrm>
            <a:off x="453553" y="2239445"/>
            <a:ext cx="7575287" cy="385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srgbClr val="231E2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ABC på arbeidsplassen – hvorfor det?</a:t>
            </a:r>
            <a:r>
              <a:rPr lang="nb-NO" sz="3600" dirty="0">
                <a:latin typeface="Barlow" pitchFamily="2" charset="77"/>
              </a:rPr>
              <a:t> </a:t>
            </a:r>
          </a:p>
          <a:p>
            <a:endParaRPr lang="nb-NO" sz="3600" dirty="0">
              <a:latin typeface="Barlow" pitchFamily="2" charset="77"/>
            </a:endParaRPr>
          </a:p>
          <a:p>
            <a:r>
              <a:rPr lang="nb-NO" sz="2000" dirty="0">
                <a:latin typeface="Barlow" pitchFamily="2" charset="77"/>
              </a:rPr>
              <a:t>Psykisk uhelse, og sykefravær knyttet til dette, øker.</a:t>
            </a:r>
          </a:p>
          <a:p>
            <a:endParaRPr lang="nb-NO" sz="2000" dirty="0">
              <a:latin typeface="Barlow" pitchFamily="2" charset="77"/>
            </a:endParaRPr>
          </a:p>
          <a:p>
            <a:r>
              <a:rPr lang="nb-NO" sz="2000" dirty="0">
                <a:latin typeface="Barlow" pitchFamily="2" charset="77"/>
              </a:rPr>
              <a:t>ABC er regjeringens folkehelsekampanje for å fremme den psykiske helsen i befolkningen. </a:t>
            </a:r>
          </a:p>
          <a:p>
            <a:endParaRPr lang="nb-NO" sz="2000" dirty="0">
              <a:latin typeface="Barlow" pitchFamily="2" charset="77"/>
            </a:endParaRPr>
          </a:p>
          <a:p>
            <a:r>
              <a:rPr lang="nb-NO" sz="2000" dirty="0">
                <a:latin typeface="Barlow" pitchFamily="2" charset="77"/>
              </a:rPr>
              <a:t>Ved å ta i bruk arbeidsplassen som en arena for ABC kan bedriften fremme helse og forebygge sykefravær. </a:t>
            </a:r>
          </a:p>
          <a:p>
            <a:pPr marL="0" marR="0" lvl="0" indent="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nb-NO" sz="3600" b="0" i="0" u="none" strike="noStrike" kern="1200" cap="none" spc="0" normalizeH="0" baseline="0" noProof="0" dirty="0">
              <a:ln>
                <a:noFill/>
              </a:ln>
              <a:solidFill>
                <a:srgbClr val="231E2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pic>
        <p:nvPicPr>
          <p:cNvPr id="6" name="Bilde 5" descr="Et bilde som inneholder tekst, skjermbilde, Font, logo&#10;&#10;KI-generert innhold kan være feil.">
            <a:extLst>
              <a:ext uri="{FF2B5EF4-FFF2-40B4-BE49-F238E27FC236}">
                <a16:creationId xmlns:a16="http://schemas.microsoft.com/office/drawing/2014/main" id="{5DC01A17-8B6C-3698-288E-2E5EED81E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4" t="65397" r="3640" b="2540"/>
          <a:stretch/>
        </p:blipFill>
        <p:spPr>
          <a:xfrm>
            <a:off x="9740020" y="4500794"/>
            <a:ext cx="2149930" cy="2227107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6FB905AA-9C0B-0276-FA9C-D1E3E9ACAC8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418" t="64603" r="34808" b="2222"/>
          <a:stretch/>
        </p:blipFill>
        <p:spPr>
          <a:xfrm>
            <a:off x="9720594" y="2237278"/>
            <a:ext cx="2169356" cy="2275114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47349C68-1F99-519A-95E5-08B13AAD53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93" t="65556" r="67219" b="2420"/>
          <a:stretch/>
        </p:blipFill>
        <p:spPr>
          <a:xfrm>
            <a:off x="9712806" y="138699"/>
            <a:ext cx="2177144" cy="219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061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04F06-DDEF-4A5B-7563-9559E6EDB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093FC83-5B32-A7A0-9989-3108FFA0AB15}"/>
              </a:ext>
            </a:extLst>
          </p:cNvPr>
          <p:cNvSpPr/>
          <p:nvPr/>
        </p:nvSpPr>
        <p:spPr>
          <a:xfrm>
            <a:off x="0" y="3339"/>
            <a:ext cx="8482395" cy="68752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C26040B-18D3-262F-9C21-2981390306D7}"/>
              </a:ext>
            </a:extLst>
          </p:cNvPr>
          <p:cNvSpPr txBox="1"/>
          <p:nvPr/>
        </p:nvSpPr>
        <p:spPr>
          <a:xfrm>
            <a:off x="453553" y="2239445"/>
            <a:ext cx="7575287" cy="4161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srgbClr val="231E2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ABC på arbeidsplassen – hvordan virker det?</a:t>
            </a:r>
            <a:endParaRPr lang="nb-NO" sz="3600" dirty="0">
              <a:latin typeface="Barlow" pitchFamily="2" charset="77"/>
            </a:endParaRPr>
          </a:p>
          <a:p>
            <a:endParaRPr lang="nb-NO" sz="2000" dirty="0">
              <a:latin typeface="Barlow" pitchFamily="2" charset="77"/>
            </a:endParaRPr>
          </a:p>
          <a:p>
            <a:r>
              <a:rPr lang="nb-NO" sz="2000" b="1" dirty="0">
                <a:latin typeface="Barlow" panose="00000500000000000000" pitchFamily="2" charset="0"/>
              </a:rPr>
              <a:t>ABC er bra for alle:</a:t>
            </a:r>
            <a:br>
              <a:rPr lang="nb-NO" sz="2000" b="1" dirty="0">
                <a:latin typeface="Barlow" panose="00000500000000000000" pitchFamily="2" charset="0"/>
              </a:rPr>
            </a:br>
            <a:r>
              <a:rPr lang="nb-NO" sz="2000" dirty="0">
                <a:latin typeface="Barlow" panose="00000500000000000000" pitchFamily="2" charset="0"/>
              </a:rPr>
              <a:t>Kunnskap og verktøy som bidrar til å fremme egen og andres psykiske helse.</a:t>
            </a:r>
            <a:br>
              <a:rPr lang="nb-NO" sz="2000" dirty="0">
                <a:latin typeface="Barlow" panose="00000500000000000000" pitchFamily="2" charset="0"/>
              </a:rPr>
            </a:br>
            <a:endParaRPr lang="nb-NO" sz="2000" b="1" dirty="0">
              <a:latin typeface="Barlow" panose="00000500000000000000" pitchFamily="2" charset="0"/>
            </a:endParaRPr>
          </a:p>
          <a:p>
            <a:r>
              <a:rPr lang="nb-NO" sz="2000" b="1" dirty="0">
                <a:latin typeface="Barlow" panose="00000500000000000000" pitchFamily="2" charset="0"/>
              </a:rPr>
              <a:t>Ekstra stor effekt for de som trenger det mest:</a:t>
            </a:r>
            <a:br>
              <a:rPr lang="nb-NO" sz="2000" b="1" dirty="0">
                <a:solidFill>
                  <a:schemeClr val="accent5"/>
                </a:solidFill>
                <a:latin typeface="Barlow" panose="00000500000000000000" pitchFamily="2" charset="0"/>
              </a:rPr>
            </a:br>
            <a:r>
              <a:rPr lang="nb-NO" sz="2000" dirty="0">
                <a:latin typeface="Barlow" panose="00000500000000000000" pitchFamily="2" charset="0"/>
              </a:rPr>
              <a:t>De som allerede sliter med psykisk uhelse vil ha ekstra stort utbytte av et arbeidsmiljø som er gode på sosial støtte og inkludering. </a:t>
            </a:r>
          </a:p>
          <a:p>
            <a:pPr marL="0" marR="0" lvl="0" indent="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nb-NO" sz="3600" b="0" i="0" u="none" strike="noStrike" kern="1200" cap="none" spc="0" normalizeH="0" baseline="0" noProof="0" dirty="0">
              <a:ln>
                <a:noFill/>
              </a:ln>
              <a:solidFill>
                <a:srgbClr val="231E2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pic>
        <p:nvPicPr>
          <p:cNvPr id="6" name="Bilde 5" descr="Et bilde som inneholder tekst, skjermbilde, Font, logo&#10;&#10;KI-generert innhold kan være feil.">
            <a:extLst>
              <a:ext uri="{FF2B5EF4-FFF2-40B4-BE49-F238E27FC236}">
                <a16:creationId xmlns:a16="http://schemas.microsoft.com/office/drawing/2014/main" id="{6759B96C-BDE6-ECB0-86F4-14ACC2E36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4" t="65397" r="3640" b="2540"/>
          <a:stretch/>
        </p:blipFill>
        <p:spPr>
          <a:xfrm>
            <a:off x="9740020" y="4500794"/>
            <a:ext cx="2149930" cy="2227107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7273F411-A529-2690-F809-D5BE957A60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418" t="64603" r="34808" b="2222"/>
          <a:stretch/>
        </p:blipFill>
        <p:spPr>
          <a:xfrm>
            <a:off x="9720594" y="2237278"/>
            <a:ext cx="2169356" cy="2275114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74FBF069-3BDC-390B-7F90-0E0705D535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93" t="65556" r="67219" b="2420"/>
          <a:stretch/>
        </p:blipFill>
        <p:spPr>
          <a:xfrm>
            <a:off x="9712806" y="138699"/>
            <a:ext cx="2177144" cy="219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99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D0E7F-7B79-40E7-95F2-CB7782061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A407343B-7CB2-25B7-7A7E-6192D2E36821}"/>
              </a:ext>
            </a:extLst>
          </p:cNvPr>
          <p:cNvSpPr txBox="1"/>
          <p:nvPr/>
        </p:nvSpPr>
        <p:spPr>
          <a:xfrm>
            <a:off x="2763207" y="1448758"/>
            <a:ext cx="553505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b-NO" sz="4000" dirty="0">
              <a:latin typeface="Barlow" pitchFamily="2" charset="77"/>
            </a:endParaRPr>
          </a:p>
          <a:p>
            <a:pPr algn="ctr"/>
            <a:r>
              <a:rPr lang="nb-NO" sz="3000" dirty="0">
                <a:latin typeface="Barlow" pitchFamily="2" charset="77"/>
              </a:rPr>
              <a:t>Film som viser fellesskapets betydning for psykisk helse og inkludering:</a:t>
            </a:r>
            <a:br>
              <a:rPr lang="nb-NO" sz="3000" dirty="0">
                <a:latin typeface="Barlow" pitchFamily="2" charset="77"/>
              </a:rPr>
            </a:br>
            <a:endParaRPr lang="nb-NO" sz="3000" dirty="0">
              <a:latin typeface="Barlow" pitchFamily="2" charset="77"/>
            </a:endParaRPr>
          </a:p>
          <a:p>
            <a:pPr algn="ctr"/>
            <a:r>
              <a:rPr lang="nb-NO" sz="3000" dirty="0">
                <a:latin typeface="Barlow" pitchFamily="2" charset="77"/>
                <a:hlinkClick r:id="rId2"/>
              </a:rPr>
              <a:t>Telefonsamtalen</a:t>
            </a:r>
            <a:endParaRPr lang="nb-NO" sz="3000" dirty="0">
              <a:latin typeface="Barlow" pitchFamily="2" charset="77"/>
            </a:endParaRPr>
          </a:p>
        </p:txBody>
      </p:sp>
      <p:pic>
        <p:nvPicPr>
          <p:cNvPr id="4" name="Bilde 3" descr="Et bilde som inneholder tekst, skjermbilde, Font, logo&#10;&#10;KI-generert innhold kan være feil.">
            <a:extLst>
              <a:ext uri="{FF2B5EF4-FFF2-40B4-BE49-F238E27FC236}">
                <a16:creationId xmlns:a16="http://schemas.microsoft.com/office/drawing/2014/main" id="{8E46AF59-9E8C-08BC-F9D3-93B9CDF76E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4" t="65397" r="3640" b="2540"/>
          <a:stretch/>
        </p:blipFill>
        <p:spPr>
          <a:xfrm>
            <a:off x="9856398" y="4467543"/>
            <a:ext cx="2149930" cy="2227107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C7F88790-87EF-EB67-1E1E-CF589785C2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418" t="64603" r="34808" b="2222"/>
          <a:stretch/>
        </p:blipFill>
        <p:spPr>
          <a:xfrm>
            <a:off x="9836972" y="2204027"/>
            <a:ext cx="2169356" cy="2275114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895BDD89-6624-DECA-A75E-6D3A8D9B77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93" t="65556" r="67219" b="2420"/>
          <a:stretch/>
        </p:blipFill>
        <p:spPr>
          <a:xfrm>
            <a:off x="9829184" y="105448"/>
            <a:ext cx="2177144" cy="219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602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2F3FD-7938-0A9B-26C3-B7FAE6C55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DC55BE1-F5E5-BCF4-1496-5CD038D2A589}"/>
              </a:ext>
            </a:extLst>
          </p:cNvPr>
          <p:cNvSpPr/>
          <p:nvPr/>
        </p:nvSpPr>
        <p:spPr>
          <a:xfrm>
            <a:off x="0" y="3339"/>
            <a:ext cx="8482395" cy="68752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20D11AB-D6A4-B4BD-E50D-871526590C39}"/>
              </a:ext>
            </a:extLst>
          </p:cNvPr>
          <p:cNvSpPr txBox="1"/>
          <p:nvPr/>
        </p:nvSpPr>
        <p:spPr>
          <a:xfrm>
            <a:off x="453553" y="2239445"/>
            <a:ext cx="7575287" cy="385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srgbClr val="231E2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Verktøykasse</a:t>
            </a:r>
          </a:p>
          <a:p>
            <a:r>
              <a:rPr lang="nb-NO" sz="3600" dirty="0">
                <a:solidFill>
                  <a:srgbClr val="231E20"/>
                </a:solidFill>
                <a:latin typeface="Barlow" panose="00000500000000000000" pitchFamily="2" charset="0"/>
              </a:rPr>
              <a:t> </a:t>
            </a:r>
            <a:endParaRPr lang="nb-NO" sz="2000" dirty="0">
              <a:solidFill>
                <a:srgbClr val="231E20"/>
              </a:solidFill>
              <a:latin typeface="Barlow" panose="00000500000000000000" pitchFamily="2" charset="0"/>
            </a:endParaRPr>
          </a:p>
          <a:p>
            <a:r>
              <a:rPr lang="nb-NO" sz="2000" dirty="0">
                <a:solidFill>
                  <a:srgbClr val="231E20"/>
                </a:solidFill>
                <a:latin typeface="Barlow" panose="00000500000000000000" pitchFamily="2" charset="0"/>
              </a:rPr>
              <a:t>Arbeidslivets ABC skal bidra til at ABC blir noe dere GJØR på arbeidsplassen.</a:t>
            </a:r>
            <a:br>
              <a:rPr lang="nb-NO" sz="2000" dirty="0">
                <a:solidFill>
                  <a:srgbClr val="231E20"/>
                </a:solidFill>
                <a:latin typeface="Barlow" panose="00000500000000000000" pitchFamily="2" charset="0"/>
              </a:rPr>
            </a:br>
            <a:endParaRPr lang="nb-NO" sz="2000" dirty="0">
              <a:solidFill>
                <a:srgbClr val="231E20"/>
              </a:solidFill>
              <a:latin typeface="Barlow" panose="00000500000000000000" pitchFamily="2" charset="0"/>
            </a:endParaRPr>
          </a:p>
          <a:p>
            <a:r>
              <a:rPr lang="nb-NO" sz="2000" dirty="0">
                <a:solidFill>
                  <a:srgbClr val="231E20"/>
                </a:solidFill>
                <a:latin typeface="Barlow" panose="00000500000000000000" pitchFamily="2" charset="0"/>
              </a:rPr>
              <a:t>Verktøykassen består av </a:t>
            </a:r>
            <a:r>
              <a:rPr lang="nb-NO" sz="2000">
                <a:solidFill>
                  <a:srgbClr val="231E20"/>
                </a:solidFill>
                <a:latin typeface="Barlow" panose="00000500000000000000" pitchFamily="2" charset="0"/>
              </a:rPr>
              <a:t>«byggeklosser</a:t>
            </a:r>
            <a:r>
              <a:rPr lang="nb-NO" sz="2000" dirty="0">
                <a:solidFill>
                  <a:srgbClr val="231E20"/>
                </a:solidFill>
                <a:latin typeface="Barlow" panose="00000500000000000000" pitchFamily="2" charset="0"/>
              </a:rPr>
              <a:t>», og dere setter selv sammen et opplegg som passer for dere. </a:t>
            </a:r>
          </a:p>
          <a:p>
            <a:endParaRPr lang="nb-NO" sz="2000" dirty="0">
              <a:solidFill>
                <a:srgbClr val="231E20"/>
              </a:solidFill>
              <a:latin typeface="Barlow" panose="00000500000000000000" pitchFamily="2" charset="0"/>
            </a:endParaRPr>
          </a:p>
          <a:p>
            <a:r>
              <a:rPr lang="nb-NO" sz="2000" dirty="0">
                <a:hlinkClick r:id="rId3"/>
              </a:rPr>
              <a:t>Arbeidslivet | ABC for god psykisk helse</a:t>
            </a:r>
            <a:endParaRPr lang="nb-NO" sz="2000" dirty="0">
              <a:latin typeface="Barlow" panose="00000500000000000000" pitchFamily="2" charset="0"/>
            </a:endParaRPr>
          </a:p>
          <a:p>
            <a:pPr marL="0" marR="0" lvl="0" indent="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nb-NO" sz="3600" b="0" i="0" u="none" strike="noStrike" kern="1200" cap="none" spc="0" normalizeH="0" baseline="0" noProof="0" dirty="0">
              <a:ln>
                <a:noFill/>
              </a:ln>
              <a:solidFill>
                <a:srgbClr val="231E2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pic>
        <p:nvPicPr>
          <p:cNvPr id="6" name="Bilde 5" descr="Et bilde som inneholder tekst, skjermbilde, Font, logo&#10;&#10;KI-generert innhold kan være feil.">
            <a:extLst>
              <a:ext uri="{FF2B5EF4-FFF2-40B4-BE49-F238E27FC236}">
                <a16:creationId xmlns:a16="http://schemas.microsoft.com/office/drawing/2014/main" id="{C811F13C-9F7F-3F97-25DF-8815FF7781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4" t="65397" r="3640" b="2540"/>
          <a:stretch/>
        </p:blipFill>
        <p:spPr>
          <a:xfrm>
            <a:off x="9740020" y="4500794"/>
            <a:ext cx="2149930" cy="2227107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C20F56DD-96E9-FC7D-9632-D4B9E03E2F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418" t="64603" r="34808" b="2222"/>
          <a:stretch/>
        </p:blipFill>
        <p:spPr>
          <a:xfrm>
            <a:off x="9720594" y="2237278"/>
            <a:ext cx="2169356" cy="2275114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F55CF93B-6607-8364-9153-EBF03B953A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93" t="65556" r="67219" b="2420"/>
          <a:stretch/>
        </p:blipFill>
        <p:spPr>
          <a:xfrm>
            <a:off x="9712806" y="138699"/>
            <a:ext cx="2177144" cy="219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14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A5EAC-D39E-1DC4-6088-443707EC6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A19AD0F7-890B-C48E-F4BB-FC1E4C03488F}"/>
              </a:ext>
            </a:extLst>
          </p:cNvPr>
          <p:cNvSpPr/>
          <p:nvPr/>
        </p:nvSpPr>
        <p:spPr>
          <a:xfrm>
            <a:off x="0" y="3339"/>
            <a:ext cx="8482395" cy="68752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CBE6144-8AAD-A8BF-7E51-1AF0AFFC9FA1}"/>
              </a:ext>
            </a:extLst>
          </p:cNvPr>
          <p:cNvSpPr txBox="1"/>
          <p:nvPr/>
        </p:nvSpPr>
        <p:spPr>
          <a:xfrm>
            <a:off x="453553" y="476796"/>
            <a:ext cx="7575287" cy="5084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>
                <a:solidFill>
                  <a:srgbClr val="231E20"/>
                </a:solidFill>
                <a:latin typeface="Barlow" panose="00000500000000000000" pitchFamily="2" charset="0"/>
              </a:rPr>
              <a:t>Innholdet i verktøykassen</a:t>
            </a:r>
          </a:p>
          <a:p>
            <a:endParaRPr lang="nb-NO" sz="3600" dirty="0">
              <a:solidFill>
                <a:srgbClr val="231E20"/>
              </a:solidFill>
              <a:latin typeface="Barlow" panose="00000500000000000000" pitchFamily="2" charset="0"/>
            </a:endParaRPr>
          </a:p>
          <a:p>
            <a:r>
              <a:rPr lang="nb-NO" sz="2000" b="1" dirty="0">
                <a:solidFill>
                  <a:srgbClr val="231E20"/>
                </a:solidFill>
                <a:latin typeface="Barlow" panose="00000500000000000000" pitchFamily="2" charset="0"/>
              </a:rPr>
              <a:t>ABC i systematisk HMS-arbeid: </a:t>
            </a:r>
            <a:r>
              <a:rPr lang="nb-NO" sz="2000" dirty="0">
                <a:solidFill>
                  <a:srgbClr val="231E20"/>
                </a:solidFill>
                <a:latin typeface="Barlow" panose="00000500000000000000" pitchFamily="2" charset="0"/>
              </a:rPr>
              <a:t>En guide til god forankring og systematisk arbeid med ABC</a:t>
            </a:r>
            <a:br>
              <a:rPr lang="nb-NO" sz="2000" dirty="0">
                <a:solidFill>
                  <a:srgbClr val="231E20"/>
                </a:solidFill>
                <a:latin typeface="Barlow" panose="00000500000000000000" pitchFamily="2" charset="0"/>
              </a:rPr>
            </a:br>
            <a:endParaRPr lang="nb-NO" sz="2000" dirty="0">
              <a:solidFill>
                <a:srgbClr val="231E20"/>
              </a:solidFill>
              <a:latin typeface="Barlow" panose="00000500000000000000" pitchFamily="2" charset="0"/>
            </a:endParaRPr>
          </a:p>
          <a:p>
            <a:r>
              <a:rPr lang="nb-NO" sz="2000" b="1" dirty="0">
                <a:solidFill>
                  <a:srgbClr val="231E20"/>
                </a:solidFill>
                <a:latin typeface="Barlow" panose="00000500000000000000" pitchFamily="2" charset="0"/>
              </a:rPr>
              <a:t>Møteverktøy: </a:t>
            </a:r>
            <a:r>
              <a:rPr lang="nb-NO" sz="2000" dirty="0">
                <a:solidFill>
                  <a:srgbClr val="231E20"/>
                </a:solidFill>
                <a:latin typeface="Barlow" panose="00000500000000000000" pitchFamily="2" charset="0"/>
              </a:rPr>
              <a:t>Enkle, korte økter til bruk i personalgruppa</a:t>
            </a:r>
          </a:p>
          <a:p>
            <a:endParaRPr lang="nb-NO" sz="2000" dirty="0">
              <a:solidFill>
                <a:srgbClr val="231E20"/>
              </a:solidFill>
              <a:latin typeface="Barlow" panose="00000500000000000000" pitchFamily="2" charset="0"/>
            </a:endParaRPr>
          </a:p>
          <a:p>
            <a:r>
              <a:rPr lang="nb-NO" sz="2000" b="1" dirty="0">
                <a:solidFill>
                  <a:srgbClr val="231E20"/>
                </a:solidFill>
                <a:latin typeface="Barlow" panose="00000500000000000000" pitchFamily="2" charset="0"/>
              </a:rPr>
              <a:t>ABC-samtalen: </a:t>
            </a:r>
            <a:r>
              <a:rPr lang="nb-NO" sz="2000" dirty="0">
                <a:latin typeface="Barlow" panose="00000500000000000000" pitchFamily="2" charset="0"/>
              </a:rPr>
              <a:t>Et samtaleverktøy for medarbeideroppfølging og ved bekymring for en medarbeider.</a:t>
            </a:r>
            <a:br>
              <a:rPr lang="nb-NO" sz="2000" dirty="0">
                <a:latin typeface="Barlow" panose="00000500000000000000" pitchFamily="2" charset="0"/>
              </a:rPr>
            </a:br>
            <a:endParaRPr lang="nb-NO" sz="2000" dirty="0">
              <a:latin typeface="Barlow" panose="00000500000000000000" pitchFamily="2" charset="0"/>
            </a:endParaRPr>
          </a:p>
          <a:p>
            <a:r>
              <a:rPr lang="nb-NO" sz="2000" b="1" dirty="0">
                <a:latin typeface="Barlow" panose="00000500000000000000" pitchFamily="2" charset="0"/>
              </a:rPr>
              <a:t>ABC i praksis: </a:t>
            </a:r>
            <a:r>
              <a:rPr lang="nb-NO" sz="2000" dirty="0">
                <a:latin typeface="Barlow" panose="00000500000000000000" pitchFamily="2" charset="0"/>
              </a:rPr>
              <a:t>Tips til enkle handlinger med stor betydning</a:t>
            </a:r>
          </a:p>
          <a:p>
            <a:endParaRPr lang="nb-NO" sz="2000" dirty="0">
              <a:solidFill>
                <a:srgbClr val="231E20"/>
              </a:solidFill>
              <a:latin typeface="Barlow" panose="00000500000000000000" pitchFamily="2" charset="0"/>
            </a:endParaRPr>
          </a:p>
          <a:p>
            <a:r>
              <a:rPr lang="nb-NO" sz="2000" dirty="0">
                <a:hlinkClick r:id="rId3"/>
              </a:rPr>
              <a:t>Arbeidslivet | ABC for god psykisk helse</a:t>
            </a:r>
            <a:endParaRPr lang="nb-NO" sz="2000" dirty="0">
              <a:latin typeface="Barlow" panose="00000500000000000000" pitchFamily="2" charset="0"/>
            </a:endParaRPr>
          </a:p>
          <a:p>
            <a:pPr marL="0" marR="0" lvl="0" indent="0" algn="l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nb-NO" sz="3600" b="0" i="0" u="none" strike="noStrike" kern="1200" cap="none" spc="0" normalizeH="0" baseline="0" noProof="0" dirty="0">
              <a:ln>
                <a:noFill/>
              </a:ln>
              <a:solidFill>
                <a:srgbClr val="231E2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pic>
        <p:nvPicPr>
          <p:cNvPr id="6" name="Bilde 5" descr="Et bilde som inneholder tekst, skjermbilde, Font, logo&#10;&#10;KI-generert innhold kan være feil.">
            <a:extLst>
              <a:ext uri="{FF2B5EF4-FFF2-40B4-BE49-F238E27FC236}">
                <a16:creationId xmlns:a16="http://schemas.microsoft.com/office/drawing/2014/main" id="{93073351-13AF-2DC3-341E-9FFE8B5F1A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4" t="65397" r="3640" b="2540"/>
          <a:stretch/>
        </p:blipFill>
        <p:spPr>
          <a:xfrm>
            <a:off x="9740020" y="4500794"/>
            <a:ext cx="2149930" cy="2227107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F69FA672-9281-0FF1-A462-ED47B0EFE7B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418" t="64603" r="34808" b="2222"/>
          <a:stretch/>
        </p:blipFill>
        <p:spPr>
          <a:xfrm>
            <a:off x="9720594" y="2237278"/>
            <a:ext cx="2169356" cy="2275114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A5442C7F-B933-CB56-4D09-36555B6FD71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93" t="65556" r="67219" b="2420"/>
          <a:stretch/>
        </p:blipFill>
        <p:spPr>
          <a:xfrm>
            <a:off x="9712806" y="138699"/>
            <a:ext cx="2177144" cy="219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72928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Hodebra">
      <a:dk1>
        <a:srgbClr val="231E20"/>
      </a:dk1>
      <a:lt1>
        <a:srgbClr val="FFFFFF"/>
      </a:lt1>
      <a:dk2>
        <a:srgbClr val="027EC3"/>
      </a:dk2>
      <a:lt2>
        <a:srgbClr val="CAE7DD"/>
      </a:lt2>
      <a:accent1>
        <a:srgbClr val="46BEAE"/>
      </a:accent1>
      <a:accent2>
        <a:srgbClr val="FFF68C"/>
      </a:accent2>
      <a:accent3>
        <a:srgbClr val="F1C9DE"/>
      </a:accent3>
      <a:accent4>
        <a:srgbClr val="CAE7DD"/>
      </a:accent4>
      <a:accent5>
        <a:srgbClr val="EF5168"/>
      </a:accent5>
      <a:accent6>
        <a:srgbClr val="FEFFFE"/>
      </a:accent6>
      <a:hlink>
        <a:srgbClr val="027EC3"/>
      </a:hlink>
      <a:folHlink>
        <a:srgbClr val="03619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1e125b-b772-4d2d-8af8-eec310c9bc7c" xsi:nil="true"/>
    <lcf76f155ced4ddcb4097134ff3c332f xmlns="3f28fdfd-34f5-4bc4-8ef6-e72a8858e0d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4156E090985E440A56D1FE89E99090E" ma:contentTypeVersion="17" ma:contentTypeDescription="Opprett et nytt dokument." ma:contentTypeScope="" ma:versionID="4922cc21de6689e46118456f9e4464f2">
  <xsd:schema xmlns:xsd="http://www.w3.org/2001/XMLSchema" xmlns:xs="http://www.w3.org/2001/XMLSchema" xmlns:p="http://schemas.microsoft.com/office/2006/metadata/properties" xmlns:ns2="3f28fdfd-34f5-4bc4-8ef6-e72a8858e0d0" xmlns:ns3="4c1e125b-b772-4d2d-8af8-eec310c9bc7c" targetNamespace="http://schemas.microsoft.com/office/2006/metadata/properties" ma:root="true" ma:fieldsID="06571a4e52a3b37d1c84662a430717ef" ns2:_="" ns3:_="">
    <xsd:import namespace="3f28fdfd-34f5-4bc4-8ef6-e72a8858e0d0"/>
    <xsd:import namespace="4c1e125b-b772-4d2d-8af8-eec310c9bc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28fdfd-34f5-4bc4-8ef6-e72a8858e0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17f1e631-7134-4ce3-8a3d-482fd88a4c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1e125b-b772-4d2d-8af8-eec310c9bc7c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49cc774f-5c99-421b-bb74-8343acaf74b9}" ma:internalName="TaxCatchAll" ma:showField="CatchAllData" ma:web="42f600af-0250-43ea-8b1b-2482a9db99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190F76-1350-480F-A90C-362A725FB02C}">
  <ds:schemaRefs>
    <ds:schemaRef ds:uri="http://schemas.microsoft.com/office/2006/metadata/properties"/>
    <ds:schemaRef ds:uri="http://schemas.microsoft.com/office/infopath/2007/PartnerControls"/>
    <ds:schemaRef ds:uri="4c1e125b-b772-4d2d-8af8-eec310c9bc7c"/>
    <ds:schemaRef ds:uri="3f28fdfd-34f5-4bc4-8ef6-e72a8858e0d0"/>
  </ds:schemaRefs>
</ds:datastoreItem>
</file>

<file path=customXml/itemProps2.xml><?xml version="1.0" encoding="utf-8"?>
<ds:datastoreItem xmlns:ds="http://schemas.openxmlformats.org/officeDocument/2006/customXml" ds:itemID="{398EAAED-6F5B-4D54-BC8D-8FF22BFF1F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2488DE-8709-40C6-B9EC-256B1CD945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28fdfd-34f5-4bc4-8ef6-e72a8858e0d0"/>
    <ds:schemaRef ds:uri="4c1e125b-b772-4d2d-8af8-eec310c9bc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b6334d01-13b9-4531-a3a6-532e479d9a1a}" enabled="0" method="" siteId="{b6334d01-13b9-4531-a3a6-532e479d9a1a}" removed="1"/>
  <clbl:label id="{ddf15bfe-616f-49eb-bf8f-6269de7f40a1}" enabled="1" method="Privileged" siteId="{62366534-1ec3-4962-8869-9b5535279d0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7953</TotalTime>
  <Words>338</Words>
  <Application>Microsoft Office PowerPoint</Application>
  <PresentationFormat>Widescreen</PresentationFormat>
  <Paragraphs>60</Paragraphs>
  <Slides>11</Slides>
  <Notes>9</Notes>
  <HiddenSlides>0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11</vt:i4>
      </vt:variant>
    </vt:vector>
  </HeadingPairs>
  <TitlesOfParts>
    <vt:vector size="21" baseType="lpstr">
      <vt:lpstr>Aptos</vt:lpstr>
      <vt:lpstr>Aptos Display</vt:lpstr>
      <vt:lpstr>Arial</vt:lpstr>
      <vt:lpstr>Barlow</vt:lpstr>
      <vt:lpstr>Barlow Medium</vt:lpstr>
      <vt:lpstr>Calibri</vt:lpstr>
      <vt:lpstr>Calibri Light</vt:lpstr>
      <vt:lpstr>Roboto</vt:lpstr>
      <vt:lpstr>1_Office-tema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 Jørgensen Ryen</dc:creator>
  <cp:lastModifiedBy>Mari Jørgensen Ryen</cp:lastModifiedBy>
  <cp:revision>7</cp:revision>
  <dcterms:created xsi:type="dcterms:W3CDTF">2025-08-14T09:46:14Z</dcterms:created>
  <dcterms:modified xsi:type="dcterms:W3CDTF">2026-09-11T07:03:03Z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0x01010024156E090985E440A56D1FE89E99090E</vt:lpwstr>
  </property>
  <property fmtid="{D5CDD505-2E9C-101B-9397-08002B2CF9AE}" pid="3" name="MediaServiceImageTags">
    <vt:lpwstr/>
  </property>
</Properties>
</file>