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notesMasterIdLst>
    <p:notesMasterId r:id="rId29"/>
  </p:notesMasterIdLst>
  <p:sldIdLst>
    <p:sldId id="2716" r:id="rId6"/>
    <p:sldId id="2714" r:id="rId7"/>
    <p:sldId id="2484" r:id="rId8"/>
    <p:sldId id="2695" r:id="rId9"/>
    <p:sldId id="260" r:id="rId10"/>
    <p:sldId id="289" r:id="rId11"/>
    <p:sldId id="2413" r:id="rId12"/>
    <p:sldId id="2681" r:id="rId13"/>
    <p:sldId id="2699" r:id="rId14"/>
    <p:sldId id="2494" r:id="rId15"/>
    <p:sldId id="515" r:id="rId16"/>
    <p:sldId id="928" r:id="rId17"/>
    <p:sldId id="929" r:id="rId18"/>
    <p:sldId id="930" r:id="rId19"/>
    <p:sldId id="2512" r:id="rId20"/>
    <p:sldId id="2498" r:id="rId21"/>
    <p:sldId id="2479" r:id="rId22"/>
    <p:sldId id="2653" r:id="rId23"/>
    <p:sldId id="2687" r:id="rId24"/>
    <p:sldId id="2701" r:id="rId25"/>
    <p:sldId id="2466" r:id="rId26"/>
    <p:sldId id="2705" r:id="rId27"/>
    <p:sldId id="2711"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70365-DF7A-4EE1-844A-48E010789A9C}" v="2" dt="2025-12-19T13:27:20.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375" autoAdjust="0"/>
  </p:normalViewPr>
  <p:slideViewPr>
    <p:cSldViewPr snapToGrid="0">
      <p:cViewPr varScale="1">
        <p:scale>
          <a:sx n="64" d="100"/>
          <a:sy n="64" d="100"/>
        </p:scale>
        <p:origin x="7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 Jørgensen Ryen" userId="cce922bf-63e1-4b52-bf96-06c964ba0a3e" providerId="ADAL" clId="{34A25DA9-2351-4B6D-9888-53C753B42900}"/>
    <pc:docChg chg="undo custSel addSld delSld modSld sldOrd delMainMaster">
      <pc:chgData name="Mari Jørgensen Ryen" userId="cce922bf-63e1-4b52-bf96-06c964ba0a3e" providerId="ADAL" clId="{34A25DA9-2351-4B6D-9888-53C753B42900}" dt="2025-12-19T13:33:53.860" v="315" actId="1076"/>
      <pc:docMkLst>
        <pc:docMk/>
      </pc:docMkLst>
      <pc:sldChg chg="del">
        <pc:chgData name="Mari Jørgensen Ryen" userId="cce922bf-63e1-4b52-bf96-06c964ba0a3e" providerId="ADAL" clId="{34A25DA9-2351-4B6D-9888-53C753B42900}" dt="2025-12-19T13:32:29.780" v="281" actId="47"/>
        <pc:sldMkLst>
          <pc:docMk/>
          <pc:sldMk cId="39362384" sldId="259"/>
        </pc:sldMkLst>
      </pc:sldChg>
      <pc:sldChg chg="modSp mod">
        <pc:chgData name="Mari Jørgensen Ryen" userId="cce922bf-63e1-4b52-bf96-06c964ba0a3e" providerId="ADAL" clId="{34A25DA9-2351-4B6D-9888-53C753B42900}" dt="2025-12-19T13:27:05.877" v="156" actId="207"/>
        <pc:sldMkLst>
          <pc:docMk/>
          <pc:sldMk cId="233836599" sldId="260"/>
        </pc:sldMkLst>
        <pc:spChg chg="mod">
          <ac:chgData name="Mari Jørgensen Ryen" userId="cce922bf-63e1-4b52-bf96-06c964ba0a3e" providerId="ADAL" clId="{34A25DA9-2351-4B6D-9888-53C753B42900}" dt="2025-12-19T13:27:05.877" v="156" actId="207"/>
          <ac:spMkLst>
            <pc:docMk/>
            <pc:sldMk cId="233836599" sldId="260"/>
            <ac:spMk id="5" creationId="{DEF38BD7-51A6-4849-A78F-ED0288D828A1}"/>
          </ac:spMkLst>
        </pc:spChg>
      </pc:sldChg>
      <pc:sldChg chg="del">
        <pc:chgData name="Mari Jørgensen Ryen" userId="cce922bf-63e1-4b52-bf96-06c964ba0a3e" providerId="ADAL" clId="{34A25DA9-2351-4B6D-9888-53C753B42900}" dt="2025-12-19T13:26:38.482" v="153" actId="47"/>
        <pc:sldMkLst>
          <pc:docMk/>
          <pc:sldMk cId="738901754" sldId="263"/>
        </pc:sldMkLst>
      </pc:sldChg>
      <pc:sldChg chg="del">
        <pc:chgData name="Mari Jørgensen Ryen" userId="cce922bf-63e1-4b52-bf96-06c964ba0a3e" providerId="ADAL" clId="{34A25DA9-2351-4B6D-9888-53C753B42900}" dt="2025-12-19T13:31:01.732" v="263" actId="47"/>
        <pc:sldMkLst>
          <pc:docMk/>
          <pc:sldMk cId="3048989133" sldId="270"/>
        </pc:sldMkLst>
      </pc:sldChg>
      <pc:sldChg chg="modSp">
        <pc:chgData name="Mari Jørgensen Ryen" userId="cce922bf-63e1-4b52-bf96-06c964ba0a3e" providerId="ADAL" clId="{34A25DA9-2351-4B6D-9888-53C753B42900}" dt="2025-12-19T13:27:20.641" v="158" actId="207"/>
        <pc:sldMkLst>
          <pc:docMk/>
          <pc:sldMk cId="3371089790" sldId="289"/>
        </pc:sldMkLst>
        <pc:spChg chg="mod">
          <ac:chgData name="Mari Jørgensen Ryen" userId="cce922bf-63e1-4b52-bf96-06c964ba0a3e" providerId="ADAL" clId="{34A25DA9-2351-4B6D-9888-53C753B42900}" dt="2025-12-19T13:27:17.396" v="157" actId="207"/>
          <ac:spMkLst>
            <pc:docMk/>
            <pc:sldMk cId="3371089790" sldId="289"/>
            <ac:spMk id="8" creationId="{DE965426-7C09-0F4B-8A13-330F69087CA5}"/>
          </ac:spMkLst>
        </pc:spChg>
        <pc:spChg chg="mod">
          <ac:chgData name="Mari Jørgensen Ryen" userId="cce922bf-63e1-4b52-bf96-06c964ba0a3e" providerId="ADAL" clId="{34A25DA9-2351-4B6D-9888-53C753B42900}" dt="2025-12-19T13:27:20.641" v="158" actId="207"/>
          <ac:spMkLst>
            <pc:docMk/>
            <pc:sldMk cId="3371089790" sldId="289"/>
            <ac:spMk id="11" creationId="{E2DDF5A3-D062-F34B-A368-B47082784648}"/>
          </ac:spMkLst>
        </pc:spChg>
      </pc:sldChg>
      <pc:sldChg chg="modSp mod ord">
        <pc:chgData name="Mari Jørgensen Ryen" userId="cce922bf-63e1-4b52-bf96-06c964ba0a3e" providerId="ADAL" clId="{34A25DA9-2351-4B6D-9888-53C753B42900}" dt="2025-12-19T13:32:18.433" v="280" actId="2711"/>
        <pc:sldMkLst>
          <pc:docMk/>
          <pc:sldMk cId="3172897792" sldId="2413"/>
        </pc:sldMkLst>
        <pc:spChg chg="mod">
          <ac:chgData name="Mari Jørgensen Ryen" userId="cce922bf-63e1-4b52-bf96-06c964ba0a3e" providerId="ADAL" clId="{34A25DA9-2351-4B6D-9888-53C753B42900}" dt="2025-12-19T13:32:04.286" v="278" actId="2711"/>
          <ac:spMkLst>
            <pc:docMk/>
            <pc:sldMk cId="3172897792" sldId="2413"/>
            <ac:spMk id="3" creationId="{506D834F-015B-C0CF-5650-83F42D870409}"/>
          </ac:spMkLst>
        </pc:spChg>
        <pc:spChg chg="mod">
          <ac:chgData name="Mari Jørgensen Ryen" userId="cce922bf-63e1-4b52-bf96-06c964ba0a3e" providerId="ADAL" clId="{34A25DA9-2351-4B6D-9888-53C753B42900}" dt="2025-12-19T13:32:11.549" v="279" actId="2711"/>
          <ac:spMkLst>
            <pc:docMk/>
            <pc:sldMk cId="3172897792" sldId="2413"/>
            <ac:spMk id="4" creationId="{12CC9E63-7ADC-B7E6-6204-3D4F19CD2137}"/>
          </ac:spMkLst>
        </pc:spChg>
        <pc:spChg chg="mod">
          <ac:chgData name="Mari Jørgensen Ryen" userId="cce922bf-63e1-4b52-bf96-06c964ba0a3e" providerId="ADAL" clId="{34A25DA9-2351-4B6D-9888-53C753B42900}" dt="2025-12-19T13:32:18.433" v="280" actId="2711"/>
          <ac:spMkLst>
            <pc:docMk/>
            <pc:sldMk cId="3172897792" sldId="2413"/>
            <ac:spMk id="6" creationId="{221EDD2F-28FC-841B-7A6A-3CEE83757213}"/>
          </ac:spMkLst>
        </pc:spChg>
      </pc:sldChg>
      <pc:sldChg chg="delSp modSp mod modNotesTx">
        <pc:chgData name="Mari Jørgensen Ryen" userId="cce922bf-63e1-4b52-bf96-06c964ba0a3e" providerId="ADAL" clId="{34A25DA9-2351-4B6D-9888-53C753B42900}" dt="2025-12-19T13:31:32.901" v="271" actId="1076"/>
        <pc:sldMkLst>
          <pc:docMk/>
          <pc:sldMk cId="3480881346" sldId="2466"/>
        </pc:sldMkLst>
        <pc:spChg chg="mod">
          <ac:chgData name="Mari Jørgensen Ryen" userId="cce922bf-63e1-4b52-bf96-06c964ba0a3e" providerId="ADAL" clId="{34A25DA9-2351-4B6D-9888-53C753B42900}" dt="2025-12-19T13:31:25.457" v="269" actId="1076"/>
          <ac:spMkLst>
            <pc:docMk/>
            <pc:sldMk cId="3480881346" sldId="2466"/>
            <ac:spMk id="3" creationId="{56C21C5E-927E-FB80-C5D3-3A7D9E8E8637}"/>
          </ac:spMkLst>
        </pc:spChg>
        <pc:spChg chg="del">
          <ac:chgData name="Mari Jørgensen Ryen" userId="cce922bf-63e1-4b52-bf96-06c964ba0a3e" providerId="ADAL" clId="{34A25DA9-2351-4B6D-9888-53C753B42900}" dt="2025-12-19T13:30:48.738" v="260" actId="478"/>
          <ac:spMkLst>
            <pc:docMk/>
            <pc:sldMk cId="3480881346" sldId="2466"/>
            <ac:spMk id="7" creationId="{9A14D67C-A0CC-3159-DA05-2E6DCA003AD3}"/>
          </ac:spMkLst>
        </pc:spChg>
        <pc:picChg chg="del">
          <ac:chgData name="Mari Jørgensen Ryen" userId="cce922bf-63e1-4b52-bf96-06c964ba0a3e" providerId="ADAL" clId="{34A25DA9-2351-4B6D-9888-53C753B42900}" dt="2025-12-19T13:30:45.882" v="259" actId="478"/>
          <ac:picMkLst>
            <pc:docMk/>
            <pc:sldMk cId="3480881346" sldId="2466"/>
            <ac:picMk id="4" creationId="{F5A50561-093E-CA1D-B828-172BBF56BFD3}"/>
          </ac:picMkLst>
        </pc:picChg>
        <pc:picChg chg="mod">
          <ac:chgData name="Mari Jørgensen Ryen" userId="cce922bf-63e1-4b52-bf96-06c964ba0a3e" providerId="ADAL" clId="{34A25DA9-2351-4B6D-9888-53C753B42900}" dt="2025-12-19T13:31:32.901" v="271" actId="1076"/>
          <ac:picMkLst>
            <pc:docMk/>
            <pc:sldMk cId="3480881346" sldId="2466"/>
            <ac:picMk id="6" creationId="{424AAB09-B9C2-46CC-BCCE-0065E4ED9908}"/>
          </ac:picMkLst>
        </pc:picChg>
      </pc:sldChg>
      <pc:sldChg chg="modSp mod">
        <pc:chgData name="Mari Jørgensen Ryen" userId="cce922bf-63e1-4b52-bf96-06c964ba0a3e" providerId="ADAL" clId="{34A25DA9-2351-4B6D-9888-53C753B42900}" dt="2025-12-19T13:23:31.573" v="152" actId="1076"/>
        <pc:sldMkLst>
          <pc:docMk/>
          <pc:sldMk cId="1617351714" sldId="2484"/>
        </pc:sldMkLst>
        <pc:spChg chg="mod">
          <ac:chgData name="Mari Jørgensen Ryen" userId="cce922bf-63e1-4b52-bf96-06c964ba0a3e" providerId="ADAL" clId="{34A25DA9-2351-4B6D-9888-53C753B42900}" dt="2025-12-19T13:23:31.573" v="152" actId="1076"/>
          <ac:spMkLst>
            <pc:docMk/>
            <pc:sldMk cId="1617351714" sldId="2484"/>
            <ac:spMk id="5" creationId="{DEF38BD7-51A6-4849-A78F-ED0288D828A1}"/>
          </ac:spMkLst>
        </pc:spChg>
        <pc:picChg chg="mod">
          <ac:chgData name="Mari Jørgensen Ryen" userId="cce922bf-63e1-4b52-bf96-06c964ba0a3e" providerId="ADAL" clId="{34A25DA9-2351-4B6D-9888-53C753B42900}" dt="2025-12-19T13:23:15.673" v="151" actId="1076"/>
          <ac:picMkLst>
            <pc:docMk/>
            <pc:sldMk cId="1617351714" sldId="2484"/>
            <ac:picMk id="3" creationId="{F9FA337C-0BBD-E905-0828-EF09C51EDA03}"/>
          </ac:picMkLst>
        </pc:picChg>
      </pc:sldChg>
      <pc:sldChg chg="modNotesTx">
        <pc:chgData name="Mari Jørgensen Ryen" userId="cce922bf-63e1-4b52-bf96-06c964ba0a3e" providerId="ADAL" clId="{34A25DA9-2351-4B6D-9888-53C753B42900}" dt="2025-12-19T13:29:52.786" v="255" actId="20577"/>
        <pc:sldMkLst>
          <pc:docMk/>
          <pc:sldMk cId="3899051342" sldId="2494"/>
        </pc:sldMkLst>
      </pc:sldChg>
      <pc:sldChg chg="del">
        <pc:chgData name="Mari Jørgensen Ryen" userId="cce922bf-63e1-4b52-bf96-06c964ba0a3e" providerId="ADAL" clId="{34A25DA9-2351-4B6D-9888-53C753B42900}" dt="2025-12-19T13:32:32.719" v="283" actId="47"/>
        <pc:sldMkLst>
          <pc:docMk/>
          <pc:sldMk cId="4235186830" sldId="2525"/>
        </pc:sldMkLst>
      </pc:sldChg>
      <pc:sldChg chg="del">
        <pc:chgData name="Mari Jørgensen Ryen" userId="cce922bf-63e1-4b52-bf96-06c964ba0a3e" providerId="ADAL" clId="{34A25DA9-2351-4B6D-9888-53C753B42900}" dt="2025-12-19T13:32:33.383" v="284" actId="47"/>
        <pc:sldMkLst>
          <pc:docMk/>
          <pc:sldMk cId="4245766075" sldId="2526"/>
        </pc:sldMkLst>
      </pc:sldChg>
      <pc:sldChg chg="del">
        <pc:chgData name="Mari Jørgensen Ryen" userId="cce922bf-63e1-4b52-bf96-06c964ba0a3e" providerId="ADAL" clId="{34A25DA9-2351-4B6D-9888-53C753B42900}" dt="2025-12-19T13:31:03.633" v="265" actId="47"/>
        <pc:sldMkLst>
          <pc:docMk/>
          <pc:sldMk cId="1769622086" sldId="2639"/>
        </pc:sldMkLst>
      </pc:sldChg>
      <pc:sldChg chg="del">
        <pc:chgData name="Mari Jørgensen Ryen" userId="cce922bf-63e1-4b52-bf96-06c964ba0a3e" providerId="ADAL" clId="{34A25DA9-2351-4B6D-9888-53C753B42900}" dt="2025-12-19T13:30:59.761" v="261" actId="47"/>
        <pc:sldMkLst>
          <pc:docMk/>
          <pc:sldMk cId="3272902623" sldId="2640"/>
        </pc:sldMkLst>
      </pc:sldChg>
      <pc:sldChg chg="del">
        <pc:chgData name="Mari Jørgensen Ryen" userId="cce922bf-63e1-4b52-bf96-06c964ba0a3e" providerId="ADAL" clId="{34A25DA9-2351-4B6D-9888-53C753B42900}" dt="2025-12-19T13:30:17.973" v="256" actId="47"/>
        <pc:sldMkLst>
          <pc:docMk/>
          <pc:sldMk cId="3854053577" sldId="2643"/>
        </pc:sldMkLst>
      </pc:sldChg>
      <pc:sldChg chg="delSp modSp mod">
        <pc:chgData name="Mari Jørgensen Ryen" userId="cce922bf-63e1-4b52-bf96-06c964ba0a3e" providerId="ADAL" clId="{34A25DA9-2351-4B6D-9888-53C753B42900}" dt="2025-12-19T13:33:53.860" v="315" actId="1076"/>
        <pc:sldMkLst>
          <pc:docMk/>
          <pc:sldMk cId="1102009647" sldId="2681"/>
        </pc:sldMkLst>
        <pc:spChg chg="mod">
          <ac:chgData name="Mari Jørgensen Ryen" userId="cce922bf-63e1-4b52-bf96-06c964ba0a3e" providerId="ADAL" clId="{34A25DA9-2351-4B6D-9888-53C753B42900}" dt="2025-12-19T13:33:53.860" v="315" actId="1076"/>
          <ac:spMkLst>
            <pc:docMk/>
            <pc:sldMk cId="1102009647" sldId="2681"/>
            <ac:spMk id="5" creationId="{77852FB3-C559-51FF-C8BF-83BF0153490D}"/>
          </ac:spMkLst>
        </pc:spChg>
        <pc:picChg chg="del">
          <ac:chgData name="Mari Jørgensen Ryen" userId="cce922bf-63e1-4b52-bf96-06c964ba0a3e" providerId="ADAL" clId="{34A25DA9-2351-4B6D-9888-53C753B42900}" dt="2025-12-19T13:29:03.165" v="165" actId="478"/>
          <ac:picMkLst>
            <pc:docMk/>
            <pc:sldMk cId="1102009647" sldId="2681"/>
            <ac:picMk id="9" creationId="{0535F239-0D73-1FB1-7717-ACB3A822181E}"/>
          </ac:picMkLst>
        </pc:picChg>
      </pc:sldChg>
      <pc:sldChg chg="del">
        <pc:chgData name="Mari Jørgensen Ryen" userId="cce922bf-63e1-4b52-bf96-06c964ba0a3e" providerId="ADAL" clId="{34A25DA9-2351-4B6D-9888-53C753B42900}" dt="2025-12-19T13:30:18.691" v="257" actId="47"/>
        <pc:sldMkLst>
          <pc:docMk/>
          <pc:sldMk cId="3230718150" sldId="2682"/>
        </pc:sldMkLst>
      </pc:sldChg>
      <pc:sldChg chg="del">
        <pc:chgData name="Mari Jørgensen Ryen" userId="cce922bf-63e1-4b52-bf96-06c964ba0a3e" providerId="ADAL" clId="{34A25DA9-2351-4B6D-9888-53C753B42900}" dt="2025-12-19T13:26:41.621" v="154" actId="47"/>
        <pc:sldMkLst>
          <pc:docMk/>
          <pc:sldMk cId="25449053" sldId="2698"/>
        </pc:sldMkLst>
      </pc:sldChg>
      <pc:sldChg chg="modSp mod">
        <pc:chgData name="Mari Jørgensen Ryen" userId="cce922bf-63e1-4b52-bf96-06c964ba0a3e" providerId="ADAL" clId="{34A25DA9-2351-4B6D-9888-53C753B42900}" dt="2025-12-19T13:28:44.139" v="164" actId="1076"/>
        <pc:sldMkLst>
          <pc:docMk/>
          <pc:sldMk cId="3442061743" sldId="2699"/>
        </pc:sldMkLst>
        <pc:spChg chg="mod">
          <ac:chgData name="Mari Jørgensen Ryen" userId="cce922bf-63e1-4b52-bf96-06c964ba0a3e" providerId="ADAL" clId="{34A25DA9-2351-4B6D-9888-53C753B42900}" dt="2025-12-19T13:28:14.574" v="161" actId="1076"/>
          <ac:spMkLst>
            <pc:docMk/>
            <pc:sldMk cId="3442061743" sldId="2699"/>
            <ac:spMk id="3" creationId="{6856F22B-EE98-7316-A9B9-B7EDAE18295B}"/>
          </ac:spMkLst>
        </pc:spChg>
        <pc:picChg chg="mod modCrop">
          <ac:chgData name="Mari Jørgensen Ryen" userId="cce922bf-63e1-4b52-bf96-06c964ba0a3e" providerId="ADAL" clId="{34A25DA9-2351-4B6D-9888-53C753B42900}" dt="2025-12-19T13:28:44.139" v="164" actId="1076"/>
          <ac:picMkLst>
            <pc:docMk/>
            <pc:sldMk cId="3442061743" sldId="2699"/>
            <ac:picMk id="7" creationId="{168D12AC-0EFE-0A9A-A301-88EEE85C3830}"/>
          </ac:picMkLst>
        </pc:picChg>
      </pc:sldChg>
      <pc:sldChg chg="del">
        <pc:chgData name="Mari Jørgensen Ryen" userId="cce922bf-63e1-4b52-bf96-06c964ba0a3e" providerId="ADAL" clId="{34A25DA9-2351-4B6D-9888-53C753B42900}" dt="2025-12-19T13:31:39.019" v="273" actId="47"/>
        <pc:sldMkLst>
          <pc:docMk/>
          <pc:sldMk cId="1154924138" sldId="2700"/>
        </pc:sldMkLst>
      </pc:sldChg>
      <pc:sldChg chg="del">
        <pc:chgData name="Mari Jørgensen Ryen" userId="cce922bf-63e1-4b52-bf96-06c964ba0a3e" providerId="ADAL" clId="{34A25DA9-2351-4B6D-9888-53C753B42900}" dt="2025-12-19T13:31:00.823" v="262" actId="47"/>
        <pc:sldMkLst>
          <pc:docMk/>
          <pc:sldMk cId="146276271" sldId="2702"/>
        </pc:sldMkLst>
      </pc:sldChg>
      <pc:sldChg chg="del">
        <pc:chgData name="Mari Jørgensen Ryen" userId="cce922bf-63e1-4b52-bf96-06c964ba0a3e" providerId="ADAL" clId="{34A25DA9-2351-4B6D-9888-53C753B42900}" dt="2025-12-19T13:31:02.705" v="264" actId="47"/>
        <pc:sldMkLst>
          <pc:docMk/>
          <pc:sldMk cId="3648548350" sldId="2704"/>
        </pc:sldMkLst>
      </pc:sldChg>
      <pc:sldChg chg="del">
        <pc:chgData name="Mari Jørgensen Ryen" userId="cce922bf-63e1-4b52-bf96-06c964ba0a3e" providerId="ADAL" clId="{34A25DA9-2351-4B6D-9888-53C753B42900}" dt="2025-12-19T13:30:38.206" v="258" actId="47"/>
        <pc:sldMkLst>
          <pc:docMk/>
          <pc:sldMk cId="2317723006" sldId="2707"/>
        </pc:sldMkLst>
      </pc:sldChg>
      <pc:sldChg chg="del">
        <pc:chgData name="Mari Jørgensen Ryen" userId="cce922bf-63e1-4b52-bf96-06c964ba0a3e" providerId="ADAL" clId="{34A25DA9-2351-4B6D-9888-53C753B42900}" dt="2025-12-19T13:31:36.696" v="272" actId="47"/>
        <pc:sldMkLst>
          <pc:docMk/>
          <pc:sldMk cId="2322313936" sldId="2708"/>
        </pc:sldMkLst>
      </pc:sldChg>
      <pc:sldChg chg="del">
        <pc:chgData name="Mari Jørgensen Ryen" userId="cce922bf-63e1-4b52-bf96-06c964ba0a3e" providerId="ADAL" clId="{34A25DA9-2351-4B6D-9888-53C753B42900}" dt="2025-12-19T13:31:47.143" v="274" actId="47"/>
        <pc:sldMkLst>
          <pc:docMk/>
          <pc:sldMk cId="3371406591" sldId="2709"/>
        </pc:sldMkLst>
      </pc:sldChg>
      <pc:sldChg chg="del">
        <pc:chgData name="Mari Jørgensen Ryen" userId="cce922bf-63e1-4b52-bf96-06c964ba0a3e" providerId="ADAL" clId="{34A25DA9-2351-4B6D-9888-53C753B42900}" dt="2025-12-19T13:31:48.121" v="275" actId="47"/>
        <pc:sldMkLst>
          <pc:docMk/>
          <pc:sldMk cId="104920583" sldId="2710"/>
        </pc:sldMkLst>
      </pc:sldChg>
      <pc:sldChg chg="add del">
        <pc:chgData name="Mari Jørgensen Ryen" userId="cce922bf-63e1-4b52-bf96-06c964ba0a3e" providerId="ADAL" clId="{34A25DA9-2351-4B6D-9888-53C753B42900}" dt="2025-12-19T13:32:37.526" v="286" actId="47"/>
        <pc:sldMkLst>
          <pc:docMk/>
          <pc:sldMk cId="3218731236" sldId="2711"/>
        </pc:sldMkLst>
      </pc:sldChg>
      <pc:sldChg chg="del">
        <pc:chgData name="Mari Jørgensen Ryen" userId="cce922bf-63e1-4b52-bf96-06c964ba0a3e" providerId="ADAL" clId="{34A25DA9-2351-4B6D-9888-53C753B42900}" dt="2025-12-19T13:32:41.327" v="287" actId="47"/>
        <pc:sldMkLst>
          <pc:docMk/>
          <pc:sldMk cId="3156005116" sldId="2713"/>
        </pc:sldMkLst>
      </pc:sldChg>
      <pc:sldChg chg="modSp mod">
        <pc:chgData name="Mari Jørgensen Ryen" userId="cce922bf-63e1-4b52-bf96-06c964ba0a3e" providerId="ADAL" clId="{34A25DA9-2351-4B6D-9888-53C753B42900}" dt="2025-12-19T13:33:29.238" v="313" actId="20577"/>
        <pc:sldMkLst>
          <pc:docMk/>
          <pc:sldMk cId="4016761745" sldId="2714"/>
        </pc:sldMkLst>
        <pc:spChg chg="mod">
          <ac:chgData name="Mari Jørgensen Ryen" userId="cce922bf-63e1-4b52-bf96-06c964ba0a3e" providerId="ADAL" clId="{34A25DA9-2351-4B6D-9888-53C753B42900}" dt="2025-12-19T13:33:29.238" v="313" actId="20577"/>
          <ac:spMkLst>
            <pc:docMk/>
            <pc:sldMk cId="4016761745" sldId="2714"/>
            <ac:spMk id="2" creationId="{905F29AE-E53D-8C38-C9DC-A87BE9AA3C36}"/>
          </ac:spMkLst>
        </pc:spChg>
      </pc:sldChg>
      <pc:sldChg chg="del">
        <pc:chgData name="Mari Jørgensen Ryen" userId="cce922bf-63e1-4b52-bf96-06c964ba0a3e" providerId="ADAL" clId="{34A25DA9-2351-4B6D-9888-53C753B42900}" dt="2025-12-19T13:32:30.620" v="282" actId="47"/>
        <pc:sldMkLst>
          <pc:docMk/>
          <pc:sldMk cId="1367050861" sldId="2715"/>
        </pc:sldMkLst>
      </pc:sldChg>
      <pc:sldChg chg="modSp mod modNotesTx">
        <pc:chgData name="Mari Jørgensen Ryen" userId="cce922bf-63e1-4b52-bf96-06c964ba0a3e" providerId="ADAL" clId="{34A25DA9-2351-4B6D-9888-53C753B42900}" dt="2025-12-19T13:22:44.919" v="120" actId="20577"/>
        <pc:sldMkLst>
          <pc:docMk/>
          <pc:sldMk cId="483876786" sldId="2716"/>
        </pc:sldMkLst>
        <pc:spChg chg="mod">
          <ac:chgData name="Mari Jørgensen Ryen" userId="cce922bf-63e1-4b52-bf96-06c964ba0a3e" providerId="ADAL" clId="{34A25DA9-2351-4B6D-9888-53C753B42900}" dt="2025-12-19T13:21:45.560" v="22" actId="20577"/>
          <ac:spMkLst>
            <pc:docMk/>
            <pc:sldMk cId="483876786" sldId="2716"/>
            <ac:spMk id="3" creationId="{A3340EF9-30E6-4B57-1B79-BD8AE2F67F3E}"/>
          </ac:spMkLst>
        </pc:spChg>
      </pc:sldChg>
      <pc:sldChg chg="del">
        <pc:chgData name="Mari Jørgensen Ryen" userId="cce922bf-63e1-4b52-bf96-06c964ba0a3e" providerId="ADAL" clId="{34A25DA9-2351-4B6D-9888-53C753B42900}" dt="2025-12-19T13:32:43.105" v="288" actId="47"/>
        <pc:sldMkLst>
          <pc:docMk/>
          <pc:sldMk cId="3250566980" sldId="2717"/>
        </pc:sldMkLst>
      </pc:sldChg>
      <pc:sldChg chg="del">
        <pc:chgData name="Mari Jørgensen Ryen" userId="cce922bf-63e1-4b52-bf96-06c964ba0a3e" providerId="ADAL" clId="{34A25DA9-2351-4B6D-9888-53C753B42900}" dt="2025-12-19T13:32:47.836" v="292" actId="47"/>
        <pc:sldMkLst>
          <pc:docMk/>
          <pc:sldMk cId="3856760283" sldId="2718"/>
        </pc:sldMkLst>
      </pc:sldChg>
      <pc:sldChg chg="del">
        <pc:chgData name="Mari Jørgensen Ryen" userId="cce922bf-63e1-4b52-bf96-06c964ba0a3e" providerId="ADAL" clId="{34A25DA9-2351-4B6D-9888-53C753B42900}" dt="2025-12-19T13:32:48.833" v="293" actId="47"/>
        <pc:sldMkLst>
          <pc:docMk/>
          <pc:sldMk cId="1441975786" sldId="2719"/>
        </pc:sldMkLst>
      </pc:sldChg>
      <pc:sldChg chg="del">
        <pc:chgData name="Mari Jørgensen Ryen" userId="cce922bf-63e1-4b52-bf96-06c964ba0a3e" providerId="ADAL" clId="{34A25DA9-2351-4B6D-9888-53C753B42900}" dt="2025-12-19T13:32:44.985" v="289" actId="47"/>
        <pc:sldMkLst>
          <pc:docMk/>
          <pc:sldMk cId="4203145158" sldId="2720"/>
        </pc:sldMkLst>
      </pc:sldChg>
      <pc:sldChg chg="del">
        <pc:chgData name="Mari Jørgensen Ryen" userId="cce922bf-63e1-4b52-bf96-06c964ba0a3e" providerId="ADAL" clId="{34A25DA9-2351-4B6D-9888-53C753B42900}" dt="2025-12-19T13:32:46.200" v="290" actId="47"/>
        <pc:sldMkLst>
          <pc:docMk/>
          <pc:sldMk cId="57293868" sldId="2721"/>
        </pc:sldMkLst>
      </pc:sldChg>
      <pc:sldChg chg="del">
        <pc:chgData name="Mari Jørgensen Ryen" userId="cce922bf-63e1-4b52-bf96-06c964ba0a3e" providerId="ADAL" clId="{34A25DA9-2351-4B6D-9888-53C753B42900}" dt="2025-12-19T13:32:47.236" v="291" actId="47"/>
        <pc:sldMkLst>
          <pc:docMk/>
          <pc:sldMk cId="1608511552" sldId="2722"/>
        </pc:sldMkLst>
      </pc:sldChg>
      <pc:sldMasterChg chg="del delSldLayout">
        <pc:chgData name="Mari Jørgensen Ryen" userId="cce922bf-63e1-4b52-bf96-06c964ba0a3e" providerId="ADAL" clId="{34A25DA9-2351-4B6D-9888-53C753B42900}" dt="2025-12-19T13:26:38.482" v="153" actId="47"/>
        <pc:sldMasterMkLst>
          <pc:docMk/>
          <pc:sldMasterMk cId="1097659207" sldId="2147483677"/>
        </pc:sldMasterMkLst>
        <pc:sldLayoutChg chg="del">
          <pc:chgData name="Mari Jørgensen Ryen" userId="cce922bf-63e1-4b52-bf96-06c964ba0a3e" providerId="ADAL" clId="{34A25DA9-2351-4B6D-9888-53C753B42900}" dt="2025-12-19T13:26:38.482" v="153" actId="47"/>
          <pc:sldLayoutMkLst>
            <pc:docMk/>
            <pc:sldMasterMk cId="1097659207" sldId="2147483677"/>
            <pc:sldLayoutMk cId="1433710834" sldId="214748367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3D277-2EA0-4B29-B48D-9183C481E251}" type="doc">
      <dgm:prSet loTypeId="urn:microsoft.com/office/officeart/2005/8/layout/venn2" loCatId="relationship" qsTypeId="urn:microsoft.com/office/officeart/2005/8/quickstyle/simple3" qsCatId="simple" csTypeId="urn:microsoft.com/office/officeart/2005/8/colors/colorful3" csCatId="colorful" phldr="1"/>
      <dgm:spPr/>
      <dgm:t>
        <a:bodyPr/>
        <a:lstStyle/>
        <a:p>
          <a:endParaRPr lang="nb-NO"/>
        </a:p>
      </dgm:t>
    </dgm:pt>
    <dgm:pt modelId="{88CCD0AB-F6FF-4EC1-80A5-52A3D438DEFB}">
      <dgm:prSet phldrT="[Tekst]" custT="1"/>
      <dgm:spPr>
        <a:solidFill>
          <a:schemeClr val="accent5">
            <a:lumMod val="20000"/>
            <a:lumOff val="80000"/>
          </a:schemeClr>
        </a:solidFill>
      </dgm:spPr>
      <dgm:t>
        <a:bodyPr/>
        <a:lstStyle/>
        <a:p>
          <a:r>
            <a:rPr lang="nb-NO" sz="1400"/>
            <a:t>Helsefremmende strategier som samfunnsutvikling</a:t>
          </a:r>
        </a:p>
      </dgm:t>
    </dgm:pt>
    <dgm:pt modelId="{6C76E67A-2F0C-4CC7-A17C-CEAB82E3541C}" type="parTrans" cxnId="{F8844149-0D10-4493-8286-65CFE1E461CF}">
      <dgm:prSet/>
      <dgm:spPr/>
      <dgm:t>
        <a:bodyPr/>
        <a:lstStyle/>
        <a:p>
          <a:endParaRPr lang="nb-NO"/>
        </a:p>
      </dgm:t>
    </dgm:pt>
    <dgm:pt modelId="{3AFF1051-5230-4E13-B97F-EECCA74CD2FF}" type="sibTrans" cxnId="{F8844149-0D10-4493-8286-65CFE1E461CF}">
      <dgm:prSet/>
      <dgm:spPr/>
      <dgm:t>
        <a:bodyPr/>
        <a:lstStyle/>
        <a:p>
          <a:endParaRPr lang="nb-NO"/>
        </a:p>
      </dgm:t>
    </dgm:pt>
    <dgm:pt modelId="{B399F42C-8D7A-4DF1-862B-00AA9EF6D972}">
      <dgm:prSet phldrT="[Tekst]" custT="1"/>
      <dgm:spPr>
        <a:solidFill>
          <a:schemeClr val="tx1">
            <a:lumMod val="10000"/>
            <a:lumOff val="90000"/>
          </a:schemeClr>
        </a:solidFill>
      </dgm:spPr>
      <dgm:t>
        <a:bodyPr/>
        <a:lstStyle/>
        <a:p>
          <a:r>
            <a:rPr lang="nb-NO" sz="1100"/>
            <a:t>Skoler</a:t>
          </a:r>
        </a:p>
        <a:p>
          <a:r>
            <a:rPr lang="nb-NO" sz="1100"/>
            <a:t>Arbeidsplasser</a:t>
          </a:r>
        </a:p>
        <a:p>
          <a:r>
            <a:rPr lang="nb-NO" sz="1100"/>
            <a:t>Kommuner</a:t>
          </a:r>
        </a:p>
        <a:p>
          <a:r>
            <a:rPr lang="nb-NO" sz="1100"/>
            <a:t>Tar i bruk ABC- operasjonaliserer det </a:t>
          </a:r>
        </a:p>
      </dgm:t>
    </dgm:pt>
    <dgm:pt modelId="{FD4988E1-DCE5-4C51-A8FB-36AFBD22CFB5}" type="parTrans" cxnId="{889F719D-1D2E-4724-AA1B-9E5ACD3C76E2}">
      <dgm:prSet/>
      <dgm:spPr/>
      <dgm:t>
        <a:bodyPr/>
        <a:lstStyle/>
        <a:p>
          <a:endParaRPr lang="nb-NO"/>
        </a:p>
      </dgm:t>
    </dgm:pt>
    <dgm:pt modelId="{2C60BF06-03A2-44D0-B862-C1991231E96E}" type="sibTrans" cxnId="{889F719D-1D2E-4724-AA1B-9E5ACD3C76E2}">
      <dgm:prSet/>
      <dgm:spPr/>
      <dgm:t>
        <a:bodyPr/>
        <a:lstStyle/>
        <a:p>
          <a:endParaRPr lang="nb-NO"/>
        </a:p>
      </dgm:t>
    </dgm:pt>
    <dgm:pt modelId="{5136E02B-DD9E-4F14-AB2C-92F8AE5CA540}">
      <dgm:prSet phldrT="[Tekst]" custT="1"/>
      <dgm:spPr>
        <a:solidFill>
          <a:schemeClr val="accent1">
            <a:lumMod val="20000"/>
            <a:lumOff val="80000"/>
          </a:schemeClr>
        </a:solidFill>
      </dgm:spPr>
      <dgm:t>
        <a:bodyPr/>
        <a:lstStyle/>
        <a:p>
          <a:r>
            <a:rPr lang="nb-NO" sz="1800"/>
            <a:t>Individet gjør ABC, og har god psykisk helse </a:t>
          </a:r>
        </a:p>
      </dgm:t>
    </dgm:pt>
    <dgm:pt modelId="{EFD25143-4077-4F8C-812A-53E6E2357D5D}" type="parTrans" cxnId="{D673E4BE-C2F3-499C-842B-775A641173EB}">
      <dgm:prSet/>
      <dgm:spPr/>
      <dgm:t>
        <a:bodyPr/>
        <a:lstStyle/>
        <a:p>
          <a:endParaRPr lang="nb-NO"/>
        </a:p>
      </dgm:t>
    </dgm:pt>
    <dgm:pt modelId="{795E06D9-99DF-4BB3-B320-BAE216D114D3}" type="sibTrans" cxnId="{D673E4BE-C2F3-499C-842B-775A641173EB}">
      <dgm:prSet/>
      <dgm:spPr/>
      <dgm:t>
        <a:bodyPr/>
        <a:lstStyle/>
        <a:p>
          <a:endParaRPr lang="nb-NO"/>
        </a:p>
      </dgm:t>
    </dgm:pt>
    <dgm:pt modelId="{2FBFF861-0F1A-4219-8209-65313F695520}">
      <dgm:prSet phldrT="[Tekst]" custT="1"/>
      <dgm:spPr>
        <a:solidFill>
          <a:schemeClr val="accent2">
            <a:lumMod val="40000"/>
            <a:lumOff val="60000"/>
          </a:schemeClr>
        </a:solidFill>
      </dgm:spPr>
      <dgm:t>
        <a:bodyPr/>
        <a:lstStyle/>
        <a:p>
          <a:r>
            <a:rPr lang="nb-NO" sz="1200"/>
            <a:t>Lag/organisasjoner</a:t>
          </a:r>
        </a:p>
        <a:p>
          <a:r>
            <a:rPr lang="nb-NO" sz="1200"/>
            <a:t>Nabolag og</a:t>
          </a:r>
        </a:p>
        <a:p>
          <a:r>
            <a:rPr lang="nb-NO" sz="1200"/>
            <a:t>lokalsamfunn </a:t>
          </a:r>
        </a:p>
        <a:p>
          <a:r>
            <a:rPr lang="nb-NO" sz="1200"/>
            <a:t>Arrangerer ABC aktiviteter</a:t>
          </a:r>
        </a:p>
      </dgm:t>
    </dgm:pt>
    <dgm:pt modelId="{C800FD1C-DE16-4685-9F7B-AA1F4B060900}" type="sibTrans" cxnId="{9BB1F2A6-22ED-4463-BB6F-CDCE520C0117}">
      <dgm:prSet/>
      <dgm:spPr/>
      <dgm:t>
        <a:bodyPr/>
        <a:lstStyle/>
        <a:p>
          <a:endParaRPr lang="nb-NO"/>
        </a:p>
      </dgm:t>
    </dgm:pt>
    <dgm:pt modelId="{76F44A3B-3D7A-4245-8F16-D23A891ED92E}" type="parTrans" cxnId="{9BB1F2A6-22ED-4463-BB6F-CDCE520C0117}">
      <dgm:prSet/>
      <dgm:spPr/>
      <dgm:t>
        <a:bodyPr/>
        <a:lstStyle/>
        <a:p>
          <a:endParaRPr lang="nb-NO"/>
        </a:p>
      </dgm:t>
    </dgm:pt>
    <dgm:pt modelId="{E345034C-22C5-43F0-8B41-306FEA3EEE46}" type="pres">
      <dgm:prSet presAssocID="{4EF3D277-2EA0-4B29-B48D-9183C481E251}" presName="Name0" presStyleCnt="0">
        <dgm:presLayoutVars>
          <dgm:chMax val="7"/>
          <dgm:resizeHandles val="exact"/>
        </dgm:presLayoutVars>
      </dgm:prSet>
      <dgm:spPr/>
    </dgm:pt>
    <dgm:pt modelId="{391C6AB2-5292-41D1-88F3-6A868BEC600B}" type="pres">
      <dgm:prSet presAssocID="{4EF3D277-2EA0-4B29-B48D-9183C481E251}" presName="comp1" presStyleCnt="0"/>
      <dgm:spPr/>
    </dgm:pt>
    <dgm:pt modelId="{48504669-5F63-4624-B804-A7A50E7385C7}" type="pres">
      <dgm:prSet presAssocID="{4EF3D277-2EA0-4B29-B48D-9183C481E251}" presName="circle1" presStyleLbl="node1" presStyleIdx="0" presStyleCnt="4" custScaleX="100734"/>
      <dgm:spPr/>
    </dgm:pt>
    <dgm:pt modelId="{39B760D1-5907-467F-B880-1C17025BA6FE}" type="pres">
      <dgm:prSet presAssocID="{4EF3D277-2EA0-4B29-B48D-9183C481E251}" presName="c1text" presStyleLbl="node1" presStyleIdx="0" presStyleCnt="4">
        <dgm:presLayoutVars>
          <dgm:bulletEnabled val="1"/>
        </dgm:presLayoutVars>
      </dgm:prSet>
      <dgm:spPr/>
    </dgm:pt>
    <dgm:pt modelId="{35EDF743-9B83-4BAC-9D55-C543B53D6822}" type="pres">
      <dgm:prSet presAssocID="{4EF3D277-2EA0-4B29-B48D-9183C481E251}" presName="comp2" presStyleCnt="0"/>
      <dgm:spPr/>
    </dgm:pt>
    <dgm:pt modelId="{ED120976-1CCE-4E9C-B695-FE4F1975FDF0}" type="pres">
      <dgm:prSet presAssocID="{4EF3D277-2EA0-4B29-B48D-9183C481E251}" presName="circle2" presStyleLbl="node1" presStyleIdx="1" presStyleCnt="4" custScaleY="97806" custLinFactNeighborY="888"/>
      <dgm:spPr/>
    </dgm:pt>
    <dgm:pt modelId="{BD6E299C-B5B7-46B4-8B36-6C178F8383A1}" type="pres">
      <dgm:prSet presAssocID="{4EF3D277-2EA0-4B29-B48D-9183C481E251}" presName="c2text" presStyleLbl="node1" presStyleIdx="1" presStyleCnt="4">
        <dgm:presLayoutVars>
          <dgm:bulletEnabled val="1"/>
        </dgm:presLayoutVars>
      </dgm:prSet>
      <dgm:spPr/>
    </dgm:pt>
    <dgm:pt modelId="{E28DF1ED-3854-4F38-92D6-79B323FA5F4E}" type="pres">
      <dgm:prSet presAssocID="{4EF3D277-2EA0-4B29-B48D-9183C481E251}" presName="comp3" presStyleCnt="0"/>
      <dgm:spPr/>
    </dgm:pt>
    <dgm:pt modelId="{2C919DB2-63D7-4863-A320-B6A07751592E}" type="pres">
      <dgm:prSet presAssocID="{4EF3D277-2EA0-4B29-B48D-9183C481E251}" presName="circle3" presStyleLbl="node1" presStyleIdx="2" presStyleCnt="4" custScaleX="113188" custScaleY="95049" custLinFactNeighborY="2204"/>
      <dgm:spPr/>
    </dgm:pt>
    <dgm:pt modelId="{42B39933-A962-45C7-AE82-1FB8C15B3D58}" type="pres">
      <dgm:prSet presAssocID="{4EF3D277-2EA0-4B29-B48D-9183C481E251}" presName="c3text" presStyleLbl="node1" presStyleIdx="2" presStyleCnt="4">
        <dgm:presLayoutVars>
          <dgm:bulletEnabled val="1"/>
        </dgm:presLayoutVars>
      </dgm:prSet>
      <dgm:spPr/>
    </dgm:pt>
    <dgm:pt modelId="{8C20B903-46DB-48B6-A41A-55C1B2DFC65C}" type="pres">
      <dgm:prSet presAssocID="{4EF3D277-2EA0-4B29-B48D-9183C481E251}" presName="comp4" presStyleCnt="0"/>
      <dgm:spPr/>
    </dgm:pt>
    <dgm:pt modelId="{8EA137F0-CB3A-4B37-8BC3-F2AADB2413DD}" type="pres">
      <dgm:prSet presAssocID="{4EF3D277-2EA0-4B29-B48D-9183C481E251}" presName="circle4" presStyleLbl="node1" presStyleIdx="3" presStyleCnt="4" custScaleY="83884" custLinFactNeighborX="-735" custLinFactNeighborY="2571"/>
      <dgm:spPr/>
    </dgm:pt>
    <dgm:pt modelId="{F3123339-B730-484C-9842-8457D6721615}" type="pres">
      <dgm:prSet presAssocID="{4EF3D277-2EA0-4B29-B48D-9183C481E251}" presName="c4text" presStyleLbl="node1" presStyleIdx="3" presStyleCnt="4">
        <dgm:presLayoutVars>
          <dgm:bulletEnabled val="1"/>
        </dgm:presLayoutVars>
      </dgm:prSet>
      <dgm:spPr/>
    </dgm:pt>
  </dgm:ptLst>
  <dgm:cxnLst>
    <dgm:cxn modelId="{EECE480D-AD3A-4E00-A539-516731D9592D}" type="presOf" srcId="{88CCD0AB-F6FF-4EC1-80A5-52A3D438DEFB}" destId="{48504669-5F63-4624-B804-A7A50E7385C7}" srcOrd="0" destOrd="0" presId="urn:microsoft.com/office/officeart/2005/8/layout/venn2"/>
    <dgm:cxn modelId="{3FCAC611-3257-4FC0-A265-59A702C62292}" type="presOf" srcId="{2FBFF861-0F1A-4219-8209-65313F695520}" destId="{42B39933-A962-45C7-AE82-1FB8C15B3D58}" srcOrd="1" destOrd="0" presId="urn:microsoft.com/office/officeart/2005/8/layout/venn2"/>
    <dgm:cxn modelId="{AD498C2D-CC07-49FE-953D-619C6C8B37B5}" type="presOf" srcId="{2FBFF861-0F1A-4219-8209-65313F695520}" destId="{2C919DB2-63D7-4863-A320-B6A07751592E}" srcOrd="0" destOrd="0" presId="urn:microsoft.com/office/officeart/2005/8/layout/venn2"/>
    <dgm:cxn modelId="{B3C94437-58D1-4A5B-8F16-11EB93D24DFE}" type="presOf" srcId="{88CCD0AB-F6FF-4EC1-80A5-52A3D438DEFB}" destId="{39B760D1-5907-467F-B880-1C17025BA6FE}" srcOrd="1" destOrd="0" presId="urn:microsoft.com/office/officeart/2005/8/layout/venn2"/>
    <dgm:cxn modelId="{AB479A3E-B71A-40D5-9DD8-A54E1C236958}" type="presOf" srcId="{B399F42C-8D7A-4DF1-862B-00AA9EF6D972}" destId="{ED120976-1CCE-4E9C-B695-FE4F1975FDF0}" srcOrd="0" destOrd="0" presId="urn:microsoft.com/office/officeart/2005/8/layout/venn2"/>
    <dgm:cxn modelId="{03A6B85D-37FF-4DF2-8B67-A20F51D9982D}" type="presOf" srcId="{B399F42C-8D7A-4DF1-862B-00AA9EF6D972}" destId="{BD6E299C-B5B7-46B4-8B36-6C178F8383A1}" srcOrd="1" destOrd="0" presId="urn:microsoft.com/office/officeart/2005/8/layout/venn2"/>
    <dgm:cxn modelId="{A1BE6463-6E0E-4A73-95CD-847E1477F637}" type="presOf" srcId="{5136E02B-DD9E-4F14-AB2C-92F8AE5CA540}" destId="{F3123339-B730-484C-9842-8457D6721615}" srcOrd="1" destOrd="0" presId="urn:microsoft.com/office/officeart/2005/8/layout/venn2"/>
    <dgm:cxn modelId="{F8844149-0D10-4493-8286-65CFE1E461CF}" srcId="{4EF3D277-2EA0-4B29-B48D-9183C481E251}" destId="{88CCD0AB-F6FF-4EC1-80A5-52A3D438DEFB}" srcOrd="0" destOrd="0" parTransId="{6C76E67A-2F0C-4CC7-A17C-CEAB82E3541C}" sibTransId="{3AFF1051-5230-4E13-B97F-EECCA74CD2FF}"/>
    <dgm:cxn modelId="{889F719D-1D2E-4724-AA1B-9E5ACD3C76E2}" srcId="{4EF3D277-2EA0-4B29-B48D-9183C481E251}" destId="{B399F42C-8D7A-4DF1-862B-00AA9EF6D972}" srcOrd="1" destOrd="0" parTransId="{FD4988E1-DCE5-4C51-A8FB-36AFBD22CFB5}" sibTransId="{2C60BF06-03A2-44D0-B862-C1991231E96E}"/>
    <dgm:cxn modelId="{9BB1F2A6-22ED-4463-BB6F-CDCE520C0117}" srcId="{4EF3D277-2EA0-4B29-B48D-9183C481E251}" destId="{2FBFF861-0F1A-4219-8209-65313F695520}" srcOrd="2" destOrd="0" parTransId="{76F44A3B-3D7A-4245-8F16-D23A891ED92E}" sibTransId="{C800FD1C-DE16-4685-9F7B-AA1F4B060900}"/>
    <dgm:cxn modelId="{4A7292A7-C9D6-4D53-9E55-015DAB2D24C2}" type="presOf" srcId="{5136E02B-DD9E-4F14-AB2C-92F8AE5CA540}" destId="{8EA137F0-CB3A-4B37-8BC3-F2AADB2413DD}" srcOrd="0" destOrd="0" presId="urn:microsoft.com/office/officeart/2005/8/layout/venn2"/>
    <dgm:cxn modelId="{D673E4BE-C2F3-499C-842B-775A641173EB}" srcId="{4EF3D277-2EA0-4B29-B48D-9183C481E251}" destId="{5136E02B-DD9E-4F14-AB2C-92F8AE5CA540}" srcOrd="3" destOrd="0" parTransId="{EFD25143-4077-4F8C-812A-53E6E2357D5D}" sibTransId="{795E06D9-99DF-4BB3-B320-BAE216D114D3}"/>
    <dgm:cxn modelId="{95C6C8EB-2F7A-4C2F-AD58-8ACD7C65C72B}" type="presOf" srcId="{4EF3D277-2EA0-4B29-B48D-9183C481E251}" destId="{E345034C-22C5-43F0-8B41-306FEA3EEE46}" srcOrd="0" destOrd="0" presId="urn:microsoft.com/office/officeart/2005/8/layout/venn2"/>
    <dgm:cxn modelId="{DC897E1D-288F-49F0-9A7B-4CA2E5618922}" type="presParOf" srcId="{E345034C-22C5-43F0-8B41-306FEA3EEE46}" destId="{391C6AB2-5292-41D1-88F3-6A868BEC600B}" srcOrd="0" destOrd="0" presId="urn:microsoft.com/office/officeart/2005/8/layout/venn2"/>
    <dgm:cxn modelId="{812236BB-6E7F-4BF6-ADCE-EA606526787B}" type="presParOf" srcId="{391C6AB2-5292-41D1-88F3-6A868BEC600B}" destId="{48504669-5F63-4624-B804-A7A50E7385C7}" srcOrd="0" destOrd="0" presId="urn:microsoft.com/office/officeart/2005/8/layout/venn2"/>
    <dgm:cxn modelId="{E30F5BE0-C1FD-4899-A12C-3DA563D488BB}" type="presParOf" srcId="{391C6AB2-5292-41D1-88F3-6A868BEC600B}" destId="{39B760D1-5907-467F-B880-1C17025BA6FE}" srcOrd="1" destOrd="0" presId="urn:microsoft.com/office/officeart/2005/8/layout/venn2"/>
    <dgm:cxn modelId="{6B7310B7-90B8-4E2E-89CD-EA12A45C87AE}" type="presParOf" srcId="{E345034C-22C5-43F0-8B41-306FEA3EEE46}" destId="{35EDF743-9B83-4BAC-9D55-C543B53D6822}" srcOrd="1" destOrd="0" presId="urn:microsoft.com/office/officeart/2005/8/layout/venn2"/>
    <dgm:cxn modelId="{E08CB01C-E334-4625-9B86-7824C08C12BF}" type="presParOf" srcId="{35EDF743-9B83-4BAC-9D55-C543B53D6822}" destId="{ED120976-1CCE-4E9C-B695-FE4F1975FDF0}" srcOrd="0" destOrd="0" presId="urn:microsoft.com/office/officeart/2005/8/layout/venn2"/>
    <dgm:cxn modelId="{1E7A2785-457B-4660-AA2F-F18BAF7C3CCE}" type="presParOf" srcId="{35EDF743-9B83-4BAC-9D55-C543B53D6822}" destId="{BD6E299C-B5B7-46B4-8B36-6C178F8383A1}" srcOrd="1" destOrd="0" presId="urn:microsoft.com/office/officeart/2005/8/layout/venn2"/>
    <dgm:cxn modelId="{03615DDD-54A8-42B3-B635-BCAA21B141BD}" type="presParOf" srcId="{E345034C-22C5-43F0-8B41-306FEA3EEE46}" destId="{E28DF1ED-3854-4F38-92D6-79B323FA5F4E}" srcOrd="2" destOrd="0" presId="urn:microsoft.com/office/officeart/2005/8/layout/venn2"/>
    <dgm:cxn modelId="{1678B7B1-D74B-407C-A1A8-D4AB449AA2D1}" type="presParOf" srcId="{E28DF1ED-3854-4F38-92D6-79B323FA5F4E}" destId="{2C919DB2-63D7-4863-A320-B6A07751592E}" srcOrd="0" destOrd="0" presId="urn:microsoft.com/office/officeart/2005/8/layout/venn2"/>
    <dgm:cxn modelId="{978B95D8-3449-4B60-8D75-6709BCF45F0E}" type="presParOf" srcId="{E28DF1ED-3854-4F38-92D6-79B323FA5F4E}" destId="{42B39933-A962-45C7-AE82-1FB8C15B3D58}" srcOrd="1" destOrd="0" presId="urn:microsoft.com/office/officeart/2005/8/layout/venn2"/>
    <dgm:cxn modelId="{EDD8AF60-E02B-4BA7-963E-A47067A17213}" type="presParOf" srcId="{E345034C-22C5-43F0-8B41-306FEA3EEE46}" destId="{8C20B903-46DB-48B6-A41A-55C1B2DFC65C}" srcOrd="3" destOrd="0" presId="urn:microsoft.com/office/officeart/2005/8/layout/venn2"/>
    <dgm:cxn modelId="{459164A8-6FE1-4AC9-A793-CCAE307190E0}" type="presParOf" srcId="{8C20B903-46DB-48B6-A41A-55C1B2DFC65C}" destId="{8EA137F0-CB3A-4B37-8BC3-F2AADB2413DD}" srcOrd="0" destOrd="0" presId="urn:microsoft.com/office/officeart/2005/8/layout/venn2"/>
    <dgm:cxn modelId="{2EFC71CD-564D-42AE-A2FB-16BAF3254278}" type="presParOf" srcId="{8C20B903-46DB-48B6-A41A-55C1B2DFC65C}" destId="{F3123339-B730-484C-9842-8457D672161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04669-5F63-4624-B804-A7A50E7385C7}">
      <dsp:nvSpPr>
        <dsp:cNvPr id="0" name=""/>
        <dsp:cNvSpPr/>
      </dsp:nvSpPr>
      <dsp:spPr>
        <a:xfrm>
          <a:off x="595856" y="0"/>
          <a:ext cx="5430868" cy="5391296"/>
        </a:xfrm>
        <a:prstGeom prst="ellipse">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b-NO" sz="1400" kern="1200"/>
            <a:t>Helsefremmende strategier som samfunnsutvikling</a:t>
          </a:r>
        </a:p>
      </dsp:txBody>
      <dsp:txXfrm>
        <a:off x="2552055" y="269564"/>
        <a:ext cx="1518470" cy="808694"/>
      </dsp:txXfrm>
    </dsp:sp>
    <dsp:sp modelId="{ED120976-1CCE-4E9C-B695-FE4F1975FDF0}">
      <dsp:nvSpPr>
        <dsp:cNvPr id="0" name=""/>
        <dsp:cNvSpPr/>
      </dsp:nvSpPr>
      <dsp:spPr>
        <a:xfrm>
          <a:off x="1154772" y="1163872"/>
          <a:ext cx="4313036" cy="4218408"/>
        </a:xfrm>
        <a:prstGeom prst="ellipse">
          <a:avLst/>
        </a:prstGeom>
        <a:solidFill>
          <a:schemeClr val="tx1">
            <a:lumMod val="10000"/>
            <a:lumOff val="9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nb-NO" sz="1100" kern="1200"/>
            <a:t>Skoler</a:t>
          </a:r>
        </a:p>
        <a:p>
          <a:pPr marL="0" lvl="0" indent="0" algn="ctr" defTabSz="488950">
            <a:lnSpc>
              <a:spcPct val="90000"/>
            </a:lnSpc>
            <a:spcBef>
              <a:spcPct val="0"/>
            </a:spcBef>
            <a:spcAft>
              <a:spcPct val="35000"/>
            </a:spcAft>
            <a:buNone/>
          </a:pPr>
          <a:r>
            <a:rPr lang="nb-NO" sz="1100" kern="1200"/>
            <a:t>Arbeidsplasser</a:t>
          </a:r>
        </a:p>
        <a:p>
          <a:pPr marL="0" lvl="0" indent="0" algn="ctr" defTabSz="488950">
            <a:lnSpc>
              <a:spcPct val="90000"/>
            </a:lnSpc>
            <a:spcBef>
              <a:spcPct val="0"/>
            </a:spcBef>
            <a:spcAft>
              <a:spcPct val="35000"/>
            </a:spcAft>
            <a:buNone/>
          </a:pPr>
          <a:r>
            <a:rPr lang="nb-NO" sz="1100" kern="1200"/>
            <a:t>Kommuner</a:t>
          </a:r>
        </a:p>
        <a:p>
          <a:pPr marL="0" lvl="0" indent="0" algn="ctr" defTabSz="488950">
            <a:lnSpc>
              <a:spcPct val="90000"/>
            </a:lnSpc>
            <a:spcBef>
              <a:spcPct val="0"/>
            </a:spcBef>
            <a:spcAft>
              <a:spcPct val="35000"/>
            </a:spcAft>
            <a:buNone/>
          </a:pPr>
          <a:r>
            <a:rPr lang="nb-NO" sz="1100" kern="1200"/>
            <a:t>Tar i bruk ABC- operasjonaliserer det </a:t>
          </a:r>
        </a:p>
      </dsp:txBody>
      <dsp:txXfrm>
        <a:off x="2557587" y="1416977"/>
        <a:ext cx="1507406" cy="759313"/>
      </dsp:txXfrm>
    </dsp:sp>
    <dsp:sp modelId="{2C919DB2-63D7-4863-A320-B6A07751592E}">
      <dsp:nvSpPr>
        <dsp:cNvPr id="0" name=""/>
        <dsp:cNvSpPr/>
      </dsp:nvSpPr>
      <dsp:spPr>
        <a:xfrm>
          <a:off x="1480600" y="2307889"/>
          <a:ext cx="3661380" cy="3074623"/>
        </a:xfrm>
        <a:prstGeom prst="ellipse">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b-NO" sz="1200" kern="1200"/>
            <a:t>Lag/organisasjoner</a:t>
          </a:r>
        </a:p>
        <a:p>
          <a:pPr marL="0" lvl="0" indent="0" algn="ctr" defTabSz="533400">
            <a:lnSpc>
              <a:spcPct val="90000"/>
            </a:lnSpc>
            <a:spcBef>
              <a:spcPct val="0"/>
            </a:spcBef>
            <a:spcAft>
              <a:spcPct val="35000"/>
            </a:spcAft>
            <a:buNone/>
          </a:pPr>
          <a:r>
            <a:rPr lang="nb-NO" sz="1200" kern="1200"/>
            <a:t>Nabolag og</a:t>
          </a:r>
        </a:p>
        <a:p>
          <a:pPr marL="0" lvl="0" indent="0" algn="ctr" defTabSz="533400">
            <a:lnSpc>
              <a:spcPct val="90000"/>
            </a:lnSpc>
            <a:spcBef>
              <a:spcPct val="0"/>
            </a:spcBef>
            <a:spcAft>
              <a:spcPct val="35000"/>
            </a:spcAft>
            <a:buNone/>
          </a:pPr>
          <a:r>
            <a:rPr lang="nb-NO" sz="1200" kern="1200"/>
            <a:t>lokalsamfunn </a:t>
          </a:r>
        </a:p>
        <a:p>
          <a:pPr marL="0" lvl="0" indent="0" algn="ctr" defTabSz="533400">
            <a:lnSpc>
              <a:spcPct val="90000"/>
            </a:lnSpc>
            <a:spcBef>
              <a:spcPct val="0"/>
            </a:spcBef>
            <a:spcAft>
              <a:spcPct val="35000"/>
            </a:spcAft>
            <a:buNone/>
          </a:pPr>
          <a:r>
            <a:rPr lang="nb-NO" sz="1200" kern="1200"/>
            <a:t>Arrangerer ABC aktiviteter</a:t>
          </a:r>
        </a:p>
      </dsp:txBody>
      <dsp:txXfrm>
        <a:off x="2458188" y="2538486"/>
        <a:ext cx="1706203" cy="691790"/>
      </dsp:txXfrm>
    </dsp:sp>
    <dsp:sp modelId="{8EA137F0-CB3A-4B37-8BC3-F2AADB2413DD}">
      <dsp:nvSpPr>
        <dsp:cNvPr id="0" name=""/>
        <dsp:cNvSpPr/>
      </dsp:nvSpPr>
      <dsp:spPr>
        <a:xfrm>
          <a:off x="2217180" y="3463993"/>
          <a:ext cx="2156518" cy="1808973"/>
        </a:xfrm>
        <a:prstGeom prst="ellipse">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b-NO" sz="1800" kern="1200"/>
            <a:t>Individet gjør ABC, og har god psykisk helse </a:t>
          </a:r>
        </a:p>
      </dsp:txBody>
      <dsp:txXfrm>
        <a:off x="2532995" y="3916237"/>
        <a:ext cx="1524888" cy="90448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FC8AD-3B91-438A-BFB6-17A853CC605C}" type="datetimeFigureOut">
              <a:rPr lang="nb-NO" smtClean="0"/>
              <a:t>19.12.2025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447BC-720D-4F98-830A-67AF92DF2AB1}" type="slidenum">
              <a:rPr lang="nb-NO" smtClean="0"/>
              <a:t>‹#›</a:t>
            </a:fld>
            <a:endParaRPr lang="nb-NO"/>
          </a:p>
        </p:txBody>
      </p:sp>
    </p:spTree>
    <p:extLst>
      <p:ext uri="{BB962C8B-B14F-4D97-AF65-F5344CB8AC3E}">
        <p14:creationId xmlns:p14="http://schemas.microsoft.com/office/powerpoint/2010/main" val="3431857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gjeringen.no/no/aktuelt/lansering-av-abc-kampanjen-for-god-psykisk-helse/id3100031/"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egjeringen.no/no/dokumenter/meld.-st.-23-20222023/id2983623/?ch=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0702-1DED-D20B-7415-715F9518A03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CC6E6E3-5134-B5B6-B079-A420F717592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279F311-51FF-E743-796F-241E8DCAB1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a:extLst>
              <a:ext uri="{FF2B5EF4-FFF2-40B4-BE49-F238E27FC236}">
                <a16:creationId xmlns:a16="http://schemas.microsoft.com/office/drawing/2014/main" id="{D1648F42-9CCF-F8FE-E5C5-37A68A89B2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CA4EF-BDF6-484E-940E-A5678072B94E}"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6307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Kontinuerlige bevegelser igjennom livet</a:t>
            </a:r>
          </a:p>
          <a:p>
            <a:r>
              <a:rPr lang="nb-NO" dirty="0"/>
              <a:t>ABC hjelper også i terapien, og målt aller best effekt hos de som er i «risikosonen»</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6BF8C-4F69-4F0F-8CFA-9A17B68E2CA0}"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2397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54376ae3a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1" name="Google Shape;151;g2954376ae3a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CA336-C5CC-4E05-3A76-2CB89C2FA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1185B-1A0C-7DD9-8509-38DAC3CB2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2B7706-755D-3F70-2678-55D2854F8D0F}"/>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D9ED5A50-9B7C-9643-74FE-768AF07BD417}"/>
              </a:ext>
            </a:extLst>
          </p:cNvPr>
          <p:cNvSpPr>
            <a:spLocks noGrp="1"/>
          </p:cNvSpPr>
          <p:nvPr>
            <p:ph type="sldNum" sz="quarter" idx="5"/>
          </p:nvPr>
        </p:nvSpPr>
        <p:spPr/>
        <p:txBody>
          <a:bodyPr/>
          <a:lstStyle/>
          <a:p>
            <a:fld id="{6B522811-A1BB-D245-B2D4-20775C68E033}" type="slidenum">
              <a:rPr lang="nb-NO" smtClean="0"/>
              <a:t>18</a:t>
            </a:fld>
            <a:endParaRPr lang="nb-NO"/>
          </a:p>
        </p:txBody>
      </p:sp>
    </p:spTree>
    <p:extLst>
      <p:ext uri="{BB962C8B-B14F-4D97-AF65-F5344CB8AC3E}">
        <p14:creationId xmlns:p14="http://schemas.microsoft.com/office/powerpoint/2010/main" val="3129065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1AE6F-BA1D-593D-888E-96412752637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C5BA674-6FB3-ADC9-E051-91A30B51822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9ECE8F8-3B03-0D2A-A03D-A1F050E37706}"/>
              </a:ext>
            </a:extLst>
          </p:cNvPr>
          <p:cNvSpPr>
            <a:spLocks noGrp="1"/>
          </p:cNvSpPr>
          <p:nvPr>
            <p:ph type="body" idx="1"/>
          </p:nvPr>
        </p:nvSpPr>
        <p:spPr/>
        <p:txBody>
          <a:bodyPr/>
          <a:lstStyle/>
          <a:p>
            <a:endParaRPr kumimoji="0" lang="nb-NO" b="0" i="0" u="none" strike="noStrike" kern="0" cap="none" spc="0" normalizeH="0" noProof="0" dirty="0">
              <a:ln>
                <a:noFill/>
              </a:ln>
              <a:solidFill>
                <a:srgbClr val="231E20"/>
              </a:solidFill>
              <a:effectLst/>
              <a:uLnTx/>
              <a:uFillTx/>
              <a:latin typeface="Barlow"/>
              <a:ea typeface="Barlow"/>
              <a:cs typeface="Barlow"/>
              <a:sym typeface="Barlow"/>
            </a:endParaRPr>
          </a:p>
        </p:txBody>
      </p:sp>
      <p:sp>
        <p:nvSpPr>
          <p:cNvPr id="4" name="Plassholder for lysbildenummer 3">
            <a:extLst>
              <a:ext uri="{FF2B5EF4-FFF2-40B4-BE49-F238E27FC236}">
                <a16:creationId xmlns:a16="http://schemas.microsoft.com/office/drawing/2014/main" id="{FACA7020-D98C-51C2-3C1C-97D8785339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FF18-8B7C-49C7-A305-7C64EEB810C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665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52BCE-86B4-B016-1215-40217985F33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5D70511-3CA5-4131-0C27-AC2555280E0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A5ABF96-88A3-34B1-E349-A7D48FE2EE4B}"/>
              </a:ext>
            </a:extLst>
          </p:cNvPr>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nb-NO" dirty="0">
              <a:latin typeface="Barlow" panose="00000500000000000000" pitchFamily="2" charset="0"/>
            </a:endParaRPr>
          </a:p>
        </p:txBody>
      </p:sp>
      <p:sp>
        <p:nvSpPr>
          <p:cNvPr id="4" name="Plassholder for lysbildenummer 3">
            <a:extLst>
              <a:ext uri="{FF2B5EF4-FFF2-40B4-BE49-F238E27FC236}">
                <a16:creationId xmlns:a16="http://schemas.microsoft.com/office/drawing/2014/main" id="{A6C3CE41-BDD9-BCC4-F0F7-6BF15E453B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CA4EF-BDF6-484E-940E-A5678072B94E}"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499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9527D-359C-62DF-6ADE-687FB965730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7B0BACE-9C8B-B11F-3A71-FA2CDC5EC3C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FEC7FC4-906C-ABD5-11AA-DEBB403B81E8}"/>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255C9BFE-530D-653A-9D1F-D2F440643D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FF18-8B7C-49C7-A305-7C64EEB810C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68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defTabSz="889000">
              <a:lnSpc>
                <a:spcPct val="90000"/>
              </a:lnSpc>
              <a:spcBef>
                <a:spcPct val="0"/>
              </a:spcBef>
              <a:spcAft>
                <a:spcPct val="35000"/>
              </a:spcAft>
              <a:defRPr/>
            </a:pPr>
            <a:r>
              <a:rPr lang="nb-NO" sz="1400" dirty="0">
                <a:hlinkClick r:id="rId3"/>
              </a:rPr>
              <a:t>Lansering av ABC-kampanjen for god psykisk helse - regjeringen.no</a:t>
            </a:r>
            <a:endParaRPr lang="nb-NO" sz="1400" dirty="0"/>
          </a:p>
          <a:p>
            <a:pPr lvl="0" defTabSz="889000">
              <a:lnSpc>
                <a:spcPct val="90000"/>
              </a:lnSpc>
              <a:spcBef>
                <a:spcPct val="0"/>
              </a:spcBef>
              <a:spcAft>
                <a:spcPct val="35000"/>
              </a:spcAft>
              <a:defRPr/>
            </a:pPr>
            <a:r>
              <a:rPr lang="nb-NO" dirty="0">
                <a:hlinkClick r:id="rId4"/>
              </a:rPr>
              <a:t>Meld. St. 23 (2022–2023) - regjeringen.no</a:t>
            </a:r>
            <a:endParaRPr lang="nb-NO" b="0" i="0" dirty="0">
              <a:solidFill>
                <a:srgbClr val="212121"/>
              </a:solidFill>
              <a:effectLst/>
              <a:latin typeface="Roboto" panose="02000000000000000000" pitchFamily="2" charset="0"/>
            </a:endParaRPr>
          </a:p>
          <a:p>
            <a:endParaRPr kumimoji="0" lang="nb-NO" b="0" i="0" u="none" strike="noStrike" kern="0" cap="none" spc="0" normalizeH="0" noProof="0" dirty="0">
              <a:ln>
                <a:noFill/>
              </a:ln>
              <a:solidFill>
                <a:srgbClr val="231E20"/>
              </a:solidFill>
              <a:effectLst/>
              <a:uLnTx/>
              <a:uFillTx/>
              <a:latin typeface="Barlow"/>
              <a:ea typeface="Barlow"/>
              <a:cs typeface="Barlow"/>
              <a:sym typeface="Barlow"/>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FF18-8B7C-49C7-A305-7C64EEB810C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35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i="0" dirty="0">
              <a:solidFill>
                <a:srgbClr val="212121"/>
              </a:solidFill>
              <a:effectLst/>
              <a:latin typeface="Roboto" panose="02000000000000000000" pitchFamily="2" charset="0"/>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53F33A-BE33-4E08-AA17-9F7094F2F289}"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379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FF18-8B7C-49C7-A305-7C64EEB810C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91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234233-4081-4C7E-9ECA-61FA4B7FC87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29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4843-538B-E9F2-F900-7E16F6C312D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6900419-3E0B-678C-A6E5-42DF6DF16BF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4E16203-1BE8-45D5-9668-0E4BB35498AA}"/>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D0546D9F-07F4-C04D-DE8C-E1DD187F45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FF18-8B7C-49C7-A305-7C64EEB810C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5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CAB5D-90D2-4E57-0B8C-C9C05B48DA2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352044E-BB09-F4AE-E19E-A1B5F507B9A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ADDAFAB-BEB3-C48C-AB17-FE25EC6031BF}"/>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CF5D770D-100A-30EB-B901-6DCF7E855D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FF18-8B7C-49C7-A305-7C64EEB810C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885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E8447BC-720D-4F98-830A-67AF92DF2AB1}" type="slidenum">
              <a:rPr lang="nb-NO" smtClean="0"/>
              <a:t>10</a:t>
            </a:fld>
            <a:endParaRPr lang="nb-NO"/>
          </a:p>
        </p:txBody>
      </p:sp>
    </p:spTree>
    <p:extLst>
      <p:ext uri="{BB962C8B-B14F-4D97-AF65-F5344CB8AC3E}">
        <p14:creationId xmlns:p14="http://schemas.microsoft.com/office/powerpoint/2010/main" val="51807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B522811-A1BB-D245-B2D4-20775C68E033}" type="slidenum">
              <a:rPr lang="nb-NO" smtClean="0"/>
              <a:t>12</a:t>
            </a:fld>
            <a:endParaRPr lang="nb-NO"/>
          </a:p>
        </p:txBody>
      </p:sp>
    </p:spTree>
    <p:extLst>
      <p:ext uri="{BB962C8B-B14F-4D97-AF65-F5344CB8AC3E}">
        <p14:creationId xmlns:p14="http://schemas.microsoft.com/office/powerpoint/2010/main" val="82398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A1E722-D7BA-B445-ADCE-7E11E650F43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24AF125-FEC2-B842-9E9F-7BCA2A921C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BA41B045-F73A-2944-814C-11DECAE7C0B1}"/>
              </a:ext>
            </a:extLst>
          </p:cNvPr>
          <p:cNvSpPr>
            <a:spLocks noGrp="1"/>
          </p:cNvSpPr>
          <p:nvPr>
            <p:ph type="dt" sz="half" idx="10"/>
          </p:nvPr>
        </p:nvSpPr>
        <p:spPr/>
        <p:txBody>
          <a:bodyPr/>
          <a:lstStyle/>
          <a:p>
            <a:fld id="{C7B068E4-563A-BE4C-B556-1BEC717F543F}" type="datetimeFigureOut">
              <a:rPr lang="nb-NO" smtClean="0"/>
              <a:t>19.12.2025</a:t>
            </a:fld>
            <a:endParaRPr lang="nb-NO"/>
          </a:p>
        </p:txBody>
      </p:sp>
      <p:sp>
        <p:nvSpPr>
          <p:cNvPr id="5" name="Plassholder for bunntekst 4">
            <a:extLst>
              <a:ext uri="{FF2B5EF4-FFF2-40B4-BE49-F238E27FC236}">
                <a16:creationId xmlns:a16="http://schemas.microsoft.com/office/drawing/2014/main" id="{E115DA49-51D3-DF4C-AFD4-8992F25A07B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0A7996A-D07A-1C47-9F85-7C88E12CB00F}"/>
              </a:ext>
            </a:extLst>
          </p:cNvPr>
          <p:cNvSpPr>
            <a:spLocks noGrp="1"/>
          </p:cNvSpPr>
          <p:nvPr>
            <p:ph type="sldNum" sz="quarter" idx="12"/>
          </p:nvPr>
        </p:nvSpPr>
        <p:spPr/>
        <p:txBody>
          <a:bodyPr/>
          <a:lstStyle/>
          <a:p>
            <a:fld id="{1C3025C2-ECD9-4845-B034-14A2D22E4AF7}" type="slidenum">
              <a:rPr lang="nb-NO" smtClean="0"/>
              <a:t>‹#›</a:t>
            </a:fld>
            <a:endParaRPr lang="nb-NO"/>
          </a:p>
        </p:txBody>
      </p:sp>
    </p:spTree>
    <p:extLst>
      <p:ext uri="{BB962C8B-B14F-4D97-AF65-F5344CB8AC3E}">
        <p14:creationId xmlns:p14="http://schemas.microsoft.com/office/powerpoint/2010/main" val="252649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507DAF-7EEA-F1DC-9ABB-2002ACE4F1C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F9B579D-780C-CB90-14EA-A750160CC7AD}"/>
              </a:ext>
            </a:extLst>
          </p:cNvPr>
          <p:cNvSpPr>
            <a:spLocks noGrp="1"/>
          </p:cNvSpPr>
          <p:nvPr>
            <p:ph type="dt" sz="half" idx="10"/>
          </p:nvPr>
        </p:nvSpPr>
        <p:spPr/>
        <p:txBody>
          <a:bodyPr/>
          <a:lstStyle/>
          <a:p>
            <a:fld id="{C958B64C-1094-484D-98AE-BAEDC9E12DB8}" type="datetimeFigureOut">
              <a:rPr lang="nb-NO" smtClean="0"/>
              <a:t>19.12.2025</a:t>
            </a:fld>
            <a:endParaRPr lang="nb-NO"/>
          </a:p>
        </p:txBody>
      </p:sp>
      <p:sp>
        <p:nvSpPr>
          <p:cNvPr id="4" name="Plassholder for bunntekst 3">
            <a:extLst>
              <a:ext uri="{FF2B5EF4-FFF2-40B4-BE49-F238E27FC236}">
                <a16:creationId xmlns:a16="http://schemas.microsoft.com/office/drawing/2014/main" id="{3BD866B6-C586-8E37-7B5E-0078AD00180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5A75224-A1B7-5E11-E661-CFCAF84C9DEE}"/>
              </a:ext>
            </a:extLst>
          </p:cNvPr>
          <p:cNvSpPr>
            <a:spLocks noGrp="1"/>
          </p:cNvSpPr>
          <p:nvPr>
            <p:ph type="sldNum" sz="quarter" idx="12"/>
          </p:nvPr>
        </p:nvSpPr>
        <p:spPr/>
        <p:txBody>
          <a:bodyPr/>
          <a:lstStyle/>
          <a:p>
            <a:fld id="{929F5AD7-3F74-4C7D-A113-13C00220AA74}" type="slidenum">
              <a:rPr lang="nb-NO" smtClean="0"/>
              <a:t>‹#›</a:t>
            </a:fld>
            <a:endParaRPr lang="nb-NO"/>
          </a:p>
        </p:txBody>
      </p:sp>
    </p:spTree>
    <p:extLst>
      <p:ext uri="{BB962C8B-B14F-4D97-AF65-F5344CB8AC3E}">
        <p14:creationId xmlns:p14="http://schemas.microsoft.com/office/powerpoint/2010/main" val="371229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22DC694-73E8-7D6F-2136-F62299060BD5}"/>
              </a:ext>
            </a:extLst>
          </p:cNvPr>
          <p:cNvSpPr>
            <a:spLocks noGrp="1"/>
          </p:cNvSpPr>
          <p:nvPr>
            <p:ph type="dt" sz="half" idx="10"/>
          </p:nvPr>
        </p:nvSpPr>
        <p:spPr/>
        <p:txBody>
          <a:bodyPr/>
          <a:lstStyle/>
          <a:p>
            <a:fld id="{C958B64C-1094-484D-98AE-BAEDC9E12DB8}" type="datetimeFigureOut">
              <a:rPr lang="nb-NO" smtClean="0"/>
              <a:t>19.12.2025</a:t>
            </a:fld>
            <a:endParaRPr lang="nb-NO"/>
          </a:p>
        </p:txBody>
      </p:sp>
      <p:sp>
        <p:nvSpPr>
          <p:cNvPr id="3" name="Plassholder for bunntekst 2">
            <a:extLst>
              <a:ext uri="{FF2B5EF4-FFF2-40B4-BE49-F238E27FC236}">
                <a16:creationId xmlns:a16="http://schemas.microsoft.com/office/drawing/2014/main" id="{09F1C7ED-D910-ACC9-F1CF-801619F163B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F502F1A-EE26-27BC-0183-6868A6F06DF3}"/>
              </a:ext>
            </a:extLst>
          </p:cNvPr>
          <p:cNvSpPr>
            <a:spLocks noGrp="1"/>
          </p:cNvSpPr>
          <p:nvPr>
            <p:ph type="sldNum" sz="quarter" idx="12"/>
          </p:nvPr>
        </p:nvSpPr>
        <p:spPr/>
        <p:txBody>
          <a:bodyPr/>
          <a:lstStyle/>
          <a:p>
            <a:fld id="{929F5AD7-3F74-4C7D-A113-13C00220AA74}" type="slidenum">
              <a:rPr lang="nb-NO" smtClean="0"/>
              <a:t>‹#›</a:t>
            </a:fld>
            <a:endParaRPr lang="nb-NO"/>
          </a:p>
        </p:txBody>
      </p:sp>
    </p:spTree>
    <p:extLst>
      <p:ext uri="{BB962C8B-B14F-4D97-AF65-F5344CB8AC3E}">
        <p14:creationId xmlns:p14="http://schemas.microsoft.com/office/powerpoint/2010/main" val="341513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73E844-AD61-8CA1-D604-795135D1199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BB5F6C3F-9B83-9D52-EC2B-3E779A41F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AF31663-C7FD-D2D2-DE12-EB4DF2682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175945A-348F-0408-BD64-9C4EB0DF30B7}"/>
              </a:ext>
            </a:extLst>
          </p:cNvPr>
          <p:cNvSpPr>
            <a:spLocks noGrp="1"/>
          </p:cNvSpPr>
          <p:nvPr>
            <p:ph type="dt" sz="half" idx="10"/>
          </p:nvPr>
        </p:nvSpPr>
        <p:spPr/>
        <p:txBody>
          <a:bodyPr/>
          <a:lstStyle/>
          <a:p>
            <a:fld id="{C958B64C-1094-484D-98AE-BAEDC9E12DB8}" type="datetimeFigureOut">
              <a:rPr lang="nb-NO" smtClean="0"/>
              <a:t>19.12.2025</a:t>
            </a:fld>
            <a:endParaRPr lang="nb-NO"/>
          </a:p>
        </p:txBody>
      </p:sp>
      <p:sp>
        <p:nvSpPr>
          <p:cNvPr id="6" name="Plassholder for bunntekst 5">
            <a:extLst>
              <a:ext uri="{FF2B5EF4-FFF2-40B4-BE49-F238E27FC236}">
                <a16:creationId xmlns:a16="http://schemas.microsoft.com/office/drawing/2014/main" id="{75DE3B98-D27C-F90E-7E9A-F567E531FEA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03941F6-2510-68DF-16BE-DEC6539391C8}"/>
              </a:ext>
            </a:extLst>
          </p:cNvPr>
          <p:cNvSpPr>
            <a:spLocks noGrp="1"/>
          </p:cNvSpPr>
          <p:nvPr>
            <p:ph type="sldNum" sz="quarter" idx="12"/>
          </p:nvPr>
        </p:nvSpPr>
        <p:spPr/>
        <p:txBody>
          <a:bodyPr/>
          <a:lstStyle/>
          <a:p>
            <a:fld id="{929F5AD7-3F74-4C7D-A113-13C00220AA74}" type="slidenum">
              <a:rPr lang="nb-NO" smtClean="0"/>
              <a:t>‹#›</a:t>
            </a:fld>
            <a:endParaRPr lang="nb-NO"/>
          </a:p>
        </p:txBody>
      </p:sp>
    </p:spTree>
    <p:extLst>
      <p:ext uri="{BB962C8B-B14F-4D97-AF65-F5344CB8AC3E}">
        <p14:creationId xmlns:p14="http://schemas.microsoft.com/office/powerpoint/2010/main" val="613729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9B8E33-0B3F-2FB3-6CD4-D4D93BCFB61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B31E08D-BC39-0CB9-14C1-EC2F71495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E036798-FEFB-AE2D-04DA-91EB231E0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ABD9F86-BF9D-0573-68C1-23CA9E0491C2}"/>
              </a:ext>
            </a:extLst>
          </p:cNvPr>
          <p:cNvSpPr>
            <a:spLocks noGrp="1"/>
          </p:cNvSpPr>
          <p:nvPr>
            <p:ph type="dt" sz="half" idx="10"/>
          </p:nvPr>
        </p:nvSpPr>
        <p:spPr/>
        <p:txBody>
          <a:bodyPr/>
          <a:lstStyle/>
          <a:p>
            <a:fld id="{C958B64C-1094-484D-98AE-BAEDC9E12DB8}" type="datetimeFigureOut">
              <a:rPr lang="nb-NO" smtClean="0"/>
              <a:t>19.12.2025</a:t>
            </a:fld>
            <a:endParaRPr lang="nb-NO"/>
          </a:p>
        </p:txBody>
      </p:sp>
      <p:sp>
        <p:nvSpPr>
          <p:cNvPr id="6" name="Plassholder for bunntekst 5">
            <a:extLst>
              <a:ext uri="{FF2B5EF4-FFF2-40B4-BE49-F238E27FC236}">
                <a16:creationId xmlns:a16="http://schemas.microsoft.com/office/drawing/2014/main" id="{932BFF0D-6EE4-19D1-E82C-CC9F1126C7A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EA249E6-B34A-56B6-DE04-7E598EB080FA}"/>
              </a:ext>
            </a:extLst>
          </p:cNvPr>
          <p:cNvSpPr>
            <a:spLocks noGrp="1"/>
          </p:cNvSpPr>
          <p:nvPr>
            <p:ph type="sldNum" sz="quarter" idx="12"/>
          </p:nvPr>
        </p:nvSpPr>
        <p:spPr/>
        <p:txBody>
          <a:bodyPr/>
          <a:lstStyle/>
          <a:p>
            <a:fld id="{929F5AD7-3F74-4C7D-A113-13C00220AA74}" type="slidenum">
              <a:rPr lang="nb-NO" smtClean="0"/>
              <a:t>‹#›</a:t>
            </a:fld>
            <a:endParaRPr lang="nb-NO"/>
          </a:p>
        </p:txBody>
      </p:sp>
    </p:spTree>
    <p:extLst>
      <p:ext uri="{BB962C8B-B14F-4D97-AF65-F5344CB8AC3E}">
        <p14:creationId xmlns:p14="http://schemas.microsoft.com/office/powerpoint/2010/main" val="3727481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252638-D068-55FF-E998-325CDD05F30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587197F-B33F-1DBB-EC12-F05DC2FA0EC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B9F4867-D722-D397-3DFA-A9CF87434828}"/>
              </a:ext>
            </a:extLst>
          </p:cNvPr>
          <p:cNvSpPr>
            <a:spLocks noGrp="1"/>
          </p:cNvSpPr>
          <p:nvPr>
            <p:ph type="dt" sz="half" idx="10"/>
          </p:nvPr>
        </p:nvSpPr>
        <p:spPr/>
        <p:txBody>
          <a:bodyPr/>
          <a:lstStyle/>
          <a:p>
            <a:fld id="{C958B64C-1094-484D-98AE-BAEDC9E12DB8}" type="datetimeFigureOut">
              <a:rPr lang="nb-NO" smtClean="0"/>
              <a:t>19.12.2025</a:t>
            </a:fld>
            <a:endParaRPr lang="nb-NO"/>
          </a:p>
        </p:txBody>
      </p:sp>
      <p:sp>
        <p:nvSpPr>
          <p:cNvPr id="5" name="Plassholder for bunntekst 4">
            <a:extLst>
              <a:ext uri="{FF2B5EF4-FFF2-40B4-BE49-F238E27FC236}">
                <a16:creationId xmlns:a16="http://schemas.microsoft.com/office/drawing/2014/main" id="{C664B037-792C-03AF-6FF3-6EC6E68677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6928E82-D3A9-3ADC-722D-E0531132A9F8}"/>
              </a:ext>
            </a:extLst>
          </p:cNvPr>
          <p:cNvSpPr>
            <a:spLocks noGrp="1"/>
          </p:cNvSpPr>
          <p:nvPr>
            <p:ph type="sldNum" sz="quarter" idx="12"/>
          </p:nvPr>
        </p:nvSpPr>
        <p:spPr/>
        <p:txBody>
          <a:bodyPr/>
          <a:lstStyle/>
          <a:p>
            <a:fld id="{929F5AD7-3F74-4C7D-A113-13C00220AA74}" type="slidenum">
              <a:rPr lang="nb-NO" smtClean="0"/>
              <a:t>‹#›</a:t>
            </a:fld>
            <a:endParaRPr lang="nb-NO"/>
          </a:p>
        </p:txBody>
      </p:sp>
    </p:spTree>
    <p:extLst>
      <p:ext uri="{BB962C8B-B14F-4D97-AF65-F5344CB8AC3E}">
        <p14:creationId xmlns:p14="http://schemas.microsoft.com/office/powerpoint/2010/main" val="225479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7D1C9FC-7EE2-8DA1-B22F-09212CD7ED3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4F7AFA0-5EFC-EED1-A79D-EE95204F235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9673FB6-5ED5-5FDE-0A14-6D0E1D82EC91}"/>
              </a:ext>
            </a:extLst>
          </p:cNvPr>
          <p:cNvSpPr>
            <a:spLocks noGrp="1"/>
          </p:cNvSpPr>
          <p:nvPr>
            <p:ph type="dt" sz="half" idx="10"/>
          </p:nvPr>
        </p:nvSpPr>
        <p:spPr/>
        <p:txBody>
          <a:bodyPr/>
          <a:lstStyle/>
          <a:p>
            <a:fld id="{C958B64C-1094-484D-98AE-BAEDC9E12DB8}" type="datetimeFigureOut">
              <a:rPr lang="nb-NO" smtClean="0"/>
              <a:t>19.12.2025</a:t>
            </a:fld>
            <a:endParaRPr lang="nb-NO"/>
          </a:p>
        </p:txBody>
      </p:sp>
      <p:sp>
        <p:nvSpPr>
          <p:cNvPr id="5" name="Plassholder for bunntekst 4">
            <a:extLst>
              <a:ext uri="{FF2B5EF4-FFF2-40B4-BE49-F238E27FC236}">
                <a16:creationId xmlns:a16="http://schemas.microsoft.com/office/drawing/2014/main" id="{E4B21B5F-4C10-CD2E-A2F3-D1F8E4801E5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B3F98AA-9C23-FBD2-AC88-3E6E0CBAE4AE}"/>
              </a:ext>
            </a:extLst>
          </p:cNvPr>
          <p:cNvSpPr>
            <a:spLocks noGrp="1"/>
          </p:cNvSpPr>
          <p:nvPr>
            <p:ph type="sldNum" sz="quarter" idx="12"/>
          </p:nvPr>
        </p:nvSpPr>
        <p:spPr/>
        <p:txBody>
          <a:bodyPr/>
          <a:lstStyle/>
          <a:p>
            <a:fld id="{929F5AD7-3F74-4C7D-A113-13C00220AA74}" type="slidenum">
              <a:rPr lang="nb-NO" smtClean="0"/>
              <a:t>‹#›</a:t>
            </a:fld>
            <a:endParaRPr lang="nb-NO"/>
          </a:p>
        </p:txBody>
      </p:sp>
    </p:spTree>
    <p:extLst>
      <p:ext uri="{BB962C8B-B14F-4D97-AF65-F5344CB8AC3E}">
        <p14:creationId xmlns:p14="http://schemas.microsoft.com/office/powerpoint/2010/main" val="212845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6DD84C4-F39F-F746-A51B-01CF3D888711}"/>
              </a:ext>
            </a:extLst>
          </p:cNvPr>
          <p:cNvSpPr>
            <a:spLocks noGrp="1"/>
          </p:cNvSpPr>
          <p:nvPr>
            <p:ph type="dt" sz="half" idx="10"/>
          </p:nvPr>
        </p:nvSpPr>
        <p:spPr/>
        <p:txBody>
          <a:bodyPr/>
          <a:lstStyle/>
          <a:p>
            <a:fld id="{C7B068E4-563A-BE4C-B556-1BEC717F543F}" type="datetimeFigureOut">
              <a:rPr lang="nb-NO" smtClean="0"/>
              <a:t>19.12.2025</a:t>
            </a:fld>
            <a:endParaRPr lang="nb-NO"/>
          </a:p>
        </p:txBody>
      </p:sp>
      <p:sp>
        <p:nvSpPr>
          <p:cNvPr id="3" name="Plassholder for bunntekst 2">
            <a:extLst>
              <a:ext uri="{FF2B5EF4-FFF2-40B4-BE49-F238E27FC236}">
                <a16:creationId xmlns:a16="http://schemas.microsoft.com/office/drawing/2014/main" id="{ADD1733B-6732-C94D-8F7E-1B13E983BE8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2BBA6DF-AF41-504C-8321-48D15416B502}"/>
              </a:ext>
            </a:extLst>
          </p:cNvPr>
          <p:cNvSpPr>
            <a:spLocks noGrp="1"/>
          </p:cNvSpPr>
          <p:nvPr>
            <p:ph type="sldNum" sz="quarter" idx="12"/>
          </p:nvPr>
        </p:nvSpPr>
        <p:spPr/>
        <p:txBody>
          <a:bodyPr/>
          <a:lstStyle/>
          <a:p>
            <a:fld id="{1C3025C2-ECD9-4845-B034-14A2D22E4AF7}" type="slidenum">
              <a:rPr lang="nb-NO" smtClean="0"/>
              <a:t>‹#›</a:t>
            </a:fld>
            <a:endParaRPr lang="nb-NO"/>
          </a:p>
        </p:txBody>
      </p:sp>
    </p:spTree>
    <p:extLst>
      <p:ext uri="{BB962C8B-B14F-4D97-AF65-F5344CB8AC3E}">
        <p14:creationId xmlns:p14="http://schemas.microsoft.com/office/powerpoint/2010/main" val="274760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34946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6950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85C20D-CC52-3485-94B2-3A9E52FDF98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66284BF-B829-C554-A80D-AB92CE8803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0FD61D1-D402-73E1-E68E-EC9F2E9B3BC2}"/>
              </a:ext>
            </a:extLst>
          </p:cNvPr>
          <p:cNvSpPr>
            <a:spLocks noGrp="1"/>
          </p:cNvSpPr>
          <p:nvPr>
            <p:ph type="dt" sz="half" idx="10"/>
          </p:nvPr>
        </p:nvSpPr>
        <p:spPr/>
        <p:txBody>
          <a:bodyPr/>
          <a:lstStyle/>
          <a:p>
            <a:fld id="{C958B64C-1094-484D-98AE-BAEDC9E12DB8}" type="datetimeFigureOut">
              <a:rPr lang="nb-NO" smtClean="0"/>
              <a:t>19.12.2025</a:t>
            </a:fld>
            <a:endParaRPr lang="nb-NO"/>
          </a:p>
        </p:txBody>
      </p:sp>
      <p:sp>
        <p:nvSpPr>
          <p:cNvPr id="5" name="Plassholder for bunntekst 4">
            <a:extLst>
              <a:ext uri="{FF2B5EF4-FFF2-40B4-BE49-F238E27FC236}">
                <a16:creationId xmlns:a16="http://schemas.microsoft.com/office/drawing/2014/main" id="{2B7C2E0B-C342-CCAA-5789-5CD8FA26F9E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5A791AA-34CF-C9B1-7777-AEB3D41A720D}"/>
              </a:ext>
            </a:extLst>
          </p:cNvPr>
          <p:cNvSpPr>
            <a:spLocks noGrp="1"/>
          </p:cNvSpPr>
          <p:nvPr>
            <p:ph type="sldNum" sz="quarter" idx="12"/>
          </p:nvPr>
        </p:nvSpPr>
        <p:spPr/>
        <p:txBody>
          <a:bodyPr/>
          <a:lstStyle/>
          <a:p>
            <a:fld id="{929F5AD7-3F74-4C7D-A113-13C00220AA74}" type="slidenum">
              <a:rPr lang="nb-NO" smtClean="0"/>
              <a:t>‹#›</a:t>
            </a:fld>
            <a:endParaRPr lang="nb-NO"/>
          </a:p>
        </p:txBody>
      </p:sp>
    </p:spTree>
    <p:extLst>
      <p:ext uri="{BB962C8B-B14F-4D97-AF65-F5344CB8AC3E}">
        <p14:creationId xmlns:p14="http://schemas.microsoft.com/office/powerpoint/2010/main" val="150808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A3F60D-A872-0092-2388-73E033B0EA1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92EE8F5-248D-AB3D-E048-2D0B255BE43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69F1943-8B58-A51E-2015-580AF11E39F5}"/>
              </a:ext>
            </a:extLst>
          </p:cNvPr>
          <p:cNvSpPr>
            <a:spLocks noGrp="1"/>
          </p:cNvSpPr>
          <p:nvPr>
            <p:ph type="dt" sz="half" idx="10"/>
          </p:nvPr>
        </p:nvSpPr>
        <p:spPr/>
        <p:txBody>
          <a:bodyPr/>
          <a:lstStyle/>
          <a:p>
            <a:fld id="{C958B64C-1094-484D-98AE-BAEDC9E12DB8}" type="datetimeFigureOut">
              <a:rPr lang="nb-NO" smtClean="0"/>
              <a:t>19.12.2025</a:t>
            </a:fld>
            <a:endParaRPr lang="nb-NO"/>
          </a:p>
        </p:txBody>
      </p:sp>
      <p:sp>
        <p:nvSpPr>
          <p:cNvPr id="5" name="Plassholder for bunntekst 4">
            <a:extLst>
              <a:ext uri="{FF2B5EF4-FFF2-40B4-BE49-F238E27FC236}">
                <a16:creationId xmlns:a16="http://schemas.microsoft.com/office/drawing/2014/main" id="{172D93F1-2A5C-7821-B003-33E5A3F8973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1628D10-51E8-F02A-0A7A-D169C8D2B872}"/>
              </a:ext>
            </a:extLst>
          </p:cNvPr>
          <p:cNvSpPr>
            <a:spLocks noGrp="1"/>
          </p:cNvSpPr>
          <p:nvPr>
            <p:ph type="sldNum" sz="quarter" idx="12"/>
          </p:nvPr>
        </p:nvSpPr>
        <p:spPr/>
        <p:txBody>
          <a:bodyPr/>
          <a:lstStyle/>
          <a:p>
            <a:fld id="{929F5AD7-3F74-4C7D-A113-13C00220AA74}" type="slidenum">
              <a:rPr lang="nb-NO" smtClean="0"/>
              <a:t>‹#›</a:t>
            </a:fld>
            <a:endParaRPr lang="nb-NO"/>
          </a:p>
        </p:txBody>
      </p:sp>
    </p:spTree>
    <p:extLst>
      <p:ext uri="{BB962C8B-B14F-4D97-AF65-F5344CB8AC3E}">
        <p14:creationId xmlns:p14="http://schemas.microsoft.com/office/powerpoint/2010/main" val="416681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2D35CB-C342-36BA-E252-2B7CBB04DD6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251A55B-1816-693B-E0AE-7F009F90E5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2DAE65D-53EB-C643-6B53-DE9C0967A259}"/>
              </a:ext>
            </a:extLst>
          </p:cNvPr>
          <p:cNvSpPr>
            <a:spLocks noGrp="1"/>
          </p:cNvSpPr>
          <p:nvPr>
            <p:ph type="dt" sz="half" idx="10"/>
          </p:nvPr>
        </p:nvSpPr>
        <p:spPr/>
        <p:txBody>
          <a:bodyPr/>
          <a:lstStyle/>
          <a:p>
            <a:fld id="{C958B64C-1094-484D-98AE-BAEDC9E12DB8}" type="datetimeFigureOut">
              <a:rPr lang="nb-NO" smtClean="0"/>
              <a:t>19.12.2025</a:t>
            </a:fld>
            <a:endParaRPr lang="nb-NO"/>
          </a:p>
        </p:txBody>
      </p:sp>
      <p:sp>
        <p:nvSpPr>
          <p:cNvPr id="5" name="Plassholder for bunntekst 4">
            <a:extLst>
              <a:ext uri="{FF2B5EF4-FFF2-40B4-BE49-F238E27FC236}">
                <a16:creationId xmlns:a16="http://schemas.microsoft.com/office/drawing/2014/main" id="{3A794BFA-4B50-FD32-2A9F-2218737FC1E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2164DB-2EE3-8508-E682-64C2E6650C12}"/>
              </a:ext>
            </a:extLst>
          </p:cNvPr>
          <p:cNvSpPr>
            <a:spLocks noGrp="1"/>
          </p:cNvSpPr>
          <p:nvPr>
            <p:ph type="sldNum" sz="quarter" idx="12"/>
          </p:nvPr>
        </p:nvSpPr>
        <p:spPr/>
        <p:txBody>
          <a:bodyPr/>
          <a:lstStyle/>
          <a:p>
            <a:fld id="{929F5AD7-3F74-4C7D-A113-13C00220AA74}" type="slidenum">
              <a:rPr lang="nb-NO" smtClean="0"/>
              <a:t>‹#›</a:t>
            </a:fld>
            <a:endParaRPr lang="nb-NO"/>
          </a:p>
        </p:txBody>
      </p:sp>
    </p:spTree>
    <p:extLst>
      <p:ext uri="{BB962C8B-B14F-4D97-AF65-F5344CB8AC3E}">
        <p14:creationId xmlns:p14="http://schemas.microsoft.com/office/powerpoint/2010/main" val="241455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553AAE-DB9D-16ED-C8F6-E3EF8604258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4447FC4-96E3-B692-5B2F-D30C2881877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58AFF00-01FA-AB65-F96B-21040F54B848}"/>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9679693-BA81-4859-E293-99A90ED981B5}"/>
              </a:ext>
            </a:extLst>
          </p:cNvPr>
          <p:cNvSpPr>
            <a:spLocks noGrp="1"/>
          </p:cNvSpPr>
          <p:nvPr>
            <p:ph type="dt" sz="half" idx="10"/>
          </p:nvPr>
        </p:nvSpPr>
        <p:spPr/>
        <p:txBody>
          <a:bodyPr/>
          <a:lstStyle/>
          <a:p>
            <a:fld id="{C958B64C-1094-484D-98AE-BAEDC9E12DB8}" type="datetimeFigureOut">
              <a:rPr lang="nb-NO" smtClean="0"/>
              <a:t>19.12.2025</a:t>
            </a:fld>
            <a:endParaRPr lang="nb-NO"/>
          </a:p>
        </p:txBody>
      </p:sp>
      <p:sp>
        <p:nvSpPr>
          <p:cNvPr id="6" name="Plassholder for bunntekst 5">
            <a:extLst>
              <a:ext uri="{FF2B5EF4-FFF2-40B4-BE49-F238E27FC236}">
                <a16:creationId xmlns:a16="http://schemas.microsoft.com/office/drawing/2014/main" id="{33DC99E0-81B2-BD35-744B-1F46C86B48E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3C19DC-9838-A27F-09C5-AF6C53E93AC7}"/>
              </a:ext>
            </a:extLst>
          </p:cNvPr>
          <p:cNvSpPr>
            <a:spLocks noGrp="1"/>
          </p:cNvSpPr>
          <p:nvPr>
            <p:ph type="sldNum" sz="quarter" idx="12"/>
          </p:nvPr>
        </p:nvSpPr>
        <p:spPr/>
        <p:txBody>
          <a:bodyPr/>
          <a:lstStyle/>
          <a:p>
            <a:fld id="{929F5AD7-3F74-4C7D-A113-13C00220AA74}" type="slidenum">
              <a:rPr lang="nb-NO" smtClean="0"/>
              <a:t>‹#›</a:t>
            </a:fld>
            <a:endParaRPr lang="nb-NO"/>
          </a:p>
        </p:txBody>
      </p:sp>
    </p:spTree>
    <p:extLst>
      <p:ext uri="{BB962C8B-B14F-4D97-AF65-F5344CB8AC3E}">
        <p14:creationId xmlns:p14="http://schemas.microsoft.com/office/powerpoint/2010/main" val="175290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4FC938-25FE-BC78-7B8F-B16A7432C3D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DEF7D7D-0F86-767C-A0AF-76F793040D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7CD4F45-A1CD-C061-E68E-350FD382342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E7BAD3C-3F71-C538-7901-97FFE8C967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E6AEE82-1D17-C8B3-46A4-F8A31C08FDA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8059802-DA5F-EE76-824B-1E827D776BA3}"/>
              </a:ext>
            </a:extLst>
          </p:cNvPr>
          <p:cNvSpPr>
            <a:spLocks noGrp="1"/>
          </p:cNvSpPr>
          <p:nvPr>
            <p:ph type="dt" sz="half" idx="10"/>
          </p:nvPr>
        </p:nvSpPr>
        <p:spPr/>
        <p:txBody>
          <a:bodyPr/>
          <a:lstStyle/>
          <a:p>
            <a:fld id="{C958B64C-1094-484D-98AE-BAEDC9E12DB8}" type="datetimeFigureOut">
              <a:rPr lang="nb-NO" smtClean="0"/>
              <a:t>19.12.2025</a:t>
            </a:fld>
            <a:endParaRPr lang="nb-NO"/>
          </a:p>
        </p:txBody>
      </p:sp>
      <p:sp>
        <p:nvSpPr>
          <p:cNvPr id="8" name="Plassholder for bunntekst 7">
            <a:extLst>
              <a:ext uri="{FF2B5EF4-FFF2-40B4-BE49-F238E27FC236}">
                <a16:creationId xmlns:a16="http://schemas.microsoft.com/office/drawing/2014/main" id="{E28589EF-C320-7A80-60E2-0052C0FC494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CC605AA-C3A0-EC30-1C14-C353C84D69ED}"/>
              </a:ext>
            </a:extLst>
          </p:cNvPr>
          <p:cNvSpPr>
            <a:spLocks noGrp="1"/>
          </p:cNvSpPr>
          <p:nvPr>
            <p:ph type="sldNum" sz="quarter" idx="12"/>
          </p:nvPr>
        </p:nvSpPr>
        <p:spPr/>
        <p:txBody>
          <a:bodyPr/>
          <a:lstStyle/>
          <a:p>
            <a:fld id="{929F5AD7-3F74-4C7D-A113-13C00220AA74}" type="slidenum">
              <a:rPr lang="nb-NO" smtClean="0"/>
              <a:t>‹#›</a:t>
            </a:fld>
            <a:endParaRPr lang="nb-NO"/>
          </a:p>
        </p:txBody>
      </p:sp>
    </p:spTree>
    <p:extLst>
      <p:ext uri="{BB962C8B-B14F-4D97-AF65-F5344CB8AC3E}">
        <p14:creationId xmlns:p14="http://schemas.microsoft.com/office/powerpoint/2010/main" val="1308913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E0621A2-7623-3947-97FB-D259F2A94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468C98E-59AE-4D40-8C63-9EE9433A4C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602ED27-6ED9-A742-9A94-D154B8F69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068E4-563A-BE4C-B556-1BEC717F543F}" type="datetimeFigureOut">
              <a:rPr lang="nb-NO" smtClean="0"/>
              <a:t>19.12.2025</a:t>
            </a:fld>
            <a:endParaRPr lang="nb-NO"/>
          </a:p>
        </p:txBody>
      </p:sp>
      <p:sp>
        <p:nvSpPr>
          <p:cNvPr id="5" name="Plassholder for bunntekst 4">
            <a:extLst>
              <a:ext uri="{FF2B5EF4-FFF2-40B4-BE49-F238E27FC236}">
                <a16:creationId xmlns:a16="http://schemas.microsoft.com/office/drawing/2014/main" id="{A8B77292-898F-414C-A71A-136CD203B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885B107-651A-5048-B4C3-DE60AE9C75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025C2-ECD9-4845-B034-14A2D22E4AF7}" type="slidenum">
              <a:rPr lang="nb-NO" smtClean="0"/>
              <a:t>‹#›</a:t>
            </a:fld>
            <a:endParaRPr lang="nb-NO"/>
          </a:p>
        </p:txBody>
      </p:sp>
    </p:spTree>
    <p:extLst>
      <p:ext uri="{BB962C8B-B14F-4D97-AF65-F5344CB8AC3E}">
        <p14:creationId xmlns:p14="http://schemas.microsoft.com/office/powerpoint/2010/main" val="3267218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A34EAE5-1E36-E748-5ABA-47F45C25D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0FE642F-CE32-8602-E1A1-B033FA811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3855694-3314-50D0-DE1F-C62B469D5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58B64C-1094-484D-98AE-BAEDC9E12DB8}" type="datetimeFigureOut">
              <a:rPr lang="nb-NO" smtClean="0"/>
              <a:t>19.12.2025</a:t>
            </a:fld>
            <a:endParaRPr lang="nb-NO"/>
          </a:p>
        </p:txBody>
      </p:sp>
      <p:sp>
        <p:nvSpPr>
          <p:cNvPr id="5" name="Plassholder for bunntekst 4">
            <a:extLst>
              <a:ext uri="{FF2B5EF4-FFF2-40B4-BE49-F238E27FC236}">
                <a16:creationId xmlns:a16="http://schemas.microsoft.com/office/drawing/2014/main" id="{9817DB49-88AC-ABCF-6AFE-D763AC9C7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A4E0748A-9A65-2B93-0D8C-A29B161838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9F5AD7-3F74-4C7D-A113-13C00220AA74}" type="slidenum">
              <a:rPr lang="nb-NO" smtClean="0"/>
              <a:t>‹#›</a:t>
            </a:fld>
            <a:endParaRPr lang="nb-NO"/>
          </a:p>
        </p:txBody>
      </p:sp>
    </p:spTree>
    <p:extLst>
      <p:ext uri="{BB962C8B-B14F-4D97-AF65-F5344CB8AC3E}">
        <p14:creationId xmlns:p14="http://schemas.microsoft.com/office/powerpoint/2010/main" val="32685881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3.bin"/><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4.bin"/><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actbelongcommit.org.au/"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helsedirektoratet.no/forebygging-diagnose-og-behandling/forebygging-og-levevaner/folkehelsearbeid-i-kommunen/abc-for-god-psykisk-hel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72E7FCF-DF4C-B2FE-6DB8-0FCC6E1AE59D}"/>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A3340EF9-30E6-4B57-1B79-BD8AE2F67F3E}"/>
              </a:ext>
            </a:extLst>
          </p:cNvPr>
          <p:cNvSpPr txBox="1"/>
          <p:nvPr/>
        </p:nvSpPr>
        <p:spPr>
          <a:xfrm>
            <a:off x="333616" y="2474892"/>
            <a:ext cx="3586737"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231E20"/>
                </a:solidFill>
                <a:effectLst/>
                <a:uLnTx/>
                <a:uFillTx/>
                <a:latin typeface="Barlow Medium" panose="00000600000000000000" pitchFamily="2" charset="0"/>
                <a:ea typeface="+mn-ea"/>
                <a:cs typeface="+mn-cs"/>
              </a:rPr>
              <a:t>Navn og dato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endParaRPr>
          </a:p>
        </p:txBody>
      </p:sp>
      <p:pic>
        <p:nvPicPr>
          <p:cNvPr id="2" name="Bilde 1">
            <a:extLst>
              <a:ext uri="{FF2B5EF4-FFF2-40B4-BE49-F238E27FC236}">
                <a16:creationId xmlns:a16="http://schemas.microsoft.com/office/drawing/2014/main" id="{7AE98090-8399-EB9F-C887-142E43315870}"/>
              </a:ext>
            </a:extLst>
          </p:cNvPr>
          <p:cNvPicPr>
            <a:picLocks noChangeAspect="1"/>
          </p:cNvPicPr>
          <p:nvPr/>
        </p:nvPicPr>
        <p:blipFill>
          <a:blip r:embed="rId3"/>
          <a:stretch>
            <a:fillRect/>
          </a:stretch>
        </p:blipFill>
        <p:spPr>
          <a:xfrm>
            <a:off x="4090416" y="0"/>
            <a:ext cx="8101584" cy="6858000"/>
          </a:xfrm>
          <a:prstGeom prst="rect">
            <a:avLst/>
          </a:prstGeom>
        </p:spPr>
      </p:pic>
    </p:spTree>
    <p:extLst>
      <p:ext uri="{BB962C8B-B14F-4D97-AF65-F5344CB8AC3E}">
        <p14:creationId xmlns:p14="http://schemas.microsoft.com/office/powerpoint/2010/main" val="483876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9F4D2-38B3-4A20-AE6D-E2213D6AEFEA}"/>
              </a:ext>
            </a:extLst>
          </p:cNvPr>
          <p:cNvSpPr>
            <a:spLocks noGrp="1"/>
          </p:cNvSpPr>
          <p:nvPr>
            <p:ph type="title"/>
          </p:nvPr>
        </p:nvSpPr>
        <p:spPr>
          <a:xfrm>
            <a:off x="236080" y="1393535"/>
            <a:ext cx="4876800" cy="1143000"/>
          </a:xfrm>
        </p:spPr>
        <p:txBody>
          <a:bodyPr>
            <a:noAutofit/>
          </a:bodyPr>
          <a:lstStyle/>
          <a:p>
            <a:r>
              <a:rPr lang="nb-NO" sz="3733" dirty="0"/>
              <a:t>Økning i angst- og depresjons-symptomer blant ungdom, </a:t>
            </a:r>
            <a:br>
              <a:rPr lang="nb-NO" sz="3733" dirty="0"/>
            </a:br>
            <a:r>
              <a:rPr lang="nb-NO" sz="3733" dirty="0"/>
              <a:t>Ung-HUNT</a:t>
            </a:r>
          </a:p>
        </p:txBody>
      </p:sp>
      <p:pic>
        <p:nvPicPr>
          <p:cNvPr id="6" name="Picture 5">
            <a:extLst>
              <a:ext uri="{FF2B5EF4-FFF2-40B4-BE49-F238E27FC236}">
                <a16:creationId xmlns:a16="http://schemas.microsoft.com/office/drawing/2014/main" id="{FC7DD4A0-A0FA-F928-2D8C-94C640B548D1}"/>
              </a:ext>
            </a:extLst>
          </p:cNvPr>
          <p:cNvPicPr>
            <a:picLocks noChangeAspect="1"/>
          </p:cNvPicPr>
          <p:nvPr/>
        </p:nvPicPr>
        <p:blipFill>
          <a:blip r:embed="rId3"/>
          <a:stretch>
            <a:fillRect/>
          </a:stretch>
        </p:blipFill>
        <p:spPr>
          <a:xfrm>
            <a:off x="5394593" y="344148"/>
            <a:ext cx="6480213" cy="6169703"/>
          </a:xfrm>
          <a:prstGeom prst="rect">
            <a:avLst/>
          </a:prstGeom>
        </p:spPr>
      </p:pic>
      <p:sp>
        <p:nvSpPr>
          <p:cNvPr id="4" name="TextBox 3">
            <a:extLst>
              <a:ext uri="{FF2B5EF4-FFF2-40B4-BE49-F238E27FC236}">
                <a16:creationId xmlns:a16="http://schemas.microsoft.com/office/drawing/2014/main" id="{4044FD43-382F-2EDA-FCBC-F1617D68D590}"/>
              </a:ext>
            </a:extLst>
          </p:cNvPr>
          <p:cNvSpPr txBox="1"/>
          <p:nvPr/>
        </p:nvSpPr>
        <p:spPr>
          <a:xfrm>
            <a:off x="236081" y="5507276"/>
            <a:ext cx="3839316" cy="769634"/>
          </a:xfrm>
          <a:prstGeom prst="rect">
            <a:avLst/>
          </a:prstGeom>
          <a:noFill/>
        </p:spPr>
        <p:txBody>
          <a:bodyPr wrap="square">
            <a:spAutoFit/>
          </a:bodyPr>
          <a:lstStyle/>
          <a:p>
            <a:r>
              <a:rPr lang="nb-NO" sz="1467" dirty="0">
                <a:solidFill>
                  <a:srgbClr val="212121"/>
                </a:solidFill>
                <a:latin typeface="BlinkMacSystemFont"/>
              </a:rPr>
              <a:t>Krokstad, Weiss, Krokstad, Rangul, Kvaløy, Ingul, Bjerkeset, Twenge, Sund (2022).</a:t>
            </a:r>
          </a:p>
          <a:p>
            <a:r>
              <a:rPr lang="nb-NO" sz="1467" i="1" dirty="0">
                <a:solidFill>
                  <a:srgbClr val="212121"/>
                </a:solidFill>
                <a:latin typeface="BlinkMacSystemFont"/>
              </a:rPr>
              <a:t>BMJ </a:t>
            </a:r>
            <a:r>
              <a:rPr lang="nb-NO" sz="1467" i="1" dirty="0" err="1">
                <a:solidFill>
                  <a:srgbClr val="212121"/>
                </a:solidFill>
                <a:latin typeface="BlinkMacSystemFont"/>
              </a:rPr>
              <a:t>open</a:t>
            </a:r>
            <a:r>
              <a:rPr lang="nb-NO" sz="1467" dirty="0">
                <a:solidFill>
                  <a:srgbClr val="212121"/>
                </a:solidFill>
                <a:latin typeface="BlinkMacSystemFont"/>
              </a:rPr>
              <a:t>, </a:t>
            </a:r>
            <a:r>
              <a:rPr lang="nb-NO" sz="1467" i="1" dirty="0">
                <a:solidFill>
                  <a:srgbClr val="212121"/>
                </a:solidFill>
                <a:latin typeface="BlinkMacSystemFont"/>
              </a:rPr>
              <a:t>12</a:t>
            </a:r>
            <a:r>
              <a:rPr lang="nb-NO" sz="1467" dirty="0">
                <a:solidFill>
                  <a:srgbClr val="212121"/>
                </a:solidFill>
                <a:latin typeface="BlinkMacSystemFont"/>
              </a:rPr>
              <a:t>(5), e057654. </a:t>
            </a:r>
            <a:endParaRPr lang="nb-NO" sz="1467" dirty="0"/>
          </a:p>
        </p:txBody>
      </p:sp>
      <p:sp>
        <p:nvSpPr>
          <p:cNvPr id="3" name="Oval 2">
            <a:extLst>
              <a:ext uri="{FF2B5EF4-FFF2-40B4-BE49-F238E27FC236}">
                <a16:creationId xmlns:a16="http://schemas.microsoft.com/office/drawing/2014/main" id="{82A7AB5D-17A7-3A3D-93E3-77826A26DA20}"/>
              </a:ext>
            </a:extLst>
          </p:cNvPr>
          <p:cNvSpPr/>
          <p:nvPr/>
        </p:nvSpPr>
        <p:spPr>
          <a:xfrm>
            <a:off x="7791446" y="409547"/>
            <a:ext cx="1686509" cy="1721405"/>
          </a:xfrm>
          <a:prstGeom prst="ellipse">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5" name="Oval 4">
            <a:extLst>
              <a:ext uri="{FF2B5EF4-FFF2-40B4-BE49-F238E27FC236}">
                <a16:creationId xmlns:a16="http://schemas.microsoft.com/office/drawing/2014/main" id="{E11506AB-1BCB-4182-00A4-29C597D1CC37}"/>
              </a:ext>
            </a:extLst>
          </p:cNvPr>
          <p:cNvSpPr/>
          <p:nvPr/>
        </p:nvSpPr>
        <p:spPr>
          <a:xfrm>
            <a:off x="10495967" y="2610195"/>
            <a:ext cx="1173951" cy="1224893"/>
          </a:xfrm>
          <a:prstGeom prst="ellipse">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3899051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2E5570-E5AA-4B45-9455-2FF13895AD5B}"/>
              </a:ext>
            </a:extLst>
          </p:cNvPr>
          <p:cNvSpPr>
            <a:spLocks noGrp="1"/>
          </p:cNvSpPr>
          <p:nvPr>
            <p:ph type="title"/>
          </p:nvPr>
        </p:nvSpPr>
        <p:spPr>
          <a:xfrm>
            <a:off x="439891" y="137823"/>
            <a:ext cx="10698781" cy="1143000"/>
          </a:xfrm>
        </p:spPr>
        <p:txBody>
          <a:bodyPr>
            <a:noAutofit/>
          </a:bodyPr>
          <a:lstStyle/>
          <a:p>
            <a:pPr>
              <a:defRPr/>
            </a:pPr>
            <a:r>
              <a:rPr lang="nb-NO" sz="2667" dirty="0"/>
              <a:t>Økning i depresjonsplager blant unge kvinner, mest  hos de eldste</a:t>
            </a:r>
          </a:p>
        </p:txBody>
      </p:sp>
      <p:graphicFrame>
        <p:nvGraphicFramePr>
          <p:cNvPr id="5123" name="Chart 3">
            <a:extLst>
              <a:ext uri="{FF2B5EF4-FFF2-40B4-BE49-F238E27FC236}">
                <a16:creationId xmlns:a16="http://schemas.microsoft.com/office/drawing/2014/main" id="{74F62690-FA8B-F84D-9CFB-69B0C72E52EC}"/>
              </a:ext>
            </a:extLst>
          </p:cNvPr>
          <p:cNvGraphicFramePr>
            <a:graphicFrameLocks noChangeAspect="1"/>
          </p:cNvGraphicFramePr>
          <p:nvPr/>
        </p:nvGraphicFramePr>
        <p:xfrm>
          <a:off x="582921" y="1046134"/>
          <a:ext cx="8937441" cy="5421985"/>
        </p:xfrm>
        <a:graphic>
          <a:graphicData uri="http://schemas.openxmlformats.org/presentationml/2006/ole">
            <mc:AlternateContent xmlns:mc="http://schemas.openxmlformats.org/markup-compatibility/2006">
              <mc:Choice xmlns:v="urn:schemas-microsoft-com:vml" Requires="v">
                <p:oleObj name="Chart" r:id="rId2" imgW="12725400" imgH="7721600" progId="Excel.Chart.8">
                  <p:embed/>
                </p:oleObj>
              </mc:Choice>
              <mc:Fallback>
                <p:oleObj name="Chart" r:id="rId2" imgW="12725400" imgH="7721600" progId="Excel.Chart.8">
                  <p:embed/>
                  <p:pic>
                    <p:nvPicPr>
                      <p:cNvPr id="5123" name="Chart 3">
                        <a:extLst>
                          <a:ext uri="{FF2B5EF4-FFF2-40B4-BE49-F238E27FC236}">
                            <a16:creationId xmlns:a16="http://schemas.microsoft.com/office/drawing/2014/main" id="{74F62690-FA8B-F84D-9CFB-69B0C72E5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21" y="1046134"/>
                        <a:ext cx="8937441" cy="5421985"/>
                      </a:xfrm>
                      <a:prstGeom prst="rect">
                        <a:avLst/>
                      </a:prstGeom>
                      <a:noFill/>
                      <a:ln>
                        <a:noFill/>
                      </a:ln>
                    </p:spPr>
                  </p:pic>
                </p:oleObj>
              </mc:Fallback>
            </mc:AlternateContent>
          </a:graphicData>
        </a:graphic>
      </p:graphicFrame>
      <p:sp>
        <p:nvSpPr>
          <p:cNvPr id="2" name="Oval 1">
            <a:extLst>
              <a:ext uri="{FF2B5EF4-FFF2-40B4-BE49-F238E27FC236}">
                <a16:creationId xmlns:a16="http://schemas.microsoft.com/office/drawing/2014/main" id="{1FD4B9FC-4D1A-403E-5BF6-30F78CE03E27}"/>
              </a:ext>
            </a:extLst>
          </p:cNvPr>
          <p:cNvSpPr/>
          <p:nvPr/>
        </p:nvSpPr>
        <p:spPr>
          <a:xfrm>
            <a:off x="1377394" y="3757125"/>
            <a:ext cx="2174189" cy="1100608"/>
          </a:xfrm>
          <a:prstGeom prst="ellipse">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4" name="Oval 3">
            <a:extLst>
              <a:ext uri="{FF2B5EF4-FFF2-40B4-BE49-F238E27FC236}">
                <a16:creationId xmlns:a16="http://schemas.microsoft.com/office/drawing/2014/main" id="{89491FA7-7218-7B08-4689-EAA38429D2F8}"/>
              </a:ext>
            </a:extLst>
          </p:cNvPr>
          <p:cNvSpPr/>
          <p:nvPr/>
        </p:nvSpPr>
        <p:spPr>
          <a:xfrm>
            <a:off x="7878027" y="2223559"/>
            <a:ext cx="1407131" cy="1343264"/>
          </a:xfrm>
          <a:prstGeom prst="ellipse">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pic>
        <p:nvPicPr>
          <p:cNvPr id="7" name="Picture 6">
            <a:extLst>
              <a:ext uri="{FF2B5EF4-FFF2-40B4-BE49-F238E27FC236}">
                <a16:creationId xmlns:a16="http://schemas.microsoft.com/office/drawing/2014/main" id="{35FAC6A1-7896-B9C4-9FFE-10D16B5A0FB1}"/>
              </a:ext>
            </a:extLst>
          </p:cNvPr>
          <p:cNvPicPr>
            <a:picLocks noChangeAspect="1"/>
          </p:cNvPicPr>
          <p:nvPr/>
        </p:nvPicPr>
        <p:blipFill>
          <a:blip r:embed="rId4"/>
          <a:stretch>
            <a:fillRect/>
          </a:stretch>
        </p:blipFill>
        <p:spPr>
          <a:xfrm>
            <a:off x="9852071" y="4006411"/>
            <a:ext cx="1649159" cy="1702645"/>
          </a:xfrm>
          <a:prstGeom prst="rect">
            <a:avLst/>
          </a:prstGeom>
        </p:spPr>
      </p:pic>
    </p:spTree>
    <p:extLst>
      <p:ext uri="{BB962C8B-B14F-4D97-AF65-F5344CB8AC3E}">
        <p14:creationId xmlns:p14="http://schemas.microsoft.com/office/powerpoint/2010/main" val="352451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Chart 3"/>
          <p:cNvGraphicFramePr>
            <a:graphicFrameLocks noChangeAspect="1"/>
          </p:cNvGraphicFramePr>
          <p:nvPr/>
        </p:nvGraphicFramePr>
        <p:xfrm>
          <a:off x="818124" y="1143001"/>
          <a:ext cx="8683573" cy="5267975"/>
        </p:xfrm>
        <a:graphic>
          <a:graphicData uri="http://schemas.openxmlformats.org/presentationml/2006/ole">
            <mc:AlternateContent xmlns:mc="http://schemas.openxmlformats.org/markup-compatibility/2006">
              <mc:Choice xmlns:v="urn:schemas-microsoft-com:vml" Requires="v">
                <p:oleObj name="Chart" r:id="rId3" imgW="6108721" imgH="3706689" progId="Excel.Chart.8">
                  <p:embed/>
                </p:oleObj>
              </mc:Choice>
              <mc:Fallback>
                <p:oleObj name="Chart" r:id="rId3" imgW="6108721" imgH="3706689" progId="Excel.Chart.8">
                  <p:embed/>
                  <p:pic>
                    <p:nvPicPr>
                      <p:cNvPr id="7171" name="Char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124" y="1143001"/>
                        <a:ext cx="8683573" cy="5267975"/>
                      </a:xfrm>
                      <a:prstGeom prst="rect">
                        <a:avLst/>
                      </a:prstGeom>
                      <a:noFill/>
                    </p:spPr>
                  </p:pic>
                </p:oleObj>
              </mc:Fallback>
            </mc:AlternateContent>
          </a:graphicData>
        </a:graphic>
      </p:graphicFrame>
      <p:sp>
        <p:nvSpPr>
          <p:cNvPr id="13" name="Title 4">
            <a:extLst>
              <a:ext uri="{FF2B5EF4-FFF2-40B4-BE49-F238E27FC236}">
                <a16:creationId xmlns:a16="http://schemas.microsoft.com/office/drawing/2014/main" id="{3D96B0A4-4205-E5CB-98C4-E27A9900DD1C}"/>
              </a:ext>
            </a:extLst>
          </p:cNvPr>
          <p:cNvSpPr txBox="1">
            <a:spLocks/>
          </p:cNvSpPr>
          <p:nvPr/>
        </p:nvSpPr>
        <p:spPr>
          <a:xfrm>
            <a:off x="675095" y="202557"/>
            <a:ext cx="10698781" cy="1143000"/>
          </a:xfrm>
          <a:prstGeom prst="rect">
            <a:avLst/>
          </a:prstGeom>
        </p:spPr>
        <p:txBody>
          <a:bodyPr vert="horz" lIns="121920" tIns="60960" rIns="121920" bIns="60960" rtlCol="0" anchor="ctr">
            <a:normAutofit fontScale="975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a:defRPr/>
            </a:pPr>
            <a:r>
              <a:rPr lang="nb-NO" sz="2667" b="0" dirty="0"/>
              <a:t>Økning i depresjonsplager blant unge menn, mest  hos de eldste</a:t>
            </a:r>
          </a:p>
        </p:txBody>
      </p:sp>
      <p:sp>
        <p:nvSpPr>
          <p:cNvPr id="6" name="Oval 5">
            <a:extLst>
              <a:ext uri="{FF2B5EF4-FFF2-40B4-BE49-F238E27FC236}">
                <a16:creationId xmlns:a16="http://schemas.microsoft.com/office/drawing/2014/main" id="{263C8A9D-8EA6-3DF5-23BF-B43359820989}"/>
              </a:ext>
            </a:extLst>
          </p:cNvPr>
          <p:cNvSpPr/>
          <p:nvPr/>
        </p:nvSpPr>
        <p:spPr>
          <a:xfrm>
            <a:off x="7867324" y="1868008"/>
            <a:ext cx="1407131" cy="1343264"/>
          </a:xfrm>
          <a:prstGeom prst="ellipse">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pic>
        <p:nvPicPr>
          <p:cNvPr id="8" name="Picture 7">
            <a:extLst>
              <a:ext uri="{FF2B5EF4-FFF2-40B4-BE49-F238E27FC236}">
                <a16:creationId xmlns:a16="http://schemas.microsoft.com/office/drawing/2014/main" id="{D82261D1-4ED3-3BD7-5BE6-71D81CA6F908}"/>
              </a:ext>
            </a:extLst>
          </p:cNvPr>
          <p:cNvPicPr>
            <a:picLocks noChangeAspect="1"/>
          </p:cNvPicPr>
          <p:nvPr/>
        </p:nvPicPr>
        <p:blipFill>
          <a:blip r:embed="rId5"/>
          <a:stretch>
            <a:fillRect/>
          </a:stretch>
        </p:blipFill>
        <p:spPr>
          <a:xfrm>
            <a:off x="9804444" y="3955571"/>
            <a:ext cx="1468261" cy="1668479"/>
          </a:xfrm>
          <a:prstGeom prst="rect">
            <a:avLst/>
          </a:prstGeom>
        </p:spPr>
      </p:pic>
      <p:sp>
        <p:nvSpPr>
          <p:cNvPr id="9" name="Oval 8">
            <a:extLst>
              <a:ext uri="{FF2B5EF4-FFF2-40B4-BE49-F238E27FC236}">
                <a16:creationId xmlns:a16="http://schemas.microsoft.com/office/drawing/2014/main" id="{6DC625F2-5198-0D03-E4C9-AE427A3FE3F7}"/>
              </a:ext>
            </a:extLst>
          </p:cNvPr>
          <p:cNvSpPr/>
          <p:nvPr/>
        </p:nvSpPr>
        <p:spPr>
          <a:xfrm>
            <a:off x="1515216" y="3598100"/>
            <a:ext cx="2174189" cy="1100608"/>
          </a:xfrm>
          <a:prstGeom prst="ellipse">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2758371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5" name="Chart 3"/>
          <p:cNvGraphicFramePr>
            <a:graphicFrameLocks noChangeAspect="1"/>
          </p:cNvGraphicFramePr>
          <p:nvPr/>
        </p:nvGraphicFramePr>
        <p:xfrm>
          <a:off x="926724" y="1501721"/>
          <a:ext cx="7967141" cy="4833344"/>
        </p:xfrm>
        <a:graphic>
          <a:graphicData uri="http://schemas.openxmlformats.org/presentationml/2006/ole">
            <mc:AlternateContent xmlns:mc="http://schemas.openxmlformats.org/markup-compatibility/2006">
              <mc:Choice xmlns:v="urn:schemas-microsoft-com:vml" Requires="v">
                <p:oleObj name="Chart" r:id="rId2" imgW="6108721" imgH="3706689" progId="Excel.Chart.8">
                  <p:embed/>
                </p:oleObj>
              </mc:Choice>
              <mc:Fallback>
                <p:oleObj name="Chart" r:id="rId2" imgW="6108721" imgH="3706689" progId="Excel.Chart.8">
                  <p:embed/>
                  <p:pic>
                    <p:nvPicPr>
                      <p:cNvPr id="8195" name="Char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724" y="1501721"/>
                        <a:ext cx="7967141" cy="4833344"/>
                      </a:xfrm>
                      <a:prstGeom prst="rect">
                        <a:avLst/>
                      </a:prstGeom>
                      <a:noFill/>
                    </p:spPr>
                  </p:pic>
                </p:oleObj>
              </mc:Fallback>
            </mc:AlternateContent>
          </a:graphicData>
        </a:graphic>
      </p:graphicFrame>
      <p:sp>
        <p:nvSpPr>
          <p:cNvPr id="7" name="Title 4">
            <a:extLst>
              <a:ext uri="{FF2B5EF4-FFF2-40B4-BE49-F238E27FC236}">
                <a16:creationId xmlns:a16="http://schemas.microsoft.com/office/drawing/2014/main" id="{F1496DB5-328C-6606-7F58-8412FC6C58BC}"/>
              </a:ext>
            </a:extLst>
          </p:cNvPr>
          <p:cNvSpPr>
            <a:spLocks noGrp="1"/>
          </p:cNvSpPr>
          <p:nvPr>
            <p:ph type="title"/>
          </p:nvPr>
        </p:nvSpPr>
        <p:spPr>
          <a:xfrm>
            <a:off x="675095" y="0"/>
            <a:ext cx="10698781" cy="1143000"/>
          </a:xfrm>
        </p:spPr>
        <p:txBody>
          <a:bodyPr>
            <a:normAutofit/>
          </a:bodyPr>
          <a:lstStyle/>
          <a:p>
            <a:pPr>
              <a:defRPr/>
            </a:pPr>
            <a:r>
              <a:rPr lang="nb-NO" sz="3733" dirty="0"/>
              <a:t>Økning i angstplager blant unge kvinner</a:t>
            </a:r>
          </a:p>
        </p:txBody>
      </p:sp>
      <p:pic>
        <p:nvPicPr>
          <p:cNvPr id="4" name="Picture 3">
            <a:extLst>
              <a:ext uri="{FF2B5EF4-FFF2-40B4-BE49-F238E27FC236}">
                <a16:creationId xmlns:a16="http://schemas.microsoft.com/office/drawing/2014/main" id="{83EA322F-F266-9992-88BD-9628B9854E55}"/>
              </a:ext>
            </a:extLst>
          </p:cNvPr>
          <p:cNvPicPr>
            <a:picLocks noChangeAspect="1"/>
          </p:cNvPicPr>
          <p:nvPr/>
        </p:nvPicPr>
        <p:blipFill>
          <a:blip r:embed="rId4"/>
          <a:stretch>
            <a:fillRect/>
          </a:stretch>
        </p:blipFill>
        <p:spPr>
          <a:xfrm>
            <a:off x="9852072" y="4137894"/>
            <a:ext cx="1521805" cy="1571161"/>
          </a:xfrm>
          <a:prstGeom prst="rect">
            <a:avLst/>
          </a:prstGeom>
        </p:spPr>
      </p:pic>
      <p:sp>
        <p:nvSpPr>
          <p:cNvPr id="5" name="Oval 4">
            <a:extLst>
              <a:ext uri="{FF2B5EF4-FFF2-40B4-BE49-F238E27FC236}">
                <a16:creationId xmlns:a16="http://schemas.microsoft.com/office/drawing/2014/main" id="{AE5B9846-0FCF-8728-89FC-C2E29AD9604F}"/>
              </a:ext>
            </a:extLst>
          </p:cNvPr>
          <p:cNvSpPr/>
          <p:nvPr/>
        </p:nvSpPr>
        <p:spPr>
          <a:xfrm>
            <a:off x="1621619" y="2179238"/>
            <a:ext cx="1908759" cy="1281567"/>
          </a:xfrm>
          <a:prstGeom prst="ellipse">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376128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Chart 3"/>
          <p:cNvGraphicFramePr>
            <a:graphicFrameLocks noChangeAspect="1"/>
          </p:cNvGraphicFramePr>
          <p:nvPr/>
        </p:nvGraphicFramePr>
        <p:xfrm>
          <a:off x="689083" y="1417639"/>
          <a:ext cx="7783324" cy="4721829"/>
        </p:xfrm>
        <a:graphic>
          <a:graphicData uri="http://schemas.openxmlformats.org/presentationml/2006/ole">
            <mc:AlternateContent xmlns:mc="http://schemas.openxmlformats.org/markup-compatibility/2006">
              <mc:Choice xmlns:v="urn:schemas-microsoft-com:vml" Requires="v">
                <p:oleObj name="Chart" r:id="rId2" imgW="6108721" imgH="3706689" progId="Excel.Chart.8">
                  <p:embed/>
                </p:oleObj>
              </mc:Choice>
              <mc:Fallback>
                <p:oleObj name="Chart" r:id="rId2" imgW="6108721" imgH="3706689" progId="Excel.Chart.8">
                  <p:embed/>
                  <p:pic>
                    <p:nvPicPr>
                      <p:cNvPr id="9219" name="Char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83" y="1417639"/>
                        <a:ext cx="7783324" cy="4721829"/>
                      </a:xfrm>
                      <a:prstGeom prst="rect">
                        <a:avLst/>
                      </a:prstGeom>
                      <a:noFill/>
                    </p:spPr>
                  </p:pic>
                </p:oleObj>
              </mc:Fallback>
            </mc:AlternateContent>
          </a:graphicData>
        </a:graphic>
      </p:graphicFrame>
      <p:sp>
        <p:nvSpPr>
          <p:cNvPr id="6" name="Title 4">
            <a:extLst>
              <a:ext uri="{FF2B5EF4-FFF2-40B4-BE49-F238E27FC236}">
                <a16:creationId xmlns:a16="http://schemas.microsoft.com/office/drawing/2014/main" id="{A54D212B-7435-52B2-321E-B8D9A0DF33EF}"/>
              </a:ext>
            </a:extLst>
          </p:cNvPr>
          <p:cNvSpPr txBox="1">
            <a:spLocks/>
          </p:cNvSpPr>
          <p:nvPr/>
        </p:nvSpPr>
        <p:spPr>
          <a:xfrm>
            <a:off x="675095" y="0"/>
            <a:ext cx="10698781" cy="1143000"/>
          </a:xfrm>
          <a:prstGeom prst="rect">
            <a:avLst/>
          </a:prstGeom>
        </p:spPr>
        <p:txBody>
          <a:bodyPr vert="horz" lIns="121920" tIns="60960" rIns="121920" bIns="60960" rtlCol="0" anchor="ct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a:defRPr/>
            </a:pPr>
            <a:r>
              <a:rPr lang="nb-NO" sz="3733" b="0" dirty="0"/>
              <a:t>Økning i angstplager blant unge menn</a:t>
            </a:r>
          </a:p>
        </p:txBody>
      </p:sp>
      <p:pic>
        <p:nvPicPr>
          <p:cNvPr id="4" name="Picture 3">
            <a:extLst>
              <a:ext uri="{FF2B5EF4-FFF2-40B4-BE49-F238E27FC236}">
                <a16:creationId xmlns:a16="http://schemas.microsoft.com/office/drawing/2014/main" id="{3A1AA9FA-78DB-C05C-8B77-3D01A212CAA0}"/>
              </a:ext>
            </a:extLst>
          </p:cNvPr>
          <p:cNvPicPr>
            <a:picLocks noChangeAspect="1"/>
          </p:cNvPicPr>
          <p:nvPr/>
        </p:nvPicPr>
        <p:blipFill>
          <a:blip r:embed="rId4"/>
          <a:stretch>
            <a:fillRect/>
          </a:stretch>
        </p:blipFill>
        <p:spPr>
          <a:xfrm>
            <a:off x="9804444" y="3955571"/>
            <a:ext cx="1468261" cy="1668479"/>
          </a:xfrm>
          <a:prstGeom prst="rect">
            <a:avLst/>
          </a:prstGeom>
        </p:spPr>
      </p:pic>
      <p:sp>
        <p:nvSpPr>
          <p:cNvPr id="5" name="Oval 4">
            <a:extLst>
              <a:ext uri="{FF2B5EF4-FFF2-40B4-BE49-F238E27FC236}">
                <a16:creationId xmlns:a16="http://schemas.microsoft.com/office/drawing/2014/main" id="{2CEEF6EA-0206-BAC0-B6CB-ABC59F284B84}"/>
              </a:ext>
            </a:extLst>
          </p:cNvPr>
          <p:cNvSpPr/>
          <p:nvPr/>
        </p:nvSpPr>
        <p:spPr>
          <a:xfrm>
            <a:off x="1409585" y="3191125"/>
            <a:ext cx="1908759" cy="1043607"/>
          </a:xfrm>
          <a:prstGeom prst="ellipse">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176063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BDACE-B082-2E43-274E-3926305D539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51A8313-294B-FCDC-86B2-C1D6577DC166}"/>
              </a:ext>
            </a:extLst>
          </p:cNvPr>
          <p:cNvPicPr>
            <a:picLocks noChangeAspect="1"/>
          </p:cNvPicPr>
          <p:nvPr/>
        </p:nvPicPr>
        <p:blipFill>
          <a:blip r:embed="rId2"/>
          <a:stretch>
            <a:fillRect/>
          </a:stretch>
        </p:blipFill>
        <p:spPr>
          <a:xfrm>
            <a:off x="1637393" y="1275875"/>
            <a:ext cx="7191297" cy="5033908"/>
          </a:xfrm>
          <a:prstGeom prst="rect">
            <a:avLst/>
          </a:prstGeom>
          <a:noFill/>
        </p:spPr>
      </p:pic>
      <p:sp>
        <p:nvSpPr>
          <p:cNvPr id="2" name="Title 1">
            <a:extLst>
              <a:ext uri="{FF2B5EF4-FFF2-40B4-BE49-F238E27FC236}">
                <a16:creationId xmlns:a16="http://schemas.microsoft.com/office/drawing/2014/main" id="{9174280A-54C6-4D07-D002-CC8F67EE866C}"/>
              </a:ext>
            </a:extLst>
          </p:cNvPr>
          <p:cNvSpPr>
            <a:spLocks noGrp="1"/>
          </p:cNvSpPr>
          <p:nvPr>
            <p:ph type="title"/>
          </p:nvPr>
        </p:nvSpPr>
        <p:spPr/>
        <p:txBody>
          <a:bodyPr>
            <a:noAutofit/>
          </a:bodyPr>
          <a:lstStyle/>
          <a:p>
            <a:r>
              <a:rPr lang="nb-NO" sz="3200" dirty="0"/>
              <a:t>Flere unge oppsøker helsehjelp for psykiske plager</a:t>
            </a:r>
          </a:p>
        </p:txBody>
      </p:sp>
    </p:spTree>
    <p:extLst>
      <p:ext uri="{BB962C8B-B14F-4D97-AF65-F5344CB8AC3E}">
        <p14:creationId xmlns:p14="http://schemas.microsoft.com/office/powerpoint/2010/main" val="13466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8D19C61-D975-C744-8DD8-7E00253E4045}"/>
              </a:ext>
            </a:extLst>
          </p:cNvPr>
          <p:cNvSpPr/>
          <p:nvPr/>
        </p:nvSpPr>
        <p:spPr>
          <a:xfrm>
            <a:off x="8133221" y="0"/>
            <a:ext cx="40643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DB220294-D519-614F-B754-747EE960B2FC}"/>
              </a:ext>
            </a:extLst>
          </p:cNvPr>
          <p:cNvSpPr/>
          <p:nvPr/>
        </p:nvSpPr>
        <p:spPr>
          <a:xfrm>
            <a:off x="481661" y="385836"/>
            <a:ext cx="8299595" cy="35702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46BEAE">
                    <a:lumMod val="75000"/>
                  </a:srgbClr>
                </a:solidFill>
                <a:effectLst/>
                <a:uLnTx/>
                <a:uFillTx/>
                <a:latin typeface="Barlow" panose="00000500000000000000" pitchFamily="2" charset="0"/>
                <a:ea typeface="+mn-ea"/>
                <a:cs typeface="+mn-cs"/>
              </a:rPr>
              <a:t>I dagens samfunn kan ABC bidra til en viktig dreining: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srgbClr val="231E20"/>
              </a:solidFill>
              <a:effectLst/>
              <a:uLnTx/>
              <a:uFillTx/>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31E20"/>
                </a:solidFill>
                <a:effectLst/>
                <a:uLnTx/>
                <a:uFillTx/>
                <a:latin typeface="Aptos" panose="020B0004020202020204" pitchFamily="34" charset="0"/>
                <a:ea typeface="Aptos" panose="020B0004020202020204" pitchFamily="34" charset="0"/>
                <a:cs typeface="Aptos" panose="020B0004020202020204" pitchFamily="34" charset="0"/>
              </a:rPr>
              <a:t>fra å være opptatt av psykisk sykdom til god psykisk helse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31E20"/>
                </a:solidFill>
                <a:effectLst/>
                <a:uLnTx/>
                <a:uFillTx/>
                <a:latin typeface="Aptos" panose="020B0004020202020204" pitchFamily="34" charset="0"/>
                <a:ea typeface="Aptos" panose="020B0004020202020204" pitchFamily="34" charset="0"/>
                <a:cs typeface="Aptos" panose="020B0004020202020204" pitchFamily="34" charset="0"/>
              </a:rPr>
              <a:t>fra å skulle løse utforingene i helsetjenesten til å løse dem i fellesskap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31E20"/>
                </a:solidFill>
                <a:effectLst/>
                <a:uLnTx/>
                <a:uFillTx/>
                <a:latin typeface="Aptos" panose="020B0004020202020204" pitchFamily="34" charset="0"/>
                <a:ea typeface="Aptos" panose="020B0004020202020204" pitchFamily="34" charset="0"/>
                <a:cs typeface="Aptos" panose="020B0004020202020204" pitchFamily="34" charset="0"/>
              </a:rPr>
              <a:t>fra å være overopptatt av følelser til å gi råd om atferd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31E20"/>
                </a:solidFill>
                <a:effectLst/>
                <a:uLnTx/>
                <a:uFillTx/>
                <a:latin typeface="Aptos" panose="020B0004020202020204" pitchFamily="34" charset="0"/>
                <a:ea typeface="Aptos" panose="020B0004020202020204" pitchFamily="34" charset="0"/>
                <a:cs typeface="Aptos" panose="020B0004020202020204" pitchFamily="34" charset="0"/>
              </a:rPr>
              <a:t>fra å snakke om det vonde til å gjøre det gode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31E20"/>
                </a:solidFill>
                <a:effectLst/>
                <a:uLnTx/>
                <a:uFillTx/>
                <a:latin typeface="Aptos" panose="020B0004020202020204" pitchFamily="34" charset="0"/>
                <a:ea typeface="Aptos" panose="020B0004020202020204" pitchFamily="34" charset="0"/>
                <a:cs typeface="Aptos" panose="020B0004020202020204" pitchFamily="34" charset="0"/>
              </a:rPr>
              <a:t>fra egoisme til altruisme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srgbClr val="231E20"/>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31E20"/>
                </a:solidFill>
                <a:effectLst/>
                <a:uLnTx/>
                <a:uFillTx/>
                <a:latin typeface="Arial" panose="020B0604020202020204" pitchFamily="34" charset="0"/>
                <a:ea typeface="+mn-ea"/>
                <a:cs typeface="+mn-cs"/>
              </a:rPr>
              <a:t>Brinkmann, S. (2023). </a:t>
            </a:r>
            <a:r>
              <a:rPr kumimoji="0" lang="nb-NO" sz="1200" b="0" i="1" u="none" strike="noStrike" kern="1200" cap="none" spc="0" normalizeH="0" baseline="0" noProof="0" dirty="0" err="1">
                <a:ln>
                  <a:noFill/>
                </a:ln>
                <a:solidFill>
                  <a:srgbClr val="231E20"/>
                </a:solidFill>
                <a:effectLst/>
                <a:uLnTx/>
                <a:uFillTx/>
                <a:latin typeface="Arial" panose="020B0604020202020204" pitchFamily="34" charset="0"/>
                <a:ea typeface="+mn-ea"/>
                <a:cs typeface="+mn-cs"/>
              </a:rPr>
              <a:t>Oplevelsessamfundet</a:t>
            </a:r>
            <a:r>
              <a:rPr kumimoji="0" lang="nb-NO" sz="1200" b="0" i="0" u="none" strike="noStrike" kern="1200" cap="none" spc="0" normalizeH="0" baseline="0" noProof="0" dirty="0">
                <a:ln>
                  <a:noFill/>
                </a:ln>
                <a:solidFill>
                  <a:srgbClr val="231E20"/>
                </a:solidFill>
                <a:effectLst/>
                <a:uLnTx/>
                <a:uFillTx/>
                <a:latin typeface="Arial" panose="020B0604020202020204" pitchFamily="34" charset="0"/>
                <a:ea typeface="+mn-ea"/>
                <a:cs typeface="+mn-cs"/>
              </a:rPr>
              <a:t>. Samfundslitteratur.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31E20"/>
                </a:solidFill>
                <a:effectLst/>
                <a:uLnTx/>
                <a:uFillTx/>
                <a:latin typeface="Arial" panose="020B0604020202020204" pitchFamily="34" charset="0"/>
                <a:ea typeface="+mn-ea"/>
                <a:cs typeface="+mn-cs"/>
              </a:rPr>
              <a:t>Krokstad, S., Donovan, R. M. (2025) ABC for god psykisk helse. Fra teori til praksis. Embla akademisk. </a:t>
            </a:r>
            <a:endParaRPr kumimoji="0" lang="nb-NO" sz="1200" b="0" i="0" u="none" strike="noStrike" kern="1200" cap="none" spc="0" normalizeH="0" baseline="0" noProof="0" dirty="0">
              <a:ln>
                <a:noFill/>
              </a:ln>
              <a:solidFill>
                <a:srgbClr val="231E2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231E20"/>
              </a:solidFill>
              <a:effectLst/>
              <a:uLnTx/>
              <a:uFillTx/>
              <a:latin typeface="Barlow Medium" panose="00000600000000000000" pitchFamily="2"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endParaRPr>
          </a:p>
        </p:txBody>
      </p:sp>
      <p:pic>
        <p:nvPicPr>
          <p:cNvPr id="5" name="Bilde 4">
            <a:extLst>
              <a:ext uri="{FF2B5EF4-FFF2-40B4-BE49-F238E27FC236}">
                <a16:creationId xmlns:a16="http://schemas.microsoft.com/office/drawing/2014/main" id="{E0C4FF87-FB79-CA01-79E8-55C2B96A568D}"/>
              </a:ext>
            </a:extLst>
          </p:cNvPr>
          <p:cNvPicPr>
            <a:picLocks noChangeAspect="1"/>
          </p:cNvPicPr>
          <p:nvPr/>
        </p:nvPicPr>
        <p:blipFill>
          <a:blip r:embed="rId3"/>
          <a:stretch>
            <a:fillRect/>
          </a:stretch>
        </p:blipFill>
        <p:spPr>
          <a:xfrm>
            <a:off x="481661" y="3775211"/>
            <a:ext cx="10502720" cy="2696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Bilde 3" descr="Et bilde som inneholder tekst, skjermbilde, Font, Grafikk&#10;&#10;KI-generert innhold kan være feil.">
            <a:extLst>
              <a:ext uri="{FF2B5EF4-FFF2-40B4-BE49-F238E27FC236}">
                <a16:creationId xmlns:a16="http://schemas.microsoft.com/office/drawing/2014/main" id="{0B87A8E9-0D30-CDAD-4353-22A4BEC4F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9959" y="520678"/>
            <a:ext cx="2570922" cy="2562111"/>
          </a:xfrm>
          <a:prstGeom prst="rect">
            <a:avLst/>
          </a:prstGeom>
        </p:spPr>
      </p:pic>
    </p:spTree>
    <p:extLst>
      <p:ext uri="{BB962C8B-B14F-4D97-AF65-F5344CB8AC3E}">
        <p14:creationId xmlns:p14="http://schemas.microsoft.com/office/powerpoint/2010/main" val="48829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4" name="TextBox 3">
            <a:extLst>
              <a:ext uri="{FF2B5EF4-FFF2-40B4-BE49-F238E27FC236}">
                <a16:creationId xmlns:a16="http://schemas.microsoft.com/office/drawing/2014/main" id="{7FD35BE7-5E22-99D9-77BB-5299955F56F6}"/>
              </a:ext>
            </a:extLst>
          </p:cNvPr>
          <p:cNvSpPr txBox="1"/>
          <p:nvPr/>
        </p:nvSpPr>
        <p:spPr>
          <a:xfrm>
            <a:off x="600997" y="5843355"/>
            <a:ext cx="6817527" cy="754245"/>
          </a:xfrm>
          <a:prstGeom prst="rect">
            <a:avLst/>
          </a:prstGeom>
          <a:noFill/>
        </p:spPr>
        <p:txBody>
          <a:bodyPr wrap="square">
            <a:spAutoFit/>
          </a:bodyPr>
          <a:lstStyle/>
          <a:p>
            <a:pPr defTabSz="609585">
              <a:defRPr/>
            </a:pPr>
            <a:r>
              <a:rPr lang="nb-NO" sz="1067" dirty="0">
                <a:solidFill>
                  <a:srgbClr val="231E20"/>
                </a:solidFill>
                <a:latin typeface="BlinkMacSystemFont"/>
              </a:rPr>
              <a:t>Donovan RJ, et al. </a:t>
            </a:r>
            <a:r>
              <a:rPr lang="nb-NO" sz="1067" dirty="0" err="1">
                <a:solidFill>
                  <a:srgbClr val="231E20"/>
                </a:solidFill>
                <a:latin typeface="BlinkMacSystemFont"/>
              </a:rPr>
              <a:t>Twenty</a:t>
            </a:r>
            <a:r>
              <a:rPr lang="nb-NO" sz="1067" dirty="0">
                <a:solidFill>
                  <a:srgbClr val="231E20"/>
                </a:solidFill>
                <a:latin typeface="BlinkMacSystemFont"/>
              </a:rPr>
              <a:t>-One </a:t>
            </a:r>
            <a:r>
              <a:rPr lang="nb-NO" sz="1067" dirty="0" err="1">
                <a:solidFill>
                  <a:srgbClr val="231E20"/>
                </a:solidFill>
                <a:latin typeface="BlinkMacSystemFont"/>
              </a:rPr>
              <a:t>Reasons</a:t>
            </a:r>
            <a:r>
              <a:rPr lang="nb-NO" sz="1067" dirty="0">
                <a:solidFill>
                  <a:srgbClr val="231E20"/>
                </a:solidFill>
                <a:latin typeface="BlinkMacSystemFont"/>
              </a:rPr>
              <a:t> for </a:t>
            </a:r>
            <a:r>
              <a:rPr lang="nb-NO" sz="1067" dirty="0" err="1">
                <a:solidFill>
                  <a:srgbClr val="231E20"/>
                </a:solidFill>
                <a:latin typeface="BlinkMacSystemFont"/>
              </a:rPr>
              <a:t>Implementing</a:t>
            </a:r>
            <a:r>
              <a:rPr lang="nb-NO" sz="1067" dirty="0">
                <a:solidFill>
                  <a:srgbClr val="231E20"/>
                </a:solidFill>
                <a:latin typeface="BlinkMacSystemFont"/>
              </a:rPr>
              <a:t> </a:t>
            </a:r>
            <a:r>
              <a:rPr lang="nb-NO" sz="1067" dirty="0" err="1">
                <a:solidFill>
                  <a:srgbClr val="231E20"/>
                </a:solidFill>
                <a:latin typeface="BlinkMacSystemFont"/>
              </a:rPr>
              <a:t>the</a:t>
            </a:r>
            <a:r>
              <a:rPr lang="nb-NO" sz="1067" dirty="0">
                <a:solidFill>
                  <a:srgbClr val="231E20"/>
                </a:solidFill>
                <a:latin typeface="BlinkMacSystemFont"/>
              </a:rPr>
              <a:t> Act-Belong-Commit-'ABCs </a:t>
            </a:r>
            <a:r>
              <a:rPr lang="nb-NO" sz="1067" dirty="0" err="1">
                <a:solidFill>
                  <a:srgbClr val="231E20"/>
                </a:solidFill>
                <a:latin typeface="BlinkMacSystemFont"/>
              </a:rPr>
              <a:t>of</a:t>
            </a:r>
            <a:r>
              <a:rPr lang="nb-NO" sz="1067" dirty="0">
                <a:solidFill>
                  <a:srgbClr val="231E20"/>
                </a:solidFill>
                <a:latin typeface="BlinkMacSystemFont"/>
              </a:rPr>
              <a:t> Mental Health' </a:t>
            </a:r>
            <a:r>
              <a:rPr lang="nb-NO" sz="1067" dirty="0" err="1">
                <a:solidFill>
                  <a:srgbClr val="231E20"/>
                </a:solidFill>
                <a:latin typeface="BlinkMacSystemFont"/>
              </a:rPr>
              <a:t>Campaign</a:t>
            </a:r>
            <a:r>
              <a:rPr lang="nb-NO" sz="1067" dirty="0">
                <a:solidFill>
                  <a:srgbClr val="231E20"/>
                </a:solidFill>
                <a:latin typeface="BlinkMacSystemFont"/>
              </a:rPr>
              <a:t>. Int J </a:t>
            </a:r>
            <a:r>
              <a:rPr lang="nb-NO" sz="1067" dirty="0" err="1">
                <a:solidFill>
                  <a:srgbClr val="231E20"/>
                </a:solidFill>
                <a:latin typeface="BlinkMacSystemFont"/>
              </a:rPr>
              <a:t>Environ</a:t>
            </a:r>
            <a:r>
              <a:rPr lang="nb-NO" sz="1067" dirty="0">
                <a:solidFill>
                  <a:srgbClr val="231E20"/>
                </a:solidFill>
                <a:latin typeface="BlinkMacSystemFont"/>
              </a:rPr>
              <a:t> Res Public Health. 2021 </a:t>
            </a:r>
            <a:r>
              <a:rPr lang="nb-NO" sz="1067" dirty="0" err="1">
                <a:solidFill>
                  <a:srgbClr val="231E20"/>
                </a:solidFill>
                <a:latin typeface="BlinkMacSystemFont"/>
              </a:rPr>
              <a:t>Oct</a:t>
            </a:r>
            <a:r>
              <a:rPr lang="nb-NO" sz="1067" dirty="0">
                <a:solidFill>
                  <a:srgbClr val="231E20"/>
                </a:solidFill>
                <a:latin typeface="BlinkMacSystemFont"/>
              </a:rPr>
              <a:t> 21;18(21):11095. </a:t>
            </a:r>
            <a:r>
              <a:rPr lang="nb-NO" sz="1067" dirty="0" err="1">
                <a:solidFill>
                  <a:srgbClr val="231E20"/>
                </a:solidFill>
                <a:latin typeface="BlinkMacSystemFont"/>
              </a:rPr>
              <a:t>doi</a:t>
            </a:r>
            <a:r>
              <a:rPr lang="nb-NO" sz="1067" dirty="0">
                <a:solidFill>
                  <a:srgbClr val="231E20"/>
                </a:solidFill>
                <a:latin typeface="BlinkMacSystemFont"/>
              </a:rPr>
              <a:t>: 10.3390/ijerph182111095. </a:t>
            </a:r>
          </a:p>
          <a:p>
            <a:pPr defTabSz="609585">
              <a:defRPr/>
            </a:pPr>
            <a:r>
              <a:rPr lang="nb-NO" sz="1100" dirty="0">
                <a:solidFill>
                  <a:srgbClr val="231E20"/>
                </a:solidFill>
                <a:latin typeface="Arial" panose="020B0604020202020204" pitchFamily="34" charset="0"/>
              </a:rPr>
              <a:t>Krokstad, S., Donovan, R. M. (2025) ABC for god psykisk helse. Fra teori til praksis. Embla akademisk. </a:t>
            </a:r>
            <a:endParaRPr lang="nb-NO" sz="1100" dirty="0">
              <a:solidFill>
                <a:srgbClr val="231E20"/>
              </a:solidFill>
            </a:endParaRPr>
          </a:p>
          <a:p>
            <a:pPr defTabSz="609585">
              <a:defRPr/>
            </a:pPr>
            <a:endParaRPr lang="nb-NO" sz="1067" dirty="0">
              <a:solidFill>
                <a:srgbClr val="231E20"/>
              </a:solidFill>
              <a:latin typeface="Arial"/>
            </a:endParaRPr>
          </a:p>
        </p:txBody>
      </p:sp>
      <p:pic>
        <p:nvPicPr>
          <p:cNvPr id="6" name="Picture 5">
            <a:extLst>
              <a:ext uri="{FF2B5EF4-FFF2-40B4-BE49-F238E27FC236}">
                <a16:creationId xmlns:a16="http://schemas.microsoft.com/office/drawing/2014/main" id="{54A3B6CB-27A6-F80B-6B3B-CB01825BC82F}"/>
              </a:ext>
            </a:extLst>
          </p:cNvPr>
          <p:cNvPicPr>
            <a:picLocks noChangeAspect="1"/>
          </p:cNvPicPr>
          <p:nvPr/>
        </p:nvPicPr>
        <p:blipFill>
          <a:blip r:embed="rId3"/>
          <a:stretch>
            <a:fillRect/>
          </a:stretch>
        </p:blipFill>
        <p:spPr>
          <a:xfrm>
            <a:off x="600996" y="1211015"/>
            <a:ext cx="10990008" cy="4641491"/>
          </a:xfrm>
          <a:prstGeom prst="rect">
            <a:avLst/>
          </a:prstGeom>
        </p:spPr>
      </p:pic>
      <p:sp>
        <p:nvSpPr>
          <p:cNvPr id="8" name="TextBox 7">
            <a:extLst>
              <a:ext uri="{FF2B5EF4-FFF2-40B4-BE49-F238E27FC236}">
                <a16:creationId xmlns:a16="http://schemas.microsoft.com/office/drawing/2014/main" id="{FB5F88C8-F32E-BD91-2FA1-95020BECE733}"/>
              </a:ext>
            </a:extLst>
          </p:cNvPr>
          <p:cNvSpPr txBox="1"/>
          <p:nvPr/>
        </p:nvSpPr>
        <p:spPr>
          <a:xfrm>
            <a:off x="743919" y="254882"/>
            <a:ext cx="7945464" cy="748988"/>
          </a:xfrm>
          <a:prstGeom prst="rect">
            <a:avLst/>
          </a:prstGeom>
          <a:noFill/>
        </p:spPr>
        <p:txBody>
          <a:bodyPr wrap="square">
            <a:spAutoFit/>
          </a:bodyPr>
          <a:lstStyle/>
          <a:p>
            <a:pPr defTabSz="609585">
              <a:defRPr/>
            </a:pPr>
            <a:r>
              <a:rPr lang="nb-NO" sz="4267" dirty="0">
                <a:solidFill>
                  <a:srgbClr val="231E20"/>
                </a:solidFill>
                <a:latin typeface="Arial"/>
              </a:rPr>
              <a:t>21 grunner til å ta i bruk ABC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6563C-B02A-2673-7079-D0665D2A181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5E0756E-E5EB-C4BE-CC9B-4F98EEC9E644}"/>
              </a:ext>
            </a:extLst>
          </p:cNvPr>
          <p:cNvSpPr>
            <a:spLocks noGrp="1"/>
          </p:cNvSpPr>
          <p:nvPr>
            <p:ph type="title"/>
          </p:nvPr>
        </p:nvSpPr>
        <p:spPr/>
        <p:txBody>
          <a:bodyPr>
            <a:normAutofit/>
          </a:bodyPr>
          <a:lstStyle/>
          <a:p>
            <a:r>
              <a:rPr lang="nb-NO" sz="3733" dirty="0"/>
              <a:t>Litteratur: Om anbefalingene</a:t>
            </a:r>
          </a:p>
        </p:txBody>
      </p:sp>
      <p:sp>
        <p:nvSpPr>
          <p:cNvPr id="7" name="Content Placeholder 6">
            <a:extLst>
              <a:ext uri="{FF2B5EF4-FFF2-40B4-BE49-F238E27FC236}">
                <a16:creationId xmlns:a16="http://schemas.microsoft.com/office/drawing/2014/main" id="{F437F704-1243-A191-FD45-2A10611F854F}"/>
              </a:ext>
            </a:extLst>
          </p:cNvPr>
          <p:cNvSpPr>
            <a:spLocks noGrp="1"/>
          </p:cNvSpPr>
          <p:nvPr>
            <p:ph idx="1"/>
          </p:nvPr>
        </p:nvSpPr>
        <p:spPr/>
        <p:txBody>
          <a:bodyPr>
            <a:normAutofit fontScale="70000" lnSpcReduction="20000"/>
          </a:bodyPr>
          <a:lstStyle/>
          <a:p>
            <a:r>
              <a:rPr lang="nb-NO" dirty="0"/>
              <a:t>Donovan, Robert J., et al. "</a:t>
            </a:r>
            <a:r>
              <a:rPr lang="nb-NO" dirty="0" err="1"/>
              <a:t>Twenty-one</a:t>
            </a:r>
            <a:r>
              <a:rPr lang="nb-NO" dirty="0"/>
              <a:t> </a:t>
            </a:r>
            <a:r>
              <a:rPr lang="nb-NO" dirty="0" err="1"/>
              <a:t>reasons</a:t>
            </a:r>
            <a:r>
              <a:rPr lang="nb-NO" dirty="0"/>
              <a:t> for </a:t>
            </a:r>
            <a:r>
              <a:rPr lang="nb-NO" dirty="0" err="1"/>
              <a:t>implementing</a:t>
            </a:r>
            <a:r>
              <a:rPr lang="nb-NO" dirty="0"/>
              <a:t> </a:t>
            </a:r>
            <a:r>
              <a:rPr lang="nb-NO" dirty="0" err="1"/>
              <a:t>the</a:t>
            </a:r>
            <a:r>
              <a:rPr lang="nb-NO" dirty="0"/>
              <a:t> </a:t>
            </a:r>
            <a:r>
              <a:rPr lang="nb-NO" dirty="0" err="1"/>
              <a:t>act-belong-commit</a:t>
            </a:r>
            <a:r>
              <a:rPr lang="nb-NO" dirty="0"/>
              <a:t>—‘ABCs of mental </a:t>
            </a:r>
            <a:r>
              <a:rPr lang="nb-NO" dirty="0" err="1"/>
              <a:t>health’campaign</a:t>
            </a:r>
            <a:r>
              <a:rPr lang="nb-NO" dirty="0"/>
              <a:t>." International journal of </a:t>
            </a:r>
            <a:r>
              <a:rPr lang="nb-NO" dirty="0" err="1"/>
              <a:t>environmental</a:t>
            </a:r>
            <a:r>
              <a:rPr lang="nb-NO" dirty="0"/>
              <a:t> research and public Health 18.21 (2021): 11095.</a:t>
            </a:r>
          </a:p>
          <a:p>
            <a:r>
              <a:rPr lang="nb-NO" dirty="0"/>
              <a:t>Donovan, Robert J., et al. "</a:t>
            </a:r>
            <a:r>
              <a:rPr lang="nb-NO" dirty="0" err="1"/>
              <a:t>People's</a:t>
            </a:r>
            <a:r>
              <a:rPr lang="nb-NO" dirty="0"/>
              <a:t> </a:t>
            </a:r>
            <a:r>
              <a:rPr lang="nb-NO" dirty="0" err="1"/>
              <a:t>beliefs</a:t>
            </a:r>
            <a:r>
              <a:rPr lang="nb-NO" dirty="0"/>
              <a:t> </a:t>
            </a:r>
            <a:r>
              <a:rPr lang="nb-NO" dirty="0" err="1"/>
              <a:t>about</a:t>
            </a:r>
            <a:r>
              <a:rPr lang="nb-NO" dirty="0"/>
              <a:t> </a:t>
            </a:r>
            <a:r>
              <a:rPr lang="nb-NO" dirty="0" err="1"/>
              <a:t>factors</a:t>
            </a:r>
            <a:r>
              <a:rPr lang="nb-NO" dirty="0"/>
              <a:t> </a:t>
            </a:r>
            <a:r>
              <a:rPr lang="nb-NO" dirty="0" err="1"/>
              <a:t>contributing</a:t>
            </a:r>
            <a:r>
              <a:rPr lang="nb-NO" dirty="0"/>
              <a:t> to mental health: </a:t>
            </a:r>
            <a:r>
              <a:rPr lang="nb-NO" dirty="0" err="1"/>
              <a:t>implications</a:t>
            </a:r>
            <a:r>
              <a:rPr lang="nb-NO" dirty="0"/>
              <a:t> for mental health </a:t>
            </a:r>
            <a:r>
              <a:rPr lang="nb-NO" dirty="0" err="1"/>
              <a:t>promotion</a:t>
            </a:r>
            <a:r>
              <a:rPr lang="nb-NO" dirty="0"/>
              <a:t>." Health </a:t>
            </a:r>
            <a:r>
              <a:rPr lang="nb-NO" dirty="0" err="1"/>
              <a:t>Promotion</a:t>
            </a:r>
            <a:r>
              <a:rPr lang="nb-NO" dirty="0"/>
              <a:t> Journal of Australia 18.1 (2007): 50-56.</a:t>
            </a:r>
          </a:p>
          <a:p>
            <a:r>
              <a:rPr lang="nb-NO" dirty="0"/>
              <a:t>Santini, Ziggi Ivan, et al. "The </a:t>
            </a:r>
            <a:r>
              <a:rPr lang="nb-NO" dirty="0" err="1"/>
              <a:t>protective</a:t>
            </a:r>
            <a:r>
              <a:rPr lang="nb-NO" dirty="0"/>
              <a:t> </a:t>
            </a:r>
            <a:r>
              <a:rPr lang="nb-NO" dirty="0" err="1"/>
              <a:t>properties</a:t>
            </a:r>
            <a:r>
              <a:rPr lang="nb-NO" dirty="0"/>
              <a:t> of Act-Belong-Commit </a:t>
            </a:r>
            <a:r>
              <a:rPr lang="nb-NO" dirty="0" err="1"/>
              <a:t>indicators</a:t>
            </a:r>
            <a:r>
              <a:rPr lang="nb-NO" dirty="0"/>
              <a:t> </a:t>
            </a:r>
            <a:r>
              <a:rPr lang="nb-NO" dirty="0" err="1"/>
              <a:t>against</a:t>
            </a:r>
            <a:r>
              <a:rPr lang="nb-NO" dirty="0"/>
              <a:t> </a:t>
            </a:r>
            <a:r>
              <a:rPr lang="nb-NO" dirty="0" err="1"/>
              <a:t>incident</a:t>
            </a:r>
            <a:r>
              <a:rPr lang="nb-NO" dirty="0"/>
              <a:t> </a:t>
            </a:r>
            <a:r>
              <a:rPr lang="nb-NO" dirty="0" err="1"/>
              <a:t>depression</a:t>
            </a:r>
            <a:r>
              <a:rPr lang="nb-NO" dirty="0"/>
              <a:t>, </a:t>
            </a:r>
            <a:r>
              <a:rPr lang="nb-NO" dirty="0" err="1"/>
              <a:t>anxiety</a:t>
            </a:r>
            <a:r>
              <a:rPr lang="nb-NO" dirty="0"/>
              <a:t>, and </a:t>
            </a:r>
            <a:r>
              <a:rPr lang="nb-NO" dirty="0" err="1"/>
              <a:t>cognitive</a:t>
            </a:r>
            <a:r>
              <a:rPr lang="nb-NO" dirty="0"/>
              <a:t> </a:t>
            </a:r>
            <a:r>
              <a:rPr lang="nb-NO" dirty="0" err="1"/>
              <a:t>impairment</a:t>
            </a:r>
            <a:r>
              <a:rPr lang="nb-NO" dirty="0"/>
              <a:t> </a:t>
            </a:r>
            <a:r>
              <a:rPr lang="nb-NO" dirty="0" err="1"/>
              <a:t>among</a:t>
            </a:r>
            <a:r>
              <a:rPr lang="nb-NO" dirty="0"/>
              <a:t> older </a:t>
            </a:r>
            <a:r>
              <a:rPr lang="nb-NO" dirty="0" err="1"/>
              <a:t>Irish</a:t>
            </a:r>
            <a:r>
              <a:rPr lang="nb-NO" dirty="0"/>
              <a:t> adults: </a:t>
            </a:r>
            <a:r>
              <a:rPr lang="nb-NO" dirty="0" err="1"/>
              <a:t>Findings</a:t>
            </a:r>
            <a:r>
              <a:rPr lang="nb-NO" dirty="0"/>
              <a:t> from a </a:t>
            </a:r>
            <a:r>
              <a:rPr lang="nb-NO" dirty="0" err="1"/>
              <a:t>prospective</a:t>
            </a:r>
            <a:r>
              <a:rPr lang="nb-NO" dirty="0"/>
              <a:t> </a:t>
            </a:r>
            <a:r>
              <a:rPr lang="nb-NO" dirty="0" err="1"/>
              <a:t>community-based</a:t>
            </a:r>
            <a:r>
              <a:rPr lang="nb-NO" dirty="0"/>
              <a:t> </a:t>
            </a:r>
            <a:r>
              <a:rPr lang="nb-NO" dirty="0" err="1"/>
              <a:t>study</a:t>
            </a:r>
            <a:r>
              <a:rPr lang="nb-NO" dirty="0"/>
              <a:t>." </a:t>
            </a:r>
            <a:r>
              <a:rPr lang="nb-NO" dirty="0" err="1"/>
              <a:t>Experimental</a:t>
            </a:r>
            <a:r>
              <a:rPr lang="nb-NO" dirty="0"/>
              <a:t> </a:t>
            </a:r>
            <a:r>
              <a:rPr lang="nb-NO" dirty="0" err="1"/>
              <a:t>Gerontology</a:t>
            </a:r>
            <a:r>
              <a:rPr lang="nb-NO" dirty="0"/>
              <a:t> 91 (2017): 79-87.</a:t>
            </a:r>
          </a:p>
          <a:p>
            <a:r>
              <a:rPr lang="nb-NO" dirty="0"/>
              <a:t>Haug, Markus A., et al. "ABC (Act–Belong–Commit) for bedre psykisk helse hos voksne i Norge. En HUNT-studie." Tidsskrift for psykisk helsearbeid 18.2 (2021): 175-187.</a:t>
            </a:r>
          </a:p>
          <a:p>
            <a:r>
              <a:rPr lang="nb-NO" dirty="0"/>
              <a:t>Frestad, Rakel Leirvik. ABC for god livstilfredshet og helse blant kvinner og menn i Norge. En HUNT-studie. MS </a:t>
            </a:r>
            <a:r>
              <a:rPr lang="nb-NO" dirty="0" err="1"/>
              <a:t>thesis</a:t>
            </a:r>
            <a:r>
              <a:rPr lang="nb-NO" dirty="0"/>
              <a:t>. NTNU, 2023.</a:t>
            </a:r>
          </a:p>
          <a:p>
            <a:r>
              <a:rPr lang="nb-NO" dirty="0"/>
              <a:t>Donovan, Robert J., and Nadine Henley. </a:t>
            </a:r>
            <a:r>
              <a:rPr lang="nb-NO" dirty="0" err="1"/>
              <a:t>Social</a:t>
            </a:r>
            <a:r>
              <a:rPr lang="nb-NO" dirty="0"/>
              <a:t> </a:t>
            </a:r>
            <a:r>
              <a:rPr lang="nb-NO" dirty="0" err="1"/>
              <a:t>marketing</a:t>
            </a:r>
            <a:r>
              <a:rPr lang="nb-NO" dirty="0"/>
              <a:t>: </a:t>
            </a:r>
            <a:r>
              <a:rPr lang="nb-NO" dirty="0" err="1"/>
              <a:t>Principles</a:t>
            </a:r>
            <a:r>
              <a:rPr lang="nb-NO" dirty="0"/>
              <a:t> and </a:t>
            </a:r>
            <a:r>
              <a:rPr lang="nb-NO" dirty="0" err="1"/>
              <a:t>practice</a:t>
            </a:r>
            <a:r>
              <a:rPr lang="nb-NO" dirty="0"/>
              <a:t>. Melbourne: IP </a:t>
            </a:r>
            <a:r>
              <a:rPr lang="nb-NO" dirty="0" err="1"/>
              <a:t>communications</a:t>
            </a:r>
            <a:r>
              <a:rPr lang="nb-NO" dirty="0"/>
              <a:t>, 2003.</a:t>
            </a:r>
          </a:p>
          <a:p>
            <a:endParaRPr lang="nb-NO" dirty="0"/>
          </a:p>
        </p:txBody>
      </p:sp>
    </p:spTree>
    <p:extLst>
      <p:ext uri="{BB962C8B-B14F-4D97-AF65-F5344CB8AC3E}">
        <p14:creationId xmlns:p14="http://schemas.microsoft.com/office/powerpoint/2010/main" val="922799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277B-4300-3A79-B610-7036907BF701}"/>
              </a:ext>
            </a:extLst>
          </p:cNvPr>
          <p:cNvSpPr>
            <a:spLocks noGrp="1"/>
          </p:cNvSpPr>
          <p:nvPr>
            <p:ph type="title"/>
          </p:nvPr>
        </p:nvSpPr>
        <p:spPr/>
        <p:txBody>
          <a:bodyPr>
            <a:noAutofit/>
          </a:bodyPr>
          <a:lstStyle/>
          <a:p>
            <a:r>
              <a:rPr lang="en-US" sz="3733" dirty="0" err="1">
                <a:solidFill>
                  <a:srgbClr val="222222"/>
                </a:solidFill>
                <a:latin typeface="Arial" panose="020B0604020202020204" pitchFamily="34" charset="0"/>
              </a:rPr>
              <a:t>Litteratur</a:t>
            </a:r>
            <a:r>
              <a:rPr lang="en-US" sz="3733" dirty="0">
                <a:solidFill>
                  <a:srgbClr val="222222"/>
                </a:solidFill>
                <a:latin typeface="Arial" panose="020B0604020202020204" pitchFamily="34" charset="0"/>
              </a:rPr>
              <a:t>: ABC-</a:t>
            </a:r>
            <a:r>
              <a:rPr lang="en-US" sz="3733" dirty="0" err="1">
                <a:solidFill>
                  <a:srgbClr val="222222"/>
                </a:solidFill>
                <a:latin typeface="Arial" panose="020B0604020202020204" pitchFamily="34" charset="0"/>
              </a:rPr>
              <a:t>kampanje</a:t>
            </a:r>
            <a:r>
              <a:rPr lang="en-US" sz="3733" dirty="0">
                <a:solidFill>
                  <a:srgbClr val="222222"/>
                </a:solidFill>
                <a:latin typeface="Arial" panose="020B0604020202020204" pitchFamily="34" charset="0"/>
              </a:rPr>
              <a:t>-</a:t>
            </a:r>
            <a:r>
              <a:rPr lang="en-US" sz="3733" dirty="0" err="1">
                <a:solidFill>
                  <a:srgbClr val="222222"/>
                </a:solidFill>
                <a:latin typeface="Arial" panose="020B0604020202020204" pitchFamily="34" charset="0"/>
              </a:rPr>
              <a:t>evalueringer</a:t>
            </a:r>
            <a:endParaRPr lang="nb-NO" sz="3733" dirty="0"/>
          </a:p>
        </p:txBody>
      </p:sp>
      <p:sp>
        <p:nvSpPr>
          <p:cNvPr id="3" name="Content Placeholder 2">
            <a:extLst>
              <a:ext uri="{FF2B5EF4-FFF2-40B4-BE49-F238E27FC236}">
                <a16:creationId xmlns:a16="http://schemas.microsoft.com/office/drawing/2014/main" id="{F1624F76-0E9D-2C86-603F-505BCF7C84BF}"/>
              </a:ext>
            </a:extLst>
          </p:cNvPr>
          <p:cNvSpPr>
            <a:spLocks noGrp="1"/>
          </p:cNvSpPr>
          <p:nvPr>
            <p:ph idx="1"/>
          </p:nvPr>
        </p:nvSpPr>
        <p:spPr/>
        <p:txBody>
          <a:bodyPr>
            <a:normAutofit fontScale="70000" lnSpcReduction="20000"/>
          </a:bodyPr>
          <a:lstStyle/>
          <a:p>
            <a:r>
              <a:rPr lang="en-US" dirty="0"/>
              <a:t>Donovan, Robert J., et al. "Implementing mental health promotion: the act–belong–commit mentally healthy WA campaign in Western Australia." International Journal of Mental Health Promotion 8.1 (2006): 33-42.</a:t>
            </a:r>
          </a:p>
          <a:p>
            <a:r>
              <a:rPr lang="en-US" dirty="0"/>
              <a:t>Hinrichsen, Carsten, et al. "Implementing mental health promotion initiatives—process evaluation of the ABCs of mental health in Denmark." International journal of environmental research and public health 17.16 (2020): 5819.</a:t>
            </a:r>
          </a:p>
          <a:p>
            <a:r>
              <a:rPr lang="en-US" dirty="0"/>
              <a:t>Donovan, R., </a:t>
            </a:r>
            <a:r>
              <a:rPr lang="en-US" dirty="0" err="1"/>
              <a:t>Jalleh</a:t>
            </a:r>
            <a:r>
              <a:rPr lang="en-US" dirty="0"/>
              <a:t>, G., Robinson, K. and Lin, C. (2016), “Impact of a population-wide mental health promotion campaign on people with a diagnosed mental illness or recent mental health problem”, Australian and New Zealand Journal of Public Health, Vol. 40 No. 3, pp. 274-275.</a:t>
            </a:r>
          </a:p>
          <a:p>
            <a:r>
              <a:rPr lang="en-US" dirty="0"/>
              <a:t>Drane, C.F., Lin, C., </a:t>
            </a:r>
            <a:r>
              <a:rPr lang="en-US" dirty="0" err="1"/>
              <a:t>Jalleh</a:t>
            </a:r>
            <a:r>
              <a:rPr lang="en-US" dirty="0"/>
              <a:t>, G. and Donovan, R.J. (2022), “Impact of the Act-Belong-Commit campaign on seeking information about and getting help for mental health problems”, Health Promotion Journal of Australia, </a:t>
            </a:r>
            <a:r>
              <a:rPr lang="en-US" dirty="0" err="1"/>
              <a:t>doi</a:t>
            </a:r>
            <a:r>
              <a:rPr lang="en-US" dirty="0"/>
              <a:t>: 10.1002/hpja.605.</a:t>
            </a:r>
          </a:p>
          <a:p>
            <a:r>
              <a:rPr lang="en-US" dirty="0"/>
              <a:t>Santini, Ziggi Ivan, et al. "Impact evaluation of the “ABCs of Mental Health” in Denmark and the role of mental health-promoting beliefs and actions." Mental Health and Social Inclusion 26.3 (2022): 271-291.</a:t>
            </a:r>
          </a:p>
          <a:p>
            <a:endParaRPr lang="nb-NO" dirty="0"/>
          </a:p>
        </p:txBody>
      </p:sp>
    </p:spTree>
    <p:extLst>
      <p:ext uri="{BB962C8B-B14F-4D97-AF65-F5344CB8AC3E}">
        <p14:creationId xmlns:p14="http://schemas.microsoft.com/office/powerpoint/2010/main" val="155724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5F29AE-E53D-8C38-C9DC-A87BE9AA3C36}"/>
              </a:ext>
            </a:extLst>
          </p:cNvPr>
          <p:cNvSpPr>
            <a:spLocks noGrp="1"/>
          </p:cNvSpPr>
          <p:nvPr>
            <p:ph type="title"/>
          </p:nvPr>
        </p:nvSpPr>
        <p:spPr>
          <a:xfrm>
            <a:off x="815009" y="722934"/>
            <a:ext cx="10850218" cy="4574623"/>
          </a:xfrm>
        </p:spPr>
        <p:txBody>
          <a:bodyPr>
            <a:normAutofit/>
          </a:bodyPr>
          <a:lstStyle/>
          <a:p>
            <a:r>
              <a:rPr lang="nb-NO" sz="2800" dirty="0">
                <a:latin typeface="Barlow" panose="00000500000000000000" pitchFamily="2" charset="0"/>
              </a:rPr>
              <a:t>Her kan du legge inn en tilpasset framside og for eksempel en «</a:t>
            </a:r>
            <a:r>
              <a:rPr lang="nb-NO" sz="2800" dirty="0" err="1">
                <a:latin typeface="Barlow" panose="00000500000000000000" pitchFamily="2" charset="0"/>
              </a:rPr>
              <a:t>icebreaker</a:t>
            </a:r>
            <a:r>
              <a:rPr lang="nb-NO" sz="2800" dirty="0">
                <a:latin typeface="Barlow" panose="00000500000000000000" pitchFamily="2" charset="0"/>
              </a:rPr>
              <a:t>» eller en </a:t>
            </a:r>
            <a:r>
              <a:rPr lang="nb-NO" sz="2800" dirty="0" err="1">
                <a:latin typeface="Barlow" panose="00000500000000000000" pitchFamily="2" charset="0"/>
              </a:rPr>
              <a:t>teaser</a:t>
            </a:r>
            <a:r>
              <a:rPr lang="nb-NO" sz="2800" dirty="0">
                <a:latin typeface="Barlow" panose="00000500000000000000" pitchFamily="2" charset="0"/>
              </a:rPr>
              <a:t>.. </a:t>
            </a:r>
            <a:br>
              <a:rPr lang="nb-NO" sz="2800" dirty="0">
                <a:latin typeface="Barlow" panose="00000500000000000000" pitchFamily="2" charset="0"/>
              </a:rPr>
            </a:br>
            <a:br>
              <a:rPr lang="nb-NO" sz="2800" dirty="0">
                <a:latin typeface="Barlow" panose="00000500000000000000" pitchFamily="2" charset="0"/>
              </a:rPr>
            </a:br>
            <a:r>
              <a:rPr lang="nb-NO" sz="2800" dirty="0">
                <a:latin typeface="Barlow" panose="00000500000000000000" pitchFamily="2" charset="0"/>
              </a:rPr>
              <a:t>Tips: </a:t>
            </a:r>
            <a:br>
              <a:rPr lang="nb-NO" sz="3600" dirty="0">
                <a:latin typeface="Barlow" panose="00000500000000000000" pitchFamily="2" charset="0"/>
              </a:rPr>
            </a:br>
            <a:r>
              <a:rPr lang="nb-NO" sz="2800" dirty="0">
                <a:solidFill>
                  <a:srgbClr val="FF0000"/>
                </a:solidFill>
                <a:latin typeface="Barlow" panose="00000500000000000000" pitchFamily="2" charset="0"/>
              </a:rPr>
              <a:t>- En film</a:t>
            </a:r>
            <a:br>
              <a:rPr lang="nb-NO" sz="2800" dirty="0">
                <a:solidFill>
                  <a:srgbClr val="FF0000"/>
                </a:solidFill>
                <a:latin typeface="Barlow" panose="00000500000000000000" pitchFamily="2" charset="0"/>
              </a:rPr>
            </a:br>
            <a:r>
              <a:rPr lang="nb-NO" sz="2800" dirty="0">
                <a:solidFill>
                  <a:srgbClr val="FF0000"/>
                </a:solidFill>
                <a:latin typeface="Barlow" panose="00000500000000000000" pitchFamily="2" charset="0"/>
              </a:rPr>
              <a:t>- Samtalekort</a:t>
            </a:r>
            <a:br>
              <a:rPr lang="nb-NO" sz="2800" dirty="0">
                <a:solidFill>
                  <a:srgbClr val="FF0000"/>
                </a:solidFill>
                <a:latin typeface="Barlow" panose="00000500000000000000" pitchFamily="2" charset="0"/>
              </a:rPr>
            </a:br>
            <a:r>
              <a:rPr lang="nb-NO" sz="2800" dirty="0">
                <a:solidFill>
                  <a:srgbClr val="FF0000"/>
                </a:solidFill>
                <a:latin typeface="Barlow" panose="00000500000000000000" pitchFamily="2" charset="0"/>
              </a:rPr>
              <a:t>- Spå hverandre</a:t>
            </a:r>
            <a:br>
              <a:rPr lang="nb-NO" sz="2800" dirty="0">
                <a:solidFill>
                  <a:srgbClr val="FF0000"/>
                </a:solidFill>
                <a:latin typeface="Barlow" panose="00000500000000000000" pitchFamily="2" charset="0"/>
              </a:rPr>
            </a:br>
            <a:r>
              <a:rPr lang="nb-NO" sz="2800" dirty="0">
                <a:solidFill>
                  <a:srgbClr val="FF0000"/>
                </a:solidFill>
                <a:latin typeface="Barlow" panose="00000500000000000000" pitchFamily="2" charset="0"/>
              </a:rPr>
              <a:t>- En kort summing omkring hvilke råd vi har for fysisk helse – hva så med råd for psykisk helse? </a:t>
            </a:r>
            <a:endParaRPr lang="nb-NO" sz="3600" dirty="0">
              <a:solidFill>
                <a:srgbClr val="FF0000"/>
              </a:solidFill>
              <a:latin typeface="Barlow" panose="00000500000000000000" pitchFamily="2" charset="0"/>
            </a:endParaRPr>
          </a:p>
        </p:txBody>
      </p:sp>
    </p:spTree>
    <p:extLst>
      <p:ext uri="{BB962C8B-B14F-4D97-AF65-F5344CB8AC3E}">
        <p14:creationId xmlns:p14="http://schemas.microsoft.com/office/powerpoint/2010/main" val="4016761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5F3BD-3709-9309-CAFE-CC90CFEA199B}"/>
            </a:ext>
          </a:extLst>
        </p:cNvPr>
        <p:cNvGrpSpPr/>
        <p:nvPr/>
      </p:nvGrpSpPr>
      <p:grpSpPr>
        <a:xfrm>
          <a:off x="0" y="0"/>
          <a:ext cx="0" cy="0"/>
          <a:chOff x="0" y="0"/>
          <a:chExt cx="0" cy="0"/>
        </a:xfrm>
      </p:grpSpPr>
      <p:pic>
        <p:nvPicPr>
          <p:cNvPr id="11" name="Bilde 10">
            <a:extLst>
              <a:ext uri="{FF2B5EF4-FFF2-40B4-BE49-F238E27FC236}">
                <a16:creationId xmlns:a16="http://schemas.microsoft.com/office/drawing/2014/main" id="{7914C6F0-1B1E-61E4-87E4-A4E9EB2069B3}"/>
              </a:ext>
            </a:extLst>
          </p:cNvPr>
          <p:cNvPicPr>
            <a:picLocks noChangeAspect="1"/>
          </p:cNvPicPr>
          <p:nvPr/>
        </p:nvPicPr>
        <p:blipFill>
          <a:blip r:embed="rId3"/>
          <a:srcRect l="33418" t="64603" r="34808" b="2222"/>
          <a:stretch/>
        </p:blipFill>
        <p:spPr>
          <a:xfrm>
            <a:off x="9836972" y="2204027"/>
            <a:ext cx="2169356" cy="2275114"/>
          </a:xfrm>
          <a:prstGeom prst="rect">
            <a:avLst/>
          </a:prstGeom>
        </p:spPr>
      </p:pic>
      <p:sp>
        <p:nvSpPr>
          <p:cNvPr id="2" name="TekstSylinder 1">
            <a:extLst>
              <a:ext uri="{FF2B5EF4-FFF2-40B4-BE49-F238E27FC236}">
                <a16:creationId xmlns:a16="http://schemas.microsoft.com/office/drawing/2014/main" id="{B9B2E1DF-FD18-D7EF-586C-0D894723B968}"/>
              </a:ext>
            </a:extLst>
          </p:cNvPr>
          <p:cNvSpPr txBox="1"/>
          <p:nvPr/>
        </p:nvSpPr>
        <p:spPr>
          <a:xfrm>
            <a:off x="1490870" y="844826"/>
            <a:ext cx="6897756" cy="646331"/>
          </a:xfrm>
          <a:prstGeom prst="rect">
            <a:avLst/>
          </a:prstGeom>
          <a:noFill/>
        </p:spPr>
        <p:txBody>
          <a:bodyPr wrap="square" rtlCol="0">
            <a:spAutoFit/>
          </a:bodyPr>
          <a:lstStyle/>
          <a:p>
            <a:r>
              <a:rPr lang="nb-NO" dirty="0"/>
              <a:t>Ulike målgrupper: </a:t>
            </a:r>
          </a:p>
          <a:p>
            <a:endParaRPr lang="nb-NO" dirty="0"/>
          </a:p>
        </p:txBody>
      </p:sp>
      <p:pic>
        <p:nvPicPr>
          <p:cNvPr id="7" name="Bilde 6">
            <a:extLst>
              <a:ext uri="{FF2B5EF4-FFF2-40B4-BE49-F238E27FC236}">
                <a16:creationId xmlns:a16="http://schemas.microsoft.com/office/drawing/2014/main" id="{5B631684-3B55-92BD-784B-901FA56896FA}"/>
              </a:ext>
            </a:extLst>
          </p:cNvPr>
          <p:cNvPicPr>
            <a:picLocks noChangeAspect="1"/>
          </p:cNvPicPr>
          <p:nvPr/>
        </p:nvPicPr>
        <p:blipFill>
          <a:blip r:embed="rId4"/>
          <a:srcRect l="5244" r="5244"/>
          <a:stretch>
            <a:fillRect/>
          </a:stretch>
        </p:blipFill>
        <p:spPr>
          <a:xfrm>
            <a:off x="0" y="0"/>
            <a:ext cx="12192000" cy="6858000"/>
          </a:xfrm>
          <a:prstGeom prst="rect">
            <a:avLst/>
          </a:prstGeom>
        </p:spPr>
      </p:pic>
    </p:spTree>
    <p:extLst>
      <p:ext uri="{BB962C8B-B14F-4D97-AF65-F5344CB8AC3E}">
        <p14:creationId xmlns:p14="http://schemas.microsoft.com/office/powerpoint/2010/main" val="2717395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496D610-F138-FFBD-1A49-DECA466C4D7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6AB933-47E4-ED94-2B06-496B7F564FAC}"/>
              </a:ext>
            </a:extLst>
          </p:cNvPr>
          <p:cNvPicPr>
            <a:picLocks noChangeAspect="1"/>
          </p:cNvPicPr>
          <p:nvPr/>
        </p:nvPicPr>
        <p:blipFill>
          <a:blip r:embed="rId3"/>
          <a:stretch>
            <a:fillRect/>
          </a:stretch>
        </p:blipFill>
        <p:spPr>
          <a:xfrm>
            <a:off x="10334087" y="413038"/>
            <a:ext cx="1505999" cy="704561"/>
          </a:xfrm>
          <a:prstGeom prst="rect">
            <a:avLst/>
          </a:prstGeom>
        </p:spPr>
      </p:pic>
      <p:sp>
        <p:nvSpPr>
          <p:cNvPr id="3" name="TekstSylinder 2">
            <a:extLst>
              <a:ext uri="{FF2B5EF4-FFF2-40B4-BE49-F238E27FC236}">
                <a16:creationId xmlns:a16="http://schemas.microsoft.com/office/drawing/2014/main" id="{56C21C5E-927E-FB80-C5D3-3A7D9E8E8637}"/>
              </a:ext>
            </a:extLst>
          </p:cNvPr>
          <p:cNvSpPr txBox="1"/>
          <p:nvPr/>
        </p:nvSpPr>
        <p:spPr>
          <a:xfrm>
            <a:off x="610332" y="760913"/>
            <a:ext cx="9982173"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rgbClr val="CAE7DD">
                    <a:lumMod val="50000"/>
                  </a:srgbClr>
                </a:solidFill>
                <a:effectLst/>
                <a:uLnTx/>
                <a:uFillTx/>
                <a:latin typeface="Barlow Medium" panose="00000600000000000000" pitchFamily="2" charset="0"/>
                <a:ea typeface="+mn-ea"/>
                <a:cs typeface="+mn-cs"/>
              </a:rPr>
              <a:t>Arbeidslivets ABC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Arbeidslivet er en viktig folkehelsearena fordi:</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Det er den største «felles» arenaen for voksne 18-67 år.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Strukturer som egner seg for forebyggende og helsefremmende arbeid (arbeidsmiljølovgivningen setter dette i system).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Enkelheten i ABC-budskapet fungerer svært godt, også i arbeidslivet – det skaper motivasjon og engasjement.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Arbeidslivet kjenner utfordringene med økende psykisk uhelse på kroppen. De er derfor klare for å gjøre et løft for å beholde og inkludere arbeidskraft.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srgbClr val="231E20"/>
              </a:solidFill>
              <a:effectLst/>
              <a:uLnTx/>
              <a:uFillTx/>
              <a:latin typeface="Calibri" panose="020F0502020204030204"/>
              <a:ea typeface="+mn-ea"/>
              <a:cs typeface="+mn-cs"/>
            </a:endParaRPr>
          </a:p>
        </p:txBody>
      </p:sp>
      <p:pic>
        <p:nvPicPr>
          <p:cNvPr id="6" name="Bilde 5" descr="Et bilde som inneholder tekst, sirkel, Font, logo&#10;&#10;KI-generert innhold kan være feil.">
            <a:extLst>
              <a:ext uri="{FF2B5EF4-FFF2-40B4-BE49-F238E27FC236}">
                <a16:creationId xmlns:a16="http://schemas.microsoft.com/office/drawing/2014/main" id="{424AAB09-B9C2-46CC-BCCE-0065E4ED9908}"/>
              </a:ext>
            </a:extLst>
          </p:cNvPr>
          <p:cNvPicPr>
            <a:picLocks noChangeAspect="1"/>
          </p:cNvPicPr>
          <p:nvPr/>
        </p:nvPicPr>
        <p:blipFill>
          <a:blip r:embed="rId4">
            <a:extLst>
              <a:ext uri="{28A0092B-C50C-407E-A947-70E740481C1C}">
                <a14:useLocalDpi xmlns:a14="http://schemas.microsoft.com/office/drawing/2010/main" val="0"/>
              </a:ext>
            </a:extLst>
          </a:blip>
          <a:srcRect l="5691" t="8446" r="11467" b="4457"/>
          <a:stretch>
            <a:fillRect/>
          </a:stretch>
        </p:blipFill>
        <p:spPr>
          <a:xfrm>
            <a:off x="10255864" y="306645"/>
            <a:ext cx="1662443" cy="1621908"/>
          </a:xfrm>
          <a:prstGeom prst="flowChartConnector">
            <a:avLst/>
          </a:prstGeom>
        </p:spPr>
      </p:pic>
    </p:spTree>
    <p:extLst>
      <p:ext uri="{BB962C8B-B14F-4D97-AF65-F5344CB8AC3E}">
        <p14:creationId xmlns:p14="http://schemas.microsoft.com/office/powerpoint/2010/main" val="348088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190AC-668A-409E-933B-D6FB41A99CE0}"/>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AAD0EC3A-5219-72AC-0773-BFA706873745}"/>
              </a:ext>
            </a:extLst>
          </p:cNvPr>
          <p:cNvSpPr/>
          <p:nvPr/>
        </p:nvSpPr>
        <p:spPr>
          <a:xfrm>
            <a:off x="0" y="3339"/>
            <a:ext cx="8482395" cy="6875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kstSylinder 4">
            <a:extLst>
              <a:ext uri="{FF2B5EF4-FFF2-40B4-BE49-F238E27FC236}">
                <a16:creationId xmlns:a16="http://schemas.microsoft.com/office/drawing/2014/main" id="{3C9F75E5-C08C-04AF-A63E-ED812F0FF00F}"/>
              </a:ext>
            </a:extLst>
          </p:cNvPr>
          <p:cNvSpPr txBox="1"/>
          <p:nvPr/>
        </p:nvSpPr>
        <p:spPr>
          <a:xfrm>
            <a:off x="197225" y="223785"/>
            <a:ext cx="8087943" cy="642868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2000" b="0" i="0" u="none" strike="noStrike" kern="100" cap="none" spc="0" normalizeH="0" baseline="0" noProof="0" dirty="0">
                <a:ln>
                  <a:noFill/>
                </a:ln>
                <a:solidFill>
                  <a:srgbClr val="231E20"/>
                </a:solidFill>
                <a:effectLst/>
                <a:uLnTx/>
                <a:uFillTx/>
                <a:latin typeface="Barlow Medium" panose="00000600000000000000" pitchFamily="2" charset="0"/>
                <a:ea typeface="Aptos" panose="020B0004020202020204" pitchFamily="34" charset="0"/>
                <a:cs typeface="Times New Roman" panose="02020603050405020304" pitchFamily="18" charset="0"/>
              </a:rPr>
              <a:t>Om verktøyene</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rPr>
              <a:t>Arbeidslivets ABC kan ha effekt på to nivå:</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rPr>
              <a:t>Helsefremmende effekt for alle.</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rPr>
              <a:t>Ekstra stor effekt for sårbare grupper, f.eks. de som har eller er i ferd med å utvikle psykiske plager, lærlinger/ungdom. </a:t>
            </a:r>
            <a:br>
              <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rPr>
            </a:br>
            <a:endPar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rPr>
              <a:t>I Arbeidslivets ABC er vi opptatt både av å BEHOLDE og INKLUDERE:</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rPr>
              <a:t>Beholde: Hindre sykefravær og frafall ved å ivareta virksomhetens egne ansatte.</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rPr>
              <a:t>Inkludere: Ivareta de som står utenfor og ønsker å komme seg inn på arbeidsmarkedet.</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rPr>
              <a:t>Til sammen vil dette bidra til at flere er i arbeid, med de positive effektene dette har for den enkelte og samfunnsøkonomien. Dette viser at det er sammenfallende mål/interesser i helsesektoren og arbeids- og velferdssektoren</a:t>
            </a:r>
            <a:br>
              <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rPr>
            </a:br>
            <a:endPar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rPr>
              <a:t>Arbeidslivets ABC følger HØRE- og GJØRE-strategien. </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rPr>
              <a:t>HØRE: Vi ønsker at ABC-budskapet skal gjøres kjent på arbeidsplassen, slik at den enkelte får økt helsekompetanse og i større grad kan ta gode valg for egen og andres psykiske helse.</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nb-NO" sz="1600" b="0" i="0" u="none" strike="noStrike" kern="100" cap="none" spc="0" normalizeH="0" baseline="0" noProof="0" dirty="0">
                <a:ln>
                  <a:noFill/>
                </a:ln>
                <a:solidFill>
                  <a:srgbClr val="231E20"/>
                </a:solidFill>
                <a:effectLst/>
                <a:uLnTx/>
                <a:uFillTx/>
                <a:latin typeface="Barlow" panose="00000500000000000000" pitchFamily="2" charset="0"/>
                <a:ea typeface="Aptos" panose="020B0004020202020204" pitchFamily="34" charset="0"/>
                <a:cs typeface="Times New Roman" panose="02020603050405020304" pitchFamily="18" charset="0"/>
              </a:rPr>
              <a:t>GJØRE: Skape en kultur hvor ABC blir noe man GJØR, slik at man blir «utsatt for» ABC i arbeidshverdagen.</a:t>
            </a:r>
          </a:p>
        </p:txBody>
      </p:sp>
      <p:sp>
        <p:nvSpPr>
          <p:cNvPr id="7" name="TekstSylinder 6">
            <a:extLst>
              <a:ext uri="{FF2B5EF4-FFF2-40B4-BE49-F238E27FC236}">
                <a16:creationId xmlns:a16="http://schemas.microsoft.com/office/drawing/2014/main" id="{3C69B694-78AF-D477-BE4D-1DA38B1D4BE0}"/>
              </a:ext>
            </a:extLst>
          </p:cNvPr>
          <p:cNvSpPr txBox="1"/>
          <p:nvPr/>
        </p:nvSpPr>
        <p:spPr>
          <a:xfrm>
            <a:off x="8610046" y="625185"/>
            <a:ext cx="3315155" cy="5355312"/>
          </a:xfrm>
          <a:prstGeom prst="rect">
            <a:avLst/>
          </a:prstGeom>
          <a:noFill/>
        </p:spPr>
        <p:txBody>
          <a:bodyPr wrap="square" rtlCol="0">
            <a:spAutoFit/>
          </a:bodyPr>
          <a:lstStyle/>
          <a:p>
            <a:r>
              <a:rPr lang="nb-NO" dirty="0">
                <a:solidFill>
                  <a:srgbClr val="FF0000"/>
                </a:solidFill>
                <a:latin typeface="Barlow" panose="00000500000000000000" pitchFamily="2" charset="0"/>
              </a:rPr>
              <a:t>Forslag til diskusjonsoppgaver</a:t>
            </a:r>
          </a:p>
          <a:p>
            <a:endParaRPr lang="nb-NO" dirty="0">
              <a:latin typeface="Barlow" panose="00000500000000000000" pitchFamily="2" charset="0"/>
            </a:endParaRPr>
          </a:p>
          <a:p>
            <a:r>
              <a:rPr lang="nb-NO" dirty="0">
                <a:latin typeface="Barlow" panose="00000500000000000000" pitchFamily="2" charset="0"/>
              </a:rPr>
              <a:t>Hva kan ABC bidra med i vår organisasjon? </a:t>
            </a:r>
          </a:p>
          <a:p>
            <a:endParaRPr lang="nb-NO" dirty="0">
              <a:latin typeface="Barlow" panose="00000500000000000000" pitchFamily="2" charset="0"/>
            </a:endParaRPr>
          </a:p>
          <a:p>
            <a:r>
              <a:rPr lang="nb-NO" dirty="0">
                <a:latin typeface="Barlow" panose="00000500000000000000" pitchFamily="2" charset="0"/>
              </a:rPr>
              <a:t>Hva gjør vi allerede av tiltak som er i tråd med ABC? </a:t>
            </a:r>
          </a:p>
          <a:p>
            <a:endParaRPr lang="nb-NO" dirty="0">
              <a:latin typeface="Barlow" panose="00000500000000000000" pitchFamily="2" charset="0"/>
            </a:endParaRPr>
          </a:p>
          <a:p>
            <a:r>
              <a:rPr lang="nb-NO" dirty="0">
                <a:latin typeface="Barlow" panose="00000500000000000000" pitchFamily="2" charset="0"/>
              </a:rPr>
              <a:t>Hva kan vi gjøre mer av? </a:t>
            </a:r>
          </a:p>
          <a:p>
            <a:endParaRPr lang="nb-NO" dirty="0">
              <a:latin typeface="Barlow" panose="00000500000000000000" pitchFamily="2" charset="0"/>
            </a:endParaRPr>
          </a:p>
          <a:p>
            <a:r>
              <a:rPr lang="nb-NO" dirty="0">
                <a:latin typeface="Barlow" panose="00000500000000000000" pitchFamily="2" charset="0"/>
              </a:rPr>
              <a:t>Hvordan kan vi ta rammeverket i bruk hos oss? </a:t>
            </a:r>
          </a:p>
          <a:p>
            <a:endParaRPr lang="nb-NO" dirty="0">
              <a:latin typeface="Barlow" panose="00000500000000000000" pitchFamily="2" charset="0"/>
            </a:endParaRPr>
          </a:p>
          <a:p>
            <a:r>
              <a:rPr lang="nb-NO" dirty="0">
                <a:latin typeface="Barlow" panose="00000500000000000000" pitchFamily="2" charset="0"/>
              </a:rPr>
              <a:t>Hvordan skal vi organisere dette? </a:t>
            </a:r>
          </a:p>
          <a:p>
            <a:endParaRPr lang="nb-NO" dirty="0">
              <a:latin typeface="Barlow" panose="00000500000000000000" pitchFamily="2" charset="0"/>
            </a:endParaRPr>
          </a:p>
          <a:p>
            <a:r>
              <a:rPr lang="nb-NO" dirty="0">
                <a:latin typeface="Barlow" panose="00000500000000000000" pitchFamily="2" charset="0"/>
              </a:rPr>
              <a:t>Hva trengs for å komme i gang? </a:t>
            </a:r>
          </a:p>
          <a:p>
            <a:endParaRPr lang="nb-NO" dirty="0">
              <a:latin typeface="Barlow" panose="00000500000000000000" pitchFamily="2" charset="0"/>
            </a:endParaRPr>
          </a:p>
          <a:p>
            <a:r>
              <a:rPr lang="nb-NO" dirty="0">
                <a:latin typeface="Barlow" panose="00000500000000000000" pitchFamily="2" charset="0"/>
              </a:rPr>
              <a:t>Hvordan skal vi evaluere? </a:t>
            </a:r>
          </a:p>
        </p:txBody>
      </p:sp>
    </p:spTree>
    <p:extLst>
      <p:ext uri="{BB962C8B-B14F-4D97-AF65-F5344CB8AC3E}">
        <p14:creationId xmlns:p14="http://schemas.microsoft.com/office/powerpoint/2010/main" val="575403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1AF1DC-1DFE-240E-AB6E-E17944622F0B}"/>
              </a:ext>
            </a:extLst>
          </p:cNvPr>
          <p:cNvSpPr>
            <a:spLocks noGrp="1"/>
          </p:cNvSpPr>
          <p:nvPr>
            <p:ph type="title"/>
          </p:nvPr>
        </p:nvSpPr>
        <p:spPr/>
        <p:txBody>
          <a:bodyPr>
            <a:normAutofit/>
          </a:bodyPr>
          <a:lstStyle/>
          <a:p>
            <a:r>
              <a:rPr lang="nb-NO" sz="4000" dirty="0"/>
              <a:t>Tips til refleksjonsspørsmål til ulike målgrupper</a:t>
            </a:r>
          </a:p>
        </p:txBody>
      </p:sp>
      <p:sp>
        <p:nvSpPr>
          <p:cNvPr id="3" name="Plassholder for innhold 2">
            <a:extLst>
              <a:ext uri="{FF2B5EF4-FFF2-40B4-BE49-F238E27FC236}">
                <a16:creationId xmlns:a16="http://schemas.microsoft.com/office/drawing/2014/main" id="{9D71DC5D-FA4A-F175-D15F-0FCFB373F44E}"/>
              </a:ext>
            </a:extLst>
          </p:cNvPr>
          <p:cNvSpPr>
            <a:spLocks noGrp="1"/>
          </p:cNvSpPr>
          <p:nvPr>
            <p:ph idx="1"/>
          </p:nvPr>
        </p:nvSpPr>
        <p:spPr>
          <a:xfrm>
            <a:off x="838200" y="1690688"/>
            <a:ext cx="10711543" cy="4792889"/>
          </a:xfrm>
        </p:spPr>
        <p:txBody>
          <a:bodyPr>
            <a:normAutofit fontScale="77500" lnSpcReduction="20000"/>
          </a:bodyPr>
          <a:lstStyle/>
          <a:p>
            <a:r>
              <a:rPr lang="nb-NO" dirty="0"/>
              <a:t>Hva kan ABC-rammeverket bidra til hos oss? </a:t>
            </a:r>
          </a:p>
          <a:p>
            <a:r>
              <a:rPr lang="nb-NO" dirty="0"/>
              <a:t>Hva er våre behov? </a:t>
            </a:r>
          </a:p>
          <a:p>
            <a:r>
              <a:rPr lang="nb-NO" dirty="0"/>
              <a:t>Hva ønsker vi å oppnå ved å ta i bruk ABC</a:t>
            </a:r>
          </a:p>
          <a:p>
            <a:r>
              <a:rPr lang="nb-NO" dirty="0"/>
              <a:t>Hva gjør vi allerede i dag som er i tråd med ABC</a:t>
            </a:r>
          </a:p>
          <a:p>
            <a:r>
              <a:rPr lang="nb-NO" dirty="0"/>
              <a:t>Hva kan vi bruke denne kunnskapen til? </a:t>
            </a:r>
          </a:p>
          <a:p>
            <a:r>
              <a:rPr lang="nb-NO" dirty="0"/>
              <a:t>Hvordan organisere en slik satsning hos oss? </a:t>
            </a:r>
          </a:p>
          <a:p>
            <a:r>
              <a:rPr lang="nb-NO" dirty="0"/>
              <a:t>Hvordan forankre? </a:t>
            </a:r>
          </a:p>
          <a:p>
            <a:r>
              <a:rPr lang="nb-NO" dirty="0"/>
              <a:t>Hvordan få til bred medvirkning og involvering? </a:t>
            </a:r>
          </a:p>
          <a:p>
            <a:r>
              <a:rPr lang="nb-NO" dirty="0"/>
              <a:t>Hvilket planverk og strukturer kan dette forankres i? </a:t>
            </a:r>
          </a:p>
          <a:p>
            <a:r>
              <a:rPr lang="nb-NO" dirty="0"/>
              <a:t>Hvordan evaluere? </a:t>
            </a:r>
          </a:p>
          <a:p>
            <a:r>
              <a:rPr lang="nb-NO" dirty="0"/>
              <a:t>Hvem skal ha ansvaret?</a:t>
            </a:r>
          </a:p>
          <a:p>
            <a:r>
              <a:rPr lang="nb-NO" dirty="0"/>
              <a:t>Hvordan skal vi organisere dette hos oss?</a:t>
            </a:r>
          </a:p>
          <a:p>
            <a:r>
              <a:rPr lang="nb-NO" dirty="0"/>
              <a:t>Hvordan få til samarbeid på tvers? </a:t>
            </a:r>
          </a:p>
          <a:p>
            <a:endParaRPr lang="nb-NO" dirty="0"/>
          </a:p>
        </p:txBody>
      </p:sp>
    </p:spTree>
    <p:extLst>
      <p:ext uri="{BB962C8B-B14F-4D97-AF65-F5344CB8AC3E}">
        <p14:creationId xmlns:p14="http://schemas.microsoft.com/office/powerpoint/2010/main" val="321873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CCB2661-7314-413F-8433-CECF2345EA79}"/>
              </a:ext>
            </a:extLst>
          </p:cNvPr>
          <p:cNvSpPr/>
          <p:nvPr/>
        </p:nvSpPr>
        <p:spPr>
          <a:xfrm>
            <a:off x="142949" y="4849"/>
            <a:ext cx="9627022" cy="6875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b-NO" sz="1800" b="0" i="0" u="none" strike="noStrike" kern="0" cap="none" spc="0" normalizeH="0" baseline="0" noProof="0">
                <a:ln>
                  <a:noFill/>
                </a:ln>
                <a:solidFill>
                  <a:srgbClr val="262627"/>
                </a:solidFill>
                <a:effectLst/>
                <a:uLnTx/>
                <a:uFillTx/>
                <a:latin typeface="Barlow" panose="00000500000000000000" pitchFamily="2" charset="0"/>
                <a:ea typeface="Barlow"/>
                <a:cs typeface="Barlow"/>
                <a:sym typeface="Barlow"/>
              </a:rPr>
              <a:t>et. </a:t>
            </a:r>
          </a:p>
        </p:txBody>
      </p:sp>
      <p:sp>
        <p:nvSpPr>
          <p:cNvPr id="5" name="TekstSylinder 4">
            <a:extLst>
              <a:ext uri="{FF2B5EF4-FFF2-40B4-BE49-F238E27FC236}">
                <a16:creationId xmlns:a16="http://schemas.microsoft.com/office/drawing/2014/main" id="{DEF38BD7-51A6-4849-A78F-ED0288D828A1}"/>
              </a:ext>
            </a:extLst>
          </p:cNvPr>
          <p:cNvSpPr txBox="1"/>
          <p:nvPr/>
        </p:nvSpPr>
        <p:spPr>
          <a:xfrm>
            <a:off x="4855850" y="713043"/>
            <a:ext cx="4914121" cy="581082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b-NO" sz="2400" b="0" i="1" u="none" strike="noStrike" kern="1200" cap="none" spc="0" normalizeH="0" baseline="0" noProof="0" dirty="0">
                <a:ln>
                  <a:noFill/>
                </a:ln>
                <a:solidFill>
                  <a:srgbClr val="212121"/>
                </a:solidFill>
                <a:effectLst/>
                <a:uLnTx/>
                <a:uFillTx/>
                <a:latin typeface="Barlow Medium" panose="00000600000000000000" pitchFamily="2" charset="0"/>
                <a:ea typeface="+mn-ea"/>
                <a:cs typeface="+mn-cs"/>
              </a:rPr>
              <a:t>ABC for god psykisk helse </a:t>
            </a:r>
            <a:r>
              <a:rPr kumimoji="0" lang="nb-NO" sz="2400" b="0" i="0" u="none" strike="noStrike" kern="1200" cap="none" spc="0" normalizeH="0" baseline="0" noProof="0" dirty="0">
                <a:ln>
                  <a:noFill/>
                </a:ln>
                <a:solidFill>
                  <a:srgbClr val="212121"/>
                </a:solidFill>
                <a:effectLst/>
                <a:uLnTx/>
                <a:uFillTx/>
                <a:latin typeface="Barlow Medium" panose="00000600000000000000" pitchFamily="2" charset="0"/>
                <a:ea typeface="+mn-ea"/>
                <a:cs typeface="+mn-cs"/>
              </a:rPr>
              <a:t>er en folkehelsekampanje som handler om å bygge og styrke psykisk helse for hele befolkningen</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nb-NO" sz="2400" b="0" i="0" u="none" strike="noStrike" kern="1200" cap="none" spc="0" normalizeH="0" baseline="0" noProof="0" dirty="0">
              <a:ln>
                <a:noFill/>
              </a:ln>
              <a:solidFill>
                <a:srgbClr val="212121"/>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b-NO" sz="2400" b="0" i="0" u="none" strike="noStrike" kern="1200" cap="none" spc="0" normalizeH="0" baseline="0" noProof="0" dirty="0">
                <a:ln>
                  <a:noFill/>
                </a:ln>
                <a:solidFill>
                  <a:srgbClr val="231E20"/>
                </a:solidFill>
                <a:effectLst/>
                <a:uLnTx/>
                <a:uFillTx/>
                <a:latin typeface="Barlow Medium" panose="00000600000000000000" pitchFamily="2" charset="0"/>
                <a:ea typeface="+mn-ea"/>
                <a:cs typeface="+mn-cs"/>
              </a:rPr>
              <a:t>Pilot i Trøndelag 2022-2024</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nb-NO" sz="2000" b="0" i="0" u="none" strike="noStrike" kern="0" cap="none" spc="0" normalizeH="0" baseline="0" noProof="0" dirty="0">
              <a:ln>
                <a:noFill/>
              </a:ln>
              <a:solidFill>
                <a:srgbClr val="262627"/>
              </a:solidFill>
              <a:effectLst/>
              <a:uLnTx/>
              <a:uFillTx/>
              <a:latin typeface="Barlow" panose="00000500000000000000" pitchFamily="2" charset="0"/>
              <a:ea typeface="Barlow"/>
              <a:cs typeface="Barlow"/>
              <a:sym typeface="Barlow"/>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b-NO" sz="2400" b="0" i="0" u="none" strike="noStrike" kern="1200" cap="none" spc="0" normalizeH="0" baseline="0" noProof="0" dirty="0">
                <a:ln>
                  <a:noFill/>
                </a:ln>
                <a:solidFill>
                  <a:srgbClr val="231E20"/>
                </a:solidFill>
                <a:effectLst/>
                <a:uLnTx/>
                <a:uFillTx/>
                <a:latin typeface="Barlow Medium" panose="00000600000000000000" pitchFamily="2" charset="0"/>
                <a:ea typeface="+mn-ea"/>
                <a:cs typeface="+mn-cs"/>
              </a:rPr>
              <a:t>Nasjonal satsning 2025 </a:t>
            </a:r>
            <a:r>
              <a:rPr kumimoji="0" lang="nb-NO" sz="2400" b="0" i="0" u="none" strike="noStrike" kern="1200" cap="none" spc="0" normalizeH="0" baseline="0" noProof="0" dirty="0">
                <a:ln>
                  <a:noFill/>
                </a:ln>
                <a:solidFill>
                  <a:srgbClr val="231E20"/>
                </a:solidFill>
                <a:effectLst/>
                <a:uLnTx/>
                <a:uFillTx/>
                <a:latin typeface="Barlow Medium" panose="00000600000000000000" pitchFamily="2" charset="0"/>
                <a:ea typeface="+mn-ea"/>
                <a:cs typeface="+mn-cs"/>
                <a:sym typeface="Wingdings" panose="05000000000000000000" pitchFamily="2" charset="2"/>
              </a:rPr>
              <a:t></a:t>
            </a:r>
            <a:endParaRPr kumimoji="0" lang="nb-NO" sz="2400" b="0" i="0" u="none" strike="noStrike" kern="1200" cap="none" spc="0" normalizeH="0" baseline="0" noProof="0" dirty="0">
              <a:ln>
                <a:noFill/>
              </a:ln>
              <a:solidFill>
                <a:srgbClr val="231E20"/>
              </a:solidFill>
              <a:effectLst/>
              <a:uLnTx/>
              <a:uFillTx/>
              <a:latin typeface="Barlow Medium" panose="00000600000000000000" pitchFamily="2"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b-NO" sz="2400" b="0" i="0" u="none" strike="noStrike" kern="0" cap="none" spc="0" normalizeH="0" baseline="0" noProof="0" dirty="0">
                <a:ln>
                  <a:noFill/>
                </a:ln>
                <a:solidFill>
                  <a:srgbClr val="262627"/>
                </a:solidFill>
                <a:effectLst/>
                <a:uLnTx/>
                <a:uFillTx/>
                <a:latin typeface="Barlow" panose="00000500000000000000" pitchFamily="2" charset="0"/>
                <a:ea typeface="Barlow"/>
                <a:cs typeface="Barlow"/>
                <a:sym typeface="Barlow"/>
              </a:rPr>
              <a:t>Helsedirektoratet, sammen med fylkene i Norge. </a:t>
            </a:r>
          </a:p>
          <a:p>
            <a:pPr lvl="0">
              <a:defRPr/>
            </a:pPr>
            <a:r>
              <a:rPr lang="da-DK" dirty="0">
                <a:solidFill>
                  <a:srgbClr val="231E20"/>
                </a:solidFill>
                <a:latin typeface="Barlow" panose="00000500000000000000" pitchFamily="2" charset="0"/>
              </a:rPr>
              <a:t>Innsatsen skal rettes mot hele befolkning, med særlig oppmerksomhet på</a:t>
            </a:r>
            <a:r>
              <a:rPr lang="da-DK" dirty="0">
                <a:solidFill>
                  <a:srgbClr val="231E20"/>
                </a:solidFill>
                <a:latin typeface="Barlow Medium" panose="00000600000000000000" pitchFamily="2" charset="0"/>
              </a:rPr>
              <a:t> minoritetsbefolkning og eldre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nb-NO" sz="2800" b="0" i="0" u="none" strike="noStrike" kern="0" cap="none" spc="0" normalizeH="0" baseline="0" noProof="0" dirty="0">
              <a:ln>
                <a:noFill/>
              </a:ln>
              <a:solidFill>
                <a:srgbClr val="262627"/>
              </a:solidFill>
              <a:effectLst/>
              <a:uLnTx/>
              <a:uFillTx/>
              <a:latin typeface="Barlow" panose="00000500000000000000" pitchFamily="2" charset="0"/>
              <a:ea typeface="Barlow"/>
              <a:cs typeface="Barlow"/>
              <a:sym typeface="Barlow"/>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b-NO" b="0" i="0" u="none" strike="noStrike" kern="0" cap="none" spc="0" normalizeH="0" baseline="0" noProof="0" dirty="0">
                <a:ln>
                  <a:noFill/>
                </a:ln>
                <a:solidFill>
                  <a:srgbClr val="262627"/>
                </a:solidFill>
                <a:effectLst/>
                <a:uLnTx/>
                <a:uFillTx/>
                <a:latin typeface="Barlow" panose="00000500000000000000" pitchFamily="2" charset="0"/>
                <a:ea typeface="+mn-ea"/>
                <a:cs typeface="+mn-cs"/>
                <a:sym typeface="Barlow"/>
              </a:rPr>
              <a:t>Konseptet er utviklet- og eid av </a:t>
            </a:r>
            <a:r>
              <a:rPr kumimoji="0" lang="nb-NO" b="0" i="0" u="none" strike="noStrike" kern="0" cap="none" spc="0" normalizeH="0" baseline="0" noProof="0" dirty="0" err="1">
                <a:ln>
                  <a:noFill/>
                </a:ln>
                <a:solidFill>
                  <a:srgbClr val="262627"/>
                </a:solidFill>
                <a:effectLst/>
                <a:uLnTx/>
                <a:uFillTx/>
                <a:latin typeface="Barlow" panose="00000500000000000000" pitchFamily="2" charset="0"/>
                <a:ea typeface="+mn-ea"/>
                <a:cs typeface="+mn-cs"/>
                <a:sym typeface="Barlow"/>
              </a:rPr>
              <a:t>Curtin</a:t>
            </a:r>
            <a:r>
              <a:rPr kumimoji="0" lang="nb-NO" b="0" i="0" u="none" strike="noStrike" kern="0" cap="none" spc="0" normalizeH="0" baseline="0" noProof="0" dirty="0">
                <a:ln>
                  <a:noFill/>
                </a:ln>
                <a:solidFill>
                  <a:srgbClr val="262627"/>
                </a:solidFill>
                <a:effectLst/>
                <a:uLnTx/>
                <a:uFillTx/>
                <a:latin typeface="Barlow" panose="00000500000000000000" pitchFamily="2" charset="0"/>
                <a:ea typeface="+mn-ea"/>
                <a:cs typeface="+mn-cs"/>
                <a:sym typeface="Barlow"/>
              </a:rPr>
              <a:t> </a:t>
            </a:r>
            <a:r>
              <a:rPr kumimoji="0" lang="nb-NO" b="0" i="0" u="none" strike="noStrike" kern="0" cap="none" spc="0" normalizeH="0" baseline="0" noProof="0" dirty="0" err="1">
                <a:ln>
                  <a:noFill/>
                </a:ln>
                <a:solidFill>
                  <a:srgbClr val="262627"/>
                </a:solidFill>
                <a:effectLst/>
                <a:uLnTx/>
                <a:uFillTx/>
                <a:latin typeface="Barlow" panose="00000500000000000000" pitchFamily="2" charset="0"/>
                <a:ea typeface="+mn-ea"/>
                <a:cs typeface="+mn-cs"/>
                <a:sym typeface="Barlow"/>
              </a:rPr>
              <a:t>university</a:t>
            </a:r>
            <a:r>
              <a:rPr kumimoji="0" lang="nb-NO" b="0" i="0" u="none" strike="noStrike" kern="0" cap="none" spc="0" normalizeH="0" baseline="0" noProof="0" dirty="0">
                <a:ln>
                  <a:noFill/>
                </a:ln>
                <a:solidFill>
                  <a:srgbClr val="262627"/>
                </a:solidFill>
                <a:effectLst/>
                <a:uLnTx/>
                <a:uFillTx/>
                <a:latin typeface="Barlow" panose="00000500000000000000" pitchFamily="2" charset="0"/>
                <a:ea typeface="+mn-ea"/>
                <a:cs typeface="+mn-cs"/>
                <a:sym typeface="Barlow"/>
              </a:rPr>
              <a:t>, Australia</a:t>
            </a:r>
            <a:r>
              <a:rPr kumimoji="0" lang="nb-NO" sz="1200" b="0" i="0" u="none" strike="noStrike" kern="0" cap="none" spc="0" normalizeH="0" baseline="0" noProof="0" dirty="0">
                <a:ln>
                  <a:noFill/>
                </a:ln>
                <a:solidFill>
                  <a:srgbClr val="262627"/>
                </a:solidFill>
                <a:effectLst/>
                <a:uLnTx/>
                <a:uFillTx/>
                <a:latin typeface="Barlow" panose="00000500000000000000" pitchFamily="2" charset="0"/>
                <a:ea typeface="+mn-ea"/>
                <a:cs typeface="+mn-cs"/>
                <a:sym typeface="Barlow"/>
              </a:rPr>
              <a:t>. ACT-BELONG-COMMIT </a:t>
            </a:r>
            <a:r>
              <a:rPr kumimoji="0" lang="nb-NO" sz="1400" b="0" i="0" u="none" strike="noStrike" kern="1200" cap="none" spc="0" normalizeH="0" baseline="0" noProof="0" dirty="0">
                <a:ln>
                  <a:noFill/>
                </a:ln>
                <a:solidFill>
                  <a:srgbClr val="231E20"/>
                </a:solidFill>
                <a:effectLst/>
                <a:uLnTx/>
                <a:uFillTx/>
                <a:latin typeface="Barlow Medium" panose="00000600000000000000" pitchFamily="2" charset="0"/>
                <a:ea typeface="+mn-ea"/>
                <a:cs typeface="+mn-cs"/>
                <a:hlinkClick r:id="rId3"/>
              </a:rPr>
              <a:t>https://www.actbelongcommit.org.au/</a:t>
            </a:r>
            <a:r>
              <a:rPr kumimoji="0" lang="nb-NO" sz="1400" b="0" i="0" u="none" strike="noStrike" kern="1200" cap="none" spc="0" normalizeH="0" baseline="0" noProof="0" dirty="0">
                <a:ln>
                  <a:noFill/>
                </a:ln>
                <a:solidFill>
                  <a:srgbClr val="231E20"/>
                </a:solidFill>
                <a:effectLst/>
                <a:uLnTx/>
                <a:uFillTx/>
                <a:latin typeface="Barlow Medium" panose="00000600000000000000" pitchFamily="2" charset="0"/>
                <a:ea typeface="+mn-ea"/>
                <a:cs typeface="+mn-cs"/>
              </a:rPr>
              <a:t> </a:t>
            </a:r>
          </a:p>
        </p:txBody>
      </p:sp>
      <p:pic>
        <p:nvPicPr>
          <p:cNvPr id="3" name="Bilde 2">
            <a:extLst>
              <a:ext uri="{FF2B5EF4-FFF2-40B4-BE49-F238E27FC236}">
                <a16:creationId xmlns:a16="http://schemas.microsoft.com/office/drawing/2014/main" id="{F9FA337C-0BBD-E905-0828-EF09C51EDA03}"/>
              </a:ext>
            </a:extLst>
          </p:cNvPr>
          <p:cNvPicPr>
            <a:picLocks noChangeAspect="1"/>
          </p:cNvPicPr>
          <p:nvPr/>
        </p:nvPicPr>
        <p:blipFill>
          <a:blip r:embed="rId4"/>
          <a:stretch>
            <a:fillRect/>
          </a:stretch>
        </p:blipFill>
        <p:spPr>
          <a:xfrm>
            <a:off x="8796628" y="5770959"/>
            <a:ext cx="668633" cy="828307"/>
          </a:xfrm>
          <a:prstGeom prst="rect">
            <a:avLst/>
          </a:prstGeom>
        </p:spPr>
      </p:pic>
      <p:pic>
        <p:nvPicPr>
          <p:cNvPr id="6" name="Bilde 5">
            <a:extLst>
              <a:ext uri="{FF2B5EF4-FFF2-40B4-BE49-F238E27FC236}">
                <a16:creationId xmlns:a16="http://schemas.microsoft.com/office/drawing/2014/main" id="{CAB5612D-FA99-AEE2-B8B4-D751AAB33C00}"/>
              </a:ext>
            </a:extLst>
          </p:cNvPr>
          <p:cNvPicPr>
            <a:picLocks noChangeAspect="1"/>
          </p:cNvPicPr>
          <p:nvPr/>
        </p:nvPicPr>
        <p:blipFill>
          <a:blip r:embed="rId5"/>
          <a:stretch>
            <a:fillRect/>
          </a:stretch>
        </p:blipFill>
        <p:spPr>
          <a:xfrm>
            <a:off x="0" y="0"/>
            <a:ext cx="4754880" cy="6858000"/>
          </a:xfrm>
          <a:prstGeom prst="rect">
            <a:avLst/>
          </a:prstGeom>
        </p:spPr>
      </p:pic>
      <p:pic>
        <p:nvPicPr>
          <p:cNvPr id="9" name="Bilde 8" descr="Et bilde som inneholder tekst, skjermbilde, Font, logo&#10;&#10;KI-generert innhold kan være feil.">
            <a:extLst>
              <a:ext uri="{FF2B5EF4-FFF2-40B4-BE49-F238E27FC236}">
                <a16:creationId xmlns:a16="http://schemas.microsoft.com/office/drawing/2014/main" id="{4A026F14-7C26-EF3F-EB2C-BBDDF42051C9}"/>
              </a:ext>
            </a:extLst>
          </p:cNvPr>
          <p:cNvPicPr>
            <a:picLocks noChangeAspect="1"/>
          </p:cNvPicPr>
          <p:nvPr/>
        </p:nvPicPr>
        <p:blipFill>
          <a:blip r:embed="rId6">
            <a:extLst>
              <a:ext uri="{28A0092B-C50C-407E-A947-70E740481C1C}">
                <a14:useLocalDpi xmlns:a14="http://schemas.microsoft.com/office/drawing/2010/main" val="0"/>
              </a:ext>
            </a:extLst>
          </a:blip>
          <a:srcRect l="65294" t="65397" r="3640" b="2540"/>
          <a:stretch/>
        </p:blipFill>
        <p:spPr>
          <a:xfrm>
            <a:off x="9856398" y="4467543"/>
            <a:ext cx="2149930" cy="2227107"/>
          </a:xfrm>
          <a:prstGeom prst="rect">
            <a:avLst/>
          </a:prstGeom>
        </p:spPr>
      </p:pic>
      <p:pic>
        <p:nvPicPr>
          <p:cNvPr id="11" name="Bilde 10">
            <a:extLst>
              <a:ext uri="{FF2B5EF4-FFF2-40B4-BE49-F238E27FC236}">
                <a16:creationId xmlns:a16="http://schemas.microsoft.com/office/drawing/2014/main" id="{5EC9D5F1-2E2C-48EE-9CFC-D7DE144D6D68}"/>
              </a:ext>
            </a:extLst>
          </p:cNvPr>
          <p:cNvPicPr>
            <a:picLocks noChangeAspect="1"/>
          </p:cNvPicPr>
          <p:nvPr/>
        </p:nvPicPr>
        <p:blipFill>
          <a:blip r:embed="rId7"/>
          <a:srcRect l="33418" t="64603" r="34808" b="2222"/>
          <a:stretch/>
        </p:blipFill>
        <p:spPr>
          <a:xfrm>
            <a:off x="9836972" y="2204027"/>
            <a:ext cx="2169356" cy="2275114"/>
          </a:xfrm>
          <a:prstGeom prst="rect">
            <a:avLst/>
          </a:prstGeom>
        </p:spPr>
      </p:pic>
      <p:pic>
        <p:nvPicPr>
          <p:cNvPr id="12" name="Bilde 11">
            <a:extLst>
              <a:ext uri="{FF2B5EF4-FFF2-40B4-BE49-F238E27FC236}">
                <a16:creationId xmlns:a16="http://schemas.microsoft.com/office/drawing/2014/main" id="{2273057D-F7EE-9D79-5F0B-CCBC6F92F122}"/>
              </a:ext>
            </a:extLst>
          </p:cNvPr>
          <p:cNvPicPr>
            <a:picLocks noChangeAspect="1"/>
          </p:cNvPicPr>
          <p:nvPr/>
        </p:nvPicPr>
        <p:blipFill>
          <a:blip r:embed="rId7"/>
          <a:srcRect l="893" t="65556" r="67219" b="2420"/>
          <a:stretch/>
        </p:blipFill>
        <p:spPr>
          <a:xfrm>
            <a:off x="9829184" y="105448"/>
            <a:ext cx="2177144" cy="2196218"/>
          </a:xfrm>
          <a:prstGeom prst="rect">
            <a:avLst/>
          </a:prstGeom>
        </p:spPr>
      </p:pic>
    </p:spTree>
    <p:extLst>
      <p:ext uri="{BB962C8B-B14F-4D97-AF65-F5344CB8AC3E}">
        <p14:creationId xmlns:p14="http://schemas.microsoft.com/office/powerpoint/2010/main" val="161735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160AEC96-F9E1-1DAB-94F2-9012648CAF8D}"/>
              </a:ext>
            </a:extLst>
          </p:cNvPr>
          <p:cNvPicPr>
            <a:picLocks noChangeAspect="1"/>
          </p:cNvPicPr>
          <p:nvPr/>
        </p:nvPicPr>
        <p:blipFill>
          <a:blip r:embed="rId3"/>
          <a:srcRect l="804" r="892"/>
          <a:stretch/>
        </p:blipFill>
        <p:spPr>
          <a:xfrm>
            <a:off x="-29588" y="0"/>
            <a:ext cx="12251176" cy="6858000"/>
          </a:xfrm>
          <a:prstGeom prst="rect">
            <a:avLst/>
          </a:prstGeom>
        </p:spPr>
      </p:pic>
      <p:pic>
        <p:nvPicPr>
          <p:cNvPr id="4" name="Bilde 3">
            <a:extLst>
              <a:ext uri="{FF2B5EF4-FFF2-40B4-BE49-F238E27FC236}">
                <a16:creationId xmlns:a16="http://schemas.microsoft.com/office/drawing/2014/main" id="{8A319959-7DED-5DAE-5F85-5DA5BA78AA78}"/>
              </a:ext>
            </a:extLst>
          </p:cNvPr>
          <p:cNvPicPr>
            <a:picLocks noChangeAspect="1"/>
          </p:cNvPicPr>
          <p:nvPr/>
        </p:nvPicPr>
        <p:blipFill>
          <a:blip r:embed="rId4"/>
          <a:stretch>
            <a:fillRect/>
          </a:stretch>
        </p:blipFill>
        <p:spPr>
          <a:xfrm>
            <a:off x="-29588" y="827261"/>
            <a:ext cx="5334462" cy="1219306"/>
          </a:xfrm>
          <a:prstGeom prst="rect">
            <a:avLst/>
          </a:prstGeom>
        </p:spPr>
      </p:pic>
      <p:pic>
        <p:nvPicPr>
          <p:cNvPr id="2" name="Bilde 1">
            <a:extLst>
              <a:ext uri="{FF2B5EF4-FFF2-40B4-BE49-F238E27FC236}">
                <a16:creationId xmlns:a16="http://schemas.microsoft.com/office/drawing/2014/main" id="{D303E8D1-F169-08D3-685A-3978BDC2E6FB}"/>
              </a:ext>
            </a:extLst>
          </p:cNvPr>
          <p:cNvPicPr>
            <a:picLocks noChangeAspect="1"/>
          </p:cNvPicPr>
          <p:nvPr/>
        </p:nvPicPr>
        <p:blipFill>
          <a:blip r:embed="rId5"/>
          <a:srcRect l="893" t="65556" r="67219" b="2420"/>
          <a:stretch/>
        </p:blipFill>
        <p:spPr>
          <a:xfrm>
            <a:off x="1214019" y="2425682"/>
            <a:ext cx="1627504" cy="1641762"/>
          </a:xfrm>
          <a:prstGeom prst="flowChartConnector">
            <a:avLst/>
          </a:prstGeom>
        </p:spPr>
      </p:pic>
      <p:pic>
        <p:nvPicPr>
          <p:cNvPr id="3" name="Bilde 2">
            <a:extLst>
              <a:ext uri="{FF2B5EF4-FFF2-40B4-BE49-F238E27FC236}">
                <a16:creationId xmlns:a16="http://schemas.microsoft.com/office/drawing/2014/main" id="{748EF48E-5743-072B-B811-8C75ACEDD9AE}"/>
              </a:ext>
            </a:extLst>
          </p:cNvPr>
          <p:cNvPicPr>
            <a:picLocks noChangeAspect="1"/>
          </p:cNvPicPr>
          <p:nvPr/>
        </p:nvPicPr>
        <p:blipFill>
          <a:blip r:embed="rId5"/>
          <a:srcRect l="33418" t="64603" r="34808" b="2222"/>
          <a:stretch/>
        </p:blipFill>
        <p:spPr>
          <a:xfrm>
            <a:off x="5304874" y="2360598"/>
            <a:ext cx="1627504" cy="1706846"/>
          </a:xfrm>
          <a:prstGeom prst="flowChartConnector">
            <a:avLst/>
          </a:prstGeom>
        </p:spPr>
      </p:pic>
      <p:pic>
        <p:nvPicPr>
          <p:cNvPr id="5" name="Bilde 4" descr="Et bilde som inneholder tekst, skjermbilde, Font, logo&#10;&#10;KI-generert innhold kan være feil.">
            <a:extLst>
              <a:ext uri="{FF2B5EF4-FFF2-40B4-BE49-F238E27FC236}">
                <a16:creationId xmlns:a16="http://schemas.microsoft.com/office/drawing/2014/main" id="{AA98E56E-A01B-6C6B-ADF5-745B2F75E6AA}"/>
              </a:ext>
            </a:extLst>
          </p:cNvPr>
          <p:cNvPicPr>
            <a:picLocks noChangeAspect="1"/>
          </p:cNvPicPr>
          <p:nvPr/>
        </p:nvPicPr>
        <p:blipFill>
          <a:blip r:embed="rId6">
            <a:extLst>
              <a:ext uri="{28A0092B-C50C-407E-A947-70E740481C1C}">
                <a14:useLocalDpi xmlns:a14="http://schemas.microsoft.com/office/drawing/2010/main" val="0"/>
              </a:ext>
            </a:extLst>
          </a:blip>
          <a:srcRect l="65294" t="65397" r="3640" b="2540"/>
          <a:stretch/>
        </p:blipFill>
        <p:spPr>
          <a:xfrm>
            <a:off x="9395729" y="2360598"/>
            <a:ext cx="1627504" cy="1685927"/>
          </a:xfrm>
          <a:prstGeom prst="flowChartConnector">
            <a:avLst/>
          </a:prstGeom>
        </p:spPr>
      </p:pic>
    </p:spTree>
    <p:extLst>
      <p:ext uri="{BB962C8B-B14F-4D97-AF65-F5344CB8AC3E}">
        <p14:creationId xmlns:p14="http://schemas.microsoft.com/office/powerpoint/2010/main" val="52954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CCB2661-7314-413F-8433-CECF2345EA79}"/>
              </a:ext>
            </a:extLst>
          </p:cNvPr>
          <p:cNvSpPr/>
          <p:nvPr/>
        </p:nvSpPr>
        <p:spPr>
          <a:xfrm>
            <a:off x="0" y="3339"/>
            <a:ext cx="8482395" cy="6875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kstSylinder 4">
            <a:extLst>
              <a:ext uri="{FF2B5EF4-FFF2-40B4-BE49-F238E27FC236}">
                <a16:creationId xmlns:a16="http://schemas.microsoft.com/office/drawing/2014/main" id="{DEF38BD7-51A6-4849-A78F-ED0288D828A1}"/>
              </a:ext>
            </a:extLst>
          </p:cNvPr>
          <p:cNvSpPr txBox="1"/>
          <p:nvPr/>
        </p:nvSpPr>
        <p:spPr>
          <a:xfrm>
            <a:off x="585487" y="1288043"/>
            <a:ext cx="7606388" cy="4410438"/>
          </a:xfrm>
          <a:prstGeom prst="rect">
            <a:avLst/>
          </a:prstGeom>
          <a:noFill/>
        </p:spPr>
        <p:txBody>
          <a:bodyPr wrap="square" rtlCol="0">
            <a:sp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nb-NO" sz="36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Mål for ABC-innsatsen er todelt: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212121"/>
                </a:solidFill>
                <a:effectLst/>
                <a:uLnTx/>
                <a:uFillTx/>
                <a:latin typeface="Barlow" panose="00000500000000000000" pitchFamily="2" charset="0"/>
                <a:ea typeface="+mn-ea"/>
                <a:cs typeface="+mn-cs"/>
              </a:rPr>
              <a:t>Det overordnede målet med abc for god psykisk helse er at hele befolkningen skal </a:t>
            </a:r>
            <a:r>
              <a:rPr kumimoji="0" lang="nb-NO" sz="2000" b="0" i="0" u="sng" strike="noStrike" kern="1200" cap="none" spc="0" normalizeH="0" baseline="0" noProof="0" dirty="0">
                <a:ln>
                  <a:noFill/>
                </a:ln>
                <a:solidFill>
                  <a:srgbClr val="212121"/>
                </a:solidFill>
                <a:effectLst/>
                <a:uLnTx/>
                <a:uFillTx/>
                <a:latin typeface="Barlow" panose="00000500000000000000" pitchFamily="2" charset="0"/>
                <a:ea typeface="+mn-ea"/>
                <a:cs typeface="+mn-cs"/>
              </a:rPr>
              <a:t>forstå </a:t>
            </a:r>
            <a:r>
              <a:rPr kumimoji="0" lang="nb-NO" sz="2000" b="0" i="0" u="none" strike="noStrike" kern="1200" cap="none" spc="0" normalizeH="0" baseline="0" noProof="0" dirty="0">
                <a:ln>
                  <a:noFill/>
                </a:ln>
                <a:solidFill>
                  <a:srgbClr val="212121"/>
                </a:solidFill>
                <a:effectLst/>
                <a:uLnTx/>
                <a:uFillTx/>
                <a:latin typeface="Barlow" panose="00000500000000000000" pitchFamily="2" charset="0"/>
                <a:ea typeface="+mn-ea"/>
                <a:cs typeface="+mn-cs"/>
              </a:rPr>
              <a:t>hvilke grep som skal til for å styrke egen og andres psykiske helse. (Øke helsekompetanse på psykisk helse)</a:t>
            </a:r>
            <a:endParaRPr lang="nb-NO" sz="2000" dirty="0">
              <a:solidFill>
                <a:srgbClr val="212121"/>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2000" dirty="0">
              <a:solidFill>
                <a:srgbClr val="212121"/>
              </a:solidFill>
              <a:latin typeface="Barlow" panose="00000500000000000000" pitchFamily="2" charset="0"/>
            </a:endParaRPr>
          </a:p>
          <a:p>
            <a:pPr lvl="0">
              <a:defRPr/>
            </a:pPr>
            <a:r>
              <a:rPr lang="nb-NO" sz="2000" dirty="0">
                <a:solidFill>
                  <a:srgbClr val="212121"/>
                </a:solidFill>
                <a:latin typeface="Barlow" panose="00000500000000000000" pitchFamily="2" charset="0"/>
              </a:rPr>
              <a:t>Samtidig skal mulighetene for psykisk helsefremmende aktivitet styrkes og synliggjøres lokalt, dvs. at det legges bedre til rette for deltakelse for aktivitet og meningsfulle fellesskap som er åpne for alle – i foreninger og nabolag, i skolehverdagen, i menigheten, på jobben og ellers. (ABC i praksis) </a:t>
            </a:r>
          </a:p>
          <a:p>
            <a:pPr lvl="0">
              <a:defRPr/>
            </a:pPr>
            <a:r>
              <a:rPr lang="nb-NO" sz="1400" dirty="0">
                <a:hlinkClick r:id="rId3"/>
              </a:rPr>
              <a:t>(ABC for god psykisk helse – kampanje og tiltak i kommuner og fylkeskommuner – Helsedirektoratet</a:t>
            </a:r>
            <a:r>
              <a:rPr lang="nb-NO" sz="1400" dirty="0"/>
              <a:t>)</a:t>
            </a:r>
            <a:endParaRPr lang="nb-NO" sz="1400" dirty="0">
              <a:solidFill>
                <a:srgbClr val="212121"/>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srgbClr val="212121"/>
              </a:solidFill>
              <a:effectLst/>
              <a:uLnTx/>
              <a:uFillTx/>
              <a:latin typeface="Barlow" panose="00000500000000000000" pitchFamily="2" charset="0"/>
              <a:ea typeface="+mn-ea"/>
              <a:cs typeface="+mn-cs"/>
            </a:endParaRPr>
          </a:p>
          <a:p>
            <a:pPr lvl="0" defTabSz="889000">
              <a:lnSpc>
                <a:spcPct val="90000"/>
              </a:lnSpc>
              <a:spcBef>
                <a:spcPct val="0"/>
              </a:spcBef>
              <a:spcAft>
                <a:spcPct val="35000"/>
              </a:spcAft>
              <a:defRPr/>
            </a:pPr>
            <a:r>
              <a:rPr kumimoji="0" lang="nb-NO" sz="2400" b="0" i="0" u="none" strike="noStrike" kern="1200" cap="none" spc="0" normalizeH="0" baseline="0" noProof="0" dirty="0">
                <a:ln>
                  <a:noFill/>
                </a:ln>
                <a:solidFill>
                  <a:srgbClr val="231E20"/>
                </a:solidFill>
                <a:effectLst/>
                <a:uLnTx/>
                <a:uFillTx/>
                <a:latin typeface="Barlow Medium" panose="00000600000000000000" pitchFamily="2" charset="0"/>
              </a:rPr>
              <a:t>Det vil si, vi må både </a:t>
            </a:r>
            <a:r>
              <a:rPr kumimoji="0" lang="nb-NO" sz="2400" b="0" i="0" u="none" strike="noStrike" kern="1200" cap="none" spc="0" normalizeH="0" baseline="0" noProof="0" dirty="0">
                <a:ln>
                  <a:noFill/>
                </a:ln>
                <a:solidFill>
                  <a:schemeClr val="accent5"/>
                </a:solidFill>
                <a:effectLst/>
                <a:uLnTx/>
                <a:uFillTx/>
                <a:latin typeface="Barlow Medium" panose="00000600000000000000" pitchFamily="2" charset="0"/>
              </a:rPr>
              <a:t>HØRE </a:t>
            </a:r>
            <a:r>
              <a:rPr kumimoji="0" lang="nb-NO" sz="2400" b="0" i="0" u="none" strike="noStrike" kern="1200" cap="none" spc="0" normalizeH="0" baseline="0" noProof="0" dirty="0">
                <a:ln>
                  <a:noFill/>
                </a:ln>
                <a:solidFill>
                  <a:srgbClr val="231E20"/>
                </a:solidFill>
                <a:effectLst/>
                <a:uLnTx/>
                <a:uFillTx/>
                <a:latin typeface="Barlow Medium" panose="00000600000000000000" pitchFamily="2" charset="0"/>
              </a:rPr>
              <a:t>og </a:t>
            </a:r>
            <a:r>
              <a:rPr kumimoji="0" lang="nb-NO" sz="2400" b="0" i="0" u="none" strike="noStrike" kern="1200" cap="none" spc="0" normalizeH="0" baseline="0" noProof="0" dirty="0">
                <a:ln>
                  <a:noFill/>
                </a:ln>
                <a:solidFill>
                  <a:schemeClr val="accent5"/>
                </a:solidFill>
                <a:effectLst/>
                <a:uLnTx/>
                <a:uFillTx/>
                <a:latin typeface="Barlow Medium" panose="00000600000000000000" pitchFamily="2" charset="0"/>
              </a:rPr>
              <a:t>GJØRE</a:t>
            </a:r>
            <a:r>
              <a:rPr kumimoji="0" lang="nb-NO" sz="2400" b="0" i="0" u="none" strike="noStrike" kern="1200" cap="none" spc="0" normalizeH="0" baseline="0" noProof="0" dirty="0">
                <a:ln>
                  <a:noFill/>
                </a:ln>
                <a:solidFill>
                  <a:srgbClr val="231E20"/>
                </a:solidFill>
                <a:effectLst/>
                <a:uLnTx/>
                <a:uFillTx/>
                <a:latin typeface="Barlow Medium" panose="00000600000000000000" pitchFamily="2" charset="0"/>
              </a:rPr>
              <a:t> </a:t>
            </a:r>
            <a:r>
              <a:rPr lang="nb-NO" sz="2400" dirty="0">
                <a:solidFill>
                  <a:srgbClr val="231E20"/>
                </a:solidFill>
                <a:latin typeface="Barlow Medium" panose="00000600000000000000" pitchFamily="2" charset="0"/>
              </a:rPr>
              <a:t>ABC</a:t>
            </a:r>
            <a:endParaRPr kumimoji="0" lang="nb-NO" sz="2400" b="0" i="0" u="none" strike="noStrike" kern="1200" cap="none" spc="0" normalizeH="0" baseline="0" noProof="0" dirty="0">
              <a:ln>
                <a:noFill/>
              </a:ln>
              <a:solidFill>
                <a:srgbClr val="231E20"/>
              </a:solidFill>
              <a:effectLst/>
              <a:uLnTx/>
              <a:uFillTx/>
              <a:latin typeface="Barlow Medium" panose="00000600000000000000" pitchFamily="2" charset="0"/>
            </a:endParaRPr>
          </a:p>
        </p:txBody>
      </p:sp>
      <p:sp>
        <p:nvSpPr>
          <p:cNvPr id="6" name="TekstSylinder 5">
            <a:extLst>
              <a:ext uri="{FF2B5EF4-FFF2-40B4-BE49-F238E27FC236}">
                <a16:creationId xmlns:a16="http://schemas.microsoft.com/office/drawing/2014/main" id="{345F4949-DAA6-7706-4F41-283BAD1D4D87}"/>
              </a:ext>
            </a:extLst>
          </p:cNvPr>
          <p:cNvSpPr txBox="1"/>
          <p:nvPr/>
        </p:nvSpPr>
        <p:spPr>
          <a:xfrm>
            <a:off x="8570885" y="1179888"/>
            <a:ext cx="3522793" cy="4524315"/>
          </a:xfrm>
          <a:prstGeom prst="rect">
            <a:avLst/>
          </a:prstGeom>
          <a:noFill/>
        </p:spPr>
        <p:txBody>
          <a:bodyPr wrap="square">
            <a:spAutoFit/>
          </a:bodyPr>
          <a:lstStyle/>
          <a:p>
            <a:r>
              <a:rPr lang="da-DK" dirty="0">
                <a:latin typeface="Barlow" panose="00000500000000000000" pitchFamily="2" charset="0"/>
              </a:rPr>
              <a:t>«Gør noget aktivt, gør noget sammen og gør noget meningsfuldt. Det er hovedbudskaberne i ABC for mental sundhed. Der er både noget, den enkelte kan gøre for sin egen og andres mentale sundhed, men det handler også om at skabe gode rammer og betingelser for, at så mange som muligt kan trives – mental sundhed er noget, vi skaber sammen!»</a:t>
            </a:r>
          </a:p>
          <a:p>
            <a:endParaRPr lang="da-DK" dirty="0">
              <a:latin typeface="Barlow" panose="00000500000000000000" pitchFamily="2" charset="0"/>
            </a:endParaRPr>
          </a:p>
          <a:p>
            <a:r>
              <a:rPr lang="da-DK" dirty="0">
                <a:latin typeface="Barlow" panose="00000500000000000000" pitchFamily="2" charset="0"/>
              </a:rPr>
              <a:t>Charlotte Meilstrup, Projektchef for ABC for mental sundhed</a:t>
            </a:r>
            <a:endParaRPr lang="nb-NO" dirty="0">
              <a:latin typeface="Barlow" panose="00000500000000000000" pitchFamily="2" charset="0"/>
            </a:endParaRPr>
          </a:p>
        </p:txBody>
      </p:sp>
    </p:spTree>
    <p:extLst>
      <p:ext uri="{BB962C8B-B14F-4D97-AF65-F5344CB8AC3E}">
        <p14:creationId xmlns:p14="http://schemas.microsoft.com/office/powerpoint/2010/main" val="23383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16000"/>
          </a:schemeClr>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A05812A-920B-4149-80C6-E0AE7517A4A2}"/>
              </a:ext>
            </a:extLst>
          </p:cNvPr>
          <p:cNvSpPr/>
          <p:nvPr/>
        </p:nvSpPr>
        <p:spPr>
          <a:xfrm>
            <a:off x="7760915" y="54168"/>
            <a:ext cx="4364177" cy="6776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DE965426-7C09-0F4B-8A13-330F69087CA5}"/>
              </a:ext>
            </a:extLst>
          </p:cNvPr>
          <p:cNvSpPr/>
          <p:nvPr/>
        </p:nvSpPr>
        <p:spPr>
          <a:xfrm>
            <a:off x="-23298" y="0"/>
            <a:ext cx="426166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EF5168"/>
                </a:solidFill>
                <a:effectLst/>
                <a:uLnTx/>
                <a:uFillTx/>
                <a:latin typeface="Barlow" panose="00000500000000000000"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2400" b="1" i="0" u="none" strike="noStrike" kern="1200" cap="none" spc="0" normalizeH="0" baseline="0" noProof="0" dirty="0">
              <a:ln>
                <a:noFill/>
              </a:ln>
              <a:solidFill>
                <a:srgbClr val="EF5168"/>
              </a:solidFill>
              <a:effectLst/>
              <a:uLnTx/>
              <a:uFillTx/>
              <a:latin typeface="Barlow" panose="000005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EF5168"/>
                </a:solidFill>
                <a:effectLst/>
                <a:uLnTx/>
                <a:uFillTx/>
                <a:latin typeface="Barlow" panose="00000500000000000000" pitchFamily="2" charset="0"/>
                <a:ea typeface="+mn-ea"/>
                <a:cs typeface="+mn-cs"/>
              </a:rPr>
              <a:t>    </a:t>
            </a:r>
            <a:r>
              <a:rPr kumimoji="0" lang="nb-NO" sz="2800" b="0" i="0" u="none" strike="noStrike" kern="1200" cap="none" spc="0" normalizeH="0" baseline="0" noProof="0" dirty="0">
                <a:ln>
                  <a:noFill/>
                </a:ln>
                <a:solidFill>
                  <a:schemeClr val="accent5"/>
                </a:solidFill>
                <a:effectLst/>
                <a:uLnTx/>
                <a:uFillTx/>
                <a:latin typeface="Barlow Medium" panose="00000600000000000000" pitchFamily="2" charset="0"/>
                <a:ea typeface="+mn-ea"/>
                <a:cs typeface="+mn-cs"/>
              </a:rPr>
              <a:t>ABC  i teori – høre om</a:t>
            </a:r>
            <a:endParaRPr kumimoji="0" lang="nb-NO" sz="2400" b="0" i="0" u="none" strike="noStrike" kern="1200" cap="none" spc="0" normalizeH="0" baseline="0" noProof="0" dirty="0">
              <a:ln>
                <a:noFill/>
              </a:ln>
              <a:solidFill>
                <a:schemeClr val="accent5"/>
              </a:solidFill>
              <a:effectLst/>
              <a:uLnTx/>
              <a:uFillTx/>
              <a:latin typeface="Barlow" panose="00000500000000000000" pitchFamily="2"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Informasjonsarbeid – «kampanje»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Formidle kampanjemateriell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Spre budskapene i mange kanaler og igjennom ulike organisasjoner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Sosiale media/media.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Hjemmesider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Synlighet, annonsering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Foredrag, Workshops, kurs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Plakater og Roll-</a:t>
            </a:r>
            <a:r>
              <a:rPr kumimoji="0" lang="nb-NO" sz="1800" b="0" i="0" u="none" strike="noStrike" kern="1200" cap="none" spc="0" normalizeH="0" baseline="0" noProof="0" dirty="0" err="1">
                <a:ln>
                  <a:noFill/>
                </a:ln>
                <a:solidFill>
                  <a:srgbClr val="231E20"/>
                </a:solidFill>
                <a:effectLst/>
                <a:uLnTx/>
                <a:uFillTx/>
                <a:latin typeface="Barlow" panose="00000500000000000000" pitchFamily="2" charset="0"/>
                <a:ea typeface="+mn-ea"/>
                <a:cs typeface="+mn-cs"/>
              </a:rPr>
              <a:t>ups</a:t>
            </a:r>
            <a:r>
              <a:rPr kumimoji="0" lang="nb-NO" sz="18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 osv.</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Erfaringsdeling i nettverk og partnerskap</a:t>
            </a:r>
          </a:p>
        </p:txBody>
      </p:sp>
      <p:sp>
        <p:nvSpPr>
          <p:cNvPr id="2" name="Rektangel 1">
            <a:extLst>
              <a:ext uri="{FF2B5EF4-FFF2-40B4-BE49-F238E27FC236}">
                <a16:creationId xmlns:a16="http://schemas.microsoft.com/office/drawing/2014/main" id="{87FF8C78-FA9C-6343-BE9B-5A189EA32FE0}"/>
              </a:ext>
            </a:extLst>
          </p:cNvPr>
          <p:cNvSpPr/>
          <p:nvPr/>
        </p:nvSpPr>
        <p:spPr>
          <a:xfrm>
            <a:off x="4591971" y="255523"/>
            <a:ext cx="3108478"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231E20"/>
                </a:solidFill>
                <a:effectLst/>
                <a:uLnTx/>
                <a:uFillTx/>
                <a:latin typeface="Barlow Medium" panose="00000600000000000000" pitchFamily="2" charset="0"/>
                <a:ea typeface="+mn-ea"/>
                <a:cs typeface="+mn-cs"/>
              </a:rPr>
              <a:t>Toveis-strategi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231E20"/>
                </a:solidFill>
                <a:effectLst/>
                <a:uLnTx/>
                <a:uFillTx/>
                <a:latin typeface="Barlow Medium" panose="00000600000000000000" pitchFamily="2" charset="0"/>
                <a:ea typeface="+mn-ea"/>
                <a:cs typeface="+mn-cs"/>
              </a:rPr>
              <a:t>HØRE og GJØRE </a:t>
            </a:r>
          </a:p>
        </p:txBody>
      </p:sp>
      <p:sp>
        <p:nvSpPr>
          <p:cNvPr id="11" name="Rektangel 10">
            <a:extLst>
              <a:ext uri="{FF2B5EF4-FFF2-40B4-BE49-F238E27FC236}">
                <a16:creationId xmlns:a16="http://schemas.microsoft.com/office/drawing/2014/main" id="{E2DDF5A3-D062-F34B-A368-B47082784648}"/>
              </a:ext>
            </a:extLst>
          </p:cNvPr>
          <p:cNvSpPr/>
          <p:nvPr/>
        </p:nvSpPr>
        <p:spPr>
          <a:xfrm>
            <a:off x="7849964" y="887135"/>
            <a:ext cx="4186077" cy="62170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chemeClr val="accent5"/>
                </a:solidFill>
                <a:effectLst/>
                <a:uLnTx/>
                <a:uFillTx/>
                <a:latin typeface="Barlow Medium" panose="00000600000000000000" pitchFamily="2" charset="0"/>
                <a:ea typeface="+mn-ea"/>
                <a:cs typeface="+mn-cs"/>
              </a:rPr>
              <a:t>ABC i praksis – gjøre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231E20"/>
                </a:solidFill>
                <a:effectLst/>
                <a:uLnTx/>
                <a:uFillTx/>
                <a:latin typeface="Barlow" pitchFamily="2" charset="77"/>
                <a:ea typeface="+mn-ea"/>
                <a:cs typeface="+mn-cs"/>
              </a:rPr>
              <a:t>Partnere og nettverk av aktører som involverer sine målgrupper, gjør ABC aktiviteter og tar initiativ til nye aktiviteter som styrker fellesskapene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srgbClr val="EF5168"/>
              </a:solidFill>
              <a:effectLst/>
              <a:uLnTx/>
              <a:uFillTx/>
              <a:latin typeface="Barlow Medium" panose="000006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
                <a:srgbClr val="EF5168"/>
              </a:buClr>
              <a:buSzTx/>
              <a:buFontTx/>
              <a:buNone/>
              <a:tabLst/>
              <a:defRPr/>
            </a:pPr>
            <a:r>
              <a:rPr kumimoji="0" lang="nb-NO" sz="1400" b="0" i="0" u="none" strike="noStrike" kern="1200" cap="none" spc="0" normalizeH="0" baseline="0" noProof="0" dirty="0">
                <a:ln>
                  <a:noFill/>
                </a:ln>
                <a:solidFill>
                  <a:srgbClr val="231E20"/>
                </a:solidFill>
                <a:effectLst/>
                <a:uLnTx/>
                <a:uFillTx/>
                <a:latin typeface="Barlow Medium" panose="00000600000000000000" pitchFamily="2" charset="0"/>
                <a:ea typeface="+mn-ea"/>
                <a:cs typeface="+mn-cs"/>
              </a:rPr>
              <a:t>Eksempel på målgrupper/nettverk </a:t>
            </a:r>
            <a:endParaRPr kumimoji="0" lang="nb-NO" sz="1600" b="0" i="0" u="none" strike="noStrike" kern="1200" cap="none" spc="0" normalizeH="0" baseline="0" noProof="0" dirty="0">
              <a:ln>
                <a:noFill/>
              </a:ln>
              <a:solidFill>
                <a:srgbClr val="231E20"/>
              </a:solidFill>
              <a:effectLst/>
              <a:uLnTx/>
              <a:uFillTx/>
              <a:latin typeface="Barlow Medium" panose="000006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Videregående skoler, ungdomsråd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Studenter, lærlinger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Kommuner,</a:t>
            </a:r>
            <a:r>
              <a:rPr kumimoji="0" lang="nb-NO" sz="1600" b="0" i="0" u="none" strike="noStrike" kern="1200" cap="none" spc="0" normalizeH="0" noProof="0" dirty="0">
                <a:ln>
                  <a:noFill/>
                </a:ln>
                <a:solidFill>
                  <a:srgbClr val="231E20"/>
                </a:solidFill>
                <a:effectLst/>
                <a:uLnTx/>
                <a:uFillTx/>
                <a:latin typeface="Barlow" panose="00000500000000000000" pitchFamily="2" charset="0"/>
                <a:ea typeface="+mn-ea"/>
                <a:cs typeface="+mn-cs"/>
              </a:rPr>
              <a:t> bibliotek</a:t>
            </a:r>
            <a:endParaRPr kumimoji="0" lang="nb-NO" sz="16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Arbeidslivet, Nav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Frivilligheten, frivilligsentraler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Minoritetsbefolkning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Eldre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231E20"/>
              </a:solidFill>
              <a:effectLst/>
              <a:uLnTx/>
              <a:uFillTx/>
              <a:latin typeface="Barlow" pitchFamily="2" charset="77"/>
              <a:ea typeface="+mn-ea"/>
              <a:cs typeface="+mn-cs"/>
            </a:endParaRPr>
          </a:p>
          <a:p>
            <a:pPr marL="0" marR="0" lvl="0" indent="0" algn="l" defTabSz="457200" rtl="0" eaLnBrk="1" fontAlgn="auto" latinLnBrk="0" hangingPunct="1">
              <a:lnSpc>
                <a:spcPct val="100000"/>
              </a:lnSpc>
              <a:spcBef>
                <a:spcPts val="0"/>
              </a:spcBef>
              <a:spcAft>
                <a:spcPts val="0"/>
              </a:spcAft>
              <a:buClr>
                <a:srgbClr val="EF5168"/>
              </a:buClr>
              <a:buSzTx/>
              <a:buFontTx/>
              <a:buNone/>
              <a:tabLst/>
              <a:defRPr/>
            </a:pPr>
            <a:r>
              <a:rPr kumimoji="0" lang="nb-NO" sz="1400" b="0" i="0" u="none" strike="noStrike" kern="1200" cap="none" spc="0" normalizeH="0" baseline="0" noProof="0" dirty="0">
                <a:ln>
                  <a:noFill/>
                </a:ln>
                <a:solidFill>
                  <a:srgbClr val="231E20"/>
                </a:solidFill>
                <a:effectLst/>
                <a:uLnTx/>
                <a:uFillTx/>
                <a:latin typeface="Barlow Medium" panose="00000600000000000000" pitchFamily="2" charset="0"/>
                <a:ea typeface="+mn-ea"/>
                <a:cs typeface="+mn-cs"/>
              </a:rPr>
              <a:t>Behov for hjelp til å bryte ned budskapene igjennom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ysClr val="windowText" lastClr="000000"/>
                </a:solidFill>
                <a:effectLst/>
                <a:uLnTx/>
                <a:uFillTx/>
                <a:latin typeface="Barlow" panose="00000500000000000000" pitchFamily="2" charset="0"/>
                <a:ea typeface="+mn-ea"/>
                <a:cs typeface="+mn-cs"/>
              </a:rPr>
              <a:t>Opplærling/</a:t>
            </a:r>
            <a:r>
              <a:rPr kumimoji="0" lang="nb-NO" sz="1400" b="0" i="0" u="none" strike="noStrike" kern="1200" cap="none" spc="0" normalizeH="0" baseline="0" noProof="0" dirty="0" err="1">
                <a:ln>
                  <a:noFill/>
                </a:ln>
                <a:solidFill>
                  <a:sysClr val="windowText" lastClr="000000"/>
                </a:solidFill>
                <a:effectLst/>
                <a:uLnTx/>
                <a:uFillTx/>
                <a:latin typeface="Barlow" panose="00000500000000000000" pitchFamily="2" charset="0"/>
                <a:ea typeface="+mn-ea"/>
                <a:cs typeface="+mn-cs"/>
              </a:rPr>
              <a:t>webinarer</a:t>
            </a:r>
            <a:endParaRPr kumimoji="0" lang="nb-NO" sz="1400" b="0" i="0" u="none" strike="noStrike" kern="1200" cap="none" spc="0" normalizeH="0" baseline="0" noProof="0" dirty="0">
              <a:ln>
                <a:noFill/>
              </a:ln>
              <a:solidFill>
                <a:sysClr val="windowText" lastClr="000000"/>
              </a:solidFill>
              <a:effectLst/>
              <a:uLnTx/>
              <a:uFillTx/>
              <a:latin typeface="Barlow" panose="000005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ysClr val="windowText" lastClr="000000"/>
                </a:solidFill>
                <a:effectLst/>
                <a:uLnTx/>
                <a:uFillTx/>
                <a:latin typeface="Barlow" panose="00000500000000000000" pitchFamily="2" charset="0"/>
                <a:ea typeface="+mn-ea"/>
                <a:cs typeface="+mn-cs"/>
              </a:rPr>
              <a:t>Workshop/</a:t>
            </a:r>
            <a:r>
              <a:rPr kumimoji="0" lang="nb-NO" sz="1400" b="0" i="0" u="none" strike="noStrike" kern="1200" cap="none" spc="0" normalizeH="0" baseline="0" noProof="0" dirty="0" err="1">
                <a:ln>
                  <a:noFill/>
                </a:ln>
                <a:solidFill>
                  <a:sysClr val="windowText" lastClr="000000"/>
                </a:solidFill>
                <a:effectLst/>
                <a:uLnTx/>
                <a:uFillTx/>
                <a:latin typeface="Barlow" panose="00000500000000000000" pitchFamily="2" charset="0"/>
                <a:ea typeface="+mn-ea"/>
                <a:cs typeface="+mn-cs"/>
              </a:rPr>
              <a:t>Idèverksted</a:t>
            </a:r>
            <a:endParaRPr kumimoji="0" lang="nb-NO" sz="1400" b="0" i="0" u="none" strike="noStrike" kern="1200" cap="none" spc="0" normalizeH="0" baseline="0" noProof="0" dirty="0">
              <a:ln>
                <a:noFill/>
              </a:ln>
              <a:solidFill>
                <a:sysClr val="windowText" lastClr="000000"/>
              </a:solidFill>
              <a:effectLst/>
              <a:uLnTx/>
              <a:uFillTx/>
              <a:latin typeface="Barlow" panose="000005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ysClr val="windowText" lastClr="000000"/>
                </a:solidFill>
                <a:effectLst/>
                <a:uLnTx/>
                <a:uFillTx/>
                <a:latin typeface="Barlow" panose="00000500000000000000" pitchFamily="2" charset="0"/>
                <a:ea typeface="+mn-ea"/>
                <a:cs typeface="+mn-cs"/>
              </a:rPr>
              <a:t>Erfaringsdeling/caser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ysClr val="windowText" lastClr="000000"/>
                </a:solidFill>
                <a:effectLst/>
                <a:uLnTx/>
                <a:uFillTx/>
                <a:latin typeface="Barlow" panose="00000500000000000000" pitchFamily="2" charset="0"/>
                <a:ea typeface="+mn-ea"/>
                <a:cs typeface="+mn-cs"/>
              </a:rPr>
              <a:t>Ambassadører/Pådrivere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ysClr val="windowText" lastClr="000000"/>
                </a:solidFill>
                <a:effectLst/>
                <a:uLnTx/>
                <a:uFillTx/>
                <a:latin typeface="Barlow" panose="00000500000000000000" pitchFamily="2" charset="0"/>
                <a:ea typeface="+mn-ea"/>
                <a:cs typeface="+mn-cs"/>
              </a:rPr>
              <a:t>Veiledere</a:t>
            </a:r>
            <a:endParaRPr kumimoji="0" lang="nb-NO" sz="14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
                <a:srgbClr val="EF5168"/>
              </a:buClr>
              <a:buSzTx/>
              <a:buFontTx/>
              <a:buNone/>
              <a:tabLst/>
              <a:defRPr/>
            </a:pPr>
            <a:endParaRPr kumimoji="0" lang="nb-NO" sz="2400" b="0" i="0" u="none" strike="noStrike" kern="1200" cap="none" spc="0" normalizeH="0" baseline="0" noProof="0" dirty="0">
              <a:ln>
                <a:noFill/>
              </a:ln>
              <a:solidFill>
                <a:srgbClr val="231E20"/>
              </a:solidFill>
              <a:effectLst/>
              <a:uLnTx/>
              <a:uFillTx/>
              <a:latin typeface="Barlow" pitchFamily="2" charset="77"/>
              <a:ea typeface="+mn-ea"/>
              <a:cs typeface="+mn-cs"/>
            </a:endParaRPr>
          </a:p>
        </p:txBody>
      </p:sp>
      <p:pic>
        <p:nvPicPr>
          <p:cNvPr id="3" name="Bilde 2">
            <a:extLst>
              <a:ext uri="{FF2B5EF4-FFF2-40B4-BE49-F238E27FC236}">
                <a16:creationId xmlns:a16="http://schemas.microsoft.com/office/drawing/2014/main" id="{FB15D999-ABB9-7B62-033D-2B3E8F69E92B}"/>
              </a:ext>
            </a:extLst>
          </p:cNvPr>
          <p:cNvPicPr>
            <a:picLocks noChangeAspect="1"/>
          </p:cNvPicPr>
          <p:nvPr/>
        </p:nvPicPr>
        <p:blipFill>
          <a:blip r:embed="rId3"/>
          <a:stretch>
            <a:fillRect/>
          </a:stretch>
        </p:blipFill>
        <p:spPr>
          <a:xfrm>
            <a:off x="4238368" y="1102877"/>
            <a:ext cx="3493311" cy="5755123"/>
          </a:xfrm>
          <a:prstGeom prst="rect">
            <a:avLst/>
          </a:prstGeom>
        </p:spPr>
      </p:pic>
      <p:sp>
        <p:nvSpPr>
          <p:cNvPr id="4" name="TekstSylinder 3">
            <a:extLst>
              <a:ext uri="{FF2B5EF4-FFF2-40B4-BE49-F238E27FC236}">
                <a16:creationId xmlns:a16="http://schemas.microsoft.com/office/drawing/2014/main" id="{7359E282-0C6A-BA8E-3950-03589B290DE2}"/>
              </a:ext>
            </a:extLst>
          </p:cNvPr>
          <p:cNvSpPr txBox="1"/>
          <p:nvPr/>
        </p:nvSpPr>
        <p:spPr>
          <a:xfrm>
            <a:off x="5832625" y="6664135"/>
            <a:ext cx="191858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231E20">
                    <a:lumMod val="10000"/>
                    <a:lumOff val="90000"/>
                  </a:srgbClr>
                </a:solidFill>
                <a:effectLst/>
                <a:uLnTx/>
                <a:uFillTx/>
                <a:latin typeface="Barlow" panose="00000500000000000000" pitchFamily="2" charset="0"/>
                <a:ea typeface="+mn-ea"/>
                <a:cs typeface="+mn-cs"/>
              </a:rPr>
              <a:t>Foto: Kristian Thorsen/Manet film</a:t>
            </a:r>
          </a:p>
        </p:txBody>
      </p:sp>
    </p:spTree>
    <p:extLst>
      <p:ext uri="{BB962C8B-B14F-4D97-AF65-F5344CB8AC3E}">
        <p14:creationId xmlns:p14="http://schemas.microsoft.com/office/powerpoint/2010/main" val="33710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
                                            <p:txEl>
                                              <p:pRg st="13" end="1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
                                            <p:txEl>
                                              <p:pRg st="14" end="1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
                                            <p:txEl>
                                              <p:pRg st="15" end="1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
                                            <p:txEl>
                                              <p:pRg st="16" end="1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avrundede hjørner 2">
            <a:extLst>
              <a:ext uri="{FF2B5EF4-FFF2-40B4-BE49-F238E27FC236}">
                <a16:creationId xmlns:a16="http://schemas.microsoft.com/office/drawing/2014/main" id="{506D834F-015B-C0CF-5650-83F42D870409}"/>
              </a:ext>
            </a:extLst>
          </p:cNvPr>
          <p:cNvSpPr/>
          <p:nvPr/>
        </p:nvSpPr>
        <p:spPr>
          <a:xfrm>
            <a:off x="668260" y="1071355"/>
            <a:ext cx="8418393" cy="1543050"/>
          </a:xfrm>
          <a:prstGeom prst="roundRect">
            <a:avLst/>
          </a:prstGeom>
          <a:solidFill>
            <a:srgbClr val="91CF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0000"/>
                </a:solidFill>
                <a:effectLst/>
                <a:uLnTx/>
                <a:uFillTx/>
                <a:latin typeface="Barlow" panose="00000500000000000000" pitchFamily="2" charset="0"/>
                <a:ea typeface="Verdana" panose="020B0604030504040204" pitchFamily="34" charset="0"/>
              </a:rPr>
              <a:t>Folkeopplysning </a:t>
            </a:r>
            <a:r>
              <a:rPr kumimoji="0" lang="nb-NO" sz="2400" b="0" i="0" u="none" strike="noStrike" kern="1200" cap="none" spc="0" normalizeH="0" baseline="0" noProof="0" dirty="0">
                <a:ln>
                  <a:noFill/>
                </a:ln>
                <a:solidFill>
                  <a:srgbClr val="000000"/>
                </a:solidFill>
                <a:effectLst/>
                <a:uLnTx/>
                <a:uFillTx/>
                <a:latin typeface="Barlow" panose="00000500000000000000" pitchFamily="2" charset="0"/>
                <a:ea typeface="Verdana" panose="020B0604030504040204" pitchFamily="34" charset="0"/>
              </a:rPr>
              <a:t>om hva man kan gjøre for å ta vare på sin egen og andres psykiske helse</a:t>
            </a:r>
            <a:r>
              <a:rPr kumimoji="0" lang="nb-NO" sz="2400" b="0" i="0" u="none" strike="noStrike" kern="1200" cap="none" spc="0" normalizeH="0" baseline="0" noProof="0" dirty="0">
                <a:ln>
                  <a:noFill/>
                </a:ln>
                <a:solidFill>
                  <a:srgbClr val="000000"/>
                </a:solidFill>
                <a:effectLst/>
                <a:uLnTx/>
                <a:uFillTx/>
                <a:latin typeface="Barlow" panose="00000500000000000000" pitchFamily="2" charset="0"/>
              </a:rPr>
              <a:t>.</a:t>
            </a:r>
            <a:endParaRPr kumimoji="0" lang="nb-NO" sz="2400" b="0" i="0" u="none" strike="noStrike" kern="1200" cap="none" spc="0" normalizeH="0" baseline="0" noProof="0" dirty="0">
              <a:ln>
                <a:noFill/>
              </a:ln>
              <a:solidFill>
                <a:prstClr val="white"/>
              </a:solidFill>
              <a:effectLst/>
              <a:uLnTx/>
              <a:uFillTx/>
              <a:latin typeface="Barlow" panose="000005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4" name="Rektangel: avrundede hjørner 3">
            <a:extLst>
              <a:ext uri="{FF2B5EF4-FFF2-40B4-BE49-F238E27FC236}">
                <a16:creationId xmlns:a16="http://schemas.microsoft.com/office/drawing/2014/main" id="{12CC9E63-7ADC-B7E6-6204-3D4F19CD2137}"/>
              </a:ext>
            </a:extLst>
          </p:cNvPr>
          <p:cNvSpPr/>
          <p:nvPr/>
        </p:nvSpPr>
        <p:spPr>
          <a:xfrm>
            <a:off x="592544" y="3071605"/>
            <a:ext cx="8569827" cy="125439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Barlow" panose="00000500000000000000" pitchFamily="2" charset="0"/>
              </a:rPr>
              <a:t>Partnerskap</a:t>
            </a:r>
            <a:r>
              <a:rPr kumimoji="0" lang="nb-NO" sz="2400" b="0" i="0" u="none" strike="noStrike" kern="1200" cap="none" spc="0" normalizeH="0" baseline="0" noProof="0" dirty="0">
                <a:ln>
                  <a:noFill/>
                </a:ln>
                <a:solidFill>
                  <a:prstClr val="black"/>
                </a:solidFill>
                <a:effectLst/>
                <a:uLnTx/>
                <a:uFillTx/>
                <a:latin typeface="Barlow" panose="00000500000000000000" pitchFamily="2" charset="0"/>
              </a:rPr>
              <a:t> med organisasjoner, foreninger og kommuner for å fremme muligheten for å delta i et fellesskap</a:t>
            </a:r>
          </a:p>
        </p:txBody>
      </p:sp>
      <p:sp>
        <p:nvSpPr>
          <p:cNvPr id="6" name="Rektangel: avrundede hjørner 5">
            <a:extLst>
              <a:ext uri="{FF2B5EF4-FFF2-40B4-BE49-F238E27FC236}">
                <a16:creationId xmlns:a16="http://schemas.microsoft.com/office/drawing/2014/main" id="{221EDD2F-28FC-841B-7A6A-3CEE83757213}"/>
              </a:ext>
            </a:extLst>
          </p:cNvPr>
          <p:cNvSpPr/>
          <p:nvPr/>
        </p:nvSpPr>
        <p:spPr>
          <a:xfrm>
            <a:off x="622299" y="4706754"/>
            <a:ext cx="8569827" cy="1530417"/>
          </a:xfrm>
          <a:prstGeom prst="roundRect">
            <a:avLst/>
          </a:prstGeom>
          <a:solidFill>
            <a:srgbClr val="F0C6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Barlow" panose="00000500000000000000" pitchFamily="2" charset="0"/>
              </a:rPr>
              <a:t>Opplæring</a:t>
            </a:r>
            <a:r>
              <a:rPr kumimoji="0" lang="nb-NO" sz="2400" b="0" i="0" u="none" strike="noStrike" kern="1200" cap="none" spc="0" normalizeH="0" baseline="0" noProof="0" dirty="0">
                <a:ln>
                  <a:noFill/>
                </a:ln>
                <a:solidFill>
                  <a:prstClr val="black"/>
                </a:solidFill>
                <a:effectLst/>
                <a:uLnTx/>
                <a:uFillTx/>
                <a:latin typeface="Barlow" panose="00000500000000000000" pitchFamily="2" charset="0"/>
              </a:rPr>
              <a:t>- bygge kompetanse, struktur og kapasitet i organisasjoner, bedrifter, og foreninger.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Barlow" panose="00000500000000000000" pitchFamily="2" charset="0"/>
              </a:rPr>
              <a:t>Verktøy, arrangement.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TekstSylinder 6">
            <a:extLst>
              <a:ext uri="{FF2B5EF4-FFF2-40B4-BE49-F238E27FC236}">
                <a16:creationId xmlns:a16="http://schemas.microsoft.com/office/drawing/2014/main" id="{FA9DF917-650A-8C08-9970-B3BD98FF14D9}"/>
              </a:ext>
            </a:extLst>
          </p:cNvPr>
          <p:cNvSpPr txBox="1"/>
          <p:nvPr/>
        </p:nvSpPr>
        <p:spPr>
          <a:xfrm>
            <a:off x="10116152" y="1097280"/>
            <a:ext cx="16747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Verdana"/>
                <a:ea typeface="+mn-ea"/>
                <a:cs typeface="+mn-cs"/>
              </a:rPr>
              <a:t>Høre</a:t>
            </a:r>
          </a:p>
        </p:txBody>
      </p:sp>
      <p:cxnSp>
        <p:nvCxnSpPr>
          <p:cNvPr id="9" name="Rett pilkobling 8">
            <a:extLst>
              <a:ext uri="{FF2B5EF4-FFF2-40B4-BE49-F238E27FC236}">
                <a16:creationId xmlns:a16="http://schemas.microsoft.com/office/drawing/2014/main" id="{48195492-1F38-6F5C-9B15-42949842F22D}"/>
              </a:ext>
            </a:extLst>
          </p:cNvPr>
          <p:cNvCxnSpPr/>
          <p:nvPr/>
        </p:nvCxnSpPr>
        <p:spPr>
          <a:xfrm>
            <a:off x="10616665" y="1742173"/>
            <a:ext cx="0" cy="3205212"/>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kstSylinder 9">
            <a:extLst>
              <a:ext uri="{FF2B5EF4-FFF2-40B4-BE49-F238E27FC236}">
                <a16:creationId xmlns:a16="http://schemas.microsoft.com/office/drawing/2014/main" id="{2D6870A2-D250-6CAD-538D-8FD7E11D3587}"/>
              </a:ext>
            </a:extLst>
          </p:cNvPr>
          <p:cNvSpPr txBox="1"/>
          <p:nvPr/>
        </p:nvSpPr>
        <p:spPr>
          <a:xfrm>
            <a:off x="10193154" y="5391388"/>
            <a:ext cx="13090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Verdana"/>
                <a:ea typeface="+mn-ea"/>
                <a:cs typeface="+mn-cs"/>
              </a:rPr>
              <a:t>Gjøre</a:t>
            </a:r>
          </a:p>
        </p:txBody>
      </p:sp>
    </p:spTree>
    <p:extLst>
      <p:ext uri="{BB962C8B-B14F-4D97-AF65-F5344CB8AC3E}">
        <p14:creationId xmlns:p14="http://schemas.microsoft.com/office/powerpoint/2010/main" val="317289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E3587-5AAC-D0DC-6BAB-BEFD9073D0C9}"/>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950263AA-8C6A-652C-7568-7B227C839E10}"/>
              </a:ext>
            </a:extLst>
          </p:cNvPr>
          <p:cNvSpPr/>
          <p:nvPr/>
        </p:nvSpPr>
        <p:spPr>
          <a:xfrm>
            <a:off x="0" y="-17203"/>
            <a:ext cx="8482395" cy="6875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kstSylinder 4">
            <a:extLst>
              <a:ext uri="{FF2B5EF4-FFF2-40B4-BE49-F238E27FC236}">
                <a16:creationId xmlns:a16="http://schemas.microsoft.com/office/drawing/2014/main" id="{77852FB3-C559-51FF-C8BF-83BF0153490D}"/>
              </a:ext>
            </a:extLst>
          </p:cNvPr>
          <p:cNvSpPr txBox="1"/>
          <p:nvPr/>
        </p:nvSpPr>
        <p:spPr>
          <a:xfrm>
            <a:off x="267997" y="515791"/>
            <a:ext cx="7588591" cy="44909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250"/>
              </a:spcAft>
              <a:buClrTx/>
              <a:buSzTx/>
              <a:buFontTx/>
              <a:buNone/>
              <a:tabLst/>
              <a:defRPr/>
            </a:pPr>
            <a:r>
              <a:rPr kumimoji="0" lang="nb-NO" sz="2000" b="0" i="0" u="none" strike="noStrike" kern="1200" cap="none" spc="0" normalizeH="0" baseline="0" noProof="0" dirty="0">
                <a:ln>
                  <a:noFill/>
                </a:ln>
                <a:solidFill>
                  <a:srgbClr val="231E20"/>
                </a:solidFill>
                <a:effectLst/>
                <a:uLnTx/>
                <a:uFillTx/>
                <a:latin typeface="Barlow Medium" panose="00000600000000000000" pitchFamily="2" charset="0"/>
                <a:ea typeface="+mn-ea"/>
                <a:cs typeface="+mn-cs"/>
              </a:rPr>
              <a:t>God psykisk helse bygger vi sammen!</a:t>
            </a:r>
          </a:p>
          <a:p>
            <a:pPr>
              <a:spcAft>
                <a:spcPts val="2250"/>
              </a:spcAft>
              <a:defRPr/>
            </a:pPr>
            <a:r>
              <a:rPr lang="nb-NO" sz="1400" i="1" dirty="0">
                <a:latin typeface="Barlow" panose="00000500000000000000" pitchFamily="2" charset="0"/>
              </a:rPr>
              <a:t>Folkehelsearbeid handler om å påvirke utviklingen i samfunnet slik at levekårene i økende grad skaper god helse for alle, og å påvirke helseatferd i befolkningsmassene. Dette krever et bredt engasjement og et samarbeid mellom mange samfunnsaktører. </a:t>
            </a:r>
          </a:p>
          <a:p>
            <a:pPr>
              <a:spcAft>
                <a:spcPts val="2250"/>
              </a:spcAft>
              <a:defRPr/>
            </a:pPr>
            <a:r>
              <a:rPr lang="nb-NO" sz="1600" dirty="0">
                <a:latin typeface="Barlow" panose="00000500000000000000" pitchFamily="2" charset="0"/>
              </a:rPr>
              <a:t>Abc-modellen bygger på en partnerskapstankegang. Det trengs et fellesskap av ulike miljø og nedslagsfelt og ulik kompetanse for å nå ut så bredt som mulig.  De ulike partnerne vil ha forskjellige mål, målgrupper og arbeidsmetoder, men abc-modellen binder partnerne og innsatsen sammen og utgjør et fellesskap for erfaringsutveksling, læring og videreutvikling.</a:t>
            </a:r>
          </a:p>
          <a:p>
            <a:pPr>
              <a:spcAft>
                <a:spcPts val="2250"/>
              </a:spcAft>
              <a:defRPr/>
            </a:pPr>
            <a:endParaRPr lang="nb-NO" sz="1600" dirty="0">
              <a:latin typeface="Barlow" panose="00000500000000000000" pitchFamily="2" charset="0"/>
            </a:endParaRPr>
          </a:p>
          <a:p>
            <a:pPr>
              <a:spcAft>
                <a:spcPts val="2250"/>
              </a:spcAft>
              <a:defRPr/>
            </a:pPr>
            <a:endParaRPr lang="nb-NO" sz="1600" dirty="0">
              <a:latin typeface="Barlow" panose="00000500000000000000" pitchFamily="2" charset="0"/>
            </a:endParaRPr>
          </a:p>
          <a:p>
            <a:pPr>
              <a:spcAft>
                <a:spcPts val="2250"/>
              </a:spcAft>
              <a:defRPr/>
            </a:pPr>
            <a:r>
              <a:rPr lang="nb-NO" sz="1600" dirty="0">
                <a:solidFill>
                  <a:srgbClr val="231E20"/>
                </a:solidFill>
                <a:latin typeface="Barlow" panose="00000500000000000000" pitchFamily="2" charset="0"/>
              </a:rPr>
              <a:t>Her kan dere skrive noe om det regionale eller lokale samarbeidet/nettverk</a:t>
            </a:r>
            <a:endParaRPr kumimoji="0" lang="nb-NO" sz="1600" b="0" i="0" u="none" strike="noStrike" kern="1200" cap="none" spc="0" normalizeH="0" baseline="0" noProof="0" dirty="0">
              <a:ln>
                <a:noFill/>
              </a:ln>
              <a:solidFill>
                <a:srgbClr val="231E20"/>
              </a:solidFill>
              <a:effectLst/>
              <a:uLnTx/>
              <a:uFillTx/>
              <a:latin typeface="Barlow" panose="00000500000000000000" pitchFamily="2" charset="0"/>
            </a:endParaRPr>
          </a:p>
        </p:txBody>
      </p:sp>
      <p:graphicFrame>
        <p:nvGraphicFramePr>
          <p:cNvPr id="6" name="Diagram 5">
            <a:extLst>
              <a:ext uri="{FF2B5EF4-FFF2-40B4-BE49-F238E27FC236}">
                <a16:creationId xmlns:a16="http://schemas.microsoft.com/office/drawing/2014/main" id="{32DFE073-53EC-CB69-BA28-B533318839E8}"/>
              </a:ext>
            </a:extLst>
          </p:cNvPr>
          <p:cNvGraphicFramePr/>
          <p:nvPr>
            <p:extLst>
              <p:ext uri="{D42A27DB-BD31-4B8C-83A1-F6EECF244321}">
                <p14:modId xmlns:p14="http://schemas.microsoft.com/office/powerpoint/2010/main" val="2872640969"/>
              </p:ext>
            </p:extLst>
          </p:nvPr>
        </p:nvGraphicFramePr>
        <p:xfrm>
          <a:off x="6547055" y="1159796"/>
          <a:ext cx="6622581" cy="5391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00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C1AE8-269F-D52F-E86B-9B6FD07FD8B8}"/>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B622A874-3FBC-8893-66D6-A95CB6BB6416}"/>
              </a:ext>
            </a:extLst>
          </p:cNvPr>
          <p:cNvSpPr/>
          <p:nvPr/>
        </p:nvSpPr>
        <p:spPr>
          <a:xfrm>
            <a:off x="0" y="3339"/>
            <a:ext cx="8482395" cy="6875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kstSylinder 4">
            <a:extLst>
              <a:ext uri="{FF2B5EF4-FFF2-40B4-BE49-F238E27FC236}">
                <a16:creationId xmlns:a16="http://schemas.microsoft.com/office/drawing/2014/main" id="{32670FFD-CB41-88D0-AAB8-D3694B2E823D}"/>
              </a:ext>
            </a:extLst>
          </p:cNvPr>
          <p:cNvSpPr txBox="1"/>
          <p:nvPr/>
        </p:nvSpPr>
        <p:spPr>
          <a:xfrm>
            <a:off x="438003" y="377395"/>
            <a:ext cx="7575287" cy="6103209"/>
          </a:xfrm>
          <a:prstGeom prst="rect">
            <a:avLst/>
          </a:prstGeom>
          <a:noFill/>
        </p:spPr>
        <p:txBody>
          <a:bodyPr wrap="square" rtlCol="0">
            <a:sp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nb-NO" sz="3600" b="0" i="0" u="none" strike="noStrike" kern="1200" cap="none" spc="0" normalizeH="0" baseline="0" noProof="0" dirty="0">
                <a:ln>
                  <a:noFill/>
                </a:ln>
                <a:solidFill>
                  <a:srgbClr val="231E20"/>
                </a:solidFill>
                <a:effectLst/>
                <a:uLnTx/>
                <a:uFillTx/>
                <a:latin typeface="Barlow" panose="00000500000000000000" pitchFamily="2" charset="0"/>
                <a:ea typeface="+mn-ea"/>
                <a:cs typeface="+mn-cs"/>
              </a:rPr>
              <a:t>Hvorfor trenger vi en ABC-kampanje?</a:t>
            </a:r>
          </a:p>
          <a:p>
            <a:pPr marL="285750" lvl="0" indent="-285750" defTabSz="609585">
              <a:spcBef>
                <a:spcPct val="20000"/>
              </a:spcBef>
              <a:buFont typeface="Arial" panose="020B0604020202020204" pitchFamily="34" charset="0"/>
              <a:buChar char="•"/>
              <a:defRPr/>
            </a:pPr>
            <a:r>
              <a:rPr lang="nb-NO" dirty="0">
                <a:solidFill>
                  <a:sysClr val="windowText" lastClr="000000"/>
                </a:solidFill>
                <a:latin typeface="Barlow" panose="00000500000000000000" pitchFamily="2" charset="0"/>
                <a:cs typeface="Arial"/>
              </a:rPr>
              <a:t>Psykiske plager er blitt en av de største folkehelseutfordringene våre. Det har økt hos unge. Sykefravær og skolefrafall knyttet til psykisk uhelse øker, og det rammer mange eldre. </a:t>
            </a:r>
          </a:p>
          <a:p>
            <a:pPr lvl="0" defTabSz="609585">
              <a:spcBef>
                <a:spcPct val="20000"/>
              </a:spcBef>
              <a:defRPr/>
            </a:pPr>
            <a:endParaRPr lang="nb-NO" dirty="0">
              <a:solidFill>
                <a:sysClr val="windowText" lastClr="000000"/>
              </a:solidFill>
              <a:latin typeface="Barlow" panose="00000500000000000000" pitchFamily="2" charset="0"/>
              <a:cs typeface="Arial"/>
            </a:endParaRPr>
          </a:p>
          <a:p>
            <a:pPr marL="285750" lvl="0" indent="-285750" defTabSz="609585">
              <a:spcBef>
                <a:spcPct val="20000"/>
              </a:spcBef>
              <a:buFont typeface="Arial" panose="020B0604020202020204" pitchFamily="34" charset="0"/>
              <a:buChar char="•"/>
              <a:defRPr/>
            </a:pPr>
            <a:r>
              <a:rPr lang="nb-NO" dirty="0">
                <a:solidFill>
                  <a:sysClr val="windowText" lastClr="000000"/>
                </a:solidFill>
                <a:latin typeface="Barlow" panose="00000500000000000000" pitchFamily="2" charset="0"/>
                <a:cs typeface="Arial"/>
              </a:rPr>
              <a:t>Det er en belastning på helse- og sosialtjenestene, kapasiteten kan neppe økes i stor grad</a:t>
            </a:r>
          </a:p>
          <a:p>
            <a:pPr lvl="0" defTabSz="609585">
              <a:spcBef>
                <a:spcPct val="20000"/>
              </a:spcBef>
              <a:defRPr/>
            </a:pPr>
            <a:endParaRPr lang="nb-NO" dirty="0">
              <a:solidFill>
                <a:sysClr val="windowText" lastClr="000000"/>
              </a:solidFill>
              <a:latin typeface="Barlow" panose="00000500000000000000" pitchFamily="2" charset="0"/>
              <a:cs typeface="Arial"/>
            </a:endParaRPr>
          </a:p>
          <a:p>
            <a:pPr marL="285750" lvl="0" indent="-285750" defTabSz="609585">
              <a:spcBef>
                <a:spcPct val="20000"/>
              </a:spcBef>
              <a:buFont typeface="Arial" panose="020B0604020202020204" pitchFamily="34" charset="0"/>
              <a:buChar char="•"/>
              <a:defRPr/>
            </a:pPr>
            <a:r>
              <a:rPr lang="nb-NO" dirty="0">
                <a:solidFill>
                  <a:sysClr val="windowText" lastClr="000000"/>
                </a:solidFill>
                <a:latin typeface="Barlow" panose="00000500000000000000" pitchFamily="2" charset="0"/>
                <a:cs typeface="Arial"/>
              </a:rPr>
              <a:t>Psykiske problemer er fortsatt vanskelig å snakke om - </a:t>
            </a:r>
            <a:r>
              <a:rPr lang="nb-NO" dirty="0">
                <a:solidFill>
                  <a:sysClr val="windowText" lastClr="000000"/>
                </a:solidFill>
                <a:latin typeface="Barlow" pitchFamily="2" charset="77"/>
                <a:cs typeface="Arial"/>
              </a:rPr>
              <a:t> </a:t>
            </a:r>
            <a:r>
              <a:rPr lang="nb-NO" dirty="0">
                <a:solidFill>
                  <a:srgbClr val="231E20"/>
                </a:solidFill>
                <a:latin typeface="Barlow" pitchFamily="2" charset="77"/>
              </a:rPr>
              <a:t>ABC har positiv inngang til psykisk helse (ikke plager og diagnoser) -&gt; Hvordan holde deg frisk </a:t>
            </a:r>
            <a:r>
              <a:rPr lang="nb-NO" dirty="0" err="1">
                <a:solidFill>
                  <a:srgbClr val="231E20"/>
                </a:solidFill>
                <a:latin typeface="Barlow" pitchFamily="2" charset="77"/>
              </a:rPr>
              <a:t>vs</a:t>
            </a:r>
            <a:r>
              <a:rPr lang="nb-NO" dirty="0">
                <a:solidFill>
                  <a:srgbClr val="231E20"/>
                </a:solidFill>
                <a:latin typeface="Barlow" pitchFamily="2" charset="77"/>
              </a:rPr>
              <a:t> hva er dine problemer</a:t>
            </a:r>
          </a:p>
          <a:p>
            <a:pPr lvl="0" defTabSz="609585">
              <a:spcBef>
                <a:spcPct val="20000"/>
              </a:spcBef>
              <a:defRPr/>
            </a:pPr>
            <a:endParaRPr lang="nb-NO" dirty="0">
              <a:solidFill>
                <a:srgbClr val="231E20"/>
              </a:solidFill>
              <a:latin typeface="Barlow" pitchFamily="2" charset="77"/>
            </a:endParaRPr>
          </a:p>
          <a:p>
            <a:pPr marL="285750" indent="-285750">
              <a:buFont typeface="Arial" panose="020B0604020202020204" pitchFamily="34" charset="0"/>
              <a:buChar char="•"/>
              <a:defRPr/>
            </a:pPr>
            <a:r>
              <a:rPr lang="nb-NO" dirty="0">
                <a:solidFill>
                  <a:sysClr val="windowText" lastClr="000000"/>
                </a:solidFill>
                <a:latin typeface="Barlow" panose="00000500000000000000" pitchFamily="2" charset="0"/>
                <a:cs typeface="Arial"/>
              </a:rPr>
              <a:t>Helsekompetansen for psykisk helse i befolkningen er relativ lav. </a:t>
            </a:r>
            <a:r>
              <a:rPr lang="nb-NO" dirty="0">
                <a:solidFill>
                  <a:sysClr val="windowText" lastClr="000000"/>
                </a:solidFill>
                <a:latin typeface="Barlow" pitchFamily="2" charset="77"/>
                <a:cs typeface="Arial"/>
              </a:rPr>
              <a:t>Vi </a:t>
            </a:r>
            <a:r>
              <a:rPr lang="nb-NO" dirty="0">
                <a:solidFill>
                  <a:sysClr val="windowText" lastClr="000000"/>
                </a:solidFill>
                <a:latin typeface="Barlow" panose="00000500000000000000" pitchFamily="2" charset="0"/>
                <a:cs typeface="Arial"/>
              </a:rPr>
              <a:t>har ikke greid å etablere et like godt helsefremmende og forebyggende folkehelsearbeid for psykisk helse som for den fysiske helsa . ABC er designet for opplysningsarbeid knyttet til psykisk helse</a:t>
            </a:r>
          </a:p>
          <a:p>
            <a:pPr>
              <a:defRPr/>
            </a:pPr>
            <a:endParaRPr lang="nb-NO" dirty="0">
              <a:solidFill>
                <a:sysClr val="windowText" lastClr="000000"/>
              </a:solidFill>
              <a:latin typeface="Barlow" panose="00000500000000000000" pitchFamily="2" charset="0"/>
              <a:cs typeface="Arial"/>
            </a:endParaRPr>
          </a:p>
          <a:p>
            <a:pPr marL="285750" indent="-285750">
              <a:buFont typeface="Arial" panose="020B0604020202020204" pitchFamily="34" charset="0"/>
              <a:buChar char="•"/>
              <a:defRPr/>
            </a:pPr>
            <a:r>
              <a:rPr lang="nb-NO" dirty="0">
                <a:solidFill>
                  <a:sysClr val="windowText" lastClr="000000"/>
                </a:solidFill>
                <a:latin typeface="Barlow" panose="00000500000000000000" pitchFamily="2" charset="0"/>
                <a:cs typeface="Arial"/>
                <a:sym typeface="Barlow"/>
              </a:rPr>
              <a:t>ABC kan være en motvekt mot samfunnsforhold som påfører unge psykisk plager</a:t>
            </a:r>
          </a:p>
        </p:txBody>
      </p:sp>
      <p:sp>
        <p:nvSpPr>
          <p:cNvPr id="3" name="TekstSylinder 2">
            <a:extLst>
              <a:ext uri="{FF2B5EF4-FFF2-40B4-BE49-F238E27FC236}">
                <a16:creationId xmlns:a16="http://schemas.microsoft.com/office/drawing/2014/main" id="{6856F22B-EE98-7316-A9B9-B7EDAE18295B}"/>
              </a:ext>
            </a:extLst>
          </p:cNvPr>
          <p:cNvSpPr txBox="1"/>
          <p:nvPr/>
        </p:nvSpPr>
        <p:spPr>
          <a:xfrm>
            <a:off x="8671839" y="344536"/>
            <a:ext cx="3362633" cy="3662541"/>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chemeClr val="accent1">
                    <a:lumMod val="75000"/>
                  </a:schemeClr>
                </a:solidFill>
                <a:effectLst/>
                <a:uLnTx/>
                <a:uFillTx/>
                <a:latin typeface="Barlow Medium" panose="00000600000000000000" pitchFamily="2" charset="0"/>
                <a:cs typeface="Calibri" panose="020F0502020204030204" pitchFamily="34" charset="0"/>
              </a:rPr>
              <a:t>Psykisk helse: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nb-NO" sz="2000" b="0" i="1" u="none" strike="noStrike" kern="1200" cap="none" spc="0" normalizeH="0" baseline="0" noProof="0" dirty="0">
                <a:ln>
                  <a:noFill/>
                </a:ln>
                <a:solidFill>
                  <a:srgbClr val="231E20"/>
                </a:solidFill>
                <a:effectLst/>
                <a:uLnTx/>
                <a:uFillTx/>
                <a:latin typeface="Barlow" panose="00000500000000000000" pitchFamily="2" charset="0"/>
                <a:ea typeface="+mn-ea"/>
                <a:cs typeface="Calibri" panose="020F0502020204030204" pitchFamily="34" charset="0"/>
              </a:rPr>
              <a:t>en tilstand av velvære der individet kan </a:t>
            </a:r>
            <a:r>
              <a:rPr kumimoji="0" lang="nb-NO" sz="2000" b="1" i="1" u="none" strike="noStrike" kern="1200" cap="none" spc="0" normalizeH="0" baseline="0" noProof="0" dirty="0">
                <a:ln>
                  <a:noFill/>
                </a:ln>
                <a:solidFill>
                  <a:srgbClr val="231E20"/>
                </a:solidFill>
                <a:effectLst/>
                <a:uLnTx/>
                <a:uFillTx/>
                <a:latin typeface="Barlow" panose="00000500000000000000" pitchFamily="2" charset="0"/>
                <a:ea typeface="+mn-ea"/>
                <a:cs typeface="Calibri" panose="020F0502020204030204" pitchFamily="34" charset="0"/>
              </a:rPr>
              <a:t>realisere</a:t>
            </a:r>
            <a:r>
              <a:rPr kumimoji="0" lang="nb-NO" sz="2000" b="0" i="1" u="none" strike="noStrike" kern="1200" cap="none" spc="0" normalizeH="0" baseline="0" noProof="0" dirty="0">
                <a:ln>
                  <a:noFill/>
                </a:ln>
                <a:solidFill>
                  <a:srgbClr val="231E20"/>
                </a:solidFill>
                <a:effectLst/>
                <a:uLnTx/>
                <a:uFillTx/>
                <a:latin typeface="Barlow" panose="00000500000000000000" pitchFamily="2" charset="0"/>
                <a:ea typeface="+mn-ea"/>
                <a:cs typeface="Calibri" panose="020F0502020204030204" pitchFamily="34" charset="0"/>
              </a:rPr>
              <a:t> sine muligheter,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nb-NO" sz="2000" b="0" i="1" u="none" strike="noStrike" kern="1200" cap="none" spc="0" normalizeH="0" baseline="0" noProof="0" dirty="0">
                <a:ln>
                  <a:noFill/>
                </a:ln>
                <a:solidFill>
                  <a:srgbClr val="231E20"/>
                </a:solidFill>
                <a:effectLst/>
                <a:uLnTx/>
                <a:uFillTx/>
                <a:latin typeface="Barlow" panose="00000500000000000000" pitchFamily="2" charset="0"/>
                <a:ea typeface="+mn-ea"/>
                <a:cs typeface="Calibri" panose="020F0502020204030204" pitchFamily="34" charset="0"/>
              </a:rPr>
              <a:t>kan </a:t>
            </a:r>
            <a:r>
              <a:rPr kumimoji="0" lang="nb-NO" sz="2000" b="1" i="1" u="none" strike="noStrike" kern="1200" cap="none" spc="0" normalizeH="0" baseline="0" noProof="0" dirty="0">
                <a:ln>
                  <a:noFill/>
                </a:ln>
                <a:solidFill>
                  <a:srgbClr val="231E20"/>
                </a:solidFill>
                <a:effectLst/>
                <a:uLnTx/>
                <a:uFillTx/>
                <a:latin typeface="Barlow" panose="00000500000000000000" pitchFamily="2" charset="0"/>
                <a:ea typeface="+mn-ea"/>
                <a:cs typeface="Calibri" panose="020F0502020204030204" pitchFamily="34" charset="0"/>
              </a:rPr>
              <a:t>håndtere</a:t>
            </a:r>
            <a:r>
              <a:rPr kumimoji="0" lang="nb-NO" sz="2000" b="0" i="1" u="none" strike="noStrike" kern="1200" cap="none" spc="0" normalizeH="0" baseline="0" noProof="0" dirty="0">
                <a:ln>
                  <a:noFill/>
                </a:ln>
                <a:solidFill>
                  <a:srgbClr val="231E20"/>
                </a:solidFill>
                <a:effectLst/>
                <a:uLnTx/>
                <a:uFillTx/>
                <a:latin typeface="Barlow" panose="00000500000000000000" pitchFamily="2" charset="0"/>
                <a:ea typeface="+mn-ea"/>
                <a:cs typeface="Calibri" panose="020F0502020204030204" pitchFamily="34" charset="0"/>
              </a:rPr>
              <a:t> normale stress-situasjoner i livet,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nb-NO" sz="2000" b="0" i="1" u="none" strike="noStrike" kern="1200" cap="none" spc="0" normalizeH="0" baseline="0" noProof="0" dirty="0">
                <a:ln>
                  <a:noFill/>
                </a:ln>
                <a:solidFill>
                  <a:srgbClr val="231E20"/>
                </a:solidFill>
                <a:effectLst/>
                <a:uLnTx/>
                <a:uFillTx/>
                <a:latin typeface="Barlow" panose="00000500000000000000" pitchFamily="2" charset="0"/>
                <a:ea typeface="+mn-ea"/>
                <a:cs typeface="Calibri" panose="020F0502020204030204" pitchFamily="34" charset="0"/>
              </a:rPr>
              <a:t>kan </a:t>
            </a:r>
            <a:r>
              <a:rPr kumimoji="0" lang="nb-NO" sz="2000" b="1" i="1" u="none" strike="noStrike" kern="1200" cap="none" spc="0" normalizeH="0" baseline="0" noProof="0" dirty="0">
                <a:ln>
                  <a:noFill/>
                </a:ln>
                <a:solidFill>
                  <a:srgbClr val="231E20"/>
                </a:solidFill>
                <a:effectLst/>
                <a:uLnTx/>
                <a:uFillTx/>
                <a:latin typeface="Barlow" panose="00000500000000000000" pitchFamily="2" charset="0"/>
                <a:ea typeface="+mn-ea"/>
                <a:cs typeface="Calibri" panose="020F0502020204030204" pitchFamily="34" charset="0"/>
              </a:rPr>
              <a:t>arbeide</a:t>
            </a:r>
            <a:r>
              <a:rPr kumimoji="0" lang="nb-NO" sz="2000" b="0" i="1" u="none" strike="noStrike" kern="1200" cap="none" spc="0" normalizeH="0" baseline="0" noProof="0" dirty="0">
                <a:ln>
                  <a:noFill/>
                </a:ln>
                <a:solidFill>
                  <a:srgbClr val="231E20"/>
                </a:solidFill>
                <a:effectLst/>
                <a:uLnTx/>
                <a:uFillTx/>
                <a:latin typeface="Barlow" panose="00000500000000000000" pitchFamily="2" charset="0"/>
                <a:ea typeface="+mn-ea"/>
                <a:cs typeface="Calibri" panose="020F0502020204030204" pitchFamily="34" charset="0"/>
              </a:rPr>
              <a:t> på en fruktbar og produktiv måte og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nb-NO" sz="2000" b="0" i="1" u="none" strike="noStrike" kern="1200" cap="none" spc="0" normalizeH="0" baseline="0" noProof="0" dirty="0">
                <a:ln>
                  <a:noFill/>
                </a:ln>
                <a:solidFill>
                  <a:srgbClr val="231E20"/>
                </a:solidFill>
                <a:effectLst/>
                <a:uLnTx/>
                <a:uFillTx/>
                <a:latin typeface="Barlow" panose="00000500000000000000" pitchFamily="2" charset="0"/>
                <a:ea typeface="+mn-ea"/>
                <a:cs typeface="Calibri" panose="020F0502020204030204" pitchFamily="34" charset="0"/>
              </a:rPr>
              <a:t>har mulighet til å </a:t>
            </a:r>
            <a:r>
              <a:rPr kumimoji="0" lang="nb-NO" sz="2000" b="1" i="1" u="none" strike="noStrike" kern="1200" cap="none" spc="0" normalizeH="0" baseline="0" noProof="0" dirty="0">
                <a:ln>
                  <a:noFill/>
                </a:ln>
                <a:solidFill>
                  <a:srgbClr val="231E20"/>
                </a:solidFill>
                <a:effectLst/>
                <a:uLnTx/>
                <a:uFillTx/>
                <a:latin typeface="Barlow" panose="00000500000000000000" pitchFamily="2" charset="0"/>
                <a:ea typeface="+mn-ea"/>
                <a:cs typeface="Calibri" panose="020F0502020204030204" pitchFamily="34" charset="0"/>
              </a:rPr>
              <a:t>bidra</a:t>
            </a:r>
            <a:r>
              <a:rPr kumimoji="0" lang="nb-NO" sz="2000" b="0" i="1" u="none" strike="noStrike" kern="1200" cap="none" spc="0" normalizeH="0" baseline="0" noProof="0" dirty="0">
                <a:ln>
                  <a:noFill/>
                </a:ln>
                <a:solidFill>
                  <a:srgbClr val="231E20"/>
                </a:solidFill>
                <a:effectLst/>
                <a:uLnTx/>
                <a:uFillTx/>
                <a:latin typeface="Barlow" panose="00000500000000000000" pitchFamily="2" charset="0"/>
                <a:ea typeface="+mn-ea"/>
                <a:cs typeface="Calibri" panose="020F0502020204030204" pitchFamily="34" charset="0"/>
              </a:rPr>
              <a:t> overfor andre og i samfunnet</a:t>
            </a:r>
            <a:r>
              <a:rPr kumimoji="0" lang="nb-NO" sz="2000" b="0" i="0" u="none" strike="noStrike" kern="1200" cap="none" spc="0" normalizeH="0" baseline="0" noProof="0" dirty="0">
                <a:ln>
                  <a:noFill/>
                </a:ln>
                <a:solidFill>
                  <a:srgbClr val="231E20"/>
                </a:solidFill>
                <a:effectLst/>
                <a:uLnTx/>
                <a:uFillTx/>
                <a:latin typeface="Calibri" panose="020F0502020204030204" pitchFamily="34" charset="0"/>
                <a:ea typeface="+mn-ea"/>
                <a:cs typeface="Calibri" panose="020F0502020204030204" pitchFamily="34" charset="0"/>
              </a:rPr>
              <a:t>. </a:t>
            </a:r>
            <a:r>
              <a:rPr kumimoji="0" lang="nb-NO" sz="1600" b="0" i="0" u="none" strike="noStrike" kern="1200" cap="none" spc="0" normalizeH="0" baseline="0" noProof="0" dirty="0">
                <a:ln>
                  <a:noFill/>
                </a:ln>
                <a:solidFill>
                  <a:srgbClr val="231E20"/>
                </a:solidFill>
                <a:effectLst/>
                <a:uLnTx/>
                <a:uFillTx/>
                <a:latin typeface="Calibri" panose="020F0502020204030204" pitchFamily="34" charset="0"/>
                <a:ea typeface="+mn-ea"/>
                <a:cs typeface="Calibri" panose="020F0502020204030204" pitchFamily="34" charset="0"/>
              </a:rPr>
              <a:t>(WHO)</a:t>
            </a:r>
            <a:endParaRPr kumimoji="0" lang="nb-NO" sz="2000" b="0" i="0" u="none" strike="noStrike" kern="1200" cap="none" spc="0" normalizeH="0" baseline="0" noProof="0" dirty="0">
              <a:ln>
                <a:noFill/>
              </a:ln>
              <a:solidFill>
                <a:srgbClr val="231E20"/>
              </a:solidFill>
              <a:effectLst/>
              <a:uLnTx/>
              <a:uFillTx/>
              <a:latin typeface="Calibri" panose="020F0502020204030204" pitchFamily="34" charset="0"/>
              <a:ea typeface="+mn-ea"/>
              <a:cs typeface="Calibri" panose="020F0502020204030204" pitchFamily="34" charset="0"/>
            </a:endParaRPr>
          </a:p>
        </p:txBody>
      </p:sp>
      <p:pic>
        <p:nvPicPr>
          <p:cNvPr id="7" name="Bilde 6">
            <a:extLst>
              <a:ext uri="{FF2B5EF4-FFF2-40B4-BE49-F238E27FC236}">
                <a16:creationId xmlns:a16="http://schemas.microsoft.com/office/drawing/2014/main" id="{168D12AC-0EFE-0A9A-A301-88EEE85C3830}"/>
              </a:ext>
            </a:extLst>
          </p:cNvPr>
          <p:cNvPicPr>
            <a:picLocks noChangeAspect="1"/>
          </p:cNvPicPr>
          <p:nvPr/>
        </p:nvPicPr>
        <p:blipFill>
          <a:blip r:embed="rId3"/>
          <a:srcRect r="10471"/>
          <a:stretch>
            <a:fillRect/>
          </a:stretch>
        </p:blipFill>
        <p:spPr>
          <a:xfrm>
            <a:off x="7736072" y="4007077"/>
            <a:ext cx="4455928" cy="2990071"/>
          </a:xfrm>
          <a:prstGeom prst="rect">
            <a:avLst/>
          </a:prstGeom>
        </p:spPr>
      </p:pic>
    </p:spTree>
    <p:extLst>
      <p:ext uri="{BB962C8B-B14F-4D97-AF65-F5344CB8AC3E}">
        <p14:creationId xmlns:p14="http://schemas.microsoft.com/office/powerpoint/2010/main" val="3442061743"/>
      </p:ext>
    </p:extLst>
  </p:cSld>
  <p:clrMapOvr>
    <a:masterClrMapping/>
  </p:clrMapOvr>
</p:sld>
</file>

<file path=ppt/theme/theme1.xml><?xml version="1.0" encoding="utf-8"?>
<a:theme xmlns:a="http://schemas.openxmlformats.org/drawingml/2006/main" name="1_Office-tema">
  <a:themeElements>
    <a:clrScheme name="Hodebra">
      <a:dk1>
        <a:srgbClr val="231E20"/>
      </a:dk1>
      <a:lt1>
        <a:srgbClr val="FFFFFF"/>
      </a:lt1>
      <a:dk2>
        <a:srgbClr val="027EC3"/>
      </a:dk2>
      <a:lt2>
        <a:srgbClr val="CAE7DD"/>
      </a:lt2>
      <a:accent1>
        <a:srgbClr val="46BEAE"/>
      </a:accent1>
      <a:accent2>
        <a:srgbClr val="FFF68C"/>
      </a:accent2>
      <a:accent3>
        <a:srgbClr val="F1C9DE"/>
      </a:accent3>
      <a:accent4>
        <a:srgbClr val="CAE7DD"/>
      </a:accent4>
      <a:accent5>
        <a:srgbClr val="EF5168"/>
      </a:accent5>
      <a:accent6>
        <a:srgbClr val="FEFFFE"/>
      </a:accent6>
      <a:hlink>
        <a:srgbClr val="027EC3"/>
      </a:hlink>
      <a:folHlink>
        <a:srgbClr val="0361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4156E090985E440A56D1FE89E99090E" ma:contentTypeVersion="17" ma:contentTypeDescription="Opprett et nytt dokument." ma:contentTypeScope="" ma:versionID="4922cc21de6689e46118456f9e4464f2">
  <xsd:schema xmlns:xsd="http://www.w3.org/2001/XMLSchema" xmlns:xs="http://www.w3.org/2001/XMLSchema" xmlns:p="http://schemas.microsoft.com/office/2006/metadata/properties" xmlns:ns2="3f28fdfd-34f5-4bc4-8ef6-e72a8858e0d0" xmlns:ns3="4c1e125b-b772-4d2d-8af8-eec310c9bc7c" targetNamespace="http://schemas.microsoft.com/office/2006/metadata/properties" ma:root="true" ma:fieldsID="06571a4e52a3b37d1c84662a430717ef" ns2:_="" ns3:_="">
    <xsd:import namespace="3f28fdfd-34f5-4bc4-8ef6-e72a8858e0d0"/>
    <xsd:import namespace="4c1e125b-b772-4d2d-8af8-eec310c9bc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28fdfd-34f5-4bc4-8ef6-e72a8858e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17f1e631-7134-4ce3-8a3d-482fd88a4c5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1e125b-b772-4d2d-8af8-eec310c9bc7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9cc774f-5c99-421b-bb74-8343acaf74b9}" ma:internalName="TaxCatchAll" ma:showField="CatchAllData" ma:web="42f600af-0250-43ea-8b1b-2482a9db99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1e125b-b772-4d2d-8af8-eec310c9bc7c" xsi:nil="true"/>
    <lcf76f155ced4ddcb4097134ff3c332f xmlns="3f28fdfd-34f5-4bc4-8ef6-e72a8858e0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2488DE-8709-40C6-B9EC-256B1CD945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28fdfd-34f5-4bc4-8ef6-e72a8858e0d0"/>
    <ds:schemaRef ds:uri="4c1e125b-b772-4d2d-8af8-eec310c9bc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8EAAED-6F5B-4D54-BC8D-8FF22BFF1F0D}">
  <ds:schemaRefs>
    <ds:schemaRef ds:uri="http://schemas.microsoft.com/sharepoint/v3/contenttype/forms"/>
  </ds:schemaRefs>
</ds:datastoreItem>
</file>

<file path=customXml/itemProps3.xml><?xml version="1.0" encoding="utf-8"?>
<ds:datastoreItem xmlns:ds="http://schemas.openxmlformats.org/officeDocument/2006/customXml" ds:itemID="{B7190F76-1350-480F-A90C-362A725FB02C}">
  <ds:schemaRefs>
    <ds:schemaRef ds:uri="http://schemas.microsoft.com/office/2006/metadata/properties"/>
    <ds:schemaRef ds:uri="http://schemas.microsoft.com/office/infopath/2007/PartnerControls"/>
    <ds:schemaRef ds:uri="4c1e125b-b772-4d2d-8af8-eec310c9bc7c"/>
    <ds:schemaRef ds:uri="3f28fdfd-34f5-4bc4-8ef6-e72a8858e0d0"/>
  </ds:schemaRefs>
</ds:datastoreItem>
</file>

<file path=docMetadata/LabelInfo.xml><?xml version="1.0" encoding="utf-8"?>
<clbl:labelList xmlns:clbl="http://schemas.microsoft.com/office/2020/mipLabelMetadata">
  <clbl:label id="{b6334d01-13b9-4531-a3a6-532e479d9a1a}" enabled="0" method="" siteId="{b6334d01-13b9-4531-a3a6-532e479d9a1a}" removed="1"/>
</clbl:labelList>
</file>

<file path=docProps/app.xml><?xml version="1.0" encoding="utf-8"?>
<Properties xmlns="http://schemas.openxmlformats.org/officeDocument/2006/extended-properties" xmlns:vt="http://schemas.openxmlformats.org/officeDocument/2006/docPropsVTypes">
  <TotalTime>7854</TotalTime>
  <Words>2050</Words>
  <Application>Microsoft Office PowerPoint</Application>
  <PresentationFormat>Widescreen</PresentationFormat>
  <Paragraphs>191</Paragraphs>
  <Slides>23</Slides>
  <Notes>15</Notes>
  <HiddenSlides>0</HiddenSlides>
  <MMClips>0</MMClips>
  <ScaleCrop>false</ScaleCrop>
  <HeadingPairs>
    <vt:vector size="8" baseType="variant">
      <vt:variant>
        <vt:lpstr>Brukte skrifter</vt:lpstr>
      </vt:variant>
      <vt:variant>
        <vt:i4>12</vt:i4>
      </vt:variant>
      <vt:variant>
        <vt:lpstr>Tema</vt:lpstr>
      </vt:variant>
      <vt:variant>
        <vt:i4>2</vt:i4>
      </vt:variant>
      <vt:variant>
        <vt:lpstr>Innebygde OLE-servere</vt:lpstr>
      </vt:variant>
      <vt:variant>
        <vt:i4>1</vt:i4>
      </vt:variant>
      <vt:variant>
        <vt:lpstr>Lysbildetitler</vt:lpstr>
      </vt:variant>
      <vt:variant>
        <vt:i4>23</vt:i4>
      </vt:variant>
    </vt:vector>
  </HeadingPairs>
  <TitlesOfParts>
    <vt:vector size="38" baseType="lpstr">
      <vt:lpstr>Aptos</vt:lpstr>
      <vt:lpstr>Aptos Display</vt:lpstr>
      <vt:lpstr>Arial</vt:lpstr>
      <vt:lpstr>Barlow</vt:lpstr>
      <vt:lpstr>Barlow Medium</vt:lpstr>
      <vt:lpstr>BlinkMacSystemFont</vt:lpstr>
      <vt:lpstr>Calibri</vt:lpstr>
      <vt:lpstr>Calibri Light</vt:lpstr>
      <vt:lpstr>Courier New</vt:lpstr>
      <vt:lpstr>Roboto</vt:lpstr>
      <vt:lpstr>Symbol</vt:lpstr>
      <vt:lpstr>Verdana</vt:lpstr>
      <vt:lpstr>1_Office-tema</vt:lpstr>
      <vt:lpstr>Office-tema</vt:lpstr>
      <vt:lpstr>Chart</vt:lpstr>
      <vt:lpstr>PowerPoint-presentasjon</vt:lpstr>
      <vt:lpstr>Her kan du legge inn en tilpasset framside og for eksempel en «icebreaker» eller en teaser..   Tips:  - En film - Samtalekort - Spå hverandre - En kort summing omkring hvilke råd vi har for fysisk helse – hva så med råd for psykisk helse? </vt:lpstr>
      <vt:lpstr>PowerPoint-presentasjon</vt:lpstr>
      <vt:lpstr>PowerPoint-presentasjon</vt:lpstr>
      <vt:lpstr>PowerPoint-presentasjon</vt:lpstr>
      <vt:lpstr>PowerPoint-presentasjon</vt:lpstr>
      <vt:lpstr>PowerPoint-presentasjon</vt:lpstr>
      <vt:lpstr>PowerPoint-presentasjon</vt:lpstr>
      <vt:lpstr>PowerPoint-presentasjon</vt:lpstr>
      <vt:lpstr>Økning i angst- og depresjons-symptomer blant ungdom,  Ung-HUNT</vt:lpstr>
      <vt:lpstr>Økning i depresjonsplager blant unge kvinner, mest  hos de eldste</vt:lpstr>
      <vt:lpstr>PowerPoint-presentasjon</vt:lpstr>
      <vt:lpstr>Økning i angstplager blant unge kvinner</vt:lpstr>
      <vt:lpstr>PowerPoint-presentasjon</vt:lpstr>
      <vt:lpstr>Flere unge oppsøker helsehjelp for psykiske plager</vt:lpstr>
      <vt:lpstr>PowerPoint-presentasjon</vt:lpstr>
      <vt:lpstr>PowerPoint-presentasjon</vt:lpstr>
      <vt:lpstr>Litteratur: Om anbefalingene</vt:lpstr>
      <vt:lpstr>Litteratur: ABC-kampanje-evalueringer</vt:lpstr>
      <vt:lpstr>PowerPoint-presentasjon</vt:lpstr>
      <vt:lpstr>PowerPoint-presentasjon</vt:lpstr>
      <vt:lpstr>PowerPoint-presentasjon</vt:lpstr>
      <vt:lpstr>Tips til refleksjonsspørsmål til ulike målgrupper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 Jørgensen Ryen</dc:creator>
  <cp:lastModifiedBy>Mari Jørgensen Ryen</cp:lastModifiedBy>
  <cp:revision>5</cp:revision>
  <dcterms:created xsi:type="dcterms:W3CDTF">2025-08-14T09:46:14Z</dcterms:created>
  <dcterms:modified xsi:type="dcterms:W3CDTF">2025-12-19T13:33:57Z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0x01010024156E090985E440A56D1FE89E99090E</vt:lpwstr>
  </property>
  <property fmtid="{D5CDD505-2E9C-101B-9397-08002B2CF9AE}" pid="3" name="MediaServiceImageTags">
    <vt:lpwstr/>
  </property>
</Properties>
</file>