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95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CCONN|FC_745ced71cfd|Right|FC_e8b2eb463ce|Left|E|N|T">
            <a:extLst>
              <a:ext uri="{FF2B5EF4-FFF2-40B4-BE49-F238E27FC236}">
                <a16:creationId xmlns:a16="http://schemas.microsoft.com/office/drawing/2014/main" id="{24CA4B50-854B-3BEF-FDB9-50EB6EA75892}"/>
              </a:ext>
            </a:extLst>
          </p:cNvPr>
          <p:cNvSpPr/>
          <p:nvPr/>
        </p:nvSpPr>
        <p:spPr>
          <a:xfrm>
            <a:off x="5059985" y="926012"/>
            <a:ext cx="2013716" cy="3351604"/>
          </a:xfrm>
          <a:custGeom>
            <a:avLst/>
            <a:gdLst/>
            <a:ahLst/>
            <a:cxnLst/>
            <a:rect l="0" t="0" r="0" b="0"/>
            <a:pathLst>
              <a:path w="2013716" h="3351604">
                <a:moveTo>
                  <a:pt x="0" y="3351603"/>
                </a:moveTo>
                <a:lnTo>
                  <a:pt x="905257" y="3351603"/>
                </a:lnTo>
                <a:lnTo>
                  <a:pt x="941834" y="3347539"/>
                </a:lnTo>
                <a:lnTo>
                  <a:pt x="970282" y="3335347"/>
                </a:lnTo>
                <a:lnTo>
                  <a:pt x="990601" y="3315027"/>
                </a:lnTo>
                <a:lnTo>
                  <a:pt x="1002794" y="3286579"/>
                </a:lnTo>
                <a:lnTo>
                  <a:pt x="1006857" y="3250003"/>
                </a:lnTo>
                <a:lnTo>
                  <a:pt x="1006857" y="101600"/>
                </a:lnTo>
                <a:lnTo>
                  <a:pt x="1010922" y="65024"/>
                </a:lnTo>
                <a:lnTo>
                  <a:pt x="1023114" y="36576"/>
                </a:lnTo>
                <a:lnTo>
                  <a:pt x="1043433" y="16255"/>
                </a:lnTo>
                <a:lnTo>
                  <a:pt x="1071882" y="4064"/>
                </a:lnTo>
                <a:lnTo>
                  <a:pt x="1108457" y="0"/>
                </a:lnTo>
                <a:lnTo>
                  <a:pt x="2013715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0" name="FCCONN|FC_07cab53f523|Bottom|FC_745ced71cfd|Top|E|N|T">
            <a:extLst>
              <a:ext uri="{FF2B5EF4-FFF2-40B4-BE49-F238E27FC236}">
                <a16:creationId xmlns:a16="http://schemas.microsoft.com/office/drawing/2014/main" id="{BBDBB077-0440-94EE-AA20-B8817031FBE0}"/>
              </a:ext>
            </a:extLst>
          </p:cNvPr>
          <p:cNvSpPr/>
          <p:nvPr/>
        </p:nvSpPr>
        <p:spPr>
          <a:xfrm>
            <a:off x="2134484" y="2817302"/>
            <a:ext cx="1813543" cy="958168"/>
          </a:xfrm>
          <a:custGeom>
            <a:avLst/>
            <a:gdLst/>
            <a:ahLst/>
            <a:cxnLst/>
            <a:rect l="0" t="0" r="0" b="0"/>
            <a:pathLst>
              <a:path w="1813543" h="958168">
                <a:moveTo>
                  <a:pt x="0" y="0"/>
                </a:moveTo>
                <a:lnTo>
                  <a:pt x="0" y="377484"/>
                </a:lnTo>
                <a:lnTo>
                  <a:pt x="4065" y="414060"/>
                </a:lnTo>
                <a:lnTo>
                  <a:pt x="16256" y="442508"/>
                </a:lnTo>
                <a:lnTo>
                  <a:pt x="36576" y="462828"/>
                </a:lnTo>
                <a:lnTo>
                  <a:pt x="65025" y="475020"/>
                </a:lnTo>
                <a:lnTo>
                  <a:pt x="101600" y="479084"/>
                </a:lnTo>
                <a:lnTo>
                  <a:pt x="1711942" y="479084"/>
                </a:lnTo>
                <a:lnTo>
                  <a:pt x="1748519" y="483148"/>
                </a:lnTo>
                <a:lnTo>
                  <a:pt x="1776967" y="495340"/>
                </a:lnTo>
                <a:lnTo>
                  <a:pt x="1797286" y="515660"/>
                </a:lnTo>
                <a:lnTo>
                  <a:pt x="1809478" y="544108"/>
                </a:lnTo>
                <a:lnTo>
                  <a:pt x="1813542" y="580684"/>
                </a:lnTo>
                <a:lnTo>
                  <a:pt x="1813542" y="958167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9" name="FCCONN|FC_07cab53f523|Bottom|FC_3bcdba03cc2|Top|E|N|T">
            <a:extLst>
              <a:ext uri="{FF2B5EF4-FFF2-40B4-BE49-F238E27FC236}">
                <a16:creationId xmlns:a16="http://schemas.microsoft.com/office/drawing/2014/main" id="{4DF2D4C8-4B49-8C1C-FD97-89A0A0A88E9F}"/>
              </a:ext>
            </a:extLst>
          </p:cNvPr>
          <p:cNvSpPr/>
          <p:nvPr/>
        </p:nvSpPr>
        <p:spPr>
          <a:xfrm>
            <a:off x="1188336" y="2817302"/>
            <a:ext cx="946149" cy="958168"/>
          </a:xfrm>
          <a:custGeom>
            <a:avLst/>
            <a:gdLst/>
            <a:ahLst/>
            <a:cxnLst/>
            <a:rect l="0" t="0" r="0" b="0"/>
            <a:pathLst>
              <a:path w="946149" h="958168">
                <a:moveTo>
                  <a:pt x="946148" y="0"/>
                </a:moveTo>
                <a:lnTo>
                  <a:pt x="946148" y="377484"/>
                </a:lnTo>
                <a:lnTo>
                  <a:pt x="942085" y="414060"/>
                </a:lnTo>
                <a:lnTo>
                  <a:pt x="929892" y="442508"/>
                </a:lnTo>
                <a:lnTo>
                  <a:pt x="909572" y="462828"/>
                </a:lnTo>
                <a:lnTo>
                  <a:pt x="881125" y="475020"/>
                </a:lnTo>
                <a:lnTo>
                  <a:pt x="844548" y="479084"/>
                </a:lnTo>
                <a:lnTo>
                  <a:pt x="101600" y="479084"/>
                </a:lnTo>
                <a:lnTo>
                  <a:pt x="65024" y="483148"/>
                </a:lnTo>
                <a:lnTo>
                  <a:pt x="36576" y="495340"/>
                </a:lnTo>
                <a:lnTo>
                  <a:pt x="16256" y="515660"/>
                </a:lnTo>
                <a:lnTo>
                  <a:pt x="4064" y="544108"/>
                </a:lnTo>
                <a:lnTo>
                  <a:pt x="0" y="580684"/>
                </a:lnTo>
                <a:lnTo>
                  <a:pt x="0" y="958167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FCCONN|FC_f77f623a206|Bottom|FC_07cab53f523|Top|E|N|T">
            <a:extLst>
              <a:ext uri="{FF2B5EF4-FFF2-40B4-BE49-F238E27FC236}">
                <a16:creationId xmlns:a16="http://schemas.microsoft.com/office/drawing/2014/main" id="{835D31F9-3C0C-71FB-C04C-59FA4DD31E40}"/>
              </a:ext>
            </a:extLst>
          </p:cNvPr>
          <p:cNvSpPr/>
          <p:nvPr/>
        </p:nvSpPr>
        <p:spPr>
          <a:xfrm>
            <a:off x="2134484" y="1247832"/>
            <a:ext cx="1" cy="435364"/>
          </a:xfrm>
          <a:custGeom>
            <a:avLst/>
            <a:gdLst/>
            <a:ahLst/>
            <a:cxnLst/>
            <a:rect l="0" t="0" r="0" b="0"/>
            <a:pathLst>
              <a:path w="1" h="435364">
                <a:moveTo>
                  <a:pt x="0" y="0"/>
                </a:moveTo>
                <a:lnTo>
                  <a:pt x="0" y="217681"/>
                </a:lnTo>
                <a:lnTo>
                  <a:pt x="0" y="435363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FCCONN|FC_013b1a1d6c9|Bottom|FC_41b202e1e65|Top|E|N|T">
            <a:extLst>
              <a:ext uri="{FF2B5EF4-FFF2-40B4-BE49-F238E27FC236}">
                <a16:creationId xmlns:a16="http://schemas.microsoft.com/office/drawing/2014/main" id="{8B903AC1-54D4-028E-BCB0-B32B93EBD898}"/>
              </a:ext>
            </a:extLst>
          </p:cNvPr>
          <p:cNvSpPr/>
          <p:nvPr/>
        </p:nvSpPr>
        <p:spPr>
          <a:xfrm>
            <a:off x="7191736" y="3103684"/>
            <a:ext cx="1159828" cy="339112"/>
          </a:xfrm>
          <a:custGeom>
            <a:avLst/>
            <a:gdLst/>
            <a:ahLst/>
            <a:cxnLst/>
            <a:rect l="0" t="0" r="0" b="0"/>
            <a:pathLst>
              <a:path w="1159828" h="339112">
                <a:moveTo>
                  <a:pt x="0" y="0"/>
                </a:moveTo>
                <a:lnTo>
                  <a:pt x="0" y="84778"/>
                </a:lnTo>
                <a:lnTo>
                  <a:pt x="3392" y="115298"/>
                </a:lnTo>
                <a:lnTo>
                  <a:pt x="13565" y="139036"/>
                </a:lnTo>
                <a:lnTo>
                  <a:pt x="30521" y="155991"/>
                </a:lnTo>
                <a:lnTo>
                  <a:pt x="54258" y="166164"/>
                </a:lnTo>
                <a:lnTo>
                  <a:pt x="84778" y="169555"/>
                </a:lnTo>
                <a:lnTo>
                  <a:pt x="1075049" y="169555"/>
                </a:lnTo>
                <a:lnTo>
                  <a:pt x="1105570" y="172947"/>
                </a:lnTo>
                <a:lnTo>
                  <a:pt x="1129307" y="183120"/>
                </a:lnTo>
                <a:lnTo>
                  <a:pt x="1146263" y="200075"/>
                </a:lnTo>
                <a:lnTo>
                  <a:pt x="1156437" y="223813"/>
                </a:lnTo>
                <a:lnTo>
                  <a:pt x="1159827" y="254333"/>
                </a:lnTo>
                <a:lnTo>
                  <a:pt x="1159827" y="339111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FCCONN|FC_e8b2eb463ce|Bottom|FC_013b1a1d6c9|Top|E|N|T">
            <a:extLst>
              <a:ext uri="{FF2B5EF4-FFF2-40B4-BE49-F238E27FC236}">
                <a16:creationId xmlns:a16="http://schemas.microsoft.com/office/drawing/2014/main" id="{6A9798FE-3450-B472-98FE-1D8C26AA494A}"/>
              </a:ext>
            </a:extLst>
          </p:cNvPr>
          <p:cNvSpPr/>
          <p:nvPr/>
        </p:nvSpPr>
        <p:spPr>
          <a:xfrm>
            <a:off x="7191736" y="1493065"/>
            <a:ext cx="1159830" cy="606329"/>
          </a:xfrm>
          <a:custGeom>
            <a:avLst/>
            <a:gdLst/>
            <a:ahLst/>
            <a:cxnLst/>
            <a:rect l="0" t="0" r="0" b="0"/>
            <a:pathLst>
              <a:path w="1159830" h="606329">
                <a:moveTo>
                  <a:pt x="1159829" y="0"/>
                </a:moveTo>
                <a:lnTo>
                  <a:pt x="1159829" y="201564"/>
                </a:lnTo>
                <a:lnTo>
                  <a:pt x="1155766" y="238140"/>
                </a:lnTo>
                <a:lnTo>
                  <a:pt x="1143574" y="266588"/>
                </a:lnTo>
                <a:lnTo>
                  <a:pt x="1123253" y="286908"/>
                </a:lnTo>
                <a:lnTo>
                  <a:pt x="1094805" y="299100"/>
                </a:lnTo>
                <a:lnTo>
                  <a:pt x="1058229" y="303164"/>
                </a:lnTo>
                <a:lnTo>
                  <a:pt x="101600" y="303164"/>
                </a:lnTo>
                <a:lnTo>
                  <a:pt x="65025" y="307228"/>
                </a:lnTo>
                <a:lnTo>
                  <a:pt x="36576" y="319420"/>
                </a:lnTo>
                <a:lnTo>
                  <a:pt x="16256" y="339740"/>
                </a:lnTo>
                <a:lnTo>
                  <a:pt x="4064" y="368188"/>
                </a:lnTo>
                <a:lnTo>
                  <a:pt x="0" y="404764"/>
                </a:lnTo>
                <a:lnTo>
                  <a:pt x="0" y="60632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FCCONN|FC_e8b2eb463ce|Bottom|FC_8d45ad5ad4b|Right|E|N|T">
            <a:extLst>
              <a:ext uri="{FF2B5EF4-FFF2-40B4-BE49-F238E27FC236}">
                <a16:creationId xmlns:a16="http://schemas.microsoft.com/office/drawing/2014/main" id="{4FDBE40A-E4C0-A8B1-CB28-41ABCC996A9E}"/>
              </a:ext>
            </a:extLst>
          </p:cNvPr>
          <p:cNvSpPr/>
          <p:nvPr/>
        </p:nvSpPr>
        <p:spPr>
          <a:xfrm>
            <a:off x="8351565" y="1493065"/>
            <a:ext cx="2469418" cy="4305622"/>
          </a:xfrm>
          <a:custGeom>
            <a:avLst/>
            <a:gdLst/>
            <a:ahLst/>
            <a:cxnLst/>
            <a:rect l="0" t="0" r="0" b="0"/>
            <a:pathLst>
              <a:path w="2469418" h="4305622">
                <a:moveTo>
                  <a:pt x="0" y="0"/>
                </a:moveTo>
                <a:lnTo>
                  <a:pt x="0" y="101600"/>
                </a:lnTo>
                <a:lnTo>
                  <a:pt x="4065" y="138176"/>
                </a:lnTo>
                <a:lnTo>
                  <a:pt x="16257" y="166624"/>
                </a:lnTo>
                <a:lnTo>
                  <a:pt x="36576" y="186944"/>
                </a:lnTo>
                <a:lnTo>
                  <a:pt x="65025" y="199136"/>
                </a:lnTo>
                <a:lnTo>
                  <a:pt x="101600" y="203200"/>
                </a:lnTo>
                <a:lnTo>
                  <a:pt x="2367817" y="203200"/>
                </a:lnTo>
                <a:lnTo>
                  <a:pt x="2404395" y="207264"/>
                </a:lnTo>
                <a:lnTo>
                  <a:pt x="2432841" y="219456"/>
                </a:lnTo>
                <a:lnTo>
                  <a:pt x="2453161" y="239776"/>
                </a:lnTo>
                <a:lnTo>
                  <a:pt x="2465354" y="268224"/>
                </a:lnTo>
                <a:lnTo>
                  <a:pt x="2469417" y="304800"/>
                </a:lnTo>
                <a:lnTo>
                  <a:pt x="2469417" y="4204021"/>
                </a:lnTo>
                <a:lnTo>
                  <a:pt x="2465355" y="4240598"/>
                </a:lnTo>
                <a:lnTo>
                  <a:pt x="2453162" y="4269046"/>
                </a:lnTo>
                <a:lnTo>
                  <a:pt x="2432841" y="4289365"/>
                </a:lnTo>
                <a:lnTo>
                  <a:pt x="2404394" y="4301557"/>
                </a:lnTo>
                <a:lnTo>
                  <a:pt x="2367817" y="4305621"/>
                </a:lnTo>
                <a:lnTo>
                  <a:pt x="2266217" y="4305621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FCCONN|FC_41b202e1e65|Bottom|FC_d302fb6b99b|Top|E|N|T">
            <a:extLst>
              <a:ext uri="{FF2B5EF4-FFF2-40B4-BE49-F238E27FC236}">
                <a16:creationId xmlns:a16="http://schemas.microsoft.com/office/drawing/2014/main" id="{A6733409-2D2F-8420-27FE-055A4A82025A}"/>
              </a:ext>
            </a:extLst>
          </p:cNvPr>
          <p:cNvSpPr/>
          <p:nvPr/>
        </p:nvSpPr>
        <p:spPr>
          <a:xfrm>
            <a:off x="6770009" y="4576902"/>
            <a:ext cx="1581555" cy="719640"/>
          </a:xfrm>
          <a:custGeom>
            <a:avLst/>
            <a:gdLst/>
            <a:ahLst/>
            <a:cxnLst/>
            <a:rect l="0" t="0" r="0" b="0"/>
            <a:pathLst>
              <a:path w="1581555" h="719640">
                <a:moveTo>
                  <a:pt x="1581554" y="0"/>
                </a:moveTo>
                <a:lnTo>
                  <a:pt x="1581554" y="258220"/>
                </a:lnTo>
                <a:lnTo>
                  <a:pt x="1577491" y="294796"/>
                </a:lnTo>
                <a:lnTo>
                  <a:pt x="1565298" y="323243"/>
                </a:lnTo>
                <a:lnTo>
                  <a:pt x="1544978" y="343564"/>
                </a:lnTo>
                <a:lnTo>
                  <a:pt x="1516530" y="355756"/>
                </a:lnTo>
                <a:lnTo>
                  <a:pt x="1479954" y="359820"/>
                </a:lnTo>
                <a:lnTo>
                  <a:pt x="101600" y="359820"/>
                </a:lnTo>
                <a:lnTo>
                  <a:pt x="65025" y="363884"/>
                </a:lnTo>
                <a:lnTo>
                  <a:pt x="36576" y="376076"/>
                </a:lnTo>
                <a:lnTo>
                  <a:pt x="16256" y="396396"/>
                </a:lnTo>
                <a:lnTo>
                  <a:pt x="4064" y="424844"/>
                </a:lnTo>
                <a:lnTo>
                  <a:pt x="0" y="461420"/>
                </a:lnTo>
                <a:lnTo>
                  <a:pt x="0" y="71963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FCCONN|FC_41b202e1e65|Bottom|FC_8d45ad5ad4b|Top|E|N|T">
            <a:extLst>
              <a:ext uri="{FF2B5EF4-FFF2-40B4-BE49-F238E27FC236}">
                <a16:creationId xmlns:a16="http://schemas.microsoft.com/office/drawing/2014/main" id="{EA67894F-F805-84A9-F503-38316869D400}"/>
              </a:ext>
            </a:extLst>
          </p:cNvPr>
          <p:cNvSpPr/>
          <p:nvPr/>
        </p:nvSpPr>
        <p:spPr>
          <a:xfrm>
            <a:off x="8351563" y="4576902"/>
            <a:ext cx="1462787" cy="719640"/>
          </a:xfrm>
          <a:custGeom>
            <a:avLst/>
            <a:gdLst/>
            <a:ahLst/>
            <a:cxnLst/>
            <a:rect l="0" t="0" r="0" b="0"/>
            <a:pathLst>
              <a:path w="1462787" h="719640">
                <a:moveTo>
                  <a:pt x="0" y="0"/>
                </a:moveTo>
                <a:lnTo>
                  <a:pt x="0" y="258220"/>
                </a:lnTo>
                <a:lnTo>
                  <a:pt x="4065" y="294796"/>
                </a:lnTo>
                <a:lnTo>
                  <a:pt x="16256" y="323243"/>
                </a:lnTo>
                <a:lnTo>
                  <a:pt x="36576" y="343564"/>
                </a:lnTo>
                <a:lnTo>
                  <a:pt x="65024" y="355756"/>
                </a:lnTo>
                <a:lnTo>
                  <a:pt x="101600" y="359820"/>
                </a:lnTo>
                <a:lnTo>
                  <a:pt x="1361186" y="359820"/>
                </a:lnTo>
                <a:lnTo>
                  <a:pt x="1397762" y="363884"/>
                </a:lnTo>
                <a:lnTo>
                  <a:pt x="1426210" y="376076"/>
                </a:lnTo>
                <a:lnTo>
                  <a:pt x="1446530" y="396396"/>
                </a:lnTo>
                <a:lnTo>
                  <a:pt x="1458722" y="424844"/>
                </a:lnTo>
                <a:lnTo>
                  <a:pt x="1462786" y="461420"/>
                </a:lnTo>
                <a:lnTo>
                  <a:pt x="1462786" y="71963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FC_f77f623a206" descr="{&quot;id&quot;:&quot;FC_f77f623a206&quot;,&quot;shapeType&quot;:&quot;Terminator&quot;,&quot;label&quot;:&quot;Identify Hiring Need&quot;,&quot;contentMode&quot;:&quot;IconText&quot;,&quot;iconName&quot;:&quot;briefcase&quot;,&quot;iconSvg&quot;:&quot;\u003Csvg\n  class=\u0022lucide lucide-briefcas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6 20V4a2 2 0 0 0-2-2h-4a2 2 0 0 0-2 2v16\u0022 /\u003E\n  \u003Crect width=\u002220\u0022 height=\u002214\u0022 x=\u00222\u0022 y=\u00226\u0022 rx=\u00222\u0022 /\u003E\n\u003C/svg\u003E&quot;,&quot;iconPosition&quot;:&quot;Left&quot;,&quot;iconScale&quot;:null,&quot;iconSizePt&quot;:19,&quot;iconTintHex&quot;:&quot;#261B46&quot;,&quot;schemaVersion&quot;:2}">
            <a:extLst>
              <a:ext uri="{FF2B5EF4-FFF2-40B4-BE49-F238E27FC236}">
                <a16:creationId xmlns:a16="http://schemas.microsoft.com/office/drawing/2014/main" id="{31523486-B1A7-4580-5370-4C53ECC3963C}"/>
              </a:ext>
            </a:extLst>
          </p:cNvPr>
          <p:cNvSpPr/>
          <p:nvPr/>
        </p:nvSpPr>
        <p:spPr>
          <a:xfrm>
            <a:off x="1314913" y="243541"/>
            <a:ext cx="1639143" cy="1004291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1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Identify Hiring Need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6" name="FCICON|FC_f77f623a206|Left">
            <a:extLst>
              <a:ext uri="{FF2B5EF4-FFF2-40B4-BE49-F238E27FC236}">
                <a16:creationId xmlns:a16="http://schemas.microsoft.com/office/drawing/2014/main" id="{038E4F5A-BB5E-FA14-BD67-16D2F187E98A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2647" y="625037"/>
            <a:ext cx="241300" cy="241300"/>
          </a:xfrm>
          <a:prstGeom prst="rect">
            <a:avLst/>
          </a:prstGeom>
        </p:spPr>
      </p:pic>
      <p:sp>
        <p:nvSpPr>
          <p:cNvPr id="7" name="FC_07cab53f523" descr="{&quot;id&quot;:&quot;FC_07cab53f523&quot;,&quot;shapeType&quot;:&quot;Decision&quot;,&quot;label&quot;:&quot;Headcount Approved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71873D4E-76CB-62B2-9C27-A58B1F8E796B}"/>
              </a:ext>
            </a:extLst>
          </p:cNvPr>
          <p:cNvSpPr/>
          <p:nvPr/>
        </p:nvSpPr>
        <p:spPr>
          <a:xfrm>
            <a:off x="725045" y="1683195"/>
            <a:ext cx="2818879" cy="1134107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Headcount Approved?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8" name="FC_3bcdba03cc2" descr="{&quot;id&quot;:&quot;FC_3bcdba03cc2&quot;,&quot;shapeType&quot;:&quot;Terminator&quot;,&quot;label&quot;:&quot;Request Denied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955AA3FA-DA52-B30E-8A0A-23BCC0CB7F7F}"/>
              </a:ext>
            </a:extLst>
          </p:cNvPr>
          <p:cNvSpPr/>
          <p:nvPr/>
        </p:nvSpPr>
        <p:spPr>
          <a:xfrm>
            <a:off x="384903" y="3775469"/>
            <a:ext cx="1606866" cy="1004291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Request Denied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9" name="FC_745ced71cfd" descr="{&quot;id&quot;:&quot;FC_745ced71cfd&quot;,&quot;shapeType&quot;:&quot;Document&quot;,&quot;label&quot;:&quot;Post Job \u0026 Source Candidates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9B114873-DE54-0162-32ED-6417E69D5F67}"/>
              </a:ext>
            </a:extLst>
          </p:cNvPr>
          <p:cNvSpPr/>
          <p:nvPr/>
        </p:nvSpPr>
        <p:spPr>
          <a:xfrm>
            <a:off x="2836068" y="3775469"/>
            <a:ext cx="2223917" cy="1004291"/>
          </a:xfrm>
          <a:prstGeom prst="flowChartDocumen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Post Job &amp; Source Candidates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0" name="FC_e8b2eb463ce" descr="{&quot;id&quot;:&quot;FC_e8b2eb463ce&quot;,&quot;shapeType&quot;:&quot;Decision&quot;,&quot;label&quot;:&quot;Passed Screening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E5A82AD6-8F59-365D-0CBF-D3CE7EBAF165}"/>
              </a:ext>
            </a:extLst>
          </p:cNvPr>
          <p:cNvSpPr/>
          <p:nvPr/>
        </p:nvSpPr>
        <p:spPr>
          <a:xfrm>
            <a:off x="7073700" y="358958"/>
            <a:ext cx="2555731" cy="1134107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Passed Screening?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1" name="FC_8d45ad5ad4b" descr="{&quot;id&quot;:&quot;FC_8d45ad5ad4b&quot;,&quot;shapeType&quot;:&quot;Terminator&quot;,&quot;label&quot;:&quot;Candidate Rejected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9083E012-B785-BAB0-E9D7-DB1E113F61CD}"/>
              </a:ext>
            </a:extLst>
          </p:cNvPr>
          <p:cNvSpPr/>
          <p:nvPr/>
        </p:nvSpPr>
        <p:spPr>
          <a:xfrm>
            <a:off x="9010916" y="5296541"/>
            <a:ext cx="1606866" cy="1004291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Candidate Rejected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2" name="FC_013b1a1d6c9" descr="{&quot;id&quot;:&quot;FC_013b1a1d6c9&quot;,&quot;shapeType&quot;:&quot;Process&quot;,&quot;label&quot;:&quot;Interview Loop&quot;,&quot;contentMode&quot;:&quot;IconText&quot;,&quot;iconName&quot;:&quot;users&quot;,&quot;iconSvg&quot;:&quot;\u003Csvg\n  class=\u0022lucide lucide-users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6 21v-2a4 4 0 0 0-4-4H6a4 4 0 0 0-4 4v2\u0022 /\u003E\n  \u003Cpath d=\u0022M16 3.128a4 4 0 0 1 0 7.744\u0022 /\u003E\n  \u003Cpath d=\u0022M22 21v-2a4 4 0 0 0-3-3.87\u0022 /\u003E\n  \u003Ccircle cx=\u00229\u0022 cy=\u00227\u0022 r=\u00224\u0022 /\u003E\n\u003C/svg\u003E&quot;,&quot;iconPosition&quot;:&quot;Left&quot;,&quot;iconScale&quot;:null,&quot;iconSizePt&quot;:19,&quot;iconTintHex&quot;:&quot;#261B46&quot;,&quot;schemaVersion&quot;:2}">
            <a:extLst>
              <a:ext uri="{FF2B5EF4-FFF2-40B4-BE49-F238E27FC236}">
                <a16:creationId xmlns:a16="http://schemas.microsoft.com/office/drawing/2014/main" id="{FEE36F09-8B67-3916-23A7-23256F46C71B}"/>
              </a:ext>
            </a:extLst>
          </p:cNvPr>
          <p:cNvSpPr/>
          <p:nvPr/>
        </p:nvSpPr>
        <p:spPr>
          <a:xfrm>
            <a:off x="6388303" y="2099393"/>
            <a:ext cx="1606866" cy="1004291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1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Interview Loop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6" name="FCICON|FC_013b1a1d6c9|Left">
            <a:extLst>
              <a:ext uri="{FF2B5EF4-FFF2-40B4-BE49-F238E27FC236}">
                <a16:creationId xmlns:a16="http://schemas.microsoft.com/office/drawing/2014/main" id="{7E306433-E4D9-8EAC-F577-E25224E93132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5949" y="2480888"/>
            <a:ext cx="241300" cy="241300"/>
          </a:xfrm>
          <a:prstGeom prst="rect">
            <a:avLst/>
          </a:prstGeom>
        </p:spPr>
      </p:pic>
      <p:sp>
        <p:nvSpPr>
          <p:cNvPr id="17" name="FC_41b202e1e65" descr="{&quot;id&quot;:&quot;FC_41b202e1e65&quot;,&quot;shapeType&quot;:&quot;Decision&quot;,&quot;label&quot;:&quot;Offer Accepted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129D1C1F-2DCE-0FAD-01D2-08BA8B0AFF08}"/>
              </a:ext>
            </a:extLst>
          </p:cNvPr>
          <p:cNvSpPr/>
          <p:nvPr/>
        </p:nvSpPr>
        <p:spPr>
          <a:xfrm>
            <a:off x="7155433" y="3442795"/>
            <a:ext cx="2392261" cy="1134107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Offer Accepted?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8" name="FC_d302fb6b99b" descr="{&quot;id&quot;:&quot;FC_d302fb6b99b&quot;,&quot;shapeType&quot;:&quot;Terminator&quot;,&quot;label&quot;:&quot;Hand off to Onboarding&quot;,&quot;contentMode&quot;:&quot;IconText&quot;,&quot;iconName&quot;:&quot;user-check&quot;,&quot;iconSvg&quot;:&quot;\u003Csvg\n  class=\u0022lucide lucide-user-check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6 11 2 2 4-4\u0022 /\u003E\n  \u003Cpath d=\u0022M16 21v-2a4 4 0 0 0-4-4H6a4 4 0 0 0-4 4v2\u0022 /\u003E\n  \u003Ccircle cx=\u00229\u0022 cy=\u00227\u0022 r=\u00224\u0022 /\u003E\n\u003C/svg\u003E&quot;,&quot;iconPosition&quot;:&quot;Left&quot;,&quot;iconScale&quot;:null,&quot;iconSizePt&quot;:19,&quot;iconTintHex&quot;:&quot;#261B46&quot;,&quot;schemaVersion&quot;:2}">
            <a:extLst>
              <a:ext uri="{FF2B5EF4-FFF2-40B4-BE49-F238E27FC236}">
                <a16:creationId xmlns:a16="http://schemas.microsoft.com/office/drawing/2014/main" id="{B7AA8E7E-6AD2-4192-DC4E-CFAAF3CD2FDD}"/>
              </a:ext>
            </a:extLst>
          </p:cNvPr>
          <p:cNvSpPr/>
          <p:nvPr/>
        </p:nvSpPr>
        <p:spPr>
          <a:xfrm>
            <a:off x="5877342" y="5296541"/>
            <a:ext cx="1785335" cy="1004291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1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Hand off to Onboarding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2" name="FCICON|FC_d302fb6b99b|Left">
            <a:extLst>
              <a:ext uri="{FF2B5EF4-FFF2-40B4-BE49-F238E27FC236}">
                <a16:creationId xmlns:a16="http://schemas.microsoft.com/office/drawing/2014/main" id="{0879ED60-FFC5-D0DE-1A22-446F11A5ECEA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3122" y="5678036"/>
            <a:ext cx="241300" cy="241300"/>
          </a:xfrm>
          <a:prstGeom prst="rect">
            <a:avLst/>
          </a:prstGeom>
        </p:spPr>
      </p:pic>
      <p:sp>
        <p:nvSpPr>
          <p:cNvPr id="32" name="FCLBL|FC_07cab53f523|Bottom|FC_3bcdba03cc2|Top|0.50">
            <a:extLst>
              <a:ext uri="{FF2B5EF4-FFF2-40B4-BE49-F238E27FC236}">
                <a16:creationId xmlns:a16="http://schemas.microsoft.com/office/drawing/2014/main" id="{C270B4DD-4327-C116-72FD-F26FDEA0133B}"/>
              </a:ext>
            </a:extLst>
          </p:cNvPr>
          <p:cNvSpPr/>
          <p:nvPr/>
        </p:nvSpPr>
        <p:spPr>
          <a:xfrm>
            <a:off x="1518498" y="3189497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3" name="FCLBL|FC_07cab53f523|Bottom|FC_745ced71cfd|Top|0.50">
            <a:extLst>
              <a:ext uri="{FF2B5EF4-FFF2-40B4-BE49-F238E27FC236}">
                <a16:creationId xmlns:a16="http://schemas.microsoft.com/office/drawing/2014/main" id="{C6F62606-6DC4-A3E2-E2B9-7BE4138227C8}"/>
              </a:ext>
            </a:extLst>
          </p:cNvPr>
          <p:cNvSpPr/>
          <p:nvPr/>
        </p:nvSpPr>
        <p:spPr>
          <a:xfrm>
            <a:off x="2884374" y="3189497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4" name="FCLBL|FC_e8b2eb463ce|Bottom|FC_013b1a1d6c9|Top|0.50">
            <a:extLst>
              <a:ext uri="{FF2B5EF4-FFF2-40B4-BE49-F238E27FC236}">
                <a16:creationId xmlns:a16="http://schemas.microsoft.com/office/drawing/2014/main" id="{2A1C6A29-2736-789D-983F-8E77E62A3C17}"/>
              </a:ext>
            </a:extLst>
          </p:cNvPr>
          <p:cNvSpPr/>
          <p:nvPr/>
        </p:nvSpPr>
        <p:spPr>
          <a:xfrm>
            <a:off x="7614770" y="1689341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5" name="FCLBL|FC_41b202e1e65|Bottom|FC_8d45ad5ad4b|Top|0.50">
            <a:extLst>
              <a:ext uri="{FF2B5EF4-FFF2-40B4-BE49-F238E27FC236}">
                <a16:creationId xmlns:a16="http://schemas.microsoft.com/office/drawing/2014/main" id="{5CF9C564-2B98-330D-C8E6-3B970199A6E2}"/>
              </a:ext>
            </a:extLst>
          </p:cNvPr>
          <p:cNvSpPr/>
          <p:nvPr/>
        </p:nvSpPr>
        <p:spPr>
          <a:xfrm>
            <a:off x="8940043" y="4829833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6" name="FCLBL|FC_41b202e1e65|Bottom|FC_d302fb6b99b|Top|0.50">
            <a:extLst>
              <a:ext uri="{FF2B5EF4-FFF2-40B4-BE49-F238E27FC236}">
                <a16:creationId xmlns:a16="http://schemas.microsoft.com/office/drawing/2014/main" id="{F4FF69AA-9449-6F94-D677-6CD01A861D4A}"/>
              </a:ext>
            </a:extLst>
          </p:cNvPr>
          <p:cNvSpPr/>
          <p:nvPr/>
        </p:nvSpPr>
        <p:spPr>
          <a:xfrm>
            <a:off x="7403906" y="4829833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7" name="FCLBL|FC_e8b2eb463ce|Bottom|FC_8d45ad5ad4b|Right|0.50">
            <a:extLst>
              <a:ext uri="{FF2B5EF4-FFF2-40B4-BE49-F238E27FC236}">
                <a16:creationId xmlns:a16="http://schemas.microsoft.com/office/drawing/2014/main" id="{F0ADDD75-6DC3-C483-5D86-BA5A2F2210DD}"/>
              </a:ext>
            </a:extLst>
          </p:cNvPr>
          <p:cNvSpPr/>
          <p:nvPr/>
        </p:nvSpPr>
        <p:spPr>
          <a:xfrm>
            <a:off x="10678070" y="2405879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1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9983</TotalTime>
  <Words>33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17</cp:revision>
  <dcterms:created xsi:type="dcterms:W3CDTF">2024-12-06T22:09:36Z</dcterms:created>
  <dcterms:modified xsi:type="dcterms:W3CDTF">2026-07-30T14:58:57Z</dcterms:modified>
</cp:coreProperties>
</file>