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96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CCONN|FC_f084232bb4b|Right|FC_ae3cd3b0f1d|Left|E|N|T">
            <a:extLst>
              <a:ext uri="{FF2B5EF4-FFF2-40B4-BE49-F238E27FC236}">
                <a16:creationId xmlns:a16="http://schemas.microsoft.com/office/drawing/2014/main" id="{3105554C-A865-08CF-812B-CD44A90B5636}"/>
              </a:ext>
            </a:extLst>
          </p:cNvPr>
          <p:cNvSpPr/>
          <p:nvPr/>
        </p:nvSpPr>
        <p:spPr>
          <a:xfrm>
            <a:off x="6207015" y="4463366"/>
            <a:ext cx="595243" cy="1"/>
          </a:xfrm>
          <a:custGeom>
            <a:avLst/>
            <a:gdLst/>
            <a:ahLst/>
            <a:cxnLst/>
            <a:rect l="0" t="0" r="0" b="0"/>
            <a:pathLst>
              <a:path w="595243" h="1">
                <a:moveTo>
                  <a:pt x="0" y="0"/>
                </a:moveTo>
                <a:lnTo>
                  <a:pt x="297621" y="0"/>
                </a:lnTo>
                <a:lnTo>
                  <a:pt x="595242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9" name="FCCONN|FC_ae3cd3b0f1d|Bottom|FC_f9009d8fdc8|Top|E|N|T">
            <a:extLst>
              <a:ext uri="{FF2B5EF4-FFF2-40B4-BE49-F238E27FC236}">
                <a16:creationId xmlns:a16="http://schemas.microsoft.com/office/drawing/2014/main" id="{EFD9FD3E-6C06-E6BC-A059-4AB8F5B6F216}"/>
              </a:ext>
            </a:extLst>
          </p:cNvPr>
          <p:cNvSpPr/>
          <p:nvPr/>
        </p:nvSpPr>
        <p:spPr>
          <a:xfrm>
            <a:off x="8173857" y="5113606"/>
            <a:ext cx="1" cy="640770"/>
          </a:xfrm>
          <a:custGeom>
            <a:avLst/>
            <a:gdLst/>
            <a:ahLst/>
            <a:cxnLst/>
            <a:rect l="0" t="0" r="0" b="0"/>
            <a:pathLst>
              <a:path w="1" h="640770">
                <a:moveTo>
                  <a:pt x="0" y="0"/>
                </a:moveTo>
                <a:lnTo>
                  <a:pt x="0" y="320385"/>
                </a:lnTo>
                <a:lnTo>
                  <a:pt x="0" y="64076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8" name="FCCONN|FC_ae3cd3b0f1d|Right|FC_32e6846e95c|Left|E|N|T">
            <a:extLst>
              <a:ext uri="{FF2B5EF4-FFF2-40B4-BE49-F238E27FC236}">
                <a16:creationId xmlns:a16="http://schemas.microsoft.com/office/drawing/2014/main" id="{E99A9F4E-3719-3DB2-CA36-6351E693A097}"/>
              </a:ext>
            </a:extLst>
          </p:cNvPr>
          <p:cNvSpPr/>
          <p:nvPr/>
        </p:nvSpPr>
        <p:spPr>
          <a:xfrm>
            <a:off x="9545457" y="4443046"/>
            <a:ext cx="570477" cy="20321"/>
          </a:xfrm>
          <a:custGeom>
            <a:avLst/>
            <a:gdLst/>
            <a:ahLst/>
            <a:cxnLst/>
            <a:rect l="0" t="0" r="0" b="0"/>
            <a:pathLst>
              <a:path w="570477" h="20321">
                <a:moveTo>
                  <a:pt x="0" y="20320"/>
                </a:moveTo>
                <a:lnTo>
                  <a:pt x="275077" y="20320"/>
                </a:lnTo>
                <a:lnTo>
                  <a:pt x="278736" y="19915"/>
                </a:lnTo>
                <a:lnTo>
                  <a:pt x="281580" y="18695"/>
                </a:lnTo>
                <a:lnTo>
                  <a:pt x="283611" y="16662"/>
                </a:lnTo>
                <a:lnTo>
                  <a:pt x="284831" y="13818"/>
                </a:lnTo>
                <a:lnTo>
                  <a:pt x="285238" y="10160"/>
                </a:lnTo>
                <a:lnTo>
                  <a:pt x="285238" y="10160"/>
                </a:lnTo>
                <a:lnTo>
                  <a:pt x="285644" y="6503"/>
                </a:lnTo>
                <a:lnTo>
                  <a:pt x="286865" y="3657"/>
                </a:lnTo>
                <a:lnTo>
                  <a:pt x="288895" y="1625"/>
                </a:lnTo>
                <a:lnTo>
                  <a:pt x="291741" y="406"/>
                </a:lnTo>
                <a:lnTo>
                  <a:pt x="295398" y="0"/>
                </a:lnTo>
                <a:lnTo>
                  <a:pt x="570476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7" name="FCCONN|FC_57834dfb08e|Right|FC_bc1cc1b2ca1|Left|E|N|T">
            <a:extLst>
              <a:ext uri="{FF2B5EF4-FFF2-40B4-BE49-F238E27FC236}">
                <a16:creationId xmlns:a16="http://schemas.microsoft.com/office/drawing/2014/main" id="{AD97359A-B664-5D65-8F01-78A71318ED83}"/>
              </a:ext>
            </a:extLst>
          </p:cNvPr>
          <p:cNvSpPr/>
          <p:nvPr/>
        </p:nvSpPr>
        <p:spPr>
          <a:xfrm>
            <a:off x="9545457" y="2315434"/>
            <a:ext cx="570477" cy="99521"/>
          </a:xfrm>
          <a:custGeom>
            <a:avLst/>
            <a:gdLst/>
            <a:ahLst/>
            <a:cxnLst/>
            <a:rect l="0" t="0" r="0" b="0"/>
            <a:pathLst>
              <a:path w="570477" h="99521">
                <a:moveTo>
                  <a:pt x="0" y="0"/>
                </a:moveTo>
                <a:lnTo>
                  <a:pt x="235478" y="0"/>
                </a:lnTo>
                <a:lnTo>
                  <a:pt x="253392" y="1991"/>
                </a:lnTo>
                <a:lnTo>
                  <a:pt x="267325" y="7962"/>
                </a:lnTo>
                <a:lnTo>
                  <a:pt x="277276" y="17913"/>
                </a:lnTo>
                <a:lnTo>
                  <a:pt x="283247" y="31846"/>
                </a:lnTo>
                <a:lnTo>
                  <a:pt x="285238" y="49760"/>
                </a:lnTo>
                <a:lnTo>
                  <a:pt x="285238" y="49760"/>
                </a:lnTo>
                <a:lnTo>
                  <a:pt x="287229" y="67674"/>
                </a:lnTo>
                <a:lnTo>
                  <a:pt x="293200" y="81607"/>
                </a:lnTo>
                <a:lnTo>
                  <a:pt x="303151" y="91558"/>
                </a:lnTo>
                <a:lnTo>
                  <a:pt x="317084" y="97530"/>
                </a:lnTo>
                <a:lnTo>
                  <a:pt x="334997" y="99520"/>
                </a:lnTo>
                <a:lnTo>
                  <a:pt x="570476" y="9952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6" name="FCCONN|FC_f4c4591e429|Right|FC_57834dfb08e|Left|E|N|T">
            <a:extLst>
              <a:ext uri="{FF2B5EF4-FFF2-40B4-BE49-F238E27FC236}">
                <a16:creationId xmlns:a16="http://schemas.microsoft.com/office/drawing/2014/main" id="{F21264E8-71DE-5446-349B-667C3E337DB8}"/>
              </a:ext>
            </a:extLst>
          </p:cNvPr>
          <p:cNvSpPr/>
          <p:nvPr/>
        </p:nvSpPr>
        <p:spPr>
          <a:xfrm>
            <a:off x="3041479" y="2315434"/>
            <a:ext cx="3760779" cy="1"/>
          </a:xfrm>
          <a:custGeom>
            <a:avLst/>
            <a:gdLst/>
            <a:ahLst/>
            <a:cxnLst/>
            <a:rect l="0" t="0" r="0" b="0"/>
            <a:pathLst>
              <a:path w="3760779" h="1">
                <a:moveTo>
                  <a:pt x="0" y="0"/>
                </a:moveTo>
                <a:lnTo>
                  <a:pt x="1880389" y="0"/>
                </a:lnTo>
                <a:lnTo>
                  <a:pt x="3760778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5" name="FCCONN|FC_57834dfb08e|Bottom|FC_10a46707b2e|Top|E|N|T">
            <a:extLst>
              <a:ext uri="{FF2B5EF4-FFF2-40B4-BE49-F238E27FC236}">
                <a16:creationId xmlns:a16="http://schemas.microsoft.com/office/drawing/2014/main" id="{59895FF6-B9E5-9951-E1D2-33A9A9ED7E86}"/>
              </a:ext>
            </a:extLst>
          </p:cNvPr>
          <p:cNvSpPr/>
          <p:nvPr/>
        </p:nvSpPr>
        <p:spPr>
          <a:xfrm>
            <a:off x="2279479" y="2965674"/>
            <a:ext cx="5894379" cy="964085"/>
          </a:xfrm>
          <a:custGeom>
            <a:avLst/>
            <a:gdLst/>
            <a:ahLst/>
            <a:cxnLst/>
            <a:rect l="0" t="0" r="0" b="0"/>
            <a:pathLst>
              <a:path w="5894379" h="964085">
                <a:moveTo>
                  <a:pt x="5894378" y="0"/>
                </a:moveTo>
                <a:lnTo>
                  <a:pt x="5894378" y="380442"/>
                </a:lnTo>
                <a:lnTo>
                  <a:pt x="5890315" y="417018"/>
                </a:lnTo>
                <a:lnTo>
                  <a:pt x="5878122" y="445466"/>
                </a:lnTo>
                <a:lnTo>
                  <a:pt x="5857802" y="465786"/>
                </a:lnTo>
                <a:lnTo>
                  <a:pt x="5829354" y="477978"/>
                </a:lnTo>
                <a:lnTo>
                  <a:pt x="5792778" y="482042"/>
                </a:lnTo>
                <a:lnTo>
                  <a:pt x="101600" y="482042"/>
                </a:lnTo>
                <a:lnTo>
                  <a:pt x="65024" y="486106"/>
                </a:lnTo>
                <a:lnTo>
                  <a:pt x="36576" y="498298"/>
                </a:lnTo>
                <a:lnTo>
                  <a:pt x="16256" y="518618"/>
                </a:lnTo>
                <a:lnTo>
                  <a:pt x="4064" y="547066"/>
                </a:lnTo>
                <a:lnTo>
                  <a:pt x="0" y="583642"/>
                </a:lnTo>
                <a:lnTo>
                  <a:pt x="0" y="964084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4" name="FCCONN|FC_10a46707b2e|Bottom|FC_f084232bb4b|Left|E|N|T">
            <a:extLst>
              <a:ext uri="{FF2B5EF4-FFF2-40B4-BE49-F238E27FC236}">
                <a16:creationId xmlns:a16="http://schemas.microsoft.com/office/drawing/2014/main" id="{5F90E8DE-B22C-30D2-B701-4EBC6EB7B6FC}"/>
              </a:ext>
            </a:extLst>
          </p:cNvPr>
          <p:cNvSpPr/>
          <p:nvPr/>
        </p:nvSpPr>
        <p:spPr>
          <a:xfrm>
            <a:off x="2279479" y="4463366"/>
            <a:ext cx="1628837" cy="482393"/>
          </a:xfrm>
          <a:custGeom>
            <a:avLst/>
            <a:gdLst/>
            <a:ahLst/>
            <a:cxnLst/>
            <a:rect l="0" t="0" r="0" b="0"/>
            <a:pathLst>
              <a:path w="1628837" h="482393">
                <a:moveTo>
                  <a:pt x="0" y="279192"/>
                </a:moveTo>
                <a:lnTo>
                  <a:pt x="0" y="380792"/>
                </a:lnTo>
                <a:lnTo>
                  <a:pt x="4064" y="417368"/>
                </a:lnTo>
                <a:lnTo>
                  <a:pt x="16256" y="445816"/>
                </a:lnTo>
                <a:lnTo>
                  <a:pt x="36576" y="466135"/>
                </a:lnTo>
                <a:lnTo>
                  <a:pt x="65024" y="478328"/>
                </a:lnTo>
                <a:lnTo>
                  <a:pt x="101600" y="482392"/>
                </a:lnTo>
                <a:lnTo>
                  <a:pt x="1324036" y="482392"/>
                </a:lnTo>
                <a:lnTo>
                  <a:pt x="1360612" y="478328"/>
                </a:lnTo>
                <a:lnTo>
                  <a:pt x="1389060" y="466136"/>
                </a:lnTo>
                <a:lnTo>
                  <a:pt x="1409380" y="445816"/>
                </a:lnTo>
                <a:lnTo>
                  <a:pt x="1421572" y="417368"/>
                </a:lnTo>
                <a:lnTo>
                  <a:pt x="1425636" y="380792"/>
                </a:lnTo>
                <a:lnTo>
                  <a:pt x="1425636" y="101600"/>
                </a:lnTo>
                <a:lnTo>
                  <a:pt x="1429700" y="65024"/>
                </a:lnTo>
                <a:lnTo>
                  <a:pt x="1441892" y="36576"/>
                </a:lnTo>
                <a:lnTo>
                  <a:pt x="1462212" y="16256"/>
                </a:lnTo>
                <a:lnTo>
                  <a:pt x="1490660" y="4064"/>
                </a:lnTo>
                <a:lnTo>
                  <a:pt x="1527236" y="0"/>
                </a:lnTo>
                <a:lnTo>
                  <a:pt x="1628836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3" name="FCCONN|FC_8a74117a1a1|Bottom|FC_f4c4591e429|Top|E|N|T">
            <a:extLst>
              <a:ext uri="{FF2B5EF4-FFF2-40B4-BE49-F238E27FC236}">
                <a16:creationId xmlns:a16="http://schemas.microsoft.com/office/drawing/2014/main" id="{862F981C-E424-73D4-302A-35FC39DF9528}"/>
              </a:ext>
            </a:extLst>
          </p:cNvPr>
          <p:cNvSpPr/>
          <p:nvPr/>
        </p:nvSpPr>
        <p:spPr>
          <a:xfrm>
            <a:off x="2279479" y="1144954"/>
            <a:ext cx="1" cy="764081"/>
          </a:xfrm>
          <a:custGeom>
            <a:avLst/>
            <a:gdLst/>
            <a:ahLst/>
            <a:cxnLst/>
            <a:rect l="0" t="0" r="0" b="0"/>
            <a:pathLst>
              <a:path w="1" h="764081">
                <a:moveTo>
                  <a:pt x="0" y="0"/>
                </a:moveTo>
                <a:lnTo>
                  <a:pt x="0" y="382040"/>
                </a:lnTo>
                <a:lnTo>
                  <a:pt x="0" y="76408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21" name="FCLANE|9b20582c|Sales Ops|||H|L">
            <a:extLst>
              <a:ext uri="{FF2B5EF4-FFF2-40B4-BE49-F238E27FC236}">
                <a16:creationId xmlns:a16="http://schemas.microsoft.com/office/drawing/2014/main" id="{82693471-72AC-B626-FDE5-92D32E3A9FBD}"/>
              </a:ext>
            </a:extLst>
          </p:cNvPr>
          <p:cNvGrpSpPr>
            <a:grpSpLocks/>
          </p:cNvGrpSpPr>
          <p:nvPr/>
        </p:nvGrpSpPr>
        <p:grpSpPr>
          <a:xfrm>
            <a:off x="152400" y="5533292"/>
            <a:ext cx="11887200" cy="1172308"/>
            <a:chOff x="152400" y="5533292"/>
            <a:chExt cx="11887200" cy="117230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EDCC18E-12F5-B2B7-3810-C098E51E4C75}"/>
                </a:ext>
              </a:extLst>
            </p:cNvPr>
            <p:cNvSpPr>
              <a:spLocks/>
            </p:cNvSpPr>
            <p:nvPr/>
          </p:nvSpPr>
          <p:spPr>
            <a:xfrm>
              <a:off x="152400" y="5533292"/>
              <a:ext cx="1016000" cy="1172308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Sales Ops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4F0E086-0A3B-80A7-5625-31DACEDC31BF}"/>
                </a:ext>
              </a:extLst>
            </p:cNvPr>
            <p:cNvSpPr>
              <a:spLocks/>
            </p:cNvSpPr>
            <p:nvPr/>
          </p:nvSpPr>
          <p:spPr>
            <a:xfrm>
              <a:off x="1168400" y="5533292"/>
              <a:ext cx="10871200" cy="1172308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56920A-8CC0-CFDB-DF74-712770CF4A2C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5533292"/>
              <a:ext cx="0" cy="1172308"/>
            </a:xfrm>
            <a:prstGeom prst="line">
              <a:avLst/>
            </a:prstGeom>
            <a:ln w="12700">
              <a:solidFill>
                <a:schemeClr val="accent4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F89853C-1FA2-F3FA-F71B-38D92E299371}"/>
                </a:ext>
              </a:extLst>
            </p:cNvPr>
            <p:cNvSpPr>
              <a:spLocks/>
            </p:cNvSpPr>
            <p:nvPr/>
          </p:nvSpPr>
          <p:spPr>
            <a:xfrm>
              <a:off x="152400" y="5533292"/>
              <a:ext cx="11887200" cy="1172308"/>
            </a:xfrm>
            <a:prstGeom prst="rect">
              <a:avLst/>
            </a:prstGeom>
            <a:noFill/>
            <a:ln w="12700" cap="flat" cmpd="sng" algn="ctr">
              <a:solidFill>
                <a:schemeClr val="accent4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6" name="FCLANE|e6014dd6|Account Executive|||H|L">
            <a:extLst>
              <a:ext uri="{FF2B5EF4-FFF2-40B4-BE49-F238E27FC236}">
                <a16:creationId xmlns:a16="http://schemas.microsoft.com/office/drawing/2014/main" id="{CDCDCE94-E5AD-0188-2CB0-3BC51E333F96}"/>
              </a:ext>
            </a:extLst>
          </p:cNvPr>
          <p:cNvGrpSpPr>
            <a:grpSpLocks/>
          </p:cNvGrpSpPr>
          <p:nvPr/>
        </p:nvGrpSpPr>
        <p:grpSpPr>
          <a:xfrm>
            <a:off x="152400" y="3505200"/>
            <a:ext cx="11887200" cy="1875692"/>
            <a:chOff x="152400" y="3505200"/>
            <a:chExt cx="11887200" cy="187569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079426C-BB74-D2C9-51C1-F2B250E93EFA}"/>
                </a:ext>
              </a:extLst>
            </p:cNvPr>
            <p:cNvSpPr>
              <a:spLocks/>
            </p:cNvSpPr>
            <p:nvPr/>
          </p:nvSpPr>
          <p:spPr>
            <a:xfrm>
              <a:off x="152400" y="3505200"/>
              <a:ext cx="1016000" cy="1875692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Account Executive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DE66FE7-EE81-C973-48E9-8B4608BB59DB}"/>
                </a:ext>
              </a:extLst>
            </p:cNvPr>
            <p:cNvSpPr>
              <a:spLocks/>
            </p:cNvSpPr>
            <p:nvPr/>
          </p:nvSpPr>
          <p:spPr>
            <a:xfrm>
              <a:off x="1168400" y="3505200"/>
              <a:ext cx="10871200" cy="1875692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8C5A386-540B-A06A-4BFF-1D98FC8FB5DD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3505200"/>
              <a:ext cx="0" cy="1875692"/>
            </a:xfrm>
            <a:prstGeom prst="line">
              <a:avLst/>
            </a:prstGeom>
            <a:ln w="12700">
              <a:solidFill>
                <a:schemeClr val="accent3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5C2083F-B3FB-8D5A-B80E-DCA9AC72C015}"/>
                </a:ext>
              </a:extLst>
            </p:cNvPr>
            <p:cNvSpPr>
              <a:spLocks/>
            </p:cNvSpPr>
            <p:nvPr/>
          </p:nvSpPr>
          <p:spPr>
            <a:xfrm>
              <a:off x="152400" y="3505200"/>
              <a:ext cx="11887200" cy="1875692"/>
            </a:xfrm>
            <a:prstGeom prst="rect">
              <a:avLst/>
            </a:prstGeom>
            <a:noFill/>
            <a:ln w="12700" cap="flat" cmpd="sng" algn="ctr">
              <a:solidFill>
                <a:schemeClr val="accent3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11" name="FCLANE|e803ebb3|SDR|||H|L">
            <a:extLst>
              <a:ext uri="{FF2B5EF4-FFF2-40B4-BE49-F238E27FC236}">
                <a16:creationId xmlns:a16="http://schemas.microsoft.com/office/drawing/2014/main" id="{9D95E1CC-A3D0-CA73-0A25-91A22F0F4728}"/>
              </a:ext>
            </a:extLst>
          </p:cNvPr>
          <p:cNvGrpSpPr>
            <a:grpSpLocks/>
          </p:cNvGrpSpPr>
          <p:nvPr/>
        </p:nvGrpSpPr>
        <p:grpSpPr>
          <a:xfrm>
            <a:off x="152400" y="1477108"/>
            <a:ext cx="11887200" cy="1875692"/>
            <a:chOff x="152400" y="1477108"/>
            <a:chExt cx="11887200" cy="187569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DB58DBF-3241-46F3-6CD0-E1CF770A4C78}"/>
                </a:ext>
              </a:extLst>
            </p:cNvPr>
            <p:cNvSpPr>
              <a:spLocks/>
            </p:cNvSpPr>
            <p:nvPr/>
          </p:nvSpPr>
          <p:spPr>
            <a:xfrm>
              <a:off x="152400" y="1477108"/>
              <a:ext cx="1016000" cy="1875692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SDR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DBE1134-042D-730C-514F-9C3AB092B528}"/>
                </a:ext>
              </a:extLst>
            </p:cNvPr>
            <p:cNvSpPr>
              <a:spLocks/>
            </p:cNvSpPr>
            <p:nvPr/>
          </p:nvSpPr>
          <p:spPr>
            <a:xfrm>
              <a:off x="1168400" y="1477108"/>
              <a:ext cx="10871200" cy="1875692"/>
            </a:xfrm>
            <a:prstGeom prst="rect">
              <a:avLst/>
            </a:prstGeom>
            <a:solidFill>
              <a:schemeClr val="accent2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53A6E81-C42D-78FA-C75A-34FB1C288B43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1477108"/>
              <a:ext cx="0" cy="1875692"/>
            </a:xfrm>
            <a:prstGeom prst="line">
              <a:avLst/>
            </a:prstGeom>
            <a:ln w="12700">
              <a:solidFill>
                <a:schemeClr val="accent2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4E9257-C0D9-F39C-D64A-910710795AE4}"/>
                </a:ext>
              </a:extLst>
            </p:cNvPr>
            <p:cNvSpPr>
              <a:spLocks/>
            </p:cNvSpPr>
            <p:nvPr/>
          </p:nvSpPr>
          <p:spPr>
            <a:xfrm>
              <a:off x="152400" y="1477108"/>
              <a:ext cx="11887200" cy="1875692"/>
            </a:xfrm>
            <a:prstGeom prst="rect">
              <a:avLst/>
            </a:prstGeom>
            <a:noFill/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6" name="FCLANE|ead5ed64|Customer|||H|L">
            <a:extLst>
              <a:ext uri="{FF2B5EF4-FFF2-40B4-BE49-F238E27FC236}">
                <a16:creationId xmlns:a16="http://schemas.microsoft.com/office/drawing/2014/main" id="{DC7EB89F-2071-84E6-A9FE-1D18491F2AE1}"/>
              </a:ext>
            </a:extLst>
          </p:cNvPr>
          <p:cNvGrpSpPr>
            <a:grpSpLocks/>
          </p:cNvGrpSpPr>
          <p:nvPr/>
        </p:nvGrpSpPr>
        <p:grpSpPr>
          <a:xfrm>
            <a:off x="152400" y="152400"/>
            <a:ext cx="11887200" cy="1172308"/>
            <a:chOff x="152400" y="152400"/>
            <a:chExt cx="11887200" cy="1172308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85BA45D-8030-00EB-9F02-9C418C347BC4}"/>
                </a:ext>
              </a:extLst>
            </p:cNvPr>
            <p:cNvSpPr>
              <a:spLocks/>
            </p:cNvSpPr>
            <p:nvPr/>
          </p:nvSpPr>
          <p:spPr>
            <a:xfrm>
              <a:off x="152400" y="152400"/>
              <a:ext cx="1016000" cy="1172308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6200" tIns="50800" rIns="76200" bIns="50800" rtlCol="0" anchor="ctr"/>
            <a:lstStyle/>
            <a:p>
              <a:pPr algn="ctr"/>
              <a:r>
                <a:rPr lang="en-US" sz="1100">
                  <a:solidFill>
                    <a:schemeClr val="dk1">
                      <a:lumMod val="100000"/>
                    </a:schemeClr>
                  </a:solidFill>
                  <a:latin typeface="+mj-lt"/>
                </a:rPr>
                <a:t>Customer</a:t>
              </a:r>
              <a:endParaRPr lang="en-NL" sz="1100">
                <a:solidFill>
                  <a:schemeClr val="dk1">
                    <a:lumMod val="100000"/>
                  </a:schemeClr>
                </a:solidFill>
                <a:latin typeface="+mj-lt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CEDE4D5-EABD-CDF4-A31B-54A3341C7C91}"/>
                </a:ext>
              </a:extLst>
            </p:cNvPr>
            <p:cNvSpPr>
              <a:spLocks/>
            </p:cNvSpPr>
            <p:nvPr/>
          </p:nvSpPr>
          <p:spPr>
            <a:xfrm>
              <a:off x="1168400" y="152400"/>
              <a:ext cx="10871200" cy="1172308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03D91177-C6B3-2809-D201-7A3357214CCA}"/>
                </a:ext>
              </a:extLst>
            </p:cNvPr>
            <p:cNvCxnSpPr>
              <a:cxnSpLocks/>
            </p:cNvCxnSpPr>
            <p:nvPr/>
          </p:nvCxnSpPr>
          <p:spPr>
            <a:xfrm>
              <a:off x="1168400" y="152400"/>
              <a:ext cx="0" cy="1172308"/>
            </a:xfrm>
            <a:prstGeom prst="line">
              <a:avLst/>
            </a:prstGeom>
            <a:ln w="12700">
              <a:solidFill>
                <a:schemeClr val="accent1">
                  <a:lumMod val="10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C74986E-9804-30E9-B66E-1BAB017D7CD4}"/>
                </a:ext>
              </a:extLst>
            </p:cNvPr>
            <p:cNvSpPr>
              <a:spLocks/>
            </p:cNvSpPr>
            <p:nvPr/>
          </p:nvSpPr>
          <p:spPr>
            <a:xfrm>
              <a:off x="152400" y="152400"/>
              <a:ext cx="11887200" cy="1172308"/>
            </a:xfrm>
            <a:prstGeom prst="rect">
              <a:avLst/>
            </a:prstGeom>
            <a:noFill/>
            <a:ln w="12700" cap="flat" cmpd="sng" algn="ctr">
              <a:solidFill>
                <a:schemeClr val="accent1">
                  <a:lumMod val="100000"/>
                </a:schemeClr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sp>
        <p:nvSpPr>
          <p:cNvPr id="22" name="FC_8a74117a1a1" descr="{&quot;id&quot;:&quot;FC_8a74117a1a1&quot;,&quot;shapeType&quot;:&quot;Terminator&quot;,&quot;label&quot;:&quot;Inbound Lead&quot;,&quot;contentMode&quot;:&quot;IconText&quot;,&quot;iconName&quot;:&quot;inbox&quot;,&quot;iconSvg&quot;:&quot;\u003Csvg\n  class=\u0022lucide lucide-inbox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olyline points=\u002222 12 16 12 14 15 10 15 8 12 2 12\u0022 /\u003E\n  \u003Cpath d=\u0022M5.45 5.11 2 12v6a2 2 0 0 0 2 2h16a2 2 0 0 0 2-2v-6l-3.45-6.89A2 2 0 0 0 16.76 4H7.24a2 2 0 0 0-1.79 1.11z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11BFC335-D91E-F7D7-E198-7466F2EE9783}"/>
              </a:ext>
            </a:extLst>
          </p:cNvPr>
          <p:cNvSpPr/>
          <p:nvPr/>
        </p:nvSpPr>
        <p:spPr>
          <a:xfrm>
            <a:off x="1517479" y="332154"/>
            <a:ext cx="1524000" cy="8128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Inbound Lead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26" name="FCICON|FC_8a74117a1a1|Left">
            <a:extLst>
              <a:ext uri="{FF2B5EF4-FFF2-40B4-BE49-F238E27FC236}">
                <a16:creationId xmlns:a16="http://schemas.microsoft.com/office/drawing/2014/main" id="{B23DD95A-C2E6-09F0-0C0B-F77E08D85926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50048" y="636954"/>
            <a:ext cx="203200" cy="203200"/>
          </a:xfrm>
          <a:prstGeom prst="rect">
            <a:avLst/>
          </a:prstGeom>
        </p:spPr>
      </p:pic>
      <p:sp>
        <p:nvSpPr>
          <p:cNvPr id="27" name="FC_f4c4591e429" descr="{&quot;id&quot;:&quot;FC_f4c4591e429&quot;,&quot;shapeType&quot;:&quot;Process&quot;,&quot;label&quot;:&quot;Qualify (BANT)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E0A47AAC-765D-0DD1-3A84-6DF612C1D498}"/>
              </a:ext>
            </a:extLst>
          </p:cNvPr>
          <p:cNvSpPr/>
          <p:nvPr/>
        </p:nvSpPr>
        <p:spPr>
          <a:xfrm>
            <a:off x="1517479" y="1909034"/>
            <a:ext cx="1524000" cy="812800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Qualify (BANT)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8" name="FC_57834dfb08e" descr="{&quot;id&quot;:&quot;FC_57834dfb08e&quot;,&quot;shapeType&quot;:&quot;Decision&quot;,&quot;label&quot;:&quot;Qualified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9E873098-D792-3721-64DE-1A2421A92CE3}"/>
              </a:ext>
            </a:extLst>
          </p:cNvPr>
          <p:cNvSpPr/>
          <p:nvPr/>
        </p:nvSpPr>
        <p:spPr>
          <a:xfrm>
            <a:off x="6802257" y="1665194"/>
            <a:ext cx="2743200" cy="1300480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Qualified?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9" name="FC_bc1cc1b2ca1" descr="{&quot;id&quot;:&quot;FC_bc1cc1b2ca1&quot;,&quot;shapeType&quot;:&quot;Terminator&quot;,&quot;label&quot;:&quot;Nurture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2420D5AB-9FF4-A1DF-8F64-023374CCA208}"/>
              </a:ext>
            </a:extLst>
          </p:cNvPr>
          <p:cNvSpPr/>
          <p:nvPr/>
        </p:nvSpPr>
        <p:spPr>
          <a:xfrm>
            <a:off x="10115933" y="2008554"/>
            <a:ext cx="1524000" cy="8128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Nurture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0" name="FC_10a46707b2e" descr="{&quot;id&quot;:&quot;FC_10a46707b2e&quot;,&quot;shapeType&quot;:&quot;Process&quot;,&quot;label&quot;:&quot;Discovery \u0026 Demo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762C4D89-0D48-E364-5FDA-D19A04C84B2F}"/>
              </a:ext>
            </a:extLst>
          </p:cNvPr>
          <p:cNvSpPr/>
          <p:nvPr/>
        </p:nvSpPr>
        <p:spPr>
          <a:xfrm>
            <a:off x="1507319" y="3929758"/>
            <a:ext cx="1544320" cy="812800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Discovery &amp; Demo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1" name="FC_f084232bb4b" descr="{&quot;id&quot;:&quot;FC_f084232bb4b&quot;,&quot;shapeType&quot;:&quot;Document&quot;,&quot;label&quot;:&quot;Send Proposal \u0026 Negotiate&quot;,&quot;contentMode&quot;:&quot;IconText&quot;,&quot;iconName&quot;:&quot;file-text&quot;,&quot;iconSvg&quot;:&quot;\u003Csvg\n  class=\u0022lucide lucide-file-text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6 22a2 2 0 0 1-2-2V4a2 2 0 0 1 2-2h8a2.4 2.4 0 0 1 1.704.706l3.588 3.588A2.4 2.4 0 0 1 20 8v12a2 2 0 0 1-2 2z\u0022 /\u003E\n  \u003Cpath d=\u0022M14 2v5a1 1 0 0 0 1 1h5\u0022 /\u003E\n  \u003Cpath d=\u0022M10 9H8\u0022 /\u003E\n  \u003Cpath d=\u0022M16 13H8\u0022 /\u003E\n  \u003Cpath d=\u0022M16 17H8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D7AF6F5F-992D-D2DA-0F29-F5BB1D8D4E2C}"/>
              </a:ext>
            </a:extLst>
          </p:cNvPr>
          <p:cNvSpPr/>
          <p:nvPr/>
        </p:nvSpPr>
        <p:spPr>
          <a:xfrm>
            <a:off x="3908315" y="4056966"/>
            <a:ext cx="2298700" cy="812800"/>
          </a:xfrm>
          <a:prstGeom prst="flowChartDocumen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accent5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Send Proposal &amp; Negotiate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35" name="FCICON|FC_f084232bb4b|Left">
            <a:extLst>
              <a:ext uri="{FF2B5EF4-FFF2-40B4-BE49-F238E27FC236}">
                <a16:creationId xmlns:a16="http://schemas.microsoft.com/office/drawing/2014/main" id="{6F693D36-1773-E98E-D4B9-DA222C86F450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54377" y="4361766"/>
            <a:ext cx="203200" cy="203200"/>
          </a:xfrm>
          <a:prstGeom prst="rect">
            <a:avLst/>
          </a:prstGeom>
        </p:spPr>
      </p:pic>
      <p:sp>
        <p:nvSpPr>
          <p:cNvPr id="36" name="FC_ae3cd3b0f1d" descr="{&quot;id&quot;:&quot;FC_ae3cd3b0f1d&quot;,&quot;shapeType&quot;:&quot;Decision&quot;,&quot;label&quot;:&quot;Closed-Won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EAE2CACA-C45D-C96B-A573-4C151B7D2D60}"/>
              </a:ext>
            </a:extLst>
          </p:cNvPr>
          <p:cNvSpPr/>
          <p:nvPr/>
        </p:nvSpPr>
        <p:spPr>
          <a:xfrm>
            <a:off x="6802257" y="3813126"/>
            <a:ext cx="2743200" cy="1300480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Closed-Won?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7" name="FC_32e6846e95c" descr="{&quot;id&quot;:&quot;FC_32e6846e95c&quot;,&quot;shapeType&quot;:&quot;Terminator&quot;,&quot;label&quot;:&quot;Closed-Lost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49D9969E-EBCB-A8F2-1D68-FC8DD948DDFF}"/>
              </a:ext>
            </a:extLst>
          </p:cNvPr>
          <p:cNvSpPr/>
          <p:nvPr/>
        </p:nvSpPr>
        <p:spPr>
          <a:xfrm>
            <a:off x="10115933" y="4036646"/>
            <a:ext cx="1524000" cy="8128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Closed-Lost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8" name="FC_f9009d8fdc8" descr="{&quot;id&quot;:&quot;FC_f9009d8fdc8&quot;,&quot;shapeType&quot;:&quot;Terminator&quot;,&quot;label&quot;:&quot;Handoff to CS&quot;,&quot;contentMode&quot;:&quot;IconText&quot;,&quot;iconName&quot;:&quot;handshake&quot;,&quot;iconSvg&quot;:&quot;\u003Csvg\n  class=\u0022lucide lucide-handshake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1 17 2 2a1 1 0 1 0 3-3\u0022 /\u003E\n  \u003Cpath d=\u0022m14 14 2.5 2.5a1 1 0 1 0 3-3l-3.88-3.88a3 3 0 0 0-4.24 0l-.88.88a1 1 0 1 1-3-3l2.81-2.81a5.79 5.79 0 0 1 7.06-.87l.47.28a2 2 0 0 0 1.42.25L21 4\u0022 /\u003E\n  \u003Cpath d=\u0022m21 3 1 11h-2\u0022 /\u003E\n  \u003Cpath d=\u0022M3 3 2 14l6.5 6.5a1 1 0 1 0 3-3\u0022 /\u003E\n  \u003Cpath d=\u0022M3 4h8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E265C627-B1F6-2C16-43F2-14537581D5C1}"/>
              </a:ext>
            </a:extLst>
          </p:cNvPr>
          <p:cNvSpPr/>
          <p:nvPr/>
        </p:nvSpPr>
        <p:spPr>
          <a:xfrm>
            <a:off x="7411857" y="5754375"/>
            <a:ext cx="1524000" cy="8128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Handoff to CS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42" name="FCICON|FC_f9009d8fdc8|Left">
            <a:extLst>
              <a:ext uri="{FF2B5EF4-FFF2-40B4-BE49-F238E27FC236}">
                <a16:creationId xmlns:a16="http://schemas.microsoft.com/office/drawing/2014/main" id="{0EF354A4-D580-EE04-0B2D-FDC317FD698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41251" y="6059175"/>
            <a:ext cx="203200" cy="203200"/>
          </a:xfrm>
          <a:prstGeom prst="rect">
            <a:avLst/>
          </a:prstGeom>
        </p:spPr>
      </p:pic>
      <p:sp>
        <p:nvSpPr>
          <p:cNvPr id="51" name="FCLBL|FC_57834dfb08e|Right|FC_bc1cc1b2ca1|Left|0.50">
            <a:extLst>
              <a:ext uri="{FF2B5EF4-FFF2-40B4-BE49-F238E27FC236}">
                <a16:creationId xmlns:a16="http://schemas.microsoft.com/office/drawing/2014/main" id="{9E132511-E8E2-A231-CAF3-46FE3FC06176}"/>
              </a:ext>
            </a:extLst>
          </p:cNvPr>
          <p:cNvSpPr/>
          <p:nvPr/>
        </p:nvSpPr>
        <p:spPr>
          <a:xfrm>
            <a:off x="9687782" y="2258306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52" name="FCLBL|FC_ae3cd3b0f1d|Right|FC_32e6846e95c|Left|0.50">
            <a:extLst>
              <a:ext uri="{FF2B5EF4-FFF2-40B4-BE49-F238E27FC236}">
                <a16:creationId xmlns:a16="http://schemas.microsoft.com/office/drawing/2014/main" id="{F841C505-80F9-5841-5980-C03D88A86599}"/>
              </a:ext>
            </a:extLst>
          </p:cNvPr>
          <p:cNvSpPr/>
          <p:nvPr/>
        </p:nvSpPr>
        <p:spPr>
          <a:xfrm>
            <a:off x="9687782" y="4346317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53" name="FCLBL|FC_ae3cd3b0f1d|Bottom|FC_f9009d8fdc8|Top|0.50">
            <a:extLst>
              <a:ext uri="{FF2B5EF4-FFF2-40B4-BE49-F238E27FC236}">
                <a16:creationId xmlns:a16="http://schemas.microsoft.com/office/drawing/2014/main" id="{B8D001BE-DB88-8B19-417D-B7773EF4BB97}"/>
              </a:ext>
            </a:extLst>
          </p:cNvPr>
          <p:cNvSpPr/>
          <p:nvPr/>
        </p:nvSpPr>
        <p:spPr>
          <a:xfrm>
            <a:off x="8016976" y="5327102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568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9983</TotalTime>
  <Words>31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18</cp:revision>
  <dcterms:created xsi:type="dcterms:W3CDTF">2024-12-06T22:09:36Z</dcterms:created>
  <dcterms:modified xsi:type="dcterms:W3CDTF">2026-07-30T14:59:14Z</dcterms:modified>
</cp:coreProperties>
</file>