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8" r:id="rId9"/>
    <p:sldId id="269" r:id="rId10"/>
    <p:sldId id="270" r:id="rId11"/>
    <p:sldId id="271" r:id="rId12"/>
    <p:sldId id="276" r:id="rId13"/>
    <p:sldId id="277" r:id="rId14"/>
    <p:sldId id="278" r:id="rId15"/>
    <p:sldId id="263" r:id="rId16"/>
    <p:sldId id="272" r:id="rId17"/>
    <p:sldId id="273" r:id="rId18"/>
    <p:sldId id="274" r:id="rId19"/>
    <p:sldId id="275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89" d="100"/>
          <a:sy n="89" d="100"/>
        </p:scale>
        <p:origin x="466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21/04/2025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21/04/2025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21/04/2025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21/04/2025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21/04/2025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21/04/2025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21/04/2025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21/04/2025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21/04/2025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21/04/2025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219200"/>
            <a:ext cx="7008574" cy="2536825"/>
          </a:xfrm>
        </p:spPr>
        <p:txBody>
          <a:bodyPr/>
          <a:lstStyle/>
          <a:p>
            <a:r>
              <a:rPr lang="en-US" b="1" dirty="0" smtClean="0"/>
              <a:t>Library Management </a:t>
            </a:r>
            <a:r>
              <a:rPr lang="en-US" b="1" dirty="0"/>
              <a:t>System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Final Project Presentation</a:t>
            </a:r>
          </a:p>
          <a:p>
            <a:r>
              <a:rPr lang="en-US" dirty="0"/>
              <a:t>CIS411 Group Project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63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Forms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1412" y="4800600"/>
            <a:ext cx="3657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Overdue loans form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5986" y="4800600"/>
            <a:ext cx="3382037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Library members 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117308" y="1168399"/>
            <a:ext cx="4831080" cy="344487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195986" y="1168399"/>
            <a:ext cx="4699026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63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Forms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1412" y="5043202"/>
            <a:ext cx="3657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Staff form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107175" y="1168399"/>
            <a:ext cx="4709160" cy="375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0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63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Datasheets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1412" y="5652802"/>
            <a:ext cx="3657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Authors datasheet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1294205"/>
            <a:ext cx="5137296" cy="4115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12" y="1312897"/>
            <a:ext cx="5153362" cy="4097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5412" y="5622610"/>
            <a:ext cx="3657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Books datasheet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6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63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Datasheets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1412" y="5652802"/>
            <a:ext cx="3657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Categories datasheet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5412" y="5622610"/>
            <a:ext cx="3657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Members datasheet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471" y="1286295"/>
            <a:ext cx="5009515" cy="408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1" y="1286295"/>
            <a:ext cx="5067845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63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Datasheets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34587" y="5652801"/>
            <a:ext cx="3657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Staff datasheet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986" y="1323383"/>
            <a:ext cx="5334000" cy="417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711200"/>
          </a:xfrm>
        </p:spPr>
        <p:txBody>
          <a:bodyPr/>
          <a:lstStyle/>
          <a:p>
            <a:r>
              <a:rPr lang="en-US" b="1" dirty="0" smtClean="0"/>
              <a:t>Reports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93812" y="1447800"/>
            <a:ext cx="4564380" cy="34836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7612" y="5043202"/>
            <a:ext cx="3657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Overdue report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94412" y="1429067"/>
            <a:ext cx="4671060" cy="35023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8212" y="5043202"/>
            <a:ext cx="3657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Books borrowed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711200"/>
          </a:xfrm>
        </p:spPr>
        <p:txBody>
          <a:bodyPr/>
          <a:lstStyle/>
          <a:p>
            <a:r>
              <a:rPr lang="en-US" b="1" dirty="0" smtClean="0"/>
              <a:t>Navigation </a:t>
            </a:r>
            <a:r>
              <a:rPr lang="en-US" b="1" dirty="0"/>
              <a:t>Form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8412" y="5490819"/>
            <a:ext cx="39370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Navigation menu form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808412" y="1676400"/>
            <a:ext cx="4470426" cy="3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711200"/>
          </a:xfrm>
        </p:spPr>
        <p:txBody>
          <a:bodyPr/>
          <a:lstStyle/>
          <a:p>
            <a:r>
              <a:rPr lang="en-US" b="1" dirty="0" smtClean="0"/>
              <a:t>Challenges </a:t>
            </a:r>
            <a:r>
              <a:rPr lang="en-US" b="1" dirty="0"/>
              <a:t>&amp; Lessons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3812" y="17526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Challenges: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Writing </a:t>
            </a:r>
            <a:r>
              <a:rPr lang="en-US" dirty="0"/>
              <a:t>multi-table queries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Designing </a:t>
            </a:r>
            <a:r>
              <a:rPr lang="en-US" dirty="0"/>
              <a:t>well-structured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Ensuring </a:t>
            </a:r>
            <a:r>
              <a:rPr lang="en-US" dirty="0"/>
              <a:t>3NF and referential integrity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Lessons: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Learned </a:t>
            </a:r>
            <a:r>
              <a:rPr lang="en-US" dirty="0" smtClean="0"/>
              <a:t>SQL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Access </a:t>
            </a:r>
            <a:r>
              <a:rPr lang="en-US" dirty="0"/>
              <a:t>form/report </a:t>
            </a:r>
            <a:r>
              <a:rPr lang="en-US" dirty="0" smtClean="0"/>
              <a:t>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atabase </a:t>
            </a:r>
            <a:r>
              <a:rPr lang="en-US" dirty="0"/>
              <a:t>normalization.</a:t>
            </a:r>
          </a:p>
        </p:txBody>
      </p:sp>
    </p:spTree>
    <p:extLst>
      <p:ext uri="{BB962C8B-B14F-4D97-AF65-F5344CB8AC3E}">
        <p14:creationId xmlns:p14="http://schemas.microsoft.com/office/powerpoint/2010/main" val="16838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711200"/>
          </a:xfrm>
        </p:spPr>
        <p:txBody>
          <a:bodyPr/>
          <a:lstStyle/>
          <a:p>
            <a:r>
              <a:rPr lang="en-US" b="1" dirty="0" smtClean="0"/>
              <a:t>Recommendations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293812" y="24689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Move </a:t>
            </a:r>
            <a:r>
              <a:rPr lang="en-US" dirty="0"/>
              <a:t>to a web-based platform for scalability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</a:t>
            </a:r>
            <a:r>
              <a:rPr lang="en-US" dirty="0"/>
              <a:t>user authentication and role-based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ntegrate </a:t>
            </a:r>
            <a:r>
              <a:rPr lang="en-US" dirty="0"/>
              <a:t>email reminders for due 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Include </a:t>
            </a:r>
            <a:r>
              <a:rPr lang="en-US" dirty="0"/>
              <a:t>real-time analytics and availability checks</a:t>
            </a:r>
          </a:p>
        </p:txBody>
      </p:sp>
    </p:spTree>
    <p:extLst>
      <p:ext uri="{BB962C8B-B14F-4D97-AF65-F5344CB8AC3E}">
        <p14:creationId xmlns:p14="http://schemas.microsoft.com/office/powerpoint/2010/main" val="22066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711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Thank You!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3812" y="1905000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Questions or feedback?</a:t>
            </a:r>
          </a:p>
        </p:txBody>
      </p:sp>
      <p:pic>
        <p:nvPicPr>
          <p:cNvPr id="1028" name="Picture 4" descr="https://upload.wikimedia.org/wikipedia/commons/thumb/1/11/Blue_question_mark_icon.svg/2048px-Blue_question_mark_ic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2895600"/>
            <a:ext cx="2879363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28600"/>
            <a:ext cx="10157354" cy="78740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463800"/>
            <a:ext cx="10157354" cy="2489200"/>
          </a:xfrm>
        </p:spPr>
        <p:txBody>
          <a:bodyPr/>
          <a:lstStyle/>
          <a:p>
            <a:r>
              <a:rPr lang="en-US" dirty="0"/>
              <a:t>This Library Management System was built using Microsoft Access.</a:t>
            </a:r>
          </a:p>
          <a:p>
            <a:r>
              <a:rPr lang="en-US" dirty="0"/>
              <a:t>It tracks books, authors, members, staff, and book loans.</a:t>
            </a:r>
          </a:p>
          <a:p>
            <a:r>
              <a:rPr lang="en-US" dirty="0"/>
              <a:t>Includes data entry forms, reports, and complex queries.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279400"/>
            <a:ext cx="10157354" cy="711200"/>
          </a:xfrm>
        </p:spPr>
        <p:txBody>
          <a:bodyPr/>
          <a:lstStyle/>
          <a:p>
            <a:r>
              <a:rPr lang="en-US" b="1" dirty="0" smtClean="0"/>
              <a:t>Entity </a:t>
            </a:r>
            <a:r>
              <a:rPr lang="en-US" b="1" dirty="0"/>
              <a:t>Relationship Diagram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5612" y="990600"/>
            <a:ext cx="113538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86" y="1066800"/>
            <a:ext cx="6553200" cy="55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04800"/>
            <a:ext cx="10157354" cy="711200"/>
          </a:xfrm>
        </p:spPr>
        <p:txBody>
          <a:bodyPr/>
          <a:lstStyle/>
          <a:p>
            <a:r>
              <a:rPr lang="en-US" b="1" dirty="0" smtClean="0"/>
              <a:t>Normalization </a:t>
            </a:r>
            <a:r>
              <a:rPr lang="en-US" b="1" dirty="0"/>
              <a:t>&amp;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tables are in 3NF:</a:t>
            </a:r>
          </a:p>
          <a:p>
            <a:r>
              <a:rPr lang="en-US" dirty="0"/>
              <a:t>- Authors, Categories, Books</a:t>
            </a:r>
          </a:p>
          <a:p>
            <a:r>
              <a:rPr lang="en-US" dirty="0"/>
              <a:t>- Members, Staff, Loans</a:t>
            </a:r>
          </a:p>
          <a:p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attributes are only dependent on the primary key — not on other non-key attributes. </a:t>
            </a:r>
            <a:endParaRPr lang="en-US" dirty="0" smtClean="0"/>
          </a:p>
          <a:p>
            <a:r>
              <a:rPr lang="en-US" dirty="0" smtClean="0"/>
              <a:t>Normalization </a:t>
            </a:r>
            <a:r>
              <a:rPr lang="en-US" dirty="0"/>
              <a:t>reduced redundancy and ensured data integrity.</a:t>
            </a: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81000"/>
            <a:ext cx="10157354" cy="711200"/>
          </a:xfrm>
        </p:spPr>
        <p:txBody>
          <a:bodyPr/>
          <a:lstStyle/>
          <a:p>
            <a:r>
              <a:rPr lang="en-US" b="1" dirty="0" smtClean="0"/>
              <a:t>Sample SQL </a:t>
            </a:r>
            <a:r>
              <a:rPr lang="en-US" b="1" dirty="0"/>
              <a:t>Code &amp;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509" y="1295400"/>
            <a:ext cx="4215103" cy="27178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CREATE TABLE Authors (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    </a:t>
            </a:r>
            <a:r>
              <a:rPr lang="en-US" sz="1800" i="1" dirty="0" err="1"/>
              <a:t>AuthorID</a:t>
            </a:r>
            <a:r>
              <a:rPr lang="en-US" sz="1800" i="1" dirty="0"/>
              <a:t> AUTOINCREMENT PRIMARY KEY,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    </a:t>
            </a:r>
            <a:r>
              <a:rPr lang="en-US" sz="1800" i="1" dirty="0" err="1"/>
              <a:t>FirstName</a:t>
            </a:r>
            <a:r>
              <a:rPr lang="en-US" sz="1800" i="1" dirty="0"/>
              <a:t> TEXT(50),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    </a:t>
            </a:r>
            <a:r>
              <a:rPr lang="en-US" sz="1800" i="1" dirty="0" err="1"/>
              <a:t>LastName</a:t>
            </a:r>
            <a:r>
              <a:rPr lang="en-US" sz="1800" i="1" dirty="0"/>
              <a:t> TEXT(50)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);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08612" y="4023743"/>
            <a:ext cx="4215103" cy="271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CREATE TABLE Categories (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CategoryID</a:t>
            </a:r>
            <a:r>
              <a:rPr lang="en-US" sz="1800" i="1" dirty="0">
                <a:solidFill>
                  <a:schemeClr val="bg1"/>
                </a:solidFill>
              </a:rPr>
              <a:t> AUTOINCREMENT PRIMARY KEY,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CategoryName</a:t>
            </a:r>
            <a:r>
              <a:rPr lang="en-US" sz="1800" i="1" dirty="0">
                <a:solidFill>
                  <a:schemeClr val="bg1"/>
                </a:solidFill>
              </a:rPr>
              <a:t> TEXT(50)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);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1337" y="1295400"/>
            <a:ext cx="4215103" cy="271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121899" tIns="60949" rIns="121899" bIns="60949" rtlCol="0">
            <a:normAutofit fontScale="775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CREATE TABLE Staff (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StaffID</a:t>
            </a:r>
            <a:r>
              <a:rPr lang="en-US" sz="1800" i="1" dirty="0">
                <a:solidFill>
                  <a:schemeClr val="bg1"/>
                </a:solidFill>
              </a:rPr>
              <a:t> AUTOINCREMENT PRIMARY KEY,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FirstName</a:t>
            </a:r>
            <a:r>
              <a:rPr lang="en-US" sz="1800" i="1" dirty="0">
                <a:solidFill>
                  <a:schemeClr val="bg1"/>
                </a:solidFill>
              </a:rPr>
              <a:t> TEXT(50),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LastName</a:t>
            </a:r>
            <a:r>
              <a:rPr lang="en-US" sz="1800" i="1" dirty="0">
                <a:solidFill>
                  <a:schemeClr val="bg1"/>
                </a:solidFill>
              </a:rPr>
              <a:t> TEXT(50),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Role TEXT(50),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Email TEXT(100)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);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93509" y="4023743"/>
            <a:ext cx="4215103" cy="271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121899" tIns="60949" rIns="121899" bIns="60949" rtlCol="0">
            <a:normAutofit fontScale="475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smtClean="0">
                <a:solidFill>
                  <a:schemeClr val="bg1"/>
                </a:solidFill>
              </a:rPr>
              <a:t>CREATE </a:t>
            </a:r>
            <a:r>
              <a:rPr lang="en-US" sz="1800" i="1" dirty="0">
                <a:solidFill>
                  <a:schemeClr val="bg1"/>
                </a:solidFill>
              </a:rPr>
              <a:t>TABLE Members (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MemberID</a:t>
            </a:r>
            <a:r>
              <a:rPr lang="en-US" sz="1800" i="1" dirty="0">
                <a:solidFill>
                  <a:schemeClr val="bg1"/>
                </a:solidFill>
              </a:rPr>
              <a:t> AUTOINCREMENT PRIMARY KEY,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FirstName</a:t>
            </a:r>
            <a:r>
              <a:rPr lang="en-US" sz="1800" i="1" dirty="0">
                <a:solidFill>
                  <a:schemeClr val="bg1"/>
                </a:solidFill>
              </a:rPr>
              <a:t> TEXT(50),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LastName</a:t>
            </a:r>
            <a:r>
              <a:rPr lang="en-US" sz="1800" i="1" dirty="0">
                <a:solidFill>
                  <a:schemeClr val="bg1"/>
                </a:solidFill>
              </a:rPr>
              <a:t> TEXT(50),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Email TEXT(100),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Phone TEXT(15),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JoinDate</a:t>
            </a:r>
            <a:r>
              <a:rPr lang="en-US" sz="1800" i="1" dirty="0">
                <a:solidFill>
                  <a:schemeClr val="bg1"/>
                </a:solidFill>
              </a:rPr>
              <a:t> DATE</a:t>
            </a:r>
          </a:p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381000"/>
            <a:ext cx="10157354" cy="711200"/>
          </a:xfrm>
        </p:spPr>
        <p:txBody>
          <a:bodyPr/>
          <a:lstStyle/>
          <a:p>
            <a:r>
              <a:rPr lang="en-US" b="1" dirty="0" smtClean="0"/>
              <a:t>Sample SQL </a:t>
            </a:r>
            <a:r>
              <a:rPr lang="en-US" b="1" dirty="0"/>
              <a:t>Code &amp;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509" y="1295399"/>
            <a:ext cx="4215103" cy="525780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i="1" dirty="0"/>
              <a:t>CREATE TABLE Books (</a:t>
            </a:r>
          </a:p>
          <a:p>
            <a:pPr marL="0" indent="0">
              <a:buNone/>
            </a:pPr>
            <a:r>
              <a:rPr lang="en-US" sz="1800" i="1" dirty="0"/>
              <a:t>    </a:t>
            </a:r>
            <a:r>
              <a:rPr lang="en-US" sz="1800" i="1" dirty="0" err="1"/>
              <a:t>BookID</a:t>
            </a:r>
            <a:r>
              <a:rPr lang="en-US" sz="1800" i="1" dirty="0"/>
              <a:t> AUTOINCREMENT PRIMARY KEY,</a:t>
            </a:r>
          </a:p>
          <a:p>
            <a:pPr marL="0" indent="0">
              <a:buNone/>
            </a:pPr>
            <a:r>
              <a:rPr lang="en-US" sz="1800" i="1" dirty="0"/>
              <a:t>    Title TEXT(100),</a:t>
            </a:r>
          </a:p>
          <a:p>
            <a:pPr marL="0" indent="0">
              <a:buNone/>
            </a:pPr>
            <a:r>
              <a:rPr lang="en-US" sz="1800" i="1" dirty="0"/>
              <a:t>    </a:t>
            </a:r>
            <a:r>
              <a:rPr lang="en-US" sz="1800" i="1" dirty="0" err="1"/>
              <a:t>AuthorID</a:t>
            </a:r>
            <a:r>
              <a:rPr lang="en-US" sz="1800" i="1" dirty="0"/>
              <a:t> LONG,</a:t>
            </a:r>
          </a:p>
          <a:p>
            <a:pPr marL="0" indent="0">
              <a:buNone/>
            </a:pPr>
            <a:r>
              <a:rPr lang="en-US" sz="1800" i="1" dirty="0"/>
              <a:t>    </a:t>
            </a:r>
            <a:r>
              <a:rPr lang="en-US" sz="1800" i="1" dirty="0" err="1"/>
              <a:t>CategoryID</a:t>
            </a:r>
            <a:r>
              <a:rPr lang="en-US" sz="1800" i="1" dirty="0"/>
              <a:t> LONG,</a:t>
            </a:r>
          </a:p>
          <a:p>
            <a:pPr marL="0" indent="0">
              <a:buNone/>
            </a:pPr>
            <a:r>
              <a:rPr lang="en-US" sz="1800" i="1" dirty="0"/>
              <a:t>    </a:t>
            </a:r>
            <a:r>
              <a:rPr lang="en-US" sz="1800" i="1" dirty="0" err="1"/>
              <a:t>YearPublished</a:t>
            </a:r>
            <a:r>
              <a:rPr lang="en-US" sz="1800" i="1" dirty="0"/>
              <a:t> INT,</a:t>
            </a:r>
          </a:p>
          <a:p>
            <a:pPr marL="0" indent="0">
              <a:buNone/>
            </a:pPr>
            <a:r>
              <a:rPr lang="en-US" sz="1800" i="1" dirty="0"/>
              <a:t>    ISBN TEXT(20),</a:t>
            </a:r>
          </a:p>
          <a:p>
            <a:pPr marL="0" indent="0">
              <a:buNone/>
            </a:pPr>
            <a:r>
              <a:rPr lang="en-US" sz="1800" i="1" dirty="0"/>
              <a:t>    FOREIGN KEY (</a:t>
            </a:r>
            <a:r>
              <a:rPr lang="en-US" sz="1800" i="1" dirty="0" err="1"/>
              <a:t>AuthorID</a:t>
            </a:r>
            <a:r>
              <a:rPr lang="en-US" sz="1800" i="1" dirty="0"/>
              <a:t>) REFERENCES Authors(</a:t>
            </a:r>
            <a:r>
              <a:rPr lang="en-US" sz="1800" i="1" dirty="0" err="1"/>
              <a:t>AuthorID</a:t>
            </a:r>
            <a:r>
              <a:rPr lang="en-US" sz="1800" i="1" dirty="0"/>
              <a:t>),</a:t>
            </a:r>
          </a:p>
          <a:p>
            <a:pPr marL="0" indent="0">
              <a:buNone/>
            </a:pPr>
            <a:r>
              <a:rPr lang="en-US" sz="1800" i="1" dirty="0"/>
              <a:t>    FOREIGN KEY (</a:t>
            </a:r>
            <a:r>
              <a:rPr lang="en-US" sz="1800" i="1" dirty="0" err="1"/>
              <a:t>CategoryID</a:t>
            </a:r>
            <a:r>
              <a:rPr lang="en-US" sz="1800" i="1" dirty="0"/>
              <a:t>) REFERENCES Categories(</a:t>
            </a:r>
            <a:r>
              <a:rPr lang="en-US" sz="1800" i="1" dirty="0" err="1"/>
              <a:t>CategoryID</a:t>
            </a:r>
            <a:r>
              <a:rPr lang="en-US" sz="1800" i="1" dirty="0"/>
              <a:t>)</a:t>
            </a:r>
          </a:p>
          <a:p>
            <a:pPr marL="0" indent="0">
              <a:buNone/>
            </a:pPr>
            <a:r>
              <a:rPr lang="en-US" sz="1800" i="1" dirty="0"/>
              <a:t>);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11337" y="1295400"/>
            <a:ext cx="4215103" cy="5257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121899" tIns="60949" rIns="121899" bIns="60949" rtlCol="0">
            <a:normAutofit fontScale="77500" lnSpcReduction="2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solidFill>
                  <a:schemeClr val="bg1"/>
                </a:solidFill>
              </a:rPr>
              <a:t>CREATE TABLE Loans (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LoanID</a:t>
            </a:r>
            <a:r>
              <a:rPr lang="en-US" sz="1800" i="1" dirty="0">
                <a:solidFill>
                  <a:schemeClr val="bg1"/>
                </a:solidFill>
              </a:rPr>
              <a:t> AUTOINCREMENT PRIMARY KEY,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MemberID</a:t>
            </a:r>
            <a:r>
              <a:rPr lang="en-US" sz="1800" i="1" dirty="0">
                <a:solidFill>
                  <a:schemeClr val="bg1"/>
                </a:solidFill>
              </a:rPr>
              <a:t> LONG,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BookID</a:t>
            </a:r>
            <a:r>
              <a:rPr lang="en-US" sz="1800" i="1" dirty="0">
                <a:solidFill>
                  <a:schemeClr val="bg1"/>
                </a:solidFill>
              </a:rPr>
              <a:t> LONG,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StaffID</a:t>
            </a:r>
            <a:r>
              <a:rPr lang="en-US" sz="1800" i="1" dirty="0">
                <a:solidFill>
                  <a:schemeClr val="bg1"/>
                </a:solidFill>
              </a:rPr>
              <a:t> LONG,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LoanDate</a:t>
            </a:r>
            <a:r>
              <a:rPr lang="en-US" sz="1800" i="1" dirty="0">
                <a:solidFill>
                  <a:schemeClr val="bg1"/>
                </a:solidFill>
              </a:rPr>
              <a:t> DATE,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DueDate</a:t>
            </a:r>
            <a:r>
              <a:rPr lang="en-US" sz="1800" i="1" dirty="0">
                <a:solidFill>
                  <a:schemeClr val="bg1"/>
                </a:solidFill>
              </a:rPr>
              <a:t> DATE,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    </a:t>
            </a:r>
            <a:r>
              <a:rPr lang="en-US" sz="1800" i="1" dirty="0" err="1">
                <a:solidFill>
                  <a:schemeClr val="bg1"/>
                </a:solidFill>
              </a:rPr>
              <a:t>ReturnDate</a:t>
            </a:r>
            <a:r>
              <a:rPr lang="en-US" sz="1800" i="1" dirty="0">
                <a:solidFill>
                  <a:schemeClr val="bg1"/>
                </a:solidFill>
              </a:rPr>
              <a:t> DATE,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    FOREIGN KEY (</a:t>
            </a:r>
            <a:r>
              <a:rPr lang="en-US" sz="1800" i="1" dirty="0" err="1">
                <a:solidFill>
                  <a:schemeClr val="bg1"/>
                </a:solidFill>
              </a:rPr>
              <a:t>MemberID</a:t>
            </a:r>
            <a:r>
              <a:rPr lang="en-US" sz="1800" i="1" dirty="0">
                <a:solidFill>
                  <a:schemeClr val="bg1"/>
                </a:solidFill>
              </a:rPr>
              <a:t>) REFERENCES Members(</a:t>
            </a:r>
            <a:r>
              <a:rPr lang="en-US" sz="1800" i="1" dirty="0" err="1">
                <a:solidFill>
                  <a:schemeClr val="bg1"/>
                </a:solidFill>
              </a:rPr>
              <a:t>MemberID</a:t>
            </a:r>
            <a:r>
              <a:rPr lang="en-US" sz="1800" i="1" dirty="0">
                <a:solidFill>
                  <a:schemeClr val="bg1"/>
                </a:solidFill>
              </a:rPr>
              <a:t>),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    FOREIGN KEY (</a:t>
            </a:r>
            <a:r>
              <a:rPr lang="en-US" sz="1800" i="1" dirty="0" err="1">
                <a:solidFill>
                  <a:schemeClr val="bg1"/>
                </a:solidFill>
              </a:rPr>
              <a:t>BookID</a:t>
            </a:r>
            <a:r>
              <a:rPr lang="en-US" sz="1800" i="1" dirty="0">
                <a:solidFill>
                  <a:schemeClr val="bg1"/>
                </a:solidFill>
              </a:rPr>
              <a:t>) REFERENCES Books(</a:t>
            </a:r>
            <a:r>
              <a:rPr lang="en-US" sz="1800" i="1" dirty="0" err="1">
                <a:solidFill>
                  <a:schemeClr val="bg1"/>
                </a:solidFill>
              </a:rPr>
              <a:t>BookID</a:t>
            </a:r>
            <a:r>
              <a:rPr lang="en-US" sz="1800" i="1" dirty="0">
                <a:solidFill>
                  <a:schemeClr val="bg1"/>
                </a:solidFill>
              </a:rPr>
              <a:t>),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    FOREIGN KEY (</a:t>
            </a:r>
            <a:r>
              <a:rPr lang="en-US" sz="1800" i="1" dirty="0" err="1">
                <a:solidFill>
                  <a:schemeClr val="bg1"/>
                </a:solidFill>
              </a:rPr>
              <a:t>StaffID</a:t>
            </a:r>
            <a:r>
              <a:rPr lang="en-US" sz="1800" i="1" dirty="0">
                <a:solidFill>
                  <a:schemeClr val="bg1"/>
                </a:solidFill>
              </a:rPr>
              <a:t>) REFERENCES Staff(</a:t>
            </a:r>
            <a:r>
              <a:rPr lang="en-US" sz="1800" i="1" dirty="0" err="1">
                <a:solidFill>
                  <a:schemeClr val="bg1"/>
                </a:solidFill>
              </a:rPr>
              <a:t>StaffID</a:t>
            </a:r>
            <a:r>
              <a:rPr lang="en-US" sz="1800" i="1" dirty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i="1" dirty="0">
                <a:solidFill>
                  <a:schemeClr val="bg1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7759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63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Forms</a:t>
            </a: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217612" y="1295400"/>
            <a:ext cx="4838700" cy="328168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6627811" y="1295401"/>
            <a:ext cx="4646851" cy="3281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7612" y="4800600"/>
            <a:ext cx="2133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Authors form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1612" y="4637557"/>
            <a:ext cx="2133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Books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63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Forms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7612" y="4800600"/>
            <a:ext cx="33528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Add new book form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1612" y="4637557"/>
            <a:ext cx="31242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Loan a book form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17612" y="1295401"/>
            <a:ext cx="5029200" cy="328168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650672" y="1291908"/>
            <a:ext cx="4549140" cy="328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533400"/>
            <a:ext cx="10157354" cy="63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Forms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17612" y="4800600"/>
            <a:ext cx="36576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Book Categories form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88974" y="4738402"/>
            <a:ext cx="3382037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Books borrowed form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217612" y="1168400"/>
            <a:ext cx="4671060" cy="323024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094371" y="1168399"/>
            <a:ext cx="5180291" cy="32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31</TotalTime>
  <Words>421</Words>
  <Application>Microsoft Office PowerPoint</Application>
  <PresentationFormat>Custom</PresentationFormat>
  <Paragraphs>108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Class open house presentation</vt:lpstr>
      <vt:lpstr>Library Management System</vt:lpstr>
      <vt:lpstr>Introduction</vt:lpstr>
      <vt:lpstr>Entity Relationship Diagram</vt:lpstr>
      <vt:lpstr>Normalization &amp; Tables</vt:lpstr>
      <vt:lpstr>Sample SQL Code &amp; Queries</vt:lpstr>
      <vt:lpstr>Sample SQL Code &amp; Queries</vt:lpstr>
      <vt:lpstr>Forms</vt:lpstr>
      <vt:lpstr>Forms</vt:lpstr>
      <vt:lpstr>Forms</vt:lpstr>
      <vt:lpstr>Forms</vt:lpstr>
      <vt:lpstr>Forms</vt:lpstr>
      <vt:lpstr>Datasheets</vt:lpstr>
      <vt:lpstr>Datasheets</vt:lpstr>
      <vt:lpstr>Datasheets</vt:lpstr>
      <vt:lpstr>Reports</vt:lpstr>
      <vt:lpstr>Navigation Form</vt:lpstr>
      <vt:lpstr>Challenges &amp; Lessons</vt:lpstr>
      <vt:lpstr>Recommendations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Management System</dc:title>
  <dc:creator>Microsoft account</dc:creator>
  <cp:lastModifiedBy>Microsoft account</cp:lastModifiedBy>
  <cp:revision>60</cp:revision>
  <dcterms:created xsi:type="dcterms:W3CDTF">2025-04-21T16:55:38Z</dcterms:created>
  <dcterms:modified xsi:type="dcterms:W3CDTF">2025-04-21T17:27:59Z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