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FCECA"/>
          </a:solidFill>
        </a:fill>
      </a:tcStyle>
    </a:wholeTbl>
    <a:band2H>
      <a:tcTxStyle b="def" i="def"/>
      <a:tcStyle>
        <a:tcBdr/>
        <a:fill>
          <a:solidFill>
            <a:srgbClr val="F7E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FDAD3"/>
          </a:solidFill>
        </a:fill>
      </a:tcStyle>
    </a:wholeTbl>
    <a:band2H>
      <a:tcTxStyle b="def" i="def"/>
      <a:tcStyle>
        <a:tcBdr/>
        <a:fill>
          <a:solidFill>
            <a:srgbClr val="F0EDEA"/>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1D1"/>
          </a:solidFill>
        </a:fill>
      </a:tcStyle>
    </a:wholeTbl>
    <a:band2H>
      <a:tcTxStyle b="def" i="def"/>
      <a:tcStyle>
        <a:tcBdr/>
        <a:fill>
          <a:solidFill>
            <a:srgbClr val="EDE9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Shape 126"/>
          <p:cNvSpPr/>
          <p:nvPr>
            <p:ph type="sldImg"/>
          </p:nvPr>
        </p:nvSpPr>
        <p:spPr>
          <a:xfrm>
            <a:off x="1143000" y="685800"/>
            <a:ext cx="4572000" cy="3429000"/>
          </a:xfrm>
          <a:prstGeom prst="rect">
            <a:avLst/>
          </a:prstGeom>
        </p:spPr>
        <p:txBody>
          <a:bodyPr/>
          <a:lstStyle/>
          <a:p>
            <a:pPr/>
          </a:p>
        </p:txBody>
      </p:sp>
      <p:sp>
        <p:nvSpPr>
          <p:cNvPr id="127" name="Shape 12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 Id="rId3" Type="http://schemas.openxmlformats.org/officeDocument/2006/relationships/hyperlink" Target="https://mg.co.za/article/2015-05-28-multichoice-accused-of-hijacking-digital-tv" TargetMode="External"/></Relationships>

</file>

<file path=ppt/notesSlides/_rels/notesSlide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Shape 144"/>
          <p:cNvSpPr/>
          <p:nvPr>
            <p:ph type="sldImg"/>
          </p:nvPr>
        </p:nvSpPr>
        <p:spPr>
          <a:prstGeom prst="rect">
            <a:avLst/>
          </a:prstGeom>
        </p:spPr>
        <p:txBody>
          <a:bodyPr/>
          <a:lstStyle/>
          <a:p>
            <a:pPr/>
          </a:p>
        </p:txBody>
      </p:sp>
      <p:sp>
        <p:nvSpPr>
          <p:cNvPr id="145" name="Shape 145"/>
          <p:cNvSpPr/>
          <p:nvPr>
            <p:ph type="body" sz="quarter" idx="1"/>
          </p:nvPr>
        </p:nvSpPr>
        <p:spPr>
          <a:prstGeom prst="rect">
            <a:avLst/>
          </a:prstGeom>
        </p:spPr>
        <p:txBody>
          <a:bodyPr/>
          <a:lstStyle/>
          <a:p>
            <a:pPr/>
            <a:r>
              <a:t>“Paper” outlines detailed proposals for market analysis under sections 5, 6, 7 and 8</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Shape 155"/>
          <p:cNvSpPr/>
          <p:nvPr>
            <p:ph type="sldImg"/>
          </p:nvPr>
        </p:nvSpPr>
        <p:spPr>
          <a:prstGeom prst="rect">
            <a:avLst/>
          </a:prstGeom>
        </p:spPr>
        <p:txBody>
          <a:bodyPr/>
          <a:lstStyle/>
          <a:p>
            <a:pPr/>
          </a:p>
        </p:txBody>
      </p:sp>
      <p:sp>
        <p:nvSpPr>
          <p:cNvPr id="156" name="Shape 156"/>
          <p:cNvSpPr/>
          <p:nvPr>
            <p:ph type="body" sz="quarter" idx="1"/>
          </p:nvPr>
        </p:nvSpPr>
        <p:spPr>
          <a:prstGeom prst="rect">
            <a:avLst/>
          </a:prstGeom>
        </p:spPr>
        <p:txBody>
          <a:bodyPr/>
          <a:lstStyle/>
          <a:p>
            <a:pPr/>
            <a:r>
              <a:t>- </a:t>
            </a:r>
            <a:r>
              <a:rPr u="sng">
                <a:solidFill>
                  <a:srgbClr val="CC9900"/>
                </a:solidFill>
                <a:uFill>
                  <a:solidFill>
                    <a:srgbClr val="CC9900"/>
                  </a:solidFill>
                </a:uFill>
                <a:hlinkClick r:id="rId3" invalidUrl="" action="" tgtFrame="" tooltip="" history="1" highlightClick="0" endSnd="0"/>
              </a:rPr>
              <a:t>https://mg.co.za/article/2015-05-28-multichoice-accused-of-hijacking-digital-tv</a:t>
            </a:r>
            <a:r>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2" name="Shape 172"/>
          <p:cNvSpPr/>
          <p:nvPr>
            <p:ph type="sldImg"/>
          </p:nvPr>
        </p:nvSpPr>
        <p:spPr>
          <a:prstGeom prst="rect">
            <a:avLst/>
          </a:prstGeom>
        </p:spPr>
        <p:txBody>
          <a:bodyPr/>
          <a:lstStyle/>
          <a:p>
            <a:pPr/>
          </a:p>
        </p:txBody>
      </p:sp>
      <p:sp>
        <p:nvSpPr>
          <p:cNvPr id="173" name="Shape 173"/>
          <p:cNvSpPr/>
          <p:nvPr>
            <p:ph type="body" sz="quarter" idx="1"/>
          </p:nvPr>
        </p:nvSpPr>
        <p:spPr>
          <a:prstGeom prst="rect">
            <a:avLst/>
          </a:prstGeom>
        </p:spPr>
        <p:txBody>
          <a:bodyPr/>
          <a:lstStyle/>
          <a:p>
            <a:pPr/>
            <a:r>
              <a:t>Eg. Section 8.1.6.1 on pages 21- 22</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6" name="Shape 186"/>
          <p:cNvSpPr/>
          <p:nvPr>
            <p:ph type="sldImg"/>
          </p:nvPr>
        </p:nvSpPr>
        <p:spPr>
          <a:prstGeom prst="rect">
            <a:avLst/>
          </a:prstGeom>
        </p:spPr>
        <p:txBody>
          <a:bodyPr/>
          <a:lstStyle/>
          <a:p>
            <a:pPr/>
          </a:p>
        </p:txBody>
      </p:sp>
      <p:sp>
        <p:nvSpPr>
          <p:cNvPr id="187" name="Shape 187"/>
          <p:cNvSpPr/>
          <p:nvPr>
            <p:ph type="body" sz="quarter" idx="1"/>
          </p:nvPr>
        </p:nvSpPr>
        <p:spPr>
          <a:prstGeom prst="rect">
            <a:avLst/>
          </a:prstGeom>
        </p:spPr>
        <p:txBody>
          <a:bodyPr/>
          <a:lstStyle>
            <a:lvl1pPr>
              <a:defRPr>
                <a:latin typeface="Arial"/>
                <a:ea typeface="Arial"/>
                <a:cs typeface="Arial"/>
                <a:sym typeface="Arial"/>
              </a:defRPr>
            </a:lvl1pPr>
          </a:lstStyle>
          <a:p>
            <a:pPr/>
            <a:r>
              <a:t>The Discussion Paper discusses this issue in relation to OfCom’s regulations as regards BskyB</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itle Slide">
    <p:spTree>
      <p:nvGrpSpPr>
        <p:cNvPr id="1" name=""/>
        <p:cNvGrpSpPr/>
        <p:nvPr/>
      </p:nvGrpSpPr>
      <p:grpSpPr>
        <a:xfrm>
          <a:off x="0" y="0"/>
          <a:ext cx="0" cy="0"/>
          <a:chOff x="0" y="0"/>
          <a:chExt cx="0" cy="0"/>
        </a:xfrm>
      </p:grpSpPr>
      <p:sp>
        <p:nvSpPr>
          <p:cNvPr id="14" name="Rectangle 6"/>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15" name="Rectangle 7"/>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16" name="Title Text"/>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Title Text</a:t>
            </a:r>
          </a:p>
        </p:txBody>
      </p:sp>
      <p:sp>
        <p:nvSpPr>
          <p:cNvPr id="17" name="Body Level One…"/>
          <p:cNvSpPr txBox="1"/>
          <p:nvPr>
            <p:ph type="body" sz="quarter" idx="1"/>
          </p:nvPr>
        </p:nvSpPr>
        <p:spPr>
          <a:xfrm>
            <a:off x="1100050" y="4455621"/>
            <a:ext cx="10058401" cy="1143001"/>
          </a:xfrm>
          <a:prstGeom prst="rect">
            <a:avLst/>
          </a:prstGeom>
        </p:spPr>
        <p:txBody>
          <a:bodyPr lIns="45719" tIns="45719" rIns="45719" bIns="45719"/>
          <a:lstStyle>
            <a:lvl1pPr marL="0" indent="0">
              <a:buClrTx/>
              <a:buSzTx/>
              <a:buFontTx/>
              <a:buNone/>
              <a:defRPr cap="all" spc="200" sz="2400">
                <a:solidFill>
                  <a:srgbClr val="696464"/>
                </a:solidFill>
                <a:latin typeface="Calibri Light"/>
                <a:ea typeface="Calibri Light"/>
                <a:cs typeface="Calibri Light"/>
                <a:sym typeface="Calibri Light"/>
              </a:defRPr>
            </a:lvl1pPr>
            <a:lvl2pPr marL="0" indent="457200">
              <a:buClrTx/>
              <a:buSzTx/>
              <a:buFontTx/>
              <a:buNone/>
              <a:defRPr cap="all" spc="200" sz="2400">
                <a:solidFill>
                  <a:srgbClr val="696464"/>
                </a:solidFill>
                <a:latin typeface="Calibri Light"/>
                <a:ea typeface="Calibri Light"/>
                <a:cs typeface="Calibri Light"/>
                <a:sym typeface="Calibri Light"/>
              </a:defRPr>
            </a:lvl2pPr>
            <a:lvl3pPr marL="0" indent="914400">
              <a:buClrTx/>
              <a:buSzTx/>
              <a:buFontTx/>
              <a:buNone/>
              <a:defRPr cap="all" spc="200" sz="2400">
                <a:solidFill>
                  <a:srgbClr val="696464"/>
                </a:solidFill>
                <a:latin typeface="Calibri Light"/>
                <a:ea typeface="Calibri Light"/>
                <a:cs typeface="Calibri Light"/>
                <a:sym typeface="Calibri Light"/>
              </a:defRPr>
            </a:lvl3pPr>
            <a:lvl4pPr marL="0" indent="1371600">
              <a:buClrTx/>
              <a:buSzTx/>
              <a:buFontTx/>
              <a:buNone/>
              <a:defRPr cap="all" spc="200" sz="2400">
                <a:solidFill>
                  <a:srgbClr val="696464"/>
                </a:solidFill>
                <a:latin typeface="Calibri Light"/>
                <a:ea typeface="Calibri Light"/>
                <a:cs typeface="Calibri Light"/>
                <a:sym typeface="Calibri Light"/>
              </a:defRPr>
            </a:lvl4pPr>
            <a:lvl5pPr marL="0" indent="1828800">
              <a:buClrTx/>
              <a:buSzTx/>
              <a:buFontTx/>
              <a:buNone/>
              <a:defRPr cap="all" spc="200" sz="2400">
                <a:solidFill>
                  <a:srgbClr val="696464"/>
                </a:solidFill>
                <a:latin typeface="Calibri Light"/>
                <a:ea typeface="Calibri Light"/>
                <a:cs typeface="Calibri Light"/>
                <a:sym typeface="Calibri Light"/>
              </a:defRPr>
            </a:lvl5pPr>
          </a:lstStyle>
          <a:p>
            <a:pPr/>
            <a:r>
              <a:t>Body Level One</a:t>
            </a:r>
          </a:p>
          <a:p>
            <a:pPr lvl="1"/>
            <a:r>
              <a:t>Body Level Two</a:t>
            </a:r>
          </a:p>
          <a:p>
            <a:pPr lvl="2"/>
            <a:r>
              <a:t>Body Level Three</a:t>
            </a:r>
          </a:p>
          <a:p>
            <a:pPr lvl="3"/>
            <a:r>
              <a:t>Body Level Four</a:t>
            </a:r>
          </a:p>
          <a:p>
            <a:pPr lvl="4"/>
            <a:r>
              <a:t>Body Level Five</a:t>
            </a:r>
          </a:p>
        </p:txBody>
      </p:sp>
      <p:sp>
        <p:nvSpPr>
          <p:cNvPr id="18" name="Straight Connector 8"/>
          <p:cNvSpPr/>
          <p:nvPr/>
        </p:nvSpPr>
        <p:spPr>
          <a:xfrm>
            <a:off x="1207657" y="4343400"/>
            <a:ext cx="9875522" cy="0"/>
          </a:xfrm>
          <a:prstGeom prst="line">
            <a:avLst/>
          </a:prstGeom>
          <a:ln w="6350">
            <a:solidFill>
              <a:srgbClr val="808080"/>
            </a:solidFill>
          </a:ln>
        </p:spPr>
        <p:txBody>
          <a:bodyPr lIns="45719" rIns="45719"/>
          <a:lstStyle/>
          <a:p>
            <a:pPr/>
          </a:p>
        </p:txBody>
      </p:sp>
      <p:sp>
        <p:nvSpPr>
          <p:cNvPr id="1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107" name="Title Text"/>
          <p:cNvSpPr txBox="1"/>
          <p:nvPr>
            <p:ph type="title"/>
          </p:nvPr>
        </p:nvSpPr>
        <p:spPr>
          <a:prstGeom prst="rect">
            <a:avLst/>
          </a:prstGeom>
        </p:spPr>
        <p:txBody>
          <a:bodyPr/>
          <a:lstStyle/>
          <a:p>
            <a:pPr/>
            <a:r>
              <a:t>Title Text</a:t>
            </a:r>
          </a:p>
        </p:txBody>
      </p:sp>
      <p:sp>
        <p:nvSpPr>
          <p:cNvPr id="108" name="Body Level One…"/>
          <p:cNvSpPr txBox="1"/>
          <p:nvPr>
            <p:ph type="body" idx="1"/>
          </p:nvPr>
        </p:nvSpPr>
        <p:spPr>
          <a:xfrm>
            <a:off x="1097280" y="1845734"/>
            <a:ext cx="1005840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Vertical Title and Text">
    <p:spTree>
      <p:nvGrpSpPr>
        <p:cNvPr id="1" name=""/>
        <p:cNvGrpSpPr/>
        <p:nvPr/>
      </p:nvGrpSpPr>
      <p:grpSpPr>
        <a:xfrm>
          <a:off x="0" y="0"/>
          <a:ext cx="0" cy="0"/>
          <a:chOff x="0" y="0"/>
          <a:chExt cx="0" cy="0"/>
        </a:xfrm>
      </p:grpSpPr>
      <p:sp>
        <p:nvSpPr>
          <p:cNvPr id="116" name="Rectangle 6"/>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117" name="Rectangle 7"/>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118" name="Title Text"/>
          <p:cNvSpPr txBox="1"/>
          <p:nvPr>
            <p:ph type="title"/>
          </p:nvPr>
        </p:nvSpPr>
        <p:spPr>
          <a:xfrm>
            <a:off x="8724900" y="412302"/>
            <a:ext cx="2628900" cy="5759899"/>
          </a:xfrm>
          <a:prstGeom prst="rect">
            <a:avLst/>
          </a:prstGeom>
        </p:spPr>
        <p:txBody>
          <a:bodyPr/>
          <a:lstStyle/>
          <a:p>
            <a:pPr/>
            <a:r>
              <a:t>Title Text</a:t>
            </a:r>
          </a:p>
        </p:txBody>
      </p:sp>
      <p:sp>
        <p:nvSpPr>
          <p:cNvPr id="119" name="Body Level One…"/>
          <p:cNvSpPr txBox="1"/>
          <p:nvPr>
            <p:ph type="body" idx="1"/>
          </p:nvPr>
        </p:nvSpPr>
        <p:spPr>
          <a:xfrm>
            <a:off x="838200" y="412302"/>
            <a:ext cx="7734300" cy="5759899"/>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2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26" name="Title Text"/>
          <p:cNvSpPr txBox="1"/>
          <p:nvPr>
            <p:ph type="title"/>
          </p:nvPr>
        </p:nvSpPr>
        <p:spPr>
          <a:prstGeom prst="rect">
            <a:avLst/>
          </a:prstGeom>
        </p:spPr>
        <p:txBody>
          <a:bodyPr/>
          <a:lstStyle/>
          <a:p>
            <a:pPr/>
            <a:r>
              <a:t>Title Text</a:t>
            </a:r>
          </a:p>
        </p:txBody>
      </p:sp>
      <p:sp>
        <p:nvSpPr>
          <p:cNvPr id="27" name="Body Level One…"/>
          <p:cNvSpPr txBox="1"/>
          <p:nvPr>
            <p:ph type="body" idx="1"/>
          </p:nvPr>
        </p:nvSpPr>
        <p:spPr>
          <a:xfrm>
            <a:off x="1097280" y="1845734"/>
            <a:ext cx="1005840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Section Header">
    <p:spTree>
      <p:nvGrpSpPr>
        <p:cNvPr id="1" name=""/>
        <p:cNvGrpSpPr/>
        <p:nvPr/>
      </p:nvGrpSpPr>
      <p:grpSpPr>
        <a:xfrm>
          <a:off x="0" y="0"/>
          <a:ext cx="0" cy="0"/>
          <a:chOff x="0" y="0"/>
          <a:chExt cx="0" cy="0"/>
        </a:xfrm>
      </p:grpSpPr>
      <p:sp>
        <p:nvSpPr>
          <p:cNvPr id="35" name="Rectangle 6"/>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36" name="Rectangle 7"/>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37" name="Title Text"/>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Title Text</a:t>
            </a:r>
          </a:p>
        </p:txBody>
      </p:sp>
      <p:sp>
        <p:nvSpPr>
          <p:cNvPr id="38" name="Body Level One…"/>
          <p:cNvSpPr txBox="1"/>
          <p:nvPr>
            <p:ph type="body" sz="quarter" idx="1"/>
          </p:nvPr>
        </p:nvSpPr>
        <p:spPr>
          <a:xfrm>
            <a:off x="1097280" y="4453128"/>
            <a:ext cx="10058401" cy="1143001"/>
          </a:xfrm>
          <a:prstGeom prst="rect">
            <a:avLst/>
          </a:prstGeom>
        </p:spPr>
        <p:txBody>
          <a:bodyPr lIns="45719" tIns="45719" rIns="45719" bIns="45719"/>
          <a:lstStyle>
            <a:lvl1pPr marL="0" indent="0">
              <a:buClrTx/>
              <a:buSzTx/>
              <a:buFontTx/>
              <a:buNone/>
              <a:defRPr cap="all" spc="200" sz="2400">
                <a:solidFill>
                  <a:srgbClr val="696464"/>
                </a:solidFill>
                <a:latin typeface="Calibri Light"/>
                <a:ea typeface="Calibri Light"/>
                <a:cs typeface="Calibri Light"/>
                <a:sym typeface="Calibri Light"/>
              </a:defRPr>
            </a:lvl1pPr>
            <a:lvl2pPr marL="0" indent="457200">
              <a:buClrTx/>
              <a:buSzTx/>
              <a:buFontTx/>
              <a:buNone/>
              <a:defRPr cap="all" spc="200" sz="2400">
                <a:solidFill>
                  <a:srgbClr val="696464"/>
                </a:solidFill>
                <a:latin typeface="Calibri Light"/>
                <a:ea typeface="Calibri Light"/>
                <a:cs typeface="Calibri Light"/>
                <a:sym typeface="Calibri Light"/>
              </a:defRPr>
            </a:lvl2pPr>
            <a:lvl3pPr marL="0" indent="914400">
              <a:buClrTx/>
              <a:buSzTx/>
              <a:buFontTx/>
              <a:buNone/>
              <a:defRPr cap="all" spc="200" sz="2400">
                <a:solidFill>
                  <a:srgbClr val="696464"/>
                </a:solidFill>
                <a:latin typeface="Calibri Light"/>
                <a:ea typeface="Calibri Light"/>
                <a:cs typeface="Calibri Light"/>
                <a:sym typeface="Calibri Light"/>
              </a:defRPr>
            </a:lvl3pPr>
            <a:lvl4pPr marL="0" indent="1371600">
              <a:buClrTx/>
              <a:buSzTx/>
              <a:buFontTx/>
              <a:buNone/>
              <a:defRPr cap="all" spc="200" sz="2400">
                <a:solidFill>
                  <a:srgbClr val="696464"/>
                </a:solidFill>
                <a:latin typeface="Calibri Light"/>
                <a:ea typeface="Calibri Light"/>
                <a:cs typeface="Calibri Light"/>
                <a:sym typeface="Calibri Light"/>
              </a:defRPr>
            </a:lvl4pPr>
            <a:lvl5pPr marL="0" indent="1828800">
              <a:buClrTx/>
              <a:buSzTx/>
              <a:buFontTx/>
              <a:buNone/>
              <a:defRPr cap="all" spc="200" sz="2400">
                <a:solidFill>
                  <a:srgbClr val="696464"/>
                </a:solidFill>
                <a:latin typeface="Calibri Light"/>
                <a:ea typeface="Calibri Light"/>
                <a:cs typeface="Calibri Light"/>
                <a:sym typeface="Calibri Light"/>
              </a:defRPr>
            </a:lvl5pPr>
          </a:lstStyle>
          <a:p>
            <a:pPr/>
            <a:r>
              <a:t>Body Level One</a:t>
            </a:r>
          </a:p>
          <a:p>
            <a:pPr lvl="1"/>
            <a:r>
              <a:t>Body Level Two</a:t>
            </a:r>
          </a:p>
          <a:p>
            <a:pPr lvl="2"/>
            <a:r>
              <a:t>Body Level Three</a:t>
            </a:r>
          </a:p>
          <a:p>
            <a:pPr lvl="3"/>
            <a:r>
              <a:t>Body Level Four</a:t>
            </a:r>
          </a:p>
          <a:p>
            <a:pPr lvl="4"/>
            <a:r>
              <a:t>Body Level Five</a:t>
            </a:r>
          </a:p>
        </p:txBody>
      </p:sp>
      <p:sp>
        <p:nvSpPr>
          <p:cNvPr id="39" name="Straight Connector 8"/>
          <p:cNvSpPr/>
          <p:nvPr/>
        </p:nvSpPr>
        <p:spPr>
          <a:xfrm>
            <a:off x="1207657" y="4343400"/>
            <a:ext cx="9875522" cy="0"/>
          </a:xfrm>
          <a:prstGeom prst="line">
            <a:avLst/>
          </a:prstGeom>
          <a:ln w="6350">
            <a:solidFill>
              <a:srgbClr val="808080"/>
            </a:solidFill>
          </a:ln>
        </p:spPr>
        <p:txBody>
          <a:bodyPr lIns="45719" rIns="45719"/>
          <a:lstStyle/>
          <a:p>
            <a:pP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47" name="Title Text"/>
          <p:cNvSpPr txBox="1"/>
          <p:nvPr>
            <p:ph type="title"/>
          </p:nvPr>
        </p:nvSpPr>
        <p:spPr>
          <a:prstGeom prst="rect">
            <a:avLst/>
          </a:prstGeom>
        </p:spPr>
        <p:txBody>
          <a:bodyPr/>
          <a:lstStyle/>
          <a:p>
            <a:pPr/>
            <a:r>
              <a:t>Title Text</a:t>
            </a:r>
          </a:p>
        </p:txBody>
      </p:sp>
      <p:sp>
        <p:nvSpPr>
          <p:cNvPr id="48" name="Body Level One…"/>
          <p:cNvSpPr txBox="1"/>
          <p:nvPr>
            <p:ph type="body" sz="half" idx="1"/>
          </p:nvPr>
        </p:nvSpPr>
        <p:spPr>
          <a:xfrm>
            <a:off x="1097277" y="1845734"/>
            <a:ext cx="4937761" cy="4023360"/>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56" name="Title Text"/>
          <p:cNvSpPr txBox="1"/>
          <p:nvPr>
            <p:ph type="title"/>
          </p:nvPr>
        </p:nvSpPr>
        <p:spPr>
          <a:prstGeom prst="rect">
            <a:avLst/>
          </a:prstGeom>
        </p:spPr>
        <p:txBody>
          <a:bodyPr/>
          <a:lstStyle/>
          <a:p>
            <a:pPr/>
            <a:r>
              <a:t>Title Text</a:t>
            </a:r>
          </a:p>
        </p:txBody>
      </p:sp>
      <p:sp>
        <p:nvSpPr>
          <p:cNvPr id="57" name="Body Level One…"/>
          <p:cNvSpPr txBox="1"/>
          <p:nvPr>
            <p:ph type="body" sz="quarter" idx="1"/>
          </p:nvPr>
        </p:nvSpPr>
        <p:spPr>
          <a:xfrm>
            <a:off x="1097280" y="1846052"/>
            <a:ext cx="4937760" cy="736283"/>
          </a:xfrm>
          <a:prstGeom prst="rect">
            <a:avLst/>
          </a:prstGeom>
        </p:spPr>
        <p:txBody>
          <a:bodyPr lIns="45719" tIns="45719" rIns="45719" bIns="45719" anchor="ctr"/>
          <a:lstStyle>
            <a:lvl1pPr marL="0" indent="0">
              <a:buClrTx/>
              <a:buSzTx/>
              <a:buFontTx/>
              <a:buNone/>
              <a:defRPr cap="all">
                <a:solidFill>
                  <a:srgbClr val="696464"/>
                </a:solidFill>
              </a:defRPr>
            </a:lvl1pPr>
            <a:lvl2pPr marL="0" indent="457200">
              <a:buClrTx/>
              <a:buSzTx/>
              <a:buFontTx/>
              <a:buNone/>
              <a:defRPr cap="all">
                <a:solidFill>
                  <a:srgbClr val="696464"/>
                </a:solidFill>
              </a:defRPr>
            </a:lvl2pPr>
            <a:lvl3pPr marL="0" indent="914400">
              <a:buClrTx/>
              <a:buSzTx/>
              <a:buFontTx/>
              <a:buNone/>
              <a:defRPr cap="all">
                <a:solidFill>
                  <a:srgbClr val="696464"/>
                </a:solidFill>
              </a:defRPr>
            </a:lvl3pPr>
            <a:lvl4pPr marL="0" indent="1371600">
              <a:buClrTx/>
              <a:buSzTx/>
              <a:buFontTx/>
              <a:buNone/>
              <a:defRPr cap="all">
                <a:solidFill>
                  <a:srgbClr val="696464"/>
                </a:solidFill>
              </a:defRPr>
            </a:lvl4pPr>
            <a:lvl5pPr marL="0" indent="1828800">
              <a:buClrTx/>
              <a:buSzTx/>
              <a:buFontTx/>
              <a:buNone/>
              <a:defRPr cap="all">
                <a:solidFill>
                  <a:srgbClr val="696464"/>
                </a:solidFill>
              </a:defRPr>
            </a:lvl5pPr>
          </a:lstStyle>
          <a:p>
            <a:pPr/>
            <a:r>
              <a:t>Body Level One</a:t>
            </a:r>
          </a:p>
          <a:p>
            <a:pPr lvl="1"/>
            <a:r>
              <a:t>Body Level Two</a:t>
            </a:r>
          </a:p>
          <a:p>
            <a:pPr lvl="2"/>
            <a:r>
              <a:t>Body Level Three</a:t>
            </a:r>
          </a:p>
          <a:p>
            <a:pPr lvl="3"/>
            <a:r>
              <a:t>Body Level Four</a:t>
            </a:r>
          </a:p>
          <a:p>
            <a:pPr lvl="4"/>
            <a:r>
              <a:t>Body Level Five</a:t>
            </a:r>
          </a:p>
        </p:txBody>
      </p:sp>
      <p:sp>
        <p:nvSpPr>
          <p:cNvPr id="58" name="Text Placeholder 4"/>
          <p:cNvSpPr/>
          <p:nvPr>
            <p:ph type="body" sz="quarter" idx="13"/>
          </p:nvPr>
        </p:nvSpPr>
        <p:spPr>
          <a:xfrm>
            <a:off x="6217920" y="1846052"/>
            <a:ext cx="4937761" cy="736283"/>
          </a:xfrm>
          <a:prstGeom prst="rect">
            <a:avLst/>
          </a:prstGeom>
        </p:spPr>
        <p:txBody>
          <a:bodyPr lIns="45719" tIns="45719" rIns="45719" bIns="45719" anchor="ctr"/>
          <a:lstStyle/>
          <a:p>
            <a:pPr marL="0" indent="0">
              <a:buClrTx/>
              <a:buSzTx/>
              <a:buFontTx/>
              <a:buNone/>
              <a:defRPr cap="all">
                <a:solidFill>
                  <a:srgbClr val="696464"/>
                </a:solidFill>
              </a:defRPr>
            </a:pPr>
          </a:p>
        </p:txBody>
      </p:sp>
      <p:sp>
        <p:nvSpPr>
          <p:cNvPr id="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66" name="Title Text"/>
          <p:cNvSpPr txBox="1"/>
          <p:nvPr>
            <p:ph type="title"/>
          </p:nvPr>
        </p:nvSpPr>
        <p:spPr>
          <a:prstGeom prst="rect">
            <a:avLst/>
          </a:prstGeom>
        </p:spPr>
        <p:txBody>
          <a:bodyPr/>
          <a:lstStyle/>
          <a:p>
            <a:pPr/>
            <a:r>
              <a:t>Title Text</a:t>
            </a:r>
          </a:p>
        </p:txBody>
      </p:sp>
      <p:sp>
        <p:nvSpPr>
          <p:cNvPr id="6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Blank">
    <p:spTree>
      <p:nvGrpSpPr>
        <p:cNvPr id="1" name=""/>
        <p:cNvGrpSpPr/>
        <p:nvPr/>
      </p:nvGrpSpPr>
      <p:grpSpPr>
        <a:xfrm>
          <a:off x="0" y="0"/>
          <a:ext cx="0" cy="0"/>
          <a:chOff x="0" y="0"/>
          <a:chExt cx="0" cy="0"/>
        </a:xfrm>
      </p:grpSpPr>
      <p:sp>
        <p:nvSpPr>
          <p:cNvPr id="74" name="Rectangle 4"/>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75" name="Rectangle 5"/>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Content with Caption">
    <p:spTree>
      <p:nvGrpSpPr>
        <p:cNvPr id="1" name=""/>
        <p:cNvGrpSpPr/>
        <p:nvPr/>
      </p:nvGrpSpPr>
      <p:grpSpPr>
        <a:xfrm>
          <a:off x="0" y="0"/>
          <a:ext cx="0" cy="0"/>
          <a:chOff x="0" y="0"/>
          <a:chExt cx="0" cy="0"/>
        </a:xfrm>
      </p:grpSpPr>
      <p:sp>
        <p:nvSpPr>
          <p:cNvPr id="83" name="Rectangle 7"/>
          <p:cNvSpPr/>
          <p:nvPr/>
        </p:nvSpPr>
        <p:spPr>
          <a:xfrm>
            <a:off x="15" y="0"/>
            <a:ext cx="4050793" cy="6858000"/>
          </a:xfrm>
          <a:prstGeom prst="rect">
            <a:avLst/>
          </a:prstGeom>
          <a:solidFill>
            <a:schemeClr val="accent2"/>
          </a:solidFill>
          <a:ln w="12700">
            <a:miter lim="400000"/>
          </a:ln>
        </p:spPr>
        <p:txBody>
          <a:bodyPr lIns="45719" rIns="45719"/>
          <a:lstStyle/>
          <a:p>
            <a:pPr/>
          </a:p>
        </p:txBody>
      </p:sp>
      <p:sp>
        <p:nvSpPr>
          <p:cNvPr id="84" name="Rectangle 8"/>
          <p:cNvSpPr/>
          <p:nvPr/>
        </p:nvSpPr>
        <p:spPr>
          <a:xfrm>
            <a:off x="4040070" y="0"/>
            <a:ext cx="64009" cy="6858000"/>
          </a:xfrm>
          <a:prstGeom prst="rect">
            <a:avLst/>
          </a:prstGeom>
          <a:solidFill>
            <a:schemeClr val="accent1"/>
          </a:solidFill>
          <a:ln w="12700">
            <a:miter lim="400000"/>
          </a:ln>
        </p:spPr>
        <p:txBody>
          <a:bodyPr lIns="45719" rIns="45719"/>
          <a:lstStyle/>
          <a:p>
            <a:pPr/>
          </a:p>
        </p:txBody>
      </p:sp>
      <p:sp>
        <p:nvSpPr>
          <p:cNvPr id="85" name="Title Text"/>
          <p:cNvSpPr txBox="1"/>
          <p:nvPr>
            <p:ph type="title"/>
          </p:nvPr>
        </p:nvSpPr>
        <p:spPr>
          <a:xfrm>
            <a:off x="457200" y="594359"/>
            <a:ext cx="3200400" cy="2286001"/>
          </a:xfrm>
          <a:prstGeom prst="rect">
            <a:avLst/>
          </a:prstGeom>
        </p:spPr>
        <p:txBody>
          <a:bodyPr/>
          <a:lstStyle>
            <a:lvl1pPr>
              <a:defRPr sz="3600">
                <a:solidFill>
                  <a:srgbClr val="FFFFFF"/>
                </a:solidFill>
              </a:defRPr>
            </a:lvl1pPr>
          </a:lstStyle>
          <a:p>
            <a:pPr/>
            <a:r>
              <a:t>Title Text</a:t>
            </a:r>
          </a:p>
        </p:txBody>
      </p:sp>
      <p:sp>
        <p:nvSpPr>
          <p:cNvPr id="86" name="Body Level One…"/>
          <p:cNvSpPr txBox="1"/>
          <p:nvPr>
            <p:ph type="body" idx="1"/>
          </p:nvPr>
        </p:nvSpPr>
        <p:spPr>
          <a:xfrm>
            <a:off x="4800600" y="731519"/>
            <a:ext cx="6492241" cy="525780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87" name="Text Placeholder 3"/>
          <p:cNvSpPr/>
          <p:nvPr>
            <p:ph type="body" sz="quarter" idx="13"/>
          </p:nvPr>
        </p:nvSpPr>
        <p:spPr>
          <a:xfrm>
            <a:off x="457200" y="2926079"/>
            <a:ext cx="3200400" cy="3379125"/>
          </a:xfrm>
          <a:prstGeom prst="rect">
            <a:avLst/>
          </a:prstGeom>
        </p:spPr>
        <p:txBody>
          <a:bodyPr lIns="45719" tIns="45719" rIns="45719" bIns="45719"/>
          <a:lstStyle/>
          <a:p>
            <a:pPr marL="0" indent="0">
              <a:buClrTx/>
              <a:buSzTx/>
              <a:buFontTx/>
              <a:buNone/>
              <a:defRPr sz="1500">
                <a:solidFill>
                  <a:srgbClr val="FFFFFF"/>
                </a:solidFill>
              </a:defRPr>
            </a:pPr>
          </a:p>
        </p:txBody>
      </p:sp>
      <p:sp>
        <p:nvSpPr>
          <p:cNvPr id="88" name="Slide Number"/>
          <p:cNvSpPr txBox="1"/>
          <p:nvPr>
            <p:ph type="sldNum" sz="quarter" idx="2"/>
          </p:nvPr>
        </p:nvSpPr>
        <p:spPr>
          <a:prstGeom prst="rect">
            <a:avLst/>
          </a:prstGeom>
        </p:spPr>
        <p:txBody>
          <a:bodyPr/>
          <a:lstStyle>
            <a:lvl1pPr>
              <a:defRPr>
                <a:solidFill>
                  <a:srgbClr val="696464"/>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icture with Caption">
    <p:spTree>
      <p:nvGrpSpPr>
        <p:cNvPr id="1" name=""/>
        <p:cNvGrpSpPr/>
        <p:nvPr/>
      </p:nvGrpSpPr>
      <p:grpSpPr>
        <a:xfrm>
          <a:off x="0" y="0"/>
          <a:ext cx="0" cy="0"/>
          <a:chOff x="0" y="0"/>
          <a:chExt cx="0" cy="0"/>
        </a:xfrm>
      </p:grpSpPr>
      <p:sp>
        <p:nvSpPr>
          <p:cNvPr id="95" name="Rectangle 7"/>
          <p:cNvSpPr/>
          <p:nvPr/>
        </p:nvSpPr>
        <p:spPr>
          <a:xfrm>
            <a:off x="0" y="4953000"/>
            <a:ext cx="12188825" cy="1905000"/>
          </a:xfrm>
          <a:prstGeom prst="rect">
            <a:avLst/>
          </a:prstGeom>
          <a:solidFill>
            <a:schemeClr val="accent2"/>
          </a:solidFill>
          <a:ln w="12700">
            <a:miter lim="400000"/>
          </a:ln>
        </p:spPr>
        <p:txBody>
          <a:bodyPr lIns="45719" rIns="45719"/>
          <a:lstStyle/>
          <a:p>
            <a:pPr/>
          </a:p>
        </p:txBody>
      </p:sp>
      <p:sp>
        <p:nvSpPr>
          <p:cNvPr id="96" name="Rectangle 8"/>
          <p:cNvSpPr/>
          <p:nvPr/>
        </p:nvSpPr>
        <p:spPr>
          <a:xfrm>
            <a:off x="14" y="4915075"/>
            <a:ext cx="12188826" cy="64009"/>
          </a:xfrm>
          <a:prstGeom prst="rect">
            <a:avLst/>
          </a:prstGeom>
          <a:solidFill>
            <a:schemeClr val="accent1"/>
          </a:solidFill>
          <a:ln w="12700">
            <a:miter lim="400000"/>
          </a:ln>
        </p:spPr>
        <p:txBody>
          <a:bodyPr lIns="45719" rIns="45719"/>
          <a:lstStyle/>
          <a:p>
            <a:pPr/>
          </a:p>
        </p:txBody>
      </p:sp>
      <p:sp>
        <p:nvSpPr>
          <p:cNvPr id="97" name="Title Text"/>
          <p:cNvSpPr txBox="1"/>
          <p:nvPr>
            <p:ph type="title"/>
          </p:nvPr>
        </p:nvSpPr>
        <p:spPr>
          <a:xfrm>
            <a:off x="1097280" y="5074920"/>
            <a:ext cx="10113645" cy="822961"/>
          </a:xfrm>
          <a:prstGeom prst="rect">
            <a:avLst/>
          </a:prstGeom>
        </p:spPr>
        <p:txBody>
          <a:bodyPr lIns="0" tIns="0" rIns="0" bIns="0"/>
          <a:lstStyle>
            <a:lvl1pPr>
              <a:defRPr sz="3600">
                <a:solidFill>
                  <a:srgbClr val="FFFFFF"/>
                </a:solidFill>
              </a:defRPr>
            </a:lvl1pPr>
          </a:lstStyle>
          <a:p>
            <a:pPr/>
            <a:r>
              <a:t>Title Text</a:t>
            </a:r>
          </a:p>
        </p:txBody>
      </p:sp>
      <p:sp>
        <p:nvSpPr>
          <p:cNvPr id="98" name="Picture Placeholder 2"/>
          <p:cNvSpPr/>
          <p:nvPr>
            <p:ph type="pic" idx="13"/>
          </p:nvPr>
        </p:nvSpPr>
        <p:spPr>
          <a:xfrm>
            <a:off x="14" y="0"/>
            <a:ext cx="12191987" cy="4915076"/>
          </a:xfrm>
          <a:prstGeom prst="rect">
            <a:avLst/>
          </a:prstGeom>
        </p:spPr>
        <p:txBody>
          <a:bodyPr lIns="91439" tIns="45719" rIns="91439" bIns="45719">
            <a:noAutofit/>
          </a:bodyPr>
          <a:lstStyle/>
          <a:p>
            <a:pPr/>
          </a:p>
        </p:txBody>
      </p:sp>
      <p:sp>
        <p:nvSpPr>
          <p:cNvPr id="99" name="Body Level One…"/>
          <p:cNvSpPr txBox="1"/>
          <p:nvPr>
            <p:ph type="body" sz="quarter" idx="1"/>
          </p:nvPr>
        </p:nvSpPr>
        <p:spPr>
          <a:xfrm>
            <a:off x="1097280" y="5907023"/>
            <a:ext cx="10113265" cy="594361"/>
          </a:xfrm>
          <a:prstGeom prst="rect">
            <a:avLst/>
          </a:prstGeom>
        </p:spPr>
        <p:txBody>
          <a:bodyPr/>
          <a:lstStyle>
            <a:lvl1pPr marL="0" indent="0">
              <a:spcBef>
                <a:spcPts val="600"/>
              </a:spcBef>
              <a:buClrTx/>
              <a:buSzTx/>
              <a:buFontTx/>
              <a:buNone/>
              <a:defRPr sz="1500">
                <a:solidFill>
                  <a:srgbClr val="FFFFFF"/>
                </a:solidFill>
              </a:defRPr>
            </a:lvl1pPr>
            <a:lvl2pPr marL="0" indent="457200">
              <a:spcBef>
                <a:spcPts val="600"/>
              </a:spcBef>
              <a:buClrTx/>
              <a:buSzTx/>
              <a:buFontTx/>
              <a:buNone/>
              <a:defRPr sz="1500">
                <a:solidFill>
                  <a:srgbClr val="FFFFFF"/>
                </a:solidFill>
              </a:defRPr>
            </a:lvl2pPr>
            <a:lvl3pPr marL="0" indent="914400">
              <a:spcBef>
                <a:spcPts val="600"/>
              </a:spcBef>
              <a:buClrTx/>
              <a:buSzTx/>
              <a:buFontTx/>
              <a:buNone/>
              <a:defRPr sz="1500">
                <a:solidFill>
                  <a:srgbClr val="FFFFFF"/>
                </a:solidFill>
              </a:defRPr>
            </a:lvl3pPr>
            <a:lvl4pPr marL="0" indent="1371600">
              <a:spcBef>
                <a:spcPts val="600"/>
              </a:spcBef>
              <a:buClrTx/>
              <a:buSzTx/>
              <a:buFontTx/>
              <a:buNone/>
              <a:defRPr sz="1500">
                <a:solidFill>
                  <a:srgbClr val="FFFFFF"/>
                </a:solidFill>
              </a:defRPr>
            </a:lvl4pPr>
            <a:lvl5pPr marL="0" indent="1828800">
              <a:spcBef>
                <a:spcPts val="600"/>
              </a:spcBef>
              <a:buClrTx/>
              <a:buSzTx/>
              <a:buFontTx/>
              <a:buNone/>
              <a:defRPr sz="1500">
                <a:solidFill>
                  <a:srgbClr val="FFFFFF"/>
                </a:solidFill>
              </a:defRPr>
            </a:lvl5pPr>
          </a:lstStyle>
          <a:p>
            <a:pPr/>
            <a:r>
              <a:t>Body Level One</a:t>
            </a:r>
          </a:p>
          <a:p>
            <a:pPr lvl="1"/>
            <a:r>
              <a:t>Body Level Two</a:t>
            </a:r>
          </a:p>
          <a:p>
            <a:pPr lvl="2"/>
            <a:r>
              <a:t>Body Level Three</a:t>
            </a:r>
          </a:p>
          <a:p>
            <a:pPr lvl="3"/>
            <a:r>
              <a:t>Body Level Four</a:t>
            </a:r>
          </a:p>
          <a:p>
            <a:pPr lvl="4"/>
            <a:r>
              <a:t>Body Level Five</a:t>
            </a:r>
          </a:p>
        </p:txBody>
      </p:sp>
      <p:sp>
        <p:nvSpPr>
          <p:cNvPr id="10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Rectangle 6"/>
          <p:cNvSpPr/>
          <p:nvPr/>
        </p:nvSpPr>
        <p:spPr>
          <a:xfrm>
            <a:off x="1" y="6400800"/>
            <a:ext cx="12192001" cy="457200"/>
          </a:xfrm>
          <a:prstGeom prst="rect">
            <a:avLst/>
          </a:prstGeom>
          <a:solidFill>
            <a:schemeClr val="accent2"/>
          </a:solidFill>
          <a:ln w="12700">
            <a:miter lim="400000"/>
          </a:ln>
        </p:spPr>
        <p:txBody>
          <a:bodyPr lIns="45719" rIns="45719"/>
          <a:lstStyle/>
          <a:p>
            <a:pPr/>
          </a:p>
        </p:txBody>
      </p:sp>
      <p:sp>
        <p:nvSpPr>
          <p:cNvPr id="3" name="Rectangle 8"/>
          <p:cNvSpPr/>
          <p:nvPr/>
        </p:nvSpPr>
        <p:spPr>
          <a:xfrm>
            <a:off x="14" y="6334316"/>
            <a:ext cx="12191987" cy="66485"/>
          </a:xfrm>
          <a:prstGeom prst="rect">
            <a:avLst/>
          </a:prstGeom>
          <a:solidFill>
            <a:schemeClr val="accent1"/>
          </a:solidFill>
          <a:ln w="12700">
            <a:miter lim="400000"/>
          </a:ln>
        </p:spPr>
        <p:txBody>
          <a:bodyPr lIns="45719" rIns="45719"/>
          <a:lstStyle/>
          <a:p>
            <a:pPr/>
          </a:p>
        </p:txBody>
      </p:sp>
      <p:sp>
        <p:nvSpPr>
          <p:cNvPr id="4" name="Straight Connector 9"/>
          <p:cNvSpPr/>
          <p:nvPr/>
        </p:nvSpPr>
        <p:spPr>
          <a:xfrm>
            <a:off x="1193532" y="1737845"/>
            <a:ext cx="9966960" cy="1"/>
          </a:xfrm>
          <a:prstGeom prst="line">
            <a:avLst/>
          </a:prstGeom>
          <a:ln w="6350">
            <a:solidFill>
              <a:srgbClr val="808080"/>
            </a:solidFill>
          </a:ln>
        </p:spPr>
        <p:txBody>
          <a:bodyPr lIns="45719" rIns="45719"/>
          <a:lstStyle/>
          <a:p>
            <a:pPr/>
          </a:p>
        </p:txBody>
      </p:sp>
      <p:sp>
        <p:nvSpPr>
          <p:cNvPr id="5" name="Title Text"/>
          <p:cNvSpPr txBox="1"/>
          <p:nvPr>
            <p:ph type="title"/>
          </p:nvPr>
        </p:nvSpPr>
        <p:spPr>
          <a:xfrm>
            <a:off x="1097280" y="286603"/>
            <a:ext cx="10058401" cy="145075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Title Text</a:t>
            </a:r>
          </a:p>
        </p:txBody>
      </p:sp>
      <p:sp>
        <p:nvSpPr>
          <p:cNvPr id="6" name="Body Level One…"/>
          <p:cNvSpPr txBox="1"/>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7" name="Slide Number"/>
          <p:cNvSpPr txBox="1"/>
          <p:nvPr>
            <p:ph type="sldNum" sz="quarter" idx="2"/>
          </p:nvPr>
        </p:nvSpPr>
        <p:spPr>
          <a:xfrm>
            <a:off x="10975141" y="6526778"/>
            <a:ext cx="237343" cy="231141"/>
          </a:xfrm>
          <a:prstGeom prst="rect">
            <a:avLst/>
          </a:prstGeom>
          <a:ln w="12700">
            <a:miter lim="400000"/>
          </a:ln>
        </p:spPr>
        <p:txBody>
          <a:bodyPr wrap="none" lIns="45719" rIns="45719" anchor="ctr">
            <a:spAutoFit/>
          </a:bodyPr>
          <a:lstStyle>
            <a:lvl1pPr algn="r">
              <a:defRPr sz="1000">
                <a:solidFill>
                  <a:srgbClr val="FFFFFF"/>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1pPr>
      <a:lvl2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2pPr>
      <a:lvl3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3pPr>
      <a:lvl4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4pPr>
      <a:lvl5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5pPr>
      <a:lvl6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6pPr>
      <a:lvl7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7pPr>
      <a:lvl8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8pPr>
      <a:lvl9pPr marL="0" marR="0" indent="0" algn="l" defTabSz="914400" rtl="0" latinLnBrk="0">
        <a:lnSpc>
          <a:spcPct val="85000"/>
        </a:lnSpc>
        <a:spcBef>
          <a:spcPts val="0"/>
        </a:spcBef>
        <a:spcAft>
          <a:spcPts val="0"/>
        </a:spcAft>
        <a:buClrTx/>
        <a:buSzTx/>
        <a:buFontTx/>
        <a:buNone/>
        <a:tabLst/>
        <a:defRPr b="0" baseline="0" cap="none" i="0" spc="-50" strike="noStrike" sz="4800" u="none">
          <a:ln>
            <a:noFill/>
          </a:ln>
          <a:solidFill>
            <a:srgbClr val="404040"/>
          </a:solidFill>
          <a:uFillTx/>
          <a:latin typeface="Calibri Light"/>
          <a:ea typeface="Calibri Light"/>
          <a:cs typeface="Calibri Light"/>
          <a:sym typeface="Calibri Light"/>
        </a:defRPr>
      </a:lvl9pPr>
    </p:titleStyle>
    <p:bodyStyle>
      <a:lvl1pPr marL="91439" marR="0" indent="-91439" algn="l" defTabSz="914400" rtl="0" latinLnBrk="0">
        <a:lnSpc>
          <a:spcPct val="90000"/>
        </a:lnSpc>
        <a:spcBef>
          <a:spcPts val="1200"/>
        </a:spcBef>
        <a:spcAft>
          <a:spcPts val="0"/>
        </a:spcAft>
        <a:buClr>
          <a:schemeClr val="accent1"/>
        </a:buClr>
        <a:buSzPct val="100000"/>
        <a:buFont typeface="Trebuchet MS"/>
        <a:buChar char=" "/>
        <a:tabLst/>
        <a:defRPr b="0" baseline="0" cap="none" i="0" spc="0" strike="noStrike" sz="2000" u="none">
          <a:ln>
            <a:noFill/>
          </a:ln>
          <a:solidFill>
            <a:srgbClr val="404040"/>
          </a:solidFill>
          <a:uFillTx/>
          <a:latin typeface="+mn-lt"/>
          <a:ea typeface="+mn-ea"/>
          <a:cs typeface="+mn-cs"/>
          <a:sym typeface="Calibri"/>
        </a:defRPr>
      </a:lvl1pPr>
      <a:lvl2pPr marL="404368" marR="0" indent="-203200"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2pPr>
      <a:lvl3pPr marL="64530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3pPr>
      <a:lvl4pPr marL="82818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4pPr>
      <a:lvl5pPr marL="1011065" marR="0" indent="-261257"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5pPr>
      <a:lvl6pPr marL="11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6pPr>
      <a:lvl7pPr marL="13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7pPr>
      <a:lvl8pPr marL="15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8pPr>
      <a:lvl9pPr marL="1797971" marR="0" indent="-326571" algn="l" defTabSz="914400" rtl="0" latinLnBrk="0">
        <a:lnSpc>
          <a:spcPct val="90000"/>
        </a:lnSpc>
        <a:spcBef>
          <a:spcPts val="1200"/>
        </a:spcBef>
        <a:spcAft>
          <a:spcPts val="0"/>
        </a:spcAft>
        <a:buClr>
          <a:schemeClr val="accent1"/>
        </a:buClr>
        <a:buSzPct val="100000"/>
        <a:buFont typeface="Trebuchet MS"/>
        <a:buChar char="◦"/>
        <a:tabLst/>
        <a:defRPr b="0" baseline="0" cap="none" i="0" spc="0" strike="noStrike" sz="2000" u="none">
          <a:ln>
            <a:noFill/>
          </a:ln>
          <a:solidFill>
            <a:srgbClr val="40404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1pPr>
      <a:lvl2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2pPr>
      <a:lvl3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3pPr>
      <a:lvl4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4pPr>
      <a:lvl5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5pPr>
      <a:lvl6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6pPr>
      <a:lvl7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7pPr>
      <a:lvl8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8pPr>
      <a:lvl9pPr marL="0" marR="0" indent="0" algn="r" defTabSz="457200" rtl="0" latinLnBrk="0">
        <a:lnSpc>
          <a:spcPct val="100000"/>
        </a:lnSpc>
        <a:spcBef>
          <a:spcPts val="0"/>
        </a:spcBef>
        <a:spcAft>
          <a:spcPts val="0"/>
        </a:spcAft>
        <a:buClrTx/>
        <a:buSzTx/>
        <a:buFontTx/>
        <a:buNone/>
        <a:tabLst/>
        <a:defRPr b="0" baseline="0" cap="none" i="0" spc="0" strike="noStrike" sz="1000" u="none">
          <a:ln>
            <a:noFill/>
          </a:ln>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9" name="Title 1"/>
          <p:cNvSpPr txBox="1"/>
          <p:nvPr>
            <p:ph type="ctrTitle"/>
          </p:nvPr>
        </p:nvSpPr>
        <p:spPr>
          <a:xfrm>
            <a:off x="1051560" y="1835224"/>
            <a:ext cx="9966960" cy="3035810"/>
          </a:xfrm>
          <a:prstGeom prst="rect">
            <a:avLst/>
          </a:prstGeom>
        </p:spPr>
        <p:txBody>
          <a:bodyPr/>
          <a:lstStyle/>
          <a:p>
            <a:pPr defTabSz="905255">
              <a:defRPr spc="-99" sz="5940"/>
            </a:pPr>
            <a:r>
              <a:t>SOS COALITION AND MEDIA MONITORING AFRICA</a:t>
            </a:r>
            <a:br/>
          </a:p>
        </p:txBody>
      </p:sp>
      <p:sp>
        <p:nvSpPr>
          <p:cNvPr id="130" name="Subtitle 2"/>
          <p:cNvSpPr txBox="1"/>
          <p:nvPr>
            <p:ph type="subTitle" sz="quarter" idx="1"/>
          </p:nvPr>
        </p:nvSpPr>
        <p:spPr>
          <a:xfrm>
            <a:off x="1051560" y="4871032"/>
            <a:ext cx="7891272" cy="1069849"/>
          </a:xfrm>
          <a:prstGeom prst="rect">
            <a:avLst/>
          </a:prstGeom>
        </p:spPr>
        <p:txBody>
          <a:bodyPr/>
          <a:lstStyle>
            <a:lvl1pPr defTabSz="886968">
              <a:lnSpc>
                <a:spcPct val="81000"/>
              </a:lnSpc>
              <a:spcBef>
                <a:spcPts val="1100"/>
              </a:spcBef>
              <a:defRPr spc="194" sz="2328">
                <a:solidFill>
                  <a:srgbClr val="000000"/>
                </a:solidFill>
              </a:defRPr>
            </a:lvl1pPr>
          </a:lstStyle>
          <a:p>
            <a:pPr/>
            <a:r>
              <a:t>PRESENTATION ON DISCUSSION DOCUMENT ON THE INQUIRY INTO SUBSCRIPTION TELEVISION BROADCASTING SERVICES 8 May 2018</a:t>
            </a:r>
          </a:p>
        </p:txBody>
      </p:sp>
      <p:pic>
        <p:nvPicPr>
          <p:cNvPr id="131" name="Picture 1" descr="Picture 1"/>
          <p:cNvPicPr>
            <a:picLocks noChangeAspect="1"/>
          </p:cNvPicPr>
          <p:nvPr/>
        </p:nvPicPr>
        <p:blipFill>
          <a:blip r:embed="rId2">
            <a:extLst/>
          </a:blip>
          <a:stretch>
            <a:fillRect/>
          </a:stretch>
        </p:blipFill>
        <p:spPr>
          <a:xfrm>
            <a:off x="268249" y="609598"/>
            <a:ext cx="11584983" cy="3505201"/>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1" name="Title 1"/>
          <p:cNvSpPr txBox="1"/>
          <p:nvPr>
            <p:ph type="title"/>
          </p:nvPr>
        </p:nvSpPr>
        <p:spPr>
          <a:prstGeom prst="rect">
            <a:avLst/>
          </a:prstGeom>
        </p:spPr>
        <p:txBody>
          <a:bodyPr/>
          <a:lstStyle>
            <a:lvl1pPr defTabSz="724203">
              <a:defRPr spc="-88" sz="3520">
                <a:solidFill>
                  <a:srgbClr val="000000"/>
                </a:solidFill>
              </a:defRPr>
            </a:lvl1pPr>
          </a:lstStyle>
          <a:p>
            <a:pPr/>
            <a:r>
              <a:t>JURISDICTION OF ICASA AND THE COMPETITION COMMISSION IN RE: SUBSCRIPTION TELEVISION </a:t>
            </a:r>
          </a:p>
        </p:txBody>
      </p:sp>
      <p:sp>
        <p:nvSpPr>
          <p:cNvPr id="162" name="Content Placeholder 2"/>
          <p:cNvSpPr txBox="1"/>
          <p:nvPr>
            <p:ph type="body" idx="1"/>
          </p:nvPr>
        </p:nvSpPr>
        <p:spPr>
          <a:xfrm>
            <a:off x="665479" y="2065866"/>
            <a:ext cx="10922001" cy="4351866"/>
          </a:xfrm>
          <a:prstGeom prst="rect">
            <a:avLst/>
          </a:prstGeom>
        </p:spPr>
        <p:txBody>
          <a:bodyPr/>
          <a:lstStyle/>
          <a:p>
            <a:pPr lvl="1" marL="914400" indent="-457200">
              <a:spcBef>
                <a:spcPts val="500"/>
              </a:spcBef>
              <a:buFontTx/>
              <a:buChar char="▪"/>
              <a:defRPr sz="2800">
                <a:solidFill>
                  <a:srgbClr val="000000"/>
                </a:solidFill>
              </a:defRPr>
            </a:pPr>
            <a:r>
              <a:t>We believes that  ‘concurrent jurisdiction’ approach is problematic</a:t>
            </a:r>
            <a:endParaRPr sz="2400"/>
          </a:p>
          <a:p>
            <a:pPr lvl="2" marL="1257300" indent="-342900">
              <a:spcBef>
                <a:spcPts val="500"/>
              </a:spcBef>
              <a:buFontTx/>
              <a:buChar char="▪"/>
              <a:defRPr>
                <a:solidFill>
                  <a:srgbClr val="000000"/>
                </a:solidFill>
              </a:defRPr>
            </a:pPr>
            <a:r>
              <a:t>Discussion Document states: the ‘Authority will consult with the Commission as and when necessary’ </a:t>
            </a:r>
          </a:p>
          <a:p>
            <a:pPr lvl="1" marL="914400" indent="-457200">
              <a:spcBef>
                <a:spcPts val="500"/>
              </a:spcBef>
              <a:buFontTx/>
              <a:buChar char="▪"/>
              <a:defRPr sz="3200">
                <a:solidFill>
                  <a:srgbClr val="000000"/>
                </a:solidFill>
              </a:defRPr>
            </a:pPr>
            <a:r>
              <a:t>A joint approach developed in accordance with the Memorandum of Understanding entered into between ICASA and the Competition Commission</a:t>
            </a:r>
          </a:p>
          <a:p>
            <a:pPr lvl="2" marL="1257300" indent="-342900">
              <a:spcBef>
                <a:spcPts val="500"/>
              </a:spcBef>
              <a:buFontTx/>
              <a:buChar char="▪"/>
              <a:defRPr>
                <a:solidFill>
                  <a:srgbClr val="000000"/>
                </a:solidFill>
              </a:defRPr>
            </a:pPr>
            <a:r>
              <a:t>Discussion Document should include a full update on the Competition Commission’s investigation on ‘ abuse of dominance in the television broadcasting sector’. </a:t>
            </a:r>
            <a:endParaRPr sz="1400"/>
          </a:p>
          <a:p>
            <a:pPr lvl="2" marL="1257300" indent="-342900">
              <a:spcBef>
                <a:spcPts val="500"/>
              </a:spcBef>
              <a:buFontTx/>
              <a:buChar char="▪"/>
              <a:defRPr>
                <a:solidFill>
                  <a:srgbClr val="000000"/>
                </a:solidFill>
              </a:defRPr>
            </a:pPr>
            <a:r>
              <a:t>Needed significantly more engagement with this investigation </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4" name="Title 1"/>
          <p:cNvSpPr txBox="1"/>
          <p:nvPr>
            <p:ph type="title"/>
          </p:nvPr>
        </p:nvSpPr>
        <p:spPr>
          <a:xfrm>
            <a:off x="728133" y="286603"/>
            <a:ext cx="10905067" cy="1450757"/>
          </a:xfrm>
          <a:prstGeom prst="rect">
            <a:avLst/>
          </a:prstGeom>
        </p:spPr>
        <p:txBody>
          <a:bodyPr/>
          <a:lstStyle/>
          <a:p>
            <a:pPr defTabSz="868680">
              <a:defRPr spc="-99" sz="4100">
                <a:solidFill>
                  <a:srgbClr val="000000"/>
                </a:solidFill>
              </a:defRPr>
            </a:pPr>
            <a:r>
              <a:t>Specific Questions-Responses: </a:t>
            </a:r>
            <a:br/>
            <a:r>
              <a:t>Premium Content </a:t>
            </a:r>
          </a:p>
        </p:txBody>
      </p:sp>
      <p:sp>
        <p:nvSpPr>
          <p:cNvPr id="165" name="Content Placeholder 2"/>
          <p:cNvSpPr txBox="1"/>
          <p:nvPr>
            <p:ph type="body" idx="1"/>
          </p:nvPr>
        </p:nvSpPr>
        <p:spPr>
          <a:xfrm>
            <a:off x="728133" y="1930400"/>
            <a:ext cx="10905067" cy="4023361"/>
          </a:xfrm>
          <a:prstGeom prst="rect">
            <a:avLst/>
          </a:prstGeom>
        </p:spPr>
        <p:txBody>
          <a:bodyPr/>
          <a:lstStyle/>
          <a:p>
            <a:pPr marL="84124" indent="-84124" defTabSz="841247">
              <a:lnSpc>
                <a:spcPct val="72000"/>
              </a:lnSpc>
              <a:spcBef>
                <a:spcPts val="1100"/>
              </a:spcBef>
              <a:buFontTx/>
              <a:buChar char="▪"/>
              <a:defRPr sz="2208">
                <a:solidFill>
                  <a:srgbClr val="000000"/>
                </a:solidFill>
              </a:defRPr>
            </a:pPr>
            <a:r>
              <a:t>ECA specifies in section 60(1) that “subscription broadcasting services may not acquire exclusive rights that prevent or hinder the free to air broadcasting of national sporting events”. </a:t>
            </a:r>
            <a:endParaRPr sz="2116"/>
          </a:p>
          <a:p>
            <a:pPr marL="84124" indent="-84124" defTabSz="841247">
              <a:lnSpc>
                <a:spcPct val="72000"/>
              </a:lnSpc>
              <a:spcBef>
                <a:spcPts val="1100"/>
              </a:spcBef>
              <a:buFontTx/>
              <a:buChar char="▪"/>
              <a:defRPr sz="2208">
                <a:solidFill>
                  <a:srgbClr val="000000"/>
                </a:solidFill>
              </a:defRPr>
            </a:pPr>
            <a:r>
              <a:t>ICASA first developed regulations in line with this in 2003. In 2008, ICASA began to review these, publishing new regulations in 2010 – </a:t>
            </a:r>
            <a:r>
              <a:rPr i="1"/>
              <a:t>The Sports Broadcasting Services Regulations, 2010</a:t>
            </a:r>
            <a:r>
              <a:t>. The regulations stipulate that only national sporting events will be considered. They further state that the regulations are aimed at sports that are ‘significant’ rather than just popular and criteria are set out to define ‘significance’. </a:t>
            </a:r>
            <a:endParaRPr sz="2116"/>
          </a:p>
          <a:p>
            <a:pPr marL="84124" indent="-84124" defTabSz="841247">
              <a:lnSpc>
                <a:spcPct val="72000"/>
              </a:lnSpc>
              <a:spcBef>
                <a:spcPts val="1100"/>
              </a:spcBef>
              <a:buFontTx/>
              <a:buChar char="▪"/>
              <a:defRPr sz="2208">
                <a:solidFill>
                  <a:srgbClr val="000000"/>
                </a:solidFill>
              </a:defRPr>
            </a:pPr>
            <a:r>
              <a:t>We broadly support ‘anti-siphoning’ regulations. These anti-siphoning rules are based on ensuring free to air access by audiences to a list of defined sports and/or other events that are deemed by a Minister and/ or a regulator as of national or significant interest. </a:t>
            </a:r>
            <a:endParaRPr sz="2116"/>
          </a:p>
          <a:p>
            <a:pPr marL="84124" indent="-84124" defTabSz="841247">
              <a:lnSpc>
                <a:spcPct val="72000"/>
              </a:lnSpc>
              <a:spcBef>
                <a:spcPts val="1100"/>
              </a:spcBef>
              <a:buFontTx/>
              <a:buChar char="▪"/>
              <a:defRPr sz="2208">
                <a:solidFill>
                  <a:srgbClr val="000000"/>
                </a:solidFill>
              </a:defRPr>
            </a:pPr>
            <a:r>
              <a:t>In many countries regulation is extended to national events more broadly. We believe it is important to include national events in the regulations </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Title 1"/>
          <p:cNvSpPr txBox="1"/>
          <p:nvPr>
            <p:ph type="title"/>
          </p:nvPr>
        </p:nvSpPr>
        <p:spPr>
          <a:xfrm>
            <a:off x="1097280" y="286604"/>
            <a:ext cx="10058401" cy="1169664"/>
          </a:xfrm>
          <a:prstGeom prst="rect">
            <a:avLst/>
          </a:prstGeom>
        </p:spPr>
        <p:txBody>
          <a:bodyPr/>
          <a:lstStyle>
            <a:lvl1pPr>
              <a:defRPr spc="-100">
                <a:solidFill>
                  <a:srgbClr val="000000"/>
                </a:solidFill>
              </a:defRPr>
            </a:lvl1pPr>
          </a:lstStyle>
          <a:p>
            <a:pPr/>
            <a:r>
              <a:t>Rights: Premium Content</a:t>
            </a:r>
          </a:p>
        </p:txBody>
      </p:sp>
      <p:sp>
        <p:nvSpPr>
          <p:cNvPr id="168" name="Content Placeholder 2"/>
          <p:cNvSpPr txBox="1"/>
          <p:nvPr>
            <p:ph type="body" idx="1"/>
          </p:nvPr>
        </p:nvSpPr>
        <p:spPr>
          <a:xfrm>
            <a:off x="1097278" y="1845734"/>
            <a:ext cx="10806855" cy="4023360"/>
          </a:xfrm>
          <a:prstGeom prst="rect">
            <a:avLst/>
          </a:prstGeom>
        </p:spPr>
        <p:txBody>
          <a:bodyPr/>
          <a:lstStyle/>
          <a:p>
            <a:pPr marL="89611" indent="-89611" defTabSz="896111">
              <a:lnSpc>
                <a:spcPct val="81000"/>
              </a:lnSpc>
              <a:spcBef>
                <a:spcPts val="1100"/>
              </a:spcBef>
              <a:buFontTx/>
              <a:buChar char="▪"/>
              <a:defRPr sz="2352">
                <a:solidFill>
                  <a:srgbClr val="000000"/>
                </a:solidFill>
              </a:defRPr>
            </a:pPr>
            <a:r>
              <a:t>South African legislative regime (and therefore its regulatory provisions) are vague and do not provide, for issues such as the cost of access to listed rights.</a:t>
            </a:r>
            <a:endParaRPr sz="2254"/>
          </a:p>
          <a:p>
            <a:pPr marL="89611" indent="-89611" defTabSz="896111">
              <a:lnSpc>
                <a:spcPct val="81000"/>
              </a:lnSpc>
              <a:spcBef>
                <a:spcPts val="1100"/>
              </a:spcBef>
              <a:buFontTx/>
              <a:buChar char="▪"/>
              <a:defRPr sz="2352">
                <a:solidFill>
                  <a:srgbClr val="000000"/>
                </a:solidFill>
              </a:defRPr>
            </a:pPr>
            <a:r>
              <a:t>SABC has noted that rules allow for subscription broadcasters to charge high rates to free to air broadcasters for subsidiary rights and that policy and law should ensure reasonable rates for sub-licensing. SABC proposed a fee of 25% of the cost was appropriate.</a:t>
            </a:r>
            <a:endParaRPr sz="2254"/>
          </a:p>
          <a:p>
            <a:pPr marL="89611" indent="-89611" defTabSz="896111">
              <a:lnSpc>
                <a:spcPct val="81000"/>
              </a:lnSpc>
              <a:spcBef>
                <a:spcPts val="1100"/>
              </a:spcBef>
              <a:buFontTx/>
              <a:buChar char="▪"/>
              <a:defRPr sz="2352">
                <a:solidFill>
                  <a:srgbClr val="000000"/>
                </a:solidFill>
              </a:defRPr>
            </a:pPr>
            <a:r>
              <a:t>SABC also stated the rules should stipulate that subscription broadcasters must conclude agreements with free to air broadcasters timeously (proposed at least three months before an event) so that these services have sufficient time to recoup costs from advertisers/ sponsors.</a:t>
            </a:r>
            <a:endParaRPr sz="2254"/>
          </a:p>
          <a:p>
            <a:pPr marL="89611" indent="-89611" defTabSz="896111">
              <a:lnSpc>
                <a:spcPct val="81000"/>
              </a:lnSpc>
              <a:spcBef>
                <a:spcPts val="1100"/>
              </a:spcBef>
              <a:buFontTx/>
              <a:buChar char="▪"/>
              <a:defRPr sz="2352">
                <a:solidFill>
                  <a:srgbClr val="000000"/>
                </a:solidFill>
              </a:defRPr>
            </a:pPr>
            <a:r>
              <a:t>We support these proposals being included in regulations on national sporting events and support broadening the definition to national events in the ECA.</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0" name="Title 1"/>
          <p:cNvSpPr txBox="1"/>
          <p:nvPr>
            <p:ph type="title"/>
          </p:nvPr>
        </p:nvSpPr>
        <p:spPr>
          <a:xfrm>
            <a:off x="1097280" y="338667"/>
            <a:ext cx="10058401" cy="1112090"/>
          </a:xfrm>
          <a:prstGeom prst="rect">
            <a:avLst/>
          </a:prstGeom>
        </p:spPr>
        <p:txBody>
          <a:bodyPr/>
          <a:lstStyle>
            <a:lvl1pPr>
              <a:defRPr spc="-100">
                <a:solidFill>
                  <a:srgbClr val="000000"/>
                </a:solidFill>
              </a:defRPr>
            </a:lvl1pPr>
          </a:lstStyle>
          <a:p>
            <a:pPr/>
            <a:r>
              <a:t>Barriers to entry</a:t>
            </a:r>
          </a:p>
        </p:txBody>
      </p:sp>
      <p:sp>
        <p:nvSpPr>
          <p:cNvPr id="171" name="Content Placeholder 2"/>
          <p:cNvSpPr txBox="1"/>
          <p:nvPr>
            <p:ph type="body" idx="1"/>
          </p:nvPr>
        </p:nvSpPr>
        <p:spPr>
          <a:xfrm>
            <a:off x="880532" y="1845734"/>
            <a:ext cx="10922001" cy="4023360"/>
          </a:xfrm>
          <a:prstGeom prst="rect">
            <a:avLst/>
          </a:prstGeom>
        </p:spPr>
        <p:txBody>
          <a:bodyPr/>
          <a:lstStyle/>
          <a:p>
            <a:pPr marL="82295" indent="-82295" defTabSz="814729">
              <a:lnSpc>
                <a:spcPct val="81000"/>
              </a:lnSpc>
              <a:spcBef>
                <a:spcPts val="800"/>
              </a:spcBef>
              <a:buFontTx/>
              <a:buChar char="▪"/>
              <a:defRPr sz="2159">
                <a:solidFill>
                  <a:srgbClr val="000000"/>
                </a:solidFill>
              </a:defRPr>
            </a:pPr>
            <a:r>
              <a:t>Paper outlines many barriers for new players in the upstream market including scarcity of premium content and rising costs of premium content (including sports rights)</a:t>
            </a:r>
          </a:p>
          <a:p>
            <a:pPr marL="82295" indent="-82295" defTabSz="814729">
              <a:lnSpc>
                <a:spcPct val="81000"/>
              </a:lnSpc>
              <a:spcBef>
                <a:spcPts val="800"/>
              </a:spcBef>
              <a:buFontTx/>
              <a:buChar char="▪"/>
              <a:defRPr sz="2159">
                <a:solidFill>
                  <a:srgbClr val="000000"/>
                </a:solidFill>
              </a:defRPr>
            </a:pPr>
            <a:r>
              <a:t>A further issue: long term contracts and ‘cosy relationships’ created by these. The problem is that when contracts end it is difficult for new entrants to outbid incumbents  e.g. TopTV in acquiring sports rights </a:t>
            </a:r>
          </a:p>
          <a:p>
            <a:pPr marL="82295" indent="-82295" defTabSz="814729">
              <a:lnSpc>
                <a:spcPct val="81000"/>
              </a:lnSpc>
              <a:spcBef>
                <a:spcPts val="800"/>
              </a:spcBef>
              <a:buFontTx/>
              <a:buChar char="▪"/>
              <a:defRPr sz="2159">
                <a:solidFill>
                  <a:srgbClr val="000000"/>
                </a:solidFill>
              </a:defRPr>
            </a:pPr>
            <a:r>
              <a:t>ICASA needs to assess interventions for possible implementation: </a:t>
            </a:r>
          </a:p>
          <a:p>
            <a:pPr lvl="1" marL="715975" indent="-308609" defTabSz="814729">
              <a:lnSpc>
                <a:spcPct val="81000"/>
              </a:lnSpc>
              <a:spcBef>
                <a:spcPts val="300"/>
              </a:spcBef>
              <a:buFontTx/>
              <a:buChar char="▪"/>
              <a:defRPr sz="2159">
                <a:solidFill>
                  <a:srgbClr val="000000"/>
                </a:solidFill>
              </a:defRPr>
            </a:pPr>
            <a:r>
              <a:t>2003 European Competition: Conditions imposed included ‘must offer rules’ to ensure wholesale access to premium content (movie and sports rights) held by Newscorp; </a:t>
            </a:r>
            <a:endParaRPr sz="1890"/>
          </a:p>
          <a:p>
            <a:pPr lvl="1" marL="715975" indent="-308609" defTabSz="814729">
              <a:lnSpc>
                <a:spcPct val="81000"/>
              </a:lnSpc>
              <a:spcBef>
                <a:spcPts val="300"/>
              </a:spcBef>
              <a:buFontTx/>
              <a:buChar char="▪"/>
              <a:defRPr sz="2159">
                <a:solidFill>
                  <a:srgbClr val="000000"/>
                </a:solidFill>
              </a:defRPr>
            </a:pPr>
            <a:r>
              <a:t>2011 the US Federal Communications Commission approved acquisition by Comcast of content rights holder NBC Universal, on condition: they share programming with competing cable and telecommunications services and web-based services </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5" name="Title 1"/>
          <p:cNvSpPr txBox="1"/>
          <p:nvPr>
            <p:ph type="title"/>
          </p:nvPr>
        </p:nvSpPr>
        <p:spPr>
          <a:xfrm>
            <a:off x="1097280" y="286602"/>
            <a:ext cx="10058401" cy="1084999"/>
          </a:xfrm>
          <a:prstGeom prst="rect">
            <a:avLst/>
          </a:prstGeom>
        </p:spPr>
        <p:txBody>
          <a:bodyPr/>
          <a:lstStyle>
            <a:lvl1pPr>
              <a:defRPr spc="-100">
                <a:solidFill>
                  <a:srgbClr val="000000"/>
                </a:solidFill>
              </a:defRPr>
            </a:lvl1pPr>
          </a:lstStyle>
          <a:p>
            <a:pPr/>
            <a:r>
              <a:t>Premium content Rights</a:t>
            </a:r>
          </a:p>
        </p:txBody>
      </p:sp>
      <p:sp>
        <p:nvSpPr>
          <p:cNvPr id="176" name="Content Placeholder 2"/>
          <p:cNvSpPr txBox="1"/>
          <p:nvPr>
            <p:ph type="body" idx="1"/>
          </p:nvPr>
        </p:nvSpPr>
        <p:spPr>
          <a:xfrm>
            <a:off x="1097279" y="1845733"/>
            <a:ext cx="10434322" cy="4334934"/>
          </a:xfrm>
          <a:prstGeom prst="rect">
            <a:avLst/>
          </a:prstGeom>
        </p:spPr>
        <p:txBody>
          <a:bodyPr/>
          <a:lstStyle/>
          <a:p>
            <a:pPr defTabSz="850391">
              <a:spcBef>
                <a:spcPts val="900"/>
              </a:spcBef>
              <a:buFontTx/>
              <a:buChar char="▪"/>
              <a:defRPr sz="2600">
                <a:solidFill>
                  <a:srgbClr val="000000"/>
                </a:solidFill>
              </a:defRPr>
            </a:pPr>
            <a:r>
              <a:t>We agree that the rights that are listed in Table 1 ‘Key sports and movie rights’ in regard to Question 17 in the Discussion Paper are the premium rights </a:t>
            </a:r>
          </a:p>
          <a:p>
            <a:pPr defTabSz="850391">
              <a:spcBef>
                <a:spcPts val="900"/>
              </a:spcBef>
              <a:buFontTx/>
              <a:buChar char="▪"/>
              <a:defRPr sz="2600">
                <a:solidFill>
                  <a:srgbClr val="000000"/>
                </a:solidFill>
              </a:defRPr>
            </a:pPr>
            <a:r>
              <a:t>We note of the ten rights listed, eight rights are held by MultiChoice.</a:t>
            </a:r>
          </a:p>
          <a:p>
            <a:pPr defTabSz="850391">
              <a:spcBef>
                <a:spcPts val="900"/>
              </a:spcBef>
              <a:buFontTx/>
              <a:buChar char="▪"/>
              <a:defRPr sz="2600">
                <a:solidFill>
                  <a:srgbClr val="000000"/>
                </a:solidFill>
              </a:defRPr>
            </a:pPr>
            <a:r>
              <a:t>We submit that this is untenable and that no competition in subscription broadcasting (or indeed in television as a whole) can take place where premium content is held 80% by a single operator. </a:t>
            </a:r>
          </a:p>
          <a:p>
            <a:pPr defTabSz="850391">
              <a:spcBef>
                <a:spcPts val="900"/>
              </a:spcBef>
              <a:buFontTx/>
              <a:buChar char="▪"/>
              <a:defRPr sz="2600">
                <a:solidFill>
                  <a:srgbClr val="000000"/>
                </a:solidFill>
              </a:defRPr>
            </a:pPr>
            <a:r>
              <a:t>We agree it makes sense to use the number of rights as one unit of measurement for market share calculation purposes as queries in Question 18</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8" name="Title 1"/>
          <p:cNvSpPr txBox="1"/>
          <p:nvPr>
            <p:ph type="title"/>
          </p:nvPr>
        </p:nvSpPr>
        <p:spPr>
          <a:xfrm>
            <a:off x="1097280" y="286603"/>
            <a:ext cx="10058401" cy="949531"/>
          </a:xfrm>
          <a:prstGeom prst="rect">
            <a:avLst/>
          </a:prstGeom>
        </p:spPr>
        <p:txBody>
          <a:bodyPr/>
          <a:lstStyle>
            <a:lvl1pPr>
              <a:defRPr spc="-100">
                <a:solidFill>
                  <a:srgbClr val="000000"/>
                </a:solidFill>
              </a:defRPr>
            </a:lvl1pPr>
          </a:lstStyle>
          <a:p>
            <a:pPr/>
            <a:r>
              <a:t>Proposed Remedies</a:t>
            </a:r>
          </a:p>
        </p:txBody>
      </p:sp>
      <p:sp>
        <p:nvSpPr>
          <p:cNvPr id="179" name="Content Placeholder 2"/>
          <p:cNvSpPr txBox="1"/>
          <p:nvPr>
            <p:ph type="body" idx="1"/>
          </p:nvPr>
        </p:nvSpPr>
        <p:spPr>
          <a:xfrm>
            <a:off x="626532" y="1845734"/>
            <a:ext cx="11176001" cy="4023360"/>
          </a:xfrm>
          <a:prstGeom prst="rect">
            <a:avLst/>
          </a:prstGeom>
        </p:spPr>
        <p:txBody>
          <a:bodyPr/>
          <a:lstStyle/>
          <a:p>
            <a:pPr marL="82295" indent="-82295" defTabSz="781812">
              <a:lnSpc>
                <a:spcPct val="81000"/>
              </a:lnSpc>
              <a:spcBef>
                <a:spcPts val="800"/>
              </a:spcBef>
              <a:buFontTx/>
              <a:buChar char="▪"/>
              <a:defRPr b="1" sz="2159">
                <a:solidFill>
                  <a:srgbClr val="000000"/>
                </a:solidFill>
              </a:defRPr>
            </a:pPr>
            <a:r>
              <a:t>Shorten Exclusive Contracts re: premium content</a:t>
            </a:r>
            <a:endParaRPr sz="2070"/>
          </a:p>
          <a:p>
            <a:pPr lvl="1" marL="699515" indent="-308609" defTabSz="781812">
              <a:lnSpc>
                <a:spcPct val="81000"/>
              </a:lnSpc>
              <a:spcBef>
                <a:spcPts val="300"/>
              </a:spcBef>
              <a:buFontTx/>
              <a:buChar char="▪"/>
              <a:defRPr sz="2159">
                <a:solidFill>
                  <a:srgbClr val="000000"/>
                </a:solidFill>
              </a:defRPr>
            </a:pPr>
            <a:r>
              <a:t>We agree with this proposal and agree that ICASA should explore European Union proposals in this regard. </a:t>
            </a:r>
            <a:endParaRPr sz="2880"/>
          </a:p>
          <a:p>
            <a:pPr marL="82295" indent="-82295" defTabSz="781812">
              <a:lnSpc>
                <a:spcPct val="81000"/>
              </a:lnSpc>
              <a:spcBef>
                <a:spcPts val="800"/>
              </a:spcBef>
              <a:buFontTx/>
              <a:buChar char="▪"/>
              <a:defRPr b="1" sz="2159">
                <a:solidFill>
                  <a:srgbClr val="000000"/>
                </a:solidFill>
              </a:defRPr>
            </a:pPr>
            <a:r>
              <a:t>Introduce Unbundling of Rights</a:t>
            </a:r>
            <a:endParaRPr sz="2070"/>
          </a:p>
          <a:p>
            <a:pPr lvl="1" marL="699515" indent="-308609" defTabSz="781812">
              <a:lnSpc>
                <a:spcPct val="81000"/>
              </a:lnSpc>
              <a:spcBef>
                <a:spcPts val="300"/>
              </a:spcBef>
              <a:buFontTx/>
              <a:buChar char="▪"/>
              <a:defRPr sz="2159">
                <a:solidFill>
                  <a:srgbClr val="000000"/>
                </a:solidFill>
              </a:defRPr>
            </a:pPr>
            <a:r>
              <a:t>We agree with this proposal and are in favour of the European Commission’s approach to the sale of sports rights. Including that rights be sold on open tender, rights must be unbundled allowing for more than one buyer, no excessive exclusivity (a term of three years should be the norm) and no automatic renewal of contracts</a:t>
            </a:r>
          </a:p>
          <a:p>
            <a:pPr marL="82295" indent="-82295" defTabSz="781812">
              <a:lnSpc>
                <a:spcPct val="81000"/>
              </a:lnSpc>
              <a:spcBef>
                <a:spcPts val="800"/>
              </a:spcBef>
              <a:buFontTx/>
              <a:buChar char="▪"/>
              <a:defRPr b="1" sz="2159">
                <a:solidFill>
                  <a:srgbClr val="000000"/>
                </a:solidFill>
              </a:defRPr>
            </a:pPr>
            <a:r>
              <a:t>Impose Rights Splitting</a:t>
            </a:r>
            <a:endParaRPr sz="2070"/>
          </a:p>
          <a:p>
            <a:pPr lvl="1" marL="699515" indent="-308609" defTabSz="781812">
              <a:lnSpc>
                <a:spcPct val="81000"/>
              </a:lnSpc>
              <a:spcBef>
                <a:spcPts val="300"/>
              </a:spcBef>
              <a:buFontTx/>
              <a:buChar char="▪"/>
              <a:defRPr sz="2159">
                <a:solidFill>
                  <a:srgbClr val="000000"/>
                </a:solidFill>
              </a:defRPr>
            </a:pPr>
            <a:r>
              <a:t>We agree with this proposal. Rights splitting requires a rights owner to split content rights and sell them to more than one broadcaster. We believe that this is an essential intervention in the our market. This will give new entrants to the broadcasting market (both subscription and free to air) the possibility of survival.</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1" name="Title 1"/>
          <p:cNvSpPr txBox="1"/>
          <p:nvPr>
            <p:ph type="title"/>
          </p:nvPr>
        </p:nvSpPr>
        <p:spPr>
          <a:xfrm>
            <a:off x="1097280" y="286604"/>
            <a:ext cx="10058401" cy="1169664"/>
          </a:xfrm>
          <a:prstGeom prst="rect">
            <a:avLst/>
          </a:prstGeom>
        </p:spPr>
        <p:txBody>
          <a:bodyPr/>
          <a:lstStyle>
            <a:lvl1pPr>
              <a:defRPr spc="-100">
                <a:solidFill>
                  <a:srgbClr val="000000"/>
                </a:solidFill>
              </a:defRPr>
            </a:lvl1pPr>
          </a:lstStyle>
          <a:p>
            <a:pPr/>
            <a:r>
              <a:t>Proposed Remedies Cont’d</a:t>
            </a:r>
          </a:p>
        </p:txBody>
      </p:sp>
      <p:sp>
        <p:nvSpPr>
          <p:cNvPr id="182" name="Content Placeholder 2"/>
          <p:cNvSpPr txBox="1"/>
          <p:nvPr>
            <p:ph type="body" idx="1"/>
          </p:nvPr>
        </p:nvSpPr>
        <p:spPr>
          <a:xfrm>
            <a:off x="711200" y="1845734"/>
            <a:ext cx="10871200" cy="4504267"/>
          </a:xfrm>
          <a:prstGeom prst="rect">
            <a:avLst/>
          </a:prstGeom>
        </p:spPr>
        <p:txBody>
          <a:bodyPr/>
          <a:lstStyle/>
          <a:p>
            <a:pPr defTabSz="868680">
              <a:spcBef>
                <a:spcPts val="900"/>
              </a:spcBef>
              <a:buFontTx/>
              <a:buChar char="▪"/>
              <a:defRPr sz="2800">
                <a:solidFill>
                  <a:srgbClr val="000000"/>
                </a:solidFill>
              </a:defRPr>
            </a:pPr>
            <a:r>
              <a:t>Impose Wholesale Must Offer</a:t>
            </a:r>
            <a:endParaRPr sz="2600"/>
          </a:p>
          <a:p>
            <a:pPr lvl="1" marL="777238" indent="-342900" defTabSz="868680">
              <a:spcBef>
                <a:spcPts val="400"/>
              </a:spcBef>
              <a:buFontTx/>
              <a:buChar char="▪"/>
              <a:defRPr sz="2400">
                <a:solidFill>
                  <a:srgbClr val="000000"/>
                </a:solidFill>
              </a:defRPr>
            </a:pPr>
            <a:r>
              <a:t>We are in agreement with the ‘wholesale must offer’ recommendation.  We note the OfCom and BskyB example and the fact that the matter was finally resolved in favour of BskyB i.e. BskyB  eventually not compelled to comply with ‘wholesale must offer’ provisions.</a:t>
            </a:r>
            <a:endParaRPr sz="2200"/>
          </a:p>
          <a:p>
            <a:pPr lvl="1" marL="777238" indent="-342900" defTabSz="868680">
              <a:spcBef>
                <a:spcPts val="400"/>
              </a:spcBef>
              <a:buFontTx/>
              <a:buChar char="▪"/>
              <a:defRPr sz="2400">
                <a:solidFill>
                  <a:srgbClr val="000000"/>
                </a:solidFill>
              </a:defRPr>
            </a:pPr>
            <a:r>
              <a:t>However, market conditions are different in South Africa and online market is not as developed as in the UK and wont be for a number of years.</a:t>
            </a:r>
            <a:endParaRPr sz="2200"/>
          </a:p>
          <a:p>
            <a:pPr lvl="1" marL="777238" indent="-342900" defTabSz="868680">
              <a:spcBef>
                <a:spcPts val="400"/>
              </a:spcBef>
              <a:buFontTx/>
              <a:buChar char="▪"/>
              <a:defRPr sz="2400">
                <a:solidFill>
                  <a:srgbClr val="000000"/>
                </a:solidFill>
              </a:defRPr>
            </a:pPr>
            <a:r>
              <a:t>We note that TopTV specifically used BSkyB case in its complaint to the Competition’s Commission stating that it was essential to their long-term survival and sustainability that this particular measure – wholesale must offer - was in place.</a:t>
            </a:r>
          </a:p>
          <a:p>
            <a:pPr lvl="1" marL="777238" indent="-342900" defTabSz="868680">
              <a:spcBef>
                <a:spcPts val="400"/>
              </a:spcBef>
              <a:buFontTx/>
              <a:buChar char="▪"/>
              <a:defRPr sz="2400">
                <a:solidFill>
                  <a:srgbClr val="000000"/>
                </a:solidFill>
              </a:defRPr>
            </a:pPr>
            <a:r>
              <a:t>We thus submit that this recommendation be explored. </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4" name="Title 1"/>
          <p:cNvSpPr txBox="1"/>
          <p:nvPr>
            <p:ph type="title"/>
          </p:nvPr>
        </p:nvSpPr>
        <p:spPr>
          <a:xfrm>
            <a:off x="778933" y="286603"/>
            <a:ext cx="10701867" cy="1450757"/>
          </a:xfrm>
          <a:prstGeom prst="rect">
            <a:avLst/>
          </a:prstGeom>
        </p:spPr>
        <p:txBody>
          <a:bodyPr/>
          <a:lstStyle/>
          <a:p>
            <a:pPr>
              <a:defRPr b="1" spc="-100">
                <a:solidFill>
                  <a:srgbClr val="000000"/>
                </a:solidFill>
                <a:latin typeface="+mn-lt"/>
                <a:ea typeface="+mn-ea"/>
                <a:cs typeface="+mn-cs"/>
                <a:sym typeface="Calibri"/>
              </a:defRPr>
            </a:pPr>
            <a:r>
              <a:t>Open Up Dominant Player’s Network</a:t>
            </a:r>
            <a:br/>
            <a:r>
              <a:t>&amp; introduce STB Interoperability</a:t>
            </a:r>
          </a:p>
        </p:txBody>
      </p:sp>
      <p:sp>
        <p:nvSpPr>
          <p:cNvPr id="185" name="Content Placeholder 2"/>
          <p:cNvSpPr txBox="1"/>
          <p:nvPr>
            <p:ph type="body" idx="1"/>
          </p:nvPr>
        </p:nvSpPr>
        <p:spPr>
          <a:xfrm>
            <a:off x="778932" y="1930400"/>
            <a:ext cx="10888135" cy="4023361"/>
          </a:xfrm>
          <a:prstGeom prst="rect">
            <a:avLst/>
          </a:prstGeom>
        </p:spPr>
        <p:txBody>
          <a:bodyPr/>
          <a:lstStyle/>
          <a:p>
            <a:pPr defTabSz="905255">
              <a:spcBef>
                <a:spcPts val="900"/>
              </a:spcBef>
              <a:buFontTx/>
              <a:buChar char="▪"/>
              <a:defRPr sz="2400">
                <a:solidFill>
                  <a:srgbClr val="000000"/>
                </a:solidFill>
                <a:latin typeface="Arial"/>
                <a:ea typeface="Arial"/>
                <a:cs typeface="Arial"/>
                <a:sym typeface="Arial"/>
              </a:defRPr>
            </a:pPr>
            <a:r>
              <a:t>We are of the view that measures to open up network including a number of sub-measures must be implemented. </a:t>
            </a:r>
          </a:p>
          <a:p>
            <a:pPr defTabSz="905255">
              <a:spcBef>
                <a:spcPts val="900"/>
              </a:spcBef>
              <a:buFontTx/>
              <a:buChar char="▪"/>
              <a:defRPr sz="2400">
                <a:solidFill>
                  <a:srgbClr val="000000"/>
                </a:solidFill>
                <a:latin typeface="Arial"/>
                <a:ea typeface="Arial"/>
                <a:cs typeface="Arial"/>
                <a:sym typeface="Arial"/>
              </a:defRPr>
            </a:pPr>
          </a:p>
          <a:p>
            <a:pPr defTabSz="905255">
              <a:spcBef>
                <a:spcPts val="900"/>
              </a:spcBef>
              <a:buFontTx/>
              <a:buChar char="▪"/>
              <a:defRPr sz="2400">
                <a:solidFill>
                  <a:srgbClr val="000000"/>
                </a:solidFill>
              </a:defRPr>
            </a:pPr>
            <a:r>
              <a:t>Given MultiChoice’s dominance throughout the television market (terrestrial and satellite, free to air and subscription), we submit that the opening up of MultiChoice’s infrastructure should be required &amp; include:</a:t>
            </a:r>
          </a:p>
          <a:p>
            <a:pPr lvl="1" marL="795527" indent="-342900" defTabSz="905255">
              <a:spcBef>
                <a:spcPts val="400"/>
              </a:spcBef>
              <a:buFontTx/>
              <a:buChar char="▪"/>
              <a:defRPr sz="2400">
                <a:solidFill>
                  <a:srgbClr val="000000"/>
                </a:solidFill>
              </a:defRPr>
            </a:pPr>
            <a:r>
              <a:t>all free to air broadcasters carried on the platform be as the first set of channels on DStv’s EPG</a:t>
            </a:r>
            <a:endParaRPr sz="2100"/>
          </a:p>
          <a:p>
            <a:pPr lvl="2" marL="1191005" indent="-285750" defTabSz="905255">
              <a:spcBef>
                <a:spcPts val="400"/>
              </a:spcBef>
              <a:buFontTx/>
              <a:buChar char="▪"/>
              <a:defRPr sz="1800">
                <a:solidFill>
                  <a:srgbClr val="000000"/>
                </a:solidFill>
              </a:defRPr>
            </a:pPr>
            <a:r>
              <a:t>Public</a:t>
            </a:r>
            <a:endParaRPr sz="1700"/>
          </a:p>
          <a:p>
            <a:pPr lvl="2" marL="1191005" indent="-285750" defTabSz="905255">
              <a:spcBef>
                <a:spcPts val="400"/>
              </a:spcBef>
              <a:buFontTx/>
              <a:buChar char="▪"/>
              <a:defRPr sz="1800">
                <a:solidFill>
                  <a:srgbClr val="000000"/>
                </a:solidFill>
              </a:defRPr>
            </a:pPr>
            <a:r>
              <a:t>Commercial </a:t>
            </a:r>
            <a:endParaRPr sz="1700"/>
          </a:p>
          <a:p>
            <a:pPr lvl="2" marL="1191005" indent="-285750" defTabSz="905255">
              <a:spcBef>
                <a:spcPts val="400"/>
              </a:spcBef>
              <a:buFontTx/>
              <a:buChar char="▪"/>
              <a:defRPr sz="1800">
                <a:solidFill>
                  <a:srgbClr val="000000"/>
                </a:solidFill>
              </a:defRPr>
            </a:pPr>
            <a:r>
              <a:t>Community</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Title 1"/>
          <p:cNvSpPr txBox="1"/>
          <p:nvPr>
            <p:ph type="title"/>
          </p:nvPr>
        </p:nvSpPr>
        <p:spPr>
          <a:prstGeom prst="rect">
            <a:avLst/>
          </a:prstGeom>
        </p:spPr>
        <p:txBody>
          <a:bodyPr/>
          <a:lstStyle/>
          <a:p>
            <a:pPr>
              <a:defRPr b="1" spc="-100">
                <a:solidFill>
                  <a:srgbClr val="000000"/>
                </a:solidFill>
                <a:latin typeface="+mn-lt"/>
                <a:ea typeface="+mn-ea"/>
                <a:cs typeface="+mn-cs"/>
                <a:sym typeface="Calibri"/>
              </a:defRPr>
            </a:pPr>
            <a:r>
              <a:t>Open Up Dominant Player’s Network</a:t>
            </a:r>
            <a:br/>
            <a:r>
              <a:t>&amp; introduce STB Interoperability</a:t>
            </a:r>
          </a:p>
        </p:txBody>
      </p:sp>
      <p:sp>
        <p:nvSpPr>
          <p:cNvPr id="190" name="Content Placeholder 2"/>
          <p:cNvSpPr txBox="1"/>
          <p:nvPr>
            <p:ph type="body" idx="1"/>
          </p:nvPr>
        </p:nvSpPr>
        <p:spPr>
          <a:xfrm>
            <a:off x="592666" y="1845734"/>
            <a:ext cx="11159067" cy="4453467"/>
          </a:xfrm>
          <a:prstGeom prst="rect">
            <a:avLst/>
          </a:prstGeom>
        </p:spPr>
        <p:txBody>
          <a:bodyPr/>
          <a:lstStyle/>
          <a:p>
            <a:pPr lvl="1" marL="457200" indent="-457200">
              <a:spcBef>
                <a:spcPts val="400"/>
              </a:spcBef>
              <a:buFontTx/>
              <a:buChar char="▪"/>
              <a:defRPr sz="2400">
                <a:solidFill>
                  <a:srgbClr val="000000"/>
                </a:solidFill>
              </a:defRPr>
            </a:pPr>
            <a:r>
              <a:t>STB: ensuring access by all broadcasters to DStv’s STB</a:t>
            </a:r>
          </a:p>
          <a:p>
            <a:pPr lvl="1" marL="914400" indent="-457200">
              <a:spcBef>
                <a:spcPts val="500"/>
              </a:spcBef>
              <a:buFontTx/>
              <a:buChar char="▪"/>
              <a:defRPr sz="2400">
                <a:solidFill>
                  <a:srgbClr val="000000"/>
                </a:solidFill>
              </a:defRPr>
            </a:pPr>
            <a:r>
              <a:t>given that its STB is in nearly 50 percent of households and that it appears from the latest GuptaLeaks and SABC Minutes that MultiChoice was instrumental in the failure of the DTT project (thereby stifling the ability of existing broadcasters to grow), </a:t>
            </a:r>
          </a:p>
          <a:p>
            <a:pPr lvl="1" marL="914400" indent="-457200">
              <a:spcBef>
                <a:spcPts val="500"/>
              </a:spcBef>
              <a:buFontTx/>
              <a:buChar char="▪"/>
              <a:defRPr sz="2400">
                <a:solidFill>
                  <a:srgbClr val="000000"/>
                </a:solidFill>
              </a:defRPr>
            </a:pPr>
            <a:r>
              <a:t>the STB is, in effect, an “essential facility” as defined in section 1 of the ECA. The effect of this will be to provide for regulatory oversight by ICASA and/or the Competition Commission of access to DStv’s STB. </a:t>
            </a:r>
          </a:p>
          <a:p>
            <a:pPr lvl="1" marL="914400" indent="-457200">
              <a:spcBef>
                <a:spcPts val="500"/>
              </a:spcBef>
              <a:buFontTx/>
              <a:buChar char="▪"/>
              <a:defRPr sz="2400">
                <a:solidFill>
                  <a:srgbClr val="000000"/>
                </a:solidFill>
              </a:defRPr>
            </a:pPr>
            <a:r>
              <a:t>Existing and new subscription broadcasters, whether satellite or terrestrial, as well as existing and new free to air broadcasters, whether satellite or terrestrial, ought to have access to DStv’s STB </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2" name="Title 1"/>
          <p:cNvSpPr txBox="1"/>
          <p:nvPr>
            <p:ph type="title"/>
          </p:nvPr>
        </p:nvSpPr>
        <p:spPr>
          <a:prstGeom prst="rect">
            <a:avLst/>
          </a:prstGeom>
        </p:spPr>
        <p:txBody>
          <a:bodyPr/>
          <a:lstStyle/>
          <a:p>
            <a:pPr>
              <a:defRPr b="1" spc="-100">
                <a:solidFill>
                  <a:srgbClr val="000000"/>
                </a:solidFill>
                <a:latin typeface="+mn-lt"/>
                <a:ea typeface="+mn-ea"/>
                <a:cs typeface="+mn-cs"/>
                <a:sym typeface="Calibri"/>
              </a:defRPr>
            </a:pPr>
            <a:r>
              <a:t>Open Up Dominant Player’s Network</a:t>
            </a:r>
            <a:br/>
            <a:r>
              <a:t>&amp; introduce STB Interoperability</a:t>
            </a:r>
          </a:p>
        </p:txBody>
      </p:sp>
      <p:sp>
        <p:nvSpPr>
          <p:cNvPr id="193" name="Content Placeholder 2"/>
          <p:cNvSpPr txBox="1"/>
          <p:nvPr>
            <p:ph type="body" idx="1"/>
          </p:nvPr>
        </p:nvSpPr>
        <p:spPr>
          <a:xfrm>
            <a:off x="863600" y="1845733"/>
            <a:ext cx="10871200" cy="4538134"/>
          </a:xfrm>
          <a:prstGeom prst="rect">
            <a:avLst/>
          </a:prstGeom>
        </p:spPr>
        <p:txBody>
          <a:bodyPr/>
          <a:lstStyle/>
          <a:p>
            <a:pPr lvl="1" marL="342900" indent="-342900" defTabSz="905255">
              <a:spcBef>
                <a:spcPts val="900"/>
              </a:spcBef>
              <a:buFontTx/>
              <a:buChar char="▪"/>
              <a:defRPr sz="2300">
                <a:solidFill>
                  <a:srgbClr val="000000"/>
                </a:solidFill>
              </a:defRPr>
            </a:pPr>
            <a:r>
              <a:t>Transparency: greater transparency re: Multichoice’s channel acquisition policies &amp; payments to channel providers as part of the strategy to open up its Network </a:t>
            </a:r>
          </a:p>
          <a:p>
            <a:pPr lvl="1" marL="342900" indent="-342900" defTabSz="905255">
              <a:spcBef>
                <a:spcPts val="900"/>
              </a:spcBef>
              <a:buFontTx/>
              <a:buChar char="▪"/>
              <a:defRPr sz="2300">
                <a:solidFill>
                  <a:srgbClr val="000000"/>
                </a:solidFill>
              </a:defRPr>
            </a:pPr>
          </a:p>
          <a:p>
            <a:pPr lvl="1" marL="795527" indent="-342900" defTabSz="905255">
              <a:spcBef>
                <a:spcPts val="400"/>
              </a:spcBef>
              <a:buFontTx/>
              <a:buChar char="▪"/>
              <a:defRPr sz="2300">
                <a:solidFill>
                  <a:srgbClr val="000000"/>
                </a:solidFill>
              </a:defRPr>
            </a:pPr>
            <a:r>
              <a:t>Recent GuptaLeaks revelations as to the amounts paid for ANN7 vs the eNCA news-channel and the fluctuations in the amount of those payments which appeared to bear no relation to audience figures make it clear that there is a role for ICASA in this regard. </a:t>
            </a:r>
          </a:p>
          <a:p>
            <a:pPr lvl="1" marL="795527" indent="-342900" defTabSz="905255">
              <a:spcBef>
                <a:spcPts val="400"/>
              </a:spcBef>
              <a:buFontTx/>
              <a:buChar char="▪"/>
              <a:defRPr sz="2300">
                <a:solidFill>
                  <a:srgbClr val="000000"/>
                </a:solidFill>
              </a:defRPr>
            </a:pPr>
            <a:r>
              <a:t>The idea is not new: the ECA makes provision for ICASA supervision of contractual issues in relation to facilities leasing and interconnection in the electronic communications services sphere to promote competition. </a:t>
            </a:r>
          </a:p>
          <a:p>
            <a:pPr lvl="1" marL="795527" indent="-342900" defTabSz="905255">
              <a:spcBef>
                <a:spcPts val="400"/>
              </a:spcBef>
              <a:buFontTx/>
              <a:buChar char="▪"/>
              <a:defRPr sz="2300">
                <a:solidFill>
                  <a:srgbClr val="000000"/>
                </a:solidFill>
              </a:defRPr>
            </a:pPr>
            <a:r>
              <a:t>There is no reason not to institute the same in order to support competition in the television sector. </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3" name="Title 1"/>
          <p:cNvSpPr txBox="1"/>
          <p:nvPr>
            <p:ph type="title"/>
          </p:nvPr>
        </p:nvSpPr>
        <p:spPr>
          <a:xfrm>
            <a:off x="1069847" y="134523"/>
            <a:ext cx="10058401" cy="1368884"/>
          </a:xfrm>
          <a:prstGeom prst="rect">
            <a:avLst/>
          </a:prstGeom>
        </p:spPr>
        <p:txBody>
          <a:bodyPr/>
          <a:lstStyle>
            <a:lvl1pPr>
              <a:defRPr spc="-100">
                <a:solidFill>
                  <a:srgbClr val="000000"/>
                </a:solidFill>
              </a:defRPr>
            </a:lvl1pPr>
          </a:lstStyle>
          <a:p>
            <a:pPr/>
            <a:r>
              <a:t>The Submission</a:t>
            </a:r>
          </a:p>
        </p:txBody>
      </p:sp>
      <p:sp>
        <p:nvSpPr>
          <p:cNvPr id="134" name="Content Placeholder 2"/>
          <p:cNvSpPr txBox="1"/>
          <p:nvPr>
            <p:ph type="body" idx="1"/>
          </p:nvPr>
        </p:nvSpPr>
        <p:spPr>
          <a:xfrm>
            <a:off x="1069847" y="1709515"/>
            <a:ext cx="10461753" cy="4353534"/>
          </a:xfrm>
          <a:prstGeom prst="rect">
            <a:avLst/>
          </a:prstGeom>
        </p:spPr>
        <p:txBody>
          <a:bodyPr/>
          <a:lstStyle/>
          <a:p>
            <a:pPr lvl="1" marL="0" indent="0">
              <a:spcBef>
                <a:spcPts val="400"/>
              </a:spcBef>
              <a:buSzTx/>
              <a:buNone/>
              <a:defRPr sz="2400">
                <a:solidFill>
                  <a:srgbClr val="000000"/>
                </a:solidFill>
              </a:defRPr>
            </a:pPr>
            <a:r>
              <a:t>SOS &amp; MMA are: </a:t>
            </a:r>
          </a:p>
          <a:p>
            <a:pPr lvl="1" marL="0" indent="0">
              <a:spcBef>
                <a:spcPts val="400"/>
              </a:spcBef>
              <a:buSzTx/>
              <a:buNone/>
              <a:defRPr sz="2400">
                <a:solidFill>
                  <a:srgbClr val="000000"/>
                </a:solidFill>
              </a:defRPr>
            </a:pPr>
          </a:p>
          <a:p>
            <a:pPr lvl="1" marL="342900" indent="-342900">
              <a:spcBef>
                <a:spcPts val="400"/>
              </a:spcBef>
              <a:buFontTx/>
              <a:buChar char="▪"/>
              <a:defRPr sz="2400">
                <a:solidFill>
                  <a:srgbClr val="000000"/>
                </a:solidFill>
              </a:defRPr>
            </a:pPr>
            <a:r>
              <a:t>Concerned about broadcasting environment as a whole, (most often focus on SABC)</a:t>
            </a:r>
            <a:endParaRPr sz="3200"/>
          </a:p>
          <a:p>
            <a:pPr>
              <a:buFontTx/>
              <a:buChar char="▪"/>
              <a:defRPr sz="2400">
                <a:solidFill>
                  <a:srgbClr val="000000"/>
                </a:solidFill>
              </a:defRPr>
            </a:pPr>
            <a:r>
              <a:t>Attempting to assist ICASA in realising depth &amp; breadth of challenges facing television sector and;</a:t>
            </a:r>
          </a:p>
          <a:p>
            <a:pPr>
              <a:buFontTx/>
              <a:buChar char="▪"/>
              <a:defRPr sz="2400">
                <a:solidFill>
                  <a:srgbClr val="000000"/>
                </a:solidFill>
              </a:defRPr>
            </a:pPr>
            <a:r>
              <a:t>Highlighting the role of the effective monopoly player, MultiChoice, in creating the landscape we are in</a:t>
            </a:r>
          </a:p>
          <a:p>
            <a:pPr>
              <a:buFontTx/>
              <a:buChar char="▪"/>
              <a:defRPr sz="2400">
                <a:solidFill>
                  <a:srgbClr val="000000"/>
                </a:solidFill>
              </a:defRPr>
            </a:pPr>
            <a:r>
              <a:t>Going to focus on key areas rather than a full description of the written submissions</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Title 1"/>
          <p:cNvSpPr txBox="1"/>
          <p:nvPr>
            <p:ph type="title"/>
          </p:nvPr>
        </p:nvSpPr>
        <p:spPr>
          <a:xfrm>
            <a:off x="1097280" y="286602"/>
            <a:ext cx="10058401" cy="1084999"/>
          </a:xfrm>
          <a:prstGeom prst="rect">
            <a:avLst/>
          </a:prstGeom>
        </p:spPr>
        <p:txBody>
          <a:bodyPr/>
          <a:lstStyle>
            <a:lvl1pPr>
              <a:defRPr spc="-100">
                <a:solidFill>
                  <a:srgbClr val="000000"/>
                </a:solidFill>
              </a:defRPr>
            </a:lvl1pPr>
          </a:lstStyle>
          <a:p>
            <a:pPr/>
            <a:r>
              <a:t>Other critical Issues to Consider</a:t>
            </a:r>
          </a:p>
        </p:txBody>
      </p:sp>
      <p:sp>
        <p:nvSpPr>
          <p:cNvPr id="196" name="Content Placeholder 2"/>
          <p:cNvSpPr txBox="1"/>
          <p:nvPr>
            <p:ph type="body" idx="1"/>
          </p:nvPr>
        </p:nvSpPr>
        <p:spPr>
          <a:xfrm>
            <a:off x="677333" y="1845733"/>
            <a:ext cx="11260667" cy="4571999"/>
          </a:xfrm>
          <a:prstGeom prst="rect">
            <a:avLst/>
          </a:prstGeom>
        </p:spPr>
        <p:txBody>
          <a:bodyPr/>
          <a:lstStyle/>
          <a:p>
            <a:pPr>
              <a:lnSpc>
                <a:spcPct val="72000"/>
              </a:lnSpc>
              <a:buFontTx/>
              <a:buChar char="▪"/>
              <a:defRPr sz="2100">
                <a:solidFill>
                  <a:srgbClr val="000000"/>
                </a:solidFill>
              </a:defRPr>
            </a:pPr>
            <a:r>
              <a:t>To assist ICASA in meeting objective of ensuring viability of the SABC: </a:t>
            </a:r>
          </a:p>
          <a:p>
            <a:pPr>
              <a:lnSpc>
                <a:spcPct val="72000"/>
              </a:lnSpc>
              <a:buFontTx/>
              <a:buChar char="▪"/>
              <a:defRPr sz="2100">
                <a:solidFill>
                  <a:srgbClr val="000000"/>
                </a:solidFill>
              </a:defRPr>
            </a:pPr>
            <a:r>
              <a:t>ICASA should require that MultiChoice be responsible for the </a:t>
            </a:r>
            <a:r>
              <a:rPr b="1"/>
              <a:t>collection of the SABC licence fee </a:t>
            </a:r>
            <a:r>
              <a:t>(provided for in terms of the Broadcasting Act) from the nearly 6 million subscribers that it has. </a:t>
            </a:r>
          </a:p>
          <a:p>
            <a:pPr>
              <a:lnSpc>
                <a:spcPct val="72000"/>
              </a:lnSpc>
              <a:buFontTx/>
              <a:buChar char="▪"/>
              <a:defRPr sz="2100">
                <a:solidFill>
                  <a:srgbClr val="000000"/>
                </a:solidFill>
              </a:defRPr>
            </a:pPr>
            <a:r>
              <a:t>ICASA should ensure that it regularly </a:t>
            </a:r>
            <a:r>
              <a:rPr b="1"/>
              <a:t>collects critical market related broadcasting </a:t>
            </a:r>
            <a:r>
              <a:t>information. </a:t>
            </a:r>
          </a:p>
          <a:p>
            <a:pPr>
              <a:lnSpc>
                <a:spcPct val="72000"/>
              </a:lnSpc>
              <a:buFontTx/>
              <a:buChar char="▪"/>
              <a:defRPr sz="2100">
                <a:solidFill>
                  <a:srgbClr val="000000"/>
                </a:solidFill>
              </a:defRPr>
            </a:pPr>
            <a:r>
              <a:t>Information is collected for ICASA’s ICT sector review reports however the information gathered for broadcasting and OTT services is extremely limited. </a:t>
            </a:r>
          </a:p>
          <a:p>
            <a:pPr>
              <a:lnSpc>
                <a:spcPct val="72000"/>
              </a:lnSpc>
              <a:buFontTx/>
              <a:buChar char="▪"/>
              <a:defRPr sz="2100">
                <a:solidFill>
                  <a:srgbClr val="000000"/>
                </a:solidFill>
              </a:defRPr>
            </a:pPr>
            <a:r>
              <a:t>The reports need to include: detailed year on year broadcasting market information</a:t>
            </a:r>
          </a:p>
          <a:p>
            <a:pPr>
              <a:lnSpc>
                <a:spcPct val="72000"/>
              </a:lnSpc>
              <a:buFontTx/>
              <a:buChar char="▪"/>
              <a:defRPr sz="2100">
                <a:solidFill>
                  <a:srgbClr val="000000"/>
                </a:solidFill>
              </a:defRPr>
            </a:pPr>
            <a:r>
              <a:t>Information that needs to be included is as follows: </a:t>
            </a:r>
          </a:p>
          <a:p>
            <a:pPr lvl="1" marL="742950" indent="-285750">
              <a:lnSpc>
                <a:spcPct val="72000"/>
              </a:lnSpc>
              <a:spcBef>
                <a:spcPts val="500"/>
              </a:spcBef>
              <a:buFontTx/>
              <a:buChar char="▪"/>
              <a:defRPr>
                <a:solidFill>
                  <a:srgbClr val="000000"/>
                </a:solidFill>
              </a:defRPr>
            </a:pPr>
            <a:r>
              <a:t>broadcasting revenue disaggregated in terms of subscription, advertising, sponsorships, licence fees etc.</a:t>
            </a:r>
            <a:endParaRPr sz="1800"/>
          </a:p>
          <a:p>
            <a:pPr lvl="1" marL="742950" indent="-285750">
              <a:lnSpc>
                <a:spcPct val="72000"/>
              </a:lnSpc>
              <a:spcBef>
                <a:spcPts val="500"/>
              </a:spcBef>
              <a:buFontTx/>
              <a:buChar char="▪"/>
              <a:defRPr>
                <a:solidFill>
                  <a:srgbClr val="000000"/>
                </a:solidFill>
              </a:defRPr>
            </a:pPr>
            <a:r>
              <a:t>further disaggregated to show subscription revenue, advertising etc. </a:t>
            </a:r>
            <a:endParaRPr sz="1800"/>
          </a:p>
          <a:p>
            <a:pPr lvl="1" marL="742950" indent="-285750">
              <a:lnSpc>
                <a:spcPct val="72000"/>
              </a:lnSpc>
              <a:spcBef>
                <a:spcPts val="500"/>
              </a:spcBef>
              <a:buFontTx/>
              <a:buChar char="▪"/>
              <a:defRPr>
                <a:solidFill>
                  <a:srgbClr val="000000"/>
                </a:solidFill>
              </a:defRPr>
            </a:pPr>
            <a:r>
              <a:t>Needs to include the rights owned by different broadcasters, ownership and control information and viewership figures</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8" name="Title 1"/>
          <p:cNvSpPr txBox="1"/>
          <p:nvPr>
            <p:ph type="title"/>
          </p:nvPr>
        </p:nvSpPr>
        <p:spPr>
          <a:xfrm>
            <a:off x="1097280" y="286604"/>
            <a:ext cx="10058401" cy="1169664"/>
          </a:xfrm>
          <a:prstGeom prst="rect">
            <a:avLst/>
          </a:prstGeom>
        </p:spPr>
        <p:txBody>
          <a:bodyPr/>
          <a:lstStyle>
            <a:lvl1pPr>
              <a:defRPr spc="-100">
                <a:solidFill>
                  <a:srgbClr val="000000"/>
                </a:solidFill>
              </a:defRPr>
            </a:lvl1pPr>
          </a:lstStyle>
          <a:p>
            <a:pPr/>
            <a:r>
              <a:t>Future-Proofing</a:t>
            </a:r>
          </a:p>
        </p:txBody>
      </p:sp>
      <p:sp>
        <p:nvSpPr>
          <p:cNvPr id="199" name="Content Placeholder 2"/>
          <p:cNvSpPr txBox="1"/>
          <p:nvPr>
            <p:ph type="body" idx="1"/>
          </p:nvPr>
        </p:nvSpPr>
        <p:spPr>
          <a:xfrm>
            <a:off x="1097280" y="1845734"/>
            <a:ext cx="10552853" cy="4758267"/>
          </a:xfrm>
          <a:prstGeom prst="rect">
            <a:avLst/>
          </a:prstGeom>
        </p:spPr>
        <p:txBody>
          <a:bodyPr/>
          <a:lstStyle/>
          <a:p>
            <a:pPr>
              <a:lnSpc>
                <a:spcPct val="72000"/>
              </a:lnSpc>
              <a:buFontTx/>
              <a:buChar char="▪"/>
              <a:defRPr sz="2300">
                <a:solidFill>
                  <a:srgbClr val="000000"/>
                </a:solidFill>
              </a:defRPr>
            </a:pPr>
            <a:r>
              <a:t>Given the State assisted historically entrenched monopoly in broadcasting:</a:t>
            </a:r>
            <a:endParaRPr sz="2100"/>
          </a:p>
          <a:p>
            <a:pPr>
              <a:lnSpc>
                <a:spcPct val="72000"/>
              </a:lnSpc>
              <a:buFontTx/>
              <a:buChar char="▪"/>
              <a:defRPr sz="2300">
                <a:solidFill>
                  <a:srgbClr val="000000"/>
                </a:solidFill>
              </a:defRPr>
            </a:pPr>
            <a:r>
              <a:t>We need all of the pro-competition mechanisms referred to, to avoid a new form of Information Apartheid where access to news and information devolves along class and race lines </a:t>
            </a:r>
            <a:endParaRPr sz="2100"/>
          </a:p>
          <a:p>
            <a:pPr>
              <a:lnSpc>
                <a:spcPct val="72000"/>
              </a:lnSpc>
              <a:buFontTx/>
              <a:buChar char="▪"/>
              <a:defRPr sz="2300">
                <a:solidFill>
                  <a:srgbClr val="000000"/>
                </a:solidFill>
              </a:defRPr>
            </a:pPr>
            <a:r>
              <a:t>ICASA has responsibility to avoid new information divide, given its role in failing to licence more than one free to air commercial television broadcaster in 20 years or to ensure a competitive subscription broadcasting environment </a:t>
            </a:r>
            <a:endParaRPr sz="2100"/>
          </a:p>
          <a:p>
            <a:pPr>
              <a:lnSpc>
                <a:spcPct val="72000"/>
              </a:lnSpc>
              <a:buFontTx/>
              <a:buChar char="▪"/>
              <a:defRPr sz="2300">
                <a:solidFill>
                  <a:srgbClr val="000000"/>
                </a:solidFill>
              </a:defRPr>
            </a:pPr>
            <a:r>
              <a:t>ICASA must ensure it regulates all audio-visual services sensibly, ensuring that OTT services, too, contribute to South Africa’s growth and prosperity through taxation, broad Based Black Economic Empowerment, local content and cultural industry development </a:t>
            </a:r>
            <a:endParaRPr sz="2100"/>
          </a:p>
          <a:p>
            <a:pPr>
              <a:lnSpc>
                <a:spcPct val="72000"/>
              </a:lnSpc>
              <a:buFontTx/>
              <a:buChar char="▪"/>
              <a:defRPr sz="2300">
                <a:solidFill>
                  <a:srgbClr val="000000"/>
                </a:solidFill>
              </a:defRPr>
            </a:pPr>
            <a:r>
              <a:t>Subscription broadcasting is not a small niche service in South Africa. With this massive consumer penetration comes the responsibility to act in ways that protect and promote competition and that create sustainable television broadcasting landscape. </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201" name="Picture 1" descr="Picture 1"/>
          <p:cNvPicPr>
            <a:picLocks noChangeAspect="1"/>
          </p:cNvPicPr>
          <p:nvPr/>
        </p:nvPicPr>
        <p:blipFill>
          <a:blip r:embed="rId2">
            <a:extLst/>
          </a:blip>
          <a:stretch>
            <a:fillRect/>
          </a:stretch>
        </p:blipFill>
        <p:spPr>
          <a:xfrm>
            <a:off x="302114" y="1149865"/>
            <a:ext cx="11584984" cy="3505201"/>
          </a:xfrm>
          <a:prstGeom prst="rect">
            <a:avLst/>
          </a:prstGeom>
          <a:ln w="12700">
            <a:miter lim="400000"/>
          </a:ln>
        </p:spPr>
      </p:pic>
      <p:sp>
        <p:nvSpPr>
          <p:cNvPr id="202" name="TextBox 3"/>
          <p:cNvSpPr txBox="1"/>
          <p:nvPr/>
        </p:nvSpPr>
        <p:spPr>
          <a:xfrm>
            <a:off x="3644966" y="4839732"/>
            <a:ext cx="3781684" cy="9677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lgn="ctr">
              <a:defRPr sz="6000">
                <a:solidFill>
                  <a:srgbClr val="4F4B4B"/>
                </a:solidFill>
              </a:defRPr>
            </a:lvl1pPr>
          </a:lstStyle>
          <a:p>
            <a:pPr/>
            <a:r>
              <a:t>Thank You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Title 1"/>
          <p:cNvSpPr txBox="1"/>
          <p:nvPr>
            <p:ph type="title"/>
          </p:nvPr>
        </p:nvSpPr>
        <p:spPr>
          <a:xfrm>
            <a:off x="692731" y="228810"/>
            <a:ext cx="10058401" cy="990080"/>
          </a:xfrm>
          <a:prstGeom prst="rect">
            <a:avLst/>
          </a:prstGeom>
        </p:spPr>
        <p:txBody>
          <a:bodyPr/>
          <a:lstStyle/>
          <a:p>
            <a:pPr>
              <a:defRPr spc="-100">
                <a:solidFill>
                  <a:srgbClr val="000000"/>
                </a:solidFill>
              </a:defRPr>
            </a:pPr>
            <a:r>
              <a:t>Going back in time</a:t>
            </a:r>
            <a:r>
              <a:t>…</a:t>
            </a:r>
          </a:p>
        </p:txBody>
      </p:sp>
      <p:sp>
        <p:nvSpPr>
          <p:cNvPr id="137" name="Content Placeholder 2"/>
          <p:cNvSpPr txBox="1"/>
          <p:nvPr>
            <p:ph type="body" idx="1"/>
          </p:nvPr>
        </p:nvSpPr>
        <p:spPr>
          <a:xfrm>
            <a:off x="692730" y="1794933"/>
            <a:ext cx="10931971" cy="4678124"/>
          </a:xfrm>
          <a:prstGeom prst="rect">
            <a:avLst/>
          </a:prstGeom>
        </p:spPr>
        <p:txBody>
          <a:bodyPr/>
          <a:lstStyle/>
          <a:p>
            <a:pPr marL="219524" indent="-219524" defTabSz="878098">
              <a:lnSpc>
                <a:spcPct val="72900"/>
              </a:lnSpc>
              <a:spcBef>
                <a:spcPts val="800"/>
              </a:spcBef>
              <a:defRPr sz="2673">
                <a:solidFill>
                  <a:srgbClr val="000000"/>
                </a:solidFill>
              </a:defRPr>
            </a:pPr>
            <a:r>
              <a:t>The Discussion Paper (“Paper”) is insufficiently detailed in relation to the licensing history of subscription broadcasters, which undermines understanding of how we got to where we are:</a:t>
            </a:r>
          </a:p>
          <a:p>
            <a:pPr marL="219524" indent="-219524" defTabSz="878098">
              <a:lnSpc>
                <a:spcPct val="72900"/>
              </a:lnSpc>
              <a:spcBef>
                <a:spcPts val="800"/>
              </a:spcBef>
              <a:defRPr sz="2673">
                <a:solidFill>
                  <a:srgbClr val="000000"/>
                </a:solidFill>
              </a:defRPr>
            </a:pPr>
          </a:p>
          <a:p>
            <a:pPr lvl="1" marL="658573" indent="-219524" defTabSz="878098">
              <a:lnSpc>
                <a:spcPct val="72900"/>
              </a:lnSpc>
              <a:spcBef>
                <a:spcPts val="300"/>
              </a:spcBef>
              <a:defRPr sz="2574">
                <a:solidFill>
                  <a:srgbClr val="000000"/>
                </a:solidFill>
              </a:defRPr>
            </a:pPr>
            <a:r>
              <a:t>ICASA has a responsibility to avoid revisionist history given the failures that have characterised the regulation of television since the transition to democracy in 1994. </a:t>
            </a:r>
            <a:endParaRPr sz="2277"/>
          </a:p>
          <a:p>
            <a:pPr lvl="1" marL="658573" indent="-219524" defTabSz="878098">
              <a:lnSpc>
                <a:spcPct val="72900"/>
              </a:lnSpc>
              <a:spcBef>
                <a:spcPts val="300"/>
              </a:spcBef>
              <a:defRPr sz="2574">
                <a:solidFill>
                  <a:srgbClr val="000000"/>
                </a:solidFill>
              </a:defRPr>
            </a:pPr>
            <a:r>
              <a:t>These failures not only include the inability to licence more than one free to air commercial television broadcaster in 20 years but also;</a:t>
            </a:r>
            <a:endParaRPr sz="2277"/>
          </a:p>
          <a:p>
            <a:pPr lvl="1" marL="658573" indent="-219524" defTabSz="878098">
              <a:lnSpc>
                <a:spcPct val="72900"/>
              </a:lnSpc>
              <a:spcBef>
                <a:spcPts val="300"/>
              </a:spcBef>
              <a:defRPr sz="2574">
                <a:solidFill>
                  <a:srgbClr val="000000"/>
                </a:solidFill>
              </a:defRPr>
            </a:pPr>
            <a:r>
              <a:t>Failure to ensure a competitive subscription broadcasting environment. </a:t>
            </a:r>
            <a:endParaRPr sz="2277"/>
          </a:p>
          <a:p>
            <a:pPr lvl="1" marL="658573" indent="-219524" defTabSz="878098">
              <a:lnSpc>
                <a:spcPct val="72900"/>
              </a:lnSpc>
              <a:spcBef>
                <a:spcPts val="300"/>
              </a:spcBef>
              <a:defRPr sz="2574">
                <a:solidFill>
                  <a:srgbClr val="000000"/>
                </a:solidFill>
              </a:defRPr>
            </a:pPr>
            <a:r>
              <a:t>ICASA (and its predecessor, the IBA) have allowed MultiChoice to become not only dominant but indeed virtually monopolistic not only in the subscription television sector but in the television sector as a whole. </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Title 1"/>
          <p:cNvSpPr txBox="1"/>
          <p:nvPr>
            <p:ph type="title"/>
          </p:nvPr>
        </p:nvSpPr>
        <p:spPr>
          <a:xfrm>
            <a:off x="838200" y="431223"/>
            <a:ext cx="10515600" cy="1041977"/>
          </a:xfrm>
          <a:prstGeom prst="rect">
            <a:avLst/>
          </a:prstGeom>
        </p:spPr>
        <p:txBody>
          <a:bodyPr/>
          <a:lstStyle>
            <a:lvl1pPr>
              <a:defRPr spc="-100" sz="5400">
                <a:solidFill>
                  <a:srgbClr val="000000"/>
                </a:solidFill>
              </a:defRPr>
            </a:lvl1pPr>
          </a:lstStyle>
          <a:p>
            <a:pPr/>
            <a:r>
              <a:t>Going back in time 2</a:t>
            </a:r>
          </a:p>
        </p:txBody>
      </p:sp>
      <p:sp>
        <p:nvSpPr>
          <p:cNvPr id="140" name="Content Placeholder 2"/>
          <p:cNvSpPr txBox="1"/>
          <p:nvPr>
            <p:ph type="body" idx="1"/>
          </p:nvPr>
        </p:nvSpPr>
        <p:spPr>
          <a:xfrm>
            <a:off x="671011" y="1720949"/>
            <a:ext cx="11114590" cy="4420522"/>
          </a:xfrm>
          <a:prstGeom prst="rect">
            <a:avLst/>
          </a:prstGeom>
        </p:spPr>
        <p:txBody>
          <a:bodyPr/>
          <a:lstStyle/>
          <a:p>
            <a:pPr>
              <a:lnSpc>
                <a:spcPct val="72000"/>
              </a:lnSpc>
              <a:defRPr sz="2500">
                <a:solidFill>
                  <a:srgbClr val="000000"/>
                </a:solidFill>
              </a:defRPr>
            </a:pPr>
            <a:r>
              <a:t>Remember:</a:t>
            </a:r>
          </a:p>
          <a:p>
            <a:pPr>
              <a:lnSpc>
                <a:spcPct val="72000"/>
              </a:lnSpc>
              <a:buFontTx/>
              <a:buChar char="▪"/>
              <a:defRPr sz="2500">
                <a:solidFill>
                  <a:srgbClr val="000000"/>
                </a:solidFill>
              </a:defRPr>
            </a:pPr>
            <a:r>
              <a:t>DStv launched in 1995 without a licence from the IBA, despite the IBA having a statutory mandate &amp; despite the IBA Act prohibiting the provision of a broadcasting service without a licence. No action was ever taken against it for operating without a licence </a:t>
            </a:r>
          </a:p>
          <a:p>
            <a:pPr>
              <a:lnSpc>
                <a:spcPct val="72000"/>
              </a:lnSpc>
              <a:buFontTx/>
              <a:buChar char="▪"/>
              <a:defRPr sz="2500">
                <a:solidFill>
                  <a:srgbClr val="000000"/>
                </a:solidFill>
              </a:defRPr>
            </a:pPr>
            <a:r>
              <a:t>DStv was left alone, without any regulatory compliance requirements, for the first 12 years of its operation</a:t>
            </a:r>
          </a:p>
          <a:p>
            <a:pPr>
              <a:lnSpc>
                <a:spcPct val="72000"/>
              </a:lnSpc>
              <a:buFontTx/>
              <a:buChar char="▪"/>
              <a:defRPr sz="2500">
                <a:solidFill>
                  <a:srgbClr val="000000"/>
                </a:solidFill>
              </a:defRPr>
            </a:pPr>
            <a:r>
              <a:t>By 2007, M-Net had enjoyed 21 years of its Open Window on SABC, allowing it, during Prime Time, to showcase its terrestrial subscription service and to advertise the DStv subscription offering by its parent company MultiChoice</a:t>
            </a:r>
          </a:p>
          <a:p>
            <a:pPr>
              <a:lnSpc>
                <a:spcPct val="72000"/>
              </a:lnSpc>
              <a:buFontTx/>
              <a:buChar char="▪"/>
              <a:defRPr b="1" sz="2500">
                <a:solidFill>
                  <a:srgbClr val="000000"/>
                </a:solidFill>
              </a:defRPr>
            </a:pPr>
            <a:r>
              <a:t>These key factors defined the playing field  </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2" name="Title 1"/>
          <p:cNvSpPr txBox="1"/>
          <p:nvPr>
            <p:ph type="title"/>
          </p:nvPr>
        </p:nvSpPr>
        <p:spPr>
          <a:xfrm>
            <a:off x="691977" y="484631"/>
            <a:ext cx="11195224" cy="1307100"/>
          </a:xfrm>
          <a:prstGeom prst="rect">
            <a:avLst/>
          </a:prstGeom>
        </p:spPr>
        <p:txBody>
          <a:bodyPr/>
          <a:lstStyle>
            <a:lvl1pPr defTabSz="842345">
              <a:defRPr spc="-98" sz="4312">
                <a:solidFill>
                  <a:srgbClr val="000000"/>
                </a:solidFill>
              </a:defRPr>
            </a:lvl1pPr>
          </a:lstStyle>
          <a:p>
            <a:pPr/>
            <a:r>
              <a:t>MARKET DEFINITION WHEN CONSIDERING MARKET INTERVENTIONS?</a:t>
            </a:r>
          </a:p>
        </p:txBody>
      </p:sp>
      <p:sp>
        <p:nvSpPr>
          <p:cNvPr id="143" name="Content Placeholder 2"/>
          <p:cNvSpPr txBox="1"/>
          <p:nvPr>
            <p:ph type="body" idx="1"/>
          </p:nvPr>
        </p:nvSpPr>
        <p:spPr>
          <a:xfrm>
            <a:off x="691977" y="1845734"/>
            <a:ext cx="11195224" cy="4023360"/>
          </a:xfrm>
          <a:prstGeom prst="rect">
            <a:avLst/>
          </a:prstGeom>
        </p:spPr>
        <p:txBody>
          <a:bodyPr/>
          <a:lstStyle/>
          <a:p>
            <a:pPr>
              <a:lnSpc>
                <a:spcPct val="81000"/>
              </a:lnSpc>
              <a:buFontTx/>
              <a:buChar char="▪"/>
              <a:defRPr sz="2400">
                <a:solidFill>
                  <a:srgbClr val="000000"/>
                </a:solidFill>
              </a:defRPr>
            </a:pPr>
            <a:r>
              <a:t>It is a mistake to confine suggested pro-competitive measures to subscription broadcasting market only</a:t>
            </a:r>
          </a:p>
          <a:p>
            <a:pPr marL="0" indent="0">
              <a:lnSpc>
                <a:spcPct val="81000"/>
              </a:lnSpc>
              <a:buSzTx/>
              <a:buNone/>
              <a:defRPr sz="2400">
                <a:solidFill>
                  <a:srgbClr val="000000"/>
                </a:solidFill>
              </a:defRPr>
            </a:pPr>
          </a:p>
          <a:p>
            <a:pPr>
              <a:lnSpc>
                <a:spcPct val="81000"/>
              </a:lnSpc>
              <a:buFontTx/>
              <a:buChar char="▪"/>
              <a:defRPr sz="2400">
                <a:solidFill>
                  <a:srgbClr val="000000"/>
                </a:solidFill>
              </a:defRPr>
            </a:pPr>
            <a:r>
              <a:t>Critical that we examine the subscription broadcasting sector </a:t>
            </a:r>
            <a:r>
              <a:rPr u="sng"/>
              <a:t>in relation to the impact on free to air broadcasters</a:t>
            </a:r>
            <a:r>
              <a:t> </a:t>
            </a:r>
          </a:p>
          <a:p>
            <a:pPr>
              <a:lnSpc>
                <a:spcPct val="81000"/>
              </a:lnSpc>
              <a:buFontTx/>
              <a:buChar char="▪"/>
              <a:defRPr sz="2400">
                <a:solidFill>
                  <a:srgbClr val="000000"/>
                </a:solidFill>
              </a:defRPr>
            </a:pPr>
            <a:r>
              <a:t>“Paper” outlines proposals for market analysis. We are broadly in agreement with the process outlined. However, we strongly believe that the </a:t>
            </a:r>
            <a:r>
              <a:rPr b="1"/>
              <a:t>Inquiry is too narrowly defined.</a:t>
            </a:r>
            <a:endParaRPr b="1"/>
          </a:p>
          <a:p>
            <a:pPr>
              <a:lnSpc>
                <a:spcPct val="81000"/>
              </a:lnSpc>
              <a:buFontTx/>
              <a:buChar char="▪"/>
              <a:defRPr sz="2400">
                <a:solidFill>
                  <a:srgbClr val="000000"/>
                </a:solidFill>
              </a:defRPr>
            </a:pPr>
            <a:r>
              <a:t>Inquiry </a:t>
            </a:r>
            <a:r>
              <a:rPr b="1"/>
              <a:t>needs to analyse competition issues in terms of the television sector as a whole (and, in many instances, in terms of audio-visual content services as a whole) – not just subscription television</a:t>
            </a:r>
            <a:r>
              <a:t>. </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7" name="Title 1"/>
          <p:cNvSpPr txBox="1"/>
          <p:nvPr>
            <p:ph type="title"/>
          </p:nvPr>
        </p:nvSpPr>
        <p:spPr>
          <a:xfrm>
            <a:off x="1069847" y="0"/>
            <a:ext cx="10058401" cy="1334530"/>
          </a:xfrm>
          <a:prstGeom prst="rect">
            <a:avLst/>
          </a:prstGeom>
        </p:spPr>
        <p:txBody>
          <a:bodyPr/>
          <a:lstStyle>
            <a:lvl1pPr>
              <a:defRPr spc="-100">
                <a:solidFill>
                  <a:srgbClr val="000000"/>
                </a:solidFill>
              </a:defRPr>
            </a:lvl1pPr>
          </a:lstStyle>
          <a:p>
            <a:pPr/>
            <a:r>
              <a:t>Regulating OTT services</a:t>
            </a:r>
          </a:p>
        </p:txBody>
      </p:sp>
      <p:sp>
        <p:nvSpPr>
          <p:cNvPr id="148" name="Content Placeholder 2"/>
          <p:cNvSpPr txBox="1"/>
          <p:nvPr>
            <p:ph type="body" idx="1"/>
          </p:nvPr>
        </p:nvSpPr>
        <p:spPr>
          <a:xfrm>
            <a:off x="775271" y="1812324"/>
            <a:ext cx="11071653" cy="4050792"/>
          </a:xfrm>
          <a:prstGeom prst="rect">
            <a:avLst/>
          </a:prstGeom>
        </p:spPr>
        <p:txBody>
          <a:bodyPr/>
          <a:lstStyle/>
          <a:p>
            <a:pPr defTabSz="905255">
              <a:lnSpc>
                <a:spcPct val="72000"/>
              </a:lnSpc>
              <a:spcBef>
                <a:spcPts val="900"/>
              </a:spcBef>
              <a:buFontTx/>
              <a:buChar char="▪"/>
              <a:defRPr sz="2800">
                <a:solidFill>
                  <a:srgbClr val="000000"/>
                </a:solidFill>
              </a:defRPr>
            </a:pPr>
            <a:r>
              <a:t>Concerned by the lack of action on the need for appropriate regulation of Over the Top (OTT) services. </a:t>
            </a:r>
            <a:endParaRPr sz="2400"/>
          </a:p>
          <a:p>
            <a:pPr defTabSz="905255">
              <a:lnSpc>
                <a:spcPct val="72000"/>
              </a:lnSpc>
              <a:spcBef>
                <a:spcPts val="900"/>
              </a:spcBef>
              <a:buFontTx/>
              <a:buChar char="▪"/>
              <a:defRPr sz="2400">
                <a:solidFill>
                  <a:srgbClr val="000000"/>
                </a:solidFill>
              </a:defRPr>
            </a:pPr>
            <a:r>
              <a:t>Despite limitations to access and high data costs:</a:t>
            </a:r>
            <a:endParaRPr sz="2200"/>
          </a:p>
          <a:p>
            <a:pPr lvl="1" marL="795527" indent="-342900" defTabSz="905255">
              <a:lnSpc>
                <a:spcPct val="72000"/>
              </a:lnSpc>
              <a:spcBef>
                <a:spcPts val="400"/>
              </a:spcBef>
              <a:buFontTx/>
              <a:buChar char="▪"/>
              <a:defRPr sz="1900">
                <a:solidFill>
                  <a:srgbClr val="000000"/>
                </a:solidFill>
              </a:defRPr>
            </a:pPr>
            <a:r>
              <a:t>Mounting Evidence that: OTT services are fundamentally </a:t>
            </a:r>
            <a:r>
              <a:rPr b="1"/>
              <a:t>changing the way audiences consume audio-visual content –</a:t>
            </a:r>
            <a:r>
              <a:t> can see it from own mobile operators rush to push data. </a:t>
            </a:r>
          </a:p>
          <a:p>
            <a:pPr lvl="1" marL="795527" indent="-342900" defTabSz="905255">
              <a:lnSpc>
                <a:spcPct val="72000"/>
              </a:lnSpc>
              <a:spcBef>
                <a:spcPts val="400"/>
              </a:spcBef>
              <a:buFontTx/>
              <a:buChar char="▪"/>
              <a:defRPr sz="1900">
                <a:solidFill>
                  <a:srgbClr val="000000"/>
                </a:solidFill>
              </a:defRPr>
            </a:pPr>
            <a:r>
              <a:t>Critical that Regulators act to </a:t>
            </a:r>
            <a:r>
              <a:rPr b="1"/>
              <a:t>prevent cannibalisation of traditional broadcasting </a:t>
            </a:r>
            <a:r>
              <a:t>by OTT services </a:t>
            </a:r>
          </a:p>
          <a:p>
            <a:pPr lvl="1" marL="795527" indent="-342900" defTabSz="905255">
              <a:lnSpc>
                <a:spcPct val="72000"/>
              </a:lnSpc>
              <a:spcBef>
                <a:spcPts val="400"/>
              </a:spcBef>
              <a:buFontTx/>
              <a:buChar char="▪"/>
              <a:defRPr sz="1900">
                <a:solidFill>
                  <a:srgbClr val="000000"/>
                </a:solidFill>
              </a:defRPr>
            </a:pPr>
            <a:r>
              <a:t>The national integrated ICT Policy Discussion Paper of 2014, Chapter 5 gives a clear blueprint on coherent regulation for the audio and audio-visual content sector, including broadcasting and OTT services. </a:t>
            </a:r>
          </a:p>
          <a:p>
            <a:pPr defTabSz="905255">
              <a:lnSpc>
                <a:spcPct val="72000"/>
              </a:lnSpc>
              <a:spcBef>
                <a:spcPts val="900"/>
              </a:spcBef>
              <a:buFontTx/>
              <a:buChar char="▪"/>
              <a:defRPr sz="2200">
                <a:solidFill>
                  <a:srgbClr val="000000"/>
                </a:solidFill>
              </a:defRPr>
            </a:pPr>
            <a:r>
              <a:t>Essential that inquiry into subscription broadcasting, </a:t>
            </a:r>
            <a:r>
              <a:rPr b="1"/>
              <a:t>takes into account the whole television sector, audio-visual sector</a:t>
            </a:r>
            <a:r>
              <a:t>, &amp; updates the </a:t>
            </a:r>
            <a:r>
              <a:rPr b="1"/>
              <a:t>2010 Position Paper on Internet Protocol Television (IPTV) </a:t>
            </a:r>
            <a:r>
              <a:t>and </a:t>
            </a:r>
            <a:r>
              <a:rPr b="1"/>
              <a:t>Video On Demand (VOD)</a:t>
            </a:r>
            <a:r>
              <a:t> Services</a:t>
            </a:r>
          </a:p>
          <a:p>
            <a:pPr defTabSz="905255">
              <a:lnSpc>
                <a:spcPct val="72000"/>
              </a:lnSpc>
              <a:spcBef>
                <a:spcPts val="900"/>
              </a:spcBef>
              <a:buFontTx/>
              <a:buChar char="▪"/>
              <a:defRPr b="1" sz="2400">
                <a:solidFill>
                  <a:srgbClr val="000000"/>
                </a:solidFill>
              </a:defRPr>
            </a:pPr>
            <a:r>
              <a:t>Call on ICASA to expand the scope and terms of the Enquiry.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Title 1"/>
          <p:cNvSpPr txBox="1"/>
          <p:nvPr>
            <p:ph type="title"/>
          </p:nvPr>
        </p:nvSpPr>
        <p:spPr>
          <a:xfrm>
            <a:off x="1069847" y="484631"/>
            <a:ext cx="10058401" cy="1005503"/>
          </a:xfrm>
          <a:prstGeom prst="rect">
            <a:avLst/>
          </a:prstGeom>
        </p:spPr>
        <p:txBody>
          <a:bodyPr/>
          <a:lstStyle>
            <a:lvl1pPr>
              <a:defRPr spc="-100">
                <a:solidFill>
                  <a:srgbClr val="000000"/>
                </a:solidFill>
              </a:defRPr>
            </a:lvl1pPr>
          </a:lstStyle>
          <a:p>
            <a:pPr/>
            <a:r>
              <a:t>Regulating OTT services 2</a:t>
            </a:r>
          </a:p>
        </p:txBody>
      </p:sp>
      <p:sp>
        <p:nvSpPr>
          <p:cNvPr id="151" name="Content Placeholder 2"/>
          <p:cNvSpPr txBox="1"/>
          <p:nvPr>
            <p:ph type="body" idx="1"/>
          </p:nvPr>
        </p:nvSpPr>
        <p:spPr>
          <a:xfrm>
            <a:off x="1069847" y="1765806"/>
            <a:ext cx="10410953" cy="4855126"/>
          </a:xfrm>
          <a:prstGeom prst="rect">
            <a:avLst/>
          </a:prstGeom>
        </p:spPr>
        <p:txBody>
          <a:bodyPr/>
          <a:lstStyle/>
          <a:p>
            <a:pPr defTabSz="896111">
              <a:lnSpc>
                <a:spcPct val="81000"/>
              </a:lnSpc>
              <a:spcBef>
                <a:spcPts val="900"/>
              </a:spcBef>
              <a:buFontTx/>
              <a:buChar char="▪"/>
              <a:defRPr sz="2400">
                <a:solidFill>
                  <a:srgbClr val="000000"/>
                </a:solidFill>
              </a:defRPr>
            </a:pPr>
            <a:r>
              <a:t>3 main services operating in SA – ShowMax (Naspers owned); Netflix (US owned) and DEOD (recently Black by Cell C)</a:t>
            </a:r>
          </a:p>
          <a:p>
            <a:pPr defTabSz="896111">
              <a:lnSpc>
                <a:spcPct val="81000"/>
              </a:lnSpc>
              <a:spcBef>
                <a:spcPts val="900"/>
              </a:spcBef>
              <a:buFontTx/>
              <a:buChar char="▪"/>
              <a:defRPr sz="2400">
                <a:solidFill>
                  <a:srgbClr val="000000"/>
                </a:solidFill>
              </a:defRPr>
            </a:pPr>
            <a:r>
              <a:t>“Paper” fails to reflect on fact that other South African OTT services were launched and collapsed. </a:t>
            </a:r>
          </a:p>
          <a:p>
            <a:pPr lvl="2" marL="733807" indent="-285750" defTabSz="896111">
              <a:lnSpc>
                <a:spcPct val="81000"/>
              </a:lnSpc>
              <a:spcBef>
                <a:spcPts val="900"/>
              </a:spcBef>
              <a:buFontTx/>
              <a:buChar char="▪"/>
              <a:defRPr sz="1700">
                <a:solidFill>
                  <a:srgbClr val="000000"/>
                </a:solidFill>
              </a:defRPr>
            </a:pPr>
            <a:r>
              <a:t>Points to Naspers’ domination of every sector of the media, bar radio, and that its dominance stretches into new services such as OTT </a:t>
            </a:r>
          </a:p>
          <a:p>
            <a:pPr defTabSz="896111">
              <a:lnSpc>
                <a:spcPct val="81000"/>
              </a:lnSpc>
              <a:spcBef>
                <a:spcPts val="900"/>
              </a:spcBef>
              <a:buFontTx/>
              <a:buChar char="▪"/>
              <a:defRPr sz="2400">
                <a:solidFill>
                  <a:srgbClr val="000000"/>
                </a:solidFill>
              </a:defRPr>
            </a:pPr>
            <a:r>
              <a:t>Broadcasting Act &amp; the ECA exclude OTT services from broadcasting definitions which means that they are not subject to regulation by ICASA </a:t>
            </a:r>
          </a:p>
          <a:p>
            <a:pPr defTabSz="896111">
              <a:lnSpc>
                <a:spcPct val="81000"/>
              </a:lnSpc>
              <a:spcBef>
                <a:spcPts val="900"/>
              </a:spcBef>
              <a:buFontTx/>
              <a:buChar char="▪"/>
              <a:defRPr sz="2400">
                <a:solidFill>
                  <a:srgbClr val="000000"/>
                </a:solidFill>
              </a:defRPr>
            </a:pPr>
            <a:r>
              <a:t>OTT services should be regulated as they are in the European Union. </a:t>
            </a:r>
          </a:p>
          <a:p>
            <a:pPr defTabSz="896111">
              <a:lnSpc>
                <a:spcPct val="81000"/>
              </a:lnSpc>
              <a:spcBef>
                <a:spcPts val="900"/>
              </a:spcBef>
              <a:buFontTx/>
              <a:buChar char="▪"/>
              <a:defRPr sz="2400">
                <a:solidFill>
                  <a:srgbClr val="000000"/>
                </a:solidFill>
              </a:defRPr>
            </a:pPr>
            <a:r>
              <a:t>OTT services in South Africa need to carry certain obligations</a:t>
            </a:r>
          </a:p>
          <a:p>
            <a:pPr lvl="1" marL="790957" indent="-342900" defTabSz="896111">
              <a:lnSpc>
                <a:spcPct val="81000"/>
              </a:lnSpc>
              <a:spcBef>
                <a:spcPts val="400"/>
              </a:spcBef>
              <a:buFontTx/>
              <a:buChar char="▪"/>
              <a:defRPr sz="2100">
                <a:solidFill>
                  <a:srgbClr val="000000"/>
                </a:solidFill>
              </a:defRPr>
            </a:pPr>
            <a:r>
              <a:t>e.g. these services need to be taxed, have BEE requirements, have local content requirements including language content and so forth. </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Title 1"/>
          <p:cNvSpPr txBox="1"/>
          <p:nvPr>
            <p:ph type="title"/>
          </p:nvPr>
        </p:nvSpPr>
        <p:spPr>
          <a:xfrm>
            <a:off x="841247" y="372533"/>
            <a:ext cx="10515601" cy="1016001"/>
          </a:xfrm>
          <a:prstGeom prst="rect">
            <a:avLst/>
          </a:prstGeom>
        </p:spPr>
        <p:txBody>
          <a:bodyPr/>
          <a:lstStyle/>
          <a:p>
            <a:pPr lvl="1">
              <a:lnSpc>
                <a:spcPct val="100000"/>
              </a:lnSpc>
              <a:defRPr spc="0" sz="5400">
                <a:solidFill>
                  <a:srgbClr val="000000"/>
                </a:solidFill>
              </a:defRPr>
            </a:pPr>
            <a:r>
              <a:t>Digital Migration</a:t>
            </a:r>
          </a:p>
        </p:txBody>
      </p:sp>
      <p:sp>
        <p:nvSpPr>
          <p:cNvPr id="154" name="Content Placeholder 2"/>
          <p:cNvSpPr txBox="1"/>
          <p:nvPr>
            <p:ph type="body" idx="1"/>
          </p:nvPr>
        </p:nvSpPr>
        <p:spPr>
          <a:xfrm>
            <a:off x="841247" y="1794933"/>
            <a:ext cx="11029020" cy="4910050"/>
          </a:xfrm>
          <a:prstGeom prst="rect">
            <a:avLst/>
          </a:prstGeom>
        </p:spPr>
        <p:txBody>
          <a:bodyPr/>
          <a:lstStyle/>
          <a:p>
            <a:pPr>
              <a:lnSpc>
                <a:spcPct val="72000"/>
              </a:lnSpc>
              <a:buFontTx/>
              <a:buChar char="▪"/>
              <a:defRPr sz="2500">
                <a:solidFill>
                  <a:srgbClr val="000000"/>
                </a:solidFill>
              </a:defRPr>
            </a:pPr>
            <a:r>
              <a:t>No mention made of the </a:t>
            </a:r>
            <a:r>
              <a:rPr b="1"/>
              <a:t>near collapse of this programme </a:t>
            </a:r>
            <a:r>
              <a:t>and the role that MultiChoice has played in this collapse:</a:t>
            </a:r>
          </a:p>
          <a:p>
            <a:pPr>
              <a:lnSpc>
                <a:spcPct val="72000"/>
              </a:lnSpc>
              <a:buFontTx/>
              <a:buChar char="▪"/>
              <a:defRPr sz="2500">
                <a:solidFill>
                  <a:srgbClr val="000000"/>
                </a:solidFill>
              </a:defRPr>
            </a:pPr>
          </a:p>
          <a:p>
            <a:pPr lvl="1" marL="838200" indent="-381000">
              <a:lnSpc>
                <a:spcPct val="72000"/>
              </a:lnSpc>
              <a:spcBef>
                <a:spcPts val="500"/>
              </a:spcBef>
              <a:buFontTx/>
              <a:buChar char="▪"/>
              <a:defRPr sz="2500">
                <a:solidFill>
                  <a:srgbClr val="000000"/>
                </a:solidFill>
              </a:defRPr>
            </a:pPr>
            <a:r>
              <a:t>MultiChoice sought to undermine government’s policy of encryption through 2012 SABC/Multichoice deal: 24 hour SABC news channel &amp; an entertainment channel, Encore, using the SABC’s archive material. </a:t>
            </a:r>
          </a:p>
          <a:p>
            <a:pPr lvl="1" marL="838200" indent="-381000">
              <a:lnSpc>
                <a:spcPct val="72000"/>
              </a:lnSpc>
              <a:spcBef>
                <a:spcPts val="500"/>
              </a:spcBef>
              <a:buFontTx/>
              <a:buChar char="▪"/>
              <a:defRPr sz="2500">
                <a:solidFill>
                  <a:srgbClr val="000000"/>
                </a:solidFill>
              </a:defRPr>
            </a:pPr>
            <a:r>
              <a:t>Critical in this confidential ‘deal’ :a clause that stipulated that the SABC needed to reverse its position on encryption &amp; support non-encryption- this was counter government policy at the time </a:t>
            </a:r>
          </a:p>
          <a:p>
            <a:pPr lvl="1" marL="838200" indent="-381000">
              <a:lnSpc>
                <a:spcPct val="72000"/>
              </a:lnSpc>
              <a:spcBef>
                <a:spcPts val="500"/>
              </a:spcBef>
              <a:buFontTx/>
              <a:buChar char="▪"/>
              <a:defRPr sz="2500">
                <a:solidFill>
                  <a:srgbClr val="000000"/>
                </a:solidFill>
              </a:defRPr>
            </a:pPr>
            <a:r>
              <a:t>initial proposals for DTT were: the launch of a free-to-air platform with e-TV &amp; community broadcasters. This platform had a real possibility of competing with DStv’s multi-channel subscription platform. </a:t>
            </a:r>
          </a:p>
          <a:p>
            <a:pPr>
              <a:lnSpc>
                <a:spcPct val="72000"/>
              </a:lnSpc>
              <a:buFontTx/>
              <a:buChar char="▪"/>
              <a:defRPr sz="2500">
                <a:solidFill>
                  <a:srgbClr val="000000"/>
                </a:solidFill>
              </a:defRPr>
            </a:pPr>
            <a:r>
              <a:t>No mention of the </a:t>
            </a:r>
            <a:r>
              <a:rPr b="1"/>
              <a:t>ongoing vociferous debates on encryption of set top boxes</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8" name="Title 1"/>
          <p:cNvSpPr txBox="1"/>
          <p:nvPr>
            <p:ph type="title"/>
          </p:nvPr>
        </p:nvSpPr>
        <p:spPr>
          <a:xfrm>
            <a:off x="1069847" y="247564"/>
            <a:ext cx="10058401" cy="1107103"/>
          </a:xfrm>
          <a:prstGeom prst="rect">
            <a:avLst/>
          </a:prstGeom>
        </p:spPr>
        <p:txBody>
          <a:bodyPr/>
          <a:lstStyle/>
          <a:p>
            <a:pPr lvl="1">
              <a:lnSpc>
                <a:spcPct val="100000"/>
              </a:lnSpc>
              <a:defRPr spc="0">
                <a:solidFill>
                  <a:srgbClr val="000000"/>
                </a:solidFill>
              </a:defRPr>
            </a:pPr>
            <a:r>
              <a:t>Digital Migration 2</a:t>
            </a:r>
          </a:p>
        </p:txBody>
      </p:sp>
      <p:sp>
        <p:nvSpPr>
          <p:cNvPr id="159" name="Content Placeholder 2"/>
          <p:cNvSpPr txBox="1"/>
          <p:nvPr>
            <p:ph type="body" idx="1"/>
          </p:nvPr>
        </p:nvSpPr>
        <p:spPr>
          <a:xfrm>
            <a:off x="728132" y="1744133"/>
            <a:ext cx="11074401" cy="4768294"/>
          </a:xfrm>
          <a:prstGeom prst="rect">
            <a:avLst/>
          </a:prstGeom>
        </p:spPr>
        <p:txBody>
          <a:bodyPr/>
          <a:lstStyle/>
          <a:p>
            <a:pPr marL="90525" indent="-90525" defTabSz="905255">
              <a:lnSpc>
                <a:spcPct val="64799"/>
              </a:lnSpc>
              <a:spcBef>
                <a:spcPts val="1100"/>
              </a:spcBef>
              <a:buFontTx/>
              <a:buChar char="▪"/>
              <a:defRPr sz="2475">
                <a:solidFill>
                  <a:srgbClr val="000000"/>
                </a:solidFill>
              </a:defRPr>
            </a:pPr>
            <a:r>
              <a:t>We submit that the inclusion of encryption software in STBs would have;</a:t>
            </a:r>
          </a:p>
          <a:p>
            <a:pPr lvl="1" marL="380207" indent="-181051" defTabSz="905255">
              <a:lnSpc>
                <a:spcPct val="64799"/>
              </a:lnSpc>
              <a:spcBef>
                <a:spcPts val="300"/>
              </a:spcBef>
              <a:buFontTx/>
              <a:buChar char="▪"/>
              <a:defRPr sz="2475">
                <a:solidFill>
                  <a:srgbClr val="000000"/>
                </a:solidFill>
              </a:defRPr>
            </a:pPr>
            <a:r>
              <a:t>allowed for </a:t>
            </a:r>
            <a:r>
              <a:rPr b="1"/>
              <a:t>greater competition </a:t>
            </a:r>
            <a:r>
              <a:t>in the broadcasting sector as a whole and; </a:t>
            </a:r>
          </a:p>
          <a:p>
            <a:pPr lvl="1" marL="380207" indent="-181051" defTabSz="905255">
              <a:lnSpc>
                <a:spcPct val="64799"/>
              </a:lnSpc>
              <a:spcBef>
                <a:spcPts val="300"/>
              </a:spcBef>
              <a:buFontTx/>
              <a:buChar char="▪"/>
              <a:defRPr sz="2475">
                <a:solidFill>
                  <a:srgbClr val="000000"/>
                </a:solidFill>
              </a:defRPr>
            </a:pPr>
            <a:r>
              <a:t>would have particularly </a:t>
            </a:r>
            <a:r>
              <a:rPr b="1"/>
              <a:t>benefited free-to-air broadcasters</a:t>
            </a:r>
            <a:r>
              <a:t>. </a:t>
            </a:r>
          </a:p>
          <a:p>
            <a:pPr lvl="1" marL="380207" indent="-181051" defTabSz="905255">
              <a:lnSpc>
                <a:spcPct val="64799"/>
              </a:lnSpc>
              <a:spcBef>
                <a:spcPts val="300"/>
              </a:spcBef>
              <a:buFontTx/>
              <a:buChar char="▪"/>
              <a:defRPr b="1" sz="2475">
                <a:solidFill>
                  <a:srgbClr val="000000"/>
                </a:solidFill>
              </a:defRPr>
            </a:pPr>
            <a:r>
              <a:t>Interoperability</a:t>
            </a:r>
            <a:r>
              <a:rPr b="0"/>
              <a:t> of set top boxes critical for </a:t>
            </a:r>
            <a:r>
              <a:t>opening up the market </a:t>
            </a:r>
          </a:p>
          <a:p>
            <a:pPr lvl="1" marL="380207" indent="-181051" defTabSz="905255">
              <a:lnSpc>
                <a:spcPct val="64799"/>
              </a:lnSpc>
              <a:spcBef>
                <a:spcPts val="300"/>
              </a:spcBef>
              <a:buFontTx/>
              <a:buChar char="▪"/>
              <a:defRPr sz="2475">
                <a:solidFill>
                  <a:srgbClr val="000000"/>
                </a:solidFill>
              </a:defRPr>
            </a:pPr>
            <a:r>
              <a:t>possibilities for free to air broadcasters to </a:t>
            </a:r>
            <a:r>
              <a:rPr b="1"/>
              <a:t>access premium high definition content</a:t>
            </a:r>
            <a:r>
              <a:t> because encyption limits piracy 	</a:t>
            </a:r>
          </a:p>
          <a:p>
            <a:pPr lvl="1" marL="380207" indent="-181051" defTabSz="905255">
              <a:lnSpc>
                <a:spcPct val="64799"/>
              </a:lnSpc>
              <a:spcBef>
                <a:spcPts val="300"/>
              </a:spcBef>
              <a:buFontTx/>
              <a:buChar char="▪"/>
              <a:defRPr sz="2475">
                <a:solidFill>
                  <a:srgbClr val="000000"/>
                </a:solidFill>
              </a:defRPr>
            </a:pPr>
          </a:p>
          <a:p>
            <a:pPr marL="90525" indent="-90525" defTabSz="905255">
              <a:lnSpc>
                <a:spcPct val="64799"/>
              </a:lnSpc>
              <a:spcBef>
                <a:spcPts val="1100"/>
              </a:spcBef>
              <a:buFontTx/>
              <a:buChar char="▪"/>
              <a:defRPr sz="2475">
                <a:solidFill>
                  <a:srgbClr val="000000"/>
                </a:solidFill>
              </a:defRPr>
            </a:pPr>
            <a:r>
              <a:t>MultiChoice has strongly pursued the principle of non-encryption of STBs to the detriment and ultimate collapse of the DTT programme.</a:t>
            </a:r>
          </a:p>
          <a:p>
            <a:pPr marL="90525" indent="-90525" defTabSz="905255">
              <a:lnSpc>
                <a:spcPct val="64799"/>
              </a:lnSpc>
              <a:spcBef>
                <a:spcPts val="1100"/>
              </a:spcBef>
              <a:buFontTx/>
              <a:buChar char="▪"/>
              <a:defRPr sz="2475">
                <a:solidFill>
                  <a:srgbClr val="000000"/>
                </a:solidFill>
              </a:defRPr>
            </a:pPr>
            <a:r>
              <a:t>MultiChoice lobbied both the community television sector and the small black manufacturers sector, led by NAMEC to support their position on encryption. In both cases the strong lobbying split the institutions rendering them completely dysfunctional. </a:t>
            </a:r>
          </a:p>
          <a:p>
            <a:pPr marL="90525" indent="-90525" defTabSz="905255">
              <a:lnSpc>
                <a:spcPct val="64799"/>
              </a:lnSpc>
              <a:spcBef>
                <a:spcPts val="1100"/>
              </a:spcBef>
              <a:buFontTx/>
              <a:buChar char="▪"/>
              <a:defRPr sz="2475">
                <a:solidFill>
                  <a:srgbClr val="000000"/>
                </a:solidFill>
              </a:defRPr>
            </a:pPr>
            <a:r>
              <a:t>These issues are Not dealt with fully in the Position Paper as they are part of the factual backdrop to necessary and effective regulation of subscription broadcasting. </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Retrospect">
  <a:themeElements>
    <a:clrScheme name="Retrospect">
      <a:dk1>
        <a:srgbClr val="000000"/>
      </a:dk1>
      <a:lt1>
        <a:srgbClr val="FFFFFF"/>
      </a:lt1>
      <a:dk2>
        <a:srgbClr val="A7A7A7"/>
      </a:dk2>
      <a:lt2>
        <a:srgbClr val="535353"/>
      </a:lt2>
      <a:accent1>
        <a:srgbClr val="D34817"/>
      </a:accent1>
      <a:accent2>
        <a:srgbClr val="9B2D1F"/>
      </a:accent2>
      <a:accent3>
        <a:srgbClr val="A28E6A"/>
      </a:accent3>
      <a:accent4>
        <a:srgbClr val="956251"/>
      </a:accent4>
      <a:accent5>
        <a:srgbClr val="918485"/>
      </a:accent5>
      <a:accent6>
        <a:srgbClr val="855D5D"/>
      </a:accent6>
      <a:hlink>
        <a:srgbClr val="0000FF"/>
      </a:hlink>
      <a:folHlink>
        <a:srgbClr val="FF00FF"/>
      </a:folHlink>
    </a:clrScheme>
    <a:fontScheme name="Retrospect">
      <a:majorFont>
        <a:latin typeface="Helvetica"/>
        <a:ea typeface="Helvetica"/>
        <a:cs typeface="Helvetica"/>
      </a:majorFont>
      <a:minorFont>
        <a:latin typeface="Calibri"/>
        <a:ea typeface="Calibri"/>
        <a:cs typeface="Calibri"/>
      </a:minorFont>
    </a:fontScheme>
    <a:fmtScheme name="Retrospec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