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72" r:id="rId1"/>
  </p:sldMasterIdLst>
  <p:notesMasterIdLst>
    <p:notesMasterId r:id="rId14"/>
  </p:notesMasterIdLst>
  <p:sldIdLst>
    <p:sldId id="256" r:id="rId2"/>
    <p:sldId id="275" r:id="rId3"/>
    <p:sldId id="257" r:id="rId4"/>
    <p:sldId id="258" r:id="rId5"/>
    <p:sldId id="265" r:id="rId6"/>
    <p:sldId id="266" r:id="rId7"/>
    <p:sldId id="262" r:id="rId8"/>
    <p:sldId id="276" r:id="rId9"/>
    <p:sldId id="264" r:id="rId10"/>
    <p:sldId id="261" r:id="rId11"/>
    <p:sldId id="273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9"/>
    <p:restoredTop sz="95928"/>
  </p:normalViewPr>
  <p:slideViewPr>
    <p:cSldViewPr snapToGrid="0" snapToObjects="1">
      <p:cViewPr varScale="1">
        <p:scale>
          <a:sx n="112" d="100"/>
          <a:sy n="112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37391-7D61-934C-A47F-8E425623719D}" type="datetimeFigureOut">
              <a:rPr lang="en-US" smtClean="0"/>
              <a:t>3/7/18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0D5A0-EFA7-FE41-819B-339AA5E76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6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0D5A0-EFA7-FE41-819B-339AA5E760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55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WOAN has no sound basis in international good practice, </a:t>
            </a:r>
          </a:p>
          <a:p>
            <a:r>
              <a:rPr lang="en-GB" dirty="0" smtClean="0"/>
              <a:t>the international GSM Association (GSMA) have cast doubt on the viability of the single wholesale network model as opposed to competition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GB" dirty="0" smtClean="0"/>
              <a:t>our own network licensees have already rolled-out an infrastructure that is arguably among the best on the Continent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0D5A0-EFA7-FE41-819B-339AA5E760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53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dirty="0" smtClean="0"/>
              <a:t>South Africa Connect: Creating Opportunities, Ensuring Inclusion: South Africa’s Broadband Policy: the open access network envisaged was a voluntary public-private venture involving existing licensees</a:t>
            </a:r>
            <a:r>
              <a:rPr lang="en-US" dirty="0" smtClean="0">
                <a:effectLst/>
              </a:rPr>
              <a:t> </a:t>
            </a:r>
          </a:p>
          <a:p>
            <a:pPr lvl="1"/>
            <a:r>
              <a:rPr lang="en-GB" dirty="0" smtClean="0"/>
              <a:t>Draft Policy: 3 April 2013, “advocates for the development of wholesale backbone networks by the public and private sector players” </a:t>
            </a:r>
          </a:p>
          <a:p>
            <a:pPr lvl="1"/>
            <a:r>
              <a:rPr lang="en-GB" dirty="0" smtClean="0"/>
              <a:t>Review Report: provides for a number of new policy developments including anti-hoarding principles, but does Not include the sweeping new powers for the Minister of Telecommunications and Postal Services, which are provided for in the White Paper.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0D5A0-EFA7-FE41-819B-339AA5E760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91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3">
              <a:spcBef>
                <a:spcPts val="1000"/>
              </a:spcBef>
            </a:pPr>
            <a:r>
              <a:rPr lang="en-GB" dirty="0" smtClean="0"/>
              <a:t>Section 192 of the Constitution requires that broadcasting be regulated by an “independent authority”;</a:t>
            </a:r>
          </a:p>
          <a:p>
            <a:pPr marL="685800" lvl="3">
              <a:spcBef>
                <a:spcPts val="1000"/>
              </a:spcBef>
            </a:pPr>
            <a:r>
              <a:rPr lang="en-GB" dirty="0" smtClean="0"/>
              <a:t>the Preamble to the ICASA Act: ICASA is established as an “independent body to regulate broadcasting, postal services and electronic communications”.</a:t>
            </a:r>
          </a:p>
          <a:p>
            <a:pPr marL="685800" lvl="3">
              <a:spcBef>
                <a:spcPts val="1000"/>
              </a:spcBef>
            </a:pPr>
            <a:r>
              <a:rPr lang="en-GB" dirty="0" smtClean="0"/>
              <a:t>We need to ensure our policies help us realise and protect the rights in our Constitution</a:t>
            </a:r>
            <a:r>
              <a:rPr lang="en-US" dirty="0" smtClean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0D5A0-EFA7-FE41-819B-339AA5E760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91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7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567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896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599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684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5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249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388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8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549F821-FF69-874D-97E0-BA8A19CD405B}" type="datetimeFigureOut">
              <a:rPr lang="en-US" smtClean="0"/>
              <a:t>3/7/18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502B59D-AF45-884D-9695-58DE1D47C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7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3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077111"/>
            <a:ext cx="10349653" cy="354753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/>
              <a:t/>
            </a:r>
            <a:br>
              <a:rPr lang="en-GB" b="1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6534" y="1725606"/>
            <a:ext cx="8161866" cy="2048934"/>
          </a:xfrm>
        </p:spPr>
        <p:txBody>
          <a:bodyPr>
            <a:normAutofit/>
          </a:bodyPr>
          <a:lstStyle/>
          <a:p>
            <a:r>
              <a:rPr lang="en-GB" b="1" dirty="0" smtClean="0"/>
              <a:t>SUBMISSIONS </a:t>
            </a:r>
            <a:r>
              <a:rPr lang="en-GB" b="1" dirty="0"/>
              <a:t>BY THE SOS COALITION AND MEDIA MONITORING AFRICA ON THE ECA AMENDMENT BILL 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dirty="0" err="1"/>
              <a:t>Duduetsang</a:t>
            </a:r>
            <a:r>
              <a:rPr lang="en-GB" dirty="0"/>
              <a:t> </a:t>
            </a:r>
            <a:r>
              <a:rPr lang="en-GB" dirty="0" err="1"/>
              <a:t>Makuse</a:t>
            </a:r>
            <a:r>
              <a:rPr lang="en-GB" dirty="0"/>
              <a:t> and William Bird </a:t>
            </a:r>
            <a:r>
              <a:rPr lang="en-GB" dirty="0" smtClean="0"/>
              <a:t>7 </a:t>
            </a:r>
            <a:r>
              <a:rPr lang="en-GB" dirty="0"/>
              <a:t>March 2018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MMA LOGO.jpg" descr="MMA LOGO.jpg"/>
          <p:cNvPicPr>
            <a:picLocks noChangeAspect="1"/>
          </p:cNvPicPr>
          <p:nvPr/>
        </p:nvPicPr>
        <p:blipFill>
          <a:blip r:embed="rId2">
            <a:extLst/>
          </a:blip>
          <a:srcRect b="32814"/>
          <a:stretch>
            <a:fillRect/>
          </a:stretch>
        </p:blipFill>
        <p:spPr>
          <a:xfrm>
            <a:off x="1097280" y="5557665"/>
            <a:ext cx="4366605" cy="86449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63960" y="5273139"/>
            <a:ext cx="3202253" cy="143354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04399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8064"/>
          </a:xfrm>
        </p:spPr>
        <p:txBody>
          <a:bodyPr>
            <a:normAutofit/>
          </a:bodyPr>
          <a:lstStyle/>
          <a:p>
            <a:r>
              <a:rPr lang="en-US" dirty="0" smtClean="0"/>
              <a:t>Spectrum: One Independent Regulator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17480" cy="5145018"/>
          </a:xfrm>
        </p:spPr>
        <p:txBody>
          <a:bodyPr>
            <a:normAutofit/>
          </a:bodyPr>
          <a:lstStyle/>
          <a:p>
            <a:r>
              <a:rPr lang="en-GB" dirty="0" smtClean="0"/>
              <a:t>ECA vests </a:t>
            </a:r>
            <a:r>
              <a:rPr lang="en-GB" dirty="0"/>
              <a:t>exclusive control and management of the radio-frequency spectrum </a:t>
            </a:r>
            <a:r>
              <a:rPr lang="en-GB" dirty="0" smtClean="0"/>
              <a:t>and infrastructure regulation to ICASA</a:t>
            </a:r>
          </a:p>
          <a:p>
            <a:endParaRPr lang="en-GB" dirty="0" smtClean="0"/>
          </a:p>
          <a:p>
            <a:r>
              <a:rPr lang="en-GB" dirty="0" smtClean="0"/>
              <a:t>Minister: Powers only to approve the radio frequency spectrum plan &amp; ensure adequate spectrum for the security services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Bill </a:t>
            </a:r>
            <a:r>
              <a:rPr lang="en-GB" dirty="0" smtClean="0"/>
              <a:t>makes </a:t>
            </a:r>
            <a:r>
              <a:rPr lang="en-GB" dirty="0"/>
              <a:t>no amendments to the provisions of </a:t>
            </a:r>
            <a:r>
              <a:rPr lang="en-GB" dirty="0" smtClean="0"/>
              <a:t>the ECA 2005 </a:t>
            </a:r>
            <a:r>
              <a:rPr lang="en-GB" dirty="0"/>
              <a:t>and </a:t>
            </a:r>
            <a:r>
              <a:rPr lang="en-GB" dirty="0" smtClean="0"/>
              <a:t>the </a:t>
            </a:r>
            <a:r>
              <a:rPr lang="en-GB" dirty="0"/>
              <a:t>ICASA </a:t>
            </a:r>
            <a:r>
              <a:rPr lang="en-GB" dirty="0" smtClean="0"/>
              <a:t>Act 2000 </a:t>
            </a:r>
            <a:r>
              <a:rPr lang="en-GB" dirty="0"/>
              <a:t>regarding ICASA itself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In addition</a:t>
            </a:r>
            <a:r>
              <a:rPr lang="en-GB" dirty="0"/>
              <a:t> w</a:t>
            </a:r>
            <a:r>
              <a:rPr lang="en-GB" dirty="0" smtClean="0"/>
              <a:t>hite Paper: ICASA is </a:t>
            </a:r>
            <a:r>
              <a:rPr lang="en-GB" dirty="0"/>
              <a:t>to be replaced, at least in respect of its ICT </a:t>
            </a:r>
            <a:r>
              <a:rPr lang="en-GB" dirty="0" smtClean="0"/>
              <a:t>functions </a:t>
            </a:r>
            <a:r>
              <a:rPr lang="en-GB" dirty="0"/>
              <a:t>by an entirely new regulator</a:t>
            </a:r>
            <a:r>
              <a:rPr lang="en-US" dirty="0" smtClean="0">
                <a:effectLst/>
              </a:rPr>
              <a:t> </a:t>
            </a:r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05281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COMPETITION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Not clear how bill encourages </a:t>
            </a:r>
            <a:r>
              <a:rPr lang="en-US" dirty="0" smtClean="0"/>
              <a:t>competition</a:t>
            </a:r>
            <a:r>
              <a:rPr lang="en-US" dirty="0" smtClean="0"/>
              <a:t>, especially if </a:t>
            </a:r>
            <a:r>
              <a:rPr lang="en-US" dirty="0"/>
              <a:t> </a:t>
            </a:r>
            <a:r>
              <a:rPr lang="en-US" dirty="0" smtClean="0"/>
              <a:t>ICASA is split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Need a single converged regulator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are real competition challenges but subsections may lead to litigation and delays over definitional matters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 support greater consultation and cooperation between ICASA and Competition Commission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58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8063"/>
          </a:xfrm>
        </p:spPr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57867"/>
            <a:ext cx="10058400" cy="5300133"/>
          </a:xfrm>
        </p:spPr>
        <p:txBody>
          <a:bodyPr>
            <a:normAutofit/>
          </a:bodyPr>
          <a:lstStyle/>
          <a:p>
            <a:pPr marL="219455" indent="-219455" defTabSz="877823">
              <a:spcBef>
                <a:spcPts val="900"/>
              </a:spcBef>
              <a:defRPr sz="2688"/>
            </a:pPr>
            <a:r>
              <a:rPr lang="en-US" dirty="0"/>
              <a:t>In an era of convergence we need one department of </a:t>
            </a:r>
            <a:r>
              <a:rPr lang="en-US" dirty="0" smtClean="0"/>
              <a:t>communications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rPr lang="en-US" dirty="0" smtClean="0"/>
              <a:t>We call for withdrawal of the entire bill</a:t>
            </a:r>
            <a:endParaRPr lang="en-US" dirty="0"/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rPr lang="en-US" dirty="0"/>
              <a:t>We need a total re think of </a:t>
            </a:r>
            <a:r>
              <a:rPr lang="en-US" dirty="0" smtClean="0"/>
              <a:t>a Bill </a:t>
            </a:r>
            <a:r>
              <a:rPr lang="en-US" dirty="0"/>
              <a:t>which:</a:t>
            </a:r>
          </a:p>
          <a:p>
            <a:pPr marL="658368" lvl="1" indent="-219455" defTabSz="877823">
              <a:spcBef>
                <a:spcPts val="900"/>
              </a:spcBef>
              <a:defRPr sz="2688"/>
            </a:pPr>
            <a:r>
              <a:rPr lang="en-US" dirty="0" smtClean="0"/>
              <a:t>Reinforces </a:t>
            </a:r>
            <a:r>
              <a:rPr lang="en-US" dirty="0"/>
              <a:t>the independence of ICASA not undermine it</a:t>
            </a:r>
          </a:p>
          <a:p>
            <a:pPr marL="658368" lvl="1" indent="-219455" defTabSz="877823">
              <a:spcBef>
                <a:spcPts val="900"/>
              </a:spcBef>
              <a:defRPr sz="2688"/>
            </a:pPr>
            <a:r>
              <a:rPr lang="en-US" dirty="0"/>
              <a:t>Takes cognizance of the ICT review processes</a:t>
            </a:r>
          </a:p>
          <a:p>
            <a:pPr marL="658368" lvl="1" indent="-219455" defTabSz="877823">
              <a:spcBef>
                <a:spcPts val="900"/>
              </a:spcBef>
              <a:defRPr sz="2688"/>
            </a:pPr>
            <a:r>
              <a:rPr lang="en-US" dirty="0"/>
              <a:t>Is clearly rooted in a human rights framework, with reference to relevant African </a:t>
            </a:r>
            <a:r>
              <a:rPr lang="en-US" dirty="0" smtClean="0"/>
              <a:t>principles </a:t>
            </a:r>
            <a:r>
              <a:rPr lang="en-US" dirty="0"/>
              <a:t>&amp; our constitution</a:t>
            </a:r>
          </a:p>
          <a:p>
            <a:pPr marL="658368" lvl="1" indent="-219455" defTabSz="877823">
              <a:spcBef>
                <a:spcPts val="900"/>
              </a:spcBef>
              <a:defRPr sz="2688"/>
            </a:pPr>
            <a:r>
              <a:rPr lang="en-US" dirty="0"/>
              <a:t>Seeks to build on a multi stakeholder platform, encourages competition &amp; doesn’t expose sector to easy abuse for corrupt ends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0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773253"/>
            <a:ext cx="4135120" cy="4813813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GB" dirty="0"/>
              <a:t>MMA is </a:t>
            </a:r>
            <a:r>
              <a:rPr lang="en-GB" dirty="0" smtClean="0"/>
              <a:t>an NGO- monitoring </a:t>
            </a:r>
            <a:r>
              <a:rPr lang="en-GB" dirty="0"/>
              <a:t>the media since 1993. </a:t>
            </a:r>
            <a:endParaRPr lang="en-GB" dirty="0" smtClean="0"/>
          </a:p>
          <a:p>
            <a:pPr marL="228600" lvl="2">
              <a:spcBef>
                <a:spcPts val="1000"/>
              </a:spcBef>
            </a:pPr>
            <a:r>
              <a:rPr lang="en-GB" dirty="0" smtClean="0"/>
              <a:t>Promote </a:t>
            </a:r>
            <a:r>
              <a:rPr lang="en-GB" dirty="0"/>
              <a:t>the development of a free, fair, ethical and critical media culture in South Africa and the rest of the continent. </a:t>
            </a:r>
            <a:endParaRPr lang="en-GB" dirty="0" smtClean="0"/>
          </a:p>
          <a:p>
            <a:pPr marL="685800" lvl="3">
              <a:spcBef>
                <a:spcPts val="1000"/>
              </a:spcBef>
            </a:pPr>
            <a:r>
              <a:rPr lang="en-GB" dirty="0" smtClean="0"/>
              <a:t>media </a:t>
            </a:r>
            <a:r>
              <a:rPr lang="en-GB" dirty="0"/>
              <a:t>ethics, media quality and media freedom. </a:t>
            </a:r>
            <a:endParaRPr lang="en-GB" dirty="0" smtClean="0"/>
          </a:p>
          <a:p>
            <a:pPr marL="228600" lvl="2">
              <a:spcBef>
                <a:spcPts val="1000"/>
              </a:spcBef>
            </a:pPr>
            <a:r>
              <a:rPr lang="en-GB" dirty="0" smtClean="0"/>
              <a:t>In 25 years:  Over 200 media </a:t>
            </a:r>
            <a:r>
              <a:rPr lang="en-GB" dirty="0"/>
              <a:t>monitoring projects </a:t>
            </a:r>
            <a:r>
              <a:rPr lang="en-GB" dirty="0" smtClean="0"/>
              <a:t>–relating </a:t>
            </a:r>
            <a:r>
              <a:rPr lang="en-GB" dirty="0"/>
              <a:t>to key human rights issues, and </a:t>
            </a:r>
            <a:r>
              <a:rPr lang="en-GB" dirty="0" smtClean="0"/>
              <a:t>media </a:t>
            </a:r>
            <a:r>
              <a:rPr lang="en-GB" dirty="0"/>
              <a:t>quality.  </a:t>
            </a:r>
            <a:endParaRPr lang="en-GB" dirty="0" smtClean="0"/>
          </a:p>
          <a:p>
            <a:pPr marL="228600" lvl="2">
              <a:spcBef>
                <a:spcPts val="1000"/>
              </a:spcBef>
            </a:pPr>
            <a:r>
              <a:rPr lang="en-GB" dirty="0" smtClean="0"/>
              <a:t>MMA challenges </a:t>
            </a:r>
            <a:r>
              <a:rPr lang="en-GB" dirty="0"/>
              <a:t>the </a:t>
            </a:r>
            <a:r>
              <a:rPr lang="en-GB" dirty="0" smtClean="0"/>
              <a:t>media with </a:t>
            </a:r>
            <a:r>
              <a:rPr lang="en-GB" dirty="0"/>
              <a:t>the overt objective of promoting human rights and democracy through the media. 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082799"/>
            <a:ext cx="4483947" cy="4182533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GB" dirty="0" smtClean="0"/>
              <a:t>SOS: A </a:t>
            </a:r>
            <a:r>
              <a:rPr lang="en-GB" dirty="0"/>
              <a:t>civil society </a:t>
            </a:r>
            <a:r>
              <a:rPr lang="en-GB" dirty="0" smtClean="0"/>
              <a:t>coalition advocating </a:t>
            </a:r>
            <a:r>
              <a:rPr lang="en-GB" dirty="0"/>
              <a:t>for </a:t>
            </a:r>
            <a:r>
              <a:rPr lang="en-GB" dirty="0" smtClean="0"/>
              <a:t>robust </a:t>
            </a:r>
            <a:r>
              <a:rPr lang="en-GB" dirty="0"/>
              <a:t>public broadcasting in the public interest to deepen our constitutional </a:t>
            </a:r>
            <a:r>
              <a:rPr lang="en-GB" dirty="0" smtClean="0"/>
              <a:t>democracy</a:t>
            </a:r>
            <a:r>
              <a:rPr lang="en-GB" dirty="0"/>
              <a:t> </a:t>
            </a:r>
            <a:r>
              <a:rPr lang="en-GB" dirty="0" smtClean="0"/>
              <a:t>since 2008</a:t>
            </a:r>
          </a:p>
          <a:p>
            <a:pPr marL="228600" lvl="2">
              <a:spcBef>
                <a:spcPts val="1000"/>
              </a:spcBef>
            </a:pPr>
            <a:r>
              <a:rPr lang="en-GB" dirty="0" smtClean="0"/>
              <a:t>The coalition: trade </a:t>
            </a:r>
            <a:r>
              <a:rPr lang="en-GB" dirty="0"/>
              <a:t>unions, non-governmental organisations (NGOs), community-based organisations (CBOs), community media, independent film and TV production sector organisations; academics, freedom of expression activists and concerned individuals</a:t>
            </a:r>
            <a:r>
              <a:rPr lang="en-US" dirty="0" smtClean="0">
                <a:effectLst/>
              </a:rPr>
              <a:t> </a:t>
            </a:r>
            <a:endParaRPr lang="en-GB" dirty="0" smtClean="0"/>
          </a:p>
          <a:p>
            <a:pPr marL="228600" lvl="2">
              <a:spcBef>
                <a:spcPts val="1000"/>
              </a:spcBef>
            </a:pPr>
            <a:r>
              <a:rPr lang="en-GB" dirty="0" smtClean="0"/>
              <a:t>Campaigns  to </a:t>
            </a:r>
            <a:r>
              <a:rPr lang="en-GB" dirty="0"/>
              <a:t>promote citizen-friendly policy, legislative and regulatory changes to broadcasting.</a:t>
            </a:r>
            <a:endParaRPr lang="en-US" dirty="0"/>
          </a:p>
          <a:p>
            <a:endParaRPr lang="en-US" dirty="0"/>
          </a:p>
        </p:txBody>
      </p:sp>
      <p:pic>
        <p:nvPicPr>
          <p:cNvPr id="9" name="Picture 8" descr="../../../../../../../Desktop/SOS%20logo%20lands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548" y="735925"/>
            <a:ext cx="2501707" cy="1119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MMA LOGO.jpg" descr="MMA LOGO.jpg"/>
          <p:cNvPicPr>
            <a:picLocks noChangeAspect="1"/>
          </p:cNvPicPr>
          <p:nvPr/>
        </p:nvPicPr>
        <p:blipFill>
          <a:blip r:embed="rId3">
            <a:extLst/>
          </a:blip>
          <a:srcRect b="32814"/>
          <a:stretch>
            <a:fillRect/>
          </a:stretch>
        </p:blipFill>
        <p:spPr>
          <a:xfrm>
            <a:off x="1200150" y="929840"/>
            <a:ext cx="4032251" cy="79829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2794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submission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90688"/>
            <a:ext cx="1028037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000" dirty="0" smtClean="0"/>
              <a:t>We believe amendments are necessary but the current iterations are unconstitutional</a:t>
            </a:r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Our submissions are an attempt </a:t>
            </a:r>
            <a:r>
              <a:rPr lang="en-GB" sz="2000" dirty="0"/>
              <a:t>to assist the DTPS and the Portfolio Committees in realising:</a:t>
            </a:r>
            <a:endParaRPr lang="en-US" sz="2000" dirty="0"/>
          </a:p>
          <a:p>
            <a:r>
              <a:rPr lang="en-GB" sz="2000" dirty="0"/>
              <a:t> </a:t>
            </a:r>
            <a:endParaRPr lang="en-US" sz="2000" dirty="0"/>
          </a:p>
          <a:p>
            <a:pPr marL="1200150" lvl="2" indent="-285750">
              <a:buFont typeface="Arial" charset="0"/>
              <a:buChar char="•"/>
            </a:pPr>
            <a:r>
              <a:rPr lang="en-GB" sz="2000" dirty="0"/>
              <a:t>the need for a legislative framework that recognises the reality of convergence; </a:t>
            </a:r>
            <a:r>
              <a:rPr lang="en-GB" sz="2000" dirty="0" smtClean="0"/>
              <a:t>and</a:t>
            </a:r>
            <a:endParaRPr lang="en-US" sz="2000" dirty="0" smtClean="0"/>
          </a:p>
          <a:p>
            <a:pPr lvl="2"/>
            <a:r>
              <a:rPr lang="en-GB" sz="2000" dirty="0"/>
              <a:t> </a:t>
            </a:r>
            <a:endParaRPr lang="en-US" sz="2000" dirty="0"/>
          </a:p>
          <a:p>
            <a:pPr marL="1200150" lvl="2" indent="-285750">
              <a:buFont typeface="Arial" charset="0"/>
              <a:buChar char="•"/>
            </a:pPr>
            <a:r>
              <a:rPr lang="en-GB" sz="2000" dirty="0"/>
              <a:t>the need to ensure independent regulation of electronic communications, </a:t>
            </a:r>
            <a:r>
              <a:rPr lang="en-GB" sz="2000" dirty="0" smtClean="0"/>
              <a:t>as </a:t>
            </a:r>
            <a:r>
              <a:rPr lang="en-GB" sz="2000" dirty="0"/>
              <a:t>provided for in section 192 of </a:t>
            </a:r>
            <a:r>
              <a:rPr lang="en-GB" sz="2000" dirty="0" smtClean="0"/>
              <a:t>the South African Constitution</a:t>
            </a:r>
          </a:p>
          <a:p>
            <a:pPr marL="1200150" lvl="2" indent="-285750">
              <a:buFont typeface="Arial" charset="0"/>
              <a:buChar char="•"/>
            </a:pPr>
            <a:endParaRPr lang="en-GB" sz="2000" dirty="0" smtClean="0"/>
          </a:p>
          <a:p>
            <a:pPr marL="1200150" lvl="2" indent="-285750">
              <a:buFont typeface="Arial" charset="0"/>
              <a:buChar char="•"/>
            </a:pPr>
            <a:r>
              <a:rPr lang="en-GB" sz="2000" dirty="0"/>
              <a:t>t</a:t>
            </a:r>
            <a:r>
              <a:rPr lang="en-GB" sz="2000" dirty="0" smtClean="0"/>
              <a:t>he need to ensure that a human rights framing is foregrounded in ICT policy</a:t>
            </a:r>
          </a:p>
          <a:p>
            <a:pPr marL="1200150" lvl="2" indent="-285750">
              <a:buFont typeface="Arial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524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591" y="365125"/>
            <a:ext cx="10797209" cy="1325563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Policy Incoherence: Processes Ignored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81" y="1219200"/>
            <a:ext cx="5014711" cy="5283200"/>
          </a:xfrm>
        </p:spPr>
        <p:txBody>
          <a:bodyPr>
            <a:normAutofit/>
          </a:bodyPr>
          <a:lstStyle/>
          <a:p>
            <a:endParaRPr lang="en-GB" b="1" dirty="0" smtClean="0"/>
          </a:p>
          <a:p>
            <a:r>
              <a:rPr lang="en-GB" b="1" dirty="0" smtClean="0"/>
              <a:t>2012: </a:t>
            </a:r>
            <a:r>
              <a:rPr lang="en-GB" dirty="0" smtClean="0"/>
              <a:t>National </a:t>
            </a:r>
            <a:r>
              <a:rPr lang="en-GB" dirty="0"/>
              <a:t>Integrated ICT Policy Review Process </a:t>
            </a:r>
            <a:r>
              <a:rPr lang="en-GB" b="1" dirty="0" smtClean="0"/>
              <a:t>launched </a:t>
            </a:r>
          </a:p>
          <a:p>
            <a:r>
              <a:rPr lang="en-GB" b="1" dirty="0" smtClean="0"/>
              <a:t>2013</a:t>
            </a:r>
            <a:r>
              <a:rPr lang="en-GB" dirty="0" smtClean="0"/>
              <a:t>: </a:t>
            </a:r>
            <a:r>
              <a:rPr lang="en-GB" dirty="0"/>
              <a:t>G</a:t>
            </a:r>
            <a:r>
              <a:rPr lang="en-GB" dirty="0" smtClean="0"/>
              <a:t>uiding </a:t>
            </a:r>
            <a:r>
              <a:rPr lang="en-GB" dirty="0"/>
              <a:t>principles </a:t>
            </a:r>
            <a:r>
              <a:rPr lang="en-GB" dirty="0" smtClean="0"/>
              <a:t>for ICT Review </a:t>
            </a:r>
            <a:r>
              <a:rPr lang="en-GB" dirty="0"/>
              <a:t>Process (“the Framing Paper</a:t>
            </a:r>
            <a:r>
              <a:rPr lang="en-GB" dirty="0" smtClean="0"/>
              <a:t>”)</a:t>
            </a:r>
            <a:r>
              <a:rPr lang="en-US" dirty="0"/>
              <a:t> </a:t>
            </a:r>
          </a:p>
          <a:p>
            <a:r>
              <a:rPr lang="en-GB" b="1" dirty="0" smtClean="0"/>
              <a:t>2014: </a:t>
            </a:r>
            <a:r>
              <a:rPr lang="en-GB" dirty="0" smtClean="0"/>
              <a:t>ICT </a:t>
            </a:r>
            <a:r>
              <a:rPr lang="en-GB" dirty="0"/>
              <a:t>Policy Green </a:t>
            </a:r>
            <a:r>
              <a:rPr lang="en-GB" dirty="0" smtClean="0"/>
              <a:t>Paper published</a:t>
            </a:r>
          </a:p>
          <a:p>
            <a:r>
              <a:rPr lang="en-GB" b="1" dirty="0" smtClean="0"/>
              <a:t>2014: </a:t>
            </a:r>
            <a:r>
              <a:rPr lang="en-GB" dirty="0"/>
              <a:t>the DOC </a:t>
            </a:r>
            <a:r>
              <a:rPr lang="en-GB" dirty="0" smtClean="0"/>
              <a:t>SPLIT: </a:t>
            </a:r>
            <a:r>
              <a:rPr lang="en-GB" b="1" dirty="0" smtClean="0"/>
              <a:t> </a:t>
            </a:r>
            <a:r>
              <a:rPr lang="en-GB" b="1" dirty="0"/>
              <a:t>DOC </a:t>
            </a:r>
            <a:r>
              <a:rPr lang="en-GB" b="1" dirty="0" smtClean="0"/>
              <a:t>and </a:t>
            </a:r>
            <a:r>
              <a:rPr lang="en-GB" b="1" dirty="0"/>
              <a:t>DTPS</a:t>
            </a:r>
            <a:r>
              <a:rPr lang="en-GB" dirty="0" smtClean="0"/>
              <a:t>,</a:t>
            </a:r>
          </a:p>
          <a:p>
            <a:r>
              <a:rPr lang="en-GB" b="1" dirty="0" smtClean="0"/>
              <a:t>2014</a:t>
            </a:r>
            <a:r>
              <a:rPr lang="en-GB" dirty="0" smtClean="0"/>
              <a:t>: Broadcasting </a:t>
            </a:r>
            <a:r>
              <a:rPr lang="en-GB" dirty="0"/>
              <a:t>Policy Issues </a:t>
            </a:r>
            <a:r>
              <a:rPr lang="en-GB" dirty="0" smtClean="0"/>
              <a:t>Notice</a:t>
            </a:r>
          </a:p>
          <a:p>
            <a:r>
              <a:rPr lang="en-GB" b="1" dirty="0" smtClean="0"/>
              <a:t>2014</a:t>
            </a:r>
            <a:r>
              <a:rPr lang="en-GB" dirty="0" smtClean="0"/>
              <a:t>: DTPS - National </a:t>
            </a:r>
            <a:r>
              <a:rPr lang="en-GB" dirty="0"/>
              <a:t>Integrated ICT Policy Discussion Paper (“the Discussion Paper);</a:t>
            </a:r>
            <a:endParaRPr lang="en-US" dirty="0"/>
          </a:p>
          <a:p>
            <a:r>
              <a:rPr lang="en-GB" b="1" dirty="0" smtClean="0"/>
              <a:t>2015</a:t>
            </a:r>
            <a:r>
              <a:rPr lang="en-GB" dirty="0" smtClean="0"/>
              <a:t>: ICT </a:t>
            </a:r>
            <a:r>
              <a:rPr lang="en-GB" dirty="0"/>
              <a:t>Policy Review </a:t>
            </a:r>
            <a:r>
              <a:rPr lang="en-GB" dirty="0" smtClean="0"/>
              <a:t>Report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b="1" dirty="0" smtClean="0"/>
              <a:t>2016</a:t>
            </a:r>
            <a:r>
              <a:rPr lang="en-GB" dirty="0" smtClean="0"/>
              <a:t>: ICT </a:t>
            </a:r>
            <a:r>
              <a:rPr lang="en-GB" dirty="0"/>
              <a:t>Policy White </a:t>
            </a:r>
            <a:r>
              <a:rPr lang="en-GB" dirty="0" smtClean="0"/>
              <a:t>Paper published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04239" y="1470454"/>
            <a:ext cx="5128053" cy="5031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0">
              <a:buFont typeface="Wingdings" pitchFamily="2" charset="2"/>
              <a:buNone/>
            </a:pPr>
            <a:endParaRPr lang="en-US" dirty="0" smtClean="0"/>
          </a:p>
          <a:p>
            <a:pPr lvl="1"/>
            <a:r>
              <a:rPr lang="en-US" sz="2000" dirty="0" smtClean="0"/>
              <a:t>DOC S</a:t>
            </a:r>
            <a:r>
              <a:rPr lang="en-GB" sz="2000" dirty="0" err="1" smtClean="0"/>
              <a:t>plit</a:t>
            </a:r>
            <a:r>
              <a:rPr lang="en-GB" sz="2000" dirty="0" smtClean="0"/>
              <a:t> before </a:t>
            </a:r>
            <a:r>
              <a:rPr lang="en-GB" sz="2000" dirty="0"/>
              <a:t>the finalisation of the ICT policy review and the release of the White Paper.</a:t>
            </a:r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No </a:t>
            </a:r>
            <a:r>
              <a:rPr lang="en-GB" sz="2000" dirty="0"/>
              <a:t>mention was made of the previous iterations of the ICT Policy Review </a:t>
            </a:r>
            <a:r>
              <a:rPr lang="en-GB" sz="2000" dirty="0" smtClean="0"/>
              <a:t>Process</a:t>
            </a:r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Aspects </a:t>
            </a:r>
            <a:r>
              <a:rPr lang="en-GB" sz="2000" dirty="0"/>
              <a:t>of </a:t>
            </a:r>
            <a:r>
              <a:rPr lang="en-GB" sz="2000" dirty="0" smtClean="0"/>
              <a:t>white </a:t>
            </a:r>
            <a:r>
              <a:rPr lang="en-GB" sz="2000" dirty="0"/>
              <a:t>Paper bear no relation to </a:t>
            </a:r>
            <a:r>
              <a:rPr lang="en-GB" sz="2000" dirty="0" smtClean="0"/>
              <a:t>policy </a:t>
            </a:r>
            <a:r>
              <a:rPr lang="en-GB" sz="2000" dirty="0"/>
              <a:t>recommendations contained in the Review </a:t>
            </a:r>
            <a:r>
              <a:rPr lang="en-GB" sz="2000" dirty="0" smtClean="0"/>
              <a:t>Report</a:t>
            </a:r>
          </a:p>
          <a:p>
            <a:pPr marL="274320" lvl="1" indent="0"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54932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82739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Policy Incoherence: One Department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314432" cy="4050792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GB" dirty="0" smtClean="0"/>
              <a:t>Convergence is a technological and economic reality</a:t>
            </a:r>
            <a:endParaRPr lang="en-GB" dirty="0"/>
          </a:p>
          <a:p>
            <a:pPr marL="228600" lvl="1">
              <a:spcBef>
                <a:spcPts val="1000"/>
              </a:spcBef>
            </a:pPr>
            <a:r>
              <a:rPr lang="en-GB" dirty="0" smtClean="0"/>
              <a:t>Department split  </a:t>
            </a:r>
            <a:r>
              <a:rPr lang="en-GB" dirty="0"/>
              <a:t>flew in the face of technological developments </a:t>
            </a:r>
            <a:r>
              <a:rPr lang="en-GB" dirty="0" smtClean="0"/>
              <a:t>worldwide</a:t>
            </a:r>
          </a:p>
          <a:p>
            <a:pPr marL="228600" lvl="1">
              <a:spcBef>
                <a:spcPts val="1000"/>
              </a:spcBef>
            </a:pPr>
            <a:r>
              <a:rPr lang="en-GB" dirty="0" smtClean="0"/>
              <a:t>The Review Report: Integrated, complex ICT ecosystem is the departure point for the recommendations</a:t>
            </a:r>
            <a:endParaRPr lang="en-GB" dirty="0"/>
          </a:p>
          <a:p>
            <a:pPr marL="228600" lvl="1">
              <a:spcBef>
                <a:spcPts val="1000"/>
              </a:spcBef>
            </a:pPr>
            <a:r>
              <a:rPr lang="en-GB" dirty="0" smtClean="0"/>
              <a:t>The ECA:  </a:t>
            </a:r>
            <a:r>
              <a:rPr lang="en-US" dirty="0" smtClean="0"/>
              <a:t>section </a:t>
            </a:r>
            <a:r>
              <a:rPr lang="en-US" dirty="0"/>
              <a:t>2(a): “to promote and facilitate the convergence of telecommunications, broadcasting, information technologies and other services contemplated in this </a:t>
            </a:r>
            <a:r>
              <a:rPr lang="en-US" dirty="0" smtClean="0"/>
              <a:t>Act”</a:t>
            </a:r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We need to </a:t>
            </a:r>
            <a:r>
              <a:rPr lang="en-GB" dirty="0" smtClean="0"/>
              <a:t>ensure </a:t>
            </a:r>
            <a:r>
              <a:rPr lang="en-GB" dirty="0"/>
              <a:t>that </a:t>
            </a:r>
            <a:r>
              <a:rPr lang="en-GB" dirty="0" smtClean="0"/>
              <a:t>South Africa’s ICT </a:t>
            </a:r>
            <a:r>
              <a:rPr lang="en-GB" dirty="0"/>
              <a:t>needs are met in a holistic and integrated fashion to promote convergence and the development of the sector as a whole.</a:t>
            </a:r>
            <a:r>
              <a:rPr lang="en-US" dirty="0" smtClean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309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435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Policy Incoherence</a:t>
            </a:r>
            <a:r>
              <a:rPr lang="en-US" smtClean="0"/>
              <a:t>: No Rights </a:t>
            </a:r>
            <a:r>
              <a:rPr lang="en-US" dirty="0" smtClean="0"/>
              <a:t>based Framework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5506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MMA and SOS are </a:t>
            </a:r>
            <a:r>
              <a:rPr lang="en-GB" dirty="0" smtClean="0"/>
              <a:t>deeply </a:t>
            </a:r>
            <a:r>
              <a:rPr lang="en-GB" dirty="0"/>
              <a:t>concerned by the absence </a:t>
            </a:r>
            <a:r>
              <a:rPr lang="en-GB" dirty="0" smtClean="0"/>
              <a:t>of </a:t>
            </a:r>
            <a:r>
              <a:rPr lang="en-GB" dirty="0"/>
              <a:t>rights-based framing for the ECA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Only reference is the stated objects </a:t>
            </a:r>
            <a:r>
              <a:rPr lang="en-GB" dirty="0"/>
              <a:t>of the </a:t>
            </a:r>
            <a:r>
              <a:rPr lang="en-GB" dirty="0" smtClean="0"/>
              <a:t>Bill: </a:t>
            </a:r>
            <a:r>
              <a:rPr lang="en-GB" dirty="0"/>
              <a:t>transformation, open access, cutting the cost of communication, provision of quality services to peoples with disabilities</a:t>
            </a:r>
            <a:r>
              <a:rPr lang="en-GB" dirty="0" smtClean="0"/>
              <a:t>,</a:t>
            </a:r>
          </a:p>
          <a:p>
            <a:pPr lvl="2"/>
            <a:r>
              <a:rPr lang="en-GB" dirty="0" smtClean="0"/>
              <a:t>No </a:t>
            </a:r>
            <a:r>
              <a:rPr lang="en-GB" dirty="0"/>
              <a:t>mention or reference </a:t>
            </a:r>
            <a:r>
              <a:rPr lang="en-GB" dirty="0" smtClean="0"/>
              <a:t>to </a:t>
            </a:r>
            <a:r>
              <a:rPr lang="en-GB" dirty="0"/>
              <a:t>the African Declaration on Internet Rights and </a:t>
            </a:r>
            <a:r>
              <a:rPr lang="en-GB" dirty="0" smtClean="0"/>
              <a:t>Freedoms </a:t>
            </a:r>
          </a:p>
          <a:p>
            <a:pPr lvl="2"/>
            <a:r>
              <a:rPr lang="en-GB" dirty="0" smtClean="0"/>
              <a:t>No reference to African </a:t>
            </a:r>
            <a:r>
              <a:rPr lang="en-GB" dirty="0"/>
              <a:t>Platform on Access to Information</a:t>
            </a:r>
            <a:r>
              <a:rPr lang="en-US" dirty="0" smtClean="0">
                <a:effectLst/>
              </a:rPr>
              <a:t> </a:t>
            </a:r>
          </a:p>
          <a:p>
            <a:pPr lvl="2"/>
            <a:endParaRPr lang="en-US" dirty="0"/>
          </a:p>
          <a:p>
            <a:pPr marL="384048" lvl="2" indent="0">
              <a:buNone/>
            </a:pPr>
            <a:endParaRPr lang="en-ZA" dirty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Ensuring </a:t>
            </a:r>
            <a:r>
              <a:rPr lang="en-GB" dirty="0"/>
              <a:t>that the rights of the marginalised, </a:t>
            </a:r>
            <a:r>
              <a:rPr lang="en-GB" dirty="0" smtClean="0"/>
              <a:t>principles </a:t>
            </a:r>
            <a:r>
              <a:rPr lang="en-GB" dirty="0"/>
              <a:t>of open access and other internet rights </a:t>
            </a:r>
            <a:r>
              <a:rPr lang="en-GB" dirty="0" smtClean="0"/>
              <a:t>needs to be foregrounded</a:t>
            </a:r>
            <a:r>
              <a:rPr lang="en-US" dirty="0" smtClean="0">
                <a:effectLst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Coherent </a:t>
            </a:r>
            <a:r>
              <a:rPr lang="en-GB" dirty="0"/>
              <a:t>continent-leading policy and law relating to ICT </a:t>
            </a:r>
            <a:r>
              <a:rPr lang="en-GB" dirty="0" smtClean="0"/>
              <a:t>must be </a:t>
            </a:r>
            <a:r>
              <a:rPr lang="en-GB" dirty="0"/>
              <a:t>framed, by our </a:t>
            </a:r>
            <a:r>
              <a:rPr lang="en-GB" dirty="0" smtClean="0"/>
              <a:t>own constitutional obligations, </a:t>
            </a:r>
            <a:r>
              <a:rPr lang="en-GB" dirty="0"/>
              <a:t>rights-based obligations </a:t>
            </a:r>
            <a:r>
              <a:rPr lang="en-GB" dirty="0" smtClean="0"/>
              <a:t>and draw </a:t>
            </a:r>
            <a:r>
              <a:rPr lang="en-GB" dirty="0"/>
              <a:t>on </a:t>
            </a:r>
            <a:r>
              <a:rPr lang="en-GB" dirty="0" smtClean="0"/>
              <a:t>declarations </a:t>
            </a:r>
            <a:r>
              <a:rPr lang="en-GB" dirty="0"/>
              <a:t>of our continent and </a:t>
            </a:r>
            <a:r>
              <a:rPr lang="en-GB" dirty="0" smtClean="0"/>
              <a:t>other </a:t>
            </a:r>
            <a:r>
              <a:rPr lang="en-GB" dirty="0"/>
              <a:t>rights-based declarations and instruments</a:t>
            </a:r>
            <a:r>
              <a:rPr lang="en-US" dirty="0" smtClean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4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ZA" dirty="0"/>
              <a:t>WIRELESS OPEN ACCESS NETWORK (WOAN)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880" y="1495168"/>
            <a:ext cx="10387639" cy="5239264"/>
          </a:xfrm>
        </p:spPr>
        <p:txBody>
          <a:bodyPr>
            <a:normAutofit/>
          </a:bodyPr>
          <a:lstStyle/>
          <a:p>
            <a:r>
              <a:rPr lang="en-GB" dirty="0" smtClean="0"/>
              <a:t>This </a:t>
            </a:r>
            <a:r>
              <a:rPr lang="en-GB" dirty="0"/>
              <a:t>proposal highly problematic, </a:t>
            </a:r>
            <a:r>
              <a:rPr lang="en-GB" dirty="0" smtClean="0"/>
              <a:t>some of the </a:t>
            </a:r>
            <a:r>
              <a:rPr lang="en-GB" dirty="0"/>
              <a:t>reasons </a:t>
            </a:r>
            <a:r>
              <a:rPr lang="en-GB" dirty="0" smtClean="0"/>
              <a:t>are set </a:t>
            </a:r>
            <a:r>
              <a:rPr lang="en-GB" dirty="0"/>
              <a:t>out </a:t>
            </a:r>
            <a:r>
              <a:rPr lang="en-GB" dirty="0" smtClean="0"/>
              <a:t>below</a:t>
            </a:r>
            <a:r>
              <a:rPr lang="en-GB" dirty="0"/>
              <a:t>:</a:t>
            </a:r>
            <a:endParaRPr lang="en-GB" dirty="0" smtClean="0"/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No </a:t>
            </a:r>
            <a:r>
              <a:rPr lang="en-GB" sz="1800" dirty="0"/>
              <a:t>Basis in ICT Policy Review </a:t>
            </a:r>
            <a:r>
              <a:rPr lang="en-GB" sz="1800" dirty="0" smtClean="0"/>
              <a:t>Process </a:t>
            </a:r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Public Sector Investment: </a:t>
            </a:r>
          </a:p>
          <a:p>
            <a:pPr marL="1074220" lvl="5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No clarity on Who is to get the licence? Existing </a:t>
            </a:r>
            <a:r>
              <a:rPr lang="en-GB" sz="1800" dirty="0" err="1" smtClean="0"/>
              <a:t>licencees</a:t>
            </a:r>
            <a:r>
              <a:rPr lang="en-GB" sz="1800" dirty="0" smtClean="0"/>
              <a:t>?</a:t>
            </a:r>
            <a:endParaRPr lang="en-GB" sz="1800" dirty="0"/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An </a:t>
            </a:r>
            <a:r>
              <a:rPr lang="en-GB" sz="1800" dirty="0"/>
              <a:t>Untried </a:t>
            </a:r>
            <a:r>
              <a:rPr lang="en-GB" sz="1800" dirty="0" smtClean="0"/>
              <a:t>Experiment: </a:t>
            </a:r>
          </a:p>
          <a:p>
            <a:pPr marL="1074220" lvl="5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Rwanda &amp; Mexico not tested viable models </a:t>
            </a:r>
            <a:endParaRPr lang="en-US" sz="1800" dirty="0" smtClean="0"/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No Feasibility/ Market Study: </a:t>
            </a:r>
          </a:p>
          <a:p>
            <a:pPr marL="1074220" lvl="5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Socio-Economic </a:t>
            </a:r>
            <a:r>
              <a:rPr lang="en-GB" sz="1800" dirty="0"/>
              <a:t>Impact Assessment System (SEIAS) report</a:t>
            </a:r>
            <a:r>
              <a:rPr lang="en-US" sz="1800" dirty="0"/>
              <a:t> </a:t>
            </a:r>
            <a:r>
              <a:rPr lang="en-US" sz="1800" dirty="0" smtClean="0"/>
              <a:t>not enough</a:t>
            </a:r>
            <a:endParaRPr lang="en-GB" sz="1800" dirty="0" smtClean="0"/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Licensing </a:t>
            </a:r>
            <a:r>
              <a:rPr lang="en-GB" sz="1800" dirty="0"/>
              <a:t>Framework and </a:t>
            </a:r>
            <a:r>
              <a:rPr lang="en-GB" sz="1800" dirty="0" smtClean="0"/>
              <a:t>Process: </a:t>
            </a:r>
          </a:p>
          <a:p>
            <a:pPr marL="1074220" lvl="5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Procedurally flawed &amp; constitutionally invalid</a:t>
            </a:r>
            <a:endParaRPr lang="en-GB" sz="1800" dirty="0"/>
          </a:p>
          <a:p>
            <a:pPr marL="754380" lvl="4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Special Incentives: </a:t>
            </a:r>
          </a:p>
          <a:p>
            <a:pPr marL="1074220" lvl="5" indent="-342900">
              <a:spcBef>
                <a:spcPts val="1000"/>
              </a:spcBef>
              <a:buFont typeface="+mj-lt"/>
              <a:buAutoNum type="arabicPeriod"/>
            </a:pPr>
            <a:r>
              <a:rPr lang="en-GB" sz="1800" dirty="0" smtClean="0"/>
              <a:t>These </a:t>
            </a:r>
            <a:r>
              <a:rPr lang="en-GB" sz="1800" dirty="0"/>
              <a:t>may differ from ICASA’s standard terms and conditions for I-ECNS licensees</a:t>
            </a:r>
            <a:r>
              <a:rPr lang="en-US" sz="1800" dirty="0"/>
              <a:t> 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56650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139687" y="1868557"/>
            <a:ext cx="10215701" cy="4321106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State needs to invest properly, alongside the private sector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</a:t>
            </a:r>
            <a:r>
              <a:rPr lang="en-GB" dirty="0" smtClean="0"/>
              <a:t>ppropriate and effective regulation of existing licensees by ICASA is required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State is empowered to develop electronic communications backbone and network infrastructure via state-owned Broadband </a:t>
            </a:r>
            <a:r>
              <a:rPr lang="en-GB" dirty="0" err="1" smtClean="0"/>
              <a:t>Infraco</a:t>
            </a:r>
            <a:r>
              <a:rPr lang="en-GB" dirty="0" smtClean="0"/>
              <a:t>, Telkom SA Limited, and </a:t>
            </a:r>
            <a:r>
              <a:rPr lang="en-GB" dirty="0" err="1" smtClean="0"/>
              <a:t>Sentech</a:t>
            </a:r>
            <a:r>
              <a:rPr lang="en-GB" dirty="0" smtClean="0"/>
              <a:t> Limited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Don</a:t>
            </a:r>
            <a:r>
              <a:rPr lang="mr-IN" dirty="0" smtClean="0"/>
              <a:t>’</a:t>
            </a:r>
            <a:r>
              <a:rPr lang="en-GB" dirty="0" smtClean="0"/>
              <a:t>t need untested new network (with no research to back it up) but a </a:t>
            </a:r>
            <a:r>
              <a:rPr lang="en-GB" dirty="0" smtClean="0"/>
              <a:t>strong regulatory commitment to providing affordable universal access and service to support infrastructure, services and content</a:t>
            </a:r>
            <a:endParaRPr lang="en-US" dirty="0" smtClean="0"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We call for the withdrawal of this entire proposal and section in the Bill.</a:t>
            </a:r>
            <a:r>
              <a:rPr lang="en-US" dirty="0"/>
              <a:t> 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WOAN Recommendations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390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777999"/>
            <a:ext cx="10058400" cy="4792133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GB" dirty="0" smtClean="0"/>
              <a:t>Proposed changes to the spectrum management regime: some technical in nature, others fundamental and others incorrect in principle or unconstitutional or both. </a:t>
            </a:r>
          </a:p>
          <a:p>
            <a:pPr marL="228600" lvl="1">
              <a:spcBef>
                <a:spcPts val="1000"/>
              </a:spcBef>
            </a:pPr>
            <a:endParaRPr lang="en-GB" dirty="0" smtClean="0"/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No clarity or motivation why minister getting involved</a:t>
            </a:r>
          </a:p>
          <a:p>
            <a:pPr marL="228600" lvl="1">
              <a:spcBef>
                <a:spcPts val="1000"/>
              </a:spcBef>
            </a:pPr>
            <a:endParaRPr lang="en-GB" dirty="0" smtClean="0"/>
          </a:p>
          <a:p>
            <a:pPr marL="228600" lvl="1">
              <a:spcBef>
                <a:spcPts val="1000"/>
              </a:spcBef>
            </a:pPr>
            <a:r>
              <a:rPr lang="en-GB" dirty="0" smtClean="0"/>
              <a:t>Unconstitutional </a:t>
            </a:r>
            <a:r>
              <a:rPr lang="mr-IN" dirty="0" smtClean="0"/>
              <a:t>–</a:t>
            </a:r>
            <a:r>
              <a:rPr lang="en-GB" dirty="0" smtClean="0"/>
              <a:t> undermines the independence of </a:t>
            </a:r>
            <a:r>
              <a:rPr lang="en-GB" dirty="0"/>
              <a:t>I</a:t>
            </a:r>
            <a:r>
              <a:rPr lang="en-GB" dirty="0" smtClean="0"/>
              <a:t>CASA</a:t>
            </a:r>
            <a:endParaRPr lang="en-US" dirty="0"/>
          </a:p>
          <a:p>
            <a:pPr marL="502920" lvl="3" indent="0">
              <a:spcBef>
                <a:spcPts val="1000"/>
              </a:spcBef>
              <a:buNone/>
            </a:pP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GB" dirty="0"/>
              <a:t>Capacity and </a:t>
            </a:r>
            <a:r>
              <a:rPr lang="en-GB" dirty="0" smtClean="0"/>
              <a:t>Co-ordination</a:t>
            </a:r>
          </a:p>
          <a:p>
            <a:pPr lvl="2"/>
            <a:r>
              <a:rPr lang="en-GB" dirty="0" smtClean="0"/>
              <a:t>Already </a:t>
            </a:r>
            <a:r>
              <a:rPr lang="en-GB" dirty="0"/>
              <a:t>a shortage of spectrum expertise within both the Department and ICASA</a:t>
            </a:r>
            <a:r>
              <a:rPr lang="en-GB" dirty="0" smtClean="0"/>
              <a:t>.</a:t>
            </a:r>
          </a:p>
          <a:p>
            <a:pPr lvl="2"/>
            <a:r>
              <a:rPr lang="en-GB" dirty="0" smtClean="0"/>
              <a:t>Proposed amendments will make this worse </a:t>
            </a:r>
            <a:endParaRPr lang="en-US" dirty="0"/>
          </a:p>
          <a:p>
            <a:pPr marL="228600" lvl="1">
              <a:spcBef>
                <a:spcPts val="1000"/>
              </a:spcBef>
            </a:pPr>
            <a:r>
              <a:rPr lang="en-GB" dirty="0"/>
              <a:t>Use it or Lose it Principle </a:t>
            </a:r>
            <a:endParaRPr lang="en-GB" dirty="0" smtClean="0"/>
          </a:p>
          <a:p>
            <a:pPr marL="502920" lvl="2">
              <a:spcBef>
                <a:spcPts val="1000"/>
              </a:spcBef>
            </a:pPr>
            <a:r>
              <a:rPr lang="en-GB" dirty="0" smtClean="0"/>
              <a:t>We support it</a:t>
            </a:r>
          </a:p>
          <a:p>
            <a:pPr marL="228600" lvl="1">
              <a:spcBef>
                <a:spcPts val="1000"/>
              </a:spcBef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330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2435</TotalTime>
  <Words>1202</Words>
  <Application>Microsoft Macintosh PowerPoint</Application>
  <PresentationFormat>Widescreen</PresentationFormat>
  <Paragraphs>126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Mangal</vt:lpstr>
      <vt:lpstr>Rockwell</vt:lpstr>
      <vt:lpstr>Rockwell Condensed</vt:lpstr>
      <vt:lpstr>Rockwell Extra Bold</vt:lpstr>
      <vt:lpstr>Wingdings</vt:lpstr>
      <vt:lpstr>Arial</vt:lpstr>
      <vt:lpstr>Wood Type</vt:lpstr>
      <vt:lpstr>          </vt:lpstr>
      <vt:lpstr>PowerPoint Presentation</vt:lpstr>
      <vt:lpstr>Why submission </vt:lpstr>
      <vt:lpstr>Policy Incoherence: Processes Ignored </vt:lpstr>
      <vt:lpstr>Policy Incoherence: One Department Needed</vt:lpstr>
      <vt:lpstr>Policy Incoherence: No Rights based Framework </vt:lpstr>
      <vt:lpstr>WIRELESS OPEN ACCESS NETWORK (WOAN) </vt:lpstr>
      <vt:lpstr>WOAN Recommendations</vt:lpstr>
      <vt:lpstr>SPECTRUM</vt:lpstr>
      <vt:lpstr>Spectrum: One Independent Regulator</vt:lpstr>
      <vt:lpstr>COMPETITION </vt:lpstr>
      <vt:lpstr>Conclusions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Thandi Smith</cp:lastModifiedBy>
  <cp:revision>47</cp:revision>
  <dcterms:created xsi:type="dcterms:W3CDTF">2018-03-05T14:12:44Z</dcterms:created>
  <dcterms:modified xsi:type="dcterms:W3CDTF">2018-03-07T08:21:09Z</dcterms:modified>
</cp:coreProperties>
</file>