
<file path=[Content_Types].xml><?xml version="1.0" encoding="utf-8"?>
<Types xmlns="http://schemas.openxmlformats.org/package/2006/content-types">
  <Default ContentType="application/x-fontdata" Extension="fntdata"/>
  <Default ContentType="image/jpeg" Extension="jpeg"/>
  <Default ContentType="audio/m4a" Extension="m4a"/>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29LT Riwaya Informal" charset="1" panose="00000500000000000000"/>
      <p:regular r:id="rId11"/>
    </p:embeddedFont>
    <p:embeddedFont>
      <p:font typeface="29LT Riwaya" charset="1" panose="00000500000000000000"/>
      <p:regular r:id="rId12"/>
    </p:embeddedFont>
    <p:embeddedFont>
      <p:font typeface="Barlow" charset="1" panose="000005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9.jpeg" Type="http://schemas.openxmlformats.org/officeDocument/2006/relationships/image"/><Relationship Id="rId6" Target="../media/aAGOwTg75Is.m4a" Type="http://schemas.microsoft.com/office/2007/relationships/media"/><Relationship Id="rId7" Target="../media/aAGOwTg75Is.m4a" Type="http://schemas.openxmlformats.org/officeDocument/2006/relationships/audio"/></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ailto:thevoicegavelclub09@gmail.com" TargetMode="External" Type="http://schemas.openxmlformats.org/officeDocument/2006/relationships/hyperlink"/><Relationship Id="rId3" Target="../media/image2.png" Type="http://schemas.openxmlformats.org/officeDocument/2006/relationships/image"/><Relationship Id="rId4" Target="../media/image8.png" Type="http://schemas.openxmlformats.org/officeDocument/2006/relationships/image"/><Relationship Id="rId5" Target="https://www.thevoicegavelclub.com/general-5-1" TargetMode="External" Type="http://schemas.openxmlformats.org/officeDocument/2006/relationships/hyperlink"/><Relationship Id="rId6" Target="https://www.thevoicegavelclub.com/donation"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DCCE2"/>
        </a:solidFill>
      </p:bgPr>
    </p:bg>
    <p:spTree>
      <p:nvGrpSpPr>
        <p:cNvPr id="1" name=""/>
        <p:cNvGrpSpPr/>
        <p:nvPr/>
      </p:nvGrpSpPr>
      <p:grpSpPr>
        <a:xfrm>
          <a:off x="0" y="0"/>
          <a:ext cx="0" cy="0"/>
          <a:chOff x="0" y="0"/>
          <a:chExt cx="0" cy="0"/>
        </a:xfrm>
      </p:grpSpPr>
      <p:grpSp>
        <p:nvGrpSpPr>
          <p:cNvPr name="Group 2" id="2"/>
          <p:cNvGrpSpPr/>
          <p:nvPr/>
        </p:nvGrpSpPr>
        <p:grpSpPr>
          <a:xfrm rot="0">
            <a:off x="4311128" y="597261"/>
            <a:ext cx="12283050" cy="2339111"/>
            <a:chOff x="0" y="0"/>
            <a:chExt cx="16377400" cy="3118815"/>
          </a:xfrm>
        </p:grpSpPr>
        <p:sp>
          <p:nvSpPr>
            <p:cNvPr name="Freeform 3" id="3"/>
            <p:cNvSpPr/>
            <p:nvPr/>
          </p:nvSpPr>
          <p:spPr>
            <a:xfrm flipH="false" flipV="false" rot="0">
              <a:off x="0" y="0"/>
              <a:ext cx="16377400" cy="3118815"/>
            </a:xfrm>
            <a:custGeom>
              <a:avLst/>
              <a:gdLst/>
              <a:ahLst/>
              <a:cxnLst/>
              <a:rect r="r" b="b" t="t" l="l"/>
              <a:pathLst>
                <a:path h="3118815" w="16377400">
                  <a:moveTo>
                    <a:pt x="0" y="0"/>
                  </a:moveTo>
                  <a:lnTo>
                    <a:pt x="16377400" y="0"/>
                  </a:lnTo>
                  <a:lnTo>
                    <a:pt x="16377400" y="3118815"/>
                  </a:lnTo>
                  <a:lnTo>
                    <a:pt x="0" y="3118815"/>
                  </a:lnTo>
                  <a:close/>
                </a:path>
              </a:pathLst>
            </a:custGeom>
            <a:solidFill>
              <a:srgbClr val="771108">
                <a:alpha val="0"/>
              </a:srgbClr>
            </a:solidFill>
          </p:spPr>
        </p:sp>
        <p:sp>
          <p:nvSpPr>
            <p:cNvPr name="TextBox 4" id="4"/>
            <p:cNvSpPr txBox="true"/>
            <p:nvPr/>
          </p:nvSpPr>
          <p:spPr>
            <a:xfrm>
              <a:off x="0" y="0"/>
              <a:ext cx="16377400" cy="3118815"/>
            </a:xfrm>
            <a:prstGeom prst="rect">
              <a:avLst/>
            </a:prstGeom>
          </p:spPr>
          <p:txBody>
            <a:bodyPr anchor="ctr" rtlCol="false" tIns="0" lIns="0" bIns="0" rIns="0"/>
            <a:lstStyle/>
            <a:p>
              <a:pPr algn="l">
                <a:lnSpc>
                  <a:spcPts val="11040"/>
                </a:lnSpc>
              </a:pPr>
              <a:r>
                <a:rPr lang="en-US" sz="9200">
                  <a:solidFill>
                    <a:srgbClr val="771108"/>
                  </a:solidFill>
                  <a:latin typeface="29LT Riwaya Informal"/>
                  <a:ea typeface="29LT Riwaya Informal"/>
                  <a:cs typeface="29LT Riwaya Informal"/>
                  <a:sym typeface="29LT Riwaya Informal"/>
                </a:rPr>
                <a:t>YOUTH Serving YOUTH</a:t>
              </a:r>
            </a:p>
          </p:txBody>
        </p:sp>
      </p:grpSp>
      <p:grpSp>
        <p:nvGrpSpPr>
          <p:cNvPr name="Group 5" id="5"/>
          <p:cNvGrpSpPr/>
          <p:nvPr/>
        </p:nvGrpSpPr>
        <p:grpSpPr>
          <a:xfrm rot="0">
            <a:off x="0" y="8657503"/>
            <a:ext cx="18288000" cy="1201593"/>
            <a:chOff x="0" y="0"/>
            <a:chExt cx="24384000" cy="1602124"/>
          </a:xfrm>
        </p:grpSpPr>
        <p:sp>
          <p:nvSpPr>
            <p:cNvPr name="Freeform 6" id="6"/>
            <p:cNvSpPr/>
            <p:nvPr/>
          </p:nvSpPr>
          <p:spPr>
            <a:xfrm flipH="false" flipV="false" rot="0">
              <a:off x="0" y="0"/>
              <a:ext cx="24383998" cy="1602124"/>
            </a:xfrm>
            <a:custGeom>
              <a:avLst/>
              <a:gdLst/>
              <a:ahLst/>
              <a:cxnLst/>
              <a:rect r="r" b="b" t="t" l="l"/>
              <a:pathLst>
                <a:path h="1602124" w="24383998">
                  <a:moveTo>
                    <a:pt x="0" y="0"/>
                  </a:moveTo>
                  <a:lnTo>
                    <a:pt x="24383998" y="0"/>
                  </a:lnTo>
                  <a:lnTo>
                    <a:pt x="24383998" y="1602124"/>
                  </a:lnTo>
                  <a:lnTo>
                    <a:pt x="0" y="1602124"/>
                  </a:lnTo>
                  <a:close/>
                </a:path>
              </a:pathLst>
            </a:custGeom>
            <a:solidFill>
              <a:srgbClr val="000000">
                <a:alpha val="0"/>
              </a:srgbClr>
            </a:solidFill>
          </p:spPr>
        </p:sp>
        <p:sp>
          <p:nvSpPr>
            <p:cNvPr name="TextBox 7" id="7"/>
            <p:cNvSpPr txBox="true"/>
            <p:nvPr/>
          </p:nvSpPr>
          <p:spPr>
            <a:xfrm>
              <a:off x="0" y="0"/>
              <a:ext cx="24384000" cy="1602124"/>
            </a:xfrm>
            <a:prstGeom prst="rect">
              <a:avLst/>
            </a:prstGeom>
          </p:spPr>
          <p:txBody>
            <a:bodyPr anchor="t" rtlCol="false" tIns="0" lIns="0" bIns="0" rIns="0"/>
            <a:lstStyle/>
            <a:p>
              <a:pPr algn="ctr">
                <a:lnSpc>
                  <a:spcPts val="6119"/>
                </a:lnSpc>
              </a:pPr>
              <a:r>
                <a:rPr lang="en-US" sz="5099" spc="50">
                  <a:solidFill>
                    <a:srgbClr val="771108"/>
                  </a:solidFill>
                  <a:latin typeface="29LT Riwaya"/>
                  <a:ea typeface="29LT Riwaya"/>
                  <a:cs typeface="29LT Riwaya"/>
                  <a:sym typeface="29LT Riwaya"/>
                </a:rPr>
                <a:t>For more info:  thevoicegavelclub.com</a:t>
              </a:r>
            </a:p>
          </p:txBody>
        </p:sp>
      </p:grpSp>
      <p:grpSp>
        <p:nvGrpSpPr>
          <p:cNvPr name="Group 8" id="8"/>
          <p:cNvGrpSpPr/>
          <p:nvPr/>
        </p:nvGrpSpPr>
        <p:grpSpPr>
          <a:xfrm rot="0">
            <a:off x="5805481" y="3721347"/>
            <a:ext cx="6473799" cy="4128744"/>
            <a:chOff x="0" y="0"/>
            <a:chExt cx="8631733" cy="5504992"/>
          </a:xfrm>
        </p:grpSpPr>
        <p:sp>
          <p:nvSpPr>
            <p:cNvPr name="Freeform 9" id="9"/>
            <p:cNvSpPr/>
            <p:nvPr/>
          </p:nvSpPr>
          <p:spPr>
            <a:xfrm flipH="false" flipV="false" rot="0">
              <a:off x="0" y="0"/>
              <a:ext cx="8631795" cy="5504948"/>
            </a:xfrm>
            <a:custGeom>
              <a:avLst/>
              <a:gdLst/>
              <a:ahLst/>
              <a:cxnLst/>
              <a:rect r="r" b="b" t="t" l="l"/>
              <a:pathLst>
                <a:path h="5504948" w="8631795">
                  <a:moveTo>
                    <a:pt x="0" y="0"/>
                  </a:moveTo>
                  <a:lnTo>
                    <a:pt x="8631795" y="0"/>
                  </a:lnTo>
                  <a:lnTo>
                    <a:pt x="8631795" y="5504948"/>
                  </a:lnTo>
                  <a:lnTo>
                    <a:pt x="0" y="5504948"/>
                  </a:lnTo>
                  <a:close/>
                </a:path>
              </a:pathLst>
            </a:custGeom>
            <a:solidFill>
              <a:srgbClr val="DDCCE2"/>
            </a:solidFill>
          </p:spPr>
        </p:sp>
        <p:sp>
          <p:nvSpPr>
            <p:cNvPr name="TextBox 10" id="10"/>
            <p:cNvSpPr txBox="true"/>
            <p:nvPr/>
          </p:nvSpPr>
          <p:spPr>
            <a:xfrm>
              <a:off x="0" y="-85725"/>
              <a:ext cx="8631733" cy="5590717"/>
            </a:xfrm>
            <a:prstGeom prst="rect">
              <a:avLst/>
            </a:prstGeom>
          </p:spPr>
          <p:txBody>
            <a:bodyPr anchor="ctr" rtlCol="false" tIns="50800" lIns="50800" bIns="50800" rIns="50800"/>
            <a:lstStyle/>
            <a:p>
              <a:pPr algn="ctr">
                <a:lnSpc>
                  <a:spcPts val="7038"/>
                </a:lnSpc>
              </a:pPr>
              <a:r>
                <a:rPr lang="en-US" sz="5100">
                  <a:solidFill>
                    <a:srgbClr val="771108"/>
                  </a:solidFill>
                  <a:latin typeface="29LT Riwaya Informal"/>
                  <a:ea typeface="29LT Riwaya Informal"/>
                  <a:cs typeface="29LT Riwaya Informal"/>
                  <a:sym typeface="29LT Riwaya Informal"/>
                </a:rPr>
                <a:t>025 Sponsorship Package</a:t>
              </a:r>
            </a:p>
            <a:p>
              <a:pPr algn="ctr">
                <a:lnSpc>
                  <a:spcPts val="7038"/>
                </a:lnSpc>
              </a:pPr>
              <a:r>
                <a:rPr lang="en-US" sz="5100">
                  <a:solidFill>
                    <a:srgbClr val="771108"/>
                  </a:solidFill>
                  <a:latin typeface="29LT Riwaya Informal"/>
                  <a:ea typeface="29LT Riwaya Informal"/>
                  <a:cs typeface="29LT Riwaya Informal"/>
                  <a:sym typeface="29LT Riwaya Informal"/>
                </a:rPr>
                <a:t>Theme: </a:t>
              </a:r>
            </a:p>
            <a:p>
              <a:pPr algn="ctr">
                <a:lnSpc>
                  <a:spcPts val="8693"/>
                </a:lnSpc>
              </a:pPr>
              <a:r>
                <a:rPr lang="en-US" sz="6299">
                  <a:solidFill>
                    <a:srgbClr val="771108"/>
                  </a:solidFill>
                  <a:latin typeface="29LT Riwaya Informal"/>
                  <a:ea typeface="29LT Riwaya Informal"/>
                  <a:cs typeface="29LT Riwaya Informal"/>
                  <a:sym typeface="29LT Riwaya Informal"/>
                </a:rPr>
                <a:t>Lasting Impact</a:t>
              </a:r>
            </a:p>
          </p:txBody>
        </p:sp>
      </p:grpSp>
      <p:sp>
        <p:nvSpPr>
          <p:cNvPr name="Freeform 11" id="11"/>
          <p:cNvSpPr/>
          <p:nvPr/>
        </p:nvSpPr>
        <p:spPr>
          <a:xfrm flipH="false" flipV="false" rot="0">
            <a:off x="12279280" y="3274509"/>
            <a:ext cx="5716457" cy="5022420"/>
          </a:xfrm>
          <a:custGeom>
            <a:avLst/>
            <a:gdLst/>
            <a:ahLst/>
            <a:cxnLst/>
            <a:rect r="r" b="b" t="t" l="l"/>
            <a:pathLst>
              <a:path h="5022420" w="5716457">
                <a:moveTo>
                  <a:pt x="0" y="0"/>
                </a:moveTo>
                <a:lnTo>
                  <a:pt x="5716457" y="0"/>
                </a:lnTo>
                <a:lnTo>
                  <a:pt x="5716457" y="5022420"/>
                </a:lnTo>
                <a:lnTo>
                  <a:pt x="0" y="5022420"/>
                </a:lnTo>
                <a:lnTo>
                  <a:pt x="0" y="0"/>
                </a:lnTo>
                <a:close/>
              </a:path>
            </a:pathLst>
          </a:custGeom>
          <a:blipFill>
            <a:blip r:embed="rId2"/>
            <a:stretch>
              <a:fillRect l="-22126" t="0" r="-20507" b="-7796"/>
            </a:stretch>
          </a:blipFill>
        </p:spPr>
      </p:sp>
      <p:sp>
        <p:nvSpPr>
          <p:cNvPr name="Freeform 12" id="12"/>
          <p:cNvSpPr/>
          <p:nvPr/>
        </p:nvSpPr>
        <p:spPr>
          <a:xfrm flipH="false" flipV="false" rot="0">
            <a:off x="373224" y="210388"/>
            <a:ext cx="2376645" cy="2376645"/>
          </a:xfrm>
          <a:custGeom>
            <a:avLst/>
            <a:gdLst/>
            <a:ahLst/>
            <a:cxnLst/>
            <a:rect r="r" b="b" t="t" l="l"/>
            <a:pathLst>
              <a:path h="2376645" w="2376645">
                <a:moveTo>
                  <a:pt x="0" y="0"/>
                </a:moveTo>
                <a:lnTo>
                  <a:pt x="2376646" y="0"/>
                </a:lnTo>
                <a:lnTo>
                  <a:pt x="2376646" y="2376645"/>
                </a:lnTo>
                <a:lnTo>
                  <a:pt x="0" y="2376645"/>
                </a:lnTo>
                <a:lnTo>
                  <a:pt x="0" y="0"/>
                </a:lnTo>
                <a:close/>
              </a:path>
            </a:pathLst>
          </a:custGeom>
          <a:blipFill>
            <a:blip r:embed="rId3"/>
            <a:stretch>
              <a:fillRect l="0" t="0" r="0" b="0"/>
            </a:stretch>
          </a:blipFill>
        </p:spPr>
      </p:sp>
      <p:sp>
        <p:nvSpPr>
          <p:cNvPr name="Freeform 13" id="13"/>
          <p:cNvSpPr/>
          <p:nvPr/>
        </p:nvSpPr>
        <p:spPr>
          <a:xfrm flipH="false" flipV="false" rot="0">
            <a:off x="373224" y="3274509"/>
            <a:ext cx="5716457" cy="5044261"/>
          </a:xfrm>
          <a:custGeom>
            <a:avLst/>
            <a:gdLst/>
            <a:ahLst/>
            <a:cxnLst/>
            <a:rect r="r" b="b" t="t" l="l"/>
            <a:pathLst>
              <a:path h="5044261" w="5716457">
                <a:moveTo>
                  <a:pt x="0" y="0"/>
                </a:moveTo>
                <a:lnTo>
                  <a:pt x="5716457" y="0"/>
                </a:lnTo>
                <a:lnTo>
                  <a:pt x="5716457" y="5044262"/>
                </a:lnTo>
                <a:lnTo>
                  <a:pt x="0" y="5044262"/>
                </a:lnTo>
                <a:lnTo>
                  <a:pt x="0" y="0"/>
                </a:lnTo>
                <a:close/>
              </a:path>
            </a:pathLst>
          </a:custGeom>
          <a:blipFill>
            <a:blip r:embed="rId4"/>
            <a:stretch>
              <a:fillRect l="-3264" t="0" r="0" b="0"/>
            </a:stretch>
          </a:blipFill>
        </p:spPr>
      </p:sp>
      <p:pic>
        <p:nvPicPr>
          <p:cNvPr name="Picture 14" id="14">
            <a:hlinkClick action="ppaction://media"/>
          </p:cNvPr>
          <p:cNvPicPr>
            <a:picLocks noChangeAspect="true"/>
          </p:cNvPicPr>
          <p:nvPr>
            <a:audioFile r:link="rId7"/>
            <p:extLst>
              <p:ext uri="{DAA4B4D4-6D71-4841-9C94-3DE7FCFB9230}">
                <p14:media xmlns:p14="http://schemas.microsoft.com/office/powerpoint/2010/main" r:embed="rId6"/>
              </p:ext>
            </p:extLst>
          </p:nvPr>
        </p:nvPicPr>
        <p:blipFill>
          <a:blip r:embed="rId5"/>
          <a:stretch>
            <a:fillRect/>
          </a:stretch>
        </p:blipFill>
        <p:spPr>
          <a:xfrm>
            <a:off x="8629650" y="4629150"/>
            <a:ext cx="1028700" cy="1028700"/>
          </a:xfrm>
          <a:prstGeom prst="rect">
            <a:avLst/>
          </a:prstGeom>
        </p:spPr>
      </p:pic>
    </p:spTree>
  </p:cSld>
  <p:clrMapOvr>
    <a:masterClrMapping/>
  </p:clrMapOvr>
  <p:timing>
    <p:tnLst>
      <p:par>
        <p:cTn dur="indefinite" restart="never" nodeType="tmRoot">
          <p:childTnLst>
            <p:cmd cmd="playFrom(0.0)">
              <p:cBhvr>
                <p:cTn/>
                <p:tgtEl>
                  <p:spTgt spid="14"/>
                </p:tgtEl>
              </p:cBhvr>
            </p:cmd>
            <p:audio>
              <p:cMediaNode vol="100000" showWhenStopped="false">
                <p:cTn/>
                <p:tgtEl>
                  <p:spTgt spid="14"/>
                </p:tgtEl>
              </p:cMediaNode>
            </p:audio>
          </p:childTnLst>
        </p:cTn>
      </p:par>
    </p:tnLst>
  </p:timing>
</p:sld>
</file>

<file path=ppt/slides/slide2.xml><?xml version="1.0" encoding="utf-8"?>
<p:sld xmlns:p="http://schemas.openxmlformats.org/presentationml/2006/main" xmlns:a="http://schemas.openxmlformats.org/drawingml/2006/main">
  <p:cSld>
    <p:bg>
      <p:bgPr>
        <a:solidFill>
          <a:srgbClr val="DDCCE2"/>
        </a:solidFill>
      </p:bgPr>
    </p:bg>
    <p:spTree>
      <p:nvGrpSpPr>
        <p:cNvPr id="1" name=""/>
        <p:cNvGrpSpPr/>
        <p:nvPr/>
      </p:nvGrpSpPr>
      <p:grpSpPr>
        <a:xfrm>
          <a:off x="0" y="0"/>
          <a:ext cx="0" cy="0"/>
          <a:chOff x="0" y="0"/>
          <a:chExt cx="0" cy="0"/>
        </a:xfrm>
      </p:grpSpPr>
      <p:grpSp>
        <p:nvGrpSpPr>
          <p:cNvPr name="Group 2" id="2"/>
          <p:cNvGrpSpPr/>
          <p:nvPr/>
        </p:nvGrpSpPr>
        <p:grpSpPr>
          <a:xfrm rot="0">
            <a:off x="848585" y="0"/>
            <a:ext cx="15568932" cy="10299540"/>
            <a:chOff x="0" y="0"/>
            <a:chExt cx="20758576" cy="13732720"/>
          </a:xfrm>
        </p:grpSpPr>
        <p:sp>
          <p:nvSpPr>
            <p:cNvPr name="Freeform 3" id="3"/>
            <p:cNvSpPr/>
            <p:nvPr/>
          </p:nvSpPr>
          <p:spPr>
            <a:xfrm flipH="false" flipV="false" rot="0">
              <a:off x="0" y="0"/>
              <a:ext cx="20758576" cy="13732720"/>
            </a:xfrm>
            <a:custGeom>
              <a:avLst/>
              <a:gdLst/>
              <a:ahLst/>
              <a:cxnLst/>
              <a:rect r="r" b="b" t="t" l="l"/>
              <a:pathLst>
                <a:path h="13732720" w="20758576">
                  <a:moveTo>
                    <a:pt x="0" y="0"/>
                  </a:moveTo>
                  <a:lnTo>
                    <a:pt x="20758576" y="0"/>
                  </a:lnTo>
                  <a:lnTo>
                    <a:pt x="20758576" y="13732720"/>
                  </a:lnTo>
                  <a:lnTo>
                    <a:pt x="0" y="13732720"/>
                  </a:lnTo>
                  <a:close/>
                </a:path>
              </a:pathLst>
            </a:custGeom>
            <a:solidFill>
              <a:srgbClr val="000000">
                <a:alpha val="0"/>
              </a:srgbClr>
            </a:solidFill>
          </p:spPr>
        </p:sp>
        <p:sp>
          <p:nvSpPr>
            <p:cNvPr name="TextBox 4" id="4"/>
            <p:cNvSpPr txBox="true"/>
            <p:nvPr/>
          </p:nvSpPr>
          <p:spPr>
            <a:xfrm>
              <a:off x="0" y="-47625"/>
              <a:ext cx="20758576" cy="13780345"/>
            </a:xfrm>
            <a:prstGeom prst="rect">
              <a:avLst/>
            </a:prstGeom>
          </p:spPr>
          <p:txBody>
            <a:bodyPr anchor="t" rtlCol="false" tIns="0" lIns="0" bIns="0" rIns="0"/>
            <a:lstStyle/>
            <a:p>
              <a:pPr algn="ctr">
                <a:lnSpc>
                  <a:spcPts val="3585"/>
                </a:lnSpc>
              </a:pPr>
            </a:p>
            <a:p>
              <a:pPr algn="ctr">
                <a:lnSpc>
                  <a:spcPts val="3309"/>
                </a:lnSpc>
              </a:pPr>
              <a:r>
                <a:rPr lang="en-US" sz="2398">
                  <a:solidFill>
                    <a:srgbClr val="771108"/>
                  </a:solidFill>
                  <a:latin typeface="29LT Riwaya"/>
                  <a:ea typeface="29LT Riwaya"/>
                  <a:cs typeface="29LT Riwaya"/>
                  <a:sym typeface="29LT Riwaya"/>
                </a:rPr>
                <a:t>Sponsorship Invitation – Voice Gavel Club’s Annual Graduation Ceremony: "Lasting Impact"</a:t>
              </a:r>
            </a:p>
            <a:p>
              <a:pPr algn="ctr">
                <a:lnSpc>
                  <a:spcPts val="3309"/>
                </a:lnSpc>
              </a:pPr>
            </a:p>
            <a:p>
              <a:pPr algn="l">
                <a:lnSpc>
                  <a:spcPts val="2619"/>
                </a:lnSpc>
              </a:pPr>
              <a:r>
                <a:rPr lang="en-US" sz="1898">
                  <a:solidFill>
                    <a:srgbClr val="771108"/>
                  </a:solidFill>
                  <a:latin typeface="29LT Riwaya"/>
                  <a:ea typeface="29LT Riwaya"/>
                  <a:cs typeface="29LT Riwaya"/>
                  <a:sym typeface="29LT Riwaya"/>
                </a:rPr>
                <a:t>Dear  Esteemed Supporter,</a:t>
              </a:r>
            </a:p>
            <a:p>
              <a:pPr algn="l">
                <a:lnSpc>
                  <a:spcPts val="2619"/>
                </a:lnSpc>
              </a:pPr>
            </a:p>
            <a:p>
              <a:pPr algn="l">
                <a:lnSpc>
                  <a:spcPts val="2619"/>
                </a:lnSpc>
              </a:pPr>
              <a:r>
                <a:rPr lang="en-US" sz="1898">
                  <a:solidFill>
                    <a:srgbClr val="771108"/>
                  </a:solidFill>
                  <a:latin typeface="29LT Riwaya"/>
                  <a:ea typeface="29LT Riwaya"/>
                  <a:cs typeface="29LT Riwaya"/>
                  <a:sym typeface="29LT Riwaya"/>
                </a:rPr>
                <a:t>With great excitement and purpose, the Voice Gavel Club warmly invites you to be part of our upcoming Annual Graduation Ceremony, held under the inspiring theme "Lasting Impact." This special evening is dedicated to raising crucial funds for War Orphans and Women and Child Victims of Domestic Abuse. Our graduating members stand united under the powerful mission: "Graduate with a Purpose."</a:t>
              </a:r>
            </a:p>
            <a:p>
              <a:pPr algn="l">
                <a:lnSpc>
                  <a:spcPts val="2619"/>
                </a:lnSpc>
              </a:pPr>
              <a:r>
                <a:rPr lang="en-US" sz="1898">
                  <a:solidFill>
                    <a:srgbClr val="771108"/>
                  </a:solidFill>
                  <a:latin typeface="29LT Riwaya"/>
                  <a:ea typeface="29LT Riwaya"/>
                  <a:cs typeface="29LT Riwaya"/>
                  <a:sym typeface="29LT Riwaya"/>
                </a:rPr>
                <a:t>The Voice Gavel Club is a youth-led organization committed to nurturing the next generation of confident public speakers and empathetic leaders. In partnership with the World Life Institute, we aim to create a global platform for youth empowerment through communication, leadership, and service.</a:t>
              </a:r>
            </a:p>
            <a:p>
              <a:pPr algn="l">
                <a:lnSpc>
                  <a:spcPts val="2619"/>
                </a:lnSpc>
              </a:pPr>
              <a:r>
                <a:rPr lang="en-US" sz="1898">
                  <a:solidFill>
                    <a:srgbClr val="771108"/>
                  </a:solidFill>
                  <a:latin typeface="29LT Riwaya"/>
                  <a:ea typeface="29LT Riwaya"/>
                  <a:cs typeface="29LT Riwaya"/>
                  <a:sym typeface="29LT Riwaya"/>
                </a:rPr>
                <a:t>Over the years, our club has continuously supported charitable causes, overcoming many challenges to ensure that our fundraising efforts benefit those most in need. This year, we are proud to continue this legacy.</a:t>
              </a:r>
            </a:p>
            <a:p>
              <a:pPr algn="l">
                <a:lnSpc>
                  <a:spcPts val="2619"/>
                </a:lnSpc>
              </a:pPr>
              <a:r>
                <a:rPr lang="en-US" sz="1898">
                  <a:solidFill>
                    <a:srgbClr val="771108"/>
                  </a:solidFill>
                  <a:latin typeface="29LT Riwaya"/>
                  <a:ea typeface="29LT Riwaya"/>
                  <a:cs typeface="29LT Riwaya"/>
                  <a:sym typeface="29LT Riwaya"/>
                </a:rPr>
                <a:t>Event Highlights:</a:t>
              </a:r>
            </a:p>
            <a:p>
              <a:pPr algn="l">
                <a:lnSpc>
                  <a:spcPts val="2619"/>
                </a:lnSpc>
              </a:pPr>
            </a:p>
            <a:p>
              <a:pPr algn="l" marL="409868" indent="-204934" lvl="1">
                <a:lnSpc>
                  <a:spcPts val="2619"/>
                </a:lnSpc>
                <a:buFont typeface="Arial"/>
                <a:buChar char="•"/>
              </a:pPr>
              <a:r>
                <a:rPr lang="en-US" sz="1898">
                  <a:solidFill>
                    <a:srgbClr val="771108"/>
                  </a:solidFill>
                  <a:latin typeface="29LT Riwaya"/>
                  <a:ea typeface="29LT Riwaya"/>
                  <a:cs typeface="29LT Riwaya"/>
                  <a:sym typeface="29LT Riwaya"/>
                </a:rPr>
                <a:t>A vibrant dinner gala</a:t>
              </a:r>
            </a:p>
            <a:p>
              <a:pPr algn="l" marL="409868" indent="-204934" lvl="1">
                <a:lnSpc>
                  <a:spcPts val="2619"/>
                </a:lnSpc>
                <a:buFont typeface="Arial"/>
                <a:buChar char="•"/>
              </a:pPr>
              <a:r>
                <a:rPr lang="en-US" sz="1898">
                  <a:solidFill>
                    <a:srgbClr val="771108"/>
                  </a:solidFill>
                  <a:latin typeface="29LT Riwaya"/>
                  <a:ea typeface="29LT Riwaya"/>
                  <a:cs typeface="29LT Riwaya"/>
                  <a:sym typeface="29LT Riwaya"/>
                </a:rPr>
                <a:t>Art showcase featuring unique talent</a:t>
              </a:r>
            </a:p>
            <a:p>
              <a:pPr algn="l" marL="409868" indent="-204934" lvl="1">
                <a:lnSpc>
                  <a:spcPts val="2619"/>
                </a:lnSpc>
                <a:buFont typeface="Arial"/>
                <a:buChar char="•"/>
              </a:pPr>
              <a:r>
                <a:rPr lang="en-US" sz="1898">
                  <a:solidFill>
                    <a:srgbClr val="771108"/>
                  </a:solidFill>
                  <a:latin typeface="29LT Riwaya"/>
                  <a:ea typeface="29LT Riwaya"/>
                  <a:cs typeface="29LT Riwaya"/>
                  <a:sym typeface="29LT Riwaya"/>
                </a:rPr>
                <a:t>Live musical performances</a:t>
              </a:r>
            </a:p>
            <a:p>
              <a:pPr algn="l" marL="409868" indent="-204934" lvl="1">
                <a:lnSpc>
                  <a:spcPts val="2619"/>
                </a:lnSpc>
                <a:buFont typeface="Arial"/>
                <a:buChar char="•"/>
              </a:pPr>
              <a:r>
                <a:rPr lang="en-US" sz="1898">
                  <a:solidFill>
                    <a:srgbClr val="771108"/>
                  </a:solidFill>
                  <a:latin typeface="29LT Riwaya"/>
                  <a:ea typeface="29LT Riwaya"/>
                  <a:cs typeface="29LT Riwaya"/>
                  <a:sym typeface="29LT Riwaya"/>
                </a:rPr>
                <a:t>Our signature Awards Ceremony</a:t>
              </a:r>
            </a:p>
            <a:p>
              <a:pPr algn="l" marL="409868" indent="-204934" lvl="1">
                <a:lnSpc>
                  <a:spcPts val="2619"/>
                </a:lnSpc>
                <a:buFont typeface="Arial"/>
                <a:buChar char="•"/>
              </a:pPr>
              <a:r>
                <a:rPr lang="en-US" sz="1898">
                  <a:solidFill>
                    <a:srgbClr val="771108"/>
                  </a:solidFill>
                  <a:latin typeface="29LT Riwaya"/>
                  <a:ea typeface="29LT Riwaya"/>
                  <a:cs typeface="29LT Riwaya"/>
                  <a:sym typeface="29LT Riwaya"/>
                </a:rPr>
                <a:t>The Oath Ceremony for our future Gavel Club presidents</a:t>
              </a:r>
            </a:p>
            <a:p>
              <a:pPr algn="l">
                <a:lnSpc>
                  <a:spcPts val="2619"/>
                </a:lnSpc>
              </a:pPr>
              <a:r>
                <a:rPr lang="en-US" sz="1898">
                  <a:solidFill>
                    <a:srgbClr val="771108"/>
                  </a:solidFill>
                  <a:latin typeface="29LT Riwaya"/>
                  <a:ea typeface="29LT Riwaya"/>
                  <a:cs typeface="29LT Riwaya"/>
                  <a:sym typeface="29LT Riwaya"/>
                </a:rPr>
                <a:t>This meaningful event is only possible through the generous support of our sponsors and the encouragement of compassionate leaders like yourself. Your sponsorship will directly contribute to our fundraising goal of CAD $40,000, helping us continue to support Ahmed Cherif and expand our outreach to other vulnerable groups globally.</a:t>
              </a:r>
            </a:p>
            <a:p>
              <a:pPr algn="l">
                <a:lnSpc>
                  <a:spcPts val="2619"/>
                </a:lnSpc>
              </a:pPr>
              <a:r>
                <a:rPr lang="en-US" sz="1898">
                  <a:solidFill>
                    <a:srgbClr val="771108"/>
                  </a:solidFill>
                  <a:latin typeface="29LT Riwaya"/>
                  <a:ea typeface="29LT Riwaya"/>
                  <a:cs typeface="29LT Riwaya"/>
                  <a:sym typeface="29LT Riwaya"/>
                </a:rPr>
                <a:t>We invite you to review our Sponsorship Package and consider joining us as a valued partner. Your contribution will leave a lasting impact not only on the youth in our club but on countless lives around the world.</a:t>
              </a:r>
            </a:p>
            <a:p>
              <a:pPr algn="l">
                <a:lnSpc>
                  <a:spcPts val="2619"/>
                </a:lnSpc>
              </a:pPr>
              <a:r>
                <a:rPr lang="en-US" sz="1898">
                  <a:solidFill>
                    <a:srgbClr val="771108"/>
                  </a:solidFill>
                  <a:latin typeface="29LT Riwaya"/>
                  <a:ea typeface="29LT Riwaya"/>
                  <a:cs typeface="29LT Riwaya"/>
                  <a:sym typeface="29LT Riwaya"/>
                </a:rPr>
                <a:t>Thank you for your time, support, and belief in our cause. We look forward to the opportunity to collaborate with you.</a:t>
              </a:r>
            </a:p>
            <a:p>
              <a:pPr algn="l">
                <a:lnSpc>
                  <a:spcPts val="2619"/>
                </a:lnSpc>
              </a:pPr>
            </a:p>
            <a:p>
              <a:pPr algn="l">
                <a:lnSpc>
                  <a:spcPts val="2619"/>
                </a:lnSpc>
              </a:pPr>
              <a:r>
                <a:rPr lang="en-US" sz="1898">
                  <a:solidFill>
                    <a:srgbClr val="771108"/>
                  </a:solidFill>
                  <a:latin typeface="29LT Riwaya"/>
                  <a:ea typeface="29LT Riwaya"/>
                  <a:cs typeface="29LT Riwaya"/>
                  <a:sym typeface="29LT Riwaya"/>
                </a:rPr>
                <a:t>Warm regards,</a:t>
              </a:r>
            </a:p>
            <a:p>
              <a:pPr algn="l">
                <a:lnSpc>
                  <a:spcPts val="2619"/>
                </a:lnSpc>
              </a:pPr>
              <a:r>
                <a:rPr lang="en-US" sz="1898">
                  <a:solidFill>
                    <a:srgbClr val="771108"/>
                  </a:solidFill>
                  <a:latin typeface="29LT Riwaya"/>
                  <a:ea typeface="29LT Riwaya"/>
                  <a:cs typeface="29LT Riwaya"/>
                  <a:sym typeface="29LT Riwaya"/>
                </a:rPr>
                <a:t>Shayan Khan and Peihao Wang</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DCCE2"/>
        </a:solidFill>
      </p:bgPr>
    </p:bg>
    <p:spTree>
      <p:nvGrpSpPr>
        <p:cNvPr id="1" name=""/>
        <p:cNvGrpSpPr/>
        <p:nvPr/>
      </p:nvGrpSpPr>
      <p:grpSpPr>
        <a:xfrm>
          <a:off x="0" y="0"/>
          <a:ext cx="0" cy="0"/>
          <a:chOff x="0" y="0"/>
          <a:chExt cx="0" cy="0"/>
        </a:xfrm>
      </p:grpSpPr>
      <p:grpSp>
        <p:nvGrpSpPr>
          <p:cNvPr name="Group 2" id="2"/>
          <p:cNvGrpSpPr/>
          <p:nvPr/>
        </p:nvGrpSpPr>
        <p:grpSpPr>
          <a:xfrm rot="0">
            <a:off x="4052094" y="3284367"/>
            <a:ext cx="13764555" cy="7371552"/>
            <a:chOff x="0" y="0"/>
            <a:chExt cx="18352740" cy="9828736"/>
          </a:xfrm>
        </p:grpSpPr>
        <p:sp>
          <p:nvSpPr>
            <p:cNvPr name="Freeform 3" id="3"/>
            <p:cNvSpPr/>
            <p:nvPr/>
          </p:nvSpPr>
          <p:spPr>
            <a:xfrm flipH="false" flipV="false" rot="0">
              <a:off x="0" y="0"/>
              <a:ext cx="18352739" cy="9828736"/>
            </a:xfrm>
            <a:custGeom>
              <a:avLst/>
              <a:gdLst/>
              <a:ahLst/>
              <a:cxnLst/>
              <a:rect r="r" b="b" t="t" l="l"/>
              <a:pathLst>
                <a:path h="9828736" w="18352739">
                  <a:moveTo>
                    <a:pt x="0" y="0"/>
                  </a:moveTo>
                  <a:lnTo>
                    <a:pt x="18352739" y="0"/>
                  </a:lnTo>
                  <a:lnTo>
                    <a:pt x="18352739" y="9828736"/>
                  </a:lnTo>
                  <a:lnTo>
                    <a:pt x="0" y="9828736"/>
                  </a:lnTo>
                  <a:close/>
                </a:path>
              </a:pathLst>
            </a:custGeom>
            <a:solidFill>
              <a:srgbClr val="000000">
                <a:alpha val="0"/>
              </a:srgbClr>
            </a:solidFill>
          </p:spPr>
        </p:sp>
        <p:sp>
          <p:nvSpPr>
            <p:cNvPr name="TextBox 4" id="4"/>
            <p:cNvSpPr txBox="true"/>
            <p:nvPr/>
          </p:nvSpPr>
          <p:spPr>
            <a:xfrm>
              <a:off x="0" y="-38100"/>
              <a:ext cx="18352740" cy="9866836"/>
            </a:xfrm>
            <a:prstGeom prst="rect">
              <a:avLst/>
            </a:prstGeom>
          </p:spPr>
          <p:txBody>
            <a:bodyPr anchor="t" rtlCol="false" tIns="0" lIns="0" bIns="0" rIns="0"/>
            <a:lstStyle/>
            <a:p>
              <a:pPr algn="l">
                <a:lnSpc>
                  <a:spcPts val="2720"/>
                </a:lnSpc>
              </a:pPr>
              <a:r>
                <a:rPr lang="en-US" sz="2000" spc="94">
                  <a:solidFill>
                    <a:srgbClr val="771108"/>
                  </a:solidFill>
                  <a:latin typeface="29LT Riwaya Informal"/>
                  <a:ea typeface="29LT Riwaya Informal"/>
                  <a:cs typeface="29LT Riwaya Informal"/>
                  <a:sym typeface="29LT Riwaya Informal"/>
                </a:rPr>
                <a:t>Our Ongoing Commitment: Supporting Project Life</a:t>
              </a:r>
            </a:p>
            <a:p>
              <a:pPr algn="l">
                <a:lnSpc>
                  <a:spcPts val="2720"/>
                </a:lnSpc>
              </a:pPr>
            </a:p>
            <a:p>
              <a:pPr algn="l">
                <a:lnSpc>
                  <a:spcPts val="2720"/>
                </a:lnSpc>
              </a:pPr>
              <a:r>
                <a:rPr lang="en-US" sz="2000" spc="94">
                  <a:solidFill>
                    <a:srgbClr val="771108"/>
                  </a:solidFill>
                  <a:latin typeface="29LT Riwaya Informal"/>
                  <a:ea typeface="29LT Riwaya Informal"/>
                  <a:cs typeface="29LT Riwaya Informal"/>
                  <a:sym typeface="29LT Riwaya Informal"/>
                </a:rPr>
                <a:t>For many years, the Voice Gavel Club has proudly supported Project Life, a transformative international initiative dedicated to helping child victims of injustice reintegrate into society and reclaim the childhoods they were denied.</a:t>
              </a:r>
            </a:p>
            <a:p>
              <a:pPr algn="l">
                <a:lnSpc>
                  <a:spcPts val="2720"/>
                </a:lnSpc>
              </a:pPr>
              <a:r>
                <a:rPr lang="en-US" sz="2000" spc="94">
                  <a:solidFill>
                    <a:srgbClr val="771108"/>
                  </a:solidFill>
                  <a:latin typeface="29LT Riwaya Informal"/>
                  <a:ea typeface="29LT Riwaya Informal"/>
                  <a:cs typeface="29LT Riwaya Informal"/>
                  <a:sym typeface="29LT Riwaya Informal"/>
                </a:rPr>
                <a:t>Through Project Life, these young survivors are offered safe housing, high-quality care, and the emotional support needed to heal and grow. With time, they are able to rediscover joy, rebuild trust, and return to their home countries as confident, empowered individuals, ready to shape their own futures.</a:t>
              </a:r>
            </a:p>
            <a:p>
              <a:pPr algn="l">
                <a:lnSpc>
                  <a:spcPts val="2720"/>
                </a:lnSpc>
              </a:pPr>
              <a:r>
                <a:rPr lang="en-US" sz="2000" spc="94">
                  <a:solidFill>
                    <a:srgbClr val="771108"/>
                  </a:solidFill>
                  <a:latin typeface="29LT Riwaya Informal"/>
                  <a:ea typeface="29LT Riwaya Informal"/>
                  <a:cs typeface="29LT Riwaya Informal"/>
                  <a:sym typeface="29LT Riwaya Informal"/>
                </a:rPr>
                <a:t>The Voice Gavel Club is deeply honored to be part of this journey. In just the last four years, our youth-led club has raised over $100,000 for Project Life. These funds have made a tangible impact on the lives of children around the world—proving that when young people lead with purpose, real change happens.</a:t>
              </a:r>
            </a:p>
            <a:p>
              <a:pPr algn="l">
                <a:lnSpc>
                  <a:spcPts val="2720"/>
                </a:lnSpc>
              </a:pPr>
            </a:p>
            <a:p>
              <a:pPr algn="l">
                <a:lnSpc>
                  <a:spcPts val="2720"/>
                </a:lnSpc>
              </a:pPr>
              <a:r>
                <a:rPr lang="en-US" sz="2000" spc="94">
                  <a:solidFill>
                    <a:srgbClr val="771108"/>
                  </a:solidFill>
                  <a:latin typeface="29LT Riwaya Informal"/>
                  <a:ea typeface="29LT Riwaya Informal"/>
                  <a:cs typeface="29LT Riwaya Informal"/>
                  <a:sym typeface="29LT Riwaya Informal"/>
                </a:rPr>
                <a:t>Looking Ahead to 2025: Greater Impact Through Partnership</a:t>
              </a:r>
            </a:p>
            <a:p>
              <a:pPr algn="l">
                <a:lnSpc>
                  <a:spcPts val="2720"/>
                </a:lnSpc>
              </a:pPr>
            </a:p>
            <a:p>
              <a:pPr algn="l">
                <a:lnSpc>
                  <a:spcPts val="2720"/>
                </a:lnSpc>
              </a:pPr>
              <a:r>
                <a:rPr lang="en-US" sz="2000" spc="94">
                  <a:solidFill>
                    <a:srgbClr val="771108"/>
                  </a:solidFill>
                  <a:latin typeface="29LT Riwaya Informal"/>
                  <a:ea typeface="29LT Riwaya Informal"/>
                  <a:cs typeface="29LT Riwaya Informal"/>
                  <a:sym typeface="29LT Riwaya Informal"/>
                </a:rPr>
                <a:t>In 2025, we are setting our sights even higher. With your sponsorship and support, we aim to expand our reach, increase our impact, and raise more than ever before for this vital cause.</a:t>
              </a:r>
            </a:p>
            <a:p>
              <a:pPr algn="l">
                <a:lnSpc>
                  <a:spcPts val="2720"/>
                </a:lnSpc>
              </a:pPr>
              <a:r>
                <a:rPr lang="en-US" sz="2000" spc="94">
                  <a:solidFill>
                    <a:srgbClr val="771108"/>
                  </a:solidFill>
                  <a:latin typeface="29LT Riwaya Informal"/>
                  <a:ea typeface="29LT Riwaya Informal"/>
                  <a:cs typeface="29LT Riwaya Informal"/>
                  <a:sym typeface="29LT Riwaya Informal"/>
                </a:rPr>
                <a:t>Your partnership will not only strengthen Project Life—it will empower our youth leaders, amplify their voices, and help rewrite the stories of children in need across the globe.</a:t>
              </a:r>
            </a:p>
            <a:p>
              <a:pPr algn="l">
                <a:lnSpc>
                  <a:spcPts val="2720"/>
                </a:lnSpc>
              </a:pPr>
              <a:r>
                <a:rPr lang="en-US" sz="2000" spc="94">
                  <a:solidFill>
                    <a:srgbClr val="771108"/>
                  </a:solidFill>
                  <a:latin typeface="29LT Riwaya Informal"/>
                  <a:ea typeface="29LT Riwaya Informal"/>
                  <a:cs typeface="29LT Riwaya Informal"/>
                  <a:sym typeface="29LT Riwaya Informal"/>
                </a:rPr>
                <a:t>Together, we can ensure that these young lives are not forgotten, and that hope, healing, and opportunity remain within reach.</a:t>
              </a:r>
            </a:p>
            <a:p>
              <a:pPr algn="l">
                <a:lnSpc>
                  <a:spcPts val="2448"/>
                </a:lnSpc>
              </a:pPr>
            </a:p>
          </p:txBody>
        </p:sp>
      </p:grpSp>
      <p:sp>
        <p:nvSpPr>
          <p:cNvPr name="Freeform 5" id="5"/>
          <p:cNvSpPr/>
          <p:nvPr/>
        </p:nvSpPr>
        <p:spPr>
          <a:xfrm flipH="false" flipV="false" rot="0">
            <a:off x="4390950" y="462658"/>
            <a:ext cx="4753050" cy="2634771"/>
          </a:xfrm>
          <a:custGeom>
            <a:avLst/>
            <a:gdLst/>
            <a:ahLst/>
            <a:cxnLst/>
            <a:rect r="r" b="b" t="t" l="l"/>
            <a:pathLst>
              <a:path h="2634771" w="4753050">
                <a:moveTo>
                  <a:pt x="0" y="0"/>
                </a:moveTo>
                <a:lnTo>
                  <a:pt x="4753050" y="0"/>
                </a:lnTo>
                <a:lnTo>
                  <a:pt x="4753050" y="2634771"/>
                </a:lnTo>
                <a:lnTo>
                  <a:pt x="0" y="2634771"/>
                </a:lnTo>
                <a:lnTo>
                  <a:pt x="0" y="0"/>
                </a:lnTo>
                <a:close/>
              </a:path>
            </a:pathLst>
          </a:custGeom>
          <a:blipFill>
            <a:blip r:embed="rId2"/>
            <a:stretch>
              <a:fillRect l="-12434" t="-51850" r="-24830" b="0"/>
            </a:stretch>
          </a:blipFill>
        </p:spPr>
      </p:sp>
      <p:sp>
        <p:nvSpPr>
          <p:cNvPr name="Freeform 6" id="6"/>
          <p:cNvSpPr/>
          <p:nvPr/>
        </p:nvSpPr>
        <p:spPr>
          <a:xfrm flipH="false" flipV="false" rot="0">
            <a:off x="9617258" y="649596"/>
            <a:ext cx="4174338" cy="2260896"/>
          </a:xfrm>
          <a:custGeom>
            <a:avLst/>
            <a:gdLst/>
            <a:ahLst/>
            <a:cxnLst/>
            <a:rect r="r" b="b" t="t" l="l"/>
            <a:pathLst>
              <a:path h="2260896" w="4174338">
                <a:moveTo>
                  <a:pt x="0" y="0"/>
                </a:moveTo>
                <a:lnTo>
                  <a:pt x="4174339" y="0"/>
                </a:lnTo>
                <a:lnTo>
                  <a:pt x="4174339" y="2260895"/>
                </a:lnTo>
                <a:lnTo>
                  <a:pt x="0" y="2260895"/>
                </a:lnTo>
                <a:lnTo>
                  <a:pt x="0" y="0"/>
                </a:lnTo>
                <a:close/>
              </a:path>
            </a:pathLst>
          </a:custGeom>
          <a:blipFill>
            <a:blip r:embed="rId3"/>
            <a:stretch>
              <a:fillRect l="0" t="-5324" r="-7016" b="-5324"/>
            </a:stretch>
          </a:blipFill>
        </p:spPr>
      </p:sp>
      <p:sp>
        <p:nvSpPr>
          <p:cNvPr name="Freeform 7" id="7"/>
          <p:cNvSpPr/>
          <p:nvPr/>
        </p:nvSpPr>
        <p:spPr>
          <a:xfrm flipH="false" flipV="false" rot="0">
            <a:off x="844988" y="2861119"/>
            <a:ext cx="2934104" cy="6397181"/>
          </a:xfrm>
          <a:custGeom>
            <a:avLst/>
            <a:gdLst/>
            <a:ahLst/>
            <a:cxnLst/>
            <a:rect r="r" b="b" t="t" l="l"/>
            <a:pathLst>
              <a:path h="6397181" w="2934104">
                <a:moveTo>
                  <a:pt x="0" y="0"/>
                </a:moveTo>
                <a:lnTo>
                  <a:pt x="2934104" y="0"/>
                </a:lnTo>
                <a:lnTo>
                  <a:pt x="2934104" y="6397181"/>
                </a:lnTo>
                <a:lnTo>
                  <a:pt x="0" y="6397181"/>
                </a:lnTo>
                <a:lnTo>
                  <a:pt x="0" y="0"/>
                </a:lnTo>
                <a:close/>
              </a:path>
            </a:pathLst>
          </a:custGeom>
          <a:blipFill>
            <a:blip r:embed="rId4"/>
            <a:stretch>
              <a:fillRect l="-1285" t="-4134" r="0" b="-4014"/>
            </a:stretch>
          </a:blipFill>
        </p:spPr>
      </p:sp>
      <p:sp>
        <p:nvSpPr>
          <p:cNvPr name="Freeform 8" id="8"/>
          <p:cNvSpPr/>
          <p:nvPr/>
        </p:nvSpPr>
        <p:spPr>
          <a:xfrm flipH="false" flipV="false" rot="0">
            <a:off x="844988" y="649596"/>
            <a:ext cx="2012896" cy="1916387"/>
          </a:xfrm>
          <a:custGeom>
            <a:avLst/>
            <a:gdLst/>
            <a:ahLst/>
            <a:cxnLst/>
            <a:rect r="r" b="b" t="t" l="l"/>
            <a:pathLst>
              <a:path h="1916387" w="2012896">
                <a:moveTo>
                  <a:pt x="0" y="0"/>
                </a:moveTo>
                <a:lnTo>
                  <a:pt x="2012895" y="0"/>
                </a:lnTo>
                <a:lnTo>
                  <a:pt x="2012895" y="1916387"/>
                </a:lnTo>
                <a:lnTo>
                  <a:pt x="0" y="1916387"/>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p:cSld>
    <p:bg>
      <p:bgPr>
        <a:solidFill>
          <a:srgbClr val="DDCCE2"/>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840786" y="0"/>
          <a:ext cx="16154400" cy="10359289"/>
        </p:xfrm>
        <a:graphic>
          <a:graphicData uri="http://schemas.openxmlformats.org/drawingml/2006/table">
            <a:tbl>
              <a:tblPr/>
              <a:tblGrid>
                <a:gridCol w="5014427"/>
                <a:gridCol w="2253114"/>
                <a:gridCol w="2096194"/>
                <a:gridCol w="2221690"/>
                <a:gridCol w="2253114"/>
                <a:gridCol w="2315862"/>
              </a:tblGrid>
              <a:tr h="2007325">
                <a:tc>
                  <a:txBody>
                    <a:bodyPr anchor="t" rtlCol="false"/>
                    <a:lstStyle/>
                    <a:p>
                      <a:pPr algn="ctr">
                        <a:lnSpc>
                          <a:spcPts val="4320"/>
                        </a:lnSpc>
                        <a:defRPr/>
                      </a:pPr>
                      <a:r>
                        <a:rPr lang="en-US" sz="3600">
                          <a:solidFill>
                            <a:srgbClr val="771108"/>
                          </a:solidFill>
                          <a:latin typeface="29LT Riwaya"/>
                          <a:ea typeface="29LT Riwaya"/>
                          <a:cs typeface="29LT Riwaya"/>
                          <a:sym typeface="29LT Riwaya"/>
                        </a:rPr>
                        <a:t>Benefits</a:t>
                      </a:r>
                      <a:endParaRPr lang="en-US" sz="1100"/>
                    </a:p>
                    <a:p>
                      <a:pPr algn="l">
                        <a:lnSpc>
                          <a:spcPts val="3359"/>
                        </a:lnSpc>
                      </a:pPr>
                      <a:r>
                        <a:rPr lang="en-US" sz="2799">
                          <a:solidFill>
                            <a:srgbClr val="771108"/>
                          </a:solidFill>
                          <a:latin typeface="29LT Riwaya"/>
                          <a:ea typeface="29LT Riwaya"/>
                          <a:cs typeface="29LT Riwaya"/>
                          <a:sym typeface="29LT Riwaya"/>
                        </a:rPr>
                        <a:t>W: thevoicegavelclub.com</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771108"/>
                          </a:solidFill>
                          <a:latin typeface="Barlow"/>
                          <a:ea typeface="Barlow"/>
                          <a:cs typeface="Barlow"/>
                          <a:sym typeface="Barlow"/>
                        </a:rPr>
                        <a:t>Bronze</a:t>
                      </a:r>
                      <a:endParaRPr lang="en-US" sz="1100"/>
                    </a:p>
                    <a:p>
                      <a:pPr algn="ctr">
                        <a:lnSpc>
                          <a:spcPts val="3840"/>
                        </a:lnSpc>
                      </a:pPr>
                      <a:r>
                        <a:rPr lang="en-US" sz="3200">
                          <a:solidFill>
                            <a:srgbClr val="771108"/>
                          </a:solidFill>
                          <a:latin typeface="Barlow"/>
                          <a:ea typeface="Barlow"/>
                          <a:cs typeface="Barlow"/>
                          <a:sym typeface="Barlow"/>
                        </a:rPr>
                        <a:t>$500</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771108"/>
                          </a:solidFill>
                          <a:latin typeface="Barlow"/>
                          <a:ea typeface="Barlow"/>
                          <a:cs typeface="Barlow"/>
                          <a:sym typeface="Barlow"/>
                        </a:rPr>
                        <a:t>Silver</a:t>
                      </a:r>
                      <a:endParaRPr lang="en-US" sz="1100"/>
                    </a:p>
                    <a:p>
                      <a:pPr algn="ctr">
                        <a:lnSpc>
                          <a:spcPts val="3840"/>
                        </a:lnSpc>
                      </a:pPr>
                      <a:r>
                        <a:rPr lang="en-US" sz="3200">
                          <a:solidFill>
                            <a:srgbClr val="771108"/>
                          </a:solidFill>
                          <a:latin typeface="Barlow"/>
                          <a:ea typeface="Barlow"/>
                          <a:cs typeface="Barlow"/>
                          <a:sym typeface="Barlow"/>
                        </a:rPr>
                        <a:t>$1000</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771108"/>
                          </a:solidFill>
                          <a:latin typeface="Barlow"/>
                          <a:ea typeface="Barlow"/>
                          <a:cs typeface="Barlow"/>
                          <a:sym typeface="Barlow"/>
                        </a:rPr>
                        <a:t>Gold</a:t>
                      </a:r>
                      <a:endParaRPr lang="en-US" sz="1100"/>
                    </a:p>
                    <a:p>
                      <a:pPr algn="ctr">
                        <a:lnSpc>
                          <a:spcPts val="3840"/>
                        </a:lnSpc>
                      </a:pPr>
                      <a:r>
                        <a:rPr lang="en-US" sz="3200">
                          <a:solidFill>
                            <a:srgbClr val="771108"/>
                          </a:solidFill>
                          <a:latin typeface="Barlow"/>
                          <a:ea typeface="Barlow"/>
                          <a:cs typeface="Barlow"/>
                          <a:sym typeface="Barlow"/>
                        </a:rPr>
                        <a:t>$1500</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771108"/>
                          </a:solidFill>
                          <a:latin typeface="Barlow"/>
                          <a:ea typeface="Barlow"/>
                          <a:cs typeface="Barlow"/>
                          <a:sym typeface="Barlow"/>
                        </a:rPr>
                        <a:t>Platinum</a:t>
                      </a:r>
                      <a:endParaRPr lang="en-US" sz="1100"/>
                    </a:p>
                    <a:p>
                      <a:pPr algn="ctr">
                        <a:lnSpc>
                          <a:spcPts val="3840"/>
                        </a:lnSpc>
                      </a:pPr>
                      <a:r>
                        <a:rPr lang="en-US" sz="3200">
                          <a:solidFill>
                            <a:srgbClr val="771108"/>
                          </a:solidFill>
                          <a:latin typeface="Barlow"/>
                          <a:ea typeface="Barlow"/>
                          <a:cs typeface="Barlow"/>
                          <a:sym typeface="Barlow"/>
                        </a:rPr>
                        <a:t>$2500</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771108"/>
                          </a:solidFill>
                          <a:latin typeface="Barlow"/>
                          <a:ea typeface="Barlow"/>
                          <a:cs typeface="Barlow"/>
                          <a:sym typeface="Barlow"/>
                        </a:rPr>
                        <a:t>Diamond</a:t>
                      </a:r>
                      <a:endParaRPr lang="en-US" sz="1100"/>
                    </a:p>
                    <a:p>
                      <a:pPr algn="ctr">
                        <a:lnSpc>
                          <a:spcPts val="3840"/>
                        </a:lnSpc>
                      </a:pPr>
                      <a:r>
                        <a:rPr lang="en-US" sz="3200">
                          <a:solidFill>
                            <a:srgbClr val="771108"/>
                          </a:solidFill>
                          <a:latin typeface="Barlow"/>
                          <a:ea typeface="Barlow"/>
                          <a:cs typeface="Barlow"/>
                          <a:sym typeface="Barlow"/>
                        </a:rPr>
                        <a:t>$4000+</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1696230">
                <a:tc>
                  <a:txBody>
                    <a:bodyPr anchor="t" rtlCol="false"/>
                    <a:lstStyle/>
                    <a:p>
                      <a:pPr algn="l">
                        <a:lnSpc>
                          <a:spcPts val="3719"/>
                        </a:lnSpc>
                        <a:defRPr/>
                      </a:pPr>
                      <a:r>
                        <a:rPr lang="en-US" sz="3099">
                          <a:solidFill>
                            <a:srgbClr val="771108"/>
                          </a:solidFill>
                          <a:latin typeface="Barlow"/>
                          <a:ea typeface="Barlow"/>
                          <a:cs typeface="Barlow"/>
                          <a:sym typeface="Barlow"/>
                        </a:rPr>
                        <a:t>Company advertisements</a:t>
                      </a:r>
                      <a:endParaRPr lang="en-US" sz="1100"/>
                    </a:p>
                    <a:p>
                      <a:pPr algn="l">
                        <a:lnSpc>
                          <a:spcPts val="3719"/>
                        </a:lnSpc>
                      </a:pPr>
                      <a:r>
                        <a:rPr lang="en-US" sz="3099">
                          <a:solidFill>
                            <a:srgbClr val="771108"/>
                          </a:solidFill>
                          <a:latin typeface="Barlow"/>
                          <a:ea typeface="Barlow"/>
                          <a:cs typeface="Barlow"/>
                          <a:sym typeface="Barlow"/>
                        </a:rPr>
                        <a:t>distributed among VIPs and other attendees</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1276937">
                <a:tc>
                  <a:txBody>
                    <a:bodyPr anchor="t" rtlCol="false"/>
                    <a:lstStyle/>
                    <a:p>
                      <a:pPr algn="l">
                        <a:lnSpc>
                          <a:spcPts val="3840"/>
                        </a:lnSpc>
                        <a:defRPr/>
                      </a:pPr>
                      <a:r>
                        <a:rPr lang="en-US" sz="3200">
                          <a:solidFill>
                            <a:srgbClr val="771108"/>
                          </a:solidFill>
                          <a:latin typeface="Barlow"/>
                          <a:ea typeface="Barlow"/>
                          <a:cs typeface="Barlow"/>
                          <a:sym typeface="Barlow"/>
                        </a:rPr>
                        <a:t>Banner displayed at reception</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812644">
                <a:tc>
                  <a:txBody>
                    <a:bodyPr anchor="t" rtlCol="false"/>
                    <a:lstStyle/>
                    <a:p>
                      <a:pPr algn="l">
                        <a:lnSpc>
                          <a:spcPts val="3840"/>
                        </a:lnSpc>
                        <a:defRPr/>
                      </a:pPr>
                      <a:r>
                        <a:rPr lang="en-US" sz="3200">
                          <a:solidFill>
                            <a:srgbClr val="771108"/>
                          </a:solidFill>
                          <a:latin typeface="Barlow"/>
                          <a:ea typeface="Barlow"/>
                          <a:cs typeface="Barlow"/>
                          <a:sym typeface="Barlow"/>
                        </a:rPr>
                        <a:t>Interview with media</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812644">
                <a:tc>
                  <a:txBody>
                    <a:bodyPr anchor="t" rtlCol="false"/>
                    <a:lstStyle/>
                    <a:p>
                      <a:pPr algn="l">
                        <a:lnSpc>
                          <a:spcPts val="3840"/>
                        </a:lnSpc>
                        <a:defRPr/>
                      </a:pPr>
                      <a:r>
                        <a:rPr lang="en-US" sz="3200">
                          <a:solidFill>
                            <a:srgbClr val="771108"/>
                          </a:solidFill>
                          <a:latin typeface="Barlow"/>
                          <a:ea typeface="Barlow"/>
                          <a:cs typeface="Barlow"/>
                          <a:sym typeface="Barlow"/>
                        </a:rPr>
                        <a:t>Table centerpiece</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000000"/>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812644">
                <a:tc>
                  <a:txBody>
                    <a:bodyPr anchor="t" rtlCol="false"/>
                    <a:lstStyle/>
                    <a:p>
                      <a:pPr algn="l">
                        <a:lnSpc>
                          <a:spcPts val="3840"/>
                        </a:lnSpc>
                        <a:defRPr/>
                      </a:pPr>
                      <a:r>
                        <a:rPr lang="en-US" sz="3200">
                          <a:solidFill>
                            <a:srgbClr val="771108"/>
                          </a:solidFill>
                          <a:latin typeface="Barlow"/>
                          <a:ea typeface="Barlow"/>
                          <a:cs typeface="Barlow"/>
                          <a:sym typeface="Barlow"/>
                        </a:rPr>
                        <a:t>Honorary mention by MC</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812644">
                <a:tc>
                  <a:txBody>
                    <a:bodyPr anchor="t" rtlCol="false"/>
                    <a:lstStyle/>
                    <a:p>
                      <a:pPr algn="l">
                        <a:lnSpc>
                          <a:spcPts val="3840"/>
                        </a:lnSpc>
                        <a:defRPr/>
                      </a:pPr>
                      <a:r>
                        <a:rPr lang="en-US" sz="3200">
                          <a:solidFill>
                            <a:srgbClr val="771108"/>
                          </a:solidFill>
                          <a:latin typeface="Barlow"/>
                          <a:ea typeface="Barlow"/>
                          <a:cs typeface="Barlow"/>
                          <a:sym typeface="Barlow"/>
                        </a:rPr>
                        <a:t>Free dinner</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812644">
                <a:tc>
                  <a:txBody>
                    <a:bodyPr anchor="t" rtlCol="false"/>
                    <a:lstStyle/>
                    <a:p>
                      <a:pPr algn="l">
                        <a:lnSpc>
                          <a:spcPts val="3840"/>
                        </a:lnSpc>
                        <a:defRPr/>
                      </a:pPr>
                      <a:r>
                        <a:rPr lang="en-US" sz="3200">
                          <a:solidFill>
                            <a:srgbClr val="771108"/>
                          </a:solidFill>
                          <a:latin typeface="Barlow"/>
                          <a:ea typeface="Barlow"/>
                          <a:cs typeface="Barlow"/>
                          <a:sym typeface="Barlow"/>
                        </a:rPr>
                        <a:t>Logo on the agenda</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1315575">
                <a:tc>
                  <a:txBody>
                    <a:bodyPr anchor="t" rtlCol="false"/>
                    <a:lstStyle/>
                    <a:p>
                      <a:pPr algn="l">
                        <a:lnSpc>
                          <a:spcPts val="3840"/>
                        </a:lnSpc>
                        <a:defRPr/>
                      </a:pPr>
                      <a:r>
                        <a:rPr lang="en-US" sz="3200">
                          <a:solidFill>
                            <a:srgbClr val="771108"/>
                          </a:solidFill>
                          <a:latin typeface="Barlow"/>
                          <a:ea typeface="Barlow"/>
                          <a:cs typeface="Barlow"/>
                          <a:sym typeface="Barlow"/>
                        </a:rPr>
                        <a:t>Mention  on website</a:t>
                      </a:r>
                      <a:endParaRPr lang="en-US" sz="1100"/>
                    </a:p>
                    <a:p>
                      <a:pPr algn="l">
                        <a:lnSpc>
                          <a:spcPts val="3359"/>
                        </a:lnSpc>
                      </a:pP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840"/>
                        </a:lnSpc>
                        <a:defRPr/>
                      </a:pPr>
                      <a:r>
                        <a:rPr lang="en-US" sz="3200">
                          <a:solidFill>
                            <a:srgbClr val="FFD966"/>
                          </a:solidFill>
                          <a:latin typeface="Barlow"/>
                          <a:ea typeface="Barlow"/>
                          <a:cs typeface="Barlow"/>
                          <a:sym typeface="Barlow"/>
                        </a:rPr>
                        <a:t>👑</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DCCE2"/>
        </a:solidFill>
      </p:bgPr>
    </p:bg>
    <p:spTree>
      <p:nvGrpSpPr>
        <p:cNvPr id="1" name=""/>
        <p:cNvGrpSpPr/>
        <p:nvPr/>
      </p:nvGrpSpPr>
      <p:grpSpPr>
        <a:xfrm>
          <a:off x="0" y="0"/>
          <a:ext cx="0" cy="0"/>
          <a:chOff x="0" y="0"/>
          <a:chExt cx="0" cy="0"/>
        </a:xfrm>
      </p:grpSpPr>
      <p:grpSp>
        <p:nvGrpSpPr>
          <p:cNvPr name="Group 2" id="2"/>
          <p:cNvGrpSpPr/>
          <p:nvPr/>
        </p:nvGrpSpPr>
        <p:grpSpPr>
          <a:xfrm rot="0">
            <a:off x="-373224" y="672713"/>
            <a:ext cx="18288000" cy="1541678"/>
            <a:chOff x="0" y="0"/>
            <a:chExt cx="24384000" cy="2055571"/>
          </a:xfrm>
        </p:grpSpPr>
        <p:sp>
          <p:nvSpPr>
            <p:cNvPr name="Freeform 3" id="3"/>
            <p:cNvSpPr/>
            <p:nvPr/>
          </p:nvSpPr>
          <p:spPr>
            <a:xfrm flipH="false" flipV="false" rot="0">
              <a:off x="0" y="0"/>
              <a:ext cx="24384000" cy="2055571"/>
            </a:xfrm>
            <a:custGeom>
              <a:avLst/>
              <a:gdLst/>
              <a:ahLst/>
              <a:cxnLst/>
              <a:rect r="r" b="b" t="t" l="l"/>
              <a:pathLst>
                <a:path h="2055571" w="24384000">
                  <a:moveTo>
                    <a:pt x="0" y="0"/>
                  </a:moveTo>
                  <a:lnTo>
                    <a:pt x="24384000" y="0"/>
                  </a:lnTo>
                  <a:lnTo>
                    <a:pt x="24384000" y="2055571"/>
                  </a:lnTo>
                  <a:lnTo>
                    <a:pt x="0" y="2055571"/>
                  </a:lnTo>
                  <a:close/>
                </a:path>
              </a:pathLst>
            </a:custGeom>
            <a:solidFill>
              <a:srgbClr val="000000">
                <a:alpha val="0"/>
              </a:srgbClr>
            </a:solidFill>
          </p:spPr>
        </p:sp>
        <p:sp>
          <p:nvSpPr>
            <p:cNvPr name="TextBox 4" id="4"/>
            <p:cNvSpPr txBox="true"/>
            <p:nvPr/>
          </p:nvSpPr>
          <p:spPr>
            <a:xfrm>
              <a:off x="0" y="0"/>
              <a:ext cx="24384000" cy="2055571"/>
            </a:xfrm>
            <a:prstGeom prst="rect">
              <a:avLst/>
            </a:prstGeom>
          </p:spPr>
          <p:txBody>
            <a:bodyPr anchor="t" rtlCol="false" tIns="0" lIns="0" bIns="0" rIns="0"/>
            <a:lstStyle/>
            <a:p>
              <a:pPr algn="ctr">
                <a:lnSpc>
                  <a:spcPts val="8159"/>
                </a:lnSpc>
              </a:pPr>
              <a:r>
                <a:rPr lang="en-US" sz="6800">
                  <a:solidFill>
                    <a:srgbClr val="771108"/>
                  </a:solidFill>
                  <a:latin typeface="29LT Riwaya Informal"/>
                  <a:ea typeface="29LT Riwaya Informal"/>
                  <a:cs typeface="29LT Riwaya Informal"/>
                  <a:sym typeface="29LT Riwaya Informal"/>
                </a:rPr>
                <a:t>CONTACT US</a:t>
              </a:r>
            </a:p>
          </p:txBody>
        </p:sp>
      </p:grpSp>
      <p:grpSp>
        <p:nvGrpSpPr>
          <p:cNvPr name="Group 5" id="5"/>
          <p:cNvGrpSpPr/>
          <p:nvPr/>
        </p:nvGrpSpPr>
        <p:grpSpPr>
          <a:xfrm rot="0">
            <a:off x="6273821" y="6649371"/>
            <a:ext cx="3086100" cy="1003910"/>
            <a:chOff x="0" y="0"/>
            <a:chExt cx="812800" cy="264404"/>
          </a:xfrm>
        </p:grpSpPr>
        <p:sp>
          <p:nvSpPr>
            <p:cNvPr name="Freeform 6" id="6"/>
            <p:cNvSpPr/>
            <p:nvPr/>
          </p:nvSpPr>
          <p:spPr>
            <a:xfrm flipH="false" flipV="false" rot="0">
              <a:off x="0" y="0"/>
              <a:ext cx="812800" cy="264404"/>
            </a:xfrm>
            <a:custGeom>
              <a:avLst/>
              <a:gdLst/>
              <a:ahLst/>
              <a:cxnLst/>
              <a:rect r="r" b="b" t="t" l="l"/>
              <a:pathLst>
                <a:path h="264404" w="812800">
                  <a:moveTo>
                    <a:pt x="127941" y="0"/>
                  </a:moveTo>
                  <a:lnTo>
                    <a:pt x="684859" y="0"/>
                  </a:lnTo>
                  <a:cubicBezTo>
                    <a:pt x="718791" y="0"/>
                    <a:pt x="751333" y="13479"/>
                    <a:pt x="775327" y="37473"/>
                  </a:cubicBezTo>
                  <a:cubicBezTo>
                    <a:pt x="799321" y="61467"/>
                    <a:pt x="812800" y="94009"/>
                    <a:pt x="812800" y="127941"/>
                  </a:cubicBezTo>
                  <a:lnTo>
                    <a:pt x="812800" y="136463"/>
                  </a:lnTo>
                  <a:cubicBezTo>
                    <a:pt x="812800" y="170395"/>
                    <a:pt x="799321" y="202938"/>
                    <a:pt x="775327" y="226931"/>
                  </a:cubicBezTo>
                  <a:cubicBezTo>
                    <a:pt x="751333" y="250925"/>
                    <a:pt x="718791" y="264404"/>
                    <a:pt x="684859" y="264404"/>
                  </a:cubicBezTo>
                  <a:lnTo>
                    <a:pt x="127941" y="264404"/>
                  </a:lnTo>
                  <a:cubicBezTo>
                    <a:pt x="94009" y="264404"/>
                    <a:pt x="61467" y="250925"/>
                    <a:pt x="37473" y="226931"/>
                  </a:cubicBezTo>
                  <a:cubicBezTo>
                    <a:pt x="13479" y="202938"/>
                    <a:pt x="0" y="170395"/>
                    <a:pt x="0" y="136463"/>
                  </a:cubicBezTo>
                  <a:lnTo>
                    <a:pt x="0" y="127941"/>
                  </a:lnTo>
                  <a:cubicBezTo>
                    <a:pt x="0" y="94009"/>
                    <a:pt x="13479" y="61467"/>
                    <a:pt x="37473" y="37473"/>
                  </a:cubicBezTo>
                  <a:cubicBezTo>
                    <a:pt x="61467" y="13479"/>
                    <a:pt x="94009" y="0"/>
                    <a:pt x="127941" y="0"/>
                  </a:cubicBezTo>
                  <a:close/>
                </a:path>
              </a:pathLst>
            </a:custGeom>
            <a:solidFill>
              <a:srgbClr val="F1ECEB"/>
            </a:solidFill>
          </p:spPr>
        </p:sp>
        <p:sp>
          <p:nvSpPr>
            <p:cNvPr name="TextBox 7" id="7"/>
            <p:cNvSpPr txBox="true"/>
            <p:nvPr/>
          </p:nvSpPr>
          <p:spPr>
            <a:xfrm>
              <a:off x="0" y="-38100"/>
              <a:ext cx="812800" cy="302504"/>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6273821" y="2214391"/>
            <a:ext cx="10792964" cy="3717701"/>
            <a:chOff x="0" y="0"/>
            <a:chExt cx="14390619" cy="4956935"/>
          </a:xfrm>
        </p:grpSpPr>
        <p:sp>
          <p:nvSpPr>
            <p:cNvPr name="Freeform 9" id="9"/>
            <p:cNvSpPr/>
            <p:nvPr/>
          </p:nvSpPr>
          <p:spPr>
            <a:xfrm flipH="false" flipV="false" rot="0">
              <a:off x="0" y="0"/>
              <a:ext cx="14390619" cy="4956935"/>
            </a:xfrm>
            <a:custGeom>
              <a:avLst/>
              <a:gdLst/>
              <a:ahLst/>
              <a:cxnLst/>
              <a:rect r="r" b="b" t="t" l="l"/>
              <a:pathLst>
                <a:path h="4956935" w="14390619">
                  <a:moveTo>
                    <a:pt x="0" y="0"/>
                  </a:moveTo>
                  <a:lnTo>
                    <a:pt x="14390619" y="0"/>
                  </a:lnTo>
                  <a:lnTo>
                    <a:pt x="14390619" y="4956935"/>
                  </a:lnTo>
                  <a:lnTo>
                    <a:pt x="0" y="4956935"/>
                  </a:lnTo>
                  <a:close/>
                </a:path>
              </a:pathLst>
            </a:custGeom>
            <a:solidFill>
              <a:srgbClr val="000000">
                <a:alpha val="0"/>
              </a:srgbClr>
            </a:solidFill>
          </p:spPr>
        </p:sp>
        <p:sp>
          <p:nvSpPr>
            <p:cNvPr name="TextBox 10" id="10"/>
            <p:cNvSpPr txBox="true"/>
            <p:nvPr/>
          </p:nvSpPr>
          <p:spPr>
            <a:xfrm>
              <a:off x="0" y="9525"/>
              <a:ext cx="14390619" cy="4947410"/>
            </a:xfrm>
            <a:prstGeom prst="rect">
              <a:avLst/>
            </a:prstGeom>
          </p:spPr>
          <p:txBody>
            <a:bodyPr anchor="t" rtlCol="false" tIns="0" lIns="0" bIns="0" rIns="0"/>
            <a:lstStyle/>
            <a:p>
              <a:pPr algn="l">
                <a:lnSpc>
                  <a:spcPts val="4560"/>
                </a:lnSpc>
              </a:pPr>
              <a:r>
                <a:rPr lang="en-US" sz="3800">
                  <a:solidFill>
                    <a:srgbClr val="771108"/>
                  </a:solidFill>
                  <a:latin typeface="29LT Riwaya Informal"/>
                  <a:ea typeface="29LT Riwaya Informal"/>
                  <a:cs typeface="29LT Riwaya Informal"/>
                  <a:sym typeface="29LT Riwaya Informal"/>
                </a:rPr>
                <a:t>Mentor: Lubna Zaidi:  416 219 4748</a:t>
              </a:r>
            </a:p>
            <a:p>
              <a:pPr algn="l">
                <a:lnSpc>
                  <a:spcPts val="89"/>
                </a:lnSpc>
              </a:pPr>
            </a:p>
            <a:p>
              <a:pPr algn="l">
                <a:lnSpc>
                  <a:spcPts val="4560"/>
                </a:lnSpc>
              </a:pPr>
              <a:r>
                <a:rPr lang="en-US" sz="3800">
                  <a:solidFill>
                    <a:srgbClr val="771108"/>
                  </a:solidFill>
                  <a:latin typeface="29LT Riwaya Informal"/>
                  <a:ea typeface="29LT Riwaya Informal"/>
                  <a:cs typeface="29LT Riwaya Informal"/>
                  <a:sym typeface="29LT Riwaya Informal"/>
                </a:rPr>
                <a:t>President: Shayan Khan</a:t>
              </a:r>
            </a:p>
            <a:p>
              <a:pPr algn="l">
                <a:lnSpc>
                  <a:spcPts val="720"/>
                </a:lnSpc>
              </a:pPr>
            </a:p>
            <a:p>
              <a:pPr algn="l">
                <a:lnSpc>
                  <a:spcPts val="4560"/>
                </a:lnSpc>
              </a:pPr>
              <a:r>
                <a:rPr lang="en-US" sz="3800">
                  <a:solidFill>
                    <a:srgbClr val="771108"/>
                  </a:solidFill>
                  <a:latin typeface="29LT Riwaya Informal"/>
                  <a:ea typeface="29LT Riwaya Informal"/>
                  <a:cs typeface="29LT Riwaya Informal"/>
                  <a:sym typeface="29LT Riwaya Informal"/>
                </a:rPr>
                <a:t>E: </a:t>
              </a:r>
              <a:r>
                <a:rPr lang="en-US" sz="3800" u="sng">
                  <a:solidFill>
                    <a:srgbClr val="771108"/>
                  </a:solidFill>
                  <a:latin typeface="29LT Riwaya Informal"/>
                  <a:ea typeface="29LT Riwaya Informal"/>
                  <a:cs typeface="29LT Riwaya Informal"/>
                  <a:sym typeface="29LT Riwaya Informal"/>
                  <a:hlinkClick r:id="rId2" tooltip="mailto:thevoicegavelclub09@gmail.com"/>
                </a:rPr>
                <a:t>thevoicegavelclub09@gmail.co</a:t>
              </a:r>
              <a:r>
                <a:rPr lang="en-US" sz="3800">
                  <a:solidFill>
                    <a:srgbClr val="771108"/>
                  </a:solidFill>
                  <a:latin typeface="29LT Riwaya Informal"/>
                  <a:ea typeface="29LT Riwaya Informal"/>
                  <a:cs typeface="29LT Riwaya Informal"/>
                  <a:sym typeface="29LT Riwaya Informal"/>
                </a:rPr>
                <a:t>m</a:t>
              </a:r>
            </a:p>
            <a:p>
              <a:pPr algn="l">
                <a:lnSpc>
                  <a:spcPts val="2040"/>
                </a:lnSpc>
              </a:pPr>
            </a:p>
            <a:p>
              <a:pPr algn="l">
                <a:lnSpc>
                  <a:spcPts val="89"/>
                </a:lnSpc>
              </a:pPr>
            </a:p>
            <a:p>
              <a:pPr algn="l">
                <a:lnSpc>
                  <a:spcPts val="4560"/>
                </a:lnSpc>
              </a:pPr>
              <a:r>
                <a:rPr lang="en-US" sz="3800">
                  <a:solidFill>
                    <a:srgbClr val="771108"/>
                  </a:solidFill>
                  <a:latin typeface="29LT Riwaya Informal"/>
                  <a:ea typeface="29LT Riwaya Informal"/>
                  <a:cs typeface="29LT Riwaya Informal"/>
                  <a:sym typeface="29LT Riwaya Informal"/>
                </a:rPr>
                <a:t>E: shayan.n.khan13@gmail.com</a:t>
              </a:r>
            </a:p>
            <a:p>
              <a:pPr algn="l">
                <a:lnSpc>
                  <a:spcPts val="1440"/>
                </a:lnSpc>
              </a:pPr>
            </a:p>
            <a:p>
              <a:pPr algn="l">
                <a:lnSpc>
                  <a:spcPts val="4560"/>
                </a:lnSpc>
              </a:pPr>
              <a:r>
                <a:rPr lang="en-US" sz="3800">
                  <a:solidFill>
                    <a:srgbClr val="771108"/>
                  </a:solidFill>
                  <a:latin typeface="29LT Riwaya Informal"/>
                  <a:ea typeface="29LT Riwaya Informal"/>
                  <a:cs typeface="29LT Riwaya Informal"/>
                  <a:sym typeface="29LT Riwaya Informal"/>
                </a:rPr>
                <a:t>W: thevoicegavelclub.com</a:t>
              </a:r>
            </a:p>
          </p:txBody>
        </p:sp>
      </p:grpSp>
      <p:sp>
        <p:nvSpPr>
          <p:cNvPr name="Freeform 11" id="11"/>
          <p:cNvSpPr/>
          <p:nvPr/>
        </p:nvSpPr>
        <p:spPr>
          <a:xfrm flipH="false" flipV="false" rot="0">
            <a:off x="233265" y="3096582"/>
            <a:ext cx="5632313" cy="5521028"/>
          </a:xfrm>
          <a:custGeom>
            <a:avLst/>
            <a:gdLst/>
            <a:ahLst/>
            <a:cxnLst/>
            <a:rect r="r" b="b" t="t" l="l"/>
            <a:pathLst>
              <a:path h="5521028" w="5632313">
                <a:moveTo>
                  <a:pt x="0" y="0"/>
                </a:moveTo>
                <a:lnTo>
                  <a:pt x="5632314" y="0"/>
                </a:lnTo>
                <a:lnTo>
                  <a:pt x="5632314" y="5521028"/>
                </a:lnTo>
                <a:lnTo>
                  <a:pt x="0" y="5521028"/>
                </a:lnTo>
                <a:lnTo>
                  <a:pt x="0" y="0"/>
                </a:lnTo>
                <a:close/>
              </a:path>
            </a:pathLst>
          </a:custGeom>
          <a:blipFill>
            <a:blip r:embed="rId3">
              <a:alphaModFix amt="57000"/>
            </a:blip>
            <a:stretch>
              <a:fillRect l="0" t="-1427" r="-822" b="-1427"/>
            </a:stretch>
          </a:blipFill>
        </p:spPr>
      </p:sp>
      <p:sp>
        <p:nvSpPr>
          <p:cNvPr name="Freeform 12" id="12"/>
          <p:cNvSpPr/>
          <p:nvPr/>
        </p:nvSpPr>
        <p:spPr>
          <a:xfrm flipH="false" flipV="false" rot="0">
            <a:off x="789794" y="3246575"/>
            <a:ext cx="4889173" cy="5371035"/>
          </a:xfrm>
          <a:custGeom>
            <a:avLst/>
            <a:gdLst/>
            <a:ahLst/>
            <a:cxnLst/>
            <a:rect r="r" b="b" t="t" l="l"/>
            <a:pathLst>
              <a:path h="5371035" w="4889173">
                <a:moveTo>
                  <a:pt x="0" y="0"/>
                </a:moveTo>
                <a:lnTo>
                  <a:pt x="4889172" y="0"/>
                </a:lnTo>
                <a:lnTo>
                  <a:pt x="4889172" y="5371035"/>
                </a:lnTo>
                <a:lnTo>
                  <a:pt x="0" y="5371035"/>
                </a:lnTo>
                <a:lnTo>
                  <a:pt x="0" y="0"/>
                </a:lnTo>
                <a:close/>
              </a:path>
            </a:pathLst>
          </a:custGeom>
          <a:blipFill>
            <a:blip r:embed="rId4"/>
            <a:stretch>
              <a:fillRect l="-2327" t="0" r="-2327" b="-55643"/>
            </a:stretch>
          </a:blipFill>
        </p:spPr>
      </p:sp>
      <p:grpSp>
        <p:nvGrpSpPr>
          <p:cNvPr name="Group 13" id="13"/>
          <p:cNvGrpSpPr/>
          <p:nvPr/>
        </p:nvGrpSpPr>
        <p:grpSpPr>
          <a:xfrm rot="0">
            <a:off x="6549536" y="6714785"/>
            <a:ext cx="2534671" cy="873083"/>
            <a:chOff x="0" y="0"/>
            <a:chExt cx="14390619" cy="4956935"/>
          </a:xfrm>
        </p:grpSpPr>
        <p:sp>
          <p:nvSpPr>
            <p:cNvPr name="Freeform 14" id="14"/>
            <p:cNvSpPr/>
            <p:nvPr/>
          </p:nvSpPr>
          <p:spPr>
            <a:xfrm flipH="false" flipV="false" rot="0">
              <a:off x="0" y="0"/>
              <a:ext cx="14390619" cy="4956935"/>
            </a:xfrm>
            <a:custGeom>
              <a:avLst/>
              <a:gdLst/>
              <a:ahLst/>
              <a:cxnLst/>
              <a:rect r="r" b="b" t="t" l="l"/>
              <a:pathLst>
                <a:path h="4956935" w="14390619">
                  <a:moveTo>
                    <a:pt x="0" y="0"/>
                  </a:moveTo>
                  <a:lnTo>
                    <a:pt x="14390619" y="0"/>
                  </a:lnTo>
                  <a:lnTo>
                    <a:pt x="14390619" y="4956935"/>
                  </a:lnTo>
                  <a:lnTo>
                    <a:pt x="0" y="4956935"/>
                  </a:lnTo>
                  <a:close/>
                </a:path>
              </a:pathLst>
            </a:custGeom>
            <a:solidFill>
              <a:srgbClr val="000000">
                <a:alpha val="0"/>
              </a:srgbClr>
            </a:solidFill>
          </p:spPr>
        </p:sp>
        <p:sp>
          <p:nvSpPr>
            <p:cNvPr name="TextBox 15" id="15"/>
            <p:cNvSpPr txBox="true"/>
            <p:nvPr/>
          </p:nvSpPr>
          <p:spPr>
            <a:xfrm>
              <a:off x="0" y="9525"/>
              <a:ext cx="14390619" cy="4947410"/>
            </a:xfrm>
            <a:prstGeom prst="rect">
              <a:avLst/>
            </a:prstGeom>
          </p:spPr>
          <p:txBody>
            <a:bodyPr anchor="t" rtlCol="false" tIns="0" lIns="0" bIns="0" rIns="0"/>
            <a:lstStyle/>
            <a:p>
              <a:pPr algn="l">
                <a:lnSpc>
                  <a:spcPts val="4560"/>
                </a:lnSpc>
              </a:pPr>
              <a:r>
                <a:rPr lang="en-US" sz="3800" u="sng">
                  <a:solidFill>
                    <a:srgbClr val="3C5C79"/>
                  </a:solidFill>
                  <a:latin typeface="29LT Riwaya Informal"/>
                  <a:ea typeface="29LT Riwaya Informal"/>
                  <a:cs typeface="29LT Riwaya Informal"/>
                  <a:sym typeface="29LT Riwaya Informal"/>
                  <a:hlinkClick r:id="rId5" tooltip="https://www.thevoicegavelclub.com/general-5-1"/>
                </a:rPr>
                <a:t>Our Cause</a:t>
              </a:r>
            </a:p>
          </p:txBody>
        </p:sp>
      </p:grpSp>
      <p:grpSp>
        <p:nvGrpSpPr>
          <p:cNvPr name="Group 16" id="16"/>
          <p:cNvGrpSpPr/>
          <p:nvPr/>
        </p:nvGrpSpPr>
        <p:grpSpPr>
          <a:xfrm rot="0">
            <a:off x="6273821" y="7901104"/>
            <a:ext cx="5206241" cy="1003910"/>
            <a:chOff x="0" y="0"/>
            <a:chExt cx="1371191" cy="264404"/>
          </a:xfrm>
        </p:grpSpPr>
        <p:sp>
          <p:nvSpPr>
            <p:cNvPr name="Freeform 17" id="17"/>
            <p:cNvSpPr/>
            <p:nvPr/>
          </p:nvSpPr>
          <p:spPr>
            <a:xfrm flipH="false" flipV="false" rot="0">
              <a:off x="0" y="0"/>
              <a:ext cx="1371191" cy="264404"/>
            </a:xfrm>
            <a:custGeom>
              <a:avLst/>
              <a:gdLst/>
              <a:ahLst/>
              <a:cxnLst/>
              <a:rect r="r" b="b" t="t" l="l"/>
              <a:pathLst>
                <a:path h="264404" w="1371191">
                  <a:moveTo>
                    <a:pt x="75839" y="0"/>
                  </a:moveTo>
                  <a:lnTo>
                    <a:pt x="1295352" y="0"/>
                  </a:lnTo>
                  <a:cubicBezTo>
                    <a:pt x="1315466" y="0"/>
                    <a:pt x="1334756" y="7990"/>
                    <a:pt x="1348978" y="22213"/>
                  </a:cubicBezTo>
                  <a:cubicBezTo>
                    <a:pt x="1363201" y="36435"/>
                    <a:pt x="1371191" y="55726"/>
                    <a:pt x="1371191" y="75839"/>
                  </a:cubicBezTo>
                  <a:lnTo>
                    <a:pt x="1371191" y="188565"/>
                  </a:lnTo>
                  <a:cubicBezTo>
                    <a:pt x="1371191" y="230450"/>
                    <a:pt x="1337237" y="264404"/>
                    <a:pt x="1295352" y="264404"/>
                  </a:cubicBezTo>
                  <a:lnTo>
                    <a:pt x="75839" y="264404"/>
                  </a:lnTo>
                  <a:cubicBezTo>
                    <a:pt x="33954" y="264404"/>
                    <a:pt x="0" y="230450"/>
                    <a:pt x="0" y="188565"/>
                  </a:cubicBezTo>
                  <a:lnTo>
                    <a:pt x="0" y="75839"/>
                  </a:lnTo>
                  <a:cubicBezTo>
                    <a:pt x="0" y="33954"/>
                    <a:pt x="33954" y="0"/>
                    <a:pt x="75839" y="0"/>
                  </a:cubicBezTo>
                  <a:close/>
                </a:path>
              </a:pathLst>
            </a:custGeom>
            <a:solidFill>
              <a:srgbClr val="F1ECEB"/>
            </a:solidFill>
          </p:spPr>
        </p:sp>
        <p:sp>
          <p:nvSpPr>
            <p:cNvPr name="TextBox 18" id="18"/>
            <p:cNvSpPr txBox="true"/>
            <p:nvPr/>
          </p:nvSpPr>
          <p:spPr>
            <a:xfrm>
              <a:off x="0" y="-38100"/>
              <a:ext cx="1371191" cy="302504"/>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6549536" y="7966517"/>
            <a:ext cx="4792229" cy="873083"/>
            <a:chOff x="0" y="0"/>
            <a:chExt cx="27207923" cy="4956935"/>
          </a:xfrm>
        </p:grpSpPr>
        <p:sp>
          <p:nvSpPr>
            <p:cNvPr name="Freeform 20" id="20"/>
            <p:cNvSpPr/>
            <p:nvPr/>
          </p:nvSpPr>
          <p:spPr>
            <a:xfrm flipH="false" flipV="false" rot="0">
              <a:off x="0" y="0"/>
              <a:ext cx="27207924" cy="4956935"/>
            </a:xfrm>
            <a:custGeom>
              <a:avLst/>
              <a:gdLst/>
              <a:ahLst/>
              <a:cxnLst/>
              <a:rect r="r" b="b" t="t" l="l"/>
              <a:pathLst>
                <a:path h="4956935" w="27207924">
                  <a:moveTo>
                    <a:pt x="0" y="0"/>
                  </a:moveTo>
                  <a:lnTo>
                    <a:pt x="27207924" y="0"/>
                  </a:lnTo>
                  <a:lnTo>
                    <a:pt x="27207924" y="4956935"/>
                  </a:lnTo>
                  <a:lnTo>
                    <a:pt x="0" y="4956935"/>
                  </a:lnTo>
                  <a:close/>
                </a:path>
              </a:pathLst>
            </a:custGeom>
            <a:solidFill>
              <a:srgbClr val="000000">
                <a:alpha val="0"/>
              </a:srgbClr>
            </a:solidFill>
          </p:spPr>
        </p:sp>
        <p:sp>
          <p:nvSpPr>
            <p:cNvPr name="TextBox 21" id="21"/>
            <p:cNvSpPr txBox="true"/>
            <p:nvPr/>
          </p:nvSpPr>
          <p:spPr>
            <a:xfrm>
              <a:off x="0" y="9525"/>
              <a:ext cx="27207923" cy="4947410"/>
            </a:xfrm>
            <a:prstGeom prst="rect">
              <a:avLst/>
            </a:prstGeom>
          </p:spPr>
          <p:txBody>
            <a:bodyPr anchor="t" rtlCol="false" tIns="0" lIns="0" bIns="0" rIns="0"/>
            <a:lstStyle/>
            <a:p>
              <a:pPr algn="l">
                <a:lnSpc>
                  <a:spcPts val="4560"/>
                </a:lnSpc>
              </a:pPr>
              <a:r>
                <a:rPr lang="en-US" sz="3800" u="sng">
                  <a:solidFill>
                    <a:srgbClr val="3C5C79"/>
                  </a:solidFill>
                  <a:latin typeface="29LT Riwaya Informal"/>
                  <a:ea typeface="29LT Riwaya Informal"/>
                  <a:cs typeface="29LT Riwaya Informal"/>
                  <a:sym typeface="29LT Riwaya Informal"/>
                  <a:hlinkClick r:id="rId6" tooltip="https://www.thevoicegavelclub.com/donation"/>
                </a:rPr>
                <a:t>Payment and Donations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DAGnQn-jY2w</dc:identifier>
  <dcterms:modified xsi:type="dcterms:W3CDTF">2011-08-01T06:04:30Z</dcterms:modified>
  <cp:revision>1</cp:revision>
  <dc:title>Sponsorship Package</dc:title>
</cp:coreProperties>
</file>