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5" r:id="rId5"/>
    <p:sldId id="280" r:id="rId6"/>
    <p:sldId id="273" r:id="rId7"/>
    <p:sldId id="261" r:id="rId8"/>
    <p:sldId id="274" r:id="rId9"/>
    <p:sldId id="277" r:id="rId10"/>
    <p:sldId id="278" r:id="rId11"/>
    <p:sldId id="279" r:id="rId12"/>
    <p:sldId id="272" r:id="rId13"/>
    <p:sldId id="271" r:id="rId14"/>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CDDCFF"/>
    <a:srgbClr val="ECECEC"/>
    <a:srgbClr val="0D53D3"/>
    <a:srgbClr val="FEBC36"/>
    <a:srgbClr val="DE4A44"/>
    <a:srgbClr val="E74740"/>
    <a:srgbClr val="E19C2A"/>
    <a:srgbClr val="3FB53B"/>
    <a:srgbClr val="45C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D66D7-42AD-DA06-01EF-27DBD6A87B93}" v="12" dt="2022-10-18T14:14:55.548"/>
    <p1510:client id="{C9C52205-355B-2B21-1664-688C93D73462}" v="4" dt="2022-10-18T13:43:19.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3"/>
    <p:restoredTop sz="95647"/>
  </p:normalViewPr>
  <p:slideViewPr>
    <p:cSldViewPr snapToGrid="0" snapToObjects="1">
      <p:cViewPr varScale="1">
        <p:scale>
          <a:sx n="126" d="100"/>
          <a:sy n="126" d="100"/>
        </p:scale>
        <p:origin x="18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A4E5-AA8E-7CE1-AFA7-FB1677E78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6725CF4A-A5A1-200B-EB39-3D357E06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8662FC4E-4516-A4B9-4DB0-FD61A19FD9E3}"/>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F249DED3-7C96-6419-6EDC-F301A34EDC2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9E64421-E900-7E18-5212-9903BE458C1D}"/>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7794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B166-7666-98BF-8868-181D8080E9AD}"/>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6CC9FC48-6CFC-D8D1-DCFE-BB8992B1A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CAD62F86-20CE-6233-258F-7CB7495E55AB}"/>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3E0DE73D-706E-CBF3-B593-8CEBCA993C6E}"/>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F8A01C68-4D8C-DFD9-8D2C-11BBA8C421EA}"/>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22173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A1A51-7085-F64B-9520-D7AF7DC399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35397A1A-626F-306C-EB8E-D321F6E54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B9CD4A8A-20EF-5978-DD8B-C78886A52F88}"/>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CB26CA18-1837-2105-42C7-7C27CFEADD6C}"/>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6D85BBD-94FF-1BBD-CE2A-A766BB426BFB}"/>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61584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9F96-A9FE-E836-FB5F-1FB2FD46CD8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432D3775-465A-BE22-CF61-FCB24E056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E9353406-8EAD-966C-5A27-9CC83FB5E03B}"/>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68370D7B-DCD6-A0B7-71EA-F66192569DBB}"/>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E39AE6AE-1253-0ED1-A0EA-805AD246930E}"/>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363003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E3CB-F67F-BE5F-46BC-E414D2F6A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DF2A309E-B168-3DE0-1736-3B8610D64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BAF9FD-07BE-8634-2A69-EFEFBC40D36E}"/>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2041EADA-AEB2-AB6A-D9F1-10D9063F7BA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9D9FB33-2B23-F965-8CCF-2D6073D02F39}"/>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415008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5FB6-A648-C0AB-9524-D5561001249B}"/>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53FD1853-6FFC-5F41-0DF5-3ACFA0BFD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A61C3D6F-46D2-E3EB-AB7F-30A92A481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9AD924B-F72E-C92C-6F75-E55A35CDF6D2}"/>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6" name="Footer Placeholder 5">
            <a:extLst>
              <a:ext uri="{FF2B5EF4-FFF2-40B4-BE49-F238E27FC236}">
                <a16:creationId xmlns:a16="http://schemas.microsoft.com/office/drawing/2014/main" id="{C74A1597-F6ED-C7BD-9D0B-9E40BBF1EBA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58ACD30C-6A75-9F93-A1E1-FE64DA5C6794}"/>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46062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78BF-F23A-E3AE-5B85-8C9D4DC4D8F2}"/>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60E2104F-883B-EDAD-18DB-892BDFA98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E7D35-7847-CDB5-4F62-32658A42DF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CFBC7DAF-DE1C-9F07-56D1-280E5F793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653853-E35D-F1CF-9333-04557132A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D948E1A1-50AD-4A17-E9CE-5436013BCB5F}"/>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8" name="Footer Placeholder 7">
            <a:extLst>
              <a:ext uri="{FF2B5EF4-FFF2-40B4-BE49-F238E27FC236}">
                <a16:creationId xmlns:a16="http://schemas.microsoft.com/office/drawing/2014/main" id="{DF71A008-CDF8-162B-E532-1D8FD74DAEFD}"/>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2EA06922-A78B-E553-EA43-2257FB5D01FD}"/>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317354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C4F6-4018-1D3A-B6B2-2B8ADA1A3C77}"/>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D57C449F-BCDF-BE2E-DAF2-7E9216E33668}"/>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4" name="Footer Placeholder 3">
            <a:extLst>
              <a:ext uri="{FF2B5EF4-FFF2-40B4-BE49-F238E27FC236}">
                <a16:creationId xmlns:a16="http://schemas.microsoft.com/office/drawing/2014/main" id="{2DB13809-B985-9543-D164-C6BE304FD886}"/>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328D4057-645F-CB1A-AE23-CF6D046EC25C}"/>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988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5E06E-1F8D-27D1-2DD7-F38CD4EC10E6}"/>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3" name="Footer Placeholder 2">
            <a:extLst>
              <a:ext uri="{FF2B5EF4-FFF2-40B4-BE49-F238E27FC236}">
                <a16:creationId xmlns:a16="http://schemas.microsoft.com/office/drawing/2014/main" id="{A9712636-7EAC-DE69-DA2B-4FC2B4DC2ED2}"/>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608D222A-19FD-BB8F-0468-39CBB338C915}"/>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22041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6558-7B21-05DE-33BC-B0985571F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C954A24A-800E-A200-8CDA-543731781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63E66640-CD02-9D5E-1845-D3D3CA6F3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37EB3-0DD6-145B-C9DD-22756C10F544}"/>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6" name="Footer Placeholder 5">
            <a:extLst>
              <a:ext uri="{FF2B5EF4-FFF2-40B4-BE49-F238E27FC236}">
                <a16:creationId xmlns:a16="http://schemas.microsoft.com/office/drawing/2014/main" id="{39D733BB-E154-8979-7624-CF3906DACE3E}"/>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F3F697E8-FD42-BF21-D410-ADEE885EA882}"/>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417963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9D46-11C7-5AAF-BB32-49A570320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D3F30A6E-1931-1C8F-0BBE-8F8D5EBC7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430AA331-E5D4-3B24-11F7-DD6B7B5D3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32927-8209-1955-DF63-93D897789B43}"/>
              </a:ext>
            </a:extLst>
          </p:cNvPr>
          <p:cNvSpPr>
            <a:spLocks noGrp="1"/>
          </p:cNvSpPr>
          <p:nvPr>
            <p:ph type="dt" sz="half" idx="10"/>
          </p:nvPr>
        </p:nvSpPr>
        <p:spPr/>
        <p:txBody>
          <a:bodyPr/>
          <a:lstStyle/>
          <a:p>
            <a:fld id="{D524DDA1-667B-D149-9C12-59B643552F4B}" type="datetimeFigureOut">
              <a:rPr lang="es-ES_tradnl" smtClean="0"/>
              <a:t>30/01/2023</a:t>
            </a:fld>
            <a:endParaRPr lang="es-ES_tradnl"/>
          </a:p>
        </p:txBody>
      </p:sp>
      <p:sp>
        <p:nvSpPr>
          <p:cNvPr id="6" name="Footer Placeholder 5">
            <a:extLst>
              <a:ext uri="{FF2B5EF4-FFF2-40B4-BE49-F238E27FC236}">
                <a16:creationId xmlns:a16="http://schemas.microsoft.com/office/drawing/2014/main" id="{CEA9C79A-7E99-6F8F-1928-E4E5057AA510}"/>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F7660D73-9713-5019-9324-7152EEDB319E}"/>
              </a:ext>
            </a:extLst>
          </p:cNvPr>
          <p:cNvSpPr>
            <a:spLocks noGrp="1"/>
          </p:cNvSpPr>
          <p:nvPr>
            <p:ph type="sldNum" sz="quarter" idx="12"/>
          </p:nvPr>
        </p:nvSpPr>
        <p:spPr/>
        <p:txBody>
          <a:body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162926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EABBB-6D3F-F432-3C19-A5BC4F999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E428A5B2-8363-0BDC-37DB-2C87BA119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8F531EDC-68CC-2699-2CBF-C06DAF3B3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DDA1-667B-D149-9C12-59B643552F4B}" type="datetimeFigureOut">
              <a:rPr lang="es-ES_tradnl" smtClean="0"/>
              <a:t>30/01/2023</a:t>
            </a:fld>
            <a:endParaRPr lang="es-ES_tradnl"/>
          </a:p>
        </p:txBody>
      </p:sp>
      <p:sp>
        <p:nvSpPr>
          <p:cNvPr id="5" name="Footer Placeholder 4">
            <a:extLst>
              <a:ext uri="{FF2B5EF4-FFF2-40B4-BE49-F238E27FC236}">
                <a16:creationId xmlns:a16="http://schemas.microsoft.com/office/drawing/2014/main" id="{5B0A5BEA-3405-8952-E4B3-02732C311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49008786-C72A-1FA5-C86F-B1EAB1C10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26B5E-560D-4E4F-8B60-BF4FF4A7486A}" type="slidenum">
              <a:rPr lang="es-ES_tradnl" smtClean="0"/>
              <a:t>‹#›</a:t>
            </a:fld>
            <a:endParaRPr lang="es-ES_tradnl"/>
          </a:p>
        </p:txBody>
      </p:sp>
    </p:spTree>
    <p:extLst>
      <p:ext uri="{BB962C8B-B14F-4D97-AF65-F5344CB8AC3E}">
        <p14:creationId xmlns:p14="http://schemas.microsoft.com/office/powerpoint/2010/main" val="399690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nexl.cloud/book-a-dem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BF487-3D18-F3AC-9BEA-AEA004C009D3}"/>
              </a:ext>
            </a:extLst>
          </p:cNvPr>
          <p:cNvSpPr/>
          <p:nvPr/>
        </p:nvSpPr>
        <p:spPr>
          <a:xfrm>
            <a:off x="-1" y="0"/>
            <a:ext cx="12192000" cy="68580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id="{B57CB158-D879-492A-2934-109357B4DDBE}"/>
              </a:ext>
            </a:extLst>
          </p:cNvPr>
          <p:cNvSpPr/>
          <p:nvPr/>
        </p:nvSpPr>
        <p:spPr>
          <a:xfrm>
            <a:off x="-2" y="4631565"/>
            <a:ext cx="12192000" cy="1637796"/>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A2ACAE30-14A5-4B8B-BE24-E8F67E922058}"/>
              </a:ext>
            </a:extLst>
          </p:cNvPr>
          <p:cNvSpPr/>
          <p:nvPr/>
        </p:nvSpPr>
        <p:spPr>
          <a:xfrm>
            <a:off x="856893" y="5019576"/>
            <a:ext cx="4067033" cy="861774"/>
          </a:xfrm>
          <a:prstGeom prst="rect">
            <a:avLst/>
          </a:prstGeom>
        </p:spPr>
        <p:txBody>
          <a:bodyPr wrap="square">
            <a:spAutoFit/>
          </a:bodyPr>
          <a:lstStyle/>
          <a:p>
            <a:r>
              <a:rPr lang="en-AU" b="1" dirty="0">
                <a:solidFill>
                  <a:schemeClr val="bg1"/>
                </a:solidFill>
                <a:latin typeface="Lato" panose="020F0502020204030203" pitchFamily="34" charset="0"/>
                <a:ea typeface="Lato" panose="020F0502020204030203" pitchFamily="34" charset="0"/>
                <a:cs typeface="Lato" panose="020F0502020204030203" pitchFamily="34" charset="0"/>
              </a:rPr>
              <a:t>Nexl Projects and Applications</a:t>
            </a:r>
          </a:p>
          <a:p>
            <a:r>
              <a:rPr lang="en-AU" sz="3200" b="1" dirty="0">
                <a:solidFill>
                  <a:schemeClr val="bg1"/>
                </a:solidFill>
                <a:latin typeface="Lato" panose="020F0502020204030203" pitchFamily="34" charset="0"/>
                <a:ea typeface="Lato" panose="020F0502020204030203" pitchFamily="34" charset="0"/>
                <a:cs typeface="Lato" panose="020F0502020204030203" pitchFamily="34" charset="0"/>
              </a:rPr>
              <a:t>OVERVIEW</a:t>
            </a:r>
            <a:endParaRPr lang="en-A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Logo&#10;&#10;Description automatically generated">
            <a:extLst>
              <a:ext uri="{FF2B5EF4-FFF2-40B4-BE49-F238E27FC236}">
                <a16:creationId xmlns:a16="http://schemas.microsoft.com/office/drawing/2014/main" id="{69A77B71-BE9C-019F-157C-2FE33546821E}"/>
              </a:ext>
            </a:extLst>
          </p:cNvPr>
          <p:cNvPicPr>
            <a:picLocks noChangeAspect="1"/>
          </p:cNvPicPr>
          <p:nvPr/>
        </p:nvPicPr>
        <p:blipFill>
          <a:blip r:embed="rId3"/>
          <a:stretch>
            <a:fillRect/>
          </a:stretch>
        </p:blipFill>
        <p:spPr>
          <a:xfrm>
            <a:off x="9847853" y="4852176"/>
            <a:ext cx="2040204" cy="1141003"/>
          </a:xfrm>
          <a:prstGeom prst="rect">
            <a:avLst/>
          </a:prstGeom>
        </p:spPr>
      </p:pic>
    </p:spTree>
    <p:extLst>
      <p:ext uri="{BB962C8B-B14F-4D97-AF65-F5344CB8AC3E}">
        <p14:creationId xmlns:p14="http://schemas.microsoft.com/office/powerpoint/2010/main" val="232567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900B75-A483-A274-5A4C-6E1485669F97}"/>
              </a:ext>
            </a:extLst>
          </p:cNvPr>
          <p:cNvSpPr/>
          <p:nvPr/>
        </p:nvSpPr>
        <p:spPr>
          <a:xfrm>
            <a:off x="0" y="0"/>
            <a:ext cx="12192000"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descr="Logo&#10;&#10;Description automatically generated">
            <a:extLst>
              <a:ext uri="{FF2B5EF4-FFF2-40B4-BE49-F238E27FC236}">
                <a16:creationId xmlns:a16="http://schemas.microsoft.com/office/drawing/2014/main" id="{D851F726-54DB-4B30-5B6E-97C98A1F4645}"/>
              </a:ext>
            </a:extLst>
          </p:cNvPr>
          <p:cNvPicPr>
            <a:picLocks noChangeAspect="1"/>
          </p:cNvPicPr>
          <p:nvPr/>
        </p:nvPicPr>
        <p:blipFill>
          <a:blip r:embed="rId2"/>
          <a:stretch>
            <a:fillRect/>
          </a:stretch>
        </p:blipFill>
        <p:spPr>
          <a:xfrm>
            <a:off x="638754" y="463187"/>
            <a:ext cx="2118183" cy="1184613"/>
          </a:xfrm>
          <a:prstGeom prst="rect">
            <a:avLst/>
          </a:prstGeom>
        </p:spPr>
      </p:pic>
      <p:sp>
        <p:nvSpPr>
          <p:cNvPr id="6" name="Rectangle 5">
            <a:extLst>
              <a:ext uri="{FF2B5EF4-FFF2-40B4-BE49-F238E27FC236}">
                <a16:creationId xmlns:a16="http://schemas.microsoft.com/office/drawing/2014/main" id="{8A54B649-7ACD-9EF6-0E78-CC93F9E0CBAF}"/>
              </a:ext>
            </a:extLst>
          </p:cNvPr>
          <p:cNvSpPr/>
          <p:nvPr/>
        </p:nvSpPr>
        <p:spPr>
          <a:xfrm>
            <a:off x="638754" y="4917485"/>
            <a:ext cx="7407965" cy="1631216"/>
          </a:xfrm>
          <a:prstGeom prst="rect">
            <a:avLst/>
          </a:prstGeom>
        </p:spPr>
        <p:txBody>
          <a:bodyPr wrap="square">
            <a:spAutoFit/>
          </a:bodyPr>
          <a:lstStyle/>
          <a:p>
            <a:r>
              <a:rPr lang="en-US" sz="1000">
                <a:solidFill>
                  <a:schemeClr val="bg1"/>
                </a:solidFill>
                <a:latin typeface="Lato Thin" panose="020F0502020204030203" pitchFamily="34" charset="0"/>
                <a:ea typeface="Lato Thin" panose="020F0502020204030203" pitchFamily="34" charset="0"/>
                <a:cs typeface="Lato Thin" panose="020F0502020204030203" pitchFamily="34" charset="0"/>
              </a:rPr>
              <a:t>NEXL is a leading provider of innovative legal technology solutions aimed at creating efficiencies, accelerating growth and providing data-driven insights that drive smart decision making. We offer scalable solutions for law firms of all shapes and sizes </a:t>
            </a:r>
          </a:p>
          <a:p>
            <a:r>
              <a:rPr lang="en-US" sz="1000">
                <a:solidFill>
                  <a:schemeClr val="bg1"/>
                </a:solidFill>
                <a:latin typeface="Lato Thin" panose="020F0502020204030203" pitchFamily="34" charset="0"/>
                <a:ea typeface="Lato Thin" panose="020F0502020204030203" pitchFamily="34" charset="0"/>
                <a:cs typeface="Lato Thin" panose="020F0502020204030203" pitchFamily="34" charset="0"/>
              </a:rPr>
              <a:t>Founded by legal professionals with vast experience working within legal firms, NEXL grew out of a desire to fundamentally change the way that legal firms grow and engage with internal and external stakeholders. The existing way of managing these relationships doesn’t work. Today, we’re driving the delivery of smart, innovative and technology-driven services to clients worldwide. </a:t>
            </a:r>
          </a:p>
          <a:p>
            <a:r>
              <a:rPr lang="en-US" sz="1000">
                <a:solidFill>
                  <a:schemeClr val="bg1"/>
                </a:solidFill>
                <a:latin typeface="Lato Thin" panose="020F0502020204030203" pitchFamily="34" charset="0"/>
                <a:ea typeface="Lato Thin" panose="020F0502020204030203" pitchFamily="34" charset="0"/>
                <a:cs typeface="Lato Thin" panose="020F0502020204030203" pitchFamily="34" charset="0"/>
              </a:rPr>
              <a:t>Smart, insight-driven solutions underpin NEXL’s purpose. Drawing from our own practical experience working within the professional services industry, our purpose is to develop and deliver technology solutions that will drive positive change in how law firms manage their client relationships and grow their practice.</a:t>
            </a:r>
          </a:p>
          <a:p>
            <a:endParaRPr lang="en-US" sz="1000">
              <a:solidFill>
                <a:schemeClr val="bg1"/>
              </a:solidFill>
              <a:latin typeface="Lato Thin" panose="020F0502020204030203" pitchFamily="34" charset="0"/>
              <a:ea typeface="Lato Thin" panose="020F0502020204030203" pitchFamily="34" charset="0"/>
              <a:cs typeface="Lato Thin" panose="020F0502020204030203" pitchFamily="34" charset="0"/>
            </a:endParaRPr>
          </a:p>
          <a:p>
            <a:r>
              <a:rPr lang="en-US" sz="1000">
                <a:solidFill>
                  <a:schemeClr val="bg1"/>
                </a:solidFill>
                <a:latin typeface="Lato Thin" panose="020F0502020204030203" pitchFamily="34" charset="0"/>
                <a:ea typeface="Lato Thin" panose="020F0502020204030203" pitchFamily="34" charset="0"/>
                <a:cs typeface="Lato Thin" panose="020F0502020204030203" pitchFamily="34" charset="0"/>
              </a:rPr>
              <a:t>NEXL™ Pty Ltd 2022 All rights reserved.</a:t>
            </a:r>
          </a:p>
        </p:txBody>
      </p:sp>
    </p:spTree>
    <p:extLst>
      <p:ext uri="{BB962C8B-B14F-4D97-AF65-F5344CB8AC3E}">
        <p14:creationId xmlns:p14="http://schemas.microsoft.com/office/powerpoint/2010/main" val="234209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AA087CE-CA78-EEAF-985B-22AA5E889A08}"/>
              </a:ext>
            </a:extLst>
          </p:cNvPr>
          <p:cNvPicPr>
            <a:picLocks noChangeAspect="1"/>
          </p:cNvPicPr>
          <p:nvPr/>
        </p:nvPicPr>
        <p:blipFill>
          <a:blip r:embed="rId2"/>
          <a:stretch>
            <a:fillRect/>
          </a:stretch>
        </p:blipFill>
        <p:spPr>
          <a:xfrm>
            <a:off x="10860749" y="169831"/>
            <a:ext cx="1067191" cy="600188"/>
          </a:xfrm>
          <a:prstGeom prst="rect">
            <a:avLst/>
          </a:prstGeom>
        </p:spPr>
      </p:pic>
      <p:sp>
        <p:nvSpPr>
          <p:cNvPr id="6" name="Title 1">
            <a:extLst>
              <a:ext uri="{FF2B5EF4-FFF2-40B4-BE49-F238E27FC236}">
                <a16:creationId xmlns:a16="http://schemas.microsoft.com/office/drawing/2014/main" id="{F996A8E5-4AB9-51DE-02F7-B470B2EE70F1}"/>
              </a:ext>
            </a:extLst>
          </p:cNvPr>
          <p:cNvSpPr>
            <a:spLocks noGrp="1"/>
          </p:cNvSpPr>
          <p:nvPr>
            <p:ph type="title"/>
          </p:nvPr>
        </p:nvSpPr>
        <p:spPr>
          <a:xfrm>
            <a:off x="3820672" y="224567"/>
            <a:ext cx="6471408" cy="1392565"/>
          </a:xfrm>
        </p:spPr>
        <p:txBody>
          <a:bodyPr>
            <a:normAutofit/>
          </a:bodyPr>
          <a:lstStyle/>
          <a:p>
            <a:r>
              <a:rPr lang="en-US" sz="2800" b="1" dirty="0">
                <a:latin typeface="Lato Black" panose="020F0502020204030203" pitchFamily="34" charset="0"/>
                <a:ea typeface="Lato Black" panose="020F0502020204030203" pitchFamily="34" charset="0"/>
                <a:cs typeface="Lato Black" panose="020F0502020204030203" pitchFamily="34" charset="0"/>
              </a:rPr>
              <a:t>Operationalize your Marketing and BD</a:t>
            </a:r>
            <a:br>
              <a:rPr lang="en-US" sz="3200" b="1" dirty="0">
                <a:latin typeface="Lato Black" panose="020F0502020204030203" pitchFamily="34" charset="0"/>
                <a:ea typeface="Lato Black" panose="020F0502020204030203" pitchFamily="34" charset="0"/>
                <a:cs typeface="Lato Black" panose="020F0502020204030203" pitchFamily="34" charset="0"/>
              </a:rPr>
            </a:br>
            <a:r>
              <a:rPr lang="en-US" sz="2000" dirty="0">
                <a:latin typeface="Lato Light" panose="020F0502020204030203" pitchFamily="34" charset="0"/>
                <a:ea typeface="Lato Light" panose="020F0502020204030203" pitchFamily="34" charset="0"/>
                <a:cs typeface="Lato Light" panose="020F0502020204030203" pitchFamily="34" charset="0"/>
              </a:rPr>
              <a:t>Nexl enables closer collaboration and coordination for cross practice and cross border BD</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2FB4CB6A-35B6-4027-C4B6-90F1E2E3928E}"/>
              </a:ext>
            </a:extLst>
          </p:cNvPr>
          <p:cNvSpPr/>
          <p:nvPr/>
        </p:nvSpPr>
        <p:spPr>
          <a:xfrm>
            <a:off x="0" y="0"/>
            <a:ext cx="2918564" cy="6857999"/>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30507317-12A6-74A1-C0C9-3F45224E2050}"/>
              </a:ext>
            </a:extLst>
          </p:cNvPr>
          <p:cNvSpPr/>
          <p:nvPr/>
        </p:nvSpPr>
        <p:spPr>
          <a:xfrm>
            <a:off x="462185" y="0"/>
            <a:ext cx="2918564"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Picture 8" descr="Background pattern&#10;&#10;Description automatically generated with low confidence">
            <a:extLst>
              <a:ext uri="{FF2B5EF4-FFF2-40B4-BE49-F238E27FC236}">
                <a16:creationId xmlns:a16="http://schemas.microsoft.com/office/drawing/2014/main" id="{D5B2367D-D07E-A180-2D03-70897708F9CD}"/>
              </a:ext>
            </a:extLst>
          </p:cNvPr>
          <p:cNvPicPr>
            <a:picLocks noChangeAspect="1"/>
          </p:cNvPicPr>
          <p:nvPr/>
        </p:nvPicPr>
        <p:blipFill rotWithShape="1">
          <a:blip r:embed="rId3"/>
          <a:srcRect l="16898" t="12799" r="10702" b="9148"/>
          <a:stretch/>
        </p:blipFill>
        <p:spPr>
          <a:xfrm>
            <a:off x="0" y="1617132"/>
            <a:ext cx="8826910" cy="5240867"/>
          </a:xfrm>
          <a:prstGeom prst="rect">
            <a:avLst/>
          </a:prstGeom>
        </p:spPr>
      </p:pic>
      <p:sp>
        <p:nvSpPr>
          <p:cNvPr id="10" name="Content Placeholder 2">
            <a:extLst>
              <a:ext uri="{FF2B5EF4-FFF2-40B4-BE49-F238E27FC236}">
                <a16:creationId xmlns:a16="http://schemas.microsoft.com/office/drawing/2014/main" id="{F86401FC-58C3-C1C8-A2B2-CF0D4968DBBA}"/>
              </a:ext>
            </a:extLst>
          </p:cNvPr>
          <p:cNvSpPr>
            <a:spLocks noGrp="1"/>
          </p:cNvSpPr>
          <p:nvPr>
            <p:ph idx="1"/>
          </p:nvPr>
        </p:nvSpPr>
        <p:spPr>
          <a:xfrm>
            <a:off x="7907867" y="1792467"/>
            <a:ext cx="3552614" cy="4141924"/>
          </a:xfrm>
        </p:spPr>
        <p:txBody>
          <a:bodyPr>
            <a:normAutofit/>
          </a:bodyPr>
          <a:lstStyle/>
          <a:p>
            <a:pPr marL="0" indent="0" algn="just">
              <a:buNone/>
            </a:pPr>
            <a:r>
              <a:rPr lang="en-US" sz="1600" dirty="0">
                <a:latin typeface="Lato Light" panose="020F0502020204030203" pitchFamily="34" charset="0"/>
                <a:ea typeface="Lato Light" panose="020F0502020204030203" pitchFamily="34" charset="0"/>
                <a:cs typeface="Lato Light" panose="020F0502020204030203" pitchFamily="34" charset="0"/>
              </a:rPr>
              <a:t>Combine the power of our automated relationship tracking with the flexibility of a project management tool to operationalize your growth initiatives.</a:t>
            </a:r>
          </a:p>
          <a:p>
            <a:pPr marL="0" indent="0" algn="just">
              <a:buNone/>
            </a:pPr>
            <a:r>
              <a:rPr lang="en-US" sz="1600" dirty="0">
                <a:latin typeface="Lato Light" panose="020F0502020204030203" pitchFamily="34" charset="0"/>
                <a:ea typeface="Lato Light" panose="020F0502020204030203" pitchFamily="34" charset="0"/>
                <a:cs typeface="Lato Light" panose="020F0502020204030203" pitchFamily="34" charset="0"/>
              </a:rPr>
              <a:t>With customizable company and contact lists, opportunity tracking, and client prospecting in a powerful collaboration space, Nexl helps you execute your business development projects and become smart collaboration champions.</a:t>
            </a:r>
          </a:p>
          <a:p>
            <a:pPr marL="0" indent="0" algn="just">
              <a:buNone/>
            </a:pPr>
            <a:r>
              <a:rPr lang="en-US" sz="1600" dirty="0">
                <a:latin typeface="Lato Light" panose="020F0502020204030203" pitchFamily="34" charset="0"/>
                <a:ea typeface="Lato Light" panose="020F0502020204030203" pitchFamily="34" charset="0"/>
                <a:cs typeface="Lato Light" panose="020F0502020204030203" pitchFamily="34" charset="0"/>
              </a:rPr>
              <a:t>Nexl’s Revenue Operations Cloud helps leadership and operation teams support revenue-generating initiatives forward, power client-centric delivery, and drive operational efficiency.</a:t>
            </a:r>
          </a:p>
          <a:p>
            <a:pPr marL="0" indent="0" algn="just">
              <a:buNone/>
            </a:pPr>
            <a:endParaRPr lang="en-US" sz="16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Picture 10" descr="Logo&#10;&#10;Description automatically generated">
            <a:extLst>
              <a:ext uri="{FF2B5EF4-FFF2-40B4-BE49-F238E27FC236}">
                <a16:creationId xmlns:a16="http://schemas.microsoft.com/office/drawing/2014/main" id="{2BB5B685-2837-1408-5AE7-94B7F2892FAE}"/>
              </a:ext>
            </a:extLst>
          </p:cNvPr>
          <p:cNvPicPr>
            <a:picLocks noChangeAspect="1"/>
          </p:cNvPicPr>
          <p:nvPr/>
        </p:nvPicPr>
        <p:blipFill>
          <a:blip r:embed="rId2"/>
          <a:stretch>
            <a:fillRect/>
          </a:stretch>
        </p:blipFill>
        <p:spPr>
          <a:xfrm>
            <a:off x="10832231" y="6099150"/>
            <a:ext cx="1067191" cy="600188"/>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E113A8FB-720D-4FFE-29EA-688C688836AF}"/>
              </a:ext>
            </a:extLst>
          </p:cNvPr>
          <p:cNvPicPr>
            <a:picLocks noChangeAspect="1"/>
          </p:cNvPicPr>
          <p:nvPr/>
        </p:nvPicPr>
        <p:blipFill>
          <a:blip r:embed="rId4"/>
          <a:stretch>
            <a:fillRect/>
          </a:stretch>
        </p:blipFill>
        <p:spPr>
          <a:xfrm>
            <a:off x="302738" y="1906968"/>
            <a:ext cx="7153104" cy="4308497"/>
          </a:xfrm>
          <a:prstGeom prst="rect">
            <a:avLst/>
          </a:prstGeom>
        </p:spPr>
      </p:pic>
    </p:spTree>
    <p:extLst>
      <p:ext uri="{BB962C8B-B14F-4D97-AF65-F5344CB8AC3E}">
        <p14:creationId xmlns:p14="http://schemas.microsoft.com/office/powerpoint/2010/main" val="392819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544530"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7" descr="Logo&#10;&#10;Description automatically generated">
            <a:extLst>
              <a:ext uri="{FF2B5EF4-FFF2-40B4-BE49-F238E27FC236}">
                <a16:creationId xmlns:a16="http://schemas.microsoft.com/office/drawing/2014/main" id="{32E43EF9-00C5-6978-6AD6-26035FDB9032}"/>
              </a:ext>
            </a:extLst>
          </p:cNvPr>
          <p:cNvPicPr>
            <a:picLocks noChangeAspect="1"/>
          </p:cNvPicPr>
          <p:nvPr/>
        </p:nvPicPr>
        <p:blipFill>
          <a:blip r:embed="rId2"/>
          <a:stretch>
            <a:fillRect/>
          </a:stretch>
        </p:blipFill>
        <p:spPr>
          <a:xfrm>
            <a:off x="10860749" y="169831"/>
            <a:ext cx="1067191" cy="600188"/>
          </a:xfrm>
          <a:prstGeom prst="rect">
            <a:avLst/>
          </a:prstGeom>
        </p:spPr>
      </p:pic>
      <p:grpSp>
        <p:nvGrpSpPr>
          <p:cNvPr id="23" name="Group 22">
            <a:extLst>
              <a:ext uri="{FF2B5EF4-FFF2-40B4-BE49-F238E27FC236}">
                <a16:creationId xmlns:a16="http://schemas.microsoft.com/office/drawing/2014/main" id="{186F72DC-5A61-D228-AF57-192B7817CF65}"/>
              </a:ext>
            </a:extLst>
          </p:cNvPr>
          <p:cNvGrpSpPr/>
          <p:nvPr/>
        </p:nvGrpSpPr>
        <p:grpSpPr>
          <a:xfrm>
            <a:off x="1571960" y="1283473"/>
            <a:ext cx="4409161" cy="2358887"/>
            <a:chOff x="1312580" y="649357"/>
            <a:chExt cx="4409161" cy="2358887"/>
          </a:xfrm>
        </p:grpSpPr>
        <p:grpSp>
          <p:nvGrpSpPr>
            <p:cNvPr id="21" name="Group 20">
              <a:extLst>
                <a:ext uri="{FF2B5EF4-FFF2-40B4-BE49-F238E27FC236}">
                  <a16:creationId xmlns:a16="http://schemas.microsoft.com/office/drawing/2014/main" id="{8E8FB40E-C428-A063-AE70-EB44169EEC0D}"/>
                </a:ext>
              </a:extLst>
            </p:cNvPr>
            <p:cNvGrpSpPr/>
            <p:nvPr/>
          </p:nvGrpSpPr>
          <p:grpSpPr>
            <a:xfrm>
              <a:off x="1312580" y="649357"/>
              <a:ext cx="4409161" cy="2358887"/>
              <a:chOff x="1312580" y="649357"/>
              <a:chExt cx="4409161" cy="2358887"/>
            </a:xfrm>
          </p:grpSpPr>
          <p:sp>
            <p:nvSpPr>
              <p:cNvPr id="11" name="Rectangle 10">
                <a:extLst>
                  <a:ext uri="{FF2B5EF4-FFF2-40B4-BE49-F238E27FC236}">
                    <a16:creationId xmlns:a16="http://schemas.microsoft.com/office/drawing/2014/main" id="{3F5B15DD-A429-BE3F-AFC0-3E2C13D8D32F}"/>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CB70B470-0758-121D-E87A-0988142DF3C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0DB8E7A2-68FE-29A5-B947-FCD015B9492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F3F5F0A7-B64F-E059-77B9-046765DFF68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69C07577-CC18-F788-629D-CC93827F1723}"/>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CE6B724F-5C0F-1CB9-2B9C-D929FBAC3F79}"/>
                  </a:ext>
                </a:extLst>
              </p:cNvPr>
              <p:cNvSpPr txBox="1"/>
              <p:nvPr/>
            </p:nvSpPr>
            <p:spPr>
              <a:xfrm>
                <a:off x="1465956" y="1126435"/>
                <a:ext cx="4073453" cy="1615827"/>
              </a:xfrm>
              <a:prstGeom prst="rect">
                <a:avLst/>
              </a:prstGeom>
              <a:noFill/>
            </p:spPr>
            <p:txBody>
              <a:bodyPr wrap="square" rtlCol="0">
                <a:spAutoFit/>
              </a:bodyPr>
              <a:lstStyle/>
              <a:p>
                <a:pPr algn="just"/>
                <a:r>
                  <a:rPr lang="en-MX" sz="1100" dirty="0">
                    <a:latin typeface="Lato Light" panose="020F0502020204030203" pitchFamily="34" charset="0"/>
                    <a:ea typeface="Lato Light" panose="020F0502020204030203" pitchFamily="34" charset="0"/>
                    <a:cs typeface="Lato Light" panose="020F0502020204030203" pitchFamily="34" charset="0"/>
                  </a:rPr>
                  <a:t>Managing referrals can be an important part of bringing in new business and enhancing client satisfaction. Inbound referrals in which your existing clients or other organizations direct business to your organization can be an excellent source of new business. Referring your clients to other organizations when yours does not offer the appropriate services can help improve your relationships with your clients and improve their satisfaction. It also has the added benefit of driving future inbound referrals to your organization.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2" name="TextBox 21">
              <a:extLst>
                <a:ext uri="{FF2B5EF4-FFF2-40B4-BE49-F238E27FC236}">
                  <a16:creationId xmlns:a16="http://schemas.microsoft.com/office/drawing/2014/main" id="{5D714204-75D1-ABD2-FACC-4D625E458B20}"/>
                </a:ext>
              </a:extLst>
            </p:cNvPr>
            <p:cNvSpPr txBox="1"/>
            <p:nvPr/>
          </p:nvSpPr>
          <p:spPr>
            <a:xfrm>
              <a:off x="2272983" y="661891"/>
              <a:ext cx="3324933" cy="307777"/>
            </a:xfrm>
            <a:prstGeom prst="rect">
              <a:avLst/>
            </a:prstGeom>
            <a:noFill/>
          </p:spPr>
          <p:txBody>
            <a:bodyPr wrap="square" lIns="91440" tIns="45720" rIns="91440" bIns="45720" rtlCol="0" anchor="t">
              <a:spAutoFit/>
            </a:bodyPr>
            <a:lstStyle/>
            <a:p>
              <a:pPr algn="just"/>
              <a:r>
                <a:rPr lang="en-MX" sz="1400" b="1">
                  <a:solidFill>
                    <a:schemeClr val="bg1"/>
                  </a:solidFill>
                  <a:latin typeface="Lato"/>
                  <a:ea typeface="Lato"/>
                  <a:cs typeface="Lato"/>
                </a:rPr>
                <a:t>REFERRAL ACCELERATION PROJECT</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37E236B6-6F07-049A-A18B-20CFDE13FBDD}"/>
              </a:ext>
            </a:extLst>
          </p:cNvPr>
          <p:cNvGrpSpPr/>
          <p:nvPr/>
        </p:nvGrpSpPr>
        <p:grpSpPr>
          <a:xfrm>
            <a:off x="1557481" y="4110834"/>
            <a:ext cx="4409161" cy="2358887"/>
            <a:chOff x="1312580" y="649357"/>
            <a:chExt cx="4409161" cy="2358887"/>
          </a:xfrm>
        </p:grpSpPr>
        <p:grpSp>
          <p:nvGrpSpPr>
            <p:cNvPr id="25" name="Group 24">
              <a:extLst>
                <a:ext uri="{FF2B5EF4-FFF2-40B4-BE49-F238E27FC236}">
                  <a16:creationId xmlns:a16="http://schemas.microsoft.com/office/drawing/2014/main" id="{CBA0C2DC-9003-7704-EF88-191F96572595}"/>
                </a:ext>
              </a:extLst>
            </p:cNvPr>
            <p:cNvGrpSpPr/>
            <p:nvPr/>
          </p:nvGrpSpPr>
          <p:grpSpPr>
            <a:xfrm>
              <a:off x="1312580" y="649357"/>
              <a:ext cx="4409161" cy="2358887"/>
              <a:chOff x="1312580" y="649357"/>
              <a:chExt cx="4409161" cy="2358887"/>
            </a:xfrm>
          </p:grpSpPr>
          <p:sp>
            <p:nvSpPr>
              <p:cNvPr id="27" name="Rectangle 26">
                <a:extLst>
                  <a:ext uri="{FF2B5EF4-FFF2-40B4-BE49-F238E27FC236}">
                    <a16:creationId xmlns:a16="http://schemas.microsoft.com/office/drawing/2014/main" id="{C7E4957F-A982-20BD-8FAF-A0F6876561D4}"/>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7">
                <a:extLst>
                  <a:ext uri="{FF2B5EF4-FFF2-40B4-BE49-F238E27FC236}">
                    <a16:creationId xmlns:a16="http://schemas.microsoft.com/office/drawing/2014/main" id="{826C7852-9035-AF0C-74FE-D4A2E8F66E0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4ECC3892-ED2B-00DC-50BA-BBA62C044CD4}"/>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7669F345-F0DA-B743-0B25-4585AD15ED5F}"/>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E6CFEC89-A0EA-81A0-D83F-4BF3FD58A2D2}"/>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69929ED3-2970-0439-2607-B6FAD7F9E02D}"/>
                  </a:ext>
                </a:extLst>
              </p:cNvPr>
              <p:cNvSpPr txBox="1"/>
              <p:nvPr/>
            </p:nvSpPr>
            <p:spPr>
              <a:xfrm>
                <a:off x="1465956" y="1126435"/>
                <a:ext cx="4073453" cy="769441"/>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A business development (“BD”) plan for a strategic sector invites team leaders to develop a vision on how to grow and build out the firm’s footprint in a specific sector or industry, and then create a process to execute on that vision.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6" name="TextBox 25">
              <a:extLst>
                <a:ext uri="{FF2B5EF4-FFF2-40B4-BE49-F238E27FC236}">
                  <a16:creationId xmlns:a16="http://schemas.microsoft.com/office/drawing/2014/main" id="{23840FB6-A469-DAC6-9251-CAA5AE694D7A}"/>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SECTOR EXPANSION PLAN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33" name="Group 32">
            <a:extLst>
              <a:ext uri="{FF2B5EF4-FFF2-40B4-BE49-F238E27FC236}">
                <a16:creationId xmlns:a16="http://schemas.microsoft.com/office/drawing/2014/main" id="{3F078E9E-562B-74A0-5E96-3A8C37052442}"/>
              </a:ext>
            </a:extLst>
          </p:cNvPr>
          <p:cNvGrpSpPr/>
          <p:nvPr/>
        </p:nvGrpSpPr>
        <p:grpSpPr>
          <a:xfrm>
            <a:off x="6663112" y="1283473"/>
            <a:ext cx="4409161" cy="2358887"/>
            <a:chOff x="1312580" y="649357"/>
            <a:chExt cx="4409161" cy="2358887"/>
          </a:xfrm>
        </p:grpSpPr>
        <p:grpSp>
          <p:nvGrpSpPr>
            <p:cNvPr id="34" name="Group 33">
              <a:extLst>
                <a:ext uri="{FF2B5EF4-FFF2-40B4-BE49-F238E27FC236}">
                  <a16:creationId xmlns:a16="http://schemas.microsoft.com/office/drawing/2014/main" id="{4D8BC245-4CB3-ABBE-AA72-2910530FEC46}"/>
                </a:ext>
              </a:extLst>
            </p:cNvPr>
            <p:cNvGrpSpPr/>
            <p:nvPr/>
          </p:nvGrpSpPr>
          <p:grpSpPr>
            <a:xfrm>
              <a:off x="1312580" y="649357"/>
              <a:ext cx="4409161" cy="2358887"/>
              <a:chOff x="1312580" y="649357"/>
              <a:chExt cx="4409161" cy="2358887"/>
            </a:xfrm>
          </p:grpSpPr>
          <p:sp>
            <p:nvSpPr>
              <p:cNvPr id="36" name="Rectangle 35">
                <a:extLst>
                  <a:ext uri="{FF2B5EF4-FFF2-40B4-BE49-F238E27FC236}">
                    <a16:creationId xmlns:a16="http://schemas.microsoft.com/office/drawing/2014/main" id="{6A22AB52-AD01-FA00-D5FD-710A2A084909}"/>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36">
                <a:extLst>
                  <a:ext uri="{FF2B5EF4-FFF2-40B4-BE49-F238E27FC236}">
                    <a16:creationId xmlns:a16="http://schemas.microsoft.com/office/drawing/2014/main" id="{2FEF3ED5-C762-17C1-DAD0-11B6DC80F7F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FF308305-B390-9903-03E2-ABB0D4F5807D}"/>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Oval 38">
                <a:extLst>
                  <a:ext uri="{FF2B5EF4-FFF2-40B4-BE49-F238E27FC236}">
                    <a16:creationId xmlns:a16="http://schemas.microsoft.com/office/drawing/2014/main" id="{9C6AB2C2-2199-600F-1C00-8109C443E833}"/>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Oval 39">
                <a:extLst>
                  <a:ext uri="{FF2B5EF4-FFF2-40B4-BE49-F238E27FC236}">
                    <a16:creationId xmlns:a16="http://schemas.microsoft.com/office/drawing/2014/main" id="{25E2BF9D-9DC3-D9EE-F879-785A49D019EE}"/>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Box 40">
                <a:extLst>
                  <a:ext uri="{FF2B5EF4-FFF2-40B4-BE49-F238E27FC236}">
                    <a16:creationId xmlns:a16="http://schemas.microsoft.com/office/drawing/2014/main" id="{C50B3688-0CEC-8D56-9DA5-834422C894C0}"/>
                  </a:ext>
                </a:extLst>
              </p:cNvPr>
              <p:cNvSpPr txBox="1"/>
              <p:nvPr/>
            </p:nvSpPr>
            <p:spPr>
              <a:xfrm>
                <a:off x="1465956" y="1126435"/>
                <a:ext cx="4073453" cy="769441"/>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The objective of cross-selling is increasing Share-of-Wallet (“SWO”), the percentage of the total legal spend of your client that goes to your firm, by convincing clients to start buying services from a different practice group or another office.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5" name="TextBox 34">
              <a:extLst>
                <a:ext uri="{FF2B5EF4-FFF2-40B4-BE49-F238E27FC236}">
                  <a16:creationId xmlns:a16="http://schemas.microsoft.com/office/drawing/2014/main" id="{4320BFA3-F07D-68F6-E71F-3B9897C84F24}"/>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CROSS-SELLING PROJECT</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42" name="Group 41">
            <a:extLst>
              <a:ext uri="{FF2B5EF4-FFF2-40B4-BE49-F238E27FC236}">
                <a16:creationId xmlns:a16="http://schemas.microsoft.com/office/drawing/2014/main" id="{41722BBA-1C16-BC5D-463B-3BF58D9A1003}"/>
              </a:ext>
            </a:extLst>
          </p:cNvPr>
          <p:cNvGrpSpPr/>
          <p:nvPr/>
        </p:nvGrpSpPr>
        <p:grpSpPr>
          <a:xfrm>
            <a:off x="6648633" y="4110834"/>
            <a:ext cx="4409161" cy="2358887"/>
            <a:chOff x="1312580" y="649357"/>
            <a:chExt cx="4409161" cy="2358887"/>
          </a:xfrm>
        </p:grpSpPr>
        <p:grpSp>
          <p:nvGrpSpPr>
            <p:cNvPr id="43" name="Group 42">
              <a:extLst>
                <a:ext uri="{FF2B5EF4-FFF2-40B4-BE49-F238E27FC236}">
                  <a16:creationId xmlns:a16="http://schemas.microsoft.com/office/drawing/2014/main" id="{FF076A21-4299-0E17-2B73-0AB84684A6E2}"/>
                </a:ext>
              </a:extLst>
            </p:cNvPr>
            <p:cNvGrpSpPr/>
            <p:nvPr/>
          </p:nvGrpSpPr>
          <p:grpSpPr>
            <a:xfrm>
              <a:off x="1312580" y="649357"/>
              <a:ext cx="4409161" cy="2358887"/>
              <a:chOff x="1312580" y="649357"/>
              <a:chExt cx="4409161" cy="2358887"/>
            </a:xfrm>
          </p:grpSpPr>
          <p:sp>
            <p:nvSpPr>
              <p:cNvPr id="45" name="Rectangle 44">
                <a:extLst>
                  <a:ext uri="{FF2B5EF4-FFF2-40B4-BE49-F238E27FC236}">
                    <a16:creationId xmlns:a16="http://schemas.microsoft.com/office/drawing/2014/main" id="{BFEE3DD7-3AAD-F7D2-106C-74718AE32340}"/>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angle 45">
                <a:extLst>
                  <a:ext uri="{FF2B5EF4-FFF2-40B4-BE49-F238E27FC236}">
                    <a16:creationId xmlns:a16="http://schemas.microsoft.com/office/drawing/2014/main" id="{1D295A8C-4C40-7E41-C010-996C87E7C916}"/>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Oval 46">
                <a:extLst>
                  <a:ext uri="{FF2B5EF4-FFF2-40B4-BE49-F238E27FC236}">
                    <a16:creationId xmlns:a16="http://schemas.microsoft.com/office/drawing/2014/main" id="{D70418BA-A2AF-F332-E179-012BF576B27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Oval 47">
                <a:extLst>
                  <a:ext uri="{FF2B5EF4-FFF2-40B4-BE49-F238E27FC236}">
                    <a16:creationId xmlns:a16="http://schemas.microsoft.com/office/drawing/2014/main" id="{A9A1FF82-9866-68C6-C95A-D71717206BC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Oval 48">
                <a:extLst>
                  <a:ext uri="{FF2B5EF4-FFF2-40B4-BE49-F238E27FC236}">
                    <a16:creationId xmlns:a16="http://schemas.microsoft.com/office/drawing/2014/main" id="{E64129AC-211E-51AF-E074-E16DBAB89BBB}"/>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extBox 49">
                <a:extLst>
                  <a:ext uri="{FF2B5EF4-FFF2-40B4-BE49-F238E27FC236}">
                    <a16:creationId xmlns:a16="http://schemas.microsoft.com/office/drawing/2014/main" id="{BB1E06F0-AF88-D04A-925D-8FC88EA8D6E4}"/>
                  </a:ext>
                </a:extLst>
              </p:cNvPr>
              <p:cNvSpPr txBox="1"/>
              <p:nvPr/>
            </p:nvSpPr>
            <p:spPr>
              <a:xfrm>
                <a:off x="1465956" y="1126435"/>
                <a:ext cx="4073453" cy="769441"/>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Key Client Programs (“KCP”) are designed to keep a clear focus on the Firm’s most important clients. These can be both clients that are currently generating most revenues, or clients where there is strong growth potential.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44" name="TextBox 43">
              <a:extLst>
                <a:ext uri="{FF2B5EF4-FFF2-40B4-BE49-F238E27FC236}">
                  <a16:creationId xmlns:a16="http://schemas.microsoft.com/office/drawing/2014/main" id="{90983872-B5EE-70AD-C33C-250FC6892A7D}"/>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KEY CLIENT PROGRAM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pic>
        <p:nvPicPr>
          <p:cNvPr id="51" name="Picture 50" descr="A close up of a butterfly&#10;&#10;Description automatically generated with low confidence">
            <a:extLst>
              <a:ext uri="{FF2B5EF4-FFF2-40B4-BE49-F238E27FC236}">
                <a16:creationId xmlns:a16="http://schemas.microsoft.com/office/drawing/2014/main" id="{CD8E104A-E278-400F-6CD9-E6CC3A867AAC}"/>
              </a:ext>
            </a:extLst>
          </p:cNvPr>
          <p:cNvPicPr>
            <a:picLocks noChangeAspect="1"/>
          </p:cNvPicPr>
          <p:nvPr/>
        </p:nvPicPr>
        <p:blipFill>
          <a:blip r:embed="rId3"/>
          <a:stretch>
            <a:fillRect/>
          </a:stretch>
        </p:blipFill>
        <p:spPr>
          <a:xfrm>
            <a:off x="9223512" y="5963728"/>
            <a:ext cx="2968487" cy="894272"/>
          </a:xfrm>
          <a:prstGeom prst="rect">
            <a:avLst/>
          </a:prstGeom>
        </p:spPr>
      </p:pic>
      <p:sp>
        <p:nvSpPr>
          <p:cNvPr id="2" name="Title 1">
            <a:extLst>
              <a:ext uri="{FF2B5EF4-FFF2-40B4-BE49-F238E27FC236}">
                <a16:creationId xmlns:a16="http://schemas.microsoft.com/office/drawing/2014/main" id="{50C4BE3F-0E19-FEAE-F8FE-2B5B6E6E1783}"/>
              </a:ext>
            </a:extLst>
          </p:cNvPr>
          <p:cNvSpPr>
            <a:spLocks noGrp="1"/>
          </p:cNvSpPr>
          <p:nvPr>
            <p:ph type="title"/>
          </p:nvPr>
        </p:nvSpPr>
        <p:spPr>
          <a:xfrm>
            <a:off x="1557481" y="477786"/>
            <a:ext cx="7796184" cy="502499"/>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Project Use Cases</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5257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544530"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Picture 6" descr="Logo&#10;&#10;Description automatically generated">
            <a:extLst>
              <a:ext uri="{FF2B5EF4-FFF2-40B4-BE49-F238E27FC236}">
                <a16:creationId xmlns:a16="http://schemas.microsoft.com/office/drawing/2014/main" id="{EF5B3A3D-FF3F-1D6A-144E-CAABE444DBF9}"/>
              </a:ext>
            </a:extLst>
          </p:cNvPr>
          <p:cNvPicPr>
            <a:picLocks noChangeAspect="1"/>
          </p:cNvPicPr>
          <p:nvPr/>
        </p:nvPicPr>
        <p:blipFill>
          <a:blip r:embed="rId2"/>
          <a:stretch>
            <a:fillRect/>
          </a:stretch>
        </p:blipFill>
        <p:spPr>
          <a:xfrm>
            <a:off x="10860749" y="169831"/>
            <a:ext cx="1067191" cy="600188"/>
          </a:xfrm>
          <a:prstGeom prst="rect">
            <a:avLst/>
          </a:prstGeom>
        </p:spPr>
      </p:pic>
      <p:grpSp>
        <p:nvGrpSpPr>
          <p:cNvPr id="5" name="Group 4">
            <a:extLst>
              <a:ext uri="{FF2B5EF4-FFF2-40B4-BE49-F238E27FC236}">
                <a16:creationId xmlns:a16="http://schemas.microsoft.com/office/drawing/2014/main" id="{03FED0EC-52FC-96CD-5064-37295D2D1FED}"/>
              </a:ext>
            </a:extLst>
          </p:cNvPr>
          <p:cNvGrpSpPr/>
          <p:nvPr/>
        </p:nvGrpSpPr>
        <p:grpSpPr>
          <a:xfrm>
            <a:off x="1557481" y="1224616"/>
            <a:ext cx="9514792" cy="5186248"/>
            <a:chOff x="1212041" y="1070113"/>
            <a:chExt cx="9514792" cy="5186248"/>
          </a:xfrm>
        </p:grpSpPr>
        <p:grpSp>
          <p:nvGrpSpPr>
            <p:cNvPr id="8" name="Group 7">
              <a:extLst>
                <a:ext uri="{FF2B5EF4-FFF2-40B4-BE49-F238E27FC236}">
                  <a16:creationId xmlns:a16="http://schemas.microsoft.com/office/drawing/2014/main" id="{E294AF84-93C9-F589-9836-FE4F67DE1BD2}"/>
                </a:ext>
              </a:extLst>
            </p:cNvPr>
            <p:cNvGrpSpPr/>
            <p:nvPr/>
          </p:nvGrpSpPr>
          <p:grpSpPr>
            <a:xfrm>
              <a:off x="1226520" y="1070113"/>
              <a:ext cx="4409161" cy="2358887"/>
              <a:chOff x="1312580" y="649357"/>
              <a:chExt cx="4409161" cy="2358887"/>
            </a:xfrm>
          </p:grpSpPr>
          <p:grpSp>
            <p:nvGrpSpPr>
              <p:cNvPr id="9" name="Group 8">
                <a:extLst>
                  <a:ext uri="{FF2B5EF4-FFF2-40B4-BE49-F238E27FC236}">
                    <a16:creationId xmlns:a16="http://schemas.microsoft.com/office/drawing/2014/main" id="{38D2C194-F68B-6F36-543A-F731101444DB}"/>
                  </a:ext>
                </a:extLst>
              </p:cNvPr>
              <p:cNvGrpSpPr/>
              <p:nvPr/>
            </p:nvGrpSpPr>
            <p:grpSpPr>
              <a:xfrm>
                <a:off x="1312580" y="649357"/>
                <a:ext cx="4409161" cy="2358887"/>
                <a:chOff x="1312580" y="649357"/>
                <a:chExt cx="4409161" cy="2358887"/>
              </a:xfrm>
            </p:grpSpPr>
            <p:sp>
              <p:nvSpPr>
                <p:cNvPr id="13" name="Rectangle 12">
                  <a:extLst>
                    <a:ext uri="{FF2B5EF4-FFF2-40B4-BE49-F238E27FC236}">
                      <a16:creationId xmlns:a16="http://schemas.microsoft.com/office/drawing/2014/main" id="{EB4E1E4C-6AA9-8284-F424-F1FB236C6BFA}"/>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15">
                  <a:extLst>
                    <a:ext uri="{FF2B5EF4-FFF2-40B4-BE49-F238E27FC236}">
                      <a16:creationId xmlns:a16="http://schemas.microsoft.com/office/drawing/2014/main" id="{F699E86F-7020-160A-9360-0114A1611B5B}"/>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B3D691FC-CD39-58F2-20B8-6DFA5FA530BF}"/>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231E1E69-E0D3-EFC1-6DE2-7CA324342701}"/>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8B4DD1C2-400F-CD34-A173-AED8BF5CCF82}"/>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TextBox 20">
                  <a:extLst>
                    <a:ext uri="{FF2B5EF4-FFF2-40B4-BE49-F238E27FC236}">
                      <a16:creationId xmlns:a16="http://schemas.microsoft.com/office/drawing/2014/main" id="{5BF4200E-4EDD-5A6F-8F36-C62B0B390881}"/>
                    </a:ext>
                  </a:extLst>
                </p:cNvPr>
                <p:cNvSpPr txBox="1"/>
                <p:nvPr/>
              </p:nvSpPr>
              <p:spPr>
                <a:xfrm>
                  <a:off x="1465956" y="1126435"/>
                  <a:ext cx="4073453" cy="769441"/>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A business development (“BD”) plan for a practice group (“PG”) invites team leaders to develop a vision on how to grow and build out the practice, and then create a process to execute on that vision.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1" name="TextBox 10">
                <a:extLst>
                  <a:ext uri="{FF2B5EF4-FFF2-40B4-BE49-F238E27FC236}">
                    <a16:creationId xmlns:a16="http://schemas.microsoft.com/office/drawing/2014/main" id="{E5F3CD48-4F45-5509-0EC6-A740EF871BB4}"/>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PRACTICE GROUP BUSINESS PLAN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2" name="Group 21">
              <a:extLst>
                <a:ext uri="{FF2B5EF4-FFF2-40B4-BE49-F238E27FC236}">
                  <a16:creationId xmlns:a16="http://schemas.microsoft.com/office/drawing/2014/main" id="{E6A4B6A6-65C2-4E02-417C-1DCFA1E9F4F5}"/>
                </a:ext>
              </a:extLst>
            </p:cNvPr>
            <p:cNvGrpSpPr/>
            <p:nvPr/>
          </p:nvGrpSpPr>
          <p:grpSpPr>
            <a:xfrm>
              <a:off x="1212041" y="3897474"/>
              <a:ext cx="4409161" cy="2358887"/>
              <a:chOff x="1312580" y="649357"/>
              <a:chExt cx="4409161" cy="2358887"/>
            </a:xfrm>
          </p:grpSpPr>
          <p:grpSp>
            <p:nvGrpSpPr>
              <p:cNvPr id="23" name="Group 22">
                <a:extLst>
                  <a:ext uri="{FF2B5EF4-FFF2-40B4-BE49-F238E27FC236}">
                    <a16:creationId xmlns:a16="http://schemas.microsoft.com/office/drawing/2014/main" id="{D208FDCB-F12B-55E2-DDA8-F02D393E4124}"/>
                  </a:ext>
                </a:extLst>
              </p:cNvPr>
              <p:cNvGrpSpPr/>
              <p:nvPr/>
            </p:nvGrpSpPr>
            <p:grpSpPr>
              <a:xfrm>
                <a:off x="1312580" y="649357"/>
                <a:ext cx="4409161" cy="2358887"/>
                <a:chOff x="1312580" y="649357"/>
                <a:chExt cx="4409161" cy="2358887"/>
              </a:xfrm>
            </p:grpSpPr>
            <p:sp>
              <p:nvSpPr>
                <p:cNvPr id="25" name="Rectangle 24">
                  <a:extLst>
                    <a:ext uri="{FF2B5EF4-FFF2-40B4-BE49-F238E27FC236}">
                      <a16:creationId xmlns:a16="http://schemas.microsoft.com/office/drawing/2014/main" id="{91A23BF8-AC74-8509-2974-7259E9BA2718}"/>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angle 25">
                  <a:extLst>
                    <a:ext uri="{FF2B5EF4-FFF2-40B4-BE49-F238E27FC236}">
                      <a16:creationId xmlns:a16="http://schemas.microsoft.com/office/drawing/2014/main" id="{CEB7BC47-7F90-BFC0-F0DE-27F5CABB8E06}"/>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Oval 26">
                  <a:extLst>
                    <a:ext uri="{FF2B5EF4-FFF2-40B4-BE49-F238E27FC236}">
                      <a16:creationId xmlns:a16="http://schemas.microsoft.com/office/drawing/2014/main" id="{75257CC8-58A8-EEE6-733A-6E5E0BBE83EC}"/>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3D3EF5F4-E9B7-75DB-3D83-4E96F93067F7}"/>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3FBDFAF0-9C8B-BEBC-2DD0-EB7234B692FB}"/>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TextBox 29">
                  <a:extLst>
                    <a:ext uri="{FF2B5EF4-FFF2-40B4-BE49-F238E27FC236}">
                      <a16:creationId xmlns:a16="http://schemas.microsoft.com/office/drawing/2014/main" id="{C969E760-FAB4-FA3F-83E3-9581359D6341}"/>
                    </a:ext>
                  </a:extLst>
                </p:cNvPr>
                <p:cNvSpPr txBox="1"/>
                <p:nvPr/>
              </p:nvSpPr>
              <p:spPr>
                <a:xfrm>
                  <a:off x="1465956" y="1126435"/>
                  <a:ext cx="4073453" cy="1107996"/>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Many organizations maintain information about former employees in the form of alumni directories. Former employees can be a good source of business as they often move on to work in the client and intermediary legal teams, so maintaining relationships through communications and other events is  important.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4" name="TextBox 23">
                <a:extLst>
                  <a:ext uri="{FF2B5EF4-FFF2-40B4-BE49-F238E27FC236}">
                    <a16:creationId xmlns:a16="http://schemas.microsoft.com/office/drawing/2014/main" id="{D83053EA-032F-2493-88C7-9D597DF8089B}"/>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ALUMNI PROGRAM</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31" name="Group 30">
              <a:extLst>
                <a:ext uri="{FF2B5EF4-FFF2-40B4-BE49-F238E27FC236}">
                  <a16:creationId xmlns:a16="http://schemas.microsoft.com/office/drawing/2014/main" id="{46693BA8-6EEE-FB10-C98B-F3FEE4CF8655}"/>
                </a:ext>
              </a:extLst>
            </p:cNvPr>
            <p:cNvGrpSpPr/>
            <p:nvPr/>
          </p:nvGrpSpPr>
          <p:grpSpPr>
            <a:xfrm>
              <a:off x="6317672" y="1070113"/>
              <a:ext cx="4409161" cy="2358887"/>
              <a:chOff x="1312580" y="649357"/>
              <a:chExt cx="4409161" cy="2358887"/>
            </a:xfrm>
          </p:grpSpPr>
          <p:grpSp>
            <p:nvGrpSpPr>
              <p:cNvPr id="32" name="Group 31">
                <a:extLst>
                  <a:ext uri="{FF2B5EF4-FFF2-40B4-BE49-F238E27FC236}">
                    <a16:creationId xmlns:a16="http://schemas.microsoft.com/office/drawing/2014/main" id="{8DF92115-5396-D98E-0D6D-F7B451BFA8CE}"/>
                  </a:ext>
                </a:extLst>
              </p:cNvPr>
              <p:cNvGrpSpPr/>
              <p:nvPr/>
            </p:nvGrpSpPr>
            <p:grpSpPr>
              <a:xfrm>
                <a:off x="1312580" y="649357"/>
                <a:ext cx="4409161" cy="2358887"/>
                <a:chOff x="1312580" y="649357"/>
                <a:chExt cx="4409161" cy="2358887"/>
              </a:xfrm>
            </p:grpSpPr>
            <p:sp>
              <p:nvSpPr>
                <p:cNvPr id="34" name="Rectangle 33">
                  <a:extLst>
                    <a:ext uri="{FF2B5EF4-FFF2-40B4-BE49-F238E27FC236}">
                      <a16:creationId xmlns:a16="http://schemas.microsoft.com/office/drawing/2014/main" id="{46A96005-33BB-5C65-C38D-806653336760}"/>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angle 34">
                  <a:extLst>
                    <a:ext uri="{FF2B5EF4-FFF2-40B4-BE49-F238E27FC236}">
                      <a16:creationId xmlns:a16="http://schemas.microsoft.com/office/drawing/2014/main" id="{5C099272-D3C6-E8F5-8AB5-CD77276AA896}"/>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Oval 35">
                  <a:extLst>
                    <a:ext uri="{FF2B5EF4-FFF2-40B4-BE49-F238E27FC236}">
                      <a16:creationId xmlns:a16="http://schemas.microsoft.com/office/drawing/2014/main" id="{86A12560-6BE5-8DD3-AA84-BB5CEA0C72A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24216205-3B8B-6F9C-F01B-4B9FEC43A371}"/>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10845DE8-09EB-B6F0-4D23-D5C4036B1A61}"/>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TextBox 38">
                  <a:extLst>
                    <a:ext uri="{FF2B5EF4-FFF2-40B4-BE49-F238E27FC236}">
                      <a16:creationId xmlns:a16="http://schemas.microsoft.com/office/drawing/2014/main" id="{394B5B5A-9739-09A1-3A56-CBE587934AB7}"/>
                    </a:ext>
                  </a:extLst>
                </p:cNvPr>
                <p:cNvSpPr txBox="1"/>
                <p:nvPr/>
              </p:nvSpPr>
              <p:spPr>
                <a:xfrm>
                  <a:off x="1465956" y="1126435"/>
                  <a:ext cx="4073453" cy="1277273"/>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A Country Desk initiative at a law firm is a coordinated attempt at structuring and optimizing the relationships with stakeholders in a country or region where the Firm has no formal presence (and is usually not allowed to practice), but that is significant commercial interest. Country desks are especially relevant for law firms that have a high percentage of their revenue coming from cross border work.</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3" name="TextBox 32">
                <a:extLst>
                  <a:ext uri="{FF2B5EF4-FFF2-40B4-BE49-F238E27FC236}">
                    <a16:creationId xmlns:a16="http://schemas.microsoft.com/office/drawing/2014/main" id="{DEEA716F-9DAE-1B05-1777-2865C9155C4D}"/>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COUNTRY DESK</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40" name="Group 39">
              <a:extLst>
                <a:ext uri="{FF2B5EF4-FFF2-40B4-BE49-F238E27FC236}">
                  <a16:creationId xmlns:a16="http://schemas.microsoft.com/office/drawing/2014/main" id="{D20F3595-2234-174E-5F63-794520302D09}"/>
                </a:ext>
              </a:extLst>
            </p:cNvPr>
            <p:cNvGrpSpPr/>
            <p:nvPr/>
          </p:nvGrpSpPr>
          <p:grpSpPr>
            <a:xfrm>
              <a:off x="6303193" y="3897474"/>
              <a:ext cx="4409161" cy="2358887"/>
              <a:chOff x="1312580" y="649357"/>
              <a:chExt cx="4409161" cy="2358887"/>
            </a:xfrm>
          </p:grpSpPr>
          <p:grpSp>
            <p:nvGrpSpPr>
              <p:cNvPr id="41" name="Group 40">
                <a:extLst>
                  <a:ext uri="{FF2B5EF4-FFF2-40B4-BE49-F238E27FC236}">
                    <a16:creationId xmlns:a16="http://schemas.microsoft.com/office/drawing/2014/main" id="{7344F40D-FDDC-AA97-387C-5D59457B91F8}"/>
                  </a:ext>
                </a:extLst>
              </p:cNvPr>
              <p:cNvGrpSpPr/>
              <p:nvPr/>
            </p:nvGrpSpPr>
            <p:grpSpPr>
              <a:xfrm>
                <a:off x="1312580" y="649357"/>
                <a:ext cx="4409161" cy="2358887"/>
                <a:chOff x="1312580" y="649357"/>
                <a:chExt cx="4409161" cy="2358887"/>
              </a:xfrm>
            </p:grpSpPr>
            <p:sp>
              <p:nvSpPr>
                <p:cNvPr id="43" name="Rectangle 42">
                  <a:extLst>
                    <a:ext uri="{FF2B5EF4-FFF2-40B4-BE49-F238E27FC236}">
                      <a16:creationId xmlns:a16="http://schemas.microsoft.com/office/drawing/2014/main" id="{5CB9B453-03D5-C49F-BB8C-FDF6E4D5EED6}"/>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Rectangle 43">
                  <a:extLst>
                    <a:ext uri="{FF2B5EF4-FFF2-40B4-BE49-F238E27FC236}">
                      <a16:creationId xmlns:a16="http://schemas.microsoft.com/office/drawing/2014/main" id="{B9F21EDE-B3E4-6AA3-A8D5-0DC2B8C771C9}"/>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A2D7E49E-75CF-9715-BB7B-3F2F94E15581}"/>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Oval 45">
                  <a:extLst>
                    <a:ext uri="{FF2B5EF4-FFF2-40B4-BE49-F238E27FC236}">
                      <a16:creationId xmlns:a16="http://schemas.microsoft.com/office/drawing/2014/main" id="{F925CD5C-B044-4FDD-E9A8-861BABFF3C3F}"/>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Oval 46">
                  <a:extLst>
                    <a:ext uri="{FF2B5EF4-FFF2-40B4-BE49-F238E27FC236}">
                      <a16:creationId xmlns:a16="http://schemas.microsoft.com/office/drawing/2014/main" id="{5ACDE6D1-7AD5-14C7-0394-23A041B58A04}"/>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TextBox 47">
                  <a:extLst>
                    <a:ext uri="{FF2B5EF4-FFF2-40B4-BE49-F238E27FC236}">
                      <a16:creationId xmlns:a16="http://schemas.microsoft.com/office/drawing/2014/main" id="{3E5ED4EF-AB56-5F0D-59F0-EB8E77A2999E}"/>
                    </a:ext>
                  </a:extLst>
                </p:cNvPr>
                <p:cNvSpPr txBox="1"/>
                <p:nvPr/>
              </p:nvSpPr>
              <p:spPr>
                <a:xfrm>
                  <a:off x="1465956" y="1126435"/>
                  <a:ext cx="4073453" cy="1446550"/>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Retaining your clients protects your organization’s current and future revenue. Numerous studies have shown that it is easier and less costly to keep existing clients than to win new ones. While providing valuable services is an important part of retaining clients, it is often only half the battle. Executing client retention programs can help ensure that clients are satisfied with the work your organization does for them and see their relationship with you as valuable.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42" name="TextBox 41">
                <a:extLst>
                  <a:ext uri="{FF2B5EF4-FFF2-40B4-BE49-F238E27FC236}">
                    <a16:creationId xmlns:a16="http://schemas.microsoft.com/office/drawing/2014/main" id="{679BF80A-AE41-D126-816E-A9E8559A4AA4}"/>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CLIENT RETENTION</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pic>
        <p:nvPicPr>
          <p:cNvPr id="49" name="Picture 48" descr="A close up of a butterfly&#10;&#10;Description automatically generated with low confidence">
            <a:extLst>
              <a:ext uri="{FF2B5EF4-FFF2-40B4-BE49-F238E27FC236}">
                <a16:creationId xmlns:a16="http://schemas.microsoft.com/office/drawing/2014/main" id="{7C40FB1B-34A5-9111-8DC5-39DF8145DE98}"/>
              </a:ext>
            </a:extLst>
          </p:cNvPr>
          <p:cNvPicPr>
            <a:picLocks noChangeAspect="1"/>
          </p:cNvPicPr>
          <p:nvPr/>
        </p:nvPicPr>
        <p:blipFill>
          <a:blip r:embed="rId3"/>
          <a:stretch>
            <a:fillRect/>
          </a:stretch>
        </p:blipFill>
        <p:spPr>
          <a:xfrm>
            <a:off x="9223512" y="5963728"/>
            <a:ext cx="2968487" cy="894272"/>
          </a:xfrm>
          <a:prstGeom prst="rect">
            <a:avLst/>
          </a:prstGeom>
        </p:spPr>
      </p:pic>
      <p:sp>
        <p:nvSpPr>
          <p:cNvPr id="4" name="Title 1">
            <a:extLst>
              <a:ext uri="{FF2B5EF4-FFF2-40B4-BE49-F238E27FC236}">
                <a16:creationId xmlns:a16="http://schemas.microsoft.com/office/drawing/2014/main" id="{D2FED6FA-A919-F5BF-C71A-B83B33D4935D}"/>
              </a:ext>
            </a:extLst>
          </p:cNvPr>
          <p:cNvSpPr>
            <a:spLocks noGrp="1"/>
          </p:cNvSpPr>
          <p:nvPr>
            <p:ph type="title"/>
          </p:nvPr>
        </p:nvSpPr>
        <p:spPr>
          <a:xfrm>
            <a:off x="1557481" y="477786"/>
            <a:ext cx="7796184" cy="502499"/>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Project Use Cases</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5095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544530" cy="6858000"/>
          </a:xfrm>
          <a:prstGeom prst="rect">
            <a:avLst/>
          </a:prstGeom>
          <a:solidFill>
            <a:srgbClr val="0D5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7" descr="Logo&#10;&#10;Description automatically generated">
            <a:extLst>
              <a:ext uri="{FF2B5EF4-FFF2-40B4-BE49-F238E27FC236}">
                <a16:creationId xmlns:a16="http://schemas.microsoft.com/office/drawing/2014/main" id="{3A6C3887-FD27-0866-AB66-3B5A4962AB4A}"/>
              </a:ext>
            </a:extLst>
          </p:cNvPr>
          <p:cNvPicPr>
            <a:picLocks noChangeAspect="1"/>
          </p:cNvPicPr>
          <p:nvPr/>
        </p:nvPicPr>
        <p:blipFill>
          <a:blip r:embed="rId2"/>
          <a:stretch>
            <a:fillRect/>
          </a:stretch>
        </p:blipFill>
        <p:spPr>
          <a:xfrm>
            <a:off x="10860749" y="169831"/>
            <a:ext cx="1067191" cy="600188"/>
          </a:xfrm>
          <a:prstGeom prst="rect">
            <a:avLst/>
          </a:prstGeom>
        </p:spPr>
      </p:pic>
      <p:grpSp>
        <p:nvGrpSpPr>
          <p:cNvPr id="3" name="Group 2">
            <a:extLst>
              <a:ext uri="{FF2B5EF4-FFF2-40B4-BE49-F238E27FC236}">
                <a16:creationId xmlns:a16="http://schemas.microsoft.com/office/drawing/2014/main" id="{3F1A7B8F-856C-A6CB-B4E9-9C48C36A66A0}"/>
              </a:ext>
            </a:extLst>
          </p:cNvPr>
          <p:cNvGrpSpPr/>
          <p:nvPr/>
        </p:nvGrpSpPr>
        <p:grpSpPr>
          <a:xfrm>
            <a:off x="1557481" y="1224616"/>
            <a:ext cx="9514792" cy="5186248"/>
            <a:chOff x="1212041" y="1070113"/>
            <a:chExt cx="9514792" cy="5186248"/>
          </a:xfrm>
        </p:grpSpPr>
        <p:grpSp>
          <p:nvGrpSpPr>
            <p:cNvPr id="9" name="Group 8">
              <a:extLst>
                <a:ext uri="{FF2B5EF4-FFF2-40B4-BE49-F238E27FC236}">
                  <a16:creationId xmlns:a16="http://schemas.microsoft.com/office/drawing/2014/main" id="{23DD4ED7-F1E2-4839-4AC3-D83F81E3AF87}"/>
                </a:ext>
              </a:extLst>
            </p:cNvPr>
            <p:cNvGrpSpPr/>
            <p:nvPr/>
          </p:nvGrpSpPr>
          <p:grpSpPr>
            <a:xfrm>
              <a:off x="1226520" y="1070113"/>
              <a:ext cx="4869480" cy="2358887"/>
              <a:chOff x="1312580" y="649357"/>
              <a:chExt cx="4869480" cy="2358887"/>
            </a:xfrm>
          </p:grpSpPr>
          <p:grpSp>
            <p:nvGrpSpPr>
              <p:cNvPr id="10" name="Group 9">
                <a:extLst>
                  <a:ext uri="{FF2B5EF4-FFF2-40B4-BE49-F238E27FC236}">
                    <a16:creationId xmlns:a16="http://schemas.microsoft.com/office/drawing/2014/main" id="{23112D3B-CDAF-2744-40DB-DFDC1BDD70C9}"/>
                  </a:ext>
                </a:extLst>
              </p:cNvPr>
              <p:cNvGrpSpPr/>
              <p:nvPr/>
            </p:nvGrpSpPr>
            <p:grpSpPr>
              <a:xfrm>
                <a:off x="1312580" y="649357"/>
                <a:ext cx="4409161" cy="2358887"/>
                <a:chOff x="1312580" y="649357"/>
                <a:chExt cx="4409161" cy="2358887"/>
              </a:xfrm>
            </p:grpSpPr>
            <p:sp>
              <p:nvSpPr>
                <p:cNvPr id="13" name="Rectangle 12">
                  <a:extLst>
                    <a:ext uri="{FF2B5EF4-FFF2-40B4-BE49-F238E27FC236}">
                      <a16:creationId xmlns:a16="http://schemas.microsoft.com/office/drawing/2014/main" id="{F07317DB-F4F9-1FB0-C10D-C9ED81EE7715}"/>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15">
                  <a:extLst>
                    <a:ext uri="{FF2B5EF4-FFF2-40B4-BE49-F238E27FC236}">
                      <a16:creationId xmlns:a16="http://schemas.microsoft.com/office/drawing/2014/main" id="{5E5E8120-01F6-6B74-6F31-71F743B3B78B}"/>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40259B15-1234-54A9-E405-86846A4C70C7}"/>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E5732D7F-DF6E-A1E9-E069-77DD440BE72D}"/>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D1E1D0FB-EF83-F1DE-EE09-5E8A8DA753D6}"/>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98E1C1F1-79D1-53B1-5A36-B459E34C6D9B}"/>
                    </a:ext>
                  </a:extLst>
                </p:cNvPr>
                <p:cNvSpPr txBox="1"/>
                <p:nvPr/>
              </p:nvSpPr>
              <p:spPr>
                <a:xfrm>
                  <a:off x="1465956" y="1126435"/>
                  <a:ext cx="4073453" cy="1107996"/>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Managing expertise and experience gives your organization a valuable tool for presenting your organization to clients in pitches and RFP's. Tracking this information makes it easy to determine which professionals have particular expertise and which have experience working on particular types of engagements in the past.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1" name="TextBox 10">
                <a:extLst>
                  <a:ext uri="{FF2B5EF4-FFF2-40B4-BE49-F238E27FC236}">
                    <a16:creationId xmlns:a16="http://schemas.microsoft.com/office/drawing/2014/main" id="{4F718212-3C18-20AB-D5AD-58056D503486}"/>
                  </a:ext>
                </a:extLst>
              </p:cNvPr>
              <p:cNvSpPr txBox="1"/>
              <p:nvPr/>
            </p:nvSpPr>
            <p:spPr>
              <a:xfrm>
                <a:off x="2272983" y="661891"/>
                <a:ext cx="3909077"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MKT CREDENTIALS  APPLICATION</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1" name="Group 20">
              <a:extLst>
                <a:ext uri="{FF2B5EF4-FFF2-40B4-BE49-F238E27FC236}">
                  <a16:creationId xmlns:a16="http://schemas.microsoft.com/office/drawing/2014/main" id="{A00C8271-953E-9F1A-AA7D-CB1D256B59E7}"/>
                </a:ext>
              </a:extLst>
            </p:cNvPr>
            <p:cNvGrpSpPr/>
            <p:nvPr/>
          </p:nvGrpSpPr>
          <p:grpSpPr>
            <a:xfrm>
              <a:off x="1212041" y="3897474"/>
              <a:ext cx="4409161" cy="2358887"/>
              <a:chOff x="1312580" y="649357"/>
              <a:chExt cx="4409161" cy="2358887"/>
            </a:xfrm>
          </p:grpSpPr>
          <p:grpSp>
            <p:nvGrpSpPr>
              <p:cNvPr id="22" name="Group 21">
                <a:extLst>
                  <a:ext uri="{FF2B5EF4-FFF2-40B4-BE49-F238E27FC236}">
                    <a16:creationId xmlns:a16="http://schemas.microsoft.com/office/drawing/2014/main" id="{929E9B1D-6799-AA22-E7CA-8FFAD8BA7AD6}"/>
                  </a:ext>
                </a:extLst>
              </p:cNvPr>
              <p:cNvGrpSpPr/>
              <p:nvPr/>
            </p:nvGrpSpPr>
            <p:grpSpPr>
              <a:xfrm>
                <a:off x="1312580" y="649357"/>
                <a:ext cx="4409161" cy="2358887"/>
                <a:chOff x="1312580" y="649357"/>
                <a:chExt cx="4409161" cy="2358887"/>
              </a:xfrm>
            </p:grpSpPr>
            <p:sp>
              <p:nvSpPr>
                <p:cNvPr id="24" name="Rectangle 23">
                  <a:extLst>
                    <a:ext uri="{FF2B5EF4-FFF2-40B4-BE49-F238E27FC236}">
                      <a16:creationId xmlns:a16="http://schemas.microsoft.com/office/drawing/2014/main" id="{6E60E432-F7B0-31F1-0DAF-5AD9C5D35330}"/>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angle 24">
                  <a:extLst>
                    <a:ext uri="{FF2B5EF4-FFF2-40B4-BE49-F238E27FC236}">
                      <a16:creationId xmlns:a16="http://schemas.microsoft.com/office/drawing/2014/main" id="{AD7A72A5-4A23-006D-3D2F-558E88F043D7}"/>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Oval 25">
                  <a:extLst>
                    <a:ext uri="{FF2B5EF4-FFF2-40B4-BE49-F238E27FC236}">
                      <a16:creationId xmlns:a16="http://schemas.microsoft.com/office/drawing/2014/main" id="{F873A7E9-8ECE-2223-905B-92EB3BE4103A}"/>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Oval 26">
                  <a:extLst>
                    <a:ext uri="{FF2B5EF4-FFF2-40B4-BE49-F238E27FC236}">
                      <a16:creationId xmlns:a16="http://schemas.microsoft.com/office/drawing/2014/main" id="{A58EB103-1EA5-A2CF-7819-F77930961205}"/>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C7C9A12F-E539-22FC-A1DE-F5155BB0EEB5}"/>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TextBox 28">
                  <a:extLst>
                    <a:ext uri="{FF2B5EF4-FFF2-40B4-BE49-F238E27FC236}">
                      <a16:creationId xmlns:a16="http://schemas.microsoft.com/office/drawing/2014/main" id="{479ACDB1-AB81-BEE8-8878-A23AE194FC59}"/>
                    </a:ext>
                  </a:extLst>
                </p:cNvPr>
                <p:cNvSpPr txBox="1"/>
                <p:nvPr/>
              </p:nvSpPr>
              <p:spPr>
                <a:xfrm>
                  <a:off x="1465956" y="1126435"/>
                  <a:ext cx="4073453" cy="1277273"/>
                </a:xfrm>
                <a:prstGeom prst="rect">
                  <a:avLst/>
                </a:prstGeom>
                <a:noFill/>
              </p:spPr>
              <p:txBody>
                <a:bodyPr wrap="square" lIns="91440" tIns="45720" rIns="91440" bIns="45720" rtlCol="0" anchor="t">
                  <a:spAutoFit/>
                </a:bodyPr>
                <a:lstStyle/>
                <a:p>
                  <a:pPr algn="just"/>
                  <a:r>
                    <a:rPr lang="en-US" sz="1100" dirty="0">
                      <a:latin typeface="Lato Light"/>
                      <a:ea typeface="Lato Light"/>
                      <a:cs typeface="Lato Light"/>
                    </a:rPr>
                    <a:t>Many firms invest significant resources in participation in International Conferences and visits to the main Referral Sources that can generate inbound work. These trips often involve significant amount of meetings that need to be prepared, planned and reported on. Nexl can provide the platform that allows for the efficient execution of these Projects, leveraging the underlying relationship intelligence.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3" name="TextBox 22">
                <a:extLst>
                  <a:ext uri="{FF2B5EF4-FFF2-40B4-BE49-F238E27FC236}">
                    <a16:creationId xmlns:a16="http://schemas.microsoft.com/office/drawing/2014/main" id="{AC270144-C26C-79D1-617A-B93817D63105}"/>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INTL BUSINESS TRIP MANAGEMENT</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87B7DB55-D407-CA61-D530-2E8F84676115}"/>
                </a:ext>
              </a:extLst>
            </p:cNvPr>
            <p:cNvGrpSpPr/>
            <p:nvPr/>
          </p:nvGrpSpPr>
          <p:grpSpPr>
            <a:xfrm>
              <a:off x="6317672" y="1070113"/>
              <a:ext cx="4409161" cy="2358887"/>
              <a:chOff x="1312580" y="649357"/>
              <a:chExt cx="4409161" cy="2358887"/>
            </a:xfrm>
          </p:grpSpPr>
          <p:grpSp>
            <p:nvGrpSpPr>
              <p:cNvPr id="31" name="Group 30">
                <a:extLst>
                  <a:ext uri="{FF2B5EF4-FFF2-40B4-BE49-F238E27FC236}">
                    <a16:creationId xmlns:a16="http://schemas.microsoft.com/office/drawing/2014/main" id="{B0FFC97A-775E-2EA0-D2D8-E8773FF8EB2F}"/>
                  </a:ext>
                </a:extLst>
              </p:cNvPr>
              <p:cNvGrpSpPr/>
              <p:nvPr/>
            </p:nvGrpSpPr>
            <p:grpSpPr>
              <a:xfrm>
                <a:off x="1312580" y="649357"/>
                <a:ext cx="4409161" cy="2358887"/>
                <a:chOff x="1312580" y="649357"/>
                <a:chExt cx="4409161" cy="2358887"/>
              </a:xfrm>
            </p:grpSpPr>
            <p:sp>
              <p:nvSpPr>
                <p:cNvPr id="33" name="Rectangle 32">
                  <a:extLst>
                    <a:ext uri="{FF2B5EF4-FFF2-40B4-BE49-F238E27FC236}">
                      <a16:creationId xmlns:a16="http://schemas.microsoft.com/office/drawing/2014/main" id="{52C249B1-F3B9-D614-8E85-A610D2B2ED8C}"/>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angle 33">
                  <a:extLst>
                    <a:ext uri="{FF2B5EF4-FFF2-40B4-BE49-F238E27FC236}">
                      <a16:creationId xmlns:a16="http://schemas.microsoft.com/office/drawing/2014/main" id="{B92E9E2A-73E6-865B-5110-456EF202EF6E}"/>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F87B2F21-E282-8F85-E33F-8A41E5039422}"/>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Oval 35">
                  <a:extLst>
                    <a:ext uri="{FF2B5EF4-FFF2-40B4-BE49-F238E27FC236}">
                      <a16:creationId xmlns:a16="http://schemas.microsoft.com/office/drawing/2014/main" id="{547CC147-F5CD-08B7-CB75-16874C33342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2DAD74F7-532E-DFED-93DC-427A08AEF777}"/>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Box 37">
                  <a:extLst>
                    <a:ext uri="{FF2B5EF4-FFF2-40B4-BE49-F238E27FC236}">
                      <a16:creationId xmlns:a16="http://schemas.microsoft.com/office/drawing/2014/main" id="{A918A1C4-AB6B-8176-9129-4E2D9A149E21}"/>
                    </a:ext>
                  </a:extLst>
                </p:cNvPr>
                <p:cNvSpPr txBox="1"/>
                <p:nvPr/>
              </p:nvSpPr>
              <p:spPr>
                <a:xfrm>
                  <a:off x="1465956" y="1126435"/>
                  <a:ext cx="4073453" cy="769441"/>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If your law firm is investing time, energy and marketing dollars into an event, it is important to maximize its strategic value. Events generate lots of potential leads, which can and should be transitioned to new clients and work.</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2" name="TextBox 31">
                <a:extLst>
                  <a:ext uri="{FF2B5EF4-FFF2-40B4-BE49-F238E27FC236}">
                    <a16:creationId xmlns:a16="http://schemas.microsoft.com/office/drawing/2014/main" id="{8BA93260-EF9B-28AB-4685-5D647E9D35B6}"/>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EVENT MANAGEMENT</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39" name="Group 38">
              <a:extLst>
                <a:ext uri="{FF2B5EF4-FFF2-40B4-BE49-F238E27FC236}">
                  <a16:creationId xmlns:a16="http://schemas.microsoft.com/office/drawing/2014/main" id="{A70B3A75-1319-2774-E6B0-D517A9528263}"/>
                </a:ext>
              </a:extLst>
            </p:cNvPr>
            <p:cNvGrpSpPr/>
            <p:nvPr/>
          </p:nvGrpSpPr>
          <p:grpSpPr>
            <a:xfrm>
              <a:off x="6303193" y="3897474"/>
              <a:ext cx="4409161" cy="2358887"/>
              <a:chOff x="1312580" y="649357"/>
              <a:chExt cx="4409161" cy="2358887"/>
            </a:xfrm>
          </p:grpSpPr>
          <p:grpSp>
            <p:nvGrpSpPr>
              <p:cNvPr id="40" name="Group 39">
                <a:extLst>
                  <a:ext uri="{FF2B5EF4-FFF2-40B4-BE49-F238E27FC236}">
                    <a16:creationId xmlns:a16="http://schemas.microsoft.com/office/drawing/2014/main" id="{DE3992E1-D85B-AF65-5B84-5D57CD719466}"/>
                  </a:ext>
                </a:extLst>
              </p:cNvPr>
              <p:cNvGrpSpPr/>
              <p:nvPr/>
            </p:nvGrpSpPr>
            <p:grpSpPr>
              <a:xfrm>
                <a:off x="1312580" y="649357"/>
                <a:ext cx="4409161" cy="2358887"/>
                <a:chOff x="1312580" y="649357"/>
                <a:chExt cx="4409161" cy="2358887"/>
              </a:xfrm>
            </p:grpSpPr>
            <p:sp>
              <p:nvSpPr>
                <p:cNvPr id="42" name="Rectangle 41">
                  <a:extLst>
                    <a:ext uri="{FF2B5EF4-FFF2-40B4-BE49-F238E27FC236}">
                      <a16:creationId xmlns:a16="http://schemas.microsoft.com/office/drawing/2014/main" id="{181FB697-80B9-D63D-1B35-3FA1F5C001A6}"/>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Rectangle 42">
                  <a:extLst>
                    <a:ext uri="{FF2B5EF4-FFF2-40B4-BE49-F238E27FC236}">
                      <a16:creationId xmlns:a16="http://schemas.microsoft.com/office/drawing/2014/main" id="{00BA2891-7D34-578F-18AF-C2CFEF691B17}"/>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Oval 43">
                  <a:extLst>
                    <a:ext uri="{FF2B5EF4-FFF2-40B4-BE49-F238E27FC236}">
                      <a16:creationId xmlns:a16="http://schemas.microsoft.com/office/drawing/2014/main" id="{817A46DB-84C3-3BBD-7E85-C30C5DF2B7CF}"/>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9E309F77-E799-48B8-578F-86B9FB27388B}"/>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Oval 45">
                  <a:extLst>
                    <a:ext uri="{FF2B5EF4-FFF2-40B4-BE49-F238E27FC236}">
                      <a16:creationId xmlns:a16="http://schemas.microsoft.com/office/drawing/2014/main" id="{00EF109F-3CC7-1E4F-BD2D-5FB3A950CA94}"/>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Box 46">
                  <a:extLst>
                    <a:ext uri="{FF2B5EF4-FFF2-40B4-BE49-F238E27FC236}">
                      <a16:creationId xmlns:a16="http://schemas.microsoft.com/office/drawing/2014/main" id="{4CE527C3-220F-8B88-A469-6F6145AE00AD}"/>
                    </a:ext>
                  </a:extLst>
                </p:cNvPr>
                <p:cNvSpPr txBox="1"/>
                <p:nvPr/>
              </p:nvSpPr>
              <p:spPr>
                <a:xfrm>
                  <a:off x="1465956" y="1126435"/>
                  <a:ext cx="4073453" cy="1277273"/>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Because acquiring novel talent and expertise is a critical component of any firm expansion strategy, many law firms have built robust lateral hiring programs to recruit experienced talent for highly specialized roles. Typically, this practice is part of a broader strategic plan to increase reach into certain market segments, including new industries, geographies, areas of expertise, and specializations.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41" name="TextBox 40">
                <a:extLst>
                  <a:ext uri="{FF2B5EF4-FFF2-40B4-BE49-F238E27FC236}">
                    <a16:creationId xmlns:a16="http://schemas.microsoft.com/office/drawing/2014/main" id="{F11DB85F-4775-02C7-7A60-E6C6A2D2D5B7}"/>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LATERAL ONBOARDING</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pic>
        <p:nvPicPr>
          <p:cNvPr id="48" name="Picture 47" descr="A close up of a butterfly&#10;&#10;Description automatically generated with low confidence">
            <a:extLst>
              <a:ext uri="{FF2B5EF4-FFF2-40B4-BE49-F238E27FC236}">
                <a16:creationId xmlns:a16="http://schemas.microsoft.com/office/drawing/2014/main" id="{A99D2B2B-3CC7-FC2D-88F1-ACA651444941}"/>
              </a:ext>
            </a:extLst>
          </p:cNvPr>
          <p:cNvPicPr>
            <a:picLocks noChangeAspect="1"/>
          </p:cNvPicPr>
          <p:nvPr/>
        </p:nvPicPr>
        <p:blipFill>
          <a:blip r:embed="rId3"/>
          <a:stretch>
            <a:fillRect/>
          </a:stretch>
        </p:blipFill>
        <p:spPr>
          <a:xfrm>
            <a:off x="9223512" y="5963728"/>
            <a:ext cx="2968487" cy="894272"/>
          </a:xfrm>
          <a:prstGeom prst="rect">
            <a:avLst/>
          </a:prstGeom>
        </p:spPr>
      </p:pic>
      <p:sp>
        <p:nvSpPr>
          <p:cNvPr id="2" name="Title 1">
            <a:extLst>
              <a:ext uri="{FF2B5EF4-FFF2-40B4-BE49-F238E27FC236}">
                <a16:creationId xmlns:a16="http://schemas.microsoft.com/office/drawing/2014/main" id="{1C3EF260-2613-F911-0E4D-6ED7502B3F34}"/>
              </a:ext>
            </a:extLst>
          </p:cNvPr>
          <p:cNvSpPr>
            <a:spLocks noGrp="1"/>
          </p:cNvSpPr>
          <p:nvPr>
            <p:ph type="title"/>
          </p:nvPr>
        </p:nvSpPr>
        <p:spPr>
          <a:xfrm>
            <a:off x="1557481" y="477786"/>
            <a:ext cx="7796184" cy="502499"/>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Project Use Cases</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86367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544530" cy="6858000"/>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7" descr="Logo&#10;&#10;Description automatically generated">
            <a:extLst>
              <a:ext uri="{FF2B5EF4-FFF2-40B4-BE49-F238E27FC236}">
                <a16:creationId xmlns:a16="http://schemas.microsoft.com/office/drawing/2014/main" id="{32E43EF9-00C5-6978-6AD6-26035FDB9032}"/>
              </a:ext>
            </a:extLst>
          </p:cNvPr>
          <p:cNvPicPr>
            <a:picLocks noChangeAspect="1"/>
          </p:cNvPicPr>
          <p:nvPr/>
        </p:nvPicPr>
        <p:blipFill>
          <a:blip r:embed="rId2"/>
          <a:stretch>
            <a:fillRect/>
          </a:stretch>
        </p:blipFill>
        <p:spPr>
          <a:xfrm>
            <a:off x="10860749" y="169831"/>
            <a:ext cx="1067191" cy="600188"/>
          </a:xfrm>
          <a:prstGeom prst="rect">
            <a:avLst/>
          </a:prstGeom>
        </p:spPr>
      </p:pic>
      <p:grpSp>
        <p:nvGrpSpPr>
          <p:cNvPr id="3" name="Group 2">
            <a:extLst>
              <a:ext uri="{FF2B5EF4-FFF2-40B4-BE49-F238E27FC236}">
                <a16:creationId xmlns:a16="http://schemas.microsoft.com/office/drawing/2014/main" id="{3B026258-F58B-E45F-4F85-6033EB2E2926}"/>
              </a:ext>
            </a:extLst>
          </p:cNvPr>
          <p:cNvGrpSpPr/>
          <p:nvPr/>
        </p:nvGrpSpPr>
        <p:grpSpPr>
          <a:xfrm>
            <a:off x="1557481" y="1193966"/>
            <a:ext cx="9653689" cy="5186248"/>
            <a:chOff x="1212041" y="1070113"/>
            <a:chExt cx="9653689" cy="5186248"/>
          </a:xfrm>
        </p:grpSpPr>
        <p:grpSp>
          <p:nvGrpSpPr>
            <p:cNvPr id="23" name="Group 22">
              <a:extLst>
                <a:ext uri="{FF2B5EF4-FFF2-40B4-BE49-F238E27FC236}">
                  <a16:creationId xmlns:a16="http://schemas.microsoft.com/office/drawing/2014/main" id="{186F72DC-5A61-D228-AF57-192B7817CF65}"/>
                </a:ext>
              </a:extLst>
            </p:cNvPr>
            <p:cNvGrpSpPr/>
            <p:nvPr/>
          </p:nvGrpSpPr>
          <p:grpSpPr>
            <a:xfrm>
              <a:off x="1226520" y="1070113"/>
              <a:ext cx="4409161" cy="2358887"/>
              <a:chOff x="1312580" y="649357"/>
              <a:chExt cx="4409161" cy="2358887"/>
            </a:xfrm>
          </p:grpSpPr>
          <p:grpSp>
            <p:nvGrpSpPr>
              <p:cNvPr id="21" name="Group 20">
                <a:extLst>
                  <a:ext uri="{FF2B5EF4-FFF2-40B4-BE49-F238E27FC236}">
                    <a16:creationId xmlns:a16="http://schemas.microsoft.com/office/drawing/2014/main" id="{8E8FB40E-C428-A063-AE70-EB44169EEC0D}"/>
                  </a:ext>
                </a:extLst>
              </p:cNvPr>
              <p:cNvGrpSpPr/>
              <p:nvPr/>
            </p:nvGrpSpPr>
            <p:grpSpPr>
              <a:xfrm>
                <a:off x="1312580" y="649357"/>
                <a:ext cx="4409161" cy="2358887"/>
                <a:chOff x="1312580" y="649357"/>
                <a:chExt cx="4409161" cy="2358887"/>
              </a:xfrm>
            </p:grpSpPr>
            <p:sp>
              <p:nvSpPr>
                <p:cNvPr id="11" name="Rectangle 10">
                  <a:extLst>
                    <a:ext uri="{FF2B5EF4-FFF2-40B4-BE49-F238E27FC236}">
                      <a16:creationId xmlns:a16="http://schemas.microsoft.com/office/drawing/2014/main" id="{3F5B15DD-A429-BE3F-AFC0-3E2C13D8D32F}"/>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CB70B470-0758-121D-E87A-0988142DF3C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0DB8E7A2-68FE-29A5-B947-FCD015B9492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F3F5F0A7-B64F-E059-77B9-046765DFF68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69C07577-CC18-F788-629D-CC93827F1723}"/>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CE6B724F-5C0F-1CB9-2B9C-D929FBAC3F79}"/>
                    </a:ext>
                  </a:extLst>
                </p:cNvPr>
                <p:cNvSpPr txBox="1"/>
                <p:nvPr/>
              </p:nvSpPr>
              <p:spPr>
                <a:xfrm>
                  <a:off x="1465956" y="1126435"/>
                  <a:ext cx="4073453" cy="1277273"/>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The potential loss of a leader or key rainmaker is a concerning but inevitable challenge for law firms. Without adequate measures to embed a succession strategy into the firm’s culture, client experience and loyalty suffer when a gap in leadership is created by the departure of a partner. A successful succession plan will enable future leaders to continue their predecessor’s legacy and support the future growth of the firm.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2" name="TextBox 21">
                <a:extLst>
                  <a:ext uri="{FF2B5EF4-FFF2-40B4-BE49-F238E27FC236}">
                    <a16:creationId xmlns:a16="http://schemas.microsoft.com/office/drawing/2014/main" id="{5D714204-75D1-ABD2-FACC-4D625E458B20}"/>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SUCESSION PLANNING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37E236B6-6F07-049A-A18B-20CFDE13FBDD}"/>
                </a:ext>
              </a:extLst>
            </p:cNvPr>
            <p:cNvGrpSpPr/>
            <p:nvPr/>
          </p:nvGrpSpPr>
          <p:grpSpPr>
            <a:xfrm>
              <a:off x="1212041" y="3897474"/>
              <a:ext cx="4409161" cy="2358887"/>
              <a:chOff x="1312580" y="649357"/>
              <a:chExt cx="4409161" cy="2358887"/>
            </a:xfrm>
          </p:grpSpPr>
          <p:grpSp>
            <p:nvGrpSpPr>
              <p:cNvPr id="25" name="Group 24">
                <a:extLst>
                  <a:ext uri="{FF2B5EF4-FFF2-40B4-BE49-F238E27FC236}">
                    <a16:creationId xmlns:a16="http://schemas.microsoft.com/office/drawing/2014/main" id="{CBA0C2DC-9003-7704-EF88-191F96572595}"/>
                  </a:ext>
                </a:extLst>
              </p:cNvPr>
              <p:cNvGrpSpPr/>
              <p:nvPr/>
            </p:nvGrpSpPr>
            <p:grpSpPr>
              <a:xfrm>
                <a:off x="1312580" y="649357"/>
                <a:ext cx="4409161" cy="2358887"/>
                <a:chOff x="1312580" y="649357"/>
                <a:chExt cx="4409161" cy="2358887"/>
              </a:xfrm>
            </p:grpSpPr>
            <p:sp>
              <p:nvSpPr>
                <p:cNvPr id="27" name="Rectangle 26">
                  <a:extLst>
                    <a:ext uri="{FF2B5EF4-FFF2-40B4-BE49-F238E27FC236}">
                      <a16:creationId xmlns:a16="http://schemas.microsoft.com/office/drawing/2014/main" id="{C7E4957F-A982-20BD-8FAF-A0F6876561D4}"/>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7">
                  <a:extLst>
                    <a:ext uri="{FF2B5EF4-FFF2-40B4-BE49-F238E27FC236}">
                      <a16:creationId xmlns:a16="http://schemas.microsoft.com/office/drawing/2014/main" id="{826C7852-9035-AF0C-74FE-D4A2E8F66E0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4ECC3892-ED2B-00DC-50BA-BBA62C044CD4}"/>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7669F345-F0DA-B743-0B25-4585AD15ED5F}"/>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E6CFEC89-A0EA-81A0-D83F-4BF3FD58A2D2}"/>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69929ED3-2970-0439-2607-B6FAD7F9E02D}"/>
                    </a:ext>
                  </a:extLst>
                </p:cNvPr>
                <p:cNvSpPr txBox="1"/>
                <p:nvPr/>
              </p:nvSpPr>
              <p:spPr>
                <a:xfrm>
                  <a:off x="1465956" y="1126435"/>
                  <a:ext cx="4073453" cy="1277273"/>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Targeting engaging and authentic content is crucial to establishing your firm as a thought leader in your specific area of law. It takes time to produce and publish that type of content, so it is critical to have an audience in mind before starting. When using Nexl your firm can identify the relevant contacts who will be interested in trending topics, and it helps you focus content on the best audience.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6" name="TextBox 25">
                <a:extLst>
                  <a:ext uri="{FF2B5EF4-FFF2-40B4-BE49-F238E27FC236}">
                    <a16:creationId xmlns:a16="http://schemas.microsoft.com/office/drawing/2014/main" id="{23840FB6-A469-DAC6-9251-CAA5AE694D7A}"/>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THOUGHT LEADERSHIP TRACKER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33" name="Group 32">
              <a:extLst>
                <a:ext uri="{FF2B5EF4-FFF2-40B4-BE49-F238E27FC236}">
                  <a16:creationId xmlns:a16="http://schemas.microsoft.com/office/drawing/2014/main" id="{3F078E9E-562B-74A0-5E96-3A8C37052442}"/>
                </a:ext>
              </a:extLst>
            </p:cNvPr>
            <p:cNvGrpSpPr/>
            <p:nvPr/>
          </p:nvGrpSpPr>
          <p:grpSpPr>
            <a:xfrm>
              <a:off x="6317672" y="1070113"/>
              <a:ext cx="4409161" cy="2358887"/>
              <a:chOff x="1312580" y="649357"/>
              <a:chExt cx="4409161" cy="2358887"/>
            </a:xfrm>
          </p:grpSpPr>
          <p:grpSp>
            <p:nvGrpSpPr>
              <p:cNvPr id="34" name="Group 33">
                <a:extLst>
                  <a:ext uri="{FF2B5EF4-FFF2-40B4-BE49-F238E27FC236}">
                    <a16:creationId xmlns:a16="http://schemas.microsoft.com/office/drawing/2014/main" id="{4D8BC245-4CB3-ABBE-AA72-2910530FEC46}"/>
                  </a:ext>
                </a:extLst>
              </p:cNvPr>
              <p:cNvGrpSpPr/>
              <p:nvPr/>
            </p:nvGrpSpPr>
            <p:grpSpPr>
              <a:xfrm>
                <a:off x="1312580" y="649357"/>
                <a:ext cx="4409161" cy="2358887"/>
                <a:chOff x="1312580" y="649357"/>
                <a:chExt cx="4409161" cy="2358887"/>
              </a:xfrm>
            </p:grpSpPr>
            <p:sp>
              <p:nvSpPr>
                <p:cNvPr id="36" name="Rectangle 35">
                  <a:extLst>
                    <a:ext uri="{FF2B5EF4-FFF2-40B4-BE49-F238E27FC236}">
                      <a16:creationId xmlns:a16="http://schemas.microsoft.com/office/drawing/2014/main" id="{6A22AB52-AD01-FA00-D5FD-710A2A084909}"/>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36">
                  <a:extLst>
                    <a:ext uri="{FF2B5EF4-FFF2-40B4-BE49-F238E27FC236}">
                      <a16:creationId xmlns:a16="http://schemas.microsoft.com/office/drawing/2014/main" id="{2FEF3ED5-C762-17C1-DAD0-11B6DC80F7F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FF308305-B390-9903-03E2-ABB0D4F5807D}"/>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Oval 38">
                  <a:extLst>
                    <a:ext uri="{FF2B5EF4-FFF2-40B4-BE49-F238E27FC236}">
                      <a16:creationId xmlns:a16="http://schemas.microsoft.com/office/drawing/2014/main" id="{9C6AB2C2-2199-600F-1C00-8109C443E833}"/>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Oval 39">
                  <a:extLst>
                    <a:ext uri="{FF2B5EF4-FFF2-40B4-BE49-F238E27FC236}">
                      <a16:creationId xmlns:a16="http://schemas.microsoft.com/office/drawing/2014/main" id="{25E2BF9D-9DC3-D9EE-F879-785A49D019EE}"/>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Box 40">
                  <a:extLst>
                    <a:ext uri="{FF2B5EF4-FFF2-40B4-BE49-F238E27FC236}">
                      <a16:creationId xmlns:a16="http://schemas.microsoft.com/office/drawing/2014/main" id="{C50B3688-0CEC-8D56-9DA5-834422C894C0}"/>
                    </a:ext>
                  </a:extLst>
                </p:cNvPr>
                <p:cNvSpPr txBox="1"/>
                <p:nvPr/>
              </p:nvSpPr>
              <p:spPr>
                <a:xfrm>
                  <a:off x="1465956" y="1126435"/>
                  <a:ext cx="4073453" cy="1446550"/>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Law firm panels  (legal panels) have long been selected and used by clients to manage the engagement of outside counsel. By using a consolidated panel, the idea is that both parties (the client and the panel of selected firms) get added value : the consolidated arrangement provides the firm added revenue, discounted rates for the client and improved work product—resulting from the firm having a better understanding of how the client operates.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5" name="TextBox 34">
                <a:extLst>
                  <a:ext uri="{FF2B5EF4-FFF2-40B4-BE49-F238E27FC236}">
                    <a16:creationId xmlns:a16="http://schemas.microsoft.com/office/drawing/2014/main" id="{4320BFA3-F07D-68F6-E71F-3B9897C84F24}"/>
                  </a:ext>
                </a:extLst>
              </p:cNvPr>
              <p:cNvSpPr txBox="1"/>
              <p:nvPr/>
            </p:nvSpPr>
            <p:spPr>
              <a:xfrm>
                <a:off x="2272983" y="661891"/>
                <a:ext cx="3324933" cy="307777"/>
              </a:xfrm>
              <a:prstGeom prst="rect">
                <a:avLst/>
              </a:prstGeom>
              <a:noFill/>
            </p:spPr>
            <p:txBody>
              <a:bodyPr wrap="square" rtlCol="0">
                <a:spAutoFit/>
              </a:bodyPr>
              <a:lstStyle/>
              <a:p>
                <a:pPr algn="just"/>
                <a:r>
                  <a:rPr lang="en-MX" sz="1400" b="1" dirty="0">
                    <a:solidFill>
                      <a:schemeClr val="bg1"/>
                    </a:solidFill>
                    <a:latin typeface="Lato" panose="020F0502020204030203" pitchFamily="34" charset="0"/>
                    <a:ea typeface="Lato" panose="020F0502020204030203" pitchFamily="34" charset="0"/>
                    <a:cs typeface="Lato" panose="020F0502020204030203" pitchFamily="34" charset="0"/>
                  </a:rPr>
                  <a:t>PANEL MANAGEMENT</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42" name="Group 41">
              <a:extLst>
                <a:ext uri="{FF2B5EF4-FFF2-40B4-BE49-F238E27FC236}">
                  <a16:creationId xmlns:a16="http://schemas.microsoft.com/office/drawing/2014/main" id="{41722BBA-1C16-BC5D-463B-3BF58D9A1003}"/>
                </a:ext>
              </a:extLst>
            </p:cNvPr>
            <p:cNvGrpSpPr/>
            <p:nvPr/>
          </p:nvGrpSpPr>
          <p:grpSpPr>
            <a:xfrm>
              <a:off x="6303193" y="3897474"/>
              <a:ext cx="4562537" cy="2358887"/>
              <a:chOff x="1312580" y="649357"/>
              <a:chExt cx="4562537" cy="2358887"/>
            </a:xfrm>
          </p:grpSpPr>
          <p:grpSp>
            <p:nvGrpSpPr>
              <p:cNvPr id="43" name="Group 42">
                <a:extLst>
                  <a:ext uri="{FF2B5EF4-FFF2-40B4-BE49-F238E27FC236}">
                    <a16:creationId xmlns:a16="http://schemas.microsoft.com/office/drawing/2014/main" id="{FF076A21-4299-0E17-2B73-0AB84684A6E2}"/>
                  </a:ext>
                </a:extLst>
              </p:cNvPr>
              <p:cNvGrpSpPr/>
              <p:nvPr/>
            </p:nvGrpSpPr>
            <p:grpSpPr>
              <a:xfrm>
                <a:off x="1312580" y="649357"/>
                <a:ext cx="4409161" cy="2358887"/>
                <a:chOff x="1312580" y="649357"/>
                <a:chExt cx="4409161" cy="2358887"/>
              </a:xfrm>
            </p:grpSpPr>
            <p:sp>
              <p:nvSpPr>
                <p:cNvPr id="45" name="Rectangle 44">
                  <a:extLst>
                    <a:ext uri="{FF2B5EF4-FFF2-40B4-BE49-F238E27FC236}">
                      <a16:creationId xmlns:a16="http://schemas.microsoft.com/office/drawing/2014/main" id="{BFEE3DD7-3AAD-F7D2-106C-74718AE32340}"/>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angle 45">
                  <a:extLst>
                    <a:ext uri="{FF2B5EF4-FFF2-40B4-BE49-F238E27FC236}">
                      <a16:creationId xmlns:a16="http://schemas.microsoft.com/office/drawing/2014/main" id="{1D295A8C-4C40-7E41-C010-996C87E7C916}"/>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Oval 46">
                  <a:extLst>
                    <a:ext uri="{FF2B5EF4-FFF2-40B4-BE49-F238E27FC236}">
                      <a16:creationId xmlns:a16="http://schemas.microsoft.com/office/drawing/2014/main" id="{D70418BA-A2AF-F332-E179-012BF576B27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Oval 47">
                  <a:extLst>
                    <a:ext uri="{FF2B5EF4-FFF2-40B4-BE49-F238E27FC236}">
                      <a16:creationId xmlns:a16="http://schemas.microsoft.com/office/drawing/2014/main" id="{A9A1FF82-9866-68C6-C95A-D71717206BC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Oval 48">
                  <a:extLst>
                    <a:ext uri="{FF2B5EF4-FFF2-40B4-BE49-F238E27FC236}">
                      <a16:creationId xmlns:a16="http://schemas.microsoft.com/office/drawing/2014/main" id="{E64129AC-211E-51AF-E074-E16DBAB89BBB}"/>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extBox 49">
                  <a:extLst>
                    <a:ext uri="{FF2B5EF4-FFF2-40B4-BE49-F238E27FC236}">
                      <a16:creationId xmlns:a16="http://schemas.microsoft.com/office/drawing/2014/main" id="{BB1E06F0-AF88-D04A-925D-8FC88EA8D6E4}"/>
                    </a:ext>
                  </a:extLst>
                </p:cNvPr>
                <p:cNvSpPr txBox="1"/>
                <p:nvPr/>
              </p:nvSpPr>
              <p:spPr>
                <a:xfrm>
                  <a:off x="1465956" y="1126435"/>
                  <a:ext cx="4073453" cy="1277273"/>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Competitive intelligence is a crucial tool across a range of pillars for law firms – including, strategy, sales and business development, and operations. In the current market, it is possible to identify the key clients of your main competitors, and track a variety of data points (e.g., number of lawyers, service offering, rates, etc.) that can help you better understand your position in the market.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44" name="TextBox 43">
                <a:extLst>
                  <a:ext uri="{FF2B5EF4-FFF2-40B4-BE49-F238E27FC236}">
                    <a16:creationId xmlns:a16="http://schemas.microsoft.com/office/drawing/2014/main" id="{90983872-B5EE-70AD-C33C-250FC6892A7D}"/>
                  </a:ext>
                </a:extLst>
              </p:cNvPr>
              <p:cNvSpPr txBox="1"/>
              <p:nvPr/>
            </p:nvSpPr>
            <p:spPr>
              <a:xfrm>
                <a:off x="2272983" y="661891"/>
                <a:ext cx="3602134"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COMPETITIVE INTELLIGENCE</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pic>
        <p:nvPicPr>
          <p:cNvPr id="51" name="Picture 50" descr="A close up of a butterfly&#10;&#10;Description automatically generated with low confidence">
            <a:extLst>
              <a:ext uri="{FF2B5EF4-FFF2-40B4-BE49-F238E27FC236}">
                <a16:creationId xmlns:a16="http://schemas.microsoft.com/office/drawing/2014/main" id="{CD8E104A-E278-400F-6CD9-E6CC3A867AAC}"/>
              </a:ext>
            </a:extLst>
          </p:cNvPr>
          <p:cNvPicPr>
            <a:picLocks noChangeAspect="1"/>
          </p:cNvPicPr>
          <p:nvPr/>
        </p:nvPicPr>
        <p:blipFill>
          <a:blip r:embed="rId3"/>
          <a:stretch>
            <a:fillRect/>
          </a:stretch>
        </p:blipFill>
        <p:spPr>
          <a:xfrm>
            <a:off x="9223512" y="5963728"/>
            <a:ext cx="2968487" cy="894272"/>
          </a:xfrm>
          <a:prstGeom prst="rect">
            <a:avLst/>
          </a:prstGeom>
        </p:spPr>
      </p:pic>
      <p:sp>
        <p:nvSpPr>
          <p:cNvPr id="2" name="Title 1">
            <a:extLst>
              <a:ext uri="{FF2B5EF4-FFF2-40B4-BE49-F238E27FC236}">
                <a16:creationId xmlns:a16="http://schemas.microsoft.com/office/drawing/2014/main" id="{918F15B9-A3E8-05A4-FAA0-7110DB7F9068}"/>
              </a:ext>
            </a:extLst>
          </p:cNvPr>
          <p:cNvSpPr>
            <a:spLocks noGrp="1"/>
          </p:cNvSpPr>
          <p:nvPr>
            <p:ph type="title"/>
          </p:nvPr>
        </p:nvSpPr>
        <p:spPr>
          <a:xfrm>
            <a:off x="1557481" y="477786"/>
            <a:ext cx="7796184" cy="502499"/>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Project Use Cases</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55042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544530" cy="6858000"/>
          </a:xfrm>
          <a:prstGeom prst="rect">
            <a:avLst/>
          </a:prstGeom>
          <a:solidFill>
            <a:srgbClr val="FEB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7" descr="Logo&#10;&#10;Description automatically generated">
            <a:extLst>
              <a:ext uri="{FF2B5EF4-FFF2-40B4-BE49-F238E27FC236}">
                <a16:creationId xmlns:a16="http://schemas.microsoft.com/office/drawing/2014/main" id="{32E43EF9-00C5-6978-6AD6-26035FDB9032}"/>
              </a:ext>
            </a:extLst>
          </p:cNvPr>
          <p:cNvPicPr>
            <a:picLocks noChangeAspect="1"/>
          </p:cNvPicPr>
          <p:nvPr/>
        </p:nvPicPr>
        <p:blipFill>
          <a:blip r:embed="rId2"/>
          <a:stretch>
            <a:fillRect/>
          </a:stretch>
        </p:blipFill>
        <p:spPr>
          <a:xfrm>
            <a:off x="10860749" y="169831"/>
            <a:ext cx="1067191" cy="600188"/>
          </a:xfrm>
          <a:prstGeom prst="rect">
            <a:avLst/>
          </a:prstGeom>
        </p:spPr>
      </p:pic>
      <p:grpSp>
        <p:nvGrpSpPr>
          <p:cNvPr id="3" name="Group 2">
            <a:extLst>
              <a:ext uri="{FF2B5EF4-FFF2-40B4-BE49-F238E27FC236}">
                <a16:creationId xmlns:a16="http://schemas.microsoft.com/office/drawing/2014/main" id="{FFD35CBF-B78A-D685-2FF4-147D7AAE3DDF}"/>
              </a:ext>
            </a:extLst>
          </p:cNvPr>
          <p:cNvGrpSpPr/>
          <p:nvPr/>
        </p:nvGrpSpPr>
        <p:grpSpPr>
          <a:xfrm>
            <a:off x="1557481" y="1224616"/>
            <a:ext cx="9653689" cy="5186248"/>
            <a:chOff x="1212041" y="1070113"/>
            <a:chExt cx="9653689" cy="5186248"/>
          </a:xfrm>
        </p:grpSpPr>
        <p:grpSp>
          <p:nvGrpSpPr>
            <p:cNvPr id="23" name="Group 22">
              <a:extLst>
                <a:ext uri="{FF2B5EF4-FFF2-40B4-BE49-F238E27FC236}">
                  <a16:creationId xmlns:a16="http://schemas.microsoft.com/office/drawing/2014/main" id="{186F72DC-5A61-D228-AF57-192B7817CF65}"/>
                </a:ext>
              </a:extLst>
            </p:cNvPr>
            <p:cNvGrpSpPr/>
            <p:nvPr/>
          </p:nvGrpSpPr>
          <p:grpSpPr>
            <a:xfrm>
              <a:off x="1226520" y="1070113"/>
              <a:ext cx="4647809" cy="2358887"/>
              <a:chOff x="1312580" y="649357"/>
              <a:chExt cx="4647809" cy="2358887"/>
            </a:xfrm>
          </p:grpSpPr>
          <p:grpSp>
            <p:nvGrpSpPr>
              <p:cNvPr id="21" name="Group 20">
                <a:extLst>
                  <a:ext uri="{FF2B5EF4-FFF2-40B4-BE49-F238E27FC236}">
                    <a16:creationId xmlns:a16="http://schemas.microsoft.com/office/drawing/2014/main" id="{8E8FB40E-C428-A063-AE70-EB44169EEC0D}"/>
                  </a:ext>
                </a:extLst>
              </p:cNvPr>
              <p:cNvGrpSpPr/>
              <p:nvPr/>
            </p:nvGrpSpPr>
            <p:grpSpPr>
              <a:xfrm>
                <a:off x="1312580" y="649357"/>
                <a:ext cx="4409161" cy="2358887"/>
                <a:chOff x="1312580" y="649357"/>
                <a:chExt cx="4409161" cy="2358887"/>
              </a:xfrm>
            </p:grpSpPr>
            <p:sp>
              <p:nvSpPr>
                <p:cNvPr id="11" name="Rectangle 10">
                  <a:extLst>
                    <a:ext uri="{FF2B5EF4-FFF2-40B4-BE49-F238E27FC236}">
                      <a16:creationId xmlns:a16="http://schemas.microsoft.com/office/drawing/2014/main" id="{3F5B15DD-A429-BE3F-AFC0-3E2C13D8D32F}"/>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CB70B470-0758-121D-E87A-0988142DF3C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0DB8E7A2-68FE-29A5-B947-FCD015B9492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F3F5F0A7-B64F-E059-77B9-046765DFF68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69C07577-CC18-F788-629D-CC93827F1723}"/>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CE6B724F-5C0F-1CB9-2B9C-D929FBAC3F79}"/>
                    </a:ext>
                  </a:extLst>
                </p:cNvPr>
                <p:cNvSpPr txBox="1"/>
                <p:nvPr/>
              </p:nvSpPr>
              <p:spPr>
                <a:xfrm>
                  <a:off x="1465956" y="1126435"/>
                  <a:ext cx="4073453" cy="1785104"/>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Law firms all over the world make submissions to the key Legal Directories in order to boost their market credibility, attract new business, illustrate the breadth and depth of their skill set, and support the recruitment of talent. However, compiling, coordinating and submitting Legal Directory entries can be a very time-consuming, confusing and ultimately unsatisfactory process. Often a lack of in-house resources and/or experience means key information is not prepared, presented or submitted in the correct format, leading to missed opportunities for recognition and disappointing rankings.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2" name="TextBox 21">
                <a:extLst>
                  <a:ext uri="{FF2B5EF4-FFF2-40B4-BE49-F238E27FC236}">
                    <a16:creationId xmlns:a16="http://schemas.microsoft.com/office/drawing/2014/main" id="{5D714204-75D1-ABD2-FACC-4D625E458B20}"/>
                  </a:ext>
                </a:extLst>
              </p:cNvPr>
              <p:cNvSpPr txBox="1"/>
              <p:nvPr/>
            </p:nvSpPr>
            <p:spPr>
              <a:xfrm>
                <a:off x="2272983" y="661891"/>
                <a:ext cx="3687406"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MANAGING DIRECTORY SUBMISSIONS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37E236B6-6F07-049A-A18B-20CFDE13FBDD}"/>
                </a:ext>
              </a:extLst>
            </p:cNvPr>
            <p:cNvGrpSpPr/>
            <p:nvPr/>
          </p:nvGrpSpPr>
          <p:grpSpPr>
            <a:xfrm>
              <a:off x="1212041" y="3897474"/>
              <a:ext cx="4409161" cy="2358887"/>
              <a:chOff x="1312580" y="649357"/>
              <a:chExt cx="4409161" cy="2358887"/>
            </a:xfrm>
          </p:grpSpPr>
          <p:grpSp>
            <p:nvGrpSpPr>
              <p:cNvPr id="25" name="Group 24">
                <a:extLst>
                  <a:ext uri="{FF2B5EF4-FFF2-40B4-BE49-F238E27FC236}">
                    <a16:creationId xmlns:a16="http://schemas.microsoft.com/office/drawing/2014/main" id="{CBA0C2DC-9003-7704-EF88-191F96572595}"/>
                  </a:ext>
                </a:extLst>
              </p:cNvPr>
              <p:cNvGrpSpPr/>
              <p:nvPr/>
            </p:nvGrpSpPr>
            <p:grpSpPr>
              <a:xfrm>
                <a:off x="1312580" y="649357"/>
                <a:ext cx="4409161" cy="2358887"/>
                <a:chOff x="1312580" y="649357"/>
                <a:chExt cx="4409161" cy="2358887"/>
              </a:xfrm>
            </p:grpSpPr>
            <p:sp>
              <p:nvSpPr>
                <p:cNvPr id="27" name="Rectangle 26">
                  <a:extLst>
                    <a:ext uri="{FF2B5EF4-FFF2-40B4-BE49-F238E27FC236}">
                      <a16:creationId xmlns:a16="http://schemas.microsoft.com/office/drawing/2014/main" id="{C7E4957F-A982-20BD-8FAF-A0F6876561D4}"/>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7">
                  <a:extLst>
                    <a:ext uri="{FF2B5EF4-FFF2-40B4-BE49-F238E27FC236}">
                      <a16:creationId xmlns:a16="http://schemas.microsoft.com/office/drawing/2014/main" id="{826C7852-9035-AF0C-74FE-D4A2E8F66E0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4ECC3892-ED2B-00DC-50BA-BBA62C044CD4}"/>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7669F345-F0DA-B743-0B25-4585AD15ED5F}"/>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E6CFEC89-A0EA-81A0-D83F-4BF3FD58A2D2}"/>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69929ED3-2970-0439-2607-B6FAD7F9E02D}"/>
                    </a:ext>
                  </a:extLst>
                </p:cNvPr>
                <p:cNvSpPr txBox="1"/>
                <p:nvPr/>
              </p:nvSpPr>
              <p:spPr>
                <a:xfrm>
                  <a:off x="1465956" y="1126435"/>
                  <a:ext cx="4073453" cy="1785104"/>
                </a:xfrm>
                <a:prstGeom prst="rect">
                  <a:avLst/>
                </a:prstGeom>
                <a:noFill/>
              </p:spPr>
              <p:txBody>
                <a:bodyPr wrap="square" lIns="91440" tIns="45720" rIns="91440" bIns="45720" rtlCol="0" anchor="t">
                  <a:spAutoFit/>
                </a:bodyPr>
                <a:lstStyle/>
                <a:p>
                  <a:pPr algn="just"/>
                  <a:r>
                    <a:rPr lang="en-US" sz="1100" dirty="0">
                      <a:latin typeface="Lato Light"/>
                      <a:ea typeface="Lato Light"/>
                      <a:cs typeface="Lato Light"/>
                    </a:rPr>
                    <a:t>Opening a new office is a strategic project for any firm, especially when it concerns an office in a new jurisdiction. For the new office to be successful, there is a need to build a solid business development plan that will look at both expanding relationships with existing clients, as well as greenfield new client development. New relationships need to be forged with key players in the market and often there are delicate considerations to be made around relationships with previous referral sources from this new jurisdiction. Nexl is a great tool to manage these different aspects of the new office launch.</a:t>
                  </a:r>
                  <a:endParaRPr lang="es-ES_tradnl" sz="1100" dirty="0">
                    <a:latin typeface="Lato Light"/>
                    <a:ea typeface="Lato Light"/>
                    <a:cs typeface="Lato Light"/>
                  </a:endParaRPr>
                </a:p>
              </p:txBody>
            </p:sp>
          </p:grpSp>
          <p:sp>
            <p:nvSpPr>
              <p:cNvPr id="26" name="TextBox 25">
                <a:extLst>
                  <a:ext uri="{FF2B5EF4-FFF2-40B4-BE49-F238E27FC236}">
                    <a16:creationId xmlns:a16="http://schemas.microsoft.com/office/drawing/2014/main" id="{23840FB6-A469-DAC6-9251-CAA5AE694D7A}"/>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NEW OFFICE LAUNCH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33" name="Group 32">
              <a:extLst>
                <a:ext uri="{FF2B5EF4-FFF2-40B4-BE49-F238E27FC236}">
                  <a16:creationId xmlns:a16="http://schemas.microsoft.com/office/drawing/2014/main" id="{3F078E9E-562B-74A0-5E96-3A8C37052442}"/>
                </a:ext>
              </a:extLst>
            </p:cNvPr>
            <p:cNvGrpSpPr/>
            <p:nvPr/>
          </p:nvGrpSpPr>
          <p:grpSpPr>
            <a:xfrm>
              <a:off x="6317672" y="1070113"/>
              <a:ext cx="4409161" cy="2358887"/>
              <a:chOff x="1312580" y="649357"/>
              <a:chExt cx="4409161" cy="2358887"/>
            </a:xfrm>
          </p:grpSpPr>
          <p:grpSp>
            <p:nvGrpSpPr>
              <p:cNvPr id="34" name="Group 33">
                <a:extLst>
                  <a:ext uri="{FF2B5EF4-FFF2-40B4-BE49-F238E27FC236}">
                    <a16:creationId xmlns:a16="http://schemas.microsoft.com/office/drawing/2014/main" id="{4D8BC245-4CB3-ABBE-AA72-2910530FEC46}"/>
                  </a:ext>
                </a:extLst>
              </p:cNvPr>
              <p:cNvGrpSpPr/>
              <p:nvPr/>
            </p:nvGrpSpPr>
            <p:grpSpPr>
              <a:xfrm>
                <a:off x="1312580" y="649357"/>
                <a:ext cx="4409161" cy="2358887"/>
                <a:chOff x="1312580" y="649357"/>
                <a:chExt cx="4409161" cy="2358887"/>
              </a:xfrm>
            </p:grpSpPr>
            <p:sp>
              <p:nvSpPr>
                <p:cNvPr id="36" name="Rectangle 35">
                  <a:extLst>
                    <a:ext uri="{FF2B5EF4-FFF2-40B4-BE49-F238E27FC236}">
                      <a16:creationId xmlns:a16="http://schemas.microsoft.com/office/drawing/2014/main" id="{6A22AB52-AD01-FA00-D5FD-710A2A084909}"/>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36">
                  <a:extLst>
                    <a:ext uri="{FF2B5EF4-FFF2-40B4-BE49-F238E27FC236}">
                      <a16:creationId xmlns:a16="http://schemas.microsoft.com/office/drawing/2014/main" id="{2FEF3ED5-C762-17C1-DAD0-11B6DC80F7F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FF308305-B390-9903-03E2-ABB0D4F5807D}"/>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Oval 38">
                  <a:extLst>
                    <a:ext uri="{FF2B5EF4-FFF2-40B4-BE49-F238E27FC236}">
                      <a16:creationId xmlns:a16="http://schemas.microsoft.com/office/drawing/2014/main" id="{9C6AB2C2-2199-600F-1C00-8109C443E833}"/>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Oval 39">
                  <a:extLst>
                    <a:ext uri="{FF2B5EF4-FFF2-40B4-BE49-F238E27FC236}">
                      <a16:creationId xmlns:a16="http://schemas.microsoft.com/office/drawing/2014/main" id="{25E2BF9D-9DC3-D9EE-F879-785A49D019EE}"/>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Box 40">
                  <a:extLst>
                    <a:ext uri="{FF2B5EF4-FFF2-40B4-BE49-F238E27FC236}">
                      <a16:creationId xmlns:a16="http://schemas.microsoft.com/office/drawing/2014/main" id="{C50B3688-0CEC-8D56-9DA5-834422C894C0}"/>
                    </a:ext>
                  </a:extLst>
                </p:cNvPr>
                <p:cNvSpPr txBox="1"/>
                <p:nvPr/>
              </p:nvSpPr>
              <p:spPr>
                <a:xfrm>
                  <a:off x="1465956" y="1126435"/>
                  <a:ext cx="4073453" cy="1446550"/>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Building relationships in the market can be boosted by becoming a member of relevant federations, associations, chambers of commerce, think tanks, and industry bodies. These organizations offer premium opportunities of connecting with clients and targets. Lawyers can play a vital role in such associations by sharing their know-how and updating its membership on relevant legislative developments. By sponsoring events firms can promote their brand directly to the right target audience.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5" name="TextBox 34">
                <a:extLst>
                  <a:ext uri="{FF2B5EF4-FFF2-40B4-BE49-F238E27FC236}">
                    <a16:creationId xmlns:a16="http://schemas.microsoft.com/office/drawing/2014/main" id="{4320BFA3-F07D-68F6-E71F-3B9897C84F24}"/>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MEMBERSHIPS AND SPONSORSHIPS</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42" name="Group 41">
              <a:extLst>
                <a:ext uri="{FF2B5EF4-FFF2-40B4-BE49-F238E27FC236}">
                  <a16:creationId xmlns:a16="http://schemas.microsoft.com/office/drawing/2014/main" id="{41722BBA-1C16-BC5D-463B-3BF58D9A1003}"/>
                </a:ext>
              </a:extLst>
            </p:cNvPr>
            <p:cNvGrpSpPr/>
            <p:nvPr/>
          </p:nvGrpSpPr>
          <p:grpSpPr>
            <a:xfrm>
              <a:off x="6303193" y="3897474"/>
              <a:ext cx="4562537" cy="2358887"/>
              <a:chOff x="1312580" y="649357"/>
              <a:chExt cx="4562537" cy="2358887"/>
            </a:xfrm>
          </p:grpSpPr>
          <p:grpSp>
            <p:nvGrpSpPr>
              <p:cNvPr id="43" name="Group 42">
                <a:extLst>
                  <a:ext uri="{FF2B5EF4-FFF2-40B4-BE49-F238E27FC236}">
                    <a16:creationId xmlns:a16="http://schemas.microsoft.com/office/drawing/2014/main" id="{FF076A21-4299-0E17-2B73-0AB84684A6E2}"/>
                  </a:ext>
                </a:extLst>
              </p:cNvPr>
              <p:cNvGrpSpPr/>
              <p:nvPr/>
            </p:nvGrpSpPr>
            <p:grpSpPr>
              <a:xfrm>
                <a:off x="1312580" y="649357"/>
                <a:ext cx="4409161" cy="2358887"/>
                <a:chOff x="1312580" y="649357"/>
                <a:chExt cx="4409161" cy="2358887"/>
              </a:xfrm>
            </p:grpSpPr>
            <p:sp>
              <p:nvSpPr>
                <p:cNvPr id="45" name="Rectangle 44">
                  <a:extLst>
                    <a:ext uri="{FF2B5EF4-FFF2-40B4-BE49-F238E27FC236}">
                      <a16:creationId xmlns:a16="http://schemas.microsoft.com/office/drawing/2014/main" id="{BFEE3DD7-3AAD-F7D2-106C-74718AE32340}"/>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angle 45">
                  <a:extLst>
                    <a:ext uri="{FF2B5EF4-FFF2-40B4-BE49-F238E27FC236}">
                      <a16:creationId xmlns:a16="http://schemas.microsoft.com/office/drawing/2014/main" id="{1D295A8C-4C40-7E41-C010-996C87E7C916}"/>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Oval 46">
                  <a:extLst>
                    <a:ext uri="{FF2B5EF4-FFF2-40B4-BE49-F238E27FC236}">
                      <a16:creationId xmlns:a16="http://schemas.microsoft.com/office/drawing/2014/main" id="{D70418BA-A2AF-F332-E179-012BF576B27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Oval 47">
                  <a:extLst>
                    <a:ext uri="{FF2B5EF4-FFF2-40B4-BE49-F238E27FC236}">
                      <a16:creationId xmlns:a16="http://schemas.microsoft.com/office/drawing/2014/main" id="{A9A1FF82-9866-68C6-C95A-D71717206BC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Oval 48">
                  <a:extLst>
                    <a:ext uri="{FF2B5EF4-FFF2-40B4-BE49-F238E27FC236}">
                      <a16:creationId xmlns:a16="http://schemas.microsoft.com/office/drawing/2014/main" id="{E64129AC-211E-51AF-E074-E16DBAB89BBB}"/>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extBox 49">
                  <a:extLst>
                    <a:ext uri="{FF2B5EF4-FFF2-40B4-BE49-F238E27FC236}">
                      <a16:creationId xmlns:a16="http://schemas.microsoft.com/office/drawing/2014/main" id="{BB1E06F0-AF88-D04A-925D-8FC88EA8D6E4}"/>
                    </a:ext>
                  </a:extLst>
                </p:cNvPr>
                <p:cNvSpPr txBox="1"/>
                <p:nvPr/>
              </p:nvSpPr>
              <p:spPr>
                <a:xfrm>
                  <a:off x="1465956" y="1126435"/>
                  <a:ext cx="4073453" cy="1446550"/>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In an increasingly competitive market, law firms are exploring and experimenting with new business and service delivery models that can offer more value at a reduced cost. Many firms are embracing subscription-based services that offer customers light-touch, scalable, self-help services. Traditional billing and ERP systems, however, are not set up to handle these efficiently. Nexl can help you design a workflow that can help you stay on top of subscription-based service delivery models.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44" name="TextBox 43">
                <a:extLst>
                  <a:ext uri="{FF2B5EF4-FFF2-40B4-BE49-F238E27FC236}">
                    <a16:creationId xmlns:a16="http://schemas.microsoft.com/office/drawing/2014/main" id="{90983872-B5EE-70AD-C33C-250FC6892A7D}"/>
                  </a:ext>
                </a:extLst>
              </p:cNvPr>
              <p:cNvSpPr txBox="1"/>
              <p:nvPr/>
            </p:nvSpPr>
            <p:spPr>
              <a:xfrm>
                <a:off x="2272983" y="661891"/>
                <a:ext cx="3602134"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SUBSCRIPTION-BASED SERVICES</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pic>
        <p:nvPicPr>
          <p:cNvPr id="51" name="Picture 50" descr="A close up of a butterfly&#10;&#10;Description automatically generated with low confidence">
            <a:extLst>
              <a:ext uri="{FF2B5EF4-FFF2-40B4-BE49-F238E27FC236}">
                <a16:creationId xmlns:a16="http://schemas.microsoft.com/office/drawing/2014/main" id="{CD8E104A-E278-400F-6CD9-E6CC3A867AAC}"/>
              </a:ext>
            </a:extLst>
          </p:cNvPr>
          <p:cNvPicPr>
            <a:picLocks noChangeAspect="1"/>
          </p:cNvPicPr>
          <p:nvPr/>
        </p:nvPicPr>
        <p:blipFill>
          <a:blip r:embed="rId3"/>
          <a:stretch>
            <a:fillRect/>
          </a:stretch>
        </p:blipFill>
        <p:spPr>
          <a:xfrm>
            <a:off x="9223512" y="5963728"/>
            <a:ext cx="2968487" cy="894272"/>
          </a:xfrm>
          <a:prstGeom prst="rect">
            <a:avLst/>
          </a:prstGeom>
        </p:spPr>
      </p:pic>
      <p:sp>
        <p:nvSpPr>
          <p:cNvPr id="2" name="Title 1">
            <a:extLst>
              <a:ext uri="{FF2B5EF4-FFF2-40B4-BE49-F238E27FC236}">
                <a16:creationId xmlns:a16="http://schemas.microsoft.com/office/drawing/2014/main" id="{FA49A5BA-145C-492E-A08E-4CAA1E131CD0}"/>
              </a:ext>
            </a:extLst>
          </p:cNvPr>
          <p:cNvSpPr>
            <a:spLocks noGrp="1"/>
          </p:cNvSpPr>
          <p:nvPr>
            <p:ph type="title"/>
          </p:nvPr>
        </p:nvSpPr>
        <p:spPr>
          <a:xfrm>
            <a:off x="1557481" y="477786"/>
            <a:ext cx="7796184" cy="502499"/>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Project Use Cases</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9318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767E8-10B5-36AB-CA67-B244F25AC359}"/>
              </a:ext>
            </a:extLst>
          </p:cNvPr>
          <p:cNvSpPr/>
          <p:nvPr/>
        </p:nvSpPr>
        <p:spPr>
          <a:xfrm>
            <a:off x="0" y="0"/>
            <a:ext cx="544530" cy="6858000"/>
          </a:xfrm>
          <a:prstGeom prst="rect">
            <a:avLst/>
          </a:prstGeom>
          <a:solidFill>
            <a:srgbClr val="0D5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8" name="Picture 7" descr="Logo&#10;&#10;Description automatically generated">
            <a:extLst>
              <a:ext uri="{FF2B5EF4-FFF2-40B4-BE49-F238E27FC236}">
                <a16:creationId xmlns:a16="http://schemas.microsoft.com/office/drawing/2014/main" id="{32E43EF9-00C5-6978-6AD6-26035FDB9032}"/>
              </a:ext>
            </a:extLst>
          </p:cNvPr>
          <p:cNvPicPr>
            <a:picLocks noChangeAspect="1"/>
          </p:cNvPicPr>
          <p:nvPr/>
        </p:nvPicPr>
        <p:blipFill>
          <a:blip r:embed="rId2"/>
          <a:stretch>
            <a:fillRect/>
          </a:stretch>
        </p:blipFill>
        <p:spPr>
          <a:xfrm>
            <a:off x="10860749" y="169831"/>
            <a:ext cx="1067191" cy="600188"/>
          </a:xfrm>
          <a:prstGeom prst="rect">
            <a:avLst/>
          </a:prstGeom>
        </p:spPr>
      </p:pic>
      <p:grpSp>
        <p:nvGrpSpPr>
          <p:cNvPr id="7" name="Group 6">
            <a:extLst>
              <a:ext uri="{FF2B5EF4-FFF2-40B4-BE49-F238E27FC236}">
                <a16:creationId xmlns:a16="http://schemas.microsoft.com/office/drawing/2014/main" id="{A35D2A05-6DAE-10DB-8299-575F007BC1B3}"/>
              </a:ext>
            </a:extLst>
          </p:cNvPr>
          <p:cNvGrpSpPr/>
          <p:nvPr/>
        </p:nvGrpSpPr>
        <p:grpSpPr>
          <a:xfrm>
            <a:off x="1553101" y="1193966"/>
            <a:ext cx="9514792" cy="5186248"/>
            <a:chOff x="1212041" y="1070113"/>
            <a:chExt cx="9514792" cy="5186248"/>
          </a:xfrm>
        </p:grpSpPr>
        <p:grpSp>
          <p:nvGrpSpPr>
            <p:cNvPr id="23" name="Group 22">
              <a:extLst>
                <a:ext uri="{FF2B5EF4-FFF2-40B4-BE49-F238E27FC236}">
                  <a16:creationId xmlns:a16="http://schemas.microsoft.com/office/drawing/2014/main" id="{186F72DC-5A61-D228-AF57-192B7817CF65}"/>
                </a:ext>
              </a:extLst>
            </p:cNvPr>
            <p:cNvGrpSpPr/>
            <p:nvPr/>
          </p:nvGrpSpPr>
          <p:grpSpPr>
            <a:xfrm>
              <a:off x="1226520" y="1070113"/>
              <a:ext cx="4647809" cy="2358887"/>
              <a:chOff x="1312580" y="649357"/>
              <a:chExt cx="4647809" cy="2358887"/>
            </a:xfrm>
          </p:grpSpPr>
          <p:grpSp>
            <p:nvGrpSpPr>
              <p:cNvPr id="21" name="Group 20">
                <a:extLst>
                  <a:ext uri="{FF2B5EF4-FFF2-40B4-BE49-F238E27FC236}">
                    <a16:creationId xmlns:a16="http://schemas.microsoft.com/office/drawing/2014/main" id="{8E8FB40E-C428-A063-AE70-EB44169EEC0D}"/>
                  </a:ext>
                </a:extLst>
              </p:cNvPr>
              <p:cNvGrpSpPr/>
              <p:nvPr/>
            </p:nvGrpSpPr>
            <p:grpSpPr>
              <a:xfrm>
                <a:off x="1312580" y="649357"/>
                <a:ext cx="4409161" cy="2358887"/>
                <a:chOff x="1312580" y="649357"/>
                <a:chExt cx="4409161" cy="2358887"/>
              </a:xfrm>
            </p:grpSpPr>
            <p:sp>
              <p:nvSpPr>
                <p:cNvPr id="11" name="Rectangle 10">
                  <a:extLst>
                    <a:ext uri="{FF2B5EF4-FFF2-40B4-BE49-F238E27FC236}">
                      <a16:creationId xmlns:a16="http://schemas.microsoft.com/office/drawing/2014/main" id="{3F5B15DD-A429-BE3F-AFC0-3E2C13D8D32F}"/>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CB70B470-0758-121D-E87A-0988142DF3C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0DB8E7A2-68FE-29A5-B947-FCD015B94923}"/>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F3F5F0A7-B64F-E059-77B9-046765DFF680}"/>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69C07577-CC18-F788-629D-CC93827F1723}"/>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CE6B724F-5C0F-1CB9-2B9C-D929FBAC3F79}"/>
                    </a:ext>
                  </a:extLst>
                </p:cNvPr>
                <p:cNvSpPr txBox="1"/>
                <p:nvPr/>
              </p:nvSpPr>
              <p:spPr>
                <a:xfrm>
                  <a:off x="1465956" y="1126435"/>
                  <a:ext cx="4073453" cy="1785104"/>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A Client feedback program is the cornerstone of a client- and service-oriented culture and an institutional approach to service delivery and client satisfaction. It will also uncover unmet client needs and thus naturally lead to new business opportunities. Whether your client feedback program goes for electronic surveys, virtual call, or in-person, on-site visits, you will need a shared platform to plan and execute your program. As all accounts and client contacts, as well as all related underlying engagement is automatically captures, Nexl is the ideal platform that will facilitate and accelerate your client feedback program.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2" name="TextBox 21">
                <a:extLst>
                  <a:ext uri="{FF2B5EF4-FFF2-40B4-BE49-F238E27FC236}">
                    <a16:creationId xmlns:a16="http://schemas.microsoft.com/office/drawing/2014/main" id="{5D714204-75D1-ABD2-FACC-4D625E458B20}"/>
                  </a:ext>
                </a:extLst>
              </p:cNvPr>
              <p:cNvSpPr txBox="1"/>
              <p:nvPr/>
            </p:nvSpPr>
            <p:spPr>
              <a:xfrm>
                <a:off x="2272983" y="661891"/>
                <a:ext cx="3687406"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CLIENT FEEDBACK PROGRAM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37E236B6-6F07-049A-A18B-20CFDE13FBDD}"/>
                </a:ext>
              </a:extLst>
            </p:cNvPr>
            <p:cNvGrpSpPr/>
            <p:nvPr/>
          </p:nvGrpSpPr>
          <p:grpSpPr>
            <a:xfrm>
              <a:off x="1212041" y="3897474"/>
              <a:ext cx="4409161" cy="2358887"/>
              <a:chOff x="1312580" y="649357"/>
              <a:chExt cx="4409161" cy="2358887"/>
            </a:xfrm>
          </p:grpSpPr>
          <p:grpSp>
            <p:nvGrpSpPr>
              <p:cNvPr id="25" name="Group 24">
                <a:extLst>
                  <a:ext uri="{FF2B5EF4-FFF2-40B4-BE49-F238E27FC236}">
                    <a16:creationId xmlns:a16="http://schemas.microsoft.com/office/drawing/2014/main" id="{CBA0C2DC-9003-7704-EF88-191F96572595}"/>
                  </a:ext>
                </a:extLst>
              </p:cNvPr>
              <p:cNvGrpSpPr/>
              <p:nvPr/>
            </p:nvGrpSpPr>
            <p:grpSpPr>
              <a:xfrm>
                <a:off x="1312580" y="649357"/>
                <a:ext cx="4409161" cy="2358887"/>
                <a:chOff x="1312580" y="649357"/>
                <a:chExt cx="4409161" cy="2358887"/>
              </a:xfrm>
            </p:grpSpPr>
            <p:sp>
              <p:nvSpPr>
                <p:cNvPr id="27" name="Rectangle 26">
                  <a:extLst>
                    <a:ext uri="{FF2B5EF4-FFF2-40B4-BE49-F238E27FC236}">
                      <a16:creationId xmlns:a16="http://schemas.microsoft.com/office/drawing/2014/main" id="{C7E4957F-A982-20BD-8FAF-A0F6876561D4}"/>
                    </a:ext>
                  </a:extLst>
                </p:cNvPr>
                <p:cNvSpPr/>
                <p:nvPr/>
              </p:nvSpPr>
              <p:spPr>
                <a:xfrm>
                  <a:off x="1312580" y="649357"/>
                  <a:ext cx="4409161" cy="343452"/>
                </a:xfrm>
                <a:prstGeom prst="rect">
                  <a:avLst/>
                </a:prstGeom>
                <a:solidFill>
                  <a:schemeClr val="bg1">
                    <a:lumMod val="85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7">
                  <a:extLst>
                    <a:ext uri="{FF2B5EF4-FFF2-40B4-BE49-F238E27FC236}">
                      <a16:creationId xmlns:a16="http://schemas.microsoft.com/office/drawing/2014/main" id="{826C7852-9035-AF0C-74FE-D4A2E8F66E04}"/>
                    </a:ext>
                  </a:extLst>
                </p:cNvPr>
                <p:cNvSpPr/>
                <p:nvPr/>
              </p:nvSpPr>
              <p:spPr>
                <a:xfrm>
                  <a:off x="1312580" y="992810"/>
                  <a:ext cx="4409161" cy="2015434"/>
                </a:xfrm>
                <a:prstGeom prst="rect">
                  <a:avLst/>
                </a:prstGeom>
                <a:solidFill>
                  <a:schemeClr val="bg2">
                    <a:lumMod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Oval 28">
                  <a:extLst>
                    <a:ext uri="{FF2B5EF4-FFF2-40B4-BE49-F238E27FC236}">
                      <a16:creationId xmlns:a16="http://schemas.microsoft.com/office/drawing/2014/main" id="{4ECC3892-ED2B-00DC-50BA-BBA62C044CD4}"/>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7669F345-F0DA-B743-0B25-4585AD15ED5F}"/>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E6CFEC89-A0EA-81A0-D83F-4BF3FD58A2D2}"/>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69929ED3-2970-0439-2607-B6FAD7F9E02D}"/>
                    </a:ext>
                  </a:extLst>
                </p:cNvPr>
                <p:cNvSpPr txBox="1"/>
                <p:nvPr/>
              </p:nvSpPr>
              <p:spPr>
                <a:xfrm>
                  <a:off x="1465956" y="1126435"/>
                  <a:ext cx="4073453" cy="938719"/>
                </a:xfrm>
                <a:prstGeom prst="rect">
                  <a:avLst/>
                </a:prstGeom>
                <a:noFill/>
              </p:spPr>
              <p:txBody>
                <a:bodyPr wrap="square" rtlCol="0">
                  <a:spAutoFit/>
                </a:bodyPr>
                <a:lstStyle/>
                <a:p>
                  <a:pPr algn="just"/>
                  <a:r>
                    <a:rPr lang="en-AU"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At Nexl we make sure our customers are trained to develop their own Projects and use Nexl exactly for what they need to accomplish. An experienced team will work with your team to make sure they are ready for your next challenge. </a:t>
                  </a:r>
                </a:p>
                <a:p>
                  <a:pPr algn="just"/>
                  <a:endParaRPr lang="en-AU"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6" name="TextBox 25">
                <a:extLst>
                  <a:ext uri="{FF2B5EF4-FFF2-40B4-BE49-F238E27FC236}">
                    <a16:creationId xmlns:a16="http://schemas.microsoft.com/office/drawing/2014/main" id="{23840FB6-A469-DAC6-9251-CAA5AE694D7A}"/>
                  </a:ext>
                </a:extLst>
              </p:cNvPr>
              <p:cNvSpPr txBox="1"/>
              <p:nvPr/>
            </p:nvSpPr>
            <p:spPr>
              <a:xfrm>
                <a:off x="2198643" y="661891"/>
                <a:ext cx="3280905" cy="307777"/>
              </a:xfrm>
              <a:prstGeom prst="rect">
                <a:avLst/>
              </a:prstGeom>
              <a:noFill/>
            </p:spPr>
            <p:txBody>
              <a:bodyPr wrap="square" rtlCol="0">
                <a:spAutoFit/>
              </a:bodyPr>
              <a:lstStyle/>
              <a:p>
                <a:pPr algn="just"/>
                <a:r>
                  <a:rPr lang="en-US" sz="1400" b="1" dirty="0">
                    <a:latin typeface="Lato" panose="020F0502020204030203" pitchFamily="34" charset="0"/>
                    <a:ea typeface="Lato" panose="020F0502020204030203" pitchFamily="34" charset="0"/>
                    <a:cs typeface="Lato" panose="020F0502020204030203" pitchFamily="34" charset="0"/>
                  </a:rPr>
                  <a:t> WHAT ARE YOUR GROWTH PLANS?</a:t>
                </a:r>
                <a:endParaRPr lang="es-ES_tradnl" sz="1400" b="1" dirty="0">
                  <a:latin typeface="Lato" panose="020F0502020204030203" pitchFamily="34" charset="0"/>
                  <a:ea typeface="Lato" panose="020F0502020204030203" pitchFamily="34" charset="0"/>
                  <a:cs typeface="Lato" panose="020F0502020204030203" pitchFamily="34" charset="0"/>
                </a:endParaRPr>
              </a:p>
            </p:txBody>
          </p:sp>
        </p:grpSp>
        <p:grpSp>
          <p:nvGrpSpPr>
            <p:cNvPr id="33" name="Group 32">
              <a:extLst>
                <a:ext uri="{FF2B5EF4-FFF2-40B4-BE49-F238E27FC236}">
                  <a16:creationId xmlns:a16="http://schemas.microsoft.com/office/drawing/2014/main" id="{3F078E9E-562B-74A0-5E96-3A8C37052442}"/>
                </a:ext>
              </a:extLst>
            </p:cNvPr>
            <p:cNvGrpSpPr/>
            <p:nvPr/>
          </p:nvGrpSpPr>
          <p:grpSpPr>
            <a:xfrm>
              <a:off x="6317672" y="1070113"/>
              <a:ext cx="4409161" cy="2358887"/>
              <a:chOff x="1312580" y="649357"/>
              <a:chExt cx="4409161" cy="2358887"/>
            </a:xfrm>
          </p:grpSpPr>
          <p:grpSp>
            <p:nvGrpSpPr>
              <p:cNvPr id="34" name="Group 33">
                <a:extLst>
                  <a:ext uri="{FF2B5EF4-FFF2-40B4-BE49-F238E27FC236}">
                    <a16:creationId xmlns:a16="http://schemas.microsoft.com/office/drawing/2014/main" id="{4D8BC245-4CB3-ABBE-AA72-2910530FEC46}"/>
                  </a:ext>
                </a:extLst>
              </p:cNvPr>
              <p:cNvGrpSpPr/>
              <p:nvPr/>
            </p:nvGrpSpPr>
            <p:grpSpPr>
              <a:xfrm>
                <a:off x="1312580" y="649357"/>
                <a:ext cx="4409161" cy="2358887"/>
                <a:chOff x="1312580" y="649357"/>
                <a:chExt cx="4409161" cy="2358887"/>
              </a:xfrm>
            </p:grpSpPr>
            <p:sp>
              <p:nvSpPr>
                <p:cNvPr id="36" name="Rectangle 35">
                  <a:extLst>
                    <a:ext uri="{FF2B5EF4-FFF2-40B4-BE49-F238E27FC236}">
                      <a16:creationId xmlns:a16="http://schemas.microsoft.com/office/drawing/2014/main" id="{6A22AB52-AD01-FA00-D5FD-710A2A084909}"/>
                    </a:ext>
                  </a:extLst>
                </p:cNvPr>
                <p:cNvSpPr/>
                <p:nvPr/>
              </p:nvSpPr>
              <p:spPr>
                <a:xfrm>
                  <a:off x="1312580" y="649357"/>
                  <a:ext cx="4409161" cy="343452"/>
                </a:xfrm>
                <a:prstGeom prst="rect">
                  <a:avLst/>
                </a:prstGeom>
                <a:solidFill>
                  <a:schemeClr val="tx1">
                    <a:lumMod val="50000"/>
                    <a:lumOff val="50000"/>
                  </a:schemeClr>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36">
                  <a:extLst>
                    <a:ext uri="{FF2B5EF4-FFF2-40B4-BE49-F238E27FC236}">
                      <a16:creationId xmlns:a16="http://schemas.microsoft.com/office/drawing/2014/main" id="{2FEF3ED5-C762-17C1-DAD0-11B6DC80F7F4}"/>
                    </a:ext>
                  </a:extLst>
                </p:cNvPr>
                <p:cNvSpPr/>
                <p:nvPr/>
              </p:nvSpPr>
              <p:spPr>
                <a:xfrm>
                  <a:off x="1312580" y="992810"/>
                  <a:ext cx="4409161" cy="2015434"/>
                </a:xfrm>
                <a:prstGeom prst="rect">
                  <a:avLst/>
                </a:prstGeom>
                <a:solidFill>
                  <a:schemeClr val="bg2"/>
                </a:solidFill>
                <a:ln>
                  <a:solidFill>
                    <a:schemeClr val="bg2">
                      <a:lumMod val="50000"/>
                    </a:schemeClr>
                  </a:solidFill>
                </a:ln>
                <a:effectLst>
                  <a:outerShdw blurRad="50800" dist="40241" dir="2700000" sx="102000" sy="102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FF308305-B390-9903-03E2-ABB0D4F5807D}"/>
                    </a:ext>
                  </a:extLst>
                </p:cNvPr>
                <p:cNvSpPr/>
                <p:nvPr/>
              </p:nvSpPr>
              <p:spPr>
                <a:xfrm>
                  <a:off x="1437381" y="729860"/>
                  <a:ext cx="171840" cy="171840"/>
                </a:xfrm>
                <a:prstGeom prst="ellipse">
                  <a:avLst/>
                </a:prstGeom>
                <a:solidFill>
                  <a:srgbClr val="FF5F56"/>
                </a:solidFill>
                <a:ln>
                  <a:solidFill>
                    <a:srgbClr val="DE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Oval 38">
                  <a:extLst>
                    <a:ext uri="{FF2B5EF4-FFF2-40B4-BE49-F238E27FC236}">
                      <a16:creationId xmlns:a16="http://schemas.microsoft.com/office/drawing/2014/main" id="{9C6AB2C2-2199-600F-1C00-8109C443E833}"/>
                    </a:ext>
                  </a:extLst>
                </p:cNvPr>
                <p:cNvSpPr/>
                <p:nvPr/>
              </p:nvSpPr>
              <p:spPr>
                <a:xfrm>
                  <a:off x="1735587" y="729860"/>
                  <a:ext cx="171840" cy="171840"/>
                </a:xfrm>
                <a:prstGeom prst="ellipse">
                  <a:avLst/>
                </a:prstGeom>
                <a:solidFill>
                  <a:srgbClr val="FEBC36"/>
                </a:solidFill>
                <a:ln>
                  <a:solidFill>
                    <a:srgbClr val="E19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Oval 39">
                  <a:extLst>
                    <a:ext uri="{FF2B5EF4-FFF2-40B4-BE49-F238E27FC236}">
                      <a16:creationId xmlns:a16="http://schemas.microsoft.com/office/drawing/2014/main" id="{25E2BF9D-9DC3-D9EE-F879-785A49D019EE}"/>
                    </a:ext>
                  </a:extLst>
                </p:cNvPr>
                <p:cNvSpPr/>
                <p:nvPr/>
              </p:nvSpPr>
              <p:spPr>
                <a:xfrm>
                  <a:off x="2033793" y="729860"/>
                  <a:ext cx="171840" cy="171840"/>
                </a:xfrm>
                <a:prstGeom prst="ellipse">
                  <a:avLst/>
                </a:prstGeom>
                <a:solidFill>
                  <a:srgbClr val="45C840"/>
                </a:solidFill>
                <a:ln>
                  <a:solidFill>
                    <a:srgbClr val="3F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Box 40">
                  <a:extLst>
                    <a:ext uri="{FF2B5EF4-FFF2-40B4-BE49-F238E27FC236}">
                      <a16:creationId xmlns:a16="http://schemas.microsoft.com/office/drawing/2014/main" id="{C50B3688-0CEC-8D56-9DA5-834422C894C0}"/>
                    </a:ext>
                  </a:extLst>
                </p:cNvPr>
                <p:cNvSpPr txBox="1"/>
                <p:nvPr/>
              </p:nvSpPr>
              <p:spPr>
                <a:xfrm>
                  <a:off x="1465956" y="1126435"/>
                  <a:ext cx="4073453" cy="1785104"/>
                </a:xfrm>
                <a:prstGeom prst="rect">
                  <a:avLst/>
                </a:prstGeom>
                <a:noFill/>
              </p:spPr>
              <p:txBody>
                <a:bodyPr wrap="square" rtlCol="0">
                  <a:spAutoFit/>
                </a:bodyPr>
                <a:lstStyle/>
                <a:p>
                  <a:pPr algn="just"/>
                  <a:r>
                    <a:rPr lang="en-US" sz="1100" dirty="0">
                      <a:latin typeface="Lato Light" panose="020F0502020204030203" pitchFamily="34" charset="0"/>
                      <a:ea typeface="Lato Light" panose="020F0502020204030203" pitchFamily="34" charset="0"/>
                      <a:cs typeface="Lato Light" panose="020F0502020204030203" pitchFamily="34" charset="0"/>
                    </a:rPr>
                    <a:t>Secondments have long been used as effective means to both develop the careers of young professionals – particularly in terms of acquiring international experience – and to provide  added value to important client relationships. Typically, a young professional is sent to work as part of the client team for a period of time at a particularly attractive fee rate from the client’s point of view. There is ample evidence that an early secondment at the right sort of client organization can have a far-reaching impact on the future positioning and work generation ability of a professional. </a:t>
                  </a:r>
                  <a:endParaRPr lang="es-ES_tradnl" sz="11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5" name="TextBox 34">
                <a:extLst>
                  <a:ext uri="{FF2B5EF4-FFF2-40B4-BE49-F238E27FC236}">
                    <a16:creationId xmlns:a16="http://schemas.microsoft.com/office/drawing/2014/main" id="{4320BFA3-F07D-68F6-E71F-3B9897C84F24}"/>
                  </a:ext>
                </a:extLst>
              </p:cNvPr>
              <p:cNvSpPr txBox="1"/>
              <p:nvPr/>
            </p:nvSpPr>
            <p:spPr>
              <a:xfrm>
                <a:off x="2272983" y="661891"/>
                <a:ext cx="3324933"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SECONDMENT MANAGEMENT </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pic>
        <p:nvPicPr>
          <p:cNvPr id="51" name="Picture 50" descr="A close up of a butterfly&#10;&#10;Description automatically generated with low confidence">
            <a:extLst>
              <a:ext uri="{FF2B5EF4-FFF2-40B4-BE49-F238E27FC236}">
                <a16:creationId xmlns:a16="http://schemas.microsoft.com/office/drawing/2014/main" id="{CD8E104A-E278-400F-6CD9-E6CC3A867AAC}"/>
              </a:ext>
            </a:extLst>
          </p:cNvPr>
          <p:cNvPicPr>
            <a:picLocks noChangeAspect="1"/>
          </p:cNvPicPr>
          <p:nvPr/>
        </p:nvPicPr>
        <p:blipFill>
          <a:blip r:embed="rId3"/>
          <a:stretch>
            <a:fillRect/>
          </a:stretch>
        </p:blipFill>
        <p:spPr>
          <a:xfrm>
            <a:off x="9223513" y="5963728"/>
            <a:ext cx="2968487" cy="894272"/>
          </a:xfrm>
          <a:prstGeom prst="rect">
            <a:avLst/>
          </a:prstGeom>
        </p:spPr>
      </p:pic>
      <p:grpSp>
        <p:nvGrpSpPr>
          <p:cNvPr id="4" name="Group 3">
            <a:extLst>
              <a:ext uri="{FF2B5EF4-FFF2-40B4-BE49-F238E27FC236}">
                <a16:creationId xmlns:a16="http://schemas.microsoft.com/office/drawing/2014/main" id="{2D9519B2-E7F2-7DFD-B9BD-688C604BD03F}"/>
              </a:ext>
            </a:extLst>
          </p:cNvPr>
          <p:cNvGrpSpPr/>
          <p:nvPr/>
        </p:nvGrpSpPr>
        <p:grpSpPr>
          <a:xfrm>
            <a:off x="1763822" y="5477235"/>
            <a:ext cx="1517626" cy="431433"/>
            <a:chOff x="1437241" y="5275951"/>
            <a:chExt cx="1517626" cy="431433"/>
          </a:xfrm>
        </p:grpSpPr>
        <p:sp>
          <p:nvSpPr>
            <p:cNvPr id="2" name="Rounded Rectangle 1">
              <a:extLst>
                <a:ext uri="{FF2B5EF4-FFF2-40B4-BE49-F238E27FC236}">
                  <a16:creationId xmlns:a16="http://schemas.microsoft.com/office/drawing/2014/main" id="{207291AC-6A78-4FE7-1F10-6779928C5B44}"/>
                </a:ext>
              </a:extLst>
            </p:cNvPr>
            <p:cNvSpPr/>
            <p:nvPr/>
          </p:nvSpPr>
          <p:spPr>
            <a:xfrm>
              <a:off x="1437241" y="5275951"/>
              <a:ext cx="1517626" cy="431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hlinkClick r:id="rId4"/>
              <a:extLst>
                <a:ext uri="{FF2B5EF4-FFF2-40B4-BE49-F238E27FC236}">
                  <a16:creationId xmlns:a16="http://schemas.microsoft.com/office/drawing/2014/main" id="{F70B093F-568F-D163-FBFE-F1953D0ECBD3}"/>
                </a:ext>
              </a:extLst>
            </p:cNvPr>
            <p:cNvSpPr txBox="1"/>
            <p:nvPr/>
          </p:nvSpPr>
          <p:spPr>
            <a:xfrm>
              <a:off x="1559088" y="5337778"/>
              <a:ext cx="1328046" cy="307777"/>
            </a:xfrm>
            <a:prstGeom prst="rect">
              <a:avLst/>
            </a:prstGeom>
            <a:noFill/>
          </p:spPr>
          <p:txBody>
            <a:bodyPr wrap="square" rtlCol="0">
              <a:spAutoFit/>
            </a:bodyPr>
            <a:lstStyle/>
            <a:p>
              <a:pPr algn="just"/>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CONTACT US</a:t>
              </a:r>
              <a:endParaRPr lang="es-ES_tradnl"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pic>
        <p:nvPicPr>
          <p:cNvPr id="5" name="Picture 4" descr="A picture containing icon&#10;&#10;Description automatically generated">
            <a:extLst>
              <a:ext uri="{FF2B5EF4-FFF2-40B4-BE49-F238E27FC236}">
                <a16:creationId xmlns:a16="http://schemas.microsoft.com/office/drawing/2014/main" id="{3B3EEE19-FD73-CA3C-D8CE-F688CFC63649}"/>
              </a:ext>
            </a:extLst>
          </p:cNvPr>
          <p:cNvPicPr>
            <a:picLocks noChangeAspect="1"/>
          </p:cNvPicPr>
          <p:nvPr/>
        </p:nvPicPr>
        <p:blipFill rotWithShape="1">
          <a:blip r:embed="rId5"/>
          <a:srcRect l="12151" r="16746"/>
          <a:stretch/>
        </p:blipFill>
        <p:spPr>
          <a:xfrm>
            <a:off x="8657556" y="3670400"/>
            <a:ext cx="3183345" cy="3187600"/>
          </a:xfrm>
          <a:prstGeom prst="rect">
            <a:avLst/>
          </a:prstGeom>
        </p:spPr>
      </p:pic>
      <p:sp>
        <p:nvSpPr>
          <p:cNvPr id="6" name="Title 1">
            <a:extLst>
              <a:ext uri="{FF2B5EF4-FFF2-40B4-BE49-F238E27FC236}">
                <a16:creationId xmlns:a16="http://schemas.microsoft.com/office/drawing/2014/main" id="{300AEF7D-4F85-29FE-3ED9-8172428633B7}"/>
              </a:ext>
            </a:extLst>
          </p:cNvPr>
          <p:cNvSpPr>
            <a:spLocks noGrp="1"/>
          </p:cNvSpPr>
          <p:nvPr>
            <p:ph type="title"/>
          </p:nvPr>
        </p:nvSpPr>
        <p:spPr>
          <a:xfrm>
            <a:off x="1557481" y="477786"/>
            <a:ext cx="7796184" cy="502499"/>
          </a:xfrm>
        </p:spPr>
        <p:txBody>
          <a:bodyPr>
            <a:normAutofit fontScale="90000"/>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Project Use Cases</a:t>
            </a:r>
            <a:endParaRPr lang="en-US" sz="3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2916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58A250-4F0B-0BA2-E7A0-BF443E2F8C21}"/>
              </a:ext>
            </a:extLst>
          </p:cNvPr>
          <p:cNvSpPr/>
          <p:nvPr/>
        </p:nvSpPr>
        <p:spPr>
          <a:xfrm>
            <a:off x="833870" y="1582309"/>
            <a:ext cx="3520774" cy="492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8848EDEA-53B7-771F-1485-E5B6793880C2}"/>
              </a:ext>
            </a:extLst>
          </p:cNvPr>
          <p:cNvSpPr/>
          <p:nvPr/>
        </p:nvSpPr>
        <p:spPr>
          <a:xfrm>
            <a:off x="4644889" y="1582310"/>
            <a:ext cx="3520774" cy="492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15">
            <a:extLst>
              <a:ext uri="{FF2B5EF4-FFF2-40B4-BE49-F238E27FC236}">
                <a16:creationId xmlns:a16="http://schemas.microsoft.com/office/drawing/2014/main" id="{01F57DF0-25C0-036E-A6CC-9EF269EAD432}"/>
              </a:ext>
            </a:extLst>
          </p:cNvPr>
          <p:cNvSpPr/>
          <p:nvPr/>
        </p:nvSpPr>
        <p:spPr>
          <a:xfrm>
            <a:off x="8427269" y="1582310"/>
            <a:ext cx="3520774" cy="492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16">
            <a:extLst>
              <a:ext uri="{FF2B5EF4-FFF2-40B4-BE49-F238E27FC236}">
                <a16:creationId xmlns:a16="http://schemas.microsoft.com/office/drawing/2014/main" id="{7EE17EFC-E665-A483-4FBB-5798C283B492}"/>
              </a:ext>
            </a:extLst>
          </p:cNvPr>
          <p:cNvSpPr/>
          <p:nvPr/>
        </p:nvSpPr>
        <p:spPr>
          <a:xfrm>
            <a:off x="833870" y="1582309"/>
            <a:ext cx="3520774" cy="686825"/>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a:extLst>
              <a:ext uri="{FF2B5EF4-FFF2-40B4-BE49-F238E27FC236}">
                <a16:creationId xmlns:a16="http://schemas.microsoft.com/office/drawing/2014/main" id="{9DF4D27B-C03E-2CCE-50CB-C0F5A9A2F8B3}"/>
              </a:ext>
            </a:extLst>
          </p:cNvPr>
          <p:cNvSpPr/>
          <p:nvPr/>
        </p:nvSpPr>
        <p:spPr>
          <a:xfrm>
            <a:off x="4644889" y="1582309"/>
            <a:ext cx="3520774" cy="686825"/>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angle 18">
            <a:extLst>
              <a:ext uri="{FF2B5EF4-FFF2-40B4-BE49-F238E27FC236}">
                <a16:creationId xmlns:a16="http://schemas.microsoft.com/office/drawing/2014/main" id="{44DB1A02-B206-A41D-315D-D09F094E6A9C}"/>
              </a:ext>
            </a:extLst>
          </p:cNvPr>
          <p:cNvSpPr/>
          <p:nvPr/>
        </p:nvSpPr>
        <p:spPr>
          <a:xfrm>
            <a:off x="8427269" y="1582308"/>
            <a:ext cx="3520774" cy="686825"/>
          </a:xfrm>
          <a:prstGeom prst="rect">
            <a:avLst/>
          </a:prstGeom>
          <a:solidFill>
            <a:srgbClr val="031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23930EE9-3BF9-FE89-2738-A09EB0DD79D5}"/>
              </a:ext>
            </a:extLst>
          </p:cNvPr>
          <p:cNvSpPr>
            <a:spLocks noGrp="1"/>
          </p:cNvSpPr>
          <p:nvPr>
            <p:ph type="title"/>
          </p:nvPr>
        </p:nvSpPr>
        <p:spPr>
          <a:xfrm>
            <a:off x="3804770" y="257720"/>
            <a:ext cx="7909143" cy="686825"/>
          </a:xfrm>
        </p:spPr>
        <p:txBody>
          <a:bodyPr>
            <a:normAutofit/>
          </a:bodyPr>
          <a:lstStyle/>
          <a:p>
            <a:pPr algn="r"/>
            <a:r>
              <a:rPr lang="en-US" sz="3200" b="1" dirty="0">
                <a:latin typeface="Lato Black" panose="020F0502020204030203" pitchFamily="34" charset="0"/>
                <a:ea typeface="Lato Black" panose="020F0502020204030203" pitchFamily="34" charset="0"/>
                <a:cs typeface="Lato Black" panose="020F0502020204030203" pitchFamily="34" charset="0"/>
              </a:rPr>
              <a:t>BENEFITS OF USING NEXL</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49D87316-646E-FE1E-82EA-A267F18B3A56}"/>
              </a:ext>
            </a:extLst>
          </p:cNvPr>
          <p:cNvSpPr/>
          <p:nvPr/>
        </p:nvSpPr>
        <p:spPr>
          <a:xfrm>
            <a:off x="1" y="0"/>
            <a:ext cx="462184" cy="6858000"/>
          </a:xfrm>
          <a:prstGeom prst="rect">
            <a:avLst/>
          </a:prstGeom>
          <a:solidFill>
            <a:srgbClr val="4C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ontent Placeholder 2">
            <a:extLst>
              <a:ext uri="{FF2B5EF4-FFF2-40B4-BE49-F238E27FC236}">
                <a16:creationId xmlns:a16="http://schemas.microsoft.com/office/drawing/2014/main" id="{79D7BCA5-4272-44B6-922C-834A6B71370F}"/>
              </a:ext>
            </a:extLst>
          </p:cNvPr>
          <p:cNvSpPr>
            <a:spLocks noGrp="1"/>
          </p:cNvSpPr>
          <p:nvPr>
            <p:ph idx="1"/>
          </p:nvPr>
        </p:nvSpPr>
        <p:spPr>
          <a:xfrm>
            <a:off x="1253327" y="1730849"/>
            <a:ext cx="2785936" cy="392150"/>
          </a:xfrm>
        </p:spPr>
        <p:txBody>
          <a:bodyPr>
            <a:normAutofit/>
          </a:bodyPr>
          <a:lstStyle/>
          <a:p>
            <a:pPr marL="0" indent="0" algn="ctr">
              <a:buNone/>
            </a:pPr>
            <a:r>
              <a:rPr lang="en-US" sz="2000">
                <a:solidFill>
                  <a:schemeClr val="bg1"/>
                </a:solidFill>
                <a:latin typeface="Lato Light" panose="020F0502020204030203" pitchFamily="34" charset="0"/>
                <a:ea typeface="Lato Light" panose="020F0502020204030203" pitchFamily="34" charset="0"/>
                <a:cs typeface="Lato Light" panose="020F0502020204030203" pitchFamily="34" charset="0"/>
              </a:rPr>
              <a:t>PARTNERS</a:t>
            </a:r>
          </a:p>
        </p:txBody>
      </p:sp>
      <p:sp>
        <p:nvSpPr>
          <p:cNvPr id="11" name="Content Placeholder 2">
            <a:extLst>
              <a:ext uri="{FF2B5EF4-FFF2-40B4-BE49-F238E27FC236}">
                <a16:creationId xmlns:a16="http://schemas.microsoft.com/office/drawing/2014/main" id="{151D81B1-89E6-02A9-7F46-766737540EF6}"/>
              </a:ext>
            </a:extLst>
          </p:cNvPr>
          <p:cNvSpPr txBox="1">
            <a:spLocks/>
          </p:cNvSpPr>
          <p:nvPr/>
        </p:nvSpPr>
        <p:spPr>
          <a:xfrm>
            <a:off x="4662539" y="1730849"/>
            <a:ext cx="3520773" cy="408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bg1"/>
                </a:solidFill>
                <a:latin typeface="Lato Light" panose="020F0502020204030203" pitchFamily="34" charset="0"/>
                <a:ea typeface="Lato Light" panose="020F0502020204030203" pitchFamily="34" charset="0"/>
                <a:cs typeface="Lato Light" panose="020F0502020204030203" pitchFamily="34" charset="0"/>
              </a:rPr>
              <a:t>BUSINESS DEVELOPMENT</a:t>
            </a:r>
          </a:p>
        </p:txBody>
      </p:sp>
      <p:sp>
        <p:nvSpPr>
          <p:cNvPr id="12" name="Content Placeholder 2">
            <a:extLst>
              <a:ext uri="{FF2B5EF4-FFF2-40B4-BE49-F238E27FC236}">
                <a16:creationId xmlns:a16="http://schemas.microsoft.com/office/drawing/2014/main" id="{CC5BA68B-0B57-E42D-BCC2-BFEE2A281A5A}"/>
              </a:ext>
            </a:extLst>
          </p:cNvPr>
          <p:cNvSpPr txBox="1">
            <a:spLocks/>
          </p:cNvSpPr>
          <p:nvPr/>
        </p:nvSpPr>
        <p:spPr>
          <a:xfrm>
            <a:off x="8636429" y="1730849"/>
            <a:ext cx="3077484" cy="408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bg1"/>
                </a:solidFill>
                <a:latin typeface="Lato Light" panose="020F0502020204030203" pitchFamily="34" charset="0"/>
                <a:ea typeface="Lato Light" panose="020F0502020204030203" pitchFamily="34" charset="0"/>
                <a:cs typeface="Lato Light" panose="020F0502020204030203" pitchFamily="34" charset="0"/>
              </a:rPr>
              <a:t>MARKETING</a:t>
            </a:r>
          </a:p>
        </p:txBody>
      </p:sp>
      <p:pic>
        <p:nvPicPr>
          <p:cNvPr id="23" name="Picture 22" descr="A picture containing shape&#10;&#10;Description automatically generated">
            <a:extLst>
              <a:ext uri="{FF2B5EF4-FFF2-40B4-BE49-F238E27FC236}">
                <a16:creationId xmlns:a16="http://schemas.microsoft.com/office/drawing/2014/main" id="{9B29501B-73AC-D3AC-DC8D-F40184DAAF1A}"/>
              </a:ext>
            </a:extLst>
          </p:cNvPr>
          <p:cNvPicPr>
            <a:picLocks noChangeAspect="1"/>
          </p:cNvPicPr>
          <p:nvPr/>
        </p:nvPicPr>
        <p:blipFill>
          <a:blip r:embed="rId2"/>
          <a:stretch>
            <a:fillRect/>
          </a:stretch>
        </p:blipFill>
        <p:spPr>
          <a:xfrm>
            <a:off x="5306781" y="-63594"/>
            <a:ext cx="1116144" cy="1329452"/>
          </a:xfrm>
          <a:prstGeom prst="rect">
            <a:avLst/>
          </a:prstGeom>
        </p:spPr>
      </p:pic>
      <p:sp>
        <p:nvSpPr>
          <p:cNvPr id="24" name="TextBox 23">
            <a:extLst>
              <a:ext uri="{FF2B5EF4-FFF2-40B4-BE49-F238E27FC236}">
                <a16:creationId xmlns:a16="http://schemas.microsoft.com/office/drawing/2014/main" id="{9FFFB284-FB2C-AF06-3932-A2C9D59F196F}"/>
              </a:ext>
            </a:extLst>
          </p:cNvPr>
          <p:cNvSpPr txBox="1"/>
          <p:nvPr/>
        </p:nvSpPr>
        <p:spPr>
          <a:xfrm>
            <a:off x="1009816" y="2456953"/>
            <a:ext cx="3093057" cy="3801041"/>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Stay on top of your most valuable relationships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Win new business, retain clients and get more referrals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See who else is engaging with your clients so you l</a:t>
            </a:r>
            <a:r>
              <a:rPr lang="en-MX" sz="1400">
                <a:latin typeface="Lato Light" panose="020F0502020204030203" pitchFamily="34" charset="0"/>
                <a:ea typeface="Lato Light" panose="020F0502020204030203" pitchFamily="34" charset="0"/>
                <a:cs typeface="Lato Light" panose="020F0502020204030203" pitchFamily="34" charset="0"/>
              </a:rPr>
              <a:t>ook better informed when meeting them</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Focus your BD efforts on the right clients and contacts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Win the right type of clients and work </a:t>
            </a:r>
            <a:r>
              <a:rPr lang="en-MX" sz="1400">
                <a:latin typeface="Lato Light" panose="020F0502020204030203" pitchFamily="34" charset="0"/>
                <a:ea typeface="Lato Light" panose="020F0502020204030203" pitchFamily="34" charset="0"/>
                <a:cs typeface="Lato Light" panose="020F0502020204030203" pitchFamily="34" charset="0"/>
              </a:rPr>
              <a:t>in strategic sectors</a:t>
            </a:r>
          </a:p>
          <a:p>
            <a:pPr marL="285750" indent="-285750">
              <a:spcAft>
                <a:spcPts val="900"/>
              </a:spcAft>
              <a:buFont typeface="Arial" panose="020B0604020202020204" pitchFamily="34" charset="0"/>
              <a:buChar char="•"/>
            </a:pPr>
            <a:r>
              <a:rPr lang="en-MX" sz="1400">
                <a:latin typeface="Lato Light" panose="020F0502020204030203" pitchFamily="34" charset="0"/>
                <a:ea typeface="Lato Light" panose="020F0502020204030203" pitchFamily="34" charset="0"/>
                <a:cs typeface="Lato Light" panose="020F0502020204030203" pitchFamily="34" charset="0"/>
              </a:rPr>
              <a:t>Give and get more introductions into existing clients of the firm</a:t>
            </a:r>
          </a:p>
          <a:p>
            <a:pPr marL="285750" indent="-285750">
              <a:spcAft>
                <a:spcPts val="900"/>
              </a:spcAft>
              <a:buFont typeface="Arial" panose="020B0604020202020204" pitchFamily="34" charset="0"/>
              <a:buChar char="•"/>
            </a:pPr>
            <a:r>
              <a:rPr lang="en-MX" sz="1400">
                <a:latin typeface="Lato Light" panose="020F0502020204030203" pitchFamily="34" charset="0"/>
                <a:ea typeface="Lato Light" panose="020F0502020204030203" pitchFamily="34" charset="0"/>
                <a:cs typeface="Lato Light" panose="020F0502020204030203" pitchFamily="34" charset="0"/>
              </a:rPr>
              <a:t>Execute your business plan easier</a:t>
            </a:r>
            <a:endParaRPr lang="es-ES_tradnl" sz="1400">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F31E0B8B-CC35-069D-C6CA-889595FEF749}"/>
              </a:ext>
            </a:extLst>
          </p:cNvPr>
          <p:cNvSpPr txBox="1"/>
          <p:nvPr/>
        </p:nvSpPr>
        <p:spPr>
          <a:xfrm>
            <a:off x="4902275" y="2445335"/>
            <a:ext cx="3041743" cy="3801041"/>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Focus BD activity on key relationships and existing panels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Focus efforts on key sectors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Optimization of commercial processes and improvement win rates pitches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Higher impact coaching work with detailed engagement data</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Establish or strengthen international country desks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Create more focus in roadshows and international events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Develop and execute a data-driven international strategy</a:t>
            </a:r>
            <a:endParaRPr lang="es-ES_tradnl" sz="1400">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39C77E1F-AAA3-4DC9-49FC-392FD4E5D927}"/>
              </a:ext>
            </a:extLst>
          </p:cNvPr>
          <p:cNvSpPr txBox="1"/>
          <p:nvPr/>
        </p:nvSpPr>
        <p:spPr>
          <a:xfrm>
            <a:off x="8622205" y="2456953"/>
            <a:ext cx="3041743" cy="3585597"/>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Eliminate burden of data stewardship, saving valuable time</a:t>
            </a:r>
          </a:p>
          <a:p>
            <a:pPr marL="285750" indent="-285750">
              <a:spcAft>
                <a:spcPts val="900"/>
              </a:spcAft>
              <a:buFont typeface="Arial" panose="020B0604020202020204" pitchFamily="34" charset="0"/>
              <a:buChar char="•"/>
            </a:pPr>
            <a:r>
              <a:rPr lang="en-MX" sz="1400">
                <a:latin typeface="Lato Light" panose="020F0502020204030203" pitchFamily="34" charset="0"/>
                <a:ea typeface="Lato Light" panose="020F0502020204030203" pitchFamily="34" charset="0"/>
                <a:cs typeface="Lato Light" panose="020F0502020204030203" pitchFamily="34" charset="0"/>
              </a:rPr>
              <a:t>Focused thought leadership on the right audience </a:t>
            </a:r>
          </a:p>
          <a:p>
            <a:pPr marL="285750" indent="-285750">
              <a:spcAft>
                <a:spcPts val="900"/>
              </a:spcAft>
              <a:buFont typeface="Arial" panose="020B0604020202020204" pitchFamily="34" charset="0"/>
              <a:buChar char="•"/>
            </a:pPr>
            <a:r>
              <a:rPr lang="en-MX" sz="1400">
                <a:latin typeface="Lato Light" panose="020F0502020204030203" pitchFamily="34" charset="0"/>
                <a:ea typeface="Lato Light" panose="020F0502020204030203" pitchFamily="34" charset="0"/>
                <a:cs typeface="Lato Light" panose="020F0502020204030203" pitchFamily="34" charset="0"/>
              </a:rPr>
              <a:t>Create meaningful and personalized experiences for your key contacts</a:t>
            </a:r>
          </a:p>
          <a:p>
            <a:pPr marL="285750" indent="-285750">
              <a:spcAft>
                <a:spcPts val="900"/>
              </a:spcAft>
              <a:buFont typeface="Arial" panose="020B0604020202020204" pitchFamily="34" charset="0"/>
              <a:buChar char="•"/>
            </a:pPr>
            <a:r>
              <a:rPr lang="en-MX" sz="1400">
                <a:latin typeface="Lato Light" panose="020F0502020204030203" pitchFamily="34" charset="0"/>
                <a:ea typeface="Lato Light" panose="020F0502020204030203" pitchFamily="34" charset="0"/>
                <a:cs typeface="Lato Light" panose="020F0502020204030203" pitchFamily="34" charset="0"/>
              </a:rPr>
              <a:t>Improve the ROI of your events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Higher engagement from your Marketing campaigns</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Simplify Marketing segmentation </a:t>
            </a:r>
          </a:p>
          <a:p>
            <a:pPr marL="285750" indent="-285750">
              <a:spcAft>
                <a:spcPts val="900"/>
              </a:spcAft>
              <a:buFont typeface="Arial" panose="020B0604020202020204" pitchFamily="34" charset="0"/>
              <a:buChar char="•"/>
            </a:pPr>
            <a:r>
              <a:rPr lang="en-US" sz="1400">
                <a:latin typeface="Lato Light" panose="020F0502020204030203" pitchFamily="34" charset="0"/>
                <a:ea typeface="Lato Light" panose="020F0502020204030203" pitchFamily="34" charset="0"/>
                <a:cs typeface="Lato Light" panose="020F0502020204030203" pitchFamily="34" charset="0"/>
              </a:rPr>
              <a:t>Easy process to gather contacts from partners</a:t>
            </a:r>
          </a:p>
        </p:txBody>
      </p:sp>
      <p:pic>
        <p:nvPicPr>
          <p:cNvPr id="29" name="Picture 28" descr="A close up of a butterfly&#10;&#10;Description automatically generated with low confidence">
            <a:extLst>
              <a:ext uri="{FF2B5EF4-FFF2-40B4-BE49-F238E27FC236}">
                <a16:creationId xmlns:a16="http://schemas.microsoft.com/office/drawing/2014/main" id="{E924286B-E9FF-6332-BE2A-8B7468DD8786}"/>
              </a:ext>
            </a:extLst>
          </p:cNvPr>
          <p:cNvPicPr>
            <a:picLocks noChangeAspect="1"/>
          </p:cNvPicPr>
          <p:nvPr/>
        </p:nvPicPr>
        <p:blipFill>
          <a:blip r:embed="rId3"/>
          <a:stretch>
            <a:fillRect/>
          </a:stretch>
        </p:blipFill>
        <p:spPr>
          <a:xfrm>
            <a:off x="9223512" y="5963728"/>
            <a:ext cx="2968487" cy="894272"/>
          </a:xfrm>
          <a:prstGeom prst="rect">
            <a:avLst/>
          </a:prstGeom>
        </p:spPr>
      </p:pic>
    </p:spTree>
    <p:extLst>
      <p:ext uri="{BB962C8B-B14F-4D97-AF65-F5344CB8AC3E}">
        <p14:creationId xmlns:p14="http://schemas.microsoft.com/office/powerpoint/2010/main" val="1617109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48c26-1a38-4e51-a3f2-1e542fb0bdb5">
      <Terms xmlns="http://schemas.microsoft.com/office/infopath/2007/PartnerControls"/>
    </lcf76f155ced4ddcb4097134ff3c332f>
    <TaxCatchAll xmlns="cd117e6a-bb6b-4012-87f8-4d1479f4a9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055DF0AB96BD4DBFC3482325CBACD5" ma:contentTypeVersion="14" ma:contentTypeDescription="Create a new document." ma:contentTypeScope="" ma:versionID="343db0970bd4e9004c0048c0d8561ea2">
  <xsd:schema xmlns:xsd="http://www.w3.org/2001/XMLSchema" xmlns:xs="http://www.w3.org/2001/XMLSchema" xmlns:p="http://schemas.microsoft.com/office/2006/metadata/properties" xmlns:ns2="acc48c26-1a38-4e51-a3f2-1e542fb0bdb5" xmlns:ns3="cd117e6a-bb6b-4012-87f8-4d1479f4a989" targetNamespace="http://schemas.microsoft.com/office/2006/metadata/properties" ma:root="true" ma:fieldsID="1fc77326f8c7de8a5f316a0ef520d637" ns2:_="" ns3:_="">
    <xsd:import namespace="acc48c26-1a38-4e51-a3f2-1e542fb0bdb5"/>
    <xsd:import namespace="cd117e6a-bb6b-4012-87f8-4d1479f4a9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48c26-1a38-4e51-a3f2-1e542fb0b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a063d0f-ed82-4b78-bc9e-e00b0b737e7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117e6a-bb6b-4012-87f8-4d1479f4a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a84f9f0-85a3-4fe4-951d-fa67d8fc0f2f}" ma:internalName="TaxCatchAll" ma:showField="CatchAllData" ma:web="cd117e6a-bb6b-4012-87f8-4d1479f4a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217DC3-54CD-4EA7-8A64-35B53E2A99BD}">
  <ds:schemaRefs>
    <ds:schemaRef ds:uri="http://purl.org/dc/terms/"/>
    <ds:schemaRef ds:uri="cd117e6a-bb6b-4012-87f8-4d1479f4a989"/>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acc48c26-1a38-4e51-a3f2-1e542fb0bdb5"/>
    <ds:schemaRef ds:uri="http://schemas.microsoft.com/office/2006/metadata/properties"/>
  </ds:schemaRefs>
</ds:datastoreItem>
</file>

<file path=customXml/itemProps2.xml><?xml version="1.0" encoding="utf-8"?>
<ds:datastoreItem xmlns:ds="http://schemas.openxmlformats.org/officeDocument/2006/customXml" ds:itemID="{F33FA871-DCEF-471F-A53F-BF5607BEBAD0}">
  <ds:schemaRefs>
    <ds:schemaRef ds:uri="http://schemas.microsoft.com/sharepoint/v3/contenttype/forms"/>
  </ds:schemaRefs>
</ds:datastoreItem>
</file>

<file path=customXml/itemProps3.xml><?xml version="1.0" encoding="utf-8"?>
<ds:datastoreItem xmlns:ds="http://schemas.openxmlformats.org/officeDocument/2006/customXml" ds:itemID="{7C8BDF69-1EF9-48AD-BF08-5BCD1F3017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48c26-1a38-4e51-a3f2-1e542fb0bdb5"/>
    <ds:schemaRef ds:uri="cd117e6a-bb6b-4012-87f8-4d1479f4a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3065</TotalTime>
  <Words>2126</Words>
  <Application>Microsoft Office PowerPoint</Application>
  <PresentationFormat>Widescreen</PresentationFormat>
  <Paragraphs>89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Operationalize your Marketing and BD Nexl enables closer collaboration and coordination for cross practice and cross border BD</vt:lpstr>
      <vt:lpstr>Project Use Cases</vt:lpstr>
      <vt:lpstr>Project Use Cases</vt:lpstr>
      <vt:lpstr>Project Use Cases</vt:lpstr>
      <vt:lpstr>Project Use Cases</vt:lpstr>
      <vt:lpstr>Project Use Cases</vt:lpstr>
      <vt:lpstr>Project Use Cases</vt:lpstr>
      <vt:lpstr>BENEFITS OF USING NEXL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Ongenaet</dc:creator>
  <cp:lastModifiedBy>Steven Ongenaet</cp:lastModifiedBy>
  <cp:revision>20</cp:revision>
  <dcterms:created xsi:type="dcterms:W3CDTF">2022-05-15T21:17:05Z</dcterms:created>
  <dcterms:modified xsi:type="dcterms:W3CDTF">2023-01-30T16:10:59Z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0x01010085055DF0AB96BD4DBFC3482325CBACD5</vt:lpwstr>
  </property>
  <property fmtid="{D5CDD505-2E9C-101B-9397-08002B2CF9AE}" pid="3" name="MediaServiceImageTags">
    <vt:lpwstr/>
  </property>
</Properties>
</file>