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65" r:id="rId5"/>
    <p:sldId id="258" r:id="rId6"/>
    <p:sldId id="260" r:id="rId7"/>
    <p:sldId id="261" r:id="rId8"/>
    <p:sldId id="263" r:id="rId9"/>
    <p:sldId id="267" r:id="rId10"/>
    <p:sldId id="268" r:id="rId11"/>
    <p:sldId id="270" r:id="rId12"/>
    <p:sldId id="269" r:id="rId13"/>
    <p:sldId id="273" r:id="rId14"/>
    <p:sldId id="274" r:id="rId15"/>
    <p:sldId id="272" r:id="rId16"/>
    <p:sldId id="271" r:id="rId17"/>
  </p:sldIdLst>
  <p:sldSz cx="12192000" cy="6858000"/>
  <p:notesSz cx="6858000" cy="9144000"/>
  <p:defaultTextStyle>
    <a:defPPr>
      <a:defRPr lang="en-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A064"/>
    <a:srgbClr val="031940"/>
    <a:srgbClr val="ECECEC"/>
    <a:srgbClr val="0B54D4"/>
    <a:srgbClr val="F5F9FE"/>
    <a:srgbClr val="F4F9FE"/>
    <a:srgbClr val="F8FBFE"/>
    <a:srgbClr val="006D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294946-1CEE-0F4A-9E3B-4DE34E231954}" v="13" dt="2023-01-16T16:43:47.3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19"/>
    <p:restoredTop sz="94681"/>
  </p:normalViewPr>
  <p:slideViewPr>
    <p:cSldViewPr snapToGrid="0" snapToObjects="1">
      <p:cViewPr varScale="1">
        <p:scale>
          <a:sx n="91" d="100"/>
          <a:sy n="91" d="100"/>
        </p:scale>
        <p:origin x="224" y="5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CA4E5-AA8E-7CE1-AFA7-FB1677E78A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ES_tradnl"/>
          </a:p>
        </p:txBody>
      </p:sp>
      <p:sp>
        <p:nvSpPr>
          <p:cNvPr id="3" name="Subtitle 2">
            <a:extLst>
              <a:ext uri="{FF2B5EF4-FFF2-40B4-BE49-F238E27FC236}">
                <a16:creationId xmlns:a16="http://schemas.microsoft.com/office/drawing/2014/main" id="{6725CF4A-A5A1-200B-EB39-3D357E0605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ES_tradnl"/>
          </a:p>
        </p:txBody>
      </p:sp>
      <p:sp>
        <p:nvSpPr>
          <p:cNvPr id="4" name="Date Placeholder 3">
            <a:extLst>
              <a:ext uri="{FF2B5EF4-FFF2-40B4-BE49-F238E27FC236}">
                <a16:creationId xmlns:a16="http://schemas.microsoft.com/office/drawing/2014/main" id="{8662FC4E-4516-A4B9-4DB0-FD61A19FD9E3}"/>
              </a:ext>
            </a:extLst>
          </p:cNvPr>
          <p:cNvSpPr>
            <a:spLocks noGrp="1"/>
          </p:cNvSpPr>
          <p:nvPr>
            <p:ph type="dt" sz="half" idx="10"/>
          </p:nvPr>
        </p:nvSpPr>
        <p:spPr/>
        <p:txBody>
          <a:bodyPr/>
          <a:lstStyle/>
          <a:p>
            <a:fld id="{D524DDA1-667B-D149-9C12-59B643552F4B}" type="datetimeFigureOut">
              <a:rPr lang="es-ES_tradnl" smtClean="0"/>
              <a:t>30/01/2023</a:t>
            </a:fld>
            <a:endParaRPr lang="es-ES_tradnl"/>
          </a:p>
        </p:txBody>
      </p:sp>
      <p:sp>
        <p:nvSpPr>
          <p:cNvPr id="5" name="Footer Placeholder 4">
            <a:extLst>
              <a:ext uri="{FF2B5EF4-FFF2-40B4-BE49-F238E27FC236}">
                <a16:creationId xmlns:a16="http://schemas.microsoft.com/office/drawing/2014/main" id="{F249DED3-7C96-6419-6EDC-F301A34EDC2E}"/>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89E64421-E900-7E18-5212-9903BE458C1D}"/>
              </a:ext>
            </a:extLst>
          </p:cNvPr>
          <p:cNvSpPr>
            <a:spLocks noGrp="1"/>
          </p:cNvSpPr>
          <p:nvPr>
            <p:ph type="sldNum" sz="quarter" idx="12"/>
          </p:nvPr>
        </p:nvSpPr>
        <p:spPr/>
        <p:txBody>
          <a:bodyPr/>
          <a:lstStyle/>
          <a:p>
            <a:fld id="{E7C26B5E-560D-4E4F-8B60-BF4FF4A7486A}" type="slidenum">
              <a:rPr lang="es-ES_tradnl" smtClean="0"/>
              <a:t>‹#›</a:t>
            </a:fld>
            <a:endParaRPr lang="es-ES_tradnl"/>
          </a:p>
        </p:txBody>
      </p:sp>
    </p:spTree>
    <p:extLst>
      <p:ext uri="{BB962C8B-B14F-4D97-AF65-F5344CB8AC3E}">
        <p14:creationId xmlns:p14="http://schemas.microsoft.com/office/powerpoint/2010/main" val="1779484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9B166-7666-98BF-8868-181D8080E9AD}"/>
              </a:ext>
            </a:extLst>
          </p:cNvPr>
          <p:cNvSpPr>
            <a:spLocks noGrp="1"/>
          </p:cNvSpPr>
          <p:nvPr>
            <p:ph type="title"/>
          </p:nvPr>
        </p:nvSpPr>
        <p:spPr/>
        <p:txBody>
          <a:bodyPr/>
          <a:lstStyle/>
          <a:p>
            <a:r>
              <a:rPr lang="en-US"/>
              <a:t>Click to edit Master title style</a:t>
            </a:r>
            <a:endParaRPr lang="es-ES_tradnl"/>
          </a:p>
        </p:txBody>
      </p:sp>
      <p:sp>
        <p:nvSpPr>
          <p:cNvPr id="3" name="Vertical Text Placeholder 2">
            <a:extLst>
              <a:ext uri="{FF2B5EF4-FFF2-40B4-BE49-F238E27FC236}">
                <a16:creationId xmlns:a16="http://schemas.microsoft.com/office/drawing/2014/main" id="{6CC9FC48-6CFC-D8D1-DCFE-BB8992B1AD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id="{CAD62F86-20CE-6233-258F-7CB7495E55AB}"/>
              </a:ext>
            </a:extLst>
          </p:cNvPr>
          <p:cNvSpPr>
            <a:spLocks noGrp="1"/>
          </p:cNvSpPr>
          <p:nvPr>
            <p:ph type="dt" sz="half" idx="10"/>
          </p:nvPr>
        </p:nvSpPr>
        <p:spPr/>
        <p:txBody>
          <a:bodyPr/>
          <a:lstStyle/>
          <a:p>
            <a:fld id="{D524DDA1-667B-D149-9C12-59B643552F4B}" type="datetimeFigureOut">
              <a:rPr lang="es-ES_tradnl" smtClean="0"/>
              <a:t>30/01/2023</a:t>
            </a:fld>
            <a:endParaRPr lang="es-ES_tradnl"/>
          </a:p>
        </p:txBody>
      </p:sp>
      <p:sp>
        <p:nvSpPr>
          <p:cNvPr id="5" name="Footer Placeholder 4">
            <a:extLst>
              <a:ext uri="{FF2B5EF4-FFF2-40B4-BE49-F238E27FC236}">
                <a16:creationId xmlns:a16="http://schemas.microsoft.com/office/drawing/2014/main" id="{3E0DE73D-706E-CBF3-B593-8CEBCA993C6E}"/>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F8A01C68-4D8C-DFD9-8D2C-11BBA8C421EA}"/>
              </a:ext>
            </a:extLst>
          </p:cNvPr>
          <p:cNvSpPr>
            <a:spLocks noGrp="1"/>
          </p:cNvSpPr>
          <p:nvPr>
            <p:ph type="sldNum" sz="quarter" idx="12"/>
          </p:nvPr>
        </p:nvSpPr>
        <p:spPr/>
        <p:txBody>
          <a:bodyPr/>
          <a:lstStyle/>
          <a:p>
            <a:fld id="{E7C26B5E-560D-4E4F-8B60-BF4FF4A7486A}" type="slidenum">
              <a:rPr lang="es-ES_tradnl" smtClean="0"/>
              <a:t>‹#›</a:t>
            </a:fld>
            <a:endParaRPr lang="es-ES_tradnl"/>
          </a:p>
        </p:txBody>
      </p:sp>
    </p:spTree>
    <p:extLst>
      <p:ext uri="{BB962C8B-B14F-4D97-AF65-F5344CB8AC3E}">
        <p14:creationId xmlns:p14="http://schemas.microsoft.com/office/powerpoint/2010/main" val="1221736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DA1A51-7085-F64B-9520-D7AF7DC3997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ES_tradnl"/>
          </a:p>
        </p:txBody>
      </p:sp>
      <p:sp>
        <p:nvSpPr>
          <p:cNvPr id="3" name="Vertical Text Placeholder 2">
            <a:extLst>
              <a:ext uri="{FF2B5EF4-FFF2-40B4-BE49-F238E27FC236}">
                <a16:creationId xmlns:a16="http://schemas.microsoft.com/office/drawing/2014/main" id="{35397A1A-626F-306C-EB8E-D321F6E54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id="{B9CD4A8A-20EF-5978-DD8B-C78886A52F88}"/>
              </a:ext>
            </a:extLst>
          </p:cNvPr>
          <p:cNvSpPr>
            <a:spLocks noGrp="1"/>
          </p:cNvSpPr>
          <p:nvPr>
            <p:ph type="dt" sz="half" idx="10"/>
          </p:nvPr>
        </p:nvSpPr>
        <p:spPr/>
        <p:txBody>
          <a:bodyPr/>
          <a:lstStyle/>
          <a:p>
            <a:fld id="{D524DDA1-667B-D149-9C12-59B643552F4B}" type="datetimeFigureOut">
              <a:rPr lang="es-ES_tradnl" smtClean="0"/>
              <a:t>30/01/2023</a:t>
            </a:fld>
            <a:endParaRPr lang="es-ES_tradnl"/>
          </a:p>
        </p:txBody>
      </p:sp>
      <p:sp>
        <p:nvSpPr>
          <p:cNvPr id="5" name="Footer Placeholder 4">
            <a:extLst>
              <a:ext uri="{FF2B5EF4-FFF2-40B4-BE49-F238E27FC236}">
                <a16:creationId xmlns:a16="http://schemas.microsoft.com/office/drawing/2014/main" id="{CB26CA18-1837-2105-42C7-7C27CFEADD6C}"/>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C6D85BBD-94FF-1BBD-CE2A-A766BB426BFB}"/>
              </a:ext>
            </a:extLst>
          </p:cNvPr>
          <p:cNvSpPr>
            <a:spLocks noGrp="1"/>
          </p:cNvSpPr>
          <p:nvPr>
            <p:ph type="sldNum" sz="quarter" idx="12"/>
          </p:nvPr>
        </p:nvSpPr>
        <p:spPr/>
        <p:txBody>
          <a:bodyPr/>
          <a:lstStyle/>
          <a:p>
            <a:fld id="{E7C26B5E-560D-4E4F-8B60-BF4FF4A7486A}" type="slidenum">
              <a:rPr lang="es-ES_tradnl" smtClean="0"/>
              <a:t>‹#›</a:t>
            </a:fld>
            <a:endParaRPr lang="es-ES_tradnl"/>
          </a:p>
        </p:txBody>
      </p:sp>
    </p:spTree>
    <p:extLst>
      <p:ext uri="{BB962C8B-B14F-4D97-AF65-F5344CB8AC3E}">
        <p14:creationId xmlns:p14="http://schemas.microsoft.com/office/powerpoint/2010/main" val="615849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E9F96-A9FE-E836-FB5F-1FB2FD46CD89}"/>
              </a:ext>
            </a:extLst>
          </p:cNvPr>
          <p:cNvSpPr>
            <a:spLocks noGrp="1"/>
          </p:cNvSpPr>
          <p:nvPr>
            <p:ph type="title"/>
          </p:nvPr>
        </p:nvSpPr>
        <p:spPr/>
        <p:txBody>
          <a:bodyPr/>
          <a:lstStyle/>
          <a:p>
            <a:r>
              <a:rPr lang="en-US"/>
              <a:t>Click to edit Master title style</a:t>
            </a:r>
            <a:endParaRPr lang="es-ES_tradnl"/>
          </a:p>
        </p:txBody>
      </p:sp>
      <p:sp>
        <p:nvSpPr>
          <p:cNvPr id="3" name="Content Placeholder 2">
            <a:extLst>
              <a:ext uri="{FF2B5EF4-FFF2-40B4-BE49-F238E27FC236}">
                <a16:creationId xmlns:a16="http://schemas.microsoft.com/office/drawing/2014/main" id="{432D3775-465A-BE22-CF61-FCB24E0569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id="{E9353406-8EAD-966C-5A27-9CC83FB5E03B}"/>
              </a:ext>
            </a:extLst>
          </p:cNvPr>
          <p:cNvSpPr>
            <a:spLocks noGrp="1"/>
          </p:cNvSpPr>
          <p:nvPr>
            <p:ph type="dt" sz="half" idx="10"/>
          </p:nvPr>
        </p:nvSpPr>
        <p:spPr/>
        <p:txBody>
          <a:bodyPr/>
          <a:lstStyle/>
          <a:p>
            <a:fld id="{D524DDA1-667B-D149-9C12-59B643552F4B}" type="datetimeFigureOut">
              <a:rPr lang="es-ES_tradnl" smtClean="0"/>
              <a:t>30/01/2023</a:t>
            </a:fld>
            <a:endParaRPr lang="es-ES_tradnl"/>
          </a:p>
        </p:txBody>
      </p:sp>
      <p:sp>
        <p:nvSpPr>
          <p:cNvPr id="5" name="Footer Placeholder 4">
            <a:extLst>
              <a:ext uri="{FF2B5EF4-FFF2-40B4-BE49-F238E27FC236}">
                <a16:creationId xmlns:a16="http://schemas.microsoft.com/office/drawing/2014/main" id="{68370D7B-DCD6-A0B7-71EA-F66192569DBB}"/>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E39AE6AE-1253-0ED1-A0EA-805AD246930E}"/>
              </a:ext>
            </a:extLst>
          </p:cNvPr>
          <p:cNvSpPr>
            <a:spLocks noGrp="1"/>
          </p:cNvSpPr>
          <p:nvPr>
            <p:ph type="sldNum" sz="quarter" idx="12"/>
          </p:nvPr>
        </p:nvSpPr>
        <p:spPr/>
        <p:txBody>
          <a:bodyPr/>
          <a:lstStyle/>
          <a:p>
            <a:fld id="{E7C26B5E-560D-4E4F-8B60-BF4FF4A7486A}" type="slidenum">
              <a:rPr lang="es-ES_tradnl" smtClean="0"/>
              <a:t>‹#›</a:t>
            </a:fld>
            <a:endParaRPr lang="es-ES_tradnl"/>
          </a:p>
        </p:txBody>
      </p:sp>
    </p:spTree>
    <p:extLst>
      <p:ext uri="{BB962C8B-B14F-4D97-AF65-F5344CB8AC3E}">
        <p14:creationId xmlns:p14="http://schemas.microsoft.com/office/powerpoint/2010/main" val="3630032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0E3CB-F67F-BE5F-46BC-E414D2F6AA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ES_tradnl"/>
          </a:p>
        </p:txBody>
      </p:sp>
      <p:sp>
        <p:nvSpPr>
          <p:cNvPr id="3" name="Text Placeholder 2">
            <a:extLst>
              <a:ext uri="{FF2B5EF4-FFF2-40B4-BE49-F238E27FC236}">
                <a16:creationId xmlns:a16="http://schemas.microsoft.com/office/drawing/2014/main" id="{DF2A309E-B168-3DE0-1736-3B8610D64A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BAF9FD-07BE-8634-2A69-EFEFBC40D36E}"/>
              </a:ext>
            </a:extLst>
          </p:cNvPr>
          <p:cNvSpPr>
            <a:spLocks noGrp="1"/>
          </p:cNvSpPr>
          <p:nvPr>
            <p:ph type="dt" sz="half" idx="10"/>
          </p:nvPr>
        </p:nvSpPr>
        <p:spPr/>
        <p:txBody>
          <a:bodyPr/>
          <a:lstStyle/>
          <a:p>
            <a:fld id="{D524DDA1-667B-D149-9C12-59B643552F4B}" type="datetimeFigureOut">
              <a:rPr lang="es-ES_tradnl" smtClean="0"/>
              <a:t>30/01/2023</a:t>
            </a:fld>
            <a:endParaRPr lang="es-ES_tradnl"/>
          </a:p>
        </p:txBody>
      </p:sp>
      <p:sp>
        <p:nvSpPr>
          <p:cNvPr id="5" name="Footer Placeholder 4">
            <a:extLst>
              <a:ext uri="{FF2B5EF4-FFF2-40B4-BE49-F238E27FC236}">
                <a16:creationId xmlns:a16="http://schemas.microsoft.com/office/drawing/2014/main" id="{2041EADA-AEB2-AB6A-D9F1-10D9063F7BA6}"/>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B9D9FB33-2B23-F965-8CCF-2D6073D02F39}"/>
              </a:ext>
            </a:extLst>
          </p:cNvPr>
          <p:cNvSpPr>
            <a:spLocks noGrp="1"/>
          </p:cNvSpPr>
          <p:nvPr>
            <p:ph type="sldNum" sz="quarter" idx="12"/>
          </p:nvPr>
        </p:nvSpPr>
        <p:spPr/>
        <p:txBody>
          <a:bodyPr/>
          <a:lstStyle/>
          <a:p>
            <a:fld id="{E7C26B5E-560D-4E4F-8B60-BF4FF4A7486A}" type="slidenum">
              <a:rPr lang="es-ES_tradnl" smtClean="0"/>
              <a:t>‹#›</a:t>
            </a:fld>
            <a:endParaRPr lang="es-ES_tradnl"/>
          </a:p>
        </p:txBody>
      </p:sp>
    </p:spTree>
    <p:extLst>
      <p:ext uri="{BB962C8B-B14F-4D97-AF65-F5344CB8AC3E}">
        <p14:creationId xmlns:p14="http://schemas.microsoft.com/office/powerpoint/2010/main" val="4150088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85FB6-A648-C0AB-9524-D5561001249B}"/>
              </a:ext>
            </a:extLst>
          </p:cNvPr>
          <p:cNvSpPr>
            <a:spLocks noGrp="1"/>
          </p:cNvSpPr>
          <p:nvPr>
            <p:ph type="title"/>
          </p:nvPr>
        </p:nvSpPr>
        <p:spPr/>
        <p:txBody>
          <a:bodyPr/>
          <a:lstStyle/>
          <a:p>
            <a:r>
              <a:rPr lang="en-US"/>
              <a:t>Click to edit Master title style</a:t>
            </a:r>
            <a:endParaRPr lang="es-ES_tradnl"/>
          </a:p>
        </p:txBody>
      </p:sp>
      <p:sp>
        <p:nvSpPr>
          <p:cNvPr id="3" name="Content Placeholder 2">
            <a:extLst>
              <a:ext uri="{FF2B5EF4-FFF2-40B4-BE49-F238E27FC236}">
                <a16:creationId xmlns:a16="http://schemas.microsoft.com/office/drawing/2014/main" id="{53FD1853-6FFC-5F41-0DF5-3ACFA0BFDF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Content Placeholder 3">
            <a:extLst>
              <a:ext uri="{FF2B5EF4-FFF2-40B4-BE49-F238E27FC236}">
                <a16:creationId xmlns:a16="http://schemas.microsoft.com/office/drawing/2014/main" id="{A61C3D6F-46D2-E3EB-AB7F-30A92A4811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5" name="Date Placeholder 4">
            <a:extLst>
              <a:ext uri="{FF2B5EF4-FFF2-40B4-BE49-F238E27FC236}">
                <a16:creationId xmlns:a16="http://schemas.microsoft.com/office/drawing/2014/main" id="{C9AD924B-F72E-C92C-6F75-E55A35CDF6D2}"/>
              </a:ext>
            </a:extLst>
          </p:cNvPr>
          <p:cNvSpPr>
            <a:spLocks noGrp="1"/>
          </p:cNvSpPr>
          <p:nvPr>
            <p:ph type="dt" sz="half" idx="10"/>
          </p:nvPr>
        </p:nvSpPr>
        <p:spPr/>
        <p:txBody>
          <a:bodyPr/>
          <a:lstStyle/>
          <a:p>
            <a:fld id="{D524DDA1-667B-D149-9C12-59B643552F4B}" type="datetimeFigureOut">
              <a:rPr lang="es-ES_tradnl" smtClean="0"/>
              <a:t>30/01/2023</a:t>
            </a:fld>
            <a:endParaRPr lang="es-ES_tradnl"/>
          </a:p>
        </p:txBody>
      </p:sp>
      <p:sp>
        <p:nvSpPr>
          <p:cNvPr id="6" name="Footer Placeholder 5">
            <a:extLst>
              <a:ext uri="{FF2B5EF4-FFF2-40B4-BE49-F238E27FC236}">
                <a16:creationId xmlns:a16="http://schemas.microsoft.com/office/drawing/2014/main" id="{C74A1597-F6ED-C7BD-9D0B-9E40BBF1EBAE}"/>
              </a:ext>
            </a:extLst>
          </p:cNvPr>
          <p:cNvSpPr>
            <a:spLocks noGrp="1"/>
          </p:cNvSpPr>
          <p:nvPr>
            <p:ph type="ftr" sz="quarter" idx="11"/>
          </p:nvPr>
        </p:nvSpPr>
        <p:spPr/>
        <p:txBody>
          <a:bodyPr/>
          <a:lstStyle/>
          <a:p>
            <a:endParaRPr lang="es-ES_tradnl"/>
          </a:p>
        </p:txBody>
      </p:sp>
      <p:sp>
        <p:nvSpPr>
          <p:cNvPr id="7" name="Slide Number Placeholder 6">
            <a:extLst>
              <a:ext uri="{FF2B5EF4-FFF2-40B4-BE49-F238E27FC236}">
                <a16:creationId xmlns:a16="http://schemas.microsoft.com/office/drawing/2014/main" id="{58ACD30C-6A75-9F93-A1E1-FE64DA5C6794}"/>
              </a:ext>
            </a:extLst>
          </p:cNvPr>
          <p:cNvSpPr>
            <a:spLocks noGrp="1"/>
          </p:cNvSpPr>
          <p:nvPr>
            <p:ph type="sldNum" sz="quarter" idx="12"/>
          </p:nvPr>
        </p:nvSpPr>
        <p:spPr/>
        <p:txBody>
          <a:bodyPr/>
          <a:lstStyle/>
          <a:p>
            <a:fld id="{E7C26B5E-560D-4E4F-8B60-BF4FF4A7486A}" type="slidenum">
              <a:rPr lang="es-ES_tradnl" smtClean="0"/>
              <a:t>‹#›</a:t>
            </a:fld>
            <a:endParaRPr lang="es-ES_tradnl"/>
          </a:p>
        </p:txBody>
      </p:sp>
    </p:spTree>
    <p:extLst>
      <p:ext uri="{BB962C8B-B14F-4D97-AF65-F5344CB8AC3E}">
        <p14:creationId xmlns:p14="http://schemas.microsoft.com/office/powerpoint/2010/main" val="1460627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578BF-F23A-E3AE-5B85-8C9D4DC4D8F2}"/>
              </a:ext>
            </a:extLst>
          </p:cNvPr>
          <p:cNvSpPr>
            <a:spLocks noGrp="1"/>
          </p:cNvSpPr>
          <p:nvPr>
            <p:ph type="title"/>
          </p:nvPr>
        </p:nvSpPr>
        <p:spPr>
          <a:xfrm>
            <a:off x="839788" y="365125"/>
            <a:ext cx="10515600" cy="1325563"/>
          </a:xfrm>
        </p:spPr>
        <p:txBody>
          <a:bodyPr/>
          <a:lstStyle/>
          <a:p>
            <a:r>
              <a:rPr lang="en-US"/>
              <a:t>Click to edit Master title style</a:t>
            </a:r>
            <a:endParaRPr lang="es-ES_tradnl"/>
          </a:p>
        </p:txBody>
      </p:sp>
      <p:sp>
        <p:nvSpPr>
          <p:cNvPr id="3" name="Text Placeholder 2">
            <a:extLst>
              <a:ext uri="{FF2B5EF4-FFF2-40B4-BE49-F238E27FC236}">
                <a16:creationId xmlns:a16="http://schemas.microsoft.com/office/drawing/2014/main" id="{60E2104F-883B-EDAD-18DB-892BDFA982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CE7D35-7847-CDB5-4F62-32658A42DF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5" name="Text Placeholder 4">
            <a:extLst>
              <a:ext uri="{FF2B5EF4-FFF2-40B4-BE49-F238E27FC236}">
                <a16:creationId xmlns:a16="http://schemas.microsoft.com/office/drawing/2014/main" id="{CFBC7DAF-DE1C-9F07-56D1-280E5F793B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653853-E35D-F1CF-9333-04557132AA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7" name="Date Placeholder 6">
            <a:extLst>
              <a:ext uri="{FF2B5EF4-FFF2-40B4-BE49-F238E27FC236}">
                <a16:creationId xmlns:a16="http://schemas.microsoft.com/office/drawing/2014/main" id="{D948E1A1-50AD-4A17-E9CE-5436013BCB5F}"/>
              </a:ext>
            </a:extLst>
          </p:cNvPr>
          <p:cNvSpPr>
            <a:spLocks noGrp="1"/>
          </p:cNvSpPr>
          <p:nvPr>
            <p:ph type="dt" sz="half" idx="10"/>
          </p:nvPr>
        </p:nvSpPr>
        <p:spPr/>
        <p:txBody>
          <a:bodyPr/>
          <a:lstStyle/>
          <a:p>
            <a:fld id="{D524DDA1-667B-D149-9C12-59B643552F4B}" type="datetimeFigureOut">
              <a:rPr lang="es-ES_tradnl" smtClean="0"/>
              <a:t>30/01/2023</a:t>
            </a:fld>
            <a:endParaRPr lang="es-ES_tradnl"/>
          </a:p>
        </p:txBody>
      </p:sp>
      <p:sp>
        <p:nvSpPr>
          <p:cNvPr id="8" name="Footer Placeholder 7">
            <a:extLst>
              <a:ext uri="{FF2B5EF4-FFF2-40B4-BE49-F238E27FC236}">
                <a16:creationId xmlns:a16="http://schemas.microsoft.com/office/drawing/2014/main" id="{DF71A008-CDF8-162B-E532-1D8FD74DAEFD}"/>
              </a:ext>
            </a:extLst>
          </p:cNvPr>
          <p:cNvSpPr>
            <a:spLocks noGrp="1"/>
          </p:cNvSpPr>
          <p:nvPr>
            <p:ph type="ftr" sz="quarter" idx="11"/>
          </p:nvPr>
        </p:nvSpPr>
        <p:spPr/>
        <p:txBody>
          <a:bodyPr/>
          <a:lstStyle/>
          <a:p>
            <a:endParaRPr lang="es-ES_tradnl"/>
          </a:p>
        </p:txBody>
      </p:sp>
      <p:sp>
        <p:nvSpPr>
          <p:cNvPr id="9" name="Slide Number Placeholder 8">
            <a:extLst>
              <a:ext uri="{FF2B5EF4-FFF2-40B4-BE49-F238E27FC236}">
                <a16:creationId xmlns:a16="http://schemas.microsoft.com/office/drawing/2014/main" id="{2EA06922-A78B-E553-EA43-2257FB5D01FD}"/>
              </a:ext>
            </a:extLst>
          </p:cNvPr>
          <p:cNvSpPr>
            <a:spLocks noGrp="1"/>
          </p:cNvSpPr>
          <p:nvPr>
            <p:ph type="sldNum" sz="quarter" idx="12"/>
          </p:nvPr>
        </p:nvSpPr>
        <p:spPr/>
        <p:txBody>
          <a:bodyPr/>
          <a:lstStyle/>
          <a:p>
            <a:fld id="{E7C26B5E-560D-4E4F-8B60-BF4FF4A7486A}" type="slidenum">
              <a:rPr lang="es-ES_tradnl" smtClean="0"/>
              <a:t>‹#›</a:t>
            </a:fld>
            <a:endParaRPr lang="es-ES_tradnl"/>
          </a:p>
        </p:txBody>
      </p:sp>
    </p:spTree>
    <p:extLst>
      <p:ext uri="{BB962C8B-B14F-4D97-AF65-F5344CB8AC3E}">
        <p14:creationId xmlns:p14="http://schemas.microsoft.com/office/powerpoint/2010/main" val="3173548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5C4F6-4018-1D3A-B6B2-2B8ADA1A3C77}"/>
              </a:ext>
            </a:extLst>
          </p:cNvPr>
          <p:cNvSpPr>
            <a:spLocks noGrp="1"/>
          </p:cNvSpPr>
          <p:nvPr>
            <p:ph type="title"/>
          </p:nvPr>
        </p:nvSpPr>
        <p:spPr/>
        <p:txBody>
          <a:bodyPr/>
          <a:lstStyle/>
          <a:p>
            <a:r>
              <a:rPr lang="en-US"/>
              <a:t>Click to edit Master title style</a:t>
            </a:r>
            <a:endParaRPr lang="es-ES_tradnl"/>
          </a:p>
        </p:txBody>
      </p:sp>
      <p:sp>
        <p:nvSpPr>
          <p:cNvPr id="3" name="Date Placeholder 2">
            <a:extLst>
              <a:ext uri="{FF2B5EF4-FFF2-40B4-BE49-F238E27FC236}">
                <a16:creationId xmlns:a16="http://schemas.microsoft.com/office/drawing/2014/main" id="{D57C449F-BCDF-BE2E-DAF2-7E9216E33668}"/>
              </a:ext>
            </a:extLst>
          </p:cNvPr>
          <p:cNvSpPr>
            <a:spLocks noGrp="1"/>
          </p:cNvSpPr>
          <p:nvPr>
            <p:ph type="dt" sz="half" idx="10"/>
          </p:nvPr>
        </p:nvSpPr>
        <p:spPr/>
        <p:txBody>
          <a:bodyPr/>
          <a:lstStyle/>
          <a:p>
            <a:fld id="{D524DDA1-667B-D149-9C12-59B643552F4B}" type="datetimeFigureOut">
              <a:rPr lang="es-ES_tradnl" smtClean="0"/>
              <a:t>30/01/2023</a:t>
            </a:fld>
            <a:endParaRPr lang="es-ES_tradnl"/>
          </a:p>
        </p:txBody>
      </p:sp>
      <p:sp>
        <p:nvSpPr>
          <p:cNvPr id="4" name="Footer Placeholder 3">
            <a:extLst>
              <a:ext uri="{FF2B5EF4-FFF2-40B4-BE49-F238E27FC236}">
                <a16:creationId xmlns:a16="http://schemas.microsoft.com/office/drawing/2014/main" id="{2DB13809-B985-9543-D164-C6BE304FD886}"/>
              </a:ext>
            </a:extLst>
          </p:cNvPr>
          <p:cNvSpPr>
            <a:spLocks noGrp="1"/>
          </p:cNvSpPr>
          <p:nvPr>
            <p:ph type="ftr" sz="quarter" idx="11"/>
          </p:nvPr>
        </p:nvSpPr>
        <p:spPr/>
        <p:txBody>
          <a:bodyPr/>
          <a:lstStyle/>
          <a:p>
            <a:endParaRPr lang="es-ES_tradnl"/>
          </a:p>
        </p:txBody>
      </p:sp>
      <p:sp>
        <p:nvSpPr>
          <p:cNvPr id="5" name="Slide Number Placeholder 4">
            <a:extLst>
              <a:ext uri="{FF2B5EF4-FFF2-40B4-BE49-F238E27FC236}">
                <a16:creationId xmlns:a16="http://schemas.microsoft.com/office/drawing/2014/main" id="{328D4057-645F-CB1A-AE23-CF6D046EC25C}"/>
              </a:ext>
            </a:extLst>
          </p:cNvPr>
          <p:cNvSpPr>
            <a:spLocks noGrp="1"/>
          </p:cNvSpPr>
          <p:nvPr>
            <p:ph type="sldNum" sz="quarter" idx="12"/>
          </p:nvPr>
        </p:nvSpPr>
        <p:spPr/>
        <p:txBody>
          <a:bodyPr/>
          <a:lstStyle/>
          <a:p>
            <a:fld id="{E7C26B5E-560D-4E4F-8B60-BF4FF4A7486A}" type="slidenum">
              <a:rPr lang="es-ES_tradnl" smtClean="0"/>
              <a:t>‹#›</a:t>
            </a:fld>
            <a:endParaRPr lang="es-ES_tradnl"/>
          </a:p>
        </p:txBody>
      </p:sp>
    </p:spTree>
    <p:extLst>
      <p:ext uri="{BB962C8B-B14F-4D97-AF65-F5344CB8AC3E}">
        <p14:creationId xmlns:p14="http://schemas.microsoft.com/office/powerpoint/2010/main" val="198888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95E06E-1F8D-27D1-2DD7-F38CD4EC10E6}"/>
              </a:ext>
            </a:extLst>
          </p:cNvPr>
          <p:cNvSpPr>
            <a:spLocks noGrp="1"/>
          </p:cNvSpPr>
          <p:nvPr>
            <p:ph type="dt" sz="half" idx="10"/>
          </p:nvPr>
        </p:nvSpPr>
        <p:spPr/>
        <p:txBody>
          <a:bodyPr/>
          <a:lstStyle/>
          <a:p>
            <a:fld id="{D524DDA1-667B-D149-9C12-59B643552F4B}" type="datetimeFigureOut">
              <a:rPr lang="es-ES_tradnl" smtClean="0"/>
              <a:t>30/01/2023</a:t>
            </a:fld>
            <a:endParaRPr lang="es-ES_tradnl"/>
          </a:p>
        </p:txBody>
      </p:sp>
      <p:sp>
        <p:nvSpPr>
          <p:cNvPr id="3" name="Footer Placeholder 2">
            <a:extLst>
              <a:ext uri="{FF2B5EF4-FFF2-40B4-BE49-F238E27FC236}">
                <a16:creationId xmlns:a16="http://schemas.microsoft.com/office/drawing/2014/main" id="{A9712636-7EAC-DE69-DA2B-4FC2B4DC2ED2}"/>
              </a:ext>
            </a:extLst>
          </p:cNvPr>
          <p:cNvSpPr>
            <a:spLocks noGrp="1"/>
          </p:cNvSpPr>
          <p:nvPr>
            <p:ph type="ftr" sz="quarter" idx="11"/>
          </p:nvPr>
        </p:nvSpPr>
        <p:spPr/>
        <p:txBody>
          <a:bodyPr/>
          <a:lstStyle/>
          <a:p>
            <a:endParaRPr lang="es-ES_tradnl"/>
          </a:p>
        </p:txBody>
      </p:sp>
      <p:sp>
        <p:nvSpPr>
          <p:cNvPr id="4" name="Slide Number Placeholder 3">
            <a:extLst>
              <a:ext uri="{FF2B5EF4-FFF2-40B4-BE49-F238E27FC236}">
                <a16:creationId xmlns:a16="http://schemas.microsoft.com/office/drawing/2014/main" id="{608D222A-19FD-BB8F-0468-39CBB338C915}"/>
              </a:ext>
            </a:extLst>
          </p:cNvPr>
          <p:cNvSpPr>
            <a:spLocks noGrp="1"/>
          </p:cNvSpPr>
          <p:nvPr>
            <p:ph type="sldNum" sz="quarter" idx="12"/>
          </p:nvPr>
        </p:nvSpPr>
        <p:spPr/>
        <p:txBody>
          <a:bodyPr/>
          <a:lstStyle/>
          <a:p>
            <a:fld id="{E7C26B5E-560D-4E4F-8B60-BF4FF4A7486A}" type="slidenum">
              <a:rPr lang="es-ES_tradnl" smtClean="0"/>
              <a:t>‹#›</a:t>
            </a:fld>
            <a:endParaRPr lang="es-ES_tradnl"/>
          </a:p>
        </p:txBody>
      </p:sp>
    </p:spTree>
    <p:extLst>
      <p:ext uri="{BB962C8B-B14F-4D97-AF65-F5344CB8AC3E}">
        <p14:creationId xmlns:p14="http://schemas.microsoft.com/office/powerpoint/2010/main" val="1220410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F6558-7B21-05DE-33BC-B0985571F2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_tradnl"/>
          </a:p>
        </p:txBody>
      </p:sp>
      <p:sp>
        <p:nvSpPr>
          <p:cNvPr id="3" name="Content Placeholder 2">
            <a:extLst>
              <a:ext uri="{FF2B5EF4-FFF2-40B4-BE49-F238E27FC236}">
                <a16:creationId xmlns:a16="http://schemas.microsoft.com/office/drawing/2014/main" id="{C954A24A-800E-A200-8CDA-5437317819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Text Placeholder 3">
            <a:extLst>
              <a:ext uri="{FF2B5EF4-FFF2-40B4-BE49-F238E27FC236}">
                <a16:creationId xmlns:a16="http://schemas.microsoft.com/office/drawing/2014/main" id="{63E66640-CD02-9D5E-1845-D3D3CA6F39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337EB3-0DD6-145B-C9DD-22756C10F544}"/>
              </a:ext>
            </a:extLst>
          </p:cNvPr>
          <p:cNvSpPr>
            <a:spLocks noGrp="1"/>
          </p:cNvSpPr>
          <p:nvPr>
            <p:ph type="dt" sz="half" idx="10"/>
          </p:nvPr>
        </p:nvSpPr>
        <p:spPr/>
        <p:txBody>
          <a:bodyPr/>
          <a:lstStyle/>
          <a:p>
            <a:fld id="{D524DDA1-667B-D149-9C12-59B643552F4B}" type="datetimeFigureOut">
              <a:rPr lang="es-ES_tradnl" smtClean="0"/>
              <a:t>30/01/2023</a:t>
            </a:fld>
            <a:endParaRPr lang="es-ES_tradnl"/>
          </a:p>
        </p:txBody>
      </p:sp>
      <p:sp>
        <p:nvSpPr>
          <p:cNvPr id="6" name="Footer Placeholder 5">
            <a:extLst>
              <a:ext uri="{FF2B5EF4-FFF2-40B4-BE49-F238E27FC236}">
                <a16:creationId xmlns:a16="http://schemas.microsoft.com/office/drawing/2014/main" id="{39D733BB-E154-8979-7624-CF3906DACE3E}"/>
              </a:ext>
            </a:extLst>
          </p:cNvPr>
          <p:cNvSpPr>
            <a:spLocks noGrp="1"/>
          </p:cNvSpPr>
          <p:nvPr>
            <p:ph type="ftr" sz="quarter" idx="11"/>
          </p:nvPr>
        </p:nvSpPr>
        <p:spPr/>
        <p:txBody>
          <a:bodyPr/>
          <a:lstStyle/>
          <a:p>
            <a:endParaRPr lang="es-ES_tradnl"/>
          </a:p>
        </p:txBody>
      </p:sp>
      <p:sp>
        <p:nvSpPr>
          <p:cNvPr id="7" name="Slide Number Placeholder 6">
            <a:extLst>
              <a:ext uri="{FF2B5EF4-FFF2-40B4-BE49-F238E27FC236}">
                <a16:creationId xmlns:a16="http://schemas.microsoft.com/office/drawing/2014/main" id="{F3F697E8-FD42-BF21-D410-ADEE885EA882}"/>
              </a:ext>
            </a:extLst>
          </p:cNvPr>
          <p:cNvSpPr>
            <a:spLocks noGrp="1"/>
          </p:cNvSpPr>
          <p:nvPr>
            <p:ph type="sldNum" sz="quarter" idx="12"/>
          </p:nvPr>
        </p:nvSpPr>
        <p:spPr/>
        <p:txBody>
          <a:bodyPr/>
          <a:lstStyle/>
          <a:p>
            <a:fld id="{E7C26B5E-560D-4E4F-8B60-BF4FF4A7486A}" type="slidenum">
              <a:rPr lang="es-ES_tradnl" smtClean="0"/>
              <a:t>‹#›</a:t>
            </a:fld>
            <a:endParaRPr lang="es-ES_tradnl"/>
          </a:p>
        </p:txBody>
      </p:sp>
    </p:spTree>
    <p:extLst>
      <p:ext uri="{BB962C8B-B14F-4D97-AF65-F5344CB8AC3E}">
        <p14:creationId xmlns:p14="http://schemas.microsoft.com/office/powerpoint/2010/main" val="4179633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19D46-11C7-5AAF-BB32-49A5703206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_tradnl"/>
          </a:p>
        </p:txBody>
      </p:sp>
      <p:sp>
        <p:nvSpPr>
          <p:cNvPr id="3" name="Picture Placeholder 2">
            <a:extLst>
              <a:ext uri="{FF2B5EF4-FFF2-40B4-BE49-F238E27FC236}">
                <a16:creationId xmlns:a16="http://schemas.microsoft.com/office/drawing/2014/main" id="{D3F30A6E-1931-1C8F-0BBE-8F8D5EBC7D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Text Placeholder 3">
            <a:extLst>
              <a:ext uri="{FF2B5EF4-FFF2-40B4-BE49-F238E27FC236}">
                <a16:creationId xmlns:a16="http://schemas.microsoft.com/office/drawing/2014/main" id="{430AA331-E5D4-3B24-11F7-DD6B7B5D32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B32927-8209-1955-DF63-93D897789B43}"/>
              </a:ext>
            </a:extLst>
          </p:cNvPr>
          <p:cNvSpPr>
            <a:spLocks noGrp="1"/>
          </p:cNvSpPr>
          <p:nvPr>
            <p:ph type="dt" sz="half" idx="10"/>
          </p:nvPr>
        </p:nvSpPr>
        <p:spPr/>
        <p:txBody>
          <a:bodyPr/>
          <a:lstStyle/>
          <a:p>
            <a:fld id="{D524DDA1-667B-D149-9C12-59B643552F4B}" type="datetimeFigureOut">
              <a:rPr lang="es-ES_tradnl" smtClean="0"/>
              <a:t>30/01/2023</a:t>
            </a:fld>
            <a:endParaRPr lang="es-ES_tradnl"/>
          </a:p>
        </p:txBody>
      </p:sp>
      <p:sp>
        <p:nvSpPr>
          <p:cNvPr id="6" name="Footer Placeholder 5">
            <a:extLst>
              <a:ext uri="{FF2B5EF4-FFF2-40B4-BE49-F238E27FC236}">
                <a16:creationId xmlns:a16="http://schemas.microsoft.com/office/drawing/2014/main" id="{CEA9C79A-7E99-6F8F-1928-E4E5057AA510}"/>
              </a:ext>
            </a:extLst>
          </p:cNvPr>
          <p:cNvSpPr>
            <a:spLocks noGrp="1"/>
          </p:cNvSpPr>
          <p:nvPr>
            <p:ph type="ftr" sz="quarter" idx="11"/>
          </p:nvPr>
        </p:nvSpPr>
        <p:spPr/>
        <p:txBody>
          <a:bodyPr/>
          <a:lstStyle/>
          <a:p>
            <a:endParaRPr lang="es-ES_tradnl"/>
          </a:p>
        </p:txBody>
      </p:sp>
      <p:sp>
        <p:nvSpPr>
          <p:cNvPr id="7" name="Slide Number Placeholder 6">
            <a:extLst>
              <a:ext uri="{FF2B5EF4-FFF2-40B4-BE49-F238E27FC236}">
                <a16:creationId xmlns:a16="http://schemas.microsoft.com/office/drawing/2014/main" id="{F7660D73-9713-5019-9324-7152EEDB319E}"/>
              </a:ext>
            </a:extLst>
          </p:cNvPr>
          <p:cNvSpPr>
            <a:spLocks noGrp="1"/>
          </p:cNvSpPr>
          <p:nvPr>
            <p:ph type="sldNum" sz="quarter" idx="12"/>
          </p:nvPr>
        </p:nvSpPr>
        <p:spPr/>
        <p:txBody>
          <a:bodyPr/>
          <a:lstStyle/>
          <a:p>
            <a:fld id="{E7C26B5E-560D-4E4F-8B60-BF4FF4A7486A}" type="slidenum">
              <a:rPr lang="es-ES_tradnl" smtClean="0"/>
              <a:t>‹#›</a:t>
            </a:fld>
            <a:endParaRPr lang="es-ES_tradnl"/>
          </a:p>
        </p:txBody>
      </p:sp>
    </p:spTree>
    <p:extLst>
      <p:ext uri="{BB962C8B-B14F-4D97-AF65-F5344CB8AC3E}">
        <p14:creationId xmlns:p14="http://schemas.microsoft.com/office/powerpoint/2010/main" val="1629260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8EABBB-6D3F-F432-3C19-A5BC4F999C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ES_tradnl"/>
          </a:p>
        </p:txBody>
      </p:sp>
      <p:sp>
        <p:nvSpPr>
          <p:cNvPr id="3" name="Text Placeholder 2">
            <a:extLst>
              <a:ext uri="{FF2B5EF4-FFF2-40B4-BE49-F238E27FC236}">
                <a16:creationId xmlns:a16="http://schemas.microsoft.com/office/drawing/2014/main" id="{E428A5B2-8363-0BDC-37DB-2C87BA119D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id="{8F531EDC-68CC-2699-2CBF-C06DAF3B3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4DDA1-667B-D149-9C12-59B643552F4B}" type="datetimeFigureOut">
              <a:rPr lang="es-ES_tradnl" smtClean="0"/>
              <a:t>30/01/2023</a:t>
            </a:fld>
            <a:endParaRPr lang="es-ES_tradnl"/>
          </a:p>
        </p:txBody>
      </p:sp>
      <p:sp>
        <p:nvSpPr>
          <p:cNvPr id="5" name="Footer Placeholder 4">
            <a:extLst>
              <a:ext uri="{FF2B5EF4-FFF2-40B4-BE49-F238E27FC236}">
                <a16:creationId xmlns:a16="http://schemas.microsoft.com/office/drawing/2014/main" id="{5B0A5BEA-3405-8952-E4B3-02732C3117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a:extLst>
              <a:ext uri="{FF2B5EF4-FFF2-40B4-BE49-F238E27FC236}">
                <a16:creationId xmlns:a16="http://schemas.microsoft.com/office/drawing/2014/main" id="{49008786-C72A-1FA5-C86F-B1EAB1C108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C26B5E-560D-4E4F-8B60-BF4FF4A7486A}" type="slidenum">
              <a:rPr lang="es-ES_tradnl" smtClean="0"/>
              <a:t>‹#›</a:t>
            </a:fld>
            <a:endParaRPr lang="es-ES_tradnl"/>
          </a:p>
        </p:txBody>
      </p:sp>
    </p:spTree>
    <p:extLst>
      <p:ext uri="{BB962C8B-B14F-4D97-AF65-F5344CB8AC3E}">
        <p14:creationId xmlns:p14="http://schemas.microsoft.com/office/powerpoint/2010/main" val="3996905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360.nexl.io/"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360.nexl.io/"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360.nexl.io/"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24000"/>
          </a:stretch>
        </a:blip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C3BE224-AE6A-30CA-1A3C-628336B6271A}"/>
              </a:ext>
            </a:extLst>
          </p:cNvPr>
          <p:cNvGrpSpPr/>
          <p:nvPr/>
        </p:nvGrpSpPr>
        <p:grpSpPr>
          <a:xfrm>
            <a:off x="0" y="4567970"/>
            <a:ext cx="12192000" cy="1612181"/>
            <a:chOff x="0" y="1816819"/>
            <a:chExt cx="12192000" cy="1612181"/>
          </a:xfrm>
        </p:grpSpPr>
        <p:sp>
          <p:nvSpPr>
            <p:cNvPr id="8" name="Rectangle 7">
              <a:extLst>
                <a:ext uri="{FF2B5EF4-FFF2-40B4-BE49-F238E27FC236}">
                  <a16:creationId xmlns:a16="http://schemas.microsoft.com/office/drawing/2014/main" id="{F59BF487-3D18-F3AC-9BEA-AEA004C009D3}"/>
                </a:ext>
              </a:extLst>
            </p:cNvPr>
            <p:cNvSpPr/>
            <p:nvPr/>
          </p:nvSpPr>
          <p:spPr>
            <a:xfrm>
              <a:off x="0" y="1816819"/>
              <a:ext cx="12192000" cy="1612181"/>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Rectangle 6">
              <a:extLst>
                <a:ext uri="{FF2B5EF4-FFF2-40B4-BE49-F238E27FC236}">
                  <a16:creationId xmlns:a16="http://schemas.microsoft.com/office/drawing/2014/main" id="{A2ACAE30-14A5-4B8B-BE24-E8F67E922058}"/>
                </a:ext>
              </a:extLst>
            </p:cNvPr>
            <p:cNvSpPr/>
            <p:nvPr/>
          </p:nvSpPr>
          <p:spPr>
            <a:xfrm>
              <a:off x="31804" y="2837933"/>
              <a:ext cx="11020508" cy="369332"/>
            </a:xfrm>
            <a:prstGeom prst="rect">
              <a:avLst/>
            </a:prstGeom>
          </p:spPr>
          <p:txBody>
            <a:bodyPr wrap="square">
              <a:spAutoFit/>
            </a:bodyPr>
            <a:lstStyle/>
            <a:p>
              <a:pPr algn="r"/>
              <a:r>
                <a:rPr lang="en-AU" dirty="0">
                  <a:solidFill>
                    <a:schemeClr val="bg1"/>
                  </a:solidFill>
                  <a:latin typeface="Lato Light" panose="020F0502020204030203" pitchFamily="34" charset="0"/>
                  <a:ea typeface="Lato Light" panose="020F0502020204030203" pitchFamily="34" charset="0"/>
                  <a:cs typeface="Lato Light" panose="020F0502020204030203" pitchFamily="34" charset="0"/>
                </a:rPr>
                <a:t>Our next-generation CRM platform to drive revenue growth</a:t>
              </a:r>
            </a:p>
          </p:txBody>
        </p:sp>
        <p:pic>
          <p:nvPicPr>
            <p:cNvPr id="13" name="Picture 12" descr="Logo&#10;&#10;Description automatically generated">
              <a:extLst>
                <a:ext uri="{FF2B5EF4-FFF2-40B4-BE49-F238E27FC236}">
                  <a16:creationId xmlns:a16="http://schemas.microsoft.com/office/drawing/2014/main" id="{F0D84008-1E95-8DEC-BAFC-B7C3CD38019B}"/>
                </a:ext>
              </a:extLst>
            </p:cNvPr>
            <p:cNvPicPr>
              <a:picLocks noChangeAspect="1"/>
            </p:cNvPicPr>
            <p:nvPr/>
          </p:nvPicPr>
          <p:blipFill>
            <a:blip r:embed="rId3"/>
            <a:stretch>
              <a:fillRect/>
            </a:stretch>
          </p:blipFill>
          <p:spPr>
            <a:xfrm>
              <a:off x="8987359" y="1816819"/>
              <a:ext cx="2118183" cy="1184613"/>
            </a:xfrm>
            <a:prstGeom prst="rect">
              <a:avLst/>
            </a:prstGeom>
          </p:spPr>
        </p:pic>
      </p:grpSp>
    </p:spTree>
    <p:extLst>
      <p:ext uri="{BB962C8B-B14F-4D97-AF65-F5344CB8AC3E}">
        <p14:creationId xmlns:p14="http://schemas.microsoft.com/office/powerpoint/2010/main" val="2325679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98767E8-10B5-36AB-CA67-B244F25AC359}"/>
              </a:ext>
            </a:extLst>
          </p:cNvPr>
          <p:cNvSpPr/>
          <p:nvPr/>
        </p:nvSpPr>
        <p:spPr>
          <a:xfrm>
            <a:off x="0" y="0"/>
            <a:ext cx="2918564" cy="6858000"/>
          </a:xfrm>
          <a:prstGeom prst="rect">
            <a:avLst/>
          </a:prstGeom>
          <a:solidFill>
            <a:srgbClr val="4CA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Rectangle 12">
            <a:extLst>
              <a:ext uri="{FF2B5EF4-FFF2-40B4-BE49-F238E27FC236}">
                <a16:creationId xmlns:a16="http://schemas.microsoft.com/office/drawing/2014/main" id="{417AF164-4843-5F5C-3EE6-A0BE442FCC7F}"/>
              </a:ext>
            </a:extLst>
          </p:cNvPr>
          <p:cNvSpPr/>
          <p:nvPr/>
        </p:nvSpPr>
        <p:spPr>
          <a:xfrm>
            <a:off x="462185" y="0"/>
            <a:ext cx="2918564" cy="6858000"/>
          </a:xfrm>
          <a:prstGeom prst="rect">
            <a:avLst/>
          </a:prstGeom>
          <a:solidFill>
            <a:srgbClr val="031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itle 1">
            <a:extLst>
              <a:ext uri="{FF2B5EF4-FFF2-40B4-BE49-F238E27FC236}">
                <a16:creationId xmlns:a16="http://schemas.microsoft.com/office/drawing/2014/main" id="{23930EE9-3BF9-FE89-2738-A09EB0DD79D5}"/>
              </a:ext>
            </a:extLst>
          </p:cNvPr>
          <p:cNvSpPr>
            <a:spLocks noGrp="1"/>
          </p:cNvSpPr>
          <p:nvPr>
            <p:ph type="title"/>
          </p:nvPr>
        </p:nvSpPr>
        <p:spPr>
          <a:xfrm>
            <a:off x="3956703" y="365125"/>
            <a:ext cx="7397096" cy="1325563"/>
          </a:xfrm>
        </p:spPr>
        <p:txBody>
          <a:bodyPr>
            <a:normAutofit/>
          </a:bodyPr>
          <a:lstStyle/>
          <a:p>
            <a:r>
              <a:rPr lang="en-US" sz="3200" b="1" dirty="0">
                <a:latin typeface="Lato Black" panose="020F0502020204030203" pitchFamily="34" charset="0"/>
                <a:ea typeface="Lato Black" panose="020F0502020204030203" pitchFamily="34" charset="0"/>
                <a:cs typeface="Lato Black" panose="020F0502020204030203" pitchFamily="34" charset="0"/>
              </a:rPr>
              <a:t>Getting Started : Web browser</a:t>
            </a:r>
            <a:br>
              <a:rPr lang="en-US" sz="3200" b="1" dirty="0">
                <a:latin typeface="Lato Black" panose="020F0502020204030203" pitchFamily="34" charset="0"/>
                <a:ea typeface="Lato Black" panose="020F0502020204030203" pitchFamily="34" charset="0"/>
                <a:cs typeface="Lato Black" panose="020F0502020204030203" pitchFamily="34" charset="0"/>
              </a:rPr>
            </a:br>
            <a:endParaRPr lang="en-US" sz="3200" dirty="0">
              <a:latin typeface="Lato" panose="020F0502020204030203" pitchFamily="34" charset="0"/>
              <a:ea typeface="Lato" panose="020F0502020204030203" pitchFamily="34" charset="0"/>
              <a:cs typeface="Lato" panose="020F0502020204030203" pitchFamily="34" charset="0"/>
            </a:endParaRPr>
          </a:p>
        </p:txBody>
      </p:sp>
      <p:sp>
        <p:nvSpPr>
          <p:cNvPr id="8" name="Rectangle 7">
            <a:extLst>
              <a:ext uri="{FF2B5EF4-FFF2-40B4-BE49-F238E27FC236}">
                <a16:creationId xmlns:a16="http://schemas.microsoft.com/office/drawing/2014/main" id="{941E2575-556D-B1EF-9828-351FF001A81C}"/>
              </a:ext>
            </a:extLst>
          </p:cNvPr>
          <p:cNvSpPr/>
          <p:nvPr/>
        </p:nvSpPr>
        <p:spPr>
          <a:xfrm>
            <a:off x="704491" y="960045"/>
            <a:ext cx="2433952" cy="3416320"/>
          </a:xfrm>
          <a:prstGeom prst="rect">
            <a:avLst/>
          </a:prstGeom>
        </p:spPr>
        <p:txBody>
          <a:bodyPr wrap="square">
            <a:spAutoFit/>
          </a:bodyPr>
          <a:lstStyle/>
          <a:p>
            <a:r>
              <a:rPr lang="en-US" sz="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Nexl automatically captures all our contacts and interactions. As soon as you send an email or meet a contact, Nexl automatically creates a 360° view of the contact by combining all internal relationship data with external Data Enrichment sources</a:t>
            </a:r>
          </a:p>
          <a:p>
            <a:endParaRPr lang="en-US" sz="1200" dirty="0">
              <a:solidFill>
                <a:schemeClr val="bg1"/>
              </a:solidFill>
              <a:effectLst/>
              <a:latin typeface="Lato Light" panose="020F0502020204030203" pitchFamily="34" charset="0"/>
              <a:ea typeface="Lato Light" panose="020F0502020204030203" pitchFamily="34" charset="0"/>
              <a:cs typeface="Lato Light" panose="020F0502020204030203" pitchFamily="34" charset="0"/>
            </a:endParaRPr>
          </a:p>
          <a:p>
            <a:r>
              <a:rPr lang="en-US" sz="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Nexl is a web-based SaaS platform, fully integrated with our Office 365 environment. </a:t>
            </a:r>
          </a:p>
          <a:p>
            <a:endParaRPr lang="en-US" sz="1200" dirty="0">
              <a:solidFill>
                <a:schemeClr val="bg1"/>
              </a:solidFill>
              <a:effectLst/>
              <a:latin typeface="Lato Light" panose="020F0502020204030203" pitchFamily="34" charset="0"/>
              <a:ea typeface="Lato Light" panose="020F0502020204030203" pitchFamily="34" charset="0"/>
              <a:cs typeface="Lato Light" panose="020F0502020204030203" pitchFamily="34" charset="0"/>
            </a:endParaRPr>
          </a:p>
          <a:p>
            <a:r>
              <a:rPr lang="en-US" sz="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You can easily access your account by opening </a:t>
            </a:r>
          </a:p>
          <a:p>
            <a:r>
              <a:rPr lang="en-US" sz="1200" dirty="0">
                <a:solidFill>
                  <a:schemeClr val="bg1"/>
                </a:solidFill>
                <a:latin typeface="Lato Light" panose="020F0502020204030203" pitchFamily="34" charset="0"/>
                <a:ea typeface="Lato Light" panose="020F0502020204030203" pitchFamily="34" charset="0"/>
                <a:cs typeface="Lato Light" panose="020F0502020204030203" pitchFamily="34" charset="0"/>
                <a:hlinkClick r:id="rId2">
                  <a:extLst>
                    <a:ext uri="{A12FA001-AC4F-418D-AE19-62706E023703}">
                      <ahyp:hlinkClr xmlns:ahyp="http://schemas.microsoft.com/office/drawing/2018/hyperlinkcolor" val="tx"/>
                    </a:ext>
                  </a:extLst>
                </a:hlinkClick>
              </a:rPr>
              <a:t>360.nexl.io</a:t>
            </a:r>
            <a:r>
              <a:rPr lang="en-US" sz="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in your web browser, or through the add-in for Outlook.</a:t>
            </a:r>
            <a:endParaRPr lang="en-US" sz="1200" dirty="0">
              <a:solidFill>
                <a:schemeClr val="bg1"/>
              </a:solidFill>
              <a:effectLst/>
              <a:latin typeface="Lato Light" panose="020F0502020204030203" pitchFamily="34" charset="0"/>
              <a:ea typeface="Lato Light" panose="020F0502020204030203" pitchFamily="34" charset="0"/>
              <a:cs typeface="Lato Light" panose="020F0502020204030203" pitchFamily="34" charset="0"/>
            </a:endParaRPr>
          </a:p>
        </p:txBody>
      </p:sp>
      <p:sp>
        <p:nvSpPr>
          <p:cNvPr id="11" name="Rectangle 10">
            <a:extLst>
              <a:ext uri="{FF2B5EF4-FFF2-40B4-BE49-F238E27FC236}">
                <a16:creationId xmlns:a16="http://schemas.microsoft.com/office/drawing/2014/main" id="{41C2A1D0-CE16-DE92-CF87-669DDA29C80E}"/>
              </a:ext>
            </a:extLst>
          </p:cNvPr>
          <p:cNvSpPr/>
          <p:nvPr/>
        </p:nvSpPr>
        <p:spPr>
          <a:xfrm>
            <a:off x="922804" y="6019512"/>
            <a:ext cx="2348494" cy="584775"/>
          </a:xfrm>
          <a:prstGeom prst="rect">
            <a:avLst/>
          </a:prstGeom>
        </p:spPr>
        <p:txBody>
          <a:bodyPr wrap="square">
            <a:spAutoFit/>
          </a:bodyPr>
          <a:lstStyle/>
          <a:p>
            <a:r>
              <a:rPr lang="en-US" sz="3200" u="sng" dirty="0">
                <a:solidFill>
                  <a:schemeClr val="bg1"/>
                </a:solidFill>
                <a:latin typeface="Lato Light" panose="020F0502020204030203" pitchFamily="34" charset="0"/>
                <a:ea typeface="Lato Light" panose="020F0502020204030203" pitchFamily="34" charset="0"/>
                <a:cs typeface="Lato Light" panose="020F0502020204030203" pitchFamily="34" charset="0"/>
                <a:hlinkClick r:id="rId2">
                  <a:extLst>
                    <a:ext uri="{A12FA001-AC4F-418D-AE19-62706E023703}">
                      <ahyp:hlinkClr xmlns:ahyp="http://schemas.microsoft.com/office/drawing/2018/hyperlinkcolor" val="tx"/>
                    </a:ext>
                  </a:extLst>
                </a:hlinkClick>
              </a:rPr>
              <a:t>360.nexl.io</a:t>
            </a:r>
            <a:r>
              <a:rPr lang="en-US" sz="3200" u="sng" dirty="0">
                <a:solidFill>
                  <a:schemeClr val="bg1"/>
                </a:solidFill>
                <a:latin typeface="Lato Light" panose="020F0502020204030203" pitchFamily="34" charset="0"/>
                <a:ea typeface="Lato Light" panose="020F0502020204030203" pitchFamily="34" charset="0"/>
                <a:cs typeface="Lato Light" panose="020F0502020204030203" pitchFamily="34" charset="0"/>
              </a:rPr>
              <a:t> </a:t>
            </a:r>
            <a:endParaRPr lang="es-ES_tradnl" sz="3200" u="sng" dirty="0"/>
          </a:p>
        </p:txBody>
      </p:sp>
      <p:grpSp>
        <p:nvGrpSpPr>
          <p:cNvPr id="10" name="Group 9">
            <a:extLst>
              <a:ext uri="{FF2B5EF4-FFF2-40B4-BE49-F238E27FC236}">
                <a16:creationId xmlns:a16="http://schemas.microsoft.com/office/drawing/2014/main" id="{02B5CD9E-8827-0377-7E3D-E212D02E6070}"/>
              </a:ext>
            </a:extLst>
          </p:cNvPr>
          <p:cNvGrpSpPr/>
          <p:nvPr/>
        </p:nvGrpSpPr>
        <p:grpSpPr>
          <a:xfrm>
            <a:off x="10794015" y="6137910"/>
            <a:ext cx="1107760" cy="521636"/>
            <a:chOff x="10722427" y="6148795"/>
            <a:chExt cx="1107760" cy="521636"/>
          </a:xfrm>
        </p:grpSpPr>
        <p:pic>
          <p:nvPicPr>
            <p:cNvPr id="14" name="Picture 13" descr="Logo&#10;&#10;Description automatically generated">
              <a:extLst>
                <a:ext uri="{FF2B5EF4-FFF2-40B4-BE49-F238E27FC236}">
                  <a16:creationId xmlns:a16="http://schemas.microsoft.com/office/drawing/2014/main" id="{09AB2729-F69D-5C99-2244-F9B10D7A508D}"/>
                </a:ext>
              </a:extLst>
            </p:cNvPr>
            <p:cNvPicPr>
              <a:picLocks noChangeAspect="1"/>
            </p:cNvPicPr>
            <p:nvPr/>
          </p:nvPicPr>
          <p:blipFill>
            <a:blip r:embed="rId3"/>
            <a:stretch>
              <a:fillRect/>
            </a:stretch>
          </p:blipFill>
          <p:spPr>
            <a:xfrm>
              <a:off x="10902669" y="6148795"/>
              <a:ext cx="927518" cy="521636"/>
            </a:xfrm>
            <a:prstGeom prst="rect">
              <a:avLst/>
            </a:prstGeom>
          </p:spPr>
        </p:pic>
        <p:cxnSp>
          <p:nvCxnSpPr>
            <p:cNvPr id="16" name="Straight Connector 15">
              <a:extLst>
                <a:ext uri="{FF2B5EF4-FFF2-40B4-BE49-F238E27FC236}">
                  <a16:creationId xmlns:a16="http://schemas.microsoft.com/office/drawing/2014/main" id="{E1F6948B-4CD7-14B7-5FDD-7346304C792C}"/>
                </a:ext>
              </a:extLst>
            </p:cNvPr>
            <p:cNvCxnSpPr/>
            <p:nvPr/>
          </p:nvCxnSpPr>
          <p:spPr>
            <a:xfrm>
              <a:off x="10722427" y="6234625"/>
              <a:ext cx="0" cy="351233"/>
            </a:xfrm>
            <a:prstGeom prst="line">
              <a:avLst/>
            </a:prstGeom>
          </p:spPr>
          <p:style>
            <a:lnRef idx="1">
              <a:schemeClr val="dk1"/>
            </a:lnRef>
            <a:fillRef idx="0">
              <a:schemeClr val="dk1"/>
            </a:fillRef>
            <a:effectRef idx="0">
              <a:schemeClr val="dk1"/>
            </a:effectRef>
            <a:fontRef idx="minor">
              <a:schemeClr val="tx1"/>
            </a:fontRef>
          </p:style>
        </p:cxnSp>
      </p:grpSp>
      <p:sp>
        <p:nvSpPr>
          <p:cNvPr id="4" name="Title 1">
            <a:extLst>
              <a:ext uri="{FF2B5EF4-FFF2-40B4-BE49-F238E27FC236}">
                <a16:creationId xmlns:a16="http://schemas.microsoft.com/office/drawing/2014/main" id="{EF515221-A23C-4656-D7A8-8C2F4D95258A}"/>
              </a:ext>
            </a:extLst>
          </p:cNvPr>
          <p:cNvSpPr txBox="1">
            <a:spLocks/>
          </p:cNvSpPr>
          <p:nvPr/>
        </p:nvSpPr>
        <p:spPr>
          <a:xfrm>
            <a:off x="3956703" y="1161971"/>
            <a:ext cx="7530805" cy="16328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endParaRPr lang="en-US" sz="1200" b="1" dirty="0">
              <a:latin typeface="Lato Black" panose="020F0502020204030203" pitchFamily="34" charset="0"/>
              <a:ea typeface="Lato Black" panose="020F0502020204030203" pitchFamily="34" charset="0"/>
              <a:cs typeface="Lato Black" panose="020F0502020204030203" pitchFamily="34" charset="0"/>
            </a:endParaRPr>
          </a:p>
          <a:p>
            <a:pPr marL="171450" indent="-171450">
              <a:lnSpc>
                <a:spcPct val="120000"/>
              </a:lnSpc>
              <a:buFont typeface="Arial" panose="020B0604020202020204" pitchFamily="34" charset="0"/>
              <a:buChar char="•"/>
            </a:pPr>
            <a:r>
              <a:rPr lang="en-US" sz="1600" dirty="0">
                <a:latin typeface="Lato Light" panose="020F0502020204030203" pitchFamily="34" charset="0"/>
                <a:ea typeface="Lato Light" panose="020F0502020204030203" pitchFamily="34" charset="0"/>
                <a:cs typeface="Lato Light" panose="020F0502020204030203" pitchFamily="34" charset="0"/>
              </a:rPr>
              <a:t>access your </a:t>
            </a:r>
            <a:r>
              <a:rPr lang="en-US" sz="1600" dirty="0" err="1">
                <a:latin typeface="Lato Light" panose="020F0502020204030203" pitchFamily="34" charset="0"/>
                <a:ea typeface="Lato Light" panose="020F0502020204030203" pitchFamily="34" charset="0"/>
                <a:cs typeface="Lato Light" panose="020F0502020204030203" pitchFamily="34" charset="0"/>
              </a:rPr>
              <a:t>Nexl</a:t>
            </a:r>
            <a:r>
              <a:rPr lang="en-US" sz="1600" dirty="0">
                <a:latin typeface="Lato Light" panose="020F0502020204030203" pitchFamily="34" charset="0"/>
                <a:ea typeface="Lato Light" panose="020F0502020204030203" pitchFamily="34" charset="0"/>
                <a:cs typeface="Lato Light" panose="020F0502020204030203" pitchFamily="34" charset="0"/>
              </a:rPr>
              <a:t> account by opening </a:t>
            </a:r>
            <a:r>
              <a:rPr lang="en-US" sz="1600" dirty="0">
                <a:latin typeface="Lato Light" panose="020F0502020204030203" pitchFamily="34" charset="0"/>
                <a:ea typeface="Lato Light" panose="020F0502020204030203" pitchFamily="34" charset="0"/>
                <a:cs typeface="Lato Light" panose="020F0502020204030203" pitchFamily="34" charset="0"/>
                <a:hlinkClick r:id="rId2">
                  <a:extLst>
                    <a:ext uri="{A12FA001-AC4F-418D-AE19-62706E023703}">
                      <ahyp:hlinkClr xmlns:ahyp="http://schemas.microsoft.com/office/drawing/2018/hyperlinkcolor" val="tx"/>
                    </a:ext>
                  </a:extLst>
                </a:hlinkClick>
              </a:rPr>
              <a:t>360.nexl.io</a:t>
            </a:r>
            <a:r>
              <a:rPr lang="en-US" sz="1600" dirty="0">
                <a:latin typeface="Lato Light" panose="020F0502020204030203" pitchFamily="34" charset="0"/>
                <a:ea typeface="Lato Light" panose="020F0502020204030203" pitchFamily="34" charset="0"/>
                <a:cs typeface="Lato Light" panose="020F0502020204030203" pitchFamily="34" charset="0"/>
              </a:rPr>
              <a:t> in your preferred web browser</a:t>
            </a:r>
          </a:p>
          <a:p>
            <a:pPr marL="171450" indent="-171450">
              <a:lnSpc>
                <a:spcPct val="120000"/>
              </a:lnSpc>
              <a:buFont typeface="Arial" panose="020B0604020202020204" pitchFamily="34" charset="0"/>
              <a:buChar char="•"/>
            </a:pPr>
            <a:r>
              <a:rPr lang="en-US" sz="1600" dirty="0">
                <a:latin typeface="Lato Light" panose="020F0502020204030203" pitchFamily="34" charset="0"/>
                <a:ea typeface="Lato Light" panose="020F0502020204030203" pitchFamily="34" charset="0"/>
                <a:cs typeface="Lato Light" panose="020F0502020204030203" pitchFamily="34" charset="0"/>
              </a:rPr>
              <a:t>you will be directed to a login screen and will need to select the option “</a:t>
            </a:r>
            <a:r>
              <a:rPr lang="en-US" sz="1600" b="1" dirty="0">
                <a:latin typeface="Lato Light" panose="020F0502020204030203" pitchFamily="34" charset="0"/>
                <a:ea typeface="Lato Light" panose="020F0502020204030203" pitchFamily="34" charset="0"/>
                <a:cs typeface="Lato Light" panose="020F0502020204030203" pitchFamily="34" charset="0"/>
              </a:rPr>
              <a:t>Office 365 Login</a:t>
            </a:r>
            <a:r>
              <a:rPr lang="en-US" sz="1600" dirty="0">
                <a:latin typeface="Lato Light" panose="020F0502020204030203" pitchFamily="34" charset="0"/>
                <a:ea typeface="Lato Light" panose="020F0502020204030203" pitchFamily="34" charset="0"/>
                <a:cs typeface="Lato Light" panose="020F0502020204030203" pitchFamily="34" charset="0"/>
              </a:rPr>
              <a:t>”</a:t>
            </a:r>
          </a:p>
          <a:p>
            <a:pPr marL="171450" indent="-171450">
              <a:lnSpc>
                <a:spcPct val="120000"/>
              </a:lnSpc>
              <a:buFont typeface="Arial" panose="020B0604020202020204" pitchFamily="34" charset="0"/>
              <a:buChar char="•"/>
            </a:pPr>
            <a:r>
              <a:rPr lang="en-US" sz="1600" dirty="0">
                <a:latin typeface="Lato Light" panose="020F0502020204030203" pitchFamily="34" charset="0"/>
                <a:ea typeface="Lato Light" panose="020F0502020204030203" pitchFamily="34" charset="0"/>
                <a:cs typeface="Lato Light" panose="020F0502020204030203" pitchFamily="34" charset="0"/>
              </a:rPr>
              <a:t>note your session will remain active for 8 hours (meaning you will not have to login again until then)</a:t>
            </a:r>
          </a:p>
          <a:p>
            <a:pPr>
              <a:lnSpc>
                <a:spcPct val="120000"/>
              </a:lnSpc>
            </a:pPr>
            <a:r>
              <a:rPr lang="en-US" sz="1200" dirty="0">
                <a:latin typeface="Lato Light" panose="020F0502020204030203" pitchFamily="34" charset="0"/>
                <a:ea typeface="Lato Light" panose="020F0502020204030203" pitchFamily="34" charset="0"/>
                <a:cs typeface="Lato Light" panose="020F0502020204030203" pitchFamily="34" charset="0"/>
              </a:rPr>
              <a:t> </a:t>
            </a:r>
            <a:br>
              <a:rPr lang="en-US" sz="1200" b="1" dirty="0">
                <a:latin typeface="Lato Black" panose="020F0502020204030203" pitchFamily="34" charset="0"/>
                <a:ea typeface="Lato Black" panose="020F0502020204030203" pitchFamily="34" charset="0"/>
                <a:cs typeface="Lato Black" panose="020F0502020204030203" pitchFamily="34" charset="0"/>
              </a:rPr>
            </a:br>
            <a:endParaRPr lang="en-US" sz="1200" dirty="0">
              <a:latin typeface="Lato" panose="020F0502020204030203" pitchFamily="34" charset="0"/>
              <a:ea typeface="Lato" panose="020F0502020204030203" pitchFamily="34" charset="0"/>
              <a:cs typeface="Lato" panose="020F0502020204030203" pitchFamily="34" charset="0"/>
            </a:endParaRPr>
          </a:p>
        </p:txBody>
      </p:sp>
      <p:pic>
        <p:nvPicPr>
          <p:cNvPr id="6" name="Picture 5" descr="Graphical user interface&#10;&#10;Description automatically generated">
            <a:extLst>
              <a:ext uri="{FF2B5EF4-FFF2-40B4-BE49-F238E27FC236}">
                <a16:creationId xmlns:a16="http://schemas.microsoft.com/office/drawing/2014/main" id="{9662D0E1-8910-83AC-AB40-B67E30F8019A}"/>
              </a:ext>
            </a:extLst>
          </p:cNvPr>
          <p:cNvPicPr>
            <a:picLocks noChangeAspect="1"/>
          </p:cNvPicPr>
          <p:nvPr/>
        </p:nvPicPr>
        <p:blipFill>
          <a:blip r:embed="rId4"/>
          <a:stretch>
            <a:fillRect/>
          </a:stretch>
        </p:blipFill>
        <p:spPr>
          <a:xfrm>
            <a:off x="4943860" y="2794828"/>
            <a:ext cx="3732054" cy="3461179"/>
          </a:xfrm>
          <a:prstGeom prst="rect">
            <a:avLst/>
          </a:prstGeom>
        </p:spPr>
      </p:pic>
      <p:sp>
        <p:nvSpPr>
          <p:cNvPr id="9" name="Rectangle 8">
            <a:extLst>
              <a:ext uri="{FF2B5EF4-FFF2-40B4-BE49-F238E27FC236}">
                <a16:creationId xmlns:a16="http://schemas.microsoft.com/office/drawing/2014/main" id="{73ADC507-298E-0F98-5E24-CF4A0EA7ED76}"/>
              </a:ext>
            </a:extLst>
          </p:cNvPr>
          <p:cNvSpPr/>
          <p:nvPr/>
        </p:nvSpPr>
        <p:spPr>
          <a:xfrm>
            <a:off x="6095999" y="4909456"/>
            <a:ext cx="1458687" cy="171919"/>
          </a:xfrm>
          <a:prstGeom prst="rect">
            <a:avLst/>
          </a:pr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0136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98767E8-10B5-36AB-CA67-B244F25AC359}"/>
              </a:ext>
            </a:extLst>
          </p:cNvPr>
          <p:cNvSpPr/>
          <p:nvPr/>
        </p:nvSpPr>
        <p:spPr>
          <a:xfrm>
            <a:off x="0" y="0"/>
            <a:ext cx="2918564" cy="6858000"/>
          </a:xfrm>
          <a:prstGeom prst="rect">
            <a:avLst/>
          </a:prstGeom>
          <a:solidFill>
            <a:srgbClr val="4CA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Rectangle 12">
            <a:extLst>
              <a:ext uri="{FF2B5EF4-FFF2-40B4-BE49-F238E27FC236}">
                <a16:creationId xmlns:a16="http://schemas.microsoft.com/office/drawing/2014/main" id="{417AF164-4843-5F5C-3EE6-A0BE442FCC7F}"/>
              </a:ext>
            </a:extLst>
          </p:cNvPr>
          <p:cNvSpPr/>
          <p:nvPr/>
        </p:nvSpPr>
        <p:spPr>
          <a:xfrm>
            <a:off x="462185" y="0"/>
            <a:ext cx="2918564" cy="6858000"/>
          </a:xfrm>
          <a:prstGeom prst="rect">
            <a:avLst/>
          </a:prstGeom>
          <a:solidFill>
            <a:srgbClr val="031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itle 1">
            <a:extLst>
              <a:ext uri="{FF2B5EF4-FFF2-40B4-BE49-F238E27FC236}">
                <a16:creationId xmlns:a16="http://schemas.microsoft.com/office/drawing/2014/main" id="{23930EE9-3BF9-FE89-2738-A09EB0DD79D5}"/>
              </a:ext>
            </a:extLst>
          </p:cNvPr>
          <p:cNvSpPr>
            <a:spLocks noGrp="1"/>
          </p:cNvSpPr>
          <p:nvPr>
            <p:ph type="title"/>
          </p:nvPr>
        </p:nvSpPr>
        <p:spPr>
          <a:xfrm>
            <a:off x="3956703" y="365125"/>
            <a:ext cx="7397096" cy="1325563"/>
          </a:xfrm>
        </p:spPr>
        <p:txBody>
          <a:bodyPr>
            <a:normAutofit fontScale="90000"/>
          </a:bodyPr>
          <a:lstStyle/>
          <a:p>
            <a:r>
              <a:rPr lang="en-US" sz="3200" b="1" dirty="0">
                <a:latin typeface="Lato Black" panose="020F0502020204030203" pitchFamily="34" charset="0"/>
                <a:ea typeface="Lato Black" panose="020F0502020204030203" pitchFamily="34" charset="0"/>
                <a:cs typeface="Lato Black" panose="020F0502020204030203" pitchFamily="34" charset="0"/>
              </a:rPr>
              <a:t>Getting Started : </a:t>
            </a:r>
            <a:r>
              <a:rPr lang="en-US" sz="3200" b="1" dirty="0" err="1">
                <a:latin typeface="Lato Black" panose="020F0502020204030203" pitchFamily="34" charset="0"/>
                <a:ea typeface="Lato Black" panose="020F0502020204030203" pitchFamily="34" charset="0"/>
                <a:cs typeface="Lato Black" panose="020F0502020204030203" pitchFamily="34" charset="0"/>
              </a:rPr>
              <a:t>Nexl</a:t>
            </a:r>
            <a:r>
              <a:rPr lang="en-US" sz="3200" b="1" dirty="0">
                <a:latin typeface="Lato Black" panose="020F0502020204030203" pitchFamily="34" charset="0"/>
                <a:ea typeface="Lato Black" panose="020F0502020204030203" pitchFamily="34" charset="0"/>
                <a:cs typeface="Lato Black" panose="020F0502020204030203" pitchFamily="34" charset="0"/>
              </a:rPr>
              <a:t> CRM Plugin for Outlook </a:t>
            </a:r>
            <a:br>
              <a:rPr lang="en-US" sz="3200" b="1" dirty="0">
                <a:latin typeface="Lato Black" panose="020F0502020204030203" pitchFamily="34" charset="0"/>
                <a:ea typeface="Lato Black" panose="020F0502020204030203" pitchFamily="34" charset="0"/>
                <a:cs typeface="Lato Black" panose="020F0502020204030203" pitchFamily="34" charset="0"/>
              </a:rPr>
            </a:br>
            <a:endParaRPr lang="en-US" sz="3200" dirty="0">
              <a:latin typeface="Lato" panose="020F0502020204030203" pitchFamily="34" charset="0"/>
              <a:ea typeface="Lato" panose="020F0502020204030203" pitchFamily="34" charset="0"/>
              <a:cs typeface="Lato" panose="020F0502020204030203" pitchFamily="34" charset="0"/>
            </a:endParaRPr>
          </a:p>
        </p:txBody>
      </p:sp>
      <p:sp>
        <p:nvSpPr>
          <p:cNvPr id="8" name="Rectangle 7">
            <a:extLst>
              <a:ext uri="{FF2B5EF4-FFF2-40B4-BE49-F238E27FC236}">
                <a16:creationId xmlns:a16="http://schemas.microsoft.com/office/drawing/2014/main" id="{941E2575-556D-B1EF-9828-351FF001A81C}"/>
              </a:ext>
            </a:extLst>
          </p:cNvPr>
          <p:cNvSpPr/>
          <p:nvPr/>
        </p:nvSpPr>
        <p:spPr>
          <a:xfrm>
            <a:off x="704491" y="960045"/>
            <a:ext cx="2433952" cy="3416320"/>
          </a:xfrm>
          <a:prstGeom prst="rect">
            <a:avLst/>
          </a:prstGeom>
        </p:spPr>
        <p:txBody>
          <a:bodyPr wrap="square">
            <a:spAutoFit/>
          </a:bodyPr>
          <a:lstStyle/>
          <a:p>
            <a:r>
              <a:rPr lang="en-US" sz="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Nexl automatically captures all our contacts and interactions. As soon as you send an email or meet a contact, Nexl automatically creates a 360° view of the contact by combining all internal relationship data with external Data Enrichment sources</a:t>
            </a:r>
          </a:p>
          <a:p>
            <a:endParaRPr lang="en-US" sz="1200" dirty="0">
              <a:solidFill>
                <a:schemeClr val="bg1"/>
              </a:solidFill>
              <a:effectLst/>
              <a:latin typeface="Lato Light" panose="020F0502020204030203" pitchFamily="34" charset="0"/>
              <a:ea typeface="Lato Light" panose="020F0502020204030203" pitchFamily="34" charset="0"/>
              <a:cs typeface="Lato Light" panose="020F0502020204030203" pitchFamily="34" charset="0"/>
            </a:endParaRPr>
          </a:p>
          <a:p>
            <a:r>
              <a:rPr lang="en-US" sz="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Nexl is a web-based SaaS platform, fully integrated with our Office 365 environment. </a:t>
            </a:r>
          </a:p>
          <a:p>
            <a:endParaRPr lang="en-US" sz="1200" dirty="0">
              <a:solidFill>
                <a:schemeClr val="bg1"/>
              </a:solidFill>
              <a:effectLst/>
              <a:latin typeface="Lato Light" panose="020F0502020204030203" pitchFamily="34" charset="0"/>
              <a:ea typeface="Lato Light" panose="020F0502020204030203" pitchFamily="34" charset="0"/>
              <a:cs typeface="Lato Light" panose="020F0502020204030203" pitchFamily="34" charset="0"/>
            </a:endParaRPr>
          </a:p>
          <a:p>
            <a:r>
              <a:rPr lang="en-US" sz="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You can easily access your account by opening </a:t>
            </a:r>
          </a:p>
          <a:p>
            <a:r>
              <a:rPr lang="en-US" sz="1200" dirty="0">
                <a:solidFill>
                  <a:schemeClr val="bg1"/>
                </a:solidFill>
                <a:latin typeface="Lato Light" panose="020F0502020204030203" pitchFamily="34" charset="0"/>
                <a:ea typeface="Lato Light" panose="020F0502020204030203" pitchFamily="34" charset="0"/>
                <a:cs typeface="Lato Light" panose="020F0502020204030203" pitchFamily="34" charset="0"/>
                <a:hlinkClick r:id="rId2">
                  <a:extLst>
                    <a:ext uri="{A12FA001-AC4F-418D-AE19-62706E023703}">
                      <ahyp:hlinkClr xmlns:ahyp="http://schemas.microsoft.com/office/drawing/2018/hyperlinkcolor" val="tx"/>
                    </a:ext>
                  </a:extLst>
                </a:hlinkClick>
              </a:rPr>
              <a:t>360.nexl.io</a:t>
            </a:r>
            <a:r>
              <a:rPr lang="en-US" sz="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in your web browser, or through the add-in for Outlook.</a:t>
            </a:r>
            <a:endParaRPr lang="en-US" sz="1200" dirty="0">
              <a:solidFill>
                <a:schemeClr val="bg1"/>
              </a:solidFill>
              <a:effectLst/>
              <a:latin typeface="Lato Light" panose="020F0502020204030203" pitchFamily="34" charset="0"/>
              <a:ea typeface="Lato Light" panose="020F0502020204030203" pitchFamily="34" charset="0"/>
              <a:cs typeface="Lato Light" panose="020F0502020204030203" pitchFamily="34" charset="0"/>
            </a:endParaRPr>
          </a:p>
        </p:txBody>
      </p:sp>
      <p:sp>
        <p:nvSpPr>
          <p:cNvPr id="11" name="Rectangle 10">
            <a:extLst>
              <a:ext uri="{FF2B5EF4-FFF2-40B4-BE49-F238E27FC236}">
                <a16:creationId xmlns:a16="http://schemas.microsoft.com/office/drawing/2014/main" id="{41C2A1D0-CE16-DE92-CF87-669DDA29C80E}"/>
              </a:ext>
            </a:extLst>
          </p:cNvPr>
          <p:cNvSpPr/>
          <p:nvPr/>
        </p:nvSpPr>
        <p:spPr>
          <a:xfrm>
            <a:off x="922804" y="6019512"/>
            <a:ext cx="2348494" cy="584775"/>
          </a:xfrm>
          <a:prstGeom prst="rect">
            <a:avLst/>
          </a:prstGeom>
        </p:spPr>
        <p:txBody>
          <a:bodyPr wrap="square">
            <a:spAutoFit/>
          </a:bodyPr>
          <a:lstStyle/>
          <a:p>
            <a:r>
              <a:rPr lang="en-US" sz="3200" u="sng" dirty="0">
                <a:solidFill>
                  <a:schemeClr val="bg1"/>
                </a:solidFill>
                <a:latin typeface="Lato Light" panose="020F0502020204030203" pitchFamily="34" charset="0"/>
                <a:ea typeface="Lato Light" panose="020F0502020204030203" pitchFamily="34" charset="0"/>
                <a:cs typeface="Lato Light" panose="020F0502020204030203" pitchFamily="34" charset="0"/>
                <a:hlinkClick r:id="rId2">
                  <a:extLst>
                    <a:ext uri="{A12FA001-AC4F-418D-AE19-62706E023703}">
                      <ahyp:hlinkClr xmlns:ahyp="http://schemas.microsoft.com/office/drawing/2018/hyperlinkcolor" val="tx"/>
                    </a:ext>
                  </a:extLst>
                </a:hlinkClick>
              </a:rPr>
              <a:t>360.nexl.io</a:t>
            </a:r>
            <a:r>
              <a:rPr lang="en-US" sz="3200" u="sng" dirty="0">
                <a:solidFill>
                  <a:schemeClr val="bg1"/>
                </a:solidFill>
                <a:latin typeface="Lato Light" panose="020F0502020204030203" pitchFamily="34" charset="0"/>
                <a:ea typeface="Lato Light" panose="020F0502020204030203" pitchFamily="34" charset="0"/>
                <a:cs typeface="Lato Light" panose="020F0502020204030203" pitchFamily="34" charset="0"/>
              </a:rPr>
              <a:t> </a:t>
            </a:r>
            <a:endParaRPr lang="es-ES_tradnl" sz="3200" u="sng" dirty="0"/>
          </a:p>
        </p:txBody>
      </p:sp>
      <p:grpSp>
        <p:nvGrpSpPr>
          <p:cNvPr id="10" name="Group 9">
            <a:extLst>
              <a:ext uri="{FF2B5EF4-FFF2-40B4-BE49-F238E27FC236}">
                <a16:creationId xmlns:a16="http://schemas.microsoft.com/office/drawing/2014/main" id="{02B5CD9E-8827-0377-7E3D-E212D02E6070}"/>
              </a:ext>
            </a:extLst>
          </p:cNvPr>
          <p:cNvGrpSpPr/>
          <p:nvPr/>
        </p:nvGrpSpPr>
        <p:grpSpPr>
          <a:xfrm>
            <a:off x="10794015" y="6137910"/>
            <a:ext cx="1107760" cy="521636"/>
            <a:chOff x="10722427" y="6148795"/>
            <a:chExt cx="1107760" cy="521636"/>
          </a:xfrm>
        </p:grpSpPr>
        <p:pic>
          <p:nvPicPr>
            <p:cNvPr id="14" name="Picture 13" descr="Logo&#10;&#10;Description automatically generated">
              <a:extLst>
                <a:ext uri="{FF2B5EF4-FFF2-40B4-BE49-F238E27FC236}">
                  <a16:creationId xmlns:a16="http://schemas.microsoft.com/office/drawing/2014/main" id="{09AB2729-F69D-5C99-2244-F9B10D7A508D}"/>
                </a:ext>
              </a:extLst>
            </p:cNvPr>
            <p:cNvPicPr>
              <a:picLocks noChangeAspect="1"/>
            </p:cNvPicPr>
            <p:nvPr/>
          </p:nvPicPr>
          <p:blipFill>
            <a:blip r:embed="rId3"/>
            <a:stretch>
              <a:fillRect/>
            </a:stretch>
          </p:blipFill>
          <p:spPr>
            <a:xfrm>
              <a:off x="10902669" y="6148795"/>
              <a:ext cx="927518" cy="521636"/>
            </a:xfrm>
            <a:prstGeom prst="rect">
              <a:avLst/>
            </a:prstGeom>
          </p:spPr>
        </p:pic>
        <p:cxnSp>
          <p:nvCxnSpPr>
            <p:cNvPr id="16" name="Straight Connector 15">
              <a:extLst>
                <a:ext uri="{FF2B5EF4-FFF2-40B4-BE49-F238E27FC236}">
                  <a16:creationId xmlns:a16="http://schemas.microsoft.com/office/drawing/2014/main" id="{E1F6948B-4CD7-14B7-5FDD-7346304C792C}"/>
                </a:ext>
              </a:extLst>
            </p:cNvPr>
            <p:cNvCxnSpPr/>
            <p:nvPr/>
          </p:nvCxnSpPr>
          <p:spPr>
            <a:xfrm>
              <a:off x="10722427" y="6234625"/>
              <a:ext cx="0" cy="351233"/>
            </a:xfrm>
            <a:prstGeom prst="line">
              <a:avLst/>
            </a:prstGeom>
          </p:spPr>
          <p:style>
            <a:lnRef idx="1">
              <a:schemeClr val="dk1"/>
            </a:lnRef>
            <a:fillRef idx="0">
              <a:schemeClr val="dk1"/>
            </a:fillRef>
            <a:effectRef idx="0">
              <a:schemeClr val="dk1"/>
            </a:effectRef>
            <a:fontRef idx="minor">
              <a:schemeClr val="tx1"/>
            </a:fontRef>
          </p:style>
        </p:cxnSp>
      </p:grpSp>
      <p:sp>
        <p:nvSpPr>
          <p:cNvPr id="4" name="Title 1">
            <a:extLst>
              <a:ext uri="{FF2B5EF4-FFF2-40B4-BE49-F238E27FC236}">
                <a16:creationId xmlns:a16="http://schemas.microsoft.com/office/drawing/2014/main" id="{EF515221-A23C-4656-D7A8-8C2F4D95258A}"/>
              </a:ext>
            </a:extLst>
          </p:cNvPr>
          <p:cNvSpPr txBox="1">
            <a:spLocks/>
          </p:cNvSpPr>
          <p:nvPr/>
        </p:nvSpPr>
        <p:spPr>
          <a:xfrm>
            <a:off x="3956703" y="1528333"/>
            <a:ext cx="5047597" cy="18986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1050" dirty="0">
                <a:latin typeface="Lato Light" panose="020F0502020204030203" pitchFamily="34" charset="0"/>
                <a:ea typeface="Lato Light" panose="020F0502020204030203" pitchFamily="34" charset="0"/>
                <a:cs typeface="Lato Light" panose="020F0502020204030203" pitchFamily="34" charset="0"/>
              </a:rPr>
              <a:t>You now have the added benefit of leveraging all the benefits of </a:t>
            </a:r>
            <a:r>
              <a:rPr lang="en-US" sz="1050" dirty="0" err="1">
                <a:latin typeface="Lato Light" panose="020F0502020204030203" pitchFamily="34" charset="0"/>
                <a:ea typeface="Lato Light" panose="020F0502020204030203" pitchFamily="34" charset="0"/>
                <a:cs typeface="Lato Light" panose="020F0502020204030203" pitchFamily="34" charset="0"/>
              </a:rPr>
              <a:t>Nexl</a:t>
            </a:r>
            <a:r>
              <a:rPr lang="en-US" sz="1050" dirty="0">
                <a:latin typeface="Lato Light" panose="020F0502020204030203" pitchFamily="34" charset="0"/>
                <a:ea typeface="Lato Light" panose="020F0502020204030203" pitchFamily="34" charset="0"/>
                <a:cs typeface="Lato Light" panose="020F0502020204030203" pitchFamily="34" charset="0"/>
              </a:rPr>
              <a:t> right from your inbox through our custom </a:t>
            </a:r>
            <a:r>
              <a:rPr lang="en-US" sz="1050" dirty="0" err="1">
                <a:latin typeface="Lato Light" panose="020F0502020204030203" pitchFamily="34" charset="0"/>
                <a:ea typeface="Lato Light" panose="020F0502020204030203" pitchFamily="34" charset="0"/>
                <a:cs typeface="Lato Light" panose="020F0502020204030203" pitchFamily="34" charset="0"/>
              </a:rPr>
              <a:t>Nexl</a:t>
            </a:r>
            <a:r>
              <a:rPr lang="en-US" sz="1050" dirty="0">
                <a:latin typeface="Lato Light" panose="020F0502020204030203" pitchFamily="34" charset="0"/>
                <a:ea typeface="Lato Light" panose="020F0502020204030203" pitchFamily="34" charset="0"/>
                <a:cs typeface="Lato Light" panose="020F0502020204030203" pitchFamily="34" charset="0"/>
              </a:rPr>
              <a:t> CRM plugin, meaning you don’t have to switch applications to access your contact information.</a:t>
            </a:r>
          </a:p>
          <a:p>
            <a:pPr>
              <a:lnSpc>
                <a:spcPct val="120000"/>
              </a:lnSpc>
            </a:pPr>
            <a:endParaRPr lang="en-US" sz="1050" dirty="0">
              <a:latin typeface="Lato Light" panose="020F0502020204030203" pitchFamily="34" charset="0"/>
              <a:ea typeface="Lato Light" panose="020F0502020204030203" pitchFamily="34" charset="0"/>
              <a:cs typeface="Lato Light" panose="020F0502020204030203" pitchFamily="34" charset="0"/>
            </a:endParaRPr>
          </a:p>
          <a:p>
            <a:pPr>
              <a:lnSpc>
                <a:spcPct val="120000"/>
              </a:lnSpc>
            </a:pPr>
            <a:r>
              <a:rPr lang="en-US" sz="1050" dirty="0">
                <a:latin typeface="Lato Light" panose="020F0502020204030203" pitchFamily="34" charset="0"/>
                <a:ea typeface="Lato Light" panose="020F0502020204030203" pitchFamily="34" charset="0"/>
                <a:cs typeface="Lato Light" panose="020F0502020204030203" pitchFamily="34" charset="0"/>
              </a:rPr>
              <a:t>Activating this feature is quick and easy:</a:t>
            </a:r>
          </a:p>
          <a:p>
            <a:pPr marL="285750" indent="-285750">
              <a:lnSpc>
                <a:spcPct val="120000"/>
              </a:lnSpc>
              <a:buFont typeface="Arial" panose="020B0604020202020204" pitchFamily="34" charset="0"/>
              <a:buChar char="•"/>
            </a:pPr>
            <a:r>
              <a:rPr lang="en-US" sz="1050" dirty="0">
                <a:latin typeface="Lato Light" panose="020F0502020204030203" pitchFamily="34" charset="0"/>
                <a:ea typeface="Lato Light" panose="020F0502020204030203" pitchFamily="34" charset="0"/>
                <a:cs typeface="Lato Light" panose="020F0502020204030203" pitchFamily="34" charset="0"/>
              </a:rPr>
              <a:t>click on the </a:t>
            </a:r>
            <a:r>
              <a:rPr lang="en-US" sz="1050" b="1" dirty="0" err="1">
                <a:latin typeface="Lato Light" panose="020F0502020204030203" pitchFamily="34" charset="0"/>
                <a:ea typeface="Lato Light" panose="020F0502020204030203" pitchFamily="34" charset="0"/>
                <a:cs typeface="Lato Light" panose="020F0502020204030203" pitchFamily="34" charset="0"/>
              </a:rPr>
              <a:t>Nexl</a:t>
            </a:r>
            <a:r>
              <a:rPr lang="en-US" sz="1050" b="1" dirty="0">
                <a:latin typeface="Lato Light" panose="020F0502020204030203" pitchFamily="34" charset="0"/>
                <a:ea typeface="Lato Light" panose="020F0502020204030203" pitchFamily="34" charset="0"/>
                <a:cs typeface="Lato Light" panose="020F0502020204030203" pitchFamily="34" charset="0"/>
              </a:rPr>
              <a:t> CRM icon </a:t>
            </a:r>
            <a:r>
              <a:rPr lang="en-US" sz="1050" dirty="0">
                <a:latin typeface="Lato Light" panose="020F0502020204030203" pitchFamily="34" charset="0"/>
                <a:ea typeface="Lato Light" panose="020F0502020204030203" pitchFamily="34" charset="0"/>
                <a:cs typeface="Lato Light" panose="020F0502020204030203" pitchFamily="34" charset="0"/>
              </a:rPr>
              <a:t>on your toolbar and </a:t>
            </a:r>
            <a:r>
              <a:rPr lang="en-US" sz="1050" b="1" dirty="0">
                <a:latin typeface="Lato Light" panose="020F0502020204030203" pitchFamily="34" charset="0"/>
                <a:ea typeface="Lato Light" panose="020F0502020204030203" pitchFamily="34" charset="0"/>
                <a:cs typeface="Lato Light" panose="020F0502020204030203" pitchFamily="34" charset="0"/>
              </a:rPr>
              <a:t>pin</a:t>
            </a:r>
            <a:r>
              <a:rPr lang="en-US" sz="1050" dirty="0">
                <a:latin typeface="Lato Light" panose="020F0502020204030203" pitchFamily="34" charset="0"/>
                <a:ea typeface="Lato Light" panose="020F0502020204030203" pitchFamily="34" charset="0"/>
                <a:cs typeface="Lato Light" panose="020F0502020204030203" pitchFamily="34" charset="0"/>
              </a:rPr>
              <a:t> it so that it sticks</a:t>
            </a:r>
          </a:p>
          <a:p>
            <a:pPr marL="285750" indent="-285750">
              <a:lnSpc>
                <a:spcPct val="120000"/>
              </a:lnSpc>
              <a:buFont typeface="Arial" panose="020B0604020202020204" pitchFamily="34" charset="0"/>
              <a:buChar char="•"/>
            </a:pPr>
            <a:r>
              <a:rPr lang="en-US" sz="1050" dirty="0">
                <a:latin typeface="Lato Light" panose="020F0502020204030203" pitchFamily="34" charset="0"/>
                <a:ea typeface="Lato Light" panose="020F0502020204030203" pitchFamily="34" charset="0"/>
                <a:cs typeface="Lato Light" panose="020F0502020204030203" pitchFamily="34" charset="0"/>
              </a:rPr>
              <a:t>if your session has expired follow the login prompts (as you would do in the web browser)</a:t>
            </a:r>
          </a:p>
          <a:p>
            <a:pPr marL="285750" indent="-285750">
              <a:lnSpc>
                <a:spcPct val="120000"/>
              </a:lnSpc>
              <a:buFont typeface="Arial" panose="020B0604020202020204" pitchFamily="34" charset="0"/>
              <a:buChar char="•"/>
            </a:pPr>
            <a:r>
              <a:rPr lang="en-US" sz="1050" dirty="0">
                <a:latin typeface="Lato Light" panose="020F0502020204030203" pitchFamily="34" charset="0"/>
                <a:ea typeface="Lato Light" panose="020F0502020204030203" pitchFamily="34" charset="0"/>
                <a:cs typeface="Lato Light" panose="020F0502020204030203" pitchFamily="34" charset="0"/>
              </a:rPr>
              <a:t>just to note that you will need to be on a specific mail to create opportunities, log BD activity and more</a:t>
            </a:r>
          </a:p>
          <a:p>
            <a:pPr>
              <a:lnSpc>
                <a:spcPct val="120000"/>
              </a:lnSpc>
            </a:pPr>
            <a:r>
              <a:rPr lang="en-US" sz="1200" dirty="0">
                <a:latin typeface="Lato Light" panose="020F0502020204030203" pitchFamily="34" charset="0"/>
                <a:ea typeface="Lato Light" panose="020F0502020204030203" pitchFamily="34" charset="0"/>
                <a:cs typeface="Lato Light" panose="020F0502020204030203" pitchFamily="34" charset="0"/>
              </a:rPr>
              <a:t> </a:t>
            </a:r>
            <a:br>
              <a:rPr lang="en-US" sz="1200" b="1" dirty="0">
                <a:latin typeface="Lato Black" panose="020F0502020204030203" pitchFamily="34" charset="0"/>
                <a:ea typeface="Lato Black" panose="020F0502020204030203" pitchFamily="34" charset="0"/>
                <a:cs typeface="Lato Black" panose="020F0502020204030203" pitchFamily="34" charset="0"/>
              </a:rPr>
            </a:br>
            <a:endParaRPr lang="en-US" sz="1200" dirty="0">
              <a:latin typeface="Lato" panose="020F0502020204030203" pitchFamily="34" charset="0"/>
              <a:ea typeface="Lato" panose="020F0502020204030203" pitchFamily="34" charset="0"/>
              <a:cs typeface="Lato" panose="020F0502020204030203" pitchFamily="34" charset="0"/>
            </a:endParaRPr>
          </a:p>
        </p:txBody>
      </p:sp>
      <p:pic>
        <p:nvPicPr>
          <p:cNvPr id="7" name="Picture 6" descr="Graphical user interface, application&#10;&#10;Description automatically generated">
            <a:extLst>
              <a:ext uri="{FF2B5EF4-FFF2-40B4-BE49-F238E27FC236}">
                <a16:creationId xmlns:a16="http://schemas.microsoft.com/office/drawing/2014/main" id="{38012B37-5315-517E-8FD3-E01FA4BFA8E5}"/>
              </a:ext>
            </a:extLst>
          </p:cNvPr>
          <p:cNvPicPr>
            <a:picLocks noChangeAspect="1"/>
          </p:cNvPicPr>
          <p:nvPr/>
        </p:nvPicPr>
        <p:blipFill rotWithShape="1">
          <a:blip r:embed="rId4"/>
          <a:srcRect b="7060"/>
          <a:stretch/>
        </p:blipFill>
        <p:spPr>
          <a:xfrm>
            <a:off x="4020203" y="3264634"/>
            <a:ext cx="4851044" cy="3339653"/>
          </a:xfrm>
          <a:prstGeom prst="rect">
            <a:avLst/>
          </a:prstGeom>
        </p:spPr>
      </p:pic>
      <p:pic>
        <p:nvPicPr>
          <p:cNvPr id="17" name="Picture 16" descr="Graphical user interface, text, application&#10;&#10;Description automatically generated">
            <a:extLst>
              <a:ext uri="{FF2B5EF4-FFF2-40B4-BE49-F238E27FC236}">
                <a16:creationId xmlns:a16="http://schemas.microsoft.com/office/drawing/2014/main" id="{BB52124A-BC48-CF75-C691-9BDFC818DBA1}"/>
              </a:ext>
            </a:extLst>
          </p:cNvPr>
          <p:cNvPicPr>
            <a:picLocks noChangeAspect="1"/>
          </p:cNvPicPr>
          <p:nvPr/>
        </p:nvPicPr>
        <p:blipFill rotWithShape="1">
          <a:blip r:embed="rId5"/>
          <a:srcRect b="5228"/>
          <a:stretch/>
        </p:blipFill>
        <p:spPr>
          <a:xfrm>
            <a:off x="9134051" y="1041023"/>
            <a:ext cx="2767724" cy="4447222"/>
          </a:xfrm>
          <a:prstGeom prst="rect">
            <a:avLst/>
          </a:prstGeom>
        </p:spPr>
      </p:pic>
    </p:spTree>
    <p:extLst>
      <p:ext uri="{BB962C8B-B14F-4D97-AF65-F5344CB8AC3E}">
        <p14:creationId xmlns:p14="http://schemas.microsoft.com/office/powerpoint/2010/main" val="1633825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F58A250-4F0B-0BA2-E7A0-BF443E2F8C21}"/>
              </a:ext>
            </a:extLst>
          </p:cNvPr>
          <p:cNvSpPr/>
          <p:nvPr/>
        </p:nvSpPr>
        <p:spPr>
          <a:xfrm>
            <a:off x="833870" y="1582309"/>
            <a:ext cx="3520774" cy="4929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Rectangle 14">
            <a:extLst>
              <a:ext uri="{FF2B5EF4-FFF2-40B4-BE49-F238E27FC236}">
                <a16:creationId xmlns:a16="http://schemas.microsoft.com/office/drawing/2014/main" id="{8848EDEA-53B7-771F-1485-E5B6793880C2}"/>
              </a:ext>
            </a:extLst>
          </p:cNvPr>
          <p:cNvSpPr/>
          <p:nvPr/>
        </p:nvSpPr>
        <p:spPr>
          <a:xfrm>
            <a:off x="4644889" y="1582310"/>
            <a:ext cx="3520774" cy="4929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Rectangle 15">
            <a:extLst>
              <a:ext uri="{FF2B5EF4-FFF2-40B4-BE49-F238E27FC236}">
                <a16:creationId xmlns:a16="http://schemas.microsoft.com/office/drawing/2014/main" id="{01F57DF0-25C0-036E-A6CC-9EF269EAD432}"/>
              </a:ext>
            </a:extLst>
          </p:cNvPr>
          <p:cNvSpPr/>
          <p:nvPr/>
        </p:nvSpPr>
        <p:spPr>
          <a:xfrm>
            <a:off x="8427269" y="1582310"/>
            <a:ext cx="3520774" cy="4929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Rectangle 16">
            <a:extLst>
              <a:ext uri="{FF2B5EF4-FFF2-40B4-BE49-F238E27FC236}">
                <a16:creationId xmlns:a16="http://schemas.microsoft.com/office/drawing/2014/main" id="{7EE17EFC-E665-A483-4FBB-5798C283B492}"/>
              </a:ext>
            </a:extLst>
          </p:cNvPr>
          <p:cNvSpPr/>
          <p:nvPr/>
        </p:nvSpPr>
        <p:spPr>
          <a:xfrm>
            <a:off x="833870" y="1582309"/>
            <a:ext cx="3520774" cy="686825"/>
          </a:xfrm>
          <a:prstGeom prst="rect">
            <a:avLst/>
          </a:prstGeom>
          <a:solidFill>
            <a:srgbClr val="031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Rectangle 17">
            <a:extLst>
              <a:ext uri="{FF2B5EF4-FFF2-40B4-BE49-F238E27FC236}">
                <a16:creationId xmlns:a16="http://schemas.microsoft.com/office/drawing/2014/main" id="{9DF4D27B-C03E-2CCE-50CB-C0F5A9A2F8B3}"/>
              </a:ext>
            </a:extLst>
          </p:cNvPr>
          <p:cNvSpPr/>
          <p:nvPr/>
        </p:nvSpPr>
        <p:spPr>
          <a:xfrm>
            <a:off x="4644889" y="1582309"/>
            <a:ext cx="3520774" cy="686825"/>
          </a:xfrm>
          <a:prstGeom prst="rect">
            <a:avLst/>
          </a:prstGeom>
          <a:solidFill>
            <a:srgbClr val="031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9" name="Rectangle 18">
            <a:extLst>
              <a:ext uri="{FF2B5EF4-FFF2-40B4-BE49-F238E27FC236}">
                <a16:creationId xmlns:a16="http://schemas.microsoft.com/office/drawing/2014/main" id="{44DB1A02-B206-A41D-315D-D09F094E6A9C}"/>
              </a:ext>
            </a:extLst>
          </p:cNvPr>
          <p:cNvSpPr/>
          <p:nvPr/>
        </p:nvSpPr>
        <p:spPr>
          <a:xfrm>
            <a:off x="8427269" y="1582308"/>
            <a:ext cx="3520774" cy="686825"/>
          </a:xfrm>
          <a:prstGeom prst="rect">
            <a:avLst/>
          </a:prstGeom>
          <a:solidFill>
            <a:srgbClr val="031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itle 1">
            <a:extLst>
              <a:ext uri="{FF2B5EF4-FFF2-40B4-BE49-F238E27FC236}">
                <a16:creationId xmlns:a16="http://schemas.microsoft.com/office/drawing/2014/main" id="{23930EE9-3BF9-FE89-2738-A09EB0DD79D5}"/>
              </a:ext>
            </a:extLst>
          </p:cNvPr>
          <p:cNvSpPr>
            <a:spLocks noGrp="1"/>
          </p:cNvSpPr>
          <p:nvPr>
            <p:ph type="title"/>
          </p:nvPr>
        </p:nvSpPr>
        <p:spPr>
          <a:xfrm>
            <a:off x="3804770" y="257720"/>
            <a:ext cx="7909143" cy="686825"/>
          </a:xfrm>
        </p:spPr>
        <p:txBody>
          <a:bodyPr>
            <a:normAutofit/>
          </a:bodyPr>
          <a:lstStyle/>
          <a:p>
            <a:pPr algn="r"/>
            <a:r>
              <a:rPr lang="en-US" sz="3200" b="1" dirty="0">
                <a:latin typeface="Lato Black" panose="020F0502020204030203" pitchFamily="34" charset="0"/>
                <a:ea typeface="Lato Black" panose="020F0502020204030203" pitchFamily="34" charset="0"/>
                <a:cs typeface="Lato Black" panose="020F0502020204030203" pitchFamily="34" charset="0"/>
              </a:rPr>
              <a:t>Benefits of using Nexl</a:t>
            </a:r>
            <a:endParaRPr lang="en-US" sz="3200" dirty="0">
              <a:latin typeface="Lato" panose="020F0502020204030203" pitchFamily="34" charset="0"/>
              <a:ea typeface="Lato" panose="020F0502020204030203" pitchFamily="34" charset="0"/>
              <a:cs typeface="Lato" panose="020F0502020204030203" pitchFamily="34" charset="0"/>
            </a:endParaRPr>
          </a:p>
        </p:txBody>
      </p:sp>
      <p:sp>
        <p:nvSpPr>
          <p:cNvPr id="7" name="Rectangle 6">
            <a:extLst>
              <a:ext uri="{FF2B5EF4-FFF2-40B4-BE49-F238E27FC236}">
                <a16:creationId xmlns:a16="http://schemas.microsoft.com/office/drawing/2014/main" id="{49D87316-646E-FE1E-82EA-A267F18B3A56}"/>
              </a:ext>
            </a:extLst>
          </p:cNvPr>
          <p:cNvSpPr/>
          <p:nvPr/>
        </p:nvSpPr>
        <p:spPr>
          <a:xfrm>
            <a:off x="1" y="0"/>
            <a:ext cx="462184" cy="6858000"/>
          </a:xfrm>
          <a:prstGeom prst="rect">
            <a:avLst/>
          </a:prstGeom>
          <a:solidFill>
            <a:srgbClr val="4CA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Content Placeholder 2">
            <a:extLst>
              <a:ext uri="{FF2B5EF4-FFF2-40B4-BE49-F238E27FC236}">
                <a16:creationId xmlns:a16="http://schemas.microsoft.com/office/drawing/2014/main" id="{79D7BCA5-4272-44B6-922C-834A6B71370F}"/>
              </a:ext>
            </a:extLst>
          </p:cNvPr>
          <p:cNvSpPr>
            <a:spLocks noGrp="1"/>
          </p:cNvSpPr>
          <p:nvPr>
            <p:ph idx="1"/>
          </p:nvPr>
        </p:nvSpPr>
        <p:spPr>
          <a:xfrm>
            <a:off x="1253327" y="1730849"/>
            <a:ext cx="2785936" cy="392150"/>
          </a:xfrm>
        </p:spPr>
        <p:txBody>
          <a:bodyPr>
            <a:normAutofit/>
          </a:bodyPr>
          <a:lstStyle/>
          <a:p>
            <a:pPr marL="0" indent="0" algn="ctr">
              <a:buNone/>
            </a:pPr>
            <a:r>
              <a:rPr lang="en-US" sz="2000" dirty="0">
                <a:solidFill>
                  <a:schemeClr val="bg1"/>
                </a:solidFill>
                <a:latin typeface="Lato Light" panose="020F0502020204030203" pitchFamily="34" charset="0"/>
                <a:ea typeface="Lato Light" panose="020F0502020204030203" pitchFamily="34" charset="0"/>
                <a:cs typeface="Lato Light" panose="020F0502020204030203" pitchFamily="34" charset="0"/>
              </a:rPr>
              <a:t>PARTNERS</a:t>
            </a:r>
          </a:p>
        </p:txBody>
      </p:sp>
      <p:sp>
        <p:nvSpPr>
          <p:cNvPr id="11" name="Content Placeholder 2">
            <a:extLst>
              <a:ext uri="{FF2B5EF4-FFF2-40B4-BE49-F238E27FC236}">
                <a16:creationId xmlns:a16="http://schemas.microsoft.com/office/drawing/2014/main" id="{151D81B1-89E6-02A9-7F46-766737540EF6}"/>
              </a:ext>
            </a:extLst>
          </p:cNvPr>
          <p:cNvSpPr txBox="1">
            <a:spLocks/>
          </p:cNvSpPr>
          <p:nvPr/>
        </p:nvSpPr>
        <p:spPr>
          <a:xfrm>
            <a:off x="4662539" y="1730849"/>
            <a:ext cx="3520773" cy="4080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chemeClr val="bg1"/>
                </a:solidFill>
                <a:latin typeface="Lato Light" panose="020F0502020204030203" pitchFamily="34" charset="0"/>
                <a:ea typeface="Lato Light" panose="020F0502020204030203" pitchFamily="34" charset="0"/>
                <a:cs typeface="Lato Light" panose="020F0502020204030203" pitchFamily="34" charset="0"/>
              </a:rPr>
              <a:t>BUSINESS DEVELOPMENT</a:t>
            </a:r>
          </a:p>
        </p:txBody>
      </p:sp>
      <p:sp>
        <p:nvSpPr>
          <p:cNvPr id="12" name="Content Placeholder 2">
            <a:extLst>
              <a:ext uri="{FF2B5EF4-FFF2-40B4-BE49-F238E27FC236}">
                <a16:creationId xmlns:a16="http://schemas.microsoft.com/office/drawing/2014/main" id="{CC5BA68B-0B57-E42D-BCC2-BFEE2A281A5A}"/>
              </a:ext>
            </a:extLst>
          </p:cNvPr>
          <p:cNvSpPr txBox="1">
            <a:spLocks/>
          </p:cNvSpPr>
          <p:nvPr/>
        </p:nvSpPr>
        <p:spPr>
          <a:xfrm>
            <a:off x="8636429" y="1730849"/>
            <a:ext cx="3077484" cy="4080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chemeClr val="bg1"/>
                </a:solidFill>
                <a:latin typeface="Lato Light" panose="020F0502020204030203" pitchFamily="34" charset="0"/>
                <a:ea typeface="Lato Light" panose="020F0502020204030203" pitchFamily="34" charset="0"/>
                <a:cs typeface="Lato Light" panose="020F0502020204030203" pitchFamily="34" charset="0"/>
              </a:rPr>
              <a:t>MARKETING</a:t>
            </a:r>
          </a:p>
        </p:txBody>
      </p:sp>
      <p:pic>
        <p:nvPicPr>
          <p:cNvPr id="23" name="Picture 22" descr="A picture containing shape&#10;&#10;Description automatically generated">
            <a:extLst>
              <a:ext uri="{FF2B5EF4-FFF2-40B4-BE49-F238E27FC236}">
                <a16:creationId xmlns:a16="http://schemas.microsoft.com/office/drawing/2014/main" id="{9B29501B-73AC-D3AC-DC8D-F40184DAAF1A}"/>
              </a:ext>
            </a:extLst>
          </p:cNvPr>
          <p:cNvPicPr>
            <a:picLocks noChangeAspect="1"/>
          </p:cNvPicPr>
          <p:nvPr/>
        </p:nvPicPr>
        <p:blipFill>
          <a:blip r:embed="rId2"/>
          <a:stretch>
            <a:fillRect/>
          </a:stretch>
        </p:blipFill>
        <p:spPr>
          <a:xfrm>
            <a:off x="6498358" y="-63594"/>
            <a:ext cx="1116144" cy="1329452"/>
          </a:xfrm>
          <a:prstGeom prst="rect">
            <a:avLst/>
          </a:prstGeom>
        </p:spPr>
      </p:pic>
      <p:sp>
        <p:nvSpPr>
          <p:cNvPr id="24" name="TextBox 23">
            <a:extLst>
              <a:ext uri="{FF2B5EF4-FFF2-40B4-BE49-F238E27FC236}">
                <a16:creationId xmlns:a16="http://schemas.microsoft.com/office/drawing/2014/main" id="{9FFFB284-FB2C-AF06-3932-A2C9D59F196F}"/>
              </a:ext>
            </a:extLst>
          </p:cNvPr>
          <p:cNvSpPr txBox="1"/>
          <p:nvPr/>
        </p:nvSpPr>
        <p:spPr>
          <a:xfrm>
            <a:off x="1009816" y="2456953"/>
            <a:ext cx="3093057" cy="3801041"/>
          </a:xfrm>
          <a:prstGeom prst="rect">
            <a:avLst/>
          </a:prstGeom>
          <a:noFill/>
        </p:spPr>
        <p:txBody>
          <a:bodyPr wrap="square" rtlCol="0">
            <a:spAutoFit/>
          </a:bodyPr>
          <a:lstStyle/>
          <a:p>
            <a:pPr marL="285750" indent="-285750">
              <a:spcAft>
                <a:spcPts val="900"/>
              </a:spcAft>
              <a:buFont typeface="Arial" panose="020B0604020202020204" pitchFamily="34" charset="0"/>
              <a:buChar char="•"/>
            </a:pPr>
            <a:r>
              <a:rPr lang="en-US" sz="1400" dirty="0">
                <a:latin typeface="Lato Light" panose="020F0502020204030203" pitchFamily="34" charset="0"/>
                <a:ea typeface="Lato Light" panose="020F0502020204030203" pitchFamily="34" charset="0"/>
                <a:cs typeface="Lato Light" panose="020F0502020204030203" pitchFamily="34" charset="0"/>
              </a:rPr>
              <a:t>Stay on top of your most valuable relationships</a:t>
            </a:r>
          </a:p>
          <a:p>
            <a:pPr marL="285750" indent="-285750">
              <a:spcAft>
                <a:spcPts val="900"/>
              </a:spcAft>
              <a:buFont typeface="Arial" panose="020B0604020202020204" pitchFamily="34" charset="0"/>
              <a:buChar char="•"/>
            </a:pPr>
            <a:r>
              <a:rPr lang="en-US" sz="1400" dirty="0">
                <a:latin typeface="Lato Light" panose="020F0502020204030203" pitchFamily="34" charset="0"/>
                <a:ea typeface="Lato Light" panose="020F0502020204030203" pitchFamily="34" charset="0"/>
                <a:cs typeface="Lato Light" panose="020F0502020204030203" pitchFamily="34" charset="0"/>
              </a:rPr>
              <a:t>Win new business, retain clients and get more referrals</a:t>
            </a:r>
          </a:p>
          <a:p>
            <a:pPr marL="285750" indent="-285750">
              <a:spcAft>
                <a:spcPts val="900"/>
              </a:spcAft>
              <a:buFont typeface="Arial" panose="020B0604020202020204" pitchFamily="34" charset="0"/>
              <a:buChar char="•"/>
            </a:pPr>
            <a:r>
              <a:rPr lang="en-US" sz="1400" dirty="0">
                <a:latin typeface="Lato Light" panose="020F0502020204030203" pitchFamily="34" charset="0"/>
                <a:ea typeface="Lato Light" panose="020F0502020204030203" pitchFamily="34" charset="0"/>
                <a:cs typeface="Lato Light" panose="020F0502020204030203" pitchFamily="34" charset="0"/>
              </a:rPr>
              <a:t>See who else is engaging with your clients so you l</a:t>
            </a:r>
            <a:r>
              <a:rPr lang="en-MX" sz="1400" dirty="0">
                <a:latin typeface="Lato Light" panose="020F0502020204030203" pitchFamily="34" charset="0"/>
                <a:ea typeface="Lato Light" panose="020F0502020204030203" pitchFamily="34" charset="0"/>
                <a:cs typeface="Lato Light" panose="020F0502020204030203" pitchFamily="34" charset="0"/>
              </a:rPr>
              <a:t>ook better informed when meeting them</a:t>
            </a:r>
          </a:p>
          <a:p>
            <a:pPr marL="285750" indent="-285750">
              <a:spcAft>
                <a:spcPts val="900"/>
              </a:spcAft>
              <a:buFont typeface="Arial" panose="020B0604020202020204" pitchFamily="34" charset="0"/>
              <a:buChar char="•"/>
            </a:pPr>
            <a:r>
              <a:rPr lang="en-US" sz="1400" dirty="0">
                <a:latin typeface="Lato Light" panose="020F0502020204030203" pitchFamily="34" charset="0"/>
                <a:ea typeface="Lato Light" panose="020F0502020204030203" pitchFamily="34" charset="0"/>
                <a:cs typeface="Lato Light" panose="020F0502020204030203" pitchFamily="34" charset="0"/>
              </a:rPr>
              <a:t>Focus your BD efforts on the right clients and contacts</a:t>
            </a:r>
          </a:p>
          <a:p>
            <a:pPr marL="285750" indent="-285750">
              <a:spcAft>
                <a:spcPts val="900"/>
              </a:spcAft>
              <a:buFont typeface="Arial" panose="020B0604020202020204" pitchFamily="34" charset="0"/>
              <a:buChar char="•"/>
            </a:pPr>
            <a:r>
              <a:rPr lang="en-US" sz="1400" dirty="0">
                <a:latin typeface="Lato Light" panose="020F0502020204030203" pitchFamily="34" charset="0"/>
                <a:ea typeface="Lato Light" panose="020F0502020204030203" pitchFamily="34" charset="0"/>
                <a:cs typeface="Lato Light" panose="020F0502020204030203" pitchFamily="34" charset="0"/>
              </a:rPr>
              <a:t>Win the right type of clients and work </a:t>
            </a:r>
            <a:r>
              <a:rPr lang="en-MX" sz="1400" dirty="0">
                <a:latin typeface="Lato Light" panose="020F0502020204030203" pitchFamily="34" charset="0"/>
                <a:ea typeface="Lato Light" panose="020F0502020204030203" pitchFamily="34" charset="0"/>
                <a:cs typeface="Lato Light" panose="020F0502020204030203" pitchFamily="34" charset="0"/>
              </a:rPr>
              <a:t>in strategic sectors</a:t>
            </a:r>
          </a:p>
          <a:p>
            <a:pPr marL="285750" indent="-285750">
              <a:spcAft>
                <a:spcPts val="900"/>
              </a:spcAft>
              <a:buFont typeface="Arial" panose="020B0604020202020204" pitchFamily="34" charset="0"/>
              <a:buChar char="•"/>
            </a:pPr>
            <a:r>
              <a:rPr lang="en-MX" sz="1400" dirty="0">
                <a:latin typeface="Lato Light" panose="020F0502020204030203" pitchFamily="34" charset="0"/>
                <a:ea typeface="Lato Light" panose="020F0502020204030203" pitchFamily="34" charset="0"/>
                <a:cs typeface="Lato Light" panose="020F0502020204030203" pitchFamily="34" charset="0"/>
              </a:rPr>
              <a:t>Give and get more introductions into existing clients of the firm</a:t>
            </a:r>
          </a:p>
          <a:p>
            <a:pPr marL="285750" indent="-285750">
              <a:spcAft>
                <a:spcPts val="900"/>
              </a:spcAft>
              <a:buFont typeface="Arial" panose="020B0604020202020204" pitchFamily="34" charset="0"/>
              <a:buChar char="•"/>
            </a:pPr>
            <a:r>
              <a:rPr lang="en-MX" sz="1400" dirty="0">
                <a:latin typeface="Lato Light" panose="020F0502020204030203" pitchFamily="34" charset="0"/>
                <a:ea typeface="Lato Light" panose="020F0502020204030203" pitchFamily="34" charset="0"/>
                <a:cs typeface="Lato Light" panose="020F0502020204030203" pitchFamily="34" charset="0"/>
              </a:rPr>
              <a:t>Execute your business plan easier</a:t>
            </a:r>
            <a:endParaRPr lang="es-ES_tradnl" sz="14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25" name="TextBox 24">
            <a:extLst>
              <a:ext uri="{FF2B5EF4-FFF2-40B4-BE49-F238E27FC236}">
                <a16:creationId xmlns:a16="http://schemas.microsoft.com/office/drawing/2014/main" id="{F31E0B8B-CC35-069D-C6CA-889595FEF749}"/>
              </a:ext>
            </a:extLst>
          </p:cNvPr>
          <p:cNvSpPr txBox="1"/>
          <p:nvPr/>
        </p:nvSpPr>
        <p:spPr>
          <a:xfrm>
            <a:off x="4902275" y="2445335"/>
            <a:ext cx="3041743" cy="3801041"/>
          </a:xfrm>
          <a:prstGeom prst="rect">
            <a:avLst/>
          </a:prstGeom>
          <a:noFill/>
        </p:spPr>
        <p:txBody>
          <a:bodyPr wrap="square" rtlCol="0">
            <a:spAutoFit/>
          </a:bodyPr>
          <a:lstStyle/>
          <a:p>
            <a:pPr marL="285750" indent="-285750">
              <a:spcAft>
                <a:spcPts val="900"/>
              </a:spcAft>
              <a:buFont typeface="Arial" panose="020B0604020202020204" pitchFamily="34" charset="0"/>
              <a:buChar char="•"/>
            </a:pPr>
            <a:r>
              <a:rPr lang="en-US" sz="1400" dirty="0">
                <a:latin typeface="Lato Light" panose="020F0502020204030203" pitchFamily="34" charset="0"/>
                <a:ea typeface="Lato Light" panose="020F0502020204030203" pitchFamily="34" charset="0"/>
                <a:cs typeface="Lato Light" panose="020F0502020204030203" pitchFamily="34" charset="0"/>
              </a:rPr>
              <a:t>Focus BD activity on key relationships and existing panels</a:t>
            </a:r>
          </a:p>
          <a:p>
            <a:pPr marL="285750" indent="-285750">
              <a:spcAft>
                <a:spcPts val="900"/>
              </a:spcAft>
              <a:buFont typeface="Arial" panose="020B0604020202020204" pitchFamily="34" charset="0"/>
              <a:buChar char="•"/>
            </a:pPr>
            <a:r>
              <a:rPr lang="en-US" sz="1400" dirty="0">
                <a:latin typeface="Lato Light" panose="020F0502020204030203" pitchFamily="34" charset="0"/>
                <a:ea typeface="Lato Light" panose="020F0502020204030203" pitchFamily="34" charset="0"/>
                <a:cs typeface="Lato Light" panose="020F0502020204030203" pitchFamily="34" charset="0"/>
              </a:rPr>
              <a:t>Focus efforts on key sectors</a:t>
            </a:r>
          </a:p>
          <a:p>
            <a:pPr marL="285750" indent="-285750">
              <a:spcAft>
                <a:spcPts val="900"/>
              </a:spcAft>
              <a:buFont typeface="Arial" panose="020B0604020202020204" pitchFamily="34" charset="0"/>
              <a:buChar char="•"/>
            </a:pPr>
            <a:r>
              <a:rPr lang="en-US" sz="1400" dirty="0">
                <a:latin typeface="Lato Light" panose="020F0502020204030203" pitchFamily="34" charset="0"/>
                <a:ea typeface="Lato Light" panose="020F0502020204030203" pitchFamily="34" charset="0"/>
                <a:cs typeface="Lato Light" panose="020F0502020204030203" pitchFamily="34" charset="0"/>
              </a:rPr>
              <a:t>Optimization of commercial processes and improvement win rates pitches</a:t>
            </a:r>
          </a:p>
          <a:p>
            <a:pPr marL="285750" indent="-285750">
              <a:spcAft>
                <a:spcPts val="900"/>
              </a:spcAft>
              <a:buFont typeface="Arial" panose="020B0604020202020204" pitchFamily="34" charset="0"/>
              <a:buChar char="•"/>
            </a:pPr>
            <a:r>
              <a:rPr lang="en-US" sz="1400" dirty="0">
                <a:latin typeface="Lato Light" panose="020F0502020204030203" pitchFamily="34" charset="0"/>
                <a:ea typeface="Lato Light" panose="020F0502020204030203" pitchFamily="34" charset="0"/>
                <a:cs typeface="Lato Light" panose="020F0502020204030203" pitchFamily="34" charset="0"/>
              </a:rPr>
              <a:t>Higher impact coaching work with detailed engagement data</a:t>
            </a:r>
          </a:p>
          <a:p>
            <a:pPr marL="285750" indent="-285750">
              <a:spcAft>
                <a:spcPts val="900"/>
              </a:spcAft>
              <a:buFont typeface="Arial" panose="020B0604020202020204" pitchFamily="34" charset="0"/>
              <a:buChar char="•"/>
            </a:pPr>
            <a:r>
              <a:rPr lang="en-US" sz="1400" dirty="0">
                <a:latin typeface="Lato Light" panose="020F0502020204030203" pitchFamily="34" charset="0"/>
                <a:ea typeface="Lato Light" panose="020F0502020204030203" pitchFamily="34" charset="0"/>
                <a:cs typeface="Lato Light" panose="020F0502020204030203" pitchFamily="34" charset="0"/>
              </a:rPr>
              <a:t>Establish or strengthen international country desks</a:t>
            </a:r>
          </a:p>
          <a:p>
            <a:pPr marL="285750" indent="-285750">
              <a:spcAft>
                <a:spcPts val="900"/>
              </a:spcAft>
              <a:buFont typeface="Arial" panose="020B0604020202020204" pitchFamily="34" charset="0"/>
              <a:buChar char="•"/>
            </a:pPr>
            <a:r>
              <a:rPr lang="en-US" sz="1400" dirty="0">
                <a:latin typeface="Lato Light" panose="020F0502020204030203" pitchFamily="34" charset="0"/>
                <a:ea typeface="Lato Light" panose="020F0502020204030203" pitchFamily="34" charset="0"/>
                <a:cs typeface="Lato Light" panose="020F0502020204030203" pitchFamily="34" charset="0"/>
              </a:rPr>
              <a:t>Create more focus in roadshows and international events</a:t>
            </a:r>
          </a:p>
          <a:p>
            <a:pPr marL="285750" indent="-285750">
              <a:spcAft>
                <a:spcPts val="900"/>
              </a:spcAft>
              <a:buFont typeface="Arial" panose="020B0604020202020204" pitchFamily="34" charset="0"/>
              <a:buChar char="•"/>
            </a:pPr>
            <a:r>
              <a:rPr lang="en-US" sz="1400" dirty="0">
                <a:latin typeface="Lato Light" panose="020F0502020204030203" pitchFamily="34" charset="0"/>
                <a:ea typeface="Lato Light" panose="020F0502020204030203" pitchFamily="34" charset="0"/>
                <a:cs typeface="Lato Light" panose="020F0502020204030203" pitchFamily="34" charset="0"/>
              </a:rPr>
              <a:t>Develop and execute a data-driven international strategy</a:t>
            </a:r>
            <a:endParaRPr lang="es-ES_tradnl" sz="14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39C77E1F-AAA3-4DC9-49FC-392FD4E5D927}"/>
              </a:ext>
            </a:extLst>
          </p:cNvPr>
          <p:cNvSpPr txBox="1"/>
          <p:nvPr/>
        </p:nvSpPr>
        <p:spPr>
          <a:xfrm>
            <a:off x="8622205" y="2456953"/>
            <a:ext cx="3041743" cy="3585597"/>
          </a:xfrm>
          <a:prstGeom prst="rect">
            <a:avLst/>
          </a:prstGeom>
          <a:noFill/>
        </p:spPr>
        <p:txBody>
          <a:bodyPr wrap="square" rtlCol="0">
            <a:spAutoFit/>
          </a:bodyPr>
          <a:lstStyle/>
          <a:p>
            <a:pPr marL="285750" indent="-285750">
              <a:spcAft>
                <a:spcPts val="900"/>
              </a:spcAft>
              <a:buFont typeface="Arial" panose="020B0604020202020204" pitchFamily="34" charset="0"/>
              <a:buChar char="•"/>
            </a:pPr>
            <a:r>
              <a:rPr lang="en-US" sz="1400" dirty="0">
                <a:latin typeface="Lato Light" panose="020F0502020204030203" pitchFamily="34" charset="0"/>
                <a:ea typeface="Lato Light" panose="020F0502020204030203" pitchFamily="34" charset="0"/>
                <a:cs typeface="Lato Light" panose="020F0502020204030203" pitchFamily="34" charset="0"/>
              </a:rPr>
              <a:t>Eliminate burden of data stewardship, saving valuable time</a:t>
            </a:r>
          </a:p>
          <a:p>
            <a:pPr marL="285750" indent="-285750">
              <a:spcAft>
                <a:spcPts val="900"/>
              </a:spcAft>
              <a:buFont typeface="Arial" panose="020B0604020202020204" pitchFamily="34" charset="0"/>
              <a:buChar char="•"/>
            </a:pPr>
            <a:r>
              <a:rPr lang="en-MX" sz="1400" dirty="0">
                <a:latin typeface="Lato Light" panose="020F0502020204030203" pitchFamily="34" charset="0"/>
                <a:ea typeface="Lato Light" panose="020F0502020204030203" pitchFamily="34" charset="0"/>
                <a:cs typeface="Lato Light" panose="020F0502020204030203" pitchFamily="34" charset="0"/>
              </a:rPr>
              <a:t>Focused thought leadership on the right audience </a:t>
            </a:r>
          </a:p>
          <a:p>
            <a:pPr marL="285750" indent="-285750">
              <a:spcAft>
                <a:spcPts val="900"/>
              </a:spcAft>
              <a:buFont typeface="Arial" panose="020B0604020202020204" pitchFamily="34" charset="0"/>
              <a:buChar char="•"/>
            </a:pPr>
            <a:r>
              <a:rPr lang="en-MX" sz="1400" dirty="0">
                <a:latin typeface="Lato Light" panose="020F0502020204030203" pitchFamily="34" charset="0"/>
                <a:ea typeface="Lato Light" panose="020F0502020204030203" pitchFamily="34" charset="0"/>
                <a:cs typeface="Lato Light" panose="020F0502020204030203" pitchFamily="34" charset="0"/>
              </a:rPr>
              <a:t>Create meaningful and personalized experiences for your key contacts</a:t>
            </a:r>
          </a:p>
          <a:p>
            <a:pPr marL="285750" indent="-285750">
              <a:spcAft>
                <a:spcPts val="900"/>
              </a:spcAft>
              <a:buFont typeface="Arial" panose="020B0604020202020204" pitchFamily="34" charset="0"/>
              <a:buChar char="•"/>
            </a:pPr>
            <a:r>
              <a:rPr lang="en-MX" sz="1400" dirty="0">
                <a:latin typeface="Lato Light" panose="020F0502020204030203" pitchFamily="34" charset="0"/>
                <a:ea typeface="Lato Light" panose="020F0502020204030203" pitchFamily="34" charset="0"/>
                <a:cs typeface="Lato Light" panose="020F0502020204030203" pitchFamily="34" charset="0"/>
              </a:rPr>
              <a:t>Improve the ROI of your events</a:t>
            </a:r>
          </a:p>
          <a:p>
            <a:pPr marL="285750" indent="-285750">
              <a:spcAft>
                <a:spcPts val="900"/>
              </a:spcAft>
              <a:buFont typeface="Arial" panose="020B0604020202020204" pitchFamily="34" charset="0"/>
              <a:buChar char="•"/>
            </a:pPr>
            <a:r>
              <a:rPr lang="en-US" sz="1400" dirty="0">
                <a:latin typeface="Lato Light" panose="020F0502020204030203" pitchFamily="34" charset="0"/>
                <a:ea typeface="Lato Light" panose="020F0502020204030203" pitchFamily="34" charset="0"/>
                <a:cs typeface="Lato Light" panose="020F0502020204030203" pitchFamily="34" charset="0"/>
              </a:rPr>
              <a:t>Higher engagement from your Marketing campaigns</a:t>
            </a:r>
          </a:p>
          <a:p>
            <a:pPr marL="285750" indent="-285750">
              <a:spcAft>
                <a:spcPts val="900"/>
              </a:spcAft>
              <a:buFont typeface="Arial" panose="020B0604020202020204" pitchFamily="34" charset="0"/>
              <a:buChar char="•"/>
            </a:pPr>
            <a:r>
              <a:rPr lang="en-US" sz="1400" dirty="0">
                <a:latin typeface="Lato Light" panose="020F0502020204030203" pitchFamily="34" charset="0"/>
                <a:ea typeface="Lato Light" panose="020F0502020204030203" pitchFamily="34" charset="0"/>
                <a:cs typeface="Lato Light" panose="020F0502020204030203" pitchFamily="34" charset="0"/>
              </a:rPr>
              <a:t>Simplify Marketing segmentation </a:t>
            </a:r>
          </a:p>
          <a:p>
            <a:pPr marL="285750" indent="-285750">
              <a:spcAft>
                <a:spcPts val="900"/>
              </a:spcAft>
              <a:buFont typeface="Arial" panose="020B0604020202020204" pitchFamily="34" charset="0"/>
              <a:buChar char="•"/>
            </a:pPr>
            <a:r>
              <a:rPr lang="en-US" sz="1400" dirty="0">
                <a:latin typeface="Lato Light" panose="020F0502020204030203" pitchFamily="34" charset="0"/>
                <a:ea typeface="Lato Light" panose="020F0502020204030203" pitchFamily="34" charset="0"/>
                <a:cs typeface="Lato Light" panose="020F0502020204030203" pitchFamily="34" charset="0"/>
              </a:rPr>
              <a:t>Easy process to gather contacts from partners</a:t>
            </a:r>
          </a:p>
        </p:txBody>
      </p:sp>
      <p:pic>
        <p:nvPicPr>
          <p:cNvPr id="29" name="Picture 28" descr="A close up of a butterfly&#10;&#10;Description automatically generated with low confidence">
            <a:extLst>
              <a:ext uri="{FF2B5EF4-FFF2-40B4-BE49-F238E27FC236}">
                <a16:creationId xmlns:a16="http://schemas.microsoft.com/office/drawing/2014/main" id="{E924286B-E9FF-6332-BE2A-8B7468DD8786}"/>
              </a:ext>
            </a:extLst>
          </p:cNvPr>
          <p:cNvPicPr>
            <a:picLocks noChangeAspect="1"/>
          </p:cNvPicPr>
          <p:nvPr/>
        </p:nvPicPr>
        <p:blipFill>
          <a:blip r:embed="rId3"/>
          <a:stretch>
            <a:fillRect/>
          </a:stretch>
        </p:blipFill>
        <p:spPr>
          <a:xfrm>
            <a:off x="9223512" y="5963728"/>
            <a:ext cx="2968487" cy="894272"/>
          </a:xfrm>
          <a:prstGeom prst="rect">
            <a:avLst/>
          </a:prstGeom>
        </p:spPr>
      </p:pic>
    </p:spTree>
    <p:extLst>
      <p:ext uri="{BB962C8B-B14F-4D97-AF65-F5344CB8AC3E}">
        <p14:creationId xmlns:p14="http://schemas.microsoft.com/office/powerpoint/2010/main" val="1617109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E900B75-A483-A274-5A4C-6E1485669F97}"/>
              </a:ext>
            </a:extLst>
          </p:cNvPr>
          <p:cNvSpPr/>
          <p:nvPr/>
        </p:nvSpPr>
        <p:spPr>
          <a:xfrm>
            <a:off x="0" y="0"/>
            <a:ext cx="12192000" cy="6858000"/>
          </a:xfrm>
          <a:prstGeom prst="rect">
            <a:avLst/>
          </a:prstGeom>
          <a:solidFill>
            <a:srgbClr val="031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Picture 4" descr="Logo&#10;&#10;Description automatically generated">
            <a:extLst>
              <a:ext uri="{FF2B5EF4-FFF2-40B4-BE49-F238E27FC236}">
                <a16:creationId xmlns:a16="http://schemas.microsoft.com/office/drawing/2014/main" id="{D851F726-54DB-4B30-5B6E-97C98A1F4645}"/>
              </a:ext>
            </a:extLst>
          </p:cNvPr>
          <p:cNvPicPr>
            <a:picLocks noChangeAspect="1"/>
          </p:cNvPicPr>
          <p:nvPr/>
        </p:nvPicPr>
        <p:blipFill>
          <a:blip r:embed="rId2"/>
          <a:stretch>
            <a:fillRect/>
          </a:stretch>
        </p:blipFill>
        <p:spPr>
          <a:xfrm>
            <a:off x="638754" y="463187"/>
            <a:ext cx="2118183" cy="1184613"/>
          </a:xfrm>
          <a:prstGeom prst="rect">
            <a:avLst/>
          </a:prstGeom>
        </p:spPr>
      </p:pic>
      <p:sp>
        <p:nvSpPr>
          <p:cNvPr id="6" name="Rectangle 5">
            <a:extLst>
              <a:ext uri="{FF2B5EF4-FFF2-40B4-BE49-F238E27FC236}">
                <a16:creationId xmlns:a16="http://schemas.microsoft.com/office/drawing/2014/main" id="{8A54B649-7ACD-9EF6-0E78-CC93F9E0CBAF}"/>
              </a:ext>
            </a:extLst>
          </p:cNvPr>
          <p:cNvSpPr/>
          <p:nvPr/>
        </p:nvSpPr>
        <p:spPr>
          <a:xfrm>
            <a:off x="638754" y="4917485"/>
            <a:ext cx="7407965" cy="1631216"/>
          </a:xfrm>
          <a:prstGeom prst="rect">
            <a:avLst/>
          </a:prstGeom>
        </p:spPr>
        <p:txBody>
          <a:bodyPr wrap="square">
            <a:spAutoFit/>
          </a:bodyPr>
          <a:lstStyle/>
          <a:p>
            <a:r>
              <a:rPr lang="en-US" sz="1000" dirty="0">
                <a:solidFill>
                  <a:schemeClr val="bg1"/>
                </a:solidFill>
                <a:latin typeface="Lato Thin" panose="020F0502020204030203" pitchFamily="34" charset="0"/>
                <a:ea typeface="Lato Thin" panose="020F0502020204030203" pitchFamily="34" charset="0"/>
                <a:cs typeface="Lato Thin" panose="020F0502020204030203" pitchFamily="34" charset="0"/>
              </a:rPr>
              <a:t>NEXL is a leading provider of innovative legal technology solutions aimed at creating efficiencies, accelerating growth and providing data-driven insights that drive smart decision making. We offer scalable solutions for law firms of all shapes and sizes </a:t>
            </a:r>
          </a:p>
          <a:p>
            <a:r>
              <a:rPr lang="en-US" sz="1000" dirty="0">
                <a:solidFill>
                  <a:schemeClr val="bg1"/>
                </a:solidFill>
                <a:latin typeface="Lato Thin" panose="020F0502020204030203" pitchFamily="34" charset="0"/>
                <a:ea typeface="Lato Thin" panose="020F0502020204030203" pitchFamily="34" charset="0"/>
                <a:cs typeface="Lato Thin" panose="020F0502020204030203" pitchFamily="34" charset="0"/>
              </a:rPr>
              <a:t>Founded by legal professionals with vast experience working within legal firms, NEXL grew out of a desire to fundamentally change the way that legal firms grow and engage with internal and external stakeholders. The existing way of managing these relationships doesn’t work. Today, we’re driving the delivery of smart, innovative and technology-driven services to clients worldwide. </a:t>
            </a:r>
          </a:p>
          <a:p>
            <a:r>
              <a:rPr lang="en-US" sz="1000" dirty="0">
                <a:solidFill>
                  <a:schemeClr val="bg1"/>
                </a:solidFill>
                <a:latin typeface="Lato Thin" panose="020F0502020204030203" pitchFamily="34" charset="0"/>
                <a:ea typeface="Lato Thin" panose="020F0502020204030203" pitchFamily="34" charset="0"/>
                <a:cs typeface="Lato Thin" panose="020F0502020204030203" pitchFamily="34" charset="0"/>
              </a:rPr>
              <a:t>Smart, insight-driven solutions underpin NEXL’s purpose. Drawing from our own practical experience working within the professional services industry, our purpose is to develop and deliver technology solutions that will drive positive change in how law firms manage their client relationships and grow their practice.</a:t>
            </a:r>
          </a:p>
          <a:p>
            <a:endParaRPr lang="en-US" sz="1000" dirty="0">
              <a:solidFill>
                <a:schemeClr val="bg1"/>
              </a:solidFill>
              <a:latin typeface="Lato Thin" panose="020F0502020204030203" pitchFamily="34" charset="0"/>
              <a:ea typeface="Lato Thin" panose="020F0502020204030203" pitchFamily="34" charset="0"/>
              <a:cs typeface="Lato Thin" panose="020F0502020204030203" pitchFamily="34" charset="0"/>
            </a:endParaRPr>
          </a:p>
          <a:p>
            <a:r>
              <a:rPr lang="en-US" sz="1000" dirty="0">
                <a:solidFill>
                  <a:schemeClr val="bg1"/>
                </a:solidFill>
                <a:latin typeface="Lato Thin" panose="020F0502020204030203" pitchFamily="34" charset="0"/>
                <a:ea typeface="Lato Thin" panose="020F0502020204030203" pitchFamily="34" charset="0"/>
                <a:cs typeface="Lato Thin" panose="020F0502020204030203" pitchFamily="34" charset="0"/>
              </a:rPr>
              <a:t>NEXL™ Pty Ltd 2022 All rights reserved.</a:t>
            </a:r>
          </a:p>
        </p:txBody>
      </p:sp>
    </p:spTree>
    <p:extLst>
      <p:ext uri="{BB962C8B-B14F-4D97-AF65-F5344CB8AC3E}">
        <p14:creationId xmlns:p14="http://schemas.microsoft.com/office/powerpoint/2010/main" val="2342099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30EE9-3BF9-FE89-2738-A09EB0DD79D5}"/>
              </a:ext>
            </a:extLst>
          </p:cNvPr>
          <p:cNvSpPr>
            <a:spLocks noGrp="1"/>
          </p:cNvSpPr>
          <p:nvPr>
            <p:ph type="title"/>
          </p:nvPr>
        </p:nvSpPr>
        <p:spPr>
          <a:xfrm>
            <a:off x="3820673" y="458163"/>
            <a:ext cx="7522242" cy="1325563"/>
          </a:xfrm>
        </p:spPr>
        <p:txBody>
          <a:bodyPr>
            <a:normAutofit fontScale="90000"/>
          </a:bodyPr>
          <a:lstStyle/>
          <a:p>
            <a:r>
              <a:rPr lang="en-US" sz="3200" b="1" dirty="0">
                <a:latin typeface="Lato Black" panose="020F0502020204030203" pitchFamily="34" charset="0"/>
                <a:ea typeface="Lato Black" panose="020F0502020204030203" pitchFamily="34" charset="0"/>
                <a:cs typeface="Lato Black" panose="020F0502020204030203" pitchFamily="34" charset="0"/>
              </a:rPr>
              <a:t>A Fresh Approach for a Strategic Challenge</a:t>
            </a:r>
            <a:br>
              <a:rPr lang="en-US" sz="3200" b="1" dirty="0">
                <a:latin typeface="Lato Black" panose="020F0502020204030203" pitchFamily="34" charset="0"/>
                <a:ea typeface="Lato Black" panose="020F0502020204030203" pitchFamily="34" charset="0"/>
                <a:cs typeface="Lato Black" panose="020F0502020204030203" pitchFamily="34" charset="0"/>
              </a:rPr>
            </a:br>
            <a:r>
              <a:rPr lang="en-US" sz="2700" dirty="0">
                <a:latin typeface="Lato" panose="020F0502020204030203" pitchFamily="34" charset="0"/>
                <a:ea typeface="Lato" panose="020F0502020204030203" pitchFamily="34" charset="0"/>
                <a:cs typeface="Lato" panose="020F0502020204030203" pitchFamily="34" charset="0"/>
              </a:rPr>
              <a:t>We move from a back-office CRM to </a:t>
            </a:r>
            <a:br>
              <a:rPr lang="en-US" sz="2700" dirty="0">
                <a:latin typeface="Lato" panose="020F0502020204030203" pitchFamily="34" charset="0"/>
                <a:ea typeface="Lato" panose="020F0502020204030203" pitchFamily="34" charset="0"/>
                <a:cs typeface="Lato" panose="020F0502020204030203" pitchFamily="34" charset="0"/>
              </a:rPr>
            </a:br>
            <a:r>
              <a:rPr lang="en-US" sz="2700" dirty="0">
                <a:latin typeface="Lato" panose="020F0502020204030203" pitchFamily="34" charset="0"/>
                <a:ea typeface="Lato" panose="020F0502020204030203" pitchFamily="34" charset="0"/>
                <a:cs typeface="Lato" panose="020F0502020204030203" pitchFamily="34" charset="0"/>
              </a:rPr>
              <a:t>front-office Revenue Operations</a:t>
            </a:r>
            <a:endParaRPr lang="en-US" sz="3200" dirty="0">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79D7BCA5-4272-44B6-922C-834A6B71370F}"/>
              </a:ext>
            </a:extLst>
          </p:cNvPr>
          <p:cNvSpPr>
            <a:spLocks noGrp="1"/>
          </p:cNvSpPr>
          <p:nvPr>
            <p:ph idx="1"/>
          </p:nvPr>
        </p:nvSpPr>
        <p:spPr>
          <a:xfrm>
            <a:off x="4288595" y="1953485"/>
            <a:ext cx="7269502" cy="3939315"/>
          </a:xfrm>
        </p:spPr>
        <p:txBody>
          <a:bodyPr>
            <a:normAutofit/>
          </a:bodyPr>
          <a:lstStyle/>
          <a:p>
            <a:r>
              <a:rPr lang="en-US" sz="2000" dirty="0">
                <a:latin typeface="Lato Light" panose="020F0502020204030203" pitchFamily="34" charset="0"/>
                <a:ea typeface="Lato Light" panose="020F0502020204030203" pitchFamily="34" charset="0"/>
                <a:cs typeface="Lato Light" panose="020F0502020204030203" pitchFamily="34" charset="0"/>
              </a:rPr>
              <a:t>Nexl automatically creates a 360° view of our all clients, prospects and partners, removing the need to manually enter data to track and understand relationships</a:t>
            </a:r>
          </a:p>
          <a:p>
            <a:r>
              <a:rPr lang="en-US" sz="2000" dirty="0">
                <a:latin typeface="Lato Light" panose="020F0502020204030203" pitchFamily="34" charset="0"/>
                <a:ea typeface="Lato Light" panose="020F0502020204030203" pitchFamily="34" charset="0"/>
                <a:cs typeface="Lato Light" panose="020F0502020204030203" pitchFamily="34" charset="0"/>
              </a:rPr>
              <a:t>Nexl overcomes adoption challenges by providing an intuitive no-data-entry platform specifically designed for lawyers</a:t>
            </a:r>
          </a:p>
          <a:p>
            <a:r>
              <a:rPr lang="en-US" sz="2000" dirty="0">
                <a:latin typeface="Lato Light" panose="020F0502020204030203" pitchFamily="34" charset="0"/>
                <a:ea typeface="Lato Light" panose="020F0502020204030203" pitchFamily="34" charset="0"/>
                <a:cs typeface="Lato Light" panose="020F0502020204030203" pitchFamily="34" charset="0"/>
              </a:rPr>
              <a:t>By moving CRM from a “back-office” contact database to a relationship-focused, “front-office” revenue operations platform, Nexl helps lawyers to turn our relationships into revenue</a:t>
            </a:r>
          </a:p>
          <a:p>
            <a:r>
              <a:rPr lang="en-US" sz="2000" dirty="0">
                <a:latin typeface="Lato Light" panose="020F0502020204030203" pitchFamily="34" charset="0"/>
                <a:ea typeface="Lato Light" panose="020F0502020204030203" pitchFamily="34" charset="0"/>
                <a:cs typeface="Lato Light" panose="020F0502020204030203" pitchFamily="34" charset="0"/>
              </a:rPr>
              <a:t>Nexl enables better collaboration and alignment between the lawyers and Marketing and Business Development, offering the data we need to accelerate revenue growth together.</a:t>
            </a:r>
          </a:p>
        </p:txBody>
      </p:sp>
      <p:pic>
        <p:nvPicPr>
          <p:cNvPr id="5" name="Picture 4" descr="Logo&#10;&#10;Description automatically generated">
            <a:extLst>
              <a:ext uri="{FF2B5EF4-FFF2-40B4-BE49-F238E27FC236}">
                <a16:creationId xmlns:a16="http://schemas.microsoft.com/office/drawing/2014/main" id="{BE1E15F2-C491-1550-27FA-BF17C68B987A}"/>
              </a:ext>
            </a:extLst>
          </p:cNvPr>
          <p:cNvPicPr>
            <a:picLocks noChangeAspect="1"/>
          </p:cNvPicPr>
          <p:nvPr/>
        </p:nvPicPr>
        <p:blipFill>
          <a:blip r:embed="rId2"/>
          <a:stretch>
            <a:fillRect/>
          </a:stretch>
        </p:blipFill>
        <p:spPr>
          <a:xfrm>
            <a:off x="10902669" y="6148795"/>
            <a:ext cx="927518" cy="521636"/>
          </a:xfrm>
          <a:prstGeom prst="rect">
            <a:avLst/>
          </a:prstGeom>
        </p:spPr>
      </p:pic>
      <p:sp>
        <p:nvSpPr>
          <p:cNvPr id="7" name="Rectangle 6">
            <a:extLst>
              <a:ext uri="{FF2B5EF4-FFF2-40B4-BE49-F238E27FC236}">
                <a16:creationId xmlns:a16="http://schemas.microsoft.com/office/drawing/2014/main" id="{49D87316-646E-FE1E-82EA-A267F18B3A56}"/>
              </a:ext>
            </a:extLst>
          </p:cNvPr>
          <p:cNvSpPr/>
          <p:nvPr/>
        </p:nvSpPr>
        <p:spPr>
          <a:xfrm>
            <a:off x="0" y="0"/>
            <a:ext cx="2918564" cy="6858000"/>
          </a:xfrm>
          <a:prstGeom prst="rect">
            <a:avLst/>
          </a:prstGeom>
          <a:solidFill>
            <a:srgbClr val="4CA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Rectangle 7">
            <a:extLst>
              <a:ext uri="{FF2B5EF4-FFF2-40B4-BE49-F238E27FC236}">
                <a16:creationId xmlns:a16="http://schemas.microsoft.com/office/drawing/2014/main" id="{AD203F2B-5F7F-4F7D-B15C-05840D90A821}"/>
              </a:ext>
            </a:extLst>
          </p:cNvPr>
          <p:cNvSpPr/>
          <p:nvPr/>
        </p:nvSpPr>
        <p:spPr>
          <a:xfrm>
            <a:off x="462185" y="0"/>
            <a:ext cx="2918564" cy="6858000"/>
          </a:xfrm>
          <a:prstGeom prst="rect">
            <a:avLst/>
          </a:prstGeom>
          <a:solidFill>
            <a:srgbClr val="031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TextBox 3">
            <a:extLst>
              <a:ext uri="{FF2B5EF4-FFF2-40B4-BE49-F238E27FC236}">
                <a16:creationId xmlns:a16="http://schemas.microsoft.com/office/drawing/2014/main" id="{EF9996D8-4DE0-A37B-E2FE-DA6541B43903}"/>
              </a:ext>
            </a:extLst>
          </p:cNvPr>
          <p:cNvSpPr txBox="1"/>
          <p:nvPr/>
        </p:nvSpPr>
        <p:spPr>
          <a:xfrm>
            <a:off x="687039" y="264920"/>
            <a:ext cx="2133073" cy="1477328"/>
          </a:xfrm>
          <a:prstGeom prst="rect">
            <a:avLst/>
          </a:prstGeom>
          <a:noFill/>
        </p:spPr>
        <p:txBody>
          <a:bodyPr wrap="square" rtlCol="0">
            <a:spAutoFit/>
          </a:bodyPr>
          <a:lstStyle/>
          <a:p>
            <a:endParaRPr lang="es-ES_tradnl" b="1"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s-ES_tradnl" b="1" dirty="0">
                <a:solidFill>
                  <a:schemeClr val="bg1"/>
                </a:solidFill>
                <a:latin typeface="Lato" panose="020F0502020204030203" pitchFamily="34" charset="0"/>
                <a:ea typeface="Lato" panose="020F0502020204030203" pitchFamily="34" charset="0"/>
                <a:cs typeface="Lato" panose="020F0502020204030203" pitchFamily="34" charset="0"/>
              </a:rPr>
              <a:t>REVENUE ACCELERATION </a:t>
            </a:r>
          </a:p>
          <a:p>
            <a:r>
              <a:rPr lang="es-ES_tradnl" dirty="0">
                <a:solidFill>
                  <a:schemeClr val="bg1"/>
                </a:solidFill>
                <a:latin typeface="Lato Light" panose="020F0502020204030203" pitchFamily="34" charset="0"/>
                <a:ea typeface="Lato Light" panose="020F0502020204030203" pitchFamily="34" charset="0"/>
                <a:cs typeface="Lato Light" panose="020F0502020204030203" pitchFamily="34" charset="0"/>
              </a:rPr>
              <a:t>FOR LAWYERS</a:t>
            </a:r>
          </a:p>
          <a:p>
            <a:endParaRPr lang="es-ES_tradnl"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10" name="Picture 9" descr="A picture containing icon&#10;&#10;Description automatically generated">
            <a:extLst>
              <a:ext uri="{FF2B5EF4-FFF2-40B4-BE49-F238E27FC236}">
                <a16:creationId xmlns:a16="http://schemas.microsoft.com/office/drawing/2014/main" id="{BD7B3EEB-73A9-C2BC-5A66-FEC238EF70C3}"/>
              </a:ext>
            </a:extLst>
          </p:cNvPr>
          <p:cNvPicPr>
            <a:picLocks noChangeAspect="1"/>
          </p:cNvPicPr>
          <p:nvPr/>
        </p:nvPicPr>
        <p:blipFill rotWithShape="1">
          <a:blip r:embed="rId3"/>
          <a:srcRect l="12151" r="16746"/>
          <a:stretch/>
        </p:blipFill>
        <p:spPr>
          <a:xfrm>
            <a:off x="633903" y="3514477"/>
            <a:ext cx="3339060" cy="3343523"/>
          </a:xfrm>
          <a:prstGeom prst="rect">
            <a:avLst/>
          </a:prstGeom>
        </p:spPr>
      </p:pic>
      <p:cxnSp>
        <p:nvCxnSpPr>
          <p:cNvPr id="9" name="Straight Connector 8">
            <a:extLst>
              <a:ext uri="{FF2B5EF4-FFF2-40B4-BE49-F238E27FC236}">
                <a16:creationId xmlns:a16="http://schemas.microsoft.com/office/drawing/2014/main" id="{F01F8EA5-125D-9885-4696-173CA6F9B337}"/>
              </a:ext>
            </a:extLst>
          </p:cNvPr>
          <p:cNvCxnSpPr/>
          <p:nvPr/>
        </p:nvCxnSpPr>
        <p:spPr>
          <a:xfrm>
            <a:off x="10722427" y="6234625"/>
            <a:ext cx="0" cy="351233"/>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93833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Diagram&#10;&#10;Description automatically generated with medium confidence">
            <a:extLst>
              <a:ext uri="{FF2B5EF4-FFF2-40B4-BE49-F238E27FC236}">
                <a16:creationId xmlns:a16="http://schemas.microsoft.com/office/drawing/2014/main" id="{997ACC85-D8EE-DC7C-05E5-8D54439E31D8}"/>
              </a:ext>
            </a:extLst>
          </p:cNvPr>
          <p:cNvPicPr>
            <a:picLocks noChangeAspect="1"/>
          </p:cNvPicPr>
          <p:nvPr/>
        </p:nvPicPr>
        <p:blipFill rotWithShape="1">
          <a:blip r:embed="rId2"/>
          <a:srcRect l="98011"/>
          <a:stretch/>
        </p:blipFill>
        <p:spPr>
          <a:xfrm>
            <a:off x="3141932" y="0"/>
            <a:ext cx="9050068" cy="5697908"/>
          </a:xfrm>
          <a:prstGeom prst="rect">
            <a:avLst/>
          </a:prstGeom>
        </p:spPr>
      </p:pic>
      <p:pic>
        <p:nvPicPr>
          <p:cNvPr id="14" name="Picture 13" descr="Diagram&#10;&#10;Description automatically generated with medium confidence">
            <a:extLst>
              <a:ext uri="{FF2B5EF4-FFF2-40B4-BE49-F238E27FC236}">
                <a16:creationId xmlns:a16="http://schemas.microsoft.com/office/drawing/2014/main" id="{54B54E29-51D5-8AF8-17B5-30CE2FC1F965}"/>
              </a:ext>
            </a:extLst>
          </p:cNvPr>
          <p:cNvPicPr>
            <a:picLocks noChangeAspect="1"/>
          </p:cNvPicPr>
          <p:nvPr/>
        </p:nvPicPr>
        <p:blipFill>
          <a:blip r:embed="rId2"/>
          <a:stretch>
            <a:fillRect/>
          </a:stretch>
        </p:blipFill>
        <p:spPr>
          <a:xfrm>
            <a:off x="3821163" y="357619"/>
            <a:ext cx="7662939" cy="5697908"/>
          </a:xfrm>
          <a:prstGeom prst="rect">
            <a:avLst/>
          </a:prstGeom>
        </p:spPr>
      </p:pic>
      <p:sp>
        <p:nvSpPr>
          <p:cNvPr id="9" name="Rectangle 8">
            <a:extLst>
              <a:ext uri="{FF2B5EF4-FFF2-40B4-BE49-F238E27FC236}">
                <a16:creationId xmlns:a16="http://schemas.microsoft.com/office/drawing/2014/main" id="{FFFCD999-A22F-BBD8-43C4-780009AE3E87}"/>
              </a:ext>
            </a:extLst>
          </p:cNvPr>
          <p:cNvSpPr/>
          <p:nvPr/>
        </p:nvSpPr>
        <p:spPr>
          <a:xfrm>
            <a:off x="0" y="0"/>
            <a:ext cx="2918564" cy="6858000"/>
          </a:xfrm>
          <a:prstGeom prst="rect">
            <a:avLst/>
          </a:prstGeom>
          <a:solidFill>
            <a:srgbClr val="4CA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Rectangle 15">
            <a:extLst>
              <a:ext uri="{FF2B5EF4-FFF2-40B4-BE49-F238E27FC236}">
                <a16:creationId xmlns:a16="http://schemas.microsoft.com/office/drawing/2014/main" id="{9581E393-B50E-B32C-2976-DA164287BECF}"/>
              </a:ext>
            </a:extLst>
          </p:cNvPr>
          <p:cNvSpPr/>
          <p:nvPr/>
        </p:nvSpPr>
        <p:spPr>
          <a:xfrm>
            <a:off x="2940335" y="17092"/>
            <a:ext cx="2839979" cy="1006165"/>
          </a:xfrm>
          <a:prstGeom prst="rect">
            <a:avLst/>
          </a:prstGeom>
          <a:solidFill>
            <a:srgbClr val="F4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Rectangle 16">
            <a:extLst>
              <a:ext uri="{FF2B5EF4-FFF2-40B4-BE49-F238E27FC236}">
                <a16:creationId xmlns:a16="http://schemas.microsoft.com/office/drawing/2014/main" id="{808CF210-E7B1-D45E-AB98-2E951816CF46}"/>
              </a:ext>
            </a:extLst>
          </p:cNvPr>
          <p:cNvSpPr/>
          <p:nvPr/>
        </p:nvSpPr>
        <p:spPr>
          <a:xfrm>
            <a:off x="3380749" y="664030"/>
            <a:ext cx="1343651" cy="620484"/>
          </a:xfrm>
          <a:prstGeom prst="rect">
            <a:avLst/>
          </a:prstGeom>
          <a:solidFill>
            <a:srgbClr val="F5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Rectangle 17">
            <a:extLst>
              <a:ext uri="{FF2B5EF4-FFF2-40B4-BE49-F238E27FC236}">
                <a16:creationId xmlns:a16="http://schemas.microsoft.com/office/drawing/2014/main" id="{0D5590CB-93DC-3132-C39C-26425AB89E6E}"/>
              </a:ext>
            </a:extLst>
          </p:cNvPr>
          <p:cNvSpPr/>
          <p:nvPr/>
        </p:nvSpPr>
        <p:spPr>
          <a:xfrm>
            <a:off x="462185" y="0"/>
            <a:ext cx="2918564" cy="6858000"/>
          </a:xfrm>
          <a:prstGeom prst="rect">
            <a:avLst/>
          </a:prstGeom>
          <a:solidFill>
            <a:srgbClr val="031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Rectangle 19">
            <a:extLst>
              <a:ext uri="{FF2B5EF4-FFF2-40B4-BE49-F238E27FC236}">
                <a16:creationId xmlns:a16="http://schemas.microsoft.com/office/drawing/2014/main" id="{DEA3BEDC-866C-2343-34E7-899413786C2E}"/>
              </a:ext>
            </a:extLst>
          </p:cNvPr>
          <p:cNvSpPr/>
          <p:nvPr/>
        </p:nvSpPr>
        <p:spPr>
          <a:xfrm>
            <a:off x="686209" y="852083"/>
            <a:ext cx="2433952" cy="4708981"/>
          </a:xfrm>
          <a:prstGeom prst="rect">
            <a:avLst/>
          </a:prstGeom>
        </p:spPr>
        <p:txBody>
          <a:bodyPr wrap="square">
            <a:spAutoFit/>
          </a:bodyPr>
          <a:lstStyle/>
          <a:p>
            <a:r>
              <a:rPr lang="en-US" sz="1200" b="1" dirty="0">
                <a:solidFill>
                  <a:schemeClr val="bg1"/>
                </a:solidFill>
                <a:latin typeface="Lato" panose="020F0502020204030203" pitchFamily="34" charset="0"/>
                <a:ea typeface="Lato" panose="020F0502020204030203" pitchFamily="34" charset="0"/>
                <a:cs typeface="Lato" panose="020F0502020204030203" pitchFamily="34" charset="0"/>
              </a:rPr>
              <a:t>The legal market has changed</a:t>
            </a:r>
          </a:p>
          <a:p>
            <a:endParaRPr lang="en-US" sz="12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a:p>
            <a:r>
              <a:rPr lang="en-US" sz="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Law Firms now live in a competitive, data-driven business world – where any law firm can approach any client, anytime. In this competitive world, law firms can no longer work in silos and passively wait for clients to come to them. </a:t>
            </a:r>
          </a:p>
          <a:p>
            <a:endParaRPr lang="en-US" sz="12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a:p>
            <a:r>
              <a:rPr lang="en-US" sz="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To stay competitive, lawyers and law firms must break down knowledge barriers, share resources and go from passive to active and collaborative business development.</a:t>
            </a:r>
          </a:p>
          <a:p>
            <a:endParaRPr lang="en-US" sz="12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a:p>
            <a:r>
              <a:rPr lang="en-US" sz="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To help lawyers move from passive to active business development, Nexl enables improves client retention, expansion of existing client accounts and new client acquisition. </a:t>
            </a:r>
          </a:p>
        </p:txBody>
      </p:sp>
      <p:grpSp>
        <p:nvGrpSpPr>
          <p:cNvPr id="10" name="Group 9">
            <a:extLst>
              <a:ext uri="{FF2B5EF4-FFF2-40B4-BE49-F238E27FC236}">
                <a16:creationId xmlns:a16="http://schemas.microsoft.com/office/drawing/2014/main" id="{028729DB-77C0-F461-D2B0-4CBF91C9C85F}"/>
              </a:ext>
            </a:extLst>
          </p:cNvPr>
          <p:cNvGrpSpPr/>
          <p:nvPr/>
        </p:nvGrpSpPr>
        <p:grpSpPr>
          <a:xfrm>
            <a:off x="10794015" y="6137910"/>
            <a:ext cx="1107760" cy="521636"/>
            <a:chOff x="10722427" y="6148795"/>
            <a:chExt cx="1107760" cy="521636"/>
          </a:xfrm>
        </p:grpSpPr>
        <p:pic>
          <p:nvPicPr>
            <p:cNvPr id="11" name="Picture 10" descr="Logo&#10;&#10;Description automatically generated">
              <a:extLst>
                <a:ext uri="{FF2B5EF4-FFF2-40B4-BE49-F238E27FC236}">
                  <a16:creationId xmlns:a16="http://schemas.microsoft.com/office/drawing/2014/main" id="{2753B3E8-2C1F-3D1E-AFA7-6BE900F5A4A9}"/>
                </a:ext>
              </a:extLst>
            </p:cNvPr>
            <p:cNvPicPr>
              <a:picLocks noChangeAspect="1"/>
            </p:cNvPicPr>
            <p:nvPr/>
          </p:nvPicPr>
          <p:blipFill>
            <a:blip r:embed="rId3"/>
            <a:stretch>
              <a:fillRect/>
            </a:stretch>
          </p:blipFill>
          <p:spPr>
            <a:xfrm>
              <a:off x="10902669" y="6148795"/>
              <a:ext cx="927518" cy="521636"/>
            </a:xfrm>
            <a:prstGeom prst="rect">
              <a:avLst/>
            </a:prstGeom>
          </p:spPr>
        </p:pic>
        <p:cxnSp>
          <p:nvCxnSpPr>
            <p:cNvPr id="13" name="Straight Connector 12">
              <a:extLst>
                <a:ext uri="{FF2B5EF4-FFF2-40B4-BE49-F238E27FC236}">
                  <a16:creationId xmlns:a16="http://schemas.microsoft.com/office/drawing/2014/main" id="{3ADFDA48-AC1E-4854-6673-A7F9DEF1D86A}"/>
                </a:ext>
              </a:extLst>
            </p:cNvPr>
            <p:cNvCxnSpPr/>
            <p:nvPr/>
          </p:nvCxnSpPr>
          <p:spPr>
            <a:xfrm>
              <a:off x="10722427" y="6234625"/>
              <a:ext cx="0" cy="351233"/>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384929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98767E8-10B5-36AB-CA67-B244F25AC359}"/>
              </a:ext>
            </a:extLst>
          </p:cNvPr>
          <p:cNvSpPr/>
          <p:nvPr/>
        </p:nvSpPr>
        <p:spPr>
          <a:xfrm>
            <a:off x="0" y="0"/>
            <a:ext cx="2918564" cy="6858000"/>
          </a:xfrm>
          <a:prstGeom prst="rect">
            <a:avLst/>
          </a:prstGeom>
          <a:solidFill>
            <a:srgbClr val="4CA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Rectangle 12">
            <a:extLst>
              <a:ext uri="{FF2B5EF4-FFF2-40B4-BE49-F238E27FC236}">
                <a16:creationId xmlns:a16="http://schemas.microsoft.com/office/drawing/2014/main" id="{417AF164-4843-5F5C-3EE6-A0BE442FCC7F}"/>
              </a:ext>
            </a:extLst>
          </p:cNvPr>
          <p:cNvSpPr/>
          <p:nvPr/>
        </p:nvSpPr>
        <p:spPr>
          <a:xfrm>
            <a:off x="462185" y="0"/>
            <a:ext cx="2918564" cy="6858000"/>
          </a:xfrm>
          <a:prstGeom prst="rect">
            <a:avLst/>
          </a:prstGeom>
          <a:solidFill>
            <a:srgbClr val="031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itle 1">
            <a:extLst>
              <a:ext uri="{FF2B5EF4-FFF2-40B4-BE49-F238E27FC236}">
                <a16:creationId xmlns:a16="http://schemas.microsoft.com/office/drawing/2014/main" id="{23930EE9-3BF9-FE89-2738-A09EB0DD79D5}"/>
              </a:ext>
            </a:extLst>
          </p:cNvPr>
          <p:cNvSpPr>
            <a:spLocks noGrp="1"/>
          </p:cNvSpPr>
          <p:nvPr>
            <p:ph type="title"/>
          </p:nvPr>
        </p:nvSpPr>
        <p:spPr>
          <a:xfrm>
            <a:off x="3956703" y="365125"/>
            <a:ext cx="7397096" cy="1325563"/>
          </a:xfrm>
        </p:spPr>
        <p:txBody>
          <a:bodyPr>
            <a:normAutofit fontScale="90000"/>
          </a:bodyPr>
          <a:lstStyle/>
          <a:p>
            <a:r>
              <a:rPr lang="en-US" sz="3200" b="1" dirty="0">
                <a:latin typeface="Lato Black" panose="020F0502020204030203" pitchFamily="34" charset="0"/>
                <a:ea typeface="Lato Black" panose="020F0502020204030203" pitchFamily="34" charset="0"/>
                <a:cs typeface="Lato Black" panose="020F0502020204030203" pitchFamily="34" charset="0"/>
              </a:rPr>
              <a:t>How does Nexl Work?</a:t>
            </a:r>
            <a:br>
              <a:rPr lang="en-US" sz="3200" b="1" dirty="0">
                <a:latin typeface="Lato Black" panose="020F0502020204030203" pitchFamily="34" charset="0"/>
                <a:ea typeface="Lato Black" panose="020F0502020204030203" pitchFamily="34" charset="0"/>
                <a:cs typeface="Lato Black" panose="020F0502020204030203" pitchFamily="34" charset="0"/>
              </a:rPr>
            </a:br>
            <a:r>
              <a:rPr lang="en-US" sz="3200" dirty="0">
                <a:latin typeface="Lato" panose="020F0502020204030203" pitchFamily="34" charset="0"/>
                <a:ea typeface="Lato" panose="020F0502020204030203" pitchFamily="34" charset="0"/>
                <a:cs typeface="Lato" panose="020F0502020204030203" pitchFamily="34" charset="0"/>
              </a:rPr>
              <a:t>Automated data capturing and enrichment for actionable insights</a:t>
            </a:r>
          </a:p>
        </p:txBody>
      </p:sp>
      <p:pic>
        <p:nvPicPr>
          <p:cNvPr id="7" name="Picture 6">
            <a:extLst>
              <a:ext uri="{FF2B5EF4-FFF2-40B4-BE49-F238E27FC236}">
                <a16:creationId xmlns:a16="http://schemas.microsoft.com/office/drawing/2014/main" id="{664B75D2-3FE0-92B3-13A8-02732EAA745C}"/>
              </a:ext>
            </a:extLst>
          </p:cNvPr>
          <p:cNvPicPr>
            <a:picLocks noChangeAspect="1"/>
          </p:cNvPicPr>
          <p:nvPr/>
        </p:nvPicPr>
        <p:blipFill>
          <a:blip r:embed="rId2"/>
          <a:stretch>
            <a:fillRect/>
          </a:stretch>
        </p:blipFill>
        <p:spPr>
          <a:xfrm>
            <a:off x="3956703" y="1690688"/>
            <a:ext cx="7773112" cy="4372375"/>
          </a:xfrm>
          <a:prstGeom prst="rect">
            <a:avLst/>
          </a:prstGeom>
        </p:spPr>
      </p:pic>
      <p:sp>
        <p:nvSpPr>
          <p:cNvPr id="8" name="Rectangle 7">
            <a:extLst>
              <a:ext uri="{FF2B5EF4-FFF2-40B4-BE49-F238E27FC236}">
                <a16:creationId xmlns:a16="http://schemas.microsoft.com/office/drawing/2014/main" id="{941E2575-556D-B1EF-9828-351FF001A81C}"/>
              </a:ext>
            </a:extLst>
          </p:cNvPr>
          <p:cNvSpPr/>
          <p:nvPr/>
        </p:nvSpPr>
        <p:spPr>
          <a:xfrm>
            <a:off x="704491" y="960045"/>
            <a:ext cx="2433952" cy="3416320"/>
          </a:xfrm>
          <a:prstGeom prst="rect">
            <a:avLst/>
          </a:prstGeom>
        </p:spPr>
        <p:txBody>
          <a:bodyPr wrap="square">
            <a:spAutoFit/>
          </a:bodyPr>
          <a:lstStyle/>
          <a:p>
            <a:r>
              <a:rPr lang="en-US" sz="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Nexl automatically captures all our contacts and interactions. As soon as you send an email or meet a contact, Nexl automatically creates a 360° view of the contact by combining all internal relationship data with external Data Enrichment sources</a:t>
            </a:r>
          </a:p>
          <a:p>
            <a:endParaRPr lang="en-US" sz="1200" dirty="0">
              <a:solidFill>
                <a:schemeClr val="bg1"/>
              </a:solidFill>
              <a:effectLst/>
              <a:latin typeface="Lato Light" panose="020F0502020204030203" pitchFamily="34" charset="0"/>
              <a:ea typeface="Lato Light" panose="020F0502020204030203" pitchFamily="34" charset="0"/>
              <a:cs typeface="Lato Light" panose="020F0502020204030203" pitchFamily="34" charset="0"/>
            </a:endParaRPr>
          </a:p>
          <a:p>
            <a:r>
              <a:rPr lang="en-US" sz="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Nexl is a web-based SaaS platform, fully integrated with our Office 365 environment. </a:t>
            </a:r>
          </a:p>
          <a:p>
            <a:endParaRPr lang="en-US" sz="1200" dirty="0">
              <a:solidFill>
                <a:schemeClr val="bg1"/>
              </a:solidFill>
              <a:effectLst/>
              <a:latin typeface="Lato Light" panose="020F0502020204030203" pitchFamily="34" charset="0"/>
              <a:ea typeface="Lato Light" panose="020F0502020204030203" pitchFamily="34" charset="0"/>
              <a:cs typeface="Lato Light" panose="020F0502020204030203" pitchFamily="34" charset="0"/>
            </a:endParaRPr>
          </a:p>
          <a:p>
            <a:r>
              <a:rPr lang="en-US" sz="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You can easily access your account by opening </a:t>
            </a:r>
          </a:p>
          <a:p>
            <a:r>
              <a:rPr lang="en-US" sz="1200" dirty="0">
                <a:solidFill>
                  <a:schemeClr val="bg1"/>
                </a:solidFill>
                <a:latin typeface="Lato Light" panose="020F0502020204030203" pitchFamily="34" charset="0"/>
                <a:ea typeface="Lato Light" panose="020F0502020204030203" pitchFamily="34" charset="0"/>
                <a:cs typeface="Lato Light" panose="020F0502020204030203" pitchFamily="34" charset="0"/>
                <a:hlinkClick r:id="rId3">
                  <a:extLst>
                    <a:ext uri="{A12FA001-AC4F-418D-AE19-62706E023703}">
                      <ahyp:hlinkClr xmlns:ahyp="http://schemas.microsoft.com/office/drawing/2018/hyperlinkcolor" val="tx"/>
                    </a:ext>
                  </a:extLst>
                </a:hlinkClick>
              </a:rPr>
              <a:t>360.nexl.io</a:t>
            </a:r>
            <a:r>
              <a:rPr lang="en-US" sz="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in your web browser, or through the add-in for Outlook.</a:t>
            </a:r>
            <a:endParaRPr lang="en-US" sz="1200" dirty="0">
              <a:solidFill>
                <a:schemeClr val="bg1"/>
              </a:solidFill>
              <a:effectLst/>
              <a:latin typeface="Lato Light" panose="020F0502020204030203" pitchFamily="34" charset="0"/>
              <a:ea typeface="Lato Light" panose="020F0502020204030203" pitchFamily="34" charset="0"/>
              <a:cs typeface="Lato Light" panose="020F0502020204030203" pitchFamily="34" charset="0"/>
            </a:endParaRPr>
          </a:p>
        </p:txBody>
      </p:sp>
      <p:sp>
        <p:nvSpPr>
          <p:cNvPr id="11" name="Rectangle 10">
            <a:extLst>
              <a:ext uri="{FF2B5EF4-FFF2-40B4-BE49-F238E27FC236}">
                <a16:creationId xmlns:a16="http://schemas.microsoft.com/office/drawing/2014/main" id="{41C2A1D0-CE16-DE92-CF87-669DDA29C80E}"/>
              </a:ext>
            </a:extLst>
          </p:cNvPr>
          <p:cNvSpPr/>
          <p:nvPr/>
        </p:nvSpPr>
        <p:spPr>
          <a:xfrm>
            <a:off x="922804" y="6019512"/>
            <a:ext cx="2348494" cy="584775"/>
          </a:xfrm>
          <a:prstGeom prst="rect">
            <a:avLst/>
          </a:prstGeom>
        </p:spPr>
        <p:txBody>
          <a:bodyPr wrap="square">
            <a:spAutoFit/>
          </a:bodyPr>
          <a:lstStyle/>
          <a:p>
            <a:r>
              <a:rPr lang="en-US" sz="3200" u="sng" dirty="0">
                <a:solidFill>
                  <a:schemeClr val="bg1"/>
                </a:solidFill>
                <a:latin typeface="Lato Light" panose="020F0502020204030203" pitchFamily="34" charset="0"/>
                <a:ea typeface="Lato Light" panose="020F0502020204030203" pitchFamily="34" charset="0"/>
                <a:cs typeface="Lato Light" panose="020F0502020204030203" pitchFamily="34" charset="0"/>
                <a:hlinkClick r:id="rId3">
                  <a:extLst>
                    <a:ext uri="{A12FA001-AC4F-418D-AE19-62706E023703}">
                      <ahyp:hlinkClr xmlns:ahyp="http://schemas.microsoft.com/office/drawing/2018/hyperlinkcolor" val="tx"/>
                    </a:ext>
                  </a:extLst>
                </a:hlinkClick>
              </a:rPr>
              <a:t>360.nexl.io</a:t>
            </a:r>
            <a:r>
              <a:rPr lang="en-US" sz="3200" u="sng" dirty="0">
                <a:solidFill>
                  <a:schemeClr val="bg1"/>
                </a:solidFill>
                <a:latin typeface="Lato Light" panose="020F0502020204030203" pitchFamily="34" charset="0"/>
                <a:ea typeface="Lato Light" panose="020F0502020204030203" pitchFamily="34" charset="0"/>
                <a:cs typeface="Lato Light" panose="020F0502020204030203" pitchFamily="34" charset="0"/>
              </a:rPr>
              <a:t> </a:t>
            </a:r>
            <a:endParaRPr lang="es-ES_tradnl" sz="3200" u="sng" dirty="0"/>
          </a:p>
        </p:txBody>
      </p:sp>
      <p:grpSp>
        <p:nvGrpSpPr>
          <p:cNvPr id="10" name="Group 9">
            <a:extLst>
              <a:ext uri="{FF2B5EF4-FFF2-40B4-BE49-F238E27FC236}">
                <a16:creationId xmlns:a16="http://schemas.microsoft.com/office/drawing/2014/main" id="{02B5CD9E-8827-0377-7E3D-E212D02E6070}"/>
              </a:ext>
            </a:extLst>
          </p:cNvPr>
          <p:cNvGrpSpPr/>
          <p:nvPr/>
        </p:nvGrpSpPr>
        <p:grpSpPr>
          <a:xfrm>
            <a:off x="10794015" y="6137910"/>
            <a:ext cx="1107760" cy="521636"/>
            <a:chOff x="10722427" y="6148795"/>
            <a:chExt cx="1107760" cy="521636"/>
          </a:xfrm>
        </p:grpSpPr>
        <p:pic>
          <p:nvPicPr>
            <p:cNvPr id="14" name="Picture 13" descr="Logo&#10;&#10;Description automatically generated">
              <a:extLst>
                <a:ext uri="{FF2B5EF4-FFF2-40B4-BE49-F238E27FC236}">
                  <a16:creationId xmlns:a16="http://schemas.microsoft.com/office/drawing/2014/main" id="{09AB2729-F69D-5C99-2244-F9B10D7A508D}"/>
                </a:ext>
              </a:extLst>
            </p:cNvPr>
            <p:cNvPicPr>
              <a:picLocks noChangeAspect="1"/>
            </p:cNvPicPr>
            <p:nvPr/>
          </p:nvPicPr>
          <p:blipFill>
            <a:blip r:embed="rId4"/>
            <a:stretch>
              <a:fillRect/>
            </a:stretch>
          </p:blipFill>
          <p:spPr>
            <a:xfrm>
              <a:off x="10902669" y="6148795"/>
              <a:ext cx="927518" cy="521636"/>
            </a:xfrm>
            <a:prstGeom prst="rect">
              <a:avLst/>
            </a:prstGeom>
          </p:spPr>
        </p:pic>
        <p:cxnSp>
          <p:nvCxnSpPr>
            <p:cNvPr id="16" name="Straight Connector 15">
              <a:extLst>
                <a:ext uri="{FF2B5EF4-FFF2-40B4-BE49-F238E27FC236}">
                  <a16:creationId xmlns:a16="http://schemas.microsoft.com/office/drawing/2014/main" id="{E1F6948B-4CD7-14B7-5FDD-7346304C792C}"/>
                </a:ext>
              </a:extLst>
            </p:cNvPr>
            <p:cNvCxnSpPr/>
            <p:nvPr/>
          </p:nvCxnSpPr>
          <p:spPr>
            <a:xfrm>
              <a:off x="10722427" y="6234625"/>
              <a:ext cx="0" cy="351233"/>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4250955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30EE9-3BF9-FE89-2738-A09EB0DD79D5}"/>
              </a:ext>
            </a:extLst>
          </p:cNvPr>
          <p:cNvSpPr>
            <a:spLocks noGrp="1"/>
          </p:cNvSpPr>
          <p:nvPr>
            <p:ph type="title"/>
          </p:nvPr>
        </p:nvSpPr>
        <p:spPr>
          <a:xfrm>
            <a:off x="3820672" y="224567"/>
            <a:ext cx="7909143" cy="1325563"/>
          </a:xfrm>
        </p:spPr>
        <p:txBody>
          <a:bodyPr>
            <a:normAutofit/>
          </a:bodyPr>
          <a:lstStyle/>
          <a:p>
            <a:r>
              <a:rPr lang="en-US" sz="3200" b="1" dirty="0">
                <a:latin typeface="Lato Black" panose="020F0502020204030203" pitchFamily="34" charset="0"/>
                <a:ea typeface="Lato Black" panose="020F0502020204030203" pitchFamily="34" charset="0"/>
                <a:cs typeface="Lato Black" panose="020F0502020204030203" pitchFamily="34" charset="0"/>
              </a:rPr>
              <a:t>A fully automated and enriched </a:t>
            </a:r>
            <a:br>
              <a:rPr lang="en-US" sz="3200" b="1" dirty="0">
                <a:latin typeface="Lato Black" panose="020F0502020204030203" pitchFamily="34" charset="0"/>
                <a:ea typeface="Lato Black" panose="020F0502020204030203" pitchFamily="34" charset="0"/>
                <a:cs typeface="Lato Black" panose="020F0502020204030203" pitchFamily="34" charset="0"/>
              </a:rPr>
            </a:br>
            <a:r>
              <a:rPr lang="en-US" sz="3200" b="1" dirty="0">
                <a:latin typeface="Lato Black" panose="020F0502020204030203" pitchFamily="34" charset="0"/>
                <a:ea typeface="Lato Black" panose="020F0502020204030203" pitchFamily="34" charset="0"/>
                <a:cs typeface="Lato Black" panose="020F0502020204030203" pitchFamily="34" charset="0"/>
              </a:rPr>
              <a:t>personal address book for everyone</a:t>
            </a:r>
          </a:p>
        </p:txBody>
      </p:sp>
      <p:sp>
        <p:nvSpPr>
          <p:cNvPr id="8" name="Rectangle 7">
            <a:extLst>
              <a:ext uri="{FF2B5EF4-FFF2-40B4-BE49-F238E27FC236}">
                <a16:creationId xmlns:a16="http://schemas.microsoft.com/office/drawing/2014/main" id="{EDFD7DBE-134D-9523-70E0-3C79E430A83C}"/>
              </a:ext>
            </a:extLst>
          </p:cNvPr>
          <p:cNvSpPr/>
          <p:nvPr/>
        </p:nvSpPr>
        <p:spPr>
          <a:xfrm>
            <a:off x="0" y="0"/>
            <a:ext cx="2918564" cy="6858000"/>
          </a:xfrm>
          <a:prstGeom prst="rect">
            <a:avLst/>
          </a:prstGeom>
          <a:solidFill>
            <a:srgbClr val="4CA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Rectangle 9">
            <a:extLst>
              <a:ext uri="{FF2B5EF4-FFF2-40B4-BE49-F238E27FC236}">
                <a16:creationId xmlns:a16="http://schemas.microsoft.com/office/drawing/2014/main" id="{2995719D-928A-EACE-63FB-2A33ED3CE03C}"/>
              </a:ext>
            </a:extLst>
          </p:cNvPr>
          <p:cNvSpPr/>
          <p:nvPr/>
        </p:nvSpPr>
        <p:spPr>
          <a:xfrm>
            <a:off x="462185" y="0"/>
            <a:ext cx="2918564" cy="6858000"/>
          </a:xfrm>
          <a:prstGeom prst="rect">
            <a:avLst/>
          </a:prstGeom>
          <a:solidFill>
            <a:srgbClr val="031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6" name="Picture 5" descr="Background pattern&#10;&#10;Description automatically generated with low confidence">
            <a:extLst>
              <a:ext uri="{FF2B5EF4-FFF2-40B4-BE49-F238E27FC236}">
                <a16:creationId xmlns:a16="http://schemas.microsoft.com/office/drawing/2014/main" id="{51E4D731-9A62-4E54-BA2A-FC35FC41B0D3}"/>
              </a:ext>
            </a:extLst>
          </p:cNvPr>
          <p:cNvPicPr>
            <a:picLocks noChangeAspect="1"/>
          </p:cNvPicPr>
          <p:nvPr/>
        </p:nvPicPr>
        <p:blipFill rotWithShape="1">
          <a:blip r:embed="rId2"/>
          <a:srcRect l="16898" t="12799" r="10702" b="9148"/>
          <a:stretch/>
        </p:blipFill>
        <p:spPr>
          <a:xfrm>
            <a:off x="0" y="1550130"/>
            <a:ext cx="8826910" cy="5307870"/>
          </a:xfrm>
          <a:prstGeom prst="rect">
            <a:avLst/>
          </a:prstGeom>
        </p:spPr>
      </p:pic>
      <p:sp>
        <p:nvSpPr>
          <p:cNvPr id="3" name="Content Placeholder 2">
            <a:extLst>
              <a:ext uri="{FF2B5EF4-FFF2-40B4-BE49-F238E27FC236}">
                <a16:creationId xmlns:a16="http://schemas.microsoft.com/office/drawing/2014/main" id="{79D7BCA5-4272-44B6-922C-834A6B71370F}"/>
              </a:ext>
            </a:extLst>
          </p:cNvPr>
          <p:cNvSpPr>
            <a:spLocks noGrp="1"/>
          </p:cNvSpPr>
          <p:nvPr>
            <p:ph idx="1"/>
          </p:nvPr>
        </p:nvSpPr>
        <p:spPr>
          <a:xfrm>
            <a:off x="7924800" y="1734255"/>
            <a:ext cx="3805015" cy="4899177"/>
          </a:xfrm>
        </p:spPr>
        <p:txBody>
          <a:bodyPr>
            <a:normAutofit/>
          </a:bodyPr>
          <a:lstStyle/>
          <a:p>
            <a:pPr marL="0" indent="0">
              <a:buNone/>
            </a:pPr>
            <a:r>
              <a:rPr lang="en-US" sz="2000" dirty="0">
                <a:latin typeface="Lato Light" panose="020F0502020204030203" pitchFamily="34" charset="0"/>
                <a:ea typeface="Lato Light" panose="020F0502020204030203" pitchFamily="34" charset="0"/>
                <a:cs typeface="Lato Light" panose="020F0502020204030203" pitchFamily="34" charset="0"/>
              </a:rPr>
              <a:t>Each lawyer benefits from a personalised list of their Contacts and Companies in order of last Interaction. </a:t>
            </a:r>
          </a:p>
          <a:p>
            <a:pPr marL="0" indent="0">
              <a:buNone/>
            </a:pPr>
            <a:r>
              <a:rPr lang="en-US" sz="2000" dirty="0">
                <a:latin typeface="Lato Light" panose="020F0502020204030203" pitchFamily="34" charset="0"/>
                <a:ea typeface="Lato Light" panose="020F0502020204030203" pitchFamily="34" charset="0"/>
                <a:cs typeface="Lato Light" panose="020F0502020204030203" pitchFamily="34" charset="0"/>
              </a:rPr>
              <a:t>Contacts and Companies can easily be filtered to find the most important relationships.</a:t>
            </a:r>
          </a:p>
          <a:p>
            <a:pPr marL="0" indent="0">
              <a:buNone/>
            </a:pPr>
            <a:r>
              <a:rPr lang="en-US" sz="2000" dirty="0">
                <a:latin typeface="Lato Light" panose="020F0502020204030203" pitchFamily="34" charset="0"/>
                <a:ea typeface="Lato Light" panose="020F0502020204030203" pitchFamily="34" charset="0"/>
                <a:cs typeface="Lato Light" panose="020F0502020204030203" pitchFamily="34" charset="0"/>
              </a:rPr>
              <a:t>Stay on top of your VIP contacts with automated stay-in-touch reminder, tasks and notes.</a:t>
            </a:r>
          </a:p>
          <a:p>
            <a:pPr marL="0" indent="0">
              <a:buNone/>
            </a:pPr>
            <a:r>
              <a:rPr lang="en-US" sz="2000" dirty="0">
                <a:latin typeface="Lato Light" panose="020F0502020204030203" pitchFamily="34" charset="0"/>
                <a:ea typeface="Lato Light" panose="020F0502020204030203" pitchFamily="34" charset="0"/>
                <a:cs typeface="Lato Light" panose="020F0502020204030203" pitchFamily="34" charset="0"/>
              </a:rPr>
              <a:t>Understand who else in the Firm engages with your contacts.</a:t>
            </a:r>
          </a:p>
        </p:txBody>
      </p:sp>
      <p:grpSp>
        <p:nvGrpSpPr>
          <p:cNvPr id="11" name="Group 10">
            <a:extLst>
              <a:ext uri="{FF2B5EF4-FFF2-40B4-BE49-F238E27FC236}">
                <a16:creationId xmlns:a16="http://schemas.microsoft.com/office/drawing/2014/main" id="{B33B8EA2-9942-E123-134D-843F15C1E9ED}"/>
              </a:ext>
            </a:extLst>
          </p:cNvPr>
          <p:cNvGrpSpPr/>
          <p:nvPr/>
        </p:nvGrpSpPr>
        <p:grpSpPr>
          <a:xfrm>
            <a:off x="10794015" y="6137910"/>
            <a:ext cx="1107760" cy="521636"/>
            <a:chOff x="10722427" y="6148795"/>
            <a:chExt cx="1107760" cy="521636"/>
          </a:xfrm>
        </p:grpSpPr>
        <p:pic>
          <p:nvPicPr>
            <p:cNvPr id="12" name="Picture 11" descr="Logo&#10;&#10;Description automatically generated">
              <a:extLst>
                <a:ext uri="{FF2B5EF4-FFF2-40B4-BE49-F238E27FC236}">
                  <a16:creationId xmlns:a16="http://schemas.microsoft.com/office/drawing/2014/main" id="{6CCE1EB0-A1E3-AE76-3D4D-7E3648A921B7}"/>
                </a:ext>
              </a:extLst>
            </p:cNvPr>
            <p:cNvPicPr>
              <a:picLocks noChangeAspect="1"/>
            </p:cNvPicPr>
            <p:nvPr/>
          </p:nvPicPr>
          <p:blipFill>
            <a:blip r:embed="rId3"/>
            <a:stretch>
              <a:fillRect/>
            </a:stretch>
          </p:blipFill>
          <p:spPr>
            <a:xfrm>
              <a:off x="10902669" y="6148795"/>
              <a:ext cx="927518" cy="521636"/>
            </a:xfrm>
            <a:prstGeom prst="rect">
              <a:avLst/>
            </a:prstGeom>
          </p:spPr>
        </p:pic>
        <p:cxnSp>
          <p:nvCxnSpPr>
            <p:cNvPr id="14" name="Straight Connector 13">
              <a:extLst>
                <a:ext uri="{FF2B5EF4-FFF2-40B4-BE49-F238E27FC236}">
                  <a16:creationId xmlns:a16="http://schemas.microsoft.com/office/drawing/2014/main" id="{5CF26FEF-09FC-86E6-1501-C4CF03B47502}"/>
                </a:ext>
              </a:extLst>
            </p:cNvPr>
            <p:cNvCxnSpPr/>
            <p:nvPr/>
          </p:nvCxnSpPr>
          <p:spPr>
            <a:xfrm>
              <a:off x="10722427" y="6234625"/>
              <a:ext cx="0" cy="351233"/>
            </a:xfrm>
            <a:prstGeom prst="line">
              <a:avLst/>
            </a:prstGeom>
          </p:spPr>
          <p:style>
            <a:lnRef idx="1">
              <a:schemeClr val="dk1"/>
            </a:lnRef>
            <a:fillRef idx="0">
              <a:schemeClr val="dk1"/>
            </a:fillRef>
            <a:effectRef idx="0">
              <a:schemeClr val="dk1"/>
            </a:effectRef>
            <a:fontRef idx="minor">
              <a:schemeClr val="tx1"/>
            </a:fontRef>
          </p:style>
        </p:cxnSp>
      </p:grpSp>
      <p:pic>
        <p:nvPicPr>
          <p:cNvPr id="9" name="Picture 8" descr="Graphical user interface, text, application, email&#10;&#10;Description automatically generated">
            <a:extLst>
              <a:ext uri="{FF2B5EF4-FFF2-40B4-BE49-F238E27FC236}">
                <a16:creationId xmlns:a16="http://schemas.microsoft.com/office/drawing/2014/main" id="{6F65664A-AD8B-0ABF-6173-F3E0B6938C6D}"/>
              </a:ext>
            </a:extLst>
          </p:cNvPr>
          <p:cNvPicPr>
            <a:picLocks noChangeAspect="1"/>
          </p:cNvPicPr>
          <p:nvPr/>
        </p:nvPicPr>
        <p:blipFill rotWithShape="1">
          <a:blip r:embed="rId4"/>
          <a:srcRect t="-1720" b="6924"/>
          <a:stretch/>
        </p:blipFill>
        <p:spPr>
          <a:xfrm>
            <a:off x="290225" y="1734256"/>
            <a:ext cx="7172390" cy="4534176"/>
          </a:xfrm>
          <a:prstGeom prst="rect">
            <a:avLst/>
          </a:prstGeom>
        </p:spPr>
      </p:pic>
    </p:spTree>
    <p:extLst>
      <p:ext uri="{BB962C8B-B14F-4D97-AF65-F5344CB8AC3E}">
        <p14:creationId xmlns:p14="http://schemas.microsoft.com/office/powerpoint/2010/main" val="1679875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30EE9-3BF9-FE89-2738-A09EB0DD79D5}"/>
              </a:ext>
            </a:extLst>
          </p:cNvPr>
          <p:cNvSpPr>
            <a:spLocks noGrp="1"/>
          </p:cNvSpPr>
          <p:nvPr>
            <p:ph type="title"/>
          </p:nvPr>
        </p:nvSpPr>
        <p:spPr>
          <a:xfrm>
            <a:off x="3820672" y="224567"/>
            <a:ext cx="7909143" cy="1325563"/>
          </a:xfrm>
        </p:spPr>
        <p:txBody>
          <a:bodyPr>
            <a:normAutofit/>
          </a:bodyPr>
          <a:lstStyle/>
          <a:p>
            <a:r>
              <a:rPr lang="en-US" sz="3200" b="1" dirty="0">
                <a:latin typeface="Lato Black" panose="020F0502020204030203" pitchFamily="34" charset="0"/>
                <a:ea typeface="Lato Black" panose="020F0502020204030203" pitchFamily="34" charset="0"/>
                <a:cs typeface="Lato Black" panose="020F0502020204030203" pitchFamily="34" charset="0"/>
              </a:rPr>
              <a:t>Detailed relationship intelligence, revealing strongest links and blind spots</a:t>
            </a:r>
          </a:p>
        </p:txBody>
      </p:sp>
      <p:sp>
        <p:nvSpPr>
          <p:cNvPr id="8" name="Rectangle 7">
            <a:extLst>
              <a:ext uri="{FF2B5EF4-FFF2-40B4-BE49-F238E27FC236}">
                <a16:creationId xmlns:a16="http://schemas.microsoft.com/office/drawing/2014/main" id="{EDFD7DBE-134D-9523-70E0-3C79E430A83C}"/>
              </a:ext>
            </a:extLst>
          </p:cNvPr>
          <p:cNvSpPr/>
          <p:nvPr/>
        </p:nvSpPr>
        <p:spPr>
          <a:xfrm>
            <a:off x="0" y="0"/>
            <a:ext cx="2918564" cy="6858000"/>
          </a:xfrm>
          <a:prstGeom prst="rect">
            <a:avLst/>
          </a:prstGeom>
          <a:solidFill>
            <a:srgbClr val="4CA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Rectangle 9">
            <a:extLst>
              <a:ext uri="{FF2B5EF4-FFF2-40B4-BE49-F238E27FC236}">
                <a16:creationId xmlns:a16="http://schemas.microsoft.com/office/drawing/2014/main" id="{2995719D-928A-EACE-63FB-2A33ED3CE03C}"/>
              </a:ext>
            </a:extLst>
          </p:cNvPr>
          <p:cNvSpPr/>
          <p:nvPr/>
        </p:nvSpPr>
        <p:spPr>
          <a:xfrm>
            <a:off x="462185" y="0"/>
            <a:ext cx="2918564" cy="6858000"/>
          </a:xfrm>
          <a:prstGeom prst="rect">
            <a:avLst/>
          </a:prstGeom>
          <a:solidFill>
            <a:srgbClr val="031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6" name="Picture 5" descr="Background pattern&#10;&#10;Description automatically generated with low confidence">
            <a:extLst>
              <a:ext uri="{FF2B5EF4-FFF2-40B4-BE49-F238E27FC236}">
                <a16:creationId xmlns:a16="http://schemas.microsoft.com/office/drawing/2014/main" id="{51E4D731-9A62-4E54-BA2A-FC35FC41B0D3}"/>
              </a:ext>
            </a:extLst>
          </p:cNvPr>
          <p:cNvPicPr>
            <a:picLocks noChangeAspect="1"/>
          </p:cNvPicPr>
          <p:nvPr/>
        </p:nvPicPr>
        <p:blipFill rotWithShape="1">
          <a:blip r:embed="rId2"/>
          <a:srcRect l="16898" t="12799" r="10702" b="9148"/>
          <a:stretch/>
        </p:blipFill>
        <p:spPr>
          <a:xfrm>
            <a:off x="0" y="1550130"/>
            <a:ext cx="8826910" cy="5307870"/>
          </a:xfrm>
          <a:prstGeom prst="rect">
            <a:avLst/>
          </a:prstGeom>
        </p:spPr>
      </p:pic>
      <p:sp>
        <p:nvSpPr>
          <p:cNvPr id="3" name="Content Placeholder 2">
            <a:extLst>
              <a:ext uri="{FF2B5EF4-FFF2-40B4-BE49-F238E27FC236}">
                <a16:creationId xmlns:a16="http://schemas.microsoft.com/office/drawing/2014/main" id="{79D7BCA5-4272-44B6-922C-834A6B71370F}"/>
              </a:ext>
            </a:extLst>
          </p:cNvPr>
          <p:cNvSpPr>
            <a:spLocks noGrp="1"/>
          </p:cNvSpPr>
          <p:nvPr>
            <p:ph idx="1"/>
          </p:nvPr>
        </p:nvSpPr>
        <p:spPr>
          <a:xfrm>
            <a:off x="7972118" y="1842568"/>
            <a:ext cx="3893574" cy="4141924"/>
          </a:xfrm>
        </p:spPr>
        <p:txBody>
          <a:bodyPr>
            <a:normAutofit/>
          </a:bodyPr>
          <a:lstStyle/>
          <a:p>
            <a:pPr marL="0" indent="0">
              <a:buNone/>
            </a:pPr>
            <a:r>
              <a:rPr lang="en-US" sz="2000" dirty="0">
                <a:latin typeface="Lato Light" panose="020F0502020204030203" pitchFamily="34" charset="0"/>
                <a:ea typeface="Lato Light" panose="020F0502020204030203" pitchFamily="34" charset="0"/>
                <a:cs typeface="Lato Light" panose="020F0502020204030203" pitchFamily="34" charset="0"/>
              </a:rPr>
              <a:t>Better understand the “who knows whom” across your entire firm. In modern B2B business development, lawyers must understand the entire relationship history of a prospective and existing clients. </a:t>
            </a:r>
          </a:p>
          <a:p>
            <a:pPr marL="0" indent="0">
              <a:buNone/>
            </a:pPr>
            <a:r>
              <a:rPr lang="en-US" sz="2000" dirty="0">
                <a:latin typeface="Lato Light" panose="020F0502020204030203" pitchFamily="34" charset="0"/>
                <a:ea typeface="Lato Light" panose="020F0502020204030203" pitchFamily="34" charset="0"/>
                <a:cs typeface="Lato Light" panose="020F0502020204030203" pitchFamily="34" charset="0"/>
              </a:rPr>
              <a:t>Nexl shows you the who knows who across your firm and gives you deep relationship insights to better leverage your firm’s relationship to win more business – without the need of manual data entry. </a:t>
            </a:r>
          </a:p>
          <a:p>
            <a:pPr marL="0" indent="0">
              <a:buNone/>
            </a:pPr>
            <a:endParaRPr lang="en-US" sz="2000" dirty="0">
              <a:latin typeface="Lato Light" panose="020F0502020204030203" pitchFamily="34" charset="0"/>
              <a:ea typeface="Lato Light" panose="020F0502020204030203" pitchFamily="34" charset="0"/>
              <a:cs typeface="Lato Light" panose="020F0502020204030203" pitchFamily="34" charset="0"/>
            </a:endParaRPr>
          </a:p>
        </p:txBody>
      </p:sp>
      <p:grpSp>
        <p:nvGrpSpPr>
          <p:cNvPr id="9" name="Group 8">
            <a:extLst>
              <a:ext uri="{FF2B5EF4-FFF2-40B4-BE49-F238E27FC236}">
                <a16:creationId xmlns:a16="http://schemas.microsoft.com/office/drawing/2014/main" id="{317BD795-B677-CFB1-68DD-1A43DCE436D6}"/>
              </a:ext>
            </a:extLst>
          </p:cNvPr>
          <p:cNvGrpSpPr/>
          <p:nvPr/>
        </p:nvGrpSpPr>
        <p:grpSpPr>
          <a:xfrm>
            <a:off x="10794015" y="6137910"/>
            <a:ext cx="1107760" cy="521636"/>
            <a:chOff x="10722427" y="6148795"/>
            <a:chExt cx="1107760" cy="521636"/>
          </a:xfrm>
        </p:grpSpPr>
        <p:pic>
          <p:nvPicPr>
            <p:cNvPr id="12" name="Picture 11" descr="Logo&#10;&#10;Description automatically generated">
              <a:extLst>
                <a:ext uri="{FF2B5EF4-FFF2-40B4-BE49-F238E27FC236}">
                  <a16:creationId xmlns:a16="http://schemas.microsoft.com/office/drawing/2014/main" id="{0FFC8CC3-7500-28AC-18CF-6E860B1C2C22}"/>
                </a:ext>
              </a:extLst>
            </p:cNvPr>
            <p:cNvPicPr>
              <a:picLocks noChangeAspect="1"/>
            </p:cNvPicPr>
            <p:nvPr/>
          </p:nvPicPr>
          <p:blipFill>
            <a:blip r:embed="rId3"/>
            <a:stretch>
              <a:fillRect/>
            </a:stretch>
          </p:blipFill>
          <p:spPr>
            <a:xfrm>
              <a:off x="10902669" y="6148795"/>
              <a:ext cx="927518" cy="521636"/>
            </a:xfrm>
            <a:prstGeom prst="rect">
              <a:avLst/>
            </a:prstGeom>
          </p:spPr>
        </p:pic>
        <p:cxnSp>
          <p:nvCxnSpPr>
            <p:cNvPr id="14" name="Straight Connector 13">
              <a:extLst>
                <a:ext uri="{FF2B5EF4-FFF2-40B4-BE49-F238E27FC236}">
                  <a16:creationId xmlns:a16="http://schemas.microsoft.com/office/drawing/2014/main" id="{40C39395-F0B2-E7AB-0808-827BA7B4990E}"/>
                </a:ext>
              </a:extLst>
            </p:cNvPr>
            <p:cNvCxnSpPr/>
            <p:nvPr/>
          </p:nvCxnSpPr>
          <p:spPr>
            <a:xfrm>
              <a:off x="10722427" y="6234625"/>
              <a:ext cx="0" cy="351233"/>
            </a:xfrm>
            <a:prstGeom prst="line">
              <a:avLst/>
            </a:prstGeom>
          </p:spPr>
          <p:style>
            <a:lnRef idx="1">
              <a:schemeClr val="dk1"/>
            </a:lnRef>
            <a:fillRef idx="0">
              <a:schemeClr val="dk1"/>
            </a:fillRef>
            <a:effectRef idx="0">
              <a:schemeClr val="dk1"/>
            </a:effectRef>
            <a:fontRef idx="minor">
              <a:schemeClr val="tx1"/>
            </a:fontRef>
          </p:style>
        </p:cxnSp>
      </p:grpSp>
      <p:pic>
        <p:nvPicPr>
          <p:cNvPr id="13" name="Picture 12" descr="Graphical user interface, application&#10;&#10;Description automatically generated">
            <a:extLst>
              <a:ext uri="{FF2B5EF4-FFF2-40B4-BE49-F238E27FC236}">
                <a16:creationId xmlns:a16="http://schemas.microsoft.com/office/drawing/2014/main" id="{D64783C9-8F2B-67DE-AE5A-879F28CC918B}"/>
              </a:ext>
            </a:extLst>
          </p:cNvPr>
          <p:cNvPicPr>
            <a:picLocks noChangeAspect="1"/>
          </p:cNvPicPr>
          <p:nvPr/>
        </p:nvPicPr>
        <p:blipFill>
          <a:blip r:embed="rId4"/>
          <a:stretch>
            <a:fillRect/>
          </a:stretch>
        </p:blipFill>
        <p:spPr>
          <a:xfrm>
            <a:off x="326307" y="1842569"/>
            <a:ext cx="7183625" cy="4381172"/>
          </a:xfrm>
          <a:prstGeom prst="rect">
            <a:avLst/>
          </a:prstGeom>
        </p:spPr>
      </p:pic>
    </p:spTree>
    <p:extLst>
      <p:ext uri="{BB962C8B-B14F-4D97-AF65-F5344CB8AC3E}">
        <p14:creationId xmlns:p14="http://schemas.microsoft.com/office/powerpoint/2010/main" val="309228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30EE9-3BF9-FE89-2738-A09EB0DD79D5}"/>
              </a:ext>
            </a:extLst>
          </p:cNvPr>
          <p:cNvSpPr>
            <a:spLocks noGrp="1"/>
          </p:cNvSpPr>
          <p:nvPr>
            <p:ph type="title"/>
          </p:nvPr>
        </p:nvSpPr>
        <p:spPr>
          <a:xfrm>
            <a:off x="3820672" y="224567"/>
            <a:ext cx="6991261" cy="1325563"/>
          </a:xfrm>
        </p:spPr>
        <p:txBody>
          <a:bodyPr>
            <a:normAutofit/>
          </a:bodyPr>
          <a:lstStyle/>
          <a:p>
            <a:r>
              <a:rPr lang="en-US" sz="3200" b="1" dirty="0">
                <a:latin typeface="Lato Black" panose="020F0502020204030203" pitchFamily="34" charset="0"/>
                <a:ea typeface="Lato Black" panose="020F0502020204030203" pitchFamily="34" charset="0"/>
                <a:cs typeface="Lato Black" panose="020F0502020204030203" pitchFamily="34" charset="0"/>
              </a:rPr>
              <a:t>Activate your Business Plans</a:t>
            </a:r>
            <a:br>
              <a:rPr lang="en-US" sz="3200" b="1" dirty="0">
                <a:latin typeface="Lato Black" panose="020F0502020204030203" pitchFamily="34" charset="0"/>
                <a:ea typeface="Lato Black" panose="020F0502020204030203" pitchFamily="34" charset="0"/>
                <a:cs typeface="Lato Black" panose="020F0502020204030203" pitchFamily="34" charset="0"/>
              </a:rPr>
            </a:br>
            <a:r>
              <a:rPr lang="en-US" sz="2400" dirty="0">
                <a:latin typeface="Lato Light" panose="020F0502020204030203" pitchFamily="34" charset="0"/>
                <a:ea typeface="Lato Light" panose="020F0502020204030203" pitchFamily="34" charset="0"/>
                <a:cs typeface="Lato Light" panose="020F0502020204030203" pitchFamily="34" charset="0"/>
              </a:rPr>
              <a:t>Prospect into millions of profiles and companies, even if you have no pre-existing relationship</a:t>
            </a:r>
            <a:endParaRPr lang="en-US" sz="32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8" name="Rectangle 7">
            <a:extLst>
              <a:ext uri="{FF2B5EF4-FFF2-40B4-BE49-F238E27FC236}">
                <a16:creationId xmlns:a16="http://schemas.microsoft.com/office/drawing/2014/main" id="{EDFD7DBE-134D-9523-70E0-3C79E430A83C}"/>
              </a:ext>
            </a:extLst>
          </p:cNvPr>
          <p:cNvSpPr/>
          <p:nvPr/>
        </p:nvSpPr>
        <p:spPr>
          <a:xfrm>
            <a:off x="0" y="0"/>
            <a:ext cx="2918564" cy="6858000"/>
          </a:xfrm>
          <a:prstGeom prst="rect">
            <a:avLst/>
          </a:prstGeom>
          <a:solidFill>
            <a:srgbClr val="4CA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Rectangle 9">
            <a:extLst>
              <a:ext uri="{FF2B5EF4-FFF2-40B4-BE49-F238E27FC236}">
                <a16:creationId xmlns:a16="http://schemas.microsoft.com/office/drawing/2014/main" id="{2995719D-928A-EACE-63FB-2A33ED3CE03C}"/>
              </a:ext>
            </a:extLst>
          </p:cNvPr>
          <p:cNvSpPr/>
          <p:nvPr/>
        </p:nvSpPr>
        <p:spPr>
          <a:xfrm>
            <a:off x="462185" y="0"/>
            <a:ext cx="2918564" cy="6858000"/>
          </a:xfrm>
          <a:prstGeom prst="rect">
            <a:avLst/>
          </a:prstGeom>
          <a:solidFill>
            <a:srgbClr val="031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6" name="Picture 5" descr="Background pattern&#10;&#10;Description automatically generated with low confidence">
            <a:extLst>
              <a:ext uri="{FF2B5EF4-FFF2-40B4-BE49-F238E27FC236}">
                <a16:creationId xmlns:a16="http://schemas.microsoft.com/office/drawing/2014/main" id="{51E4D731-9A62-4E54-BA2A-FC35FC41B0D3}"/>
              </a:ext>
            </a:extLst>
          </p:cNvPr>
          <p:cNvPicPr>
            <a:picLocks noChangeAspect="1"/>
          </p:cNvPicPr>
          <p:nvPr/>
        </p:nvPicPr>
        <p:blipFill rotWithShape="1">
          <a:blip r:embed="rId2"/>
          <a:srcRect l="16898" t="12799" r="10702" b="9148"/>
          <a:stretch/>
        </p:blipFill>
        <p:spPr>
          <a:xfrm>
            <a:off x="0" y="1617132"/>
            <a:ext cx="8492665" cy="5042413"/>
          </a:xfrm>
          <a:prstGeom prst="rect">
            <a:avLst/>
          </a:prstGeom>
        </p:spPr>
      </p:pic>
      <p:sp>
        <p:nvSpPr>
          <p:cNvPr id="3" name="Content Placeholder 2">
            <a:extLst>
              <a:ext uri="{FF2B5EF4-FFF2-40B4-BE49-F238E27FC236}">
                <a16:creationId xmlns:a16="http://schemas.microsoft.com/office/drawing/2014/main" id="{79D7BCA5-4272-44B6-922C-834A6B71370F}"/>
              </a:ext>
            </a:extLst>
          </p:cNvPr>
          <p:cNvSpPr>
            <a:spLocks noGrp="1"/>
          </p:cNvSpPr>
          <p:nvPr>
            <p:ph idx="1"/>
          </p:nvPr>
        </p:nvSpPr>
        <p:spPr>
          <a:xfrm>
            <a:off x="7907867" y="1905000"/>
            <a:ext cx="3708989" cy="4141924"/>
          </a:xfrm>
        </p:spPr>
        <p:txBody>
          <a:bodyPr>
            <a:normAutofit/>
          </a:bodyPr>
          <a:lstStyle/>
          <a:p>
            <a:pPr marL="0" indent="0">
              <a:buNone/>
            </a:pPr>
            <a:r>
              <a:rPr lang="en-US" sz="2000" dirty="0">
                <a:latin typeface="Lato Light" panose="020F0502020204030203" pitchFamily="34" charset="0"/>
                <a:ea typeface="Lato Light" panose="020F0502020204030203" pitchFamily="34" charset="0"/>
                <a:cs typeface="Lato Light" panose="020F0502020204030203" pitchFamily="34" charset="0"/>
              </a:rPr>
              <a:t>Nexl is the only legal CRM with built-in client prospecting tools. </a:t>
            </a:r>
          </a:p>
          <a:p>
            <a:pPr marL="0" indent="0">
              <a:buNone/>
            </a:pPr>
            <a:r>
              <a:rPr lang="en-US" sz="2000" dirty="0">
                <a:latin typeface="Lato Light" panose="020F0502020204030203" pitchFamily="34" charset="0"/>
                <a:ea typeface="Lato Light" panose="020F0502020204030203" pitchFamily="34" charset="0"/>
                <a:cs typeface="Lato Light" panose="020F0502020204030203" pitchFamily="34" charset="0"/>
              </a:rPr>
              <a:t>You can now reach the right decisions makers directly, using the most accurate and up-to-date emails and social media links database in the world. </a:t>
            </a:r>
          </a:p>
          <a:p>
            <a:pPr marL="0" indent="0">
              <a:buNone/>
            </a:pPr>
            <a:r>
              <a:rPr lang="en-US" sz="2000" dirty="0">
                <a:latin typeface="Lato Light" panose="020F0502020204030203" pitchFamily="34" charset="0"/>
                <a:ea typeface="Lato Light" panose="020F0502020204030203" pitchFamily="34" charset="0"/>
                <a:cs typeface="Lato Light" panose="020F0502020204030203" pitchFamily="34" charset="0"/>
              </a:rPr>
              <a:t>Leveraging our built-in data-enrichment, you can find verified emails on 450 million professionals across 15 million companies which sync right to your Nexl.</a:t>
            </a:r>
          </a:p>
          <a:p>
            <a:pPr marL="0" indent="0">
              <a:buNone/>
            </a:pPr>
            <a:endParaRPr lang="en-US" sz="2000" dirty="0">
              <a:latin typeface="Lato Light" panose="020F0502020204030203" pitchFamily="34" charset="0"/>
              <a:ea typeface="Lato Light" panose="020F0502020204030203" pitchFamily="34" charset="0"/>
              <a:cs typeface="Lato Light" panose="020F0502020204030203" pitchFamily="34" charset="0"/>
            </a:endParaRPr>
          </a:p>
        </p:txBody>
      </p:sp>
      <p:grpSp>
        <p:nvGrpSpPr>
          <p:cNvPr id="9" name="Group 8">
            <a:extLst>
              <a:ext uri="{FF2B5EF4-FFF2-40B4-BE49-F238E27FC236}">
                <a16:creationId xmlns:a16="http://schemas.microsoft.com/office/drawing/2014/main" id="{6F0C1020-2934-B213-A653-FE3BC3044810}"/>
              </a:ext>
            </a:extLst>
          </p:cNvPr>
          <p:cNvGrpSpPr/>
          <p:nvPr/>
        </p:nvGrpSpPr>
        <p:grpSpPr>
          <a:xfrm>
            <a:off x="10794015" y="6137910"/>
            <a:ext cx="1107760" cy="521636"/>
            <a:chOff x="10722427" y="6148795"/>
            <a:chExt cx="1107760" cy="521636"/>
          </a:xfrm>
        </p:grpSpPr>
        <p:pic>
          <p:nvPicPr>
            <p:cNvPr id="11" name="Picture 10" descr="Logo&#10;&#10;Description automatically generated">
              <a:extLst>
                <a:ext uri="{FF2B5EF4-FFF2-40B4-BE49-F238E27FC236}">
                  <a16:creationId xmlns:a16="http://schemas.microsoft.com/office/drawing/2014/main" id="{B9DF2571-33B3-D43B-34EB-73B810A9EF67}"/>
                </a:ext>
              </a:extLst>
            </p:cNvPr>
            <p:cNvPicPr>
              <a:picLocks noChangeAspect="1"/>
            </p:cNvPicPr>
            <p:nvPr/>
          </p:nvPicPr>
          <p:blipFill>
            <a:blip r:embed="rId3"/>
            <a:stretch>
              <a:fillRect/>
            </a:stretch>
          </p:blipFill>
          <p:spPr>
            <a:xfrm>
              <a:off x="10902669" y="6148795"/>
              <a:ext cx="927518" cy="521636"/>
            </a:xfrm>
            <a:prstGeom prst="rect">
              <a:avLst/>
            </a:prstGeom>
          </p:spPr>
        </p:pic>
        <p:cxnSp>
          <p:nvCxnSpPr>
            <p:cNvPr id="13" name="Straight Connector 12">
              <a:extLst>
                <a:ext uri="{FF2B5EF4-FFF2-40B4-BE49-F238E27FC236}">
                  <a16:creationId xmlns:a16="http://schemas.microsoft.com/office/drawing/2014/main" id="{9E7290CC-09E6-69B3-96D0-1D874652EA01}"/>
                </a:ext>
              </a:extLst>
            </p:cNvPr>
            <p:cNvCxnSpPr/>
            <p:nvPr/>
          </p:nvCxnSpPr>
          <p:spPr>
            <a:xfrm>
              <a:off x="10722427" y="6234625"/>
              <a:ext cx="0" cy="351233"/>
            </a:xfrm>
            <a:prstGeom prst="line">
              <a:avLst/>
            </a:prstGeom>
          </p:spPr>
          <p:style>
            <a:lnRef idx="1">
              <a:schemeClr val="dk1"/>
            </a:lnRef>
            <a:fillRef idx="0">
              <a:schemeClr val="dk1"/>
            </a:fillRef>
            <a:effectRef idx="0">
              <a:schemeClr val="dk1"/>
            </a:effectRef>
            <a:fontRef idx="minor">
              <a:schemeClr val="tx1"/>
            </a:fontRef>
          </p:style>
        </p:cxnSp>
      </p:grpSp>
      <p:pic>
        <p:nvPicPr>
          <p:cNvPr id="14" name="Picture 13" descr="Graphical user interface, text, email&#10;&#10;Description automatically generated">
            <a:extLst>
              <a:ext uri="{FF2B5EF4-FFF2-40B4-BE49-F238E27FC236}">
                <a16:creationId xmlns:a16="http://schemas.microsoft.com/office/drawing/2014/main" id="{00E4C83C-632E-3E71-BE11-2E5F962D747F}"/>
              </a:ext>
            </a:extLst>
          </p:cNvPr>
          <p:cNvPicPr>
            <a:picLocks noChangeAspect="1"/>
          </p:cNvPicPr>
          <p:nvPr/>
        </p:nvPicPr>
        <p:blipFill>
          <a:blip r:embed="rId4"/>
          <a:stretch>
            <a:fillRect/>
          </a:stretch>
        </p:blipFill>
        <p:spPr>
          <a:xfrm>
            <a:off x="234921" y="1905000"/>
            <a:ext cx="6991645" cy="4129133"/>
          </a:xfrm>
          <a:prstGeom prst="rect">
            <a:avLst/>
          </a:prstGeom>
        </p:spPr>
      </p:pic>
    </p:spTree>
    <p:extLst>
      <p:ext uri="{BB962C8B-B14F-4D97-AF65-F5344CB8AC3E}">
        <p14:creationId xmlns:p14="http://schemas.microsoft.com/office/powerpoint/2010/main" val="854403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30EE9-3BF9-FE89-2738-A09EB0DD79D5}"/>
              </a:ext>
            </a:extLst>
          </p:cNvPr>
          <p:cNvSpPr>
            <a:spLocks noGrp="1"/>
          </p:cNvSpPr>
          <p:nvPr>
            <p:ph type="title"/>
          </p:nvPr>
        </p:nvSpPr>
        <p:spPr>
          <a:xfrm>
            <a:off x="3820672" y="224567"/>
            <a:ext cx="7796184" cy="1392565"/>
          </a:xfrm>
        </p:spPr>
        <p:txBody>
          <a:bodyPr>
            <a:normAutofit/>
          </a:bodyPr>
          <a:lstStyle/>
          <a:p>
            <a:r>
              <a:rPr lang="en-US" sz="3200" b="1" dirty="0">
                <a:latin typeface="Lato Black" panose="020F0502020204030203" pitchFamily="34" charset="0"/>
                <a:ea typeface="Lato Black" panose="020F0502020204030203" pitchFamily="34" charset="0"/>
                <a:cs typeface="Lato Black" panose="020F0502020204030203" pitchFamily="34" charset="0"/>
              </a:rPr>
              <a:t>Aligning our offices and teams</a:t>
            </a:r>
            <a:br>
              <a:rPr lang="en-US" sz="3200" b="1" dirty="0">
                <a:latin typeface="Lato Black" panose="020F0502020204030203" pitchFamily="34" charset="0"/>
                <a:ea typeface="Lato Black" panose="020F0502020204030203" pitchFamily="34" charset="0"/>
                <a:cs typeface="Lato Black" panose="020F0502020204030203" pitchFamily="34" charset="0"/>
              </a:rPr>
            </a:br>
            <a:r>
              <a:rPr lang="en-US" sz="2400" dirty="0">
                <a:latin typeface="Lato Light" panose="020F0502020204030203" pitchFamily="34" charset="0"/>
                <a:ea typeface="Lato Light" panose="020F0502020204030203" pitchFamily="34" charset="0"/>
                <a:cs typeface="Lato Light" panose="020F0502020204030203" pitchFamily="34" charset="0"/>
              </a:rPr>
              <a:t>Nexl will enable closer collaboration and coordination for cross practice and cross border BD</a:t>
            </a:r>
            <a:endParaRPr lang="en-US" sz="32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8" name="Rectangle 7">
            <a:extLst>
              <a:ext uri="{FF2B5EF4-FFF2-40B4-BE49-F238E27FC236}">
                <a16:creationId xmlns:a16="http://schemas.microsoft.com/office/drawing/2014/main" id="{EDFD7DBE-134D-9523-70E0-3C79E430A83C}"/>
              </a:ext>
            </a:extLst>
          </p:cNvPr>
          <p:cNvSpPr/>
          <p:nvPr/>
        </p:nvSpPr>
        <p:spPr>
          <a:xfrm>
            <a:off x="0" y="0"/>
            <a:ext cx="2918564" cy="6858000"/>
          </a:xfrm>
          <a:prstGeom prst="rect">
            <a:avLst/>
          </a:prstGeom>
          <a:solidFill>
            <a:srgbClr val="4CA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Rectangle 9">
            <a:extLst>
              <a:ext uri="{FF2B5EF4-FFF2-40B4-BE49-F238E27FC236}">
                <a16:creationId xmlns:a16="http://schemas.microsoft.com/office/drawing/2014/main" id="{2995719D-928A-EACE-63FB-2A33ED3CE03C}"/>
              </a:ext>
            </a:extLst>
          </p:cNvPr>
          <p:cNvSpPr/>
          <p:nvPr/>
        </p:nvSpPr>
        <p:spPr>
          <a:xfrm>
            <a:off x="462185" y="0"/>
            <a:ext cx="2918564" cy="6858000"/>
          </a:xfrm>
          <a:prstGeom prst="rect">
            <a:avLst/>
          </a:prstGeom>
          <a:solidFill>
            <a:srgbClr val="031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6" name="Picture 5" descr="Background pattern&#10;&#10;Description automatically generated with low confidence">
            <a:extLst>
              <a:ext uri="{FF2B5EF4-FFF2-40B4-BE49-F238E27FC236}">
                <a16:creationId xmlns:a16="http://schemas.microsoft.com/office/drawing/2014/main" id="{51E4D731-9A62-4E54-BA2A-FC35FC41B0D3}"/>
              </a:ext>
            </a:extLst>
          </p:cNvPr>
          <p:cNvPicPr>
            <a:picLocks noChangeAspect="1"/>
          </p:cNvPicPr>
          <p:nvPr/>
        </p:nvPicPr>
        <p:blipFill rotWithShape="1">
          <a:blip r:embed="rId2"/>
          <a:srcRect l="16898" t="12799" r="10702" b="9148"/>
          <a:stretch/>
        </p:blipFill>
        <p:spPr>
          <a:xfrm>
            <a:off x="0" y="1617132"/>
            <a:ext cx="8826910" cy="5240867"/>
          </a:xfrm>
          <a:prstGeom prst="rect">
            <a:avLst/>
          </a:prstGeom>
        </p:spPr>
      </p:pic>
      <p:sp>
        <p:nvSpPr>
          <p:cNvPr id="3" name="Content Placeholder 2">
            <a:extLst>
              <a:ext uri="{FF2B5EF4-FFF2-40B4-BE49-F238E27FC236}">
                <a16:creationId xmlns:a16="http://schemas.microsoft.com/office/drawing/2014/main" id="{79D7BCA5-4272-44B6-922C-834A6B71370F}"/>
              </a:ext>
            </a:extLst>
          </p:cNvPr>
          <p:cNvSpPr>
            <a:spLocks noGrp="1"/>
          </p:cNvSpPr>
          <p:nvPr>
            <p:ph idx="1"/>
          </p:nvPr>
        </p:nvSpPr>
        <p:spPr>
          <a:xfrm>
            <a:off x="7907867" y="1905000"/>
            <a:ext cx="3708989" cy="4141924"/>
          </a:xfrm>
        </p:spPr>
        <p:txBody>
          <a:bodyPr>
            <a:normAutofit/>
          </a:bodyPr>
          <a:lstStyle/>
          <a:p>
            <a:pPr marL="0" indent="0">
              <a:buNone/>
            </a:pPr>
            <a:r>
              <a:rPr lang="en-US" sz="2000" dirty="0">
                <a:latin typeface="Lato Light" panose="020F0502020204030203" pitchFamily="34" charset="0"/>
                <a:ea typeface="Lato Light" panose="020F0502020204030203" pitchFamily="34" charset="0"/>
                <a:cs typeface="Lato Light" panose="020F0502020204030203" pitchFamily="34" charset="0"/>
              </a:rPr>
              <a:t>Combine the power of customizable target and key client lists, opportunity tracking, and client prospecting in a powerful collaboration space, easily accessible through Microsoft Teams to help execute our business development and growth strategy and become smart collaboration champions.</a:t>
            </a:r>
          </a:p>
          <a:p>
            <a:pPr marL="0" indent="0">
              <a:buNone/>
            </a:pPr>
            <a:endParaRPr lang="en-US" sz="2000"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9" name="Picture 8" descr="Graphical user interface, application, Teams&#10;&#10;Description automatically generated">
            <a:extLst>
              <a:ext uri="{FF2B5EF4-FFF2-40B4-BE49-F238E27FC236}">
                <a16:creationId xmlns:a16="http://schemas.microsoft.com/office/drawing/2014/main" id="{93957747-BECA-6FD5-771F-F7EA8CCFDCC5}"/>
              </a:ext>
            </a:extLst>
          </p:cNvPr>
          <p:cNvPicPr>
            <a:picLocks noChangeAspect="1"/>
          </p:cNvPicPr>
          <p:nvPr/>
        </p:nvPicPr>
        <p:blipFill rotWithShape="1">
          <a:blip r:embed="rId3"/>
          <a:srcRect r="18408"/>
          <a:stretch/>
        </p:blipFill>
        <p:spPr>
          <a:xfrm>
            <a:off x="302151" y="1904999"/>
            <a:ext cx="7171492" cy="4297017"/>
          </a:xfrm>
          <a:prstGeom prst="rect">
            <a:avLst/>
          </a:prstGeom>
        </p:spPr>
      </p:pic>
      <p:grpSp>
        <p:nvGrpSpPr>
          <p:cNvPr id="11" name="Group 10">
            <a:extLst>
              <a:ext uri="{FF2B5EF4-FFF2-40B4-BE49-F238E27FC236}">
                <a16:creationId xmlns:a16="http://schemas.microsoft.com/office/drawing/2014/main" id="{4E9FCFC3-8334-4AEA-9DAA-A1F40C0A343A}"/>
              </a:ext>
            </a:extLst>
          </p:cNvPr>
          <p:cNvGrpSpPr/>
          <p:nvPr/>
        </p:nvGrpSpPr>
        <p:grpSpPr>
          <a:xfrm>
            <a:off x="10794015" y="6137910"/>
            <a:ext cx="1107760" cy="521636"/>
            <a:chOff x="10722427" y="6148795"/>
            <a:chExt cx="1107760" cy="521636"/>
          </a:xfrm>
        </p:grpSpPr>
        <p:pic>
          <p:nvPicPr>
            <p:cNvPr id="12" name="Picture 11" descr="Logo&#10;&#10;Description automatically generated">
              <a:extLst>
                <a:ext uri="{FF2B5EF4-FFF2-40B4-BE49-F238E27FC236}">
                  <a16:creationId xmlns:a16="http://schemas.microsoft.com/office/drawing/2014/main" id="{CB9EB8C0-564C-7F37-5ABD-BC19FB90D7E8}"/>
                </a:ext>
              </a:extLst>
            </p:cNvPr>
            <p:cNvPicPr>
              <a:picLocks noChangeAspect="1"/>
            </p:cNvPicPr>
            <p:nvPr/>
          </p:nvPicPr>
          <p:blipFill>
            <a:blip r:embed="rId4"/>
            <a:stretch>
              <a:fillRect/>
            </a:stretch>
          </p:blipFill>
          <p:spPr>
            <a:xfrm>
              <a:off x="10902669" y="6148795"/>
              <a:ext cx="927518" cy="521636"/>
            </a:xfrm>
            <a:prstGeom prst="rect">
              <a:avLst/>
            </a:prstGeom>
          </p:spPr>
        </p:pic>
        <p:cxnSp>
          <p:nvCxnSpPr>
            <p:cNvPr id="14" name="Straight Connector 13">
              <a:extLst>
                <a:ext uri="{FF2B5EF4-FFF2-40B4-BE49-F238E27FC236}">
                  <a16:creationId xmlns:a16="http://schemas.microsoft.com/office/drawing/2014/main" id="{E50FB5B9-8F70-2F64-6AB5-56C53F36EA03}"/>
                </a:ext>
              </a:extLst>
            </p:cNvPr>
            <p:cNvCxnSpPr/>
            <p:nvPr/>
          </p:nvCxnSpPr>
          <p:spPr>
            <a:xfrm>
              <a:off x="10722427" y="6234625"/>
              <a:ext cx="0" cy="351233"/>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572398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30EE9-3BF9-FE89-2738-A09EB0DD79D5}"/>
              </a:ext>
            </a:extLst>
          </p:cNvPr>
          <p:cNvSpPr>
            <a:spLocks noGrp="1"/>
          </p:cNvSpPr>
          <p:nvPr>
            <p:ph type="title"/>
          </p:nvPr>
        </p:nvSpPr>
        <p:spPr>
          <a:xfrm>
            <a:off x="3820672" y="224567"/>
            <a:ext cx="6991261" cy="1325563"/>
          </a:xfrm>
        </p:spPr>
        <p:txBody>
          <a:bodyPr>
            <a:normAutofit/>
          </a:bodyPr>
          <a:lstStyle/>
          <a:p>
            <a:r>
              <a:rPr lang="en-US" sz="3200" b="1" dirty="0">
                <a:latin typeface="Lato Black" panose="020F0502020204030203" pitchFamily="34" charset="0"/>
                <a:ea typeface="Lato Black" panose="020F0502020204030203" pitchFamily="34" charset="0"/>
                <a:cs typeface="Lato Black" panose="020F0502020204030203" pitchFamily="34" charset="0"/>
              </a:rPr>
              <a:t>Grow revenues right from your inbox</a:t>
            </a:r>
            <a:br>
              <a:rPr lang="en-US" sz="3200" b="1" dirty="0">
                <a:latin typeface="Lato Black" panose="020F0502020204030203" pitchFamily="34" charset="0"/>
                <a:ea typeface="Lato Black" panose="020F0502020204030203" pitchFamily="34" charset="0"/>
                <a:cs typeface="Lato Black" panose="020F0502020204030203" pitchFamily="34" charset="0"/>
              </a:rPr>
            </a:br>
            <a:r>
              <a:rPr lang="en-US" sz="2400" b="1" dirty="0">
                <a:latin typeface="Lato Light" panose="020F0502020204030203" pitchFamily="34" charset="0"/>
                <a:ea typeface="Lato Light" panose="020F0502020204030203" pitchFamily="34" charset="0"/>
                <a:cs typeface="Lato Light" panose="020F0502020204030203" pitchFamily="34" charset="0"/>
              </a:rPr>
              <a:t>N</a:t>
            </a:r>
            <a:r>
              <a:rPr lang="en-US" sz="2400" dirty="0">
                <a:latin typeface="Lato Light" panose="020F0502020204030203" pitchFamily="34" charset="0"/>
                <a:ea typeface="Lato Light" panose="020F0502020204030203" pitchFamily="34" charset="0"/>
                <a:cs typeface="Lato Light" panose="020F0502020204030203" pitchFamily="34" charset="0"/>
              </a:rPr>
              <a:t>exl’s Outlook plug-in gives you all the data without leaving your inbox</a:t>
            </a:r>
            <a:endParaRPr lang="en-US" sz="32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8" name="Rectangle 7">
            <a:extLst>
              <a:ext uri="{FF2B5EF4-FFF2-40B4-BE49-F238E27FC236}">
                <a16:creationId xmlns:a16="http://schemas.microsoft.com/office/drawing/2014/main" id="{EDFD7DBE-134D-9523-70E0-3C79E430A83C}"/>
              </a:ext>
            </a:extLst>
          </p:cNvPr>
          <p:cNvSpPr/>
          <p:nvPr/>
        </p:nvSpPr>
        <p:spPr>
          <a:xfrm>
            <a:off x="0" y="0"/>
            <a:ext cx="2918564" cy="6858000"/>
          </a:xfrm>
          <a:prstGeom prst="rect">
            <a:avLst/>
          </a:prstGeom>
          <a:solidFill>
            <a:srgbClr val="4CA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Rectangle 9">
            <a:extLst>
              <a:ext uri="{FF2B5EF4-FFF2-40B4-BE49-F238E27FC236}">
                <a16:creationId xmlns:a16="http://schemas.microsoft.com/office/drawing/2014/main" id="{2995719D-928A-EACE-63FB-2A33ED3CE03C}"/>
              </a:ext>
            </a:extLst>
          </p:cNvPr>
          <p:cNvSpPr/>
          <p:nvPr/>
        </p:nvSpPr>
        <p:spPr>
          <a:xfrm>
            <a:off x="462185" y="0"/>
            <a:ext cx="2918564" cy="6858000"/>
          </a:xfrm>
          <a:prstGeom prst="rect">
            <a:avLst/>
          </a:prstGeom>
          <a:solidFill>
            <a:srgbClr val="031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6" name="Picture 5" descr="Background pattern&#10;&#10;Description automatically generated with low confidence">
            <a:extLst>
              <a:ext uri="{FF2B5EF4-FFF2-40B4-BE49-F238E27FC236}">
                <a16:creationId xmlns:a16="http://schemas.microsoft.com/office/drawing/2014/main" id="{51E4D731-9A62-4E54-BA2A-FC35FC41B0D3}"/>
              </a:ext>
            </a:extLst>
          </p:cNvPr>
          <p:cNvPicPr>
            <a:picLocks noChangeAspect="1"/>
          </p:cNvPicPr>
          <p:nvPr/>
        </p:nvPicPr>
        <p:blipFill rotWithShape="1">
          <a:blip r:embed="rId2"/>
          <a:srcRect l="16898" t="12799" r="10702" b="9148"/>
          <a:stretch/>
        </p:blipFill>
        <p:spPr>
          <a:xfrm>
            <a:off x="0" y="1617132"/>
            <a:ext cx="8826910" cy="5240867"/>
          </a:xfrm>
          <a:prstGeom prst="rect">
            <a:avLst/>
          </a:prstGeom>
        </p:spPr>
      </p:pic>
      <p:sp>
        <p:nvSpPr>
          <p:cNvPr id="3" name="Content Placeholder 2">
            <a:extLst>
              <a:ext uri="{FF2B5EF4-FFF2-40B4-BE49-F238E27FC236}">
                <a16:creationId xmlns:a16="http://schemas.microsoft.com/office/drawing/2014/main" id="{79D7BCA5-4272-44B6-922C-834A6B71370F}"/>
              </a:ext>
            </a:extLst>
          </p:cNvPr>
          <p:cNvSpPr>
            <a:spLocks noGrp="1"/>
          </p:cNvSpPr>
          <p:nvPr>
            <p:ph idx="1"/>
          </p:nvPr>
        </p:nvSpPr>
        <p:spPr>
          <a:xfrm>
            <a:off x="7907867" y="1905000"/>
            <a:ext cx="3893574" cy="4141924"/>
          </a:xfrm>
        </p:spPr>
        <p:txBody>
          <a:bodyPr>
            <a:normAutofit/>
          </a:bodyPr>
          <a:lstStyle/>
          <a:p>
            <a:pPr marL="0" indent="0">
              <a:buNone/>
            </a:pPr>
            <a:r>
              <a:rPr lang="en-US" sz="2000" dirty="0">
                <a:latin typeface="Lato Light" panose="020F0502020204030203" pitchFamily="34" charset="0"/>
                <a:ea typeface="Lato Light" panose="020F0502020204030203" pitchFamily="34" charset="0"/>
                <a:cs typeface="Lato Light" panose="020F0502020204030203" pitchFamily="34" charset="0"/>
              </a:rPr>
              <a:t>Nexl facilitates pro-active business development, giving us access to +450 million company and individual profiles for one-to-one, personalized outreach. </a:t>
            </a:r>
          </a:p>
          <a:p>
            <a:pPr marL="0" indent="0">
              <a:buNone/>
            </a:pPr>
            <a:r>
              <a:rPr lang="en-US" sz="2000" dirty="0">
                <a:latin typeface="Lato Light" panose="020F0502020204030203" pitchFamily="34" charset="0"/>
                <a:ea typeface="Lato Light" panose="020F0502020204030203" pitchFamily="34" charset="0"/>
                <a:cs typeface="Lato Light" panose="020F0502020204030203" pitchFamily="34" charset="0"/>
              </a:rPr>
              <a:t>The system will immediately show you is there are already relationships for any given company or individual. </a:t>
            </a:r>
          </a:p>
          <a:p>
            <a:pPr marL="0" indent="0">
              <a:buNone/>
            </a:pPr>
            <a:endParaRPr lang="en-US" sz="2000" dirty="0">
              <a:latin typeface="Lato Light" panose="020F0502020204030203" pitchFamily="34" charset="0"/>
              <a:ea typeface="Lato Light" panose="020F0502020204030203" pitchFamily="34" charset="0"/>
              <a:cs typeface="Lato Light" panose="020F0502020204030203" pitchFamily="34" charset="0"/>
            </a:endParaRPr>
          </a:p>
        </p:txBody>
      </p:sp>
      <p:grpSp>
        <p:nvGrpSpPr>
          <p:cNvPr id="11" name="Group 10">
            <a:extLst>
              <a:ext uri="{FF2B5EF4-FFF2-40B4-BE49-F238E27FC236}">
                <a16:creationId xmlns:a16="http://schemas.microsoft.com/office/drawing/2014/main" id="{353519F9-37A8-BCFA-94D6-1E9DC71F5E65}"/>
              </a:ext>
            </a:extLst>
          </p:cNvPr>
          <p:cNvGrpSpPr/>
          <p:nvPr/>
        </p:nvGrpSpPr>
        <p:grpSpPr>
          <a:xfrm>
            <a:off x="10794015" y="6137910"/>
            <a:ext cx="1107760" cy="521636"/>
            <a:chOff x="10722427" y="6148795"/>
            <a:chExt cx="1107760" cy="521636"/>
          </a:xfrm>
        </p:grpSpPr>
        <p:pic>
          <p:nvPicPr>
            <p:cNvPr id="12" name="Picture 11" descr="Logo&#10;&#10;Description automatically generated">
              <a:extLst>
                <a:ext uri="{FF2B5EF4-FFF2-40B4-BE49-F238E27FC236}">
                  <a16:creationId xmlns:a16="http://schemas.microsoft.com/office/drawing/2014/main" id="{D2223316-98DF-3708-947A-C38436A6F5C2}"/>
                </a:ext>
              </a:extLst>
            </p:cNvPr>
            <p:cNvPicPr>
              <a:picLocks noChangeAspect="1"/>
            </p:cNvPicPr>
            <p:nvPr/>
          </p:nvPicPr>
          <p:blipFill>
            <a:blip r:embed="rId3"/>
            <a:stretch>
              <a:fillRect/>
            </a:stretch>
          </p:blipFill>
          <p:spPr>
            <a:xfrm>
              <a:off x="10902669" y="6148795"/>
              <a:ext cx="927518" cy="521636"/>
            </a:xfrm>
            <a:prstGeom prst="rect">
              <a:avLst/>
            </a:prstGeom>
          </p:spPr>
        </p:pic>
        <p:cxnSp>
          <p:nvCxnSpPr>
            <p:cNvPr id="15" name="Straight Connector 14">
              <a:extLst>
                <a:ext uri="{FF2B5EF4-FFF2-40B4-BE49-F238E27FC236}">
                  <a16:creationId xmlns:a16="http://schemas.microsoft.com/office/drawing/2014/main" id="{C5BD06DA-2C2B-18A5-7AF6-528260BC1F9B}"/>
                </a:ext>
              </a:extLst>
            </p:cNvPr>
            <p:cNvCxnSpPr/>
            <p:nvPr/>
          </p:nvCxnSpPr>
          <p:spPr>
            <a:xfrm>
              <a:off x="10722427" y="6234625"/>
              <a:ext cx="0" cy="351233"/>
            </a:xfrm>
            <a:prstGeom prst="line">
              <a:avLst/>
            </a:prstGeom>
          </p:spPr>
          <p:style>
            <a:lnRef idx="1">
              <a:schemeClr val="dk1"/>
            </a:lnRef>
            <a:fillRef idx="0">
              <a:schemeClr val="dk1"/>
            </a:fillRef>
            <a:effectRef idx="0">
              <a:schemeClr val="dk1"/>
            </a:effectRef>
            <a:fontRef idx="minor">
              <a:schemeClr val="tx1"/>
            </a:fontRef>
          </p:style>
        </p:cxnSp>
      </p:grpSp>
      <p:pic>
        <p:nvPicPr>
          <p:cNvPr id="14" name="Picture 13">
            <a:extLst>
              <a:ext uri="{FF2B5EF4-FFF2-40B4-BE49-F238E27FC236}">
                <a16:creationId xmlns:a16="http://schemas.microsoft.com/office/drawing/2014/main" id="{02710082-B0D3-58FB-653E-A50FAE8FE2F6}"/>
              </a:ext>
            </a:extLst>
          </p:cNvPr>
          <p:cNvPicPr>
            <a:picLocks noChangeAspect="1"/>
          </p:cNvPicPr>
          <p:nvPr/>
        </p:nvPicPr>
        <p:blipFill>
          <a:blip r:embed="rId4"/>
          <a:stretch>
            <a:fillRect/>
          </a:stretch>
        </p:blipFill>
        <p:spPr>
          <a:xfrm>
            <a:off x="242742" y="1905000"/>
            <a:ext cx="7250713" cy="4318740"/>
          </a:xfrm>
          <a:prstGeom prst="rect">
            <a:avLst/>
          </a:prstGeom>
        </p:spPr>
      </p:pic>
    </p:spTree>
    <p:extLst>
      <p:ext uri="{BB962C8B-B14F-4D97-AF65-F5344CB8AC3E}">
        <p14:creationId xmlns:p14="http://schemas.microsoft.com/office/powerpoint/2010/main" val="17225784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90F1C91B7C4904CA92290223ADC23C7" ma:contentTypeVersion="0" ma:contentTypeDescription="Create a new document." ma:contentTypeScope="" ma:versionID="9e17ef30dca1cda3ab9b82f3427bfb9a">
  <xsd:schema xmlns:xsd="http://www.w3.org/2001/XMLSchema" xmlns:xs="http://www.w3.org/2001/XMLSchema" xmlns:p="http://schemas.microsoft.com/office/2006/metadata/properties" targetNamespace="http://schemas.microsoft.com/office/2006/metadata/properties" ma:root="true" ma:fieldsID="b34f15b030d40ffca33e4aeb8eb001f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217DC3-54CD-4EA7-8A64-35B53E2A99BD}">
  <ds:schemaRefs>
    <ds:schemaRef ds:uri="http://purl.org/dc/terms/"/>
    <ds:schemaRef ds:uri="916961ef-c69d-4ab5-a9fc-7498e1478ebd"/>
    <ds:schemaRef ds:uri="http://purl.org/dc/dcmitype/"/>
    <ds:schemaRef ds:uri="http://schemas.microsoft.com/office/2006/documentManagement/types"/>
    <ds:schemaRef ds:uri="http://schemas.microsoft.com/office/infopath/2007/PartnerControls"/>
    <ds:schemaRef ds:uri="http://www.w3.org/XML/1998/namespace"/>
    <ds:schemaRef ds:uri="1777da4f-c1a7-4d87-88b6-0fd7af60bd28"/>
    <ds:schemaRef ds:uri="http://purl.org/dc/elements/1.1/"/>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F33FA871-DCEF-471F-A53F-BF5607BEBAD0}">
  <ds:schemaRefs>
    <ds:schemaRef ds:uri="http://schemas.microsoft.com/sharepoint/v3/contenttype/forms"/>
  </ds:schemaRefs>
</ds:datastoreItem>
</file>

<file path=customXml/itemProps3.xml><?xml version="1.0" encoding="utf-8"?>
<ds:datastoreItem xmlns:ds="http://schemas.openxmlformats.org/officeDocument/2006/customXml" ds:itemID="{AFE1D5DA-88B1-42EE-8295-419326A386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1384</TotalTime>
  <Words>1378</Words>
  <Application>Microsoft Office PowerPoint</Application>
  <PresentationFormat>Widescreen</PresentationFormat>
  <Paragraphs>99</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A Fresh Approach for a Strategic Challenge We move from a back-office CRM to  front-office Revenue Operations</vt:lpstr>
      <vt:lpstr>PowerPoint Presentation</vt:lpstr>
      <vt:lpstr>How does Nexl Work? Automated data capturing and enrichment for actionable insights</vt:lpstr>
      <vt:lpstr>A fully automated and enriched  personal address book for everyone</vt:lpstr>
      <vt:lpstr>Detailed relationship intelligence, revealing strongest links and blind spots</vt:lpstr>
      <vt:lpstr>Activate your Business Plans Prospect into millions of profiles and companies, even if you have no pre-existing relationship</vt:lpstr>
      <vt:lpstr>Aligning our offices and teams Nexl will enable closer collaboration and coordination for cross practice and cross border BD</vt:lpstr>
      <vt:lpstr>Grow revenues right from your inbox Nexl’s Outlook plug-in gives you all the data without leaving your inbox</vt:lpstr>
      <vt:lpstr>Getting Started : Web browser </vt:lpstr>
      <vt:lpstr>Getting Started : Nexl CRM Plugin for Outlook  </vt:lpstr>
      <vt:lpstr>Benefits of using Nexl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Ongenaet</dc:creator>
  <cp:lastModifiedBy>Candice Connellan</cp:lastModifiedBy>
  <cp:revision>17</cp:revision>
  <dcterms:created xsi:type="dcterms:W3CDTF">2022-05-15T21:17:05Z</dcterms:created>
  <dcterms:modified xsi:type="dcterms:W3CDTF">2023-01-30T16:10:50Z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0x010100A235410E366E8245A1A51F2DEF048B68</vt:lpwstr>
  </property>
</Properties>
</file>