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6"/>
  </p:notesMasterIdLst>
  <p:sldIdLst>
    <p:sldId id="2748" r:id="rId3"/>
    <p:sldId id="2749" r:id="rId4"/>
    <p:sldId id="2750" r:id="rId5"/>
    <p:sldId id="2751" r:id="rId6"/>
    <p:sldId id="2752" r:id="rId7"/>
    <p:sldId id="2753" r:id="rId8"/>
    <p:sldId id="2754" r:id="rId9"/>
    <p:sldId id="2755" r:id="rId10"/>
    <p:sldId id="2756" r:id="rId11"/>
    <p:sldId id="2757" r:id="rId12"/>
    <p:sldId id="2758" r:id="rId13"/>
    <p:sldId id="2759" r:id="rId14"/>
    <p:sldId id="2760" r:id="rId15"/>
    <p:sldId id="2761" r:id="rId16"/>
    <p:sldId id="2762" r:id="rId17"/>
    <p:sldId id="2763" r:id="rId18"/>
    <p:sldId id="2764" r:id="rId19"/>
    <p:sldId id="2765" r:id="rId20"/>
    <p:sldId id="2766" r:id="rId21"/>
    <p:sldId id="2767" r:id="rId22"/>
    <p:sldId id="2768" r:id="rId23"/>
    <p:sldId id="2769" r:id="rId24"/>
    <p:sldId id="2770" r:id="rId25"/>
    <p:sldId id="2771" r:id="rId26"/>
    <p:sldId id="2747" r:id="rId27"/>
    <p:sldId id="2739" r:id="rId28"/>
    <p:sldId id="2744" r:id="rId29"/>
    <p:sldId id="2745" r:id="rId30"/>
    <p:sldId id="2741" r:id="rId31"/>
    <p:sldId id="2746" r:id="rId32"/>
    <p:sldId id="2722" r:id="rId33"/>
    <p:sldId id="2772" r:id="rId34"/>
    <p:sldId id="2775" r:id="rId35"/>
    <p:sldId id="2730" r:id="rId36"/>
    <p:sldId id="2731" r:id="rId37"/>
    <p:sldId id="2732" r:id="rId38"/>
    <p:sldId id="2776" r:id="rId39"/>
    <p:sldId id="2733" r:id="rId40"/>
    <p:sldId id="2734" r:id="rId41"/>
    <p:sldId id="2774" r:id="rId42"/>
    <p:sldId id="2777" r:id="rId43"/>
    <p:sldId id="2738" r:id="rId44"/>
    <p:sldId id="1165"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078"/>
    <a:srgbClr val="0000FF"/>
    <a:srgbClr val="FF9900"/>
    <a:srgbClr val="C4DA2D"/>
    <a:srgbClr val="C2FC64"/>
    <a:srgbClr val="FCFDFB"/>
    <a:srgbClr val="1290B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87ECE-EE8C-44EB-AB94-441D3C8BA2A8}" v="1" dt="2024-12-03T02:19:11.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56395" autoAdjust="0"/>
  </p:normalViewPr>
  <p:slideViewPr>
    <p:cSldViewPr>
      <p:cViewPr varScale="1">
        <p:scale>
          <a:sx n="65" d="100"/>
          <a:sy n="65" d="100"/>
        </p:scale>
        <p:origin x="2598"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222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57"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rathan Vishnu (SG_FI_DA)" userId="c53acc57-a3c9-4308-b000-3aedaed5674c" providerId="ADAL" clId="{47187ECE-EE8C-44EB-AB94-441D3C8BA2A8}"/>
    <pc:docChg chg="custSel addSld modSld">
      <pc:chgData name="Varathan Vishnu (SG_FI_DA)" userId="c53acc57-a3c9-4308-b000-3aedaed5674c" providerId="ADAL" clId="{47187ECE-EE8C-44EB-AB94-441D3C8BA2A8}" dt="2024-12-03T02:19:11.947" v="2" actId="27636"/>
      <pc:docMkLst>
        <pc:docMk/>
      </pc:docMkLst>
      <pc:sldChg chg="add">
        <pc:chgData name="Varathan Vishnu (SG_FI_DA)" userId="c53acc57-a3c9-4308-b000-3aedaed5674c" providerId="ADAL" clId="{47187ECE-EE8C-44EB-AB94-441D3C8BA2A8}" dt="2024-12-03T02:19:11.900" v="0"/>
        <pc:sldMkLst>
          <pc:docMk/>
          <pc:sldMk cId="3319639892" sldId="444"/>
        </pc:sldMkLst>
      </pc:sldChg>
      <pc:sldChg chg="add">
        <pc:chgData name="Varathan Vishnu (SG_FI_DA)" userId="c53acc57-a3c9-4308-b000-3aedaed5674c" providerId="ADAL" clId="{47187ECE-EE8C-44EB-AB94-441D3C8BA2A8}" dt="2024-12-03T02:19:11.900" v="0"/>
        <pc:sldMkLst>
          <pc:docMk/>
          <pc:sldMk cId="1344821029" sldId="499"/>
        </pc:sldMkLst>
      </pc:sldChg>
      <pc:sldChg chg="add">
        <pc:chgData name="Varathan Vishnu (SG_FI_DA)" userId="c53acc57-a3c9-4308-b000-3aedaed5674c" providerId="ADAL" clId="{47187ECE-EE8C-44EB-AB94-441D3C8BA2A8}" dt="2024-12-03T02:19:11.900" v="0"/>
        <pc:sldMkLst>
          <pc:docMk/>
          <pc:sldMk cId="2574464595" sldId="2638"/>
        </pc:sldMkLst>
      </pc:sldChg>
      <pc:sldChg chg="add">
        <pc:chgData name="Varathan Vishnu (SG_FI_DA)" userId="c53acc57-a3c9-4308-b000-3aedaed5674c" providerId="ADAL" clId="{47187ECE-EE8C-44EB-AB94-441D3C8BA2A8}" dt="2024-12-03T02:19:11.900" v="0"/>
        <pc:sldMkLst>
          <pc:docMk/>
          <pc:sldMk cId="2288612349" sldId="2647"/>
        </pc:sldMkLst>
      </pc:sldChg>
      <pc:sldChg chg="add">
        <pc:chgData name="Varathan Vishnu (SG_FI_DA)" userId="c53acc57-a3c9-4308-b000-3aedaed5674c" providerId="ADAL" clId="{47187ECE-EE8C-44EB-AB94-441D3C8BA2A8}" dt="2024-12-03T02:19:11.900" v="0"/>
        <pc:sldMkLst>
          <pc:docMk/>
          <pc:sldMk cId="3478373867" sldId="2654"/>
        </pc:sldMkLst>
      </pc:sldChg>
      <pc:sldChg chg="add">
        <pc:chgData name="Varathan Vishnu (SG_FI_DA)" userId="c53acc57-a3c9-4308-b000-3aedaed5674c" providerId="ADAL" clId="{47187ECE-EE8C-44EB-AB94-441D3C8BA2A8}" dt="2024-12-03T02:19:11.900" v="0"/>
        <pc:sldMkLst>
          <pc:docMk/>
          <pc:sldMk cId="1257975544" sldId="2656"/>
        </pc:sldMkLst>
      </pc:sldChg>
      <pc:sldChg chg="add">
        <pc:chgData name="Varathan Vishnu (SG_FI_DA)" userId="c53acc57-a3c9-4308-b000-3aedaed5674c" providerId="ADAL" clId="{47187ECE-EE8C-44EB-AB94-441D3C8BA2A8}" dt="2024-12-03T02:19:11.900" v="0"/>
        <pc:sldMkLst>
          <pc:docMk/>
          <pc:sldMk cId="1880711616" sldId="2673"/>
        </pc:sldMkLst>
      </pc:sldChg>
      <pc:sldChg chg="add">
        <pc:chgData name="Varathan Vishnu (SG_FI_DA)" userId="c53acc57-a3c9-4308-b000-3aedaed5674c" providerId="ADAL" clId="{47187ECE-EE8C-44EB-AB94-441D3C8BA2A8}" dt="2024-12-03T02:19:11.900" v="0"/>
        <pc:sldMkLst>
          <pc:docMk/>
          <pc:sldMk cId="4255713635" sldId="2675"/>
        </pc:sldMkLst>
      </pc:sldChg>
      <pc:sldChg chg="add">
        <pc:chgData name="Varathan Vishnu (SG_FI_DA)" userId="c53acc57-a3c9-4308-b000-3aedaed5674c" providerId="ADAL" clId="{47187ECE-EE8C-44EB-AB94-441D3C8BA2A8}" dt="2024-12-03T02:19:11.900" v="0"/>
        <pc:sldMkLst>
          <pc:docMk/>
          <pc:sldMk cId="377525222" sldId="2676"/>
        </pc:sldMkLst>
      </pc:sldChg>
      <pc:sldChg chg="add">
        <pc:chgData name="Varathan Vishnu (SG_FI_DA)" userId="c53acc57-a3c9-4308-b000-3aedaed5674c" providerId="ADAL" clId="{47187ECE-EE8C-44EB-AB94-441D3C8BA2A8}" dt="2024-12-03T02:19:11.900" v="0"/>
        <pc:sldMkLst>
          <pc:docMk/>
          <pc:sldMk cId="2193730607" sldId="2678"/>
        </pc:sldMkLst>
      </pc:sldChg>
      <pc:sldChg chg="add">
        <pc:chgData name="Varathan Vishnu (SG_FI_DA)" userId="c53acc57-a3c9-4308-b000-3aedaed5674c" providerId="ADAL" clId="{47187ECE-EE8C-44EB-AB94-441D3C8BA2A8}" dt="2024-12-03T02:19:11.900" v="0"/>
        <pc:sldMkLst>
          <pc:docMk/>
          <pc:sldMk cId="2185836406" sldId="2683"/>
        </pc:sldMkLst>
      </pc:sldChg>
      <pc:sldChg chg="add">
        <pc:chgData name="Varathan Vishnu (SG_FI_DA)" userId="c53acc57-a3c9-4308-b000-3aedaed5674c" providerId="ADAL" clId="{47187ECE-EE8C-44EB-AB94-441D3C8BA2A8}" dt="2024-12-03T02:19:11.900" v="0"/>
        <pc:sldMkLst>
          <pc:docMk/>
          <pc:sldMk cId="3158655935" sldId="2691"/>
        </pc:sldMkLst>
      </pc:sldChg>
      <pc:sldChg chg="add">
        <pc:chgData name="Varathan Vishnu (SG_FI_DA)" userId="c53acc57-a3c9-4308-b000-3aedaed5674c" providerId="ADAL" clId="{47187ECE-EE8C-44EB-AB94-441D3C8BA2A8}" dt="2024-12-03T02:19:11.900" v="0"/>
        <pc:sldMkLst>
          <pc:docMk/>
          <pc:sldMk cId="2707058350" sldId="2694"/>
        </pc:sldMkLst>
      </pc:sldChg>
      <pc:sldChg chg="modSp add mod">
        <pc:chgData name="Varathan Vishnu (SG_FI_DA)" userId="c53acc57-a3c9-4308-b000-3aedaed5674c" providerId="ADAL" clId="{47187ECE-EE8C-44EB-AB94-441D3C8BA2A8}" dt="2024-12-03T02:19:11.947" v="1" actId="27636"/>
        <pc:sldMkLst>
          <pc:docMk/>
          <pc:sldMk cId="737150407" sldId="2695"/>
        </pc:sldMkLst>
        <pc:spChg chg="mod">
          <ac:chgData name="Varathan Vishnu (SG_FI_DA)" userId="c53acc57-a3c9-4308-b000-3aedaed5674c" providerId="ADAL" clId="{47187ECE-EE8C-44EB-AB94-441D3C8BA2A8}" dt="2024-12-03T02:19:11.947" v="1" actId="27636"/>
          <ac:spMkLst>
            <pc:docMk/>
            <pc:sldMk cId="737150407" sldId="2695"/>
            <ac:spMk id="3" creationId="{E292B872-8A36-406F-B783-6F5F8E077052}"/>
          </ac:spMkLst>
        </pc:spChg>
      </pc:sldChg>
      <pc:sldChg chg="add">
        <pc:chgData name="Varathan Vishnu (SG_FI_DA)" userId="c53acc57-a3c9-4308-b000-3aedaed5674c" providerId="ADAL" clId="{47187ECE-EE8C-44EB-AB94-441D3C8BA2A8}" dt="2024-12-03T02:19:11.900" v="0"/>
        <pc:sldMkLst>
          <pc:docMk/>
          <pc:sldMk cId="1161289635" sldId="2696"/>
        </pc:sldMkLst>
      </pc:sldChg>
      <pc:sldChg chg="add">
        <pc:chgData name="Varathan Vishnu (SG_FI_DA)" userId="c53acc57-a3c9-4308-b000-3aedaed5674c" providerId="ADAL" clId="{47187ECE-EE8C-44EB-AB94-441D3C8BA2A8}" dt="2024-12-03T02:19:11.900" v="0"/>
        <pc:sldMkLst>
          <pc:docMk/>
          <pc:sldMk cId="1132704103" sldId="2699"/>
        </pc:sldMkLst>
      </pc:sldChg>
      <pc:sldChg chg="add">
        <pc:chgData name="Varathan Vishnu (SG_FI_DA)" userId="c53acc57-a3c9-4308-b000-3aedaed5674c" providerId="ADAL" clId="{47187ECE-EE8C-44EB-AB94-441D3C8BA2A8}" dt="2024-12-03T02:19:11.900" v="0"/>
        <pc:sldMkLst>
          <pc:docMk/>
          <pc:sldMk cId="4294565071" sldId="2700"/>
        </pc:sldMkLst>
      </pc:sldChg>
      <pc:sldChg chg="add">
        <pc:chgData name="Varathan Vishnu (SG_FI_DA)" userId="c53acc57-a3c9-4308-b000-3aedaed5674c" providerId="ADAL" clId="{47187ECE-EE8C-44EB-AB94-441D3C8BA2A8}" dt="2024-12-03T02:19:11.900" v="0"/>
        <pc:sldMkLst>
          <pc:docMk/>
          <pc:sldMk cId="990337668" sldId="2703"/>
        </pc:sldMkLst>
      </pc:sldChg>
      <pc:sldChg chg="add">
        <pc:chgData name="Varathan Vishnu (SG_FI_DA)" userId="c53acc57-a3c9-4308-b000-3aedaed5674c" providerId="ADAL" clId="{47187ECE-EE8C-44EB-AB94-441D3C8BA2A8}" dt="2024-12-03T02:19:11.900" v="0"/>
        <pc:sldMkLst>
          <pc:docMk/>
          <pc:sldMk cId="542456335" sldId="2704"/>
        </pc:sldMkLst>
      </pc:sldChg>
      <pc:sldChg chg="add">
        <pc:chgData name="Varathan Vishnu (SG_FI_DA)" userId="c53acc57-a3c9-4308-b000-3aedaed5674c" providerId="ADAL" clId="{47187ECE-EE8C-44EB-AB94-441D3C8BA2A8}" dt="2024-12-03T02:19:11.900" v="0"/>
        <pc:sldMkLst>
          <pc:docMk/>
          <pc:sldMk cId="3210566571" sldId="2705"/>
        </pc:sldMkLst>
      </pc:sldChg>
      <pc:sldChg chg="modSp add mod">
        <pc:chgData name="Varathan Vishnu (SG_FI_DA)" userId="c53acc57-a3c9-4308-b000-3aedaed5674c" providerId="ADAL" clId="{47187ECE-EE8C-44EB-AB94-441D3C8BA2A8}" dt="2024-12-03T02:19:11.947" v="2" actId="27636"/>
        <pc:sldMkLst>
          <pc:docMk/>
          <pc:sldMk cId="1215853552" sldId="2706"/>
        </pc:sldMkLst>
        <pc:spChg chg="mod">
          <ac:chgData name="Varathan Vishnu (SG_FI_DA)" userId="c53acc57-a3c9-4308-b000-3aedaed5674c" providerId="ADAL" clId="{47187ECE-EE8C-44EB-AB94-441D3C8BA2A8}" dt="2024-12-03T02:19:11.947" v="2" actId="27636"/>
          <ac:spMkLst>
            <pc:docMk/>
            <pc:sldMk cId="1215853552" sldId="2706"/>
            <ac:spMk id="3" creationId="{E292B872-8A36-406F-B783-6F5F8E077052}"/>
          </ac:spMkLst>
        </pc:spChg>
      </pc:sldChg>
      <pc:sldChg chg="add">
        <pc:chgData name="Varathan Vishnu (SG_FI_DA)" userId="c53acc57-a3c9-4308-b000-3aedaed5674c" providerId="ADAL" clId="{47187ECE-EE8C-44EB-AB94-441D3C8BA2A8}" dt="2024-12-03T02:19:11.900" v="0"/>
        <pc:sldMkLst>
          <pc:docMk/>
          <pc:sldMk cId="1641711454" sldId="2707"/>
        </pc:sldMkLst>
      </pc:sldChg>
      <pc:sldChg chg="add">
        <pc:chgData name="Varathan Vishnu (SG_FI_DA)" userId="c53acc57-a3c9-4308-b000-3aedaed5674c" providerId="ADAL" clId="{47187ECE-EE8C-44EB-AB94-441D3C8BA2A8}" dt="2024-12-03T02:19:11.900" v="0"/>
        <pc:sldMkLst>
          <pc:docMk/>
          <pc:sldMk cId="486780316" sldId="27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6CEEE-D6EB-44A5-8A23-B6CDFC4647C3}"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EC4B8AF2-3266-498A-9321-E01C3D1AE009}">
      <dgm:prSet phldrT="[Text]"/>
      <dgm:spPr>
        <a:noFill/>
      </dgm:spPr>
      <dgm:t>
        <a:bodyPr/>
        <a:lstStyle/>
        <a:p>
          <a:r>
            <a:rPr lang="en-US" b="1" dirty="0">
              <a:solidFill>
                <a:srgbClr val="7030A0"/>
              </a:solidFill>
            </a:rPr>
            <a:t>Stagflationary</a:t>
          </a:r>
        </a:p>
      </dgm:t>
    </dgm:pt>
    <dgm:pt modelId="{3D91BA1F-156A-4872-8606-5320B8110155}" type="parTrans" cxnId="{8D8FC42E-F2B7-4A94-A88B-66A13724F88A}">
      <dgm:prSet/>
      <dgm:spPr/>
      <dgm:t>
        <a:bodyPr/>
        <a:lstStyle/>
        <a:p>
          <a:endParaRPr lang="en-US"/>
        </a:p>
      </dgm:t>
    </dgm:pt>
    <dgm:pt modelId="{8EAA32B6-02A8-4C13-AE90-B8DA95F0D845}" type="sibTrans" cxnId="{8D8FC42E-F2B7-4A94-A88B-66A13724F88A}">
      <dgm:prSet/>
      <dgm:spPr/>
      <dgm:t>
        <a:bodyPr/>
        <a:lstStyle/>
        <a:p>
          <a:endParaRPr lang="en-US"/>
        </a:p>
      </dgm:t>
    </dgm:pt>
    <dgm:pt modelId="{533AE866-6471-4CC1-8C05-A5461F0E7884}">
      <dgm:prSet phldrT="[Text]"/>
      <dgm:spPr>
        <a:noFill/>
      </dgm:spPr>
      <dgm:t>
        <a:bodyPr/>
        <a:lstStyle/>
        <a:p>
          <a:r>
            <a:rPr lang="en-US" b="1" dirty="0">
              <a:solidFill>
                <a:srgbClr val="C00000"/>
              </a:solidFill>
            </a:rPr>
            <a:t>Reflationary</a:t>
          </a:r>
        </a:p>
      </dgm:t>
    </dgm:pt>
    <dgm:pt modelId="{FC0D15B7-D148-46BD-B2B1-1629EF9FB223}" type="parTrans" cxnId="{E5EB1E02-5859-4855-AFD0-E55DFBC8D12E}">
      <dgm:prSet/>
      <dgm:spPr/>
      <dgm:t>
        <a:bodyPr/>
        <a:lstStyle/>
        <a:p>
          <a:endParaRPr lang="en-US"/>
        </a:p>
      </dgm:t>
    </dgm:pt>
    <dgm:pt modelId="{49B95744-3BA6-42E2-8DD0-2D5BD7643750}" type="sibTrans" cxnId="{E5EB1E02-5859-4855-AFD0-E55DFBC8D12E}">
      <dgm:prSet/>
      <dgm:spPr/>
      <dgm:t>
        <a:bodyPr/>
        <a:lstStyle/>
        <a:p>
          <a:endParaRPr lang="en-US"/>
        </a:p>
      </dgm:t>
    </dgm:pt>
    <dgm:pt modelId="{3C28AA99-4185-4992-B671-0DF04C109E0B}">
      <dgm:prSet phldrT="[Text]"/>
      <dgm:spPr>
        <a:noFill/>
      </dgm:spPr>
      <dgm:t>
        <a:bodyPr/>
        <a:lstStyle/>
        <a:p>
          <a:r>
            <a:rPr lang="en-US" b="1" dirty="0">
              <a:solidFill>
                <a:schemeClr val="bg1">
                  <a:lumMod val="50000"/>
                </a:schemeClr>
              </a:solidFill>
            </a:rPr>
            <a:t>Recessionary</a:t>
          </a:r>
        </a:p>
      </dgm:t>
    </dgm:pt>
    <dgm:pt modelId="{44C3E84D-39EB-47E8-919A-D211D5E08F01}" type="parTrans" cxnId="{319BFA96-6820-4525-8AE1-57E3282FC4D0}">
      <dgm:prSet/>
      <dgm:spPr/>
      <dgm:t>
        <a:bodyPr/>
        <a:lstStyle/>
        <a:p>
          <a:endParaRPr lang="en-US"/>
        </a:p>
      </dgm:t>
    </dgm:pt>
    <dgm:pt modelId="{7C38B613-1BDD-4099-A7B5-34DBFA056C9F}" type="sibTrans" cxnId="{319BFA96-6820-4525-8AE1-57E3282FC4D0}">
      <dgm:prSet/>
      <dgm:spPr/>
      <dgm:t>
        <a:bodyPr/>
        <a:lstStyle/>
        <a:p>
          <a:endParaRPr lang="en-US"/>
        </a:p>
      </dgm:t>
    </dgm:pt>
    <dgm:pt modelId="{FAE0CFDD-0AE9-41ED-9FFA-5FDD596B1CEF}">
      <dgm:prSet phldrT="[Text]"/>
      <dgm:spPr>
        <a:noFill/>
      </dgm:spPr>
      <dgm:t>
        <a:bodyPr/>
        <a:lstStyle/>
        <a:p>
          <a:r>
            <a:rPr lang="en-US" b="1" dirty="0">
              <a:solidFill>
                <a:srgbClr val="FFC000"/>
              </a:solidFill>
            </a:rPr>
            <a:t>“Goldilocks”</a:t>
          </a:r>
        </a:p>
      </dgm:t>
    </dgm:pt>
    <dgm:pt modelId="{D2D4D2E2-A08B-4363-9E90-36C817BD16BF}" type="parTrans" cxnId="{32E8A0AD-9A88-4EB7-BEB2-21402AA0FD8E}">
      <dgm:prSet/>
      <dgm:spPr/>
      <dgm:t>
        <a:bodyPr/>
        <a:lstStyle/>
        <a:p>
          <a:endParaRPr lang="en-US"/>
        </a:p>
      </dgm:t>
    </dgm:pt>
    <dgm:pt modelId="{91E63F48-CC2A-4459-AC9A-BE6C639FA4FF}" type="sibTrans" cxnId="{32E8A0AD-9A88-4EB7-BEB2-21402AA0FD8E}">
      <dgm:prSet/>
      <dgm:spPr/>
      <dgm:t>
        <a:bodyPr/>
        <a:lstStyle/>
        <a:p>
          <a:endParaRPr lang="en-US"/>
        </a:p>
      </dgm:t>
    </dgm:pt>
    <dgm:pt modelId="{6E6BEF0A-1C26-465A-97C6-1C8D83B42DB6}" type="pres">
      <dgm:prSet presAssocID="{A896CEEE-D6EB-44A5-8A23-B6CDFC4647C3}" presName="matrix" presStyleCnt="0">
        <dgm:presLayoutVars>
          <dgm:chMax val="1"/>
          <dgm:dir/>
          <dgm:resizeHandles val="exact"/>
        </dgm:presLayoutVars>
      </dgm:prSet>
      <dgm:spPr/>
      <dgm:t>
        <a:bodyPr/>
        <a:lstStyle/>
        <a:p>
          <a:endParaRPr lang="en-US"/>
        </a:p>
      </dgm:t>
    </dgm:pt>
    <dgm:pt modelId="{931110EA-1120-49F0-BD2E-A945E230C308}" type="pres">
      <dgm:prSet presAssocID="{A896CEEE-D6EB-44A5-8A23-B6CDFC4647C3}" presName="axisShape" presStyleLbl="bgShp" presStyleIdx="0" presStyleCnt="1" custLinFactNeighborY="798"/>
      <dgm:spPr/>
    </dgm:pt>
    <dgm:pt modelId="{6665B0FC-5938-4F9D-B50F-1758C991E408}" type="pres">
      <dgm:prSet presAssocID="{A896CEEE-D6EB-44A5-8A23-B6CDFC4647C3}" presName="rect1" presStyleLbl="node1" presStyleIdx="0" presStyleCnt="4" custScaleX="110761" custScaleY="34210" custLinFactNeighborX="-32251" custLinFactNeighborY="-45856">
        <dgm:presLayoutVars>
          <dgm:chMax val="0"/>
          <dgm:chPref val="0"/>
          <dgm:bulletEnabled val="1"/>
        </dgm:presLayoutVars>
      </dgm:prSet>
      <dgm:spPr/>
      <dgm:t>
        <a:bodyPr/>
        <a:lstStyle/>
        <a:p>
          <a:endParaRPr lang="en-US"/>
        </a:p>
      </dgm:t>
    </dgm:pt>
    <dgm:pt modelId="{057B7A27-3503-4290-A9DA-E92492E92003}" type="pres">
      <dgm:prSet presAssocID="{A896CEEE-D6EB-44A5-8A23-B6CDFC4647C3}" presName="rect2" presStyleLbl="node1" presStyleIdx="1" presStyleCnt="4" custScaleX="110761" custScaleY="38158" custLinFactNeighborX="45409" custLinFactNeighborY="-43882">
        <dgm:presLayoutVars>
          <dgm:chMax val="0"/>
          <dgm:chPref val="0"/>
          <dgm:bulletEnabled val="1"/>
        </dgm:presLayoutVars>
      </dgm:prSet>
      <dgm:spPr/>
      <dgm:t>
        <a:bodyPr/>
        <a:lstStyle/>
        <a:p>
          <a:endParaRPr lang="en-US"/>
        </a:p>
      </dgm:t>
    </dgm:pt>
    <dgm:pt modelId="{3AA18DC5-FA68-4279-8569-C527B15950F5}" type="pres">
      <dgm:prSet presAssocID="{A896CEEE-D6EB-44A5-8A23-B6CDFC4647C3}" presName="rect3" presStyleLbl="node1" presStyleIdx="2" presStyleCnt="4" custScaleY="25000" custLinFactNeighborX="-37632" custLinFactNeighborY="49145">
        <dgm:presLayoutVars>
          <dgm:chMax val="0"/>
          <dgm:chPref val="0"/>
          <dgm:bulletEnabled val="1"/>
        </dgm:presLayoutVars>
      </dgm:prSet>
      <dgm:spPr/>
      <dgm:t>
        <a:bodyPr/>
        <a:lstStyle/>
        <a:p>
          <a:endParaRPr lang="en-US"/>
        </a:p>
      </dgm:t>
    </dgm:pt>
    <dgm:pt modelId="{86292208-C0FA-473B-ADC6-7C8857C3AFC5}" type="pres">
      <dgm:prSet presAssocID="{A896CEEE-D6EB-44A5-8A23-B6CDFC4647C3}" presName="rect4" presStyleLbl="node1" presStyleIdx="3" presStyleCnt="4" custScaleY="34210" custLinFactNeighborX="47500" custLinFactNeighborY="49145">
        <dgm:presLayoutVars>
          <dgm:chMax val="0"/>
          <dgm:chPref val="0"/>
          <dgm:bulletEnabled val="1"/>
        </dgm:presLayoutVars>
      </dgm:prSet>
      <dgm:spPr/>
      <dgm:t>
        <a:bodyPr/>
        <a:lstStyle/>
        <a:p>
          <a:endParaRPr lang="en-US"/>
        </a:p>
      </dgm:t>
    </dgm:pt>
  </dgm:ptLst>
  <dgm:cxnLst>
    <dgm:cxn modelId="{205DFFAA-1A82-4474-A9B0-1A49E2688F44}" type="presOf" srcId="{A896CEEE-D6EB-44A5-8A23-B6CDFC4647C3}" destId="{6E6BEF0A-1C26-465A-97C6-1C8D83B42DB6}" srcOrd="0" destOrd="0" presId="urn:microsoft.com/office/officeart/2005/8/layout/matrix2"/>
    <dgm:cxn modelId="{0CF74799-95CE-4263-9B02-986C1785F590}" type="presOf" srcId="{3C28AA99-4185-4992-B671-0DF04C109E0B}" destId="{3AA18DC5-FA68-4279-8569-C527B15950F5}" srcOrd="0" destOrd="0" presId="urn:microsoft.com/office/officeart/2005/8/layout/matrix2"/>
    <dgm:cxn modelId="{8D8FC42E-F2B7-4A94-A88B-66A13724F88A}" srcId="{A896CEEE-D6EB-44A5-8A23-B6CDFC4647C3}" destId="{EC4B8AF2-3266-498A-9321-E01C3D1AE009}" srcOrd="0" destOrd="0" parTransId="{3D91BA1F-156A-4872-8606-5320B8110155}" sibTransId="{8EAA32B6-02A8-4C13-AE90-B8DA95F0D845}"/>
    <dgm:cxn modelId="{5EEA9E1D-527D-4040-B245-53FF17A19869}" type="presOf" srcId="{FAE0CFDD-0AE9-41ED-9FFA-5FDD596B1CEF}" destId="{86292208-C0FA-473B-ADC6-7C8857C3AFC5}" srcOrd="0" destOrd="0" presId="urn:microsoft.com/office/officeart/2005/8/layout/matrix2"/>
    <dgm:cxn modelId="{E5EB1E02-5859-4855-AFD0-E55DFBC8D12E}" srcId="{A896CEEE-D6EB-44A5-8A23-B6CDFC4647C3}" destId="{533AE866-6471-4CC1-8C05-A5461F0E7884}" srcOrd="1" destOrd="0" parTransId="{FC0D15B7-D148-46BD-B2B1-1629EF9FB223}" sibTransId="{49B95744-3BA6-42E2-8DD0-2D5BD7643750}"/>
    <dgm:cxn modelId="{319BFA96-6820-4525-8AE1-57E3282FC4D0}" srcId="{A896CEEE-D6EB-44A5-8A23-B6CDFC4647C3}" destId="{3C28AA99-4185-4992-B671-0DF04C109E0B}" srcOrd="2" destOrd="0" parTransId="{44C3E84D-39EB-47E8-919A-D211D5E08F01}" sibTransId="{7C38B613-1BDD-4099-A7B5-34DBFA056C9F}"/>
    <dgm:cxn modelId="{D661A693-CEC1-4767-9424-6438BE217BFF}" type="presOf" srcId="{EC4B8AF2-3266-498A-9321-E01C3D1AE009}" destId="{6665B0FC-5938-4F9D-B50F-1758C991E408}" srcOrd="0" destOrd="0" presId="urn:microsoft.com/office/officeart/2005/8/layout/matrix2"/>
    <dgm:cxn modelId="{D7B70308-999D-4C81-B593-9F52A062FFE0}" type="presOf" srcId="{533AE866-6471-4CC1-8C05-A5461F0E7884}" destId="{057B7A27-3503-4290-A9DA-E92492E92003}" srcOrd="0" destOrd="0" presId="urn:microsoft.com/office/officeart/2005/8/layout/matrix2"/>
    <dgm:cxn modelId="{32E8A0AD-9A88-4EB7-BEB2-21402AA0FD8E}" srcId="{A896CEEE-D6EB-44A5-8A23-B6CDFC4647C3}" destId="{FAE0CFDD-0AE9-41ED-9FFA-5FDD596B1CEF}" srcOrd="3" destOrd="0" parTransId="{D2D4D2E2-A08B-4363-9E90-36C817BD16BF}" sibTransId="{91E63F48-CC2A-4459-AC9A-BE6C639FA4FF}"/>
    <dgm:cxn modelId="{6F2F66FD-34B0-4B11-8167-E82844C67C42}" type="presParOf" srcId="{6E6BEF0A-1C26-465A-97C6-1C8D83B42DB6}" destId="{931110EA-1120-49F0-BD2E-A945E230C308}" srcOrd="0" destOrd="0" presId="urn:microsoft.com/office/officeart/2005/8/layout/matrix2"/>
    <dgm:cxn modelId="{D7F8F7CC-1F3D-490D-8C3B-57F1790A1BC2}" type="presParOf" srcId="{6E6BEF0A-1C26-465A-97C6-1C8D83B42DB6}" destId="{6665B0FC-5938-4F9D-B50F-1758C991E408}" srcOrd="1" destOrd="0" presId="urn:microsoft.com/office/officeart/2005/8/layout/matrix2"/>
    <dgm:cxn modelId="{9AE9139F-FAC6-4393-A858-F99D4A19085B}" type="presParOf" srcId="{6E6BEF0A-1C26-465A-97C6-1C8D83B42DB6}" destId="{057B7A27-3503-4290-A9DA-E92492E92003}" srcOrd="2" destOrd="0" presId="urn:microsoft.com/office/officeart/2005/8/layout/matrix2"/>
    <dgm:cxn modelId="{3ECD57B8-1480-4E62-A8A6-DBCF53AC6C14}" type="presParOf" srcId="{6E6BEF0A-1C26-465A-97C6-1C8D83B42DB6}" destId="{3AA18DC5-FA68-4279-8569-C527B15950F5}" srcOrd="3" destOrd="0" presId="urn:microsoft.com/office/officeart/2005/8/layout/matrix2"/>
    <dgm:cxn modelId="{67516454-25BF-4ADF-A57A-DA736FF47752}" type="presParOf" srcId="{6E6BEF0A-1C26-465A-97C6-1C8D83B42DB6}" destId="{86292208-C0FA-473B-ADC6-7C8857C3AFC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5EF71-7834-4ECD-82C9-9D2FF0FC1D5A}"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F17A77FA-5D04-40F2-B228-6E4B5B6AAA36}">
      <dgm:prSet phldrT="[Text]" custT="1"/>
      <dgm:spPr>
        <a:solidFill>
          <a:schemeClr val="tx2">
            <a:lumMod val="20000"/>
            <a:lumOff val="80000"/>
            <a:alpha val="90000"/>
          </a:schemeClr>
        </a:solidFill>
      </dgm:spPr>
      <dgm:t>
        <a:bodyPr/>
        <a:lstStyle/>
        <a:p>
          <a:r>
            <a:rPr lang="en-US" sz="2400" b="1" dirty="0"/>
            <a:t>Higher Energy Prices</a:t>
          </a:r>
        </a:p>
      </dgm:t>
    </dgm:pt>
    <dgm:pt modelId="{BE58FBD7-B0E4-41DF-91EB-6DB1303477CD}" type="parTrans" cxnId="{54B89C55-3587-44E8-A180-1DEEF45E0542}">
      <dgm:prSet/>
      <dgm:spPr/>
      <dgm:t>
        <a:bodyPr/>
        <a:lstStyle/>
        <a:p>
          <a:endParaRPr lang="en-US"/>
        </a:p>
      </dgm:t>
    </dgm:pt>
    <dgm:pt modelId="{201BEA45-3FEB-4105-882C-C3D7A62E50AE}" type="sibTrans" cxnId="{54B89C55-3587-44E8-A180-1DEEF45E0542}">
      <dgm:prSet/>
      <dgm:spPr/>
      <dgm:t>
        <a:bodyPr/>
        <a:lstStyle/>
        <a:p>
          <a:endParaRPr lang="en-US"/>
        </a:p>
      </dgm:t>
    </dgm:pt>
    <dgm:pt modelId="{00639366-A450-41B3-B91C-A778539635C1}">
      <dgm:prSet phldrT="[Text]"/>
      <dgm:spPr/>
      <dgm:t>
        <a:bodyPr/>
        <a:lstStyle/>
        <a:p>
          <a:r>
            <a:rPr lang="en-US" u="sng" dirty="0">
              <a:solidFill>
                <a:srgbClr val="FF0000"/>
              </a:solidFill>
            </a:rPr>
            <a:t>Extreme/Tail</a:t>
          </a:r>
          <a:r>
            <a:rPr lang="en-US" dirty="0"/>
            <a:t> Geo-political Trigger</a:t>
          </a:r>
        </a:p>
      </dgm:t>
    </dgm:pt>
    <dgm:pt modelId="{072AA741-216B-4BD6-BB57-6ED1CEE90AEB}" type="parTrans" cxnId="{2889761C-E91D-4366-810B-FE9E1901AFB7}">
      <dgm:prSet/>
      <dgm:spPr/>
      <dgm:t>
        <a:bodyPr/>
        <a:lstStyle/>
        <a:p>
          <a:endParaRPr lang="en-US"/>
        </a:p>
      </dgm:t>
    </dgm:pt>
    <dgm:pt modelId="{7BD20EFB-23D2-44AC-9B9E-E23548EEAA8F}" type="sibTrans" cxnId="{2889761C-E91D-4366-810B-FE9E1901AFB7}">
      <dgm:prSet/>
      <dgm:spPr/>
      <dgm:t>
        <a:bodyPr/>
        <a:lstStyle/>
        <a:p>
          <a:endParaRPr lang="en-US"/>
        </a:p>
      </dgm:t>
    </dgm:pt>
    <dgm:pt modelId="{867EC7EA-AA58-4201-BFA4-9132316FBA34}">
      <dgm:prSet phldrT="[Text]"/>
      <dgm:spPr/>
      <dgm:t>
        <a:bodyPr/>
        <a:lstStyle/>
        <a:p>
          <a:r>
            <a:rPr lang="en-US" dirty="0"/>
            <a:t>Sanctions (Russia/Iran)</a:t>
          </a:r>
        </a:p>
      </dgm:t>
    </dgm:pt>
    <dgm:pt modelId="{3BFDA274-AF01-48D7-8F76-DD9F9B089672}" type="parTrans" cxnId="{B0A5FEA8-4012-437E-B63E-B976049837E4}">
      <dgm:prSet/>
      <dgm:spPr/>
      <dgm:t>
        <a:bodyPr/>
        <a:lstStyle/>
        <a:p>
          <a:endParaRPr lang="en-US"/>
        </a:p>
      </dgm:t>
    </dgm:pt>
    <dgm:pt modelId="{867D23C6-A89B-4679-9ABB-02326D0706F4}" type="sibTrans" cxnId="{B0A5FEA8-4012-437E-B63E-B976049837E4}">
      <dgm:prSet/>
      <dgm:spPr/>
      <dgm:t>
        <a:bodyPr/>
        <a:lstStyle/>
        <a:p>
          <a:endParaRPr lang="en-US"/>
        </a:p>
      </dgm:t>
    </dgm:pt>
    <dgm:pt modelId="{25AD572D-7593-44D3-9C21-36C0AB53163A}">
      <dgm:prSet phldrT="[Text]" custT="1"/>
      <dgm:spPr>
        <a:solidFill>
          <a:srgbClr val="FF9900">
            <a:alpha val="90000"/>
          </a:srgbClr>
        </a:solidFill>
      </dgm:spPr>
      <dgm:t>
        <a:bodyPr/>
        <a:lstStyle/>
        <a:p>
          <a:r>
            <a:rPr lang="en-US" sz="2400" b="1" dirty="0">
              <a:solidFill>
                <a:schemeClr val="tx1"/>
              </a:solidFill>
            </a:rPr>
            <a:t>Softer Energy Prices</a:t>
          </a:r>
        </a:p>
      </dgm:t>
    </dgm:pt>
    <dgm:pt modelId="{82DCF4F7-5DD8-4591-9F73-3EC8AF1FB76F}" type="parTrans" cxnId="{AAD4CAF9-0C72-44BA-A2C3-5AB43B2D5E82}">
      <dgm:prSet/>
      <dgm:spPr/>
      <dgm:t>
        <a:bodyPr/>
        <a:lstStyle/>
        <a:p>
          <a:endParaRPr lang="en-US"/>
        </a:p>
      </dgm:t>
    </dgm:pt>
    <dgm:pt modelId="{6E48A2BA-7167-4DD4-BF2F-0D12BC87B644}" type="sibTrans" cxnId="{AAD4CAF9-0C72-44BA-A2C3-5AB43B2D5E82}">
      <dgm:prSet/>
      <dgm:spPr/>
      <dgm:t>
        <a:bodyPr/>
        <a:lstStyle/>
        <a:p>
          <a:endParaRPr lang="en-US"/>
        </a:p>
      </dgm:t>
    </dgm:pt>
    <dgm:pt modelId="{BFAEC0AE-7F5D-4164-BF35-31CBE4A189B9}">
      <dgm:prSet phldrT="[Text]"/>
      <dgm:spPr>
        <a:solidFill>
          <a:srgbClr val="FF9900"/>
        </a:solidFill>
      </dgm:spPr>
      <dgm:t>
        <a:bodyPr/>
        <a:lstStyle/>
        <a:p>
          <a:r>
            <a:rPr lang="en-US" dirty="0"/>
            <a:t>Russia “Leakages”</a:t>
          </a:r>
        </a:p>
      </dgm:t>
    </dgm:pt>
    <dgm:pt modelId="{1B747631-EE19-48A8-9353-335920757E31}" type="parTrans" cxnId="{C0F3D465-C17D-4B89-94B1-1D6423D17E39}">
      <dgm:prSet/>
      <dgm:spPr/>
      <dgm:t>
        <a:bodyPr/>
        <a:lstStyle/>
        <a:p>
          <a:endParaRPr lang="en-US"/>
        </a:p>
      </dgm:t>
    </dgm:pt>
    <dgm:pt modelId="{B796F706-0761-4173-8088-4A4D0DC55D91}" type="sibTrans" cxnId="{C0F3D465-C17D-4B89-94B1-1D6423D17E39}">
      <dgm:prSet/>
      <dgm:spPr/>
      <dgm:t>
        <a:bodyPr/>
        <a:lstStyle/>
        <a:p>
          <a:endParaRPr lang="en-US"/>
        </a:p>
      </dgm:t>
    </dgm:pt>
    <dgm:pt modelId="{579BB608-0A43-4832-AFD2-50732BB34D84}">
      <dgm:prSet phldrT="[Text]"/>
      <dgm:spPr>
        <a:solidFill>
          <a:srgbClr val="FFC000"/>
        </a:solidFill>
      </dgm:spPr>
      <dgm:t>
        <a:bodyPr/>
        <a:lstStyle/>
        <a:p>
          <a:r>
            <a:rPr lang="en-US" dirty="0"/>
            <a:t>Canada</a:t>
          </a:r>
        </a:p>
      </dgm:t>
    </dgm:pt>
    <dgm:pt modelId="{8CEA7B12-E0A2-4E85-BE4E-8B12DF8299B3}" type="parTrans" cxnId="{57207B2D-15D1-4909-B3DB-B7FC380399DB}">
      <dgm:prSet/>
      <dgm:spPr/>
      <dgm:t>
        <a:bodyPr/>
        <a:lstStyle/>
        <a:p>
          <a:endParaRPr lang="en-US"/>
        </a:p>
      </dgm:t>
    </dgm:pt>
    <dgm:pt modelId="{C94A4140-56EC-48A2-9AD9-848870CE3A02}" type="sibTrans" cxnId="{57207B2D-15D1-4909-B3DB-B7FC380399DB}">
      <dgm:prSet/>
      <dgm:spPr/>
      <dgm:t>
        <a:bodyPr/>
        <a:lstStyle/>
        <a:p>
          <a:endParaRPr lang="en-US"/>
        </a:p>
      </dgm:t>
    </dgm:pt>
    <dgm:pt modelId="{1F243F41-2852-4E7F-92DC-A7F06E081553}">
      <dgm:prSet phldrT="[Text]"/>
      <dgm:spPr>
        <a:solidFill>
          <a:srgbClr val="C00000"/>
        </a:solidFill>
      </dgm:spPr>
      <dgm:t>
        <a:bodyPr/>
        <a:lstStyle/>
        <a:p>
          <a:r>
            <a:rPr lang="en-US" dirty="0"/>
            <a:t>“DBD” &amp; US Energy Ambitions</a:t>
          </a:r>
        </a:p>
      </dgm:t>
    </dgm:pt>
    <dgm:pt modelId="{18E55FB2-618C-41EF-BC38-36B8DF0F639B}" type="parTrans" cxnId="{9029D781-CE7D-4CEC-817A-E01C64D7908B}">
      <dgm:prSet/>
      <dgm:spPr/>
      <dgm:t>
        <a:bodyPr/>
        <a:lstStyle/>
        <a:p>
          <a:endParaRPr lang="en-US"/>
        </a:p>
      </dgm:t>
    </dgm:pt>
    <dgm:pt modelId="{097E90AB-41EE-46CE-AD3E-2607A433C1D6}" type="sibTrans" cxnId="{9029D781-CE7D-4CEC-817A-E01C64D7908B}">
      <dgm:prSet/>
      <dgm:spPr/>
      <dgm:t>
        <a:bodyPr/>
        <a:lstStyle/>
        <a:p>
          <a:endParaRPr lang="en-US"/>
        </a:p>
      </dgm:t>
    </dgm:pt>
    <dgm:pt modelId="{92E04301-DB7D-40CB-91AF-F51A1961DE39}">
      <dgm:prSet/>
      <dgm:spPr>
        <a:solidFill>
          <a:schemeClr val="accent4">
            <a:lumMod val="75000"/>
          </a:schemeClr>
        </a:solidFill>
      </dgm:spPr>
      <dgm:t>
        <a:bodyPr/>
        <a:lstStyle/>
        <a:p>
          <a:r>
            <a:rPr lang="en-US" dirty="0"/>
            <a:t>China - Demand &amp; “Green Supply”</a:t>
          </a:r>
        </a:p>
      </dgm:t>
    </dgm:pt>
    <dgm:pt modelId="{BB1F740C-F704-45A7-96B3-F2919B1A7C8B}" type="parTrans" cxnId="{85889AAF-776A-4D39-A71C-53C813BCD4F9}">
      <dgm:prSet/>
      <dgm:spPr/>
      <dgm:t>
        <a:bodyPr/>
        <a:lstStyle/>
        <a:p>
          <a:endParaRPr lang="en-US"/>
        </a:p>
      </dgm:t>
    </dgm:pt>
    <dgm:pt modelId="{B9E351EB-55DD-4AC7-9BBE-748BCA47510F}" type="sibTrans" cxnId="{85889AAF-776A-4D39-A71C-53C813BCD4F9}">
      <dgm:prSet/>
      <dgm:spPr/>
      <dgm:t>
        <a:bodyPr/>
        <a:lstStyle/>
        <a:p>
          <a:endParaRPr lang="en-US"/>
        </a:p>
      </dgm:t>
    </dgm:pt>
    <dgm:pt modelId="{CB88F0C0-B543-4067-9664-75B0DB82D031}">
      <dgm:prSet/>
      <dgm:spPr/>
      <dgm:t>
        <a:bodyPr/>
        <a:lstStyle/>
        <a:p>
          <a:r>
            <a:rPr lang="en-US" dirty="0"/>
            <a:t>OPEC+ Tightens Further</a:t>
          </a:r>
        </a:p>
      </dgm:t>
    </dgm:pt>
    <dgm:pt modelId="{3F4AC918-BFA2-4C35-AC07-515EC4776AF5}" type="parTrans" cxnId="{2378053F-E701-40BA-9530-86C765B92A3B}">
      <dgm:prSet/>
      <dgm:spPr/>
      <dgm:t>
        <a:bodyPr/>
        <a:lstStyle/>
        <a:p>
          <a:endParaRPr lang="en-US"/>
        </a:p>
      </dgm:t>
    </dgm:pt>
    <dgm:pt modelId="{80CE5A60-0F7E-434D-9F77-38877C84B9A1}" type="sibTrans" cxnId="{2378053F-E701-40BA-9530-86C765B92A3B}">
      <dgm:prSet/>
      <dgm:spPr/>
      <dgm:t>
        <a:bodyPr/>
        <a:lstStyle/>
        <a:p>
          <a:endParaRPr lang="en-US"/>
        </a:p>
      </dgm:t>
    </dgm:pt>
    <dgm:pt modelId="{38A39C50-E653-4A75-9BED-49418C3E0392}" type="pres">
      <dgm:prSet presAssocID="{5535EF71-7834-4ECD-82C9-9D2FF0FC1D5A}" presName="outerComposite" presStyleCnt="0">
        <dgm:presLayoutVars>
          <dgm:chMax val="2"/>
          <dgm:animLvl val="lvl"/>
          <dgm:resizeHandles val="exact"/>
        </dgm:presLayoutVars>
      </dgm:prSet>
      <dgm:spPr/>
      <dgm:t>
        <a:bodyPr/>
        <a:lstStyle/>
        <a:p>
          <a:endParaRPr lang="en-US"/>
        </a:p>
      </dgm:t>
    </dgm:pt>
    <dgm:pt modelId="{D3113032-DDF6-4580-A583-E23756EF7821}" type="pres">
      <dgm:prSet presAssocID="{5535EF71-7834-4ECD-82C9-9D2FF0FC1D5A}" presName="dummyMaxCanvas" presStyleCnt="0"/>
      <dgm:spPr/>
    </dgm:pt>
    <dgm:pt modelId="{70D40E27-5796-4D96-A71A-C6AA268D64DC}" type="pres">
      <dgm:prSet presAssocID="{5535EF71-7834-4ECD-82C9-9D2FF0FC1D5A}" presName="parentComposite" presStyleCnt="0"/>
      <dgm:spPr/>
    </dgm:pt>
    <dgm:pt modelId="{0BA8F6CE-AE11-45AC-806B-B22908E819A4}" type="pres">
      <dgm:prSet presAssocID="{5535EF71-7834-4ECD-82C9-9D2FF0FC1D5A}" presName="parent1" presStyleLbl="alignAccFollowNode1" presStyleIdx="0" presStyleCnt="4" custScaleX="124017">
        <dgm:presLayoutVars>
          <dgm:chMax val="4"/>
        </dgm:presLayoutVars>
      </dgm:prSet>
      <dgm:spPr/>
      <dgm:t>
        <a:bodyPr/>
        <a:lstStyle/>
        <a:p>
          <a:endParaRPr lang="en-US"/>
        </a:p>
      </dgm:t>
    </dgm:pt>
    <dgm:pt modelId="{82317C29-8D34-4BA8-82D8-E70A1B532B48}" type="pres">
      <dgm:prSet presAssocID="{5535EF71-7834-4ECD-82C9-9D2FF0FC1D5A}" presName="parent2" presStyleLbl="alignAccFollowNode1" presStyleIdx="1" presStyleCnt="4" custScaleX="123685" custLinFactNeighborX="12085" custLinFactNeighborY="1073">
        <dgm:presLayoutVars>
          <dgm:chMax val="4"/>
        </dgm:presLayoutVars>
      </dgm:prSet>
      <dgm:spPr/>
      <dgm:t>
        <a:bodyPr/>
        <a:lstStyle/>
        <a:p>
          <a:endParaRPr lang="en-US"/>
        </a:p>
      </dgm:t>
    </dgm:pt>
    <dgm:pt modelId="{2A16BCED-2A99-40CF-8F95-00860DDE1706}" type="pres">
      <dgm:prSet presAssocID="{5535EF71-7834-4ECD-82C9-9D2FF0FC1D5A}" presName="childrenComposite" presStyleCnt="0"/>
      <dgm:spPr/>
    </dgm:pt>
    <dgm:pt modelId="{4CB27471-1E05-4E07-B590-1DEDEB7A8427}" type="pres">
      <dgm:prSet presAssocID="{5535EF71-7834-4ECD-82C9-9D2FF0FC1D5A}" presName="dummyMaxCanvas_ChildArea" presStyleCnt="0"/>
      <dgm:spPr/>
    </dgm:pt>
    <dgm:pt modelId="{475E56B8-1D89-4F37-B7B0-2923C4C4D2F1}" type="pres">
      <dgm:prSet presAssocID="{5535EF71-7834-4ECD-82C9-9D2FF0FC1D5A}" presName="fulcrum" presStyleLbl="alignAccFollowNode1" presStyleIdx="2" presStyleCnt="4"/>
      <dgm:spPr>
        <a:solidFill>
          <a:schemeClr val="accent5">
            <a:alpha val="90000"/>
          </a:schemeClr>
        </a:solidFill>
        <a:ln>
          <a:noFill/>
        </a:ln>
      </dgm:spPr>
    </dgm:pt>
    <dgm:pt modelId="{293765C4-D1E9-438C-81FE-6FF3B2989383}" type="pres">
      <dgm:prSet presAssocID="{5535EF71-7834-4ECD-82C9-9D2FF0FC1D5A}" presName="balance_34" presStyleLbl="alignAccFollowNode1" presStyleIdx="3" presStyleCnt="4">
        <dgm:presLayoutVars>
          <dgm:bulletEnabled val="1"/>
        </dgm:presLayoutVars>
      </dgm:prSet>
      <dgm:spPr/>
    </dgm:pt>
    <dgm:pt modelId="{12A2715E-26AE-4236-9700-AED80DF5807D}" type="pres">
      <dgm:prSet presAssocID="{5535EF71-7834-4ECD-82C9-9D2FF0FC1D5A}" presName="right_34_1" presStyleLbl="node1" presStyleIdx="0" presStyleCnt="7">
        <dgm:presLayoutVars>
          <dgm:bulletEnabled val="1"/>
        </dgm:presLayoutVars>
      </dgm:prSet>
      <dgm:spPr/>
      <dgm:t>
        <a:bodyPr/>
        <a:lstStyle/>
        <a:p>
          <a:endParaRPr lang="en-US"/>
        </a:p>
      </dgm:t>
    </dgm:pt>
    <dgm:pt modelId="{76A0EF72-E4B7-4BC6-92BD-05E9DE85AD39}" type="pres">
      <dgm:prSet presAssocID="{5535EF71-7834-4ECD-82C9-9D2FF0FC1D5A}" presName="right_34_2" presStyleLbl="node1" presStyleIdx="1" presStyleCnt="7">
        <dgm:presLayoutVars>
          <dgm:bulletEnabled val="1"/>
        </dgm:presLayoutVars>
      </dgm:prSet>
      <dgm:spPr/>
      <dgm:t>
        <a:bodyPr/>
        <a:lstStyle/>
        <a:p>
          <a:endParaRPr lang="en-US"/>
        </a:p>
      </dgm:t>
    </dgm:pt>
    <dgm:pt modelId="{FE412C5D-1294-4EA5-844D-880365623D91}" type="pres">
      <dgm:prSet presAssocID="{5535EF71-7834-4ECD-82C9-9D2FF0FC1D5A}" presName="right_34_3" presStyleLbl="node1" presStyleIdx="2" presStyleCnt="7">
        <dgm:presLayoutVars>
          <dgm:bulletEnabled val="1"/>
        </dgm:presLayoutVars>
      </dgm:prSet>
      <dgm:spPr/>
      <dgm:t>
        <a:bodyPr/>
        <a:lstStyle/>
        <a:p>
          <a:endParaRPr lang="en-US"/>
        </a:p>
      </dgm:t>
    </dgm:pt>
    <dgm:pt modelId="{C8AE536A-5CAB-4296-B492-0AF4B41CFA59}" type="pres">
      <dgm:prSet presAssocID="{5535EF71-7834-4ECD-82C9-9D2FF0FC1D5A}" presName="right_34_4" presStyleLbl="node1" presStyleIdx="3" presStyleCnt="7">
        <dgm:presLayoutVars>
          <dgm:bulletEnabled val="1"/>
        </dgm:presLayoutVars>
      </dgm:prSet>
      <dgm:spPr/>
      <dgm:t>
        <a:bodyPr/>
        <a:lstStyle/>
        <a:p>
          <a:endParaRPr lang="en-US"/>
        </a:p>
      </dgm:t>
    </dgm:pt>
    <dgm:pt modelId="{B7CA5531-2697-4840-8AB2-853B144E78D2}" type="pres">
      <dgm:prSet presAssocID="{5535EF71-7834-4ECD-82C9-9D2FF0FC1D5A}" presName="left_34_1" presStyleLbl="node1" presStyleIdx="4" presStyleCnt="7">
        <dgm:presLayoutVars>
          <dgm:bulletEnabled val="1"/>
        </dgm:presLayoutVars>
      </dgm:prSet>
      <dgm:spPr/>
      <dgm:t>
        <a:bodyPr/>
        <a:lstStyle/>
        <a:p>
          <a:endParaRPr lang="en-US"/>
        </a:p>
      </dgm:t>
    </dgm:pt>
    <dgm:pt modelId="{13AEE358-CF42-4554-AB12-E5456AFF1FCF}" type="pres">
      <dgm:prSet presAssocID="{5535EF71-7834-4ECD-82C9-9D2FF0FC1D5A}" presName="left_34_2" presStyleLbl="node1" presStyleIdx="5" presStyleCnt="7">
        <dgm:presLayoutVars>
          <dgm:bulletEnabled val="1"/>
        </dgm:presLayoutVars>
      </dgm:prSet>
      <dgm:spPr/>
      <dgm:t>
        <a:bodyPr/>
        <a:lstStyle/>
        <a:p>
          <a:endParaRPr lang="en-US"/>
        </a:p>
      </dgm:t>
    </dgm:pt>
    <dgm:pt modelId="{CC79A4E5-07B6-4538-A4DD-047079A7CA7B}" type="pres">
      <dgm:prSet presAssocID="{5535EF71-7834-4ECD-82C9-9D2FF0FC1D5A}" presName="left_34_3" presStyleLbl="node1" presStyleIdx="6" presStyleCnt="7">
        <dgm:presLayoutVars>
          <dgm:bulletEnabled val="1"/>
        </dgm:presLayoutVars>
      </dgm:prSet>
      <dgm:spPr/>
      <dgm:t>
        <a:bodyPr/>
        <a:lstStyle/>
        <a:p>
          <a:endParaRPr lang="en-US"/>
        </a:p>
      </dgm:t>
    </dgm:pt>
  </dgm:ptLst>
  <dgm:cxnLst>
    <dgm:cxn modelId="{9029D781-CE7D-4CEC-817A-E01C64D7908B}" srcId="{25AD572D-7593-44D3-9C21-36C0AB53163A}" destId="{1F243F41-2852-4E7F-92DC-A7F06E081553}" srcOrd="3" destOrd="0" parTransId="{18E55FB2-618C-41EF-BC38-36B8DF0F639B}" sibTransId="{097E90AB-41EE-46CE-AD3E-2607A433C1D6}"/>
    <dgm:cxn modelId="{5F6DA5B6-1096-47E9-B461-54667DF38FDA}" type="presOf" srcId="{5535EF71-7834-4ECD-82C9-9D2FF0FC1D5A}" destId="{38A39C50-E653-4A75-9BED-49418C3E0392}" srcOrd="0" destOrd="0" presId="urn:microsoft.com/office/officeart/2005/8/layout/balance1"/>
    <dgm:cxn modelId="{57207B2D-15D1-4909-B3DB-B7FC380399DB}" srcId="{25AD572D-7593-44D3-9C21-36C0AB53163A}" destId="{579BB608-0A43-4832-AFD2-50732BB34D84}" srcOrd="2" destOrd="0" parTransId="{8CEA7B12-E0A2-4E85-BE4E-8B12DF8299B3}" sibTransId="{C94A4140-56EC-48A2-9AD9-848870CE3A02}"/>
    <dgm:cxn modelId="{54B89C55-3587-44E8-A180-1DEEF45E0542}" srcId="{5535EF71-7834-4ECD-82C9-9D2FF0FC1D5A}" destId="{F17A77FA-5D04-40F2-B228-6E4B5B6AAA36}" srcOrd="0" destOrd="0" parTransId="{BE58FBD7-B0E4-41DF-91EB-6DB1303477CD}" sibTransId="{201BEA45-3FEB-4105-882C-C3D7A62E50AE}"/>
    <dgm:cxn modelId="{C0F3D465-C17D-4B89-94B1-1D6423D17E39}" srcId="{25AD572D-7593-44D3-9C21-36C0AB53163A}" destId="{BFAEC0AE-7F5D-4164-BF35-31CBE4A189B9}" srcOrd="1" destOrd="0" parTransId="{1B747631-EE19-48A8-9353-335920757E31}" sibTransId="{B796F706-0761-4173-8088-4A4D0DC55D91}"/>
    <dgm:cxn modelId="{2889761C-E91D-4366-810B-FE9E1901AFB7}" srcId="{F17A77FA-5D04-40F2-B228-6E4B5B6AAA36}" destId="{00639366-A450-41B3-B91C-A778539635C1}" srcOrd="0" destOrd="0" parTransId="{072AA741-216B-4BD6-BB57-6ED1CEE90AEB}" sibTransId="{7BD20EFB-23D2-44AC-9B9E-E23548EEAA8F}"/>
    <dgm:cxn modelId="{B28BC01A-1916-438B-A31E-D321B4A23D4D}" type="presOf" srcId="{579BB608-0A43-4832-AFD2-50732BB34D84}" destId="{FE412C5D-1294-4EA5-844D-880365623D91}" srcOrd="0" destOrd="0" presId="urn:microsoft.com/office/officeart/2005/8/layout/balance1"/>
    <dgm:cxn modelId="{AAD4CAF9-0C72-44BA-A2C3-5AB43B2D5E82}" srcId="{5535EF71-7834-4ECD-82C9-9D2FF0FC1D5A}" destId="{25AD572D-7593-44D3-9C21-36C0AB53163A}" srcOrd="1" destOrd="0" parTransId="{82DCF4F7-5DD8-4591-9F73-3EC8AF1FB76F}" sibTransId="{6E48A2BA-7167-4DD4-BF2F-0D12BC87B644}"/>
    <dgm:cxn modelId="{DDA7F1E3-CB6E-4C01-BF63-89F8E159D8C4}" type="presOf" srcId="{867EC7EA-AA58-4201-BFA4-9132316FBA34}" destId="{CC79A4E5-07B6-4538-A4DD-047079A7CA7B}" srcOrd="0" destOrd="0" presId="urn:microsoft.com/office/officeart/2005/8/layout/balance1"/>
    <dgm:cxn modelId="{8CDE17AC-E797-4DAF-9F9C-D6301FD845DE}" type="presOf" srcId="{25AD572D-7593-44D3-9C21-36C0AB53163A}" destId="{82317C29-8D34-4BA8-82D8-E70A1B532B48}" srcOrd="0" destOrd="0" presId="urn:microsoft.com/office/officeart/2005/8/layout/balance1"/>
    <dgm:cxn modelId="{AE203E7E-15AA-45F7-B10B-F10ED7624DD1}" type="presOf" srcId="{92E04301-DB7D-40CB-91AF-F51A1961DE39}" destId="{12A2715E-26AE-4236-9700-AED80DF5807D}" srcOrd="0" destOrd="0" presId="urn:microsoft.com/office/officeart/2005/8/layout/balance1"/>
    <dgm:cxn modelId="{B0A5FEA8-4012-437E-B63E-B976049837E4}" srcId="{F17A77FA-5D04-40F2-B228-6E4B5B6AAA36}" destId="{867EC7EA-AA58-4201-BFA4-9132316FBA34}" srcOrd="2" destOrd="0" parTransId="{3BFDA274-AF01-48D7-8F76-DD9F9B089672}" sibTransId="{867D23C6-A89B-4679-9ABB-02326D0706F4}"/>
    <dgm:cxn modelId="{D86A3190-92BF-47D4-B9E0-0488FAACAEBA}" type="presOf" srcId="{BFAEC0AE-7F5D-4164-BF35-31CBE4A189B9}" destId="{76A0EF72-E4B7-4BC6-92BD-05E9DE85AD39}" srcOrd="0" destOrd="0" presId="urn:microsoft.com/office/officeart/2005/8/layout/balance1"/>
    <dgm:cxn modelId="{85889AAF-776A-4D39-A71C-53C813BCD4F9}" srcId="{25AD572D-7593-44D3-9C21-36C0AB53163A}" destId="{92E04301-DB7D-40CB-91AF-F51A1961DE39}" srcOrd="0" destOrd="0" parTransId="{BB1F740C-F704-45A7-96B3-F2919B1A7C8B}" sibTransId="{B9E351EB-55DD-4AC7-9BBE-748BCA47510F}"/>
    <dgm:cxn modelId="{7BFB97EA-7E7E-405E-90C3-3B7231B5E61C}" type="presOf" srcId="{1F243F41-2852-4E7F-92DC-A7F06E081553}" destId="{C8AE536A-5CAB-4296-B492-0AF4B41CFA59}" srcOrd="0" destOrd="0" presId="urn:microsoft.com/office/officeart/2005/8/layout/balance1"/>
    <dgm:cxn modelId="{2378053F-E701-40BA-9530-86C765B92A3B}" srcId="{F17A77FA-5D04-40F2-B228-6E4B5B6AAA36}" destId="{CB88F0C0-B543-4067-9664-75B0DB82D031}" srcOrd="1" destOrd="0" parTransId="{3F4AC918-BFA2-4C35-AC07-515EC4776AF5}" sibTransId="{80CE5A60-0F7E-434D-9F77-38877C84B9A1}"/>
    <dgm:cxn modelId="{B51D60E6-C603-462B-93AC-AB819843FA5E}" type="presOf" srcId="{00639366-A450-41B3-B91C-A778539635C1}" destId="{B7CA5531-2697-4840-8AB2-853B144E78D2}" srcOrd="0" destOrd="0" presId="urn:microsoft.com/office/officeart/2005/8/layout/balance1"/>
    <dgm:cxn modelId="{48731A4F-B1A4-4393-BEDB-046217FB5A2B}" type="presOf" srcId="{CB88F0C0-B543-4067-9664-75B0DB82D031}" destId="{13AEE358-CF42-4554-AB12-E5456AFF1FCF}" srcOrd="0" destOrd="0" presId="urn:microsoft.com/office/officeart/2005/8/layout/balance1"/>
    <dgm:cxn modelId="{0D4E438C-F83E-4EE2-BCBA-9D3DF3959B76}" type="presOf" srcId="{F17A77FA-5D04-40F2-B228-6E4B5B6AAA36}" destId="{0BA8F6CE-AE11-45AC-806B-B22908E819A4}" srcOrd="0" destOrd="0" presId="urn:microsoft.com/office/officeart/2005/8/layout/balance1"/>
    <dgm:cxn modelId="{2CDF1875-E153-4DBE-9A66-E1CD09F344F3}" type="presParOf" srcId="{38A39C50-E653-4A75-9BED-49418C3E0392}" destId="{D3113032-DDF6-4580-A583-E23756EF7821}" srcOrd="0" destOrd="0" presId="urn:microsoft.com/office/officeart/2005/8/layout/balance1"/>
    <dgm:cxn modelId="{8D1D8BC5-F6AC-4662-94F9-5FF440953F0D}" type="presParOf" srcId="{38A39C50-E653-4A75-9BED-49418C3E0392}" destId="{70D40E27-5796-4D96-A71A-C6AA268D64DC}" srcOrd="1" destOrd="0" presId="urn:microsoft.com/office/officeart/2005/8/layout/balance1"/>
    <dgm:cxn modelId="{E7FB60E4-56DA-4F7B-A777-C4462BC05C97}" type="presParOf" srcId="{70D40E27-5796-4D96-A71A-C6AA268D64DC}" destId="{0BA8F6CE-AE11-45AC-806B-B22908E819A4}" srcOrd="0" destOrd="0" presId="urn:microsoft.com/office/officeart/2005/8/layout/balance1"/>
    <dgm:cxn modelId="{F071EE23-6174-489B-A202-AB9E21B8A2C6}" type="presParOf" srcId="{70D40E27-5796-4D96-A71A-C6AA268D64DC}" destId="{82317C29-8D34-4BA8-82D8-E70A1B532B48}" srcOrd="1" destOrd="0" presId="urn:microsoft.com/office/officeart/2005/8/layout/balance1"/>
    <dgm:cxn modelId="{3538CF7B-F3F0-4B1F-918D-54C0A89ACF0C}" type="presParOf" srcId="{38A39C50-E653-4A75-9BED-49418C3E0392}" destId="{2A16BCED-2A99-40CF-8F95-00860DDE1706}" srcOrd="2" destOrd="0" presId="urn:microsoft.com/office/officeart/2005/8/layout/balance1"/>
    <dgm:cxn modelId="{EB96B51C-1A3D-4E79-B2AD-BBB637A57F52}" type="presParOf" srcId="{2A16BCED-2A99-40CF-8F95-00860DDE1706}" destId="{4CB27471-1E05-4E07-B590-1DEDEB7A8427}" srcOrd="0" destOrd="0" presId="urn:microsoft.com/office/officeart/2005/8/layout/balance1"/>
    <dgm:cxn modelId="{789AC8EE-86FA-43EE-92C7-F018FAFCC724}" type="presParOf" srcId="{2A16BCED-2A99-40CF-8F95-00860DDE1706}" destId="{475E56B8-1D89-4F37-B7B0-2923C4C4D2F1}" srcOrd="1" destOrd="0" presId="urn:microsoft.com/office/officeart/2005/8/layout/balance1"/>
    <dgm:cxn modelId="{ACA5D435-3A85-4C69-BDC0-FABDB11795E2}" type="presParOf" srcId="{2A16BCED-2A99-40CF-8F95-00860DDE1706}" destId="{293765C4-D1E9-438C-81FE-6FF3B2989383}" srcOrd="2" destOrd="0" presId="urn:microsoft.com/office/officeart/2005/8/layout/balance1"/>
    <dgm:cxn modelId="{8517BA48-671E-4219-A4BA-0D96FC9B34D7}" type="presParOf" srcId="{2A16BCED-2A99-40CF-8F95-00860DDE1706}" destId="{12A2715E-26AE-4236-9700-AED80DF5807D}" srcOrd="3" destOrd="0" presId="urn:microsoft.com/office/officeart/2005/8/layout/balance1"/>
    <dgm:cxn modelId="{861E6FD1-8BB6-4A4B-BC28-76AEA5FA53D4}" type="presParOf" srcId="{2A16BCED-2A99-40CF-8F95-00860DDE1706}" destId="{76A0EF72-E4B7-4BC6-92BD-05E9DE85AD39}" srcOrd="4" destOrd="0" presId="urn:microsoft.com/office/officeart/2005/8/layout/balance1"/>
    <dgm:cxn modelId="{4CCA9B28-C3CF-4F6E-83C5-1EAD174E6D9B}" type="presParOf" srcId="{2A16BCED-2A99-40CF-8F95-00860DDE1706}" destId="{FE412C5D-1294-4EA5-844D-880365623D91}" srcOrd="5" destOrd="0" presId="urn:microsoft.com/office/officeart/2005/8/layout/balance1"/>
    <dgm:cxn modelId="{6381E6BE-D089-446D-A0A0-BFE765737015}" type="presParOf" srcId="{2A16BCED-2A99-40CF-8F95-00860DDE1706}" destId="{C8AE536A-5CAB-4296-B492-0AF4B41CFA59}" srcOrd="6" destOrd="0" presId="urn:microsoft.com/office/officeart/2005/8/layout/balance1"/>
    <dgm:cxn modelId="{858B6FFE-F9E9-4357-AB93-5DC8B40B4871}" type="presParOf" srcId="{2A16BCED-2A99-40CF-8F95-00860DDE1706}" destId="{B7CA5531-2697-4840-8AB2-853B144E78D2}" srcOrd="7" destOrd="0" presId="urn:microsoft.com/office/officeart/2005/8/layout/balance1"/>
    <dgm:cxn modelId="{4F9B2A7B-A877-43C5-B74B-6156284DEBD3}" type="presParOf" srcId="{2A16BCED-2A99-40CF-8F95-00860DDE1706}" destId="{13AEE358-CF42-4554-AB12-E5456AFF1FCF}" srcOrd="8" destOrd="0" presId="urn:microsoft.com/office/officeart/2005/8/layout/balance1"/>
    <dgm:cxn modelId="{44B97E2F-C21F-40D6-BB96-92903659CE98}" type="presParOf" srcId="{2A16BCED-2A99-40CF-8F95-00860DDE1706}" destId="{CC79A4E5-07B6-4538-A4DD-047079A7CA7B}"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42F108-9360-453A-BD38-F301A8658B68}"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61BFAA73-3BA9-4D17-9CD0-C3EEE1A2FF88}">
      <dgm:prSet phldrT="[Text]"/>
      <dgm:spPr>
        <a:solidFill>
          <a:srgbClr val="0070C0"/>
        </a:solidFill>
      </dgm:spPr>
      <dgm:t>
        <a:bodyPr/>
        <a:lstStyle/>
        <a:p>
          <a:r>
            <a:rPr lang="en-US" dirty="0"/>
            <a:t>The “Three ‘3’s”</a:t>
          </a:r>
        </a:p>
      </dgm:t>
    </dgm:pt>
    <dgm:pt modelId="{63AD34DF-9319-4704-8C6C-76992A381031}" type="parTrans" cxnId="{99D0D301-0614-4E5F-BDD9-1FB5F3CE1DEB}">
      <dgm:prSet/>
      <dgm:spPr/>
      <dgm:t>
        <a:bodyPr/>
        <a:lstStyle/>
        <a:p>
          <a:endParaRPr lang="en-US"/>
        </a:p>
      </dgm:t>
    </dgm:pt>
    <dgm:pt modelId="{C3DE8119-9910-48E8-877A-CD39777EFE90}" type="sibTrans" cxnId="{99D0D301-0614-4E5F-BDD9-1FB5F3CE1DEB}">
      <dgm:prSet/>
      <dgm:spPr/>
      <dgm:t>
        <a:bodyPr/>
        <a:lstStyle/>
        <a:p>
          <a:endParaRPr lang="en-US"/>
        </a:p>
      </dgm:t>
    </dgm:pt>
    <dgm:pt modelId="{37121C9A-AF4B-47AA-A653-A0DA7287241C}">
      <dgm:prSet phldrT="[Text]"/>
      <dgm:spPr>
        <a:solidFill>
          <a:schemeClr val="accent3">
            <a:lumMod val="60000"/>
            <a:lumOff val="40000"/>
          </a:schemeClr>
        </a:solidFill>
      </dgm:spPr>
      <dgm:t>
        <a:bodyPr/>
        <a:lstStyle/>
        <a:p>
          <a:r>
            <a:rPr lang="en-US" b="1" u="sng" dirty="0">
              <a:solidFill>
                <a:srgbClr val="7030A0"/>
              </a:solidFill>
            </a:rPr>
            <a:t>3</a:t>
          </a:r>
          <a:r>
            <a:rPr lang="en-US" dirty="0">
              <a:solidFill>
                <a:srgbClr val="7030A0"/>
              </a:solidFill>
            </a:rPr>
            <a:t>% Growth</a:t>
          </a:r>
        </a:p>
      </dgm:t>
    </dgm:pt>
    <dgm:pt modelId="{C9A9B857-7E22-458E-ABA0-B66A87ED0FE9}" type="parTrans" cxnId="{C62745EC-6350-45A0-B01E-9EEF8F742DD9}">
      <dgm:prSet/>
      <dgm:spPr/>
      <dgm:t>
        <a:bodyPr/>
        <a:lstStyle/>
        <a:p>
          <a:endParaRPr lang="en-US"/>
        </a:p>
      </dgm:t>
    </dgm:pt>
    <dgm:pt modelId="{9A664893-501D-4CD5-89C1-554034E68AE5}" type="sibTrans" cxnId="{C62745EC-6350-45A0-B01E-9EEF8F742DD9}">
      <dgm:prSet/>
      <dgm:spPr/>
      <dgm:t>
        <a:bodyPr/>
        <a:lstStyle/>
        <a:p>
          <a:endParaRPr lang="en-US"/>
        </a:p>
      </dgm:t>
    </dgm:pt>
    <dgm:pt modelId="{10C9CF08-1067-4205-8D6C-9BF395F90101}">
      <dgm:prSet phldrT="[Text]"/>
      <dgm:spPr/>
      <dgm:t>
        <a:bodyPr/>
        <a:lstStyle/>
        <a:p>
          <a:r>
            <a:rPr lang="en-US" b="1" u="sng" dirty="0">
              <a:solidFill>
                <a:srgbClr val="C00000"/>
              </a:solidFill>
            </a:rPr>
            <a:t>3</a:t>
          </a:r>
          <a:r>
            <a:rPr lang="en-US" dirty="0">
              <a:solidFill>
                <a:srgbClr val="C00000"/>
              </a:solidFill>
            </a:rPr>
            <a:t>% Fiscal Deficit</a:t>
          </a:r>
        </a:p>
      </dgm:t>
    </dgm:pt>
    <dgm:pt modelId="{D99676E4-2F88-4247-9E70-ECD37C1C21B8}" type="parTrans" cxnId="{216E1274-4620-4CC3-82F7-7FD7F7E5DF51}">
      <dgm:prSet/>
      <dgm:spPr/>
      <dgm:t>
        <a:bodyPr/>
        <a:lstStyle/>
        <a:p>
          <a:endParaRPr lang="en-US"/>
        </a:p>
      </dgm:t>
    </dgm:pt>
    <dgm:pt modelId="{0F969CD0-5C1E-4E3E-BED6-B2F036559C69}" type="sibTrans" cxnId="{216E1274-4620-4CC3-82F7-7FD7F7E5DF51}">
      <dgm:prSet/>
      <dgm:spPr/>
      <dgm:t>
        <a:bodyPr/>
        <a:lstStyle/>
        <a:p>
          <a:endParaRPr lang="en-US"/>
        </a:p>
      </dgm:t>
    </dgm:pt>
    <dgm:pt modelId="{E2E3A84D-77DF-498A-9F8B-E2C94995D4BF}">
      <dgm:prSet phldrT="[Text]"/>
      <dgm:spPr>
        <a:solidFill>
          <a:schemeClr val="tx1">
            <a:lumMod val="50000"/>
            <a:lumOff val="50000"/>
          </a:schemeClr>
        </a:solidFill>
      </dgm:spPr>
      <dgm:t>
        <a:bodyPr/>
        <a:lstStyle/>
        <a:p>
          <a:r>
            <a:rPr lang="en-US" b="1" u="sng" dirty="0">
              <a:solidFill>
                <a:srgbClr val="FF9900"/>
              </a:solidFill>
            </a:rPr>
            <a:t>3</a:t>
          </a:r>
          <a:r>
            <a:rPr lang="en-US" dirty="0">
              <a:solidFill>
                <a:srgbClr val="FF9900"/>
              </a:solidFill>
            </a:rPr>
            <a:t>MBpD Additional Oil Equivalent</a:t>
          </a:r>
        </a:p>
      </dgm:t>
    </dgm:pt>
    <dgm:pt modelId="{4262E8BD-AFDC-4DEC-9578-52AFF18F90FD}" type="parTrans" cxnId="{7CA946C3-D9C6-4F10-A6B8-D12D79D44AD7}">
      <dgm:prSet/>
      <dgm:spPr/>
      <dgm:t>
        <a:bodyPr/>
        <a:lstStyle/>
        <a:p>
          <a:endParaRPr lang="en-US"/>
        </a:p>
      </dgm:t>
    </dgm:pt>
    <dgm:pt modelId="{010CD8D2-FE93-40A6-98EB-345D204D1FF0}" type="sibTrans" cxnId="{7CA946C3-D9C6-4F10-A6B8-D12D79D44AD7}">
      <dgm:prSet/>
      <dgm:spPr/>
      <dgm:t>
        <a:bodyPr/>
        <a:lstStyle/>
        <a:p>
          <a:endParaRPr lang="en-US"/>
        </a:p>
      </dgm:t>
    </dgm:pt>
    <dgm:pt modelId="{D7C99DA7-367C-4265-AB8E-A3F594610256}" type="pres">
      <dgm:prSet presAssocID="{ED42F108-9360-453A-BD38-F301A8658B68}" presName="Name0" presStyleCnt="0">
        <dgm:presLayoutVars>
          <dgm:chMax val="1"/>
          <dgm:chPref val="1"/>
          <dgm:dir/>
          <dgm:animOne val="branch"/>
          <dgm:animLvl val="lvl"/>
        </dgm:presLayoutVars>
      </dgm:prSet>
      <dgm:spPr/>
      <dgm:t>
        <a:bodyPr/>
        <a:lstStyle/>
        <a:p>
          <a:endParaRPr lang="en-US"/>
        </a:p>
      </dgm:t>
    </dgm:pt>
    <dgm:pt modelId="{F4CB1E8B-1C55-4B6C-A356-1AAA64EF0C30}" type="pres">
      <dgm:prSet presAssocID="{61BFAA73-3BA9-4D17-9CD0-C3EEE1A2FF88}" presName="singleCycle" presStyleCnt="0"/>
      <dgm:spPr/>
    </dgm:pt>
    <dgm:pt modelId="{CBF5B6E5-D8D4-4DD7-8F6E-1CA58309D1B8}" type="pres">
      <dgm:prSet presAssocID="{61BFAA73-3BA9-4D17-9CD0-C3EEE1A2FF88}" presName="singleCenter" presStyleLbl="node1" presStyleIdx="0" presStyleCnt="4">
        <dgm:presLayoutVars>
          <dgm:chMax val="7"/>
          <dgm:chPref val="7"/>
        </dgm:presLayoutVars>
      </dgm:prSet>
      <dgm:spPr/>
      <dgm:t>
        <a:bodyPr/>
        <a:lstStyle/>
        <a:p>
          <a:endParaRPr lang="en-US"/>
        </a:p>
      </dgm:t>
    </dgm:pt>
    <dgm:pt modelId="{3F53A875-0C7B-468F-8C5C-E85FC970AFA9}" type="pres">
      <dgm:prSet presAssocID="{C9A9B857-7E22-458E-ABA0-B66A87ED0FE9}" presName="Name56" presStyleLbl="parChTrans1D2" presStyleIdx="0" presStyleCnt="3"/>
      <dgm:spPr/>
      <dgm:t>
        <a:bodyPr/>
        <a:lstStyle/>
        <a:p>
          <a:endParaRPr lang="en-US"/>
        </a:p>
      </dgm:t>
    </dgm:pt>
    <dgm:pt modelId="{81B49B5E-6FF0-4129-9415-086526AE5D18}" type="pres">
      <dgm:prSet presAssocID="{37121C9A-AF4B-47AA-A653-A0DA7287241C}" presName="text0" presStyleLbl="node1" presStyleIdx="1" presStyleCnt="4" custScaleX="106693" custScaleY="115134" custRadScaleRad="63623" custRadScaleInc="1660">
        <dgm:presLayoutVars>
          <dgm:bulletEnabled val="1"/>
        </dgm:presLayoutVars>
      </dgm:prSet>
      <dgm:spPr/>
      <dgm:t>
        <a:bodyPr/>
        <a:lstStyle/>
        <a:p>
          <a:endParaRPr lang="en-US"/>
        </a:p>
      </dgm:t>
    </dgm:pt>
    <dgm:pt modelId="{9CF074AE-D3A8-4EA0-A85C-E07319B4EBD5}" type="pres">
      <dgm:prSet presAssocID="{D99676E4-2F88-4247-9E70-ECD37C1C21B8}" presName="Name56" presStyleLbl="parChTrans1D2" presStyleIdx="1" presStyleCnt="3"/>
      <dgm:spPr/>
      <dgm:t>
        <a:bodyPr/>
        <a:lstStyle/>
        <a:p>
          <a:endParaRPr lang="en-US"/>
        </a:p>
      </dgm:t>
    </dgm:pt>
    <dgm:pt modelId="{7D608BC9-74CE-4D6A-AB20-91E031EF33A1}" type="pres">
      <dgm:prSet presAssocID="{10C9CF08-1067-4205-8D6C-9BF395F90101}" presName="text0" presStyleLbl="node1" presStyleIdx="2" presStyleCnt="4" custScaleX="115341" custScaleY="114390">
        <dgm:presLayoutVars>
          <dgm:bulletEnabled val="1"/>
        </dgm:presLayoutVars>
      </dgm:prSet>
      <dgm:spPr/>
      <dgm:t>
        <a:bodyPr/>
        <a:lstStyle/>
        <a:p>
          <a:endParaRPr lang="en-US"/>
        </a:p>
      </dgm:t>
    </dgm:pt>
    <dgm:pt modelId="{BA3E661D-0DF0-4153-82BD-A7116BE1414E}" type="pres">
      <dgm:prSet presAssocID="{4262E8BD-AFDC-4DEC-9578-52AFF18F90FD}" presName="Name56" presStyleLbl="parChTrans1D2" presStyleIdx="2" presStyleCnt="3"/>
      <dgm:spPr/>
      <dgm:t>
        <a:bodyPr/>
        <a:lstStyle/>
        <a:p>
          <a:endParaRPr lang="en-US"/>
        </a:p>
      </dgm:t>
    </dgm:pt>
    <dgm:pt modelId="{7A79F285-21BC-4CA1-AE22-F0AD59A1619C}" type="pres">
      <dgm:prSet presAssocID="{E2E3A84D-77DF-498A-9F8B-E2C94995D4BF}" presName="text0" presStyleLbl="node1" presStyleIdx="3" presStyleCnt="4" custScaleX="121637" custScaleY="125100" custRadScaleRad="99088" custRadScaleInc="1474">
        <dgm:presLayoutVars>
          <dgm:bulletEnabled val="1"/>
        </dgm:presLayoutVars>
      </dgm:prSet>
      <dgm:spPr/>
      <dgm:t>
        <a:bodyPr/>
        <a:lstStyle/>
        <a:p>
          <a:endParaRPr lang="en-US"/>
        </a:p>
      </dgm:t>
    </dgm:pt>
  </dgm:ptLst>
  <dgm:cxnLst>
    <dgm:cxn modelId="{86FC1FED-97D7-41B3-9146-C61B6F6F3A15}" type="presOf" srcId="{10C9CF08-1067-4205-8D6C-9BF395F90101}" destId="{7D608BC9-74CE-4D6A-AB20-91E031EF33A1}" srcOrd="0" destOrd="0" presId="urn:microsoft.com/office/officeart/2008/layout/RadialCluster"/>
    <dgm:cxn modelId="{087C0555-7EAA-4CAF-868E-DB2A23813917}" type="presOf" srcId="{37121C9A-AF4B-47AA-A653-A0DA7287241C}" destId="{81B49B5E-6FF0-4129-9415-086526AE5D18}" srcOrd="0" destOrd="0" presId="urn:microsoft.com/office/officeart/2008/layout/RadialCluster"/>
    <dgm:cxn modelId="{60DE6B55-02CF-4B83-A18A-39B83C4F41D2}" type="presOf" srcId="{61BFAA73-3BA9-4D17-9CD0-C3EEE1A2FF88}" destId="{CBF5B6E5-D8D4-4DD7-8F6E-1CA58309D1B8}" srcOrd="0" destOrd="0" presId="urn:microsoft.com/office/officeart/2008/layout/RadialCluster"/>
    <dgm:cxn modelId="{216E1274-4620-4CC3-82F7-7FD7F7E5DF51}" srcId="{61BFAA73-3BA9-4D17-9CD0-C3EEE1A2FF88}" destId="{10C9CF08-1067-4205-8D6C-9BF395F90101}" srcOrd="1" destOrd="0" parTransId="{D99676E4-2F88-4247-9E70-ECD37C1C21B8}" sibTransId="{0F969CD0-5C1E-4E3E-BED6-B2F036559C69}"/>
    <dgm:cxn modelId="{7CA946C3-D9C6-4F10-A6B8-D12D79D44AD7}" srcId="{61BFAA73-3BA9-4D17-9CD0-C3EEE1A2FF88}" destId="{E2E3A84D-77DF-498A-9F8B-E2C94995D4BF}" srcOrd="2" destOrd="0" parTransId="{4262E8BD-AFDC-4DEC-9578-52AFF18F90FD}" sibTransId="{010CD8D2-FE93-40A6-98EB-345D204D1FF0}"/>
    <dgm:cxn modelId="{99D0D301-0614-4E5F-BDD9-1FB5F3CE1DEB}" srcId="{ED42F108-9360-453A-BD38-F301A8658B68}" destId="{61BFAA73-3BA9-4D17-9CD0-C3EEE1A2FF88}" srcOrd="0" destOrd="0" parTransId="{63AD34DF-9319-4704-8C6C-76992A381031}" sibTransId="{C3DE8119-9910-48E8-877A-CD39777EFE90}"/>
    <dgm:cxn modelId="{046D7F90-6EDA-48FE-A9C0-C7AEE69EDD0F}" type="presOf" srcId="{ED42F108-9360-453A-BD38-F301A8658B68}" destId="{D7C99DA7-367C-4265-AB8E-A3F594610256}" srcOrd="0" destOrd="0" presId="urn:microsoft.com/office/officeart/2008/layout/RadialCluster"/>
    <dgm:cxn modelId="{92E9E591-0B93-48F2-829E-8DA238BCBC3D}" type="presOf" srcId="{4262E8BD-AFDC-4DEC-9578-52AFF18F90FD}" destId="{BA3E661D-0DF0-4153-82BD-A7116BE1414E}" srcOrd="0" destOrd="0" presId="urn:microsoft.com/office/officeart/2008/layout/RadialCluster"/>
    <dgm:cxn modelId="{8DFA0A66-946D-42E1-8ACB-7A172E3565E8}" type="presOf" srcId="{D99676E4-2F88-4247-9E70-ECD37C1C21B8}" destId="{9CF074AE-D3A8-4EA0-A85C-E07319B4EBD5}" srcOrd="0" destOrd="0" presId="urn:microsoft.com/office/officeart/2008/layout/RadialCluster"/>
    <dgm:cxn modelId="{5A6EAF4C-5CA9-44EB-A3C9-1FC7EEB2F5F6}" type="presOf" srcId="{C9A9B857-7E22-458E-ABA0-B66A87ED0FE9}" destId="{3F53A875-0C7B-468F-8C5C-E85FC970AFA9}" srcOrd="0" destOrd="0" presId="urn:microsoft.com/office/officeart/2008/layout/RadialCluster"/>
    <dgm:cxn modelId="{C62745EC-6350-45A0-B01E-9EEF8F742DD9}" srcId="{61BFAA73-3BA9-4D17-9CD0-C3EEE1A2FF88}" destId="{37121C9A-AF4B-47AA-A653-A0DA7287241C}" srcOrd="0" destOrd="0" parTransId="{C9A9B857-7E22-458E-ABA0-B66A87ED0FE9}" sibTransId="{9A664893-501D-4CD5-89C1-554034E68AE5}"/>
    <dgm:cxn modelId="{E6D6FA30-565C-47E7-B413-293646F9DB40}" type="presOf" srcId="{E2E3A84D-77DF-498A-9F8B-E2C94995D4BF}" destId="{7A79F285-21BC-4CA1-AE22-F0AD59A1619C}" srcOrd="0" destOrd="0" presId="urn:microsoft.com/office/officeart/2008/layout/RadialCluster"/>
    <dgm:cxn modelId="{2B644B75-362C-48C2-86FA-E60EF29BC862}" type="presParOf" srcId="{D7C99DA7-367C-4265-AB8E-A3F594610256}" destId="{F4CB1E8B-1C55-4B6C-A356-1AAA64EF0C30}" srcOrd="0" destOrd="0" presId="urn:microsoft.com/office/officeart/2008/layout/RadialCluster"/>
    <dgm:cxn modelId="{71B6C5C9-91B6-4820-91FD-FBCE33C325D9}" type="presParOf" srcId="{F4CB1E8B-1C55-4B6C-A356-1AAA64EF0C30}" destId="{CBF5B6E5-D8D4-4DD7-8F6E-1CA58309D1B8}" srcOrd="0" destOrd="0" presId="urn:microsoft.com/office/officeart/2008/layout/RadialCluster"/>
    <dgm:cxn modelId="{E1926F9A-3F9E-4D24-931D-F0A531E2468E}" type="presParOf" srcId="{F4CB1E8B-1C55-4B6C-A356-1AAA64EF0C30}" destId="{3F53A875-0C7B-468F-8C5C-E85FC970AFA9}" srcOrd="1" destOrd="0" presId="urn:microsoft.com/office/officeart/2008/layout/RadialCluster"/>
    <dgm:cxn modelId="{57AC2983-D31C-4118-A684-F50D532AE9C1}" type="presParOf" srcId="{F4CB1E8B-1C55-4B6C-A356-1AAA64EF0C30}" destId="{81B49B5E-6FF0-4129-9415-086526AE5D18}" srcOrd="2" destOrd="0" presId="urn:microsoft.com/office/officeart/2008/layout/RadialCluster"/>
    <dgm:cxn modelId="{AC9EB9F3-E394-4E6E-B891-41D89EE692B9}" type="presParOf" srcId="{F4CB1E8B-1C55-4B6C-A356-1AAA64EF0C30}" destId="{9CF074AE-D3A8-4EA0-A85C-E07319B4EBD5}" srcOrd="3" destOrd="0" presId="urn:microsoft.com/office/officeart/2008/layout/RadialCluster"/>
    <dgm:cxn modelId="{00A32C86-6D4B-4B19-BDCB-C7AB3DD43FCA}" type="presParOf" srcId="{F4CB1E8B-1C55-4B6C-A356-1AAA64EF0C30}" destId="{7D608BC9-74CE-4D6A-AB20-91E031EF33A1}" srcOrd="4" destOrd="0" presId="urn:microsoft.com/office/officeart/2008/layout/RadialCluster"/>
    <dgm:cxn modelId="{B376D812-76E0-45B5-92B0-6B793EB4EA15}" type="presParOf" srcId="{F4CB1E8B-1C55-4B6C-A356-1AAA64EF0C30}" destId="{BA3E661D-0DF0-4153-82BD-A7116BE1414E}" srcOrd="5" destOrd="0" presId="urn:microsoft.com/office/officeart/2008/layout/RadialCluster"/>
    <dgm:cxn modelId="{548FEE7D-307B-426E-A835-B43C0513104F}" type="presParOf" srcId="{F4CB1E8B-1C55-4B6C-A356-1AAA64EF0C30}" destId="{7A79F285-21BC-4CA1-AE22-F0AD59A1619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67BCE-3158-432F-A8C8-84C9444141B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A503C11-6171-4F32-8C92-B8577DB99DAC}">
      <dgm:prSet phldrT="[Text]"/>
      <dgm:spPr>
        <a:solidFill>
          <a:schemeClr val="tx1"/>
        </a:solidFill>
      </dgm:spPr>
      <dgm:t>
        <a:bodyPr/>
        <a:lstStyle/>
        <a:p>
          <a:r>
            <a:rPr lang="en-US" dirty="0"/>
            <a:t>Lower Interest Rates</a:t>
          </a:r>
        </a:p>
      </dgm:t>
    </dgm:pt>
    <dgm:pt modelId="{E8A3B78F-06A5-4ADE-BE9E-0DA2886E9C48}" type="parTrans" cxnId="{8E9D28D2-CBAE-4D68-A842-3A24518475EB}">
      <dgm:prSet/>
      <dgm:spPr/>
      <dgm:t>
        <a:bodyPr/>
        <a:lstStyle/>
        <a:p>
          <a:endParaRPr lang="en-US"/>
        </a:p>
      </dgm:t>
    </dgm:pt>
    <dgm:pt modelId="{06C2DC9F-0C64-44DA-84ED-5EBABB9EC665}" type="sibTrans" cxnId="{8E9D28D2-CBAE-4D68-A842-3A24518475EB}">
      <dgm:prSet custT="1"/>
      <dgm:spPr/>
      <dgm:t>
        <a:bodyPr/>
        <a:lstStyle/>
        <a:p>
          <a:r>
            <a:rPr lang="en-US" sz="1200" b="1" dirty="0">
              <a:solidFill>
                <a:srgbClr val="FF0000"/>
              </a:solidFill>
            </a:rPr>
            <a:t>Interest Burden</a:t>
          </a:r>
        </a:p>
        <a:p>
          <a:r>
            <a:rPr lang="en-US" sz="1200" b="1" dirty="0">
              <a:solidFill>
                <a:schemeClr val="tx1"/>
              </a:solidFill>
            </a:rPr>
            <a:t>Bond Supply</a:t>
          </a:r>
        </a:p>
      </dgm:t>
    </dgm:pt>
    <dgm:pt modelId="{796C1EF8-968B-49E9-875F-ED20B62427F7}">
      <dgm:prSet phldrT="[Text]"/>
      <dgm:spPr>
        <a:solidFill>
          <a:schemeClr val="accent4">
            <a:lumMod val="75000"/>
          </a:schemeClr>
        </a:solidFill>
      </dgm:spPr>
      <dgm:t>
        <a:bodyPr/>
        <a:lstStyle/>
        <a:p>
          <a:r>
            <a:rPr lang="en-US" dirty="0"/>
            <a:t>Lower (3%) Fiscal Deficit</a:t>
          </a:r>
        </a:p>
      </dgm:t>
    </dgm:pt>
    <dgm:pt modelId="{7FDD6C30-1285-433C-AF8E-35916005C6B9}" type="parTrans" cxnId="{A9BA30BA-8DE6-460E-A5E2-9325FC34FE2C}">
      <dgm:prSet/>
      <dgm:spPr/>
      <dgm:t>
        <a:bodyPr/>
        <a:lstStyle/>
        <a:p>
          <a:endParaRPr lang="en-US"/>
        </a:p>
      </dgm:t>
    </dgm:pt>
    <dgm:pt modelId="{E1C2C616-FB79-478B-913C-C5E9FF9975FD}" type="sibTrans" cxnId="{A9BA30BA-8DE6-460E-A5E2-9325FC34FE2C}">
      <dgm:prSet custT="1"/>
      <dgm:spPr/>
      <dgm:t>
        <a:bodyPr/>
        <a:lstStyle/>
        <a:p>
          <a:r>
            <a:rPr lang="en-US" sz="1200" b="1" dirty="0">
              <a:solidFill>
                <a:srgbClr val="FF0000"/>
              </a:solidFill>
            </a:rPr>
            <a:t>Tax Revenues</a:t>
          </a:r>
        </a:p>
        <a:p>
          <a:endParaRPr lang="en-US" sz="1000" dirty="0"/>
        </a:p>
      </dgm:t>
    </dgm:pt>
    <dgm:pt modelId="{7552A017-1841-4BFA-992A-5939BB752E5B}">
      <dgm:prSet phldrT="[Text]"/>
      <dgm:spPr>
        <a:solidFill>
          <a:srgbClr val="FF9900"/>
        </a:solidFill>
      </dgm:spPr>
      <dgm:t>
        <a:bodyPr/>
        <a:lstStyle/>
        <a:p>
          <a:r>
            <a:rPr lang="en-US" dirty="0"/>
            <a:t>Higher (by 3MBpD) Oil </a:t>
          </a:r>
          <a:r>
            <a:rPr lang="en-US" dirty="0" err="1"/>
            <a:t>Pdtn</a:t>
          </a:r>
          <a:endParaRPr lang="en-US" dirty="0"/>
        </a:p>
      </dgm:t>
    </dgm:pt>
    <dgm:pt modelId="{EA50D585-ED97-4B8A-A98F-51EFCC8D3CB7}" type="parTrans" cxnId="{CF560291-5B90-43CD-9339-C519BEB7E771}">
      <dgm:prSet/>
      <dgm:spPr/>
      <dgm:t>
        <a:bodyPr/>
        <a:lstStyle/>
        <a:p>
          <a:endParaRPr lang="en-US"/>
        </a:p>
      </dgm:t>
    </dgm:pt>
    <dgm:pt modelId="{0191D66C-6AF1-4AEC-A635-CD18E6AA2D27}" type="sibTrans" cxnId="{CF560291-5B90-43CD-9339-C519BEB7E771}">
      <dgm:prSet/>
      <dgm:spPr/>
      <dgm:t>
        <a:bodyPr/>
        <a:lstStyle/>
        <a:p>
          <a:r>
            <a:rPr lang="en-US" b="1" dirty="0">
              <a:solidFill>
                <a:schemeClr val="tx1"/>
              </a:solidFill>
            </a:rPr>
            <a:t>Dis-inflation</a:t>
          </a:r>
        </a:p>
        <a:p>
          <a:r>
            <a:rPr lang="en-US" b="1" dirty="0">
              <a:solidFill>
                <a:schemeClr val="accent6">
                  <a:lumMod val="75000"/>
                </a:schemeClr>
              </a:solidFill>
            </a:rPr>
            <a:t>Financing Boost</a:t>
          </a:r>
        </a:p>
      </dgm:t>
    </dgm:pt>
    <dgm:pt modelId="{D3F5F87A-6E60-4016-A560-96382F96077A}" type="pres">
      <dgm:prSet presAssocID="{0C067BCE-3158-432F-A8C8-84C9444141BC}" presName="Name0" presStyleCnt="0">
        <dgm:presLayoutVars>
          <dgm:dir/>
          <dgm:resizeHandles val="exact"/>
        </dgm:presLayoutVars>
      </dgm:prSet>
      <dgm:spPr/>
      <dgm:t>
        <a:bodyPr/>
        <a:lstStyle/>
        <a:p>
          <a:endParaRPr lang="en-US"/>
        </a:p>
      </dgm:t>
    </dgm:pt>
    <dgm:pt modelId="{229CAB86-C0D3-4CD6-8919-93D9BCCCB10A}" type="pres">
      <dgm:prSet presAssocID="{9A503C11-6171-4F32-8C92-B8577DB99DAC}" presName="node" presStyleLbl="node1" presStyleIdx="0" presStyleCnt="3">
        <dgm:presLayoutVars>
          <dgm:bulletEnabled val="1"/>
        </dgm:presLayoutVars>
      </dgm:prSet>
      <dgm:spPr/>
      <dgm:t>
        <a:bodyPr/>
        <a:lstStyle/>
        <a:p>
          <a:endParaRPr lang="en-US"/>
        </a:p>
      </dgm:t>
    </dgm:pt>
    <dgm:pt modelId="{FA0BBE9E-3DDB-4E62-9F5E-85B213112EFB}" type="pres">
      <dgm:prSet presAssocID="{06C2DC9F-0C64-44DA-84ED-5EBABB9EC665}" presName="sibTrans" presStyleLbl="sibTrans2D1" presStyleIdx="0" presStyleCnt="3" custScaleX="124300" custScaleY="168999"/>
      <dgm:spPr/>
      <dgm:t>
        <a:bodyPr/>
        <a:lstStyle/>
        <a:p>
          <a:endParaRPr lang="en-US"/>
        </a:p>
      </dgm:t>
    </dgm:pt>
    <dgm:pt modelId="{C47581F6-FAE8-40D9-BE20-21E8C3AC6A9C}" type="pres">
      <dgm:prSet presAssocID="{06C2DC9F-0C64-44DA-84ED-5EBABB9EC665}" presName="connectorText" presStyleLbl="sibTrans2D1" presStyleIdx="0" presStyleCnt="3"/>
      <dgm:spPr/>
      <dgm:t>
        <a:bodyPr/>
        <a:lstStyle/>
        <a:p>
          <a:endParaRPr lang="en-US"/>
        </a:p>
      </dgm:t>
    </dgm:pt>
    <dgm:pt modelId="{EF3BA4CC-2D91-4B3E-8D47-DCEB7B52B3E0}" type="pres">
      <dgm:prSet presAssocID="{796C1EF8-968B-49E9-875F-ED20B62427F7}" presName="node" presStyleLbl="node1" presStyleIdx="1" presStyleCnt="3" custRadScaleRad="113494" custRadScaleInc="-6435">
        <dgm:presLayoutVars>
          <dgm:bulletEnabled val="1"/>
        </dgm:presLayoutVars>
      </dgm:prSet>
      <dgm:spPr/>
      <dgm:t>
        <a:bodyPr/>
        <a:lstStyle/>
        <a:p>
          <a:endParaRPr lang="en-US"/>
        </a:p>
      </dgm:t>
    </dgm:pt>
    <dgm:pt modelId="{5EF8C48B-B250-486D-82B5-9DDFF2F050BB}" type="pres">
      <dgm:prSet presAssocID="{E1C2C616-FB79-478B-913C-C5E9FF9975FD}" presName="sibTrans" presStyleLbl="sibTrans2D1" presStyleIdx="1" presStyleCnt="3" custScaleX="118213" custScaleY="151903"/>
      <dgm:spPr/>
      <dgm:t>
        <a:bodyPr/>
        <a:lstStyle/>
        <a:p>
          <a:endParaRPr lang="en-US"/>
        </a:p>
      </dgm:t>
    </dgm:pt>
    <dgm:pt modelId="{12EF51FE-8804-472C-93DD-18B0C102578E}" type="pres">
      <dgm:prSet presAssocID="{E1C2C616-FB79-478B-913C-C5E9FF9975FD}" presName="connectorText" presStyleLbl="sibTrans2D1" presStyleIdx="1" presStyleCnt="3"/>
      <dgm:spPr/>
      <dgm:t>
        <a:bodyPr/>
        <a:lstStyle/>
        <a:p>
          <a:endParaRPr lang="en-US"/>
        </a:p>
      </dgm:t>
    </dgm:pt>
    <dgm:pt modelId="{455956E6-4FBE-4FBC-90DC-264D98125F74}" type="pres">
      <dgm:prSet presAssocID="{7552A017-1841-4BFA-992A-5939BB752E5B}" presName="node" presStyleLbl="node1" presStyleIdx="2" presStyleCnt="3" custRadScaleRad="112244" custRadScaleInc="8653">
        <dgm:presLayoutVars>
          <dgm:bulletEnabled val="1"/>
        </dgm:presLayoutVars>
      </dgm:prSet>
      <dgm:spPr/>
      <dgm:t>
        <a:bodyPr/>
        <a:lstStyle/>
        <a:p>
          <a:endParaRPr lang="en-US"/>
        </a:p>
      </dgm:t>
    </dgm:pt>
    <dgm:pt modelId="{4AF570D6-9D1F-408F-B4B1-8848B0D5A0D4}" type="pres">
      <dgm:prSet presAssocID="{0191D66C-6AF1-4AEC-A635-CD18E6AA2D27}" presName="sibTrans" presStyleLbl="sibTrans2D1" presStyleIdx="2" presStyleCnt="3" custScaleX="131312" custScaleY="182708"/>
      <dgm:spPr/>
      <dgm:t>
        <a:bodyPr/>
        <a:lstStyle/>
        <a:p>
          <a:endParaRPr lang="en-US"/>
        </a:p>
      </dgm:t>
    </dgm:pt>
    <dgm:pt modelId="{5A525F1F-5914-4489-A929-E75C9353FAAF}" type="pres">
      <dgm:prSet presAssocID="{0191D66C-6AF1-4AEC-A635-CD18E6AA2D27}" presName="connectorText" presStyleLbl="sibTrans2D1" presStyleIdx="2" presStyleCnt="3"/>
      <dgm:spPr/>
      <dgm:t>
        <a:bodyPr/>
        <a:lstStyle/>
        <a:p>
          <a:endParaRPr lang="en-US"/>
        </a:p>
      </dgm:t>
    </dgm:pt>
  </dgm:ptLst>
  <dgm:cxnLst>
    <dgm:cxn modelId="{CA6D1CFC-6188-426B-87BB-863A6572C49F}" type="presOf" srcId="{9A503C11-6171-4F32-8C92-B8577DB99DAC}" destId="{229CAB86-C0D3-4CD6-8919-93D9BCCCB10A}" srcOrd="0" destOrd="0" presId="urn:microsoft.com/office/officeart/2005/8/layout/cycle7"/>
    <dgm:cxn modelId="{A965647A-A9CB-4AE3-B6D5-51B2E1095828}" type="presOf" srcId="{06C2DC9F-0C64-44DA-84ED-5EBABB9EC665}" destId="{C47581F6-FAE8-40D9-BE20-21E8C3AC6A9C}" srcOrd="1" destOrd="0" presId="urn:microsoft.com/office/officeart/2005/8/layout/cycle7"/>
    <dgm:cxn modelId="{E012A3CD-AA04-4FCF-B1E3-0872737D9BD1}" type="presOf" srcId="{E1C2C616-FB79-478B-913C-C5E9FF9975FD}" destId="{5EF8C48B-B250-486D-82B5-9DDFF2F050BB}" srcOrd="0" destOrd="0" presId="urn:microsoft.com/office/officeart/2005/8/layout/cycle7"/>
    <dgm:cxn modelId="{8E9D28D2-CBAE-4D68-A842-3A24518475EB}" srcId="{0C067BCE-3158-432F-A8C8-84C9444141BC}" destId="{9A503C11-6171-4F32-8C92-B8577DB99DAC}" srcOrd="0" destOrd="0" parTransId="{E8A3B78F-06A5-4ADE-BE9E-0DA2886E9C48}" sibTransId="{06C2DC9F-0C64-44DA-84ED-5EBABB9EC665}"/>
    <dgm:cxn modelId="{7611DCA4-50D8-483D-9C83-E513D355A016}" type="presOf" srcId="{7552A017-1841-4BFA-992A-5939BB752E5B}" destId="{455956E6-4FBE-4FBC-90DC-264D98125F74}" srcOrd="0" destOrd="0" presId="urn:microsoft.com/office/officeart/2005/8/layout/cycle7"/>
    <dgm:cxn modelId="{6F30B320-4E0B-4B0C-89B9-5539085E6B17}" type="presOf" srcId="{06C2DC9F-0C64-44DA-84ED-5EBABB9EC665}" destId="{FA0BBE9E-3DDB-4E62-9F5E-85B213112EFB}" srcOrd="0" destOrd="0" presId="urn:microsoft.com/office/officeart/2005/8/layout/cycle7"/>
    <dgm:cxn modelId="{61504005-ED92-4AE7-9392-1D627C0689F1}" type="presOf" srcId="{796C1EF8-968B-49E9-875F-ED20B62427F7}" destId="{EF3BA4CC-2D91-4B3E-8D47-DCEB7B52B3E0}" srcOrd="0" destOrd="0" presId="urn:microsoft.com/office/officeart/2005/8/layout/cycle7"/>
    <dgm:cxn modelId="{3751C3E6-6F28-49F3-A749-B280AAF9551C}" type="presOf" srcId="{E1C2C616-FB79-478B-913C-C5E9FF9975FD}" destId="{12EF51FE-8804-472C-93DD-18B0C102578E}" srcOrd="1" destOrd="0" presId="urn:microsoft.com/office/officeart/2005/8/layout/cycle7"/>
    <dgm:cxn modelId="{7198E838-BF5D-49C3-9BC0-DBA9A73B7BED}" type="presOf" srcId="{0191D66C-6AF1-4AEC-A635-CD18E6AA2D27}" destId="{4AF570D6-9D1F-408F-B4B1-8848B0D5A0D4}" srcOrd="0" destOrd="0" presId="urn:microsoft.com/office/officeart/2005/8/layout/cycle7"/>
    <dgm:cxn modelId="{FBCA8C59-24C2-4836-8273-E8FC4523E431}" type="presOf" srcId="{0C067BCE-3158-432F-A8C8-84C9444141BC}" destId="{D3F5F87A-6E60-4016-A560-96382F96077A}" srcOrd="0" destOrd="0" presId="urn:microsoft.com/office/officeart/2005/8/layout/cycle7"/>
    <dgm:cxn modelId="{CF560291-5B90-43CD-9339-C519BEB7E771}" srcId="{0C067BCE-3158-432F-A8C8-84C9444141BC}" destId="{7552A017-1841-4BFA-992A-5939BB752E5B}" srcOrd="2" destOrd="0" parTransId="{EA50D585-ED97-4B8A-A98F-51EFCC8D3CB7}" sibTransId="{0191D66C-6AF1-4AEC-A635-CD18E6AA2D27}"/>
    <dgm:cxn modelId="{F4D56937-2358-43FF-8D2C-DAB9BCDB4FCC}" type="presOf" srcId="{0191D66C-6AF1-4AEC-A635-CD18E6AA2D27}" destId="{5A525F1F-5914-4489-A929-E75C9353FAAF}" srcOrd="1" destOrd="0" presId="urn:microsoft.com/office/officeart/2005/8/layout/cycle7"/>
    <dgm:cxn modelId="{A9BA30BA-8DE6-460E-A5E2-9325FC34FE2C}" srcId="{0C067BCE-3158-432F-A8C8-84C9444141BC}" destId="{796C1EF8-968B-49E9-875F-ED20B62427F7}" srcOrd="1" destOrd="0" parTransId="{7FDD6C30-1285-433C-AF8E-35916005C6B9}" sibTransId="{E1C2C616-FB79-478B-913C-C5E9FF9975FD}"/>
    <dgm:cxn modelId="{5A5B067F-F9B3-4515-BD0B-2640EFA67164}" type="presParOf" srcId="{D3F5F87A-6E60-4016-A560-96382F96077A}" destId="{229CAB86-C0D3-4CD6-8919-93D9BCCCB10A}" srcOrd="0" destOrd="0" presId="urn:microsoft.com/office/officeart/2005/8/layout/cycle7"/>
    <dgm:cxn modelId="{D7F8E0B0-0D56-4C92-AE7A-86B43C97465C}" type="presParOf" srcId="{D3F5F87A-6E60-4016-A560-96382F96077A}" destId="{FA0BBE9E-3DDB-4E62-9F5E-85B213112EFB}" srcOrd="1" destOrd="0" presId="urn:microsoft.com/office/officeart/2005/8/layout/cycle7"/>
    <dgm:cxn modelId="{615700C3-37E1-4CFE-8081-1195B51A1D0A}" type="presParOf" srcId="{FA0BBE9E-3DDB-4E62-9F5E-85B213112EFB}" destId="{C47581F6-FAE8-40D9-BE20-21E8C3AC6A9C}" srcOrd="0" destOrd="0" presId="urn:microsoft.com/office/officeart/2005/8/layout/cycle7"/>
    <dgm:cxn modelId="{DFDE226B-19B0-4C6D-B432-F47C2C9985BC}" type="presParOf" srcId="{D3F5F87A-6E60-4016-A560-96382F96077A}" destId="{EF3BA4CC-2D91-4B3E-8D47-DCEB7B52B3E0}" srcOrd="2" destOrd="0" presId="urn:microsoft.com/office/officeart/2005/8/layout/cycle7"/>
    <dgm:cxn modelId="{39CF2474-BAD5-44FD-92E0-E1A811AB1473}" type="presParOf" srcId="{D3F5F87A-6E60-4016-A560-96382F96077A}" destId="{5EF8C48B-B250-486D-82B5-9DDFF2F050BB}" srcOrd="3" destOrd="0" presId="urn:microsoft.com/office/officeart/2005/8/layout/cycle7"/>
    <dgm:cxn modelId="{D409A40C-FD00-4AE3-8ED9-B74D00CA14BA}" type="presParOf" srcId="{5EF8C48B-B250-486D-82B5-9DDFF2F050BB}" destId="{12EF51FE-8804-472C-93DD-18B0C102578E}" srcOrd="0" destOrd="0" presId="urn:microsoft.com/office/officeart/2005/8/layout/cycle7"/>
    <dgm:cxn modelId="{BD15120F-BFC3-420C-8B9B-9CEB04226620}" type="presParOf" srcId="{D3F5F87A-6E60-4016-A560-96382F96077A}" destId="{455956E6-4FBE-4FBC-90DC-264D98125F74}" srcOrd="4" destOrd="0" presId="urn:microsoft.com/office/officeart/2005/8/layout/cycle7"/>
    <dgm:cxn modelId="{75E5C780-D8CC-4852-94FC-1464D070C24C}" type="presParOf" srcId="{D3F5F87A-6E60-4016-A560-96382F96077A}" destId="{4AF570D6-9D1F-408F-B4B1-8848B0D5A0D4}" srcOrd="5" destOrd="0" presId="urn:microsoft.com/office/officeart/2005/8/layout/cycle7"/>
    <dgm:cxn modelId="{CB9ADF6D-855D-4A83-9AED-F82551A3B5FE}" type="presParOf" srcId="{4AF570D6-9D1F-408F-B4B1-8848B0D5A0D4}" destId="{5A525F1F-5914-4489-A929-E75C9353FAA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A2A5C-1333-419F-A9AB-620CF2334AE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37DBCC3-0C34-41F2-A24F-6DED5F545A44}">
      <dgm:prSet phldrT="[Text]"/>
      <dgm:spPr>
        <a:solidFill>
          <a:schemeClr val="tx2">
            <a:lumMod val="60000"/>
            <a:lumOff val="40000"/>
          </a:schemeClr>
        </a:solidFill>
      </dgm:spPr>
      <dgm:t>
        <a:bodyPr/>
        <a:lstStyle/>
        <a:p>
          <a:r>
            <a:rPr lang="en-US" dirty="0"/>
            <a:t>USD</a:t>
          </a:r>
        </a:p>
      </dgm:t>
    </dgm:pt>
    <dgm:pt modelId="{A72A397F-0FDA-4004-A46F-435493B99ACE}" type="parTrans" cxnId="{8C430BCA-BB9C-4D44-A2C9-C180B611A48E}">
      <dgm:prSet/>
      <dgm:spPr/>
      <dgm:t>
        <a:bodyPr/>
        <a:lstStyle/>
        <a:p>
          <a:endParaRPr lang="en-US"/>
        </a:p>
      </dgm:t>
    </dgm:pt>
    <dgm:pt modelId="{83D23828-6AEB-4D0B-BDD7-664B54638A20}" type="sibTrans" cxnId="{8C430BCA-BB9C-4D44-A2C9-C180B611A48E}">
      <dgm:prSet/>
      <dgm:spPr/>
      <dgm:t>
        <a:bodyPr/>
        <a:lstStyle/>
        <a:p>
          <a:endParaRPr lang="en-US"/>
        </a:p>
      </dgm:t>
    </dgm:pt>
    <dgm:pt modelId="{F89FCF3F-D2C9-47CD-BD49-9188A2862211}">
      <dgm:prSet phldrT="[Text]" custT="1"/>
      <dgm:spPr>
        <a:solidFill>
          <a:srgbClr val="C00000"/>
        </a:solidFill>
      </dgm:spPr>
      <dgm:t>
        <a:bodyPr/>
        <a:lstStyle/>
        <a:p>
          <a:r>
            <a:rPr lang="en-US" sz="2000" b="1" dirty="0"/>
            <a:t>Dominance</a:t>
          </a:r>
        </a:p>
        <a:p>
          <a:r>
            <a:rPr lang="en-US" sz="1900" dirty="0">
              <a:solidFill>
                <a:schemeClr val="tx1"/>
              </a:solidFill>
            </a:rPr>
            <a:t>Reserve Currency</a:t>
          </a:r>
        </a:p>
      </dgm:t>
    </dgm:pt>
    <dgm:pt modelId="{DA5B842E-87B9-45B7-92FA-1B6E1D038007}" type="parTrans" cxnId="{A15CFD3B-DD09-4221-8160-6243A17F77A7}">
      <dgm:prSet/>
      <dgm:spPr>
        <a:solidFill>
          <a:srgbClr val="FF0000"/>
        </a:solidFill>
      </dgm:spPr>
      <dgm:t>
        <a:bodyPr/>
        <a:lstStyle/>
        <a:p>
          <a:endParaRPr lang="en-US"/>
        </a:p>
      </dgm:t>
    </dgm:pt>
    <dgm:pt modelId="{7ADC51AE-5571-43ED-8E63-032A7CF8C951}" type="sibTrans" cxnId="{A15CFD3B-DD09-4221-8160-6243A17F77A7}">
      <dgm:prSet/>
      <dgm:spPr/>
      <dgm:t>
        <a:bodyPr/>
        <a:lstStyle/>
        <a:p>
          <a:endParaRPr lang="en-US"/>
        </a:p>
      </dgm:t>
    </dgm:pt>
    <dgm:pt modelId="{B50941E3-E680-4404-93A5-93728412C6E3}">
      <dgm:prSet phldrT="[Text]" custT="1"/>
      <dgm:spPr>
        <a:solidFill>
          <a:srgbClr val="FF9900"/>
        </a:solidFill>
      </dgm:spPr>
      <dgm:t>
        <a:bodyPr/>
        <a:lstStyle/>
        <a:p>
          <a:r>
            <a:rPr lang="en-US" sz="2000" b="1" dirty="0"/>
            <a:t>Financial Stability</a:t>
          </a:r>
        </a:p>
        <a:p>
          <a:r>
            <a:rPr lang="en-US" sz="2000" dirty="0">
              <a:solidFill>
                <a:schemeClr val="tx1"/>
              </a:solidFill>
            </a:rPr>
            <a:t>Denomination</a:t>
          </a:r>
          <a:endParaRPr lang="en-US" sz="1900" dirty="0">
            <a:solidFill>
              <a:schemeClr val="tx1"/>
            </a:solidFill>
          </a:endParaRPr>
        </a:p>
      </dgm:t>
    </dgm:pt>
    <dgm:pt modelId="{C818551E-9EE8-459F-8E36-FF78B9A3DF6A}" type="parTrans" cxnId="{7F812591-9F63-4AB9-801D-DCC28E8E16AC}">
      <dgm:prSet/>
      <dgm:spPr>
        <a:solidFill>
          <a:srgbClr val="FFC000"/>
        </a:solidFill>
      </dgm:spPr>
      <dgm:t>
        <a:bodyPr/>
        <a:lstStyle/>
        <a:p>
          <a:endParaRPr lang="en-US"/>
        </a:p>
      </dgm:t>
    </dgm:pt>
    <dgm:pt modelId="{5CF66064-CF22-4402-A825-113ACBCA1508}" type="sibTrans" cxnId="{7F812591-9F63-4AB9-801D-DCC28E8E16AC}">
      <dgm:prSet/>
      <dgm:spPr/>
      <dgm:t>
        <a:bodyPr/>
        <a:lstStyle/>
        <a:p>
          <a:endParaRPr lang="en-US"/>
        </a:p>
      </dgm:t>
    </dgm:pt>
    <dgm:pt modelId="{728468EF-32A7-40CC-ABD5-5B397FD0EBB9}">
      <dgm:prSet phldrT="[Text]" custT="1"/>
      <dgm:spPr>
        <a:solidFill>
          <a:srgbClr val="00B050"/>
        </a:solidFill>
      </dgm:spPr>
      <dgm:t>
        <a:bodyPr/>
        <a:lstStyle/>
        <a:p>
          <a:r>
            <a:rPr lang="en-US" sz="2000" b="1" dirty="0"/>
            <a:t>Competitiveness</a:t>
          </a:r>
        </a:p>
        <a:p>
          <a:r>
            <a:rPr lang="en-US" sz="2000" dirty="0">
              <a:solidFill>
                <a:schemeClr val="tx1"/>
              </a:solidFill>
            </a:rPr>
            <a:t>Trade</a:t>
          </a:r>
        </a:p>
      </dgm:t>
    </dgm:pt>
    <dgm:pt modelId="{D0BE3083-B0CB-4DA3-9934-C2457591F6D1}" type="parTrans" cxnId="{42C05C82-97D2-4249-9166-4CFB1D88F011}">
      <dgm:prSet/>
      <dgm:spPr>
        <a:solidFill>
          <a:schemeClr val="accent3">
            <a:lumMod val="75000"/>
          </a:schemeClr>
        </a:solidFill>
      </dgm:spPr>
      <dgm:t>
        <a:bodyPr/>
        <a:lstStyle/>
        <a:p>
          <a:endParaRPr lang="en-US"/>
        </a:p>
      </dgm:t>
    </dgm:pt>
    <dgm:pt modelId="{DB059833-B8CD-4970-A581-AD001D133618}" type="sibTrans" cxnId="{42C05C82-97D2-4249-9166-4CFB1D88F011}">
      <dgm:prSet/>
      <dgm:spPr/>
      <dgm:t>
        <a:bodyPr/>
        <a:lstStyle/>
        <a:p>
          <a:endParaRPr lang="en-US"/>
        </a:p>
      </dgm:t>
    </dgm:pt>
    <dgm:pt modelId="{1288EBE8-3765-4381-B8B1-1227E26F9284}" type="pres">
      <dgm:prSet presAssocID="{41FA2A5C-1333-419F-A9AB-620CF2334AE0}" presName="cycle" presStyleCnt="0">
        <dgm:presLayoutVars>
          <dgm:chMax val="1"/>
          <dgm:dir/>
          <dgm:animLvl val="ctr"/>
          <dgm:resizeHandles val="exact"/>
        </dgm:presLayoutVars>
      </dgm:prSet>
      <dgm:spPr/>
      <dgm:t>
        <a:bodyPr/>
        <a:lstStyle/>
        <a:p>
          <a:endParaRPr lang="en-US"/>
        </a:p>
      </dgm:t>
    </dgm:pt>
    <dgm:pt modelId="{7EA1C9AC-4F10-42E8-B035-DA9C52BF52E9}" type="pres">
      <dgm:prSet presAssocID="{137DBCC3-0C34-41F2-A24F-6DED5F545A44}" presName="centerShape" presStyleLbl="node0" presStyleIdx="0" presStyleCnt="1"/>
      <dgm:spPr/>
      <dgm:t>
        <a:bodyPr/>
        <a:lstStyle/>
        <a:p>
          <a:endParaRPr lang="en-US"/>
        </a:p>
      </dgm:t>
    </dgm:pt>
    <dgm:pt modelId="{DE3E6C24-7821-401E-9305-86E4A55449FC}" type="pres">
      <dgm:prSet presAssocID="{DA5B842E-87B9-45B7-92FA-1B6E1D038007}" presName="parTrans" presStyleLbl="bgSibTrans2D1" presStyleIdx="0" presStyleCnt="3"/>
      <dgm:spPr/>
      <dgm:t>
        <a:bodyPr/>
        <a:lstStyle/>
        <a:p>
          <a:endParaRPr lang="en-US"/>
        </a:p>
      </dgm:t>
    </dgm:pt>
    <dgm:pt modelId="{C43DE9C4-AEC7-4837-AFF5-97E4D22AD9A0}" type="pres">
      <dgm:prSet presAssocID="{F89FCF3F-D2C9-47CD-BD49-9188A2862211}" presName="node" presStyleLbl="node1" presStyleIdx="0" presStyleCnt="3" custRadScaleRad="102367" custRadScaleInc="-17517">
        <dgm:presLayoutVars>
          <dgm:bulletEnabled val="1"/>
        </dgm:presLayoutVars>
      </dgm:prSet>
      <dgm:spPr/>
      <dgm:t>
        <a:bodyPr/>
        <a:lstStyle/>
        <a:p>
          <a:endParaRPr lang="en-US"/>
        </a:p>
      </dgm:t>
    </dgm:pt>
    <dgm:pt modelId="{CE13AC41-FCB3-4D0F-A45C-9C6BF4D60200}" type="pres">
      <dgm:prSet presAssocID="{C818551E-9EE8-459F-8E36-FF78B9A3DF6A}" presName="parTrans" presStyleLbl="bgSibTrans2D1" presStyleIdx="1" presStyleCnt="3" custLinFactNeighborX="-2383" custLinFactNeighborY="9174"/>
      <dgm:spPr/>
      <dgm:t>
        <a:bodyPr/>
        <a:lstStyle/>
        <a:p>
          <a:endParaRPr lang="en-US"/>
        </a:p>
      </dgm:t>
    </dgm:pt>
    <dgm:pt modelId="{F12DE8A7-FABB-43A1-A8B3-480BACF867AD}" type="pres">
      <dgm:prSet presAssocID="{B50941E3-E680-4404-93A5-93728412C6E3}" presName="node" presStyleLbl="node1" presStyleIdx="1" presStyleCnt="3" custScaleX="111566" custRadScaleRad="93828" custRadScaleInc="-690">
        <dgm:presLayoutVars>
          <dgm:bulletEnabled val="1"/>
        </dgm:presLayoutVars>
      </dgm:prSet>
      <dgm:spPr/>
      <dgm:t>
        <a:bodyPr/>
        <a:lstStyle/>
        <a:p>
          <a:endParaRPr lang="en-US"/>
        </a:p>
      </dgm:t>
    </dgm:pt>
    <dgm:pt modelId="{315C4D1A-8F12-4293-BC8A-F1A49E42C594}" type="pres">
      <dgm:prSet presAssocID="{D0BE3083-B0CB-4DA3-9934-C2457591F6D1}" presName="parTrans" presStyleLbl="bgSibTrans2D1" presStyleIdx="2" presStyleCnt="3" custLinFactNeighborX="-1226" custLinFactNeighborY="-1351"/>
      <dgm:spPr/>
      <dgm:t>
        <a:bodyPr/>
        <a:lstStyle/>
        <a:p>
          <a:endParaRPr lang="en-US"/>
        </a:p>
      </dgm:t>
    </dgm:pt>
    <dgm:pt modelId="{0AD8EF15-B9EE-4A15-A7F2-53B44995EC02}" type="pres">
      <dgm:prSet presAssocID="{728468EF-32A7-40CC-ABD5-5B397FD0EBB9}" presName="node" presStyleLbl="node1" presStyleIdx="2" presStyleCnt="3" custScaleX="132753" custRadScaleRad="120666" custRadScaleInc="17277">
        <dgm:presLayoutVars>
          <dgm:bulletEnabled val="1"/>
        </dgm:presLayoutVars>
      </dgm:prSet>
      <dgm:spPr/>
      <dgm:t>
        <a:bodyPr/>
        <a:lstStyle/>
        <a:p>
          <a:endParaRPr lang="en-US"/>
        </a:p>
      </dgm:t>
    </dgm:pt>
  </dgm:ptLst>
  <dgm:cxnLst>
    <dgm:cxn modelId="{7F812591-9F63-4AB9-801D-DCC28E8E16AC}" srcId="{137DBCC3-0C34-41F2-A24F-6DED5F545A44}" destId="{B50941E3-E680-4404-93A5-93728412C6E3}" srcOrd="1" destOrd="0" parTransId="{C818551E-9EE8-459F-8E36-FF78B9A3DF6A}" sibTransId="{5CF66064-CF22-4402-A825-113ACBCA1508}"/>
    <dgm:cxn modelId="{2B37E7A1-AF28-453B-B99A-856A9CD39EF7}" type="presOf" srcId="{728468EF-32A7-40CC-ABD5-5B397FD0EBB9}" destId="{0AD8EF15-B9EE-4A15-A7F2-53B44995EC02}" srcOrd="0" destOrd="0" presId="urn:microsoft.com/office/officeart/2005/8/layout/radial4"/>
    <dgm:cxn modelId="{A15CFD3B-DD09-4221-8160-6243A17F77A7}" srcId="{137DBCC3-0C34-41F2-A24F-6DED5F545A44}" destId="{F89FCF3F-D2C9-47CD-BD49-9188A2862211}" srcOrd="0" destOrd="0" parTransId="{DA5B842E-87B9-45B7-92FA-1B6E1D038007}" sibTransId="{7ADC51AE-5571-43ED-8E63-032A7CF8C951}"/>
    <dgm:cxn modelId="{92718E6C-AF6B-4855-84ED-98DFF0C211C5}" type="presOf" srcId="{137DBCC3-0C34-41F2-A24F-6DED5F545A44}" destId="{7EA1C9AC-4F10-42E8-B035-DA9C52BF52E9}" srcOrd="0" destOrd="0" presId="urn:microsoft.com/office/officeart/2005/8/layout/radial4"/>
    <dgm:cxn modelId="{42C05C82-97D2-4249-9166-4CFB1D88F011}" srcId="{137DBCC3-0C34-41F2-A24F-6DED5F545A44}" destId="{728468EF-32A7-40CC-ABD5-5B397FD0EBB9}" srcOrd="2" destOrd="0" parTransId="{D0BE3083-B0CB-4DA3-9934-C2457591F6D1}" sibTransId="{DB059833-B8CD-4970-A581-AD001D133618}"/>
    <dgm:cxn modelId="{8C430BCA-BB9C-4D44-A2C9-C180B611A48E}" srcId="{41FA2A5C-1333-419F-A9AB-620CF2334AE0}" destId="{137DBCC3-0C34-41F2-A24F-6DED5F545A44}" srcOrd="0" destOrd="0" parTransId="{A72A397F-0FDA-4004-A46F-435493B99ACE}" sibTransId="{83D23828-6AEB-4D0B-BDD7-664B54638A20}"/>
    <dgm:cxn modelId="{450F7185-4B04-4571-83BF-64E3DB41BB99}" type="presOf" srcId="{F89FCF3F-D2C9-47CD-BD49-9188A2862211}" destId="{C43DE9C4-AEC7-4837-AFF5-97E4D22AD9A0}" srcOrd="0" destOrd="0" presId="urn:microsoft.com/office/officeart/2005/8/layout/radial4"/>
    <dgm:cxn modelId="{14A4804F-5941-4CC1-8664-D580F4E51836}" type="presOf" srcId="{C818551E-9EE8-459F-8E36-FF78B9A3DF6A}" destId="{CE13AC41-FCB3-4D0F-A45C-9C6BF4D60200}" srcOrd="0" destOrd="0" presId="urn:microsoft.com/office/officeart/2005/8/layout/radial4"/>
    <dgm:cxn modelId="{F1C67BC6-1390-467D-B7C7-0EC34A89A861}" type="presOf" srcId="{D0BE3083-B0CB-4DA3-9934-C2457591F6D1}" destId="{315C4D1A-8F12-4293-BC8A-F1A49E42C594}" srcOrd="0" destOrd="0" presId="urn:microsoft.com/office/officeart/2005/8/layout/radial4"/>
    <dgm:cxn modelId="{3EB25F7D-0C96-4145-9504-5B5869F4E619}" type="presOf" srcId="{DA5B842E-87B9-45B7-92FA-1B6E1D038007}" destId="{DE3E6C24-7821-401E-9305-86E4A55449FC}" srcOrd="0" destOrd="0" presId="urn:microsoft.com/office/officeart/2005/8/layout/radial4"/>
    <dgm:cxn modelId="{5EB34AD1-6EAA-4084-A23B-148A0CE96C02}" type="presOf" srcId="{41FA2A5C-1333-419F-A9AB-620CF2334AE0}" destId="{1288EBE8-3765-4381-B8B1-1227E26F9284}" srcOrd="0" destOrd="0" presId="urn:microsoft.com/office/officeart/2005/8/layout/radial4"/>
    <dgm:cxn modelId="{16CDCB5F-E420-4F4C-BDDB-6EB7A9DF251B}" type="presOf" srcId="{B50941E3-E680-4404-93A5-93728412C6E3}" destId="{F12DE8A7-FABB-43A1-A8B3-480BACF867AD}" srcOrd="0" destOrd="0" presId="urn:microsoft.com/office/officeart/2005/8/layout/radial4"/>
    <dgm:cxn modelId="{2596A027-E59A-41DC-9589-F22A1587D747}" type="presParOf" srcId="{1288EBE8-3765-4381-B8B1-1227E26F9284}" destId="{7EA1C9AC-4F10-42E8-B035-DA9C52BF52E9}" srcOrd="0" destOrd="0" presId="urn:microsoft.com/office/officeart/2005/8/layout/radial4"/>
    <dgm:cxn modelId="{1405F4E4-BF0E-4A96-B74F-7B913C6F50F1}" type="presParOf" srcId="{1288EBE8-3765-4381-B8B1-1227E26F9284}" destId="{DE3E6C24-7821-401E-9305-86E4A55449FC}" srcOrd="1" destOrd="0" presId="urn:microsoft.com/office/officeart/2005/8/layout/radial4"/>
    <dgm:cxn modelId="{0B70917C-1E1D-4DF4-9B23-F75816EE4201}" type="presParOf" srcId="{1288EBE8-3765-4381-B8B1-1227E26F9284}" destId="{C43DE9C4-AEC7-4837-AFF5-97E4D22AD9A0}" srcOrd="2" destOrd="0" presId="urn:microsoft.com/office/officeart/2005/8/layout/radial4"/>
    <dgm:cxn modelId="{72A7ABFB-E512-47B7-8A32-F632B0D9831D}" type="presParOf" srcId="{1288EBE8-3765-4381-B8B1-1227E26F9284}" destId="{CE13AC41-FCB3-4D0F-A45C-9C6BF4D60200}" srcOrd="3" destOrd="0" presId="urn:microsoft.com/office/officeart/2005/8/layout/radial4"/>
    <dgm:cxn modelId="{07708505-CEB1-41C7-9EE6-B10EA8F3932D}" type="presParOf" srcId="{1288EBE8-3765-4381-B8B1-1227E26F9284}" destId="{F12DE8A7-FABB-43A1-A8B3-480BACF867AD}" srcOrd="4" destOrd="0" presId="urn:microsoft.com/office/officeart/2005/8/layout/radial4"/>
    <dgm:cxn modelId="{CAC0BB1A-3D33-4571-A4B2-DB190AD8ED30}" type="presParOf" srcId="{1288EBE8-3765-4381-B8B1-1227E26F9284}" destId="{315C4D1A-8F12-4293-BC8A-F1A49E42C594}" srcOrd="5" destOrd="0" presId="urn:microsoft.com/office/officeart/2005/8/layout/radial4"/>
    <dgm:cxn modelId="{EAD88522-7FEE-48FD-8203-85DB7995D82F}" type="presParOf" srcId="{1288EBE8-3765-4381-B8B1-1227E26F9284}" destId="{0AD8EF15-B9EE-4A15-A7F2-53B44995EC0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622F34-C251-490E-A4AE-DFBD1454487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24E05E6D-51F3-459F-BB30-364D5543499E}">
      <dgm:prSet phldrT="[Text]"/>
      <dgm:spPr>
        <a:solidFill>
          <a:srgbClr val="00B050"/>
        </a:solidFill>
      </dgm:spPr>
      <dgm:t>
        <a:bodyPr/>
        <a:lstStyle/>
        <a:p>
          <a:r>
            <a:rPr lang="en-US" dirty="0"/>
            <a:t>Fiscal Revenues</a:t>
          </a:r>
        </a:p>
      </dgm:t>
    </dgm:pt>
    <dgm:pt modelId="{2ECCC9E9-8F87-4A15-9F34-54B2B2B5D698}" type="parTrans" cxnId="{AAFEF86A-73A0-4D57-90D7-6CB30C245E59}">
      <dgm:prSet/>
      <dgm:spPr/>
      <dgm:t>
        <a:bodyPr/>
        <a:lstStyle/>
        <a:p>
          <a:endParaRPr lang="en-US"/>
        </a:p>
      </dgm:t>
    </dgm:pt>
    <dgm:pt modelId="{EC84C9DB-41B4-4C4C-8210-B1A38B52C6FB}" type="sibTrans" cxnId="{AAFEF86A-73A0-4D57-90D7-6CB30C245E59}">
      <dgm:prSet/>
      <dgm:spPr/>
      <dgm:t>
        <a:bodyPr/>
        <a:lstStyle/>
        <a:p>
          <a:endParaRPr lang="en-US"/>
        </a:p>
      </dgm:t>
    </dgm:pt>
    <dgm:pt modelId="{A5381352-BF37-4CDD-BFAB-DD111A0E8388}">
      <dgm:prSet phldrT="[Text]"/>
      <dgm:spPr>
        <a:solidFill>
          <a:srgbClr val="FF0000"/>
        </a:solidFill>
      </dgm:spPr>
      <dgm:t>
        <a:bodyPr/>
        <a:lstStyle/>
        <a:p>
          <a:r>
            <a:rPr lang="en-US" dirty="0"/>
            <a:t>Geo-political Leverage</a:t>
          </a:r>
        </a:p>
      </dgm:t>
    </dgm:pt>
    <dgm:pt modelId="{E5DFBD07-F7CE-4A33-BB52-61EA4A7CDCDD}" type="parTrans" cxnId="{33FBBBA4-5292-498C-AE9C-05A6D6958575}">
      <dgm:prSet/>
      <dgm:spPr/>
      <dgm:t>
        <a:bodyPr/>
        <a:lstStyle/>
        <a:p>
          <a:endParaRPr lang="en-US"/>
        </a:p>
      </dgm:t>
    </dgm:pt>
    <dgm:pt modelId="{0D53AEA4-E176-40BF-B945-9E59B2639AB3}" type="sibTrans" cxnId="{33FBBBA4-5292-498C-AE9C-05A6D6958575}">
      <dgm:prSet/>
      <dgm:spPr/>
      <dgm:t>
        <a:bodyPr/>
        <a:lstStyle/>
        <a:p>
          <a:endParaRPr lang="en-US"/>
        </a:p>
      </dgm:t>
    </dgm:pt>
    <dgm:pt modelId="{062174BB-4B99-47AA-9644-B2473B994CFD}">
      <dgm:prSet phldrT="[Text]"/>
      <dgm:spPr>
        <a:solidFill>
          <a:srgbClr val="0070C0"/>
        </a:solidFill>
      </dgm:spPr>
      <dgm:t>
        <a:bodyPr/>
        <a:lstStyle/>
        <a:p>
          <a:r>
            <a:rPr lang="en-US" dirty="0"/>
            <a:t>Trade-Industrial Rebalancing</a:t>
          </a:r>
        </a:p>
      </dgm:t>
    </dgm:pt>
    <dgm:pt modelId="{DF3A1927-4E79-4FCC-93E9-7B6F8E2C2337}" type="parTrans" cxnId="{A81F5DC7-891D-4D2C-BB54-20DF71331F7D}">
      <dgm:prSet/>
      <dgm:spPr/>
      <dgm:t>
        <a:bodyPr/>
        <a:lstStyle/>
        <a:p>
          <a:endParaRPr lang="en-US"/>
        </a:p>
      </dgm:t>
    </dgm:pt>
    <dgm:pt modelId="{5140BC75-68CB-4FF1-84AC-D9D2DB2DCB9D}" type="sibTrans" cxnId="{A81F5DC7-891D-4D2C-BB54-20DF71331F7D}">
      <dgm:prSet/>
      <dgm:spPr/>
      <dgm:t>
        <a:bodyPr/>
        <a:lstStyle/>
        <a:p>
          <a:endParaRPr lang="en-US"/>
        </a:p>
      </dgm:t>
    </dgm:pt>
    <dgm:pt modelId="{4C2A4836-F629-4C29-B97E-D8C8948F7AA5}" type="pres">
      <dgm:prSet presAssocID="{2E622F34-C251-490E-A4AE-DFBD14544874}" presName="Name0" presStyleCnt="0">
        <dgm:presLayoutVars>
          <dgm:dir/>
          <dgm:resizeHandles val="exact"/>
        </dgm:presLayoutVars>
      </dgm:prSet>
      <dgm:spPr/>
      <dgm:t>
        <a:bodyPr/>
        <a:lstStyle/>
        <a:p>
          <a:endParaRPr lang="en-US"/>
        </a:p>
      </dgm:t>
    </dgm:pt>
    <dgm:pt modelId="{1F6B696B-2661-4801-A97D-9A35E4901B39}" type="pres">
      <dgm:prSet presAssocID="{24E05E6D-51F3-459F-BB30-364D5543499E}" presName="node" presStyleLbl="node1" presStyleIdx="0" presStyleCnt="3" custRadScaleRad="88449">
        <dgm:presLayoutVars>
          <dgm:bulletEnabled val="1"/>
        </dgm:presLayoutVars>
      </dgm:prSet>
      <dgm:spPr/>
      <dgm:t>
        <a:bodyPr/>
        <a:lstStyle/>
        <a:p>
          <a:endParaRPr lang="en-US"/>
        </a:p>
      </dgm:t>
    </dgm:pt>
    <dgm:pt modelId="{F8769DFD-0D42-4A5C-AD9B-954E35D45817}" type="pres">
      <dgm:prSet presAssocID="{EC84C9DB-41B4-4C4C-8210-B1A38B52C6FB}" presName="sibTrans" presStyleLbl="sibTrans2D1" presStyleIdx="0" presStyleCnt="3" custScaleX="128826" custScaleY="88034"/>
      <dgm:spPr/>
      <dgm:t>
        <a:bodyPr/>
        <a:lstStyle/>
        <a:p>
          <a:endParaRPr lang="en-US"/>
        </a:p>
      </dgm:t>
    </dgm:pt>
    <dgm:pt modelId="{AFC33866-C339-418A-89C8-3536F1FE6FF0}" type="pres">
      <dgm:prSet presAssocID="{EC84C9DB-41B4-4C4C-8210-B1A38B52C6FB}" presName="connectorText" presStyleLbl="sibTrans2D1" presStyleIdx="0" presStyleCnt="3"/>
      <dgm:spPr/>
      <dgm:t>
        <a:bodyPr/>
        <a:lstStyle/>
        <a:p>
          <a:endParaRPr lang="en-US"/>
        </a:p>
      </dgm:t>
    </dgm:pt>
    <dgm:pt modelId="{429A4359-94CE-432C-8FC6-AF909E52ABB2}" type="pres">
      <dgm:prSet presAssocID="{A5381352-BF37-4CDD-BFAB-DD111A0E8388}" presName="node" presStyleLbl="node1" presStyleIdx="1" presStyleCnt="3" custRadScaleRad="136078" custRadScaleInc="-12559">
        <dgm:presLayoutVars>
          <dgm:bulletEnabled val="1"/>
        </dgm:presLayoutVars>
      </dgm:prSet>
      <dgm:spPr/>
      <dgm:t>
        <a:bodyPr/>
        <a:lstStyle/>
        <a:p>
          <a:endParaRPr lang="en-US"/>
        </a:p>
      </dgm:t>
    </dgm:pt>
    <dgm:pt modelId="{11E10166-CFEF-4B43-B54E-7DD72C18CCD5}" type="pres">
      <dgm:prSet presAssocID="{0D53AEA4-E176-40BF-B945-9E59B2639AB3}" presName="sibTrans" presStyleLbl="sibTrans2D1" presStyleIdx="1" presStyleCnt="3" custScaleX="162427" custScaleY="94557"/>
      <dgm:spPr/>
      <dgm:t>
        <a:bodyPr/>
        <a:lstStyle/>
        <a:p>
          <a:endParaRPr lang="en-US"/>
        </a:p>
      </dgm:t>
    </dgm:pt>
    <dgm:pt modelId="{CD066566-F2AC-4DA5-BB20-671A8443154D}" type="pres">
      <dgm:prSet presAssocID="{0D53AEA4-E176-40BF-B945-9E59B2639AB3}" presName="connectorText" presStyleLbl="sibTrans2D1" presStyleIdx="1" presStyleCnt="3"/>
      <dgm:spPr/>
      <dgm:t>
        <a:bodyPr/>
        <a:lstStyle/>
        <a:p>
          <a:endParaRPr lang="en-US"/>
        </a:p>
      </dgm:t>
    </dgm:pt>
    <dgm:pt modelId="{A5A6C55D-2CB5-415E-BD7C-2AFD3EFDF07D}" type="pres">
      <dgm:prSet presAssocID="{062174BB-4B99-47AA-9644-B2473B994CFD}" presName="node" presStyleLbl="node1" presStyleIdx="2" presStyleCnt="3" custScaleY="117941" custRadScaleRad="132490" custRadScaleInc="13324">
        <dgm:presLayoutVars>
          <dgm:bulletEnabled val="1"/>
        </dgm:presLayoutVars>
      </dgm:prSet>
      <dgm:spPr/>
      <dgm:t>
        <a:bodyPr/>
        <a:lstStyle/>
        <a:p>
          <a:endParaRPr lang="en-US"/>
        </a:p>
      </dgm:t>
    </dgm:pt>
    <dgm:pt modelId="{F7B2AC07-081A-4F42-ABDD-22AD5F028937}" type="pres">
      <dgm:prSet presAssocID="{5140BC75-68CB-4FF1-84AC-D9D2DB2DCB9D}" presName="sibTrans" presStyleLbl="sibTrans2D1" presStyleIdx="2" presStyleCnt="3" custScaleX="117572" custScaleY="82389" custLinFactNeighborX="1366" custLinFactNeighborY="6997"/>
      <dgm:spPr/>
      <dgm:t>
        <a:bodyPr/>
        <a:lstStyle/>
        <a:p>
          <a:endParaRPr lang="en-US"/>
        </a:p>
      </dgm:t>
    </dgm:pt>
    <dgm:pt modelId="{65AACCEC-6FDF-414E-8BBA-BB48467A9275}" type="pres">
      <dgm:prSet presAssocID="{5140BC75-68CB-4FF1-84AC-D9D2DB2DCB9D}" presName="connectorText" presStyleLbl="sibTrans2D1" presStyleIdx="2" presStyleCnt="3"/>
      <dgm:spPr/>
      <dgm:t>
        <a:bodyPr/>
        <a:lstStyle/>
        <a:p>
          <a:endParaRPr lang="en-US"/>
        </a:p>
      </dgm:t>
    </dgm:pt>
  </dgm:ptLst>
  <dgm:cxnLst>
    <dgm:cxn modelId="{C2657A3D-116B-4B49-9B30-96D85C3E233D}" type="presOf" srcId="{A5381352-BF37-4CDD-BFAB-DD111A0E8388}" destId="{429A4359-94CE-432C-8FC6-AF909E52ABB2}" srcOrd="0" destOrd="0" presId="urn:microsoft.com/office/officeart/2005/8/layout/cycle7"/>
    <dgm:cxn modelId="{1B707256-E391-4AEF-8609-35364F74A557}" type="presOf" srcId="{062174BB-4B99-47AA-9644-B2473B994CFD}" destId="{A5A6C55D-2CB5-415E-BD7C-2AFD3EFDF07D}" srcOrd="0" destOrd="0" presId="urn:microsoft.com/office/officeart/2005/8/layout/cycle7"/>
    <dgm:cxn modelId="{F0F725F2-06F7-4B60-813C-910353ED3E28}" type="presOf" srcId="{0D53AEA4-E176-40BF-B945-9E59B2639AB3}" destId="{11E10166-CFEF-4B43-B54E-7DD72C18CCD5}" srcOrd="0" destOrd="0" presId="urn:microsoft.com/office/officeart/2005/8/layout/cycle7"/>
    <dgm:cxn modelId="{133F4083-C65A-4C28-9965-3BA5DB156B42}" type="presOf" srcId="{5140BC75-68CB-4FF1-84AC-D9D2DB2DCB9D}" destId="{65AACCEC-6FDF-414E-8BBA-BB48467A9275}" srcOrd="1" destOrd="0" presId="urn:microsoft.com/office/officeart/2005/8/layout/cycle7"/>
    <dgm:cxn modelId="{0450DFB3-9008-4950-89B7-23C51DB65560}" type="presOf" srcId="{5140BC75-68CB-4FF1-84AC-D9D2DB2DCB9D}" destId="{F7B2AC07-081A-4F42-ABDD-22AD5F028937}" srcOrd="0" destOrd="0" presId="urn:microsoft.com/office/officeart/2005/8/layout/cycle7"/>
    <dgm:cxn modelId="{5A96D511-0480-44E5-AD96-E202CB80385B}" type="presOf" srcId="{EC84C9DB-41B4-4C4C-8210-B1A38B52C6FB}" destId="{AFC33866-C339-418A-89C8-3536F1FE6FF0}" srcOrd="1" destOrd="0" presId="urn:microsoft.com/office/officeart/2005/8/layout/cycle7"/>
    <dgm:cxn modelId="{BDF334A0-A5F5-4B04-A262-AEE1C53A277C}" type="presOf" srcId="{EC84C9DB-41B4-4C4C-8210-B1A38B52C6FB}" destId="{F8769DFD-0D42-4A5C-AD9B-954E35D45817}" srcOrd="0" destOrd="0" presId="urn:microsoft.com/office/officeart/2005/8/layout/cycle7"/>
    <dgm:cxn modelId="{2B506484-9D6D-4CA6-BECA-EB244EFD2890}" type="presOf" srcId="{2E622F34-C251-490E-A4AE-DFBD14544874}" destId="{4C2A4836-F629-4C29-B97E-D8C8948F7AA5}" srcOrd="0" destOrd="0" presId="urn:microsoft.com/office/officeart/2005/8/layout/cycle7"/>
    <dgm:cxn modelId="{6E9E419F-2AA7-40AA-A8D6-A6F3D51474E2}" type="presOf" srcId="{0D53AEA4-E176-40BF-B945-9E59B2639AB3}" destId="{CD066566-F2AC-4DA5-BB20-671A8443154D}" srcOrd="1" destOrd="0" presId="urn:microsoft.com/office/officeart/2005/8/layout/cycle7"/>
    <dgm:cxn modelId="{AAFEF86A-73A0-4D57-90D7-6CB30C245E59}" srcId="{2E622F34-C251-490E-A4AE-DFBD14544874}" destId="{24E05E6D-51F3-459F-BB30-364D5543499E}" srcOrd="0" destOrd="0" parTransId="{2ECCC9E9-8F87-4A15-9F34-54B2B2B5D698}" sibTransId="{EC84C9DB-41B4-4C4C-8210-B1A38B52C6FB}"/>
    <dgm:cxn modelId="{A81F5DC7-891D-4D2C-BB54-20DF71331F7D}" srcId="{2E622F34-C251-490E-A4AE-DFBD14544874}" destId="{062174BB-4B99-47AA-9644-B2473B994CFD}" srcOrd="2" destOrd="0" parTransId="{DF3A1927-4E79-4FCC-93E9-7B6F8E2C2337}" sibTransId="{5140BC75-68CB-4FF1-84AC-D9D2DB2DCB9D}"/>
    <dgm:cxn modelId="{FD3A6A44-89BB-4FE2-AB44-755F9D7106BD}" type="presOf" srcId="{24E05E6D-51F3-459F-BB30-364D5543499E}" destId="{1F6B696B-2661-4801-A97D-9A35E4901B39}" srcOrd="0" destOrd="0" presId="urn:microsoft.com/office/officeart/2005/8/layout/cycle7"/>
    <dgm:cxn modelId="{33FBBBA4-5292-498C-AE9C-05A6D6958575}" srcId="{2E622F34-C251-490E-A4AE-DFBD14544874}" destId="{A5381352-BF37-4CDD-BFAB-DD111A0E8388}" srcOrd="1" destOrd="0" parTransId="{E5DFBD07-F7CE-4A33-BB52-61EA4A7CDCDD}" sibTransId="{0D53AEA4-E176-40BF-B945-9E59B2639AB3}"/>
    <dgm:cxn modelId="{27590C18-F4AA-4BC7-BE24-E88F7FC6AED1}" type="presParOf" srcId="{4C2A4836-F629-4C29-B97E-D8C8948F7AA5}" destId="{1F6B696B-2661-4801-A97D-9A35E4901B39}" srcOrd="0" destOrd="0" presId="urn:microsoft.com/office/officeart/2005/8/layout/cycle7"/>
    <dgm:cxn modelId="{D2D9BCF4-0975-462A-BC6E-A4904D1AC2FF}" type="presParOf" srcId="{4C2A4836-F629-4C29-B97E-D8C8948F7AA5}" destId="{F8769DFD-0D42-4A5C-AD9B-954E35D45817}" srcOrd="1" destOrd="0" presId="urn:microsoft.com/office/officeart/2005/8/layout/cycle7"/>
    <dgm:cxn modelId="{C87DF8A8-8252-48DA-81ED-6E81520DF9BB}" type="presParOf" srcId="{F8769DFD-0D42-4A5C-AD9B-954E35D45817}" destId="{AFC33866-C339-418A-89C8-3536F1FE6FF0}" srcOrd="0" destOrd="0" presId="urn:microsoft.com/office/officeart/2005/8/layout/cycle7"/>
    <dgm:cxn modelId="{01A2D5EB-6C1E-4684-93C0-8E1A87AFAB22}" type="presParOf" srcId="{4C2A4836-F629-4C29-B97E-D8C8948F7AA5}" destId="{429A4359-94CE-432C-8FC6-AF909E52ABB2}" srcOrd="2" destOrd="0" presId="urn:microsoft.com/office/officeart/2005/8/layout/cycle7"/>
    <dgm:cxn modelId="{7B649236-0213-44A3-8C41-300B58462CEB}" type="presParOf" srcId="{4C2A4836-F629-4C29-B97E-D8C8948F7AA5}" destId="{11E10166-CFEF-4B43-B54E-7DD72C18CCD5}" srcOrd="3" destOrd="0" presId="urn:microsoft.com/office/officeart/2005/8/layout/cycle7"/>
    <dgm:cxn modelId="{D12A45F2-3939-41B0-B3F0-C0A05A9A6DF2}" type="presParOf" srcId="{11E10166-CFEF-4B43-B54E-7DD72C18CCD5}" destId="{CD066566-F2AC-4DA5-BB20-671A8443154D}" srcOrd="0" destOrd="0" presId="urn:microsoft.com/office/officeart/2005/8/layout/cycle7"/>
    <dgm:cxn modelId="{67C6D9FE-D826-44F5-9EF5-52E19F71993B}" type="presParOf" srcId="{4C2A4836-F629-4C29-B97E-D8C8948F7AA5}" destId="{A5A6C55D-2CB5-415E-BD7C-2AFD3EFDF07D}" srcOrd="4" destOrd="0" presId="urn:microsoft.com/office/officeart/2005/8/layout/cycle7"/>
    <dgm:cxn modelId="{E68ED071-7D32-4DA0-B08D-953D078DB7BF}" type="presParOf" srcId="{4C2A4836-F629-4C29-B97E-D8C8948F7AA5}" destId="{F7B2AC07-081A-4F42-ABDD-22AD5F028937}" srcOrd="5" destOrd="0" presId="urn:microsoft.com/office/officeart/2005/8/layout/cycle7"/>
    <dgm:cxn modelId="{B416D978-F51E-4660-91FB-FB351F7A00B5}" type="presParOf" srcId="{F7B2AC07-081A-4F42-ABDD-22AD5F028937}" destId="{65AACCEC-6FDF-414E-8BBA-BB48467A9275}"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10EA-1120-49F0-BD2E-A945E230C308}">
      <dsp:nvSpPr>
        <dsp:cNvPr id="0" name=""/>
        <dsp:cNvSpPr/>
      </dsp:nvSpPr>
      <dsp:spPr>
        <a:xfrm>
          <a:off x="1044116" y="0"/>
          <a:ext cx="5472608" cy="547260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5B0FC-5938-4F9D-B50F-1758C991E408}">
      <dsp:nvSpPr>
        <dsp:cNvPr id="0" name=""/>
        <dsp:cNvSpPr/>
      </dsp:nvSpPr>
      <dsp:spPr>
        <a:xfrm>
          <a:off x="576065" y="71997"/>
          <a:ext cx="2424606" cy="748871"/>
        </a:xfrm>
        <a:prstGeom prst="roundRect">
          <a:avLst/>
        </a:prstGeom>
        <a:no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7030A0"/>
              </a:solidFill>
            </a:rPr>
            <a:t>Stagflationary</a:t>
          </a:r>
        </a:p>
      </dsp:txBody>
      <dsp:txXfrm>
        <a:off x="612622" y="108554"/>
        <a:ext cx="2351492" cy="675757"/>
      </dsp:txXfrm>
    </dsp:sp>
    <dsp:sp modelId="{057B7A27-3503-4290-A9DA-E92492E92003}">
      <dsp:nvSpPr>
        <dsp:cNvPr id="0" name=""/>
        <dsp:cNvSpPr/>
      </dsp:nvSpPr>
      <dsp:spPr>
        <a:xfrm>
          <a:off x="4848202" y="71997"/>
          <a:ext cx="2424606" cy="835295"/>
        </a:xfrm>
        <a:prstGeom prst="roundRect">
          <a:avLst/>
        </a:prstGeom>
        <a:no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C00000"/>
              </a:solidFill>
            </a:rPr>
            <a:t>Reflationary</a:t>
          </a:r>
        </a:p>
      </dsp:txBody>
      <dsp:txXfrm>
        <a:off x="4888978" y="112773"/>
        <a:ext cx="2343054" cy="753743"/>
      </dsp:txXfrm>
    </dsp:sp>
    <dsp:sp modelId="{3AA18DC5-FA68-4279-8569-C527B15950F5}">
      <dsp:nvSpPr>
        <dsp:cNvPr id="0" name=""/>
        <dsp:cNvSpPr/>
      </dsp:nvSpPr>
      <dsp:spPr>
        <a:xfrm>
          <a:off x="576054" y="4824541"/>
          <a:ext cx="2189043" cy="547260"/>
        </a:xfrm>
        <a:prstGeom prst="roundRect">
          <a:avLst/>
        </a:prstGeom>
        <a:no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chemeClr val="bg1">
                  <a:lumMod val="50000"/>
                </a:schemeClr>
              </a:solidFill>
            </a:rPr>
            <a:t>Recessionary</a:t>
          </a:r>
        </a:p>
      </dsp:txBody>
      <dsp:txXfrm>
        <a:off x="602769" y="4851256"/>
        <a:ext cx="2135613" cy="493830"/>
      </dsp:txXfrm>
    </dsp:sp>
    <dsp:sp modelId="{86292208-C0FA-473B-ADC6-7C8857C3AFC5}">
      <dsp:nvSpPr>
        <dsp:cNvPr id="0" name=""/>
        <dsp:cNvSpPr/>
      </dsp:nvSpPr>
      <dsp:spPr>
        <a:xfrm>
          <a:off x="5011756" y="4723736"/>
          <a:ext cx="2189043" cy="748871"/>
        </a:xfrm>
        <a:prstGeom prst="roundRect">
          <a:avLst/>
        </a:prstGeom>
        <a:no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solidFill>
                <a:srgbClr val="FFC000"/>
              </a:solidFill>
            </a:rPr>
            <a:t>“Goldilocks”</a:t>
          </a:r>
        </a:p>
      </dsp:txBody>
      <dsp:txXfrm>
        <a:off x="5048313" y="4760293"/>
        <a:ext cx="2115929" cy="675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8F6CE-AE11-45AC-806B-B22908E819A4}">
      <dsp:nvSpPr>
        <dsp:cNvPr id="0" name=""/>
        <dsp:cNvSpPr/>
      </dsp:nvSpPr>
      <dsp:spPr>
        <a:xfrm>
          <a:off x="1813085" y="0"/>
          <a:ext cx="2507604" cy="1123324"/>
        </a:xfrm>
        <a:prstGeom prst="roundRect">
          <a:avLst>
            <a:gd name="adj" fmla="val 10000"/>
          </a:avLst>
        </a:prstGeom>
        <a:solidFill>
          <a:schemeClr val="tx2">
            <a:lumMod val="20000"/>
            <a:lumOff val="80000"/>
            <a:alpha val="9000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Higher Energy Prices</a:t>
          </a:r>
        </a:p>
      </dsp:txBody>
      <dsp:txXfrm>
        <a:off x="1845986" y="32901"/>
        <a:ext cx="2441802" cy="1057522"/>
      </dsp:txXfrm>
    </dsp:sp>
    <dsp:sp modelId="{82317C29-8D34-4BA8-82D8-E70A1B532B48}">
      <dsp:nvSpPr>
        <dsp:cNvPr id="0" name=""/>
        <dsp:cNvSpPr/>
      </dsp:nvSpPr>
      <dsp:spPr>
        <a:xfrm>
          <a:off x="4981442" y="12053"/>
          <a:ext cx="2500891" cy="1123324"/>
        </a:xfrm>
        <a:prstGeom prst="roundRect">
          <a:avLst>
            <a:gd name="adj" fmla="val 10000"/>
          </a:avLst>
        </a:prstGeom>
        <a:solidFill>
          <a:srgbClr val="FF9900">
            <a:alpha val="90000"/>
          </a:srgb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Softer Energy Prices</a:t>
          </a:r>
        </a:p>
      </dsp:txBody>
      <dsp:txXfrm>
        <a:off x="5014343" y="44954"/>
        <a:ext cx="2435089" cy="1057522"/>
      </dsp:txXfrm>
    </dsp:sp>
    <dsp:sp modelId="{475E56B8-1D89-4F37-B7B0-2923C4C4D2F1}">
      <dsp:nvSpPr>
        <dsp:cNvPr id="0" name=""/>
        <dsp:cNvSpPr/>
      </dsp:nvSpPr>
      <dsp:spPr>
        <a:xfrm>
          <a:off x="4104284" y="4774130"/>
          <a:ext cx="842493" cy="842493"/>
        </a:xfrm>
        <a:prstGeom prst="triangle">
          <a:avLst/>
        </a:prstGeom>
        <a:solidFill>
          <a:schemeClr val="accent5">
            <a:alpha val="90000"/>
          </a:schemeClr>
        </a:solidFill>
        <a:ln w="12700" cap="sq" cmpd="sng" algn="ctr">
          <a:noFill/>
          <a:prstDash val="solid"/>
        </a:ln>
        <a:effectLst/>
      </dsp:spPr>
      <dsp:style>
        <a:lnRef idx="2">
          <a:scrgbClr r="0" g="0" b="0"/>
        </a:lnRef>
        <a:fillRef idx="1">
          <a:scrgbClr r="0" g="0" b="0"/>
        </a:fillRef>
        <a:effectRef idx="0">
          <a:scrgbClr r="0" g="0" b="0"/>
        </a:effectRef>
        <a:fontRef idx="minor"/>
      </dsp:style>
    </dsp:sp>
    <dsp:sp modelId="{293765C4-D1E9-438C-81FE-6FF3B2989383}">
      <dsp:nvSpPr>
        <dsp:cNvPr id="0" name=""/>
        <dsp:cNvSpPr/>
      </dsp:nvSpPr>
      <dsp:spPr>
        <a:xfrm rot="240000">
          <a:off x="1997278" y="4413112"/>
          <a:ext cx="5056505" cy="353585"/>
        </a:xfrm>
        <a:prstGeom prst="rect">
          <a:avLst/>
        </a:prstGeom>
        <a:solidFill>
          <a:schemeClr val="accent1">
            <a:alpha val="90000"/>
            <a:tint val="40000"/>
            <a:hueOff val="0"/>
            <a:satOff val="0"/>
            <a:lumOff val="0"/>
            <a:alphaOff val="0"/>
          </a:schemeClr>
        </a:solidFill>
        <a:ln w="1270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2715E-26AE-4236-9700-AED80DF5807D}">
      <dsp:nvSpPr>
        <dsp:cNvPr id="0" name=""/>
        <dsp:cNvSpPr/>
      </dsp:nvSpPr>
      <dsp:spPr>
        <a:xfrm rot="240000">
          <a:off x="5038711" y="3776115"/>
          <a:ext cx="2006616" cy="692973"/>
        </a:xfrm>
        <a:prstGeom prst="roundRect">
          <a:avLst/>
        </a:prstGeom>
        <a:solidFill>
          <a:schemeClr val="accent4">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China - Demand &amp; “Green Supply”</a:t>
          </a:r>
        </a:p>
      </dsp:txBody>
      <dsp:txXfrm>
        <a:off x="5072539" y="3809943"/>
        <a:ext cx="1938960" cy="625317"/>
      </dsp:txXfrm>
    </dsp:sp>
    <dsp:sp modelId="{76A0EF72-E4B7-4BC6-92BD-05E9DE85AD39}">
      <dsp:nvSpPr>
        <dsp:cNvPr id="0" name=""/>
        <dsp:cNvSpPr/>
      </dsp:nvSpPr>
      <dsp:spPr>
        <a:xfrm rot="240000">
          <a:off x="5094878" y="3034720"/>
          <a:ext cx="2006616" cy="692973"/>
        </a:xfrm>
        <a:prstGeom prst="roundRect">
          <a:avLst/>
        </a:prstGeom>
        <a:solidFill>
          <a:srgbClr val="FF99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Russia “Leakages”</a:t>
          </a:r>
        </a:p>
      </dsp:txBody>
      <dsp:txXfrm>
        <a:off x="5128706" y="3068548"/>
        <a:ext cx="1938960" cy="625317"/>
      </dsp:txXfrm>
    </dsp:sp>
    <dsp:sp modelId="{FE412C5D-1294-4EA5-844D-880365623D91}">
      <dsp:nvSpPr>
        <dsp:cNvPr id="0" name=""/>
        <dsp:cNvSpPr/>
      </dsp:nvSpPr>
      <dsp:spPr>
        <a:xfrm rot="240000">
          <a:off x="5151044" y="2293326"/>
          <a:ext cx="2006616" cy="692973"/>
        </a:xfrm>
        <a:prstGeom prst="roundRect">
          <a:avLst/>
        </a:prstGeom>
        <a:solidFill>
          <a:srgbClr val="FFC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Canada</a:t>
          </a:r>
        </a:p>
      </dsp:txBody>
      <dsp:txXfrm>
        <a:off x="5184872" y="2327154"/>
        <a:ext cx="1938960" cy="625317"/>
      </dsp:txXfrm>
    </dsp:sp>
    <dsp:sp modelId="{C8AE536A-5CAB-4296-B492-0AF4B41CFA59}">
      <dsp:nvSpPr>
        <dsp:cNvPr id="0" name=""/>
        <dsp:cNvSpPr/>
      </dsp:nvSpPr>
      <dsp:spPr>
        <a:xfrm rot="240000">
          <a:off x="5207210" y="1551931"/>
          <a:ext cx="2006616" cy="692973"/>
        </a:xfrm>
        <a:prstGeom prst="roundRect">
          <a:avLst/>
        </a:prstGeom>
        <a:solidFill>
          <a:srgbClr val="C00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“DBD” &amp; US Energy Ambitions</a:t>
          </a:r>
        </a:p>
      </dsp:txBody>
      <dsp:txXfrm>
        <a:off x="5241038" y="1585759"/>
        <a:ext cx="1938960" cy="625317"/>
      </dsp:txXfrm>
    </dsp:sp>
    <dsp:sp modelId="{B7CA5531-2697-4840-8AB2-853B144E78D2}">
      <dsp:nvSpPr>
        <dsp:cNvPr id="0" name=""/>
        <dsp:cNvSpPr/>
      </dsp:nvSpPr>
      <dsp:spPr>
        <a:xfrm rot="240000">
          <a:off x="2118067" y="3573916"/>
          <a:ext cx="2006616" cy="692973"/>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u="sng" kern="1200" dirty="0">
              <a:solidFill>
                <a:srgbClr val="FF0000"/>
              </a:solidFill>
            </a:rPr>
            <a:t>Extreme/Tail</a:t>
          </a:r>
          <a:r>
            <a:rPr lang="en-US" sz="1700" kern="1200" dirty="0"/>
            <a:t> Geo-political Trigger</a:t>
          </a:r>
        </a:p>
      </dsp:txBody>
      <dsp:txXfrm>
        <a:off x="2151895" y="3607744"/>
        <a:ext cx="1938960" cy="625317"/>
      </dsp:txXfrm>
    </dsp:sp>
    <dsp:sp modelId="{13AEE358-CF42-4554-AB12-E5456AFF1FCF}">
      <dsp:nvSpPr>
        <dsp:cNvPr id="0" name=""/>
        <dsp:cNvSpPr/>
      </dsp:nvSpPr>
      <dsp:spPr>
        <a:xfrm rot="240000">
          <a:off x="2174233" y="2832522"/>
          <a:ext cx="2006616" cy="692973"/>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OPEC+ Tightens Further</a:t>
          </a:r>
        </a:p>
      </dsp:txBody>
      <dsp:txXfrm>
        <a:off x="2208061" y="2866350"/>
        <a:ext cx="1938960" cy="625317"/>
      </dsp:txXfrm>
    </dsp:sp>
    <dsp:sp modelId="{CC79A4E5-07B6-4538-A4DD-047079A7CA7B}">
      <dsp:nvSpPr>
        <dsp:cNvPr id="0" name=""/>
        <dsp:cNvSpPr/>
      </dsp:nvSpPr>
      <dsp:spPr>
        <a:xfrm rot="240000">
          <a:off x="2230399" y="2091127"/>
          <a:ext cx="2006616" cy="692973"/>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Sanctions (Russia/Iran)</a:t>
          </a:r>
        </a:p>
      </dsp:txBody>
      <dsp:txXfrm>
        <a:off x="2264227" y="2124955"/>
        <a:ext cx="1938960" cy="625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5B6E5-D8D4-4DD7-8F6E-1CA58309D1B8}">
      <dsp:nvSpPr>
        <dsp:cNvPr id="0" name=""/>
        <dsp:cNvSpPr/>
      </dsp:nvSpPr>
      <dsp:spPr>
        <a:xfrm>
          <a:off x="2606229" y="2551778"/>
          <a:ext cx="1663384" cy="1663384"/>
        </a:xfrm>
        <a:prstGeom prst="roundRect">
          <a:avLst/>
        </a:prstGeom>
        <a:solidFill>
          <a:srgbClr val="0070C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a:t>The “Three ‘3’s”</a:t>
          </a:r>
        </a:p>
      </dsp:txBody>
      <dsp:txXfrm>
        <a:off x="2687429" y="2632978"/>
        <a:ext cx="1500984" cy="1500984"/>
      </dsp:txXfrm>
    </dsp:sp>
    <dsp:sp modelId="{3F53A875-0C7B-468F-8C5C-E85FC970AFA9}">
      <dsp:nvSpPr>
        <dsp:cNvPr id="0" name=""/>
        <dsp:cNvSpPr/>
      </dsp:nvSpPr>
      <dsp:spPr>
        <a:xfrm rot="16259760">
          <a:off x="3377433" y="2475517"/>
          <a:ext cx="152545" cy="0"/>
        </a:xfrm>
        <a:custGeom>
          <a:avLst/>
          <a:gdLst/>
          <a:ahLst/>
          <a:cxnLst/>
          <a:rect l="0" t="0" r="0" b="0"/>
          <a:pathLst>
            <a:path>
              <a:moveTo>
                <a:pt x="0" y="0"/>
              </a:moveTo>
              <a:lnTo>
                <a:pt x="152545" y="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B49B5E-6FF0-4129-9415-086526AE5D18}">
      <dsp:nvSpPr>
        <dsp:cNvPr id="0" name=""/>
        <dsp:cNvSpPr/>
      </dsp:nvSpPr>
      <dsp:spPr>
        <a:xfrm>
          <a:off x="2871656" y="1116124"/>
          <a:ext cx="1189059" cy="1283131"/>
        </a:xfrm>
        <a:prstGeom prst="roundRect">
          <a:avLst/>
        </a:prstGeom>
        <a:solidFill>
          <a:schemeClr val="accent3">
            <a:lumMod val="60000"/>
            <a:lumOff val="4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b="1" u="sng" kern="1200" dirty="0">
              <a:solidFill>
                <a:srgbClr val="7030A0"/>
              </a:solidFill>
            </a:rPr>
            <a:t>3</a:t>
          </a:r>
          <a:r>
            <a:rPr lang="en-US" sz="2300" kern="1200" dirty="0">
              <a:solidFill>
                <a:srgbClr val="7030A0"/>
              </a:solidFill>
            </a:rPr>
            <a:t>% Growth</a:t>
          </a:r>
        </a:p>
      </dsp:txBody>
      <dsp:txXfrm>
        <a:off x="2929701" y="1174169"/>
        <a:ext cx="1072969" cy="1167041"/>
      </dsp:txXfrm>
    </dsp:sp>
    <dsp:sp modelId="{9CF074AE-D3A8-4EA0-A85C-E07319B4EBD5}">
      <dsp:nvSpPr>
        <dsp:cNvPr id="0" name=""/>
        <dsp:cNvSpPr/>
      </dsp:nvSpPr>
      <dsp:spPr>
        <a:xfrm rot="1800000">
          <a:off x="4212459" y="4076953"/>
          <a:ext cx="853217" cy="0"/>
        </a:xfrm>
        <a:custGeom>
          <a:avLst/>
          <a:gdLst/>
          <a:ahLst/>
          <a:cxnLst/>
          <a:rect l="0" t="0" r="0" b="0"/>
          <a:pathLst>
            <a:path>
              <a:moveTo>
                <a:pt x="0" y="0"/>
              </a:moveTo>
              <a:lnTo>
                <a:pt x="853217" y="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08BC9-74CE-4D6A-AB20-91E031EF33A1}">
      <dsp:nvSpPr>
        <dsp:cNvPr id="0" name=""/>
        <dsp:cNvSpPr/>
      </dsp:nvSpPr>
      <dsp:spPr>
        <a:xfrm>
          <a:off x="5008522" y="4023912"/>
          <a:ext cx="1285438" cy="1274839"/>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b="1" u="sng" kern="1200" dirty="0">
              <a:solidFill>
                <a:srgbClr val="C00000"/>
              </a:solidFill>
            </a:rPr>
            <a:t>3</a:t>
          </a:r>
          <a:r>
            <a:rPr lang="en-US" sz="2500" kern="1200" dirty="0">
              <a:solidFill>
                <a:srgbClr val="C00000"/>
              </a:solidFill>
            </a:rPr>
            <a:t>% Fiscal Deficit</a:t>
          </a:r>
        </a:p>
      </dsp:txBody>
      <dsp:txXfrm>
        <a:off x="5070755" y="4086145"/>
        <a:ext cx="1160972" cy="1150373"/>
      </dsp:txXfrm>
    </dsp:sp>
    <dsp:sp modelId="{BA3E661D-0DF0-4153-82BD-A7116BE1414E}">
      <dsp:nvSpPr>
        <dsp:cNvPr id="0" name=""/>
        <dsp:cNvSpPr/>
      </dsp:nvSpPr>
      <dsp:spPr>
        <a:xfrm rot="9053064">
          <a:off x="1852473" y="4042428"/>
          <a:ext cx="804590" cy="0"/>
        </a:xfrm>
        <a:custGeom>
          <a:avLst/>
          <a:gdLst/>
          <a:ahLst/>
          <a:cxnLst/>
          <a:rect l="0" t="0" r="0" b="0"/>
          <a:pathLst>
            <a:path>
              <a:moveTo>
                <a:pt x="0" y="0"/>
              </a:moveTo>
              <a:lnTo>
                <a:pt x="804590" y="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79F285-21BC-4CA1-AE22-F0AD59A1619C}">
      <dsp:nvSpPr>
        <dsp:cNvPr id="0" name=""/>
        <dsp:cNvSpPr/>
      </dsp:nvSpPr>
      <dsp:spPr>
        <a:xfrm>
          <a:off x="547702" y="3918576"/>
          <a:ext cx="1355605" cy="1394199"/>
        </a:xfrm>
        <a:prstGeom prst="roundRect">
          <a:avLst/>
        </a:prstGeom>
        <a:solidFill>
          <a:schemeClr val="tx1">
            <a:lumMod val="50000"/>
            <a:lumOff val="5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1" u="sng" kern="1200" dirty="0">
              <a:solidFill>
                <a:srgbClr val="FF9900"/>
              </a:solidFill>
            </a:rPr>
            <a:t>3</a:t>
          </a:r>
          <a:r>
            <a:rPr lang="en-US" sz="1900" kern="1200" dirty="0">
              <a:solidFill>
                <a:srgbClr val="FF9900"/>
              </a:solidFill>
            </a:rPr>
            <a:t>MBpD Additional Oil Equivalent</a:t>
          </a:r>
        </a:p>
      </dsp:txBody>
      <dsp:txXfrm>
        <a:off x="613877" y="3984751"/>
        <a:ext cx="1223255" cy="126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CAB86-C0D3-4CD6-8919-93D9BCCCB10A}">
      <dsp:nvSpPr>
        <dsp:cNvPr id="0" name=""/>
        <dsp:cNvSpPr/>
      </dsp:nvSpPr>
      <dsp:spPr>
        <a:xfrm>
          <a:off x="1995785" y="1179"/>
          <a:ext cx="2104429" cy="1052214"/>
        </a:xfrm>
        <a:prstGeom prst="roundRect">
          <a:avLst>
            <a:gd name="adj" fmla="val 10000"/>
          </a:avLst>
        </a:prstGeom>
        <a:solidFill>
          <a:schemeClr val="tx1"/>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Lower Interest Rates</a:t>
          </a:r>
        </a:p>
      </dsp:txBody>
      <dsp:txXfrm>
        <a:off x="2026603" y="31997"/>
        <a:ext cx="2042793" cy="990578"/>
      </dsp:txXfrm>
    </dsp:sp>
    <dsp:sp modelId="{FA0BBE9E-3DDB-4E62-9F5E-85B213112EFB}">
      <dsp:nvSpPr>
        <dsp:cNvPr id="0" name=""/>
        <dsp:cNvSpPr/>
      </dsp:nvSpPr>
      <dsp:spPr>
        <a:xfrm rot="3386911">
          <a:off x="3107506" y="1720807"/>
          <a:ext cx="1876772" cy="62238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solidFill>
                <a:srgbClr val="FF0000"/>
              </a:solidFill>
            </a:rPr>
            <a:t>Interest Burden</a:t>
          </a:r>
        </a:p>
        <a:p>
          <a:pPr lvl="0" algn="ctr" defTabSz="533400">
            <a:lnSpc>
              <a:spcPct val="90000"/>
            </a:lnSpc>
            <a:spcBef>
              <a:spcPct val="0"/>
            </a:spcBef>
            <a:spcAft>
              <a:spcPct val="35000"/>
            </a:spcAft>
          </a:pPr>
          <a:r>
            <a:rPr lang="en-US" sz="1200" b="1" kern="1200" dirty="0">
              <a:solidFill>
                <a:schemeClr val="tx1"/>
              </a:solidFill>
            </a:rPr>
            <a:t>Bond Supply</a:t>
          </a:r>
        </a:p>
      </dsp:txBody>
      <dsp:txXfrm>
        <a:off x="3294220" y="1845283"/>
        <a:ext cx="1503344" cy="373429"/>
      </dsp:txXfrm>
    </dsp:sp>
    <dsp:sp modelId="{EF3BA4CC-2D91-4B3E-8D47-DCEB7B52B3E0}">
      <dsp:nvSpPr>
        <dsp:cNvPr id="0" name=""/>
        <dsp:cNvSpPr/>
      </dsp:nvSpPr>
      <dsp:spPr>
        <a:xfrm>
          <a:off x="3991570" y="3010602"/>
          <a:ext cx="2104429" cy="1052214"/>
        </a:xfrm>
        <a:prstGeom prst="roundRect">
          <a:avLst>
            <a:gd name="adj" fmla="val 10000"/>
          </a:avLst>
        </a:prstGeom>
        <a:solidFill>
          <a:schemeClr val="accent4">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Lower (3%) Fiscal Deficit</a:t>
          </a:r>
        </a:p>
      </dsp:txBody>
      <dsp:txXfrm>
        <a:off x="4022388" y="3041420"/>
        <a:ext cx="2042793" cy="990578"/>
      </dsp:txXfrm>
    </dsp:sp>
    <dsp:sp modelId="{5EF8C48B-B250-486D-82B5-9DDFF2F050BB}">
      <dsp:nvSpPr>
        <dsp:cNvPr id="0" name=""/>
        <dsp:cNvSpPr/>
      </dsp:nvSpPr>
      <dsp:spPr>
        <a:xfrm rot="10850180">
          <a:off x="2155566" y="3227865"/>
          <a:ext cx="1784866" cy="55942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solidFill>
                <a:srgbClr val="FF0000"/>
              </a:solidFill>
            </a:rPr>
            <a:t>Tax Revenues</a:t>
          </a:r>
        </a:p>
        <a:p>
          <a:pPr lvl="0" algn="ctr" defTabSz="533400">
            <a:lnSpc>
              <a:spcPct val="90000"/>
            </a:lnSpc>
            <a:spcBef>
              <a:spcPct val="0"/>
            </a:spcBef>
            <a:spcAft>
              <a:spcPct val="35000"/>
            </a:spcAft>
          </a:pPr>
          <a:endParaRPr lang="en-US" sz="1000" kern="1200" dirty="0"/>
        </a:p>
      </dsp:txBody>
      <dsp:txXfrm rot="10800000">
        <a:off x="2323392" y="3339749"/>
        <a:ext cx="1449214" cy="335653"/>
      </dsp:txXfrm>
    </dsp:sp>
    <dsp:sp modelId="{455956E6-4FBE-4FBC-90DC-264D98125F74}">
      <dsp:nvSpPr>
        <dsp:cNvPr id="0" name=""/>
        <dsp:cNvSpPr/>
      </dsp:nvSpPr>
      <dsp:spPr>
        <a:xfrm>
          <a:off x="0" y="2952334"/>
          <a:ext cx="2104429" cy="1052214"/>
        </a:xfrm>
        <a:prstGeom prst="roundRect">
          <a:avLst>
            <a:gd name="adj" fmla="val 10000"/>
          </a:avLst>
        </a:prstGeom>
        <a:solidFill>
          <a:srgbClr val="FF99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Higher (by 3MBpD) Oil </a:t>
          </a:r>
          <a:r>
            <a:rPr lang="en-US" sz="2100" kern="1200" dirty="0" err="1"/>
            <a:t>Pdtn</a:t>
          </a:r>
          <a:endParaRPr lang="en-US" sz="2100" kern="1200" dirty="0"/>
        </a:p>
      </dsp:txBody>
      <dsp:txXfrm>
        <a:off x="30818" y="2983152"/>
        <a:ext cx="2042793" cy="990578"/>
      </dsp:txXfrm>
    </dsp:sp>
    <dsp:sp modelId="{4AF570D6-9D1F-408F-B4B1-8848B0D5A0D4}">
      <dsp:nvSpPr>
        <dsp:cNvPr id="0" name=""/>
        <dsp:cNvSpPr/>
      </dsp:nvSpPr>
      <dsp:spPr>
        <a:xfrm rot="18244164">
          <a:off x="1058784" y="1666430"/>
          <a:ext cx="1982644" cy="67286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Dis-inflation</a:t>
          </a:r>
        </a:p>
        <a:p>
          <a:pPr lvl="0" algn="ctr" defTabSz="533400">
            <a:lnSpc>
              <a:spcPct val="90000"/>
            </a:lnSpc>
            <a:spcBef>
              <a:spcPct val="0"/>
            </a:spcBef>
            <a:spcAft>
              <a:spcPct val="35000"/>
            </a:spcAft>
          </a:pPr>
          <a:r>
            <a:rPr lang="en-US" sz="1200" b="1" kern="1200" dirty="0">
              <a:solidFill>
                <a:schemeClr val="accent6">
                  <a:lumMod val="75000"/>
                </a:schemeClr>
              </a:solidFill>
            </a:rPr>
            <a:t>Financing Boost</a:t>
          </a:r>
        </a:p>
      </dsp:txBody>
      <dsp:txXfrm>
        <a:off x="1260644" y="1801004"/>
        <a:ext cx="1578924" cy="403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1C9AC-4F10-42E8-B035-DA9C52BF52E9}">
      <dsp:nvSpPr>
        <dsp:cNvPr id="0" name=""/>
        <dsp:cNvSpPr/>
      </dsp:nvSpPr>
      <dsp:spPr>
        <a:xfrm>
          <a:off x="2821029" y="2368708"/>
          <a:ext cx="1989003" cy="1989003"/>
        </a:xfrm>
        <a:prstGeom prst="ellipse">
          <a:avLst/>
        </a:prstGeom>
        <a:solidFill>
          <a:schemeClr val="tx2">
            <a:lumMod val="60000"/>
            <a:lumOff val="4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kern="1200" dirty="0"/>
            <a:t>USD</a:t>
          </a:r>
        </a:p>
      </dsp:txBody>
      <dsp:txXfrm>
        <a:off x="3112312" y="2659991"/>
        <a:ext cx="1406437" cy="1406437"/>
      </dsp:txXfrm>
    </dsp:sp>
    <dsp:sp modelId="{DE3E6C24-7821-401E-9305-86E4A55449FC}">
      <dsp:nvSpPr>
        <dsp:cNvPr id="0" name=""/>
        <dsp:cNvSpPr/>
      </dsp:nvSpPr>
      <dsp:spPr>
        <a:xfrm rot="12269388">
          <a:off x="1316233" y="2301546"/>
          <a:ext cx="1581640" cy="566865"/>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C43DE9C4-AEC7-4837-AFF5-97E4D22AD9A0}">
      <dsp:nvSpPr>
        <dsp:cNvPr id="0" name=""/>
        <dsp:cNvSpPr/>
      </dsp:nvSpPr>
      <dsp:spPr>
        <a:xfrm>
          <a:off x="442603" y="1501338"/>
          <a:ext cx="1889553" cy="1511642"/>
        </a:xfrm>
        <a:prstGeom prst="roundRect">
          <a:avLst>
            <a:gd name="adj" fmla="val 10000"/>
          </a:avLst>
        </a:prstGeom>
        <a:solidFill>
          <a:srgbClr val="C00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Dominance</a:t>
          </a:r>
        </a:p>
        <a:p>
          <a:pPr lvl="0" algn="ctr" defTabSz="889000">
            <a:lnSpc>
              <a:spcPct val="90000"/>
            </a:lnSpc>
            <a:spcBef>
              <a:spcPct val="0"/>
            </a:spcBef>
            <a:spcAft>
              <a:spcPct val="35000"/>
            </a:spcAft>
          </a:pPr>
          <a:r>
            <a:rPr lang="en-US" sz="1900" kern="1200" dirty="0">
              <a:solidFill>
                <a:schemeClr val="tx1"/>
              </a:solidFill>
            </a:rPr>
            <a:t>Reserve Currency</a:t>
          </a:r>
        </a:p>
      </dsp:txBody>
      <dsp:txXfrm>
        <a:off x="486877" y="1545612"/>
        <a:ext cx="1801005" cy="1423094"/>
      </dsp:txXfrm>
    </dsp:sp>
    <dsp:sp modelId="{CE13AC41-FCB3-4D0F-A45C-9C6BF4D60200}">
      <dsp:nvSpPr>
        <dsp:cNvPr id="0" name=""/>
        <dsp:cNvSpPr/>
      </dsp:nvSpPr>
      <dsp:spPr>
        <a:xfrm rot="16175160">
          <a:off x="3084479" y="1371857"/>
          <a:ext cx="1371312" cy="566865"/>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F12DE8A7-FABB-43A1-A8B3-480BACF867AD}">
      <dsp:nvSpPr>
        <dsp:cNvPr id="0" name=""/>
        <dsp:cNvSpPr/>
      </dsp:nvSpPr>
      <dsp:spPr>
        <a:xfrm>
          <a:off x="2743810" y="161826"/>
          <a:ext cx="2108098" cy="1511642"/>
        </a:xfrm>
        <a:prstGeom prst="roundRect">
          <a:avLst>
            <a:gd name="adj" fmla="val 10000"/>
          </a:avLst>
        </a:prstGeom>
        <a:solidFill>
          <a:srgbClr val="FF99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Financial Stability</a:t>
          </a:r>
        </a:p>
        <a:p>
          <a:pPr lvl="0" algn="ctr" defTabSz="889000">
            <a:lnSpc>
              <a:spcPct val="90000"/>
            </a:lnSpc>
            <a:spcBef>
              <a:spcPct val="0"/>
            </a:spcBef>
            <a:spcAft>
              <a:spcPct val="35000"/>
            </a:spcAft>
          </a:pPr>
          <a:r>
            <a:rPr lang="en-US" sz="2000" kern="1200" dirty="0">
              <a:solidFill>
                <a:schemeClr val="tx1"/>
              </a:solidFill>
            </a:rPr>
            <a:t>Denomination</a:t>
          </a:r>
          <a:endParaRPr lang="en-US" sz="1900" kern="1200" dirty="0">
            <a:solidFill>
              <a:schemeClr val="tx1"/>
            </a:solidFill>
          </a:endParaRPr>
        </a:p>
      </dsp:txBody>
      <dsp:txXfrm>
        <a:off x="2788084" y="206100"/>
        <a:ext cx="2019550" cy="1423094"/>
      </dsp:txXfrm>
    </dsp:sp>
    <dsp:sp modelId="{315C4D1A-8F12-4293-BC8A-F1A49E42C594}">
      <dsp:nvSpPr>
        <dsp:cNvPr id="0" name=""/>
        <dsp:cNvSpPr/>
      </dsp:nvSpPr>
      <dsp:spPr>
        <a:xfrm rot="20121972">
          <a:off x="4709644" y="2184726"/>
          <a:ext cx="2032370" cy="566865"/>
        </a:xfrm>
        <a:prstGeom prst="lef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AD8EF15-B9EE-4A15-A7F2-53B44995EC02}">
      <dsp:nvSpPr>
        <dsp:cNvPr id="0" name=""/>
        <dsp:cNvSpPr/>
      </dsp:nvSpPr>
      <dsp:spPr>
        <a:xfrm>
          <a:off x="5420229" y="1296432"/>
          <a:ext cx="2508438" cy="1511642"/>
        </a:xfrm>
        <a:prstGeom prst="roundRect">
          <a:avLst>
            <a:gd name="adj" fmla="val 10000"/>
          </a:avLst>
        </a:prstGeom>
        <a:solidFill>
          <a:srgbClr val="00B05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a:t>Competitiveness</a:t>
          </a:r>
        </a:p>
        <a:p>
          <a:pPr lvl="0" algn="ctr" defTabSz="889000">
            <a:lnSpc>
              <a:spcPct val="90000"/>
            </a:lnSpc>
            <a:spcBef>
              <a:spcPct val="0"/>
            </a:spcBef>
            <a:spcAft>
              <a:spcPct val="35000"/>
            </a:spcAft>
          </a:pPr>
          <a:r>
            <a:rPr lang="en-US" sz="2000" kern="1200" dirty="0">
              <a:solidFill>
                <a:schemeClr val="tx1"/>
              </a:solidFill>
            </a:rPr>
            <a:t>Trade</a:t>
          </a:r>
        </a:p>
      </dsp:txBody>
      <dsp:txXfrm>
        <a:off x="5464503" y="1340706"/>
        <a:ext cx="2419890" cy="1423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B696B-2661-4801-A97D-9A35E4901B39}">
      <dsp:nvSpPr>
        <dsp:cNvPr id="0" name=""/>
        <dsp:cNvSpPr/>
      </dsp:nvSpPr>
      <dsp:spPr>
        <a:xfrm>
          <a:off x="2721905" y="200136"/>
          <a:ext cx="2261044" cy="1130522"/>
        </a:xfrm>
        <a:prstGeom prst="roundRect">
          <a:avLst>
            <a:gd name="adj" fmla="val 10000"/>
          </a:avLst>
        </a:prstGeom>
        <a:solidFill>
          <a:srgbClr val="00B05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Fiscal Revenues</a:t>
          </a:r>
        </a:p>
      </dsp:txBody>
      <dsp:txXfrm>
        <a:off x="2755017" y="233248"/>
        <a:ext cx="2194820" cy="1064298"/>
      </dsp:txXfrm>
    </dsp:sp>
    <dsp:sp modelId="{F8769DFD-0D42-4A5C-AD9B-954E35D45817}">
      <dsp:nvSpPr>
        <dsp:cNvPr id="0" name=""/>
        <dsp:cNvSpPr/>
      </dsp:nvSpPr>
      <dsp:spPr>
        <a:xfrm rot="2889573">
          <a:off x="4003920" y="2106099"/>
          <a:ext cx="2409766" cy="3483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08421" y="2175766"/>
        <a:ext cx="2200765" cy="209001"/>
      </dsp:txXfrm>
    </dsp:sp>
    <dsp:sp modelId="{429A4359-94CE-432C-8FC6-AF909E52ABB2}">
      <dsp:nvSpPr>
        <dsp:cNvPr id="0" name=""/>
        <dsp:cNvSpPr/>
      </dsp:nvSpPr>
      <dsp:spPr>
        <a:xfrm>
          <a:off x="5434656" y="3229876"/>
          <a:ext cx="2261044" cy="1130522"/>
        </a:xfrm>
        <a:prstGeom prst="roundRect">
          <a:avLst>
            <a:gd name="adj" fmla="val 10000"/>
          </a:avLst>
        </a:prstGeom>
        <a:solidFill>
          <a:srgbClr val="FF0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Geo-political Leverage</a:t>
          </a:r>
        </a:p>
      </dsp:txBody>
      <dsp:txXfrm>
        <a:off x="5467768" y="3262988"/>
        <a:ext cx="2194820" cy="1064298"/>
      </dsp:txXfrm>
    </dsp:sp>
    <dsp:sp modelId="{11E10166-CFEF-4B43-B54E-7DD72C18CCD5}">
      <dsp:nvSpPr>
        <dsp:cNvPr id="0" name=""/>
        <dsp:cNvSpPr/>
      </dsp:nvSpPr>
      <dsp:spPr>
        <a:xfrm rot="10832545">
          <a:off x="2364712" y="3582679"/>
          <a:ext cx="3038293" cy="3741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2476955" y="3657508"/>
        <a:ext cx="2813806" cy="224487"/>
      </dsp:txXfrm>
    </dsp:sp>
    <dsp:sp modelId="{A5A6C55D-2CB5-415E-BD7C-2AFD3EFDF07D}">
      <dsp:nvSpPr>
        <dsp:cNvPr id="0" name=""/>
        <dsp:cNvSpPr/>
      </dsp:nvSpPr>
      <dsp:spPr>
        <a:xfrm>
          <a:off x="72018" y="3077693"/>
          <a:ext cx="2261044" cy="1333349"/>
        </a:xfrm>
        <a:prstGeom prst="roundRect">
          <a:avLst>
            <a:gd name="adj" fmla="val 10000"/>
          </a:avLst>
        </a:prstGeom>
        <a:solidFill>
          <a:srgbClr val="0070C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Trade-Industrial Rebalancing</a:t>
          </a:r>
        </a:p>
      </dsp:txBody>
      <dsp:txXfrm>
        <a:off x="111070" y="3116745"/>
        <a:ext cx="2182940" cy="1255245"/>
      </dsp:txXfrm>
    </dsp:sp>
    <dsp:sp modelId="{F7B2AC07-081A-4F42-ABDD-22AD5F028937}">
      <dsp:nvSpPr>
        <dsp:cNvPr id="0" name=""/>
        <dsp:cNvSpPr/>
      </dsp:nvSpPr>
      <dsp:spPr>
        <a:xfrm rot="18699246">
          <a:off x="1498514" y="2068862"/>
          <a:ext cx="2199254" cy="3259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596314" y="2134062"/>
        <a:ext cx="2003654" cy="19559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B01EE5-8E9E-44F1-B695-F809843D2740}" type="datetimeFigureOut">
              <a:rPr lang="en-SG" smtClean="0"/>
              <a:t>4/3/2025</a:t>
            </a:fld>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2D11A1-CF3F-4D4E-A04F-09E794495165}" type="slidenum">
              <a:rPr lang="en-SG" smtClean="0"/>
              <a:t>‹#›</a:t>
            </a:fld>
            <a:endParaRPr lang="en-SG"/>
          </a:p>
        </p:txBody>
      </p:sp>
    </p:spTree>
    <p:extLst>
      <p:ext uri="{BB962C8B-B14F-4D97-AF65-F5344CB8AC3E}">
        <p14:creationId xmlns:p14="http://schemas.microsoft.com/office/powerpoint/2010/main" val="12464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85813"/>
            <a:ext cx="5245100" cy="3933825"/>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289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10</a:t>
            </a:fld>
            <a:endParaRPr lang="en-US" dirty="0"/>
          </a:p>
        </p:txBody>
      </p:sp>
    </p:spTree>
    <p:extLst>
      <p:ext uri="{BB962C8B-B14F-4D97-AF65-F5344CB8AC3E}">
        <p14:creationId xmlns:p14="http://schemas.microsoft.com/office/powerpoint/2010/main" val="3034474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11</a:t>
            </a:fld>
            <a:endParaRPr lang="en-US" dirty="0"/>
          </a:p>
        </p:txBody>
      </p:sp>
    </p:spTree>
    <p:extLst>
      <p:ext uri="{BB962C8B-B14F-4D97-AF65-F5344CB8AC3E}">
        <p14:creationId xmlns:p14="http://schemas.microsoft.com/office/powerpoint/2010/main" val="39757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12</a:t>
            </a:fld>
            <a:endParaRPr lang="en-US" dirty="0"/>
          </a:p>
        </p:txBody>
      </p:sp>
    </p:spTree>
    <p:extLst>
      <p:ext uri="{BB962C8B-B14F-4D97-AF65-F5344CB8AC3E}">
        <p14:creationId xmlns:p14="http://schemas.microsoft.com/office/powerpoint/2010/main" val="161728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13</a:t>
            </a:fld>
            <a:endParaRPr lang="en-US" dirty="0"/>
          </a:p>
        </p:txBody>
      </p:sp>
    </p:spTree>
    <p:extLst>
      <p:ext uri="{BB962C8B-B14F-4D97-AF65-F5344CB8AC3E}">
        <p14:creationId xmlns:p14="http://schemas.microsoft.com/office/powerpoint/2010/main" val="325508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14</a:t>
            </a:fld>
            <a:endParaRPr lang="en-US" dirty="0"/>
          </a:p>
        </p:txBody>
      </p:sp>
    </p:spTree>
    <p:extLst>
      <p:ext uri="{BB962C8B-B14F-4D97-AF65-F5344CB8AC3E}">
        <p14:creationId xmlns:p14="http://schemas.microsoft.com/office/powerpoint/2010/main" val="12664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15</a:t>
            </a:fld>
            <a:endParaRPr lang="en-US" dirty="0"/>
          </a:p>
        </p:txBody>
      </p:sp>
    </p:spTree>
    <p:extLst>
      <p:ext uri="{BB962C8B-B14F-4D97-AF65-F5344CB8AC3E}">
        <p14:creationId xmlns:p14="http://schemas.microsoft.com/office/powerpoint/2010/main" val="241855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16</a:t>
            </a:fld>
            <a:endParaRPr lang="en-US" dirty="0"/>
          </a:p>
        </p:txBody>
      </p:sp>
    </p:spTree>
    <p:extLst>
      <p:ext uri="{BB962C8B-B14F-4D97-AF65-F5344CB8AC3E}">
        <p14:creationId xmlns:p14="http://schemas.microsoft.com/office/powerpoint/2010/main" val="2535122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17</a:t>
            </a:fld>
            <a:endParaRPr lang="en-US" dirty="0"/>
          </a:p>
        </p:txBody>
      </p:sp>
    </p:spTree>
    <p:extLst>
      <p:ext uri="{BB962C8B-B14F-4D97-AF65-F5344CB8AC3E}">
        <p14:creationId xmlns:p14="http://schemas.microsoft.com/office/powerpoint/2010/main" val="120040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18</a:t>
            </a:fld>
            <a:endParaRPr lang="en-US" dirty="0"/>
          </a:p>
        </p:txBody>
      </p:sp>
    </p:spTree>
    <p:extLst>
      <p:ext uri="{BB962C8B-B14F-4D97-AF65-F5344CB8AC3E}">
        <p14:creationId xmlns:p14="http://schemas.microsoft.com/office/powerpoint/2010/main" val="945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19</a:t>
            </a:fld>
            <a:endParaRPr lang="en-US" dirty="0"/>
          </a:p>
        </p:txBody>
      </p:sp>
    </p:spTree>
    <p:extLst>
      <p:ext uri="{BB962C8B-B14F-4D97-AF65-F5344CB8AC3E}">
        <p14:creationId xmlns:p14="http://schemas.microsoft.com/office/powerpoint/2010/main" val="311103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a:t>
            </a:fld>
            <a:endParaRPr lang="en-US" dirty="0"/>
          </a:p>
        </p:txBody>
      </p:sp>
    </p:spTree>
    <p:extLst>
      <p:ext uri="{BB962C8B-B14F-4D97-AF65-F5344CB8AC3E}">
        <p14:creationId xmlns:p14="http://schemas.microsoft.com/office/powerpoint/2010/main" val="414595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20</a:t>
            </a:fld>
            <a:endParaRPr lang="en-US" dirty="0"/>
          </a:p>
        </p:txBody>
      </p:sp>
    </p:spTree>
    <p:extLst>
      <p:ext uri="{BB962C8B-B14F-4D97-AF65-F5344CB8AC3E}">
        <p14:creationId xmlns:p14="http://schemas.microsoft.com/office/powerpoint/2010/main" val="121080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21</a:t>
            </a:fld>
            <a:endParaRPr lang="en-US" dirty="0"/>
          </a:p>
        </p:txBody>
      </p:sp>
    </p:spTree>
    <p:extLst>
      <p:ext uri="{BB962C8B-B14F-4D97-AF65-F5344CB8AC3E}">
        <p14:creationId xmlns:p14="http://schemas.microsoft.com/office/powerpoint/2010/main" val="309551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22</a:t>
            </a:fld>
            <a:endParaRPr lang="en-US" dirty="0"/>
          </a:p>
        </p:txBody>
      </p:sp>
    </p:spTree>
    <p:extLst>
      <p:ext uri="{BB962C8B-B14F-4D97-AF65-F5344CB8AC3E}">
        <p14:creationId xmlns:p14="http://schemas.microsoft.com/office/powerpoint/2010/main" val="136266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85813"/>
            <a:ext cx="5245100" cy="3933825"/>
          </a:xfrm>
        </p:spPr>
      </p:sp>
      <p:sp>
        <p:nvSpPr>
          <p:cNvPr id="3" name="Notes Placeholder 2"/>
          <p:cNvSpPr>
            <a:spLocks noGrp="1"/>
          </p:cNvSpPr>
          <p:nvPr>
            <p:ph type="body" idx="1"/>
          </p:nvPr>
        </p:nvSpPr>
        <p:spPr/>
        <p:txBody>
          <a:bodyPr/>
          <a:lstStyle/>
          <a:p>
            <a:endParaRPr lang="en-SG" sz="1400" dirty="0" smtClean="0">
              <a:latin typeface="Arial" panose="020B0604020202020204" pitchFamily="34" charset="0"/>
            </a:endParaRPr>
          </a:p>
          <a:p>
            <a:r>
              <a:rPr lang="en-US" dirty="0" err="1" smtClean="0">
                <a:solidFill>
                  <a:srgbClr val="000000"/>
                </a:solidFill>
                <a:latin typeface="Arial" panose="020B0604020202020204" pitchFamily="34" charset="0"/>
              </a:rPr>
              <a:t>i</a:t>
            </a:r>
            <a:r>
              <a:rPr lang="en-US" dirty="0" smtClean="0">
                <a:solidFill>
                  <a:srgbClr val="000000"/>
                </a:solidFill>
                <a:latin typeface="Arial" panose="020B0604020202020204" pitchFamily="34" charset="0"/>
              </a:rPr>
              <a:t>. Global Demand-Supply to Buffer: For one, the </a:t>
            </a:r>
            <a:r>
              <a:rPr lang="en-US" b="1" dirty="0" smtClean="0">
                <a:solidFill>
                  <a:srgbClr val="000000"/>
                </a:solidFill>
                <a:latin typeface="Arial" panose="020B0604020202020204" pitchFamily="34" charset="0"/>
              </a:rPr>
              <a:t>bigger picture is for aggregate global supply dynamic </a:t>
            </a:r>
            <a:r>
              <a:rPr lang="en-US" dirty="0" smtClean="0">
                <a:solidFill>
                  <a:srgbClr val="000000"/>
                </a:solidFill>
                <a:latin typeface="Arial" panose="020B0604020202020204" pitchFamily="34" charset="0"/>
              </a:rPr>
              <a:t>to at least </a:t>
            </a:r>
            <a:r>
              <a:rPr lang="en-US" b="1" dirty="0" smtClean="0">
                <a:solidFill>
                  <a:srgbClr val="000000"/>
                </a:solidFill>
                <a:latin typeface="Arial" panose="020B0604020202020204" pitchFamily="34" charset="0"/>
              </a:rPr>
              <a:t>keep apace, if not comfortably outstrip, demand shifts</a:t>
            </a:r>
            <a:r>
              <a:rPr lang="en-US" dirty="0" smtClean="0">
                <a:solidFill>
                  <a:srgbClr val="000000"/>
                </a:solidFill>
                <a:latin typeface="Arial" panose="020B0604020202020204" pitchFamily="34" charset="0"/>
              </a:rPr>
              <a:t>. </a:t>
            </a:r>
          </a:p>
          <a:p>
            <a:r>
              <a:rPr lang="en-US" dirty="0" smtClean="0">
                <a:solidFill>
                  <a:srgbClr val="000000"/>
                </a:solidFill>
                <a:latin typeface="Arial" panose="020B0604020202020204" pitchFamily="34" charset="0"/>
              </a:rPr>
              <a:t>ii. Non-OPEC led Supply Offset: Second, the </a:t>
            </a:r>
            <a:r>
              <a:rPr lang="en-US" b="1" dirty="0" smtClean="0">
                <a:solidFill>
                  <a:srgbClr val="000000"/>
                </a:solidFill>
                <a:latin typeface="Arial" panose="020B0604020202020204" pitchFamily="34" charset="0"/>
              </a:rPr>
              <a:t>of Russia’s crude disruption </a:t>
            </a:r>
            <a:r>
              <a:rPr lang="en-US" dirty="0" smtClean="0">
                <a:solidFill>
                  <a:srgbClr val="000000"/>
                </a:solidFill>
                <a:latin typeface="Arial" panose="020B0604020202020204" pitchFamily="34" charset="0"/>
              </a:rPr>
              <a:t>is likely to be offset elsewhere. OPEC has compelling spare capacity poised for (delayed) output bump-up. Crucially, non-OPEC production outside of Russia has grown significantly, and is set to be flush. </a:t>
            </a:r>
          </a:p>
          <a:p>
            <a:r>
              <a:rPr lang="en-US" dirty="0" smtClean="0">
                <a:solidFill>
                  <a:srgbClr val="000000"/>
                </a:solidFill>
                <a:latin typeface="Arial" panose="020B0604020202020204" pitchFamily="34" charset="0"/>
              </a:rPr>
              <a:t>iii. “Leaky” Russian Oil Sanctions: Notably, the </a:t>
            </a:r>
            <a:r>
              <a:rPr lang="en-US" b="1" dirty="0" smtClean="0">
                <a:solidFill>
                  <a:srgbClr val="000000"/>
                </a:solidFill>
                <a:latin typeface="Arial" panose="020B0604020202020204" pitchFamily="34" charset="0"/>
              </a:rPr>
              <a:t>sanctions could still prove “leaky”</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Russia’s oil leaching into global supplies </a:t>
            </a:r>
            <a:r>
              <a:rPr lang="en-US" dirty="0" smtClean="0">
                <a:solidFill>
                  <a:srgbClr val="000000"/>
                </a:solidFill>
                <a:latin typeface="Arial" panose="020B0604020202020204" pitchFamily="34" charset="0"/>
              </a:rPr>
              <a:t>is </a:t>
            </a:r>
            <a:r>
              <a:rPr lang="en-US" b="1" dirty="0" smtClean="0">
                <a:solidFill>
                  <a:srgbClr val="000000"/>
                </a:solidFill>
                <a:latin typeface="Arial" panose="020B0604020202020204" pitchFamily="34" charset="0"/>
              </a:rPr>
              <a:t>highly likely outcome </a:t>
            </a:r>
            <a:r>
              <a:rPr lang="en-US" dirty="0" smtClean="0">
                <a:solidFill>
                  <a:srgbClr val="000000"/>
                </a:solidFill>
                <a:latin typeface="Arial" panose="020B0604020202020204" pitchFamily="34" charset="0"/>
              </a:rPr>
              <a:t>(and the lived experience). And with Russian oil </a:t>
            </a:r>
            <a:r>
              <a:rPr lang="en-US" b="1" dirty="0" smtClean="0">
                <a:solidFill>
                  <a:srgbClr val="000000"/>
                </a:solidFill>
                <a:latin typeface="Arial" panose="020B0604020202020204" pitchFamily="34" charset="0"/>
              </a:rPr>
              <a:t>at an even deeper discount</a:t>
            </a:r>
            <a:r>
              <a:rPr lang="en-US" dirty="0" smtClean="0">
                <a:solidFill>
                  <a:srgbClr val="000000"/>
                </a:solidFill>
                <a:latin typeface="Arial" panose="020B0604020202020204" pitchFamily="34" charset="0"/>
              </a:rPr>
              <a:t>, perversely </a:t>
            </a:r>
            <a:r>
              <a:rPr lang="en-US" b="1" i="1" dirty="0" smtClean="0">
                <a:solidFill>
                  <a:srgbClr val="000000"/>
                </a:solidFill>
                <a:latin typeface="Arial" panose="020B0604020202020204" pitchFamily="34" charset="0"/>
              </a:rPr>
              <a:t>blunting price upside </a:t>
            </a:r>
            <a:r>
              <a:rPr lang="en-US" dirty="0" smtClean="0">
                <a:solidFill>
                  <a:srgbClr val="000000"/>
                </a:solidFill>
                <a:latin typeface="Arial" panose="020B0604020202020204" pitchFamily="34" charset="0"/>
              </a:rPr>
              <a:t>from sanctions </a:t>
            </a:r>
          </a:p>
          <a:p>
            <a:r>
              <a:rPr lang="en-US" dirty="0" smtClean="0">
                <a:solidFill>
                  <a:srgbClr val="000000"/>
                </a:solidFill>
                <a:latin typeface="Arial" panose="020B0604020202020204" pitchFamily="34" charset="0"/>
              </a:rPr>
              <a:t>iv. US Energy Ascendancy: What’ more, </a:t>
            </a:r>
            <a:r>
              <a:rPr lang="en-US" b="1" dirty="0" smtClean="0">
                <a:solidFill>
                  <a:srgbClr val="000000"/>
                </a:solidFill>
                <a:latin typeface="Arial" panose="020B0604020202020204" pitchFamily="34" charset="0"/>
              </a:rPr>
              <a:t>US ambitions to materially lift energy output</a:t>
            </a:r>
            <a:r>
              <a:rPr lang="en-US" dirty="0" smtClean="0">
                <a:solidFill>
                  <a:srgbClr val="000000"/>
                </a:solidFill>
                <a:latin typeface="Arial" panose="020B0604020202020204" pitchFamily="34" charset="0"/>
              </a:rPr>
              <a:t>, inevitably deepening and solidifying its position as a </a:t>
            </a:r>
            <a:r>
              <a:rPr lang="en-US" b="1" dirty="0" smtClean="0">
                <a:solidFill>
                  <a:srgbClr val="000000"/>
                </a:solidFill>
                <a:latin typeface="Arial" panose="020B0604020202020204" pitchFamily="34" charset="0"/>
              </a:rPr>
              <a:t>net energy exporter </a:t>
            </a:r>
            <a:r>
              <a:rPr lang="en-US" dirty="0" smtClean="0">
                <a:solidFill>
                  <a:srgbClr val="000000"/>
                </a:solidFill>
                <a:latin typeface="Arial" panose="020B0604020202020204" pitchFamily="34" charset="0"/>
              </a:rPr>
              <a:t>is yet another </a:t>
            </a:r>
            <a:r>
              <a:rPr lang="en-US" b="1" dirty="0" smtClean="0">
                <a:solidFill>
                  <a:srgbClr val="000000"/>
                </a:solidFill>
                <a:latin typeface="Arial" panose="020B0604020202020204" pitchFamily="34" charset="0"/>
              </a:rPr>
              <a:t>critical dynamic to check unmitigated upside* in prices</a:t>
            </a:r>
            <a:r>
              <a:rPr lang="en-US" dirty="0" smtClean="0">
                <a:solidFill>
                  <a:srgbClr val="000000"/>
                </a:solidFill>
                <a:latin typeface="Arial" panose="020B0604020202020204" pitchFamily="34" charset="0"/>
              </a:rPr>
              <a:t>. </a:t>
            </a:r>
          </a:p>
          <a:p>
            <a:r>
              <a:rPr lang="en-US" dirty="0" smtClean="0">
                <a:solidFill>
                  <a:srgbClr val="000000"/>
                </a:solidFill>
                <a:latin typeface="Arial" panose="020B0604020202020204" pitchFamily="34" charset="0"/>
              </a:rPr>
              <a:t>v. Beijing Buffer: On the demand-end, </a:t>
            </a:r>
            <a:r>
              <a:rPr lang="en-US" b="1" dirty="0" smtClean="0">
                <a:solidFill>
                  <a:srgbClr val="000000"/>
                </a:solidFill>
                <a:latin typeface="Arial" panose="020B0604020202020204" pitchFamily="34" charset="0"/>
              </a:rPr>
              <a:t>China’s inclination to stockpile during periods of softer prices</a:t>
            </a:r>
            <a:r>
              <a:rPr lang="en-US" dirty="0" smtClean="0">
                <a:solidFill>
                  <a:srgbClr val="000000"/>
                </a:solidFill>
                <a:latin typeface="Arial" panose="020B0604020202020204" pitchFamily="34" charset="0"/>
              </a:rPr>
              <a:t>, provides the </a:t>
            </a:r>
            <a:r>
              <a:rPr lang="en-US" b="1" dirty="0" smtClean="0">
                <a:solidFill>
                  <a:srgbClr val="000000"/>
                </a:solidFill>
                <a:latin typeface="Arial" panose="020B0604020202020204" pitchFamily="34" charset="0"/>
              </a:rPr>
              <a:t>strategic inventory buffer </a:t>
            </a:r>
            <a:r>
              <a:rPr lang="en-US" dirty="0" smtClean="0">
                <a:solidFill>
                  <a:srgbClr val="000000"/>
                </a:solidFill>
                <a:latin typeface="Arial" panose="020B0604020202020204" pitchFamily="34" charset="0"/>
              </a:rPr>
              <a:t>to </a:t>
            </a:r>
            <a:r>
              <a:rPr lang="en-US" b="1" dirty="0" smtClean="0">
                <a:solidFill>
                  <a:srgbClr val="000000"/>
                </a:solidFill>
                <a:latin typeface="Arial" panose="020B0604020202020204" pitchFamily="34" charset="0"/>
              </a:rPr>
              <a:t>dampen bullish oil impulses</a:t>
            </a:r>
            <a:r>
              <a:rPr lang="en-US" dirty="0" smtClean="0">
                <a:solidFill>
                  <a:srgbClr val="000000"/>
                </a:solidFill>
                <a:latin typeface="Arial" panose="020B0604020202020204" pitchFamily="34" charset="0"/>
              </a:rPr>
              <a:t>. Especially as onshore demand recovery remains subpar. </a:t>
            </a:r>
          </a:p>
          <a:p>
            <a:r>
              <a:rPr lang="en-SG" dirty="0" smtClean="0">
                <a:solidFill>
                  <a:srgbClr val="000000"/>
                </a:solidFill>
                <a:latin typeface="Arial" panose="020B0604020202020204" pitchFamily="34" charset="0"/>
              </a:rPr>
              <a:t>	</a:t>
            </a:r>
          </a:p>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23</a:t>
            </a:fld>
            <a:endParaRPr lang="en-US" dirty="0"/>
          </a:p>
        </p:txBody>
      </p:sp>
    </p:spTree>
    <p:extLst>
      <p:ext uri="{BB962C8B-B14F-4D97-AF65-F5344CB8AC3E}">
        <p14:creationId xmlns:p14="http://schemas.microsoft.com/office/powerpoint/2010/main" val="124312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785813"/>
            <a:ext cx="5245100" cy="3933825"/>
          </a:xfrm>
        </p:spPr>
      </p:sp>
      <p:sp>
        <p:nvSpPr>
          <p:cNvPr id="3" name="Notes Placeholder 2"/>
          <p:cNvSpPr>
            <a:spLocks noGrp="1"/>
          </p:cNvSpPr>
          <p:nvPr>
            <p:ph type="body" idx="1"/>
          </p:nvPr>
        </p:nvSpPr>
        <p:spPr/>
        <p:txBody>
          <a:bodyPr/>
          <a:lstStyle/>
          <a:p>
            <a:endParaRPr lang="en-SG" sz="1400" dirty="0" smtClean="0">
              <a:latin typeface="Arial" panose="020B0604020202020204" pitchFamily="34" charset="0"/>
            </a:endParaRPr>
          </a:p>
          <a:p>
            <a:r>
              <a:rPr lang="en-US" dirty="0" err="1" smtClean="0">
                <a:solidFill>
                  <a:srgbClr val="000000"/>
                </a:solidFill>
                <a:latin typeface="Arial" panose="020B0604020202020204" pitchFamily="34" charset="0"/>
              </a:rPr>
              <a:t>i</a:t>
            </a:r>
            <a:r>
              <a:rPr lang="en-US" dirty="0" smtClean="0">
                <a:solidFill>
                  <a:srgbClr val="000000"/>
                </a:solidFill>
                <a:latin typeface="Arial" panose="020B0604020202020204" pitchFamily="34" charset="0"/>
              </a:rPr>
              <a:t>. Global Demand-Supply to Buffer: For one, the </a:t>
            </a:r>
            <a:r>
              <a:rPr lang="en-US" b="1" dirty="0" smtClean="0">
                <a:solidFill>
                  <a:srgbClr val="000000"/>
                </a:solidFill>
                <a:latin typeface="Arial" panose="020B0604020202020204" pitchFamily="34" charset="0"/>
              </a:rPr>
              <a:t>bigger picture is for aggregate global supply dynamic </a:t>
            </a:r>
            <a:r>
              <a:rPr lang="en-US" dirty="0" smtClean="0">
                <a:solidFill>
                  <a:srgbClr val="000000"/>
                </a:solidFill>
                <a:latin typeface="Arial" panose="020B0604020202020204" pitchFamily="34" charset="0"/>
              </a:rPr>
              <a:t>to at least </a:t>
            </a:r>
            <a:r>
              <a:rPr lang="en-US" b="1" dirty="0" smtClean="0">
                <a:solidFill>
                  <a:srgbClr val="000000"/>
                </a:solidFill>
                <a:latin typeface="Arial" panose="020B0604020202020204" pitchFamily="34" charset="0"/>
              </a:rPr>
              <a:t>keep apace, if not comfortably outstrip, demand shifts</a:t>
            </a:r>
            <a:r>
              <a:rPr lang="en-US" dirty="0" smtClean="0">
                <a:solidFill>
                  <a:srgbClr val="000000"/>
                </a:solidFill>
                <a:latin typeface="Arial" panose="020B0604020202020204" pitchFamily="34" charset="0"/>
              </a:rPr>
              <a:t>. </a:t>
            </a:r>
          </a:p>
          <a:p>
            <a:r>
              <a:rPr lang="en-US" dirty="0" smtClean="0">
                <a:solidFill>
                  <a:srgbClr val="000000"/>
                </a:solidFill>
                <a:latin typeface="Arial" panose="020B0604020202020204" pitchFamily="34" charset="0"/>
              </a:rPr>
              <a:t>ii. Non-OPEC led Supply Offset: Second, the </a:t>
            </a:r>
            <a:r>
              <a:rPr lang="en-US" b="1" dirty="0" smtClean="0">
                <a:solidFill>
                  <a:srgbClr val="000000"/>
                </a:solidFill>
                <a:latin typeface="Arial" panose="020B0604020202020204" pitchFamily="34" charset="0"/>
              </a:rPr>
              <a:t>of Russia’s crude disruption </a:t>
            </a:r>
            <a:r>
              <a:rPr lang="en-US" dirty="0" smtClean="0">
                <a:solidFill>
                  <a:srgbClr val="000000"/>
                </a:solidFill>
                <a:latin typeface="Arial" panose="020B0604020202020204" pitchFamily="34" charset="0"/>
              </a:rPr>
              <a:t>is likely to be offset elsewhere. OPEC has compelling spare capacity poised for (delayed) output bump-up. Crucially, non-OPEC production outside of Russia has grown significantly, and is set to be flush. </a:t>
            </a:r>
          </a:p>
          <a:p>
            <a:r>
              <a:rPr lang="en-US" dirty="0" smtClean="0">
                <a:solidFill>
                  <a:srgbClr val="000000"/>
                </a:solidFill>
                <a:latin typeface="Arial" panose="020B0604020202020204" pitchFamily="34" charset="0"/>
              </a:rPr>
              <a:t>iii. “Leaky” Russian Oil Sanctions: Notably, the </a:t>
            </a:r>
            <a:r>
              <a:rPr lang="en-US" b="1" dirty="0" smtClean="0">
                <a:solidFill>
                  <a:srgbClr val="000000"/>
                </a:solidFill>
                <a:latin typeface="Arial" panose="020B0604020202020204" pitchFamily="34" charset="0"/>
              </a:rPr>
              <a:t>sanctions could still prove “leaky”</a:t>
            </a:r>
            <a:r>
              <a:rPr lang="en-US" dirty="0" smtClean="0">
                <a:solidFill>
                  <a:srgbClr val="000000"/>
                </a:solidFill>
                <a:latin typeface="Arial" panose="020B0604020202020204" pitchFamily="34" charset="0"/>
              </a:rPr>
              <a:t>. </a:t>
            </a:r>
            <a:r>
              <a:rPr lang="en-US" b="1" dirty="0" smtClean="0">
                <a:solidFill>
                  <a:srgbClr val="000000"/>
                </a:solidFill>
                <a:latin typeface="Arial" panose="020B0604020202020204" pitchFamily="34" charset="0"/>
              </a:rPr>
              <a:t>Russia’s oil leaching into global supplies </a:t>
            </a:r>
            <a:r>
              <a:rPr lang="en-US" dirty="0" smtClean="0">
                <a:solidFill>
                  <a:srgbClr val="000000"/>
                </a:solidFill>
                <a:latin typeface="Arial" panose="020B0604020202020204" pitchFamily="34" charset="0"/>
              </a:rPr>
              <a:t>is </a:t>
            </a:r>
            <a:r>
              <a:rPr lang="en-US" b="1" dirty="0" smtClean="0">
                <a:solidFill>
                  <a:srgbClr val="000000"/>
                </a:solidFill>
                <a:latin typeface="Arial" panose="020B0604020202020204" pitchFamily="34" charset="0"/>
              </a:rPr>
              <a:t>highly likely outcome </a:t>
            </a:r>
            <a:r>
              <a:rPr lang="en-US" dirty="0" smtClean="0">
                <a:solidFill>
                  <a:srgbClr val="000000"/>
                </a:solidFill>
                <a:latin typeface="Arial" panose="020B0604020202020204" pitchFamily="34" charset="0"/>
              </a:rPr>
              <a:t>(and the lived experience). And with Russian oil </a:t>
            </a:r>
            <a:r>
              <a:rPr lang="en-US" b="1" dirty="0" smtClean="0">
                <a:solidFill>
                  <a:srgbClr val="000000"/>
                </a:solidFill>
                <a:latin typeface="Arial" panose="020B0604020202020204" pitchFamily="34" charset="0"/>
              </a:rPr>
              <a:t>at an even deeper discount</a:t>
            </a:r>
            <a:r>
              <a:rPr lang="en-US" dirty="0" smtClean="0">
                <a:solidFill>
                  <a:srgbClr val="000000"/>
                </a:solidFill>
                <a:latin typeface="Arial" panose="020B0604020202020204" pitchFamily="34" charset="0"/>
              </a:rPr>
              <a:t>, perversely </a:t>
            </a:r>
            <a:r>
              <a:rPr lang="en-US" b="1" i="1" dirty="0" smtClean="0">
                <a:solidFill>
                  <a:srgbClr val="000000"/>
                </a:solidFill>
                <a:latin typeface="Arial" panose="020B0604020202020204" pitchFamily="34" charset="0"/>
              </a:rPr>
              <a:t>blunting price upside </a:t>
            </a:r>
            <a:r>
              <a:rPr lang="en-US" dirty="0" smtClean="0">
                <a:solidFill>
                  <a:srgbClr val="000000"/>
                </a:solidFill>
                <a:latin typeface="Arial" panose="020B0604020202020204" pitchFamily="34" charset="0"/>
              </a:rPr>
              <a:t>from sanctions </a:t>
            </a:r>
          </a:p>
          <a:p>
            <a:r>
              <a:rPr lang="en-US" dirty="0" smtClean="0">
                <a:solidFill>
                  <a:srgbClr val="000000"/>
                </a:solidFill>
                <a:latin typeface="Arial" panose="020B0604020202020204" pitchFamily="34" charset="0"/>
              </a:rPr>
              <a:t>iv. US Energy Ascendancy: What’ more, </a:t>
            </a:r>
            <a:r>
              <a:rPr lang="en-US" b="1" dirty="0" smtClean="0">
                <a:solidFill>
                  <a:srgbClr val="000000"/>
                </a:solidFill>
                <a:latin typeface="Arial" panose="020B0604020202020204" pitchFamily="34" charset="0"/>
              </a:rPr>
              <a:t>US ambitions to materially lift energy output</a:t>
            </a:r>
            <a:r>
              <a:rPr lang="en-US" dirty="0" smtClean="0">
                <a:solidFill>
                  <a:srgbClr val="000000"/>
                </a:solidFill>
                <a:latin typeface="Arial" panose="020B0604020202020204" pitchFamily="34" charset="0"/>
              </a:rPr>
              <a:t>, inevitably deepening and solidifying its position as a </a:t>
            </a:r>
            <a:r>
              <a:rPr lang="en-US" b="1" dirty="0" smtClean="0">
                <a:solidFill>
                  <a:srgbClr val="000000"/>
                </a:solidFill>
                <a:latin typeface="Arial" panose="020B0604020202020204" pitchFamily="34" charset="0"/>
              </a:rPr>
              <a:t>net energy exporter </a:t>
            </a:r>
            <a:r>
              <a:rPr lang="en-US" dirty="0" smtClean="0">
                <a:solidFill>
                  <a:srgbClr val="000000"/>
                </a:solidFill>
                <a:latin typeface="Arial" panose="020B0604020202020204" pitchFamily="34" charset="0"/>
              </a:rPr>
              <a:t>is yet another </a:t>
            </a:r>
            <a:r>
              <a:rPr lang="en-US" b="1" dirty="0" smtClean="0">
                <a:solidFill>
                  <a:srgbClr val="000000"/>
                </a:solidFill>
                <a:latin typeface="Arial" panose="020B0604020202020204" pitchFamily="34" charset="0"/>
              </a:rPr>
              <a:t>critical dynamic to check unmitigated upside* in prices</a:t>
            </a:r>
            <a:r>
              <a:rPr lang="en-US" dirty="0" smtClean="0">
                <a:solidFill>
                  <a:srgbClr val="000000"/>
                </a:solidFill>
                <a:latin typeface="Arial" panose="020B0604020202020204" pitchFamily="34" charset="0"/>
              </a:rPr>
              <a:t>. </a:t>
            </a:r>
          </a:p>
          <a:p>
            <a:r>
              <a:rPr lang="en-US" dirty="0" smtClean="0">
                <a:solidFill>
                  <a:srgbClr val="000000"/>
                </a:solidFill>
                <a:latin typeface="Arial" panose="020B0604020202020204" pitchFamily="34" charset="0"/>
              </a:rPr>
              <a:t>v. Beijing Buffer: On the demand-end, </a:t>
            </a:r>
            <a:r>
              <a:rPr lang="en-US" b="1" dirty="0" smtClean="0">
                <a:solidFill>
                  <a:srgbClr val="000000"/>
                </a:solidFill>
                <a:latin typeface="Arial" panose="020B0604020202020204" pitchFamily="34" charset="0"/>
              </a:rPr>
              <a:t>China’s inclination to stockpile during periods of softer prices</a:t>
            </a:r>
            <a:r>
              <a:rPr lang="en-US" dirty="0" smtClean="0">
                <a:solidFill>
                  <a:srgbClr val="000000"/>
                </a:solidFill>
                <a:latin typeface="Arial" panose="020B0604020202020204" pitchFamily="34" charset="0"/>
              </a:rPr>
              <a:t>, provides the </a:t>
            </a:r>
            <a:r>
              <a:rPr lang="en-US" b="1" dirty="0" smtClean="0">
                <a:solidFill>
                  <a:srgbClr val="000000"/>
                </a:solidFill>
                <a:latin typeface="Arial" panose="020B0604020202020204" pitchFamily="34" charset="0"/>
              </a:rPr>
              <a:t>strategic inventory buffer </a:t>
            </a:r>
            <a:r>
              <a:rPr lang="en-US" dirty="0" smtClean="0">
                <a:solidFill>
                  <a:srgbClr val="000000"/>
                </a:solidFill>
                <a:latin typeface="Arial" panose="020B0604020202020204" pitchFamily="34" charset="0"/>
              </a:rPr>
              <a:t>to </a:t>
            </a:r>
            <a:r>
              <a:rPr lang="en-US" b="1" dirty="0" smtClean="0">
                <a:solidFill>
                  <a:srgbClr val="000000"/>
                </a:solidFill>
                <a:latin typeface="Arial" panose="020B0604020202020204" pitchFamily="34" charset="0"/>
              </a:rPr>
              <a:t>dampen bullish oil impulses</a:t>
            </a:r>
            <a:r>
              <a:rPr lang="en-US" dirty="0" smtClean="0">
                <a:solidFill>
                  <a:srgbClr val="000000"/>
                </a:solidFill>
                <a:latin typeface="Arial" panose="020B0604020202020204" pitchFamily="34" charset="0"/>
              </a:rPr>
              <a:t>. Especially as onshore demand recovery remains subpar. </a:t>
            </a:r>
          </a:p>
          <a:p>
            <a:r>
              <a:rPr lang="en-SG" dirty="0" smtClean="0">
                <a:solidFill>
                  <a:srgbClr val="000000"/>
                </a:solidFill>
                <a:latin typeface="Arial" panose="020B0604020202020204" pitchFamily="34" charset="0"/>
              </a:rPr>
              <a:t>	</a:t>
            </a:r>
          </a:p>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24</a:t>
            </a:fld>
            <a:endParaRPr lang="en-US" dirty="0"/>
          </a:p>
        </p:txBody>
      </p:sp>
    </p:spTree>
    <p:extLst>
      <p:ext uri="{BB962C8B-B14F-4D97-AF65-F5344CB8AC3E}">
        <p14:creationId xmlns:p14="http://schemas.microsoft.com/office/powerpoint/2010/main" val="33029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9687" cy="3840162"/>
          </a:xfrm>
        </p:spPr>
      </p:sp>
      <p:sp>
        <p:nvSpPr>
          <p:cNvPr id="3" name="Notes Placeholder 2"/>
          <p:cNvSpPr>
            <a:spLocks noGrp="1"/>
          </p:cNvSpPr>
          <p:nvPr>
            <p:ph type="body" idx="1"/>
          </p:nvPr>
        </p:nvSpPr>
        <p:spPr/>
        <p:txBody>
          <a:bodyPr/>
          <a:lstStyle/>
          <a:p>
            <a:r>
              <a:rPr lang="en-US" dirty="0" smtClean="0"/>
              <a:t>Thank you Boon </a:t>
            </a:r>
            <a:r>
              <a:rPr lang="en-US" dirty="0" err="1" smtClean="0"/>
              <a:t>Heng</a:t>
            </a:r>
            <a:r>
              <a:rPr lang="en-US" dirty="0" smtClean="0"/>
              <a:t> and</a:t>
            </a:r>
            <a:r>
              <a:rPr lang="en-US" baseline="0" dirty="0" smtClean="0"/>
              <a:t> hello everyone. We will now be turning to the EM Asia section, where the trickiness of navigating the current geo-political landscape mean EM Asia economies need to shore up their </a:t>
            </a:r>
            <a:r>
              <a:rPr lang="en-US" baseline="0" dirty="0" err="1" smtClean="0"/>
              <a:t>defences</a:t>
            </a:r>
            <a:r>
              <a:rPr lang="en-US" baseline="0" dirty="0" smtClean="0"/>
              <a:t> on multiple fronts.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1062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baseline="0" dirty="0" smtClean="0"/>
              <a:t>First of all, amid the flurry of headlines on US tariffs, a natural question is whether EM Asia will be targeted. </a:t>
            </a:r>
          </a:p>
          <a:p>
            <a:pPr marL="171450" indent="-171450">
              <a:buFont typeface="Arial" panose="020B0604020202020204" pitchFamily="34" charset="0"/>
              <a:buChar char="•"/>
            </a:pPr>
            <a:r>
              <a:rPr lang="en-US" sz="1200" b="0" baseline="0" dirty="0" smtClean="0"/>
              <a:t>From tariffs headlines, we see that the US may target all imports from a specific countries, or selected goods. </a:t>
            </a:r>
          </a:p>
          <a:p>
            <a:pPr marL="171450" indent="-171450">
              <a:buFont typeface="Arial" panose="020B0604020202020204" pitchFamily="34" charset="0"/>
              <a:buChar char="•"/>
            </a:pPr>
            <a:r>
              <a:rPr lang="en-US" sz="1200" b="0" baseline="0" dirty="0" smtClean="0"/>
              <a:t>There are several considerations for this. </a:t>
            </a:r>
          </a:p>
          <a:p>
            <a:pPr marL="171450" indent="-171450">
              <a:buFont typeface="Arial" panose="020B0604020202020204" pitchFamily="34" charset="0"/>
              <a:buChar char="•"/>
            </a:pPr>
            <a:r>
              <a:rPr lang="en-US" sz="1200" b="0" baseline="0" dirty="0" smtClean="0"/>
              <a:t>To see if a country may be specifically targeted, one approach the US may undertake is to consider whether an economy has an overall net goods trade surplus with the US. This is because an outsized net goods trade surplus suggests trade imbalances, and the US may want to use tariffs as a tool to correct this imbalance. </a:t>
            </a:r>
          </a:p>
          <a:p>
            <a:pPr marL="171450" indent="-171450">
              <a:buFont typeface="Arial" panose="020B0604020202020204" pitchFamily="34" charset="0"/>
              <a:buChar char="•"/>
            </a:pPr>
            <a:r>
              <a:rPr lang="en-US" sz="1200" b="0" baseline="0" dirty="0" smtClean="0"/>
              <a:t>The goods trade balance is also one of three criteria that the US looks at for its US Treasury report for suspected currency manipulation practices. </a:t>
            </a:r>
          </a:p>
          <a:p>
            <a:pPr marL="171450" indent="-171450">
              <a:buFont typeface="Arial" panose="020B0604020202020204" pitchFamily="34" charset="0"/>
              <a:buChar char="•"/>
            </a:pPr>
            <a:r>
              <a:rPr lang="en-US" sz="1200" b="0" baseline="0" dirty="0" smtClean="0"/>
              <a:t>As of the latest report in November, China, Japan, Korea, Singapore, Taiwan and Vietnam are in the monitoring list, meriting closer monitoring, while Malaysia was removed from this list. </a:t>
            </a:r>
          </a:p>
          <a:p>
            <a:pPr marL="171450" indent="-171450">
              <a:buFont typeface="Arial" panose="020B0604020202020204" pitchFamily="34" charset="0"/>
              <a:buChar char="•"/>
            </a:pPr>
            <a:r>
              <a:rPr lang="en-US" sz="1200" b="0" baseline="0" dirty="0" smtClean="0"/>
              <a:t>The top chart shows the exports, in blue, imports, in orange, and net goods balance, represented by the green dot, of EM Asia economies. </a:t>
            </a:r>
          </a:p>
          <a:p>
            <a:pPr marL="171450" indent="-171450">
              <a:buFont typeface="Arial" panose="020B0604020202020204" pitchFamily="34" charset="0"/>
              <a:buChar char="•"/>
            </a:pPr>
            <a:r>
              <a:rPr lang="en-US" sz="1200" b="0" baseline="0" dirty="0" smtClean="0"/>
              <a:t>We can observe that Vietnam, Korea and India have a higher trade surplus against the US. </a:t>
            </a:r>
          </a:p>
          <a:p>
            <a:pPr marL="171450" indent="-171450">
              <a:buFont typeface="Arial" panose="020B0604020202020204" pitchFamily="34" charset="0"/>
              <a:buChar char="•"/>
            </a:pPr>
            <a:r>
              <a:rPr lang="en-US" sz="1200" b="0" baseline="0" dirty="0" smtClean="0"/>
              <a:t>Notably, some of these countries have already announced some moves. </a:t>
            </a:r>
          </a:p>
          <a:p>
            <a:pPr marL="171450" indent="-171450">
              <a:buFont typeface="Arial" panose="020B0604020202020204" pitchFamily="34" charset="0"/>
              <a:buChar char="•"/>
            </a:pPr>
            <a:r>
              <a:rPr lang="en-US" sz="1200" b="0" baseline="0" dirty="0" smtClean="0"/>
              <a:t>For example, Vietnam announced the imposition of anti-dumping duties on Chinese hot roll coil, which will be effective 8 March, </a:t>
            </a:r>
            <a:r>
              <a:rPr lang="en-US" sz="1200" b="0" baseline="0" dirty="0" err="1" smtClean="0"/>
              <a:t>signalling</a:t>
            </a:r>
            <a:r>
              <a:rPr lang="en-US" sz="1200" b="0" baseline="0" dirty="0" smtClean="0"/>
              <a:t> a pragmatic willingness to impose tariffs on Chinese goods should the need arise under Trump 2.0 threats. To be clear, the tariff was very self serving and not at request of the US but it tells us that there is an economic pragmatism that at times can override the image of close Vietnam-China relations.</a:t>
            </a:r>
          </a:p>
          <a:p>
            <a:pPr marL="171450" indent="-171450">
              <a:buFont typeface="Arial" panose="020B0604020202020204" pitchFamily="34" charset="0"/>
              <a:buChar char="•"/>
            </a:pPr>
            <a:endParaRPr lang="en-US" sz="1200" b="0" baseline="0" dirty="0" smtClean="0"/>
          </a:p>
          <a:p>
            <a:pPr marL="171450" indent="-171450">
              <a:buFont typeface="Arial" panose="020B0604020202020204" pitchFamily="34" charset="0"/>
              <a:buChar char="•"/>
            </a:pPr>
            <a:r>
              <a:rPr lang="en-US" sz="1200" b="0" baseline="0" dirty="0" smtClean="0"/>
              <a:t>Next, if the US wants to target this country, it could choose to impose tariffs on all goods or only specific goods. </a:t>
            </a:r>
          </a:p>
          <a:p>
            <a:pPr marL="171450" indent="-171450">
              <a:buFont typeface="Arial" panose="020B0604020202020204" pitchFamily="34" charset="0"/>
              <a:buChar char="•"/>
            </a:pPr>
            <a:r>
              <a:rPr lang="en-US" sz="1200" b="0" baseline="0" dirty="0" smtClean="0"/>
              <a:t>On this, the US could look at net tariffs differentials to see if US is at an disadvantage.</a:t>
            </a:r>
          </a:p>
          <a:p>
            <a:pPr marL="171450" indent="-171450">
              <a:buFont typeface="Arial" panose="020B0604020202020204" pitchFamily="34" charset="0"/>
              <a:buChar char="•"/>
            </a:pPr>
            <a:r>
              <a:rPr lang="en-US" sz="1200" b="0" baseline="0" dirty="0" smtClean="0"/>
              <a:t>In other words, whether a trade partner imposes higher tariffs on US goods compared to the tariff US imposes on the goods from this trade partner.  </a:t>
            </a:r>
          </a:p>
          <a:p>
            <a:pPr marL="171450" indent="-171450">
              <a:buFont typeface="Arial" panose="020B0604020202020204" pitchFamily="34" charset="0"/>
              <a:buChar char="•"/>
            </a:pPr>
            <a:r>
              <a:rPr lang="en-US" sz="1200" b="0" baseline="0" dirty="0" smtClean="0"/>
              <a:t>The bottom chart shows the variation in net tariff differentials across different goods categories, such as food and beverages, apparels etc. </a:t>
            </a:r>
          </a:p>
          <a:p>
            <a:pPr marL="171450" indent="-171450">
              <a:buFont typeface="Arial" panose="020B0604020202020204" pitchFamily="34" charset="0"/>
              <a:buChar char="•"/>
            </a:pPr>
            <a:r>
              <a:rPr lang="en-US" sz="1200" b="0" baseline="0" dirty="0" smtClean="0"/>
              <a:t>This chart is a box and whiskers chart, so it shows the minimum, the first quartile, median, third quartile and maximum net differentials. </a:t>
            </a:r>
            <a:endParaRPr lang="en-SG" sz="1200" b="0" baseline="0" dirty="0" smtClean="0"/>
          </a:p>
          <a:p>
            <a:pPr marL="171450" indent="-171450">
              <a:buFont typeface="Arial" panose="020B0604020202020204" pitchFamily="34" charset="0"/>
              <a:buChar char="•"/>
            </a:pPr>
            <a:r>
              <a:rPr lang="en-US" sz="1200" b="0" baseline="0" dirty="0" smtClean="0"/>
              <a:t>Taking India for example, across all the goods categories, the lowest tariff differential is -1, while the highest is about 22.6 percentage point. But a good 50% of goods around 0.5percentage points to 3 percentage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Over here, it is worth noting that India stands out in terms of overall net tariff differentials, and may be a potential target.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Already, we have seen news of India trying to pre-empt any tariffs by 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rPr>
              <a:t>It was reported last week that India officials were exploring ways to lower tariffs on a wide range of imports, including cars and chemicals, in a bid to evade Trump's threatened reciprocal levies. The proposals would go much further than previous tariff reductions, like on high-end motorcycles and bourbon whiskey. </a:t>
            </a:r>
          </a:p>
          <a:p>
            <a:pPr marL="171450" indent="-171450">
              <a:buFont typeface="Arial" panose="020B0604020202020204" pitchFamily="34" charset="0"/>
              <a:buChar char="•"/>
            </a:pPr>
            <a:r>
              <a:rPr lang="en-US" sz="1200" b="0" baseline="0" dirty="0" smtClean="0"/>
              <a:t>Those in red boxes are countries who have signed free trade agreements, or FTAs with the US. For Australia and Singapore, the net tariff differential are almost zero across all goods categories. </a:t>
            </a:r>
          </a:p>
          <a:p>
            <a:pPr marL="171450" indent="-171450">
              <a:buFont typeface="Arial" panose="020B0604020202020204" pitchFamily="34" charset="0"/>
              <a:buChar char="•"/>
            </a:pPr>
            <a:r>
              <a:rPr lang="en-US" sz="1200" b="0" baseline="0" dirty="0" smtClean="0"/>
              <a:t>Interestingly, for South Korea who has a FTA with the US, although most goods have zero net tariff differentials, there are still some goods with higher tariffs.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would also like to highlight that FTA is no immunity card for tariffs.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For example, Australia is due to be hit with the 25% tariffs on steel and </a:t>
            </a:r>
            <a:r>
              <a:rPr lang="en-US" b="0" baseline="0" dirty="0" err="1" smtClean="0"/>
              <a:t>aluminium</a:t>
            </a:r>
            <a:r>
              <a:rPr lang="en-US" b="0" baseline="0" dirty="0" smtClean="0"/>
              <a:t> exports due to take effect on March 12, with authorities working for an exemption.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Meanwhile, under Trump 2.0, tariffs on Korea’s light trucks exports, which were initially scheduled to be phased out between 2019-2021, were also extended to 2041.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For example, Trump 1.0  imposed 25% tariff on all steel imports in 2018, which hit Korea, which was in the top five supplies of US steel imports. After negotiations, US imports of South Korean steel are subject to an absolute quota equivalent to 70% of the average volume of South Korea steel imported between 2015-2017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sz="1200"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26</a:t>
            </a:fld>
            <a:endParaRPr lang="en-SG"/>
          </a:p>
        </p:txBody>
      </p:sp>
    </p:spTree>
    <p:extLst>
      <p:ext uri="{BB962C8B-B14F-4D97-AF65-F5344CB8AC3E}">
        <p14:creationId xmlns:p14="http://schemas.microsoft.com/office/powerpoint/2010/main" val="1066845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So now that we have a broad overview of distribution of net tariff differentials across all goods. There are even more questions. </a:t>
            </a:r>
          </a:p>
          <a:p>
            <a:pPr marL="171450" indent="-171450">
              <a:buFont typeface="Arial" panose="020B0604020202020204" pitchFamily="34" charset="0"/>
              <a:buChar char="•"/>
            </a:pPr>
            <a:r>
              <a:rPr lang="en-US" b="0" baseline="0" dirty="0" smtClean="0"/>
              <a:t>For example, what exactly are these goods? Will specific sectors in a country will be hit hard if tariffs are imposed? </a:t>
            </a:r>
          </a:p>
          <a:p>
            <a:pPr marL="171450" indent="-171450">
              <a:buFont typeface="Arial" panose="020B0604020202020204" pitchFamily="34" charset="0"/>
              <a:buChar char="•"/>
            </a:pPr>
            <a:r>
              <a:rPr lang="en-US" b="0" baseline="0" dirty="0" smtClean="0"/>
              <a:t>And also whether these goods are important to the economy from a more macro level? </a:t>
            </a:r>
          </a:p>
          <a:p>
            <a:pPr marL="171450" indent="-171450">
              <a:buFont typeface="Arial" panose="020B0604020202020204" pitchFamily="34" charset="0"/>
              <a:buChar char="•"/>
            </a:pPr>
            <a:r>
              <a:rPr lang="en-US" b="0" baseline="0" dirty="0" smtClean="0"/>
              <a:t>So over here in this table, we have listed the top five goods categories which have the highest weighted net tariffs differentials. In other words, we ranked them based on the product of the net tariff differential and export share of that particular good to the US. </a:t>
            </a:r>
          </a:p>
          <a:p>
            <a:pPr marL="171450" indent="-171450">
              <a:buFont typeface="Arial" panose="020B0604020202020204" pitchFamily="34" charset="0"/>
              <a:buChar char="•"/>
            </a:pPr>
            <a:r>
              <a:rPr lang="en-US" b="0" baseline="0" dirty="0" smtClean="0"/>
              <a:t>We excluded Australia and Singapore because these two economies mostly have zero net tariff differentials. </a:t>
            </a:r>
          </a:p>
          <a:p>
            <a:pPr marL="171450" indent="-171450">
              <a:buFont typeface="Arial" panose="020B0604020202020204" pitchFamily="34" charset="0"/>
              <a:buChar char="•"/>
            </a:pPr>
            <a:r>
              <a:rPr lang="en-US" b="0" baseline="0" dirty="0" smtClean="0"/>
              <a:t>We see that for EM Asia economies, they are mostly agriculture and </a:t>
            </a:r>
            <a:r>
              <a:rPr lang="en-US" b="0" baseline="0" dirty="0" err="1" smtClean="0"/>
              <a:t>labour</a:t>
            </a:r>
            <a:r>
              <a:rPr lang="en-US" b="0" baseline="0" dirty="0" smtClean="0"/>
              <a:t> intensive sectors such as apparel.</a:t>
            </a:r>
          </a:p>
          <a:p>
            <a:pPr marL="171450" indent="-171450">
              <a:buFont typeface="Arial" panose="020B0604020202020204" pitchFamily="34" charset="0"/>
              <a:buChar char="•"/>
            </a:pPr>
            <a:r>
              <a:rPr lang="en-US" b="0" baseline="0" dirty="0" smtClean="0"/>
              <a:t>It is certainly not too surprising to see that governments want to protect these industries considering that so many people are employed in these sectors.</a:t>
            </a:r>
          </a:p>
          <a:p>
            <a:pPr marL="171450" indent="-171450">
              <a:buFont typeface="Arial" panose="020B0604020202020204" pitchFamily="34" charset="0"/>
              <a:buChar char="•"/>
            </a:pPr>
            <a:r>
              <a:rPr lang="en-US" b="0" baseline="0" dirty="0" smtClean="0"/>
              <a:t>Furthermore, domestic food security is also an important consideration  </a:t>
            </a:r>
          </a:p>
          <a:p>
            <a:pPr marL="171450" indent="-171450">
              <a:buFont typeface="Arial" panose="020B0604020202020204" pitchFamily="34" charset="0"/>
              <a:buChar char="•"/>
            </a:pPr>
            <a:r>
              <a:rPr lang="en-US" b="0" baseline="0" dirty="0" smtClean="0"/>
              <a:t>Interestingly, we also see arms and ammunition. This may be a consequence of defense cooperation with the US. </a:t>
            </a:r>
          </a:p>
          <a:p>
            <a:pPr marL="171450" indent="-171450">
              <a:buFont typeface="Arial" panose="020B0604020202020204" pitchFamily="34" charset="0"/>
              <a:buChar char="•"/>
            </a:pPr>
            <a:r>
              <a:rPr lang="en-US" sz="1200" b="0" baseline="0" dirty="0" smtClean="0"/>
              <a:t>The cells in red means that exports of that goods category accounts for at least 2% of total exports to the world. </a:t>
            </a:r>
          </a:p>
          <a:p>
            <a:pPr marL="171450" indent="-171450">
              <a:buFont typeface="Arial" panose="020B0604020202020204" pitchFamily="34" charset="0"/>
              <a:buChar char="•"/>
            </a:pPr>
            <a:r>
              <a:rPr lang="en-US" sz="1200" b="0" baseline="0" dirty="0" smtClean="0"/>
              <a:t>For example, Vietnam is a major furniture manufacturer. </a:t>
            </a:r>
          </a:p>
          <a:p>
            <a:pPr marL="171450" indent="-171450">
              <a:buFont typeface="Arial" panose="020B0604020202020204" pitchFamily="34" charset="0"/>
              <a:buChar char="•"/>
            </a:pPr>
            <a:r>
              <a:rPr lang="en-US" sz="1200" b="0" baseline="0" dirty="0" smtClean="0"/>
              <a:t>Taiwan has a rich automotive industry chain, from parts manufacturing to vehicle assembly with considerable strength. </a:t>
            </a:r>
          </a:p>
          <a:p>
            <a:pPr marL="171450" indent="-171450">
              <a:buFont typeface="Arial" panose="020B0604020202020204" pitchFamily="34" charset="0"/>
              <a:buChar char="•"/>
            </a:pPr>
            <a:r>
              <a:rPr lang="en-US" sz="1200" b="0" baseline="0" dirty="0" smtClean="0"/>
              <a:t>We think the higher weight is largely attributed to car parts as well as components, such as EV batteries. </a:t>
            </a:r>
          </a:p>
          <a:p>
            <a:pPr marL="171450" indent="-171450">
              <a:buFont typeface="Arial" panose="020B0604020202020204" pitchFamily="34" charset="0"/>
              <a:buChar char="•"/>
            </a:pPr>
            <a:r>
              <a:rPr lang="en-US" sz="1200" b="0" baseline="0" dirty="0" smtClean="0"/>
              <a:t>So if tariffs are imposed on these goods, Vietnam and Taiwan may be hit harder. </a:t>
            </a:r>
            <a:endParaRPr lang="en-SG" sz="1200" dirty="0" smtClean="0"/>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27</a:t>
            </a:fld>
            <a:endParaRPr lang="en-SG"/>
          </a:p>
        </p:txBody>
      </p:sp>
    </p:spTree>
    <p:extLst>
      <p:ext uri="{BB962C8B-B14F-4D97-AF65-F5344CB8AC3E}">
        <p14:creationId xmlns:p14="http://schemas.microsoft.com/office/powerpoint/2010/main" val="3971373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Next, the US may not want tackle specific countries but undertake a more sectoral perspective where specific sectors are targeted. </a:t>
            </a:r>
          </a:p>
          <a:p>
            <a:pPr marL="171450" indent="-171450">
              <a:buFont typeface="Arial" panose="020B0604020202020204" pitchFamily="34" charset="0"/>
              <a:buChar char="•"/>
            </a:pPr>
            <a:r>
              <a:rPr lang="en-US" b="0" baseline="0" dirty="0" smtClean="0"/>
              <a:t>This may stem from sectors that are more sensitive to the US such as steel and </a:t>
            </a:r>
            <a:r>
              <a:rPr lang="en-US" b="0" baseline="0" dirty="0" err="1" smtClean="0"/>
              <a:t>aluminium</a:t>
            </a:r>
            <a:r>
              <a:rPr lang="en-US" b="0" baseline="0" dirty="0" smtClean="0"/>
              <a:t>, which the Trump administration has accused other countries of dumping practices – which is the practice that other countries’ steel and aluminum sectors benefiting from state subsidies to lower cost of these exports.</a:t>
            </a:r>
          </a:p>
          <a:p>
            <a:pPr marL="171450" indent="-171450">
              <a:buFont typeface="Arial" panose="020B0604020202020204" pitchFamily="34" charset="0"/>
              <a:buChar char="•"/>
            </a:pPr>
            <a:r>
              <a:rPr lang="en-US" b="0" baseline="0" dirty="0" smtClean="0"/>
              <a:t>So over here, we show AHS, or effectively applied tariffs, on </a:t>
            </a:r>
            <a:r>
              <a:rPr lang="en-US" b="0" baseline="0" dirty="0" err="1" smtClean="0"/>
              <a:t>aluminium</a:t>
            </a:r>
            <a:r>
              <a:rPr lang="en-US" b="0" baseline="0" dirty="0" smtClean="0"/>
              <a:t>, autos, iron and steel, which are goods which US has announced tariffs on. </a:t>
            </a:r>
          </a:p>
          <a:p>
            <a:pPr marL="171450" indent="-171450">
              <a:buFont typeface="Arial" panose="020B0604020202020204" pitchFamily="34" charset="0"/>
              <a:buChar char="•"/>
            </a:pPr>
            <a:r>
              <a:rPr lang="en-US" b="0" baseline="0" dirty="0" smtClean="0"/>
              <a:t>The blue columns indicates the tariffs an economy applies on US exports, while the orange column is the negative of the tariffs US applies on the economy’s exports. </a:t>
            </a:r>
          </a:p>
          <a:p>
            <a:pPr marL="171450" indent="-171450">
              <a:buFont typeface="Arial" panose="020B0604020202020204" pitchFamily="34" charset="0"/>
              <a:buChar char="•"/>
            </a:pPr>
            <a:r>
              <a:rPr lang="en-US" b="0" baseline="0" dirty="0" smtClean="0"/>
              <a:t>The red dot indicates the net tariff differential, and the purple dot is the export share to the US of the particular good. </a:t>
            </a:r>
          </a:p>
          <a:p>
            <a:pPr marL="171450" indent="-171450">
              <a:buFont typeface="Arial" panose="020B0604020202020204" pitchFamily="34" charset="0"/>
              <a:buChar char="•"/>
            </a:pPr>
            <a:r>
              <a:rPr lang="en-US" b="0" baseline="0" dirty="0" smtClean="0"/>
              <a:t>So for example, for </a:t>
            </a:r>
            <a:r>
              <a:rPr lang="en-US" b="0" baseline="0" dirty="0" err="1" smtClean="0"/>
              <a:t>aluminium</a:t>
            </a:r>
            <a:r>
              <a:rPr lang="en-US" b="0" baseline="0" dirty="0" smtClean="0"/>
              <a:t>, Vietnam has the highest net tariff differential of 9.5ppt, and export share about 9%. In contrast, while India has a net tariff differential of about 8%, it may be hit harder on any broad-based </a:t>
            </a:r>
            <a:r>
              <a:rPr lang="en-US" b="0" baseline="0" dirty="0" err="1" smtClean="0"/>
              <a:t>aluminium</a:t>
            </a:r>
            <a:r>
              <a:rPr lang="en-US" b="0" baseline="0" dirty="0" smtClean="0"/>
              <a:t> tariffs, given that its export share is higher at 14%. </a:t>
            </a:r>
          </a:p>
          <a:p>
            <a:pPr marL="171450" indent="-171450">
              <a:buFont typeface="Arial" panose="020B0604020202020204" pitchFamily="34" charset="0"/>
              <a:buChar char="•"/>
            </a:pPr>
            <a:r>
              <a:rPr lang="en-US" b="0" baseline="0" dirty="0" smtClean="0"/>
              <a:t>For autos, we see that many economies have net tariffs differentials as Asian countries do want to protect the auto companies in their countries, and Taiwan and </a:t>
            </a:r>
            <a:r>
              <a:rPr lang="en-US" b="0" baseline="0" dirty="0" err="1" smtClean="0"/>
              <a:t>korea</a:t>
            </a:r>
            <a:r>
              <a:rPr lang="en-US" b="0" baseline="0" dirty="0" smtClean="0"/>
              <a:t> has a notably higher market share. So over here, we need to caveat that due to the way the goods are classified, car parts are included. So if the US targets more specific goods type, the impact may be bigger or smaller based on the specific good that have tariffs imposed on. </a:t>
            </a:r>
          </a:p>
          <a:p>
            <a:pPr marL="171450" indent="-171450">
              <a:buFont typeface="Arial" panose="020B0604020202020204" pitchFamily="34" charset="0"/>
              <a:buChar char="•"/>
            </a:pPr>
            <a:r>
              <a:rPr lang="en-US" b="0" baseline="0" dirty="0" smtClean="0"/>
              <a:t>Moving on to iron &amp; steel, India looks particularly vulnerable. </a:t>
            </a:r>
          </a:p>
          <a:p>
            <a:pPr marL="171450" indent="-171450">
              <a:buFont typeface="Arial" panose="020B0604020202020204" pitchFamily="34" charset="0"/>
              <a:buChar char="•"/>
            </a:pPr>
            <a:r>
              <a:rPr lang="en-US" b="0" baseline="0" dirty="0" smtClean="0"/>
              <a:t>However, we also want to mention Australia specifically, even though it has zero net tariffs and have a relatively modest export share to the US. </a:t>
            </a:r>
          </a:p>
          <a:p>
            <a:pPr marL="171450" indent="-171450">
              <a:buFont typeface="Arial" panose="020B0604020202020204" pitchFamily="34" charset="0"/>
              <a:buChar char="•"/>
            </a:pPr>
            <a:r>
              <a:rPr lang="en-US" b="0" baseline="0" dirty="0" smtClean="0"/>
              <a:t>This is because China is the destination of a large proportion of Australia’s </a:t>
            </a:r>
            <a:r>
              <a:rPr lang="en-US" b="0" baseline="0" dirty="0" err="1" smtClean="0"/>
              <a:t>aluminium</a:t>
            </a:r>
            <a:r>
              <a:rPr lang="en-US" b="0" baseline="0" dirty="0" smtClean="0"/>
              <a:t> (20%) and iron ore (80%) exports and Chinese production of steel has obviously not escaped the attention of White House officials. </a:t>
            </a:r>
          </a:p>
          <a:p>
            <a:pPr marL="171450" indent="-171450">
              <a:buFont typeface="Arial" panose="020B0604020202020204" pitchFamily="34" charset="0"/>
              <a:buChar char="•"/>
            </a:pPr>
            <a:r>
              <a:rPr lang="en-US" b="0" baseline="0" dirty="0" smtClean="0"/>
              <a:t>So while Australia is negotiating an exemption to the imminent tariffs, it will need to convince the Whit House that it will fight Chinese subsidies while not overly subsidizing its own sectors.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We also included electrical machinery and parts given </a:t>
            </a:r>
            <a:r>
              <a:rPr lang="en-US" b="0" baseline="0" dirty="0" smtClean="0"/>
              <a:t>that Trump is also eyeing tariffs </a:t>
            </a:r>
            <a:r>
              <a:rPr lang="en-US" b="0" baseline="0" dirty="0" smtClean="0"/>
              <a:t>on semiconductors and associated </a:t>
            </a:r>
            <a:r>
              <a:rPr lang="en-US" b="0" baseline="0" dirty="0" smtClean="0"/>
              <a:t>devices, and the importance of this sector to the EM Asia economies. </a:t>
            </a:r>
            <a:endParaRPr lang="en-US" b="0" baseline="0" dirty="0" smtClean="0"/>
          </a:p>
          <a:p>
            <a:pPr marL="171450" indent="-171450">
              <a:buFont typeface="Arial" panose="020B0604020202020204" pitchFamily="34" charset="0"/>
              <a:buChar char="•"/>
            </a:pPr>
            <a:r>
              <a:rPr lang="en-US" b="0" baseline="0" dirty="0" smtClean="0"/>
              <a:t>From the chart, India</a:t>
            </a:r>
            <a:r>
              <a:rPr lang="en-US" b="0" baseline="0" dirty="0" smtClean="0"/>
              <a:t>, Indonesia, Thailand may be particularly impacted given higher net tariffs. </a:t>
            </a:r>
          </a:p>
          <a:p>
            <a:pPr marL="171450" indent="-171450">
              <a:buFont typeface="Arial" panose="020B0604020202020204" pitchFamily="34" charset="0"/>
              <a:buChar char="•"/>
            </a:pPr>
            <a:r>
              <a:rPr lang="en-US" b="0" baseline="0" dirty="0" smtClean="0"/>
              <a:t>But given trade interlinkages for electronics cycle within the region, </a:t>
            </a:r>
            <a:r>
              <a:rPr lang="en-US" b="0" baseline="0" dirty="0" smtClean="0"/>
              <a:t>the region is likely to be adversely impact. </a:t>
            </a:r>
          </a:p>
          <a:p>
            <a:pPr marL="171450" indent="-171450">
              <a:buFont typeface="Arial" panose="020B0604020202020204" pitchFamily="34" charset="0"/>
              <a:buChar char="•"/>
            </a:pPr>
            <a:r>
              <a:rPr lang="en-US" b="0" baseline="0" dirty="0" smtClean="0"/>
              <a:t>And </a:t>
            </a:r>
            <a:r>
              <a:rPr lang="en-US" b="0" baseline="0" dirty="0" smtClean="0"/>
              <a:t>we have seen some evidence of authorities wanting to pre-empt any actions by the US. </a:t>
            </a:r>
          </a:p>
          <a:p>
            <a:pPr marL="171450" indent="-171450">
              <a:buFont typeface="Arial" panose="020B0604020202020204" pitchFamily="34" charset="0"/>
              <a:buChar char="•"/>
            </a:pPr>
            <a:r>
              <a:rPr lang="en-US" b="0" baseline="0" dirty="0" smtClean="0"/>
              <a:t>For example, Singapore has taken on a non-quantitative aspect by upping vigilance on reporting requirements, with authorities probing potential fraud in </a:t>
            </a:r>
            <a:r>
              <a:rPr lang="en-US" b="0" baseline="0" dirty="0" err="1" smtClean="0"/>
              <a:t>Nvidia</a:t>
            </a:r>
            <a:r>
              <a:rPr lang="en-US" b="0" baseline="0" dirty="0" smtClean="0"/>
              <a:t> AI chips shipments to China through shipments of servers to Malaysia.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Meanwhile, </a:t>
            </a:r>
            <a:r>
              <a:rPr lang="en-US" sz="1200" dirty="0" smtClean="0"/>
              <a:t>Vietnam has also appeared to</a:t>
            </a:r>
            <a:r>
              <a:rPr lang="en-US" sz="1200" baseline="0" dirty="0" smtClean="0"/>
              <a:t> be pre-empting any US’ targeted actions, imposing </a:t>
            </a:r>
            <a:r>
              <a:rPr lang="en-US" sz="1200" dirty="0" smtClean="0"/>
              <a:t>anti-dumping duties on Chinese hot roll coil effective 8 march had sent steel stocks soaring and at the margin, this perhaps signal a pragmatic willingness to impose tariffs on Chinese goods should the need arise under Trump 2.0 threats.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All in, the</a:t>
            </a:r>
            <a:r>
              <a:rPr lang="en-US" sz="1200" baseline="0" dirty="0" smtClean="0"/>
              <a:t> threat that EM Asia economies may be targeted by the US is a credible 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Even if there are no direct threats, EM Asia economies are also susceptible to adverse trade headwinds, especially from US-China trade headwinds. </a:t>
            </a:r>
            <a:endParaRPr lang="en-US"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0" baseline="0" dirty="0" smtClean="0"/>
              <a:t>Since 2018, the Trump Administration imposed a 25% tariff on all steel imports. South </a:t>
            </a:r>
            <a:r>
              <a:rPr lang="en-US" b="0" baseline="0" dirty="0" err="1" smtClean="0"/>
              <a:t>korea</a:t>
            </a:r>
            <a:r>
              <a:rPr lang="en-US" b="0" baseline="0" dirty="0" smtClean="0"/>
              <a:t>, typically among the top five supplies of US steel imports was one of the first countries to negotiate with the Trump Administration a quota in lieu of the tariff. As a result, US imports of South Korean steel are subject to an absolute quota equivalent to 70% of the average volume of South Korea steel imported between 2015-2017. South Korean officials have urged the Biden </a:t>
            </a:r>
            <a:r>
              <a:rPr lang="en-US" b="0" baseline="0" dirty="0" err="1" smtClean="0"/>
              <a:t>Adminstration</a:t>
            </a:r>
            <a:r>
              <a:rPr lang="en-US" b="0" baseline="0" dirty="0" smtClean="0"/>
              <a:t> to revisit the quota arrangement in light of less restrictive arrangements the Administration has negotiated with the EU and Japan. </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Notably, the issue of global overcapacity in steel and </a:t>
            </a:r>
            <a:r>
              <a:rPr lang="en-US" b="0" baseline="0" dirty="0" err="1" smtClean="0"/>
              <a:t>aluminium</a:t>
            </a:r>
            <a:r>
              <a:rPr lang="en-US" b="0" baseline="0" dirty="0" smtClean="0"/>
              <a:t>, and the role state subsidies play, has been plaguing these sectors for more than a decade. The 2024 report of the Global Forum on Steel Excess Capacity – of which </a:t>
            </a:r>
            <a:r>
              <a:rPr lang="en-US" b="0" baseline="0" dirty="0" err="1" smtClean="0"/>
              <a:t>Ausralia</a:t>
            </a:r>
            <a:r>
              <a:rPr lang="en-US" b="0" baseline="0" dirty="0" smtClean="0"/>
              <a:t> is a member – states that significant over-investment by </a:t>
            </a:r>
            <a:r>
              <a:rPr lang="en-US" b="0" baseline="0" dirty="0" err="1" smtClean="0"/>
              <a:t>coutnries</a:t>
            </a:r>
            <a:r>
              <a:rPr lang="en-US" b="0" baseline="0" dirty="0" smtClean="0"/>
              <a:t> such as China, along with India, Indonesia, Malaysia and Vietnam, continues to ensure overcapacity in steel production. This has caused exports in steel and steel-intensive products to flood international markets, artificially reducing prices. Much of the blame has been laid at China’s door. China’s share of the </a:t>
            </a:r>
            <a:r>
              <a:rPr lang="en-US" b="0" baseline="0" dirty="0" err="1" smtClean="0"/>
              <a:t>aluminium</a:t>
            </a:r>
            <a:r>
              <a:rPr lang="en-US" b="0" baseline="0" dirty="0" smtClean="0"/>
              <a:t> market has increased from 8% to 58% in the past 20 years. </a:t>
            </a:r>
          </a:p>
          <a:p>
            <a:pPr marL="0" indent="0">
              <a:buFont typeface="Arial" panose="020B0604020202020204" pitchFamily="34" charset="0"/>
              <a:buNone/>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baseline="0" dirty="0" smtClean="0"/>
              <a:t>Donald Trump’s trade adviser Peter </a:t>
            </a:r>
            <a:r>
              <a:rPr lang="en-US" b="0" baseline="0" dirty="0" err="1" smtClean="0"/>
              <a:t>Navarrohad</a:t>
            </a:r>
            <a:r>
              <a:rPr lang="en-US" b="0" baseline="0" dirty="0" smtClean="0"/>
              <a:t> said over the weekend that “the US will no longer be a dumping ground for heavily subsidized and unfairly traded </a:t>
            </a:r>
            <a:r>
              <a:rPr lang="en-US" b="0" baseline="0" dirty="0" err="1" smtClean="0"/>
              <a:t>auminium</a:t>
            </a:r>
            <a:r>
              <a:rPr lang="en-US" b="0" baseline="0" dirty="0" smtClean="0"/>
              <a:t>”. Further state that it was not “just strategic competitors like China and Russia” that had exemptions, and specifically naming Australia. </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28</a:t>
            </a:fld>
            <a:endParaRPr lang="en-SG"/>
          </a:p>
        </p:txBody>
      </p:sp>
    </p:spTree>
    <p:extLst>
      <p:ext uri="{BB962C8B-B14F-4D97-AF65-F5344CB8AC3E}">
        <p14:creationId xmlns:p14="http://schemas.microsoft.com/office/powerpoint/2010/main" val="3680389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Apart from the economic implications of tariffs, another aspect is the impact of the current macro developments on EM Asia FX, not withstanding domestic factors. </a:t>
            </a:r>
          </a:p>
          <a:p>
            <a:pPr marL="171450" indent="-171450">
              <a:buFont typeface="Arial" panose="020B0604020202020204" pitchFamily="34" charset="0"/>
              <a:buChar char="•"/>
            </a:pPr>
            <a:r>
              <a:rPr lang="en-US" b="0" baseline="0" dirty="0" smtClean="0"/>
              <a:t>EM Asia FX has been pretty volatile of late. And the two charts here show the 1-month at the money volatility of FX moves. </a:t>
            </a:r>
          </a:p>
          <a:p>
            <a:pPr marL="171450" indent="-171450">
              <a:buFont typeface="Arial" panose="020B0604020202020204" pitchFamily="34" charset="0"/>
              <a:buChar char="•"/>
            </a:pPr>
            <a:r>
              <a:rPr lang="en-US" b="0" baseline="0" dirty="0" smtClean="0"/>
              <a:t>The top charts shows South east </a:t>
            </a:r>
            <a:r>
              <a:rPr lang="en-US" b="0" baseline="0" dirty="0" err="1" smtClean="0"/>
              <a:t>asia</a:t>
            </a:r>
            <a:r>
              <a:rPr lang="en-US" b="0" baseline="0" dirty="0" smtClean="0"/>
              <a:t> currencies, with JPY and CNH given the spillovers of JPY and CNH to these currencies. </a:t>
            </a:r>
          </a:p>
          <a:p>
            <a:pPr marL="171450" indent="-171450">
              <a:buFont typeface="Arial" panose="020B0604020202020204" pitchFamily="34" charset="0"/>
              <a:buChar char="•"/>
            </a:pPr>
            <a:r>
              <a:rPr lang="en-US" b="0" baseline="0" dirty="0" smtClean="0"/>
              <a:t>For example, THB is more susceptible to spillovers from JPY. </a:t>
            </a:r>
          </a:p>
          <a:p>
            <a:pPr marL="171450" indent="-171450">
              <a:buFont typeface="Arial" panose="020B0604020202020204" pitchFamily="34" charset="0"/>
              <a:buChar char="•"/>
            </a:pPr>
            <a:r>
              <a:rPr lang="en-US" b="0" baseline="0" dirty="0" smtClean="0"/>
              <a:t>The bottom chart shows Aussie dollar, Indian rupee, Korean won and Taiwan dollar, and we also observe volatility picking up.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That it may be becoming increasingly difficult to defend currencies can be found in some of the statements by central banks. </a:t>
            </a:r>
          </a:p>
          <a:p>
            <a:pPr marL="171450" indent="-171450">
              <a:buFont typeface="Arial" panose="020B0604020202020204" pitchFamily="34" charset="0"/>
              <a:buChar char="•"/>
            </a:pPr>
            <a:r>
              <a:rPr lang="en-US" b="0" baseline="0" dirty="0" smtClean="0"/>
              <a:t>Notably, Bank Indonesia at their February meeting said that they have been intervening almost everyday, and last week said they are intervening “boldly” to guard the rupiah as the rupiah neared highs seen in 2020. </a:t>
            </a:r>
          </a:p>
          <a:p>
            <a:pPr marL="171450" indent="-171450">
              <a:buFont typeface="Arial" panose="020B0604020202020204" pitchFamily="34" charset="0"/>
              <a:buChar char="•"/>
            </a:pPr>
            <a:r>
              <a:rPr lang="en-US" b="0" baseline="0" dirty="0" smtClean="0"/>
              <a:t>Meanwhile, BNM and BOK made remarks on the heightened FX volatility. </a:t>
            </a:r>
          </a:p>
          <a:p>
            <a:pPr marL="171450" indent="-171450">
              <a:buFont typeface="Arial" panose="020B0604020202020204" pitchFamily="34" charset="0"/>
              <a:buChar char="•"/>
            </a:pPr>
            <a:r>
              <a:rPr lang="en-US" b="0" baseline="0" dirty="0" smtClean="0"/>
              <a:t>VND, in the green line is almost a straight line given its managed exchange rate system by SBV, but are facing problems with reduced FX reserves. </a:t>
            </a:r>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29</a:t>
            </a:fld>
            <a:endParaRPr lang="en-SG"/>
          </a:p>
        </p:txBody>
      </p:sp>
    </p:spTree>
    <p:extLst>
      <p:ext uri="{BB962C8B-B14F-4D97-AF65-F5344CB8AC3E}">
        <p14:creationId xmlns:p14="http://schemas.microsoft.com/office/powerpoint/2010/main" val="2601863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3</a:t>
            </a:fld>
            <a:endParaRPr lang="en-US" dirty="0"/>
          </a:p>
        </p:txBody>
      </p:sp>
    </p:spTree>
    <p:extLst>
      <p:ext uri="{BB962C8B-B14F-4D97-AF65-F5344CB8AC3E}">
        <p14:creationId xmlns:p14="http://schemas.microsoft.com/office/powerpoint/2010/main" val="3607049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This slide is more for information purposes. It details some stylized information on how different central banks may choose to conduct interventions. Some may choose to intervene but not announce, while others may opt to voice their interventions more openly. </a:t>
            </a:r>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30</a:t>
            </a:fld>
            <a:endParaRPr lang="en-SG"/>
          </a:p>
        </p:txBody>
      </p:sp>
    </p:spTree>
    <p:extLst>
      <p:ext uri="{BB962C8B-B14F-4D97-AF65-F5344CB8AC3E}">
        <p14:creationId xmlns:p14="http://schemas.microsoft.com/office/powerpoint/2010/main" val="1738486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baseline="0" dirty="0" smtClean="0"/>
              <a:t>So with that, we will be going through the individual economies one-by-one. </a:t>
            </a:r>
          </a:p>
          <a:p>
            <a:pPr marL="171450" indent="-171450">
              <a:buFont typeface="Arial" panose="020B0604020202020204" pitchFamily="34" charset="0"/>
              <a:buChar char="•"/>
            </a:pPr>
            <a:r>
              <a:rPr lang="en-US" b="0" baseline="0" dirty="0" smtClean="0"/>
              <a:t>But I will first give a brief recap of the notable central bank decisions in the past few weeks, which underscore the tricky balancing act, as several surprises for the market means that things are not as clear-cut. </a:t>
            </a:r>
          </a:p>
          <a:p>
            <a:pPr marL="171450" indent="-171450">
              <a:buFont typeface="Arial" panose="020B0604020202020204" pitchFamily="34" charset="0"/>
              <a:buChar char="•"/>
            </a:pPr>
            <a:r>
              <a:rPr lang="en-US" b="0" baseline="0" dirty="0" smtClean="0"/>
              <a:t>RBA commenced its easing cycle with a 25bps reduction, but hawkish cut as </a:t>
            </a:r>
            <a:r>
              <a:rPr lang="en-US" b="0" baseline="0" dirty="0" err="1" smtClean="0"/>
              <a:t>labour</a:t>
            </a:r>
            <a:r>
              <a:rPr lang="en-US" b="0" baseline="0" dirty="0" smtClean="0"/>
              <a:t> market still appears strong. </a:t>
            </a:r>
          </a:p>
          <a:p>
            <a:pPr marL="171450" indent="-171450">
              <a:buFont typeface="Arial" panose="020B0604020202020204" pitchFamily="34" charset="0"/>
              <a:buChar char="•"/>
            </a:pPr>
            <a:r>
              <a:rPr lang="en-US" sz="1200" b="1" dirty="0" smtClean="0"/>
              <a:t>Bank Indonesia</a:t>
            </a:r>
            <a:r>
              <a:rPr lang="en-US" sz="1200" b="0" baseline="0" dirty="0" smtClean="0"/>
              <a:t> returned to a pause in February following a surprise cut in January. </a:t>
            </a:r>
            <a:r>
              <a:rPr lang="en-US" sz="1200" dirty="0" smtClean="0"/>
              <a:t>BI will</a:t>
            </a:r>
            <a:r>
              <a:rPr lang="en-US" sz="1200" baseline="0" dirty="0" smtClean="0"/>
              <a:t> </a:t>
            </a:r>
            <a:r>
              <a:rPr lang="en-US" sz="1200" dirty="0" smtClean="0"/>
              <a:t>continue</a:t>
            </a:r>
            <a:r>
              <a:rPr lang="en-US" sz="1200" baseline="0" dirty="0" smtClean="0"/>
              <a:t> </a:t>
            </a:r>
            <a:r>
              <a:rPr lang="en-US" sz="1200" dirty="0" smtClean="0"/>
              <a:t>to look for room to ease while grappling with IDR-stability concerns. </a:t>
            </a:r>
          </a:p>
          <a:p>
            <a:pPr marL="171450" indent="-171450">
              <a:buFont typeface="Arial" panose="020B0604020202020204" pitchFamily="34" charset="0"/>
              <a:buChar char="•"/>
            </a:pPr>
            <a:r>
              <a:rPr lang="en-US" sz="1200" b="1" dirty="0" smtClean="0"/>
              <a:t>BSP </a:t>
            </a:r>
            <a:r>
              <a:rPr lang="en-US" sz="1200" b="0" dirty="0" smtClean="0"/>
              <a:t>had</a:t>
            </a:r>
            <a:r>
              <a:rPr lang="en-US" sz="1200" b="0" baseline="0" dirty="0" smtClean="0"/>
              <a:t> a s</a:t>
            </a:r>
            <a:r>
              <a:rPr lang="en-US" sz="1200" dirty="0" smtClean="0"/>
              <a:t>urprise hold at February meeting despite affirmations that BSP remained in an easing cycle. Inclinations to support growth has not faded with pipeline RRR cuts and plans to devise a playbook for FX interventions. </a:t>
            </a:r>
          </a:p>
          <a:p>
            <a:pPr marL="171450" indent="-171450">
              <a:buFont typeface="Arial" panose="020B0604020202020204" pitchFamily="34" charset="0"/>
              <a:buChar char="•"/>
            </a:pPr>
            <a:r>
              <a:rPr lang="en-US" sz="1200" b="1" dirty="0" smtClean="0"/>
              <a:t>Bank of Korea</a:t>
            </a:r>
            <a:r>
              <a:rPr lang="en-US" sz="1200" b="0" baseline="0" dirty="0" smtClean="0"/>
              <a:t> c</a:t>
            </a:r>
            <a:r>
              <a:rPr lang="en-US" sz="1200" dirty="0" smtClean="0"/>
              <a:t>ut rates at February meeting, amid downwardly revised 2025 GDP growth forecasts, but easing pace still dependent on any rebound in household debt and FX markets.</a:t>
            </a:r>
          </a:p>
          <a:p>
            <a:pPr marL="171450" indent="-171450">
              <a:buFont typeface="Arial" panose="020B0604020202020204" pitchFamily="34" charset="0"/>
              <a:buChar char="•"/>
            </a:pPr>
            <a:r>
              <a:rPr lang="en-US" sz="1200" b="1" dirty="0" smtClean="0"/>
              <a:t>Bank of Thailand: </a:t>
            </a:r>
            <a:r>
              <a:rPr lang="en-SG" sz="1200" kern="0" dirty="0" smtClean="0">
                <a:solidFill>
                  <a:sysClr val="windowText" lastClr="000000"/>
                </a:solidFill>
                <a:latin typeface="Arial" panose="020B0604020202020204" pitchFamily="34" charset="0"/>
                <a:cs typeface="Arial" panose="020B0604020202020204" pitchFamily="34" charset="0"/>
              </a:rPr>
              <a:t>Cut rates in February on growth concerns, but ought to see restraints from back-to-back cuts with </a:t>
            </a:r>
            <a:r>
              <a:rPr lang="en-SG" sz="1200" kern="0" dirty="0" err="1" smtClean="0">
                <a:solidFill>
                  <a:sysClr val="windowText" lastClr="000000"/>
                </a:solidFill>
                <a:latin typeface="Arial" panose="020B0604020202020204" pitchFamily="34" charset="0"/>
                <a:cs typeface="Arial" panose="020B0604020202020204" pitchFamily="34" charset="0"/>
              </a:rPr>
              <a:t>BoT’s</a:t>
            </a:r>
            <a:r>
              <a:rPr lang="en-SG" sz="1200" kern="0" dirty="0" smtClean="0">
                <a:solidFill>
                  <a:sysClr val="windowText" lastClr="000000"/>
                </a:solidFill>
                <a:latin typeface="Arial" panose="020B0604020202020204" pitchFamily="34" charset="0"/>
                <a:cs typeface="Arial" panose="020B0604020202020204" pitchFamily="34" charset="0"/>
              </a:rPr>
              <a:t> alluding to structural woes weighing on growth. </a:t>
            </a:r>
          </a:p>
          <a:p>
            <a:pPr marL="171450" indent="-171450">
              <a:buFont typeface="Arial" panose="020B0604020202020204" pitchFamily="34" charset="0"/>
              <a:buChar char="•"/>
            </a:pPr>
            <a:r>
              <a:rPr lang="en-US" sz="1200" b="1" kern="0" dirty="0" smtClean="0">
                <a:solidFill>
                  <a:sysClr val="windowText" lastClr="000000"/>
                </a:solidFill>
                <a:latin typeface="Arial" panose="020B0604020202020204" pitchFamily="34" charset="0"/>
                <a:cs typeface="Arial" panose="020B0604020202020204" pitchFamily="34" charset="0"/>
              </a:rPr>
              <a:t>RBI: </a:t>
            </a:r>
            <a:r>
              <a:rPr lang="en-US" sz="1200" kern="0" dirty="0" smtClean="0">
                <a:solidFill>
                  <a:sysClr val="windowText" lastClr="000000"/>
                </a:solidFill>
                <a:latin typeface="Arial" panose="020B0604020202020204" pitchFamily="34" charset="0"/>
                <a:cs typeface="Arial" panose="020B0604020202020204" pitchFamily="34" charset="0"/>
              </a:rPr>
              <a:t>First cut of the cycle in February. More to come on growth woes, but cautious amid rupee pressures. </a:t>
            </a:r>
            <a:endParaRPr lang="en-US" sz="1200" b="1" dirty="0" smtClean="0"/>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31</a:t>
            </a:fld>
            <a:endParaRPr lang="en-SG"/>
          </a:p>
        </p:txBody>
      </p:sp>
    </p:spTree>
    <p:extLst>
      <p:ext uri="{BB962C8B-B14F-4D97-AF65-F5344CB8AC3E}">
        <p14:creationId xmlns:p14="http://schemas.microsoft.com/office/powerpoint/2010/main" val="64066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To start off, we have </a:t>
            </a:r>
            <a:r>
              <a:rPr lang="en-US" sz="1200" baseline="0" dirty="0" smtClean="0"/>
              <a:t>Thailand. Our tariff assessment is that there are certainly risks given relatively higher net tariff differentials, but will be differentiated across goods. </a:t>
            </a:r>
          </a:p>
          <a:p>
            <a:pPr marL="285750" indent="-285750">
              <a:buFont typeface="Arial" panose="020B0604020202020204" pitchFamily="34" charset="0"/>
              <a:buChar char="•"/>
            </a:pPr>
            <a:r>
              <a:rPr lang="en-US" sz="1200" dirty="0" smtClean="0"/>
              <a:t>In particular,</a:t>
            </a:r>
            <a:r>
              <a:rPr lang="en-US" sz="1200" baseline="0" dirty="0" smtClean="0"/>
              <a:t> </a:t>
            </a:r>
            <a:r>
              <a:rPr lang="en-US" sz="1200" dirty="0" smtClean="0"/>
              <a:t>some sectors (e.g. automobiles) more at vulnerable than others (semiconductors) given supply chain positioning. </a:t>
            </a:r>
            <a:r>
              <a:rPr lang="en-US" sz="1200" baseline="0" dirty="0" smtClean="0"/>
              <a:t>While </a:t>
            </a:r>
            <a:r>
              <a:rPr lang="en-US" sz="1200" dirty="0" smtClean="0"/>
              <a:t>Thailand’s semiconductor</a:t>
            </a:r>
            <a:r>
              <a:rPr lang="en-US" sz="1200" baseline="0" dirty="0" smtClean="0"/>
              <a:t> </a:t>
            </a:r>
            <a:r>
              <a:rPr lang="en-US" sz="1200" dirty="0" smtClean="0"/>
              <a:t>supply chain positioning</a:t>
            </a:r>
            <a:r>
              <a:rPr lang="en-US" sz="1200" baseline="0" dirty="0" smtClean="0"/>
              <a:t> </a:t>
            </a:r>
            <a:r>
              <a:rPr lang="en-US" sz="1200" dirty="0" smtClean="0"/>
              <a:t>imply that they may be less threatened by direct tariffs relative to regional peers such as Vietnam, it is likely to</a:t>
            </a:r>
            <a:r>
              <a:rPr lang="en-US" sz="1200" baseline="0" dirty="0" smtClean="0"/>
              <a:t> get a hit on the automobiles front. </a:t>
            </a:r>
            <a:endParaRPr lang="en-US" sz="1200" dirty="0" smtClean="0"/>
          </a:p>
          <a:p>
            <a:pPr marL="285750" indent="-285750">
              <a:buFont typeface="Arial" panose="020B0604020202020204" pitchFamily="34" charset="0"/>
              <a:buChar char="•"/>
            </a:pPr>
            <a:r>
              <a:rPr lang="en-US" sz="1200" dirty="0" smtClean="0"/>
              <a:t>Meanwhile, their external economic interlinkages via Chinese tourist and export demand channels will weigh on growth. </a:t>
            </a:r>
          </a:p>
          <a:p>
            <a:pPr marL="285750" indent="-285750">
              <a:buFont typeface="Arial" panose="020B0604020202020204" pitchFamily="34" charset="0"/>
              <a:buChar char="•"/>
            </a:pPr>
            <a:r>
              <a:rPr lang="en-US" sz="1200" dirty="0" smtClean="0"/>
              <a:t>Domestic indicators have been disappointing. Notably, Thailand’s Q4 GDP was significantly below expectations. In our view, it is not that the expected consumption boot from fiscal transfers did not come through, as private consumption grew 3.4% YoY with expansion across most categories. Disappointment though came from investment spending,</a:t>
            </a:r>
            <a:r>
              <a:rPr lang="en-US" sz="1200" baseline="0" dirty="0" smtClean="0"/>
              <a:t> where private investment spending was dire, </a:t>
            </a:r>
            <a:r>
              <a:rPr lang="en-US" sz="1200" dirty="0" smtClean="0"/>
              <a:t>contracting 2.1% on a year ago basis. An envisaged Q4 restocking of inventories also did not come through which reflects the soft business sentiments. As such, most of the growth support came from net exports, particularly services exports which is also evident in the services sector’s 3%-pts contribution to the 3.2% gr</a:t>
            </a:r>
            <a:r>
              <a:rPr lang="en-US" sz="1200" b="0" dirty="0" smtClean="0"/>
              <a:t>owth in Q4.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b="0" kern="0" baseline="0" dirty="0" smtClean="0">
                <a:solidFill>
                  <a:sysClr val="windowText" lastClr="000000"/>
                </a:solidFill>
                <a:latin typeface="Arial" panose="020B0604020202020204" pitchFamily="34" charset="0"/>
                <a:cs typeface="Arial" panose="020B0604020202020204" pitchFamily="34" charset="0"/>
              </a:rPr>
              <a:t>In addition, although non-performing loans declined in Q4, there is little comfort as the decline was partly </a:t>
            </a:r>
            <a:r>
              <a:rPr lang="en-SG" sz="1200" b="0" kern="0" dirty="0" smtClean="0">
                <a:solidFill>
                  <a:sysClr val="windowText" lastClr="000000"/>
                </a:solidFill>
                <a:latin typeface="Arial" panose="020B0604020202020204" pitchFamily="34" charset="0"/>
                <a:cs typeface="Arial" panose="020B0604020202020204" pitchFamily="34" charset="0"/>
              </a:rPr>
              <a:t>driven by restructuring measures enabling reclassification rather than economic upturn.</a:t>
            </a:r>
            <a:endParaRPr lang="en-US" sz="1200" b="0" kern="0" dirty="0" smtClean="0">
              <a:solidFill>
                <a:sysClr val="windowText" lastClr="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b="0" kern="0" dirty="0" smtClean="0">
                <a:solidFill>
                  <a:sysClr val="windowText" lastClr="000000"/>
                </a:solidFill>
                <a:latin typeface="Arial" panose="020B0604020202020204" pitchFamily="34" charset="0"/>
                <a:cs typeface="Arial" panose="020B0604020202020204" pitchFamily="34" charset="0"/>
              </a:rPr>
              <a:t>O</a:t>
            </a:r>
            <a:r>
              <a:rPr lang="en-SG" sz="1200" kern="0" dirty="0" smtClean="0">
                <a:solidFill>
                  <a:sysClr val="windowText" lastClr="000000"/>
                </a:solidFill>
                <a:latin typeface="Arial" panose="020B0604020202020204" pitchFamily="34" charset="0"/>
                <a:cs typeface="Arial" panose="020B0604020202020204" pitchFamily="34" charset="0"/>
              </a:rPr>
              <a:t>nto</a:t>
            </a:r>
            <a:r>
              <a:rPr lang="en-SG" sz="1200" kern="0" baseline="0" dirty="0" smtClean="0">
                <a:solidFill>
                  <a:sysClr val="windowText" lastClr="000000"/>
                </a:solidFill>
                <a:latin typeface="Arial" panose="020B0604020202020204" pitchFamily="34" charset="0"/>
                <a:cs typeface="Arial" panose="020B0604020202020204" pitchFamily="34" charset="0"/>
              </a:rPr>
              <a:t> central banks, t</a:t>
            </a:r>
            <a:r>
              <a:rPr lang="en-SG" sz="1200" kern="0" dirty="0" smtClean="0">
                <a:solidFill>
                  <a:sysClr val="windowText" lastClr="000000"/>
                </a:solidFill>
                <a:latin typeface="Arial" panose="020B0604020202020204" pitchFamily="34" charset="0"/>
                <a:cs typeface="Arial" panose="020B0604020202020204" pitchFamily="34" charset="0"/>
              </a:rPr>
              <a:t>he </a:t>
            </a:r>
            <a:r>
              <a:rPr lang="en-SG" sz="1200" kern="0" dirty="0" err="1" smtClean="0">
                <a:solidFill>
                  <a:sysClr val="windowText" lastClr="000000"/>
                </a:solidFill>
                <a:latin typeface="Arial" panose="020B0604020202020204" pitchFamily="34" charset="0"/>
                <a:cs typeface="Arial" panose="020B0604020202020204" pitchFamily="34" charset="0"/>
              </a:rPr>
              <a:t>BoT</a:t>
            </a:r>
            <a:r>
              <a:rPr lang="en-SG" sz="1200" kern="0" dirty="0" smtClean="0">
                <a:solidFill>
                  <a:sysClr val="windowText" lastClr="000000"/>
                </a:solidFill>
                <a:latin typeface="Arial" panose="020B0604020202020204" pitchFamily="34" charset="0"/>
                <a:cs typeface="Arial" panose="020B0604020202020204" pitchFamily="34" charset="0"/>
              </a:rPr>
              <a:t> decision was in line with our call to ease policy rates by 25 bps. While growth concerns were ubiquitous, they should not be extrapolated to extend bets for an outright easing cycle. We refrain from calling for back to back cuts especially as the </a:t>
            </a:r>
            <a:r>
              <a:rPr lang="en-SG" sz="1200" kern="0" dirty="0" err="1" smtClean="0">
                <a:solidFill>
                  <a:sysClr val="windowText" lastClr="000000"/>
                </a:solidFill>
                <a:latin typeface="Arial" panose="020B0604020202020204" pitchFamily="34" charset="0"/>
                <a:cs typeface="Arial" panose="020B0604020202020204" pitchFamily="34" charset="0"/>
              </a:rPr>
              <a:t>BoT's</a:t>
            </a:r>
            <a:r>
              <a:rPr lang="en-SG" sz="1200" kern="0" dirty="0" smtClean="0">
                <a:solidFill>
                  <a:sysClr val="windowText" lastClr="000000"/>
                </a:solidFill>
                <a:latin typeface="Arial" panose="020B0604020202020204" pitchFamily="34" charset="0"/>
                <a:cs typeface="Arial" panose="020B0604020202020204" pitchFamily="34" charset="0"/>
              </a:rPr>
              <a:t> statement alludes to structural woes weighing on growth,</a:t>
            </a:r>
            <a:r>
              <a:rPr lang="en-SG" sz="1200" kern="0" baseline="0" dirty="0" smtClean="0">
                <a:solidFill>
                  <a:sysClr val="windowText" lastClr="000000"/>
                </a:solidFill>
                <a:latin typeface="Arial" panose="020B0604020202020204" pitchFamily="34" charset="0"/>
                <a:cs typeface="Arial" panose="020B0604020202020204" pitchFamily="34" charset="0"/>
              </a:rPr>
              <a:t> and monetary easing may not be the right tool to use for structural factors. </a:t>
            </a:r>
          </a:p>
          <a:p>
            <a:pPr marL="285750" indent="-285750">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32</a:t>
            </a:fld>
            <a:endParaRPr lang="en-SG"/>
          </a:p>
        </p:txBody>
      </p:sp>
    </p:spTree>
    <p:extLst>
      <p:ext uri="{BB962C8B-B14F-4D97-AF65-F5344CB8AC3E}">
        <p14:creationId xmlns:p14="http://schemas.microsoft.com/office/powerpoint/2010/main" val="290375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Next, moving on to Philippines.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Overall, Philippines m</a:t>
            </a:r>
            <a:r>
              <a:rPr lang="en-US" sz="1200" dirty="0" smtClean="0"/>
              <a:t>ay not be prime target for US tariffs, but semiconductors sector</a:t>
            </a:r>
            <a:r>
              <a:rPr lang="en-US" sz="1200" baseline="0" dirty="0" smtClean="0"/>
              <a:t> could get a hit on tariffs imposition.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In addition, </a:t>
            </a:r>
            <a:r>
              <a:rPr lang="en-US" sz="1200" dirty="0" smtClean="0"/>
              <a:t>geo-political headlines with China in</a:t>
            </a:r>
            <a:r>
              <a:rPr lang="en-US" sz="1200" baseline="0" dirty="0" smtClean="0"/>
              <a:t> relation to disputed waters </a:t>
            </a:r>
            <a:r>
              <a:rPr lang="en-US" sz="1200" dirty="0" smtClean="0"/>
              <a:t>presents some tail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Nonetheless, tourism</a:t>
            </a:r>
            <a:r>
              <a:rPr lang="en-US" sz="1200" baseline="0" dirty="0" smtClean="0"/>
              <a:t> growth has been supportive and should remain so, given that r</a:t>
            </a:r>
            <a:r>
              <a:rPr lang="en-US" sz="1200" dirty="0" smtClean="0"/>
              <a:t>ecovery of tourism also still have some way to go.</a:t>
            </a:r>
            <a:r>
              <a:rPr lang="en-US" sz="1200"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For Philippines, our sense is that there are greater risks on the domestic front, relative to external.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In particular, we see heightened downside</a:t>
            </a:r>
            <a:r>
              <a:rPr lang="en-US" sz="1200" dirty="0" smtClean="0"/>
              <a:t> risks for domestic consumption amid poor sentiment.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Downside risks for domestic consumption are increasingly worrying. Despite the holiday season, a survey conducted by Social Weather Stations (SWS) in December revealed that 63% of Filipinos saw themselves as poor, the highest self-rated poverty level in 21 years. This is shown in the right chart below.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baseline="0" dirty="0" smtClean="0"/>
              <a:t>A separate survey by the same organization indicated that the number of Filipino households experiencing involuntary hunger has jumped to 25.9%, the highest since the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t>Accordingly, BSP’s easing bias will be retained, despite the surprise hold in February. </a:t>
            </a:r>
            <a:r>
              <a:rPr lang="en-US" sz="1200" dirty="0" smtClean="0"/>
              <a:t>We see 60%</a:t>
            </a:r>
            <a:r>
              <a:rPr lang="en-US" sz="1200" baseline="0" dirty="0" smtClean="0"/>
              <a:t> probability of a cut at April’s meeting, subject to overall USD conditions. </a:t>
            </a:r>
            <a:endParaRPr lang="en-US" sz="1200" b="1"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33</a:t>
            </a:fld>
            <a:endParaRPr lang="en-SG"/>
          </a:p>
        </p:txBody>
      </p:sp>
    </p:spTree>
    <p:extLst>
      <p:ext uri="{BB962C8B-B14F-4D97-AF65-F5344CB8AC3E}">
        <p14:creationId xmlns:p14="http://schemas.microsoft.com/office/powerpoint/2010/main" val="2712771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On to</a:t>
            </a:r>
            <a:r>
              <a:rPr lang="en-US" sz="1200" baseline="0" dirty="0" smtClean="0"/>
              <a:t> Indonesia, we think that it is n</a:t>
            </a:r>
            <a:r>
              <a:rPr lang="en-US" sz="1200" dirty="0" smtClean="0"/>
              <a:t>ot a prominent target for US tariffs, but other external risks are present</a:t>
            </a:r>
            <a:r>
              <a:rPr lang="en-US" sz="1200" baseline="0" dirty="0" smtClean="0"/>
              <a:t> as current account deficit expected to widen further. </a:t>
            </a:r>
            <a:endParaRPr lang="en-US" sz="1200" dirty="0" smtClean="0"/>
          </a:p>
          <a:p>
            <a:pPr marL="285750" indent="-285750">
              <a:buFont typeface="Arial" panose="020B0604020202020204" pitchFamily="34" charset="0"/>
              <a:buChar char="•"/>
            </a:pPr>
            <a:r>
              <a:rPr lang="en-US" sz="1200" dirty="0" smtClean="0"/>
              <a:t>While palm</a:t>
            </a:r>
            <a:r>
              <a:rPr lang="en-US" sz="1200" baseline="0" dirty="0" smtClean="0"/>
              <a:t> oil prices have been higher in the past few months, this is in large part attributed to poor harvests in Malaysia due to bad weather and flooding. </a:t>
            </a:r>
            <a:r>
              <a:rPr lang="en-SG" sz="1200" kern="1200" dirty="0" smtClean="0">
                <a:solidFill>
                  <a:schemeClr val="tx1"/>
                </a:solidFill>
                <a:effectLst/>
                <a:latin typeface="+mn-lt"/>
                <a:ea typeface="+mn-ea"/>
                <a:cs typeface="+mn-cs"/>
              </a:rPr>
              <a:t>While higher palm oil prices could continue into Q1 on persistent bad weather conditions in Malaysia and higher demand going into/during Ramadan, demand for the whole year is unlikely to rise by much amid growth woes in China and Europe. In addition, bumper harvests for soy (a competing crop for food and fuel) would likely put a lid on price increases. </a:t>
            </a:r>
          </a:p>
          <a:p>
            <a:pPr marL="285750" indent="-285750">
              <a:buFont typeface="Arial" panose="020B0604020202020204" pitchFamily="34" charset="0"/>
              <a:buChar char="•"/>
            </a:pPr>
            <a:r>
              <a:rPr lang="en-US" sz="1200" dirty="0" smtClean="0"/>
              <a:t>Overall, we expect commodity prices to be broadly soft amid global demand woes.</a:t>
            </a:r>
            <a:r>
              <a:rPr lang="en-US" sz="1200" baseline="0" dirty="0" smtClean="0"/>
              <a:t> </a:t>
            </a:r>
          </a:p>
          <a:p>
            <a:pPr marL="285750" indent="-285750">
              <a:buFont typeface="Arial" panose="020B0604020202020204" pitchFamily="34" charset="0"/>
              <a:buChar char="•"/>
            </a:pPr>
            <a:r>
              <a:rPr lang="en-US" sz="1200" baseline="0" dirty="0" smtClean="0"/>
              <a:t>Meanwhile, </a:t>
            </a:r>
            <a:r>
              <a:rPr lang="en-US" sz="1200" dirty="0" smtClean="0"/>
              <a:t>IDR continues to be vulnerable to USD moves,</a:t>
            </a:r>
            <a:r>
              <a:rPr lang="en-US" sz="1200" baseline="0" dirty="0" smtClean="0"/>
              <a:t> especially as domestic risks have been heightened. </a:t>
            </a:r>
          </a:p>
          <a:p>
            <a:pPr marL="285750" indent="-285750">
              <a:buFont typeface="Arial" panose="020B0604020202020204" pitchFamily="34" charset="0"/>
              <a:buChar char="•"/>
            </a:pPr>
            <a:r>
              <a:rPr lang="en-US" sz="1200" baseline="0" dirty="0" smtClean="0"/>
              <a:t>Similar to Philippines, we view d</a:t>
            </a:r>
            <a:r>
              <a:rPr lang="en-US" sz="1200" dirty="0" smtClean="0"/>
              <a:t>omestic risks in Indonesia to be </a:t>
            </a:r>
            <a:r>
              <a:rPr lang="en-US" sz="1200" baseline="0" dirty="0" smtClean="0"/>
              <a:t>more </a:t>
            </a:r>
            <a:r>
              <a:rPr lang="en-US" sz="1200" dirty="0" smtClean="0"/>
              <a:t>accentuated than external risks. </a:t>
            </a:r>
          </a:p>
          <a:p>
            <a:pPr marL="285750" indent="-285750">
              <a:buFont typeface="Arial" panose="020B0604020202020204" pitchFamily="34" charset="0"/>
              <a:buChar char="•"/>
            </a:pPr>
            <a:r>
              <a:rPr lang="en-US" sz="1200" dirty="0" smtClean="0"/>
              <a:t>Firstly, a</a:t>
            </a:r>
            <a:r>
              <a:rPr lang="en-US" sz="1200" baseline="0" dirty="0" smtClean="0"/>
              <a:t> report by University Indonesia showed that Indonesia’s middle class has been shrinking in the past decade. </a:t>
            </a:r>
          </a:p>
          <a:p>
            <a:pPr marL="285750" indent="-285750">
              <a:buFont typeface="Arial" panose="020B0604020202020204" pitchFamily="34" charset="0"/>
              <a:buChar char="•"/>
            </a:pPr>
            <a:r>
              <a:rPr lang="en-US" sz="1200" baseline="0" dirty="0" smtClean="0"/>
              <a:t>In addition, the proportion of university graduates engaging in informal employment has seen a structural upward shift (as shown in the right chart) post-pandemic. This suggests that it is more difficult to find higher-skilled and better paying jobs. </a:t>
            </a:r>
          </a:p>
          <a:p>
            <a:pPr marL="285750" indent="-285750">
              <a:buFont typeface="Arial" panose="020B0604020202020204" pitchFamily="34" charset="0"/>
              <a:buChar char="•"/>
            </a:pPr>
            <a:r>
              <a:rPr lang="en-US" sz="1200" baseline="0" dirty="0" smtClean="0"/>
              <a:t>This combined with a shrinking middle class cast a shadow on resiliency of household spending and presents downside risks to growth. </a:t>
            </a:r>
            <a:endParaRPr lang="en-US" sz="1200" dirty="0" smtClean="0"/>
          </a:p>
          <a:p>
            <a:pPr marL="285750" indent="-285750">
              <a:buFont typeface="Arial" panose="020B0604020202020204" pitchFamily="34" charset="0"/>
              <a:buChar char="•"/>
            </a:pPr>
            <a:r>
              <a:rPr lang="en-US" sz="1200" dirty="0" smtClean="0"/>
              <a:t>Meanwhile,</a:t>
            </a:r>
            <a:r>
              <a:rPr lang="en-US" sz="1200" baseline="0" dirty="0" smtClean="0"/>
              <a:t> f</a:t>
            </a:r>
            <a:r>
              <a:rPr lang="en-US" sz="1200" dirty="0" smtClean="0"/>
              <a:t>iscal situation is a big bugbear</a:t>
            </a:r>
            <a:r>
              <a:rPr lang="en-US" sz="1200" baseline="0" dirty="0" smtClean="0"/>
              <a:t> amid the slew of recent announcements. </a:t>
            </a:r>
          </a:p>
          <a:p>
            <a:pPr marL="285750" indent="-285750">
              <a:buFont typeface="Arial" panose="020B0604020202020204" pitchFamily="34" charset="0"/>
              <a:buChar char="•"/>
            </a:pPr>
            <a:r>
              <a:rPr lang="en-US" sz="1200" baseline="0" dirty="0" smtClean="0"/>
              <a:t>Notably,</a:t>
            </a:r>
            <a:r>
              <a:rPr lang="en-SG" sz="1200" kern="1200" dirty="0" smtClean="0">
                <a:solidFill>
                  <a:schemeClr val="tx1"/>
                </a:solidFill>
                <a:effectLst/>
                <a:latin typeface="+mn-lt"/>
                <a:ea typeface="+mn-ea"/>
                <a:cs typeface="+mn-cs"/>
              </a:rPr>
              <a:t> "Dark Indonesia" protests in recent</a:t>
            </a:r>
            <a:r>
              <a:rPr lang="en-SG" sz="1200" kern="1200" baseline="0" dirty="0" smtClean="0">
                <a:solidFill>
                  <a:schemeClr val="tx1"/>
                </a:solidFill>
                <a:effectLst/>
                <a:latin typeface="+mn-lt"/>
                <a:ea typeface="+mn-ea"/>
                <a:cs typeface="+mn-cs"/>
              </a:rPr>
              <a:t> weeks </a:t>
            </a:r>
            <a:r>
              <a:rPr lang="en-SG" sz="1200" kern="1200" dirty="0" smtClean="0">
                <a:solidFill>
                  <a:schemeClr val="tx1"/>
                </a:solidFill>
                <a:effectLst/>
                <a:latin typeface="+mn-lt"/>
                <a:ea typeface="+mn-ea"/>
                <a:cs typeface="+mn-cs"/>
              </a:rPr>
              <a:t>week stemmed from dissatisfaction around </a:t>
            </a:r>
            <a:r>
              <a:rPr lang="en-SG" sz="1200" b="1" kern="1200" dirty="0" err="1" smtClean="0">
                <a:solidFill>
                  <a:schemeClr val="tx1"/>
                </a:solidFill>
                <a:effectLst/>
                <a:latin typeface="+mn-lt"/>
                <a:ea typeface="+mn-ea"/>
                <a:cs typeface="+mn-cs"/>
              </a:rPr>
              <a:t>Prabowo's</a:t>
            </a:r>
            <a:r>
              <a:rPr lang="en-SG" sz="1200" b="1" kern="1200" dirty="0" smtClean="0">
                <a:solidFill>
                  <a:schemeClr val="tx1"/>
                </a:solidFill>
                <a:effectLst/>
                <a:latin typeface="+mn-lt"/>
                <a:ea typeface="+mn-ea"/>
                <a:cs typeface="+mn-cs"/>
              </a:rPr>
              <a:t> call for ministries to lower the budget spending </a:t>
            </a:r>
            <a:r>
              <a:rPr lang="en-SG" sz="1200" kern="1200" dirty="0" smtClean="0">
                <a:solidFill>
                  <a:schemeClr val="tx1"/>
                </a:solidFill>
                <a:effectLst/>
                <a:latin typeface="+mn-lt"/>
                <a:ea typeface="+mn-ea"/>
                <a:cs typeface="+mn-cs"/>
              </a:rPr>
              <a:t>by Rp306.7tn </a:t>
            </a:r>
            <a:r>
              <a:rPr lang="en-SG" sz="1200" b="1" kern="1200" dirty="0" smtClean="0">
                <a:solidFill>
                  <a:schemeClr val="tx1"/>
                </a:solidFill>
                <a:effectLst/>
                <a:latin typeface="+mn-lt"/>
                <a:ea typeface="+mn-ea"/>
                <a:cs typeface="+mn-cs"/>
              </a:rPr>
              <a:t>(8.5% of approved budget</a:t>
            </a:r>
            <a:r>
              <a:rPr lang="en-SG" sz="1200" kern="1200" dirty="0" smtClean="0">
                <a:solidFill>
                  <a:schemeClr val="tx1"/>
                </a:solidFill>
                <a:effectLst/>
                <a:latin typeface="+mn-lt"/>
                <a:ea typeface="+mn-ea"/>
                <a:cs typeface="+mn-cs"/>
              </a:rPr>
              <a:t>) had seen the health, education and public works ministries announcing budget cuts of 19%, 24% and a whopping 73%, respectively. </a:t>
            </a:r>
          </a:p>
          <a:p>
            <a:pPr marL="285750" indent="-285750">
              <a:buFont typeface="Arial" panose="020B0604020202020204" pitchFamily="34" charset="0"/>
              <a:buChar char="•"/>
            </a:pPr>
            <a:r>
              <a:rPr lang="en-SG" sz="1200" kern="1200" dirty="0" smtClean="0">
                <a:solidFill>
                  <a:schemeClr val="tx1"/>
                </a:solidFill>
                <a:effectLst/>
                <a:latin typeface="+mn-lt"/>
                <a:ea typeface="+mn-ea"/>
                <a:cs typeface="+mn-cs"/>
              </a:rPr>
              <a:t>Initially, these savings were thought to </a:t>
            </a:r>
            <a:r>
              <a:rPr lang="en-SG" sz="1200" b="1" kern="1200" dirty="0" smtClean="0">
                <a:solidFill>
                  <a:schemeClr val="tx1"/>
                </a:solidFill>
                <a:effectLst/>
                <a:latin typeface="+mn-lt"/>
                <a:ea typeface="+mn-ea"/>
                <a:cs typeface="+mn-cs"/>
              </a:rPr>
              <a:t>be re-allocated towards his flagship free lunch programmes and other policy priorities. </a:t>
            </a:r>
            <a:r>
              <a:rPr lang="en-SG" sz="1200" kern="1200" dirty="0" smtClean="0">
                <a:solidFill>
                  <a:schemeClr val="tx1"/>
                </a:solidFill>
                <a:effectLst/>
                <a:latin typeface="+mn-lt"/>
                <a:ea typeface="+mn-ea"/>
                <a:cs typeface="+mn-cs"/>
              </a:rPr>
              <a:t>Estimates had suggested an additional IDR100tn needed to fund </a:t>
            </a:r>
            <a:r>
              <a:rPr lang="en-SG" sz="1200" kern="1200" dirty="0" err="1" smtClean="0">
                <a:solidFill>
                  <a:schemeClr val="tx1"/>
                </a:solidFill>
                <a:effectLst/>
                <a:latin typeface="+mn-lt"/>
                <a:ea typeface="+mn-ea"/>
                <a:cs typeface="+mn-cs"/>
              </a:rPr>
              <a:t>Prabowo's</a:t>
            </a:r>
            <a:r>
              <a:rPr lang="en-SG" sz="1200" kern="1200" dirty="0" smtClean="0">
                <a:solidFill>
                  <a:schemeClr val="tx1"/>
                </a:solidFill>
                <a:effectLst/>
                <a:latin typeface="+mn-lt"/>
                <a:ea typeface="+mn-ea"/>
                <a:cs typeface="+mn-cs"/>
              </a:rPr>
              <a:t> intention to expand the free lunch program to included all 83m recipient by end-2025 on top of the current IDR71tn budget. </a:t>
            </a:r>
          </a:p>
          <a:p>
            <a:pPr marL="285750" indent="-285750">
              <a:buFont typeface="Arial" panose="020B0604020202020204" pitchFamily="34" charset="0"/>
              <a:buChar char="•"/>
            </a:pPr>
            <a:r>
              <a:rPr lang="en-SG" sz="1200" kern="1200" dirty="0" smtClean="0">
                <a:solidFill>
                  <a:schemeClr val="tx1"/>
                </a:solidFill>
                <a:effectLst/>
                <a:latin typeface="+mn-lt"/>
                <a:ea typeface="+mn-ea"/>
                <a:cs typeface="+mn-cs"/>
              </a:rPr>
              <a:t>Last week's announcement of </a:t>
            </a:r>
            <a:r>
              <a:rPr lang="en-SG" sz="1200" kern="1200" dirty="0" err="1" smtClean="0">
                <a:solidFill>
                  <a:schemeClr val="tx1"/>
                </a:solidFill>
                <a:effectLst/>
                <a:latin typeface="+mn-lt"/>
                <a:ea typeface="+mn-ea"/>
                <a:cs typeface="+mn-cs"/>
              </a:rPr>
              <a:t>Danantara</a:t>
            </a:r>
            <a:r>
              <a:rPr lang="en-SG" sz="1200" kern="1200" dirty="0" smtClean="0">
                <a:solidFill>
                  <a:schemeClr val="tx1"/>
                </a:solidFill>
                <a:effectLst/>
                <a:latin typeface="+mn-lt"/>
                <a:ea typeface="+mn-ea"/>
                <a:cs typeface="+mn-cs"/>
              </a:rPr>
              <a:t>, </a:t>
            </a:r>
            <a:r>
              <a:rPr lang="en-SG" sz="1200" b="1" kern="1200" dirty="0" smtClean="0">
                <a:solidFill>
                  <a:schemeClr val="tx1"/>
                </a:solidFill>
                <a:effectLst/>
                <a:latin typeface="+mn-lt"/>
                <a:ea typeface="+mn-ea"/>
                <a:cs typeface="+mn-cs"/>
              </a:rPr>
              <a:t>Indonesia's new sovereign wealth fund</a:t>
            </a:r>
            <a:r>
              <a:rPr lang="en-SG" sz="1200" kern="1200" dirty="0" smtClean="0">
                <a:solidFill>
                  <a:schemeClr val="tx1"/>
                </a:solidFill>
                <a:effectLst/>
                <a:latin typeface="+mn-lt"/>
                <a:ea typeface="+mn-ea"/>
                <a:cs typeface="+mn-cs"/>
              </a:rPr>
              <a:t>, saw President </a:t>
            </a:r>
            <a:r>
              <a:rPr lang="en-SG" sz="1200" kern="1200" dirty="0" err="1" smtClean="0">
                <a:solidFill>
                  <a:schemeClr val="tx1"/>
                </a:solidFill>
                <a:effectLst/>
                <a:latin typeface="+mn-lt"/>
                <a:ea typeface="+mn-ea"/>
                <a:cs typeface="+mn-cs"/>
              </a:rPr>
              <a:t>Prabowo</a:t>
            </a:r>
            <a:r>
              <a:rPr lang="en-SG" sz="1200" kern="1200" dirty="0" smtClean="0">
                <a:solidFill>
                  <a:schemeClr val="tx1"/>
                </a:solidFill>
                <a:effectLst/>
                <a:latin typeface="+mn-lt"/>
                <a:ea typeface="+mn-ea"/>
                <a:cs typeface="+mn-cs"/>
              </a:rPr>
              <a:t> state that </a:t>
            </a:r>
            <a:r>
              <a:rPr lang="en-SG" sz="1200" b="1" kern="1200" dirty="0" smtClean="0">
                <a:solidFill>
                  <a:schemeClr val="tx1"/>
                </a:solidFill>
                <a:effectLst/>
                <a:latin typeface="+mn-lt"/>
                <a:ea typeface="+mn-ea"/>
                <a:cs typeface="+mn-cs"/>
              </a:rPr>
              <a:t>these budget savings will also be channelled to the fund alongside ownership transfer of SOEs to the fund. </a:t>
            </a:r>
            <a:endParaRPr lang="en-SG" sz="1200" b="0" kern="1200" dirty="0" smtClean="0">
              <a:solidFill>
                <a:schemeClr val="tx1"/>
              </a:solidFill>
              <a:effectLst/>
              <a:latin typeface="+mn-lt"/>
              <a:ea typeface="+mn-ea"/>
              <a:cs typeface="+mn-cs"/>
            </a:endParaRPr>
          </a:p>
          <a:p>
            <a:pPr marL="285750" indent="-285750">
              <a:buFont typeface="Arial" panose="020B0604020202020204" pitchFamily="34" charset="0"/>
              <a:buChar char="•"/>
            </a:pPr>
            <a:r>
              <a:rPr lang="en-SG" sz="1200" kern="1200" dirty="0" smtClean="0">
                <a:solidFill>
                  <a:schemeClr val="tx1"/>
                </a:solidFill>
                <a:effectLst/>
                <a:latin typeface="+mn-lt"/>
                <a:ea typeface="+mn-ea"/>
                <a:cs typeface="+mn-cs"/>
              </a:rPr>
              <a:t>On aggregate, </a:t>
            </a:r>
            <a:r>
              <a:rPr lang="en-SG" sz="1200" b="1" kern="1200" dirty="0" smtClean="0">
                <a:solidFill>
                  <a:schemeClr val="tx1"/>
                </a:solidFill>
                <a:effectLst/>
                <a:latin typeface="+mn-lt"/>
                <a:ea typeface="+mn-ea"/>
                <a:cs typeface="+mn-cs"/>
              </a:rPr>
              <a:t>given seemingly enlarged spending needs and clouded sight of the savings re-allocation</a:t>
            </a:r>
            <a:r>
              <a:rPr lang="en-SG" sz="1200" kern="1200" dirty="0" smtClean="0">
                <a:solidFill>
                  <a:schemeClr val="tx1"/>
                </a:solidFill>
                <a:effectLst/>
                <a:latin typeface="+mn-lt"/>
                <a:ea typeface="+mn-ea"/>
                <a:cs typeface="+mn-cs"/>
              </a:rPr>
              <a:t>, the fiscal deficit target will likely need to be lifted. </a:t>
            </a:r>
            <a:r>
              <a:rPr lang="en-SG" sz="1200" kern="1200" dirty="0" err="1" smtClean="0">
                <a:solidFill>
                  <a:schemeClr val="tx1"/>
                </a:solidFill>
                <a:effectLst/>
                <a:latin typeface="+mn-lt"/>
                <a:ea typeface="+mn-ea"/>
                <a:cs typeface="+mn-cs"/>
              </a:rPr>
              <a:t>Afterall</a:t>
            </a:r>
            <a:r>
              <a:rPr lang="en-SG" sz="1200" kern="1200" dirty="0" smtClean="0">
                <a:solidFill>
                  <a:schemeClr val="tx1"/>
                </a:solidFill>
                <a:effectLst/>
                <a:latin typeface="+mn-lt"/>
                <a:ea typeface="+mn-ea"/>
                <a:cs typeface="+mn-cs"/>
              </a:rPr>
              <a:t>, something got to give. On tail risks, extreme austerity could engender social unrest should the desired outcome of a managed fiscal deficit be realised through removal of on the ground programmes rather than trimming inefficiencies.</a:t>
            </a:r>
          </a:p>
          <a:p>
            <a:pPr marL="285750" indent="-285750">
              <a:buFont typeface="Arial" panose="020B0604020202020204" pitchFamily="34" charset="0"/>
              <a:buChar char="•"/>
            </a:pPr>
            <a:r>
              <a:rPr lang="en-US" sz="1200" b="0" u="none" baseline="0" dirty="0" smtClean="0"/>
              <a:t>On Bank Indonesia, the desire to support growth will mean that BI w</a:t>
            </a:r>
            <a:r>
              <a:rPr lang="en-US" sz="1200" dirty="0" smtClean="0"/>
              <a:t>ill continue to keep looking for room to ease, but this will be subject to</a:t>
            </a:r>
            <a:r>
              <a:rPr lang="en-US" sz="1200" baseline="0" dirty="0" smtClean="0"/>
              <a:t> rupiah-stability concerns. Accordingly, it will be a bumpy pathway down. </a:t>
            </a:r>
            <a:endParaRPr lang="en-US" sz="120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34</a:t>
            </a:fld>
            <a:endParaRPr lang="en-SG"/>
          </a:p>
        </p:txBody>
      </p:sp>
    </p:spTree>
    <p:extLst>
      <p:ext uri="{BB962C8B-B14F-4D97-AF65-F5344CB8AC3E}">
        <p14:creationId xmlns:p14="http://schemas.microsoft.com/office/powerpoint/2010/main" val="4137295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Onto Korea, we</a:t>
            </a:r>
            <a:r>
              <a:rPr lang="en-US" sz="1200" baseline="0" dirty="0" smtClean="0"/>
              <a:t> expect </a:t>
            </a:r>
            <a:r>
              <a:rPr lang="en-US" sz="1200" baseline="0" dirty="0" err="1" smtClean="0"/>
              <a:t>korea</a:t>
            </a:r>
            <a:r>
              <a:rPr lang="en-US" sz="1200" baseline="0" dirty="0" smtClean="0"/>
              <a:t> to be more impacted on the tariffs front, both directly or indirectly, such as via i</a:t>
            </a:r>
            <a:r>
              <a:rPr lang="en-US" sz="1200" dirty="0" smtClean="0"/>
              <a:t>mpact of Trump’s executive orders such as EV credits and tariffs on China.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Notably,</a:t>
            </a:r>
            <a:r>
              <a:rPr lang="en-US" sz="1200" baseline="0" dirty="0" smtClean="0"/>
              <a:t> </a:t>
            </a:r>
            <a:r>
              <a:rPr lang="en-US" sz="1200" dirty="0" smtClean="0"/>
              <a:t>Trump’s removal of incentive for EVs will be a setback for automobile and battery sectors with the latter taking a bigger brunt of the hit given their reliance on supplying to American companies. While Korea has seen their small share of batteries imported by the US steadily increase over the year, the export demand is at risk of a sharp plunge in 2025 with EV batteries exports to the US taking up almost a fifth of total EV battery exports.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Meanwhile, external headwinds will drag on the industrial sector which is already at risk of stagnating. Competition from Chinese automobile companies also likely to add further strains.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 the domestic front, political uncertainty persists. Should President Yoon be removed from office or resign, snap elections will be held within 60 days. Nonetheless, the twist and turns in the investigation alongside domestic protests from both ends imply that there is considerable uncertainty over the timeline of the next elections though political pressures may push towards an election in H2 2025.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With overall 2024 growth at just 2% after two quarters of 0.1% </a:t>
            </a:r>
            <a:r>
              <a:rPr lang="en-US" sz="1200" dirty="0" err="1" smtClean="0"/>
              <a:t>QoQ</a:t>
            </a:r>
            <a:r>
              <a:rPr lang="en-US" sz="1200" dirty="0" smtClean="0"/>
              <a:t> expansion in the second half, the </a:t>
            </a:r>
            <a:r>
              <a:rPr lang="en-US" sz="1200" dirty="0" err="1" smtClean="0"/>
              <a:t>BoK</a:t>
            </a:r>
            <a:r>
              <a:rPr lang="en-US" sz="1200" dirty="0" smtClean="0"/>
              <a:t> is likely faced with a negative output gap which underpins their overall tendency towards easing. We expect another cut in late Q2.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a:p>
            <a:pPr marL="285750" indent="-285750" algn="just">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35</a:t>
            </a:fld>
            <a:endParaRPr lang="en-SG"/>
          </a:p>
        </p:txBody>
      </p:sp>
    </p:spTree>
    <p:extLst>
      <p:ext uri="{BB962C8B-B14F-4D97-AF65-F5344CB8AC3E}">
        <p14:creationId xmlns:p14="http://schemas.microsoft.com/office/powerpoint/2010/main" val="147440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Moving</a:t>
            </a:r>
            <a:r>
              <a:rPr lang="en-US" sz="1200" baseline="0" dirty="0" smtClean="0"/>
              <a:t> on to Vietnam, g</a:t>
            </a:r>
            <a:r>
              <a:rPr lang="en-US" sz="1200" dirty="0" smtClean="0"/>
              <a:t>iven the precedence from Trump 1.0, it is certainly tempting to suggest that Vietnam is set to gain on grounds that there may be an acceleration of the China+1 strategy as the US intensified its trade war with China. These gains are likely to be more modest as the Trump administration may apply selected tariffs on Vietnam to protect their industries given that much of the supply chain would have already diversified. The tariff threat is not a theoretical one given that prominent members of the incoming Trump administration such as Vice President Vance were part of the Senate who opposed Vietnam’s classification as market economy which leaves them subjected to more prohibitive trade barriers. </a:t>
            </a:r>
          </a:p>
          <a:p>
            <a:pPr marL="285750" indent="-285750">
              <a:buFont typeface="Arial" panose="020B0604020202020204" pitchFamily="34" charset="0"/>
              <a:buChar char="•"/>
            </a:pPr>
            <a:r>
              <a:rPr lang="en-US" sz="1200" dirty="0" smtClean="0"/>
              <a:t>On</a:t>
            </a:r>
            <a:r>
              <a:rPr lang="en-US" sz="1200" baseline="0" dirty="0" smtClean="0"/>
              <a:t> the domestic front, economic indicators should continue to indicate supported growth, with its monthly industrial production and retail sales due on Thursday. However, o</a:t>
            </a:r>
            <a:r>
              <a:rPr lang="en-US" sz="1200" dirty="0" smtClean="0"/>
              <a:t>fficial GDP growth upgrade to above 8% in 2025 is really too high a bar even as they appear to be accounting for it via an upgrade of inflation target to 4.5-5.0% </a:t>
            </a:r>
            <a:r>
              <a:rPr lang="en-US" sz="1200" dirty="0" err="1" smtClean="0"/>
              <a:t>signalling</a:t>
            </a:r>
            <a:r>
              <a:rPr lang="en-US" sz="1200" dirty="0" smtClean="0"/>
              <a:t> tolerance of higher price pressures alongside SBV’s willingness to adjust credit growth targets. </a:t>
            </a:r>
            <a:endParaRPr lang="en-US" sz="1200" baseline="0" dirty="0" smtClean="0"/>
          </a:p>
          <a:p>
            <a:pPr marL="285750" indent="-285750">
              <a:buFont typeface="Arial" panose="020B0604020202020204" pitchFamily="34" charset="0"/>
              <a:buChar char="•"/>
            </a:pPr>
            <a:r>
              <a:rPr lang="en-US" sz="1200" dirty="0" smtClean="0"/>
              <a:t>Relatedly,</a:t>
            </a:r>
            <a:r>
              <a:rPr lang="en-US" sz="1200" baseline="0" dirty="0" smtClean="0"/>
              <a:t> there also could be a </a:t>
            </a:r>
            <a:r>
              <a:rPr lang="en-US" sz="1200" dirty="0" smtClean="0"/>
              <a:t>possibility of an upgrade by FTSE to be reclassified as an emerging market from their current frontier status under its equity country classification.</a:t>
            </a:r>
            <a:r>
              <a:rPr lang="en-US" sz="1200" baseline="0" dirty="0" smtClean="0"/>
              <a:t> Bu even if an </a:t>
            </a:r>
            <a:r>
              <a:rPr lang="en-US" sz="1200" kern="1200" dirty="0" smtClean="0">
                <a:solidFill>
                  <a:schemeClr val="tx1"/>
                </a:solidFill>
                <a:effectLst/>
                <a:latin typeface="+mn-lt"/>
                <a:ea typeface="+mn-ea"/>
                <a:cs typeface="+mn-cs"/>
              </a:rPr>
              <a:t>upgrade is on the cards for Vietnam, effective </a:t>
            </a:r>
            <a:r>
              <a:rPr lang="en-US" sz="1200" b="1" kern="1200" dirty="0" smtClean="0">
                <a:solidFill>
                  <a:schemeClr val="tx1"/>
                </a:solidFill>
                <a:effectLst/>
                <a:latin typeface="+mn-lt"/>
                <a:ea typeface="+mn-ea"/>
                <a:cs typeface="+mn-cs"/>
              </a:rPr>
              <a:t>inclusion is likely to be phased over a period of 1 year. </a:t>
            </a:r>
            <a:r>
              <a:rPr lang="en-US" sz="1200" kern="1200" dirty="0" smtClean="0">
                <a:solidFill>
                  <a:schemeClr val="tx1"/>
                </a:solidFill>
                <a:effectLst/>
                <a:latin typeface="+mn-lt"/>
                <a:ea typeface="+mn-ea"/>
                <a:cs typeface="+mn-cs"/>
              </a:rPr>
              <a:t> As such, while it has been estimated to bring in US$6billion of annual inflows, the actual impact may be much more constrained considering the cautious macroeconomic backdrop</a:t>
            </a:r>
            <a:r>
              <a:rPr lang="en-SG" sz="1200" kern="1200" dirty="0" smtClean="0">
                <a:solidFill>
                  <a:schemeClr val="tx1"/>
                </a:solidFill>
                <a:effectLst/>
                <a:latin typeface="+mn-lt"/>
                <a:ea typeface="+mn-ea"/>
                <a:cs typeface="+mn-cs"/>
              </a:rPr>
              <a:t>.</a:t>
            </a:r>
            <a:r>
              <a:rPr lang="en-SG"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Furthermore, it is worth nothing that </a:t>
            </a:r>
            <a:r>
              <a:rPr lang="en-US" sz="1200" b="1" kern="1200" dirty="0" smtClean="0">
                <a:solidFill>
                  <a:schemeClr val="tx1"/>
                </a:solidFill>
                <a:effectLst/>
                <a:latin typeface="+mn-lt"/>
                <a:ea typeface="+mn-ea"/>
                <a:cs typeface="+mn-cs"/>
              </a:rPr>
              <a:t>foreign equity outflows from Vietnam equities amounted to US$3billion in 2024 </a:t>
            </a:r>
            <a:r>
              <a:rPr lang="en-US" sz="1200" kern="1200" dirty="0" smtClean="0">
                <a:solidFill>
                  <a:schemeClr val="tx1"/>
                </a:solidFill>
                <a:effectLst/>
                <a:latin typeface="+mn-lt"/>
                <a:ea typeface="+mn-ea"/>
                <a:cs typeface="+mn-cs"/>
              </a:rPr>
              <a:t>and such risk off sentiments have persisted with US$0.5billion of outflows YTD in 2025. </a:t>
            </a:r>
            <a:endParaRPr lang="en-SG" sz="1200" kern="1200" dirty="0" smtClean="0">
              <a:solidFill>
                <a:schemeClr val="tx1"/>
              </a:solidFill>
              <a:effectLst/>
              <a:latin typeface="+mn-lt"/>
              <a:ea typeface="+mn-ea"/>
              <a:cs typeface="+mn-cs"/>
            </a:endParaRPr>
          </a:p>
          <a:p>
            <a:pPr marL="285750" indent="-285750">
              <a:buFont typeface="Arial" panose="020B0604020202020204" pitchFamily="34" charset="0"/>
              <a:buChar char="•"/>
            </a:pPr>
            <a:endParaRPr lang="en-US" sz="1200" dirty="0" smtClean="0"/>
          </a:p>
          <a:p>
            <a:pPr marL="0" indent="0">
              <a:buFont typeface="Arial" panose="020B0604020202020204" pitchFamily="34" charset="0"/>
              <a:buNone/>
            </a:pPr>
            <a:r>
              <a:rPr lang="en-US" sz="1200" dirty="0" smtClean="0"/>
              <a:t>++++</a:t>
            </a:r>
          </a:p>
          <a:p>
            <a:pPr marL="0" indent="0">
              <a:buFont typeface="Arial" panose="020B0604020202020204" pitchFamily="34" charset="0"/>
              <a:buNone/>
            </a:pPr>
            <a:r>
              <a:rPr lang="en-US" sz="1200" dirty="0" smtClean="0"/>
              <a:t>For February, industrial </a:t>
            </a:r>
            <a:r>
              <a:rPr lang="en-US" sz="1200" dirty="0" err="1" smtClean="0"/>
              <a:t>proudciton</a:t>
            </a:r>
            <a:r>
              <a:rPr lang="en-US" sz="1200" dirty="0" smtClean="0"/>
              <a:t> growth is likely to be a faster pace after the lull in January while retail sales should also remain firm although car sales is likely to remain lackluster. </a:t>
            </a:r>
          </a:p>
        </p:txBody>
      </p:sp>
      <p:sp>
        <p:nvSpPr>
          <p:cNvPr id="4" name="Slide Number Placeholder 3"/>
          <p:cNvSpPr>
            <a:spLocks noGrp="1"/>
          </p:cNvSpPr>
          <p:nvPr>
            <p:ph type="sldNum" sz="quarter" idx="10"/>
          </p:nvPr>
        </p:nvSpPr>
        <p:spPr/>
        <p:txBody>
          <a:bodyPr/>
          <a:lstStyle/>
          <a:p>
            <a:fld id="{422D11A1-CF3F-4D4E-A04F-09E794495165}" type="slidenum">
              <a:rPr lang="en-SG" smtClean="0"/>
              <a:t>36</a:t>
            </a:fld>
            <a:endParaRPr lang="en-SG"/>
          </a:p>
        </p:txBody>
      </p:sp>
    </p:spTree>
    <p:extLst>
      <p:ext uri="{BB962C8B-B14F-4D97-AF65-F5344CB8AC3E}">
        <p14:creationId xmlns:p14="http://schemas.microsoft.com/office/powerpoint/2010/main" val="1359143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Down</a:t>
            </a:r>
            <a:r>
              <a:rPr lang="en-US" sz="1200" baseline="0" dirty="0" smtClean="0"/>
              <a:t> under, as previously mentioned, Australia’s </a:t>
            </a:r>
            <a:r>
              <a:rPr lang="en-US" sz="1200" dirty="0" smtClean="0"/>
              <a:t>FTA with the US and trade negotiations may not fully insulate implications from trade war as US-China tensions remain on path for escalation.</a:t>
            </a:r>
          </a:p>
          <a:p>
            <a:pPr marL="285750" indent="-285750">
              <a:buFont typeface="Arial" panose="020B0604020202020204" pitchFamily="34" charset="0"/>
              <a:buChar char="•"/>
            </a:pPr>
            <a:r>
              <a:rPr lang="en-US" sz="1200" dirty="0" smtClean="0"/>
              <a:t>While Q4 GDP expected to accelerate, it is in part on base effects and balance of risks for Q4 GDP print tomorrow (5 Mar) skewed towards downside. Resilient </a:t>
            </a:r>
            <a:r>
              <a:rPr lang="en-US" sz="1200" dirty="0" err="1" smtClean="0"/>
              <a:t>labour</a:t>
            </a:r>
            <a:r>
              <a:rPr lang="en-US" sz="1200" dirty="0" smtClean="0"/>
              <a:t> market cautions RBA’s easing. CPI print is unlikely to affirm another cut in early April but its underlying trend should remain contained and validate the RBA’s complicated kick-off to easing. </a:t>
            </a:r>
          </a:p>
          <a:p>
            <a:pPr marL="285750" indent="-285750">
              <a:buFont typeface="Arial" panose="020B0604020202020204" pitchFamily="34" charset="0"/>
              <a:buChar char="•"/>
            </a:pPr>
            <a:r>
              <a:rPr lang="en-US" sz="1200" b="0" u="none" dirty="0" smtClean="0"/>
              <a:t>On</a:t>
            </a:r>
            <a:r>
              <a:rPr lang="en-US" sz="1200" b="0" u="none" baseline="0" dirty="0" smtClean="0"/>
              <a:t> RBA, we think f</a:t>
            </a:r>
            <a:r>
              <a:rPr lang="en-US" sz="1200" dirty="0" smtClean="0"/>
              <a:t>urther easing by RBA will not be forthcoming amid recent robust job prints. Expect a hold at April’s meeting as Q4 24 retail sales and Q1 </a:t>
            </a:r>
            <a:r>
              <a:rPr lang="en-US" sz="1200" dirty="0" err="1" smtClean="0"/>
              <a:t>labour</a:t>
            </a:r>
            <a:r>
              <a:rPr lang="en-US" sz="1200" dirty="0" smtClean="0"/>
              <a:t> market prints remain resolute. Next cut expected in May on soft spots engendering growth concerns.  </a:t>
            </a:r>
          </a:p>
          <a:p>
            <a:pPr marL="285750" indent="-285750" algn="just">
              <a:buFont typeface="Arial" panose="020B0604020202020204" pitchFamily="34" charset="0"/>
              <a:buChar char="•"/>
            </a:pPr>
            <a:endParaRPr lang="en-US" sz="1200" b="0" u="none"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37</a:t>
            </a:fld>
            <a:endParaRPr lang="en-SG"/>
          </a:p>
        </p:txBody>
      </p:sp>
    </p:spTree>
    <p:extLst>
      <p:ext uri="{BB962C8B-B14F-4D97-AF65-F5344CB8AC3E}">
        <p14:creationId xmlns:p14="http://schemas.microsoft.com/office/powerpoint/2010/main" val="114187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Onto Malaysia, it is s</a:t>
            </a:r>
            <a:r>
              <a:rPr lang="en-US" sz="1200" dirty="0" err="1" smtClean="0"/>
              <a:t>usceptible</a:t>
            </a:r>
            <a:r>
              <a:rPr lang="en-US" sz="1200" dirty="0" smtClean="0"/>
              <a:t> to external headwinds, but still looks to be a in relatively good position amid buoyant investments. </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lang="en-US" sz="1200" dirty="0" smtClean="0"/>
              <a:t>Removal from US Treasury Monitoring list in November as it met one criterion (has a goods trade surplus with the US) in the April and November 2024 report. </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The Malaysian Investment Development Authority recently shared that the country saw a 14.9% YoY growth in approved investments in 2024, of which 66.8% and 31.8% were in the services and manufacturing sector respectively. Approval of projects and creation of new jobs increased 31.3% and 62.8% YoY respectively. We expect the strong growth momentum to continue, even amid headwinds on its sound </a:t>
            </a:r>
            <a:r>
              <a:rPr kumimoji="0" lang="en-US" sz="1200" b="0" i="0" u="none" strike="noStrike" kern="100" cap="none" spc="0" normalizeH="0" baseline="0" noProof="0" dirty="0" err="1"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macrofundamentals</a:t>
            </a: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 </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Malaysia also somewhat stands out as an outlier on resilient growth. </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Q4 GDP growth was revised higher to 5.0% YoY (prelim: 4.8%) as upward revisions to services, construction and manufacturing </a:t>
            </a:r>
            <a:r>
              <a:rPr kumimoji="0" lang="en-US" sz="1200" b="0" i="0" u="none" strike="noStrike" kern="100" cap="none" spc="0" normalizeH="0" baseline="0" noProof="0" dirty="0" err="1"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offsetted</a:t>
            </a: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 a deeper contraction in mining and quarrying activity.</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Meanwhile, inflationary pressures remain contained with headline inflation stable at 1.7% in January (Dec: 1.7%). Looking ahead, inflation is expected to dip for March's and April's prints as the base effects from last year's round of SST revision fades away, but rebound higher from May amid upward pressures could be expected as the SST expansion announced in Budget 2025 last year is due to be implemented that month. More details on the expanded scope are due this quarter. But overall, inflationary is expected to remain stable.  </a:t>
            </a:r>
          </a:p>
          <a:p>
            <a:pPr marL="171450" marR="0" lvl="0" indent="-171450" algn="just" defTabSz="914400" rtl="0" eaLnBrk="1" fontAlgn="auto" latinLnBrk="0" hangingPunct="1">
              <a:lnSpc>
                <a:spcPts val="1100"/>
              </a:lnSpc>
              <a:spcBef>
                <a:spcPts val="0"/>
              </a:spcBef>
              <a:spcAft>
                <a:spcPts val="0"/>
              </a:spcAft>
              <a:buClrTx/>
              <a:buSzTx/>
              <a:buFontTx/>
              <a:buChar char="-"/>
              <a:tabLst/>
              <a:defRPr/>
            </a:pP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For the upcoming meeting this Thursday, BNM is </a:t>
            </a:r>
            <a:r>
              <a:rPr kumimoji="0" lang="en-US" sz="1200" b="1"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set for another hold </a:t>
            </a: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at the upcoming </a:t>
            </a:r>
            <a:r>
              <a:rPr kumimoji="0" lang="en-US" sz="1200" b="0" i="0" u="none" strike="noStrike" kern="100" cap="none" spc="0" normalizeH="0" baseline="0" noProof="0" dirty="0" err="1"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meetingamid</a:t>
            </a: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 resilient growth and contained inflationary pressures, and we expect a prolonged hold. Nonetheless, ringgit volatility still expected given the vulnerability to geo-political </a:t>
            </a:r>
            <a:r>
              <a:rPr kumimoji="0" lang="en-US" sz="1200" b="0" i="0" u="none" strike="noStrike" kern="100" cap="none" spc="0" normalizeH="0" baseline="0" noProof="0" dirty="0" err="1"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rade</a:t>
            </a:r>
            <a:r>
              <a:rPr kumimoji="0" lang="en-US" sz="1200" b="0" i="0" u="none" strike="noStrike" kern="100" cap="none" spc="0" normalizeH="0" baseline="0" noProof="0" dirty="0" smtClean="0">
                <a:ln>
                  <a:noFill/>
                </a:ln>
                <a:solidFill>
                  <a:srgbClr val="002060"/>
                </a:solidFill>
                <a:effectLst/>
                <a:uLnTx/>
                <a:uFillTx/>
                <a:latin typeface="Arial" panose="020B0604020202020204" pitchFamily="34" charset="0"/>
                <a:ea typeface="MS Mincho" panose="02020609040205080304" pitchFamily="49" charset="-128"/>
                <a:cs typeface="Arial" panose="020B0604020202020204" pitchFamily="34" charset="0"/>
              </a:rPr>
              <a:t> tensions. </a:t>
            </a:r>
          </a:p>
        </p:txBody>
      </p:sp>
      <p:sp>
        <p:nvSpPr>
          <p:cNvPr id="4" name="Slide Number Placeholder 3"/>
          <p:cNvSpPr>
            <a:spLocks noGrp="1"/>
          </p:cNvSpPr>
          <p:nvPr>
            <p:ph type="sldNum" sz="quarter" idx="10"/>
          </p:nvPr>
        </p:nvSpPr>
        <p:spPr/>
        <p:txBody>
          <a:bodyPr/>
          <a:lstStyle/>
          <a:p>
            <a:fld id="{422D11A1-CF3F-4D4E-A04F-09E794495165}" type="slidenum">
              <a:rPr lang="en-SG" smtClean="0"/>
              <a:t>38</a:t>
            </a:fld>
            <a:endParaRPr lang="en-SG"/>
          </a:p>
        </p:txBody>
      </p:sp>
    </p:spTree>
    <p:extLst>
      <p:ext uri="{BB962C8B-B14F-4D97-AF65-F5344CB8AC3E}">
        <p14:creationId xmlns:p14="http://schemas.microsoft.com/office/powerpoint/2010/main" val="2477391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Moving to India, we see higher risk given elevated net tariffs differentials; telling that India has taken steps to strengthen diplomatic ties with the US (e.g. repatriate illegal Indian immigrants) and considering tariff reductions for US imports.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Recent</a:t>
            </a:r>
            <a:r>
              <a:rPr lang="en-US" sz="1200" baseline="0" dirty="0" smtClean="0"/>
              <a:t> portfolio outflows and attendant pressure on the rupee may also be a reflection of this.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On the domestic front,</a:t>
            </a:r>
            <a:r>
              <a:rPr lang="en-US" sz="1200" baseline="0" dirty="0" smtClean="0"/>
              <a:t> growth concerns have been brewing amid a </a:t>
            </a:r>
            <a:r>
              <a:rPr lang="en-US" sz="1200" dirty="0" smtClean="0"/>
              <a:t>noticeable stress on middle income households. </a:t>
            </a:r>
          </a:p>
          <a:p>
            <a:pPr marL="285750" indent="-285750">
              <a:buFont typeface="Arial" panose="020B0604020202020204" pitchFamily="34" charset="0"/>
              <a:buChar char="•"/>
            </a:pPr>
            <a:r>
              <a:rPr lang="en-US" sz="1200" dirty="0" smtClean="0"/>
              <a:t>Fiscal consolidation was slightly better than anticipated (from an already commendable path to deficit reduction). FY25 fiscal deficit expected to be 4.8% of GDP from earlier estimates of 4.9%. FY26 deficit is targeted to be 4.4% from earlier projections of 4.5%.</a:t>
            </a:r>
            <a:r>
              <a:rPr lang="en-US" sz="1200" baseline="0" dirty="0" smtClean="0"/>
              <a:t> But risks tilted towards fiscal slippages driven by shortfall in tax collections. </a:t>
            </a:r>
          </a:p>
          <a:p>
            <a:pPr marL="285750" indent="-285750">
              <a:buFont typeface="Arial" panose="020B0604020202020204" pitchFamily="34" charset="0"/>
              <a:buChar char="•"/>
            </a:pPr>
            <a:r>
              <a:rPr lang="en-US" sz="1200" baseline="0" dirty="0" smtClean="0"/>
              <a:t>On RBI, it has commenced its easing cycle under the new RBI Governor Malhotra, marking a dovish shift </a:t>
            </a:r>
            <a:r>
              <a:rPr lang="en-US" sz="1200" dirty="0" smtClean="0"/>
              <a:t>swapping exceptional abstinence from easing for judicious activism to pre-empt a hard-landing. </a:t>
            </a:r>
            <a:r>
              <a:rPr lang="en-US" sz="1200" dirty="0" err="1" smtClean="0"/>
              <a:t>Afterall</a:t>
            </a:r>
            <a:r>
              <a:rPr lang="en-US" sz="1200" dirty="0" smtClean="0"/>
              <a:t>, despite mild reversal of dis-inflation, exceptionally elevated real (core) rates mean that scope for RBI cuts is merely moderated, not overturned. Nonetheless,</a:t>
            </a:r>
            <a:r>
              <a:rPr lang="en-US" sz="1200" baseline="0" dirty="0" smtClean="0"/>
              <a:t> the dovish shift presided by the new governor should not be taken that that he is an unmitigated dove. We expect</a:t>
            </a:r>
            <a:r>
              <a:rPr lang="en-US" sz="1200" dirty="0" smtClean="0"/>
              <a:t> a bumpy rate cut path contingent on dis-inflation restores is par for the course,</a:t>
            </a:r>
            <a:r>
              <a:rPr lang="en-US" sz="1200" baseline="0" dirty="0" smtClean="0"/>
              <a:t> but he will be wary of being unduly hawkish. </a:t>
            </a: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39</a:t>
            </a:fld>
            <a:endParaRPr lang="en-SG" dirty="0"/>
          </a:p>
        </p:txBody>
      </p:sp>
    </p:spTree>
    <p:extLst>
      <p:ext uri="{BB962C8B-B14F-4D97-AF65-F5344CB8AC3E}">
        <p14:creationId xmlns:p14="http://schemas.microsoft.com/office/powerpoint/2010/main" val="273391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4</a:t>
            </a:fld>
            <a:endParaRPr lang="en-US" dirty="0"/>
          </a:p>
        </p:txBody>
      </p:sp>
    </p:spTree>
    <p:extLst>
      <p:ext uri="{BB962C8B-B14F-4D97-AF65-F5344CB8AC3E}">
        <p14:creationId xmlns:p14="http://schemas.microsoft.com/office/powerpoint/2010/main" val="2256371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u="none" dirty="0" smtClean="0"/>
              <a:t>Taiwan</a:t>
            </a:r>
            <a:r>
              <a:rPr lang="en-US" sz="1200" b="0" u="none" baseline="0" dirty="0" smtClean="0"/>
              <a:t> does have some external risks w</a:t>
            </a:r>
            <a:r>
              <a:rPr lang="en-US" sz="1200" dirty="0" smtClean="0"/>
              <a:t>ith semiconductor getting an increasingly larger share of exports, reliance becomes risky. Downside risks of actual semiconductor demand alongside lofty valuations of its leading semiconductor manufacturers. </a:t>
            </a:r>
          </a:p>
          <a:p>
            <a:pPr marL="285750" indent="-285750">
              <a:buFont typeface="Arial" panose="020B0604020202020204" pitchFamily="34" charset="0"/>
              <a:buChar char="•"/>
            </a:pPr>
            <a:r>
              <a:rPr lang="en-US" sz="1200" dirty="0" smtClean="0"/>
              <a:t>Domestic</a:t>
            </a:r>
            <a:r>
              <a:rPr lang="en-US" sz="1200" baseline="0" dirty="0" smtClean="0"/>
              <a:t> growth however has been surprisingly strong. </a:t>
            </a:r>
          </a:p>
          <a:p>
            <a:pPr marL="285750" indent="-285750">
              <a:buFont typeface="Arial" panose="020B0604020202020204" pitchFamily="34" charset="0"/>
              <a:buChar char="•"/>
            </a:pPr>
            <a:r>
              <a:rPr lang="en-SG" sz="1200" kern="0" dirty="0" smtClean="0">
                <a:solidFill>
                  <a:srgbClr val="002060"/>
                </a:solidFill>
                <a:latin typeface="Arial" panose="020B0604020202020204" pitchFamily="34" charset="0"/>
                <a:cs typeface="Arial" panose="020B0604020202020204" pitchFamily="34" charset="0"/>
              </a:rPr>
              <a:t>Notably, Taiwan's Q4 GDP was revised upwards 1.8% YoY in its advance estimate to 2.9% YoY was on the back of upward revision to private consumption from 1.9% to 2.5% while exports growth was stronger than expected at 8.9% YoY from 8.2% YoY. Admittedly, domestic demand has been resilient in Taiwan. </a:t>
            </a:r>
          </a:p>
          <a:p>
            <a:pPr marL="285750" indent="-285750">
              <a:buFont typeface="Arial" panose="020B0604020202020204" pitchFamily="34" charset="0"/>
              <a:buChar char="•"/>
            </a:pPr>
            <a:r>
              <a:rPr lang="en-SG" sz="1200" kern="0" dirty="0" smtClean="0">
                <a:solidFill>
                  <a:srgbClr val="002060"/>
                </a:solidFill>
                <a:latin typeface="Arial" panose="020B0604020202020204" pitchFamily="34" charset="0"/>
                <a:cs typeface="Arial" panose="020B0604020202020204" pitchFamily="34" charset="0"/>
              </a:rPr>
              <a:t>Nonetheless, a hike by CBC is kept at bay amid trade and growth headwinds as reflect by a downgrade of the 2025 GDP forecast by the authorities from 3.3% to 3.1%. Notably, the growth downgrade was also said to be in part due to larger budget cuts. Furthermore, with CPI forecast remaining at 1.9% in 2025, the CBC will likely lean on the cautious side of the policy calculus for now. </a:t>
            </a:r>
          </a:p>
          <a:p>
            <a:pPr marL="285750" indent="-285750">
              <a:buFont typeface="Arial" panose="020B0604020202020204" pitchFamily="34" charset="0"/>
              <a:buChar char="•"/>
            </a:pPr>
            <a:r>
              <a:rPr lang="en-US" sz="1200" kern="0" dirty="0" smtClean="0">
                <a:solidFill>
                  <a:srgbClr val="002060"/>
                </a:solidFill>
                <a:latin typeface="Arial" panose="020B0604020202020204" pitchFamily="34" charset="0"/>
                <a:cs typeface="Arial" panose="020B0604020202020204" pitchFamily="34" charset="0"/>
              </a:rPr>
              <a:t>Accordingly, we delay our expectations of a calibrated rate cut to Q3 from Q2,</a:t>
            </a:r>
            <a:r>
              <a:rPr lang="en-US" sz="1200" kern="0" baseline="0" dirty="0" smtClean="0">
                <a:solidFill>
                  <a:srgbClr val="002060"/>
                </a:solidFill>
                <a:latin typeface="Arial" panose="020B0604020202020204" pitchFamily="34" charset="0"/>
                <a:cs typeface="Arial" panose="020B0604020202020204" pitchFamily="34" charset="0"/>
              </a:rPr>
              <a:t> as t</a:t>
            </a:r>
            <a:r>
              <a:rPr lang="en-US" sz="1200" dirty="0" smtClean="0"/>
              <a:t>he CBC will also want to avert the situation of re-igniting the housing market after recent measures show signs of paying off. That said, December’s property price uptick will keep policy makers on their toes on easing too early and the initial support may come through fiscal and trade initiatives rather than monetary policy accommodation. </a:t>
            </a:r>
          </a:p>
        </p:txBody>
      </p:sp>
      <p:sp>
        <p:nvSpPr>
          <p:cNvPr id="4" name="Slide Number Placeholder 3"/>
          <p:cNvSpPr>
            <a:spLocks noGrp="1"/>
          </p:cNvSpPr>
          <p:nvPr>
            <p:ph type="sldNum" sz="quarter" idx="10"/>
          </p:nvPr>
        </p:nvSpPr>
        <p:spPr/>
        <p:txBody>
          <a:bodyPr/>
          <a:lstStyle/>
          <a:p>
            <a:fld id="{422D11A1-CF3F-4D4E-A04F-09E794495165}" type="slidenum">
              <a:rPr lang="en-SG" smtClean="0"/>
              <a:t>40</a:t>
            </a:fld>
            <a:endParaRPr lang="en-SG" dirty="0"/>
          </a:p>
        </p:txBody>
      </p:sp>
    </p:spTree>
    <p:extLst>
      <p:ext uri="{BB962C8B-B14F-4D97-AF65-F5344CB8AC3E}">
        <p14:creationId xmlns:p14="http://schemas.microsoft.com/office/powerpoint/2010/main" val="1518657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US" sz="1200" b="0" u="none" dirty="0" smtClean="0"/>
              <a:t>Finally,</a:t>
            </a:r>
            <a:r>
              <a:rPr lang="en-US" sz="1200" b="0" u="none" baseline="0" dirty="0" smtClean="0"/>
              <a:t> onto Singapore, t</a:t>
            </a:r>
            <a:r>
              <a:rPr lang="en-US" sz="1200" dirty="0" smtClean="0"/>
              <a:t>hreat of reciprocity requires us to examine the extent of import tariffs which Singapore places on US goods. The fact is that there is effectively no tariffs imposed on imports from the US considering that Singapore has a FTA with the US. In turn, there is nothing to retaliate for in addition to the reality that the US runs a trade surplus with Singapore rather than a deficit. </a:t>
            </a:r>
          </a:p>
          <a:p>
            <a:pPr marL="285750" indent="-285750" algn="just">
              <a:buFont typeface="Arial" panose="020B0604020202020204" pitchFamily="34" charset="0"/>
              <a:buChar char="•"/>
            </a:pPr>
            <a:r>
              <a:rPr lang="en-US" sz="1200" dirty="0" smtClean="0"/>
              <a:t>However, it</a:t>
            </a:r>
            <a:r>
              <a:rPr lang="en-US" sz="1200" baseline="0" dirty="0" smtClean="0"/>
              <a:t> would be naïve to be complacent, as we have seen non-quantitative aspects of improving ties with the US. </a:t>
            </a:r>
          </a:p>
          <a:p>
            <a:pPr marL="285750" indent="-285750" algn="just">
              <a:buFont typeface="Arial" panose="020B0604020202020204" pitchFamily="34" charset="0"/>
              <a:buChar char="•"/>
            </a:pPr>
            <a:r>
              <a:rPr lang="en-US" sz="1200" baseline="0" dirty="0" smtClean="0"/>
              <a:t>Notably, Singapore appears to be stepping up with vigilance on reporting requirements, as authorities probes into potential fraud in </a:t>
            </a:r>
            <a:r>
              <a:rPr lang="en-US" sz="1200" baseline="0" dirty="0" err="1" smtClean="0"/>
              <a:t>Nvidia’s</a:t>
            </a:r>
            <a:r>
              <a:rPr lang="en-US" sz="1200" baseline="0" dirty="0" smtClean="0"/>
              <a:t> shipments. </a:t>
            </a:r>
            <a:endParaRPr lang="en-US" sz="1200" dirty="0" smtClean="0"/>
          </a:p>
          <a:p>
            <a:pPr marL="285750" indent="-285750" algn="just">
              <a:buFont typeface="Arial" panose="020B0604020202020204" pitchFamily="34" charset="0"/>
              <a:buChar char="•"/>
            </a:pPr>
            <a:r>
              <a:rPr lang="en-US" sz="1200" b="0" u="none" dirty="0" smtClean="0"/>
              <a:t>On</a:t>
            </a:r>
            <a:r>
              <a:rPr lang="en-US" sz="1200" b="0" u="none" baseline="0" dirty="0" smtClean="0"/>
              <a:t> the domestic front, a</a:t>
            </a:r>
            <a:r>
              <a:rPr lang="en-US" sz="1200" dirty="0" smtClean="0"/>
              <a:t> generous fiscal budget which incurs 0.6% of GDP deficit ought to buffer growth headwinds ahead. </a:t>
            </a:r>
          </a:p>
          <a:p>
            <a:pPr marL="285750" indent="-285750" algn="just">
              <a:buFont typeface="Arial" panose="020B0604020202020204" pitchFamily="34" charset="0"/>
              <a:buChar char="•"/>
            </a:pPr>
            <a:r>
              <a:rPr lang="en-US" sz="1200" b="0" u="none" dirty="0" smtClean="0"/>
              <a:t>For</a:t>
            </a:r>
            <a:r>
              <a:rPr lang="en-US" sz="1200" b="0" u="none" baseline="0" dirty="0" smtClean="0"/>
              <a:t> the MAS, </a:t>
            </a:r>
            <a:r>
              <a:rPr lang="en-US" sz="1200" dirty="0" smtClean="0"/>
              <a:t>the MAS has a high bar for further monetary easing,</a:t>
            </a:r>
            <a:r>
              <a:rPr lang="en-US" sz="1200" baseline="0" dirty="0" smtClean="0"/>
              <a:t> r</a:t>
            </a:r>
            <a:r>
              <a:rPr lang="en-US" sz="1200" dirty="0" smtClean="0"/>
              <a:t>elative to regional peers such as BI and BSP. A downward </a:t>
            </a:r>
            <a:r>
              <a:rPr lang="en-US" sz="1200" dirty="0" err="1" smtClean="0"/>
              <a:t>recentering</a:t>
            </a:r>
            <a:r>
              <a:rPr lang="en-US" sz="1200" dirty="0" smtClean="0"/>
              <a:t> of the mid-point of the S$NEER policy band necessitates a sharp global growth downturn. Meanwhile, even after the January’s easing, they retained a positive slope (S$NEER appreciation bias) to anchor inflation expectations whilst insuring against demand shocks by tempering S$NEER headroom (and attendant scope for SGD outperformance). The slope easing in January also implies that monetary easing would continue to work through the economy in the months ahead. We are not expecting any further changes to MAS’ policy settings for the rest of the year. </a:t>
            </a:r>
          </a:p>
        </p:txBody>
      </p:sp>
      <p:sp>
        <p:nvSpPr>
          <p:cNvPr id="4" name="Slide Number Placeholder 3"/>
          <p:cNvSpPr>
            <a:spLocks noGrp="1"/>
          </p:cNvSpPr>
          <p:nvPr>
            <p:ph type="sldNum" sz="quarter" idx="10"/>
          </p:nvPr>
        </p:nvSpPr>
        <p:spPr/>
        <p:txBody>
          <a:bodyPr/>
          <a:lstStyle/>
          <a:p>
            <a:fld id="{422D11A1-CF3F-4D4E-A04F-09E794495165}" type="slidenum">
              <a:rPr lang="en-SG" smtClean="0"/>
              <a:t>41</a:t>
            </a:fld>
            <a:endParaRPr lang="en-SG" dirty="0"/>
          </a:p>
        </p:txBody>
      </p:sp>
    </p:spTree>
    <p:extLst>
      <p:ext uri="{BB962C8B-B14F-4D97-AF65-F5344CB8AC3E}">
        <p14:creationId xmlns:p14="http://schemas.microsoft.com/office/powerpoint/2010/main" val="42348989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a:t>
            </a:r>
            <a:r>
              <a:rPr lang="en-US" baseline="0" dirty="0" smtClean="0"/>
              <a:t>, we have a few liners summary of our FX outlook. Overall, we think that h</a:t>
            </a:r>
            <a:r>
              <a:rPr lang="en-US" sz="1200" dirty="0" smtClean="0"/>
              <a:t>yper-sensitivity to tariff headlines (be it pressures on elevated threats or relief from worst-case averted) amid heightened US policy uncertainty compounded by hawkish Fed divergence (vis-à-vis Asian central banks) sets the stage for accentuated two-way volatility. But USD</a:t>
            </a:r>
            <a:r>
              <a:rPr lang="en-US" sz="1200" baseline="0" dirty="0" smtClean="0"/>
              <a:t> may be prone to retaining a Trump tariff premium and impart a </a:t>
            </a:r>
            <a:r>
              <a:rPr lang="en-US" sz="1200" dirty="0" smtClean="0"/>
              <a:t>distinct bearish bias for </a:t>
            </a:r>
            <a:r>
              <a:rPr lang="en-US" sz="1200" dirty="0" err="1" smtClean="0"/>
              <a:t>AxJ</a:t>
            </a:r>
            <a:r>
              <a:rPr lang="en-US" sz="1200" dirty="0" smtClean="0"/>
              <a:t> (or at least an absence of scope for sustained rebound) initially in 2025 as US exceptionalism and antagonism conspire. </a:t>
            </a:r>
          </a:p>
          <a:p>
            <a:r>
              <a:rPr lang="en-US" sz="1200" dirty="0" smtClean="0"/>
              <a:t>Nonetheless,</a:t>
            </a:r>
            <a:r>
              <a:rPr lang="en-US" sz="1200" baseline="0" dirty="0" smtClean="0"/>
              <a:t> we see s</a:t>
            </a:r>
            <a:r>
              <a:rPr lang="en-US" sz="1200" dirty="0" smtClean="0"/>
              <a:t>cope for negotiated compromises later in 2025 (or early-2026),</a:t>
            </a:r>
            <a:r>
              <a:rPr lang="en-US" sz="1200" baseline="0" dirty="0" smtClean="0"/>
              <a:t> which </a:t>
            </a:r>
            <a:r>
              <a:rPr lang="en-US" sz="1200" dirty="0" smtClean="0"/>
              <a:t>could set the stage for a cautious and measured recovery as </a:t>
            </a:r>
            <a:r>
              <a:rPr lang="en-US" sz="1200" dirty="0" err="1" smtClean="0"/>
              <a:t>AxJ</a:t>
            </a:r>
            <a:r>
              <a:rPr lang="en-US" sz="1200" dirty="0" smtClean="0"/>
              <a:t> risks are moderated accordingly. </a:t>
            </a:r>
          </a:p>
          <a:p>
            <a:endParaRPr lang="en-SG" dirty="0"/>
          </a:p>
        </p:txBody>
      </p:sp>
      <p:sp>
        <p:nvSpPr>
          <p:cNvPr id="4" name="Slide Number Placeholder 3"/>
          <p:cNvSpPr>
            <a:spLocks noGrp="1"/>
          </p:cNvSpPr>
          <p:nvPr>
            <p:ph type="sldNum" sz="quarter" idx="10"/>
          </p:nvPr>
        </p:nvSpPr>
        <p:spPr/>
        <p:txBody>
          <a:bodyPr/>
          <a:lstStyle/>
          <a:p>
            <a:fld id="{422D11A1-CF3F-4D4E-A04F-09E794495165}" type="slidenum">
              <a:rPr lang="en-SG" smtClean="0"/>
              <a:t>42</a:t>
            </a:fld>
            <a:endParaRPr lang="en-SG"/>
          </a:p>
        </p:txBody>
      </p:sp>
    </p:spTree>
    <p:extLst>
      <p:ext uri="{BB962C8B-B14F-4D97-AF65-F5344CB8AC3E}">
        <p14:creationId xmlns:p14="http://schemas.microsoft.com/office/powerpoint/2010/main" val="53406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5</a:t>
            </a:fld>
            <a:endParaRPr lang="en-US" dirty="0"/>
          </a:p>
        </p:txBody>
      </p:sp>
    </p:spTree>
    <p:extLst>
      <p:ext uri="{BB962C8B-B14F-4D97-AF65-F5344CB8AC3E}">
        <p14:creationId xmlns:p14="http://schemas.microsoft.com/office/powerpoint/2010/main" val="307114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6</a:t>
            </a:fld>
            <a:endParaRPr lang="en-US" dirty="0"/>
          </a:p>
        </p:txBody>
      </p:sp>
    </p:spTree>
    <p:extLst>
      <p:ext uri="{BB962C8B-B14F-4D97-AF65-F5344CB8AC3E}">
        <p14:creationId xmlns:p14="http://schemas.microsoft.com/office/powerpoint/2010/main" val="101012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7</a:t>
            </a:fld>
            <a:endParaRPr lang="en-US" dirty="0"/>
          </a:p>
        </p:txBody>
      </p:sp>
    </p:spTree>
    <p:extLst>
      <p:ext uri="{BB962C8B-B14F-4D97-AF65-F5344CB8AC3E}">
        <p14:creationId xmlns:p14="http://schemas.microsoft.com/office/powerpoint/2010/main" val="287049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8</a:t>
            </a:fld>
            <a:endParaRPr lang="en-US" dirty="0"/>
          </a:p>
        </p:txBody>
      </p:sp>
    </p:spTree>
    <p:extLst>
      <p:ext uri="{BB962C8B-B14F-4D97-AF65-F5344CB8AC3E}">
        <p14:creationId xmlns:p14="http://schemas.microsoft.com/office/powerpoint/2010/main" val="331677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9</a:t>
            </a:fld>
            <a:endParaRPr lang="en-US" dirty="0"/>
          </a:p>
        </p:txBody>
      </p:sp>
    </p:spTree>
    <p:extLst>
      <p:ext uri="{BB962C8B-B14F-4D97-AF65-F5344CB8AC3E}">
        <p14:creationId xmlns:p14="http://schemas.microsoft.com/office/powerpoint/2010/main" val="1137122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ea typeface="Yu Gothic" panose="020B0400000000000000" pitchFamily="34" charset="-128"/>
            </a:endParaRPr>
          </a:p>
        </p:txBody>
      </p:sp>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spTree>
    <p:extLst>
      <p:ext uri="{BB962C8B-B14F-4D97-AF65-F5344CB8AC3E}">
        <p14:creationId xmlns:p14="http://schemas.microsoft.com/office/powerpoint/2010/main" val="72076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3x0) Content">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320793"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Content Placeholder 4"/>
          <p:cNvSpPr>
            <a:spLocks noGrp="1"/>
          </p:cNvSpPr>
          <p:nvPr>
            <p:ph sz="quarter" idx="18"/>
          </p:nvPr>
        </p:nvSpPr>
        <p:spPr>
          <a:xfrm>
            <a:off x="3256041"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6191288"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1873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up (4x0) Conten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251287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4"/>
          <p:cNvSpPr>
            <a:spLocks noGrp="1"/>
          </p:cNvSpPr>
          <p:nvPr>
            <p:ph sz="quarter" idx="20"/>
          </p:nvPr>
        </p:nvSpPr>
        <p:spPr>
          <a:xfrm>
            <a:off x="4704951"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8932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3"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8891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7" name="Content Placeholder 4"/>
          <p:cNvSpPr>
            <a:spLocks noGrp="1"/>
          </p:cNvSpPr>
          <p:nvPr>
            <p:ph sz="quarter" idx="18"/>
          </p:nvPr>
        </p:nvSpPr>
        <p:spPr>
          <a:xfrm>
            <a:off x="2630496"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4"/>
          <p:cNvSpPr>
            <a:spLocks noGrp="1"/>
          </p:cNvSpPr>
          <p:nvPr>
            <p:ph sz="quarter" idx="21"/>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7994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3" name="Content Placeholder 2"/>
          <p:cNvSpPr>
            <a:spLocks noGrp="1"/>
          </p:cNvSpPr>
          <p:nvPr>
            <p:ph idx="13"/>
          </p:nvPr>
        </p:nvSpPr>
        <p:spPr>
          <a:xfrm>
            <a:off x="3256041"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4" name="Content Placeholder 2"/>
          <p:cNvSpPr>
            <a:spLocks noGrp="1"/>
          </p:cNvSpPr>
          <p:nvPr>
            <p:ph idx="14"/>
          </p:nvPr>
        </p:nvSpPr>
        <p:spPr>
          <a:xfrm>
            <a:off x="6191288"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ea typeface="Yu Gothic" panose="020B0400000000000000" pitchFamily="34"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0048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136336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Tree>
    <p:extLst>
      <p:ext uri="{BB962C8B-B14F-4D97-AF65-F5344CB8AC3E}">
        <p14:creationId xmlns:p14="http://schemas.microsoft.com/office/powerpoint/2010/main" val="117513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27302" indent="0" algn="ctr">
              <a:buNone/>
              <a:defRPr>
                <a:solidFill>
                  <a:schemeClr val="tx1">
                    <a:tint val="75000"/>
                  </a:schemeClr>
                </a:solidFill>
              </a:defRPr>
            </a:lvl2pPr>
            <a:lvl3pPr marL="654605" indent="0" algn="ctr">
              <a:buNone/>
              <a:defRPr>
                <a:solidFill>
                  <a:schemeClr val="tx1">
                    <a:tint val="75000"/>
                  </a:schemeClr>
                </a:solidFill>
              </a:defRPr>
            </a:lvl3pPr>
            <a:lvl4pPr marL="981906" indent="0" algn="ctr">
              <a:buNone/>
              <a:defRPr>
                <a:solidFill>
                  <a:schemeClr val="tx1">
                    <a:tint val="75000"/>
                  </a:schemeClr>
                </a:solidFill>
              </a:defRPr>
            </a:lvl4pPr>
            <a:lvl5pPr marL="1309208" indent="0" algn="ctr">
              <a:buNone/>
              <a:defRPr>
                <a:solidFill>
                  <a:schemeClr val="tx1">
                    <a:tint val="75000"/>
                  </a:schemeClr>
                </a:solidFill>
              </a:defRPr>
            </a:lvl5pPr>
            <a:lvl6pPr marL="1636510" indent="0" algn="ctr">
              <a:buNone/>
              <a:defRPr>
                <a:solidFill>
                  <a:schemeClr val="tx1">
                    <a:tint val="75000"/>
                  </a:schemeClr>
                </a:solidFill>
              </a:defRPr>
            </a:lvl6pPr>
            <a:lvl7pPr marL="1963813" indent="0" algn="ctr">
              <a:buNone/>
              <a:defRPr>
                <a:solidFill>
                  <a:schemeClr val="tx1">
                    <a:tint val="75000"/>
                  </a:schemeClr>
                </a:solidFill>
              </a:defRPr>
            </a:lvl7pPr>
            <a:lvl8pPr marL="2291114" indent="0" algn="ctr">
              <a:buNone/>
              <a:defRPr>
                <a:solidFill>
                  <a:schemeClr val="tx1">
                    <a:tint val="75000"/>
                  </a:schemeClr>
                </a:solidFill>
              </a:defRPr>
            </a:lvl8pPr>
            <a:lvl9pPr marL="2618417"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a:xfrm>
            <a:off x="457200" y="6356353"/>
            <a:ext cx="2133600" cy="365125"/>
          </a:xfrm>
          <a:prstGeom prst="rect">
            <a:avLst/>
          </a:prstGeom>
        </p:spPr>
        <p:txBody>
          <a:bodyPr lIns="87281" tIns="43640" rIns="87281" bIns="43640"/>
          <a:lstStyle/>
          <a:p>
            <a:fld id="{A8E8F01A-0FC0-452A-BF5A-BA581EAC273F}" type="datetimeFigureOut">
              <a:rPr lang="en-SG">
                <a:solidFill>
                  <a:srgbClr val="000000"/>
                </a:solidFill>
              </a:rPr>
              <a:pPr/>
              <a:t>4/3/2025</a:t>
            </a:fld>
            <a:endParaRPr lang="en-SG">
              <a:solidFill>
                <a:srgbClr val="000000"/>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7281" tIns="43640" rIns="87281" bIns="43640"/>
          <a:lstStyle/>
          <a:p>
            <a:endParaRPr lang="en-SG">
              <a:solidFill>
                <a:srgbClr val="000000"/>
              </a:solidFill>
            </a:endParaRPr>
          </a:p>
        </p:txBody>
      </p:sp>
      <p:sp>
        <p:nvSpPr>
          <p:cNvPr id="6" name="Slide Number Placeholder 5"/>
          <p:cNvSpPr>
            <a:spLocks noGrp="1"/>
          </p:cNvSpPr>
          <p:nvPr>
            <p:ph type="sldNum" sz="quarter" idx="12"/>
          </p:nvPr>
        </p:nvSpPr>
        <p:spPr>
          <a:xfrm>
            <a:off x="6553201" y="6356353"/>
            <a:ext cx="2133600" cy="365125"/>
          </a:xfrm>
          <a:prstGeom prst="rect">
            <a:avLst/>
          </a:prstGeom>
        </p:spPr>
        <p:txBody>
          <a:bodyPr lIns="87281" tIns="43640" rIns="87281" bIns="43640"/>
          <a:lstStyle/>
          <a:p>
            <a:fld id="{A5E42981-E6EF-4366-B448-8ED5FE988104}" type="slidenum">
              <a:rPr lang="en-SG">
                <a:solidFill>
                  <a:srgbClr val="000000"/>
                </a:solidFill>
              </a:rPr>
              <a:pPr/>
              <a:t>‹#›</a:t>
            </a:fld>
            <a:endParaRPr lang="en-SG">
              <a:solidFill>
                <a:srgbClr val="000000"/>
              </a:solidFill>
            </a:endParaRPr>
          </a:p>
        </p:txBody>
      </p:sp>
    </p:spTree>
    <p:extLst>
      <p:ext uri="{BB962C8B-B14F-4D97-AF65-F5344CB8AC3E}">
        <p14:creationId xmlns:p14="http://schemas.microsoft.com/office/powerpoint/2010/main" val="32243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2" name="Content Placeholder 2"/>
          <p:cNvSpPr>
            <a:spLocks noGrp="1"/>
          </p:cNvSpPr>
          <p:nvPr>
            <p:ph idx="13"/>
          </p:nvPr>
        </p:nvSpPr>
        <p:spPr>
          <a:xfrm>
            <a:off x="4779802"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5901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9" name="Rectangle 8"/>
          <p:cNvSpPr/>
          <p:nvPr userDrawn="1"/>
        </p:nvSpPr>
        <p:spPr>
          <a:xfrm>
            <a:off x="2" y="0"/>
            <a:ext cx="5657547"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402" tIns="126201" rIns="252402" bIns="25240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cxnSp>
        <p:nvCxnSpPr>
          <p:cNvPr id="7" name="Straight Connector 6"/>
          <p:cNvCxnSpPr/>
          <p:nvPr userDrawn="1"/>
        </p:nvCxnSpPr>
        <p:spPr>
          <a:xfrm>
            <a:off x="457200" y="6400800"/>
            <a:ext cx="8229600"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gray">
          <a:xfrm>
            <a:off x="8229600" y="6492240"/>
            <a:ext cx="914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66704" tIns="33352" rIns="66704" bIns="3335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13" name="Frame 12"/>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10" name="Title 1"/>
          <p:cNvSpPr>
            <a:spLocks noGrp="1"/>
          </p:cNvSpPr>
          <p:nvPr>
            <p:ph type="ctrTitle"/>
          </p:nvPr>
        </p:nvSpPr>
        <p:spPr>
          <a:xfrm>
            <a:off x="481188" y="519439"/>
            <a:ext cx="5164752" cy="2839599"/>
          </a:xfrm>
        </p:spPr>
        <p:txBody>
          <a:bodyPr lIns="336536" tIns="336536" rIns="336536" bIns="168268" anchor="b" anchorCtr="0">
            <a:normAutofit/>
          </a:bodyPr>
          <a:lstStyle>
            <a:lvl1pPr marL="0" algn="l" defTabSz="315503" rtl="0" eaLnBrk="1" latinLnBrk="0" hangingPunct="1">
              <a:lnSpc>
                <a:spcPct val="90000"/>
              </a:lnSpc>
              <a:spcBef>
                <a:spcPct val="0"/>
              </a:spcBef>
              <a:buNone/>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11" name="Subtitle 2"/>
          <p:cNvSpPr>
            <a:spLocks noGrp="1"/>
          </p:cNvSpPr>
          <p:nvPr>
            <p:ph type="subTitle" idx="1" hasCustomPrompt="1"/>
          </p:nvPr>
        </p:nvSpPr>
        <p:spPr>
          <a:xfrm>
            <a:off x="481188" y="3359038"/>
            <a:ext cx="5164752" cy="2978116"/>
          </a:xfrm>
          <a:prstGeom prst="rect">
            <a:avLst/>
          </a:prstGeom>
        </p:spPr>
        <p:txBody>
          <a:bodyPr lIns="336536" tIns="168268" rIns="336536" bIns="336536">
            <a:noAutofit/>
          </a:bodyPr>
          <a:lstStyle>
            <a:lvl1pPr marL="0" indent="0" algn="l">
              <a:lnSpc>
                <a:spcPct val="100000"/>
              </a:lnSpc>
              <a:spcBef>
                <a:spcPts val="0"/>
              </a:spcBef>
              <a:buNone/>
              <a:defRPr sz="1125" b="1">
                <a:solidFill>
                  <a:schemeClr val="tx1"/>
                </a:solidFill>
                <a:latin typeface="+mn-lt"/>
                <a:ea typeface="Yu Gothic" panose="020B0400000000000000" pitchFamily="34" charset="-128"/>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301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ullet Lis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20793" y="934990"/>
            <a:ext cx="8500990" cy="5506052"/>
          </a:xfrm>
          <a:prstGeom prst="rect">
            <a:avLst/>
          </a:prstGeom>
        </p:spPr>
        <p:txBody>
          <a:bodyPr/>
          <a:lstStyle>
            <a:lvl1pPr marL="157751" indent="-157751">
              <a:buFont typeface="Wingdings 2" panose="05020102010507070707" pitchFamily="18" charset="2"/>
              <a:buChar char=""/>
              <a:defRPr>
                <a:latin typeface="+mn-lt"/>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baseline="0">
                <a:latin typeface="+mn-lt"/>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latin typeface="+mn-lt"/>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latin typeface="+mn-lt"/>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latin typeface="+mn-lt"/>
              </a:defRPr>
            </a:lvl5pPr>
          </a:lstStyle>
          <a:p>
            <a:pPr lvl="0"/>
            <a:r>
              <a:rPr lang="ja-JP" altLang="en-US" dirty="0"/>
              <a:t>マスター テキストの書式設定</a:t>
            </a: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2289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20793" y="934990"/>
            <a:ext cx="8500990" cy="5506052"/>
          </a:xfrm>
          <a:prstGeom prst="rect">
            <a:avLst/>
          </a:prstGeom>
        </p:spPr>
        <p:txBody>
          <a:bodyPr/>
          <a:lstStyle>
            <a:lvl1pPr marL="199380" indent="-199380">
              <a:buFont typeface="+mj-lt"/>
              <a:buAutoNum type="arabicPeriod"/>
              <a:defRPr lang="en-US" dirty="0">
                <a:latin typeface="+mn-lt"/>
              </a:defRPr>
            </a:lvl1pPr>
            <a:lvl2pPr marL="357131" indent="-157751">
              <a:buFont typeface="+mj-lt"/>
              <a:buAutoNum type="alphaUcPeriod"/>
              <a:defRPr>
                <a:latin typeface="+mn-lt"/>
              </a:defRPr>
            </a:lvl2pPr>
            <a:lvl3pPr marL="514883" indent="-157751">
              <a:buFont typeface="+mj-lt"/>
              <a:buAutoNum type="arabicParenR"/>
              <a:defRPr>
                <a:latin typeface="+mn-lt"/>
              </a:defRPr>
            </a:lvl3pPr>
            <a:lvl4pPr marL="672633" indent="-157751">
              <a:buFont typeface="+mj-lt"/>
              <a:buAutoNum type="alphaLcParenR"/>
              <a:defRPr>
                <a:latin typeface="+mn-lt"/>
              </a:defRPr>
            </a:lvl4pPr>
            <a:lvl5pPr marL="788756" indent="-118313">
              <a:buFont typeface="+mj-lt"/>
              <a:buAutoNum type="romanLcPeriod"/>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768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2x0)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0793" y="934990"/>
            <a:ext cx="4041980" cy="5506052"/>
          </a:xfrm>
        </p:spPr>
        <p:txBody>
          <a:bodyPr/>
          <a:lstStyle>
            <a:lvl1pPr marL="157751" indent="-157751">
              <a:defRPr>
                <a:latin typeface="+mn-lt"/>
              </a:defRPr>
            </a:lvl1pPr>
            <a:lvl2pPr marL="314408" indent="-157751">
              <a:tabLst/>
              <a:defRPr>
                <a:latin typeface="+mn-lt"/>
              </a:defRPr>
            </a:lvl2pPr>
            <a:lvl3pPr marL="472158" indent="-157751">
              <a:defRPr>
                <a:latin typeface="+mn-lt"/>
              </a:defRPr>
            </a:lvl3pPr>
            <a:lvl4pPr marL="629909" indent="-157751">
              <a:defRPr>
                <a:latin typeface="+mn-lt"/>
              </a:defRPr>
            </a:lvl4pPr>
            <a:lvl5pPr marL="788756" indent="-158847">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p:cNvSpPr>
            <a:spLocks noGrp="1"/>
          </p:cNvSpPr>
          <p:nvPr>
            <p:ph sz="quarter" idx="14"/>
          </p:nvPr>
        </p:nvSpPr>
        <p:spPr>
          <a:xfrm>
            <a:off x="4779802" y="934990"/>
            <a:ext cx="4041980" cy="5506052"/>
          </a:xfrm>
        </p:spPr>
        <p:txBody>
          <a:bodyPr/>
          <a:lstStyle>
            <a:lvl1pPr marL="157751" indent="-157751">
              <a:defRPr>
                <a:latin typeface="+mn-lt"/>
              </a:defRPr>
            </a:lvl1pPr>
            <a:lvl2pPr marL="314408" indent="-157751">
              <a:defRPr>
                <a:latin typeface="+mn-lt"/>
              </a:defRPr>
            </a:lvl2pPr>
            <a:lvl3pPr marL="472158" indent="-157751">
              <a:defRPr>
                <a:latin typeface="+mn-lt"/>
              </a:defRPr>
            </a:lvl3pPr>
            <a:lvl4pPr marL="629909" indent="-157751">
              <a:defRPr>
                <a:latin typeface="+mn-lt"/>
              </a:defRPr>
            </a:lvl4pPr>
            <a:lvl5pPr marL="788756" indent="-157751">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46357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up (2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89"/>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2041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1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850099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0242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up (2x2)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90"/>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90"/>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Content Placeholder 3"/>
          <p:cNvSpPr>
            <a:spLocks noGrp="1"/>
          </p:cNvSpPr>
          <p:nvPr>
            <p:ph sz="quarter" idx="20"/>
          </p:nvPr>
        </p:nvSpPr>
        <p:spPr>
          <a:xfrm>
            <a:off x="4779802"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6102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793" y="2"/>
            <a:ext cx="8500990" cy="796473"/>
          </a:xfrm>
          <a:prstGeom prst="rect">
            <a:avLst/>
          </a:prstGeom>
        </p:spPr>
        <p:txBody>
          <a:bodyPr vert="horz" lIns="0" tIns="84134" rIns="0" bIns="84134" rtlCol="0" anchor="b" anchorCtr="0">
            <a:normAutofit/>
          </a:bodyPr>
          <a:lstStyle/>
          <a:p>
            <a:r>
              <a:rPr lang="ja-JP" altLang="en-US" dirty="0"/>
              <a:t>マスター タイトルの書式設定</a:t>
            </a:r>
            <a:endParaRPr lang="en-US" dirty="0"/>
          </a:p>
        </p:txBody>
      </p:sp>
      <p:cxnSp>
        <p:nvCxnSpPr>
          <p:cNvPr id="18" name="Straight Connector 17"/>
          <p:cNvCxnSpPr/>
          <p:nvPr/>
        </p:nvCxnSpPr>
        <p:spPr>
          <a:xfrm>
            <a:off x="0" y="796473"/>
            <a:ext cx="9144000" cy="0"/>
          </a:xfrm>
          <a:prstGeom prst="line">
            <a:avLst/>
          </a:prstGeom>
          <a:ln w="6350">
            <a:solidFill>
              <a:srgbClr val="818D9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idx="1"/>
          </p:nvPr>
        </p:nvSpPr>
        <p:spPr>
          <a:xfrm>
            <a:off x="320052" y="934990"/>
            <a:ext cx="8500990" cy="5506052"/>
          </a:xfrm>
          <a:prstGeom prst="rect">
            <a:avLst/>
          </a:prstGeom>
        </p:spPr>
        <p:txBody>
          <a:bodyPr vert="horz" lIns="0" tIns="0" rIns="0" bIns="0" rtlCol="0">
            <a:normAutofit/>
          </a:bodyPr>
          <a:lstStyle/>
          <a:p>
            <a:pPr lvl="0"/>
            <a:r>
              <a:rPr lang="ja-JP" altLang="en-US" dirty="0"/>
              <a:t>マスター テキストの書式設定</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10" name="Slide Number Placeholder 7"/>
          <p:cNvSpPr txBox="1">
            <a:spLocks/>
          </p:cNvSpPr>
          <p:nvPr userDrawn="1"/>
        </p:nvSpPr>
        <p:spPr>
          <a:xfrm>
            <a:off x="0" y="6511709"/>
            <a:ext cx="481188" cy="346293"/>
          </a:xfrm>
          <a:prstGeom prst="rect">
            <a:avLst/>
          </a:prstGeom>
        </p:spPr>
        <p:txBody>
          <a:bodyPr vert="horz" lIns="0" tIns="0" rIns="0" bIns="0" rtlCol="0" anchor="ctr"/>
          <a:lstStyle>
            <a:defPPr>
              <a:defRPr lang="en-US"/>
            </a:defPPr>
            <a:lvl1pPr marL="0" algn="r" defTabSz="457200" rtl="0" eaLnBrk="1" latinLnBrk="0" hangingPunct="1">
              <a:defRPr lang="en-US" sz="800" b="0" kern="1200" smtClean="0">
                <a:solidFill>
                  <a:srgbClr val="000000"/>
                </a:solidFill>
                <a:latin typeface="+mj-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fld id="{A0C08A6A-8EA3-4211-93FD-76FB27967F5A}" type="slidenum">
              <a:rPr sz="600">
                <a:ea typeface="Yu Gothic" panose="020B0400000000000000" pitchFamily="34" charset="-128"/>
              </a:rPr>
              <a:pPr/>
              <a:t>‹#›</a:t>
            </a:fld>
            <a:endParaRPr sz="600" dirty="0">
              <a:ea typeface="Yu Gothic" panose="020B0400000000000000" pitchFamily="34" charset="-128"/>
            </a:endParaRPr>
          </a:p>
        </p:txBody>
      </p:sp>
      <p:sp>
        <p:nvSpPr>
          <p:cNvPr id="4" name="TextBox 3"/>
          <p:cNvSpPr txBox="1"/>
          <p:nvPr userDrawn="1"/>
        </p:nvSpPr>
        <p:spPr>
          <a:xfrm>
            <a:off x="481189" y="6511709"/>
            <a:ext cx="7506332" cy="346293"/>
          </a:xfrm>
          <a:prstGeom prst="rect">
            <a:avLst/>
          </a:prstGeom>
          <a:noFill/>
        </p:spPr>
        <p:txBody>
          <a:bodyPr wrap="square" lIns="63101" tIns="0" rIns="315503" bIns="0" rtlCol="0" anchor="ctr" anchorCtr="0">
            <a:noAutofit/>
          </a:bodyPr>
          <a:lstStyle/>
          <a:p>
            <a:pPr defTabSz="333518">
              <a:defRPr/>
            </a:pPr>
            <a:r>
              <a:rPr lang="en-US" sz="525" dirty="0">
                <a:solidFill>
                  <a:srgbClr val="000000"/>
                </a:solidFill>
                <a:ea typeface="Yu Gothic" panose="020B0400000000000000" pitchFamily="34" charset="-128"/>
              </a:rPr>
              <a:t>|   Private and confidential</a:t>
            </a:r>
          </a:p>
        </p:txBody>
      </p:sp>
      <p:pic>
        <p:nvPicPr>
          <p:cNvPr id="3" name="図 2"/>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987521" y="6511707"/>
            <a:ext cx="1154317" cy="342060"/>
          </a:xfrm>
          <a:prstGeom prst="rect">
            <a:avLst/>
          </a:prstGeom>
        </p:spPr>
      </p:pic>
    </p:spTree>
    <p:extLst>
      <p:ext uri="{BB962C8B-B14F-4D97-AF65-F5344CB8AC3E}">
        <p14:creationId xmlns:p14="http://schemas.microsoft.com/office/powerpoint/2010/main" val="227670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marL="0" algn="l" defTabSz="315503" rtl="0" eaLnBrk="1" latinLnBrk="0" hangingPunct="1">
        <a:lnSpc>
          <a:spcPct val="100000"/>
        </a:lnSpc>
        <a:spcBef>
          <a:spcPct val="0"/>
        </a:spcBef>
        <a:buNone/>
        <a:defRPr kumimoji="1" lang="en-US" sz="1500" b="1" kern="1200" baseline="0" dirty="0">
          <a:solidFill>
            <a:schemeClr val="tx2"/>
          </a:solidFill>
          <a:latin typeface="Arial Narrow" panose="020B0606020202030204" pitchFamily="34" charset="0"/>
          <a:ea typeface="Yu Gothic" panose="020B0400000000000000" pitchFamily="34" charset="-128"/>
          <a:cs typeface="+mj-cs"/>
        </a:defRPr>
      </a:lvl1pPr>
    </p:titleStyle>
    <p:bodyStyle>
      <a:lvl1pPr marL="157751" marR="0" indent="-157751" algn="l" defTabSz="333518" rtl="0" eaLnBrk="1" fontAlgn="auto" latinLnBrk="0" hangingPunct="1">
        <a:lnSpc>
          <a:spcPct val="110000"/>
        </a:lnSpc>
        <a:spcBef>
          <a:spcPts val="621"/>
        </a:spcBef>
        <a:spcAft>
          <a:spcPts val="0"/>
        </a:spcAft>
        <a:buClrTx/>
        <a:buSzPct val="90000"/>
        <a:buFont typeface="Wingdings 2" panose="05020102010507070707" pitchFamily="18" charset="2"/>
        <a:buChar char=""/>
        <a:tabLst/>
        <a:defRPr kumimoji="1" lang="en-US" sz="975" b="0" kern="1200" dirty="0" smtClean="0">
          <a:solidFill>
            <a:schemeClr val="tx1"/>
          </a:solidFill>
          <a:latin typeface="+mn-lt"/>
          <a:ea typeface="Yu Gothic" panose="020B0400000000000000" pitchFamily="34" charset="-128"/>
          <a:cs typeface="+mn-cs"/>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kumimoji="1" lang="en-US" sz="975" kern="1200" dirty="0" smtClean="0">
          <a:solidFill>
            <a:schemeClr val="tx1"/>
          </a:solidFill>
          <a:latin typeface="+mn-lt"/>
          <a:ea typeface="Yu Gothic" panose="020B0400000000000000" pitchFamily="34" charset="-128"/>
          <a:cs typeface="+mn-cs"/>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kumimoji="1" lang="en-US" sz="825" kern="1200" dirty="0" smtClean="0">
          <a:solidFill>
            <a:schemeClr val="tx1"/>
          </a:solidFill>
          <a:latin typeface="+mn-lt"/>
          <a:ea typeface="Yu Gothic" panose="020B0400000000000000" pitchFamily="34" charset="-128"/>
          <a:cs typeface="+mn-cs"/>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kumimoji="1" lang="en-US" sz="825" kern="1200" dirty="0" smtClean="0">
          <a:solidFill>
            <a:schemeClr val="tx1"/>
          </a:solidFill>
          <a:latin typeface="+mn-lt"/>
          <a:ea typeface="Yu Gothic" panose="020B0400000000000000" pitchFamily="34" charset="-128"/>
          <a:cs typeface="+mn-cs"/>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kumimoji="1" lang="en-US" sz="825" kern="1200" dirty="0" smtClean="0">
          <a:solidFill>
            <a:schemeClr val="tx1"/>
          </a:solidFill>
          <a:latin typeface="+mn-lt"/>
          <a:ea typeface="Yu Gothic" panose="020B0400000000000000" pitchFamily="34" charset="-128"/>
          <a:cs typeface="+mn-cs"/>
        </a:defRPr>
      </a:lvl5pPr>
      <a:lvl6pPr marL="1834346"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6pPr>
      <a:lvl7pPr marL="2167864"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7pPr>
      <a:lvl8pPr marL="2501381"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8pPr>
      <a:lvl9pPr marL="2834899"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9pPr>
    </p:bodyStyle>
    <p:otherStyle>
      <a:defPPr>
        <a:defRPr lang="en-US"/>
      </a:defPPr>
      <a:lvl1pPr marL="0" algn="l" defTabSz="333518" rtl="0" eaLnBrk="1" latinLnBrk="0" hangingPunct="1">
        <a:defRPr kumimoji="1" sz="1275" kern="1200">
          <a:solidFill>
            <a:schemeClr val="tx1"/>
          </a:solidFill>
          <a:latin typeface="+mn-lt"/>
          <a:ea typeface="+mn-ea"/>
          <a:cs typeface="+mn-cs"/>
        </a:defRPr>
      </a:lvl1pPr>
      <a:lvl2pPr marL="333518" algn="l" defTabSz="333518" rtl="0" eaLnBrk="1" latinLnBrk="0" hangingPunct="1">
        <a:defRPr kumimoji="1" sz="1275" kern="1200">
          <a:solidFill>
            <a:schemeClr val="tx1"/>
          </a:solidFill>
          <a:latin typeface="+mn-lt"/>
          <a:ea typeface="+mn-ea"/>
          <a:cs typeface="+mn-cs"/>
        </a:defRPr>
      </a:lvl2pPr>
      <a:lvl3pPr marL="667035" algn="l" defTabSz="333518" rtl="0" eaLnBrk="1" latinLnBrk="0" hangingPunct="1">
        <a:defRPr kumimoji="1" sz="1275" kern="1200">
          <a:solidFill>
            <a:schemeClr val="tx1"/>
          </a:solidFill>
          <a:latin typeface="+mn-lt"/>
          <a:ea typeface="+mn-ea"/>
          <a:cs typeface="+mn-cs"/>
        </a:defRPr>
      </a:lvl3pPr>
      <a:lvl4pPr marL="1000553" algn="l" defTabSz="333518" rtl="0" eaLnBrk="1" latinLnBrk="0" hangingPunct="1">
        <a:defRPr kumimoji="1" sz="1275" kern="1200">
          <a:solidFill>
            <a:schemeClr val="tx1"/>
          </a:solidFill>
          <a:latin typeface="+mn-lt"/>
          <a:ea typeface="+mn-ea"/>
          <a:cs typeface="+mn-cs"/>
        </a:defRPr>
      </a:lvl4pPr>
      <a:lvl5pPr marL="1334069" algn="l" defTabSz="333518" rtl="0" eaLnBrk="1" latinLnBrk="0" hangingPunct="1">
        <a:defRPr kumimoji="1" sz="1275" kern="1200">
          <a:solidFill>
            <a:schemeClr val="tx1"/>
          </a:solidFill>
          <a:latin typeface="+mn-lt"/>
          <a:ea typeface="+mn-ea"/>
          <a:cs typeface="+mn-cs"/>
        </a:defRPr>
      </a:lvl5pPr>
      <a:lvl6pPr marL="1667588" algn="l" defTabSz="333518" rtl="0" eaLnBrk="1" latinLnBrk="0" hangingPunct="1">
        <a:defRPr kumimoji="1" sz="1275" kern="1200">
          <a:solidFill>
            <a:schemeClr val="tx1"/>
          </a:solidFill>
          <a:latin typeface="+mn-lt"/>
          <a:ea typeface="+mn-ea"/>
          <a:cs typeface="+mn-cs"/>
        </a:defRPr>
      </a:lvl6pPr>
      <a:lvl7pPr marL="2001105" algn="l" defTabSz="333518" rtl="0" eaLnBrk="1" latinLnBrk="0" hangingPunct="1">
        <a:defRPr kumimoji="1" sz="1275" kern="1200">
          <a:solidFill>
            <a:schemeClr val="tx1"/>
          </a:solidFill>
          <a:latin typeface="+mn-lt"/>
          <a:ea typeface="+mn-ea"/>
          <a:cs typeface="+mn-cs"/>
        </a:defRPr>
      </a:lvl7pPr>
      <a:lvl8pPr marL="2334623" algn="l" defTabSz="333518" rtl="0" eaLnBrk="1" latinLnBrk="0" hangingPunct="1">
        <a:defRPr kumimoji="1" sz="1275" kern="1200">
          <a:solidFill>
            <a:schemeClr val="tx1"/>
          </a:solidFill>
          <a:latin typeface="+mn-lt"/>
          <a:ea typeface="+mn-ea"/>
          <a:cs typeface="+mn-cs"/>
        </a:defRPr>
      </a:lvl8pPr>
      <a:lvl9pPr marL="2668140" algn="l" defTabSz="333518" rtl="0" eaLnBrk="1" latinLnBrk="0" hangingPunct="1">
        <a:defRPr kumimoji="1"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9.emf"/></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8.emf"/></Relationships>
</file>

<file path=ppt/slides/_rels/slide3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6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51152" y="1840081"/>
            <a:ext cx="4468920" cy="4078506"/>
          </a:xfrm>
          <a:prstGeom prst="rect">
            <a:avLst/>
          </a:prstGeom>
        </p:spPr>
      </p:pic>
      <p:sp>
        <p:nvSpPr>
          <p:cNvPr id="10" name="Title 9"/>
          <p:cNvSpPr>
            <a:spLocks noGrp="1"/>
          </p:cNvSpPr>
          <p:nvPr>
            <p:ph type="ctrTitle"/>
          </p:nvPr>
        </p:nvSpPr>
        <p:spPr>
          <a:xfrm>
            <a:off x="200568" y="528362"/>
            <a:ext cx="5607777" cy="2468590"/>
          </a:xfrm>
        </p:spPr>
        <p:txBody>
          <a:bodyPr>
            <a:noAutofit/>
          </a:bodyPr>
          <a:lstStyle/>
          <a:p>
            <a:r>
              <a:rPr lang="en-US" sz="2400" b="1" i="1" dirty="0">
                <a:solidFill>
                  <a:schemeClr val="tx2">
                    <a:lumMod val="60000"/>
                    <a:lumOff val="40000"/>
                  </a:schemeClr>
                </a:solidFill>
                <a:latin typeface="Book Antiqua" panose="02040602050305030304" pitchFamily="18" charset="0"/>
              </a:rPr>
              <a:t/>
            </a:r>
            <a:br>
              <a:rPr lang="en-US" sz="2400" b="1" i="1" dirty="0">
                <a:solidFill>
                  <a:schemeClr val="tx2">
                    <a:lumMod val="60000"/>
                    <a:lumOff val="40000"/>
                  </a:schemeClr>
                </a:solidFill>
                <a:latin typeface="Book Antiqua" panose="02040602050305030304" pitchFamily="18" charset="0"/>
              </a:rPr>
            </a:br>
            <a:r>
              <a:rPr lang="en-US" sz="2400" b="1" i="1" dirty="0">
                <a:solidFill>
                  <a:schemeClr val="tx2">
                    <a:lumMod val="60000"/>
                    <a:lumOff val="40000"/>
                  </a:schemeClr>
                </a:solidFill>
                <a:latin typeface="Book Antiqua" panose="02040602050305030304" pitchFamily="18" charset="0"/>
              </a:rPr>
              <a:t>Trump 2.0 – New World Order</a:t>
            </a:r>
            <a:br>
              <a:rPr lang="en-US" sz="2400" b="1" i="1" dirty="0">
                <a:solidFill>
                  <a:schemeClr val="tx2">
                    <a:lumMod val="60000"/>
                    <a:lumOff val="40000"/>
                  </a:schemeClr>
                </a:solidFill>
                <a:latin typeface="Book Antiqua" panose="02040602050305030304" pitchFamily="18" charset="0"/>
              </a:rPr>
            </a:br>
            <a:r>
              <a:rPr lang="en-US" sz="2000" b="1" i="1" dirty="0">
                <a:solidFill>
                  <a:schemeClr val="accent6">
                    <a:lumMod val="75000"/>
                  </a:schemeClr>
                </a:solidFill>
                <a:latin typeface="Book Antiqua" panose="02040602050305030304" pitchFamily="18" charset="0"/>
              </a:rPr>
              <a:t>Overdue or Overblown?</a:t>
            </a:r>
            <a:r>
              <a:rPr lang="en-US" sz="2400" b="1" i="1" dirty="0">
                <a:solidFill>
                  <a:schemeClr val="tx2">
                    <a:lumMod val="60000"/>
                    <a:lumOff val="40000"/>
                  </a:schemeClr>
                </a:solidFill>
                <a:latin typeface="Book Antiqua" panose="02040602050305030304" pitchFamily="18" charset="0"/>
              </a:rPr>
              <a:t/>
            </a:r>
            <a:br>
              <a:rPr lang="en-US" sz="2400" b="1" i="1" dirty="0">
                <a:solidFill>
                  <a:schemeClr val="tx2">
                    <a:lumMod val="60000"/>
                    <a:lumOff val="40000"/>
                  </a:schemeClr>
                </a:solidFill>
                <a:latin typeface="Book Antiqua" panose="02040602050305030304" pitchFamily="18" charset="0"/>
              </a:rPr>
            </a:br>
            <a:r>
              <a:rPr lang="en-US" sz="2400" b="1" i="1" dirty="0">
                <a:solidFill>
                  <a:schemeClr val="tx2">
                    <a:lumMod val="60000"/>
                    <a:lumOff val="40000"/>
                  </a:schemeClr>
                </a:solidFill>
                <a:latin typeface="Book Antiqua" panose="02040602050305030304" pitchFamily="18" charset="0"/>
              </a:rPr>
              <a:t/>
            </a:r>
            <a:br>
              <a:rPr lang="en-US" sz="2400" b="1" i="1" dirty="0">
                <a:solidFill>
                  <a:schemeClr val="tx2">
                    <a:lumMod val="60000"/>
                    <a:lumOff val="40000"/>
                  </a:schemeClr>
                </a:solidFill>
                <a:latin typeface="Book Antiqua" panose="02040602050305030304" pitchFamily="18" charset="0"/>
              </a:rPr>
            </a:br>
            <a:r>
              <a:rPr lang="en-US" sz="2000" i="1" dirty="0">
                <a:solidFill>
                  <a:srgbClr val="0070C0"/>
                </a:solidFill>
                <a:latin typeface="Book Antiqua" panose="02040602050305030304" pitchFamily="18" charset="0"/>
              </a:rPr>
              <a:t/>
            </a:r>
            <a:br>
              <a:rPr lang="en-US" sz="2000" i="1" dirty="0">
                <a:solidFill>
                  <a:srgbClr val="0070C0"/>
                </a:solidFill>
                <a:latin typeface="Book Antiqua" panose="02040602050305030304" pitchFamily="18" charset="0"/>
              </a:rPr>
            </a:br>
            <a:r>
              <a:rPr lang="en-US" sz="2000" i="1" dirty="0">
                <a:solidFill>
                  <a:srgbClr val="0070C0"/>
                </a:solidFill>
                <a:latin typeface="Book Antiqua" panose="02040602050305030304" pitchFamily="18" charset="0"/>
              </a:rPr>
              <a:t/>
            </a:r>
            <a:br>
              <a:rPr lang="en-US" sz="2000" i="1" dirty="0">
                <a:solidFill>
                  <a:srgbClr val="0070C0"/>
                </a:solidFill>
                <a:latin typeface="Book Antiqua" panose="02040602050305030304" pitchFamily="18" charset="0"/>
              </a:rPr>
            </a:br>
            <a:r>
              <a:rPr lang="en-US" sz="2000" i="1" dirty="0">
                <a:solidFill>
                  <a:srgbClr val="0070C0"/>
                </a:solidFill>
                <a:latin typeface="Book Antiqua" panose="02040602050305030304" pitchFamily="18" charset="0"/>
              </a:rPr>
              <a:t/>
            </a:r>
            <a:br>
              <a:rPr lang="en-US" sz="2000" i="1" dirty="0">
                <a:solidFill>
                  <a:srgbClr val="0070C0"/>
                </a:solidFill>
                <a:latin typeface="Book Antiqua" panose="02040602050305030304" pitchFamily="18" charset="0"/>
              </a:rPr>
            </a:br>
            <a:r>
              <a:rPr lang="en-US" sz="2000" i="1" dirty="0">
                <a:solidFill>
                  <a:srgbClr val="0070C0"/>
                </a:solidFill>
                <a:latin typeface="Book Antiqua" panose="02040602050305030304" pitchFamily="18" charset="0"/>
              </a:rPr>
              <a:t/>
            </a:r>
            <a:br>
              <a:rPr lang="en-US" sz="2000" i="1" dirty="0">
                <a:solidFill>
                  <a:srgbClr val="0070C0"/>
                </a:solidFill>
                <a:latin typeface="Book Antiqua" panose="02040602050305030304" pitchFamily="18" charset="0"/>
              </a:rPr>
            </a:br>
            <a:endParaRPr lang="en-US" sz="1800" dirty="0">
              <a:solidFill>
                <a:srgbClr val="0070C0"/>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Feb </a:t>
            </a:r>
            <a:r>
              <a:rPr lang="en-US" sz="900" b="0" dirty="0"/>
              <a:t>2025</a:t>
            </a:r>
          </a:p>
        </p:txBody>
      </p:sp>
      <p:sp>
        <p:nvSpPr>
          <p:cNvPr id="9" name="Text Box 22"/>
          <p:cNvSpPr txBox="1">
            <a:spLocks noChangeArrowheads="1"/>
          </p:cNvSpPr>
          <p:nvPr/>
        </p:nvSpPr>
        <p:spPr bwMode="auto">
          <a:xfrm>
            <a:off x="467544" y="6195306"/>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 FT</a:t>
            </a:r>
          </a:p>
        </p:txBody>
      </p:sp>
      <p:sp>
        <p:nvSpPr>
          <p:cNvPr id="8" name="Rectangle 7">
            <a:extLst>
              <a:ext uri="{FF2B5EF4-FFF2-40B4-BE49-F238E27FC236}">
                <a16:creationId xmlns:a16="http://schemas.microsoft.com/office/drawing/2014/main" id="{EBECD141-B1E6-2E8C-DDD1-DA34B137BF66}"/>
              </a:ext>
            </a:extLst>
          </p:cNvPr>
          <p:cNvSpPr/>
          <p:nvPr/>
        </p:nvSpPr>
        <p:spPr>
          <a:xfrm>
            <a:off x="500475" y="5364505"/>
            <a:ext cx="5165679" cy="584775"/>
          </a:xfrm>
          <a:prstGeom prst="rect">
            <a:avLst/>
          </a:prstGeom>
          <a:solidFill>
            <a:schemeClr val="accent1">
              <a:lumMod val="40000"/>
              <a:lumOff val="60000"/>
            </a:schemeClr>
          </a:solidFill>
        </p:spPr>
        <p:txBody>
          <a:bodyPr wrap="square">
            <a:spAutoFit/>
          </a:bodyPr>
          <a:lstStyle/>
          <a:p>
            <a:r>
              <a:rPr lang="en-US" sz="1600" i="1" dirty="0">
                <a:solidFill>
                  <a:srgbClr val="0082BF"/>
                </a:solidFill>
                <a:latin typeface="Times New Roman" panose="02020603050405020304" pitchFamily="18" charset="0"/>
              </a:rPr>
              <a:t>“Known must be your fear before banish it you can.”</a:t>
            </a:r>
            <a:r>
              <a:rPr lang="en-US" sz="1600" b="1" i="1" dirty="0">
                <a:solidFill>
                  <a:srgbClr val="0070C0"/>
                </a:solidFill>
                <a:latin typeface="Book Antiqua" panose="02040602050305030304" pitchFamily="18" charset="0"/>
              </a:rPr>
              <a:t>	 </a:t>
            </a:r>
          </a:p>
          <a:p>
            <a:r>
              <a:rPr lang="en-US" sz="1600" b="1" i="1" dirty="0">
                <a:solidFill>
                  <a:srgbClr val="0070C0"/>
                </a:solidFill>
                <a:latin typeface="Book Antiqua" panose="02040602050305030304" pitchFamily="18" charset="0"/>
              </a:rPr>
              <a:t>			</a:t>
            </a:r>
            <a:r>
              <a:rPr lang="en-US" sz="1200" b="1" dirty="0">
                <a:latin typeface="Book Antiqua" panose="02040602050305030304" pitchFamily="18" charset="0"/>
              </a:rPr>
              <a:t>- Master Yoda, Star Wars</a:t>
            </a:r>
          </a:p>
        </p:txBody>
      </p:sp>
    </p:spTree>
    <p:extLst>
      <p:ext uri="{BB962C8B-B14F-4D97-AF65-F5344CB8AC3E}">
        <p14:creationId xmlns:p14="http://schemas.microsoft.com/office/powerpoint/2010/main" val="750728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E2AF4B-162B-644E-542E-0847259482ED}"/>
              </a:ext>
            </a:extLst>
          </p:cNvPr>
          <p:cNvPicPr>
            <a:picLocks noChangeAspect="1"/>
          </p:cNvPicPr>
          <p:nvPr/>
        </p:nvPicPr>
        <p:blipFill>
          <a:blip r:embed="rId3"/>
          <a:stretch>
            <a:fillRect/>
          </a:stretch>
        </p:blipFill>
        <p:spPr>
          <a:xfrm>
            <a:off x="18907" y="796476"/>
            <a:ext cx="9104762" cy="2562616"/>
          </a:xfrm>
          <a:prstGeom prst="rect">
            <a:avLst/>
          </a:prstGeom>
        </p:spPr>
      </p:pic>
      <p:sp>
        <p:nvSpPr>
          <p:cNvPr id="2" name="Title 1"/>
          <p:cNvSpPr>
            <a:spLocks noGrp="1"/>
          </p:cNvSpPr>
          <p:nvPr>
            <p:ph type="title"/>
          </p:nvPr>
        </p:nvSpPr>
        <p:spPr/>
        <p:txBody>
          <a:bodyPr>
            <a:normAutofit/>
          </a:bodyPr>
          <a:lstStyle/>
          <a:p>
            <a:r>
              <a:rPr lang="en-US" sz="1800" dirty="0">
                <a:solidFill>
                  <a:schemeClr val="tx1"/>
                </a:solidFill>
              </a:rPr>
              <a:t>2d. </a:t>
            </a:r>
            <a:r>
              <a:rPr lang="en-US" sz="1800" dirty="0">
                <a:solidFill>
                  <a:srgbClr val="0000FF"/>
                </a:solidFill>
              </a:rPr>
              <a:t>Front-Loading Not Necessarily Forestalling</a:t>
            </a:r>
            <a:r>
              <a:rPr lang="en-US" sz="1800" i="1" dirty="0">
                <a:solidFill>
                  <a:srgbClr val="0070C0"/>
                </a:solidFill>
              </a:rPr>
              <a:t> “Too High for too Long”</a:t>
            </a:r>
          </a:p>
        </p:txBody>
      </p:sp>
      <p:sp>
        <p:nvSpPr>
          <p:cNvPr id="6" name="正方形/長方形 20">
            <a:extLst>
              <a:ext uri="{FF2B5EF4-FFF2-40B4-BE49-F238E27FC236}">
                <a16:creationId xmlns:a16="http://schemas.microsoft.com/office/drawing/2014/main" id="{C0ADA60D-075E-F72F-B0BA-13D82892FE2E}"/>
              </a:ext>
            </a:extLst>
          </p:cNvPr>
          <p:cNvSpPr>
            <a:spLocks noChangeArrowheads="1"/>
          </p:cNvSpPr>
          <p:nvPr/>
        </p:nvSpPr>
        <p:spPr bwMode="auto">
          <a:xfrm>
            <a:off x="111527" y="3419672"/>
            <a:ext cx="8920946" cy="2959484"/>
          </a:xfrm>
          <a:prstGeom prst="rect">
            <a:avLst/>
          </a:prstGeom>
          <a:solidFill>
            <a:schemeClr val="bg1">
              <a:lumMod val="95000"/>
            </a:schemeClr>
          </a:solidFill>
          <a:ln w="9525" algn="ctr">
            <a:noFill/>
            <a:prstDash val="sysDot"/>
            <a:round/>
            <a:headEnd/>
            <a:tailEnd/>
          </a:ln>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gn="just">
              <a:lnSpc>
                <a:spcPts val="1500"/>
              </a:lnSpc>
              <a:spcAft>
                <a:spcPts val="0"/>
              </a:spcAft>
            </a:pPr>
            <a:r>
              <a:rPr lang="en-US"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Front-Loaded 100bp in 2024 May Not Cut It</a:t>
            </a:r>
          </a:p>
          <a:p>
            <a:pPr lvl="0" algn="just">
              <a:lnSpc>
                <a:spcPts val="1500"/>
              </a:lnSpc>
              <a:spcAft>
                <a:spcPts val="0"/>
              </a:spcAft>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The </a:t>
            </a:r>
            <a:r>
              <a:rPr lang="en-US" sz="1500" b="0"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Fed’s 100bp of cuts in 2024</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initiated with 50bp Sep cut, </a:t>
            </a:r>
            <a:r>
              <a:rPr lang="en-US" sz="1500"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signals front-loaded easing</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p>
          <a:p>
            <a:pPr lvl="0" algn="just">
              <a:lnSpc>
                <a:spcPts val="1500"/>
              </a:lnSpc>
              <a:spcAft>
                <a:spcPts val="0"/>
              </a:spcAft>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But </a:t>
            </a:r>
            <a:r>
              <a:rPr lang="en-US" sz="15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real rates remain (too) elevated</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So early-2025 policy is more “skip” not “pause”.</a:t>
            </a:r>
          </a:p>
          <a:p>
            <a:pPr marL="0" indent="0" algn="just">
              <a:lnSpc>
                <a:spcPts val="1500"/>
              </a:lnSpc>
            </a:pPr>
            <a:r>
              <a:rPr lang="en-US"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An Overly Hawkish (Dot) Plot for 2025-26</a:t>
            </a:r>
          </a:p>
          <a:p>
            <a:pPr lvl="0" algn="just">
              <a:lnSpc>
                <a:spcPts val="1500"/>
              </a:lnSpc>
              <a:spcAft>
                <a:spcPts val="0"/>
              </a:spcAft>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Barring significant inflationary shocks, </a:t>
            </a:r>
            <a:r>
              <a:rPr lang="en-US" sz="15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50bp each for 2025 and 2026 </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is </a:t>
            </a:r>
            <a:r>
              <a:rPr lang="en-US" sz="15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too little </a:t>
            </a:r>
            <a:r>
              <a:rPr lang="en-US" sz="15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to insure “Goldilocks”.</a:t>
            </a:r>
          </a:p>
          <a:p>
            <a:pPr lvl="0" algn="just">
              <a:lnSpc>
                <a:spcPts val="1500"/>
              </a:lnSpc>
              <a:spcAft>
                <a:spcPts val="0"/>
              </a:spcAft>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“Sticky” inflation merely tempers but doesn’t derail path back lower “neutral”.</a:t>
            </a:r>
          </a:p>
          <a:p>
            <a:pPr marL="0" indent="0" algn="just">
              <a:lnSpc>
                <a:spcPts val="1500"/>
              </a:lnSpc>
            </a:pPr>
            <a:r>
              <a:rPr lang="en-US"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Rate Cuts to Cluster Around Mid-2025</a:t>
            </a:r>
          </a:p>
          <a:p>
            <a:pPr lvl="0" algn="just">
              <a:lnSpc>
                <a:spcPts val="1500"/>
              </a:lnSpc>
              <a:spcAft>
                <a:spcPts val="0"/>
              </a:spcAft>
              <a:buFont typeface="Arial" panose="020B0604020202020204" pitchFamily="34" charset="0"/>
              <a:buChar char="•"/>
            </a:pPr>
            <a:r>
              <a:rPr lang="en-US" sz="15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Expect faster cuts into late-2025</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with some 75-100bp on the cards, to lower rates to ~3%.</a:t>
            </a:r>
          </a:p>
          <a:p>
            <a:pPr lvl="0" algn="just">
              <a:lnSpc>
                <a:spcPts val="1500"/>
              </a:lnSpc>
              <a:spcAft>
                <a:spcPts val="0"/>
              </a:spcAft>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And then, some more by ~50bp later in 2025 if as </a:t>
            </a:r>
            <a:r>
              <a:rPr lang="en-US" sz="1500" b="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risks to soft-landing re-emerge </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amid elevated real rates.</a:t>
            </a:r>
          </a:p>
          <a:p>
            <a:pPr marL="0" indent="0" algn="just">
              <a:lnSpc>
                <a:spcPts val="1500"/>
              </a:lnSpc>
            </a:pPr>
            <a:r>
              <a:rPr lang="en-US" u="sng" kern="100" dirty="0">
                <a:solidFill>
                  <a:schemeClr val="accent6">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More Distinctly Dovish Leg Not Ruled Out</a:t>
            </a:r>
          </a:p>
          <a:p>
            <a:pPr lvl="0" algn="just">
              <a:lnSpc>
                <a:spcPts val="1500"/>
              </a:lnSpc>
              <a:spcAft>
                <a:spcPts val="0"/>
              </a:spcAft>
              <a:buFont typeface="Arial" panose="020B0604020202020204" pitchFamily="34" charset="0"/>
              <a:buChar char="•"/>
            </a:pPr>
            <a:r>
              <a:rPr lang="en-US" sz="15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Scope for distinctly dovish 2025 back-end</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500" b="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if jobs/demand deteriorate too sharp for </a:t>
            </a:r>
            <a:r>
              <a:rPr lang="en-US" sz="1500" b="0" i="1" kern="100" dirty="0" err="1">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a“controlled</a:t>
            </a:r>
            <a:r>
              <a:rPr lang="en-US" sz="1500" b="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 landing”</a:t>
            </a:r>
            <a:r>
              <a:rPr lang="en-US" sz="1500" b="0" i="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p>
          <a:p>
            <a:pPr marL="0" indent="0" algn="just">
              <a:lnSpc>
                <a:spcPts val="1500"/>
              </a:lnSpc>
            </a:pPr>
            <a:r>
              <a:rPr lang="en-US"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Premise: Consumer Slowdown, Not Crisis</a:t>
            </a:r>
          </a:p>
          <a:p>
            <a:pPr algn="just">
              <a:lnSpc>
                <a:spcPts val="1500"/>
              </a:lnSpc>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Deeper cuts are premised on </a:t>
            </a:r>
            <a:r>
              <a:rPr lang="en-US" sz="15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sharper consumption slowdown </a:t>
            </a:r>
            <a:r>
              <a:rPr lang="en-US" sz="1500" b="0" u="sng"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rPr>
              <a:t>as cash-flows tighten</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a </a:t>
            </a:r>
            <a:r>
              <a:rPr lang="en-US" sz="1500" i="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not-so-soft landing</a:t>
            </a:r>
            <a:r>
              <a:rPr lang="en-US" sz="1500" b="0" i="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t>
            </a:r>
          </a:p>
          <a:p>
            <a:pPr algn="just">
              <a:lnSpc>
                <a:spcPts val="1500"/>
              </a:lnSpc>
              <a:buFont typeface="Arial" panose="020B0604020202020204" pitchFamily="34" charset="0"/>
              <a:buChar char="•"/>
            </a:pP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And </a:t>
            </a:r>
            <a:r>
              <a:rPr lang="en-US" sz="15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not a crisis </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from a</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500" b="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balance sheet shock </a:t>
            </a:r>
            <a:r>
              <a:rPr lang="en-US"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for which far deeper and larger rate slashing will be required.</a:t>
            </a:r>
            <a:endParaRPr lang="en-SG"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500"/>
              </a:lnSpc>
              <a:buFont typeface="Arial" panose="020B0604020202020204" pitchFamily="34" charset="0"/>
              <a:buChar char="•"/>
            </a:pPr>
            <a:endParaRPr lang="en-SG" sz="15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5" name="TextBox 4"/>
          <p:cNvSpPr txBox="1"/>
          <p:nvPr/>
        </p:nvSpPr>
        <p:spPr>
          <a:xfrm>
            <a:off x="1403648" y="6439737"/>
            <a:ext cx="6467776" cy="307777"/>
          </a:xfrm>
          <a:prstGeom prst="rect">
            <a:avLst/>
          </a:prstGeom>
          <a:solidFill>
            <a:srgbClr val="FFC000">
              <a:alpha val="16000"/>
            </a:srgbClr>
          </a:solidFill>
          <a:ln>
            <a:solidFill>
              <a:schemeClr val="bg1">
                <a:lumMod val="50000"/>
              </a:schemeClr>
            </a:solidFill>
          </a:ln>
        </p:spPr>
        <p:txBody>
          <a:bodyPr wrap="square" rtlCol="0">
            <a:spAutoFit/>
          </a:bodyPr>
          <a:lstStyle/>
          <a:p>
            <a:r>
              <a:rPr lang="en-US" sz="1400" dirty="0"/>
              <a:t>Outcomes: Lower Yields + Distinctly </a:t>
            </a:r>
            <a:r>
              <a:rPr lang="en-US" sz="1400" b="1" dirty="0"/>
              <a:t>Steeper Curve </a:t>
            </a:r>
            <a:r>
              <a:rPr lang="en-US" sz="1400" dirty="0"/>
              <a:t>+ Long-end Fiscal Volatility</a:t>
            </a:r>
            <a:endParaRPr lang="en-SG" sz="1400" dirty="0"/>
          </a:p>
        </p:txBody>
      </p:sp>
      <p:sp>
        <p:nvSpPr>
          <p:cNvPr id="10" name="Rectangle 9">
            <a:extLst>
              <a:ext uri="{FF2B5EF4-FFF2-40B4-BE49-F238E27FC236}">
                <a16:creationId xmlns:a16="http://schemas.microsoft.com/office/drawing/2014/main" id="{016C3285-50FF-8598-D3AD-548DAF1C9B58}"/>
              </a:ext>
            </a:extLst>
          </p:cNvPr>
          <p:cNvSpPr/>
          <p:nvPr/>
        </p:nvSpPr>
        <p:spPr>
          <a:xfrm>
            <a:off x="6444208" y="1620277"/>
            <a:ext cx="936104" cy="607634"/>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solidFill>
                <a:srgbClr val="FF0000"/>
              </a:solidFill>
            </a:endParaRPr>
          </a:p>
        </p:txBody>
      </p:sp>
      <p:sp>
        <p:nvSpPr>
          <p:cNvPr id="4" name="Rectangle 3"/>
          <p:cNvSpPr/>
          <p:nvPr/>
        </p:nvSpPr>
        <p:spPr>
          <a:xfrm>
            <a:off x="6255523" y="2265600"/>
            <a:ext cx="1615901" cy="1042028"/>
          </a:xfrm>
          <a:prstGeom prst="rect">
            <a:avLst/>
          </a:prstGeom>
          <a:noFill/>
          <a:ln w="15875">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7" name="TextBox 6">
            <a:extLst>
              <a:ext uri="{FF2B5EF4-FFF2-40B4-BE49-F238E27FC236}">
                <a16:creationId xmlns:a16="http://schemas.microsoft.com/office/drawing/2014/main" id="{067351A9-30EA-8D53-FCAC-1B2C34D3575B}"/>
              </a:ext>
            </a:extLst>
          </p:cNvPr>
          <p:cNvSpPr txBox="1"/>
          <p:nvPr/>
        </p:nvSpPr>
        <p:spPr>
          <a:xfrm>
            <a:off x="6171303" y="3091585"/>
            <a:ext cx="1703808" cy="276999"/>
          </a:xfrm>
          <a:prstGeom prst="rect">
            <a:avLst/>
          </a:prstGeom>
          <a:noFill/>
          <a:ln>
            <a:noFill/>
          </a:ln>
        </p:spPr>
        <p:txBody>
          <a:bodyPr wrap="square" rtlCol="0">
            <a:spAutoFit/>
          </a:bodyPr>
          <a:lstStyle/>
          <a:p>
            <a:pPr marR="0" lvl="0">
              <a:spcBef>
                <a:spcPts val="0"/>
              </a:spcBef>
              <a:spcAft>
                <a:spcPts val="0"/>
              </a:spcAft>
            </a:pPr>
            <a:r>
              <a:rPr lang="en-US" sz="1200" kern="100" dirty="0">
                <a:solidFill>
                  <a:schemeClr val="accent3">
                    <a:lumMod val="75000"/>
                  </a:schemeClr>
                </a:solidFill>
                <a:latin typeface="Times New Roman" panose="02020603050405020304" pitchFamily="18" charset="0"/>
                <a:ea typeface="DengXian" panose="02010600030101010101" pitchFamily="2" charset="-122"/>
                <a:cs typeface="Times New Roman" panose="02020603050405020304" pitchFamily="18" charset="0"/>
              </a:rPr>
              <a:t>Pronounced Steepening</a:t>
            </a:r>
            <a:endParaRPr lang="en-US" sz="1200" kern="100" dirty="0">
              <a:solidFill>
                <a:schemeClr val="accent3">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3" name="TextBox 12">
            <a:extLst>
              <a:ext uri="{FF2B5EF4-FFF2-40B4-BE49-F238E27FC236}">
                <a16:creationId xmlns:a16="http://schemas.microsoft.com/office/drawing/2014/main" id="{C00A0681-FD6E-38D0-8755-214100C7670F}"/>
              </a:ext>
            </a:extLst>
          </p:cNvPr>
          <p:cNvSpPr txBox="1"/>
          <p:nvPr/>
        </p:nvSpPr>
        <p:spPr>
          <a:xfrm>
            <a:off x="6452447" y="1824558"/>
            <a:ext cx="936104" cy="276999"/>
          </a:xfrm>
          <a:prstGeom prst="rect">
            <a:avLst/>
          </a:prstGeom>
          <a:noFill/>
          <a:ln>
            <a:noFill/>
          </a:ln>
        </p:spPr>
        <p:txBody>
          <a:bodyPr wrap="square" rtlCol="0">
            <a:spAutoFit/>
          </a:bodyPr>
          <a:lstStyle/>
          <a:p>
            <a:pPr marR="0" lvl="0">
              <a:spcBef>
                <a:spcPts val="0"/>
              </a:spcBef>
              <a:spcAft>
                <a:spcPts val="0"/>
              </a:spcAft>
            </a:pPr>
            <a:r>
              <a:rPr lang="en-US" sz="1200" kern="100" dirty="0">
                <a:solidFill>
                  <a:srgbClr val="7030A0"/>
                </a:solidFill>
                <a:latin typeface="Times New Roman" panose="02020603050405020304" pitchFamily="18" charset="0"/>
                <a:ea typeface="DengXian" panose="02010600030101010101" pitchFamily="2" charset="-122"/>
                <a:cs typeface="Times New Roman" panose="02020603050405020304" pitchFamily="18" charset="0"/>
              </a:rPr>
              <a:t>Conditional</a:t>
            </a:r>
            <a:endParaRPr lang="en-US" sz="1200" kern="100" dirty="0">
              <a:solidFill>
                <a:srgbClr val="7030A0"/>
              </a:solidFill>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837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
            <a:ext cx="8208912" cy="796473"/>
          </a:xfrm>
        </p:spPr>
        <p:txBody>
          <a:bodyPr>
            <a:normAutofit/>
          </a:bodyPr>
          <a:lstStyle/>
          <a:p>
            <a:r>
              <a:rPr lang="en-US" sz="1800" dirty="0">
                <a:solidFill>
                  <a:schemeClr val="tx1"/>
                </a:solidFill>
              </a:rPr>
              <a:t>3a. The “Bessent Effect”: </a:t>
            </a:r>
            <a:r>
              <a:rPr lang="en-US" sz="1800" dirty="0">
                <a:solidFill>
                  <a:srgbClr val="0000FF"/>
                </a:solidFill>
              </a:rPr>
              <a:t>A </a:t>
            </a:r>
            <a:r>
              <a:rPr lang="en-US" sz="1800" u="sng" dirty="0">
                <a:solidFill>
                  <a:srgbClr val="0000FF"/>
                </a:solidFill>
              </a:rPr>
              <a:t>Dis-inflationary</a:t>
            </a:r>
            <a:r>
              <a:rPr lang="en-US" sz="1800" dirty="0">
                <a:solidFill>
                  <a:srgbClr val="0000FF"/>
                </a:solidFill>
              </a:rPr>
              <a:t>, </a:t>
            </a:r>
            <a:r>
              <a:rPr lang="en-US" sz="1800" u="sng" dirty="0">
                <a:solidFill>
                  <a:srgbClr val="0000FF"/>
                </a:solidFill>
              </a:rPr>
              <a:t>Lower Yield Path to Higher Growth</a:t>
            </a:r>
            <a:r>
              <a:rPr lang="en-US" sz="1800" dirty="0">
                <a:solidFill>
                  <a:srgbClr val="0000FF"/>
                </a:solidFill>
              </a:rPr>
              <a:t>?</a:t>
            </a:r>
            <a:endParaRPr lang="en-US" sz="1600" b="0" i="1" dirty="0">
              <a:solidFill>
                <a:srgbClr val="0000FF"/>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graphicFrame>
        <p:nvGraphicFramePr>
          <p:cNvPr id="3" name="Diagram 2"/>
          <p:cNvGraphicFramePr/>
          <p:nvPr>
            <p:extLst/>
          </p:nvPr>
        </p:nvGraphicFramePr>
        <p:xfrm>
          <a:off x="1331640" y="692696"/>
          <a:ext cx="684076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llout: Left-Right Arrow 12">
            <a:extLst>
              <a:ext uri="{FF2B5EF4-FFF2-40B4-BE49-F238E27FC236}">
                <a16:creationId xmlns:a16="http://schemas.microsoft.com/office/drawing/2014/main" id="{F1DCC454-BA08-14FA-069A-A92BA125BBF5}"/>
              </a:ext>
            </a:extLst>
          </p:cNvPr>
          <p:cNvSpPr/>
          <p:nvPr/>
        </p:nvSpPr>
        <p:spPr>
          <a:xfrm>
            <a:off x="3275856" y="5049180"/>
            <a:ext cx="3043959" cy="936104"/>
          </a:xfrm>
          <a:prstGeom prst="leftRightArrowCallout">
            <a:avLst>
              <a:gd name="adj1" fmla="val 25000"/>
              <a:gd name="adj2" fmla="val 25000"/>
              <a:gd name="adj3" fmla="val 25000"/>
              <a:gd name="adj4" fmla="val 610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Dis-inflationary</a:t>
            </a:r>
          </a:p>
        </p:txBody>
      </p:sp>
      <p:sp>
        <p:nvSpPr>
          <p:cNvPr id="6" name="Callout: Down Arrow 5">
            <a:extLst>
              <a:ext uri="{FF2B5EF4-FFF2-40B4-BE49-F238E27FC236}">
                <a16:creationId xmlns:a16="http://schemas.microsoft.com/office/drawing/2014/main" id="{E7FCFC5D-7E1F-4CB6-A38F-F6327C33E182}"/>
              </a:ext>
            </a:extLst>
          </p:cNvPr>
          <p:cNvSpPr/>
          <p:nvPr/>
        </p:nvSpPr>
        <p:spPr>
          <a:xfrm>
            <a:off x="1619671" y="3172326"/>
            <a:ext cx="1874943" cy="1409425"/>
          </a:xfrm>
          <a:prstGeom prst="downArrow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accent6">
                    <a:lumMod val="75000"/>
                  </a:schemeClr>
                </a:solidFill>
              </a:rPr>
              <a:t>Estimated to lower crude prices $3-4/</a:t>
            </a:r>
            <a:r>
              <a:rPr lang="en-US" dirty="0" err="1">
                <a:solidFill>
                  <a:schemeClr val="accent6">
                    <a:lumMod val="75000"/>
                  </a:schemeClr>
                </a:solidFill>
              </a:rPr>
              <a:t>bbl</a:t>
            </a:r>
            <a:endParaRPr lang="en-SG" dirty="0">
              <a:solidFill>
                <a:schemeClr val="accent6">
                  <a:lumMod val="75000"/>
                </a:schemeClr>
              </a:solidFill>
            </a:endParaRPr>
          </a:p>
        </p:txBody>
      </p:sp>
      <p:sp>
        <p:nvSpPr>
          <p:cNvPr id="8" name="Callout: Down Arrow 7">
            <a:extLst>
              <a:ext uri="{FF2B5EF4-FFF2-40B4-BE49-F238E27FC236}">
                <a16:creationId xmlns:a16="http://schemas.microsoft.com/office/drawing/2014/main" id="{4800018F-E374-6EFA-9A1E-832DAEB71E1D}"/>
              </a:ext>
            </a:extLst>
          </p:cNvPr>
          <p:cNvSpPr/>
          <p:nvPr/>
        </p:nvSpPr>
        <p:spPr>
          <a:xfrm>
            <a:off x="6081434" y="3239322"/>
            <a:ext cx="1802934" cy="1341806"/>
          </a:xfrm>
          <a:prstGeom prst="downArrow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C00000"/>
                </a:solidFill>
              </a:rPr>
              <a:t>At least 50% reduction in deficit!</a:t>
            </a:r>
            <a:endParaRPr lang="en-SG" dirty="0">
              <a:solidFill>
                <a:srgbClr val="C00000"/>
              </a:solidFill>
            </a:endParaRPr>
          </a:p>
        </p:txBody>
      </p:sp>
      <p:sp>
        <p:nvSpPr>
          <p:cNvPr id="9" name="Callout: Down Arrow 8">
            <a:extLst>
              <a:ext uri="{FF2B5EF4-FFF2-40B4-BE49-F238E27FC236}">
                <a16:creationId xmlns:a16="http://schemas.microsoft.com/office/drawing/2014/main" id="{EAAC0A6B-E49C-AF06-1465-04AB965FBC4E}"/>
              </a:ext>
            </a:extLst>
          </p:cNvPr>
          <p:cNvSpPr/>
          <p:nvPr/>
        </p:nvSpPr>
        <p:spPr>
          <a:xfrm>
            <a:off x="3264966" y="867704"/>
            <a:ext cx="3043959" cy="936104"/>
          </a:xfrm>
          <a:prstGeom prst="downArrowCallout">
            <a:avLst>
              <a:gd name="adj1" fmla="val 15766"/>
              <a:gd name="adj2" fmla="val 25000"/>
              <a:gd name="adj3" fmla="val 25000"/>
              <a:gd name="adj4" fmla="val 6497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a:solidFill>
                  <a:srgbClr val="7030A0"/>
                </a:solidFill>
              </a:rPr>
              <a:t>~80bp higher than CBO estimates of 2.1-2.2%</a:t>
            </a:r>
            <a:endParaRPr lang="en-SG" sz="1800" dirty="0">
              <a:solidFill>
                <a:srgbClr val="7030A0"/>
              </a:solidFill>
            </a:endParaRPr>
          </a:p>
        </p:txBody>
      </p:sp>
    </p:spTree>
    <p:extLst>
      <p:ext uri="{BB962C8B-B14F-4D97-AF65-F5344CB8AC3E}">
        <p14:creationId xmlns:p14="http://schemas.microsoft.com/office/powerpoint/2010/main" val="285216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tx1"/>
                </a:solidFill>
              </a:rPr>
              <a:t>3b. Enough for Direction of Travel to Surprise … </a:t>
            </a:r>
            <a:r>
              <a:rPr lang="en-US" sz="1800" u="sng" dirty="0">
                <a:solidFill>
                  <a:schemeClr val="tx1"/>
                </a:solidFill>
              </a:rPr>
              <a:t>But</a:t>
            </a:r>
            <a:r>
              <a:rPr lang="en-US" sz="1800" dirty="0">
                <a:solidFill>
                  <a:schemeClr val="tx1"/>
                </a:solidFill>
              </a:rPr>
              <a:t> </a:t>
            </a:r>
            <a:r>
              <a:rPr lang="en-US" sz="1800" dirty="0">
                <a:solidFill>
                  <a:srgbClr val="C00000"/>
                </a:solidFill>
              </a:rPr>
              <a:t>Interest Rates </a:t>
            </a:r>
            <a:r>
              <a:rPr lang="en-US" sz="1800" dirty="0">
                <a:solidFill>
                  <a:schemeClr val="tx1"/>
                </a:solidFill>
              </a:rPr>
              <a:t>Must Be </a:t>
            </a:r>
            <a:r>
              <a:rPr lang="en-US" sz="1800" dirty="0">
                <a:solidFill>
                  <a:srgbClr val="C00000"/>
                </a:solidFill>
              </a:rPr>
              <a:t>Part of the Answer</a:t>
            </a:r>
            <a:r>
              <a:rPr lang="en-US" sz="1800" dirty="0">
                <a:solidFill>
                  <a:schemeClr val="tx1"/>
                </a:solidFill>
              </a:rPr>
              <a:t>!</a:t>
            </a:r>
            <a:endParaRPr lang="en-US" sz="1600" b="0" i="1" dirty="0">
              <a:solidFill>
                <a:srgbClr val="0000FF"/>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6" name="Picture 5">
            <a:extLst>
              <a:ext uri="{FF2B5EF4-FFF2-40B4-BE49-F238E27FC236}">
                <a16:creationId xmlns:a16="http://schemas.microsoft.com/office/drawing/2014/main" id="{BB36C4F1-4C69-0770-D5B1-BBB8F5B57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833515"/>
            <a:ext cx="4067944" cy="5567050"/>
          </a:xfrm>
          <a:prstGeom prst="rect">
            <a:avLst/>
          </a:prstGeom>
        </p:spPr>
      </p:pic>
      <p:sp>
        <p:nvSpPr>
          <p:cNvPr id="9" name="Rectangle: Rounded Corners 8">
            <a:extLst>
              <a:ext uri="{FF2B5EF4-FFF2-40B4-BE49-F238E27FC236}">
                <a16:creationId xmlns:a16="http://schemas.microsoft.com/office/drawing/2014/main" id="{E1401034-40F7-F4FC-982B-15D8413B5916}"/>
              </a:ext>
            </a:extLst>
          </p:cNvPr>
          <p:cNvSpPr/>
          <p:nvPr/>
        </p:nvSpPr>
        <p:spPr>
          <a:xfrm>
            <a:off x="7596336" y="2963917"/>
            <a:ext cx="609616" cy="649749"/>
          </a:xfrm>
          <a:prstGeom prst="round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3" name="Picture 2">
            <a:extLst>
              <a:ext uri="{FF2B5EF4-FFF2-40B4-BE49-F238E27FC236}">
                <a16:creationId xmlns:a16="http://schemas.microsoft.com/office/drawing/2014/main" id="{A760A82A-F431-95A6-7EC4-9D339DE557F4}"/>
              </a:ext>
            </a:extLst>
          </p:cNvPr>
          <p:cNvPicPr>
            <a:picLocks noChangeAspect="1"/>
          </p:cNvPicPr>
          <p:nvPr/>
        </p:nvPicPr>
        <p:blipFill>
          <a:blip r:embed="rId4"/>
          <a:stretch>
            <a:fillRect/>
          </a:stretch>
        </p:blipFill>
        <p:spPr>
          <a:xfrm>
            <a:off x="17698" y="833515"/>
            <a:ext cx="4842334" cy="5691829"/>
          </a:xfrm>
          <a:prstGeom prst="rect">
            <a:avLst/>
          </a:prstGeom>
        </p:spPr>
      </p:pic>
    </p:spTree>
    <p:extLst>
      <p:ext uri="{BB962C8B-B14F-4D97-AF65-F5344CB8AC3E}">
        <p14:creationId xmlns:p14="http://schemas.microsoft.com/office/powerpoint/2010/main" val="170755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tx1"/>
                </a:solidFill>
              </a:rPr>
              <a:t>4a. </a:t>
            </a:r>
            <a:r>
              <a:rPr lang="en-US" sz="1800" dirty="0">
                <a:solidFill>
                  <a:srgbClr val="0000FF"/>
                </a:solidFill>
              </a:rPr>
              <a:t>Lower Rates as the “Bridge” to (&amp; From) Three-3s </a:t>
            </a:r>
            <a:r>
              <a:rPr lang="en-US" sz="1800" dirty="0">
                <a:solidFill>
                  <a:srgbClr val="C00000"/>
                </a:solidFill>
                <a:sym typeface="Wingdings" panose="05000000000000000000" pitchFamily="2" charset="2"/>
              </a:rPr>
              <a:t> The One Ring!</a:t>
            </a:r>
            <a:endParaRPr lang="en-US" sz="1600" b="0" i="1" dirty="0">
              <a:solidFill>
                <a:srgbClr val="C00000"/>
              </a:solidFill>
            </a:endParaRPr>
          </a:p>
        </p:txBody>
      </p:sp>
      <p:sp>
        <p:nvSpPr>
          <p:cNvPr id="5" name="Rectangle 4"/>
          <p:cNvSpPr/>
          <p:nvPr/>
        </p:nvSpPr>
        <p:spPr>
          <a:xfrm>
            <a:off x="4431577" y="3244334"/>
            <a:ext cx="280846" cy="369332"/>
          </a:xfrm>
          <a:prstGeom prst="rect">
            <a:avLst/>
          </a:prstGeom>
        </p:spPr>
        <p:txBody>
          <a:bodyPr wrap="none">
            <a:spAutoFit/>
          </a:bodyPr>
          <a:lstStyle/>
          <a:p>
            <a:r>
              <a:rPr lang="en-SG" dirty="0"/>
              <a:t> </a:t>
            </a:r>
            <a:r>
              <a:rPr lang="en-SG" sz="1100" dirty="0">
                <a:solidFill>
                  <a:srgbClr val="002060"/>
                </a:solidFill>
                <a:latin typeface="Calibri" panose="020F0502020204030204" pitchFamily="34" charset="0"/>
              </a:rPr>
              <a:t> </a:t>
            </a:r>
            <a:endParaRPr lang="en-SG" dirty="0"/>
          </a:p>
        </p:txBody>
      </p:sp>
      <p:graphicFrame>
        <p:nvGraphicFramePr>
          <p:cNvPr id="4" name="Diagram 3">
            <a:extLst>
              <a:ext uri="{FF2B5EF4-FFF2-40B4-BE49-F238E27FC236}">
                <a16:creationId xmlns:a16="http://schemas.microsoft.com/office/drawing/2014/main" id="{58BDB862-9EC3-0C15-FC8E-8B9439F99E6B}"/>
              </a:ext>
            </a:extLst>
          </p:cNvPr>
          <p:cNvGraphicFramePr/>
          <p:nvPr>
            <p:extLst/>
          </p:nvPr>
        </p:nvGraphicFramePr>
        <p:xfrm>
          <a:off x="947936" y="1052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20D2BC49-F79D-40BB-8534-62053270ECCB}"/>
              </a:ext>
            </a:extLst>
          </p:cNvPr>
          <p:cNvGrpSpPr/>
          <p:nvPr/>
        </p:nvGrpSpPr>
        <p:grpSpPr>
          <a:xfrm>
            <a:off x="3207481" y="5727080"/>
            <a:ext cx="2104429" cy="1052214"/>
            <a:chOff x="1995785" y="1179"/>
            <a:chExt cx="2104429" cy="1052214"/>
          </a:xfrm>
          <a:solidFill>
            <a:srgbClr val="00B050"/>
          </a:solidFill>
        </p:grpSpPr>
        <p:sp>
          <p:nvSpPr>
            <p:cNvPr id="8" name="Rectangle: Rounded Corners 7">
              <a:extLst>
                <a:ext uri="{FF2B5EF4-FFF2-40B4-BE49-F238E27FC236}">
                  <a16:creationId xmlns:a16="http://schemas.microsoft.com/office/drawing/2014/main" id="{590C5A61-2EA9-E810-ABC4-A2D1CCDC4A6B}"/>
                </a:ext>
              </a:extLst>
            </p:cNvPr>
            <p:cNvSpPr/>
            <p:nvPr/>
          </p:nvSpPr>
          <p:spPr>
            <a:xfrm>
              <a:off x="1995785" y="1179"/>
              <a:ext cx="2104429" cy="105221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BAB0AB24-6494-6763-215B-8E01FDE5A606}"/>
                </a:ext>
              </a:extLst>
            </p:cNvPr>
            <p:cNvSpPr txBox="1"/>
            <p:nvPr/>
          </p:nvSpPr>
          <p:spPr>
            <a:xfrm>
              <a:off x="2026603" y="31997"/>
              <a:ext cx="2042793" cy="99057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dirty="0"/>
                <a:t>Higher (3%) Growth</a:t>
              </a:r>
              <a:endParaRPr lang="en-US" sz="2100" kern="1200" dirty="0"/>
            </a:p>
          </p:txBody>
        </p:sp>
      </p:grpSp>
      <p:grpSp>
        <p:nvGrpSpPr>
          <p:cNvPr id="10" name="Group 9">
            <a:extLst>
              <a:ext uri="{FF2B5EF4-FFF2-40B4-BE49-F238E27FC236}">
                <a16:creationId xmlns:a16="http://schemas.microsoft.com/office/drawing/2014/main" id="{41CA7FBB-AB37-E67A-C259-1943076D53DE}"/>
              </a:ext>
            </a:extLst>
          </p:cNvPr>
          <p:cNvGrpSpPr/>
          <p:nvPr/>
        </p:nvGrpSpPr>
        <p:grpSpPr>
          <a:xfrm rot="20484164">
            <a:off x="2076528" y="4873795"/>
            <a:ext cx="782273" cy="1636541"/>
            <a:chOff x="3655019" y="1483777"/>
            <a:chExt cx="445864" cy="1139627"/>
          </a:xfrm>
        </p:grpSpPr>
        <p:sp>
          <p:nvSpPr>
            <p:cNvPr id="11" name="Arrow: Left-Right 10">
              <a:extLst>
                <a:ext uri="{FF2B5EF4-FFF2-40B4-BE49-F238E27FC236}">
                  <a16:creationId xmlns:a16="http://schemas.microsoft.com/office/drawing/2014/main" id="{370CDB7F-6A9C-69FB-69EB-7DC4102777CC}"/>
                </a:ext>
              </a:extLst>
            </p:cNvPr>
            <p:cNvSpPr/>
            <p:nvPr/>
          </p:nvSpPr>
          <p:spPr>
            <a:xfrm rot="3600000">
              <a:off x="3368523" y="1847862"/>
              <a:ext cx="1096445" cy="368275"/>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2" name="Arrow: Left-Right 4">
              <a:extLst>
                <a:ext uri="{FF2B5EF4-FFF2-40B4-BE49-F238E27FC236}">
                  <a16:creationId xmlns:a16="http://schemas.microsoft.com/office/drawing/2014/main" id="{C812EAEA-5A43-D6D8-1645-22250D26C00F}"/>
                </a:ext>
              </a:extLst>
            </p:cNvPr>
            <p:cNvSpPr txBox="1"/>
            <p:nvPr/>
          </p:nvSpPr>
          <p:spPr>
            <a:xfrm rot="3600000">
              <a:off x="3309768" y="1888365"/>
              <a:ext cx="1080290" cy="389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200" b="1" dirty="0">
                  <a:solidFill>
                    <a:srgbClr val="00B050"/>
                  </a:solidFill>
                </a:rPr>
                <a:t>Pumping</a:t>
              </a:r>
            </a:p>
            <a:p>
              <a:pPr marL="0" lvl="0" indent="0" algn="ctr" defTabSz="711200">
                <a:lnSpc>
                  <a:spcPct val="90000"/>
                </a:lnSpc>
                <a:spcBef>
                  <a:spcPct val="0"/>
                </a:spcBef>
                <a:spcAft>
                  <a:spcPct val="35000"/>
                </a:spcAft>
                <a:buNone/>
              </a:pPr>
              <a:r>
                <a:rPr lang="en-US" sz="1200" b="1" dirty="0">
                  <a:solidFill>
                    <a:schemeClr val="accent6">
                      <a:lumMod val="75000"/>
                    </a:schemeClr>
                  </a:solidFill>
                </a:rPr>
                <a:t>Demand-Price</a:t>
              </a:r>
              <a:r>
                <a:rPr lang="en-US" sz="1200" dirty="0"/>
                <a:t> </a:t>
              </a:r>
            </a:p>
            <a:p>
              <a:pPr marL="0" lvl="0" indent="0" algn="ctr" defTabSz="711200">
                <a:lnSpc>
                  <a:spcPct val="90000"/>
                </a:lnSpc>
                <a:spcBef>
                  <a:spcPct val="0"/>
                </a:spcBef>
                <a:spcAft>
                  <a:spcPct val="35000"/>
                </a:spcAft>
                <a:buNone/>
              </a:pPr>
              <a:endParaRPr lang="en-US" sz="1600" kern="1200" dirty="0"/>
            </a:p>
          </p:txBody>
        </p:sp>
      </p:grpSp>
      <p:grpSp>
        <p:nvGrpSpPr>
          <p:cNvPr id="16" name="Group 15">
            <a:extLst>
              <a:ext uri="{FF2B5EF4-FFF2-40B4-BE49-F238E27FC236}">
                <a16:creationId xmlns:a16="http://schemas.microsoft.com/office/drawing/2014/main" id="{00F3C9A2-B717-DEFA-5908-3C2CC6CE3D9D}"/>
              </a:ext>
            </a:extLst>
          </p:cNvPr>
          <p:cNvGrpSpPr/>
          <p:nvPr/>
        </p:nvGrpSpPr>
        <p:grpSpPr>
          <a:xfrm rot="527607">
            <a:off x="5675925" y="5054471"/>
            <a:ext cx="576064" cy="1525398"/>
            <a:chOff x="1995115" y="1483777"/>
            <a:chExt cx="368275" cy="1096445"/>
          </a:xfrm>
        </p:grpSpPr>
        <p:sp>
          <p:nvSpPr>
            <p:cNvPr id="17" name="Arrow: Left-Right 16">
              <a:extLst>
                <a:ext uri="{FF2B5EF4-FFF2-40B4-BE49-F238E27FC236}">
                  <a16:creationId xmlns:a16="http://schemas.microsoft.com/office/drawing/2014/main" id="{BAD9B718-BF69-C55D-614C-40978A2D7ADA}"/>
                </a:ext>
              </a:extLst>
            </p:cNvPr>
            <p:cNvSpPr/>
            <p:nvPr/>
          </p:nvSpPr>
          <p:spPr>
            <a:xfrm rot="18000000">
              <a:off x="1631030" y="1847862"/>
              <a:ext cx="1096445" cy="368275"/>
            </a:xfrm>
            <a:prstGeom prst="lef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Left-Right 4">
              <a:extLst>
                <a:ext uri="{FF2B5EF4-FFF2-40B4-BE49-F238E27FC236}">
                  <a16:creationId xmlns:a16="http://schemas.microsoft.com/office/drawing/2014/main" id="{FF7E6687-3977-6A24-235C-3368613B4C3C}"/>
                </a:ext>
              </a:extLst>
            </p:cNvPr>
            <p:cNvSpPr txBox="1"/>
            <p:nvPr/>
          </p:nvSpPr>
          <p:spPr>
            <a:xfrm rot="18046232">
              <a:off x="1741513" y="1921517"/>
              <a:ext cx="875480" cy="220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200" b="1" kern="1200" dirty="0">
                  <a:solidFill>
                    <a:srgbClr val="FF0000"/>
                  </a:solidFill>
                </a:rPr>
                <a:t>Tax Revenues</a:t>
              </a:r>
              <a:endParaRPr lang="en-US" sz="1600" b="1" kern="1200" dirty="0">
                <a:solidFill>
                  <a:srgbClr val="FF0000"/>
                </a:solidFill>
              </a:endParaRPr>
            </a:p>
          </p:txBody>
        </p:sp>
      </p:grpSp>
      <p:sp>
        <p:nvSpPr>
          <p:cNvPr id="19" name="Arrow: Curved Right 18">
            <a:extLst>
              <a:ext uri="{FF2B5EF4-FFF2-40B4-BE49-F238E27FC236}">
                <a16:creationId xmlns:a16="http://schemas.microsoft.com/office/drawing/2014/main" id="{0CC321AB-2E3F-F10E-4999-C8924B5AF64B}"/>
              </a:ext>
            </a:extLst>
          </p:cNvPr>
          <p:cNvSpPr/>
          <p:nvPr/>
        </p:nvSpPr>
        <p:spPr>
          <a:xfrm>
            <a:off x="107504" y="1484784"/>
            <a:ext cx="2664296" cy="5373216"/>
          </a:xfrm>
          <a:prstGeom prst="curvedRightArrow">
            <a:avLst>
              <a:gd name="adj1" fmla="val 19101"/>
              <a:gd name="adj2" fmla="val 32147"/>
              <a:gd name="adj3" fmla="val 224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cxnSp>
        <p:nvCxnSpPr>
          <p:cNvPr id="22" name="Straight Arrow Connector 21">
            <a:extLst>
              <a:ext uri="{FF2B5EF4-FFF2-40B4-BE49-F238E27FC236}">
                <a16:creationId xmlns:a16="http://schemas.microsoft.com/office/drawing/2014/main" id="{29C855ED-864E-B7E8-8DA3-3095DDEC7B31}"/>
              </a:ext>
            </a:extLst>
          </p:cNvPr>
          <p:cNvCxnSpPr>
            <a:cxnSpLocks/>
          </p:cNvCxnSpPr>
          <p:nvPr/>
        </p:nvCxnSpPr>
        <p:spPr>
          <a:xfrm>
            <a:off x="5076056" y="2038612"/>
            <a:ext cx="1440160" cy="1972880"/>
          </a:xfrm>
          <a:prstGeom prst="straightConnector1">
            <a:avLst/>
          </a:prstGeom>
          <a:ln w="3492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B4CC02-FA04-BF16-FC94-5FDC6965A656}"/>
              </a:ext>
            </a:extLst>
          </p:cNvPr>
          <p:cNvCxnSpPr>
            <a:cxnSpLocks/>
          </p:cNvCxnSpPr>
          <p:nvPr/>
        </p:nvCxnSpPr>
        <p:spPr>
          <a:xfrm flipH="1">
            <a:off x="1718114" y="2060848"/>
            <a:ext cx="1197702" cy="1872208"/>
          </a:xfrm>
          <a:prstGeom prst="straightConnector1">
            <a:avLst/>
          </a:prstGeom>
          <a:ln w="3492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51529-6F8F-C69C-B226-B59FEBCAAE5E}"/>
              </a:ext>
            </a:extLst>
          </p:cNvPr>
          <p:cNvCxnSpPr>
            <a:cxnSpLocks/>
          </p:cNvCxnSpPr>
          <p:nvPr/>
        </p:nvCxnSpPr>
        <p:spPr>
          <a:xfrm>
            <a:off x="4129423" y="2125417"/>
            <a:ext cx="39908" cy="3615277"/>
          </a:xfrm>
          <a:prstGeom prst="straightConnector1">
            <a:avLst/>
          </a:prstGeom>
          <a:ln w="22225">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sp>
        <p:nvSpPr>
          <p:cNvPr id="40" name="Right Brace 39">
            <a:extLst>
              <a:ext uri="{FF2B5EF4-FFF2-40B4-BE49-F238E27FC236}">
                <a16:creationId xmlns:a16="http://schemas.microsoft.com/office/drawing/2014/main" id="{5CB380E7-FA00-CAAF-BF1F-20C1ADB7DEC7}"/>
              </a:ext>
            </a:extLst>
          </p:cNvPr>
          <p:cNvSpPr/>
          <p:nvPr/>
        </p:nvSpPr>
        <p:spPr>
          <a:xfrm>
            <a:off x="6616005" y="885959"/>
            <a:ext cx="927491" cy="5631644"/>
          </a:xfrm>
          <a:prstGeom prst="rightBrace">
            <a:avLst>
              <a:gd name="adj1" fmla="val 39316"/>
              <a:gd name="adj2" fmla="val 50842"/>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Cylinder 40">
            <a:extLst>
              <a:ext uri="{FF2B5EF4-FFF2-40B4-BE49-F238E27FC236}">
                <a16:creationId xmlns:a16="http://schemas.microsoft.com/office/drawing/2014/main" id="{177BBE7F-3F21-A8AA-2CBF-5C54445F47B4}"/>
              </a:ext>
            </a:extLst>
          </p:cNvPr>
          <p:cNvSpPr/>
          <p:nvPr/>
        </p:nvSpPr>
        <p:spPr>
          <a:xfrm>
            <a:off x="7587930" y="2797612"/>
            <a:ext cx="1472451" cy="1977585"/>
          </a:xfrm>
          <a:prstGeom prst="ca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2">
                    <a:lumMod val="60000"/>
                    <a:lumOff val="40000"/>
                  </a:schemeClr>
                </a:solidFill>
              </a:rPr>
              <a:t>“Goldilocks” USD Policy</a:t>
            </a:r>
          </a:p>
        </p:txBody>
      </p:sp>
      <p:sp>
        <p:nvSpPr>
          <p:cNvPr id="3" name="Rectangle 2">
            <a:extLst>
              <a:ext uri="{FF2B5EF4-FFF2-40B4-BE49-F238E27FC236}">
                <a16:creationId xmlns:a16="http://schemas.microsoft.com/office/drawing/2014/main" id="{A420160F-845C-6FA0-1741-2D990FFADE26}"/>
              </a:ext>
            </a:extLst>
          </p:cNvPr>
          <p:cNvSpPr/>
          <p:nvPr/>
        </p:nvSpPr>
        <p:spPr>
          <a:xfrm>
            <a:off x="7812360" y="6253187"/>
            <a:ext cx="1331640" cy="604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6" name="Rectangle 5">
            <a:extLst>
              <a:ext uri="{FF2B5EF4-FFF2-40B4-BE49-F238E27FC236}">
                <a16:creationId xmlns:a16="http://schemas.microsoft.com/office/drawing/2014/main" id="{F8FEA9BB-6F4E-E622-00C1-496C21257EA9}"/>
              </a:ext>
            </a:extLst>
          </p:cNvPr>
          <p:cNvSpPr/>
          <p:nvPr/>
        </p:nvSpPr>
        <p:spPr>
          <a:xfrm>
            <a:off x="214448" y="6517603"/>
            <a:ext cx="1331640" cy="30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280480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tx1"/>
                </a:solidFill>
              </a:rPr>
              <a:t>4b. </a:t>
            </a:r>
            <a:r>
              <a:rPr lang="en-US" sz="1800" dirty="0">
                <a:solidFill>
                  <a:srgbClr val="C00000"/>
                </a:solidFill>
              </a:rPr>
              <a:t>Caveat is that the Structural View</a:t>
            </a:r>
            <a:r>
              <a:rPr lang="en-US" sz="1800" dirty="0">
                <a:solidFill>
                  <a:srgbClr val="0000FF"/>
                </a:solidFill>
              </a:rPr>
              <a:t> is for Higher Term Premium Beyond Cyclical Forces</a:t>
            </a:r>
            <a:endParaRPr lang="en-US" sz="1600" b="0" i="1" dirty="0">
              <a:solidFill>
                <a:schemeClr val="tx1"/>
              </a:solidFill>
            </a:endParaRPr>
          </a:p>
        </p:txBody>
      </p:sp>
      <p:sp>
        <p:nvSpPr>
          <p:cNvPr id="5" name="Rectangle 4"/>
          <p:cNvSpPr/>
          <p:nvPr/>
        </p:nvSpPr>
        <p:spPr>
          <a:xfrm>
            <a:off x="4431577" y="3244334"/>
            <a:ext cx="280846" cy="369332"/>
          </a:xfrm>
          <a:prstGeom prst="rect">
            <a:avLst/>
          </a:prstGeom>
        </p:spPr>
        <p:txBody>
          <a:bodyPr wrap="none">
            <a:spAutoFit/>
          </a:bodyPr>
          <a:lstStyle/>
          <a:p>
            <a:r>
              <a:rPr lang="en-SG" dirty="0"/>
              <a:t> </a:t>
            </a:r>
            <a:r>
              <a:rPr lang="en-SG" sz="1100" dirty="0">
                <a:solidFill>
                  <a:srgbClr val="002060"/>
                </a:solidFill>
                <a:latin typeface="Calibri" panose="020F0502020204030204" pitchFamily="34" charset="0"/>
              </a:rPr>
              <a:t> </a:t>
            </a:r>
            <a:endParaRPr lang="en-SG"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0728"/>
            <a:ext cx="5724128" cy="5676176"/>
          </a:xfrm>
          <a:prstGeom prst="rect">
            <a:avLst/>
          </a:prstGeom>
          <a:noFill/>
          <a:ln>
            <a:noFill/>
          </a:ln>
        </p:spPr>
      </p:pic>
      <p:sp>
        <p:nvSpPr>
          <p:cNvPr id="3" name="Rectangle 2"/>
          <p:cNvSpPr/>
          <p:nvPr/>
        </p:nvSpPr>
        <p:spPr>
          <a:xfrm>
            <a:off x="5760041" y="836712"/>
            <a:ext cx="3312368" cy="5693866"/>
          </a:xfrm>
          <a:prstGeom prst="rect">
            <a:avLst/>
          </a:prstGeom>
        </p:spPr>
        <p:txBody>
          <a:bodyPr wrap="square">
            <a:spAutoFit/>
          </a:bodyPr>
          <a:lstStyle/>
          <a:p>
            <a:pPr lvl="0"/>
            <a:r>
              <a:rPr lang="en-US" sz="14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Significant &amp; Structural lift in term premium</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accentuating the policy cycle buoyancy expected in longer-end yields (in re-steepening), a key macro risk</a:t>
            </a:r>
          </a:p>
          <a:p>
            <a:pPr lvl="0"/>
            <a:endPar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tabLst>
                <a:tab pos="2250440" algn="l"/>
              </a:tabLst>
            </a:pPr>
            <a:r>
              <a:rPr lang="en-US" sz="1400" u="sng" kern="100" dirty="0" err="1">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i</a:t>
            </a:r>
            <a:r>
              <a:rPr lang="en-US" sz="1400"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 Inflation Expectations:  Up &amp; Uncertain?</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tabLst>
                <a:tab pos="2250440" algn="l"/>
              </a:tabLst>
            </a:pP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First, </a:t>
            </a:r>
            <a:r>
              <a:rPr lang="en-US" sz="1400" b="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structurally higher inflation</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associated with </a:t>
            </a:r>
            <a:r>
              <a:rPr lang="en-US" sz="14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de-globalization threats that feature antagonistic US-China geo-politics***</a:t>
            </a:r>
            <a:r>
              <a:rPr lang="en-US" sz="14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 </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colliding with </a:t>
            </a:r>
            <a:r>
              <a:rPr lang="en-US" sz="14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“green-</a:t>
            </a:r>
            <a:r>
              <a:rPr lang="en-US" sz="1400" i="1" kern="100" dirty="0" err="1">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flation</a:t>
            </a:r>
            <a:r>
              <a:rPr lang="en-US" sz="14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a:t>
            </a:r>
            <a:r>
              <a:rPr lang="en-US" sz="1400" i="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marL="457200" algn="just">
              <a:spcAft>
                <a:spcPts val="0"/>
              </a:spcAft>
            </a:pP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lvl="0"/>
            <a:r>
              <a:rPr lang="en-US" sz="1400"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ii) Geo-Political/Social Costs Termed Out</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Moreover, </a:t>
            </a:r>
            <a:r>
              <a:rPr lang="en-US" sz="1400" b="1"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conflict/geo-political tensions raising longer-end bond supply globally</a:t>
            </a:r>
            <a:r>
              <a:rPr lang="en-US" sz="14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 </a:t>
            </a:r>
            <a:r>
              <a:rPr lang="en-US" sz="14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exacerbated by a more isolationist and less predictable US,</a:t>
            </a:r>
            <a:r>
              <a:rPr lang="en-US" sz="1400"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 </a:t>
            </a:r>
            <a:r>
              <a:rPr lang="en-US" sz="14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feature in the term structure via higher volatility expectations</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marL="457200" algn="just">
              <a:spcAft>
                <a:spcPts val="0"/>
              </a:spcAft>
            </a:pP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lvl="0"/>
            <a:r>
              <a:rPr lang="en-US" sz="1400" u="sng" kern="100" dirty="0">
                <a:solidFill>
                  <a:srgbClr val="0070C0"/>
                </a:solidFill>
                <a:latin typeface="Times New Roman" panose="02020603050405020304" pitchFamily="18" charset="0"/>
                <a:ea typeface="MS Mincho" panose="02020609040205080304" pitchFamily="49" charset="-128"/>
                <a:cs typeface="Times New Roman" panose="02020603050405020304" pitchFamily="18" charset="0"/>
              </a:rPr>
              <a:t>iii) Debt, Debasement &amp; Dollar</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Symbol" panose="05050102010706020507" pitchFamily="18" charset="2"/>
              <a:buChar char=""/>
            </a:pPr>
            <a:r>
              <a:rPr lang="en-US" sz="1400" b="1" i="1"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Crucially</a:t>
            </a:r>
            <a:r>
              <a:rPr lang="en-US" sz="1400" i="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r>
              <a:rPr lang="en-US" sz="1400" b="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dramatically increased, but harder-to-time, USD debasement risks </a:t>
            </a:r>
            <a:r>
              <a:rPr lang="en-US" sz="1400" i="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from burgeoning debt, </a:t>
            </a:r>
            <a:r>
              <a:rPr lang="en-US" sz="14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may emerge as</a:t>
            </a:r>
            <a:r>
              <a:rPr lang="en-US" sz="1400" b="1" kern="100" dirty="0">
                <a:solidFill>
                  <a:srgbClr val="0000FF"/>
                </a:solidFill>
                <a:latin typeface="Times New Roman" panose="02020603050405020304" pitchFamily="18" charset="0"/>
                <a:ea typeface="MS Mincho" panose="02020609040205080304" pitchFamily="49" charset="-128"/>
                <a:cs typeface="Times New Roman" panose="02020603050405020304" pitchFamily="18" charset="0"/>
              </a:rPr>
              <a:t> pronounced UST term premium. </a:t>
            </a:r>
            <a:endParaRPr lang="en-SG" sz="1400" kern="100" dirty="0">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2722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2"/>
            <a:ext cx="8642271" cy="796473"/>
          </a:xfrm>
        </p:spPr>
        <p:txBody>
          <a:bodyPr>
            <a:normAutofit/>
          </a:bodyPr>
          <a:lstStyle/>
          <a:p>
            <a:r>
              <a:rPr lang="en-US" sz="2000" dirty="0">
                <a:solidFill>
                  <a:schemeClr val="tx1"/>
                </a:solidFill>
              </a:rPr>
              <a:t>USD Policy Tensions </a:t>
            </a:r>
            <a:r>
              <a:rPr lang="en-US" sz="2000" dirty="0">
                <a:solidFill>
                  <a:schemeClr val="tx1"/>
                </a:solidFill>
                <a:sym typeface="Wingdings" panose="05000000000000000000" pitchFamily="2" charset="2"/>
              </a:rPr>
              <a:t> </a:t>
            </a:r>
            <a:r>
              <a:rPr lang="en-US" sz="2000" dirty="0">
                <a:solidFill>
                  <a:srgbClr val="FF9900"/>
                </a:solidFill>
                <a:sym typeface="Wingdings" panose="05000000000000000000" pitchFamily="2" charset="2"/>
              </a:rPr>
              <a:t>Soft-Landing for USD</a:t>
            </a:r>
            <a:r>
              <a:rPr lang="en-US" sz="2000" dirty="0">
                <a:solidFill>
                  <a:schemeClr val="tx1"/>
                </a:solidFill>
                <a:sym typeface="Wingdings" panose="05000000000000000000" pitchFamily="2" charset="2"/>
              </a:rPr>
              <a:t>  </a:t>
            </a:r>
            <a:r>
              <a:rPr lang="en-US" sz="2000" dirty="0">
                <a:solidFill>
                  <a:srgbClr val="0070C0"/>
                </a:solidFill>
                <a:sym typeface="Wingdings" panose="05000000000000000000" pitchFamily="2" charset="2"/>
              </a:rPr>
              <a:t>Cool</a:t>
            </a:r>
            <a:r>
              <a:rPr lang="en-US" sz="2000" dirty="0">
                <a:solidFill>
                  <a:schemeClr val="tx1"/>
                </a:solidFill>
                <a:sym typeface="Wingdings" panose="05000000000000000000" pitchFamily="2" charset="2"/>
              </a:rPr>
              <a:t>, </a:t>
            </a:r>
            <a:r>
              <a:rPr lang="en-US" sz="2000" dirty="0">
                <a:solidFill>
                  <a:srgbClr val="C00000"/>
                </a:solidFill>
                <a:sym typeface="Wingdings" panose="05000000000000000000" pitchFamily="2" charset="2"/>
              </a:rPr>
              <a:t>Not Crash</a:t>
            </a:r>
            <a:endParaRPr lang="en-US" sz="1800" dirty="0">
              <a:solidFill>
                <a:srgbClr val="C0000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graphicFrame>
        <p:nvGraphicFramePr>
          <p:cNvPr id="4" name="Diagram 3">
            <a:extLst>
              <a:ext uri="{FF2B5EF4-FFF2-40B4-BE49-F238E27FC236}">
                <a16:creationId xmlns:a16="http://schemas.microsoft.com/office/drawing/2014/main" id="{FE78E29D-159D-1EB4-BE3F-C356132155BF}"/>
              </a:ext>
            </a:extLst>
          </p:cNvPr>
          <p:cNvGraphicFramePr/>
          <p:nvPr>
            <p:extLst/>
          </p:nvPr>
        </p:nvGraphicFramePr>
        <p:xfrm>
          <a:off x="1023985" y="692696"/>
          <a:ext cx="7940504" cy="4358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hought Bubble: Cloud 5">
            <a:extLst>
              <a:ext uri="{FF2B5EF4-FFF2-40B4-BE49-F238E27FC236}">
                <a16:creationId xmlns:a16="http://schemas.microsoft.com/office/drawing/2014/main" id="{527FB0B8-5549-B88E-2235-82BFB28EA096}"/>
              </a:ext>
            </a:extLst>
          </p:cNvPr>
          <p:cNvSpPr/>
          <p:nvPr/>
        </p:nvSpPr>
        <p:spPr>
          <a:xfrm>
            <a:off x="5887112" y="4397650"/>
            <a:ext cx="2377574" cy="1307293"/>
          </a:xfrm>
          <a:prstGeom prst="cloudCallou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u="sng" dirty="0">
                <a:solidFill>
                  <a:srgbClr val="7030A0"/>
                </a:solidFill>
              </a:rPr>
              <a:t>Tail Risk</a:t>
            </a:r>
            <a:r>
              <a:rPr lang="en-US" b="1" dirty="0">
                <a:solidFill>
                  <a:srgbClr val="7030A0"/>
                </a:solidFill>
              </a:rPr>
              <a:t>:</a:t>
            </a:r>
          </a:p>
          <a:p>
            <a:pPr algn="ctr"/>
            <a:r>
              <a:rPr lang="en-US" b="1" dirty="0">
                <a:solidFill>
                  <a:srgbClr val="FF0000"/>
                </a:solidFill>
              </a:rPr>
              <a:t>Plaza Accord-Lite!</a:t>
            </a:r>
          </a:p>
        </p:txBody>
      </p:sp>
      <p:sp>
        <p:nvSpPr>
          <p:cNvPr id="10" name="Callout: Up Arrow 9">
            <a:extLst>
              <a:ext uri="{FF2B5EF4-FFF2-40B4-BE49-F238E27FC236}">
                <a16:creationId xmlns:a16="http://schemas.microsoft.com/office/drawing/2014/main" id="{2DCEF944-53C8-DE2D-0C43-D942904A49D0}"/>
              </a:ext>
            </a:extLst>
          </p:cNvPr>
          <p:cNvSpPr/>
          <p:nvPr/>
        </p:nvSpPr>
        <p:spPr>
          <a:xfrm>
            <a:off x="2627784" y="5541583"/>
            <a:ext cx="4448115" cy="1039883"/>
          </a:xfrm>
          <a:prstGeom prst="upArrow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00B050"/>
                </a:solidFill>
              </a:rPr>
              <a:t>Sweet Spot </a:t>
            </a:r>
            <a:r>
              <a:rPr lang="en-US" dirty="0"/>
              <a:t>may be for </a:t>
            </a:r>
            <a:r>
              <a:rPr lang="en-US" b="1" dirty="0">
                <a:solidFill>
                  <a:srgbClr val="FF0000"/>
                </a:solidFill>
              </a:rPr>
              <a:t>Controlled Soft Landing </a:t>
            </a:r>
            <a:r>
              <a:rPr lang="en-US" b="1" u="sng" dirty="0"/>
              <a:t>Backed by</a:t>
            </a:r>
            <a:r>
              <a:rPr lang="en-US" dirty="0"/>
              <a:t> the </a:t>
            </a:r>
            <a:r>
              <a:rPr lang="en-US" b="1" dirty="0">
                <a:solidFill>
                  <a:srgbClr val="0070C0"/>
                </a:solidFill>
              </a:rPr>
              <a:t>“Three 3s”</a:t>
            </a:r>
            <a:r>
              <a:rPr lang="en-US" dirty="0"/>
              <a:t>.</a:t>
            </a:r>
          </a:p>
        </p:txBody>
      </p:sp>
    </p:spTree>
    <p:extLst>
      <p:ext uri="{BB962C8B-B14F-4D97-AF65-F5344CB8AC3E}">
        <p14:creationId xmlns:p14="http://schemas.microsoft.com/office/powerpoint/2010/main" val="81750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6732D9-0087-C7B2-7E2D-41BA647A7B74}"/>
              </a:ext>
            </a:extLst>
          </p:cNvPr>
          <p:cNvPicPr>
            <a:picLocks noChangeAspect="1"/>
          </p:cNvPicPr>
          <p:nvPr/>
        </p:nvPicPr>
        <p:blipFill>
          <a:blip r:embed="rId3"/>
          <a:stretch>
            <a:fillRect/>
          </a:stretch>
        </p:blipFill>
        <p:spPr>
          <a:xfrm>
            <a:off x="4568309" y="850232"/>
            <a:ext cx="4575691" cy="3730896"/>
          </a:xfrm>
          <a:prstGeom prst="rect">
            <a:avLst/>
          </a:prstGeom>
        </p:spPr>
      </p:pic>
      <p:sp>
        <p:nvSpPr>
          <p:cNvPr id="2" name="Title 1"/>
          <p:cNvSpPr>
            <a:spLocks noGrp="1"/>
          </p:cNvSpPr>
          <p:nvPr>
            <p:ph type="title"/>
          </p:nvPr>
        </p:nvSpPr>
        <p:spPr>
          <a:xfrm>
            <a:off x="179511" y="2"/>
            <a:ext cx="8642271" cy="796473"/>
          </a:xfrm>
        </p:spPr>
        <p:txBody>
          <a:bodyPr>
            <a:normAutofit/>
          </a:bodyPr>
          <a:lstStyle/>
          <a:p>
            <a:r>
              <a:rPr lang="en-US" sz="2000" dirty="0">
                <a:solidFill>
                  <a:schemeClr val="tx1"/>
                </a:solidFill>
              </a:rPr>
              <a:t>5a. USD to Mellow: </a:t>
            </a:r>
            <a:r>
              <a:rPr lang="en-US" sz="2000" dirty="0">
                <a:solidFill>
                  <a:srgbClr val="0070C0"/>
                </a:solidFill>
                <a:sym typeface="Wingdings" panose="05000000000000000000" pitchFamily="2" charset="2"/>
              </a:rPr>
              <a:t>As a Conspiracy of Fears Subside &amp; Fed Relents</a:t>
            </a:r>
            <a:endParaRPr lang="en-US" sz="1800" dirty="0">
              <a:solidFill>
                <a:srgbClr val="C0000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8" name="Picture 7">
            <a:extLst>
              <a:ext uri="{FF2B5EF4-FFF2-40B4-BE49-F238E27FC236}">
                <a16:creationId xmlns:a16="http://schemas.microsoft.com/office/drawing/2014/main" id="{1E931520-C702-0B5C-04AE-B531C6E84208}"/>
              </a:ext>
            </a:extLst>
          </p:cNvPr>
          <p:cNvPicPr>
            <a:picLocks noChangeAspect="1"/>
          </p:cNvPicPr>
          <p:nvPr/>
        </p:nvPicPr>
        <p:blipFill>
          <a:blip r:embed="rId4"/>
          <a:stretch>
            <a:fillRect/>
          </a:stretch>
        </p:blipFill>
        <p:spPr>
          <a:xfrm>
            <a:off x="4568309" y="4653136"/>
            <a:ext cx="4575691" cy="1584176"/>
          </a:xfrm>
          <a:prstGeom prst="rect">
            <a:avLst/>
          </a:prstGeom>
        </p:spPr>
      </p:pic>
      <p:pic>
        <p:nvPicPr>
          <p:cNvPr id="3074" name="Picture 2">
            <a:extLst>
              <a:ext uri="{FF2B5EF4-FFF2-40B4-BE49-F238E27FC236}">
                <a16:creationId xmlns:a16="http://schemas.microsoft.com/office/drawing/2014/main" id="{2924DC1E-8723-217A-98A4-EA6BC58D4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980728"/>
            <a:ext cx="4575691"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40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rgbClr val="002060"/>
                </a:solidFill>
              </a:rPr>
              <a:t>5b. USD:</a:t>
            </a:r>
            <a:r>
              <a:rPr lang="en-US" sz="1800" dirty="0">
                <a:solidFill>
                  <a:srgbClr val="C00000"/>
                </a:solidFill>
              </a:rPr>
              <a:t> Atypical Late-Stage USD Strength</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35496" y="836712"/>
            <a:ext cx="9073008" cy="5544616"/>
          </a:xfrm>
          <a:prstGeom prst="rect">
            <a:avLst/>
          </a:prstGeom>
        </p:spPr>
      </p:pic>
    </p:spTree>
    <p:extLst>
      <p:ext uri="{BB962C8B-B14F-4D97-AF65-F5344CB8AC3E}">
        <p14:creationId xmlns:p14="http://schemas.microsoft.com/office/powerpoint/2010/main" val="307763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a:solidFill>
                  <a:schemeClr val="tx1"/>
                </a:solidFill>
                <a:cs typeface="Times New Roman" pitchFamily="18" charset="0"/>
              </a:rPr>
              <a:t>5c. Whereas, EUR is Compromised.  So, USD May be Tempered</a:t>
            </a:r>
            <a:endParaRPr lang="en-US" sz="1800" i="1" dirty="0">
              <a:solidFill>
                <a:srgbClr val="C00000"/>
              </a:solidFill>
            </a:endParaRPr>
          </a:p>
        </p:txBody>
      </p:sp>
      <p:pic>
        <p:nvPicPr>
          <p:cNvPr id="2050" name="Picture 2">
            <a:extLst>
              <a:ext uri="{FF2B5EF4-FFF2-40B4-BE49-F238E27FC236}">
                <a16:creationId xmlns:a16="http://schemas.microsoft.com/office/drawing/2014/main" id="{BD2316F7-DF49-70B7-0B4B-A7CAF9EF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9" y="858253"/>
            <a:ext cx="8919411" cy="55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72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rgbClr val="002060"/>
                </a:solidFill>
              </a:rPr>
              <a:t>5d. FX -</a:t>
            </a:r>
            <a:r>
              <a:rPr lang="en-US" sz="1800" dirty="0">
                <a:solidFill>
                  <a:schemeClr val="tx1"/>
                </a:solidFill>
              </a:rPr>
              <a:t> </a:t>
            </a:r>
            <a:r>
              <a:rPr lang="en-US" sz="1800" u="sng" dirty="0">
                <a:solidFill>
                  <a:srgbClr val="0000FF"/>
                </a:solidFill>
              </a:rPr>
              <a:t>JPY-BoJ Risks</a:t>
            </a:r>
            <a:r>
              <a:rPr lang="en-US" sz="1800" dirty="0">
                <a:solidFill>
                  <a:srgbClr val="0000FF"/>
                </a:solidFill>
              </a:rPr>
              <a:t>: </a:t>
            </a:r>
            <a:r>
              <a:rPr lang="en-US" sz="1800" dirty="0">
                <a:solidFill>
                  <a:srgbClr val="C00000"/>
                </a:solidFill>
              </a:rPr>
              <a:t>Trump 2.0 Heightens Inherent Volatility &amp; Emboldens “Carry” for Now</a:t>
            </a:r>
            <a:endParaRPr lang="en-US" sz="1600" b="0" i="1" dirty="0">
              <a:solidFill>
                <a:srgbClr val="C00000"/>
              </a:solidFill>
            </a:endParaRPr>
          </a:p>
        </p:txBody>
      </p:sp>
      <p:sp>
        <p:nvSpPr>
          <p:cNvPr id="7" name="TextBox 6"/>
          <p:cNvSpPr txBox="1"/>
          <p:nvPr/>
        </p:nvSpPr>
        <p:spPr>
          <a:xfrm>
            <a:off x="179513" y="735004"/>
            <a:ext cx="8964487" cy="523220"/>
          </a:xfrm>
          <a:prstGeom prst="rect">
            <a:avLst/>
          </a:prstGeom>
          <a:noFill/>
          <a:ln>
            <a:noFill/>
          </a:ln>
        </p:spPr>
        <p:txBody>
          <a:bodyPr wrap="square" rtlCol="0">
            <a:spAutoFit/>
          </a:bodyPr>
          <a:lstStyle/>
          <a:p>
            <a:pPr marL="342900" indent="-342900">
              <a:buAutoNum type="arabicPeriod"/>
            </a:pPr>
            <a:r>
              <a:rPr lang="en-US" sz="1400" b="1" dirty="0">
                <a:solidFill>
                  <a:srgbClr val="00B0F0"/>
                </a:solidFill>
              </a:rPr>
              <a:t>“JPY Problem with a Fed Solution” Distorted by Trump 2.0 Disruptions</a:t>
            </a:r>
          </a:p>
          <a:p>
            <a:pPr marL="342900" indent="-342900">
              <a:buAutoNum type="arabicPeriod"/>
            </a:pPr>
            <a:r>
              <a:rPr lang="en-US" sz="1400" b="1" dirty="0">
                <a:solidFill>
                  <a:srgbClr val="00B0F0"/>
                </a:solidFill>
              </a:rPr>
              <a:t>Fed Doubt &amp; Trade pain may inflict bouts of JPY sell-off initially</a:t>
            </a:r>
            <a:endParaRPr lang="en-US" sz="1300" b="1" dirty="0">
              <a:solidFill>
                <a:srgbClr val="00B0F0"/>
              </a:solidFill>
            </a:endParaRPr>
          </a:p>
        </p:txBody>
      </p:sp>
      <p:pic>
        <p:nvPicPr>
          <p:cNvPr id="1026" name="Picture 2">
            <a:extLst>
              <a:ext uri="{FF2B5EF4-FFF2-40B4-BE49-F238E27FC236}">
                <a16:creationId xmlns:a16="http://schemas.microsoft.com/office/drawing/2014/main" id="{45467FEA-CB19-E4DD-A084-54294C973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267326"/>
            <a:ext cx="4592651" cy="533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1864096A-E475-2F4B-C0C7-EA9AC7E66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179096"/>
            <a:ext cx="4299829" cy="530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88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2000" dirty="0">
                <a:solidFill>
                  <a:schemeClr val="tx1"/>
                </a:solidFill>
                <a:cs typeface="Times New Roman" pitchFamily="18" charset="0"/>
              </a:rPr>
              <a:t>1. </a:t>
            </a:r>
            <a:r>
              <a:rPr lang="en-US" altLang="ja-JP" sz="2000" dirty="0" err="1">
                <a:solidFill>
                  <a:schemeClr val="accent6">
                    <a:lumMod val="75000"/>
                  </a:schemeClr>
                </a:solidFill>
                <a:cs typeface="Times New Roman" pitchFamily="18" charset="0"/>
              </a:rPr>
              <a:t>Trumpflation</a:t>
            </a:r>
            <a:r>
              <a:rPr lang="en-US" altLang="ja-JP" sz="2000" dirty="0">
                <a:solidFill>
                  <a:srgbClr val="C00000"/>
                </a:solidFill>
                <a:cs typeface="Times New Roman" pitchFamily="18" charset="0"/>
              </a:rPr>
              <a:t> </a:t>
            </a:r>
            <a:r>
              <a:rPr lang="en-US" altLang="ja-JP" sz="2000" dirty="0">
                <a:solidFill>
                  <a:schemeClr val="tx1"/>
                </a:solidFill>
                <a:cs typeface="Times New Roman" pitchFamily="18" charset="0"/>
              </a:rPr>
              <a:t>May Not be as </a:t>
            </a:r>
            <a:r>
              <a:rPr lang="en-US" altLang="ja-JP" sz="2000" dirty="0">
                <a:solidFill>
                  <a:srgbClr val="C00000"/>
                </a:solidFill>
                <a:cs typeface="Times New Roman" pitchFamily="18" charset="0"/>
              </a:rPr>
              <a:t>Reflationary </a:t>
            </a:r>
            <a:r>
              <a:rPr lang="en-US" altLang="ja-JP" sz="2000" dirty="0">
                <a:solidFill>
                  <a:schemeClr val="tx1"/>
                </a:solidFill>
                <a:cs typeface="Times New Roman" pitchFamily="18" charset="0"/>
              </a:rPr>
              <a:t>as Currently Assumed</a:t>
            </a:r>
            <a:endParaRPr lang="en-US" sz="1800" b="0" i="1" dirty="0">
              <a:solidFill>
                <a:schemeClr val="tx1"/>
              </a:solidFill>
            </a:endParaRPr>
          </a:p>
        </p:txBody>
      </p:sp>
      <p:graphicFrame>
        <p:nvGraphicFramePr>
          <p:cNvPr id="7" name="Diagram 6">
            <a:extLst>
              <a:ext uri="{FF2B5EF4-FFF2-40B4-BE49-F238E27FC236}">
                <a16:creationId xmlns:a16="http://schemas.microsoft.com/office/drawing/2014/main" id="{0EA0BD97-818F-DB10-BFC3-50D96A4CF4F3}"/>
              </a:ext>
            </a:extLst>
          </p:cNvPr>
          <p:cNvGraphicFramePr/>
          <p:nvPr/>
        </p:nvGraphicFramePr>
        <p:xfrm>
          <a:off x="899592" y="980728"/>
          <a:ext cx="756084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4A9C7B5-347B-E6A9-E9B1-91D85EB0A5D4}"/>
              </a:ext>
            </a:extLst>
          </p:cNvPr>
          <p:cNvSpPr txBox="1"/>
          <p:nvPr/>
        </p:nvSpPr>
        <p:spPr>
          <a:xfrm>
            <a:off x="7416824" y="3455422"/>
            <a:ext cx="1691680" cy="584775"/>
          </a:xfrm>
          <a:prstGeom prst="rect">
            <a:avLst/>
          </a:prstGeom>
          <a:noFill/>
          <a:ln>
            <a:noFill/>
          </a:ln>
        </p:spPr>
        <p:txBody>
          <a:bodyPr wrap="square" rtlCol="0">
            <a:spAutoFit/>
          </a:bodyPr>
          <a:lstStyle/>
          <a:p>
            <a:pPr algn="ctr"/>
            <a:r>
              <a:rPr lang="en-US" sz="1600" b="1" dirty="0"/>
              <a:t>Positive Growth Shock</a:t>
            </a:r>
          </a:p>
        </p:txBody>
      </p:sp>
      <p:sp>
        <p:nvSpPr>
          <p:cNvPr id="9" name="TextBox 8">
            <a:extLst>
              <a:ext uri="{FF2B5EF4-FFF2-40B4-BE49-F238E27FC236}">
                <a16:creationId xmlns:a16="http://schemas.microsoft.com/office/drawing/2014/main" id="{119CD0A8-8804-5290-D389-E3A2CDE1E89C}"/>
              </a:ext>
            </a:extLst>
          </p:cNvPr>
          <p:cNvSpPr txBox="1"/>
          <p:nvPr/>
        </p:nvSpPr>
        <p:spPr>
          <a:xfrm>
            <a:off x="35496" y="3429000"/>
            <a:ext cx="1691680" cy="584775"/>
          </a:xfrm>
          <a:prstGeom prst="rect">
            <a:avLst/>
          </a:prstGeom>
          <a:noFill/>
          <a:ln>
            <a:noFill/>
          </a:ln>
        </p:spPr>
        <p:txBody>
          <a:bodyPr wrap="square" rtlCol="0">
            <a:spAutoFit/>
          </a:bodyPr>
          <a:lstStyle/>
          <a:p>
            <a:pPr algn="ctr"/>
            <a:r>
              <a:rPr lang="en-US" sz="1600" b="1" dirty="0"/>
              <a:t>Negative Growth Shock</a:t>
            </a:r>
          </a:p>
        </p:txBody>
      </p:sp>
      <p:sp>
        <p:nvSpPr>
          <p:cNvPr id="10" name="TextBox 9">
            <a:extLst>
              <a:ext uri="{FF2B5EF4-FFF2-40B4-BE49-F238E27FC236}">
                <a16:creationId xmlns:a16="http://schemas.microsoft.com/office/drawing/2014/main" id="{67763BAB-13A1-EF86-F116-0EE4EB74BC8D}"/>
              </a:ext>
            </a:extLst>
          </p:cNvPr>
          <p:cNvSpPr txBox="1"/>
          <p:nvPr/>
        </p:nvSpPr>
        <p:spPr>
          <a:xfrm>
            <a:off x="3834172" y="770028"/>
            <a:ext cx="1691680" cy="338554"/>
          </a:xfrm>
          <a:prstGeom prst="rect">
            <a:avLst/>
          </a:prstGeom>
          <a:noFill/>
          <a:ln>
            <a:noFill/>
          </a:ln>
        </p:spPr>
        <p:txBody>
          <a:bodyPr wrap="square" rtlCol="0">
            <a:spAutoFit/>
          </a:bodyPr>
          <a:lstStyle/>
          <a:p>
            <a:pPr algn="ctr"/>
            <a:r>
              <a:rPr lang="en-US" sz="1600" b="1" dirty="0"/>
              <a:t>Inflationary</a:t>
            </a:r>
          </a:p>
        </p:txBody>
      </p:sp>
      <p:sp>
        <p:nvSpPr>
          <p:cNvPr id="11" name="TextBox 10">
            <a:extLst>
              <a:ext uri="{FF2B5EF4-FFF2-40B4-BE49-F238E27FC236}">
                <a16:creationId xmlns:a16="http://schemas.microsoft.com/office/drawing/2014/main" id="{4707B8F5-F3C6-7627-27D2-E53FEC59C7E6}"/>
              </a:ext>
            </a:extLst>
          </p:cNvPr>
          <p:cNvSpPr txBox="1"/>
          <p:nvPr/>
        </p:nvSpPr>
        <p:spPr>
          <a:xfrm>
            <a:off x="3834172" y="6453336"/>
            <a:ext cx="1691680" cy="338554"/>
          </a:xfrm>
          <a:prstGeom prst="rect">
            <a:avLst/>
          </a:prstGeom>
          <a:noFill/>
          <a:ln>
            <a:noFill/>
          </a:ln>
        </p:spPr>
        <p:txBody>
          <a:bodyPr wrap="square" rtlCol="0">
            <a:spAutoFit/>
          </a:bodyPr>
          <a:lstStyle/>
          <a:p>
            <a:pPr algn="ctr"/>
            <a:r>
              <a:rPr lang="en-US" sz="1600" b="1" dirty="0"/>
              <a:t>Deflationary</a:t>
            </a:r>
          </a:p>
        </p:txBody>
      </p:sp>
      <p:sp>
        <p:nvSpPr>
          <p:cNvPr id="12" name="TextBox 11">
            <a:extLst>
              <a:ext uri="{FF2B5EF4-FFF2-40B4-BE49-F238E27FC236}">
                <a16:creationId xmlns:a16="http://schemas.microsoft.com/office/drawing/2014/main" id="{656573D8-2005-3C32-F67D-4469215B81B6}"/>
              </a:ext>
            </a:extLst>
          </p:cNvPr>
          <p:cNvSpPr txBox="1"/>
          <p:nvPr/>
        </p:nvSpPr>
        <p:spPr>
          <a:xfrm>
            <a:off x="5580112" y="2103120"/>
            <a:ext cx="983650" cy="738664"/>
          </a:xfrm>
          <a:prstGeom prst="rect">
            <a:avLst/>
          </a:prstGeom>
          <a:solidFill>
            <a:schemeClr val="accent1">
              <a:lumMod val="40000"/>
              <a:lumOff val="60000"/>
            </a:schemeClr>
          </a:solidFill>
          <a:ln>
            <a:noFill/>
          </a:ln>
        </p:spPr>
        <p:txBody>
          <a:bodyPr wrap="square" rtlCol="0" anchor="ctr" anchorCtr="1">
            <a:spAutoFit/>
          </a:bodyPr>
          <a:lstStyle/>
          <a:p>
            <a:pPr algn="ctr"/>
            <a:r>
              <a:rPr lang="en-US" sz="1400" dirty="0"/>
              <a:t>Tax Cuts </a:t>
            </a:r>
            <a:r>
              <a:rPr lang="en-US" sz="1400" dirty="0">
                <a:solidFill>
                  <a:srgbClr val="00B0F0"/>
                </a:solidFill>
              </a:rPr>
              <a:t>(90%)*</a:t>
            </a:r>
          </a:p>
          <a:p>
            <a:pPr algn="ctr"/>
            <a:endParaRPr lang="en-US" sz="1400" dirty="0">
              <a:solidFill>
                <a:srgbClr val="00B0F0"/>
              </a:solidFill>
            </a:endParaRPr>
          </a:p>
        </p:txBody>
      </p:sp>
      <p:sp>
        <p:nvSpPr>
          <p:cNvPr id="13" name="TextBox 12">
            <a:extLst>
              <a:ext uri="{FF2B5EF4-FFF2-40B4-BE49-F238E27FC236}">
                <a16:creationId xmlns:a16="http://schemas.microsoft.com/office/drawing/2014/main" id="{2E02F681-B7F3-1D8A-BC47-3427186D0CB7}"/>
              </a:ext>
            </a:extLst>
          </p:cNvPr>
          <p:cNvSpPr txBox="1"/>
          <p:nvPr/>
        </p:nvSpPr>
        <p:spPr>
          <a:xfrm>
            <a:off x="5573843" y="3459234"/>
            <a:ext cx="1350404" cy="523220"/>
          </a:xfrm>
          <a:prstGeom prst="rect">
            <a:avLst/>
          </a:prstGeom>
          <a:solidFill>
            <a:schemeClr val="accent1">
              <a:lumMod val="40000"/>
              <a:lumOff val="60000"/>
            </a:schemeClr>
          </a:solidFill>
          <a:ln>
            <a:noFill/>
          </a:ln>
        </p:spPr>
        <p:txBody>
          <a:bodyPr wrap="square" rtlCol="0">
            <a:spAutoFit/>
          </a:bodyPr>
          <a:lstStyle/>
          <a:p>
            <a:pPr algn="ctr"/>
            <a:r>
              <a:rPr lang="en-US" sz="1400" dirty="0"/>
              <a:t>De-regulation </a:t>
            </a:r>
            <a:r>
              <a:rPr lang="en-US" sz="1400" dirty="0">
                <a:solidFill>
                  <a:srgbClr val="00B0F0"/>
                </a:solidFill>
              </a:rPr>
              <a:t>(75%)*</a:t>
            </a:r>
          </a:p>
        </p:txBody>
      </p:sp>
      <p:sp>
        <p:nvSpPr>
          <p:cNvPr id="14" name="TextBox 13">
            <a:extLst>
              <a:ext uri="{FF2B5EF4-FFF2-40B4-BE49-F238E27FC236}">
                <a16:creationId xmlns:a16="http://schemas.microsoft.com/office/drawing/2014/main" id="{621771BC-68E0-3088-88D9-F84611F0A43B}"/>
              </a:ext>
            </a:extLst>
          </p:cNvPr>
          <p:cNvSpPr txBox="1"/>
          <p:nvPr/>
        </p:nvSpPr>
        <p:spPr>
          <a:xfrm>
            <a:off x="3347864" y="2204864"/>
            <a:ext cx="1440160" cy="523220"/>
          </a:xfrm>
          <a:prstGeom prst="rect">
            <a:avLst/>
          </a:prstGeom>
          <a:solidFill>
            <a:schemeClr val="accent1">
              <a:lumMod val="40000"/>
              <a:lumOff val="60000"/>
            </a:schemeClr>
          </a:solidFill>
          <a:ln>
            <a:noFill/>
          </a:ln>
        </p:spPr>
        <p:txBody>
          <a:bodyPr wrap="square" rtlCol="0">
            <a:spAutoFit/>
          </a:bodyPr>
          <a:lstStyle/>
          <a:p>
            <a:pPr algn="ctr"/>
            <a:r>
              <a:rPr lang="en-US" sz="1400" dirty="0"/>
              <a:t>Trade Tariffs </a:t>
            </a:r>
            <a:r>
              <a:rPr lang="en-US" sz="1400" dirty="0">
                <a:solidFill>
                  <a:srgbClr val="00B0F0"/>
                </a:solidFill>
              </a:rPr>
              <a:t>(30%)*</a:t>
            </a:r>
          </a:p>
        </p:txBody>
      </p:sp>
      <p:sp>
        <p:nvSpPr>
          <p:cNvPr id="15" name="TextBox 14">
            <a:extLst>
              <a:ext uri="{FF2B5EF4-FFF2-40B4-BE49-F238E27FC236}">
                <a16:creationId xmlns:a16="http://schemas.microsoft.com/office/drawing/2014/main" id="{C46F3AFF-DB9B-8C92-4D5C-8E14A9EFD157}"/>
              </a:ext>
            </a:extLst>
          </p:cNvPr>
          <p:cNvSpPr txBox="1"/>
          <p:nvPr/>
        </p:nvSpPr>
        <p:spPr>
          <a:xfrm>
            <a:off x="3043765" y="3293839"/>
            <a:ext cx="1755756" cy="1369606"/>
          </a:xfrm>
          <a:prstGeom prst="rect">
            <a:avLst/>
          </a:prstGeom>
          <a:solidFill>
            <a:schemeClr val="accent1">
              <a:lumMod val="40000"/>
              <a:lumOff val="60000"/>
            </a:schemeClr>
          </a:solidFill>
          <a:ln>
            <a:noFill/>
          </a:ln>
        </p:spPr>
        <p:txBody>
          <a:bodyPr wrap="square" tIns="457200" rtlCol="0">
            <a:spAutoFit/>
          </a:bodyPr>
          <a:lstStyle/>
          <a:p>
            <a:pPr algn="ctr"/>
            <a:r>
              <a:rPr lang="en-US" sz="1400" dirty="0"/>
              <a:t>Immigration</a:t>
            </a:r>
          </a:p>
          <a:p>
            <a:pPr algn="ctr"/>
            <a:r>
              <a:rPr lang="en-US" sz="1400" dirty="0">
                <a:solidFill>
                  <a:srgbClr val="00B0F0"/>
                </a:solidFill>
              </a:rPr>
              <a:t>(15%)*</a:t>
            </a:r>
          </a:p>
          <a:p>
            <a:pPr algn="ctr"/>
            <a:endParaRPr lang="en-US" sz="1400" dirty="0"/>
          </a:p>
          <a:p>
            <a:pPr algn="ctr"/>
            <a:endParaRPr lang="en-US" sz="1400" dirty="0"/>
          </a:p>
        </p:txBody>
      </p:sp>
      <p:sp>
        <p:nvSpPr>
          <p:cNvPr id="17" name="Star: 6 Points 16">
            <a:extLst>
              <a:ext uri="{FF2B5EF4-FFF2-40B4-BE49-F238E27FC236}">
                <a16:creationId xmlns:a16="http://schemas.microsoft.com/office/drawing/2014/main" id="{F1E56E20-FF3B-2994-9059-F08D5B25D031}"/>
              </a:ext>
            </a:extLst>
          </p:cNvPr>
          <p:cNvSpPr/>
          <p:nvPr/>
        </p:nvSpPr>
        <p:spPr>
          <a:xfrm>
            <a:off x="5693939" y="2569480"/>
            <a:ext cx="156554" cy="216789"/>
          </a:xfrm>
          <a:prstGeom prst="star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8" name="TextBox 17">
            <a:extLst>
              <a:ext uri="{FF2B5EF4-FFF2-40B4-BE49-F238E27FC236}">
                <a16:creationId xmlns:a16="http://schemas.microsoft.com/office/drawing/2014/main" id="{FDC999FD-65B5-E3B5-DD36-CB4E19D54A63}"/>
              </a:ext>
            </a:extLst>
          </p:cNvPr>
          <p:cNvSpPr txBox="1"/>
          <p:nvPr/>
        </p:nvSpPr>
        <p:spPr>
          <a:xfrm>
            <a:off x="11034" y="6341157"/>
            <a:ext cx="5022304" cy="224357"/>
          </a:xfrm>
          <a:prstGeom prst="rect">
            <a:avLst/>
          </a:prstGeom>
          <a:noFill/>
          <a:ln>
            <a:noFill/>
          </a:ln>
        </p:spPr>
        <p:txBody>
          <a:bodyPr wrap="square" rtlCol="0">
            <a:spAutoFit/>
          </a:bodyPr>
          <a:lstStyle/>
          <a:p>
            <a:pPr>
              <a:lnSpc>
                <a:spcPts val="1100"/>
              </a:lnSpc>
            </a:pPr>
            <a:r>
              <a:rPr lang="en-US" sz="900" dirty="0">
                <a:solidFill>
                  <a:srgbClr val="0070C0"/>
                </a:solidFill>
              </a:rPr>
              <a:t>* Subjective confidence around implementation/outcomes, not objective probabilities</a:t>
            </a:r>
          </a:p>
        </p:txBody>
      </p:sp>
      <p:sp>
        <p:nvSpPr>
          <p:cNvPr id="3" name="Star: 6 Points 2">
            <a:extLst>
              <a:ext uri="{FF2B5EF4-FFF2-40B4-BE49-F238E27FC236}">
                <a16:creationId xmlns:a16="http://schemas.microsoft.com/office/drawing/2014/main" id="{8A1F3A21-E581-D651-26A2-4416F4DBAFAD}"/>
              </a:ext>
            </a:extLst>
          </p:cNvPr>
          <p:cNvSpPr/>
          <p:nvPr/>
        </p:nvSpPr>
        <p:spPr>
          <a:xfrm>
            <a:off x="5292098" y="3365767"/>
            <a:ext cx="156554" cy="216789"/>
          </a:xfrm>
          <a:prstGeom prst="star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4" name="TextBox 3">
            <a:extLst>
              <a:ext uri="{FF2B5EF4-FFF2-40B4-BE49-F238E27FC236}">
                <a16:creationId xmlns:a16="http://schemas.microsoft.com/office/drawing/2014/main" id="{274D6094-FD97-CEDF-5B3B-49DFB5B56340}"/>
              </a:ext>
            </a:extLst>
          </p:cNvPr>
          <p:cNvSpPr txBox="1"/>
          <p:nvPr/>
        </p:nvSpPr>
        <p:spPr>
          <a:xfrm>
            <a:off x="5771636" y="2553606"/>
            <a:ext cx="1350404" cy="233397"/>
          </a:xfrm>
          <a:prstGeom prst="rect">
            <a:avLst/>
          </a:prstGeom>
          <a:noFill/>
          <a:ln>
            <a:noFill/>
          </a:ln>
        </p:spPr>
        <p:txBody>
          <a:bodyPr wrap="square" rtlCol="0">
            <a:spAutoFit/>
          </a:bodyPr>
          <a:lstStyle/>
          <a:p>
            <a:pPr>
              <a:lnSpc>
                <a:spcPts val="1100"/>
              </a:lnSpc>
            </a:pPr>
            <a:r>
              <a:rPr lang="en-US" sz="1050" b="1" dirty="0">
                <a:solidFill>
                  <a:srgbClr val="FF0000"/>
                </a:solidFill>
              </a:rPr>
              <a:t>“Trump Trades”</a:t>
            </a:r>
          </a:p>
        </p:txBody>
      </p:sp>
      <p:sp>
        <p:nvSpPr>
          <p:cNvPr id="5" name="TextBox 4">
            <a:extLst>
              <a:ext uri="{FF2B5EF4-FFF2-40B4-BE49-F238E27FC236}">
                <a16:creationId xmlns:a16="http://schemas.microsoft.com/office/drawing/2014/main" id="{719EEAA4-6BA3-8DFF-8F38-7C03A66A0762}"/>
              </a:ext>
            </a:extLst>
          </p:cNvPr>
          <p:cNvSpPr txBox="1"/>
          <p:nvPr/>
        </p:nvSpPr>
        <p:spPr>
          <a:xfrm>
            <a:off x="4730693" y="2976626"/>
            <a:ext cx="1206609" cy="374461"/>
          </a:xfrm>
          <a:prstGeom prst="rect">
            <a:avLst/>
          </a:prstGeom>
          <a:noFill/>
          <a:ln>
            <a:noFill/>
          </a:ln>
        </p:spPr>
        <p:txBody>
          <a:bodyPr wrap="square" rtlCol="0">
            <a:spAutoFit/>
          </a:bodyPr>
          <a:lstStyle/>
          <a:p>
            <a:pPr>
              <a:lnSpc>
                <a:spcPts val="1100"/>
              </a:lnSpc>
            </a:pPr>
            <a:r>
              <a:rPr lang="en-US" sz="1050" b="1" dirty="0">
                <a:solidFill>
                  <a:srgbClr val="7030A0"/>
                </a:solidFill>
              </a:rPr>
              <a:t>Real(ized) Trump Trades?</a:t>
            </a:r>
          </a:p>
        </p:txBody>
      </p:sp>
      <p:sp>
        <p:nvSpPr>
          <p:cNvPr id="6" name="Rectangle 5">
            <a:extLst>
              <a:ext uri="{FF2B5EF4-FFF2-40B4-BE49-F238E27FC236}">
                <a16:creationId xmlns:a16="http://schemas.microsoft.com/office/drawing/2014/main" id="{0DDED1AA-8B3E-0EDE-DF68-2BDD0800C3DF}"/>
              </a:ext>
            </a:extLst>
          </p:cNvPr>
          <p:cNvSpPr/>
          <p:nvPr/>
        </p:nvSpPr>
        <p:spPr>
          <a:xfrm>
            <a:off x="320793" y="6565514"/>
            <a:ext cx="1154863" cy="22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76789FCF-E7C3-0D96-D722-879FB10E30CB}"/>
              </a:ext>
            </a:extLst>
          </p:cNvPr>
          <p:cNvSpPr/>
          <p:nvPr/>
        </p:nvSpPr>
        <p:spPr>
          <a:xfrm>
            <a:off x="7989137" y="6453334"/>
            <a:ext cx="1154863" cy="40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cxnSp>
        <p:nvCxnSpPr>
          <p:cNvPr id="20" name="Straight Arrow Connector 19">
            <a:extLst>
              <a:ext uri="{FF2B5EF4-FFF2-40B4-BE49-F238E27FC236}">
                <a16:creationId xmlns:a16="http://schemas.microsoft.com/office/drawing/2014/main" id="{6A7A244E-68AB-C977-9778-018687FA8403}"/>
              </a:ext>
            </a:extLst>
          </p:cNvPr>
          <p:cNvCxnSpPr>
            <a:cxnSpLocks/>
          </p:cNvCxnSpPr>
          <p:nvPr/>
        </p:nvCxnSpPr>
        <p:spPr>
          <a:xfrm>
            <a:off x="5850493" y="2786269"/>
            <a:ext cx="201541" cy="401432"/>
          </a:xfrm>
          <a:prstGeom prst="straightConnector1">
            <a:avLst/>
          </a:prstGeom>
          <a:ln w="158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CB29E7-1141-E573-4808-BA6DB750987C}"/>
              </a:ext>
            </a:extLst>
          </p:cNvPr>
          <p:cNvSpPr txBox="1"/>
          <p:nvPr/>
        </p:nvSpPr>
        <p:spPr>
          <a:xfrm>
            <a:off x="5981723" y="2778699"/>
            <a:ext cx="1405740" cy="233397"/>
          </a:xfrm>
          <a:prstGeom prst="rect">
            <a:avLst/>
          </a:prstGeom>
          <a:noFill/>
          <a:ln>
            <a:noFill/>
          </a:ln>
        </p:spPr>
        <p:txBody>
          <a:bodyPr wrap="square" rtlCol="0">
            <a:spAutoFit/>
          </a:bodyPr>
          <a:lstStyle/>
          <a:p>
            <a:pPr>
              <a:lnSpc>
                <a:spcPts val="1100"/>
              </a:lnSpc>
            </a:pPr>
            <a:r>
              <a:rPr lang="en-US" sz="1050" b="1" dirty="0">
                <a:solidFill>
                  <a:srgbClr val="0070C0"/>
                </a:solidFill>
              </a:rPr>
              <a:t>“Bessent Effect”</a:t>
            </a:r>
          </a:p>
        </p:txBody>
      </p:sp>
      <p:cxnSp>
        <p:nvCxnSpPr>
          <p:cNvPr id="25" name="Straight Arrow Connector 24">
            <a:extLst>
              <a:ext uri="{FF2B5EF4-FFF2-40B4-BE49-F238E27FC236}">
                <a16:creationId xmlns:a16="http://schemas.microsoft.com/office/drawing/2014/main" id="{6B1F906F-CF84-7A6A-EA2A-42A1E5F5FA49}"/>
              </a:ext>
            </a:extLst>
          </p:cNvPr>
          <p:cNvCxnSpPr>
            <a:cxnSpLocks/>
            <a:stCxn id="32" idx="1"/>
          </p:cNvCxnSpPr>
          <p:nvPr/>
        </p:nvCxnSpPr>
        <p:spPr>
          <a:xfrm flipH="1">
            <a:off x="5505101" y="3278194"/>
            <a:ext cx="533071" cy="125491"/>
          </a:xfrm>
          <a:prstGeom prst="straightConnector1">
            <a:avLst/>
          </a:prstGeom>
          <a:ln w="6350">
            <a:solidFill>
              <a:srgbClr val="C0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401798C-617E-77F6-6764-E899FBBDBF44}"/>
              </a:ext>
            </a:extLst>
          </p:cNvPr>
          <p:cNvSpPr txBox="1"/>
          <p:nvPr/>
        </p:nvSpPr>
        <p:spPr>
          <a:xfrm>
            <a:off x="6038172" y="3020431"/>
            <a:ext cx="1785880" cy="515526"/>
          </a:xfrm>
          <a:prstGeom prst="rect">
            <a:avLst/>
          </a:prstGeom>
          <a:noFill/>
          <a:ln>
            <a:noFill/>
          </a:ln>
        </p:spPr>
        <p:txBody>
          <a:bodyPr wrap="square" rtlCol="0">
            <a:spAutoFit/>
          </a:bodyPr>
          <a:lstStyle/>
          <a:p>
            <a:pPr>
              <a:lnSpc>
                <a:spcPts val="1100"/>
              </a:lnSpc>
            </a:pPr>
            <a:r>
              <a:rPr lang="en-US" sz="1200" b="1" u="sng" dirty="0">
                <a:solidFill>
                  <a:srgbClr val="C00000"/>
                </a:solidFill>
              </a:rPr>
              <a:t>Trade</a:t>
            </a:r>
            <a:r>
              <a:rPr lang="en-US" sz="1200" b="1" dirty="0">
                <a:solidFill>
                  <a:srgbClr val="C00000"/>
                </a:solidFill>
              </a:rPr>
              <a:t>, </a:t>
            </a:r>
            <a:r>
              <a:rPr lang="en-US" sz="1200" b="1" u="sng" dirty="0">
                <a:solidFill>
                  <a:srgbClr val="7030A0"/>
                </a:solidFill>
              </a:rPr>
              <a:t>Immigration</a:t>
            </a:r>
            <a:r>
              <a:rPr lang="en-US" sz="1050" b="1" dirty="0"/>
              <a:t>,</a:t>
            </a:r>
            <a:r>
              <a:rPr lang="en-US" sz="1050" b="1" dirty="0">
                <a:solidFill>
                  <a:srgbClr val="C00000"/>
                </a:solidFill>
              </a:rPr>
              <a:t> </a:t>
            </a:r>
            <a:r>
              <a:rPr lang="en-US" sz="1050" b="1" dirty="0"/>
              <a:t>uncertainty blow back amid </a:t>
            </a:r>
            <a:r>
              <a:rPr lang="en-US" sz="1200" b="1" u="sng" dirty="0">
                <a:solidFill>
                  <a:srgbClr val="FF9900"/>
                </a:solidFill>
              </a:rPr>
              <a:t>Energy</a:t>
            </a:r>
            <a:r>
              <a:rPr lang="en-US" sz="1050" b="1" dirty="0">
                <a:solidFill>
                  <a:srgbClr val="C00000"/>
                </a:solidFill>
              </a:rPr>
              <a:t> </a:t>
            </a:r>
            <a:r>
              <a:rPr lang="en-US" sz="1050" b="1" dirty="0"/>
              <a:t>anchor.</a:t>
            </a:r>
          </a:p>
        </p:txBody>
      </p:sp>
    </p:spTree>
    <p:extLst>
      <p:ext uri="{BB962C8B-B14F-4D97-AF65-F5344CB8AC3E}">
        <p14:creationId xmlns:p14="http://schemas.microsoft.com/office/powerpoint/2010/main" val="3256222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 y="10237"/>
            <a:ext cx="6192688" cy="796473"/>
          </a:xfrm>
        </p:spPr>
        <p:txBody>
          <a:bodyPr>
            <a:normAutofit/>
          </a:bodyPr>
          <a:lstStyle/>
          <a:p>
            <a:r>
              <a:rPr lang="en-US" sz="2400" dirty="0">
                <a:solidFill>
                  <a:schemeClr val="tx1"/>
                </a:solidFill>
              </a:rPr>
              <a:t>6a. The </a:t>
            </a:r>
            <a:r>
              <a:rPr lang="en-US" sz="2400" dirty="0">
                <a:solidFill>
                  <a:schemeClr val="tx2">
                    <a:lumMod val="60000"/>
                    <a:lumOff val="40000"/>
                  </a:schemeClr>
                </a:solidFill>
              </a:rPr>
              <a:t>Impossible Trinity of </a:t>
            </a:r>
            <a:r>
              <a:rPr lang="en-US" sz="2400" dirty="0">
                <a:solidFill>
                  <a:srgbClr val="C00000"/>
                </a:solidFill>
              </a:rPr>
              <a:t>Trump Tariffs</a:t>
            </a:r>
            <a:endParaRPr lang="en-US" sz="2000" b="0" i="1" dirty="0">
              <a:solidFill>
                <a:srgbClr val="C0000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graphicFrame>
        <p:nvGraphicFramePr>
          <p:cNvPr id="4" name="Diagram 3">
            <a:extLst>
              <a:ext uri="{FF2B5EF4-FFF2-40B4-BE49-F238E27FC236}">
                <a16:creationId xmlns:a16="http://schemas.microsoft.com/office/drawing/2014/main" id="{9206FE32-4F18-C6CE-66CE-673638A5FC01}"/>
              </a:ext>
            </a:extLst>
          </p:cNvPr>
          <p:cNvGraphicFramePr/>
          <p:nvPr/>
        </p:nvGraphicFramePr>
        <p:xfrm>
          <a:off x="806011" y="692696"/>
          <a:ext cx="7704856" cy="4369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A6391E8B-F83D-AFDA-64F5-FD0F0B50A947}"/>
              </a:ext>
            </a:extLst>
          </p:cNvPr>
          <p:cNvSpPr txBox="1"/>
          <p:nvPr/>
        </p:nvSpPr>
        <p:spPr>
          <a:xfrm>
            <a:off x="1115616" y="5013176"/>
            <a:ext cx="6947450" cy="2031325"/>
          </a:xfrm>
          <a:prstGeom prst="rect">
            <a:avLst/>
          </a:prstGeom>
          <a:noFill/>
          <a:ln>
            <a:noFill/>
          </a:ln>
        </p:spPr>
        <p:txBody>
          <a:bodyPr wrap="square">
            <a:spAutoFit/>
          </a:bodyPr>
          <a:lstStyle/>
          <a:p>
            <a:pPr marL="342900" marR="0" lvl="0" indent="-342900">
              <a:spcBef>
                <a:spcPts val="0"/>
              </a:spcBef>
              <a:spcAft>
                <a:spcPts val="0"/>
              </a:spcAft>
              <a:buFont typeface="Symbol" panose="05050102010706020507" pitchFamily="18" charset="2"/>
              <a:buChar char=""/>
            </a:pPr>
            <a:r>
              <a:rPr lang="en-US" sz="1400" u="sng" kern="100" dirty="0">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rPr>
              <a:t>One (Tariff) Tool, Many Objectives</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400" b="1"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Apart from the obvious motivation to force </a:t>
            </a:r>
            <a:r>
              <a:rPr lang="en-US" sz="1400" b="1" u="sng"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trade/industrial re-balancing</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and </a:t>
            </a:r>
            <a:r>
              <a:rPr lang="en-US" sz="1400" b="1" i="1"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attendant supply-chain relocation</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(to the US), </a:t>
            </a:r>
            <a:r>
              <a:rPr lang="en-US" sz="1400" b="1"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tariffs also pursue </a:t>
            </a:r>
            <a:r>
              <a:rPr lang="en-US" sz="1400" b="1" u="sng"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geopolitical leverage</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and to raise </a:t>
            </a:r>
            <a:r>
              <a:rPr lang="en-US" sz="1400" b="1" u="sng"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fiscal revenues</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a:t>
            </a:r>
          </a:p>
          <a:p>
            <a:pPr marL="342900" indent="-342900">
              <a:buFont typeface="Symbol" panose="05050102010706020507" pitchFamily="18" charset="2"/>
              <a:buChar char=""/>
            </a:pPr>
            <a:r>
              <a:rPr lang="en-US" sz="1400" u="sng" kern="100" dirty="0">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rPr>
              <a:t>Conflicting Objectives</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Trouble is, </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the obvious </a:t>
            </a:r>
            <a:r>
              <a:rPr lang="en-US" sz="1400" b="1"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conflict in objectives</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a:t>
            </a:r>
            <a:r>
              <a:rPr lang="en-US" sz="1400" b="1" u="sng"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Fiscal revenues</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argue for </a:t>
            </a:r>
            <a:r>
              <a:rPr lang="en-US" sz="1400" i="1"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steady, wide and steep tariffs. </a:t>
            </a:r>
            <a:r>
              <a:rPr lang="en-US" sz="1400" b="1" u="sng"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Leverage</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a:t>
            </a:r>
            <a:r>
              <a:rPr lang="en-US" sz="1400" i="1" kern="1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prioritizes non-trade deal-making </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a:t>
            </a:r>
            <a:r>
              <a:rPr lang="en-US" sz="1400" i="1" kern="1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that entails rescinding on tariffs</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and </a:t>
            </a:r>
            <a:r>
              <a:rPr lang="en-US" sz="1400" b="1" u="sng"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trade rebalancing</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requires </a:t>
            </a:r>
            <a:r>
              <a:rPr lang="en-US" sz="1400" i="1" kern="1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strategic nuance</a:t>
            </a:r>
            <a:r>
              <a:rPr lang="en-US" sz="1400" i="1"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a:t>
            </a:r>
          </a:p>
          <a:p>
            <a:pPr marL="342900" indent="-342900">
              <a:buFont typeface="Symbol" panose="05050102010706020507" pitchFamily="18" charset="2"/>
              <a:buChar char=""/>
            </a:pPr>
            <a:r>
              <a:rPr lang="en-US" sz="1400" u="sng" kern="100" dirty="0">
                <a:solidFill>
                  <a:srgbClr val="0070C0"/>
                </a:solidFill>
                <a:effectLst/>
                <a:latin typeface="Times New Roman" panose="02020603050405020304" pitchFamily="18" charset="0"/>
                <a:ea typeface="DengXian" panose="02010600030101010101" pitchFamily="2" charset="-122"/>
                <a:cs typeface="Times New Roman" panose="02020603050405020304" pitchFamily="18" charset="0"/>
              </a:rPr>
              <a:t>Conflicting Objectives</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a:t>
            </a:r>
            <a:r>
              <a:rPr lang="en-US" sz="1400" b="1" kern="1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Acute tariff uncertainty </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results from the one </a:t>
            </a:r>
            <a:r>
              <a:rPr lang="en-US" sz="1400" b="1" u="sng"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tariff tool is being exploited for multiple objectives</a:t>
            </a:r>
            <a:r>
              <a:rPr lang="en-US" sz="1400" kern="100" dirty="0">
                <a:solidFill>
                  <a:srgbClr val="002060"/>
                </a:solidFill>
                <a:latin typeface="Times New Roman" panose="02020603050405020304" pitchFamily="18" charset="0"/>
                <a:ea typeface="DengXian" panose="02010600030101010101" pitchFamily="2" charset="-122"/>
                <a:cs typeface="Times New Roman" panose="02020603050405020304" pitchFamily="18" charset="0"/>
              </a:rPr>
              <a:t>. , </a:t>
            </a:r>
            <a:r>
              <a:rPr lang="en-US" sz="140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undermines a path to quick resolution</a:t>
            </a:r>
            <a:r>
              <a:rPr lang="en-US" sz="1400" kern="100" dirty="0">
                <a:solidFill>
                  <a:srgbClr val="002060"/>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1400" kern="100" dirty="0">
              <a:solidFill>
                <a:srgbClr val="002060"/>
              </a:solidFill>
              <a:effectLst/>
              <a:latin typeface="Aptos" panose="020B0004020202020204" pitchFamily="34" charset="0"/>
              <a:ea typeface="DengXian" panose="02010600030101010101" pitchFamily="2" charset="-122"/>
              <a:cs typeface="Times New Roman" panose="02020603050405020304" pitchFamily="18" charset="0"/>
            </a:endParaRPr>
          </a:p>
          <a:p>
            <a:pPr marR="0" lvl="0">
              <a:spcBef>
                <a:spcPts val="0"/>
              </a:spcBef>
              <a:spcAft>
                <a:spcPts val="0"/>
              </a:spcAft>
            </a:pPr>
            <a:endParaRPr lang="en-US" sz="1400" kern="100" dirty="0">
              <a:solidFill>
                <a:srgbClr val="002060"/>
              </a:solidFill>
              <a:effectLst/>
              <a:latin typeface="Aptos" panose="020B0004020202020204" pitchFamily="34"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C2B5D222-A74D-F976-E559-135EB0CABB2F}"/>
              </a:ext>
            </a:extLst>
          </p:cNvPr>
          <p:cNvSpPr txBox="1"/>
          <p:nvPr/>
        </p:nvSpPr>
        <p:spPr>
          <a:xfrm>
            <a:off x="4046371" y="2780191"/>
            <a:ext cx="1404156" cy="584775"/>
          </a:xfrm>
          <a:prstGeom prst="rect">
            <a:avLst/>
          </a:prstGeom>
          <a:solidFill>
            <a:schemeClr val="bg1">
              <a:lumMod val="85000"/>
            </a:schemeClr>
          </a:solidFill>
          <a:ln>
            <a:noFill/>
          </a:ln>
        </p:spPr>
        <p:txBody>
          <a:bodyPr wrap="square" rtlCol="0">
            <a:spAutoFit/>
          </a:bodyPr>
          <a:lstStyle/>
          <a:p>
            <a:pPr algn="ctr"/>
            <a:r>
              <a:rPr lang="en-US" sz="3200" b="1" dirty="0">
                <a:solidFill>
                  <a:srgbClr val="C00000"/>
                </a:solidFill>
              </a:rPr>
              <a:t>Tariffs</a:t>
            </a:r>
          </a:p>
        </p:txBody>
      </p:sp>
      <p:sp>
        <p:nvSpPr>
          <p:cNvPr id="3" name="TextBox 2">
            <a:extLst>
              <a:ext uri="{FF2B5EF4-FFF2-40B4-BE49-F238E27FC236}">
                <a16:creationId xmlns:a16="http://schemas.microsoft.com/office/drawing/2014/main" id="{E026C6B4-7459-5820-BEFE-1518C0BF3ADD}"/>
              </a:ext>
            </a:extLst>
          </p:cNvPr>
          <p:cNvSpPr txBox="1"/>
          <p:nvPr/>
        </p:nvSpPr>
        <p:spPr>
          <a:xfrm>
            <a:off x="5637987" y="2049736"/>
            <a:ext cx="1404156" cy="307777"/>
          </a:xfrm>
          <a:prstGeom prst="rect">
            <a:avLst/>
          </a:prstGeom>
          <a:solidFill>
            <a:schemeClr val="bg1">
              <a:lumMod val="95000"/>
            </a:schemeClr>
          </a:solidFill>
          <a:ln>
            <a:noFill/>
          </a:ln>
        </p:spPr>
        <p:txBody>
          <a:bodyPr wrap="square" rtlCol="0">
            <a:spAutoFit/>
          </a:bodyPr>
          <a:lstStyle/>
          <a:p>
            <a:pPr algn="ctr"/>
            <a:r>
              <a:rPr lang="en-US" sz="1400" b="1" dirty="0">
                <a:solidFill>
                  <a:srgbClr val="00B050"/>
                </a:solidFill>
              </a:rPr>
              <a:t>Certainty</a:t>
            </a:r>
          </a:p>
        </p:txBody>
      </p:sp>
      <p:sp>
        <p:nvSpPr>
          <p:cNvPr id="5" name="TextBox 4">
            <a:extLst>
              <a:ext uri="{FF2B5EF4-FFF2-40B4-BE49-F238E27FC236}">
                <a16:creationId xmlns:a16="http://schemas.microsoft.com/office/drawing/2014/main" id="{1EBFC284-E5D8-1473-BD43-9EF9DBA02A36}"/>
              </a:ext>
            </a:extLst>
          </p:cNvPr>
          <p:cNvSpPr txBox="1"/>
          <p:nvPr/>
        </p:nvSpPr>
        <p:spPr>
          <a:xfrm>
            <a:off x="7011002" y="3421409"/>
            <a:ext cx="1404156" cy="307777"/>
          </a:xfrm>
          <a:prstGeom prst="rect">
            <a:avLst/>
          </a:prstGeom>
          <a:solidFill>
            <a:schemeClr val="bg1">
              <a:lumMod val="95000"/>
            </a:schemeClr>
          </a:solidFill>
          <a:ln>
            <a:noFill/>
          </a:ln>
        </p:spPr>
        <p:txBody>
          <a:bodyPr wrap="square" rtlCol="0">
            <a:spAutoFit/>
          </a:bodyPr>
          <a:lstStyle/>
          <a:p>
            <a:pPr algn="ctr"/>
            <a:r>
              <a:rPr lang="en-US" sz="1400" b="1" dirty="0">
                <a:solidFill>
                  <a:srgbClr val="FF0000"/>
                </a:solidFill>
              </a:rPr>
              <a:t>Dispensability</a:t>
            </a:r>
          </a:p>
        </p:txBody>
      </p:sp>
      <p:sp>
        <p:nvSpPr>
          <p:cNvPr id="6" name="TextBox 5">
            <a:extLst>
              <a:ext uri="{FF2B5EF4-FFF2-40B4-BE49-F238E27FC236}">
                <a16:creationId xmlns:a16="http://schemas.microsoft.com/office/drawing/2014/main" id="{A55BE262-442F-5A2E-1A06-40F4ED4CD002}"/>
              </a:ext>
            </a:extLst>
          </p:cNvPr>
          <p:cNvSpPr txBox="1"/>
          <p:nvPr/>
        </p:nvSpPr>
        <p:spPr>
          <a:xfrm>
            <a:off x="2058430" y="1812148"/>
            <a:ext cx="1404156" cy="307777"/>
          </a:xfrm>
          <a:prstGeom prst="rect">
            <a:avLst/>
          </a:prstGeom>
          <a:solidFill>
            <a:schemeClr val="bg1">
              <a:lumMod val="95000"/>
            </a:schemeClr>
          </a:solidFill>
          <a:ln>
            <a:noFill/>
          </a:ln>
        </p:spPr>
        <p:txBody>
          <a:bodyPr wrap="square" rtlCol="0">
            <a:spAutoFit/>
          </a:bodyPr>
          <a:lstStyle/>
          <a:p>
            <a:pPr algn="ctr"/>
            <a:r>
              <a:rPr lang="en-US" sz="1400" b="1" dirty="0">
                <a:solidFill>
                  <a:srgbClr val="00B050"/>
                </a:solidFill>
              </a:rPr>
              <a:t>Broad-based</a:t>
            </a:r>
          </a:p>
        </p:txBody>
      </p:sp>
      <p:sp>
        <p:nvSpPr>
          <p:cNvPr id="8" name="TextBox 7">
            <a:extLst>
              <a:ext uri="{FF2B5EF4-FFF2-40B4-BE49-F238E27FC236}">
                <a16:creationId xmlns:a16="http://schemas.microsoft.com/office/drawing/2014/main" id="{882F9674-4E3E-29A8-73D7-68A4C9ECE307}"/>
              </a:ext>
            </a:extLst>
          </p:cNvPr>
          <p:cNvSpPr txBox="1"/>
          <p:nvPr/>
        </p:nvSpPr>
        <p:spPr>
          <a:xfrm>
            <a:off x="755576" y="3421410"/>
            <a:ext cx="1802063" cy="307777"/>
          </a:xfrm>
          <a:prstGeom prst="rect">
            <a:avLst/>
          </a:prstGeom>
          <a:solidFill>
            <a:schemeClr val="bg1">
              <a:lumMod val="95000"/>
            </a:schemeClr>
          </a:solidFill>
          <a:ln>
            <a:noFill/>
          </a:ln>
        </p:spPr>
        <p:txBody>
          <a:bodyPr wrap="square" rtlCol="0">
            <a:spAutoFit/>
          </a:bodyPr>
          <a:lstStyle/>
          <a:p>
            <a:pPr algn="ctr"/>
            <a:r>
              <a:rPr lang="en-US" sz="1400" b="1" dirty="0">
                <a:solidFill>
                  <a:srgbClr val="0070C0"/>
                </a:solidFill>
              </a:rPr>
              <a:t>Targeted/Strategic</a:t>
            </a:r>
          </a:p>
        </p:txBody>
      </p:sp>
      <p:sp>
        <p:nvSpPr>
          <p:cNvPr id="9" name="TextBox 8">
            <a:extLst>
              <a:ext uri="{FF2B5EF4-FFF2-40B4-BE49-F238E27FC236}">
                <a16:creationId xmlns:a16="http://schemas.microsoft.com/office/drawing/2014/main" id="{9A364635-20B7-7A25-5830-D6466AD302C3}"/>
              </a:ext>
            </a:extLst>
          </p:cNvPr>
          <p:cNvSpPr txBox="1"/>
          <p:nvPr/>
        </p:nvSpPr>
        <p:spPr>
          <a:xfrm>
            <a:off x="3178471" y="3729187"/>
            <a:ext cx="1110305" cy="523220"/>
          </a:xfrm>
          <a:prstGeom prst="rect">
            <a:avLst/>
          </a:prstGeom>
          <a:solidFill>
            <a:schemeClr val="bg1">
              <a:lumMod val="95000"/>
            </a:schemeClr>
          </a:solidFill>
          <a:ln>
            <a:noFill/>
          </a:ln>
        </p:spPr>
        <p:txBody>
          <a:bodyPr wrap="square" rtlCol="0">
            <a:spAutoFit/>
          </a:bodyPr>
          <a:lstStyle/>
          <a:p>
            <a:pPr algn="ctr"/>
            <a:r>
              <a:rPr lang="en-US" sz="1400" b="1" dirty="0">
                <a:solidFill>
                  <a:srgbClr val="0070C0"/>
                </a:solidFill>
              </a:rPr>
              <a:t>Nuanced &amp; </a:t>
            </a:r>
          </a:p>
          <a:p>
            <a:pPr algn="ctr"/>
            <a:r>
              <a:rPr lang="en-US" sz="1400" b="1" dirty="0">
                <a:solidFill>
                  <a:srgbClr val="0070C0"/>
                </a:solidFill>
              </a:rPr>
              <a:t>Calculated</a:t>
            </a:r>
          </a:p>
        </p:txBody>
      </p:sp>
      <p:sp>
        <p:nvSpPr>
          <p:cNvPr id="12" name="TextBox 11">
            <a:extLst>
              <a:ext uri="{FF2B5EF4-FFF2-40B4-BE49-F238E27FC236}">
                <a16:creationId xmlns:a16="http://schemas.microsoft.com/office/drawing/2014/main" id="{7D40F0CD-81FE-027F-25A4-0B98C7B9579F}"/>
              </a:ext>
            </a:extLst>
          </p:cNvPr>
          <p:cNvSpPr txBox="1"/>
          <p:nvPr/>
        </p:nvSpPr>
        <p:spPr>
          <a:xfrm>
            <a:off x="5093992" y="3729187"/>
            <a:ext cx="1110305" cy="523220"/>
          </a:xfrm>
          <a:prstGeom prst="rect">
            <a:avLst/>
          </a:prstGeom>
          <a:solidFill>
            <a:schemeClr val="bg1">
              <a:lumMod val="95000"/>
            </a:schemeClr>
          </a:solidFill>
          <a:ln>
            <a:noFill/>
          </a:ln>
        </p:spPr>
        <p:txBody>
          <a:bodyPr wrap="square" rtlCol="0">
            <a:spAutoFit/>
          </a:bodyPr>
          <a:lstStyle/>
          <a:p>
            <a:pPr algn="ctr"/>
            <a:r>
              <a:rPr lang="en-US" sz="1400" b="1" dirty="0">
                <a:solidFill>
                  <a:srgbClr val="FF0000"/>
                </a:solidFill>
              </a:rPr>
              <a:t>Sweeping &amp; Unfazed</a:t>
            </a:r>
          </a:p>
        </p:txBody>
      </p:sp>
    </p:spTree>
    <p:extLst>
      <p:ext uri="{BB962C8B-B14F-4D97-AF65-F5344CB8AC3E}">
        <p14:creationId xmlns:p14="http://schemas.microsoft.com/office/powerpoint/2010/main" val="148689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 y="10237"/>
            <a:ext cx="6192688" cy="796473"/>
          </a:xfrm>
        </p:spPr>
        <p:txBody>
          <a:bodyPr>
            <a:normAutofit fontScale="90000"/>
          </a:bodyPr>
          <a:lstStyle/>
          <a:p>
            <a:r>
              <a:rPr lang="en-US" sz="2400" dirty="0">
                <a:solidFill>
                  <a:schemeClr val="tx1"/>
                </a:solidFill>
              </a:rPr>
              <a:t>6b-i. Reciprocal Tariffs: </a:t>
            </a:r>
            <a:r>
              <a:rPr lang="en-US" sz="2400" dirty="0">
                <a:solidFill>
                  <a:schemeClr val="tx2">
                    <a:lumMod val="60000"/>
                    <a:lumOff val="40000"/>
                  </a:schemeClr>
                </a:solidFill>
              </a:rPr>
              <a:t>Silver Linings (to Dial-Back) … </a:t>
            </a:r>
            <a:endParaRPr lang="en-US" sz="2000" b="0" i="1" dirty="0">
              <a:solidFill>
                <a:srgbClr val="C0000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15" name="Picture 14">
            <a:extLst>
              <a:ext uri="{FF2B5EF4-FFF2-40B4-BE49-F238E27FC236}">
                <a16:creationId xmlns:a16="http://schemas.microsoft.com/office/drawing/2014/main" id="{72060339-5C37-507D-851E-6BC9C240819E}"/>
              </a:ext>
            </a:extLst>
          </p:cNvPr>
          <p:cNvPicPr>
            <a:picLocks noChangeAspect="1"/>
          </p:cNvPicPr>
          <p:nvPr/>
        </p:nvPicPr>
        <p:blipFill>
          <a:blip r:embed="rId3"/>
          <a:stretch>
            <a:fillRect/>
          </a:stretch>
        </p:blipFill>
        <p:spPr>
          <a:xfrm>
            <a:off x="35496" y="871619"/>
            <a:ext cx="7905346" cy="5725733"/>
          </a:xfrm>
          <a:prstGeom prst="rect">
            <a:avLst/>
          </a:prstGeom>
        </p:spPr>
      </p:pic>
    </p:spTree>
    <p:extLst>
      <p:ext uri="{BB962C8B-B14F-4D97-AF65-F5344CB8AC3E}">
        <p14:creationId xmlns:p14="http://schemas.microsoft.com/office/powerpoint/2010/main" val="101823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08" y="10237"/>
            <a:ext cx="8212716" cy="796473"/>
          </a:xfrm>
        </p:spPr>
        <p:txBody>
          <a:bodyPr>
            <a:normAutofit fontScale="90000"/>
          </a:bodyPr>
          <a:lstStyle/>
          <a:p>
            <a:r>
              <a:rPr lang="en-US" sz="2400" dirty="0">
                <a:solidFill>
                  <a:schemeClr val="tx1"/>
                </a:solidFill>
              </a:rPr>
              <a:t>6b – ii. Reciprocal Tariffs: </a:t>
            </a:r>
            <a:r>
              <a:rPr lang="en-US" sz="2400" dirty="0">
                <a:solidFill>
                  <a:schemeClr val="tx2">
                    <a:lumMod val="60000"/>
                    <a:lumOff val="40000"/>
                  </a:schemeClr>
                </a:solidFill>
              </a:rPr>
              <a:t>… or Spiral Risks From Escalation &amp; Additivity</a:t>
            </a:r>
            <a:endParaRPr lang="en-US" sz="2000" b="0" i="1" dirty="0">
              <a:solidFill>
                <a:srgbClr val="C00000"/>
              </a:solidFill>
            </a:endParaRPr>
          </a:p>
        </p:txBody>
      </p:sp>
      <p:sp>
        <p:nvSpPr>
          <p:cNvPr id="7" name="Rectangle 6"/>
          <p:cNvSpPr/>
          <p:nvPr/>
        </p:nvSpPr>
        <p:spPr>
          <a:xfrm>
            <a:off x="4447607" y="3244334"/>
            <a:ext cx="248786" cy="369332"/>
          </a:xfrm>
          <a:prstGeom prst="rect">
            <a:avLst/>
          </a:prstGeom>
        </p:spPr>
        <p:txBody>
          <a:bodyPr wrap="none">
            <a:spAutoFit/>
          </a:bodyPr>
          <a:lstStyle/>
          <a:p>
            <a:r>
              <a:rPr lang="en-SG" dirty="0"/>
              <a:t> </a:t>
            </a:r>
          </a:p>
        </p:txBody>
      </p:sp>
      <p:pic>
        <p:nvPicPr>
          <p:cNvPr id="3" name="Picture 2">
            <a:extLst>
              <a:ext uri="{FF2B5EF4-FFF2-40B4-BE49-F238E27FC236}">
                <a16:creationId xmlns:a16="http://schemas.microsoft.com/office/drawing/2014/main" id="{A00562B8-CB69-08EE-256C-AECCC176F421}"/>
              </a:ext>
            </a:extLst>
          </p:cNvPr>
          <p:cNvPicPr>
            <a:picLocks noChangeAspect="1"/>
          </p:cNvPicPr>
          <p:nvPr/>
        </p:nvPicPr>
        <p:blipFill>
          <a:blip r:embed="rId3"/>
          <a:stretch>
            <a:fillRect/>
          </a:stretch>
        </p:blipFill>
        <p:spPr>
          <a:xfrm>
            <a:off x="5045817" y="811627"/>
            <a:ext cx="4062687" cy="2853994"/>
          </a:xfrm>
          <a:prstGeom prst="rect">
            <a:avLst/>
          </a:prstGeom>
        </p:spPr>
      </p:pic>
      <p:pic>
        <p:nvPicPr>
          <p:cNvPr id="6" name="Picture 5">
            <a:extLst>
              <a:ext uri="{FF2B5EF4-FFF2-40B4-BE49-F238E27FC236}">
                <a16:creationId xmlns:a16="http://schemas.microsoft.com/office/drawing/2014/main" id="{18B7ED0E-1E79-7F6D-905E-3511595B7090}"/>
              </a:ext>
            </a:extLst>
          </p:cNvPr>
          <p:cNvPicPr>
            <a:picLocks noChangeAspect="1"/>
          </p:cNvPicPr>
          <p:nvPr/>
        </p:nvPicPr>
        <p:blipFill>
          <a:blip r:embed="rId4"/>
          <a:stretch>
            <a:fillRect/>
          </a:stretch>
        </p:blipFill>
        <p:spPr>
          <a:xfrm>
            <a:off x="5076056" y="3613666"/>
            <a:ext cx="4043882" cy="2971317"/>
          </a:xfrm>
          <a:prstGeom prst="rect">
            <a:avLst/>
          </a:prstGeom>
        </p:spPr>
      </p:pic>
      <p:pic>
        <p:nvPicPr>
          <p:cNvPr id="8" name="Picture 7">
            <a:extLst>
              <a:ext uri="{FF2B5EF4-FFF2-40B4-BE49-F238E27FC236}">
                <a16:creationId xmlns:a16="http://schemas.microsoft.com/office/drawing/2014/main" id="{C4B759A4-91F9-5C7C-6256-CE31174E611E}"/>
              </a:ext>
            </a:extLst>
          </p:cNvPr>
          <p:cNvPicPr>
            <a:picLocks noChangeAspect="1"/>
          </p:cNvPicPr>
          <p:nvPr/>
        </p:nvPicPr>
        <p:blipFill>
          <a:blip r:embed="rId5"/>
          <a:stretch>
            <a:fillRect/>
          </a:stretch>
        </p:blipFill>
        <p:spPr>
          <a:xfrm>
            <a:off x="35497" y="980728"/>
            <a:ext cx="4896544" cy="5604254"/>
          </a:xfrm>
          <a:prstGeom prst="rect">
            <a:avLst/>
          </a:prstGeom>
        </p:spPr>
      </p:pic>
    </p:spTree>
    <p:extLst>
      <p:ext uri="{BB962C8B-B14F-4D97-AF65-F5344CB8AC3E}">
        <p14:creationId xmlns:p14="http://schemas.microsoft.com/office/powerpoint/2010/main" val="1355238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8. Policy Outlook</a:t>
            </a:r>
            <a:endParaRPr lang="en-US" sz="1800" dirty="0">
              <a:solidFill>
                <a:srgbClr val="C00000"/>
              </a:solidFill>
            </a:endParaRPr>
          </a:p>
        </p:txBody>
      </p:sp>
      <p:pic>
        <p:nvPicPr>
          <p:cNvPr id="3" name="Picture 2"/>
          <p:cNvPicPr>
            <a:picLocks noChangeAspect="1"/>
          </p:cNvPicPr>
          <p:nvPr/>
        </p:nvPicPr>
        <p:blipFill>
          <a:blip r:embed="rId3"/>
          <a:stretch>
            <a:fillRect/>
          </a:stretch>
        </p:blipFill>
        <p:spPr>
          <a:xfrm>
            <a:off x="301533" y="831178"/>
            <a:ext cx="8718374" cy="5360088"/>
          </a:xfrm>
          <a:prstGeom prst="rect">
            <a:avLst/>
          </a:prstGeom>
        </p:spPr>
      </p:pic>
    </p:spTree>
    <p:extLst>
      <p:ext uri="{BB962C8B-B14F-4D97-AF65-F5344CB8AC3E}">
        <p14:creationId xmlns:p14="http://schemas.microsoft.com/office/powerpoint/2010/main" val="235997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9. FX Outlook</a:t>
            </a:r>
            <a:endParaRPr lang="en-US" sz="1800" dirty="0">
              <a:solidFill>
                <a:srgbClr val="C00000"/>
              </a:solidFill>
            </a:endParaRPr>
          </a:p>
        </p:txBody>
      </p:sp>
      <p:pic>
        <p:nvPicPr>
          <p:cNvPr id="7" name="Picture 6"/>
          <p:cNvPicPr>
            <a:picLocks noChangeAspect="1"/>
          </p:cNvPicPr>
          <p:nvPr/>
        </p:nvPicPr>
        <p:blipFill>
          <a:blip r:embed="rId3"/>
          <a:stretch>
            <a:fillRect/>
          </a:stretch>
        </p:blipFill>
        <p:spPr>
          <a:xfrm>
            <a:off x="1475656" y="830849"/>
            <a:ext cx="5976664" cy="6023479"/>
          </a:xfrm>
          <a:prstGeom prst="rect">
            <a:avLst/>
          </a:prstGeom>
        </p:spPr>
      </p:pic>
    </p:spTree>
    <p:extLst>
      <p:ext uri="{BB962C8B-B14F-4D97-AF65-F5344CB8AC3E}">
        <p14:creationId xmlns:p14="http://schemas.microsoft.com/office/powerpoint/2010/main" val="987907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98346" y="2996952"/>
            <a:ext cx="5607777" cy="757370"/>
          </a:xfrm>
        </p:spPr>
        <p:txBody>
          <a:bodyPr>
            <a:noAutofit/>
          </a:bodyPr>
          <a:lstStyle/>
          <a:p>
            <a:r>
              <a:rPr lang="en-US" sz="2400" b="1" i="1" dirty="0" smtClean="0">
                <a:solidFill>
                  <a:schemeClr val="tx2">
                    <a:lumMod val="60000"/>
                    <a:lumOff val="40000"/>
                  </a:schemeClr>
                </a:solidFill>
                <a:latin typeface="Book Antiqua" panose="02040602050305030304" pitchFamily="18" charset="0"/>
              </a:rPr>
              <a:t>EM-Asia: Shoring Up </a:t>
            </a:r>
            <a:r>
              <a:rPr lang="en-US" sz="2400" b="1" i="1" dirty="0" err="1" smtClean="0">
                <a:solidFill>
                  <a:schemeClr val="tx2">
                    <a:lumMod val="60000"/>
                    <a:lumOff val="40000"/>
                  </a:schemeClr>
                </a:solidFill>
                <a:latin typeface="Book Antiqua" panose="02040602050305030304" pitchFamily="18" charset="0"/>
              </a:rPr>
              <a:t>Defences</a:t>
            </a:r>
            <a:r>
              <a:rPr lang="en-US" sz="2400" b="1" i="1" dirty="0" smtClean="0">
                <a:solidFill>
                  <a:schemeClr val="tx2">
                    <a:lumMod val="60000"/>
                    <a:lumOff val="40000"/>
                  </a:schemeClr>
                </a:solidFill>
                <a:latin typeface="Book Antiqua" panose="02040602050305030304" pitchFamily="18" charset="0"/>
              </a:rPr>
              <a:t> on Multiple Fronts</a:t>
            </a:r>
            <a:r>
              <a:rPr lang="en-SG" dirty="0"/>
              <a:t/>
            </a:r>
            <a:br>
              <a:rPr lang="en-SG" dirty="0"/>
            </a:br>
            <a:endParaRPr lang="en-US" sz="1400" dirty="0">
              <a:solidFill>
                <a:schemeClr val="accent6">
                  <a:lumMod val="75000"/>
                </a:schemeClr>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June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Vector Stock</a:t>
            </a:r>
          </a:p>
        </p:txBody>
      </p:sp>
    </p:spTree>
    <p:extLst>
      <p:ext uri="{BB962C8B-B14F-4D97-AF65-F5344CB8AC3E}">
        <p14:creationId xmlns:p14="http://schemas.microsoft.com/office/powerpoint/2010/main" val="3283045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 in Focus – Will EM Asia be Targeted? </a:t>
            </a:r>
            <a:endParaRPr lang="en-SG" dirty="0"/>
          </a:p>
        </p:txBody>
      </p:sp>
      <p:sp>
        <p:nvSpPr>
          <p:cNvPr id="7" name="TextBox 6"/>
          <p:cNvSpPr txBox="1"/>
          <p:nvPr/>
        </p:nvSpPr>
        <p:spPr>
          <a:xfrm>
            <a:off x="313565" y="2060848"/>
            <a:ext cx="3459119" cy="2677656"/>
          </a:xfrm>
          <a:prstGeom prst="rect">
            <a:avLst/>
          </a:prstGeom>
          <a:noFill/>
          <a:ln>
            <a:noFill/>
          </a:ln>
        </p:spPr>
        <p:txBody>
          <a:bodyPr wrap="square" rtlCol="0">
            <a:spAutoFit/>
          </a:bodyPr>
          <a:lstStyle/>
          <a:p>
            <a:pPr algn="just"/>
            <a:r>
              <a:rPr lang="en-US" sz="1400" dirty="0" smtClean="0"/>
              <a:t>Factors that US may look at include</a:t>
            </a:r>
          </a:p>
          <a:p>
            <a:pPr marL="285750" indent="-285750" algn="just">
              <a:buFont typeface="Arial" panose="020B0604020202020204" pitchFamily="34" charset="0"/>
              <a:buChar char="•"/>
            </a:pPr>
            <a:r>
              <a:rPr lang="en-US" sz="1400" dirty="0" smtClean="0"/>
              <a:t>whether economy has net goods trade surplus with the US? </a:t>
            </a:r>
          </a:p>
          <a:p>
            <a:pPr marL="285750" indent="-285750" algn="just">
              <a:buFont typeface="Arial" panose="020B0604020202020204" pitchFamily="34" charset="0"/>
              <a:buChar char="•"/>
            </a:pPr>
            <a:r>
              <a:rPr lang="en-US" sz="1400" dirty="0" smtClean="0"/>
              <a:t>net tariff differentials? </a:t>
            </a:r>
          </a:p>
          <a:p>
            <a:pPr marL="285750" indent="-285750" algn="just">
              <a:buFont typeface="Arial" panose="020B0604020202020204" pitchFamily="34" charset="0"/>
              <a:buChar char="•"/>
            </a:pPr>
            <a:r>
              <a:rPr lang="en-US" sz="1400" dirty="0" smtClean="0"/>
              <a:t>sensitive sectors? </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smtClean="0"/>
          </a:p>
          <a:p>
            <a:pPr marL="285750" indent="-285750" algn="just">
              <a:buFont typeface="Arial" panose="020B0604020202020204" pitchFamily="34" charset="0"/>
              <a:buChar char="•"/>
            </a:pPr>
            <a:r>
              <a:rPr lang="en-US" sz="1400" dirty="0" smtClean="0"/>
              <a:t>Vietnam may be more at risk on its net goods trade balance. </a:t>
            </a:r>
          </a:p>
          <a:p>
            <a:pPr marL="285750" indent="-285750" algn="just">
              <a:buFont typeface="Arial" panose="020B0604020202020204" pitchFamily="34" charset="0"/>
              <a:buChar char="•"/>
            </a:pPr>
            <a:r>
              <a:rPr lang="en-US" sz="1400" dirty="0" smtClean="0"/>
              <a:t>India may also be more at risk given sizeable net goods trade surplus and relatively high net tariff differential. </a:t>
            </a:r>
            <a:endParaRPr lang="en-US" sz="1400" dirty="0"/>
          </a:p>
        </p:txBody>
      </p:sp>
      <p:pic>
        <p:nvPicPr>
          <p:cNvPr id="3" name="Picture 2"/>
          <p:cNvPicPr>
            <a:picLocks noChangeAspect="1"/>
          </p:cNvPicPr>
          <p:nvPr/>
        </p:nvPicPr>
        <p:blipFill>
          <a:blip r:embed="rId3"/>
          <a:stretch>
            <a:fillRect/>
          </a:stretch>
        </p:blipFill>
        <p:spPr>
          <a:xfrm>
            <a:off x="4059542" y="805021"/>
            <a:ext cx="4954524" cy="2795016"/>
          </a:xfrm>
          <a:prstGeom prst="rect">
            <a:avLst/>
          </a:prstGeom>
        </p:spPr>
      </p:pic>
      <p:pic>
        <p:nvPicPr>
          <p:cNvPr id="6" name="Picture 5"/>
          <p:cNvPicPr>
            <a:picLocks noChangeAspect="1"/>
          </p:cNvPicPr>
          <p:nvPr/>
        </p:nvPicPr>
        <p:blipFill>
          <a:blip r:embed="rId4"/>
          <a:stretch>
            <a:fillRect/>
          </a:stretch>
        </p:blipFill>
        <p:spPr>
          <a:xfrm>
            <a:off x="4021442" y="3608583"/>
            <a:ext cx="5030724" cy="2805684"/>
          </a:xfrm>
          <a:prstGeom prst="rect">
            <a:avLst/>
          </a:prstGeom>
        </p:spPr>
      </p:pic>
    </p:spTree>
    <p:extLst>
      <p:ext uri="{BB962C8B-B14F-4D97-AF65-F5344CB8AC3E}">
        <p14:creationId xmlns:p14="http://schemas.microsoft.com/office/powerpoint/2010/main" val="3866836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with Highest Weighted Net Tariffs</a:t>
            </a:r>
            <a:endParaRPr lang="en-SG"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16145448"/>
              </p:ext>
            </p:extLst>
          </p:nvPr>
        </p:nvGraphicFramePr>
        <p:xfrm>
          <a:off x="357452" y="1052736"/>
          <a:ext cx="8427671" cy="5557520"/>
        </p:xfrm>
        <a:graphic>
          <a:graphicData uri="http://schemas.openxmlformats.org/drawingml/2006/table">
            <a:tbl>
              <a:tblPr firstRow="1" bandRow="1">
                <a:tableStyleId>{5C22544A-7EE6-4342-B048-85BDC9FD1C3A}</a:tableStyleId>
              </a:tblPr>
              <a:tblGrid>
                <a:gridCol w="218759">
                  <a:extLst>
                    <a:ext uri="{9D8B030D-6E8A-4147-A177-3AD203B41FA5}">
                      <a16:colId xmlns:a16="http://schemas.microsoft.com/office/drawing/2014/main" val="1487005860"/>
                    </a:ext>
                  </a:extLst>
                </a:gridCol>
                <a:gridCol w="1026114">
                  <a:extLst>
                    <a:ext uri="{9D8B030D-6E8A-4147-A177-3AD203B41FA5}">
                      <a16:colId xmlns:a16="http://schemas.microsoft.com/office/drawing/2014/main" val="3960843501"/>
                    </a:ext>
                  </a:extLst>
                </a:gridCol>
                <a:gridCol w="1026114">
                  <a:extLst>
                    <a:ext uri="{9D8B030D-6E8A-4147-A177-3AD203B41FA5}">
                      <a16:colId xmlns:a16="http://schemas.microsoft.com/office/drawing/2014/main" val="1872148709"/>
                    </a:ext>
                  </a:extLst>
                </a:gridCol>
                <a:gridCol w="1026114">
                  <a:extLst>
                    <a:ext uri="{9D8B030D-6E8A-4147-A177-3AD203B41FA5}">
                      <a16:colId xmlns:a16="http://schemas.microsoft.com/office/drawing/2014/main" val="1773726029"/>
                    </a:ext>
                  </a:extLst>
                </a:gridCol>
                <a:gridCol w="1026114">
                  <a:extLst>
                    <a:ext uri="{9D8B030D-6E8A-4147-A177-3AD203B41FA5}">
                      <a16:colId xmlns:a16="http://schemas.microsoft.com/office/drawing/2014/main" val="167573639"/>
                    </a:ext>
                  </a:extLst>
                </a:gridCol>
                <a:gridCol w="1026114">
                  <a:extLst>
                    <a:ext uri="{9D8B030D-6E8A-4147-A177-3AD203B41FA5}">
                      <a16:colId xmlns:a16="http://schemas.microsoft.com/office/drawing/2014/main" val="3218151362"/>
                    </a:ext>
                  </a:extLst>
                </a:gridCol>
                <a:gridCol w="1026114">
                  <a:extLst>
                    <a:ext uri="{9D8B030D-6E8A-4147-A177-3AD203B41FA5}">
                      <a16:colId xmlns:a16="http://schemas.microsoft.com/office/drawing/2014/main" val="2462262742"/>
                    </a:ext>
                  </a:extLst>
                </a:gridCol>
                <a:gridCol w="1026114">
                  <a:extLst>
                    <a:ext uri="{9D8B030D-6E8A-4147-A177-3AD203B41FA5}">
                      <a16:colId xmlns:a16="http://schemas.microsoft.com/office/drawing/2014/main" val="1294279188"/>
                    </a:ext>
                  </a:extLst>
                </a:gridCol>
                <a:gridCol w="1026114">
                  <a:extLst>
                    <a:ext uri="{9D8B030D-6E8A-4147-A177-3AD203B41FA5}">
                      <a16:colId xmlns:a16="http://schemas.microsoft.com/office/drawing/2014/main" val="2647399409"/>
                    </a:ext>
                  </a:extLst>
                </a:gridCol>
              </a:tblGrid>
              <a:tr h="370840">
                <a:tc gridSpan="9">
                  <a:txBody>
                    <a:bodyPr/>
                    <a:lstStyle/>
                    <a:p>
                      <a:pPr algn="ctr"/>
                      <a:r>
                        <a:rPr lang="en-US" dirty="0" smtClean="0">
                          <a:solidFill>
                            <a:schemeClr val="tx1"/>
                          </a:solidFill>
                        </a:rPr>
                        <a:t>Goods with Highest Weighted Net Tariffs</a:t>
                      </a:r>
                      <a:r>
                        <a:rPr lang="en-US" baseline="0" dirty="0" smtClean="0">
                          <a:solidFill>
                            <a:schemeClr val="tx1"/>
                          </a:solidFill>
                        </a:rPr>
                        <a:t> – Net tariffs (</a:t>
                      </a:r>
                      <a:r>
                        <a:rPr lang="en-US" baseline="0" dirty="0" err="1" smtClean="0">
                          <a:solidFill>
                            <a:schemeClr val="tx1"/>
                          </a:solidFill>
                        </a:rPr>
                        <a:t>ppt</a:t>
                      </a:r>
                      <a:r>
                        <a:rPr lang="en-US" baseline="0" dirty="0" smtClean="0">
                          <a:solidFill>
                            <a:schemeClr val="tx1"/>
                          </a:solidFill>
                        </a:rPr>
                        <a:t>), Export Share to US (%)</a:t>
                      </a: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989003"/>
                  </a:ext>
                </a:extLst>
              </a:tr>
              <a:tr h="370840">
                <a:tc>
                  <a:txBody>
                    <a:bodyPr/>
                    <a:lstStyle/>
                    <a:p>
                      <a:endParaRPr lang="en-S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IN</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ID</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KR</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MY</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PH</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TW</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TH</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b="1" dirty="0" smtClean="0">
                          <a:solidFill>
                            <a:schemeClr val="tx1"/>
                          </a:solidFill>
                        </a:rPr>
                        <a:t>VN</a:t>
                      </a:r>
                      <a:endParaRPr lang="en-SG"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785011"/>
                  </a:ext>
                </a:extLst>
              </a:tr>
              <a:tr h="370840">
                <a:tc>
                  <a:txBody>
                    <a:bodyPr/>
                    <a:lstStyle/>
                    <a:p>
                      <a:r>
                        <a:rPr lang="en-US" sz="1000" dirty="0" smtClean="0">
                          <a:solidFill>
                            <a:schemeClr val="tx1"/>
                          </a:solidFill>
                        </a:rPr>
                        <a:t>1</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Preparations of Meat, fish</a:t>
                      </a:r>
                      <a:r>
                        <a:rPr lang="en-US" sz="1000" baseline="0" dirty="0" smtClean="0">
                          <a:solidFill>
                            <a:schemeClr val="tx1"/>
                          </a:solidFill>
                        </a:rPr>
                        <a:t> etc. </a:t>
                      </a:r>
                    </a:p>
                    <a:p>
                      <a:r>
                        <a:rPr lang="en-US" sz="1000" baseline="0" dirty="0" smtClean="0">
                          <a:solidFill>
                            <a:srgbClr val="0070C0"/>
                          </a:solidFill>
                        </a:rPr>
                        <a:t>(27.4pp / 82.6%)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Preparations of Meat, fish</a:t>
                      </a:r>
                      <a:r>
                        <a:rPr lang="en-US" sz="1000" baseline="0" dirty="0" smtClean="0">
                          <a:solidFill>
                            <a:schemeClr val="tx1"/>
                          </a:solidFill>
                        </a:rPr>
                        <a:t> etc. </a:t>
                      </a:r>
                    </a:p>
                    <a:p>
                      <a:r>
                        <a:rPr lang="en-US" sz="1000" baseline="0" dirty="0" smtClean="0">
                          <a:solidFill>
                            <a:srgbClr val="0070C0"/>
                          </a:solidFill>
                        </a:rPr>
                        <a:t>(17.4pp / 56.8%) </a:t>
                      </a:r>
                      <a:endParaRPr lang="en-SG" sz="100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Preparations of cereals </a:t>
                      </a:r>
                      <a:r>
                        <a:rPr lang="en-US" sz="1000" dirty="0" smtClean="0">
                          <a:solidFill>
                            <a:srgbClr val="0070C0"/>
                          </a:solidFill>
                        </a:rPr>
                        <a:t>(78.7pp / 17.1%)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Arms and Ammunition </a:t>
                      </a:r>
                      <a:r>
                        <a:rPr lang="en-US" sz="1000" dirty="0" smtClean="0">
                          <a:solidFill>
                            <a:srgbClr val="0070C0"/>
                          </a:solidFill>
                        </a:rPr>
                        <a:t>(16.2pp</a:t>
                      </a:r>
                      <a:r>
                        <a:rPr lang="en-US" sz="1000" baseline="0" dirty="0" smtClean="0">
                          <a:solidFill>
                            <a:srgbClr val="0070C0"/>
                          </a:solidFill>
                        </a:rPr>
                        <a:t> / 18.2%)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Preparations of Meat, fish</a:t>
                      </a:r>
                      <a:r>
                        <a:rPr lang="en-US" sz="1000" baseline="0" dirty="0" smtClean="0">
                          <a:solidFill>
                            <a:schemeClr val="tx1"/>
                          </a:solidFill>
                        </a:rPr>
                        <a:t> etc. </a:t>
                      </a:r>
                    </a:p>
                    <a:p>
                      <a:r>
                        <a:rPr lang="en-US" sz="1000" baseline="0" dirty="0" smtClean="0">
                          <a:solidFill>
                            <a:srgbClr val="0070C0"/>
                          </a:solidFill>
                        </a:rPr>
                        <a:t>(36.9pp / 25.7%) </a:t>
                      </a:r>
                      <a:endParaRPr lang="en-SG" sz="100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Preparations of cereals </a:t>
                      </a:r>
                      <a:r>
                        <a:rPr lang="en-US" sz="1000" dirty="0" smtClean="0">
                          <a:solidFill>
                            <a:srgbClr val="0070C0"/>
                          </a:solidFill>
                        </a:rPr>
                        <a:t>(15.0pp /</a:t>
                      </a:r>
                      <a:r>
                        <a:rPr lang="en-US" sz="1000" baseline="0" dirty="0" smtClean="0">
                          <a:solidFill>
                            <a:srgbClr val="0070C0"/>
                          </a:solidFill>
                        </a:rPr>
                        <a:t> 37.3%)</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Arms and Ammunition </a:t>
                      </a:r>
                      <a:r>
                        <a:rPr lang="en-US" sz="1000" dirty="0" smtClean="0">
                          <a:solidFill>
                            <a:srgbClr val="0070C0"/>
                          </a:solidFill>
                        </a:rPr>
                        <a:t>(29.7pp / 45.3%)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Furniture </a:t>
                      </a:r>
                      <a:r>
                        <a:rPr lang="en-US" sz="1000" dirty="0" smtClean="0">
                          <a:solidFill>
                            <a:srgbClr val="0070C0"/>
                          </a:solidFill>
                        </a:rPr>
                        <a:t>(13.3pp / 66.8%)</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30218727"/>
                  </a:ext>
                </a:extLst>
              </a:tr>
              <a:tr h="370840">
                <a:tc>
                  <a:txBody>
                    <a:bodyPr/>
                    <a:lstStyle/>
                    <a:p>
                      <a:r>
                        <a:rPr lang="en-US" sz="1000" dirty="0" smtClean="0">
                          <a:solidFill>
                            <a:schemeClr val="tx1"/>
                          </a:solidFill>
                        </a:rPr>
                        <a:t>2</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Miscellaneous</a:t>
                      </a:r>
                      <a:r>
                        <a:rPr lang="en-US" sz="1000" baseline="0" dirty="0" smtClean="0">
                          <a:solidFill>
                            <a:schemeClr val="tx1"/>
                          </a:solidFill>
                        </a:rPr>
                        <a:t> edible preparations </a:t>
                      </a:r>
                      <a:r>
                        <a:rPr lang="en-US" sz="1000" baseline="0" dirty="0" smtClean="0">
                          <a:solidFill>
                            <a:srgbClr val="0070C0"/>
                          </a:solidFill>
                        </a:rPr>
                        <a:t>(70.3pp / 19.25)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Straw, </a:t>
                      </a:r>
                      <a:r>
                        <a:rPr lang="en-US" sz="1000" dirty="0" err="1" smtClean="0">
                          <a:solidFill>
                            <a:schemeClr val="tx1"/>
                          </a:solidFill>
                        </a:rPr>
                        <a:t>basketware</a:t>
                      </a:r>
                      <a:r>
                        <a:rPr lang="en-US" sz="1000" dirty="0" smtClean="0">
                          <a:solidFill>
                            <a:schemeClr val="tx1"/>
                          </a:solidFill>
                        </a:rPr>
                        <a:t> </a:t>
                      </a:r>
                      <a:r>
                        <a:rPr lang="en-US" sz="1000" dirty="0" smtClean="0">
                          <a:solidFill>
                            <a:srgbClr val="0070C0"/>
                          </a:solidFill>
                        </a:rPr>
                        <a:t>(22.9pp</a:t>
                      </a:r>
                      <a:r>
                        <a:rPr lang="en-US" sz="1000" baseline="0" dirty="0" smtClean="0">
                          <a:solidFill>
                            <a:srgbClr val="0070C0"/>
                          </a:solidFill>
                        </a:rPr>
                        <a:t> / 35.5%)</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Cereals </a:t>
                      </a:r>
                      <a:r>
                        <a:rPr lang="en-US" sz="1000" dirty="0" smtClean="0">
                          <a:solidFill>
                            <a:srgbClr val="0070C0"/>
                          </a:solidFill>
                        </a:rPr>
                        <a:t>(59.1pp</a:t>
                      </a:r>
                      <a:r>
                        <a:rPr lang="en-US" sz="1000" baseline="0" dirty="0" smtClean="0">
                          <a:solidFill>
                            <a:srgbClr val="0070C0"/>
                          </a:solidFill>
                        </a:rPr>
                        <a:t> / 19.4%)</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Explosives </a:t>
                      </a:r>
                      <a:r>
                        <a:rPr lang="en-US" sz="1000" dirty="0" smtClean="0">
                          <a:solidFill>
                            <a:srgbClr val="0070C0"/>
                          </a:solidFill>
                        </a:rPr>
                        <a:t>(22.2pp / 7.6%)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t>Straw, </a:t>
                      </a:r>
                      <a:r>
                        <a:rPr lang="en-US" sz="1000" dirty="0" err="1" smtClean="0"/>
                        <a:t>basketware</a:t>
                      </a:r>
                      <a:r>
                        <a:rPr lang="en-US" sz="1000" dirty="0" smtClean="0"/>
                        <a:t> </a:t>
                      </a:r>
                      <a:r>
                        <a:rPr lang="en-US" sz="1000" dirty="0" smtClean="0">
                          <a:solidFill>
                            <a:srgbClr val="0070C0"/>
                          </a:solidFill>
                        </a:rPr>
                        <a:t>(10.9pp / 82.3%)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t>Vehicles </a:t>
                      </a:r>
                      <a:r>
                        <a:rPr lang="en-US" sz="1000" dirty="0" smtClean="0">
                          <a:solidFill>
                            <a:srgbClr val="0070C0"/>
                          </a:solidFill>
                        </a:rPr>
                        <a:t>(14.6pp / 35.4</a:t>
                      </a:r>
                      <a:r>
                        <a:rPr lang="en-US" sz="1000" i="1" dirty="0" smtClean="0">
                          <a:solidFill>
                            <a:srgbClr val="0070C0"/>
                          </a:solidFill>
                        </a:rPr>
                        <a:t>%</a:t>
                      </a:r>
                      <a:r>
                        <a:rPr lang="en-US" sz="1000" dirty="0" smtClean="0">
                          <a:solidFill>
                            <a:srgbClr val="0070C0"/>
                          </a:solidFill>
                        </a:rPr>
                        <a:t>)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000" dirty="0" smtClean="0"/>
                        <a:t>Oil seeds and fruits </a:t>
                      </a:r>
                    </a:p>
                    <a:p>
                      <a:r>
                        <a:rPr lang="en-US" sz="1000" dirty="0" smtClean="0">
                          <a:solidFill>
                            <a:srgbClr val="0070C0"/>
                          </a:solidFill>
                        </a:rPr>
                        <a:t>(79.0pp / 11.7%)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Tobacco </a:t>
                      </a:r>
                      <a:r>
                        <a:rPr lang="en-US" sz="1000" dirty="0" smtClean="0">
                          <a:solidFill>
                            <a:srgbClr val="0070C0"/>
                          </a:solidFill>
                        </a:rPr>
                        <a:t>(77.8pp / 10.4%)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710434"/>
                  </a:ext>
                </a:extLst>
              </a:tr>
              <a:tr h="370840">
                <a:tc>
                  <a:txBody>
                    <a:bodyPr/>
                    <a:lstStyle/>
                    <a:p>
                      <a:r>
                        <a:rPr lang="en-US" sz="1000" dirty="0" smtClean="0">
                          <a:solidFill>
                            <a:schemeClr val="tx1"/>
                          </a:solidFill>
                        </a:rPr>
                        <a:t>3</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Dairy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rgbClr val="0070C0"/>
                          </a:solidFill>
                        </a:rPr>
                        <a:t>(42.0pp</a:t>
                      </a:r>
                      <a:r>
                        <a:rPr lang="en-US" sz="1000" baseline="0" dirty="0" smtClean="0">
                          <a:solidFill>
                            <a:srgbClr val="0070C0"/>
                          </a:solidFill>
                        </a:rPr>
                        <a:t> / 30.1%)</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Feathers and down </a:t>
                      </a:r>
                    </a:p>
                    <a:p>
                      <a:r>
                        <a:rPr lang="en-US" sz="1000" dirty="0" smtClean="0">
                          <a:solidFill>
                            <a:srgbClr val="0070C0"/>
                          </a:solidFill>
                        </a:rPr>
                        <a:t>(11.2pp</a:t>
                      </a:r>
                      <a:r>
                        <a:rPr lang="en-US" sz="1000" baseline="0" dirty="0" smtClean="0">
                          <a:solidFill>
                            <a:srgbClr val="0070C0"/>
                          </a:solidFill>
                        </a:rPr>
                        <a:t> / 68.0%)</a:t>
                      </a:r>
                      <a:r>
                        <a:rPr lang="en-US" sz="1000" dirty="0" smtClean="0">
                          <a:solidFill>
                            <a:srgbClr val="0070C0"/>
                          </a:solidFill>
                        </a:rPr>
                        <a:t>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Cocoa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rgbClr val="0070C0"/>
                          </a:solidFill>
                        </a:rPr>
                        <a:t>(37.2pp</a:t>
                      </a:r>
                      <a:r>
                        <a:rPr lang="en-US" sz="1000" baseline="0" dirty="0" smtClean="0">
                          <a:solidFill>
                            <a:srgbClr val="0070C0"/>
                          </a:solidFill>
                        </a:rPr>
                        <a:t> / 17.5%)</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Metals </a:t>
                      </a:r>
                    </a:p>
                    <a:p>
                      <a:r>
                        <a:rPr lang="en-US" sz="1000" dirty="0" smtClean="0">
                          <a:solidFill>
                            <a:srgbClr val="0070C0"/>
                          </a:solidFill>
                        </a:rPr>
                        <a:t>(13.1pp / 11.7%) </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Articles of leather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rgbClr val="0070C0"/>
                          </a:solidFill>
                        </a:rPr>
                        <a:t>(8.8pp / 50.1%)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t>Explosives </a:t>
                      </a:r>
                      <a:r>
                        <a:rPr lang="en-US" sz="1000" dirty="0" smtClean="0">
                          <a:solidFill>
                            <a:srgbClr val="0070C0"/>
                          </a:solidFill>
                        </a:rPr>
                        <a:t>(4.9pp / 93.3%)  </a:t>
                      </a:r>
                      <a:endParaRPr lang="en-SG" sz="1000" dirty="0" smtClean="0">
                        <a:solidFill>
                          <a:srgbClr val="0070C0"/>
                        </a:solidFill>
                      </a:endParaRPr>
                    </a:p>
                    <a:p>
                      <a:endParaRPr lang="en-US" sz="100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Dairy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rgbClr val="0070C0"/>
                          </a:solidFill>
                        </a:rPr>
                        <a:t>(123.1pp / 6.7%)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Umbrellas </a:t>
                      </a:r>
                      <a:r>
                        <a:rPr lang="en-US" sz="1000" dirty="0" smtClean="0">
                          <a:solidFill>
                            <a:srgbClr val="0070C0"/>
                          </a:solidFill>
                        </a:rPr>
                        <a:t>(22.0pp / 34.7%)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5018991"/>
                  </a:ext>
                </a:extLst>
              </a:tr>
              <a:tr h="370840">
                <a:tc>
                  <a:txBody>
                    <a:bodyPr/>
                    <a:lstStyle/>
                    <a:p>
                      <a:r>
                        <a:rPr lang="en-US" sz="1000" dirty="0" smtClean="0">
                          <a:solidFill>
                            <a:schemeClr val="tx1"/>
                          </a:solidFill>
                        </a:rPr>
                        <a:t>4</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Carpets </a:t>
                      </a:r>
                      <a:r>
                        <a:rPr lang="en-US" sz="1000" dirty="0" smtClean="0">
                          <a:solidFill>
                            <a:srgbClr val="0070C0"/>
                          </a:solidFill>
                        </a:rPr>
                        <a:t>(22.3pp / 53.7%)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Knitted</a:t>
                      </a:r>
                      <a:r>
                        <a:rPr lang="en-US" sz="1000" baseline="0" dirty="0" smtClean="0">
                          <a:solidFill>
                            <a:schemeClr val="tx1"/>
                          </a:solidFill>
                        </a:rPr>
                        <a:t> apparel and clothing </a:t>
                      </a:r>
                      <a:r>
                        <a:rPr lang="en-US" sz="1000" baseline="0" dirty="0" smtClean="0">
                          <a:solidFill>
                            <a:srgbClr val="0070C0"/>
                          </a:solidFill>
                        </a:rPr>
                        <a:t>(10.4pp / 57.7%)</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Vegetables and tubers </a:t>
                      </a:r>
                      <a:r>
                        <a:rPr lang="en-US" sz="1000" dirty="0" smtClean="0">
                          <a:solidFill>
                            <a:srgbClr val="0070C0"/>
                          </a:solidFill>
                        </a:rPr>
                        <a:t>(101.2pp / 5.2%)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Glass and glassware </a:t>
                      </a:r>
                      <a:r>
                        <a:rPr lang="en-US" sz="1000" dirty="0" smtClean="0">
                          <a:solidFill>
                            <a:srgbClr val="0070C0"/>
                          </a:solidFill>
                        </a:rPr>
                        <a:t>(17.2</a:t>
                      </a:r>
                      <a:r>
                        <a:rPr lang="en-US" sz="1000" baseline="0" dirty="0" smtClean="0">
                          <a:solidFill>
                            <a:srgbClr val="0070C0"/>
                          </a:solidFill>
                        </a:rPr>
                        <a:t>pp / 36.1%)</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Arms</a:t>
                      </a:r>
                      <a:r>
                        <a:rPr lang="en-US" sz="1000" baseline="0" dirty="0" smtClean="0">
                          <a:solidFill>
                            <a:schemeClr val="tx1"/>
                          </a:solidFill>
                        </a:rPr>
                        <a:t> and Ammunition </a:t>
                      </a:r>
                      <a:r>
                        <a:rPr lang="en-US" sz="1000" baseline="0" dirty="0" smtClean="0">
                          <a:solidFill>
                            <a:srgbClr val="0070C0"/>
                          </a:solidFill>
                        </a:rPr>
                        <a:t>(11.6pp / 31.2%)</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Sugars and confectionery </a:t>
                      </a:r>
                      <a:r>
                        <a:rPr lang="en-US" sz="1000" dirty="0" smtClean="0">
                          <a:solidFill>
                            <a:srgbClr val="0070C0"/>
                          </a:solidFill>
                        </a:rPr>
                        <a:t>(7.2pp</a:t>
                      </a:r>
                      <a:r>
                        <a:rPr lang="en-US" sz="1000" baseline="0" dirty="0" smtClean="0">
                          <a:solidFill>
                            <a:srgbClr val="0070C0"/>
                          </a:solidFill>
                        </a:rPr>
                        <a:t> / 56.1%)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Knitted apparel</a:t>
                      </a:r>
                      <a:r>
                        <a:rPr lang="en-US" sz="1000" baseline="0" dirty="0" smtClean="0">
                          <a:solidFill>
                            <a:schemeClr val="tx1"/>
                          </a:solidFill>
                        </a:rPr>
                        <a:t> and clothing </a:t>
                      </a:r>
                      <a:r>
                        <a:rPr lang="en-US" sz="1000" baseline="0" dirty="0" smtClean="0">
                          <a:solidFill>
                            <a:srgbClr val="0070C0"/>
                          </a:solidFill>
                        </a:rPr>
                        <a:t>(15.5pp / 29.4%)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Preparations of Meat, fish</a:t>
                      </a:r>
                      <a:r>
                        <a:rPr lang="en-US" sz="1000" baseline="0" dirty="0" smtClean="0">
                          <a:solidFill>
                            <a:schemeClr val="tx1"/>
                          </a:solidFill>
                        </a:rPr>
                        <a:t> etc.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baseline="0" dirty="0" smtClean="0">
                          <a:solidFill>
                            <a:srgbClr val="0070C0"/>
                          </a:solidFill>
                        </a:rPr>
                        <a:t>(21.2pp / 25.8%)</a:t>
                      </a:r>
                      <a:r>
                        <a:rPr lang="en-US" sz="1000" dirty="0" smtClean="0">
                          <a:solidFill>
                            <a:srgbClr val="0070C0"/>
                          </a:solidFill>
                        </a:rPr>
                        <a:t>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62245"/>
                  </a:ext>
                </a:extLst>
              </a:tr>
              <a:tr h="370840">
                <a:tc>
                  <a:txBody>
                    <a:bodyPr/>
                    <a:lstStyle/>
                    <a:p>
                      <a:r>
                        <a:rPr lang="en-US" sz="1000" dirty="0" smtClean="0">
                          <a:solidFill>
                            <a:schemeClr val="tx1"/>
                          </a:solidFill>
                        </a:rPr>
                        <a:t>5</a:t>
                      </a:r>
                      <a:endParaRPr lang="en-SG"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Gums and resins </a:t>
                      </a:r>
                    </a:p>
                    <a:p>
                      <a:r>
                        <a:rPr lang="en-US" sz="1000" dirty="0" smtClean="0">
                          <a:solidFill>
                            <a:srgbClr val="0070C0"/>
                          </a:solidFill>
                        </a:rPr>
                        <a:t>(29.8pp</a:t>
                      </a:r>
                      <a:r>
                        <a:rPr lang="en-US" sz="1000" baseline="0" dirty="0" smtClean="0">
                          <a:solidFill>
                            <a:srgbClr val="0070C0"/>
                          </a:solidFill>
                        </a:rPr>
                        <a:t> / 29.9%)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Articles of leather </a:t>
                      </a:r>
                      <a:r>
                        <a:rPr lang="en-US" sz="1000" dirty="0" smtClean="0">
                          <a:solidFill>
                            <a:srgbClr val="0070C0"/>
                          </a:solidFill>
                        </a:rPr>
                        <a:t>(14.2pp / 42.4%)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Fruits and Nuts </a:t>
                      </a:r>
                    </a:p>
                    <a:p>
                      <a:r>
                        <a:rPr lang="en-US" sz="1000" dirty="0" smtClean="0">
                          <a:solidFill>
                            <a:srgbClr val="0070C0"/>
                          </a:solidFill>
                        </a:rPr>
                        <a:t>(13.4pp / 33.2%)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Furniture </a:t>
                      </a:r>
                      <a:r>
                        <a:rPr lang="en-US" sz="1000" dirty="0" smtClean="0">
                          <a:solidFill>
                            <a:srgbClr val="0070C0"/>
                          </a:solidFill>
                        </a:rPr>
                        <a:t>(3.2pp / 36.1%)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Meat and edible </a:t>
                      </a:r>
                      <a:r>
                        <a:rPr lang="en-US" sz="1000" dirty="0" err="1" smtClean="0">
                          <a:solidFill>
                            <a:schemeClr val="tx1"/>
                          </a:solidFill>
                        </a:rPr>
                        <a:t>offals</a:t>
                      </a:r>
                      <a:r>
                        <a:rPr lang="en-US" sz="1000" dirty="0" smtClean="0">
                          <a:solidFill>
                            <a:schemeClr val="tx1"/>
                          </a:solidFill>
                        </a:rPr>
                        <a:t> </a:t>
                      </a:r>
                      <a:r>
                        <a:rPr lang="en-US" sz="1000" dirty="0" smtClean="0">
                          <a:solidFill>
                            <a:srgbClr val="0070C0"/>
                          </a:solidFill>
                        </a:rPr>
                        <a:t>(24.6pp / 13.3%)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Preparations of Meat, fish</a:t>
                      </a:r>
                      <a:r>
                        <a:rPr lang="en-US" sz="1000" baseline="0" dirty="0" smtClean="0">
                          <a:solidFill>
                            <a:schemeClr val="tx1"/>
                          </a:solidFill>
                        </a:rPr>
                        <a:t> etc. . </a:t>
                      </a:r>
                    </a:p>
                    <a:p>
                      <a:pPr marL="0" marR="0" lvl="0" indent="0" algn="l" defTabSz="333518" rtl="0" eaLnBrk="1" fontAlgn="auto" latinLnBrk="0" hangingPunct="1">
                        <a:lnSpc>
                          <a:spcPct val="100000"/>
                        </a:lnSpc>
                        <a:spcBef>
                          <a:spcPts val="0"/>
                        </a:spcBef>
                        <a:spcAft>
                          <a:spcPts val="0"/>
                        </a:spcAft>
                        <a:buClrTx/>
                        <a:buSzTx/>
                        <a:buFontTx/>
                        <a:buNone/>
                        <a:tabLst/>
                        <a:defRPr/>
                      </a:pPr>
                      <a:r>
                        <a:rPr lang="en-US" sz="1000" baseline="0" dirty="0" smtClean="0">
                          <a:solidFill>
                            <a:srgbClr val="0070C0"/>
                          </a:solidFill>
                        </a:rPr>
                        <a:t>(20.3pp / 18.2%)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smtClean="0">
                          <a:solidFill>
                            <a:schemeClr val="tx1"/>
                          </a:solidFill>
                        </a:rPr>
                        <a:t>Explosives </a:t>
                      </a:r>
                      <a:r>
                        <a:rPr lang="en-US" sz="1000" dirty="0" smtClean="0">
                          <a:solidFill>
                            <a:srgbClr val="0070C0"/>
                          </a:solidFill>
                        </a:rPr>
                        <a:t>(19.9</a:t>
                      </a:r>
                      <a:r>
                        <a:rPr lang="en-US" sz="1000" baseline="0" dirty="0" smtClean="0">
                          <a:solidFill>
                            <a:srgbClr val="0070C0"/>
                          </a:solidFill>
                        </a:rPr>
                        <a:t> pp / 22.9%) </a:t>
                      </a:r>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333518"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Articles of leather </a:t>
                      </a:r>
                      <a:r>
                        <a:rPr lang="en-US" sz="1000" dirty="0" smtClean="0">
                          <a:solidFill>
                            <a:srgbClr val="0070C0"/>
                          </a:solidFill>
                        </a:rPr>
                        <a:t>(12.6pp / 38.8%) </a:t>
                      </a:r>
                      <a:endParaRPr lang="en-SG" sz="1000" dirty="0" smtClean="0">
                        <a:solidFill>
                          <a:srgbClr val="0070C0"/>
                        </a:solidFill>
                      </a:endParaRPr>
                    </a:p>
                    <a:p>
                      <a:endParaRPr lang="en-SG"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8193194"/>
                  </a:ext>
                </a:extLst>
              </a:tr>
              <a:tr h="370840">
                <a:tc gridSpan="9">
                  <a:txBody>
                    <a:bodyPr/>
                    <a:lstStyle/>
                    <a:p>
                      <a:r>
                        <a:rPr lang="en-US" sz="1000" dirty="0" smtClean="0">
                          <a:solidFill>
                            <a:schemeClr val="tx1"/>
                          </a:solidFill>
                        </a:rPr>
                        <a:t>*Australia and Singapore</a:t>
                      </a:r>
                      <a:r>
                        <a:rPr lang="en-US" sz="1000" baseline="0" dirty="0" smtClean="0">
                          <a:solidFill>
                            <a:schemeClr val="tx1"/>
                          </a:solidFill>
                        </a:rPr>
                        <a:t> mostly has zero net tariff differentials. </a:t>
                      </a:r>
                    </a:p>
                    <a:p>
                      <a:r>
                        <a:rPr lang="en-US" sz="1000" baseline="0" dirty="0" smtClean="0">
                          <a:solidFill>
                            <a:schemeClr val="tx1"/>
                          </a:solidFill>
                        </a:rPr>
                        <a:t>Highlighted cells means exports of that group is ≥2% of total exports to world. </a:t>
                      </a:r>
                      <a:endParaRPr lang="en-SG" sz="1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0676820"/>
                  </a:ext>
                </a:extLst>
              </a:tr>
            </a:tbl>
          </a:graphicData>
        </a:graphic>
      </p:graphicFrame>
    </p:spTree>
    <p:extLst>
      <p:ext uri="{BB962C8B-B14F-4D97-AF65-F5344CB8AC3E}">
        <p14:creationId xmlns:p14="http://schemas.microsoft.com/office/powerpoint/2010/main" val="786713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Goods – Key Sensitive areas?</a:t>
            </a:r>
            <a:endParaRPr lang="en-SG" dirty="0"/>
          </a:p>
        </p:txBody>
      </p:sp>
      <p:pic>
        <p:nvPicPr>
          <p:cNvPr id="12" name="Picture 11"/>
          <p:cNvPicPr>
            <a:picLocks noChangeAspect="1"/>
          </p:cNvPicPr>
          <p:nvPr/>
        </p:nvPicPr>
        <p:blipFill>
          <a:blip r:embed="rId3"/>
          <a:stretch>
            <a:fillRect/>
          </a:stretch>
        </p:blipFill>
        <p:spPr>
          <a:xfrm>
            <a:off x="4578034" y="1135682"/>
            <a:ext cx="4333756" cy="2454151"/>
          </a:xfrm>
          <a:prstGeom prst="rect">
            <a:avLst/>
          </a:prstGeom>
        </p:spPr>
      </p:pic>
      <p:pic>
        <p:nvPicPr>
          <p:cNvPr id="13" name="Picture 12"/>
          <p:cNvPicPr>
            <a:picLocks noChangeAspect="1"/>
          </p:cNvPicPr>
          <p:nvPr/>
        </p:nvPicPr>
        <p:blipFill>
          <a:blip r:embed="rId4"/>
          <a:stretch>
            <a:fillRect/>
          </a:stretch>
        </p:blipFill>
        <p:spPr>
          <a:xfrm>
            <a:off x="110583" y="1165698"/>
            <a:ext cx="4333756" cy="2454151"/>
          </a:xfrm>
          <a:prstGeom prst="rect">
            <a:avLst/>
          </a:prstGeom>
        </p:spPr>
      </p:pic>
      <p:pic>
        <p:nvPicPr>
          <p:cNvPr id="14" name="Picture 13"/>
          <p:cNvPicPr>
            <a:picLocks noChangeAspect="1"/>
          </p:cNvPicPr>
          <p:nvPr/>
        </p:nvPicPr>
        <p:blipFill>
          <a:blip r:embed="rId5"/>
          <a:stretch>
            <a:fillRect/>
          </a:stretch>
        </p:blipFill>
        <p:spPr>
          <a:xfrm>
            <a:off x="110583" y="3811171"/>
            <a:ext cx="4309530" cy="2440432"/>
          </a:xfrm>
          <a:prstGeom prst="rect">
            <a:avLst/>
          </a:prstGeom>
        </p:spPr>
      </p:pic>
      <p:pic>
        <p:nvPicPr>
          <p:cNvPr id="15" name="Picture 14"/>
          <p:cNvPicPr>
            <a:picLocks noChangeAspect="1"/>
          </p:cNvPicPr>
          <p:nvPr/>
        </p:nvPicPr>
        <p:blipFill>
          <a:blip r:embed="rId6"/>
          <a:stretch>
            <a:fillRect/>
          </a:stretch>
        </p:blipFill>
        <p:spPr>
          <a:xfrm>
            <a:off x="4470915" y="3685610"/>
            <a:ext cx="4547994" cy="2575471"/>
          </a:xfrm>
          <a:prstGeom prst="rect">
            <a:avLst/>
          </a:prstGeom>
        </p:spPr>
      </p:pic>
    </p:spTree>
    <p:extLst>
      <p:ext uri="{BB962C8B-B14F-4D97-AF65-F5344CB8AC3E}">
        <p14:creationId xmlns:p14="http://schemas.microsoft.com/office/powerpoint/2010/main" val="2811931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07904" y="852702"/>
            <a:ext cx="5297030" cy="6005298"/>
          </a:xfrm>
          <a:prstGeom prst="rect">
            <a:avLst/>
          </a:prstGeom>
        </p:spPr>
      </p:pic>
      <p:sp>
        <p:nvSpPr>
          <p:cNvPr id="2" name="Title 1"/>
          <p:cNvSpPr>
            <a:spLocks noGrp="1"/>
          </p:cNvSpPr>
          <p:nvPr>
            <p:ph type="title"/>
          </p:nvPr>
        </p:nvSpPr>
        <p:spPr/>
        <p:txBody>
          <a:bodyPr/>
          <a:lstStyle/>
          <a:p>
            <a:r>
              <a:rPr lang="en-US" dirty="0" smtClean="0"/>
              <a:t>FX Volatility – Forcing the Hands of EM Asia Central Banks?</a:t>
            </a:r>
            <a:endParaRPr lang="en-SG" dirty="0">
              <a:solidFill>
                <a:srgbClr val="FF0000"/>
              </a:solidFill>
            </a:endParaRPr>
          </a:p>
        </p:txBody>
      </p:sp>
      <p:sp>
        <p:nvSpPr>
          <p:cNvPr id="7" name="Rectangle 6"/>
          <p:cNvSpPr/>
          <p:nvPr/>
        </p:nvSpPr>
        <p:spPr>
          <a:xfrm>
            <a:off x="8786554" y="1340768"/>
            <a:ext cx="218380" cy="532305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8" name="TextBox 7"/>
          <p:cNvSpPr txBox="1"/>
          <p:nvPr/>
        </p:nvSpPr>
        <p:spPr>
          <a:xfrm>
            <a:off x="248785" y="1340768"/>
            <a:ext cx="3459119" cy="4185761"/>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dirty="0" smtClean="0"/>
              <a:t>Volatility remains elevated more generally. </a:t>
            </a:r>
          </a:p>
          <a:p>
            <a:pPr algn="just"/>
            <a:endParaRPr lang="en-US" sz="1400" dirty="0"/>
          </a:p>
          <a:p>
            <a:pPr algn="just"/>
            <a:r>
              <a:rPr lang="en-US" sz="1400" dirty="0" smtClean="0"/>
              <a:t>Recent comments: </a:t>
            </a:r>
          </a:p>
          <a:p>
            <a:pPr marL="285750" indent="-285750" algn="just">
              <a:buFont typeface="Arial" panose="020B0604020202020204" pitchFamily="34" charset="0"/>
              <a:buChar char="•"/>
            </a:pPr>
            <a:r>
              <a:rPr lang="en-US" sz="1400" b="1" dirty="0" smtClean="0"/>
              <a:t>Bank Indonesia </a:t>
            </a:r>
            <a:r>
              <a:rPr lang="en-US" sz="1400" dirty="0" smtClean="0"/>
              <a:t>at Feb meeting (19 Feb) said they have been intervening “almost everyday” and on 28 Feb said they are intervening “boldly” to guard rupiah.</a:t>
            </a:r>
          </a:p>
          <a:p>
            <a:pPr marL="285750" indent="-285750" algn="just">
              <a:buFont typeface="Arial" panose="020B0604020202020204" pitchFamily="34" charset="0"/>
              <a:buChar char="•"/>
            </a:pPr>
            <a:r>
              <a:rPr lang="en-US" sz="1400" b="1" dirty="0" smtClean="0"/>
              <a:t>BNM </a:t>
            </a:r>
            <a:r>
              <a:rPr lang="en-US" sz="1400" dirty="0" smtClean="0"/>
              <a:t>said on 12 Feb its ready to manage excessive ringgit volatility </a:t>
            </a:r>
          </a:p>
          <a:p>
            <a:pPr marL="285750" indent="-285750" algn="just">
              <a:buFont typeface="Arial" panose="020B0604020202020204" pitchFamily="34" charset="0"/>
              <a:buChar char="•"/>
            </a:pPr>
            <a:r>
              <a:rPr lang="en-US" sz="1400" b="1" dirty="0" smtClean="0"/>
              <a:t>BOK, </a:t>
            </a:r>
            <a:r>
              <a:rPr lang="en-US" sz="1400" dirty="0" smtClean="0"/>
              <a:t>in 25 Feb decision, cautioned against high exchange rate volatility  even as easing bias remained. </a:t>
            </a:r>
          </a:p>
          <a:p>
            <a:pPr marL="285750" indent="-285750" algn="just">
              <a:buFont typeface="Arial" panose="020B0604020202020204" pitchFamily="34" charset="0"/>
              <a:buChar char="•"/>
            </a:pPr>
            <a:r>
              <a:rPr lang="en-US" sz="1400" b="1" dirty="0" smtClean="0"/>
              <a:t>BSP </a:t>
            </a:r>
            <a:r>
              <a:rPr lang="en-US" sz="1400" dirty="0" smtClean="0"/>
              <a:t>on 13 Feb meeting said it was developing playbook for FX interventions. </a:t>
            </a:r>
            <a:endParaRPr lang="en-US" sz="1400" b="1" dirty="0" smtClean="0"/>
          </a:p>
          <a:p>
            <a:pPr marL="285750" indent="-285750" algn="just">
              <a:buFont typeface="Arial" panose="020B0604020202020204" pitchFamily="34" charset="0"/>
              <a:buChar char="•"/>
            </a:pPr>
            <a:r>
              <a:rPr lang="en-US" sz="1400" b="1" dirty="0" smtClean="0"/>
              <a:t>Vietnam’s </a:t>
            </a:r>
            <a:r>
              <a:rPr lang="en-US" sz="1400" dirty="0" smtClean="0"/>
              <a:t>foreign reserves less than 3-month imports </a:t>
            </a:r>
          </a:p>
        </p:txBody>
      </p:sp>
    </p:spTree>
    <p:extLst>
      <p:ext uri="{BB962C8B-B14F-4D97-AF65-F5344CB8AC3E}">
        <p14:creationId xmlns:p14="http://schemas.microsoft.com/office/powerpoint/2010/main" val="207685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2000" dirty="0">
                <a:solidFill>
                  <a:schemeClr val="tx1"/>
                </a:solidFill>
                <a:cs typeface="Times New Roman" pitchFamily="18" charset="0"/>
              </a:rPr>
              <a:t>1a-i. </a:t>
            </a:r>
            <a:r>
              <a:rPr lang="en-US" altLang="ja-JP" sz="2000" dirty="0">
                <a:solidFill>
                  <a:schemeClr val="accent6">
                    <a:lumMod val="75000"/>
                  </a:schemeClr>
                </a:solidFill>
                <a:cs typeface="Times New Roman" pitchFamily="18" charset="0"/>
              </a:rPr>
              <a:t>Energy/Oil</a:t>
            </a:r>
            <a:r>
              <a:rPr lang="en-US" altLang="ja-JP" sz="2000" dirty="0">
                <a:solidFill>
                  <a:schemeClr val="tx1"/>
                </a:solidFill>
                <a:cs typeface="Times New Roman" pitchFamily="18" charset="0"/>
                <a:sym typeface="Wingdings" panose="05000000000000000000" pitchFamily="2" charset="2"/>
              </a:rPr>
              <a:t>: US Energy Dynamics &amp; Posturing to Dis-inflate?</a:t>
            </a:r>
            <a:r>
              <a:rPr lang="en-US" altLang="ja-JP" sz="2000" dirty="0">
                <a:solidFill>
                  <a:schemeClr val="tx1"/>
                </a:solidFill>
                <a:cs typeface="Times New Roman" pitchFamily="18" charset="0"/>
              </a:rPr>
              <a:t> </a:t>
            </a:r>
            <a:endParaRPr lang="en-US" sz="1800" b="0" i="1" dirty="0">
              <a:solidFill>
                <a:schemeClr val="tx1"/>
              </a:solidFill>
            </a:endParaRPr>
          </a:p>
        </p:txBody>
      </p:sp>
      <p:sp>
        <p:nvSpPr>
          <p:cNvPr id="6" name="Rectangle 5">
            <a:extLst>
              <a:ext uri="{FF2B5EF4-FFF2-40B4-BE49-F238E27FC236}">
                <a16:creationId xmlns:a16="http://schemas.microsoft.com/office/drawing/2014/main" id="{0DDED1AA-8B3E-0EDE-DF68-2BDD0800C3DF}"/>
              </a:ext>
            </a:extLst>
          </p:cNvPr>
          <p:cNvSpPr/>
          <p:nvPr/>
        </p:nvSpPr>
        <p:spPr>
          <a:xfrm>
            <a:off x="320793" y="6565514"/>
            <a:ext cx="1154863" cy="22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76789FCF-E7C3-0D96-D722-879FB10E30CB}"/>
              </a:ext>
            </a:extLst>
          </p:cNvPr>
          <p:cNvSpPr/>
          <p:nvPr/>
        </p:nvSpPr>
        <p:spPr>
          <a:xfrm>
            <a:off x="7989137" y="6453334"/>
            <a:ext cx="1154863" cy="40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aphicFrame>
        <p:nvGraphicFramePr>
          <p:cNvPr id="19" name="Diagram 18">
            <a:extLst>
              <a:ext uri="{FF2B5EF4-FFF2-40B4-BE49-F238E27FC236}">
                <a16:creationId xmlns:a16="http://schemas.microsoft.com/office/drawing/2014/main" id="{9F2EA784-B110-04E7-6F04-2B2A47C2B657}"/>
              </a:ext>
            </a:extLst>
          </p:cNvPr>
          <p:cNvGraphicFramePr/>
          <p:nvPr>
            <p:extLst/>
          </p:nvPr>
        </p:nvGraphicFramePr>
        <p:xfrm>
          <a:off x="1619672" y="1040686"/>
          <a:ext cx="9051063"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D0518453-6377-16DC-AC1B-C243EDCECCF9}"/>
              </a:ext>
            </a:extLst>
          </p:cNvPr>
          <p:cNvSpPr txBox="1"/>
          <p:nvPr/>
        </p:nvSpPr>
        <p:spPr>
          <a:xfrm>
            <a:off x="0" y="796475"/>
            <a:ext cx="3405305" cy="6324808"/>
          </a:xfrm>
          <a:prstGeom prst="rect">
            <a:avLst/>
          </a:prstGeom>
          <a:noFill/>
          <a:ln>
            <a:noFill/>
          </a:ln>
        </p:spPr>
        <p:txBody>
          <a:bodyPr wrap="square">
            <a:spAutoFit/>
          </a:bodyPr>
          <a:lstStyle/>
          <a:p>
            <a:pPr marL="342900" marR="0" lvl="0" indent="-342900">
              <a:spcBef>
                <a:spcPts val="0"/>
              </a:spcBef>
              <a:spcAft>
                <a:spcPts val="0"/>
              </a:spcAft>
              <a:buFont typeface="+mj-lt"/>
              <a:buAutoNum type="romanLcPeriod"/>
            </a:pPr>
            <a:r>
              <a:rPr lang="en-US" sz="1250" u="sng"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Global Demand-Supply to Buffer</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For one,  the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bigger picture is for aggregate global supply dynamic</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to at least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keep apace, if not comfortably outstrip, demand shifts</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mj-lt"/>
              <a:buAutoNum type="romanLcPeriod"/>
            </a:pPr>
            <a:r>
              <a:rPr lang="en-US" sz="1250" u="sng"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Non-OPEC led Supply Offset</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Second, the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of Russia’s crude disruption</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is likely to be offset elsewhere. OPEC has compelling spare capacity poised for (delayed) output bump-up. Crucially, non-OPEC production outside of Russia has grown significantly, and is set to be flush.</a:t>
            </a:r>
          </a:p>
          <a:p>
            <a:pPr marL="342900" marR="0" lvl="0" indent="-342900">
              <a:spcBef>
                <a:spcPts val="0"/>
              </a:spcBef>
              <a:spcAft>
                <a:spcPts val="0"/>
              </a:spcAft>
              <a:buFont typeface="+mj-lt"/>
              <a:buAutoNum type="romanLcPeriod"/>
            </a:pPr>
            <a:r>
              <a:rPr lang="en-US" sz="1250" u="sng"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“Leaky” Russian Oil Sanctions</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Notably, the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sanctions could still prove “leaky”</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Russia’s oil leaching into global supplies</a:t>
            </a:r>
            <a:r>
              <a:rPr lang="en-US" sz="1250"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is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highly likely outcome</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(and the lived experience). And with Russian oil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at an even deeper discount</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perversely </a:t>
            </a:r>
            <a:r>
              <a:rPr lang="en-US" sz="1250" b="1" i="1" kern="100" dirty="0">
                <a:effectLst/>
                <a:latin typeface="Times New Roman" panose="02020603050405020304" pitchFamily="18" charset="0"/>
                <a:ea typeface="DengXian" panose="02010600030101010101" pitchFamily="2" charset="-122"/>
                <a:cs typeface="Times New Roman" panose="02020603050405020304" pitchFamily="18" charset="0"/>
              </a:rPr>
              <a:t>blunting price upside</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from sanctions.</a:t>
            </a:r>
          </a:p>
          <a:p>
            <a:pPr marL="342900" marR="0" lvl="0" indent="-342900">
              <a:spcBef>
                <a:spcPts val="0"/>
              </a:spcBef>
              <a:spcAft>
                <a:spcPts val="0"/>
              </a:spcAft>
              <a:buFont typeface="+mj-lt"/>
              <a:buAutoNum type="romanLcPeriod"/>
            </a:pPr>
            <a:r>
              <a:rPr lang="en-US" sz="1250" u="sng"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US Energy Ascendancy</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What’ more,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US ambitions to materially lift energy output</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inevitably deepening and solidifying its position as a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net energy exporter</a:t>
            </a:r>
            <a:r>
              <a:rPr lang="en-US" sz="1250"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is yet another </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critical dynamic to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check unmitigated upside* in prices</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a:t>
            </a:r>
          </a:p>
          <a:p>
            <a:pPr marL="342900" marR="0" lvl="0" indent="-342900">
              <a:spcBef>
                <a:spcPts val="0"/>
              </a:spcBef>
              <a:spcAft>
                <a:spcPts val="0"/>
              </a:spcAft>
              <a:buFont typeface="+mj-lt"/>
              <a:buAutoNum type="romanLcPeriod"/>
            </a:pPr>
            <a:r>
              <a:rPr lang="en-US" sz="1250" u="sng"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Beijing Buffer</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On the demand-end,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China’s</a:t>
            </a:r>
            <a:r>
              <a:rPr lang="en-US" sz="1250" b="1" kern="100" dirty="0">
                <a:effectLst/>
                <a:latin typeface="Times New Roman" panose="02020603050405020304" pitchFamily="18" charset="0"/>
                <a:ea typeface="DengXian" panose="02010600030101010101" pitchFamily="2" charset="-122"/>
                <a:cs typeface="Times New Roman" panose="02020603050405020304" pitchFamily="18" charset="0"/>
              </a:rPr>
              <a:t> inclination to stockpile during periods of softer prices</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provides the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strategic inventory buffer</a:t>
            </a:r>
            <a:r>
              <a:rPr lang="en-US" sz="1250"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to </a:t>
            </a:r>
            <a:r>
              <a:rPr lang="en-US" sz="1250" b="1" kern="1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dampen bullish oil impulses</a:t>
            </a:r>
            <a:r>
              <a:rPr lang="en-US" sz="1250" kern="100" dirty="0">
                <a:effectLst/>
                <a:latin typeface="Times New Roman" panose="02020603050405020304" pitchFamily="18" charset="0"/>
                <a:ea typeface="DengXian" panose="02010600030101010101" pitchFamily="2" charset="-122"/>
                <a:cs typeface="Times New Roman" panose="02020603050405020304" pitchFamily="18" charset="0"/>
              </a:rPr>
              <a:t>. Especially as onshore demand recovery remains subpar.  </a:t>
            </a:r>
          </a:p>
          <a:p>
            <a:pPr marR="0" lvl="0">
              <a:spcBef>
                <a:spcPts val="0"/>
              </a:spcBef>
              <a:spcAft>
                <a:spcPts val="0"/>
              </a:spcAft>
            </a:pPr>
            <a:r>
              <a:rPr lang="en-US" sz="1000" dirty="0">
                <a:solidFill>
                  <a:srgbClr val="0070C0"/>
                </a:solidFill>
                <a:effectLst/>
                <a:latin typeface="Times New Roman" panose="02020603050405020304" pitchFamily="18" charset="0"/>
                <a:ea typeface="DengXian" panose="02010600030101010101" pitchFamily="2" charset="-122"/>
              </a:rPr>
              <a:t>* Admittedly, US producers welcome price buoyancy, but the supply will subdue the extent of upside in prices, all else equal. </a:t>
            </a:r>
            <a:endParaRPr lang="en-US" sz="1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0597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Asia Central Banks – Interventions Toolkit</a:t>
            </a:r>
            <a:endParaRPr lang="en-SG" dirty="0">
              <a:solidFill>
                <a:srgbClr val="FF0000"/>
              </a:solidFill>
            </a:endParaRPr>
          </a:p>
        </p:txBody>
      </p:sp>
      <p:graphicFrame>
        <p:nvGraphicFramePr>
          <p:cNvPr id="4" name="Table 3"/>
          <p:cNvGraphicFramePr>
            <a:graphicFrameLocks noGrp="1"/>
          </p:cNvGraphicFramePr>
          <p:nvPr>
            <p:extLst/>
          </p:nvPr>
        </p:nvGraphicFramePr>
        <p:xfrm>
          <a:off x="320793" y="1196752"/>
          <a:ext cx="8656775" cy="4998720"/>
        </p:xfrm>
        <a:graphic>
          <a:graphicData uri="http://schemas.openxmlformats.org/drawingml/2006/table">
            <a:tbl>
              <a:tblPr firstRow="1" bandRow="1">
                <a:tableStyleId>{5C22544A-7EE6-4342-B048-85BDC9FD1C3A}</a:tableStyleId>
              </a:tblPr>
              <a:tblGrid>
                <a:gridCol w="951919">
                  <a:extLst>
                    <a:ext uri="{9D8B030D-6E8A-4147-A177-3AD203B41FA5}">
                      <a16:colId xmlns:a16="http://schemas.microsoft.com/office/drawing/2014/main" val="2287345297"/>
                    </a:ext>
                  </a:extLst>
                </a:gridCol>
                <a:gridCol w="2763094">
                  <a:extLst>
                    <a:ext uri="{9D8B030D-6E8A-4147-A177-3AD203B41FA5}">
                      <a16:colId xmlns:a16="http://schemas.microsoft.com/office/drawing/2014/main" val="365302031"/>
                    </a:ext>
                  </a:extLst>
                </a:gridCol>
                <a:gridCol w="2470881">
                  <a:extLst>
                    <a:ext uri="{9D8B030D-6E8A-4147-A177-3AD203B41FA5}">
                      <a16:colId xmlns:a16="http://schemas.microsoft.com/office/drawing/2014/main" val="3503503619"/>
                    </a:ext>
                  </a:extLst>
                </a:gridCol>
                <a:gridCol w="2470881">
                  <a:extLst>
                    <a:ext uri="{9D8B030D-6E8A-4147-A177-3AD203B41FA5}">
                      <a16:colId xmlns:a16="http://schemas.microsoft.com/office/drawing/2014/main" val="3178595541"/>
                    </a:ext>
                  </a:extLst>
                </a:gridCol>
              </a:tblGrid>
              <a:tr h="370840">
                <a:tc>
                  <a:txBody>
                    <a:bodyPr/>
                    <a:lstStyle/>
                    <a:p>
                      <a:r>
                        <a:rPr lang="en-US" sz="1100" dirty="0" smtClean="0">
                          <a:solidFill>
                            <a:schemeClr val="tx1"/>
                          </a:solidFill>
                        </a:rPr>
                        <a:t>Central</a:t>
                      </a:r>
                      <a:r>
                        <a:rPr lang="en-US" sz="1100" baseline="0" dirty="0" smtClean="0">
                          <a:solidFill>
                            <a:schemeClr val="tx1"/>
                          </a:solidFill>
                        </a:rPr>
                        <a:t> Banks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Verbal Intervention style </a:t>
                      </a:r>
                      <a:r>
                        <a:rPr lang="en-US" sz="1100" b="0" dirty="0" smtClean="0">
                          <a:solidFill>
                            <a:schemeClr val="tx1"/>
                          </a:solidFill>
                        </a:rPr>
                        <a:t>(language</a:t>
                      </a:r>
                      <a:r>
                        <a:rPr lang="en-US" sz="1100" b="0" baseline="0" dirty="0" smtClean="0">
                          <a:solidFill>
                            <a:schemeClr val="tx1"/>
                          </a:solidFill>
                        </a:rPr>
                        <a:t> &amp; tone)</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Frequency</a:t>
                      </a:r>
                      <a:r>
                        <a:rPr lang="en-US" sz="1100" baseline="0" dirty="0" smtClean="0">
                          <a:solidFill>
                            <a:schemeClr val="tx1"/>
                          </a:solidFill>
                        </a:rPr>
                        <a:t> &amp; intensity of verbal intervention</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Drivers of verbal intervention </a:t>
                      </a:r>
                      <a:r>
                        <a:rPr lang="en-US" sz="1100" b="0" dirty="0" smtClean="0">
                          <a:solidFill>
                            <a:schemeClr val="tx1"/>
                          </a:solidFill>
                        </a:rPr>
                        <a:t>(level</a:t>
                      </a:r>
                      <a:r>
                        <a:rPr lang="en-US" sz="1100" b="0" baseline="0" dirty="0" smtClean="0">
                          <a:solidFill>
                            <a:schemeClr val="tx1"/>
                          </a:solidFill>
                        </a:rPr>
                        <a:t> or volatility or both)</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911986"/>
                  </a:ext>
                </a:extLst>
              </a:tr>
              <a:tr h="370840">
                <a:tc>
                  <a:txBody>
                    <a:bodyPr/>
                    <a:lstStyle/>
                    <a:p>
                      <a:r>
                        <a:rPr lang="en-US" sz="1100" dirty="0" err="1" smtClean="0">
                          <a:solidFill>
                            <a:schemeClr val="tx1"/>
                          </a:solidFill>
                        </a:rPr>
                        <a:t>BoT</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Via official channels espousing rate stability and framing THB movements in NEER terms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Not as frequent</a:t>
                      </a:r>
                      <a:r>
                        <a:rPr lang="en-US" sz="1100" baseline="0" dirty="0" smtClean="0">
                          <a:solidFill>
                            <a:schemeClr val="tx1"/>
                          </a:solidFill>
                        </a:rPr>
                        <a:t> or as intense compared to regional counterparts.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Volatility</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6569685"/>
                  </a:ext>
                </a:extLst>
              </a:tr>
              <a:tr h="370840">
                <a:tc>
                  <a:txBody>
                    <a:bodyPr/>
                    <a:lstStyle/>
                    <a:p>
                      <a:r>
                        <a:rPr lang="en-US" sz="1100" dirty="0" err="1" smtClean="0">
                          <a:solidFill>
                            <a:schemeClr val="tx1"/>
                          </a:solidFill>
                        </a:rPr>
                        <a:t>BoK</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Espoused the need for stability.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Frequency increased recently due to domestic issues.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Both</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0200200"/>
                  </a:ext>
                </a:extLst>
              </a:tr>
              <a:tr h="370840">
                <a:tc>
                  <a:txBody>
                    <a:bodyPr/>
                    <a:lstStyle/>
                    <a:p>
                      <a:r>
                        <a:rPr lang="en-US" sz="1100" dirty="0" smtClean="0">
                          <a:solidFill>
                            <a:schemeClr val="tx1"/>
                          </a:solidFill>
                        </a:rPr>
                        <a:t>RBI</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Referring to</a:t>
                      </a:r>
                      <a:r>
                        <a:rPr lang="en-US" sz="1100" baseline="0" dirty="0" smtClean="0">
                          <a:solidFill>
                            <a:schemeClr val="tx1"/>
                          </a:solidFill>
                        </a:rPr>
                        <a:t> fundamentals and avoiding excessive volatility</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Intensity stepped up with greater frequency in recent months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Volatility</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675005"/>
                  </a:ext>
                </a:extLst>
              </a:tr>
              <a:tr h="370840">
                <a:tc>
                  <a:txBody>
                    <a:bodyPr/>
                    <a:lstStyle/>
                    <a:p>
                      <a:r>
                        <a:rPr lang="en-US" sz="1100" dirty="0" smtClean="0">
                          <a:solidFill>
                            <a:schemeClr val="tx1"/>
                          </a:solidFill>
                        </a:rPr>
                        <a:t>BNM</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Relatively quiet on verbal intervention, but have made if clear that</a:t>
                      </a:r>
                      <a:r>
                        <a:rPr lang="en-US" sz="1100" baseline="0" dirty="0" smtClean="0">
                          <a:solidFill>
                            <a:schemeClr val="tx1"/>
                          </a:solidFill>
                        </a:rPr>
                        <a:t> monetary policy will not be used to support MYR, although BNM may intervene when MYR moves are not orderly and to ensure enough liquidity in banking system</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Reiterate their stance during times of excessive MYR weakness. Such</a:t>
                      </a:r>
                      <a:r>
                        <a:rPr lang="en-US" sz="1100" baseline="0" dirty="0" smtClean="0">
                          <a:solidFill>
                            <a:schemeClr val="tx1"/>
                          </a:solidFill>
                        </a:rPr>
                        <a:t> comments are not frequent.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Excessive</a:t>
                      </a:r>
                      <a:r>
                        <a:rPr lang="en-US" sz="1100" baseline="0" dirty="0" smtClean="0">
                          <a:solidFill>
                            <a:schemeClr val="tx1"/>
                          </a:solidFill>
                        </a:rPr>
                        <a:t> volatility or when MYR is excessively weak.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503689"/>
                  </a:ext>
                </a:extLst>
              </a:tr>
              <a:tr h="370840">
                <a:tc>
                  <a:txBody>
                    <a:bodyPr/>
                    <a:lstStyle/>
                    <a:p>
                      <a:r>
                        <a:rPr lang="en-US" sz="1100" dirty="0" smtClean="0">
                          <a:solidFill>
                            <a:schemeClr val="tx1"/>
                          </a:solidFill>
                        </a:rPr>
                        <a:t>BI</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Reiterate that BI is ready to intervene or is in the market to support the IDR.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Dependent on level of IDR and pace of depreciation. For past few quarters, comments are usually given when USD/IDR trade above 16,000 levels.</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Both levels and volatility, but more on levels.</a:t>
                      </a:r>
                      <a:r>
                        <a:rPr lang="en-US" sz="1100" baseline="0" dirty="0" smtClean="0">
                          <a:solidFill>
                            <a:schemeClr val="tx1"/>
                          </a:solidFill>
                        </a:rPr>
                        <a:t>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435613"/>
                  </a:ext>
                </a:extLst>
              </a:tr>
              <a:tr h="370840">
                <a:tc>
                  <a:txBody>
                    <a:bodyPr/>
                    <a:lstStyle/>
                    <a:p>
                      <a:r>
                        <a:rPr lang="en-US" sz="1100" dirty="0" smtClean="0">
                          <a:solidFill>
                            <a:schemeClr val="tx1"/>
                          </a:solidFill>
                        </a:rPr>
                        <a:t>BSP</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Governor</a:t>
                      </a:r>
                      <a:r>
                        <a:rPr lang="en-US" sz="1100" baseline="0" dirty="0" smtClean="0">
                          <a:solidFill>
                            <a:schemeClr val="tx1"/>
                          </a:solidFill>
                        </a:rPr>
                        <a:t> </a:t>
                      </a:r>
                      <a:r>
                        <a:rPr lang="en-US" sz="1100" baseline="0" dirty="0" err="1" smtClean="0">
                          <a:solidFill>
                            <a:schemeClr val="tx1"/>
                          </a:solidFill>
                        </a:rPr>
                        <a:t>Remolona</a:t>
                      </a:r>
                      <a:r>
                        <a:rPr lang="en-US" sz="1100" baseline="0" dirty="0" smtClean="0">
                          <a:solidFill>
                            <a:schemeClr val="tx1"/>
                          </a:solidFill>
                        </a:rPr>
                        <a:t> states views on where he sees USD/PHP trading at or could move to. Occasions where BSP indicated it would intervene when markets are volatile.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Comments are given typically when USD/PHP is trading near key levels. In the past few quarters, 59 handle has been the key level to watch. If breached, 60 would be the next level.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dirty="0" smtClean="0">
                          <a:solidFill>
                            <a:schemeClr val="tx1"/>
                          </a:solidFill>
                        </a:rPr>
                        <a:t>Levels are often quoted by BSP Governors though smoothing volatility has been a motivation as well. </a:t>
                      </a:r>
                      <a:endParaRPr lang="en-SG"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595200"/>
                  </a:ext>
                </a:extLst>
              </a:tr>
            </a:tbl>
          </a:graphicData>
        </a:graphic>
      </p:graphicFrame>
    </p:spTree>
    <p:extLst>
      <p:ext uri="{BB962C8B-B14F-4D97-AF65-F5344CB8AC3E}">
        <p14:creationId xmlns:p14="http://schemas.microsoft.com/office/powerpoint/2010/main" val="150468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Recap Of Past Few Months – Surprises Underscore Tricky Balancing Act</a:t>
            </a:r>
            <a:endParaRPr lang="en-SG" dirty="0">
              <a:solidFill>
                <a:srgbClr val="FF0000"/>
              </a:solidFill>
            </a:endParaRPr>
          </a:p>
        </p:txBody>
      </p:sp>
      <p:sp>
        <p:nvSpPr>
          <p:cNvPr id="8" name="TextBox 7"/>
          <p:cNvSpPr txBox="1"/>
          <p:nvPr/>
        </p:nvSpPr>
        <p:spPr>
          <a:xfrm>
            <a:off x="251520" y="1059885"/>
            <a:ext cx="4251207" cy="4893647"/>
          </a:xfrm>
          <a:prstGeom prst="rect">
            <a:avLst/>
          </a:prstGeom>
          <a:noFill/>
          <a:ln>
            <a:noFill/>
          </a:ln>
        </p:spPr>
        <p:txBody>
          <a:bodyPr wrap="square" rtlCol="0">
            <a:spAutoFit/>
          </a:bodyPr>
          <a:lstStyle/>
          <a:p>
            <a:pPr marL="285750" indent="-285750">
              <a:buFont typeface="Arial" panose="020B0604020202020204" pitchFamily="34" charset="0"/>
              <a:buChar char="•"/>
            </a:pPr>
            <a:r>
              <a:rPr lang="en-US" sz="1200" b="1" dirty="0" smtClean="0"/>
              <a:t>RBA: </a:t>
            </a:r>
            <a:r>
              <a:rPr lang="en-US" sz="1200" dirty="0" smtClean="0"/>
              <a:t>Commenced easing cycle with a 25bps reduction; but hawkish cut as </a:t>
            </a:r>
            <a:r>
              <a:rPr lang="en-US" sz="1200" dirty="0" err="1" smtClean="0"/>
              <a:t>labour</a:t>
            </a:r>
            <a:r>
              <a:rPr lang="en-US" sz="1200" dirty="0" smtClean="0"/>
              <a:t> market still appears strong.</a:t>
            </a:r>
            <a:endParaRPr lang="en-US" sz="1200" b="1" dirty="0" smtClean="0"/>
          </a:p>
          <a:p>
            <a:pPr marL="285750" indent="-285750">
              <a:buFont typeface="Arial" panose="020B0604020202020204" pitchFamily="34" charset="0"/>
              <a:buChar char="•"/>
            </a:pPr>
            <a:endParaRPr lang="en-US" sz="1200" b="1" dirty="0"/>
          </a:p>
          <a:p>
            <a:pPr marL="285750" indent="-285750">
              <a:buFont typeface="Arial" panose="020B0604020202020204" pitchFamily="34" charset="0"/>
              <a:buChar char="•"/>
            </a:pPr>
            <a:r>
              <a:rPr lang="en-US" sz="1200" b="1" dirty="0" smtClean="0"/>
              <a:t>Bank Indonesia</a:t>
            </a:r>
            <a:r>
              <a:rPr lang="en-US" sz="1200" dirty="0" smtClean="0"/>
              <a:t>: Surprise cut in January, before returning to a hold in February as BI continues to look for room to ease while grappling with IDR-stability concerns. </a:t>
            </a:r>
          </a:p>
          <a:p>
            <a:pPr marL="285750" indent="-285750">
              <a:buFont typeface="Arial" panose="020B0604020202020204" pitchFamily="34" charset="0"/>
              <a:buChar char="•"/>
            </a:pPr>
            <a:endParaRPr lang="en-US" sz="1200" b="1" dirty="0" smtClean="0"/>
          </a:p>
          <a:p>
            <a:pPr marL="285750" indent="-285750">
              <a:buFont typeface="Arial" panose="020B0604020202020204" pitchFamily="34" charset="0"/>
              <a:buChar char="•"/>
            </a:pPr>
            <a:r>
              <a:rPr lang="en-US" sz="1200" b="1" dirty="0" smtClean="0"/>
              <a:t>BSP</a:t>
            </a:r>
            <a:r>
              <a:rPr lang="en-US" sz="1200" dirty="0" smtClean="0"/>
              <a:t>: Surprise hold at February meeting despite affirmations that BSP remained in an easing cycle. Inclinations to support growth has not faded with pipeline RRR cuts and plans to devise a playbook for FX interventions. </a:t>
            </a:r>
          </a:p>
          <a:p>
            <a:endParaRPr lang="en-US" sz="1200" dirty="0" smtClean="0"/>
          </a:p>
          <a:p>
            <a:pPr marL="285750" indent="-285750">
              <a:buFont typeface="Arial" panose="020B0604020202020204" pitchFamily="34" charset="0"/>
              <a:buChar char="•"/>
            </a:pPr>
            <a:r>
              <a:rPr lang="en-US" sz="1200" b="1" dirty="0" smtClean="0"/>
              <a:t>Bank of Korea</a:t>
            </a:r>
            <a:r>
              <a:rPr lang="en-US" sz="1200" dirty="0" smtClean="0"/>
              <a:t>: Cut rates at February meeting, amid downwardly revised 2025 GDP growth forecasts, but easing pace still dependent on any rebound in household debt and FX markets.</a:t>
            </a:r>
          </a:p>
          <a:p>
            <a:endParaRPr lang="en-US" sz="1200" dirty="0" smtClean="0">
              <a:solidFill>
                <a:srgbClr val="7030A0"/>
              </a:solidFill>
            </a:endParaRPr>
          </a:p>
          <a:p>
            <a:pPr marL="285750" indent="-285750">
              <a:buFont typeface="Arial" panose="020B0604020202020204" pitchFamily="34" charset="0"/>
              <a:buChar char="•"/>
            </a:pPr>
            <a:r>
              <a:rPr lang="en-US" sz="1200" b="1" dirty="0" smtClean="0"/>
              <a:t>Bank of Thailand: </a:t>
            </a:r>
            <a:r>
              <a:rPr lang="en-SG" sz="1200" kern="0" dirty="0" smtClean="0">
                <a:solidFill>
                  <a:sysClr val="windowText" lastClr="000000"/>
                </a:solidFill>
                <a:latin typeface="Arial" panose="020B0604020202020204" pitchFamily="34" charset="0"/>
                <a:cs typeface="Arial" panose="020B0604020202020204" pitchFamily="34" charset="0"/>
              </a:rPr>
              <a:t>Cut rates in February on growth concerns, but ought to see restraints from back-to-back cuts with </a:t>
            </a:r>
            <a:r>
              <a:rPr lang="en-SG" sz="1200" kern="0" dirty="0" err="1" smtClean="0">
                <a:solidFill>
                  <a:sysClr val="windowText" lastClr="000000"/>
                </a:solidFill>
                <a:latin typeface="Arial" panose="020B0604020202020204" pitchFamily="34" charset="0"/>
                <a:cs typeface="Arial" panose="020B0604020202020204" pitchFamily="34" charset="0"/>
              </a:rPr>
              <a:t>BoT’s</a:t>
            </a:r>
            <a:r>
              <a:rPr lang="en-SG" sz="1200" kern="0" dirty="0" smtClean="0">
                <a:solidFill>
                  <a:sysClr val="windowText" lastClr="000000"/>
                </a:solidFill>
                <a:latin typeface="Arial" panose="020B0604020202020204" pitchFamily="34" charset="0"/>
                <a:cs typeface="Arial" panose="020B0604020202020204" pitchFamily="34" charset="0"/>
              </a:rPr>
              <a:t> alluding to structural woes weighing on growth. </a:t>
            </a:r>
          </a:p>
          <a:p>
            <a:pPr marL="285750" indent="-285750">
              <a:buFont typeface="Arial" panose="020B0604020202020204" pitchFamily="34" charset="0"/>
              <a:buChar char="•"/>
            </a:pPr>
            <a:endParaRPr lang="en-SG" sz="1200" kern="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kern="0" dirty="0" smtClean="0">
                <a:solidFill>
                  <a:sysClr val="windowText" lastClr="000000"/>
                </a:solidFill>
                <a:latin typeface="Arial" panose="020B0604020202020204" pitchFamily="34" charset="0"/>
                <a:cs typeface="Arial" panose="020B0604020202020204" pitchFamily="34" charset="0"/>
              </a:rPr>
              <a:t>RBI: </a:t>
            </a:r>
            <a:r>
              <a:rPr lang="en-US" sz="1200" kern="0" dirty="0" smtClean="0">
                <a:solidFill>
                  <a:sysClr val="windowText" lastClr="000000"/>
                </a:solidFill>
                <a:latin typeface="Arial" panose="020B0604020202020204" pitchFamily="34" charset="0"/>
                <a:cs typeface="Arial" panose="020B0604020202020204" pitchFamily="34" charset="0"/>
              </a:rPr>
              <a:t>First cut of the cycle in February. More to come on growth woes, but cautious amid rupee pressures. </a:t>
            </a:r>
            <a:endParaRPr lang="en-US" sz="1200" b="1" dirty="0" smtClean="0"/>
          </a:p>
        </p:txBody>
      </p:sp>
      <p:pic>
        <p:nvPicPr>
          <p:cNvPr id="3" name="Picture 2"/>
          <p:cNvPicPr>
            <a:picLocks noChangeAspect="1"/>
          </p:cNvPicPr>
          <p:nvPr/>
        </p:nvPicPr>
        <p:blipFill>
          <a:blip r:embed="rId3"/>
          <a:stretch>
            <a:fillRect/>
          </a:stretch>
        </p:blipFill>
        <p:spPr>
          <a:xfrm>
            <a:off x="4571288" y="1556792"/>
            <a:ext cx="4422648" cy="4396740"/>
          </a:xfrm>
          <a:prstGeom prst="rect">
            <a:avLst/>
          </a:prstGeom>
        </p:spPr>
      </p:pic>
    </p:spTree>
    <p:extLst>
      <p:ext uri="{BB962C8B-B14F-4D97-AF65-F5344CB8AC3E}">
        <p14:creationId xmlns:p14="http://schemas.microsoft.com/office/powerpoint/2010/main" val="338013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Thailand</a:t>
            </a:r>
            <a:endParaRPr lang="en-SG" dirty="0"/>
          </a:p>
        </p:txBody>
      </p:sp>
      <p:sp>
        <p:nvSpPr>
          <p:cNvPr id="4" name="TextBox 3"/>
          <p:cNvSpPr txBox="1"/>
          <p:nvPr/>
        </p:nvSpPr>
        <p:spPr>
          <a:xfrm>
            <a:off x="294759" y="980728"/>
            <a:ext cx="8553057" cy="2246769"/>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u="sng" dirty="0" smtClean="0"/>
              <a:t>External Risk assessment</a:t>
            </a:r>
            <a:r>
              <a:rPr lang="en-US" sz="1400" dirty="0" smtClean="0"/>
              <a:t>: Relatively higher net tariff differentials mean there are risks of being targeted, with some sectors (e.g. automobiles) more at vulnerable than others (semiconductors) given supply chain positioning. External economic interlinkages via Chinese tourist and export demand channels will also weigh on growth. </a:t>
            </a:r>
          </a:p>
          <a:p>
            <a:pPr marL="285750" indent="-285750" algn="just">
              <a:buFont typeface="Arial" panose="020B0604020202020204" pitchFamily="34" charset="0"/>
              <a:buChar char="•"/>
            </a:pPr>
            <a:r>
              <a:rPr lang="en-US" sz="1400" b="1" u="sng" dirty="0" smtClean="0"/>
              <a:t>Domestic Risk Assessment</a:t>
            </a:r>
            <a:r>
              <a:rPr lang="en-US" sz="1400" dirty="0" smtClean="0"/>
              <a:t>: Thailand’s Q4 GDP disappointed on dire private investment spending growth and the services sector driving nearly the entirety of growth amid fiscal transfers and tourism boost. </a:t>
            </a:r>
            <a:r>
              <a:rPr lang="en-SG" sz="1400" kern="0" dirty="0">
                <a:solidFill>
                  <a:sysClr val="windowText" lastClr="000000"/>
                </a:solidFill>
                <a:latin typeface="Arial" panose="020B0604020202020204" pitchFamily="34" charset="0"/>
                <a:cs typeface="Arial" panose="020B0604020202020204" pitchFamily="34" charset="0"/>
              </a:rPr>
              <a:t>Decline in non-performing loans partly driven by restructuring measures enabling reclassification rather than economic upturn.</a:t>
            </a:r>
            <a:endParaRPr lang="en-US" sz="1400" kern="0" dirty="0">
              <a:solidFill>
                <a:sysClr val="windowText" lastClr="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1" u="sng" dirty="0" err="1" smtClean="0"/>
              <a:t>BoT</a:t>
            </a:r>
            <a:r>
              <a:rPr lang="en-US" sz="1400" dirty="0" smtClean="0"/>
              <a:t>: </a:t>
            </a:r>
            <a:r>
              <a:rPr lang="en-SG" sz="1400" kern="0" dirty="0" smtClean="0">
                <a:solidFill>
                  <a:sysClr val="windowText" lastClr="000000"/>
                </a:solidFill>
                <a:latin typeface="Arial" panose="020B0604020202020204" pitchFamily="34" charset="0"/>
                <a:cs typeface="Arial" panose="020B0604020202020204" pitchFamily="34" charset="0"/>
              </a:rPr>
              <a:t>Recent cut should </a:t>
            </a:r>
            <a:r>
              <a:rPr lang="en-SG" sz="1400" kern="0" dirty="0">
                <a:solidFill>
                  <a:sysClr val="windowText" lastClr="000000"/>
                </a:solidFill>
                <a:latin typeface="Arial" panose="020B0604020202020204" pitchFamily="34" charset="0"/>
                <a:cs typeface="Arial" panose="020B0604020202020204" pitchFamily="34" charset="0"/>
              </a:rPr>
              <a:t>not be extrapolated to extend bets for an outright easing </a:t>
            </a:r>
            <a:r>
              <a:rPr lang="en-SG" sz="1400" kern="0" dirty="0" smtClean="0">
                <a:solidFill>
                  <a:sysClr val="windowText" lastClr="000000"/>
                </a:solidFill>
                <a:latin typeface="Arial" panose="020B0604020202020204" pitchFamily="34" charset="0"/>
                <a:cs typeface="Arial" panose="020B0604020202020204" pitchFamily="34" charset="0"/>
              </a:rPr>
              <a:t>cycle as </a:t>
            </a:r>
            <a:r>
              <a:rPr lang="en-SG" sz="1400" kern="0" dirty="0" err="1" smtClean="0">
                <a:solidFill>
                  <a:sysClr val="windowText" lastClr="000000"/>
                </a:solidFill>
                <a:latin typeface="Arial" panose="020B0604020202020204" pitchFamily="34" charset="0"/>
                <a:cs typeface="Arial" panose="020B0604020202020204" pitchFamily="34" charset="0"/>
              </a:rPr>
              <a:t>BoT</a:t>
            </a:r>
            <a:r>
              <a:rPr lang="en-SG" sz="1400" kern="0" dirty="0">
                <a:solidFill>
                  <a:sysClr val="windowText" lastClr="000000"/>
                </a:solidFill>
                <a:latin typeface="Arial" panose="020B0604020202020204" pitchFamily="34" charset="0"/>
                <a:cs typeface="Arial" panose="020B0604020202020204" pitchFamily="34" charset="0"/>
              </a:rPr>
              <a:t> </a:t>
            </a:r>
            <a:r>
              <a:rPr lang="en-SG" sz="1400" kern="0" dirty="0" smtClean="0">
                <a:solidFill>
                  <a:sysClr val="windowText" lastClr="000000"/>
                </a:solidFill>
                <a:latin typeface="Arial" panose="020B0604020202020204" pitchFamily="34" charset="0"/>
                <a:cs typeface="Arial" panose="020B0604020202020204" pitchFamily="34" charset="0"/>
              </a:rPr>
              <a:t>alluded to structural woes weighing on growth. </a:t>
            </a:r>
            <a:endParaRPr lang="en-US" sz="1400" kern="0" dirty="0">
              <a:solidFill>
                <a:sysClr val="windowText" lastClr="0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749850" y="3368805"/>
            <a:ext cx="4394150" cy="2990361"/>
          </a:xfrm>
          <a:prstGeom prst="rect">
            <a:avLst/>
          </a:prstGeom>
        </p:spPr>
      </p:pic>
      <p:pic>
        <p:nvPicPr>
          <p:cNvPr id="6" name="Picture 5"/>
          <p:cNvPicPr>
            <a:picLocks noChangeAspect="1"/>
          </p:cNvPicPr>
          <p:nvPr/>
        </p:nvPicPr>
        <p:blipFill>
          <a:blip r:embed="rId4"/>
          <a:stretch>
            <a:fillRect/>
          </a:stretch>
        </p:blipFill>
        <p:spPr>
          <a:xfrm>
            <a:off x="294759" y="3411750"/>
            <a:ext cx="4421124" cy="2947416"/>
          </a:xfrm>
          <a:prstGeom prst="rect">
            <a:avLst/>
          </a:prstGeom>
        </p:spPr>
      </p:pic>
    </p:spTree>
    <p:extLst>
      <p:ext uri="{BB962C8B-B14F-4D97-AF65-F5344CB8AC3E}">
        <p14:creationId xmlns:p14="http://schemas.microsoft.com/office/powerpoint/2010/main" val="1885937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Philippines</a:t>
            </a:r>
            <a:endParaRPr lang="en-SG" dirty="0">
              <a:solidFill>
                <a:srgbClr val="FF0000"/>
              </a:solidFill>
            </a:endParaRPr>
          </a:p>
        </p:txBody>
      </p:sp>
      <p:sp>
        <p:nvSpPr>
          <p:cNvPr id="6" name="TextBox 5"/>
          <p:cNvSpPr txBox="1"/>
          <p:nvPr/>
        </p:nvSpPr>
        <p:spPr>
          <a:xfrm>
            <a:off x="268726" y="1052736"/>
            <a:ext cx="8553057"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May not be prime target for US tariffs, but semiconductors sector could get a hit too; in addition, geo-political headlines with China presents some tail risk. Recovery of tourism also still have some way to go, which could support growth. </a:t>
            </a:r>
          </a:p>
          <a:p>
            <a:pPr marL="285750" indent="-285750">
              <a:buFont typeface="Arial" panose="020B0604020202020204" pitchFamily="34" charset="0"/>
              <a:buChar char="•"/>
            </a:pPr>
            <a:r>
              <a:rPr lang="en-US" sz="1400" b="1" u="sng" dirty="0" smtClean="0"/>
              <a:t>Domestic Risk Assessment</a:t>
            </a:r>
            <a:r>
              <a:rPr lang="en-US" sz="1400" dirty="0" smtClean="0"/>
              <a:t>: Heightened downside risks for domestic consumption amid poor sentiment. Domestic political woes also cast overhang.</a:t>
            </a:r>
            <a:endParaRPr lang="en-US" sz="1400" dirty="0"/>
          </a:p>
          <a:p>
            <a:pPr marL="285750" indent="-285750">
              <a:buFont typeface="Arial" panose="020B0604020202020204" pitchFamily="34" charset="0"/>
              <a:buChar char="•"/>
            </a:pPr>
            <a:r>
              <a:rPr lang="en-US" sz="1400" b="1" u="sng" dirty="0" smtClean="0"/>
              <a:t>BSP</a:t>
            </a:r>
            <a:r>
              <a:rPr lang="en-US" sz="1400" dirty="0" smtClean="0"/>
              <a:t>: Surprise hold in February. But easing bias will be retained, especially to support growth. See 60% probability of a cut at April’s meeting. </a:t>
            </a:r>
            <a:endParaRPr lang="en-US" sz="1400" b="1" u="sng" dirty="0" smtClean="0"/>
          </a:p>
        </p:txBody>
      </p:sp>
      <p:pic>
        <p:nvPicPr>
          <p:cNvPr id="3" name="Picture 2"/>
          <p:cNvPicPr>
            <a:picLocks noChangeAspect="1"/>
          </p:cNvPicPr>
          <p:nvPr/>
        </p:nvPicPr>
        <p:blipFill>
          <a:blip r:embed="rId3"/>
          <a:stretch>
            <a:fillRect/>
          </a:stretch>
        </p:blipFill>
        <p:spPr>
          <a:xfrm>
            <a:off x="4733544" y="3429000"/>
            <a:ext cx="4410456" cy="2948940"/>
          </a:xfrm>
          <a:prstGeom prst="rect">
            <a:avLst/>
          </a:prstGeom>
        </p:spPr>
      </p:pic>
      <p:pic>
        <p:nvPicPr>
          <p:cNvPr id="7" name="Picture 6"/>
          <p:cNvPicPr>
            <a:picLocks noChangeAspect="1"/>
          </p:cNvPicPr>
          <p:nvPr/>
        </p:nvPicPr>
        <p:blipFill>
          <a:blip r:embed="rId4"/>
          <a:stretch>
            <a:fillRect/>
          </a:stretch>
        </p:blipFill>
        <p:spPr>
          <a:xfrm>
            <a:off x="268726" y="3284984"/>
            <a:ext cx="4422648" cy="2947416"/>
          </a:xfrm>
          <a:prstGeom prst="rect">
            <a:avLst/>
          </a:prstGeom>
        </p:spPr>
      </p:pic>
    </p:spTree>
    <p:extLst>
      <p:ext uri="{BB962C8B-B14F-4D97-AF65-F5344CB8AC3E}">
        <p14:creationId xmlns:p14="http://schemas.microsoft.com/office/powerpoint/2010/main" val="2159966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Indonesia</a:t>
            </a:r>
            <a:endParaRPr lang="en-SG" dirty="0"/>
          </a:p>
        </p:txBody>
      </p:sp>
      <p:sp>
        <p:nvSpPr>
          <p:cNvPr id="6" name="TextBox 5"/>
          <p:cNvSpPr txBox="1"/>
          <p:nvPr/>
        </p:nvSpPr>
        <p:spPr>
          <a:xfrm>
            <a:off x="268726" y="968118"/>
            <a:ext cx="8553057"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Not a prominent target for US tariffs, but other external risks are present as current account deficit widens. Expect elevated palm oil prices to be temporary and commodity prices to be broadly soft amid global demand woes; IDR vulnerable to USD moves. </a:t>
            </a:r>
          </a:p>
          <a:p>
            <a:pPr marL="285750" indent="-285750">
              <a:buFont typeface="Arial" panose="020B0604020202020204" pitchFamily="34" charset="0"/>
              <a:buChar char="•"/>
            </a:pPr>
            <a:r>
              <a:rPr lang="en-US" sz="1400" b="1" u="sng" dirty="0" smtClean="0"/>
              <a:t>Domestic Risk Assessment</a:t>
            </a:r>
            <a:r>
              <a:rPr lang="en-US" sz="1400" dirty="0" smtClean="0"/>
              <a:t>: Domestic risks arguably more accentuated than external risks. Shrinking middle class and difficulty to find higher-skilled jobs likely to cast a shadow on resiliency of household spending. Fiscal situation is a big bugbear; recent announcements do not impart confidence. </a:t>
            </a:r>
          </a:p>
          <a:p>
            <a:pPr marL="285750" indent="-285750">
              <a:buFont typeface="Arial" panose="020B0604020202020204" pitchFamily="34" charset="0"/>
              <a:buChar char="•"/>
            </a:pPr>
            <a:r>
              <a:rPr lang="en-US" sz="1400" b="1" u="sng" dirty="0" smtClean="0"/>
              <a:t>Bank Indonesia</a:t>
            </a:r>
            <a:r>
              <a:rPr lang="en-US" sz="1400" dirty="0" smtClean="0"/>
              <a:t>: Will continue to keep looking for room to ease, subject to IDR-stability concerns. </a:t>
            </a:r>
          </a:p>
        </p:txBody>
      </p:sp>
      <p:pic>
        <p:nvPicPr>
          <p:cNvPr id="3" name="Picture 2"/>
          <p:cNvPicPr>
            <a:picLocks noChangeAspect="1"/>
          </p:cNvPicPr>
          <p:nvPr/>
        </p:nvPicPr>
        <p:blipFill>
          <a:blip r:embed="rId3"/>
          <a:stretch>
            <a:fillRect/>
          </a:stretch>
        </p:blipFill>
        <p:spPr>
          <a:xfrm>
            <a:off x="268726" y="2924944"/>
            <a:ext cx="4097255" cy="2732916"/>
          </a:xfrm>
          <a:prstGeom prst="rect">
            <a:avLst/>
          </a:prstGeom>
        </p:spPr>
      </p:pic>
      <p:pic>
        <p:nvPicPr>
          <p:cNvPr id="4" name="Picture 3"/>
          <p:cNvPicPr>
            <a:picLocks noChangeAspect="1"/>
          </p:cNvPicPr>
          <p:nvPr/>
        </p:nvPicPr>
        <p:blipFill>
          <a:blip r:embed="rId4"/>
          <a:stretch>
            <a:fillRect/>
          </a:stretch>
        </p:blipFill>
        <p:spPr>
          <a:xfrm>
            <a:off x="4370545" y="2993142"/>
            <a:ext cx="3860300" cy="2596519"/>
          </a:xfrm>
          <a:prstGeom prst="rect">
            <a:avLst/>
          </a:prstGeom>
        </p:spPr>
      </p:pic>
    </p:spTree>
    <p:extLst>
      <p:ext uri="{BB962C8B-B14F-4D97-AF65-F5344CB8AC3E}">
        <p14:creationId xmlns:p14="http://schemas.microsoft.com/office/powerpoint/2010/main" val="3189227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Korea</a:t>
            </a:r>
            <a:endParaRPr lang="en-SG" dirty="0"/>
          </a:p>
        </p:txBody>
      </p:sp>
      <p:sp>
        <p:nvSpPr>
          <p:cNvPr id="5" name="TextBox 4"/>
          <p:cNvSpPr txBox="1"/>
          <p:nvPr/>
        </p:nvSpPr>
        <p:spPr>
          <a:xfrm>
            <a:off x="268726" y="850229"/>
            <a:ext cx="8553057" cy="2677656"/>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Trump’s removal of incentive for EVs will be a setback for automobile and battery sectors with the latter taking a bigger brunt of the hit, given that EV batteries exports to the US taking up almost a fifth of total EV battery exports. External </a:t>
            </a:r>
            <a:r>
              <a:rPr lang="en-US" sz="1400" dirty="0"/>
              <a:t>headwinds will drag on the industrial sector which is already at risk of </a:t>
            </a:r>
            <a:r>
              <a:rPr lang="en-US" sz="1400" dirty="0" smtClean="0"/>
              <a:t>stagnating, in addition to competition from Chinese automobile companies. </a:t>
            </a:r>
          </a:p>
          <a:p>
            <a:pPr marL="285750" indent="-285750">
              <a:buFont typeface="Arial" panose="020B0604020202020204" pitchFamily="34" charset="0"/>
              <a:buChar char="•"/>
            </a:pPr>
            <a:r>
              <a:rPr lang="en-US" sz="1400" b="1" u="sng" dirty="0" smtClean="0"/>
              <a:t>Domestic Risk Assessment</a:t>
            </a:r>
            <a:r>
              <a:rPr lang="en-US" sz="1400" dirty="0" smtClean="0"/>
              <a:t>: Political uncertainty persists amid weak growth. Overall 2024 growth printed at just 2% after two quarters of 0.1% </a:t>
            </a:r>
            <a:r>
              <a:rPr lang="en-US" sz="1400" dirty="0" err="1" smtClean="0"/>
              <a:t>QoQ</a:t>
            </a:r>
            <a:r>
              <a:rPr lang="en-US" sz="1400" dirty="0" smtClean="0"/>
              <a:t> expansion in the second half, likely meaning a negative output gap. </a:t>
            </a:r>
          </a:p>
          <a:p>
            <a:pPr marL="285750" indent="-285750">
              <a:buFont typeface="Arial" panose="020B0604020202020204" pitchFamily="34" charset="0"/>
              <a:buChar char="•"/>
            </a:pPr>
            <a:r>
              <a:rPr lang="en-US" sz="1400" b="1" u="sng" dirty="0" err="1" smtClean="0"/>
              <a:t>BoK</a:t>
            </a:r>
            <a:r>
              <a:rPr lang="en-US" sz="1400" dirty="0" smtClean="0"/>
              <a:t>: </a:t>
            </a:r>
            <a:r>
              <a:rPr lang="en-SG" sz="1400" dirty="0" smtClean="0"/>
              <a:t>Bank </a:t>
            </a:r>
            <a:r>
              <a:rPr lang="en-SG" sz="1400" dirty="0"/>
              <a:t>of Korea cut rates in an unanimous decision amid downwardly revised 2025 GDP growth forecasts (1.5%, vs 1.6-1.7% in Jan), but hinted that easing pace was still dependent on any rebound in household debt rebound and FX markets. This was perhaps reflected by the (revelation?) that only 2 out of 6 members expressed </a:t>
            </a:r>
            <a:r>
              <a:rPr lang="en-SG" sz="1400" dirty="0" smtClean="0"/>
              <a:t>openness </a:t>
            </a:r>
            <a:r>
              <a:rPr lang="en-SG" sz="1400" dirty="0"/>
              <a:t>to another rate cut in the next 3 months. </a:t>
            </a:r>
            <a:r>
              <a:rPr lang="en-SG" sz="1400" dirty="0" smtClean="0"/>
              <a:t>We expect another cut in late Q2. </a:t>
            </a:r>
            <a:endParaRPr lang="en-SG" sz="1400" dirty="0"/>
          </a:p>
        </p:txBody>
      </p:sp>
      <p:pic>
        <p:nvPicPr>
          <p:cNvPr id="4" name="Picture 3"/>
          <p:cNvPicPr>
            <a:picLocks noChangeAspect="1"/>
          </p:cNvPicPr>
          <p:nvPr/>
        </p:nvPicPr>
        <p:blipFill>
          <a:blip r:embed="rId3"/>
          <a:stretch>
            <a:fillRect/>
          </a:stretch>
        </p:blipFill>
        <p:spPr>
          <a:xfrm>
            <a:off x="320793" y="3611691"/>
            <a:ext cx="8601347" cy="2702563"/>
          </a:xfrm>
          <a:prstGeom prst="rect">
            <a:avLst/>
          </a:prstGeom>
        </p:spPr>
      </p:pic>
    </p:spTree>
    <p:extLst>
      <p:ext uri="{BB962C8B-B14F-4D97-AF65-F5344CB8AC3E}">
        <p14:creationId xmlns:p14="http://schemas.microsoft.com/office/powerpoint/2010/main" val="1515085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a:t>
            </a:r>
            <a:endParaRPr lang="en-SG" dirty="0"/>
          </a:p>
        </p:txBody>
      </p:sp>
      <p:sp>
        <p:nvSpPr>
          <p:cNvPr id="6" name="TextBox 5"/>
          <p:cNvSpPr txBox="1"/>
          <p:nvPr/>
        </p:nvSpPr>
        <p:spPr>
          <a:xfrm>
            <a:off x="268726" y="968118"/>
            <a:ext cx="8553057" cy="2677656"/>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u="sng" dirty="0" smtClean="0"/>
              <a:t>External Risk assessment</a:t>
            </a:r>
            <a:r>
              <a:rPr lang="en-US" sz="1400" dirty="0" smtClean="0"/>
              <a:t>: Gains from China+1 are likely to be more modest as the Trump administration may apply selected tariffs on Vietnam to protect their industries given that much of the supply chain would have already diversified. To look out for next edition of US Treasury report (exp. in April). Imposition of anti-dumping duties </a:t>
            </a:r>
            <a:r>
              <a:rPr lang="en-US" sz="1400" dirty="0"/>
              <a:t>on Chinese hot roll coil </a:t>
            </a:r>
            <a:r>
              <a:rPr lang="en-US" sz="1400" dirty="0" smtClean="0"/>
              <a:t>(eff </a:t>
            </a:r>
            <a:r>
              <a:rPr lang="en-US" sz="1400" dirty="0"/>
              <a:t>8 </a:t>
            </a:r>
            <a:r>
              <a:rPr lang="en-US" sz="1400" dirty="0" smtClean="0"/>
              <a:t>March) </a:t>
            </a:r>
            <a:r>
              <a:rPr lang="en-US" sz="1400" dirty="0"/>
              <a:t>signal a pragmatic willingness to impose tariffs on Chinese goods should the need arise under Trump 2.0 threats.</a:t>
            </a:r>
            <a:endParaRPr lang="en-US" sz="1400" dirty="0" smtClean="0"/>
          </a:p>
          <a:p>
            <a:pPr marL="285750" indent="-285750" algn="just">
              <a:buFont typeface="Arial" panose="020B0604020202020204" pitchFamily="34" charset="0"/>
              <a:buChar char="•"/>
            </a:pPr>
            <a:r>
              <a:rPr lang="en-US" sz="1400" b="1" u="sng" dirty="0" smtClean="0"/>
              <a:t>Domestic Risk Assessment</a:t>
            </a:r>
            <a:r>
              <a:rPr lang="en-US" sz="1400" dirty="0" smtClean="0"/>
              <a:t>: Economic indicators show that growth remain supported. But official GDP growth upgrade to above 8% in 2025 is really too high, even if SBV eases at the expense of higher price pressures (inflation targets upgraded to 4.5-5.0%). </a:t>
            </a:r>
          </a:p>
          <a:p>
            <a:pPr marL="285750" indent="-285750" algn="just">
              <a:buFont typeface="Arial" panose="020B0604020202020204" pitchFamily="34" charset="0"/>
              <a:buChar char="•"/>
            </a:pPr>
            <a:r>
              <a:rPr lang="en-US" sz="1400" b="1" u="sng" dirty="0" smtClean="0"/>
              <a:t>SBV</a:t>
            </a:r>
            <a:r>
              <a:rPr lang="en-US" sz="1400" dirty="0" smtClean="0"/>
              <a:t>: We retain our base case that the SBV will keep rates on hold as the VND remains the overriding concern. Reserves are worrying. </a:t>
            </a:r>
          </a:p>
          <a:p>
            <a:pPr marL="285750" indent="-285750" algn="just">
              <a:buFont typeface="Arial" panose="020B0604020202020204" pitchFamily="34" charset="0"/>
              <a:buChar char="•"/>
            </a:pPr>
            <a:r>
              <a:rPr lang="en-US" sz="1400" dirty="0"/>
              <a:t>Economic data release (due 6 Mar) may see a possibility of an upgrade by FTSE to be reclassified as an emerging market from their current frontier status under its equity country classification.</a:t>
            </a:r>
            <a:endParaRPr lang="en-US" sz="1400"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413" y="3744982"/>
            <a:ext cx="4128226" cy="27306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337072" y="3656572"/>
            <a:ext cx="4234216" cy="2907495"/>
          </a:xfrm>
          <a:prstGeom prst="rect">
            <a:avLst/>
          </a:prstGeom>
        </p:spPr>
      </p:pic>
    </p:spTree>
    <p:extLst>
      <p:ext uri="{BB962C8B-B14F-4D97-AF65-F5344CB8AC3E}">
        <p14:creationId xmlns:p14="http://schemas.microsoft.com/office/powerpoint/2010/main" val="23767470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a:t>
            </a:r>
            <a:endParaRPr lang="en-SG" dirty="0"/>
          </a:p>
        </p:txBody>
      </p:sp>
      <p:sp>
        <p:nvSpPr>
          <p:cNvPr id="8" name="TextBox 7"/>
          <p:cNvSpPr txBox="1"/>
          <p:nvPr/>
        </p:nvSpPr>
        <p:spPr>
          <a:xfrm>
            <a:off x="192221" y="980728"/>
            <a:ext cx="8758133"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a:t>External Risk </a:t>
            </a:r>
            <a:r>
              <a:rPr lang="en-US" sz="1400" b="1" u="sng" dirty="0" smtClean="0"/>
              <a:t>assessment</a:t>
            </a:r>
            <a:r>
              <a:rPr lang="en-US" sz="1400" dirty="0" smtClean="0"/>
              <a:t>: FTA with the US and trade negotiations may not fully insulate implications from trade war as US-China tensions remain on path for escalation.</a:t>
            </a:r>
            <a:endParaRPr lang="en-US" sz="1400" dirty="0"/>
          </a:p>
          <a:p>
            <a:pPr marL="285750" indent="-285750">
              <a:buFont typeface="Arial" panose="020B0604020202020204" pitchFamily="34" charset="0"/>
              <a:buChar char="•"/>
            </a:pPr>
            <a:r>
              <a:rPr lang="en-US" sz="1400" b="1" u="sng" dirty="0"/>
              <a:t>Domestic Risk </a:t>
            </a:r>
            <a:r>
              <a:rPr lang="en-US" sz="1400" b="1" u="sng" dirty="0" smtClean="0"/>
              <a:t>Assessment</a:t>
            </a:r>
            <a:r>
              <a:rPr lang="en-US" sz="1400" dirty="0" smtClean="0"/>
              <a:t>: While Q4 GDP expected to accelerate, it is in part on base effects and balance </a:t>
            </a:r>
            <a:r>
              <a:rPr lang="en-US" sz="1400" dirty="0"/>
              <a:t>of risks for Q4 GDP print tomorrow (5 Mar) skewed towards downside. Resilient </a:t>
            </a:r>
            <a:r>
              <a:rPr lang="en-US" sz="1400" dirty="0" err="1" smtClean="0"/>
              <a:t>labour</a:t>
            </a:r>
            <a:r>
              <a:rPr lang="en-US" sz="1400" dirty="0" smtClean="0"/>
              <a:t> market cautions RBA’s easing. CPI print is unlikely to affirm another cut in early April but its underlying trend should remain contained and validate the RBA’s complicated kick-off to easing. </a:t>
            </a:r>
          </a:p>
          <a:p>
            <a:pPr marL="285750" indent="-285750">
              <a:buFont typeface="Arial" panose="020B0604020202020204" pitchFamily="34" charset="0"/>
              <a:buChar char="•"/>
            </a:pPr>
            <a:r>
              <a:rPr lang="en-US" sz="1400" b="1" u="sng" dirty="0" smtClean="0"/>
              <a:t>RBA</a:t>
            </a:r>
            <a:r>
              <a:rPr lang="en-US" sz="1400" b="1" dirty="0" smtClean="0"/>
              <a:t>: </a:t>
            </a:r>
            <a:r>
              <a:rPr lang="en-US" sz="1400" dirty="0" smtClean="0"/>
              <a:t>Further easing by RBA will not be forthcoming amid </a:t>
            </a:r>
            <a:r>
              <a:rPr lang="en-US" sz="1400" dirty="0"/>
              <a:t>recent robust job prints. Expect a hold at April’s </a:t>
            </a:r>
            <a:r>
              <a:rPr lang="en-US" sz="1400" dirty="0" smtClean="0"/>
              <a:t>meeting as Q4 24 retail sales and Q1 </a:t>
            </a:r>
            <a:r>
              <a:rPr lang="en-US" sz="1400" dirty="0" err="1" smtClean="0"/>
              <a:t>labour</a:t>
            </a:r>
            <a:r>
              <a:rPr lang="en-US" sz="1400" dirty="0" smtClean="0"/>
              <a:t> market prints remain resolute. </a:t>
            </a:r>
            <a:r>
              <a:rPr lang="en-US" sz="1400" dirty="0"/>
              <a:t>Next cut expected in May on </a:t>
            </a:r>
            <a:r>
              <a:rPr lang="en-US" sz="1400" dirty="0" smtClean="0"/>
              <a:t>soft spots engendering growth </a:t>
            </a:r>
            <a:r>
              <a:rPr lang="en-US" sz="1400" dirty="0"/>
              <a:t>concerns.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913" y="3068960"/>
            <a:ext cx="4027870"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72789" y="2980863"/>
            <a:ext cx="4421124" cy="2948940"/>
          </a:xfrm>
          <a:prstGeom prst="rect">
            <a:avLst/>
          </a:prstGeom>
        </p:spPr>
      </p:pic>
    </p:spTree>
    <p:extLst>
      <p:ext uri="{BB962C8B-B14F-4D97-AF65-F5344CB8AC3E}">
        <p14:creationId xmlns:p14="http://schemas.microsoft.com/office/powerpoint/2010/main" val="22084018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7" y="0"/>
            <a:ext cx="8500990" cy="796473"/>
          </a:xfrm>
        </p:spPr>
        <p:txBody>
          <a:bodyPr/>
          <a:lstStyle/>
          <a:p>
            <a:r>
              <a:rPr lang="en-US" dirty="0" smtClean="0">
                <a:solidFill>
                  <a:schemeClr val="tx1"/>
                </a:solidFill>
              </a:rPr>
              <a:t>Malaysia</a:t>
            </a:r>
            <a:endParaRPr lang="en-SG" dirty="0">
              <a:solidFill>
                <a:srgbClr val="7030A0"/>
              </a:solidFill>
            </a:endParaRPr>
          </a:p>
        </p:txBody>
      </p:sp>
      <p:sp>
        <p:nvSpPr>
          <p:cNvPr id="5" name="TextBox 4"/>
          <p:cNvSpPr txBox="1"/>
          <p:nvPr/>
        </p:nvSpPr>
        <p:spPr>
          <a:xfrm>
            <a:off x="268726" y="968118"/>
            <a:ext cx="8553057" cy="1600438"/>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Susceptible to external headwinds, but still looks to be a in relatively good position amid buoyant investments. Removal from US Treasury Monitoring list in November as it met one criterion (has a goods trade surplus with the US) in the April and November 2024 report. </a:t>
            </a:r>
          </a:p>
          <a:p>
            <a:pPr marL="285750" indent="-285750">
              <a:buFont typeface="Arial" panose="020B0604020202020204" pitchFamily="34" charset="0"/>
              <a:buChar char="•"/>
            </a:pPr>
            <a:r>
              <a:rPr lang="en-US" sz="1400" b="1" u="sng" dirty="0" smtClean="0"/>
              <a:t>Domestic Risk Assessment</a:t>
            </a:r>
            <a:r>
              <a:rPr lang="en-US" sz="1400" dirty="0" smtClean="0"/>
              <a:t>: Resilient consumers amid savings, while robust investments in recent years in manufacturing and services sector ought to create good employment opportunities and support wages, alongside good wage growth. </a:t>
            </a:r>
          </a:p>
          <a:p>
            <a:pPr marL="285750" indent="-285750">
              <a:buFont typeface="Arial" panose="020B0604020202020204" pitchFamily="34" charset="0"/>
              <a:buChar char="•"/>
            </a:pPr>
            <a:r>
              <a:rPr lang="en-US" sz="1400" b="1" u="sng" dirty="0" smtClean="0"/>
              <a:t>BNM</a:t>
            </a:r>
            <a:r>
              <a:rPr lang="en-US" sz="1400" dirty="0" smtClean="0"/>
              <a:t>: View of a prolonged hold unchanged. </a:t>
            </a:r>
          </a:p>
        </p:txBody>
      </p:sp>
      <p:pic>
        <p:nvPicPr>
          <p:cNvPr id="4" name="Picture 3"/>
          <p:cNvPicPr>
            <a:picLocks noChangeAspect="1"/>
          </p:cNvPicPr>
          <p:nvPr/>
        </p:nvPicPr>
        <p:blipFill>
          <a:blip r:embed="rId3"/>
          <a:stretch>
            <a:fillRect/>
          </a:stretch>
        </p:blipFill>
        <p:spPr>
          <a:xfrm>
            <a:off x="4499992" y="3068960"/>
            <a:ext cx="4531398" cy="3322376"/>
          </a:xfrm>
          <a:prstGeom prst="rect">
            <a:avLst/>
          </a:prstGeom>
        </p:spPr>
      </p:pic>
      <p:pic>
        <p:nvPicPr>
          <p:cNvPr id="6" name="Picture 5"/>
          <p:cNvPicPr>
            <a:picLocks noChangeAspect="1"/>
          </p:cNvPicPr>
          <p:nvPr/>
        </p:nvPicPr>
        <p:blipFill>
          <a:blip r:embed="rId4"/>
          <a:stretch>
            <a:fillRect/>
          </a:stretch>
        </p:blipFill>
        <p:spPr>
          <a:xfrm>
            <a:off x="107504" y="3140968"/>
            <a:ext cx="4302274" cy="2847298"/>
          </a:xfrm>
          <a:prstGeom prst="rect">
            <a:avLst/>
          </a:prstGeom>
        </p:spPr>
      </p:pic>
    </p:spTree>
    <p:extLst>
      <p:ext uri="{BB962C8B-B14F-4D97-AF65-F5344CB8AC3E}">
        <p14:creationId xmlns:p14="http://schemas.microsoft.com/office/powerpoint/2010/main" val="3751191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7" y="0"/>
            <a:ext cx="8500990" cy="796473"/>
          </a:xfrm>
        </p:spPr>
        <p:txBody>
          <a:bodyPr/>
          <a:lstStyle/>
          <a:p>
            <a:r>
              <a:rPr lang="en-US" dirty="0" smtClean="0">
                <a:solidFill>
                  <a:schemeClr val="tx1"/>
                </a:solidFill>
              </a:rPr>
              <a:t>India</a:t>
            </a:r>
            <a:endParaRPr lang="en-SG" dirty="0">
              <a:solidFill>
                <a:srgbClr val="7030A0"/>
              </a:solidFill>
            </a:endParaRPr>
          </a:p>
        </p:txBody>
      </p:sp>
      <p:sp>
        <p:nvSpPr>
          <p:cNvPr id="6" name="TextBox 5"/>
          <p:cNvSpPr txBox="1"/>
          <p:nvPr/>
        </p:nvSpPr>
        <p:spPr>
          <a:xfrm>
            <a:off x="259100" y="918432"/>
            <a:ext cx="8553057"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Higher risk given elevated net tariffs differentials; telling that India has taken steps to strengthen diplomatic ties with the US (e.g. repatriate illegal Indian immigrants) and considering tariff reductions for US imports. </a:t>
            </a:r>
          </a:p>
          <a:p>
            <a:pPr marL="285750" indent="-285750">
              <a:buFont typeface="Arial" panose="020B0604020202020204" pitchFamily="34" charset="0"/>
              <a:buChar char="•"/>
            </a:pPr>
            <a:r>
              <a:rPr lang="en-US" sz="1400" b="1" u="sng" dirty="0" smtClean="0"/>
              <a:t>Domestic Risk Assessment</a:t>
            </a:r>
            <a:r>
              <a:rPr lang="en-US" sz="1400" dirty="0" smtClean="0"/>
              <a:t>: Growth concerns on slowdown in growth momentum tied to noticeable stress on middle income households. Fiscal consolidation slightly better than anticipated (FY25E: 4.8%; FY26: 4.4% of GDP), but risk tilted towards fiscal slippage driven by shortfall in tax collections. </a:t>
            </a:r>
          </a:p>
          <a:p>
            <a:pPr marL="285750" indent="-285750">
              <a:buFont typeface="Arial" panose="020B0604020202020204" pitchFamily="34" charset="0"/>
              <a:buChar char="•"/>
            </a:pPr>
            <a:r>
              <a:rPr lang="en-US" sz="1400" b="1" u="sng" dirty="0" smtClean="0"/>
              <a:t>RBI</a:t>
            </a:r>
            <a:r>
              <a:rPr lang="en-US" sz="1400" dirty="0" smtClean="0"/>
              <a:t>: More easing to come on exceptionally elevated real (core) rates mean that scope for RBI cuts is merely moderated, not overturned. However, bumpy rate cut path expected contingent on dis-inflation restores is par for the course. </a:t>
            </a:r>
          </a:p>
        </p:txBody>
      </p:sp>
      <p:pic>
        <p:nvPicPr>
          <p:cNvPr id="3" name="Picture 2"/>
          <p:cNvPicPr>
            <a:picLocks noChangeAspect="1"/>
          </p:cNvPicPr>
          <p:nvPr/>
        </p:nvPicPr>
        <p:blipFill>
          <a:blip r:embed="rId3"/>
          <a:stretch>
            <a:fillRect/>
          </a:stretch>
        </p:blipFill>
        <p:spPr>
          <a:xfrm>
            <a:off x="4551488" y="2989791"/>
            <a:ext cx="4682277" cy="3327069"/>
          </a:xfrm>
          <a:prstGeom prst="rect">
            <a:avLst/>
          </a:prstGeom>
        </p:spPr>
      </p:pic>
      <p:pic>
        <p:nvPicPr>
          <p:cNvPr id="4" name="Picture 3"/>
          <p:cNvPicPr>
            <a:picLocks noChangeAspect="1"/>
          </p:cNvPicPr>
          <p:nvPr/>
        </p:nvPicPr>
        <p:blipFill>
          <a:blip r:embed="rId4"/>
          <a:stretch>
            <a:fillRect/>
          </a:stretch>
        </p:blipFill>
        <p:spPr>
          <a:xfrm>
            <a:off x="107504" y="3071716"/>
            <a:ext cx="4443984" cy="2948940"/>
          </a:xfrm>
          <a:prstGeom prst="rect">
            <a:avLst/>
          </a:prstGeom>
        </p:spPr>
      </p:pic>
    </p:spTree>
    <p:extLst>
      <p:ext uri="{BB962C8B-B14F-4D97-AF65-F5344CB8AC3E}">
        <p14:creationId xmlns:p14="http://schemas.microsoft.com/office/powerpoint/2010/main" val="1499236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2000" dirty="0">
                <a:solidFill>
                  <a:schemeClr val="tx1"/>
                </a:solidFill>
                <a:cs typeface="Times New Roman" pitchFamily="18" charset="0"/>
              </a:rPr>
              <a:t>1a-ii. </a:t>
            </a:r>
            <a:r>
              <a:rPr lang="en-US" altLang="ja-JP" sz="2000" dirty="0">
                <a:solidFill>
                  <a:schemeClr val="accent6">
                    <a:lumMod val="75000"/>
                  </a:schemeClr>
                </a:solidFill>
                <a:cs typeface="Times New Roman" pitchFamily="18" charset="0"/>
              </a:rPr>
              <a:t>Oil</a:t>
            </a:r>
            <a:r>
              <a:rPr lang="en-US" altLang="ja-JP" sz="2000" dirty="0">
                <a:solidFill>
                  <a:schemeClr val="tx1"/>
                </a:solidFill>
                <a:cs typeface="Times New Roman" pitchFamily="18" charset="0"/>
                <a:sym typeface="Wingdings" panose="05000000000000000000" pitchFamily="2" charset="2"/>
              </a:rPr>
              <a:t>: Despite Geopolitics, </a:t>
            </a:r>
            <a:r>
              <a:rPr lang="en-US" altLang="ja-JP" sz="2000" dirty="0">
                <a:solidFill>
                  <a:srgbClr val="C00000"/>
                </a:solidFill>
                <a:cs typeface="Times New Roman" pitchFamily="18" charset="0"/>
                <a:sym typeface="Wingdings" panose="05000000000000000000" pitchFamily="2" charset="2"/>
              </a:rPr>
              <a:t>US Energy Ascendancy Ambitions</a:t>
            </a:r>
            <a:r>
              <a:rPr lang="en-US" altLang="ja-JP" sz="2000" dirty="0">
                <a:solidFill>
                  <a:schemeClr val="tx1"/>
                </a:solidFill>
                <a:cs typeface="Times New Roman" pitchFamily="18" charset="0"/>
                <a:sym typeface="Wingdings" panose="05000000000000000000" pitchFamily="2" charset="2"/>
              </a:rPr>
              <a:t> may </a:t>
            </a:r>
            <a:r>
              <a:rPr lang="en-US" altLang="ja-JP" sz="2000" dirty="0">
                <a:solidFill>
                  <a:srgbClr val="C00000"/>
                </a:solidFill>
                <a:cs typeface="Times New Roman" pitchFamily="18" charset="0"/>
                <a:sym typeface="Wingdings" panose="05000000000000000000" pitchFamily="2" charset="2"/>
              </a:rPr>
              <a:t>Overwhelm</a:t>
            </a:r>
            <a:endParaRPr lang="en-US" sz="1800" b="0" i="1" dirty="0">
              <a:solidFill>
                <a:srgbClr val="C00000"/>
              </a:solidFill>
            </a:endParaRPr>
          </a:p>
        </p:txBody>
      </p:sp>
      <p:sp>
        <p:nvSpPr>
          <p:cNvPr id="6" name="Rectangle 5">
            <a:extLst>
              <a:ext uri="{FF2B5EF4-FFF2-40B4-BE49-F238E27FC236}">
                <a16:creationId xmlns:a16="http://schemas.microsoft.com/office/drawing/2014/main" id="{0DDED1AA-8B3E-0EDE-DF68-2BDD0800C3DF}"/>
              </a:ext>
            </a:extLst>
          </p:cNvPr>
          <p:cNvSpPr/>
          <p:nvPr/>
        </p:nvSpPr>
        <p:spPr>
          <a:xfrm>
            <a:off x="320793" y="6565514"/>
            <a:ext cx="1154863" cy="22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76789FCF-E7C3-0D96-D722-879FB10E30CB}"/>
              </a:ext>
            </a:extLst>
          </p:cNvPr>
          <p:cNvSpPr/>
          <p:nvPr/>
        </p:nvSpPr>
        <p:spPr>
          <a:xfrm>
            <a:off x="7989137" y="6453334"/>
            <a:ext cx="1154863" cy="40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3074" name="Picture 2">
            <a:extLst>
              <a:ext uri="{FF2B5EF4-FFF2-40B4-BE49-F238E27FC236}">
                <a16:creationId xmlns:a16="http://schemas.microsoft.com/office/drawing/2014/main" id="{33A7BCDF-9C1E-E500-F9A9-45ACBDF16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05239"/>
            <a:ext cx="506863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2CD0555D-0413-6E7F-C35E-0C06F1E66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8150" y="855935"/>
            <a:ext cx="3866008" cy="283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1EE0F553-2C87-2347-BEC2-E0C2F606D6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7" y="4129226"/>
            <a:ext cx="5112568" cy="271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a:extLst>
              <a:ext uri="{FF2B5EF4-FFF2-40B4-BE49-F238E27FC236}">
                <a16:creationId xmlns:a16="http://schemas.microsoft.com/office/drawing/2014/main" id="{3EEA036A-5541-EC4F-1E59-02402DA22E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8150" y="3695720"/>
            <a:ext cx="3866008" cy="315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44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7" y="0"/>
            <a:ext cx="8500990" cy="796473"/>
          </a:xfrm>
        </p:spPr>
        <p:txBody>
          <a:bodyPr/>
          <a:lstStyle/>
          <a:p>
            <a:r>
              <a:rPr lang="en-US" dirty="0" smtClean="0">
                <a:solidFill>
                  <a:schemeClr val="tx1"/>
                </a:solidFill>
              </a:rPr>
              <a:t>Taiwan</a:t>
            </a:r>
            <a:endParaRPr lang="en-SG" dirty="0">
              <a:solidFill>
                <a:srgbClr val="7030A0"/>
              </a:solidFill>
            </a:endParaRPr>
          </a:p>
        </p:txBody>
      </p:sp>
      <p:sp>
        <p:nvSpPr>
          <p:cNvPr id="4" name="TextBox 3"/>
          <p:cNvSpPr txBox="1"/>
          <p:nvPr/>
        </p:nvSpPr>
        <p:spPr>
          <a:xfrm>
            <a:off x="268726" y="968118"/>
            <a:ext cx="8553057"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b="1" u="sng" dirty="0" smtClean="0"/>
              <a:t>External Risk assessment</a:t>
            </a:r>
            <a:r>
              <a:rPr lang="en-US" sz="1400" dirty="0" smtClean="0"/>
              <a:t>: With semiconductor getting an increasingly larger share of exports, reliance becomes risky. Downside risks of actual semiconductor demand alongside lofty valuations of its leading semiconductor manufacturers. </a:t>
            </a:r>
          </a:p>
          <a:p>
            <a:pPr marL="285750" indent="-285750">
              <a:buFont typeface="Arial" panose="020B0604020202020204" pitchFamily="34" charset="0"/>
              <a:buChar char="•"/>
            </a:pPr>
            <a:r>
              <a:rPr lang="en-US" sz="1400" b="1" u="sng" dirty="0" smtClean="0"/>
              <a:t>Domestic Risk Assessment</a:t>
            </a:r>
            <a:r>
              <a:rPr lang="en-US" sz="1400" dirty="0" smtClean="0"/>
              <a:t>: Despite Q4’s GDP upward revision, 2025 GDP forecast was revised lower to 3.3% (</a:t>
            </a:r>
            <a:r>
              <a:rPr lang="en-US" sz="1400" dirty="0" err="1" smtClean="0"/>
              <a:t>prev</a:t>
            </a:r>
            <a:r>
              <a:rPr lang="en-US" sz="1400" dirty="0" smtClean="0"/>
              <a:t>: 3.1%) in part due to larger budget cuts. </a:t>
            </a:r>
            <a:r>
              <a:rPr lang="en-SG" sz="1400" kern="0" dirty="0" smtClean="0">
                <a:solidFill>
                  <a:srgbClr val="002060"/>
                </a:solidFill>
                <a:latin typeface="Arial" panose="020B0604020202020204" pitchFamily="34" charset="0"/>
                <a:cs typeface="Arial" panose="020B0604020202020204" pitchFamily="34" charset="0"/>
              </a:rPr>
              <a:t> </a:t>
            </a:r>
            <a:endParaRPr lang="en-US" sz="1400" dirty="0" smtClean="0"/>
          </a:p>
          <a:p>
            <a:pPr marL="285750" indent="-285750">
              <a:buFont typeface="Arial" panose="020B0604020202020204" pitchFamily="34" charset="0"/>
              <a:buChar char="•"/>
            </a:pPr>
            <a:r>
              <a:rPr lang="en-US" sz="1400" b="1" u="sng" dirty="0" smtClean="0"/>
              <a:t>CBC</a:t>
            </a:r>
            <a:r>
              <a:rPr lang="en-US" sz="1400" dirty="0" smtClean="0"/>
              <a:t>: A hold for now, as a hike is kept at bay given growth risks in coming quarters, while a cut is likely off the table as the CBC will also want to avert the situation of re-igniting the housing market after recent measures show signs of paying off. </a:t>
            </a:r>
            <a:r>
              <a:rPr lang="en-US" sz="1400" dirty="0"/>
              <a:t>We delay our expectation of a calibrated rate cut to Q3 from Q2 as inflation pressures remain </a:t>
            </a:r>
            <a:r>
              <a:rPr lang="en-US" sz="1400" dirty="0" smtClean="0"/>
              <a:t>unrelenting and growth remains resilient.</a:t>
            </a:r>
            <a:endParaRPr lang="en-US" sz="1400" dirty="0"/>
          </a:p>
        </p:txBody>
      </p:sp>
      <p:pic>
        <p:nvPicPr>
          <p:cNvPr id="3" name="Picture 2"/>
          <p:cNvPicPr>
            <a:picLocks noChangeAspect="1"/>
          </p:cNvPicPr>
          <p:nvPr/>
        </p:nvPicPr>
        <p:blipFill>
          <a:blip r:embed="rId3"/>
          <a:stretch>
            <a:fillRect/>
          </a:stretch>
        </p:blipFill>
        <p:spPr>
          <a:xfrm>
            <a:off x="268726" y="3284984"/>
            <a:ext cx="4190014" cy="2973558"/>
          </a:xfrm>
          <a:prstGeom prst="rect">
            <a:avLst/>
          </a:prstGeom>
        </p:spPr>
      </p:pic>
      <p:pic>
        <p:nvPicPr>
          <p:cNvPr id="5" name="Picture 4"/>
          <p:cNvPicPr>
            <a:picLocks noChangeAspect="1"/>
          </p:cNvPicPr>
          <p:nvPr/>
        </p:nvPicPr>
        <p:blipFill>
          <a:blip r:embed="rId4"/>
          <a:stretch>
            <a:fillRect/>
          </a:stretch>
        </p:blipFill>
        <p:spPr>
          <a:xfrm>
            <a:off x="4492392" y="3320028"/>
            <a:ext cx="4329391" cy="2950400"/>
          </a:xfrm>
          <a:prstGeom prst="rect">
            <a:avLst/>
          </a:prstGeom>
        </p:spPr>
      </p:pic>
    </p:spTree>
    <p:extLst>
      <p:ext uri="{BB962C8B-B14F-4D97-AF65-F5344CB8AC3E}">
        <p14:creationId xmlns:p14="http://schemas.microsoft.com/office/powerpoint/2010/main" val="765159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67" y="0"/>
            <a:ext cx="8500990" cy="796473"/>
          </a:xfrm>
        </p:spPr>
        <p:txBody>
          <a:bodyPr/>
          <a:lstStyle/>
          <a:p>
            <a:r>
              <a:rPr lang="en-US" dirty="0" smtClean="0">
                <a:solidFill>
                  <a:schemeClr val="tx1"/>
                </a:solidFill>
              </a:rPr>
              <a:t>Singapore</a:t>
            </a:r>
            <a:endParaRPr lang="en-SG" dirty="0">
              <a:solidFill>
                <a:srgbClr val="7030A0"/>
              </a:solidFill>
            </a:endParaRPr>
          </a:p>
        </p:txBody>
      </p:sp>
      <p:sp>
        <p:nvSpPr>
          <p:cNvPr id="4" name="TextBox 3"/>
          <p:cNvSpPr txBox="1"/>
          <p:nvPr/>
        </p:nvSpPr>
        <p:spPr>
          <a:xfrm>
            <a:off x="268726" y="968118"/>
            <a:ext cx="8553057" cy="2462213"/>
          </a:xfrm>
          <a:prstGeom prst="rect">
            <a:avLst/>
          </a:prstGeom>
          <a:noFill/>
          <a:ln>
            <a:noFill/>
          </a:ln>
        </p:spPr>
        <p:txBody>
          <a:bodyPr wrap="square" rtlCol="0">
            <a:spAutoFit/>
          </a:bodyPr>
          <a:lstStyle/>
          <a:p>
            <a:pPr marL="285750" indent="-285750" algn="just">
              <a:buFont typeface="Arial" panose="020B0604020202020204" pitchFamily="34" charset="0"/>
              <a:buChar char="•"/>
            </a:pPr>
            <a:r>
              <a:rPr lang="en-US" sz="1400" b="1" u="sng" dirty="0" smtClean="0"/>
              <a:t>External Risk assessment</a:t>
            </a:r>
            <a:r>
              <a:rPr lang="en-US" sz="1400" dirty="0" smtClean="0"/>
              <a:t>: US’ trade surplus with Singapore and Singapore-US FTA provides some kind of assurances on trade retaliation. </a:t>
            </a:r>
          </a:p>
          <a:p>
            <a:pPr marL="285750" indent="-285750" algn="just">
              <a:buFont typeface="Arial" panose="020B0604020202020204" pitchFamily="34" charset="0"/>
              <a:buChar char="•"/>
            </a:pPr>
            <a:r>
              <a:rPr lang="en-US" sz="1400" b="1" u="sng" dirty="0" smtClean="0"/>
              <a:t>Domestic Risk Assessment</a:t>
            </a:r>
            <a:r>
              <a:rPr lang="en-US" sz="1400" dirty="0" smtClean="0"/>
              <a:t>: A generous fiscal budget which incurs 0.6% of GDP deficit ought to buffer growth headwinds ahead. 2025 growth seen at 1-3% (2024: 4.4%). </a:t>
            </a:r>
          </a:p>
          <a:p>
            <a:pPr marL="285750" indent="-285750" algn="just">
              <a:buFont typeface="Arial" panose="020B0604020202020204" pitchFamily="34" charset="0"/>
              <a:buChar char="•"/>
            </a:pPr>
            <a:r>
              <a:rPr lang="en-US" sz="1400" b="1" u="sng" dirty="0" smtClean="0"/>
              <a:t>MAS</a:t>
            </a:r>
            <a:r>
              <a:rPr lang="en-US" sz="1400" dirty="0" smtClean="0"/>
              <a:t>: MAS has a high bar for further monetary easing, following January’s decision to reduce slope of appreciation path. Further easing in the form of a downward </a:t>
            </a:r>
            <a:r>
              <a:rPr lang="en-US" sz="1400" dirty="0" err="1" smtClean="0"/>
              <a:t>recentering</a:t>
            </a:r>
            <a:r>
              <a:rPr lang="en-US" sz="1400" dirty="0" smtClean="0"/>
              <a:t> of the mid-point of the S$NEER policy band necessitates a sharp global growth downturn. Meanwhile, even after the January’s easing, a positive slope (S$NEER appreciation bias) was retained to anchor inflation expectations whilst insuring against demand shocks by tempering S$NEER headroom (and attendant scope for SGD outperformance). Expect no further changes to MAS’ policy settings for the rest of the year. </a:t>
            </a:r>
          </a:p>
        </p:txBody>
      </p:sp>
      <p:pic>
        <p:nvPicPr>
          <p:cNvPr id="3" name="Picture 2"/>
          <p:cNvPicPr>
            <a:picLocks noChangeAspect="1"/>
          </p:cNvPicPr>
          <p:nvPr/>
        </p:nvPicPr>
        <p:blipFill>
          <a:blip r:embed="rId3"/>
          <a:stretch>
            <a:fillRect/>
          </a:stretch>
        </p:blipFill>
        <p:spPr>
          <a:xfrm>
            <a:off x="4482880" y="3463795"/>
            <a:ext cx="4327054" cy="3124440"/>
          </a:xfrm>
          <a:prstGeom prst="rect">
            <a:avLst/>
          </a:prstGeom>
        </p:spPr>
      </p:pic>
      <p:pic>
        <p:nvPicPr>
          <p:cNvPr id="5" name="Picture 4"/>
          <p:cNvPicPr>
            <a:picLocks noChangeAspect="1"/>
          </p:cNvPicPr>
          <p:nvPr/>
        </p:nvPicPr>
        <p:blipFill>
          <a:blip r:embed="rId4"/>
          <a:stretch>
            <a:fillRect/>
          </a:stretch>
        </p:blipFill>
        <p:spPr>
          <a:xfrm>
            <a:off x="311167" y="3524267"/>
            <a:ext cx="3925557" cy="3063968"/>
          </a:xfrm>
          <a:prstGeom prst="rect">
            <a:avLst/>
          </a:prstGeom>
        </p:spPr>
      </p:pic>
    </p:spTree>
    <p:extLst>
      <p:ext uri="{BB962C8B-B14F-4D97-AF65-F5344CB8AC3E}">
        <p14:creationId xmlns:p14="http://schemas.microsoft.com/office/powerpoint/2010/main" val="18116511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FX summary – Head(line Volatility) &amp; Tail (Risks)</a:t>
            </a:r>
            <a:endParaRPr lang="en-SG" dirty="0">
              <a:solidFill>
                <a:schemeClr val="tx1"/>
              </a:solidFill>
            </a:endParaRPr>
          </a:p>
        </p:txBody>
      </p:sp>
      <p:sp>
        <p:nvSpPr>
          <p:cNvPr id="3" name="Content Placeholder 2"/>
          <p:cNvSpPr>
            <a:spLocks noGrp="1"/>
          </p:cNvSpPr>
          <p:nvPr>
            <p:ph idx="1"/>
          </p:nvPr>
        </p:nvSpPr>
        <p:spPr/>
        <p:txBody>
          <a:bodyPr>
            <a:normAutofit fontScale="85000" lnSpcReduction="10000"/>
          </a:bodyPr>
          <a:lstStyle/>
          <a:p>
            <a:r>
              <a:rPr lang="en-US" sz="1200" b="1" dirty="0" smtClean="0"/>
              <a:t>Asia FX: </a:t>
            </a:r>
            <a:r>
              <a:rPr lang="en-US" sz="1200" dirty="0" smtClean="0"/>
              <a:t>USD may be prone to retaining Trump tariff premium despite bumpy two-way adjustments and should US exceptionalism hold. This would impart a distinct bearish bias for </a:t>
            </a:r>
            <a:r>
              <a:rPr lang="en-US" sz="1200" dirty="0" err="1" smtClean="0"/>
              <a:t>AxJ</a:t>
            </a:r>
            <a:r>
              <a:rPr lang="en-US" sz="1200" dirty="0" smtClean="0"/>
              <a:t> (or at least an absence of scope for sustained rebound) initially in 2025. Scope for negotiated compromises later in 2025 (or early-2026) could however set the stage for a cautious and measured recovery as </a:t>
            </a:r>
            <a:r>
              <a:rPr lang="en-US" sz="1200" dirty="0" err="1" smtClean="0"/>
              <a:t>AxJ</a:t>
            </a:r>
            <a:r>
              <a:rPr lang="en-US" sz="1200" dirty="0" smtClean="0"/>
              <a:t> risks are moderated accordingly. </a:t>
            </a:r>
          </a:p>
          <a:p>
            <a:r>
              <a:rPr lang="en-US" sz="1200" b="1" dirty="0" smtClean="0"/>
              <a:t>CNY: </a:t>
            </a:r>
            <a:r>
              <a:rPr lang="en-US" sz="1200" dirty="0" smtClean="0"/>
              <a:t>Trump’s watered-down tariffs to 10% (from 60% during campaigns) complemented by </a:t>
            </a:r>
            <a:r>
              <a:rPr lang="en-US" sz="1200" dirty="0" err="1" smtClean="0"/>
              <a:t>PBoC</a:t>
            </a:r>
            <a:r>
              <a:rPr lang="en-US" sz="1200" dirty="0" smtClean="0"/>
              <a:t> backstop, has helped RMB traction initially. But imposition of another 10% tariffs subsequently means potential of further trade conflict escalation is ever-present. Latent CNH fragility and downside risks remain intact for now. </a:t>
            </a:r>
          </a:p>
          <a:p>
            <a:r>
              <a:rPr lang="en-US" sz="1200" b="1" dirty="0" smtClean="0"/>
              <a:t>INR: </a:t>
            </a:r>
            <a:r>
              <a:rPr lang="en-US" sz="1200" dirty="0" smtClean="0"/>
              <a:t>Cyclical headwinds and structural impediments could conspire to impose sharper trade-off on policy easing by the RBI (justified as it is). Especially as improved fiscal consolidation targets appear stretched on the optimistic side. What’s more India’s loss of advantage from Russian oil also dims rupee at the margin. Some degree of hysteresis entailing lower rupee equilibrium limits rupee rebound, denying full reversion. </a:t>
            </a:r>
          </a:p>
          <a:p>
            <a:r>
              <a:rPr lang="en-US" sz="1200" b="1" dirty="0" smtClean="0"/>
              <a:t>KRW: </a:t>
            </a:r>
            <a:r>
              <a:rPr lang="en-US" sz="1200" dirty="0" smtClean="0"/>
              <a:t>Interim relief from domestic political woes may be renewed should elections be called. Nonetheless, National Pension Service hedging will temper excessive weakness. </a:t>
            </a:r>
          </a:p>
          <a:p>
            <a:r>
              <a:rPr lang="en-US" sz="1200" b="1" dirty="0" smtClean="0"/>
              <a:t>TWD: </a:t>
            </a:r>
            <a:r>
              <a:rPr lang="en-US" sz="1200" dirty="0" smtClean="0"/>
              <a:t>TWD remains vulnerable to risk-off episodes alongside allusion to </a:t>
            </a:r>
            <a:r>
              <a:rPr lang="en-US" sz="1200" dirty="0" err="1" smtClean="0"/>
              <a:t>defence</a:t>
            </a:r>
            <a:r>
              <a:rPr lang="en-US" sz="1200" dirty="0" smtClean="0"/>
              <a:t> arrangements under Trump 2.0. Easing by the CBC will remain cautious and calibrated in the months ahead. </a:t>
            </a:r>
          </a:p>
          <a:p>
            <a:r>
              <a:rPr lang="en-US" sz="1200" b="1" dirty="0" smtClean="0"/>
              <a:t>SGD</a:t>
            </a:r>
            <a:r>
              <a:rPr lang="en-US" sz="1200" dirty="0" smtClean="0"/>
              <a:t>: Slight reduction in slope of the S$NEER by the MAS not an outright bearish call as the modest and gradual appreciation stance is intact. Nonetheless, deference on USD swings will drive volatility for the small open economy especially in H2’25 as indirect tariff impact and direct loophole allegations remain key risks. </a:t>
            </a:r>
          </a:p>
          <a:p>
            <a:r>
              <a:rPr lang="en-US" sz="1200" b="1" dirty="0" smtClean="0"/>
              <a:t>IDR</a:t>
            </a:r>
            <a:r>
              <a:rPr lang="en-US" sz="1200" dirty="0" smtClean="0"/>
              <a:t>: Underperformance looks to persist amid a confluence of fiscal woes and global growth headwinds seeping through. Tensions between BI’s desire to ease and rupiah stability will persist. Further pressures could see tests to record lows re-emerging should USD volatility continue, even as BI attempts to temper weakness. </a:t>
            </a:r>
          </a:p>
          <a:p>
            <a:r>
              <a:rPr lang="en-US" sz="1200" b="1" dirty="0" smtClean="0"/>
              <a:t>MYR: </a:t>
            </a:r>
            <a:r>
              <a:rPr lang="en-US" sz="1200" dirty="0" smtClean="0"/>
              <a:t>Two-way volatility on swings in UST yields and US-China trade tensions; but solid fundamentals should more generally position MYR in a good standing for further outperformance against regional peers.  </a:t>
            </a:r>
          </a:p>
          <a:p>
            <a:r>
              <a:rPr lang="en-US" sz="1200" b="1" dirty="0" smtClean="0"/>
              <a:t>PHP: </a:t>
            </a:r>
            <a:r>
              <a:rPr lang="en-US" sz="1200" dirty="0" smtClean="0"/>
              <a:t>Growth headwinds both domestically and externally pressure PHP; but BSP’s interventions merely temper excessive volatility, not determine levels. Crucially, there can be no lines in the sand as dynamic FX stability-easing trade-off analysis in the context broader relative to </a:t>
            </a:r>
            <a:r>
              <a:rPr lang="en-US" sz="1200" dirty="0" err="1" smtClean="0"/>
              <a:t>AxJ</a:t>
            </a:r>
            <a:r>
              <a:rPr lang="en-US" sz="1200" dirty="0" smtClean="0"/>
              <a:t> valuation determine BSP backstop. </a:t>
            </a:r>
          </a:p>
          <a:p>
            <a:r>
              <a:rPr lang="en-US" sz="1200" b="1" dirty="0" smtClean="0"/>
              <a:t>THB: </a:t>
            </a:r>
            <a:r>
              <a:rPr lang="en-US" sz="1200" dirty="0" smtClean="0"/>
              <a:t>Volatility to persist and imply time sensitive vulnerability even as a firmer current account surplus aids prospect of recovery further out. Fiscal debt reckoning a risk to be watched even as ruling party solidifies position. </a:t>
            </a:r>
          </a:p>
          <a:p>
            <a:r>
              <a:rPr lang="en-US" sz="1200" b="1" dirty="0" smtClean="0"/>
              <a:t>VND</a:t>
            </a:r>
            <a:r>
              <a:rPr lang="en-US" sz="1200" dirty="0" smtClean="0"/>
              <a:t>: Diminished FX reserves will continue to weigh on VND prospect under Trump 2.0 and current account surplus imply that there is a significant risk of being targeted. </a:t>
            </a:r>
          </a:p>
          <a:p>
            <a:r>
              <a:rPr lang="en-US" sz="1200" b="1" dirty="0" smtClean="0"/>
              <a:t>AUD</a:t>
            </a:r>
            <a:r>
              <a:rPr lang="en-US" sz="1200" dirty="0" smtClean="0"/>
              <a:t>: </a:t>
            </a:r>
            <a:r>
              <a:rPr lang="en-US" sz="1200" dirty="0" err="1" smtClean="0"/>
              <a:t>Labour</a:t>
            </a:r>
            <a:r>
              <a:rPr lang="en-US" sz="1200" dirty="0" smtClean="0"/>
              <a:t> markets clouding RBA’s easing bath could backstop AUD’s decline. Furthermore, China’s fit and starts recovery will constrain. </a:t>
            </a:r>
            <a:endParaRPr lang="en-US" sz="1000" b="1" dirty="0" smtClean="0"/>
          </a:p>
          <a:p>
            <a:endParaRPr lang="en-SG" sz="1000" b="1" dirty="0"/>
          </a:p>
          <a:p>
            <a:endParaRPr lang="en-SG" sz="1000" b="1" dirty="0"/>
          </a:p>
          <a:p>
            <a:endParaRPr lang="en-US" sz="1000" dirty="0"/>
          </a:p>
          <a:p>
            <a:endParaRPr lang="en-US" sz="1000" b="1" dirty="0"/>
          </a:p>
          <a:p>
            <a:endParaRPr lang="en-US" sz="1000" dirty="0"/>
          </a:p>
          <a:p>
            <a:endParaRPr lang="en-SG" dirty="0"/>
          </a:p>
        </p:txBody>
      </p:sp>
    </p:spTree>
    <p:extLst>
      <p:ext uri="{BB962C8B-B14F-4D97-AF65-F5344CB8AC3E}">
        <p14:creationId xmlns:p14="http://schemas.microsoft.com/office/powerpoint/2010/main" val="1725331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3918" y="1023286"/>
            <a:ext cx="8862376" cy="5091066"/>
          </a:xfrm>
          <a:prstGeom prst="rect">
            <a:avLst/>
          </a:prstGeom>
          <a:noFill/>
          <a:ln/>
        </p:spPr>
        <p:txBody>
          <a:bodyPr lIns="98715" tIns="49357" rIns="98715" bIns="49357"/>
          <a:lstStyle/>
          <a:p>
            <a:r>
              <a:rPr lang="en-SG" sz="1000" b="1" dirty="0"/>
              <a:t>Important Information</a:t>
            </a:r>
            <a:endParaRPr lang="en-US" sz="1000" dirty="0"/>
          </a:p>
          <a:p>
            <a:r>
              <a:rPr lang="en-SG" sz="700" dirty="0"/>
              <a:t>This publication has been prepared by Mizuho Bank, Ltd. (“Mizuho”) and represents the views of the author.  It has not been prepared by an independent research department and it has not been prepared in accordance with legal requirements in any country or jurisdiction designed to promote the independence of investment research and is not subject to any prohibition on dealing ahead of the dissemination of investment research. </a:t>
            </a:r>
          </a:p>
          <a:p>
            <a:endParaRPr lang="en-US" sz="1700" dirty="0"/>
          </a:p>
          <a:p>
            <a:r>
              <a:rPr lang="en-SG" sz="1000" b="1" dirty="0"/>
              <a:t>Disclaimer</a:t>
            </a:r>
            <a:endParaRPr lang="en-US" sz="1000" dirty="0"/>
          </a:p>
          <a:p>
            <a:r>
              <a:rPr lang="en-SG" sz="700" dirty="0"/>
              <a:t>Unless otherwise stated, all views or opinions herein are solely those of the author(s) as of the date of this publication and are not to be relied upon as authoritative or taken in substitution for the exercise of judgement by any recipient, and are subject to change without notice. </a:t>
            </a:r>
            <a:endParaRPr lang="en-US" sz="700" dirty="0"/>
          </a:p>
          <a:p>
            <a:r>
              <a:rPr lang="en-SG" sz="700" dirty="0"/>
              <a:t>This publication has been prepared by Mizuho solely from publicly available information. Information contained herein and the data underlying it have been obtained from, or based upon, sources believed by us to be reliable, but no assurance can be given that the information, data or any computations based thereon are accurate or complete. This publication provides general background information only. It is information in summary form and does not purport to be complete</a:t>
            </a:r>
            <a:r>
              <a:rPr lang="en-SG" sz="700" b="1" dirty="0"/>
              <a:t>. </a:t>
            </a:r>
            <a:r>
              <a:rPr lang="en-SG" sz="700" dirty="0"/>
              <a:t>This publication has been prepared for information purposes only and is not intended by Mizuho or its affiliates to constitute investment, legal, accounting, tax or other advice of any kind and all recipients of this publication are advised to contact independent advisors in order to evaluate the publication, including, without limitation, the suitability of any security, commodity, futures contract or instrument or related derivative (hereinafter, a “financial instrument”), product or strategy herein described. This publication is not intended to be relied upon as advice to investors or potential investors and does not take into account investment objectives, financial situation or needs of any particular investor. It is not intended for persons who are Retail Clients within the meaning of the United Kingdom’s Financial Conduct Authority rules nor for persons who are restricted in accordance with US, Japanese, Singapore or any other applicable securities laws.</a:t>
            </a:r>
            <a:endParaRPr lang="en-US" sz="700" dirty="0"/>
          </a:p>
          <a:p>
            <a:r>
              <a:rPr lang="en-SG" sz="700" dirty="0"/>
              <a:t>This publication has been prepared for information purposes only and is not intended by Mizuho to market any financial instrument, product or service or serve as a recommendation to take or refrain from taking any particular course of action or participate in any trading or other strategy. This publication is not an offer to buy or sell or a solicitation of any offer to buy or sell any security or any of the assets, businesses or undertakings described herein, or any other financial instrument, nor is it an offer to participate in any trading or other strategy, nor a disclosure document under applicable laws, rules, regulations or guidelines. Nothing contained herein is in any way intended by Mizuho or its affiliates to offer, solicit and/or market any financial instrument, product or service, or to act as any inducement to enter into any contract or commitment whatsoever.  Neither the author, Mizuho nor any affiliate accepts any liability whatsoever with respect to the use of this publication or its contents </a:t>
            </a:r>
            <a:r>
              <a:rPr lang="en-US" sz="700" dirty="0"/>
              <a:t>or for any errors or omissions herein</a:t>
            </a:r>
            <a:r>
              <a:rPr lang="en-SG" sz="700" dirty="0"/>
              <a:t>.</a:t>
            </a:r>
            <a:endParaRPr lang="en-US" sz="700" dirty="0"/>
          </a:p>
          <a:p>
            <a:r>
              <a:rPr lang="en-SG" sz="700" dirty="0"/>
              <a:t>Mizuho and its affiliates, connected companies, employees or clients may take the other side of any order by you, enter into transactions contrary to any recommendations contained herein or have positions or make markets or act as principal or agent in transactions in any securities mentioned herein or derivative transactions relating thereto or perform or seek financial or advisory services for the issuers of those securities or financial instruments.</a:t>
            </a:r>
            <a:endParaRPr lang="en-US" sz="700" dirty="0"/>
          </a:p>
          <a:p>
            <a:r>
              <a:rPr lang="en-SG" sz="700" dirty="0"/>
              <a:t>All of the information contained in this publication is subject to further modification without prior notice and any and all opinions, forecasts, projections or forward-looking statements contained herein shall not be relied upon as facts nor relied upon as any indication of future results. Opinions stated in this publication are subject to change without notice. Future results may materially vary from such opinions, forecasts, projections or forward-looking statements. The information contained in this publication may not be current due to, among other things, changes in the financial markets or economic environment. </a:t>
            </a:r>
            <a:r>
              <a:rPr lang="en-US" sz="700" dirty="0"/>
              <a:t>Mizuho has no obligation to update any information contained in this publication. </a:t>
            </a:r>
            <a:r>
              <a:rPr lang="en-SG" sz="700" dirty="0"/>
              <a:t>Past performance is not indicative of future performance. </a:t>
            </a:r>
            <a:endParaRPr lang="en-US" sz="700" dirty="0"/>
          </a:p>
          <a:p>
            <a:r>
              <a:rPr lang="en-US" sz="700" dirty="0"/>
              <a:t>This is a strictly privileged and confidential publication. This publication contains information addressed only to a specific individual and is not intended for distribution to, or use by, any person other than the named addressee or any person or entity in any jurisdiction or country where such distribution or use would be contrary to law or regulation. Save with Mizuho’s prior written consent, you may not disclose, divulge, reproduce or furnish any information contained herein to any other party. Please notify the sender immediately if you have mistakenly received this publication.</a:t>
            </a:r>
          </a:p>
          <a:p>
            <a:r>
              <a:rPr lang="en-SG" sz="700" b="1" dirty="0"/>
              <a:t>Singapore</a:t>
            </a:r>
            <a:r>
              <a:rPr lang="en-SG" sz="700" dirty="0"/>
              <a:t>: Mizuho is licensed as a bank under the Banking Act (Chapter 19) of Singapore, and is regulated by the Monetary Authority of Singapore.</a:t>
            </a:r>
            <a:endParaRPr lang="en-US" sz="700" dirty="0"/>
          </a:p>
          <a:p>
            <a:r>
              <a:rPr lang="en-SG" sz="700" b="1" dirty="0"/>
              <a:t>Japan: </a:t>
            </a:r>
            <a:r>
              <a:rPr lang="en-SG" sz="700" dirty="0"/>
              <a:t>Mizuho is authorised and regulated by the Financial Services Agency of Japan.</a:t>
            </a:r>
            <a:endParaRPr lang="en-US" sz="700" dirty="0"/>
          </a:p>
          <a:p>
            <a:r>
              <a:rPr lang="en-SG" sz="700" b="1" dirty="0"/>
              <a:t>United Kingdom / European Economic Area: </a:t>
            </a:r>
            <a:r>
              <a:rPr lang="en-SG" sz="700" dirty="0"/>
              <a:t>In the UK, Mizuho is authorised by the Prudential Regulation Authority and subject to regulation by the Financial Conduct Authority and limited regulation by the Prudential Regulation Authority. Details about the extent of MHBK's regulation by the Prudential Regulation Authority are available upon request. This publication may also be distributed by Mizuho International plc (“MHI”). MHI is authorised by the Prudential Regulation Authority and regulated by the Financial Conduct Authority and the Prudential Regulation Authority.</a:t>
            </a:r>
            <a:endParaRPr lang="en-US" sz="700" dirty="0"/>
          </a:p>
          <a:p>
            <a:r>
              <a:rPr lang="en-SG" sz="700" b="1" dirty="0"/>
              <a:t>United States: </a:t>
            </a:r>
            <a:r>
              <a:rPr lang="en-SG" sz="700" dirty="0"/>
              <a:t>This publication is not a “research report” as defined in Commodity Futures Trading Commission (“CFTC”) Regulations 1.71 and 23.605. The content of publications distributed by Mizuho Securities USA Inc. (“MSUSA”) is the responsibility of MSUSA. The content of publications distributed directly to US customers by Mizuho is the responsibility of Mizuho. US investors must effect any order for a security that is the subject of this report through MSUSA. </a:t>
            </a:r>
            <a:endParaRPr lang="en-US" sz="700" dirty="0"/>
          </a:p>
          <a:p>
            <a:r>
              <a:rPr lang="en-SG" sz="700" dirty="0"/>
              <a:t>© 2014 Mizuho Bank Ltd. </a:t>
            </a:r>
            <a:endParaRPr lang="en-US" sz="700" dirty="0"/>
          </a:p>
          <a:p>
            <a:pPr marL="370179" indent="-370179">
              <a:spcBef>
                <a:spcPct val="20000"/>
              </a:spcBef>
              <a:buFont typeface="Arial" pitchFamily="34" charset="0"/>
              <a:buChar char="•"/>
              <a:defRPr/>
            </a:pPr>
            <a:endParaRPr kumimoji="1" lang="en-US" altLang="ja-JP" sz="1700" dirty="0">
              <a:latin typeface="Arial" pitchFamily="34" charset="0"/>
              <a:cs typeface="Arial" pitchFamily="34" charset="0"/>
            </a:endParaRPr>
          </a:p>
        </p:txBody>
      </p:sp>
      <p:sp>
        <p:nvSpPr>
          <p:cNvPr id="4" name="Title 1"/>
          <p:cNvSpPr>
            <a:spLocks noGrp="1"/>
          </p:cNvSpPr>
          <p:nvPr>
            <p:ph type="title"/>
          </p:nvPr>
        </p:nvSpPr>
        <p:spPr>
          <a:xfrm>
            <a:off x="320792" y="0"/>
            <a:ext cx="8500990" cy="796473"/>
          </a:xfrm>
        </p:spPr>
        <p:txBody>
          <a:bodyPr/>
          <a:lstStyle/>
          <a:p>
            <a:r>
              <a:rPr lang="en-US" dirty="0">
                <a:latin typeface="+mj-lt"/>
              </a:rPr>
              <a:t>Disclaimer</a:t>
            </a:r>
          </a:p>
        </p:txBody>
      </p:sp>
    </p:spTree>
    <p:extLst>
      <p:ext uri="{BB962C8B-B14F-4D97-AF65-F5344CB8AC3E}">
        <p14:creationId xmlns:p14="http://schemas.microsoft.com/office/powerpoint/2010/main" val="133435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2000" dirty="0">
                <a:solidFill>
                  <a:schemeClr val="tx1"/>
                </a:solidFill>
                <a:cs typeface="Times New Roman" pitchFamily="18" charset="0"/>
              </a:rPr>
              <a:t>1b. </a:t>
            </a:r>
            <a:r>
              <a:rPr lang="en-US" altLang="ja-JP" sz="2000" dirty="0">
                <a:solidFill>
                  <a:srgbClr val="7030A0"/>
                </a:solidFill>
                <a:cs typeface="Times New Roman" pitchFamily="18" charset="0"/>
              </a:rPr>
              <a:t>Immigration</a:t>
            </a:r>
            <a:r>
              <a:rPr lang="en-US" altLang="ja-JP" sz="2000" dirty="0">
                <a:solidFill>
                  <a:schemeClr val="accent6">
                    <a:lumMod val="75000"/>
                  </a:schemeClr>
                </a:solidFill>
                <a:cs typeface="Times New Roman" pitchFamily="18" charset="0"/>
              </a:rPr>
              <a:t> </a:t>
            </a:r>
            <a:r>
              <a:rPr lang="en-US" altLang="ja-JP" sz="2000" dirty="0">
                <a:solidFill>
                  <a:schemeClr val="tx1"/>
                </a:solidFill>
                <a:cs typeface="Times New Roman" pitchFamily="18" charset="0"/>
                <a:sym typeface="Wingdings" panose="05000000000000000000" pitchFamily="2" charset="2"/>
              </a:rPr>
              <a:t> Execution Matters. </a:t>
            </a:r>
            <a:r>
              <a:rPr lang="en-US" altLang="ja-JP" sz="2000" u="sng" dirty="0">
                <a:solidFill>
                  <a:srgbClr val="0070C0"/>
                </a:solidFill>
                <a:cs typeface="Times New Roman" pitchFamily="18" charset="0"/>
                <a:sym typeface="Wingdings" panose="05000000000000000000" pitchFamily="2" charset="2"/>
              </a:rPr>
              <a:t>Ultimate Risks</a:t>
            </a:r>
            <a:r>
              <a:rPr lang="en-US" altLang="ja-JP" sz="2000" dirty="0">
                <a:solidFill>
                  <a:schemeClr val="tx1"/>
                </a:solidFill>
                <a:cs typeface="Times New Roman" pitchFamily="18" charset="0"/>
                <a:sym typeface="Wingdings" panose="05000000000000000000" pitchFamily="2" charset="2"/>
              </a:rPr>
              <a:t> are </a:t>
            </a:r>
            <a:r>
              <a:rPr lang="en-US" altLang="ja-JP" sz="2000" dirty="0">
                <a:solidFill>
                  <a:srgbClr val="0070C0"/>
                </a:solidFill>
                <a:cs typeface="Times New Roman" pitchFamily="18" charset="0"/>
                <a:sym typeface="Wingdings" panose="05000000000000000000" pitchFamily="2" charset="2"/>
              </a:rPr>
              <a:t>Deflationary</a:t>
            </a:r>
            <a:r>
              <a:rPr lang="en-US" altLang="ja-JP" sz="2000" dirty="0">
                <a:solidFill>
                  <a:schemeClr val="tx1"/>
                </a:solidFill>
                <a:cs typeface="Times New Roman" pitchFamily="18" charset="0"/>
                <a:sym typeface="Wingdings" panose="05000000000000000000" pitchFamily="2" charset="2"/>
              </a:rPr>
              <a:t>.</a:t>
            </a:r>
            <a:endParaRPr lang="en-US" sz="1800" b="0" i="1" dirty="0">
              <a:solidFill>
                <a:schemeClr val="tx1"/>
              </a:solidFill>
            </a:endParaRPr>
          </a:p>
        </p:txBody>
      </p:sp>
      <p:sp>
        <p:nvSpPr>
          <p:cNvPr id="6" name="Rectangle 5">
            <a:extLst>
              <a:ext uri="{FF2B5EF4-FFF2-40B4-BE49-F238E27FC236}">
                <a16:creationId xmlns:a16="http://schemas.microsoft.com/office/drawing/2014/main" id="{0DDED1AA-8B3E-0EDE-DF68-2BDD0800C3DF}"/>
              </a:ext>
            </a:extLst>
          </p:cNvPr>
          <p:cNvSpPr/>
          <p:nvPr/>
        </p:nvSpPr>
        <p:spPr>
          <a:xfrm>
            <a:off x="320793" y="6565514"/>
            <a:ext cx="1154863" cy="22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Rectangle 15">
            <a:extLst>
              <a:ext uri="{FF2B5EF4-FFF2-40B4-BE49-F238E27FC236}">
                <a16:creationId xmlns:a16="http://schemas.microsoft.com/office/drawing/2014/main" id="{76789FCF-E7C3-0D96-D722-879FB10E30CB}"/>
              </a:ext>
            </a:extLst>
          </p:cNvPr>
          <p:cNvSpPr/>
          <p:nvPr/>
        </p:nvSpPr>
        <p:spPr>
          <a:xfrm>
            <a:off x="7989137" y="6453334"/>
            <a:ext cx="1154863" cy="404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8" name="Picture 7">
            <a:extLst>
              <a:ext uri="{FF2B5EF4-FFF2-40B4-BE49-F238E27FC236}">
                <a16:creationId xmlns:a16="http://schemas.microsoft.com/office/drawing/2014/main" id="{2B66FFE6-8ED1-CDBF-13CF-514517C17B89}"/>
              </a:ext>
            </a:extLst>
          </p:cNvPr>
          <p:cNvPicPr>
            <a:picLocks noChangeAspect="1"/>
          </p:cNvPicPr>
          <p:nvPr/>
        </p:nvPicPr>
        <p:blipFill>
          <a:blip r:embed="rId3"/>
          <a:stretch>
            <a:fillRect/>
          </a:stretch>
        </p:blipFill>
        <p:spPr>
          <a:xfrm>
            <a:off x="1" y="895027"/>
            <a:ext cx="4355976" cy="5760639"/>
          </a:xfrm>
          <a:prstGeom prst="rect">
            <a:avLst/>
          </a:prstGeom>
        </p:spPr>
      </p:pic>
      <p:pic>
        <p:nvPicPr>
          <p:cNvPr id="9" name="Picture 8">
            <a:extLst>
              <a:ext uri="{FF2B5EF4-FFF2-40B4-BE49-F238E27FC236}">
                <a16:creationId xmlns:a16="http://schemas.microsoft.com/office/drawing/2014/main" id="{2D522B5E-EF41-A403-377D-B29F700B8455}"/>
              </a:ext>
            </a:extLst>
          </p:cNvPr>
          <p:cNvPicPr>
            <a:picLocks noChangeAspect="1"/>
          </p:cNvPicPr>
          <p:nvPr/>
        </p:nvPicPr>
        <p:blipFill>
          <a:blip r:embed="rId4"/>
          <a:stretch>
            <a:fillRect/>
          </a:stretch>
        </p:blipFill>
        <p:spPr>
          <a:xfrm>
            <a:off x="4453760" y="878198"/>
            <a:ext cx="4621088" cy="2858488"/>
          </a:xfrm>
          <a:prstGeom prst="rect">
            <a:avLst/>
          </a:prstGeom>
        </p:spPr>
      </p:pic>
      <p:sp>
        <p:nvSpPr>
          <p:cNvPr id="11" name="TextBox 10">
            <a:extLst>
              <a:ext uri="{FF2B5EF4-FFF2-40B4-BE49-F238E27FC236}">
                <a16:creationId xmlns:a16="http://schemas.microsoft.com/office/drawing/2014/main" id="{26C1DD66-E676-BA18-8418-2883CD371445}"/>
              </a:ext>
            </a:extLst>
          </p:cNvPr>
          <p:cNvSpPr txBox="1"/>
          <p:nvPr/>
        </p:nvSpPr>
        <p:spPr>
          <a:xfrm>
            <a:off x="251520" y="6655666"/>
            <a:ext cx="1603896" cy="215444"/>
          </a:xfrm>
          <a:prstGeom prst="rect">
            <a:avLst/>
          </a:prstGeom>
          <a:noFill/>
          <a:ln>
            <a:noFill/>
          </a:ln>
        </p:spPr>
        <p:txBody>
          <a:bodyPr wrap="square">
            <a:spAutoFit/>
          </a:bodyPr>
          <a:lstStyle/>
          <a:p>
            <a:r>
              <a:rPr lang="en-US" sz="800" dirty="0">
                <a:solidFill>
                  <a:schemeClr val="tx1">
                    <a:lumMod val="50000"/>
                    <a:lumOff val="50000"/>
                  </a:schemeClr>
                </a:solidFill>
              </a:rPr>
              <a:t>source: visualcapitalist.com</a:t>
            </a:r>
          </a:p>
        </p:txBody>
      </p:sp>
      <p:pic>
        <p:nvPicPr>
          <p:cNvPr id="13" name="Picture 12">
            <a:extLst>
              <a:ext uri="{FF2B5EF4-FFF2-40B4-BE49-F238E27FC236}">
                <a16:creationId xmlns:a16="http://schemas.microsoft.com/office/drawing/2014/main" id="{18B79895-F9DC-7D1A-1476-D75D163C7EA2}"/>
              </a:ext>
            </a:extLst>
          </p:cNvPr>
          <p:cNvPicPr>
            <a:picLocks noChangeAspect="1"/>
          </p:cNvPicPr>
          <p:nvPr/>
        </p:nvPicPr>
        <p:blipFill>
          <a:blip r:embed="rId5"/>
          <a:stretch>
            <a:fillRect/>
          </a:stretch>
        </p:blipFill>
        <p:spPr>
          <a:xfrm>
            <a:off x="4860032" y="3742841"/>
            <a:ext cx="4032448" cy="3109003"/>
          </a:xfrm>
          <a:prstGeom prst="rect">
            <a:avLst/>
          </a:prstGeom>
        </p:spPr>
      </p:pic>
    </p:spTree>
    <p:extLst>
      <p:ext uri="{BB962C8B-B14F-4D97-AF65-F5344CB8AC3E}">
        <p14:creationId xmlns:p14="http://schemas.microsoft.com/office/powerpoint/2010/main" val="426274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2000" dirty="0">
                <a:solidFill>
                  <a:schemeClr val="tx1"/>
                </a:solidFill>
                <a:cs typeface="Times New Roman" pitchFamily="18" charset="0"/>
              </a:rPr>
              <a:t>1c. In fact, Trump 1.0 Reveals Inflation Contained &amp; Subsequent Demand Dent</a:t>
            </a:r>
            <a:endParaRPr lang="en-US" sz="1800" b="0" i="1" dirty="0">
              <a:solidFill>
                <a:schemeClr val="tx1"/>
              </a:solidFill>
            </a:endParaRPr>
          </a:p>
        </p:txBody>
      </p:sp>
      <p:pic>
        <p:nvPicPr>
          <p:cNvPr id="4" name="Picture 3">
            <a:extLst>
              <a:ext uri="{FF2B5EF4-FFF2-40B4-BE49-F238E27FC236}">
                <a16:creationId xmlns:a16="http://schemas.microsoft.com/office/drawing/2014/main" id="{83171C78-0D1A-271D-11FF-6E0368405F88}"/>
              </a:ext>
            </a:extLst>
          </p:cNvPr>
          <p:cNvPicPr>
            <a:picLocks noChangeAspect="1"/>
          </p:cNvPicPr>
          <p:nvPr/>
        </p:nvPicPr>
        <p:blipFill>
          <a:blip r:embed="rId3"/>
          <a:stretch>
            <a:fillRect/>
          </a:stretch>
        </p:blipFill>
        <p:spPr>
          <a:xfrm>
            <a:off x="0" y="836713"/>
            <a:ext cx="4644008" cy="3312368"/>
          </a:xfrm>
          <a:prstGeom prst="rect">
            <a:avLst/>
          </a:prstGeom>
        </p:spPr>
      </p:pic>
      <p:sp>
        <p:nvSpPr>
          <p:cNvPr id="5" name="Rectangle 4">
            <a:extLst>
              <a:ext uri="{FF2B5EF4-FFF2-40B4-BE49-F238E27FC236}">
                <a16:creationId xmlns:a16="http://schemas.microsoft.com/office/drawing/2014/main" id="{F31F09BE-336D-2E2A-C4E2-106336B2CE25}"/>
              </a:ext>
            </a:extLst>
          </p:cNvPr>
          <p:cNvSpPr/>
          <p:nvPr/>
        </p:nvSpPr>
        <p:spPr>
          <a:xfrm>
            <a:off x="2411759" y="1901718"/>
            <a:ext cx="648073" cy="2247363"/>
          </a:xfrm>
          <a:prstGeom prst="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6" name="Rounded Rectangular Callout 8">
            <a:extLst>
              <a:ext uri="{FF2B5EF4-FFF2-40B4-BE49-F238E27FC236}">
                <a16:creationId xmlns:a16="http://schemas.microsoft.com/office/drawing/2014/main" id="{989797A0-33AD-5B4A-B733-714078107D47}"/>
              </a:ext>
            </a:extLst>
          </p:cNvPr>
          <p:cNvSpPr/>
          <p:nvPr/>
        </p:nvSpPr>
        <p:spPr>
          <a:xfrm rot="16200000">
            <a:off x="1052364" y="681206"/>
            <a:ext cx="560949" cy="2024088"/>
          </a:xfrm>
          <a:prstGeom prst="wedgeRoundRectCallout">
            <a:avLst>
              <a:gd name="adj1" fmla="val -28965"/>
              <a:gd name="adj2" fmla="val 76213"/>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a:solidFill>
                  <a:srgbClr val="7030A0"/>
                </a:solidFill>
              </a:rPr>
              <a:t>Trump 1.0 tariffs not outright inflationary. Fed need not hastily reverse course.</a:t>
            </a:r>
            <a:endParaRPr lang="en-SG" sz="1600" dirty="0">
              <a:solidFill>
                <a:srgbClr val="7030A0"/>
              </a:solidFill>
            </a:endParaRPr>
          </a:p>
        </p:txBody>
      </p:sp>
      <p:pic>
        <p:nvPicPr>
          <p:cNvPr id="1026" name="Picture 2">
            <a:extLst>
              <a:ext uri="{FF2B5EF4-FFF2-40B4-BE49-F238E27FC236}">
                <a16:creationId xmlns:a16="http://schemas.microsoft.com/office/drawing/2014/main" id="{4073E358-8AEB-E7C6-F2E2-9E2196E99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512" y="842987"/>
            <a:ext cx="4307813" cy="330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432DEC8-B997-D7EE-6C4F-2D40413EAA6F}"/>
              </a:ext>
            </a:extLst>
          </p:cNvPr>
          <p:cNvPicPr>
            <a:picLocks noChangeAspect="1"/>
          </p:cNvPicPr>
          <p:nvPr/>
        </p:nvPicPr>
        <p:blipFill>
          <a:blip r:embed="rId5"/>
          <a:stretch>
            <a:fillRect/>
          </a:stretch>
        </p:blipFill>
        <p:spPr>
          <a:xfrm>
            <a:off x="5674950" y="4509120"/>
            <a:ext cx="3169662" cy="1820328"/>
          </a:xfrm>
          <a:prstGeom prst="rect">
            <a:avLst/>
          </a:prstGeom>
        </p:spPr>
      </p:pic>
      <p:pic>
        <p:nvPicPr>
          <p:cNvPr id="10" name="Picture 9">
            <a:extLst>
              <a:ext uri="{FF2B5EF4-FFF2-40B4-BE49-F238E27FC236}">
                <a16:creationId xmlns:a16="http://schemas.microsoft.com/office/drawing/2014/main" id="{DD2AC83F-13C2-FB39-274C-10CDCCC4DE84}"/>
              </a:ext>
            </a:extLst>
          </p:cNvPr>
          <p:cNvPicPr>
            <a:picLocks noChangeAspect="1"/>
          </p:cNvPicPr>
          <p:nvPr/>
        </p:nvPicPr>
        <p:blipFill>
          <a:blip r:embed="rId6"/>
          <a:stretch>
            <a:fillRect/>
          </a:stretch>
        </p:blipFill>
        <p:spPr>
          <a:xfrm>
            <a:off x="1259632" y="4231235"/>
            <a:ext cx="4392489" cy="2612245"/>
          </a:xfrm>
          <a:prstGeom prst="rect">
            <a:avLst/>
          </a:prstGeom>
        </p:spPr>
      </p:pic>
    </p:spTree>
    <p:extLst>
      <p:ext uri="{BB962C8B-B14F-4D97-AF65-F5344CB8AC3E}">
        <p14:creationId xmlns:p14="http://schemas.microsoft.com/office/powerpoint/2010/main" val="428330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a:cs typeface="Times New Roman" pitchFamily="18" charset="0"/>
              </a:rPr>
              <a:t>2a. Fed’s </a:t>
            </a:r>
            <a:r>
              <a:rPr lang="en-US" altLang="ja-JP" sz="1800" dirty="0">
                <a:solidFill>
                  <a:srgbClr val="0000FF"/>
                </a:solidFill>
                <a:cs typeface="Times New Roman" pitchFamily="18" charset="0"/>
              </a:rPr>
              <a:t>Restrictive Stance </a:t>
            </a:r>
            <a:r>
              <a:rPr lang="en-US" altLang="ja-JP" sz="1800" dirty="0">
                <a:cs typeface="Times New Roman" pitchFamily="18" charset="0"/>
              </a:rPr>
              <a:t>Leaves Scope for More Easing than the “Dot Plot” Suggests</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47198" y="836712"/>
            <a:ext cx="4524802" cy="2880319"/>
          </a:xfrm>
          <a:prstGeom prst="rect">
            <a:avLst/>
          </a:prstGeom>
        </p:spPr>
      </p:pic>
      <p:pic>
        <p:nvPicPr>
          <p:cNvPr id="5" name="Picture 4"/>
          <p:cNvPicPr>
            <a:picLocks noChangeAspect="1"/>
          </p:cNvPicPr>
          <p:nvPr/>
        </p:nvPicPr>
        <p:blipFill>
          <a:blip r:embed="rId4"/>
          <a:stretch>
            <a:fillRect/>
          </a:stretch>
        </p:blipFill>
        <p:spPr>
          <a:xfrm>
            <a:off x="47198" y="3717032"/>
            <a:ext cx="4524802" cy="2917582"/>
          </a:xfrm>
          <a:prstGeom prst="rect">
            <a:avLst/>
          </a:prstGeom>
        </p:spPr>
      </p:pic>
      <p:pic>
        <p:nvPicPr>
          <p:cNvPr id="6" name="Picture 5"/>
          <p:cNvPicPr>
            <a:picLocks noChangeAspect="1"/>
          </p:cNvPicPr>
          <p:nvPr/>
        </p:nvPicPr>
        <p:blipFill>
          <a:blip r:embed="rId5"/>
          <a:stretch>
            <a:fillRect/>
          </a:stretch>
        </p:blipFill>
        <p:spPr>
          <a:xfrm>
            <a:off x="4716016" y="1124744"/>
            <a:ext cx="4426977" cy="5112568"/>
          </a:xfrm>
          <a:prstGeom prst="rect">
            <a:avLst/>
          </a:prstGeom>
        </p:spPr>
      </p:pic>
    </p:spTree>
    <p:extLst>
      <p:ext uri="{BB962C8B-B14F-4D97-AF65-F5344CB8AC3E}">
        <p14:creationId xmlns:p14="http://schemas.microsoft.com/office/powerpoint/2010/main" val="390921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D5C950BF-216A-F443-EA05-351D37EB3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1" y="3486157"/>
            <a:ext cx="4671624" cy="31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ja-JP" sz="1800" dirty="0">
                <a:cs typeface="Times New Roman" pitchFamily="18" charset="0"/>
              </a:rPr>
              <a:t>2b. Whereas US Household</a:t>
            </a:r>
            <a:r>
              <a:rPr lang="en-US" sz="1800" dirty="0">
                <a:solidFill>
                  <a:schemeClr val="tx1"/>
                </a:solidFill>
              </a:rPr>
              <a:t> </a:t>
            </a:r>
            <a:r>
              <a:rPr lang="en-US" sz="1800" dirty="0">
                <a:solidFill>
                  <a:srgbClr val="0000FF"/>
                </a:solidFill>
              </a:rPr>
              <a:t>Cash-flow Constraints </a:t>
            </a:r>
            <a:r>
              <a:rPr lang="en-US" sz="1800" dirty="0">
                <a:solidFill>
                  <a:srgbClr val="FF0000"/>
                </a:solidFill>
              </a:rPr>
              <a:t>Threaten Demand Resilience</a:t>
            </a:r>
          </a:p>
        </p:txBody>
      </p:sp>
      <p:sp>
        <p:nvSpPr>
          <p:cNvPr id="3" name="Text Box 22">
            <a:extLst>
              <a:ext uri="{FF2B5EF4-FFF2-40B4-BE49-F238E27FC236}">
                <a16:creationId xmlns:a16="http://schemas.microsoft.com/office/drawing/2014/main" id="{22083F15-447A-5F18-1CD9-931EC98713C6}"/>
              </a:ext>
            </a:extLst>
          </p:cNvPr>
          <p:cNvSpPr txBox="1">
            <a:spLocks noChangeArrowheads="1"/>
          </p:cNvSpPr>
          <p:nvPr/>
        </p:nvSpPr>
        <p:spPr bwMode="auto">
          <a:xfrm>
            <a:off x="6444208" y="6669360"/>
            <a:ext cx="1838794"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Chart from Bloomberg, San Francisco Fed, </a:t>
            </a:r>
          </a:p>
        </p:txBody>
      </p:sp>
      <p:pic>
        <p:nvPicPr>
          <p:cNvPr id="5" name="Picture 4">
            <a:extLst>
              <a:ext uri="{FF2B5EF4-FFF2-40B4-BE49-F238E27FC236}">
                <a16:creationId xmlns:a16="http://schemas.microsoft.com/office/drawing/2014/main" id="{003F3732-DA11-02BE-B8C7-FA9B7849E021}"/>
              </a:ext>
            </a:extLst>
          </p:cNvPr>
          <p:cNvPicPr>
            <a:picLocks noChangeAspect="1"/>
          </p:cNvPicPr>
          <p:nvPr/>
        </p:nvPicPr>
        <p:blipFill>
          <a:blip r:embed="rId4"/>
          <a:stretch>
            <a:fillRect/>
          </a:stretch>
        </p:blipFill>
        <p:spPr>
          <a:xfrm>
            <a:off x="4764375" y="908720"/>
            <a:ext cx="4327559" cy="5570768"/>
          </a:xfrm>
          <a:prstGeom prst="rect">
            <a:avLst/>
          </a:prstGeom>
        </p:spPr>
      </p:pic>
      <p:cxnSp>
        <p:nvCxnSpPr>
          <p:cNvPr id="10" name="Straight Arrow Connector 9"/>
          <p:cNvCxnSpPr/>
          <p:nvPr/>
        </p:nvCxnSpPr>
        <p:spPr>
          <a:xfrm flipV="1">
            <a:off x="4182255" y="4457064"/>
            <a:ext cx="289460" cy="573453"/>
          </a:xfrm>
          <a:prstGeom prst="straightConnector1">
            <a:avLst/>
          </a:prstGeom>
          <a:ln w="63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4034240" y="4221088"/>
            <a:ext cx="292745" cy="838436"/>
          </a:xfrm>
          <a:prstGeom prst="straightConnector1">
            <a:avLst/>
          </a:prstGeom>
          <a:ln w="63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A672B3D9-EA75-A6D2-71BC-63E566D2A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7" y="827997"/>
            <a:ext cx="4656487" cy="272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57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a:cs typeface="Times New Roman" pitchFamily="18" charset="0"/>
              </a:rPr>
              <a:t>2c. Especially as Tight Conditions Preside Over Softer Jobs-Wage Confidence</a:t>
            </a:r>
            <a:endParaRPr lang="en-US" sz="1800" dirty="0">
              <a:solidFill>
                <a:srgbClr val="FF0000"/>
              </a:solidFill>
            </a:endParaRPr>
          </a:p>
        </p:txBody>
      </p:sp>
      <p:pic>
        <p:nvPicPr>
          <p:cNvPr id="5122" name="Picture 2">
            <a:extLst>
              <a:ext uri="{FF2B5EF4-FFF2-40B4-BE49-F238E27FC236}">
                <a16:creationId xmlns:a16="http://schemas.microsoft.com/office/drawing/2014/main" id="{C8FDD3DB-1889-70AE-DFF4-1E1472491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82" y="898045"/>
            <a:ext cx="4276550" cy="551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DBB1B3BC-2C11-6F15-B908-1E71609C2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021" y="898045"/>
            <a:ext cx="4583483" cy="551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76899"/>
      </p:ext>
    </p:extLst>
  </p:cSld>
  <p:clrMapOvr>
    <a:masterClrMapping/>
  </p:clrMapOvr>
</p:sld>
</file>

<file path=ppt/theme/theme1.xml><?xml version="1.0" encoding="utf-8"?>
<a:theme xmlns:a="http://schemas.openxmlformats.org/drawingml/2006/main" name="160237-Mizuho-FF-PPT-Template-Panacee-A4">
  <a:themeElements>
    <a:clrScheme name="Future Frame">
      <a:dk1>
        <a:srgbClr val="000000"/>
      </a:dk1>
      <a:lt1>
        <a:srgbClr val="FFFFFF"/>
      </a:lt1>
      <a:dk2>
        <a:srgbClr val="140078"/>
      </a:dk2>
      <a:lt2>
        <a:srgbClr val="CCCCCC"/>
      </a:lt2>
      <a:accent1>
        <a:srgbClr val="85C0DB"/>
      </a:accent1>
      <a:accent2>
        <a:srgbClr val="E9C45C"/>
      </a:accent2>
      <a:accent3>
        <a:srgbClr val="8EBA69"/>
      </a:accent3>
      <a:accent4>
        <a:srgbClr val="FF9797"/>
      </a:accent4>
      <a:accent5>
        <a:srgbClr val="A791B3"/>
      </a:accent5>
      <a:accent6>
        <a:srgbClr val="EB9864"/>
      </a:accent6>
      <a:hlink>
        <a:srgbClr val="006FBC"/>
      </a:hlink>
      <a:folHlink>
        <a:srgbClr val="00A5E3"/>
      </a:folHlink>
    </a:clrScheme>
    <a:fontScheme name="Mizuho 2016">
      <a:majorFont>
        <a:latin typeface="Arial"/>
        <a:ea typeface="MS PGothic"/>
        <a:cs typeface="Arial"/>
      </a:majorFont>
      <a:minorFont>
        <a:latin typeface="Arial"/>
        <a:ea typeface="MS PGothic"/>
        <a:cs typeface="Arial"/>
      </a:minorFont>
    </a:fontScheme>
    <a:fmtScheme name="Mizuho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lumMod val="50000"/>
            </a:schemeClr>
          </a:solidFill>
        </a:ln>
      </a:spPr>
      <a:bodyPr wrap="square" rtlCol="0">
        <a:spAutoFit/>
      </a:bodyPr>
      <a:lstStyle>
        <a:defPPr>
          <a:defRPr sz="1400" dirty="0"/>
        </a:defPPr>
      </a:lstStyle>
    </a:txDef>
  </a:objectDefaults>
  <a:extraClrSchemeLst/>
  <a:extLst>
    <a:ext uri="{05A4C25C-085E-4340-85A3-A5531E510DB2}">
      <thm15:themeFamily xmlns:thm15="http://schemas.microsoft.com/office/thememl/2012/main" name="160237-Mizuho-FF-PPT-Template-Panacee-A4-v12.potx" id="{4F088A2F-1C72-4473-B8B0-B9AF2AB4BA45}" vid="{77905348-0567-40CD-9A19-2A19487EDF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{C1841F40-AFFE-48BC-8281-9E98AD62C2E8}</Item>
  <Item xmlns="" name="ShapesMap_Charts">{"{C1841F40-AFFE-48BC-8281-9E98AD62C2E8}":{"1165":{},"2722":{},"2730":{},"2731":{},"2732":{},"2733":{},"2734":{},"2738":{},"2739":{},"2741":{},"2744":{},"2745":{},"2746":{},"2747":{},"2748":{},"2749":{},"2750":{},"2751":{},"2752":{},"2753":{},"2754":{},"2755":{},"2756":{},"2757":{},"2758":{},"2759":{},"2760":{},"2761":{},"2762":{},"2763":{},"2764":{},"2765":{},"2766":{},"2767":{},"2768":{},"2769":{},"2770":{},"2771":{},"2772":{},"2774":{},"2775":{},"2776":{},"2777":{}}}</Item>
</BBSettings>
</file>

<file path=customXml/itemProps1.xml><?xml version="1.0" encoding="utf-8"?>
<ds:datastoreItem xmlns:ds="http://schemas.openxmlformats.org/officeDocument/2006/customXml" ds:itemID="{234DF27E-10AF-44F6-9974-369CA488C56A}">
  <ds:schemaRefs>
    <ds:schemaRef ds:uri="http://schemas.bloomberg.com/settings/1.0"/>
    <ds:schemaRef ds:uri=""/>
  </ds:schemaRefs>
</ds:datastoreItem>
</file>

<file path=docMetadata/LabelInfo.xml><?xml version="1.0" encoding="utf-8"?>
<clbl:labelList xmlns:clbl="http://schemas.microsoft.com/office/2020/mipLabelMetadata">
  <clbl:label id="{82d18b8f-371e-4bff-96a7-ed58e851144e}" enabled="1" method="Standard" siteId="{edf3561f-3b56-42a5-b81e-cd2b3c62e4de}" removed="0"/>
</clbl:labelList>
</file>

<file path=docProps/app.xml><?xml version="1.0" encoding="utf-8"?>
<Properties xmlns="http://schemas.openxmlformats.org/officeDocument/2006/extended-properties" xmlns:vt="http://schemas.openxmlformats.org/officeDocument/2006/docPropsVTypes">
  <TotalTime>131337</TotalTime>
  <Words>11570</Words>
  <Application>Microsoft Office PowerPoint</Application>
  <PresentationFormat>On-screen Show (4:3)</PresentationFormat>
  <Paragraphs>568</Paragraphs>
  <Slides>43</Slides>
  <Notes>42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Aptos</vt:lpstr>
      <vt:lpstr>DengXian</vt:lpstr>
      <vt:lpstr>MS Mincho</vt:lpstr>
      <vt:lpstr>MS PGothic</vt:lpstr>
      <vt:lpstr>Yu Gothic</vt:lpstr>
      <vt:lpstr>Arial</vt:lpstr>
      <vt:lpstr>Arial Narrow</vt:lpstr>
      <vt:lpstr>Book Antiqua</vt:lpstr>
      <vt:lpstr>Calibri</vt:lpstr>
      <vt:lpstr>Century</vt:lpstr>
      <vt:lpstr>Courier New</vt:lpstr>
      <vt:lpstr>Symbol</vt:lpstr>
      <vt:lpstr>Times New Roman</vt:lpstr>
      <vt:lpstr>Wingdings</vt:lpstr>
      <vt:lpstr>Wingdings 2</vt:lpstr>
      <vt:lpstr>160237-Mizuho-FF-PPT-Template-Panacee-A4</vt:lpstr>
      <vt:lpstr> Trump 2.0 – New World Order Overdue or Overblown?      </vt:lpstr>
      <vt:lpstr>1. Trumpflation May Not be as Reflationary as Currently Assumed</vt:lpstr>
      <vt:lpstr>1a-i. Energy/Oil: US Energy Dynamics &amp; Posturing to Dis-inflate? </vt:lpstr>
      <vt:lpstr>1a-ii. Oil: Despite Geopolitics, US Energy Ascendancy Ambitions may Overwhelm</vt:lpstr>
      <vt:lpstr>1b. Immigration  Execution Matters. Ultimate Risks are Deflationary.</vt:lpstr>
      <vt:lpstr>1c. In fact, Trump 1.0 Reveals Inflation Contained &amp; Subsequent Demand Dent</vt:lpstr>
      <vt:lpstr>2a. Fed’s Restrictive Stance Leaves Scope for More Easing than the “Dot Plot” Suggests</vt:lpstr>
      <vt:lpstr>2b. Whereas US Household Cash-flow Constraints Threaten Demand Resilience</vt:lpstr>
      <vt:lpstr>2c. Especially as Tight Conditions Preside Over Softer Jobs-Wage Confidence</vt:lpstr>
      <vt:lpstr>2d. Front-Loading Not Necessarily Forestalling “Too High for too Long”</vt:lpstr>
      <vt:lpstr>3a. The “Bessent Effect”: A Dis-inflationary, Lower Yield Path to Higher Growth?</vt:lpstr>
      <vt:lpstr>3b. Enough for Direction of Travel to Surprise … But Interest Rates Must Be Part of the Answer!</vt:lpstr>
      <vt:lpstr>4a. Lower Rates as the “Bridge” to (&amp; From) Three-3s  The One Ring!</vt:lpstr>
      <vt:lpstr>4b. Caveat is that the Structural View is for Higher Term Premium Beyond Cyclical Forces</vt:lpstr>
      <vt:lpstr>USD Policy Tensions  Soft-Landing for USD  Cool, Not Crash</vt:lpstr>
      <vt:lpstr>5a. USD to Mellow: As a Conspiracy of Fears Subside &amp; Fed Relents</vt:lpstr>
      <vt:lpstr>5b. USD: Atypical Late-Stage USD Strength</vt:lpstr>
      <vt:lpstr>5c. Whereas, EUR is Compromised.  So, USD May be Tempered</vt:lpstr>
      <vt:lpstr>5d. FX - JPY-BoJ Risks: Trump 2.0 Heightens Inherent Volatility &amp; Emboldens “Carry” for Now</vt:lpstr>
      <vt:lpstr>6a. The Impossible Trinity of Trump Tariffs</vt:lpstr>
      <vt:lpstr>6b-i. Reciprocal Tariffs: Silver Linings (to Dial-Back) … </vt:lpstr>
      <vt:lpstr>6b – ii. Reciprocal Tariffs: … or Spiral Risks From Escalation &amp; Additivity</vt:lpstr>
      <vt:lpstr>8. Policy Outlook</vt:lpstr>
      <vt:lpstr>9. FX Outlook</vt:lpstr>
      <vt:lpstr>EM-Asia: Shoring Up Defences on Multiple Fronts </vt:lpstr>
      <vt:lpstr>Tariffs in Focus – Will EM Asia be Targeted? </vt:lpstr>
      <vt:lpstr>Goods with Highest Weighted Net Tariffs</vt:lpstr>
      <vt:lpstr>By Goods – Key Sensitive areas?</vt:lpstr>
      <vt:lpstr>FX Volatility – Forcing the Hands of EM Asia Central Banks?</vt:lpstr>
      <vt:lpstr>EM Asia Central Banks – Interventions Toolkit</vt:lpstr>
      <vt:lpstr>Brief Recap Of Past Few Months – Surprises Underscore Tricky Balancing Act</vt:lpstr>
      <vt:lpstr>Thailand</vt:lpstr>
      <vt:lpstr>Philippines</vt:lpstr>
      <vt:lpstr>Indonesia</vt:lpstr>
      <vt:lpstr>South Korea</vt:lpstr>
      <vt:lpstr>Vietnam </vt:lpstr>
      <vt:lpstr>Australia</vt:lpstr>
      <vt:lpstr>Malaysia</vt:lpstr>
      <vt:lpstr>India</vt:lpstr>
      <vt:lpstr>Taiwan</vt:lpstr>
      <vt:lpstr>Singapore</vt:lpstr>
      <vt:lpstr>FX summary – Head(line Volatility) &amp; Tail (Risks)</vt:lpstr>
      <vt:lpstr>Disclaimer</vt:lpstr>
    </vt:vector>
  </TitlesOfParts>
  <Company>Mizuho Bank,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 Fair In Love &amp; War?</dc:title>
  <dc:creator>Huani</dc:creator>
  <cp:lastModifiedBy>Tan Jing Yi</cp:lastModifiedBy>
  <cp:revision>2836</cp:revision>
  <cp:lastPrinted>2020-01-20T08:53:48Z</cp:lastPrinted>
  <dcterms:created xsi:type="dcterms:W3CDTF">2019-10-08T01:37:15Z</dcterms:created>
  <dcterms:modified xsi:type="dcterms:W3CDTF">2025-03-04T02:41:15Z</dcterms:modified>
</cp:coreProperties>
</file>