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1353" r:id="rId2"/>
    <p:sldId id="1354" r:id="rId3"/>
    <p:sldId id="1355" r:id="rId4"/>
    <p:sldId id="1356" r:id="rId5"/>
    <p:sldId id="1357" r:id="rId6"/>
    <p:sldId id="1358" r:id="rId7"/>
    <p:sldId id="1359" r:id="rId8"/>
    <p:sldId id="1360" r:id="rId9"/>
    <p:sldId id="1361" r:id="rId10"/>
    <p:sldId id="1362" r:id="rId11"/>
    <p:sldId id="1363" r:id="rId12"/>
    <p:sldId id="1364" r:id="rId13"/>
    <p:sldId id="1365" r:id="rId14"/>
    <p:sldId id="1366" r:id="rId15"/>
    <p:sldId id="1339" r:id="rId16"/>
    <p:sldId id="1340" r:id="rId17"/>
    <p:sldId id="1341" r:id="rId18"/>
    <p:sldId id="1342" r:id="rId19"/>
    <p:sldId id="1343" r:id="rId20"/>
    <p:sldId id="1329" r:id="rId21"/>
    <p:sldId id="1346" r:id="rId22"/>
    <p:sldId id="1347" r:id="rId23"/>
    <p:sldId id="1317" r:id="rId24"/>
    <p:sldId id="1348" r:id="rId25"/>
    <p:sldId id="1349" r:id="rId26"/>
    <p:sldId id="1350" r:id="rId27"/>
    <p:sldId id="1351" r:id="rId28"/>
    <p:sldId id="1352" r:id="rId29"/>
    <p:sldId id="1336" r:id="rId30"/>
    <p:sldId id="131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00FF"/>
    <a:srgbClr val="660033"/>
    <a:srgbClr val="FF9900"/>
    <a:srgbClr val="C2FC64"/>
    <a:srgbClr val="140078"/>
    <a:srgbClr val="C4DA2D"/>
    <a:srgbClr val="FCFDFB"/>
    <a:srgbClr val="129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78023" autoAdjust="0"/>
  </p:normalViewPr>
  <p:slideViewPr>
    <p:cSldViewPr>
      <p:cViewPr varScale="1">
        <p:scale>
          <a:sx n="127" d="100"/>
          <a:sy n="127" d="100"/>
        </p:scale>
        <p:origin x="270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B01EE5-8E9E-44F1-B695-F809843D2740}" type="datetimeFigureOut">
              <a:rPr lang="en-SG" smtClean="0"/>
              <a:t>23/9/2024</a:t>
            </a:fld>
            <a:endParaRPr lang="en-SG"/>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SG"/>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SG"/>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2D11A1-CF3F-4D4E-A04F-09E794495165}" type="slidenum">
              <a:rPr lang="en-SG" smtClean="0"/>
              <a:t>‹#›</a:t>
            </a:fld>
            <a:endParaRPr lang="en-SG"/>
          </a:p>
        </p:txBody>
      </p:sp>
    </p:spTree>
    <p:extLst>
      <p:ext uri="{BB962C8B-B14F-4D97-AF65-F5344CB8AC3E}">
        <p14:creationId xmlns:p14="http://schemas.microsoft.com/office/powerpoint/2010/main" val="124643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Good afternoon.</a:t>
            </a:r>
            <a:r>
              <a:rPr lang="en-US" baseline="0" dirty="0" smtClean="0"/>
              <a:t> </a:t>
            </a:r>
            <a:r>
              <a:rPr lang="en-US" dirty="0" smtClean="0"/>
              <a:t>First and foremost,</a:t>
            </a:r>
            <a:r>
              <a:rPr lang="en-US" baseline="0" dirty="0" smtClean="0"/>
              <a:t> thank you for your time to tune in. </a:t>
            </a:r>
          </a:p>
          <a:p>
            <a:r>
              <a:rPr lang="en-US" baseline="0" dirty="0" smtClean="0"/>
              <a:t>It was an eventful week… </a:t>
            </a:r>
          </a:p>
          <a:p>
            <a:r>
              <a:rPr lang="en-US" baseline="0" dirty="0" smtClean="0"/>
              <a:t>Once again, I am BH, I am one of the macro economist, Asia Oceania Treasury Department of Mizuho Bank.</a:t>
            </a:r>
          </a:p>
          <a:p>
            <a:r>
              <a:rPr lang="en-US" baseline="0" dirty="0" smtClean="0"/>
              <a:t>For those who joining us for the first time, thank you for joining me today and for those who are tuning in after our June update, welcome back as well. </a:t>
            </a:r>
          </a:p>
          <a:p>
            <a:r>
              <a:rPr lang="en-US" dirty="0" smtClean="0"/>
              <a:t>During</a:t>
            </a:r>
            <a:r>
              <a:rPr lang="en-US" baseline="0" dirty="0" smtClean="0"/>
              <a:t> this webinar, I will be giving a quick update on the upcoming FOMC next week, while I am allocated</a:t>
            </a:r>
          </a:p>
        </p:txBody>
      </p:sp>
      <p:sp>
        <p:nvSpPr>
          <p:cNvPr id="4" name="Slide Number Placeholder 3"/>
          <p:cNvSpPr>
            <a:spLocks noGrp="1"/>
          </p:cNvSpPr>
          <p:nvPr>
            <p:ph type="sldNum" sz="quarter" idx="10"/>
          </p:nvPr>
        </p:nvSpPr>
        <p:spPr/>
        <p:txBody>
          <a:bodyPr/>
          <a:lstStyle/>
          <a:p>
            <a:fld id="{91AA9BE4-5103-0B4A-B9FD-498748EB10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8086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b="0" baseline="0" dirty="0" smtClean="0"/>
              <a:t>In addition, UST yield curve steepening as a by-product of US elections is arguably a factor to consider, being the lived, relatable recent experience. Not just of “Trump 1.0” in 2016 as well as the Biden win in 2020.</a:t>
            </a:r>
          </a:p>
          <a:p>
            <a:endParaRPr lang="en-SG"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expectations tied to US elections </a:t>
            </a:r>
            <a:r>
              <a:rPr lang="en-US" sz="1200" b="0" i="0" u="none" strike="noStrike" kern="1200" baseline="0" dirty="0" smtClean="0">
                <a:solidFill>
                  <a:schemeClr val="tx1"/>
                </a:solidFill>
                <a:latin typeface="+mn-lt"/>
                <a:ea typeface="+mn-ea"/>
                <a:cs typeface="+mn-cs"/>
              </a:rPr>
              <a:t>are not just </a:t>
            </a:r>
            <a:r>
              <a:rPr lang="en-US" sz="1200" b="1" i="0" u="none" strike="noStrike" kern="1200" baseline="0" dirty="0" smtClean="0">
                <a:solidFill>
                  <a:schemeClr val="tx1"/>
                </a:solidFill>
                <a:latin typeface="+mn-lt"/>
                <a:ea typeface="+mn-ea"/>
                <a:cs typeface="+mn-cs"/>
              </a:rPr>
              <a:t>understandable given extrapolation of fiscal/geo-political/inflation risks </a:t>
            </a:r>
            <a:endParaRPr lang="en-US" sz="1200" b="0" i="0" u="none" strike="noStrike" kern="1200" baseline="0" dirty="0" smtClean="0">
              <a:solidFill>
                <a:schemeClr val="tx1"/>
              </a:solidFill>
              <a:latin typeface="+mn-lt"/>
              <a:ea typeface="+mn-ea"/>
              <a:cs typeface="+mn-cs"/>
            </a:endParaRPr>
          </a:p>
          <a:p>
            <a:pPr marL="0" indent="0">
              <a:buFontTx/>
              <a:buNone/>
            </a:pPr>
            <a:endParaRPr lang="en-US" b="0" baseline="0" dirty="0" smtClean="0"/>
          </a:p>
        </p:txBody>
      </p:sp>
      <p:sp>
        <p:nvSpPr>
          <p:cNvPr id="4" name="Slide Number Placeholder 3"/>
          <p:cNvSpPr>
            <a:spLocks noGrp="1"/>
          </p:cNvSpPr>
          <p:nvPr>
            <p:ph type="sldNum" sz="quarter" idx="10"/>
          </p:nvPr>
        </p:nvSpPr>
        <p:spPr/>
        <p:txBody>
          <a:bodyPr/>
          <a:lstStyle/>
          <a:p>
            <a:fld id="{91AA9BE4-5103-0B4A-B9FD-498748EB1049}" type="slidenum">
              <a:rPr lang="en-US" smtClean="0"/>
              <a:pPr/>
              <a:t>10</a:t>
            </a:fld>
            <a:endParaRPr lang="en-US" dirty="0"/>
          </a:p>
        </p:txBody>
      </p:sp>
    </p:spTree>
    <p:extLst>
      <p:ext uri="{BB962C8B-B14F-4D97-AF65-F5344CB8AC3E}">
        <p14:creationId xmlns:p14="http://schemas.microsoft.com/office/powerpoint/2010/main" val="255556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b="0" baseline="0" dirty="0" smtClean="0"/>
              <a:t>Not only is it difficult, but arguably misguided, to holistically pin down candidate-dependent fiscal policies in a vacuum.</a:t>
            </a:r>
          </a:p>
          <a:p>
            <a:pPr marL="0" indent="0">
              <a:buFontTx/>
              <a:buNone/>
            </a:pPr>
            <a:r>
              <a:rPr lang="en-US" b="0" baseline="0" dirty="0" smtClean="0"/>
              <a:t>But mostly, because our base case, limited view is that neither the Democrats nor the Republicans have the fiscal high ground.</a:t>
            </a:r>
          </a:p>
          <a:p>
            <a:pPr marL="0" indent="0">
              <a:buFontTx/>
              <a:buNone/>
            </a:pPr>
            <a:r>
              <a:rPr lang="en-US" b="0" baseline="0" dirty="0" smtClean="0"/>
              <a:t>Instead, it is merely the nature of their “fiscal sins” that differ (spending vs. tax cuts). </a:t>
            </a:r>
          </a:p>
          <a:p>
            <a:pPr marL="0" indent="0">
              <a:buFontTx/>
              <a:buNone/>
            </a:pPr>
            <a:r>
              <a:rPr lang="en-US" b="0" baseline="0" dirty="0" smtClean="0"/>
              <a:t>Hence, defaulting largely rely on the CBO’s estimates for fiscal deficit is a good start.</a:t>
            </a:r>
          </a:p>
          <a:p>
            <a:pPr marL="0" indent="0">
              <a:buFontTx/>
              <a:buNone/>
            </a:pPr>
            <a:r>
              <a:rPr lang="en-US" b="0" baseline="0" dirty="0" smtClean="0"/>
              <a:t>And the projections for fiscal deficit to be in the ballpark of 5.5-6..0% for the next decade (2025 through 2035) are reasonable, albeit worrying.</a:t>
            </a:r>
          </a:p>
          <a:p>
            <a:pPr marL="0" indent="0">
              <a:buFontTx/>
              <a:buNone/>
            </a:pPr>
            <a:r>
              <a:rPr lang="en-US" b="0" baseline="0" dirty="0" smtClean="0"/>
              <a:t>Crucially, net interest payments (NIP) starting to become the dominant source of fiscal burden (see the CBO Figure 1.1 below), necessarily limits fiscal options and imposes harsher constraints. </a:t>
            </a:r>
          </a:p>
          <a:p>
            <a:pPr marL="0" indent="0">
              <a:buFontTx/>
              <a:buNone/>
            </a:pPr>
            <a:r>
              <a:rPr lang="en-US" b="0" baseline="0" dirty="0" smtClean="0"/>
              <a:t>Notably, NIP is set to make-up 60-65% of total deficit in from 2025-2034 compared to just over a quarter of total fiscal deficit from 2010 to 2014 when fiscal deficit averaged a comparable 6.1%).</a:t>
            </a:r>
          </a:p>
          <a:p>
            <a:pPr marL="0" indent="0">
              <a:buFontTx/>
              <a:buNone/>
            </a:pPr>
            <a:r>
              <a:rPr lang="en-US" b="0" baseline="0" dirty="0" smtClean="0"/>
              <a:t>This means two things, that underpin a worrying fiscal trajectory with increasing incentive to term out debt. </a:t>
            </a:r>
          </a:p>
          <a:p>
            <a:pPr marL="0" indent="0">
              <a:buFontTx/>
              <a:buNone/>
            </a:pPr>
            <a:r>
              <a:rPr lang="en-US" b="0" baseline="0" dirty="0" smtClean="0"/>
              <a:t>First, incremental, policy-driven variations in primary deficits (ex-NIP) will have diminished sway on total fiscal deficit and the attendant bond issuances required.</a:t>
            </a:r>
          </a:p>
          <a:p>
            <a:pPr marL="0" indent="0">
              <a:buFontTx/>
              <a:buNone/>
            </a:pPr>
            <a:r>
              <a:rPr lang="en-US" b="0" baseline="0" dirty="0" smtClean="0"/>
              <a:t>Second, the incentive to term out debt issuances grows as interest rate burden crowds out current budget spending requirements. </a:t>
            </a:r>
          </a:p>
          <a:p>
            <a:pPr marL="0" indent="0">
              <a:buFontTx/>
              <a:buNone/>
            </a:pPr>
            <a:endParaRPr lang="en-US" b="0" baseline="0" dirty="0" smtClean="0"/>
          </a:p>
        </p:txBody>
      </p:sp>
      <p:sp>
        <p:nvSpPr>
          <p:cNvPr id="4" name="Slide Number Placeholder 3"/>
          <p:cNvSpPr>
            <a:spLocks noGrp="1"/>
          </p:cNvSpPr>
          <p:nvPr>
            <p:ph type="sldNum" sz="quarter" idx="10"/>
          </p:nvPr>
        </p:nvSpPr>
        <p:spPr/>
        <p:txBody>
          <a:bodyPr/>
          <a:lstStyle/>
          <a:p>
            <a:fld id="{91AA9BE4-5103-0B4A-B9FD-498748EB1049}" type="slidenum">
              <a:rPr lang="en-US" smtClean="0"/>
              <a:pPr/>
              <a:t>11</a:t>
            </a:fld>
            <a:endParaRPr lang="en-US" dirty="0"/>
          </a:p>
        </p:txBody>
      </p:sp>
    </p:spTree>
    <p:extLst>
      <p:ext uri="{BB962C8B-B14F-4D97-AF65-F5344CB8AC3E}">
        <p14:creationId xmlns:p14="http://schemas.microsoft.com/office/powerpoint/2010/main" val="308848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12</a:t>
            </a:fld>
            <a:endParaRPr lang="en-US" dirty="0"/>
          </a:p>
        </p:txBody>
      </p:sp>
    </p:spTree>
    <p:extLst>
      <p:ext uri="{BB962C8B-B14F-4D97-AF65-F5344CB8AC3E}">
        <p14:creationId xmlns:p14="http://schemas.microsoft.com/office/powerpoint/2010/main" val="205512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13</a:t>
            </a:fld>
            <a:endParaRPr lang="en-US" dirty="0"/>
          </a:p>
        </p:txBody>
      </p:sp>
    </p:spTree>
    <p:extLst>
      <p:ext uri="{BB962C8B-B14F-4D97-AF65-F5344CB8AC3E}">
        <p14:creationId xmlns:p14="http://schemas.microsoft.com/office/powerpoint/2010/main" val="256403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14</a:t>
            </a:fld>
            <a:endParaRPr lang="en-US" dirty="0"/>
          </a:p>
        </p:txBody>
      </p:sp>
    </p:spTree>
    <p:extLst>
      <p:ext uri="{BB962C8B-B14F-4D97-AF65-F5344CB8AC3E}">
        <p14:creationId xmlns:p14="http://schemas.microsoft.com/office/powerpoint/2010/main" val="189081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9687" cy="3840162"/>
          </a:xfrm>
        </p:spPr>
      </p:sp>
      <p:sp>
        <p:nvSpPr>
          <p:cNvPr id="3" name="Notes Placeholder 2"/>
          <p:cNvSpPr>
            <a:spLocks noGrp="1"/>
          </p:cNvSpPr>
          <p:nvPr>
            <p:ph type="body" idx="1"/>
          </p:nvPr>
        </p:nvSpPr>
        <p:spPr/>
        <p:txBody>
          <a:bodyPr/>
          <a:lstStyle/>
          <a:p>
            <a:r>
              <a:rPr lang="en-US" dirty="0" smtClean="0"/>
              <a:t>Hello</a:t>
            </a:r>
            <a:r>
              <a:rPr lang="en-US" baseline="0" dirty="0" smtClean="0"/>
              <a:t> everyone, with Fed commencing the easing cycle, let us turn to EM Asia to look at their policy trajectories. There will be quite a lot of content in this section, as we will be talking through each country individually. So, we would appreciate if you could leave questions for the Q&amp;A session at the back. </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88053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First of all, let us take stock of where we are at the moment.</a:t>
            </a:r>
          </a:p>
          <a:p>
            <a:pPr marL="0" indent="0">
              <a:buFont typeface="Arial" panose="020B0604020202020204" pitchFamily="34" charset="0"/>
              <a:buNone/>
            </a:pPr>
            <a:r>
              <a:rPr lang="en-US" b="0" baseline="0" dirty="0" smtClean="0"/>
              <a:t>The rate hike cycle began in 2022, with Korea starting earlier in 2021. But from the left chart, one prominent thing is that before 2022, the Fed funds rate, in red line, was lower than most policy rates in Asia, and that has since changed with the hiking cycle. </a:t>
            </a:r>
          </a:p>
          <a:p>
            <a:pPr marL="0" indent="0">
              <a:buFont typeface="Arial" panose="020B0604020202020204" pitchFamily="34" charset="0"/>
              <a:buNone/>
            </a:pPr>
            <a:r>
              <a:rPr lang="en-US" b="0" baseline="0" dirty="0" smtClean="0"/>
              <a:t>Now, the Fed Funds rate is only lower compared to Indonesia, India and Philippines. </a:t>
            </a:r>
          </a:p>
          <a:p>
            <a:pPr marL="0" indent="0">
              <a:buFont typeface="Arial" panose="020B0604020202020204" pitchFamily="34" charset="0"/>
              <a:buNone/>
            </a:pPr>
            <a:r>
              <a:rPr lang="en-US" b="0" baseline="0" dirty="0" smtClean="0"/>
              <a:t>But we should also note that 2020 was the year of </a:t>
            </a:r>
            <a:r>
              <a:rPr lang="en-US" b="0" baseline="0" dirty="0" err="1" smtClean="0"/>
              <a:t>covid</a:t>
            </a:r>
            <a:r>
              <a:rPr lang="en-US" b="0" baseline="0" dirty="0" smtClean="0"/>
              <a:t>, which broadly saw central banks cutting rates. </a:t>
            </a:r>
          </a:p>
          <a:p>
            <a:pPr marL="0" indent="0">
              <a:buFont typeface="Arial" panose="020B0604020202020204" pitchFamily="34" charset="0"/>
              <a:buNone/>
            </a:pPr>
            <a:r>
              <a:rPr lang="en-US" b="0" baseline="0" dirty="0" smtClean="0"/>
              <a:t>Hence, it may be useful to use the average policy rate for 2016-2019 average to get a sense of where rates are when things were more stable. </a:t>
            </a:r>
          </a:p>
          <a:p>
            <a:pPr marL="0" indent="0">
              <a:buFont typeface="Arial" panose="020B0604020202020204" pitchFamily="34" charset="0"/>
              <a:buNone/>
            </a:pPr>
            <a:r>
              <a:rPr lang="en-US" b="0" baseline="0" dirty="0" smtClean="0"/>
              <a:t>The difference between the current interest rates and the 2016-2019 average is shown in the second row of the table. And we see that in nominal terms, US rates are much higher compared to 2016-2019 averages, followed by Australia, Philippines, South Korea and so on. </a:t>
            </a:r>
          </a:p>
        </p:txBody>
      </p:sp>
      <p:sp>
        <p:nvSpPr>
          <p:cNvPr id="4" name="Slide Number Placeholder 3"/>
          <p:cNvSpPr>
            <a:spLocks noGrp="1"/>
          </p:cNvSpPr>
          <p:nvPr>
            <p:ph type="sldNum" sz="quarter" idx="10"/>
          </p:nvPr>
        </p:nvSpPr>
        <p:spPr/>
        <p:txBody>
          <a:bodyPr/>
          <a:lstStyle/>
          <a:p>
            <a:fld id="{422D11A1-CF3F-4D4E-A04F-09E794495165}" type="slidenum">
              <a:rPr lang="en-SG" smtClean="0"/>
              <a:t>16</a:t>
            </a:fld>
            <a:endParaRPr lang="en-SG"/>
          </a:p>
        </p:txBody>
      </p:sp>
    </p:spTree>
    <p:extLst>
      <p:ext uri="{BB962C8B-B14F-4D97-AF65-F5344CB8AC3E}">
        <p14:creationId xmlns:p14="http://schemas.microsoft.com/office/powerpoint/2010/main" val="63177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Next, let us take a look where we think rates will end up by end-2205. </a:t>
            </a:r>
          </a:p>
          <a:p>
            <a:pPr marL="0" indent="0">
              <a:buFont typeface="Arial" panose="020B0604020202020204" pitchFamily="34" charset="0"/>
              <a:buNone/>
            </a:pPr>
            <a:r>
              <a:rPr lang="en-US" b="0" baseline="0" dirty="0" smtClean="0"/>
              <a:t>The left-side chart shows the policy trajectory our team has forecast for up till end-2025. Note that the forecasts (in dotted lines) are as end-of each quarter and not monthly. </a:t>
            </a:r>
          </a:p>
          <a:p>
            <a:pPr marL="0" indent="0">
              <a:buFont typeface="Arial" panose="020B0604020202020204" pitchFamily="34" charset="0"/>
              <a:buNone/>
            </a:pPr>
            <a:r>
              <a:rPr lang="en-US" b="0" baseline="0" dirty="0" smtClean="0"/>
              <a:t>So from the left chart, the obvious thing is perhaps our view that the Fed will ease at a much faster pace compared to Asia central banks.</a:t>
            </a:r>
          </a:p>
          <a:p>
            <a:pPr marL="0" indent="0">
              <a:buFont typeface="Arial" panose="020B0604020202020204" pitchFamily="34" charset="0"/>
              <a:buNone/>
            </a:pPr>
            <a:r>
              <a:rPr lang="en-US" b="0" baseline="0" dirty="0" smtClean="0"/>
              <a:t>This is perhaps not that surprising considering that the Fed has hiked by a much larger margin compared to Asia central banks. </a:t>
            </a:r>
          </a:p>
          <a:p>
            <a:pPr marL="0" indent="0">
              <a:buFont typeface="Arial" panose="020B0604020202020204" pitchFamily="34" charset="0"/>
              <a:buNone/>
            </a:pPr>
            <a:r>
              <a:rPr lang="en-US" b="0" baseline="0" dirty="0" smtClean="0"/>
              <a:t>By end-2025, we see the FFR only higher than Thailand’s and Taiwan’s policy rate. </a:t>
            </a:r>
          </a:p>
          <a:p>
            <a:pPr marL="0" indent="0">
              <a:buFont typeface="Arial" panose="020B0604020202020204" pitchFamily="34" charset="0"/>
              <a:buNone/>
            </a:pPr>
            <a:r>
              <a:rPr lang="en-US" b="0" baseline="0" dirty="0" smtClean="0"/>
              <a:t>And Asia central banks will broadly ease, with Philippines easing the most, followed by India and Indonesia. </a:t>
            </a:r>
          </a:p>
          <a:p>
            <a:pPr marL="0" indent="0">
              <a:buFont typeface="Arial" panose="020B0604020202020204" pitchFamily="34" charset="0"/>
              <a:buNone/>
            </a:pPr>
            <a:r>
              <a:rPr lang="en-US" b="0" baseline="0" dirty="0" smtClean="0"/>
              <a:t>Nonetheless, we think that Malaysia and Vietnam will abstain from the easing cycle. </a:t>
            </a:r>
          </a:p>
          <a:p>
            <a:pPr marL="0" indent="0">
              <a:buFont typeface="Arial" panose="020B0604020202020204" pitchFamily="34" charset="0"/>
              <a:buNone/>
            </a:pPr>
            <a:r>
              <a:rPr lang="en-US" b="0" baseline="0" dirty="0" smtClean="0"/>
              <a:t>We will explain our reasoning in the subsequent slides. </a:t>
            </a:r>
          </a:p>
        </p:txBody>
      </p:sp>
      <p:sp>
        <p:nvSpPr>
          <p:cNvPr id="4" name="Slide Number Placeholder 3"/>
          <p:cNvSpPr>
            <a:spLocks noGrp="1"/>
          </p:cNvSpPr>
          <p:nvPr>
            <p:ph type="sldNum" sz="quarter" idx="10"/>
          </p:nvPr>
        </p:nvSpPr>
        <p:spPr/>
        <p:txBody>
          <a:bodyPr/>
          <a:lstStyle/>
          <a:p>
            <a:fld id="{422D11A1-CF3F-4D4E-A04F-09E794495165}" type="slidenum">
              <a:rPr lang="en-SG" smtClean="0"/>
              <a:t>17</a:t>
            </a:fld>
            <a:endParaRPr lang="en-SG"/>
          </a:p>
        </p:txBody>
      </p:sp>
    </p:spTree>
    <p:extLst>
      <p:ext uri="{BB962C8B-B14F-4D97-AF65-F5344CB8AC3E}">
        <p14:creationId xmlns:p14="http://schemas.microsoft.com/office/powerpoint/2010/main" val="3063424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smtClean="0"/>
              <a:t>Looking first at</a:t>
            </a:r>
            <a:r>
              <a:rPr lang="en-US" sz="1200" b="0" baseline="0" dirty="0" smtClean="0"/>
              <a:t> Philippines, we think that BSP would ease at the fastest pace. This is partly due to Philippines having the largest cumulative hikes compared to EM Asia central banks. But there are other factors at play too. </a:t>
            </a:r>
          </a:p>
          <a:p>
            <a:pPr marL="0" indent="0">
              <a:buFont typeface="Arial" panose="020B0604020202020204" pitchFamily="34" charset="0"/>
              <a:buNone/>
            </a:pPr>
            <a:endParaRPr lang="en-US" sz="1200" b="0" baseline="0" dirty="0" smtClean="0"/>
          </a:p>
          <a:p>
            <a:pPr marL="0" indent="0">
              <a:buFont typeface="Arial" panose="020B0604020202020204" pitchFamily="34" charset="0"/>
              <a:buNone/>
            </a:pPr>
            <a:r>
              <a:rPr lang="en-US" sz="1200" b="0" baseline="0" dirty="0" smtClean="0"/>
              <a:t>In particular, cracks in domestic consumption have been evident. Household consumption have contracted for two consecutive quarters on a </a:t>
            </a:r>
            <a:r>
              <a:rPr lang="en-US" sz="1200" b="0" baseline="0" dirty="0" err="1" smtClean="0"/>
              <a:t>QoQ</a:t>
            </a:r>
            <a:r>
              <a:rPr lang="en-US" sz="1200" b="0" baseline="0" dirty="0" smtClean="0"/>
              <a:t> basis, amid contracting domestic trade volumes, pointing to stretched wallets. </a:t>
            </a:r>
          </a:p>
          <a:p>
            <a:pPr marL="0" indent="0">
              <a:buFont typeface="Arial" panose="020B0604020202020204" pitchFamily="34" charset="0"/>
              <a:buNone/>
            </a:pPr>
            <a:r>
              <a:rPr lang="en-US" sz="1200" b="0" baseline="0" dirty="0" smtClean="0"/>
              <a:t>Even as overall growth could still hold up on increased electronics exports and continued recovery in tourism, BSP is likely to want to alleviate pressure off the domestic economy. </a:t>
            </a:r>
          </a:p>
          <a:p>
            <a:pPr marL="0" indent="0">
              <a:buFont typeface="Arial" panose="020B0604020202020204" pitchFamily="34" charset="0"/>
              <a:buNone/>
            </a:pPr>
            <a:endParaRPr lang="en-US" sz="1200" b="0" baseline="0" dirty="0" smtClean="0"/>
          </a:p>
          <a:p>
            <a:pPr marL="0" indent="0">
              <a:buFont typeface="Arial" panose="020B0604020202020204" pitchFamily="34" charset="0"/>
              <a:buNone/>
            </a:pPr>
            <a:r>
              <a:rPr lang="en-US" sz="1200" b="0" baseline="0" dirty="0" smtClean="0"/>
              <a:t>Meanwhile, inflation ought to remain within the target range for the rest of the year and into next, although there is some risk of sticky inflation on resumption of administrative measures. Notably, food inflation, and in particular rice, has been the key driver of inflation in the Philippines, and the recent moderation in prices in arguably on the back of relaxation of import quotas and tariffs to boost supplies. A resumption of tariffs could be expected when domestic supply stabilizes next year, which could mean that inflation does not see further moderation. But policymakers would likely be cognizant on inflationary pressures when deliberating such measures. </a:t>
            </a:r>
          </a:p>
          <a:p>
            <a:pPr marL="0" indent="0">
              <a:buFont typeface="Arial" panose="020B0604020202020204" pitchFamily="34" charset="0"/>
              <a:buNone/>
            </a:pPr>
            <a:endParaRPr lang="en-US" sz="1200" b="0" baseline="0" dirty="0" smtClean="0"/>
          </a:p>
          <a:p>
            <a:pPr marL="0" indent="0">
              <a:buFont typeface="Arial" panose="020B0604020202020204" pitchFamily="34" charset="0"/>
              <a:buNone/>
            </a:pPr>
            <a:r>
              <a:rPr lang="en-US" sz="1200" b="0" baseline="0" dirty="0" smtClean="0"/>
              <a:t>In balance, we think that growth risks and possibility of sticky inflation should see BSP easing until around 2016-2019 averages. In other words, we think BSP might stop easing at around 3.75%. As for the next cut, we think that there will be a 50bps cut at the October meeting, as Finance Minister Recto, which is on the BSP board, had said last week that he’ll support a 50bps cut. Such </a:t>
            </a:r>
            <a:r>
              <a:rPr lang="en-US" sz="1200" b="0" baseline="0" dirty="0" err="1" smtClean="0"/>
              <a:t>signalling</a:t>
            </a:r>
            <a:r>
              <a:rPr lang="en-US" sz="1200" b="0" baseline="0" dirty="0" smtClean="0"/>
              <a:t> their upcoming policy moves in remarks is a frequent practice adopted by BSP, especially when there are some skepticism in the markets. This was seen in October last year, where BSP alluded to the possibility of an off-cycle hike on inflationary pressures before hiking the week after, and easing expectations for an August cut this year as early as back in May. We further expect a 25bps cut in December. This is against the context of BSP decisively turning dovish with the cut in reserve requirement ratio last Friday (20 Sep), as BSP had earlier in May said that they will not cut RRR as long as they are hawkish. </a:t>
            </a:r>
            <a:endParaRPr lang="en-US" sz="1200" dirty="0" smtClean="0"/>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422D11A1-CF3F-4D4E-A04F-09E794495165}" type="slidenum">
              <a:rPr lang="en-SG" smtClean="0"/>
              <a:t>18</a:t>
            </a:fld>
            <a:endParaRPr lang="en-SG"/>
          </a:p>
        </p:txBody>
      </p:sp>
    </p:spTree>
    <p:extLst>
      <p:ext uri="{BB962C8B-B14F-4D97-AF65-F5344CB8AC3E}">
        <p14:creationId xmlns:p14="http://schemas.microsoft.com/office/powerpoint/2010/main" val="350521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Next up, we have India. India hiked 250bps in the current round of rate hike cycle. And we expect quite a fast pace given their relative higher nominal rates in terms of levels, at 6.50%. We expect end-2025 nominal policy rates to be at 5.00%, taking into account our view that India’s growth could moderate and softening of inflation. But to be clear, we think the growth moderation is a growth normalization and by no means an expectation of heightened growth risks, although there could be some pockets of slippage amid fairly gentle cyclical headwinds. Even as end-2025 rates may be lower in nominal terms, we think the policy stance in real terms, which is approximately nominal less inflation, will be lower, as we expect inflation to trend lower.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In addition, we think the first RBI cut will come in Q4, and we are looking at a guarded cut in October. While the August CPI print of 3.7% was above market expectations, we are not overly concerned, as the massive dis-inflation wave which dragged July CPI down to 3.5% was likely to abate, but this stalled dis-inflation is not inflation risk re-ignited, but that drivers of emphatic dis-inflation exhausted. This is also arguably healthy for the economy, to ensure a virtuous cycle of demand-supportive price adjustments. Given that the uptick in consumer price pressures was within 20-50bps, we think it remains consistent with scope for reductions in the RBI’s policy rate. Point being, with highly restrictive real rates, a backdrop of encouraging dis-inflation, constructive reduction in global energy prices and emerging downside risks to global demand, calibrated cuts are welcome. </a:t>
            </a:r>
          </a:p>
          <a:p>
            <a:pPr marL="0" indent="0">
              <a:buFont typeface="Arial" panose="020B0604020202020204" pitchFamily="34" charset="0"/>
              <a:buNone/>
            </a:pPr>
            <a:r>
              <a:rPr lang="en-US" b="0" baseline="0" dirty="0" smtClean="0"/>
              <a:t>But we think it will be guarded and cautious cut because inflation has not yet shown to be a sustained undershoot of RBI’s inflation target mid-point of 4% and upside inflation volatility is a threat not as yet put to bed. Finally, rupee pressures could linger into an uncertain Q4. </a:t>
            </a:r>
          </a:p>
        </p:txBody>
      </p:sp>
      <p:sp>
        <p:nvSpPr>
          <p:cNvPr id="4" name="Slide Number Placeholder 3"/>
          <p:cNvSpPr>
            <a:spLocks noGrp="1"/>
          </p:cNvSpPr>
          <p:nvPr>
            <p:ph type="sldNum" sz="quarter" idx="10"/>
          </p:nvPr>
        </p:nvSpPr>
        <p:spPr/>
        <p:txBody>
          <a:bodyPr/>
          <a:lstStyle/>
          <a:p>
            <a:fld id="{422D11A1-CF3F-4D4E-A04F-09E794495165}" type="slidenum">
              <a:rPr lang="en-SG" smtClean="0"/>
              <a:t>19</a:t>
            </a:fld>
            <a:endParaRPr lang="en-SG"/>
          </a:p>
        </p:txBody>
      </p:sp>
    </p:spTree>
    <p:extLst>
      <p:ext uri="{BB962C8B-B14F-4D97-AF65-F5344CB8AC3E}">
        <p14:creationId xmlns:p14="http://schemas.microsoft.com/office/powerpoint/2010/main" val="241101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285650" indent="-285650">
              <a:buFontTx/>
              <a:buChar char="-"/>
            </a:pPr>
            <a:r>
              <a:rPr lang="en-US" dirty="0" smtClean="0"/>
              <a:t>Last Wednesday,</a:t>
            </a:r>
            <a:r>
              <a:rPr lang="en-US" baseline="0" dirty="0" smtClean="0"/>
              <a:t> we saw the Federal Reserve cut the Fed funds rate by 50bps which was slightly bigger than what markets expected. Markets were pricing in about 70% chance of a 50bps cut right before the decision. Technically, some people was saying that the Fed had a dovish cut given that they cut more than expected. </a:t>
            </a:r>
          </a:p>
          <a:p>
            <a:pPr marL="285650" indent="-285650">
              <a:buFontTx/>
              <a:buChar char="-"/>
            </a:pPr>
            <a:r>
              <a:rPr lang="en-US" baseline="0" dirty="0" smtClean="0"/>
              <a:t>However, if we look at market reactions, for FX, we saw that after an initial plunge in the USD, for example the USD/JPY plunge and quickly rose to offset losses, and the USD continued to strengthen post FOMC. </a:t>
            </a:r>
          </a:p>
          <a:p>
            <a:pPr marL="285650" indent="-285650">
              <a:buFontTx/>
              <a:buChar char="-"/>
            </a:pPr>
            <a:r>
              <a:rPr lang="en-US" baseline="0" dirty="0" smtClean="0"/>
              <a:t>This underscores our take that it was not a “go big or go home”, high-roller, all-in, dovish game-book. Instead, a closer look suggests a one-off, “go big, and then go home”, insurance plan.</a:t>
            </a:r>
          </a:p>
          <a:p>
            <a:pPr marL="285650" indent="-285650">
              <a:buFontTx/>
              <a:buChar char="-"/>
            </a:pPr>
            <a:r>
              <a:rPr lang="en-US" baseline="0" dirty="0" smtClean="0"/>
              <a:t>Or at least that was what the Fed appears to be attempting to convey.</a:t>
            </a:r>
          </a:p>
          <a:p>
            <a:pPr marL="285650" indent="-285650">
              <a:buFontTx/>
              <a:buChar char="-"/>
            </a:pPr>
            <a:r>
              <a:rPr lang="en-US" baseline="0" dirty="0" smtClean="0"/>
              <a:t>From the Dot Plot, we see that the Fed is envisaging that there are 2 more 25bp cuts left in 2024 and only 4 cuts left in 2025. (4.375-3.375)</a:t>
            </a:r>
          </a:p>
          <a:p>
            <a:pPr marL="285650" indent="-285650">
              <a:buFontTx/>
              <a:buChar char="-"/>
            </a:pPr>
            <a:r>
              <a:rPr lang="en-US" baseline="0" dirty="0" smtClean="0"/>
              <a:t>So while we see that the end point is slightly lower for the September dot plot compared to the previous ones, the pace of cuts is in fact the same 100bps cut which was shown in June 2024 (5.125-4.125)</a:t>
            </a:r>
          </a:p>
          <a:p>
            <a:pPr marL="285650" indent="-285650">
              <a:buFontTx/>
              <a:buChar char="-"/>
            </a:pPr>
            <a:r>
              <a:rPr lang="en-US" dirty="0" smtClean="0"/>
              <a:t>This</a:t>
            </a:r>
            <a:r>
              <a:rPr lang="en-US" baseline="0" dirty="0" smtClean="0"/>
              <a:t> conveys to us a message that they are frontloading the rate cut with their 50bp cut last week rather than a dovish cut rates at all cost. </a:t>
            </a:r>
          </a:p>
          <a:p>
            <a:pPr marL="285650" indent="-285650">
              <a:buFontTx/>
              <a:buChar char="-"/>
            </a:pPr>
            <a:r>
              <a:rPr lang="en-US" baseline="0" dirty="0" smtClean="0"/>
              <a:t>This is not surprising given their intentions to anchor stability and picture a soft landing. </a:t>
            </a:r>
          </a:p>
          <a:p>
            <a:pPr marL="285650" indent="-285650">
              <a:buFontTx/>
              <a:buChar char="-"/>
            </a:pPr>
            <a:r>
              <a:rPr lang="en-US" baseline="0" dirty="0" smtClean="0"/>
              <a:t>Aside from the Dot Plot’s own changes across time, it is the gap between markets that led to a more buoyant USD, because markets were expecting more than 240bps of cuts in 2025 which is more than double compared the Fed’s Dot Plot, markets had to readjust and as such UST yields went up and USD was stronger. </a:t>
            </a:r>
          </a:p>
          <a:p>
            <a:pPr marL="285650" indent="-285650">
              <a:buFontTx/>
              <a:buChar char="-"/>
            </a:pPr>
            <a:r>
              <a:rPr lang="en-US" baseline="0" dirty="0" smtClean="0"/>
              <a:t>We can look at the top right chart for the adjustments, now the market is pricing in a total of 190bps of cuts by end-2025, last Tuesday it </a:t>
            </a:r>
            <a:r>
              <a:rPr lang="en-US" b="1" baseline="0" dirty="0" smtClean="0"/>
              <a:t>was a staggering 240bps</a:t>
            </a:r>
            <a:r>
              <a:rPr lang="en-US" baseline="0" dirty="0" smtClean="0"/>
              <a:t>. </a:t>
            </a:r>
          </a:p>
          <a:p>
            <a:pPr marL="285650" indent="-285650">
              <a:buFontTx/>
              <a:buChar char="-"/>
            </a:pPr>
            <a:r>
              <a:rPr lang="en-US" baseline="0" dirty="0" smtClean="0"/>
              <a:t>If we take the 190bps of cuts by end-2025 and compare it to the Dot plot, there is still a gap because the Dot plot is saying 2+4 cuts which is 150bps of cuts, but this gap of 40bps is way smaller than before the Fed meeting.  As such, we can see why a larger than expected 50bps cut did not result in a weaker USD because the markets were already very aggressive in pricing in rate cuts and as a result we got a seemingly counter intuitive episode of a stronger USD from a bigger Fed cut. It is because we need to look at the Dot Plot and the Gap with market expectations of the entire policy trajectory instead of the usual </a:t>
            </a:r>
            <a:r>
              <a:rPr lang="en-US" baseline="0" dirty="0" err="1" smtClean="0"/>
              <a:t>qns</a:t>
            </a:r>
            <a:r>
              <a:rPr lang="en-US" baseline="0" dirty="0" smtClean="0"/>
              <a:t> we get about “do you think it is a 25 or 50??” </a:t>
            </a:r>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2</a:t>
            </a:fld>
            <a:endParaRPr lang="en-US" dirty="0"/>
          </a:p>
        </p:txBody>
      </p:sp>
    </p:spTree>
    <p:extLst>
      <p:ext uri="{BB962C8B-B14F-4D97-AF65-F5344CB8AC3E}">
        <p14:creationId xmlns:p14="http://schemas.microsoft.com/office/powerpoint/2010/main" val="3701464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smtClean="0"/>
              <a:t>Moving</a:t>
            </a:r>
            <a:r>
              <a:rPr lang="en-US" sz="1200" b="0" u="none" baseline="0" dirty="0" smtClean="0"/>
              <a:t> on to Indonesia, just last Wednesday. Indonesia delivered a surprise 25bps cut last Wednesday. This caught us by surprise, as we had thought that Bank Indonesia would remain a hold despite IDR’s recent strong rally, because it may incite some unnecessary volatility on the IDR with their meeting just hours before FOMC. And this was also given that BI has appeared to be rather conservative in their Fed rate cut outlook. At the September meeting, there were only expecting 3 FFR cuts this year, and 4 FFR cuts next year. </a:t>
            </a:r>
          </a:p>
          <a:p>
            <a:endParaRPr lang="en-US" sz="1200" b="0" u="none" baseline="0" dirty="0" smtClean="0"/>
          </a:p>
          <a:p>
            <a:r>
              <a:rPr lang="en-US" sz="1200" b="0" u="none" baseline="0" dirty="0" smtClean="0"/>
              <a:t>But the September meeting was also telling of BI’s inclination to cut, and would ride on episodes of BI’s strength to do so. </a:t>
            </a:r>
          </a:p>
          <a:p>
            <a:r>
              <a:rPr lang="en-US" sz="1200" b="0" u="none" baseline="0" dirty="0" smtClean="0"/>
              <a:t>Hence, we think that BI will embark on a rather staggered rate cut cycle, which means that they may cut should the rupiah be stable, and hold when there is some volatility. This is especially so as expectations of G4 central bank policy trajectory is expected to continue to adjust. </a:t>
            </a:r>
          </a:p>
          <a:p>
            <a:endParaRPr lang="en-US" sz="1200" b="0" u="none" baseline="0" dirty="0" smtClean="0"/>
          </a:p>
          <a:p>
            <a:r>
              <a:rPr lang="en-US" sz="1200" b="0" u="none" baseline="0" dirty="0" smtClean="0"/>
              <a:t>We think that the BI will stop cutting around 4.75% because of upside inflation risks in 2025 </a:t>
            </a:r>
            <a:r>
              <a:rPr kumimoji="0" lang="en-SG" sz="1200" b="0" i="0" u="none" strike="noStrike" kern="0" cap="none" spc="0" normalizeH="0" baseline="0" dirty="0" smtClean="0">
                <a:ln>
                  <a:noFill/>
                </a:ln>
                <a:solidFill>
                  <a:srgbClr val="000066"/>
                </a:solidFill>
                <a:effectLst/>
                <a:uLnTx/>
                <a:uFillTx/>
                <a:latin typeface="Arial" panose="020B0604020202020204" pitchFamily="34" charset="0"/>
                <a:ea typeface="+mn-ea"/>
                <a:cs typeface="Arial" panose="020B0604020202020204" pitchFamily="34" charset="0"/>
              </a:rPr>
              <a:t>amid infrastructure push, while growth should still remain supported. Hence, scope for rates to be higher compared to 2016-2017 lows on weak credit growth of 4.25-4.75% and </a:t>
            </a:r>
            <a:r>
              <a:rPr kumimoji="0" lang="en-SG" sz="1200" b="0" i="0" u="none" strike="noStrike" kern="0" cap="none" spc="0" normalizeH="0" baseline="0" dirty="0" err="1" smtClean="0">
                <a:ln>
                  <a:noFill/>
                </a:ln>
                <a:solidFill>
                  <a:srgbClr val="000066"/>
                </a:solidFill>
                <a:effectLst/>
                <a:uLnTx/>
                <a:uFillTx/>
                <a:latin typeface="Arial" panose="020B0604020202020204" pitchFamily="34" charset="0"/>
                <a:ea typeface="+mn-ea"/>
                <a:cs typeface="Arial" panose="020B0604020202020204" pitchFamily="34" charset="0"/>
              </a:rPr>
              <a:t>Covid</a:t>
            </a:r>
            <a:r>
              <a:rPr kumimoji="0" lang="en-SG" sz="1200" b="0" i="0" u="none" strike="noStrike" kern="0" cap="none" spc="0" normalizeH="0" baseline="0" dirty="0" smtClean="0">
                <a:ln>
                  <a:noFill/>
                </a:ln>
                <a:solidFill>
                  <a:srgbClr val="000066"/>
                </a:solidFill>
                <a:effectLst/>
                <a:uLnTx/>
                <a:uFillTx/>
                <a:latin typeface="Arial" panose="020B0604020202020204" pitchFamily="34" charset="0"/>
                <a:ea typeface="+mn-ea"/>
                <a:cs typeface="Arial" panose="020B0604020202020204" pitchFamily="34" charset="0"/>
              </a:rPr>
              <a:t> low of 3.50%. In particular, BI sees potential for 2025 growth to be higher than 5.2%. Finally, IDR should remain support as scope for cuts by the Fed is arguably larger than BI. Nonetheless, caution on any indications of fiscal risks. </a:t>
            </a:r>
            <a:endParaRPr kumimoji="0" lang="en-US" sz="1200" b="0" i="0" u="none" strike="noStrike" kern="0" cap="none" spc="0" normalizeH="0" baseline="0" noProof="0" dirty="0" smtClean="0">
              <a:ln>
                <a:noFill/>
              </a:ln>
              <a:solidFill>
                <a:srgbClr val="000066"/>
              </a:solidFill>
              <a:effectLst/>
              <a:uLnTx/>
              <a:uFillTx/>
              <a:latin typeface="Arial" panose="020B0604020202020204" pitchFamily="34" charset="0"/>
              <a:ea typeface="+mn-ea"/>
              <a:cs typeface="Arial" panose="020B0604020202020204" pitchFamily="34" charset="0"/>
            </a:endParaRPr>
          </a:p>
          <a:p>
            <a:endParaRPr lang="en-US" sz="1200" b="0" u="none"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20</a:t>
            </a:fld>
            <a:endParaRPr lang="en-SG"/>
          </a:p>
        </p:txBody>
      </p:sp>
    </p:spTree>
    <p:extLst>
      <p:ext uri="{BB962C8B-B14F-4D97-AF65-F5344CB8AC3E}">
        <p14:creationId xmlns:p14="http://schemas.microsoft.com/office/powerpoint/2010/main" val="279081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u="none" dirty="0" smtClean="0"/>
              <a:t>Next,</a:t>
            </a:r>
            <a:r>
              <a:rPr lang="en-US" sz="1200" b="0" u="none" baseline="0" dirty="0" smtClean="0"/>
              <a:t> we have Thailand. In recent weeks, Bank of Thailand has shown to be increasingly concerned over worsening credit quality and rising non-performing loans. While the worsened financial conditions could spillover to growth, our base case is that Bank of Thailand would only ease in Q1 next year, and not Q4 this year. This is because inflation is expected to edge higher on the lifting of diesel price caps, and in terms of levels, inflation is hovering close to historical norms. More importantly, given upside inflation risks of the cash handouts, Bank of Thailand will likely remain cautious. In addition, Bank of Thailand room to cut is so limited that we think it will warrant a clearer indication of growth deterioration before easing cycle commences. On-going communications and signals from Bank of Thailand also reveal that a hold remains their base case for now. </a:t>
            </a:r>
            <a:r>
              <a:rPr lang="en-US" sz="1200" b="0" u="none" dirty="0" smtClean="0"/>
              <a:t>Given</a:t>
            </a:r>
            <a:r>
              <a:rPr lang="en-US" sz="1200" b="0" u="none" baseline="0" dirty="0" smtClean="0"/>
              <a:t> policy rates already at low levels, we do not expect Bank of Thailand to ease too excessively, and we are expecting a policy rate of 2.00% by end-2025. </a:t>
            </a:r>
          </a:p>
          <a:p>
            <a:pPr algn="just"/>
            <a:endParaRPr lang="en-US" sz="1200" b="0" u="none" dirty="0" smtClean="0"/>
          </a:p>
          <a:p>
            <a:pPr algn="just"/>
            <a:r>
              <a:rPr lang="en-US" sz="1200" b="0" u="none" dirty="0" smtClean="0"/>
              <a:t>Meanwhile, the</a:t>
            </a:r>
            <a:r>
              <a:rPr lang="en-US" sz="1200" b="0" u="none" baseline="0" dirty="0" smtClean="0"/>
              <a:t> lesser extent of easing is also on premised on our expectations that growth could pick up in coming quarters as manufacturing sector recovers and services sector support remains firm.  Inflation, while should trend higher on the lifting of diesel price caps, should still remain managed. </a:t>
            </a:r>
            <a:endParaRPr lang="en-US" sz="1200" b="0" u="none" dirty="0" smtClean="0"/>
          </a:p>
          <a:p>
            <a:pPr algn="just"/>
            <a:endParaRPr lang="en-US" sz="1200" b="1" u="none" dirty="0" smtClean="0"/>
          </a:p>
          <a:p>
            <a:pPr algn="just"/>
            <a:r>
              <a:rPr lang="en-US" sz="1200" b="1" u="none" dirty="0" smtClean="0"/>
              <a:t>+++</a:t>
            </a:r>
          </a:p>
          <a:p>
            <a:pPr algn="just"/>
            <a:r>
              <a:rPr lang="en-US" sz="1200" b="1" u="none" dirty="0" smtClean="0"/>
              <a:t>Growth</a:t>
            </a:r>
          </a:p>
          <a:p>
            <a:pPr marL="285750" indent="-285750" algn="just">
              <a:buFont typeface="Arial" panose="020B0604020202020204" pitchFamily="34" charset="0"/>
              <a:buChar char="•"/>
            </a:pPr>
            <a:r>
              <a:rPr lang="en-US" sz="1200" dirty="0" smtClean="0"/>
              <a:t>Q1 GDP growth stood at 2.3% YoY driven by the services sector as manufacturing sector attempted a mild recovery [</a:t>
            </a:r>
            <a:r>
              <a:rPr lang="en-US" sz="1200" b="1" dirty="0" smtClean="0"/>
              <a:t>update to Q2</a:t>
            </a:r>
            <a:r>
              <a:rPr lang="en-US" sz="1200" dirty="0" smtClean="0"/>
              <a:t>]</a:t>
            </a:r>
          </a:p>
          <a:p>
            <a:pPr marL="285750" indent="-285750" algn="just">
              <a:buFont typeface="Arial" panose="020B0604020202020204" pitchFamily="34" charset="0"/>
              <a:buChar char="•"/>
            </a:pPr>
            <a:r>
              <a:rPr lang="en-US" sz="1200" dirty="0" smtClean="0"/>
              <a:t>Limited spillovers from semiconductor upcycle</a:t>
            </a:r>
          </a:p>
          <a:p>
            <a:pPr marL="285750" indent="-285750" algn="just">
              <a:buFont typeface="Arial" panose="020B0604020202020204" pitchFamily="34" charset="0"/>
              <a:buChar char="•"/>
            </a:pPr>
            <a:r>
              <a:rPr lang="en-US" sz="1200" dirty="0" smtClean="0"/>
              <a:t>Tourism arrivals and expenditures have more room for improvement and underpin growth</a:t>
            </a:r>
          </a:p>
          <a:p>
            <a:pPr marL="285750" indent="-285750" algn="just">
              <a:buFont typeface="Arial" panose="020B0604020202020204" pitchFamily="34" charset="0"/>
              <a:buChar char="•"/>
            </a:pPr>
            <a:r>
              <a:rPr lang="en-US" sz="1200" dirty="0" smtClean="0"/>
              <a:t>Consumption pickup in Q4 on cash transfer to low income households with broad based wallet plans likely to be tweaked.</a:t>
            </a:r>
            <a:endParaRPr lang="en-SG" sz="1200" dirty="0" smtClean="0"/>
          </a:p>
          <a:p>
            <a:pPr marL="0" indent="0">
              <a:buFont typeface="Arial" panose="020B0604020202020204" pitchFamily="34" charset="0"/>
              <a:buNone/>
            </a:pPr>
            <a:endParaRPr lang="en-US" b="0" baseline="0" dirty="0" smtClean="0"/>
          </a:p>
          <a:p>
            <a:r>
              <a:rPr lang="en-US" sz="1200" b="1" u="none" dirty="0" smtClean="0"/>
              <a:t>Inflation</a:t>
            </a:r>
          </a:p>
          <a:p>
            <a:pPr marL="285750" indent="-285750" algn="just">
              <a:buFont typeface="Arial" panose="020B0604020202020204" pitchFamily="34" charset="0"/>
              <a:buChar char="•"/>
            </a:pPr>
            <a:r>
              <a:rPr lang="en-US" sz="1200" dirty="0" smtClean="0"/>
              <a:t>Headline inflation stayed at 0.4% YoY as higher food inflation was offset by lower fuel prices. Core inflation inched up to 0.6% YoY from 0.5% YoY backing the case for the </a:t>
            </a:r>
            <a:r>
              <a:rPr lang="en-US" sz="1200" dirty="0" err="1" smtClean="0"/>
              <a:t>BoT</a:t>
            </a:r>
            <a:r>
              <a:rPr lang="en-US" sz="1200" dirty="0" smtClean="0"/>
              <a:t> to hold rates </a:t>
            </a:r>
          </a:p>
          <a:p>
            <a:pPr marL="285750" indent="-285750" algn="just">
              <a:buFont typeface="Arial" panose="020B0604020202020204" pitchFamily="34" charset="0"/>
              <a:buChar char="•"/>
            </a:pPr>
            <a:r>
              <a:rPr lang="en-US" sz="1200" dirty="0" smtClean="0"/>
              <a:t>Dis-inflationary pressures within the CPI basket have widened and become more broad-based (~40% of items above pre-</a:t>
            </a:r>
            <a:r>
              <a:rPr lang="en-US" sz="1200" dirty="0" err="1" smtClean="0"/>
              <a:t>Covid</a:t>
            </a:r>
            <a:r>
              <a:rPr lang="en-US" sz="1200" dirty="0" smtClean="0"/>
              <a:t> rates compared to 74% peak in Nov 22) </a:t>
            </a:r>
          </a:p>
          <a:p>
            <a:pPr marL="285750" indent="-285750" algn="just">
              <a:buFont typeface="Arial" panose="020B0604020202020204" pitchFamily="34" charset="0"/>
              <a:buChar char="•"/>
            </a:pPr>
            <a:endParaRPr lang="en-US" sz="1200" dirty="0" smtClean="0"/>
          </a:p>
          <a:p>
            <a:r>
              <a:rPr lang="en-US" sz="1200" b="1" u="none" dirty="0" smtClean="0"/>
              <a:t>Policy Rate</a:t>
            </a:r>
          </a:p>
          <a:p>
            <a:pPr marL="285750" indent="-285750" algn="just">
              <a:buFont typeface="Arial" panose="020B0604020202020204" pitchFamily="34" charset="0"/>
              <a:buChar char="•"/>
            </a:pPr>
            <a:r>
              <a:rPr lang="en-US" sz="1200" dirty="0" smtClean="0"/>
              <a:t>Their latest decision saw a firmer voting outcome with 6-1 in </a:t>
            </a:r>
            <a:r>
              <a:rPr lang="en-US" sz="1200" dirty="0" err="1" smtClean="0"/>
              <a:t>favour</a:t>
            </a:r>
            <a:r>
              <a:rPr lang="en-US" sz="1200" dirty="0" smtClean="0"/>
              <a:t> of the rate hold. This bodes well for policy continuity for the rest of 2024. Policy response function may soon tilt towards financial conditions into 2025. </a:t>
            </a:r>
          </a:p>
          <a:p>
            <a:pPr marL="285750" indent="-285750">
              <a:buFont typeface="Arial" panose="020B0604020202020204" pitchFamily="34" charset="0"/>
              <a:buChar char="•"/>
            </a:pPr>
            <a:r>
              <a:rPr lang="en-US" sz="1200" dirty="0" err="1" smtClean="0"/>
              <a:t>BoT</a:t>
            </a:r>
            <a:r>
              <a:rPr lang="en-US" sz="1200" dirty="0" smtClean="0"/>
              <a:t> remains highly concerned about the ongoing concerns on NPL and credit growth. </a:t>
            </a:r>
          </a:p>
          <a:p>
            <a:pPr marL="285750" indent="-285750" algn="just">
              <a:buFont typeface="Arial" panose="020B0604020202020204" pitchFamily="34" charset="0"/>
              <a:buChar char="•"/>
            </a:pPr>
            <a:endParaRPr lang="en-US" sz="120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21</a:t>
            </a:fld>
            <a:endParaRPr lang="en-SG"/>
          </a:p>
        </p:txBody>
      </p:sp>
    </p:spTree>
    <p:extLst>
      <p:ext uri="{BB962C8B-B14F-4D97-AF65-F5344CB8AC3E}">
        <p14:creationId xmlns:p14="http://schemas.microsoft.com/office/powerpoint/2010/main" val="362362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u="none" dirty="0" smtClean="0"/>
              <a:t>Turning</a:t>
            </a:r>
            <a:r>
              <a:rPr lang="en-US" sz="1200" b="0" u="none" baseline="0" dirty="0" smtClean="0"/>
              <a:t> to Singapore, we think that easing would only start in Q1 2025 (at the January meeting) in view of stalling inflation at above 3% on average, even as the dis-inflationary trend is retained. </a:t>
            </a:r>
          </a:p>
          <a:p>
            <a:pPr algn="just"/>
            <a:r>
              <a:rPr lang="en-US" sz="1200" b="0" u="none" baseline="0" dirty="0" smtClean="0"/>
              <a:t>We think a sub-2% core inflation may only prevail in late 2025, and MAS is likely to be caution on upside inflation risks. </a:t>
            </a:r>
          </a:p>
          <a:p>
            <a:pPr algn="just"/>
            <a:r>
              <a:rPr lang="en-US" sz="1200" b="0" u="none" baseline="0" dirty="0" smtClean="0"/>
              <a:t>Furthermore, growth still remains supportive. We think semiconductor led growth will be more supportive in H2’24 and 2025 growth should be around structural potential of 2.5% with manufacturing and services sector continuing to be both supported. </a:t>
            </a:r>
          </a:p>
          <a:p>
            <a:pPr algn="just"/>
            <a:endParaRPr lang="en-US" sz="1200" b="0" u="none" baseline="0" dirty="0" smtClean="0"/>
          </a:p>
          <a:p>
            <a:pPr algn="just"/>
            <a:r>
              <a:rPr lang="en-US" sz="1200" b="0" u="none" baseline="0" dirty="0" smtClean="0"/>
              <a:t>On MAS’ easing, we also expect the easing to be moderate, and only see MAS reducing the slope of appreciation in 2025. We are not expecting any </a:t>
            </a:r>
            <a:r>
              <a:rPr lang="en-US" sz="1200" b="0" u="none" baseline="0" dirty="0" err="1" smtClean="0"/>
              <a:t>recentering</a:t>
            </a:r>
            <a:r>
              <a:rPr lang="en-US" sz="1200" b="0" u="none" baseline="0" dirty="0" smtClean="0"/>
              <a:t> given our view that upside inflation risks persist. </a:t>
            </a:r>
          </a:p>
          <a:p>
            <a:pPr algn="just"/>
            <a:endParaRPr lang="en-US" sz="1200" b="0" u="none" baseline="0" dirty="0" smtClean="0"/>
          </a:p>
          <a:p>
            <a:pPr algn="just"/>
            <a:r>
              <a:rPr lang="en-US" sz="1200" b="0" u="none" baseline="0" dirty="0" smtClean="0"/>
              <a:t>++++</a:t>
            </a:r>
          </a:p>
          <a:p>
            <a:pPr algn="just"/>
            <a:endParaRPr lang="en-US" sz="1200" b="0" u="none" dirty="0" smtClean="0"/>
          </a:p>
          <a:p>
            <a:pPr algn="just"/>
            <a:r>
              <a:rPr lang="en-US" sz="1200" b="1" u="none" dirty="0" smtClean="0"/>
              <a:t>Growth</a:t>
            </a:r>
          </a:p>
          <a:p>
            <a:pPr marL="285750" indent="-285750" algn="just">
              <a:buFont typeface="Arial" panose="020B0604020202020204" pitchFamily="34" charset="0"/>
              <a:buChar char="•"/>
            </a:pPr>
            <a:r>
              <a:rPr lang="en-US" sz="1200" dirty="0" smtClean="0"/>
              <a:t>Wholesale and retail trade, financial and insurance services continued to be the main drivers of growth.</a:t>
            </a:r>
          </a:p>
          <a:p>
            <a:pPr marL="285750" indent="-285750" algn="just">
              <a:buFont typeface="Arial" panose="020B0604020202020204" pitchFamily="34" charset="0"/>
              <a:buChar char="•"/>
            </a:pPr>
            <a:r>
              <a:rPr lang="en-US" sz="1200" dirty="0" smtClean="0"/>
              <a:t>Semiconductor boost to manufacturing led to it being a smaller drag.</a:t>
            </a:r>
          </a:p>
          <a:p>
            <a:pPr marL="285750" indent="-285750" algn="just">
              <a:buFont typeface="Arial" panose="020B0604020202020204" pitchFamily="34" charset="0"/>
              <a:buChar char="•"/>
            </a:pPr>
            <a:r>
              <a:rPr lang="en-US" sz="1200" dirty="0" smtClean="0"/>
              <a:t>GDP growth likely to hover around potential growth of 2.5%. </a:t>
            </a:r>
          </a:p>
          <a:p>
            <a:pPr marL="285750" indent="-285750" algn="just">
              <a:buFont typeface="Arial" panose="020B0604020202020204" pitchFamily="34" charset="0"/>
              <a:buChar char="•"/>
            </a:pPr>
            <a:endParaRPr lang="en-US" sz="1200" dirty="0" smtClean="0"/>
          </a:p>
          <a:p>
            <a:r>
              <a:rPr lang="en-US" sz="1200" b="1" u="none" dirty="0" smtClean="0"/>
              <a:t>Inflation</a:t>
            </a:r>
          </a:p>
          <a:p>
            <a:pPr marL="285750" indent="-285750" algn="just">
              <a:buFont typeface="Arial" panose="020B0604020202020204" pitchFamily="34" charset="0"/>
              <a:buChar char="•"/>
            </a:pPr>
            <a:r>
              <a:rPr lang="en-US" sz="1200" dirty="0" smtClean="0"/>
              <a:t>Singapore’s core inflation measure for July declined to 2.5% YoY and given that this was on the back of lower inflation across all broad categories. This is further support by a </a:t>
            </a:r>
            <a:r>
              <a:rPr lang="en-US" sz="1200" dirty="0" err="1" smtClean="0"/>
              <a:t>MoM</a:t>
            </a:r>
            <a:r>
              <a:rPr lang="en-US" sz="1200" dirty="0" smtClean="0"/>
              <a:t> decline in core CPI by 0.1% Looking ahead, core inflation is also likely to moderate further in Q4 though upside risks via energy, food and shipping costs remain well flagged.</a:t>
            </a:r>
            <a:endParaRPr lang="en-SG" sz="1200" dirty="0" smtClean="0"/>
          </a:p>
          <a:p>
            <a:pPr marL="285750" indent="-285750" algn="just">
              <a:buFont typeface="Arial" panose="020B0604020202020204" pitchFamily="34" charset="0"/>
              <a:buChar char="•"/>
            </a:pPr>
            <a:endParaRPr lang="en-US" sz="1200" dirty="0" smtClean="0"/>
          </a:p>
          <a:p>
            <a:pPr marL="285750" indent="-285750" algn="just">
              <a:buFont typeface="Arial" panose="020B0604020202020204" pitchFamily="34" charset="0"/>
              <a:buChar char="•"/>
            </a:pPr>
            <a:endParaRPr lang="en-SG" sz="120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22</a:t>
            </a:fld>
            <a:endParaRPr lang="en-SG"/>
          </a:p>
        </p:txBody>
      </p:sp>
    </p:spTree>
    <p:extLst>
      <p:ext uri="{BB962C8B-B14F-4D97-AF65-F5344CB8AC3E}">
        <p14:creationId xmlns:p14="http://schemas.microsoft.com/office/powerpoint/2010/main" val="129802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smtClean="0"/>
              <a:t>Moving on,</a:t>
            </a:r>
            <a:r>
              <a:rPr lang="en-US" sz="1200" b="0" u="none" baseline="0" dirty="0" smtClean="0"/>
              <a:t> we have Malaysia. We expect Malaysia to buck from the easing cycle and keep rates on a prolonged hold. Notably, Malaysia has demonstrated a strong commitment towards a measured and controlled hiking cycle, and has refrained from hiking as much as regional peers. With rates around 2016-2019 averages, we think it may be somewhere near the neutral rates level. BNM has also </a:t>
            </a:r>
            <a:r>
              <a:rPr lang="en-US" sz="1200" b="0" u="none" baseline="0" dirty="0" err="1" smtClean="0"/>
              <a:t>characterised</a:t>
            </a:r>
            <a:r>
              <a:rPr lang="en-US" sz="1200" b="0" u="none" baseline="0" dirty="0" smtClean="0"/>
              <a:t> the current policy stance as “supportive”. </a:t>
            </a:r>
          </a:p>
          <a:p>
            <a:endParaRPr lang="en-US" sz="1200" b="0" u="none" baseline="0" dirty="0" smtClean="0"/>
          </a:p>
          <a:p>
            <a:r>
              <a:rPr lang="en-US" sz="1200" b="0" u="none" baseline="0" dirty="0" smtClean="0"/>
              <a:t>Meanwhile, growth remains supported while inflation is managed. In particular, </a:t>
            </a:r>
            <a:r>
              <a:rPr lang="en-US" sz="1200" dirty="0" smtClean="0"/>
              <a:t>Malaysia’s growth outrun could persist, with external sector supported by tailwinds of electronics sector, resilient consumer spending amid EPF withdrawals, and continued infrastructure spending,</a:t>
            </a:r>
            <a:r>
              <a:rPr lang="en-US" sz="1200" baseline="0" dirty="0" smtClean="0"/>
              <a:t> while f</a:t>
            </a:r>
            <a:r>
              <a:rPr lang="en-US" sz="1200" dirty="0" smtClean="0"/>
              <a:t>ader political premium with new Sultan (sworn in in Jan’24) could attract more investment flows. </a:t>
            </a:r>
            <a:endParaRPr lang="en-SG" sz="1200" dirty="0" smtClean="0"/>
          </a:p>
          <a:p>
            <a:pPr marL="0" indent="0">
              <a:buFont typeface="Arial" panose="020B0604020202020204" pitchFamily="34" charset="0"/>
              <a:buNone/>
            </a:pPr>
            <a:endParaRPr lang="en-US" b="1" u="sng" baseline="0" dirty="0" smtClean="0"/>
          </a:p>
          <a:p>
            <a:pPr marL="0" indent="0">
              <a:buFont typeface="Arial" panose="020B0604020202020204" pitchFamily="34" charset="0"/>
              <a:buNone/>
            </a:pPr>
            <a:r>
              <a:rPr lang="en-US" sz="1200" dirty="0" smtClean="0"/>
              <a:t>On the inflation front, moderate price pressures despite services tax (eff Mar’24) and increase in water tariffs (eff Feb’24),</a:t>
            </a:r>
            <a:r>
              <a:rPr lang="en-US" sz="1200" baseline="0" dirty="0" smtClean="0"/>
              <a:t> and while there are upside risks </a:t>
            </a:r>
            <a:r>
              <a:rPr lang="en-US" sz="1200" dirty="0" smtClean="0"/>
              <a:t>to inflation in coming quarters on possible re-introduction of consumption tax or subsidy rationalization of gasoline,</a:t>
            </a:r>
            <a:r>
              <a:rPr lang="en-US" sz="1200" baseline="0" dirty="0" smtClean="0"/>
              <a:t> we do not expect it to be outsized.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Nonetheless, there is a tail risk of possible easing in late 2025 on downside risks to household consumption. Notably, EPF withdrawals have supported much of household consumption, but could dwindle along the years. </a:t>
            </a:r>
            <a:endParaRPr lang="en-US" sz="1200" dirty="0" smtClean="0"/>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smtClean="0"/>
          </a:p>
          <a:p>
            <a:r>
              <a:rPr lang="en-US" sz="1200" b="1" u="none" dirty="0" smtClean="0"/>
              <a:t>++++</a:t>
            </a:r>
          </a:p>
          <a:p>
            <a:r>
              <a:rPr lang="en-US" sz="1200" b="1" u="none" dirty="0" smtClean="0"/>
              <a:t>FX</a:t>
            </a:r>
          </a:p>
          <a:p>
            <a:pPr marL="285750" indent="-285750">
              <a:buFont typeface="Arial" panose="020B0604020202020204" pitchFamily="34" charset="0"/>
              <a:buChar char="•"/>
            </a:pPr>
            <a:r>
              <a:rPr lang="en-US" sz="1200" dirty="0" smtClean="0"/>
              <a:t>Better fiscal standing (on roll out of tax reforms and subsidy </a:t>
            </a:r>
            <a:r>
              <a:rPr lang="en-US" sz="1200" dirty="0" err="1" smtClean="0"/>
              <a:t>rationalisation</a:t>
            </a:r>
            <a:r>
              <a:rPr lang="en-US" sz="1200" dirty="0" smtClean="0"/>
              <a:t> programs) and improving external positions would support the MYR. </a:t>
            </a:r>
          </a:p>
          <a:p>
            <a:pPr marL="285750" indent="-285750">
              <a:buFont typeface="Arial" panose="020B0604020202020204" pitchFamily="34" charset="0"/>
              <a:buChar char="•"/>
            </a:pPr>
            <a:r>
              <a:rPr lang="en-US" sz="1200" dirty="0" smtClean="0"/>
              <a:t>Abstaining from joining in the global easing bandwagon would also be a positive for real rate differentials. </a:t>
            </a:r>
          </a:p>
          <a:p>
            <a:pPr marL="285750" indent="-285750">
              <a:buFont typeface="Arial" panose="020B0604020202020204" pitchFamily="34" charset="0"/>
              <a:buChar char="•"/>
            </a:pPr>
            <a:r>
              <a:rPr lang="en-US" sz="1200" dirty="0" smtClean="0"/>
              <a:t>MYR could outperform regional peers in coming quarters, although outsized gains would be restrained by a soft-CNH. </a:t>
            </a:r>
          </a:p>
          <a:p>
            <a:pPr marL="0" indent="0">
              <a:buFont typeface="Arial" panose="020B0604020202020204" pitchFamily="34" charset="0"/>
              <a:buNone/>
            </a:pPr>
            <a:endParaRPr lang="en-US" sz="1200" dirty="0" smtClean="0"/>
          </a:p>
          <a:p>
            <a:pPr marL="285750" indent="-285750">
              <a:buFont typeface="Arial" panose="020B0604020202020204" pitchFamily="34" charset="0"/>
              <a:buChar char="•"/>
            </a:pPr>
            <a:endParaRPr lang="en-US" sz="120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23</a:t>
            </a:fld>
            <a:endParaRPr lang="en-SG"/>
          </a:p>
        </p:txBody>
      </p:sp>
    </p:spTree>
    <p:extLst>
      <p:ext uri="{BB962C8B-B14F-4D97-AF65-F5344CB8AC3E}">
        <p14:creationId xmlns:p14="http://schemas.microsoft.com/office/powerpoint/2010/main" val="2195989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u="none" baseline="0" dirty="0" smtClean="0"/>
              <a:t>For Vietnam, similar to BNM, we think SBV will be on a prolonged rate hold. In fact, at 4.50%, the refinancing rate is just 50bps above pandemic lows, which we think is slightly accommodative to account for the weak domestic situation. In particular, the ongoing restructuring needs for real estate and banking. We think it will take 2-3 years for the restructuring and by then fading demographics may imply less a need of an above 5% nominal rates going forward, accounting for quite a significant shift lower in nominal rates compared to 2016-2019 averages. </a:t>
            </a:r>
          </a:p>
          <a:p>
            <a:pPr algn="just"/>
            <a:endParaRPr lang="en-US" sz="1200" u="none" baseline="0" dirty="0" smtClean="0"/>
          </a:p>
          <a:p>
            <a:pPr algn="just"/>
            <a:r>
              <a:rPr lang="en-US" sz="1200" u="none" baseline="0" dirty="0" smtClean="0"/>
              <a:t>Meanwhile, inflation going into 2025 would be contained as petrol prices will remain tightly regulated with no reforms on the cards. In addition, low likelihood of restoration of VAT cuts. But even in the scenario where VAT cuts are reversed, we think policymakers would contemplate such an action only if inflation is sufficiently low, so inflation would still remain managed. </a:t>
            </a:r>
          </a:p>
          <a:p>
            <a:pPr algn="just"/>
            <a:endParaRPr lang="en-US" sz="1200" kern="1200" dirty="0" smtClean="0">
              <a:solidFill>
                <a:schemeClr val="tx1"/>
              </a:solidFill>
              <a:effectLst/>
              <a:latin typeface="+mn-lt"/>
              <a:ea typeface="+mn-ea"/>
              <a:cs typeface="+mn-cs"/>
            </a:endParaRPr>
          </a:p>
          <a:p>
            <a:pPr algn="just"/>
            <a:endParaRPr lang="en-US" sz="1200" kern="1200" dirty="0" smtClean="0">
              <a:solidFill>
                <a:schemeClr val="tx1"/>
              </a:solidFill>
              <a:effectLst/>
              <a:latin typeface="+mn-lt"/>
              <a:ea typeface="+mn-ea"/>
              <a:cs typeface="+mn-cs"/>
            </a:endParaRPr>
          </a:p>
          <a:p>
            <a:pPr algn="just"/>
            <a:r>
              <a:rPr lang="en-US" sz="1200" u="sng" kern="1200" dirty="0" smtClean="0">
                <a:solidFill>
                  <a:schemeClr val="tx1"/>
                </a:solidFill>
                <a:effectLst/>
                <a:latin typeface="+mn-lt"/>
                <a:ea typeface="+mn-ea"/>
                <a:cs typeface="+mn-cs"/>
              </a:rPr>
              <a:t>G</a:t>
            </a:r>
            <a:r>
              <a:rPr lang="en-US" sz="1200" u="sng" dirty="0" smtClean="0"/>
              <a:t>rowth</a:t>
            </a:r>
          </a:p>
          <a:p>
            <a:pPr marL="285750" indent="-285750" algn="just">
              <a:buFont typeface="Arial" panose="020B0604020202020204" pitchFamily="34" charset="0"/>
              <a:buChar char="•"/>
            </a:pPr>
            <a:r>
              <a:rPr lang="en-US" sz="1200" dirty="0" smtClean="0"/>
              <a:t>Strong semiconductor-led manufacturing recovery - 2024 growth forecast to fall within official target 6.0-6.5% ranges</a:t>
            </a:r>
          </a:p>
          <a:p>
            <a:pPr marL="285750" indent="-285750" algn="just">
              <a:buFont typeface="Arial" panose="020B0604020202020204" pitchFamily="34" charset="0"/>
              <a:buChar char="•"/>
            </a:pPr>
            <a:r>
              <a:rPr lang="en-US" sz="1200" dirty="0" smtClean="0"/>
              <a:t>Services growth to moderate as tourism activity has already normalized with tourist arrivals in June 5.4% above pre-</a:t>
            </a:r>
            <a:r>
              <a:rPr lang="en-US" sz="1200" dirty="0" err="1" smtClean="0"/>
              <a:t>Covid</a:t>
            </a:r>
            <a:r>
              <a:rPr lang="en-US" sz="1200" dirty="0" smtClean="0"/>
              <a:t> levels</a:t>
            </a:r>
          </a:p>
          <a:p>
            <a:pPr marL="285750" indent="-285750" algn="just">
              <a:buFont typeface="Arial" panose="020B0604020202020204" pitchFamily="34" charset="0"/>
              <a:buChar char="•"/>
            </a:pPr>
            <a:r>
              <a:rPr lang="en-US" sz="1200" dirty="0" smtClean="0"/>
              <a:t>Real estate credit flows and elevated NPL levels remain concerning</a:t>
            </a:r>
            <a:endParaRPr lang="en-SG" sz="1200" dirty="0" smtClean="0"/>
          </a:p>
          <a:p>
            <a:pPr marL="0" indent="0">
              <a:buFont typeface="Arial" panose="020B0604020202020204" pitchFamily="34" charset="0"/>
              <a:buNone/>
            </a:pPr>
            <a:endParaRPr lang="en-US" b="0" baseline="0" dirty="0" smtClean="0"/>
          </a:p>
          <a:p>
            <a:r>
              <a:rPr lang="en-US" sz="1200" u="sng" dirty="0" smtClean="0"/>
              <a:t>Inflation</a:t>
            </a:r>
          </a:p>
          <a:p>
            <a:pPr marL="285750" indent="-285750" algn="just">
              <a:buFont typeface="Arial" panose="020B0604020202020204" pitchFamily="34" charset="0"/>
              <a:buChar char="•"/>
            </a:pPr>
            <a:r>
              <a:rPr lang="en-US" sz="1200" dirty="0" smtClean="0"/>
              <a:t>Increase in purchasing power from wage revisions may underpin price pressures and sticky core inflation.</a:t>
            </a:r>
          </a:p>
          <a:p>
            <a:pPr marL="285750" indent="-285750" algn="just">
              <a:buFont typeface="Arial" panose="020B0604020202020204" pitchFamily="34" charset="0"/>
              <a:buChar char="•"/>
            </a:pPr>
            <a:r>
              <a:rPr lang="en-US" sz="1200" dirty="0" smtClean="0"/>
              <a:t>August headline dip due to petrol prices.</a:t>
            </a:r>
          </a:p>
          <a:p>
            <a:pPr marL="285750" indent="-285750" algn="just">
              <a:buFont typeface="Arial" panose="020B0604020202020204" pitchFamily="34" charset="0"/>
              <a:buChar char="•"/>
            </a:pPr>
            <a:r>
              <a:rPr lang="en-US" sz="1200" dirty="0" smtClean="0"/>
              <a:t>Overall, headline inflation to remain comfortably within the SBV’s range for the rest of the year.</a:t>
            </a:r>
          </a:p>
          <a:p>
            <a:pPr marL="285750" indent="-285750" algn="just">
              <a:buFont typeface="Arial" panose="020B0604020202020204" pitchFamily="34" charset="0"/>
              <a:buChar char="•"/>
            </a:pPr>
            <a:endParaRPr lang="en-US" sz="1200" dirty="0" smtClean="0"/>
          </a:p>
          <a:p>
            <a:r>
              <a:rPr lang="en-US" sz="1200" u="sng" dirty="0" smtClean="0"/>
              <a:t>Policy Rate</a:t>
            </a:r>
          </a:p>
          <a:p>
            <a:pPr marL="285750" indent="-285750" algn="just">
              <a:buFont typeface="Arial" panose="020B0604020202020204" pitchFamily="34" charset="0"/>
              <a:buChar char="•"/>
            </a:pPr>
            <a:r>
              <a:rPr lang="en-US" sz="1200" dirty="0" smtClean="0"/>
              <a:t>Even though VND depreciation pressures have eased, room for easing is limited.</a:t>
            </a:r>
          </a:p>
          <a:p>
            <a:pPr marL="285750" indent="-285750" algn="just">
              <a:buFont typeface="Arial" panose="020B0604020202020204" pitchFamily="34" charset="0"/>
              <a:buChar char="•"/>
            </a:pPr>
            <a:r>
              <a:rPr lang="en-US" sz="1200" dirty="0" smtClean="0"/>
              <a:t>Policy rate remains just 50bps above </a:t>
            </a:r>
            <a:r>
              <a:rPr lang="en-US" sz="1200" dirty="0" err="1" smtClean="0"/>
              <a:t>Covid</a:t>
            </a:r>
            <a:r>
              <a:rPr lang="en-US" sz="1200" dirty="0" smtClean="0"/>
              <a:t> lows.</a:t>
            </a:r>
          </a:p>
          <a:p>
            <a:pPr marL="285750" indent="-285750" algn="just">
              <a:buFont typeface="Arial" panose="020B0604020202020204" pitchFamily="34" charset="0"/>
              <a:buChar char="•"/>
            </a:pPr>
            <a:endParaRPr lang="en-US" sz="1200" dirty="0" smtClean="0"/>
          </a:p>
          <a:p>
            <a:r>
              <a:rPr lang="en-US" sz="1200" u="sng" dirty="0" smtClean="0"/>
              <a:t>FX</a:t>
            </a:r>
          </a:p>
          <a:p>
            <a:pPr marL="285750" indent="-285750">
              <a:buFont typeface="Arial" panose="020B0604020202020204" pitchFamily="34" charset="0"/>
              <a:buChar char="•"/>
            </a:pPr>
            <a:r>
              <a:rPr lang="en-US" sz="1200" dirty="0" smtClean="0"/>
              <a:t>Appreciation restrained by USD buying due to need for FX reserve accumulation in episodes of USD weakness</a:t>
            </a:r>
          </a:p>
          <a:p>
            <a:pPr marL="285750" indent="-285750">
              <a:buFont typeface="Arial" panose="020B0604020202020204" pitchFamily="34" charset="0"/>
              <a:buChar char="•"/>
            </a:pPr>
            <a:r>
              <a:rPr lang="en-US" sz="1200" dirty="0" smtClean="0"/>
              <a:t>Confidence in VND remains fragile – reflected by the spike in gold prices domestically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FX: </a:t>
            </a:r>
            <a:r>
              <a:rPr lang="en-US" sz="1200" dirty="0" smtClean="0"/>
              <a:t>Rode the tide of weaker USD. Mild appreciation a hallmark of VND’s asymmetric characteristics and a reflection of underlying woes in banking/real estate market.</a:t>
            </a:r>
          </a:p>
          <a:p>
            <a:pPr marL="285750" indent="-285750">
              <a:buFont typeface="Arial" panose="020B0604020202020204" pitchFamily="34" charset="0"/>
              <a:buChar char="•"/>
            </a:pPr>
            <a:endParaRPr lang="en-US" sz="1200" dirty="0" smtClean="0"/>
          </a:p>
          <a:p>
            <a:pPr marL="285750" indent="-285750" algn="just">
              <a:buFont typeface="Arial" panose="020B0604020202020204" pitchFamily="34" charset="0"/>
              <a:buChar char="•"/>
            </a:pPr>
            <a:endParaRPr lang="en-US" sz="1200" dirty="0" smtClean="0"/>
          </a:p>
          <a:p>
            <a:pPr marL="285750" indent="-285750" algn="just">
              <a:buFont typeface="Arial" panose="020B0604020202020204" pitchFamily="34" charset="0"/>
              <a:buChar char="•"/>
            </a:pPr>
            <a:endParaRPr lang="en-SG" sz="120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24</a:t>
            </a:fld>
            <a:endParaRPr lang="en-SG"/>
          </a:p>
        </p:txBody>
      </p:sp>
    </p:spTree>
    <p:extLst>
      <p:ext uri="{BB962C8B-B14F-4D97-AF65-F5344CB8AC3E}">
        <p14:creationId xmlns:p14="http://schemas.microsoft.com/office/powerpoint/2010/main" val="306733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u="none" dirty="0" smtClean="0"/>
              <a:t>Now,</a:t>
            </a:r>
            <a:r>
              <a:rPr lang="en-US" sz="1200" b="0" u="none" baseline="0" dirty="0" smtClean="0"/>
              <a:t> looking to South Korea, we think Bank of Korea could begin policy </a:t>
            </a:r>
            <a:r>
              <a:rPr lang="en-US" sz="1200" b="0" u="none" baseline="0" dirty="0" err="1" smtClean="0"/>
              <a:t>normalisation</a:t>
            </a:r>
            <a:r>
              <a:rPr lang="en-US" sz="1200" b="0" u="none" baseline="0" dirty="0" smtClean="0"/>
              <a:t> in Q4. Already, we see notes of dovish sentiment in Bank of Korea’s communications. In early September, Bank of Korea Governor Rhee noted that inflation progress has allowed for timing of cut to be considered. In addition, there have been some indications of growth risks, with Q2 GDP growth contracting </a:t>
            </a:r>
            <a:r>
              <a:rPr lang="en-US" sz="1200" b="0" u="none" baseline="0" dirty="0" err="1" smtClean="0"/>
              <a:t>QoQ</a:t>
            </a:r>
            <a:r>
              <a:rPr lang="en-US" sz="1200" b="0" u="none" baseline="0" dirty="0" smtClean="0"/>
              <a:t> due to a slump in construction activity, sharp slowdown in services sector and contraction in private consumption. Looking into 2025, we expect some slowdown on slowing domestic sector and downside risks on the possibility of fading tailwinds from the electronics cycle boost. However, Bank of Korea would have to balance these growth risks with elevated home prices and financial stability risks, which remain concerns. While dis-inflation has made appropriate progress, escalating home prices in Seoul remain a concern which bottomed in may and rose 2.4% since June 2024. </a:t>
            </a:r>
          </a:p>
          <a:p>
            <a:pPr algn="just"/>
            <a:endParaRPr lang="en-US" sz="1200" b="0" u="none" baseline="0" dirty="0" smtClean="0"/>
          </a:p>
          <a:p>
            <a:pPr algn="just"/>
            <a:r>
              <a:rPr lang="en-US" sz="1200" b="0" u="none" baseline="0" dirty="0" smtClean="0"/>
              <a:t>Consequently, we expect very controlled and measured cuts, with cuts in Q4 and Q1 next year. </a:t>
            </a:r>
          </a:p>
          <a:p>
            <a:pPr algn="just"/>
            <a:endParaRPr lang="en-US" sz="1200" b="0" u="none" baseline="0" dirty="0" smtClean="0"/>
          </a:p>
          <a:p>
            <a:pPr algn="just"/>
            <a:r>
              <a:rPr lang="en-US" sz="1200" b="0" u="none" baseline="0" dirty="0" smtClean="0"/>
              <a:t>From the bottom table, you may have noticed that by end-2025, we think the policy rate will be at 3.00%, which is about 150bps from the average policy rate in 2016-2019. This is because of our expectation that inflation will be slow to come down. So effectively, in real rate terms, the policy stance is far less restrictive, at just 30-50bps above historical trends, and we also have to note that near and medium term policy calculus needs to account for financial stability in the form of credit risks and housing prices. </a:t>
            </a:r>
          </a:p>
          <a:p>
            <a:pPr algn="just"/>
            <a:endParaRPr lang="en-US" sz="1200" b="0" u="none" baseline="0" dirty="0" smtClean="0"/>
          </a:p>
          <a:p>
            <a:pPr algn="just"/>
            <a:endParaRPr lang="en-US" sz="1200" b="0" u="none" baseline="0" dirty="0" smtClean="0"/>
          </a:p>
          <a:p>
            <a:pPr algn="just"/>
            <a:endParaRPr lang="en-US" sz="1200" b="0" u="none" baseline="0" dirty="0" smtClean="0"/>
          </a:p>
          <a:p>
            <a:pPr algn="just"/>
            <a:r>
              <a:rPr lang="en-US" sz="1200" b="0" u="none" baseline="0" dirty="0" smtClean="0"/>
              <a:t>+++</a:t>
            </a:r>
            <a:endParaRPr lang="en-US" sz="1200" b="0" u="none" dirty="0" smtClean="0"/>
          </a:p>
          <a:p>
            <a:pPr algn="just"/>
            <a:r>
              <a:rPr lang="en-US" sz="1200" u="sng" dirty="0" smtClean="0"/>
              <a:t>Growth</a:t>
            </a:r>
          </a:p>
          <a:p>
            <a:pPr marL="285750" indent="-285750" algn="just">
              <a:buFont typeface="Arial" panose="020B0604020202020204" pitchFamily="34" charset="0"/>
              <a:buChar char="•"/>
            </a:pPr>
            <a:r>
              <a:rPr lang="en-US" sz="1200" dirty="0" smtClean="0"/>
              <a:t>The semiconductor exports led upturn in Q1 has been very strong and in fact the growth impulse resembles that of the late 2016 to 2018 cycle reflecting Korea’s unique comparative advantage</a:t>
            </a:r>
          </a:p>
          <a:p>
            <a:pPr marL="285750" indent="-285750" algn="just">
              <a:buFont typeface="Arial" panose="020B0604020202020204" pitchFamily="34" charset="0"/>
              <a:buChar char="•"/>
            </a:pPr>
            <a:endParaRPr lang="en-US" sz="1200" dirty="0" smtClean="0"/>
          </a:p>
          <a:p>
            <a:r>
              <a:rPr lang="en-US" sz="1200" u="sng" dirty="0" smtClean="0"/>
              <a:t>Inflation</a:t>
            </a:r>
          </a:p>
          <a:p>
            <a:pPr marL="285750" indent="-285750" algn="just">
              <a:buFont typeface="Arial" panose="020B0604020202020204" pitchFamily="34" charset="0"/>
              <a:buChar char="•"/>
            </a:pPr>
            <a:r>
              <a:rPr lang="en-US" sz="1200" dirty="0" smtClean="0"/>
              <a:t>Dis-inflation from both headline and core CPI has been encouraging in 2024 aside from the bump-up in February. </a:t>
            </a:r>
          </a:p>
          <a:p>
            <a:pPr marL="285750" indent="-285750" algn="just">
              <a:buFont typeface="Arial" panose="020B0604020202020204" pitchFamily="34" charset="0"/>
              <a:buChar char="•"/>
            </a:pPr>
            <a:r>
              <a:rPr lang="en-US" sz="1200" dirty="0" smtClean="0"/>
              <a:t>Rising property prices in Seoul remain a key concern for policy makers.</a:t>
            </a:r>
          </a:p>
          <a:p>
            <a:pPr marL="285750" indent="-285750" algn="just">
              <a:buFont typeface="Arial" panose="020B0604020202020204" pitchFamily="34" charset="0"/>
              <a:buChar char="•"/>
            </a:pPr>
            <a:endParaRPr lang="en-US" sz="1200" dirty="0" smtClean="0"/>
          </a:p>
          <a:p>
            <a:r>
              <a:rPr lang="en-US" sz="1200" u="sng" dirty="0" smtClean="0"/>
              <a:t>Policy Rate</a:t>
            </a:r>
          </a:p>
          <a:p>
            <a:pPr marL="285750" indent="-285750" algn="just">
              <a:buFont typeface="Arial" panose="020B0604020202020204" pitchFamily="34" charset="0"/>
              <a:buChar char="•"/>
            </a:pPr>
            <a:r>
              <a:rPr lang="en-US" sz="1200" dirty="0" smtClean="0"/>
              <a:t>Amid near term housing price and debt concerns, the Bank of Korea faces the reality of 50-75bps of cuts in the quarters ahead even though 150bps of cuts is not unwarranted should demand and inflation falter synchronously. </a:t>
            </a:r>
          </a:p>
          <a:p>
            <a:pPr marL="285750" indent="-285750" algn="just">
              <a:buFont typeface="Arial" panose="020B0604020202020204" pitchFamily="34" charset="0"/>
              <a:buChar char="•"/>
            </a:pPr>
            <a:endParaRPr lang="en-US" sz="1200" dirty="0" smtClean="0"/>
          </a:p>
          <a:p>
            <a:r>
              <a:rPr lang="en-US" sz="1200" u="sng" dirty="0" smtClean="0"/>
              <a:t>FX</a:t>
            </a:r>
          </a:p>
          <a:p>
            <a:pPr marL="285750" indent="-285750">
              <a:buFont typeface="Arial" panose="020B0604020202020204" pitchFamily="34" charset="0"/>
              <a:buChar char="•"/>
            </a:pPr>
            <a:r>
              <a:rPr lang="en-US" sz="1200" dirty="0" smtClean="0"/>
              <a:t>KRW bulls remain restrain by prospects of </a:t>
            </a:r>
            <a:r>
              <a:rPr lang="en-US" sz="1200" dirty="0" err="1" smtClean="0"/>
              <a:t>BoK</a:t>
            </a:r>
            <a:r>
              <a:rPr lang="en-US" sz="1200" dirty="0" smtClean="0"/>
              <a:t> cuts and risk off episode of tech sell-off trigger foreign fund outflows.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FX: </a:t>
            </a:r>
            <a:r>
              <a:rPr lang="en-US" sz="1200" dirty="0" smtClean="0"/>
              <a:t>On a relative basis</a:t>
            </a:r>
            <a:r>
              <a:rPr lang="en-US" sz="1200" b="1" dirty="0" smtClean="0"/>
              <a:t> </a:t>
            </a:r>
            <a:r>
              <a:rPr lang="en-US" sz="1200" dirty="0" smtClean="0"/>
              <a:t>KRW bulls continue to be weighed down by US-China tensions and risk-off episode of tech sell-off and even a Fed easing cycle catalyst is dampened by </a:t>
            </a:r>
            <a:r>
              <a:rPr lang="en-US" sz="1200" dirty="0" err="1" smtClean="0"/>
              <a:t>BoK</a:t>
            </a:r>
            <a:r>
              <a:rPr lang="en-US" sz="1200" dirty="0" smtClean="0"/>
              <a:t> calibration.</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smtClean="0"/>
          </a:p>
          <a:p>
            <a:pPr marL="0" indent="0" algn="just">
              <a:buFont typeface="Arial" panose="020B0604020202020204" pitchFamily="34" charset="0"/>
              <a:buNone/>
            </a:pPr>
            <a:endParaRPr lang="en-US" sz="1200" dirty="0" smtClean="0"/>
          </a:p>
          <a:p>
            <a:pPr marL="0" indent="0" algn="just">
              <a:buFont typeface="Arial" panose="020B0604020202020204" pitchFamily="34" charset="0"/>
              <a:buNone/>
            </a:pPr>
            <a:endParaRPr lang="en-SG" sz="1200" dirty="0" smtClean="0"/>
          </a:p>
          <a:p>
            <a:pPr marL="0" indent="0" algn="just">
              <a:buFont typeface="Arial" panose="020B0604020202020204" pitchFamily="34" charset="0"/>
              <a:buNone/>
            </a:pPr>
            <a:endParaRPr lang="en-US" sz="120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25</a:t>
            </a:fld>
            <a:endParaRPr lang="en-SG"/>
          </a:p>
        </p:txBody>
      </p:sp>
    </p:spTree>
    <p:extLst>
      <p:ext uri="{BB962C8B-B14F-4D97-AF65-F5344CB8AC3E}">
        <p14:creationId xmlns:p14="http://schemas.microsoft.com/office/powerpoint/2010/main" val="2432115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sz="1200" dirty="0" smtClean="0"/>
              <a:t>Taiwan</a:t>
            </a:r>
            <a:r>
              <a:rPr lang="en-US" sz="1200" baseline="0" dirty="0" smtClean="0"/>
              <a:t> faces some of the similar problems as South Korea, in particular, escalating property prices. Taiwan also faces a tight </a:t>
            </a:r>
            <a:r>
              <a:rPr lang="en-US" sz="1200" baseline="0" dirty="0" err="1" smtClean="0"/>
              <a:t>labour</a:t>
            </a:r>
            <a:r>
              <a:rPr lang="en-US" sz="1200" baseline="0" dirty="0" smtClean="0"/>
              <a:t> market which presents upside risks to inflation. These underpin the case for higher neutral rates and restrain easing prospects. Meanwhile, growth remains robust as exports are buoyant on AI related semiconductor shipments, but 2025 growth could slow on </a:t>
            </a:r>
            <a:r>
              <a:rPr lang="en-US" sz="1200" baseline="0" dirty="0" err="1" smtClean="0"/>
              <a:t>nonfavourable</a:t>
            </a:r>
            <a:r>
              <a:rPr lang="en-US" sz="1200" baseline="0" dirty="0" smtClean="0"/>
              <a:t> base effects from 2024’s AI led growth. </a:t>
            </a:r>
          </a:p>
          <a:p>
            <a:pPr marL="0" indent="0" algn="just">
              <a:buFont typeface="Arial" panose="020B0604020202020204" pitchFamily="34" charset="0"/>
              <a:buNone/>
            </a:pPr>
            <a:r>
              <a:rPr lang="en-US" sz="1200" baseline="0" dirty="0" smtClean="0"/>
              <a:t>Accordingly, we have only factored in a 12.5bps easing by end-2025, with a rate cut only Q2 2025. </a:t>
            </a:r>
            <a:endParaRPr lang="en-US" sz="1200" dirty="0" smtClean="0"/>
          </a:p>
          <a:p>
            <a:pPr marL="0" indent="0" algn="just">
              <a:buFont typeface="Arial" panose="020B0604020202020204" pitchFamily="34" charset="0"/>
              <a:buNone/>
            </a:pPr>
            <a:endParaRPr lang="en-SG" sz="1200" dirty="0" smtClean="0"/>
          </a:p>
          <a:p>
            <a:pPr marL="0" indent="0" algn="just">
              <a:buFont typeface="Arial" panose="020B0604020202020204" pitchFamily="34" charset="0"/>
              <a:buNone/>
            </a:pPr>
            <a:endParaRPr lang="en-US" sz="120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26</a:t>
            </a:fld>
            <a:endParaRPr lang="en-SG"/>
          </a:p>
        </p:txBody>
      </p:sp>
    </p:spTree>
    <p:extLst>
      <p:ext uri="{BB962C8B-B14F-4D97-AF65-F5344CB8AC3E}">
        <p14:creationId xmlns:p14="http://schemas.microsoft.com/office/powerpoint/2010/main" val="77055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Finally, turning over to Australia, arguably, Australia has a relatively large cumulative hikes, at 425bps compared to </a:t>
            </a:r>
            <a:r>
              <a:rPr lang="en-US" b="0" baseline="0" dirty="0" err="1" smtClean="0"/>
              <a:t>Covid</a:t>
            </a:r>
            <a:r>
              <a:rPr lang="en-US" b="0" baseline="0" dirty="0" smtClean="0"/>
              <a:t>-lows, but sticky inflation and tight </a:t>
            </a:r>
            <a:r>
              <a:rPr lang="en-US" b="0" baseline="0" dirty="0" err="1" smtClean="0"/>
              <a:t>labour</a:t>
            </a:r>
            <a:r>
              <a:rPr lang="en-US" b="0" baseline="0" dirty="0" smtClean="0"/>
              <a:t> markets have meant that RBA is still on the hawkish side. In particular, inflation looks slow to return back to target and tight </a:t>
            </a:r>
            <a:r>
              <a:rPr lang="en-US" b="0" baseline="0" dirty="0" err="1" smtClean="0"/>
              <a:t>labour</a:t>
            </a:r>
            <a:r>
              <a:rPr lang="en-US" b="0" baseline="0" dirty="0" smtClean="0"/>
              <a:t> markets look unlikely to significantly improve in Q4. Likelihood of easing thus remains slim in 2024, with RBA Governor Bullock openly dismissing cuts in 2024. Nonetheless, bar for a further hike remains high as it risks further derailing growth prospects.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We think easing will commence in late-Q1 as growth concerns, and we think that the </a:t>
            </a:r>
            <a:r>
              <a:rPr lang="en-US" b="0" baseline="0" dirty="0" err="1" smtClean="0"/>
              <a:t>labour</a:t>
            </a:r>
            <a:r>
              <a:rPr lang="en-US" b="0" baseline="0" dirty="0" smtClean="0"/>
              <a:t> market would have soften by then with inflation closer the RBA’s inflation target upper bound of 3%. In particular, growth has been below-trend for about 5-6 quarters already, with growth largely supported by government spending while private consumption remains tepid as consumers wallets shrink on high prices. Growth risks are also titled to the downside, and with low household savings ratio remain a key risk and main obstacle of a return to pre-</a:t>
            </a:r>
            <a:r>
              <a:rPr lang="en-US" b="0" baseline="0" dirty="0" err="1" smtClean="0"/>
              <a:t>Coivd</a:t>
            </a:r>
            <a:r>
              <a:rPr lang="en-US" b="0" baseline="0" dirty="0" smtClean="0"/>
              <a:t> growth trends.</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We also do not expect too much of an easing as we think that even as dis-inflation continues, it is expected to be slow amid sticky services inflation and stubborn rental inflation. </a:t>
            </a:r>
            <a:endParaRPr lang="en-US" b="1"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27</a:t>
            </a:fld>
            <a:endParaRPr lang="en-SG"/>
          </a:p>
        </p:txBody>
      </p:sp>
    </p:spTree>
    <p:extLst>
      <p:ext uri="{BB962C8B-B14F-4D97-AF65-F5344CB8AC3E}">
        <p14:creationId xmlns:p14="http://schemas.microsoft.com/office/powerpoint/2010/main" val="2877300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a:t>
            </a:r>
            <a:r>
              <a:rPr lang="en-US" baseline="0" dirty="0" smtClean="0"/>
              <a:t>, we have a few liners summary of our FX forecasts for the coming quarters for each currency. The main gist of this slide is that while FX strength/weakness is subject to policy rate outlook since this affects relative rate dynamics, other factors such as external balances, internal political premium and fiscal health comes in too. Currencies which are more sensitive to JPY, like the THB, or CNH, like the MYR and SGD would also have spillovers on the growth and policy trajectories in Japan and China. </a:t>
            </a:r>
            <a:endParaRPr lang="en-SG" dirty="0"/>
          </a:p>
        </p:txBody>
      </p:sp>
      <p:sp>
        <p:nvSpPr>
          <p:cNvPr id="4" name="Slide Number Placeholder 3"/>
          <p:cNvSpPr>
            <a:spLocks noGrp="1"/>
          </p:cNvSpPr>
          <p:nvPr>
            <p:ph type="sldNum" sz="quarter" idx="10"/>
          </p:nvPr>
        </p:nvSpPr>
        <p:spPr/>
        <p:txBody>
          <a:bodyPr/>
          <a:lstStyle/>
          <a:p>
            <a:fld id="{422D11A1-CF3F-4D4E-A04F-09E794495165}" type="slidenum">
              <a:rPr lang="en-SG" smtClean="0"/>
              <a:t>28</a:t>
            </a:fld>
            <a:endParaRPr lang="en-SG"/>
          </a:p>
        </p:txBody>
      </p:sp>
    </p:spTree>
    <p:extLst>
      <p:ext uri="{BB962C8B-B14F-4D97-AF65-F5344CB8AC3E}">
        <p14:creationId xmlns:p14="http://schemas.microsoft.com/office/powerpoint/2010/main" val="4263887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This is our FX outlook for the coming quarters. </a:t>
            </a:r>
          </a:p>
          <a:p>
            <a:pPr marL="0" indent="0">
              <a:buFont typeface="Arial" panose="020B0604020202020204" pitchFamily="34" charset="0"/>
              <a:buNone/>
            </a:pPr>
            <a:r>
              <a:rPr lang="en-US" b="0" baseline="0" dirty="0" smtClean="0"/>
              <a:t>And with that, we have come to the end of our presentation and are happy to take questions. </a:t>
            </a:r>
            <a:endParaRPr lang="en-US" b="0" baseline="0" dirty="0"/>
          </a:p>
        </p:txBody>
      </p:sp>
      <p:sp>
        <p:nvSpPr>
          <p:cNvPr id="4" name="Slide Number Placeholder 3"/>
          <p:cNvSpPr>
            <a:spLocks noGrp="1"/>
          </p:cNvSpPr>
          <p:nvPr>
            <p:ph type="sldNum" sz="quarter" idx="10"/>
          </p:nvPr>
        </p:nvSpPr>
        <p:spPr/>
        <p:txBody>
          <a:bodyPr/>
          <a:lstStyle/>
          <a:p>
            <a:fld id="{422D11A1-CF3F-4D4E-A04F-09E794495165}" type="slidenum">
              <a:rPr lang="en-SG" smtClean="0"/>
              <a:t>29</a:t>
            </a:fld>
            <a:endParaRPr lang="en-SG"/>
          </a:p>
        </p:txBody>
      </p:sp>
    </p:spTree>
    <p:extLst>
      <p:ext uri="{BB962C8B-B14F-4D97-AF65-F5344CB8AC3E}">
        <p14:creationId xmlns:p14="http://schemas.microsoft.com/office/powerpoint/2010/main" val="121605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285650" indent="-285650">
              <a:buFontTx/>
              <a:buChar char="-"/>
            </a:pPr>
            <a:r>
              <a:rPr lang="en-US" dirty="0" smtClean="0"/>
              <a:t>And since we are talking</a:t>
            </a:r>
            <a:r>
              <a:rPr lang="en-US" baseline="0" dirty="0" smtClean="0"/>
              <a:t> about the entire policy trajectory, let me show another table to make my point even clearer on the front loading of rate cuts. </a:t>
            </a:r>
          </a:p>
          <a:p>
            <a:pPr marL="285650" indent="-285650">
              <a:buFontTx/>
              <a:buChar char="-"/>
            </a:pPr>
            <a:r>
              <a:rPr lang="en-US" baseline="0" dirty="0" smtClean="0"/>
              <a:t>The latest Dot Plot implies that there is a total of 100bps of cuts this year, which is 50bp left after the 50bp cut last week. </a:t>
            </a:r>
          </a:p>
          <a:p>
            <a:pPr marL="285650" indent="-285650">
              <a:buFontTx/>
              <a:buChar char="-"/>
            </a:pPr>
            <a:r>
              <a:rPr lang="en-US" baseline="0" dirty="0" smtClean="0"/>
              <a:t>This is 75bps more than the June Dot Plot but only 25bps more cuts than the March one. </a:t>
            </a:r>
          </a:p>
          <a:p>
            <a:pPr marL="285650" indent="-285650">
              <a:buFontTx/>
              <a:buChar char="-"/>
            </a:pPr>
            <a:r>
              <a:rPr lang="en-US" baseline="0" dirty="0" smtClean="0"/>
              <a:t>For 2025, the Sept Dot plot shows 100bps of cuts and essentially this is the same as </a:t>
            </a:r>
            <a:r>
              <a:rPr lang="en-US" baseline="0" dirty="0" err="1" smtClean="0"/>
              <a:t>june</a:t>
            </a:r>
            <a:r>
              <a:rPr lang="en-US" baseline="0" dirty="0" smtClean="0"/>
              <a:t> 2024’s dot plot. In 2026, the Fed in fact showed less cut, just 50bps to end up just 25bps lower in 2026.</a:t>
            </a:r>
          </a:p>
          <a:p>
            <a:pPr marL="285650" indent="-285650">
              <a:buFontTx/>
              <a:buChar char="-"/>
            </a:pPr>
            <a:r>
              <a:rPr lang="en-US" baseline="0" dirty="0" smtClean="0"/>
              <a:t>In totality, 100+100+50=250, just 25bps more than the 25+100+100 but a lot of front loading. </a:t>
            </a:r>
          </a:p>
          <a:p>
            <a:pPr marL="285650" indent="-285650">
              <a:buFontTx/>
              <a:buChar char="-"/>
            </a:pPr>
            <a:r>
              <a:rPr lang="en-US" baseline="0" dirty="0" smtClean="0"/>
              <a:t>We can understand the intent that the Fed wants to communicate that they do not expect a recession in 2025 and hence no need for deep rate cuts and no need for panic. </a:t>
            </a:r>
          </a:p>
          <a:p>
            <a:pPr marL="285650" indent="-285650">
              <a:buFontTx/>
              <a:buChar char="-"/>
            </a:pPr>
            <a:r>
              <a:rPr lang="en-US" baseline="0" dirty="0" smtClean="0"/>
              <a:t>On that note, we take a look at the summary of economic projections, we see that the Fed lower their inflation projections with core PCE inflation lower from 2.8 to 2.6% in 2025 but only slight downward revision from 2.3 to 2.2 in 2025. </a:t>
            </a:r>
          </a:p>
          <a:p>
            <a:pPr marL="285650" indent="-285650">
              <a:buFontTx/>
              <a:buChar char="-"/>
            </a:pPr>
            <a:r>
              <a:rPr lang="en-US" baseline="0" dirty="0" smtClean="0"/>
              <a:t>The unemployment rate though was shifted significantly rising from 4.0% to 4.4% in 2024 and 4.2% to 4.4% in 2025. </a:t>
            </a:r>
          </a:p>
          <a:p>
            <a:pPr marL="285650" indent="-285650">
              <a:buFontTx/>
              <a:buChar char="-"/>
            </a:pPr>
            <a:r>
              <a:rPr lang="en-US" baseline="0" dirty="0" smtClean="0"/>
              <a:t>In the longer term, they expect the unemployment rate to return to 4.2%. </a:t>
            </a:r>
          </a:p>
          <a:p>
            <a:pPr marL="285650" indent="-285650">
              <a:buFontTx/>
              <a:buChar char="-"/>
            </a:pPr>
            <a:r>
              <a:rPr lang="en-US" baseline="0" dirty="0" smtClean="0"/>
              <a:t>The unemployment rate now is 4.2% for August which is lower than the 4.3% in July. The Fed expects these numbers to go up in the months ahead but still come down in 2026. </a:t>
            </a:r>
          </a:p>
          <a:p>
            <a:pPr marL="285650" indent="-285650">
              <a:buFontTx/>
              <a:buChar char="-"/>
            </a:pPr>
            <a:r>
              <a:rPr lang="en-US" baseline="0" dirty="0" smtClean="0"/>
              <a:t>At this point, one should have some skepticism around such optimism, first it is what we have often mentioned that unemployment has a self-reinforcing momentum, people are unemployed they spending less and businesses invest less and hire less. In my opinion, expecting unemployment to rise and stop leans is as wishful or even more wishful then expecting unemployment to simply stay at current levels. </a:t>
            </a:r>
          </a:p>
          <a:p>
            <a:pPr marL="285650" indent="-285650">
              <a:buFontTx/>
              <a:buChar char="-"/>
            </a:pPr>
            <a:r>
              <a:rPr lang="en-US" baseline="0" dirty="0" smtClean="0"/>
              <a:t>The hope from the Fed is that these early front loaded cuts can help to improve economic activity after a period of lag say 6 months and then dampen the deterioration in </a:t>
            </a:r>
            <a:r>
              <a:rPr lang="en-US" baseline="0" dirty="0" err="1" smtClean="0"/>
              <a:t>labour</a:t>
            </a:r>
            <a:r>
              <a:rPr lang="en-US" baseline="0" dirty="0" smtClean="0"/>
              <a:t> market conditions in 2025.</a:t>
            </a:r>
          </a:p>
          <a:p>
            <a:pPr marL="285650" indent="-285650">
              <a:buFontTx/>
              <a:buChar char="-"/>
            </a:pPr>
            <a:r>
              <a:rPr lang="en-US" baseline="0" dirty="0" smtClean="0"/>
              <a:t>Looking at these projections, we can try and better understand why the Fed says they are squarely focused on their dual mandate and also why they moved 50bps.</a:t>
            </a:r>
          </a:p>
          <a:p>
            <a:pPr marL="285650" indent="-285650">
              <a:buFontTx/>
              <a:buChar char="-"/>
            </a:pPr>
            <a:endParaRPr lang="en-US" baseline="0" dirty="0" smtClean="0"/>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3</a:t>
            </a:fld>
            <a:endParaRPr lang="en-US" dirty="0"/>
          </a:p>
        </p:txBody>
      </p:sp>
    </p:spTree>
    <p:extLst>
      <p:ext uri="{BB962C8B-B14F-4D97-AF65-F5344CB8AC3E}">
        <p14:creationId xmlns:p14="http://schemas.microsoft.com/office/powerpoint/2010/main" val="1136633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422D11A1-CF3F-4D4E-A04F-09E794495165}" type="slidenum">
              <a:rPr lang="en-SG" smtClean="0"/>
              <a:t>30</a:t>
            </a:fld>
            <a:endParaRPr lang="en-SG"/>
          </a:p>
        </p:txBody>
      </p:sp>
    </p:spTree>
    <p:extLst>
      <p:ext uri="{BB962C8B-B14F-4D97-AF65-F5344CB8AC3E}">
        <p14:creationId xmlns:p14="http://schemas.microsoft.com/office/powerpoint/2010/main" val="366704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285650" indent="-285650">
              <a:buFontTx/>
              <a:buChar char="-"/>
            </a:pPr>
            <a:r>
              <a:rPr lang="en-US" baseline="0" dirty="0" smtClean="0"/>
              <a:t>Indeed Fed Chair Powell started his 2am press conference by saying that the Fed is squarely Focus on the dual mandate. </a:t>
            </a:r>
          </a:p>
          <a:p>
            <a:pPr marL="285650" indent="-285650">
              <a:buFontTx/>
              <a:buChar char="-"/>
            </a:pPr>
            <a:r>
              <a:rPr lang="en-US" baseline="0" dirty="0" smtClean="0"/>
              <a:t>Whenever the words dual mandate is mentioned, I cannot help but include the Taylor rule equation.</a:t>
            </a:r>
          </a:p>
          <a:p>
            <a:pPr marL="285650" indent="-285650">
              <a:buFontTx/>
              <a:buChar char="-"/>
            </a:pPr>
            <a:r>
              <a:rPr lang="en-US" baseline="0" dirty="0" smtClean="0"/>
              <a:t>I hope I was sufficiently clear at the last outlook session in June when I showed this Taylor rule equation. </a:t>
            </a:r>
          </a:p>
          <a:p>
            <a:pPr marL="285650" indent="-285650">
              <a:buFontTx/>
              <a:buChar char="-"/>
            </a:pPr>
            <a:r>
              <a:rPr lang="en-US" baseline="0" dirty="0" smtClean="0"/>
              <a:t>To re-iterate, I said that there was sufficient room to ease because we used the 2019 example, that inflation was at 1.8% and unemployment was 3.7 but the nominal policy rate was only 1.75-2.25%. </a:t>
            </a:r>
          </a:p>
          <a:p>
            <a:pPr marL="285650" indent="-285650">
              <a:buFontTx/>
              <a:buChar char="-"/>
            </a:pPr>
            <a:r>
              <a:rPr lang="en-US" baseline="0" dirty="0" smtClean="0"/>
              <a:t>Clearly, an above 5% interest is too restrictive to tackle the current inflationary pressures. I am not saying that restriction is not needed to tackle inflation, but the point is that the stance was overly restrictive at 5.25-5.50% before the decision to cut 50bps last week. </a:t>
            </a:r>
          </a:p>
          <a:p>
            <a:pPr marL="285650" indent="-285650">
              <a:buFontTx/>
              <a:buChar char="-"/>
            </a:pPr>
            <a:r>
              <a:rPr lang="en-US" baseline="0" dirty="0" smtClean="0"/>
              <a:t>If we do some simple math, we can see that the 0.4% point increase in unemployment and the 0.2% point decline in inflation roughly corresponds to the Fed’s decision to cut by 50bps especially if I give them equal weights. </a:t>
            </a:r>
          </a:p>
          <a:p>
            <a:pPr marL="285650" indent="-285650">
              <a:buFontTx/>
              <a:buChar char="-"/>
            </a:pPr>
            <a:r>
              <a:rPr lang="en-US" baseline="0" dirty="0" smtClean="0"/>
              <a:t>Put simply, the decline in inflation provides room for 0.2%points of cuts while the 0.4% point increase in unemployment rate calls for a 0.4% point reduction in policy rate.</a:t>
            </a:r>
          </a:p>
          <a:p>
            <a:pPr marL="285650" indent="-285650">
              <a:buFontTx/>
              <a:buChar char="-"/>
            </a:pPr>
            <a:r>
              <a:rPr lang="en-US" baseline="0" dirty="0" smtClean="0"/>
              <a:t>My thought experiment here for today is one which I think is useful down the road. </a:t>
            </a:r>
          </a:p>
          <a:p>
            <a:pPr marL="285650" indent="-285650">
              <a:buFontTx/>
              <a:buChar char="-"/>
            </a:pPr>
            <a:r>
              <a:rPr lang="en-US" baseline="0" dirty="0" smtClean="0"/>
              <a:t>The first thought is to ponder if the economic forecast such as the unemployment rate conditional on the forecasted policy rates and is the anchor the pace of cuts or endpoint. Should the unemployment rate increase to say 4.5% by early 2025, what would the response of the Fed be? </a:t>
            </a:r>
          </a:p>
          <a:p>
            <a:pPr marL="285650" indent="-285650">
              <a:buFontTx/>
              <a:buChar char="-"/>
            </a:pPr>
            <a:r>
              <a:rPr lang="en-US" baseline="0" dirty="0" smtClean="0"/>
              <a:t>If the Fed thinks that they need to cut to 3.4% by end 2024 to just maintain 4.4%, in the event, that the unemployment rate exceed that mark then, front loading their 4 cuts in 2025 to the first half or even first </a:t>
            </a:r>
            <a:r>
              <a:rPr lang="en-US" baseline="0" dirty="0" err="1" smtClean="0"/>
              <a:t>Qtr</a:t>
            </a:r>
            <a:r>
              <a:rPr lang="en-US" baseline="0" dirty="0" smtClean="0"/>
              <a:t> of 2025 is not that unforeseeable. </a:t>
            </a:r>
          </a:p>
          <a:p>
            <a:pPr marL="285650" indent="-285650">
              <a:buFontTx/>
              <a:buChar char="-"/>
            </a:pPr>
            <a:r>
              <a:rPr lang="en-US" baseline="0" dirty="0" smtClean="0"/>
              <a:t>The first order of the day is to front load, and should the unemployment remain stubborn, the next course of action would be to deepen the cuts. </a:t>
            </a:r>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4</a:t>
            </a:fld>
            <a:endParaRPr lang="en-US" dirty="0"/>
          </a:p>
        </p:txBody>
      </p:sp>
    </p:spTree>
    <p:extLst>
      <p:ext uri="{BB962C8B-B14F-4D97-AF65-F5344CB8AC3E}">
        <p14:creationId xmlns:p14="http://schemas.microsoft.com/office/powerpoint/2010/main" val="21891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0" indent="0">
              <a:buFontTx/>
              <a:buNone/>
            </a:pPr>
            <a:r>
              <a:rPr lang="en-US" dirty="0" smtClean="0"/>
              <a:t>These options to front load is certainly on the cards especially</a:t>
            </a:r>
            <a:r>
              <a:rPr lang="en-US" baseline="0" dirty="0" smtClean="0"/>
              <a:t> if we look at </a:t>
            </a:r>
            <a:r>
              <a:rPr lang="en-US" dirty="0" smtClean="0"/>
              <a:t>Fed chair Powell’s Rhetoric, </a:t>
            </a:r>
          </a:p>
          <a:p>
            <a:pPr marL="0" indent="0">
              <a:buFontTx/>
              <a:buNone/>
            </a:pPr>
            <a:r>
              <a:rPr lang="en-US" dirty="0" smtClean="0"/>
              <a:t>before I</a:t>
            </a:r>
            <a:r>
              <a:rPr lang="en-US" baseline="0" dirty="0" smtClean="0"/>
              <a:t> start on his words at the </a:t>
            </a:r>
            <a:r>
              <a:rPr lang="en-US" baseline="0" dirty="0" err="1" smtClean="0"/>
              <a:t>presss</a:t>
            </a:r>
            <a:r>
              <a:rPr lang="en-US" baseline="0" dirty="0" smtClean="0"/>
              <a:t> conference, it is important to recap that before the Sept </a:t>
            </a:r>
            <a:r>
              <a:rPr lang="en-US" baseline="0" dirty="0" err="1" smtClean="0"/>
              <a:t>Fomc</a:t>
            </a:r>
            <a:r>
              <a:rPr lang="en-US" baseline="0" dirty="0" smtClean="0"/>
              <a:t> meeting at the Jackson Hole Policy Symposium, Fed Chair </a:t>
            </a:r>
            <a:r>
              <a:rPr lang="en-US" baseline="0" dirty="0" err="1" smtClean="0"/>
              <a:t>powell</a:t>
            </a:r>
            <a:r>
              <a:rPr lang="en-US" baseline="0" dirty="0" smtClean="0"/>
              <a:t> said that he did not seek or welcome any further cooling in </a:t>
            </a:r>
            <a:r>
              <a:rPr lang="en-US" baseline="0" dirty="0" err="1" smtClean="0"/>
              <a:t>labour</a:t>
            </a:r>
            <a:r>
              <a:rPr lang="en-US" baseline="0" dirty="0" smtClean="0"/>
              <a:t> market conditions. This set the stage for a 50bps cut.</a:t>
            </a:r>
          </a:p>
          <a:p>
            <a:pPr marL="0" indent="0">
              <a:buFontTx/>
              <a:buNone/>
            </a:pPr>
            <a:r>
              <a:rPr lang="en-US" baseline="0" dirty="0" smtClean="0"/>
              <a:t>Fed Chair Powell started the press conference with what I showed earlier, saying that the Fed is squarely focus on its dual mandate of inflation and unemployment. </a:t>
            </a:r>
          </a:p>
          <a:p>
            <a:pPr marL="0" indent="0">
              <a:buFontTx/>
              <a:buNone/>
            </a:pPr>
            <a:r>
              <a:rPr lang="en-US" baseline="0" dirty="0" smtClean="0"/>
              <a:t>We do acknowledge that he said the 50 is not the new 25 which was why markets were not very buoyant and USD still held up. That said, he remains very open on his options, bringing in the words data dependence and saying that Dot Plot Projections are not policy plan and the Fed will move as fast or as slow as needed. </a:t>
            </a:r>
          </a:p>
          <a:p>
            <a:pPr marL="0" indent="0">
              <a:buFontTx/>
              <a:buNone/>
            </a:pPr>
            <a:r>
              <a:rPr lang="en-US" baseline="0" dirty="0" smtClean="0"/>
              <a:t>Furthermore, he has tried to sound upbeat by saying that they are not behind the curve. On this point, we retain some healthy skepticism, </a:t>
            </a:r>
            <a:r>
              <a:rPr lang="en-US" baseline="0" dirty="0" err="1" smtClean="0"/>
              <a:t>afterall</a:t>
            </a:r>
            <a:r>
              <a:rPr lang="en-US" baseline="0" dirty="0" smtClean="0"/>
              <a:t>, he did say that he would have cut earlier in July should he knew the </a:t>
            </a:r>
            <a:r>
              <a:rPr lang="en-US" baseline="0" dirty="0" err="1" smtClean="0"/>
              <a:t>july</a:t>
            </a:r>
            <a:r>
              <a:rPr lang="en-US" baseline="0" dirty="0" smtClean="0"/>
              <a:t> NFP number that showed a notable step down in payroll gains. As such, it appears that they might have caught up by doing a 50bps cut. </a:t>
            </a:r>
          </a:p>
          <a:p>
            <a:pPr marL="0" indent="0">
              <a:buFontTx/>
              <a:buNone/>
            </a:pPr>
            <a:r>
              <a:rPr lang="en-US" baseline="0" dirty="0" smtClean="0"/>
              <a:t>Accordingly, it remains to be seen if their assessment will still stand should </a:t>
            </a:r>
            <a:r>
              <a:rPr lang="en-US" baseline="0" dirty="0" err="1" smtClean="0"/>
              <a:t>labour</a:t>
            </a:r>
            <a:r>
              <a:rPr lang="en-US" baseline="0" dirty="0" smtClean="0"/>
              <a:t> market conditions worsen further.</a:t>
            </a:r>
            <a:endParaRPr lang="en-SG" dirty="0"/>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5</a:t>
            </a:fld>
            <a:endParaRPr lang="en-US" dirty="0"/>
          </a:p>
        </p:txBody>
      </p:sp>
    </p:spTree>
    <p:extLst>
      <p:ext uri="{BB962C8B-B14F-4D97-AF65-F5344CB8AC3E}">
        <p14:creationId xmlns:p14="http://schemas.microsoft.com/office/powerpoint/2010/main" val="175254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baseline="0" dirty="0" smtClean="0"/>
              <a:t>On that note, it would be remiss of me not to talk about the </a:t>
            </a:r>
            <a:r>
              <a:rPr lang="en-US" baseline="0" dirty="0" err="1" smtClean="0"/>
              <a:t>sahm</a:t>
            </a:r>
            <a:r>
              <a:rPr lang="en-US" baseline="0" dirty="0" smtClean="0"/>
              <a:t> rule. </a:t>
            </a:r>
          </a:p>
          <a:p>
            <a:pPr marL="0" indent="0">
              <a:buFontTx/>
              <a:buNone/>
            </a:pPr>
            <a:r>
              <a:rPr lang="en-US" baseline="0" dirty="0" smtClean="0"/>
              <a:t>That conversation is now at it’s turning point and this was since last month’s </a:t>
            </a:r>
            <a:r>
              <a:rPr lang="en-US" baseline="0" dirty="0" err="1" smtClean="0"/>
              <a:t>labour</a:t>
            </a:r>
            <a:r>
              <a:rPr lang="en-US" baseline="0" dirty="0" smtClean="0"/>
              <a:t> market report in the US which saw a sharp jump in unemployment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 month on the Second of August we saw a sharp spike in US unemployment rate to 4.3% and triggered the SAHM rule.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Sahm</a:t>
            </a:r>
            <a:r>
              <a:rPr lang="en-US" baseline="0" dirty="0" smtClean="0"/>
              <a:t> rule finds that if the 3 month average unemployment rate rises 50bps above the low point of the prior 12 months, it is likely that a recession will follow.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acknowledge that the SHAM rule is merely a statistical occurrence or phenomena in Fed Chair Powell’s words. This is an instance where we say there is strong correlation though causality is not established. </a:t>
            </a:r>
          </a:p>
          <a:p>
            <a:pPr marL="0" indent="0">
              <a:buFontTx/>
              <a:buNone/>
            </a:pPr>
            <a:r>
              <a:rPr lang="en-US" dirty="0" smtClean="0"/>
              <a:t>Some people in the market argues that 50bps increase in unemployment rate is not much considering how low it was and say that those who point out recession risks are fear mongering. </a:t>
            </a:r>
          </a:p>
          <a:p>
            <a:pPr marL="0" indent="0">
              <a:buFontTx/>
              <a:buNone/>
            </a:pPr>
            <a:r>
              <a:rPr lang="en-US" dirty="0" smtClean="0"/>
              <a:t>What we want to point out is that our risk based driven approach to look at potential</a:t>
            </a:r>
            <a:r>
              <a:rPr lang="en-US" baseline="0" dirty="0" smtClean="0"/>
              <a:t> slowdown in</a:t>
            </a:r>
            <a:r>
              <a:rPr lang="en-US" dirty="0" smtClean="0"/>
              <a:t> growth is different from fearmongering.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Historically, deteriorating labor markets generate a self-reinforcing feedback loop. When jobs are harder to find, households trim spending, the economy weakens and businesses reduce investment, which leads to layoffs and further spending cuts.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why unemployment, having breached the 0.5-percentage-point threshold, has always increased a lot more — the smallest rise was nearly 2 percentage points, trough to peak.</a:t>
            </a:r>
          </a:p>
          <a:p>
            <a:pPr marL="0" indent="0">
              <a:buFontTx/>
              <a:buNone/>
            </a:pPr>
            <a:r>
              <a:rPr lang="en-US" baseline="0" dirty="0" smtClean="0"/>
              <a:t>That night of 2</a:t>
            </a:r>
            <a:r>
              <a:rPr lang="en-US" baseline="30000" dirty="0" smtClean="0"/>
              <a:t>nd</a:t>
            </a:r>
            <a:r>
              <a:rPr lang="en-US" baseline="0" dirty="0" smtClean="0"/>
              <a:t> August, unemployment rate jumped, UST yields nose dived 20bps and US equities plummeted as recession fears were rampant. That episode underscores the fragility of goldilocks assumptions.</a:t>
            </a:r>
          </a:p>
          <a:p>
            <a:pPr marL="0" indent="0">
              <a:buFontTx/>
              <a:buNone/>
            </a:pPr>
            <a:r>
              <a:rPr lang="en-US" baseline="0" dirty="0" smtClean="0"/>
              <a:t>After that, Fed officials calm markets down by saying that the increase in unemployment rate is due to increase in </a:t>
            </a:r>
            <a:r>
              <a:rPr lang="en-US" baseline="0" dirty="0" err="1" smtClean="0"/>
              <a:t>labour</a:t>
            </a:r>
            <a:r>
              <a:rPr lang="en-US" baseline="0" dirty="0" smtClean="0"/>
              <a:t> supply and it is good problem because if more people are looking for work, the increase in </a:t>
            </a:r>
            <a:r>
              <a:rPr lang="en-US" baseline="0" dirty="0" err="1" smtClean="0"/>
              <a:t>labour</a:t>
            </a:r>
            <a:r>
              <a:rPr lang="en-US" baseline="0" dirty="0" smtClean="0"/>
              <a:t> supply will cool wage pressures and inflation.</a:t>
            </a:r>
          </a:p>
          <a:p>
            <a:pPr marL="0" indent="0">
              <a:buFontTx/>
              <a:buNone/>
            </a:pPr>
            <a:r>
              <a:rPr lang="en-US" baseline="0" dirty="0" smtClean="0"/>
              <a:t>What we want to say here is that the soft landing assumption by markets is really still an assumption, if the increase in unemployment was really such a good problem, why would Fed Chair Powell sound such a strong note at Jackson that “ he does not welcome any further cooling in </a:t>
            </a:r>
            <a:r>
              <a:rPr lang="en-US" baseline="0" dirty="0" err="1" smtClean="0"/>
              <a:t>labour</a:t>
            </a:r>
            <a:r>
              <a:rPr lang="en-US" baseline="0" dirty="0" smtClean="0"/>
              <a:t> market conditions”.</a:t>
            </a:r>
          </a:p>
          <a:p>
            <a:pPr marL="0" indent="0">
              <a:buFontTx/>
              <a:buNone/>
            </a:pPr>
            <a:r>
              <a:rPr lang="en-US" baseline="0" dirty="0" smtClean="0"/>
              <a:t>As such, the situation now depends on the Fed’s ability to navigate rate cuts in a manner that is able minimally maintain current growth conditions. </a:t>
            </a:r>
          </a:p>
          <a:p>
            <a:pPr marL="0" indent="0">
              <a:buFontTx/>
              <a:buNone/>
            </a:pPr>
            <a:r>
              <a:rPr lang="en-US" dirty="0" smtClean="0"/>
              <a:t>Let</a:t>
            </a:r>
            <a:r>
              <a:rPr lang="en-US" baseline="0" dirty="0" smtClean="0"/>
              <a:t> us take a further look at </a:t>
            </a:r>
            <a:r>
              <a:rPr lang="en-US" baseline="0" dirty="0" err="1" smtClean="0"/>
              <a:t>labour</a:t>
            </a:r>
            <a:r>
              <a:rPr lang="en-US" baseline="0" dirty="0" smtClean="0"/>
              <a:t> market conditions in the US. </a:t>
            </a:r>
            <a:r>
              <a:rPr lang="en-US" baseline="0" dirty="0" err="1" smtClean="0"/>
              <a:t>Afterall</a:t>
            </a:r>
            <a:r>
              <a:rPr lang="en-US" baseline="0" dirty="0" smtClean="0"/>
              <a:t>, in Claudia </a:t>
            </a:r>
            <a:r>
              <a:rPr lang="en-US" baseline="0" dirty="0" err="1" smtClean="0"/>
              <a:t>Sahm</a:t>
            </a:r>
            <a:r>
              <a:rPr lang="en-US" baseline="0" dirty="0" smtClean="0"/>
              <a:t> own words as the person who has a rule attached to her name — don’t just rely on one tool.</a:t>
            </a:r>
            <a:endParaRPr lang="en-US" dirty="0" smtClean="0"/>
          </a:p>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6</a:t>
            </a:fld>
            <a:endParaRPr lang="en-US" dirty="0"/>
          </a:p>
        </p:txBody>
      </p:sp>
    </p:spTree>
    <p:extLst>
      <p:ext uri="{BB962C8B-B14F-4D97-AF65-F5344CB8AC3E}">
        <p14:creationId xmlns:p14="http://schemas.microsoft.com/office/powerpoint/2010/main" val="51996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b="0" dirty="0" smtClean="0"/>
              <a:t>Aside from the unemployment</a:t>
            </a:r>
            <a:r>
              <a:rPr lang="en-US" b="0" baseline="0" dirty="0" smtClean="0"/>
              <a:t> rate increase, we also see from the non-farm payrolls report that hiring has weaken significantly. At the last webinar in June, my figure here for the 3mma was 242k of workers being hired, at this point in time, the 3mm as of august is 116k. The latest non-farm payrolls at 142k released last Friday was below expectations of 165k.</a:t>
            </a:r>
          </a:p>
          <a:p>
            <a:pPr marL="0" indent="0">
              <a:buFontTx/>
              <a:buNone/>
            </a:pPr>
            <a:r>
              <a:rPr lang="en-US" b="0" baseline="0" dirty="0" smtClean="0"/>
              <a:t>While 142k is indeed still decent number but it is still one which is below pre-pandemic trends. Furthermore, it is not that there are not layoffs in the US, it is that the sector that are hiring outweigh the sectors which are retrenching workers. Manufacturing sector laid off works 4 out of 8 months in 2024 and that is consistent with the ISM manufacturing which shows that activity in manufacturing remains in contractionary territory. The longer the manufacturing sector remains in contractionary territory, the larger the risks that firms can longer hold onto their workers going forward.</a:t>
            </a:r>
          </a:p>
          <a:p>
            <a:pPr marL="0" indent="0">
              <a:buFontTx/>
              <a:buNone/>
            </a:pPr>
            <a:r>
              <a:rPr lang="en-US" b="0" baseline="0" dirty="0" smtClean="0"/>
              <a:t>Even as I talk about going forward let us go backward to 2</a:t>
            </a:r>
            <a:r>
              <a:rPr lang="en-US" b="0" baseline="30000" dirty="0" smtClean="0"/>
              <a:t>nd</a:t>
            </a:r>
            <a:r>
              <a:rPr lang="en-US" b="0" baseline="0" dirty="0" smtClean="0"/>
              <a:t> august, even the dire number of 114 k last month was reduced to 89k. </a:t>
            </a:r>
          </a:p>
          <a:p>
            <a:pPr marL="0" indent="0">
              <a:buFontTx/>
              <a:buNone/>
            </a:pPr>
            <a:r>
              <a:rPr lang="en-US" b="0" baseline="0" dirty="0" smtClean="0"/>
              <a:t>Furthermore, the BLS in the US also revised downwards the total hiring from march 2023 to march 2024 by 818k because of updated data.</a:t>
            </a:r>
          </a:p>
          <a:p>
            <a:pPr marL="0" indent="0">
              <a:buFontTx/>
              <a:buNone/>
            </a:pPr>
            <a:r>
              <a:rPr lang="en-US" b="0" baseline="0" dirty="0" smtClean="0"/>
              <a:t>Data revisions are a very important part of policy making because it changes the entire picture of the economy of how they which is the Fed actually thought it was.  </a:t>
            </a:r>
            <a:endParaRPr lang="en-US" b="0" dirty="0" smtClean="0"/>
          </a:p>
          <a:p>
            <a:pPr marL="0" indent="0">
              <a:buFontTx/>
              <a:buNone/>
            </a:pPr>
            <a:r>
              <a:rPr lang="en-US" b="0" dirty="0" smtClean="0"/>
              <a:t>The data revisions induced dovish policy expectations and the reason that these historical revisions are important is that in 2021, the Fed was slow to hike rates because the </a:t>
            </a:r>
            <a:r>
              <a:rPr lang="en-US" b="0" dirty="0" err="1" smtClean="0"/>
              <a:t>labour</a:t>
            </a:r>
            <a:r>
              <a:rPr lang="en-US" b="0" dirty="0" smtClean="0"/>
              <a:t> market prints was low but it ended up that in early 2022 they saw huge upward revisions to data that caught them wrong footed. </a:t>
            </a:r>
          </a:p>
          <a:p>
            <a:pPr marL="0" indent="0">
              <a:buFontTx/>
              <a:buNone/>
            </a:pPr>
            <a:r>
              <a:rPr lang="en-US" b="0" dirty="0" smtClean="0"/>
              <a:t>This episode of being wrong was highlight in a recent speech by Fed Governor Michelle Bowman.</a:t>
            </a:r>
          </a:p>
          <a:p>
            <a:pPr marL="0" indent="0">
              <a:buFontTx/>
              <a:buNone/>
            </a:pPr>
            <a:r>
              <a:rPr lang="en-US" b="0" dirty="0" smtClean="0"/>
              <a:t>If the Fed understand the reasons of being slow to hike, these lessons would then also inform them about being slow to cut. </a:t>
            </a:r>
          </a:p>
          <a:p>
            <a:pPr marL="0" indent="0">
              <a:buFontTx/>
              <a:buNone/>
            </a:pPr>
            <a:r>
              <a:rPr lang="en-US" b="0" dirty="0" smtClean="0"/>
              <a:t>These type of historical experience</a:t>
            </a:r>
            <a:r>
              <a:rPr lang="en-US" b="0" baseline="0" dirty="0" smtClean="0"/>
              <a:t>s are what we call the subjective part of decision making on the next slide I will talk about the objective part of policy.</a:t>
            </a:r>
          </a:p>
          <a:p>
            <a:pPr marL="0" indent="0">
              <a:buFontTx/>
              <a:buNone/>
            </a:pPr>
            <a:r>
              <a:rPr lang="en-US" b="0" dirty="0" smtClean="0"/>
              <a:t>But before</a:t>
            </a:r>
            <a:r>
              <a:rPr lang="en-US" b="0" baseline="0" dirty="0" smtClean="0"/>
              <a:t> that, I will take the chance to explain the implications of a softer </a:t>
            </a:r>
            <a:r>
              <a:rPr lang="en-US" b="0" baseline="0" dirty="0" err="1" smtClean="0"/>
              <a:t>labour</a:t>
            </a:r>
            <a:r>
              <a:rPr lang="en-US" b="0" baseline="0" dirty="0" smtClean="0"/>
              <a:t> market. First, given that pandemic era savings have been eroded and as such households are continuously digging into pre-pandemic savings, my latest updated estimate which is simply extracted from the san Francisco fed, stands at -$372billion for June which is much steeped that the -$170billion we saw in august for those who were with me at the previous session three months ago. </a:t>
            </a:r>
          </a:p>
          <a:p>
            <a:pPr marL="0" indent="0">
              <a:buFontTx/>
              <a:buNone/>
            </a:pPr>
            <a:r>
              <a:rPr lang="en-US" b="0" baseline="0" dirty="0" smtClean="0"/>
              <a:t> This eroded savings imply that income from </a:t>
            </a:r>
            <a:r>
              <a:rPr lang="en-US" b="0" baseline="0" dirty="0" err="1" smtClean="0"/>
              <a:t>labour</a:t>
            </a:r>
            <a:r>
              <a:rPr lang="en-US" b="0" baseline="0" dirty="0" smtClean="0"/>
              <a:t> which is wages is increasingly important but if employment slows and wage growth slows as job openings and quit rate decline, then the purchasing power of the US consumer can slow quite significantly. </a:t>
            </a:r>
            <a:endParaRPr lang="en-US" b="0" dirty="0" smtClean="0"/>
          </a:p>
          <a:p>
            <a:pPr marL="0" indent="0">
              <a:buFontTx/>
              <a:buNone/>
            </a:pPr>
            <a:r>
              <a:rPr lang="en-US" b="1" dirty="0" smtClean="0"/>
              <a:t>Quit rates are a very important indicator of wage growth. </a:t>
            </a:r>
          </a:p>
          <a:p>
            <a:pPr marL="0" indent="0">
              <a:buFontTx/>
              <a:buNone/>
            </a:pPr>
            <a:r>
              <a:rPr lang="en-US" b="1" dirty="0" err="1" smtClean="0"/>
              <a:t>Afterall</a:t>
            </a:r>
            <a:r>
              <a:rPr lang="en-US" b="1" dirty="0" smtClean="0"/>
              <a:t>, when people quit a job and join a new one, they often get a bump up in pay. With a lower quit rate, there is less churn in the </a:t>
            </a:r>
            <a:r>
              <a:rPr lang="en-US" b="1" dirty="0" err="1" smtClean="0"/>
              <a:t>labour</a:t>
            </a:r>
            <a:r>
              <a:rPr lang="en-US" b="1" dirty="0" smtClean="0"/>
              <a:t> market which implies less pressure on wage growth. As such, we do think that underlying price pressures have room to soften as wage growth turns a little bit milder. </a:t>
            </a:r>
          </a:p>
          <a:p>
            <a:pPr marL="0" indent="0">
              <a:buFontTx/>
              <a:buNone/>
            </a:pPr>
            <a:r>
              <a:rPr lang="en-US" b="1" dirty="0" smtClean="0"/>
              <a:t>With this backdrop of growth</a:t>
            </a:r>
            <a:r>
              <a:rPr lang="en-US" b="1" baseline="0" dirty="0" smtClean="0"/>
              <a:t> and inflation, we naturally turn to policy implications and expectations for the September FOMC which is happening just next week.</a:t>
            </a: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r>
              <a:rPr lang="en-US" baseline="0" dirty="0" smtClean="0"/>
              <a:t>at this point, I have also included our risk based forecast of the Fed fund rate. We do think that there is room for 2 cuts in 2024 and further </a:t>
            </a:r>
            <a:r>
              <a:rPr lang="en-US" baseline="0" dirty="0" err="1" smtClean="0"/>
              <a:t>normalisation</a:t>
            </a:r>
            <a:r>
              <a:rPr lang="en-US" baseline="0" dirty="0" smtClean="0"/>
              <a:t> in 2025. My first caveat is that we are not calling for hard landing or recession as a base case. What we are saying is that there is potential for softening and there is a possibility of </a:t>
            </a:r>
            <a:r>
              <a:rPr lang="en-US" baseline="0" dirty="0" err="1" smtClean="0"/>
              <a:t>normalisation</a:t>
            </a:r>
            <a:r>
              <a:rPr lang="en-US" baseline="0" dirty="0" smtClean="0"/>
              <a:t>. Some time ago, I used to work with economic models, a lot of policy related numbers and get a lot of questions and today I will pose one of them today, imagine in 2019 when Fed fund rate was around 2% and inflation was 2.3%, if inflation increase to 3.4%, and you are Fed chair Yellen at that time, what do you think the Fed policy rate should be? Should it be the above 5.0% rate ?  This question helps us get an objective view of interest rates, but we certainly acknowledge that decisions in life are subjective and based on past experiences, the Fed has fears of inflation resurgence and the policy rate has a different starting point is also anchored based on how much they have hike because of the 8% inflation in 2022. Nonetheless, the structural view is that there is room to </a:t>
            </a:r>
            <a:r>
              <a:rPr lang="en-US" baseline="0" dirty="0" err="1" smtClean="0"/>
              <a:t>normalise</a:t>
            </a:r>
            <a:r>
              <a:rPr lang="en-US" baseline="0" dirty="0" smtClean="0"/>
              <a:t>. (click)</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7</a:t>
            </a:fld>
            <a:endParaRPr lang="en-US" dirty="0"/>
          </a:p>
        </p:txBody>
      </p:sp>
    </p:spTree>
    <p:extLst>
      <p:ext uri="{BB962C8B-B14F-4D97-AF65-F5344CB8AC3E}">
        <p14:creationId xmlns:p14="http://schemas.microsoft.com/office/powerpoint/2010/main" val="194180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b="0" dirty="0" smtClean="0"/>
              <a:t>-</a:t>
            </a:r>
            <a:r>
              <a:rPr lang="en-US" b="0" baseline="0" dirty="0" smtClean="0"/>
              <a:t> I </a:t>
            </a:r>
            <a:r>
              <a:rPr lang="en-US" b="0" baseline="0" dirty="0" err="1" smtClean="0"/>
              <a:t>willjust</a:t>
            </a:r>
            <a:r>
              <a:rPr lang="en-US" b="0" baseline="0" dirty="0" smtClean="0"/>
              <a:t> take a few </a:t>
            </a:r>
            <a:r>
              <a:rPr lang="en-US" b="0" baseline="0" dirty="0" err="1" smtClean="0"/>
              <a:t>mins</a:t>
            </a:r>
            <a:r>
              <a:rPr lang="en-US" b="0" baseline="0" dirty="0" smtClean="0"/>
              <a:t> </a:t>
            </a:r>
            <a:r>
              <a:rPr lang="en-US" b="0" dirty="0" smtClean="0"/>
              <a:t>US CPI print. </a:t>
            </a:r>
            <a:r>
              <a:rPr lang="en-US" b="0" baseline="0" dirty="0" smtClean="0"/>
              <a:t>Even as the CPI even is not the main topic right now, it is still important as a peripheral factor to determine if member </a:t>
            </a:r>
            <a:r>
              <a:rPr lang="en-US" b="0" baseline="0" dirty="0" err="1" smtClean="0"/>
              <a:t>sof</a:t>
            </a:r>
            <a:r>
              <a:rPr lang="en-US" b="0" baseline="0" dirty="0" smtClean="0"/>
              <a:t> the FOMC want to go for another 50bps cut this year or it may still be important in late 2025 if we see a resurgence of inflation. </a:t>
            </a:r>
          </a:p>
          <a:p>
            <a:pPr marL="285650" indent="-285650">
              <a:buFontTx/>
              <a:buChar char="-"/>
            </a:pPr>
            <a:r>
              <a:rPr lang="en-US" b="0" baseline="0" dirty="0" smtClean="0"/>
              <a:t>Last night, headline inflation in the US for August came in at 2.5% </a:t>
            </a:r>
            <a:r>
              <a:rPr lang="en-US" b="0" baseline="0" dirty="0" err="1" smtClean="0"/>
              <a:t>yoy</a:t>
            </a:r>
            <a:r>
              <a:rPr lang="en-US" b="0" baseline="0" dirty="0" smtClean="0"/>
              <a:t> which was in line with expectations and much lower than the 2.9% YoY in July. </a:t>
            </a:r>
          </a:p>
          <a:p>
            <a:pPr marL="285650" indent="-285650">
              <a:buFontTx/>
              <a:buChar char="-"/>
            </a:pPr>
            <a:r>
              <a:rPr lang="en-US" b="0" dirty="0" smtClean="0"/>
              <a:t>What</a:t>
            </a:r>
            <a:r>
              <a:rPr lang="en-US" b="0" baseline="0" dirty="0" smtClean="0"/>
              <a:t> markets saw and focused on instead was that core inflation momentum which means the </a:t>
            </a:r>
            <a:r>
              <a:rPr lang="en-US" b="0" baseline="0" dirty="0" err="1" smtClean="0"/>
              <a:t>MoM</a:t>
            </a:r>
            <a:r>
              <a:rPr lang="en-US" b="0" baseline="0" dirty="0" smtClean="0"/>
              <a:t>% change was higher which is my top right chart. </a:t>
            </a:r>
          </a:p>
          <a:p>
            <a:pPr marL="285650" indent="-285650">
              <a:buFontTx/>
              <a:buChar char="-"/>
            </a:pPr>
            <a:r>
              <a:rPr lang="en-US" b="0" baseline="0" dirty="0" smtClean="0"/>
              <a:t>Core inflation on a </a:t>
            </a:r>
            <a:r>
              <a:rPr lang="en-US" b="0" baseline="0" dirty="0" err="1" smtClean="0"/>
              <a:t>MoM</a:t>
            </a:r>
            <a:r>
              <a:rPr lang="en-US" b="0" baseline="0" dirty="0" smtClean="0"/>
              <a:t> basis rose to 0.3% </a:t>
            </a:r>
            <a:r>
              <a:rPr lang="en-US" b="0" baseline="0" dirty="0" err="1" smtClean="0"/>
              <a:t>MoM</a:t>
            </a:r>
            <a:r>
              <a:rPr lang="en-US" b="0" baseline="0" dirty="0" smtClean="0"/>
              <a:t> which is higher than expected and as such on a YoY basis core inflation remain sticky at 3.2%.</a:t>
            </a:r>
            <a:endParaRPr lang="en-US" b="0" dirty="0" smtClean="0"/>
          </a:p>
          <a:p>
            <a:pPr marL="285650" indent="-285650">
              <a:buFontTx/>
              <a:buChar char="-"/>
            </a:pPr>
            <a:r>
              <a:rPr lang="en-US" b="0" dirty="0" smtClean="0"/>
              <a:t>And why is that so? This was driven</a:t>
            </a:r>
            <a:r>
              <a:rPr lang="en-US" b="0" baseline="0" dirty="0" smtClean="0"/>
              <a:t> by housing costs. The factors behind the core </a:t>
            </a:r>
            <a:r>
              <a:rPr lang="en-US" b="0" baseline="0" dirty="0" err="1" smtClean="0"/>
              <a:t>cpi</a:t>
            </a:r>
            <a:r>
              <a:rPr lang="en-US" b="0" baseline="0" dirty="0" smtClean="0"/>
              <a:t> mom increase is broken down in my bottom left chart. </a:t>
            </a:r>
          </a:p>
          <a:p>
            <a:pPr marL="285650" indent="-285650">
              <a:buFontTx/>
              <a:buChar char="-"/>
            </a:pPr>
            <a:r>
              <a:rPr lang="en-US" b="0" baseline="0" dirty="0" smtClean="0"/>
              <a:t>Clearly, we can see that core services contributed 0.4% point out of 0.3% points which also means that actually core goods prices fell. This is entirely services driven and rent driven. </a:t>
            </a:r>
          </a:p>
          <a:p>
            <a:pPr marL="285650" indent="-285650">
              <a:buFontTx/>
              <a:buChar char="-"/>
            </a:pPr>
            <a:r>
              <a:rPr lang="en-US" b="0" baseline="0" dirty="0" smtClean="0"/>
              <a:t>Is housing/rental cost a concern to the Fed, the answer is yes but is it a bigger concern than the </a:t>
            </a:r>
            <a:r>
              <a:rPr lang="en-US" b="0" baseline="0" dirty="0" err="1" smtClean="0"/>
              <a:t>labour</a:t>
            </a:r>
            <a:r>
              <a:rPr lang="en-US" b="0" baseline="0" dirty="0" smtClean="0"/>
              <a:t> market right now, the answer is no. </a:t>
            </a:r>
          </a:p>
          <a:p>
            <a:pPr marL="285650" indent="-285650">
              <a:buFontTx/>
              <a:buChar char="-"/>
            </a:pPr>
            <a:r>
              <a:rPr lang="en-US" b="0" baseline="0" dirty="0" smtClean="0"/>
              <a:t>How did markets adjust for this? Markets lowered the odds of a 50bps cut by the Fed at the meeting next week but remain very firm for a 25bps cut.</a:t>
            </a:r>
            <a:endParaRPr lang="en-US" b="0" dirty="0" smtClean="0"/>
          </a:p>
          <a:p>
            <a:pPr marL="285650" indent="-285650">
              <a:buFontTx/>
              <a:buChar char="-"/>
            </a:pPr>
            <a:r>
              <a:rPr lang="en-US" b="0" dirty="0" smtClean="0"/>
              <a:t>Aside</a:t>
            </a:r>
            <a:r>
              <a:rPr lang="en-US" b="0" baseline="0" dirty="0" smtClean="0"/>
              <a:t> from yesterday’s night US CPI report, the other notable price that has been falling is that of </a:t>
            </a:r>
            <a:r>
              <a:rPr lang="en-US" b="0" baseline="0" dirty="0" err="1" smtClean="0"/>
              <a:t>brent</a:t>
            </a:r>
            <a:r>
              <a:rPr lang="en-US" b="0" baseline="0" dirty="0" smtClean="0"/>
              <a:t> crude’s which has touched US$70/barrel because of global growth woes. </a:t>
            </a:r>
          </a:p>
          <a:p>
            <a:pPr marL="285650" indent="-285650">
              <a:buFontTx/>
              <a:buChar char="-"/>
            </a:pPr>
            <a:r>
              <a:rPr lang="en-US" b="0" dirty="0" smtClean="0"/>
              <a:t>A quick</a:t>
            </a:r>
            <a:r>
              <a:rPr lang="en-US" b="0" baseline="0" dirty="0" smtClean="0"/>
              <a:t> analysis tells us that at 70-75 per barrel oil will remain a dis-inflationary force for headline inflation. In turn, Oil does not impair the Fed’s desire to ease. </a:t>
            </a:r>
            <a:endParaRPr lang="en-US" b="0" dirty="0" smtClean="0"/>
          </a:p>
          <a:p>
            <a:pPr marL="285650" indent="-285650">
              <a:buFontTx/>
              <a:buChar char="-"/>
            </a:pPr>
            <a:r>
              <a:rPr lang="en-US" b="0" baseline="0" dirty="0" smtClean="0"/>
              <a:t>On balance, our take is that this CPI print is not an impediment on the Fed’s current easing cycle especially at the </a:t>
            </a:r>
            <a:r>
              <a:rPr lang="en-US" b="1" baseline="0" dirty="0" smtClean="0"/>
              <a:t>initial</a:t>
            </a:r>
            <a:r>
              <a:rPr lang="en-US" b="0" baseline="0" dirty="0" smtClean="0"/>
              <a:t> stage of easing.</a:t>
            </a:r>
          </a:p>
        </p:txBody>
      </p:sp>
      <p:sp>
        <p:nvSpPr>
          <p:cNvPr id="4" name="Slide Number Placeholder 3"/>
          <p:cNvSpPr>
            <a:spLocks noGrp="1"/>
          </p:cNvSpPr>
          <p:nvPr>
            <p:ph type="sldNum" sz="quarter" idx="10"/>
          </p:nvPr>
        </p:nvSpPr>
        <p:spPr/>
        <p:txBody>
          <a:bodyPr/>
          <a:lstStyle/>
          <a:p>
            <a:fld id="{91AA9BE4-5103-0B4A-B9FD-498748EB1049}" type="slidenum">
              <a:rPr lang="en-US" smtClean="0"/>
              <a:pPr/>
              <a:t>8</a:t>
            </a:fld>
            <a:endParaRPr lang="en-US" dirty="0"/>
          </a:p>
        </p:txBody>
      </p:sp>
    </p:spTree>
    <p:extLst>
      <p:ext uri="{BB962C8B-B14F-4D97-AF65-F5344CB8AC3E}">
        <p14:creationId xmlns:p14="http://schemas.microsoft.com/office/powerpoint/2010/main" val="195397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0" baseline="0" dirty="0" smtClean="0"/>
              <a:t>As for the market impact of Fed easing, we will begin with UST yields, </a:t>
            </a:r>
            <a:endParaRPr lang="en-SG" sz="1200" b="0" i="0" u="none" strike="noStrike" kern="1200" baseline="0" dirty="0" smtClean="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low-hanging fruit for higher long-end yields </a:t>
            </a:r>
            <a:r>
              <a:rPr lang="en-US" sz="1200" b="0" i="0" u="none" strike="noStrike" kern="1200" baseline="0" dirty="0" smtClean="0">
                <a:solidFill>
                  <a:schemeClr val="tx1"/>
                </a:solidFill>
                <a:latin typeface="+mn-lt"/>
                <a:ea typeface="+mn-ea"/>
                <a:cs typeface="+mn-cs"/>
              </a:rPr>
              <a:t>is </a:t>
            </a:r>
            <a:r>
              <a:rPr lang="en-US" sz="1200" b="1" i="0" u="none" strike="noStrike" kern="1200" baseline="0" dirty="0" smtClean="0">
                <a:solidFill>
                  <a:schemeClr val="tx1"/>
                </a:solidFill>
                <a:latin typeface="+mn-lt"/>
                <a:ea typeface="+mn-ea"/>
                <a:cs typeface="+mn-cs"/>
              </a:rPr>
              <a:t>simply </a:t>
            </a:r>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reversion </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from rate hike “inversion”</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to an upward sloping curve, </a:t>
            </a:r>
            <a:r>
              <a:rPr lang="en-US" sz="1200" b="1" i="1" u="none" strike="noStrike" kern="1200" baseline="0" dirty="0" smtClean="0">
                <a:solidFill>
                  <a:schemeClr val="tx1"/>
                </a:solidFill>
                <a:latin typeface="+mn-lt"/>
                <a:ea typeface="+mn-ea"/>
                <a:cs typeface="+mn-cs"/>
              </a:rPr>
              <a:t>coinciding with policy inflection to a rate cut cycle</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pPr marL="0" indent="0">
              <a:buFontTx/>
              <a:buNone/>
            </a:pPr>
            <a:r>
              <a:rPr lang="en-US" b="0" baseline="0" dirty="0" smtClean="0"/>
              <a:t>We can reasonably assume “bull steepening*” resulting from sharp Fed pivot to rate cuts. this reverses out the earlier “bear flattening**” from the preceding rate hike cycle,</a:t>
            </a:r>
          </a:p>
          <a:p>
            <a:pPr marL="0" indent="0">
              <a:buFontTx/>
              <a:buNone/>
            </a:pPr>
            <a:r>
              <a:rPr lang="en-US" b="0" baseline="0" dirty="0" smtClean="0"/>
              <a:t>which had ultimately “inverted” the yield curve. Put simply, the bull steepening, implies that as investors pile into USTs, the demand will be strong in the front end due to the rate cut. </a:t>
            </a:r>
          </a:p>
          <a:p>
            <a:pPr marL="0" indent="0">
              <a:buFontTx/>
              <a:buNone/>
            </a:pPr>
            <a:r>
              <a:rPr lang="en-US" b="0" baseline="0" dirty="0" smtClean="0"/>
              <a:t>	</a:t>
            </a:r>
          </a:p>
        </p:txBody>
      </p:sp>
      <p:sp>
        <p:nvSpPr>
          <p:cNvPr id="4" name="Slide Number Placeholder 3"/>
          <p:cNvSpPr>
            <a:spLocks noGrp="1"/>
          </p:cNvSpPr>
          <p:nvPr>
            <p:ph type="sldNum" sz="quarter" idx="10"/>
          </p:nvPr>
        </p:nvSpPr>
        <p:spPr/>
        <p:txBody>
          <a:bodyPr/>
          <a:lstStyle/>
          <a:p>
            <a:fld id="{91AA9BE4-5103-0B4A-B9FD-498748EB1049}" type="slidenum">
              <a:rPr lang="en-US" smtClean="0"/>
              <a:pPr/>
              <a:t>9</a:t>
            </a:fld>
            <a:endParaRPr lang="en-US" dirty="0"/>
          </a:p>
        </p:txBody>
      </p:sp>
    </p:spTree>
    <p:extLst>
      <p:ext uri="{BB962C8B-B14F-4D97-AF65-F5344CB8AC3E}">
        <p14:creationId xmlns:p14="http://schemas.microsoft.com/office/powerpoint/2010/main" val="3384029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ea typeface="Yu Gothic" panose="020B0400000000000000" pitchFamily="34" charset="-128"/>
            </a:endParaRPr>
          </a:p>
        </p:txBody>
      </p:sp>
      <p:pic>
        <p:nvPicPr>
          <p:cNvPr id="5" name="図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spTree>
    <p:extLst>
      <p:ext uri="{BB962C8B-B14F-4D97-AF65-F5344CB8AC3E}">
        <p14:creationId xmlns:p14="http://schemas.microsoft.com/office/powerpoint/2010/main" val="72076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3x0) Content">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320793"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Content Placeholder 4"/>
          <p:cNvSpPr>
            <a:spLocks noGrp="1"/>
          </p:cNvSpPr>
          <p:nvPr>
            <p:ph sz="quarter" idx="18"/>
          </p:nvPr>
        </p:nvSpPr>
        <p:spPr>
          <a:xfrm>
            <a:off x="3256041"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6191288"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1873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up (4x0) Conten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251287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4"/>
          <p:cNvSpPr>
            <a:spLocks noGrp="1"/>
          </p:cNvSpPr>
          <p:nvPr>
            <p:ph sz="quarter" idx="20"/>
          </p:nvPr>
        </p:nvSpPr>
        <p:spPr>
          <a:xfrm>
            <a:off x="4704951"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89321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3"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88915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7" name="Content Placeholder 4"/>
          <p:cNvSpPr>
            <a:spLocks noGrp="1"/>
          </p:cNvSpPr>
          <p:nvPr>
            <p:ph sz="quarter" idx="18"/>
          </p:nvPr>
        </p:nvSpPr>
        <p:spPr>
          <a:xfrm>
            <a:off x="2630496"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Content Placeholder 4"/>
          <p:cNvSpPr>
            <a:spLocks noGrp="1"/>
          </p:cNvSpPr>
          <p:nvPr>
            <p:ph sz="quarter" idx="21"/>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7994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3" name="Content Placeholder 2"/>
          <p:cNvSpPr>
            <a:spLocks noGrp="1"/>
          </p:cNvSpPr>
          <p:nvPr>
            <p:ph idx="13"/>
          </p:nvPr>
        </p:nvSpPr>
        <p:spPr>
          <a:xfrm>
            <a:off x="3256041"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4" name="Content Placeholder 2"/>
          <p:cNvSpPr>
            <a:spLocks noGrp="1"/>
          </p:cNvSpPr>
          <p:nvPr>
            <p:ph idx="14"/>
          </p:nvPr>
        </p:nvSpPr>
        <p:spPr>
          <a:xfrm>
            <a:off x="6191288"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ea typeface="Yu Gothic" panose="020B0400000000000000" pitchFamily="34"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10048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136336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pic>
        <p:nvPicPr>
          <p:cNvPr id="10" name="図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Tree>
    <p:extLst>
      <p:ext uri="{BB962C8B-B14F-4D97-AF65-F5344CB8AC3E}">
        <p14:creationId xmlns:p14="http://schemas.microsoft.com/office/powerpoint/2010/main" val="117513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27302" indent="0" algn="ctr">
              <a:buNone/>
              <a:defRPr>
                <a:solidFill>
                  <a:schemeClr val="tx1">
                    <a:tint val="75000"/>
                  </a:schemeClr>
                </a:solidFill>
              </a:defRPr>
            </a:lvl2pPr>
            <a:lvl3pPr marL="654605" indent="0" algn="ctr">
              <a:buNone/>
              <a:defRPr>
                <a:solidFill>
                  <a:schemeClr val="tx1">
                    <a:tint val="75000"/>
                  </a:schemeClr>
                </a:solidFill>
              </a:defRPr>
            </a:lvl3pPr>
            <a:lvl4pPr marL="981906" indent="0" algn="ctr">
              <a:buNone/>
              <a:defRPr>
                <a:solidFill>
                  <a:schemeClr val="tx1">
                    <a:tint val="75000"/>
                  </a:schemeClr>
                </a:solidFill>
              </a:defRPr>
            </a:lvl4pPr>
            <a:lvl5pPr marL="1309208" indent="0" algn="ctr">
              <a:buNone/>
              <a:defRPr>
                <a:solidFill>
                  <a:schemeClr val="tx1">
                    <a:tint val="75000"/>
                  </a:schemeClr>
                </a:solidFill>
              </a:defRPr>
            </a:lvl5pPr>
            <a:lvl6pPr marL="1636510" indent="0" algn="ctr">
              <a:buNone/>
              <a:defRPr>
                <a:solidFill>
                  <a:schemeClr val="tx1">
                    <a:tint val="75000"/>
                  </a:schemeClr>
                </a:solidFill>
              </a:defRPr>
            </a:lvl6pPr>
            <a:lvl7pPr marL="1963813" indent="0" algn="ctr">
              <a:buNone/>
              <a:defRPr>
                <a:solidFill>
                  <a:schemeClr val="tx1">
                    <a:tint val="75000"/>
                  </a:schemeClr>
                </a:solidFill>
              </a:defRPr>
            </a:lvl7pPr>
            <a:lvl8pPr marL="2291114" indent="0" algn="ctr">
              <a:buNone/>
              <a:defRPr>
                <a:solidFill>
                  <a:schemeClr val="tx1">
                    <a:tint val="75000"/>
                  </a:schemeClr>
                </a:solidFill>
              </a:defRPr>
            </a:lvl8pPr>
            <a:lvl9pPr marL="2618417"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a:xfrm>
            <a:off x="457200" y="6356353"/>
            <a:ext cx="2133600" cy="365125"/>
          </a:xfrm>
          <a:prstGeom prst="rect">
            <a:avLst/>
          </a:prstGeom>
        </p:spPr>
        <p:txBody>
          <a:bodyPr lIns="87281" tIns="43640" rIns="87281" bIns="43640"/>
          <a:lstStyle/>
          <a:p>
            <a:fld id="{A8E8F01A-0FC0-452A-BF5A-BA581EAC273F}" type="datetimeFigureOut">
              <a:rPr lang="en-SG">
                <a:solidFill>
                  <a:srgbClr val="000000"/>
                </a:solidFill>
              </a:rPr>
              <a:pPr/>
              <a:t>23/9/2024</a:t>
            </a:fld>
            <a:endParaRPr lang="en-SG">
              <a:solidFill>
                <a:srgbClr val="000000"/>
              </a:solidFill>
            </a:endParaRPr>
          </a:p>
        </p:txBody>
      </p:sp>
      <p:sp>
        <p:nvSpPr>
          <p:cNvPr id="5" name="Footer Placeholder 4"/>
          <p:cNvSpPr>
            <a:spLocks noGrp="1"/>
          </p:cNvSpPr>
          <p:nvPr>
            <p:ph type="ftr" sz="quarter" idx="11"/>
          </p:nvPr>
        </p:nvSpPr>
        <p:spPr>
          <a:xfrm>
            <a:off x="3124201" y="6356353"/>
            <a:ext cx="2895600" cy="365125"/>
          </a:xfrm>
          <a:prstGeom prst="rect">
            <a:avLst/>
          </a:prstGeom>
        </p:spPr>
        <p:txBody>
          <a:bodyPr lIns="87281" tIns="43640" rIns="87281" bIns="43640"/>
          <a:lstStyle/>
          <a:p>
            <a:endParaRPr lang="en-SG">
              <a:solidFill>
                <a:srgbClr val="000000"/>
              </a:solidFill>
            </a:endParaRPr>
          </a:p>
        </p:txBody>
      </p:sp>
      <p:sp>
        <p:nvSpPr>
          <p:cNvPr id="6" name="Slide Number Placeholder 5"/>
          <p:cNvSpPr>
            <a:spLocks noGrp="1"/>
          </p:cNvSpPr>
          <p:nvPr>
            <p:ph type="sldNum" sz="quarter" idx="12"/>
          </p:nvPr>
        </p:nvSpPr>
        <p:spPr>
          <a:xfrm>
            <a:off x="6553201" y="6356353"/>
            <a:ext cx="2133600" cy="365125"/>
          </a:xfrm>
          <a:prstGeom prst="rect">
            <a:avLst/>
          </a:prstGeom>
        </p:spPr>
        <p:txBody>
          <a:bodyPr lIns="87281" tIns="43640" rIns="87281" bIns="43640"/>
          <a:lstStyle/>
          <a:p>
            <a:fld id="{A5E42981-E6EF-4366-B448-8ED5FE988104}" type="slidenum">
              <a:rPr lang="en-SG">
                <a:solidFill>
                  <a:srgbClr val="000000"/>
                </a:solidFill>
              </a:rPr>
              <a:pPr/>
              <a:t>‹#›</a:t>
            </a:fld>
            <a:endParaRPr lang="en-SG">
              <a:solidFill>
                <a:srgbClr val="000000"/>
              </a:solidFill>
            </a:endParaRPr>
          </a:p>
        </p:txBody>
      </p:sp>
    </p:spTree>
    <p:extLst>
      <p:ext uri="{BB962C8B-B14F-4D97-AF65-F5344CB8AC3E}">
        <p14:creationId xmlns:p14="http://schemas.microsoft.com/office/powerpoint/2010/main" val="32243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2" name="Content Placeholder 2"/>
          <p:cNvSpPr>
            <a:spLocks noGrp="1"/>
          </p:cNvSpPr>
          <p:nvPr>
            <p:ph idx="13"/>
          </p:nvPr>
        </p:nvSpPr>
        <p:spPr>
          <a:xfrm>
            <a:off x="4779802"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5901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9" name="Rectangle 8"/>
          <p:cNvSpPr/>
          <p:nvPr userDrawn="1"/>
        </p:nvSpPr>
        <p:spPr>
          <a:xfrm>
            <a:off x="2" y="0"/>
            <a:ext cx="5657547"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402" tIns="126201" rIns="252402" bIns="25240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cxnSp>
        <p:nvCxnSpPr>
          <p:cNvPr id="7" name="Straight Connector 6"/>
          <p:cNvCxnSpPr/>
          <p:nvPr userDrawn="1"/>
        </p:nvCxnSpPr>
        <p:spPr>
          <a:xfrm>
            <a:off x="457200" y="6400800"/>
            <a:ext cx="8229600"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gray">
          <a:xfrm>
            <a:off x="8229600" y="6492240"/>
            <a:ext cx="914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66704" tIns="33352" rIns="66704" bIns="3335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13" name="Frame 12"/>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10" name="Title 1"/>
          <p:cNvSpPr>
            <a:spLocks noGrp="1"/>
          </p:cNvSpPr>
          <p:nvPr>
            <p:ph type="ctrTitle"/>
          </p:nvPr>
        </p:nvSpPr>
        <p:spPr>
          <a:xfrm>
            <a:off x="481188" y="519439"/>
            <a:ext cx="5164752" cy="2839599"/>
          </a:xfrm>
        </p:spPr>
        <p:txBody>
          <a:bodyPr lIns="336536" tIns="336536" rIns="336536" bIns="168268" anchor="b" anchorCtr="0">
            <a:normAutofit/>
          </a:bodyPr>
          <a:lstStyle>
            <a:lvl1pPr marL="0" algn="l" defTabSz="315503" rtl="0" eaLnBrk="1" latinLnBrk="0" hangingPunct="1">
              <a:lnSpc>
                <a:spcPct val="90000"/>
              </a:lnSpc>
              <a:spcBef>
                <a:spcPct val="0"/>
              </a:spcBef>
              <a:buNone/>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11" name="Subtitle 2"/>
          <p:cNvSpPr>
            <a:spLocks noGrp="1"/>
          </p:cNvSpPr>
          <p:nvPr>
            <p:ph type="subTitle" idx="1" hasCustomPrompt="1"/>
          </p:nvPr>
        </p:nvSpPr>
        <p:spPr>
          <a:xfrm>
            <a:off x="481188" y="3359038"/>
            <a:ext cx="5164752" cy="2978116"/>
          </a:xfrm>
          <a:prstGeom prst="rect">
            <a:avLst/>
          </a:prstGeom>
        </p:spPr>
        <p:txBody>
          <a:bodyPr lIns="336536" tIns="168268" rIns="336536" bIns="336536">
            <a:noAutofit/>
          </a:bodyPr>
          <a:lstStyle>
            <a:lvl1pPr marL="0" indent="0" algn="l">
              <a:lnSpc>
                <a:spcPct val="100000"/>
              </a:lnSpc>
              <a:spcBef>
                <a:spcPts val="0"/>
              </a:spcBef>
              <a:buNone/>
              <a:defRPr sz="1125" b="1">
                <a:solidFill>
                  <a:schemeClr val="tx1"/>
                </a:solidFill>
                <a:latin typeface="+mn-lt"/>
                <a:ea typeface="Yu Gothic" panose="020B0400000000000000" pitchFamily="34" charset="-128"/>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173012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ullet Lis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20793" y="934990"/>
            <a:ext cx="8500990" cy="5506052"/>
          </a:xfrm>
          <a:prstGeom prst="rect">
            <a:avLst/>
          </a:prstGeom>
        </p:spPr>
        <p:txBody>
          <a:bodyPr/>
          <a:lstStyle>
            <a:lvl1pPr marL="157751" indent="-157751">
              <a:buFont typeface="Wingdings 2" panose="05020102010507070707" pitchFamily="18" charset="2"/>
              <a:buChar char=""/>
              <a:defRPr>
                <a:latin typeface="+mn-lt"/>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baseline="0">
                <a:latin typeface="+mn-lt"/>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latin typeface="+mn-lt"/>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latin typeface="+mn-lt"/>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latin typeface="+mn-lt"/>
              </a:defRPr>
            </a:lvl5pPr>
          </a:lstStyle>
          <a:p>
            <a:pPr lvl="0"/>
            <a:r>
              <a:rPr lang="ja-JP" altLang="en-US" dirty="0"/>
              <a:t>マスター テキストの書式設定</a:t>
            </a: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22893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20793" y="934990"/>
            <a:ext cx="8500990" cy="5506052"/>
          </a:xfrm>
          <a:prstGeom prst="rect">
            <a:avLst/>
          </a:prstGeom>
        </p:spPr>
        <p:txBody>
          <a:bodyPr/>
          <a:lstStyle>
            <a:lvl1pPr marL="199380" indent="-199380">
              <a:buFont typeface="+mj-lt"/>
              <a:buAutoNum type="arabicPeriod"/>
              <a:defRPr lang="en-US" dirty="0">
                <a:latin typeface="+mn-lt"/>
              </a:defRPr>
            </a:lvl1pPr>
            <a:lvl2pPr marL="357131" indent="-157751">
              <a:buFont typeface="+mj-lt"/>
              <a:buAutoNum type="alphaUcPeriod"/>
              <a:defRPr>
                <a:latin typeface="+mn-lt"/>
              </a:defRPr>
            </a:lvl2pPr>
            <a:lvl3pPr marL="514883" indent="-157751">
              <a:buFont typeface="+mj-lt"/>
              <a:buAutoNum type="arabicParenR"/>
              <a:defRPr>
                <a:latin typeface="+mn-lt"/>
              </a:defRPr>
            </a:lvl3pPr>
            <a:lvl4pPr marL="672633" indent="-157751">
              <a:buFont typeface="+mj-lt"/>
              <a:buAutoNum type="alphaLcParenR"/>
              <a:defRPr>
                <a:latin typeface="+mn-lt"/>
              </a:defRPr>
            </a:lvl4pPr>
            <a:lvl5pPr marL="788756" indent="-118313">
              <a:buFont typeface="+mj-lt"/>
              <a:buAutoNum type="romanLcPeriod"/>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9768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2x0)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20793" y="934990"/>
            <a:ext cx="4041980" cy="5506052"/>
          </a:xfrm>
        </p:spPr>
        <p:txBody>
          <a:bodyPr/>
          <a:lstStyle>
            <a:lvl1pPr marL="157751" indent="-157751">
              <a:defRPr>
                <a:latin typeface="+mn-lt"/>
              </a:defRPr>
            </a:lvl1pPr>
            <a:lvl2pPr marL="314408" indent="-157751">
              <a:tabLst/>
              <a:defRPr>
                <a:latin typeface="+mn-lt"/>
              </a:defRPr>
            </a:lvl2pPr>
            <a:lvl3pPr marL="472158" indent="-157751">
              <a:defRPr>
                <a:latin typeface="+mn-lt"/>
              </a:defRPr>
            </a:lvl3pPr>
            <a:lvl4pPr marL="629909" indent="-157751">
              <a:defRPr>
                <a:latin typeface="+mn-lt"/>
              </a:defRPr>
            </a:lvl4pPr>
            <a:lvl5pPr marL="788756" indent="-158847">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p:cNvSpPr>
            <a:spLocks noGrp="1"/>
          </p:cNvSpPr>
          <p:nvPr>
            <p:ph sz="quarter" idx="14"/>
          </p:nvPr>
        </p:nvSpPr>
        <p:spPr>
          <a:xfrm>
            <a:off x="4779802" y="934990"/>
            <a:ext cx="4041980" cy="5506052"/>
          </a:xfrm>
        </p:spPr>
        <p:txBody>
          <a:bodyPr/>
          <a:lstStyle>
            <a:lvl1pPr marL="157751" indent="-157751">
              <a:defRPr>
                <a:latin typeface="+mn-lt"/>
              </a:defRPr>
            </a:lvl1pPr>
            <a:lvl2pPr marL="314408" indent="-157751">
              <a:defRPr>
                <a:latin typeface="+mn-lt"/>
              </a:defRPr>
            </a:lvl2pPr>
            <a:lvl3pPr marL="472158" indent="-157751">
              <a:defRPr>
                <a:latin typeface="+mn-lt"/>
              </a:defRPr>
            </a:lvl3pPr>
            <a:lvl4pPr marL="629909" indent="-157751">
              <a:defRPr>
                <a:latin typeface="+mn-lt"/>
              </a:defRPr>
            </a:lvl4pPr>
            <a:lvl5pPr marL="788756" indent="-157751">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46357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up (2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89"/>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2041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1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850099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60242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up (2x2)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90"/>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90"/>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 name="Content Placeholder 3"/>
          <p:cNvSpPr>
            <a:spLocks noGrp="1"/>
          </p:cNvSpPr>
          <p:nvPr>
            <p:ph sz="quarter" idx="20"/>
          </p:nvPr>
        </p:nvSpPr>
        <p:spPr>
          <a:xfrm>
            <a:off x="4779802"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61029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793" y="2"/>
            <a:ext cx="8500990" cy="796473"/>
          </a:xfrm>
          <a:prstGeom prst="rect">
            <a:avLst/>
          </a:prstGeom>
        </p:spPr>
        <p:txBody>
          <a:bodyPr vert="horz" lIns="0" tIns="84134" rIns="0" bIns="84134" rtlCol="0" anchor="b" anchorCtr="0">
            <a:normAutofit/>
          </a:bodyPr>
          <a:lstStyle/>
          <a:p>
            <a:r>
              <a:rPr lang="ja-JP" altLang="en-US" dirty="0"/>
              <a:t>マスター タイトルの書式設定</a:t>
            </a:r>
            <a:endParaRPr lang="en-US" dirty="0"/>
          </a:p>
        </p:txBody>
      </p:sp>
      <p:cxnSp>
        <p:nvCxnSpPr>
          <p:cNvPr id="18" name="Straight Connector 17"/>
          <p:cNvCxnSpPr/>
          <p:nvPr/>
        </p:nvCxnSpPr>
        <p:spPr>
          <a:xfrm>
            <a:off x="0" y="796473"/>
            <a:ext cx="9144000" cy="0"/>
          </a:xfrm>
          <a:prstGeom prst="line">
            <a:avLst/>
          </a:prstGeom>
          <a:ln w="6350">
            <a:solidFill>
              <a:srgbClr val="818D9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idx="1"/>
          </p:nvPr>
        </p:nvSpPr>
        <p:spPr>
          <a:xfrm>
            <a:off x="320052" y="934990"/>
            <a:ext cx="8500990" cy="5506052"/>
          </a:xfrm>
          <a:prstGeom prst="rect">
            <a:avLst/>
          </a:prstGeom>
        </p:spPr>
        <p:txBody>
          <a:bodyPr vert="horz" lIns="0" tIns="0" rIns="0" bIns="0" rtlCol="0">
            <a:normAutofit/>
          </a:bodyPr>
          <a:lstStyle/>
          <a:p>
            <a:pPr lvl="0"/>
            <a:r>
              <a:rPr lang="ja-JP" altLang="en-US" dirty="0"/>
              <a:t>マスター テキストの書式設定</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10" name="Slide Number Placeholder 7"/>
          <p:cNvSpPr txBox="1">
            <a:spLocks/>
          </p:cNvSpPr>
          <p:nvPr userDrawn="1"/>
        </p:nvSpPr>
        <p:spPr>
          <a:xfrm>
            <a:off x="0" y="6511709"/>
            <a:ext cx="481188" cy="346293"/>
          </a:xfrm>
          <a:prstGeom prst="rect">
            <a:avLst/>
          </a:prstGeom>
        </p:spPr>
        <p:txBody>
          <a:bodyPr vert="horz" lIns="0" tIns="0" rIns="0" bIns="0" rtlCol="0" anchor="ctr"/>
          <a:lstStyle>
            <a:defPPr>
              <a:defRPr lang="en-US"/>
            </a:defPPr>
            <a:lvl1pPr marL="0" algn="r" defTabSz="457200" rtl="0" eaLnBrk="1" latinLnBrk="0" hangingPunct="1">
              <a:defRPr lang="en-US" sz="800" b="0" kern="1200" smtClean="0">
                <a:solidFill>
                  <a:srgbClr val="000000"/>
                </a:solidFill>
                <a:latin typeface="+mj-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fld id="{A0C08A6A-8EA3-4211-93FD-76FB27967F5A}" type="slidenum">
              <a:rPr sz="600">
                <a:ea typeface="Yu Gothic" panose="020B0400000000000000" pitchFamily="34" charset="-128"/>
              </a:rPr>
              <a:pPr/>
              <a:t>‹#›</a:t>
            </a:fld>
            <a:endParaRPr sz="600" dirty="0">
              <a:ea typeface="Yu Gothic" panose="020B0400000000000000" pitchFamily="34" charset="-128"/>
            </a:endParaRPr>
          </a:p>
        </p:txBody>
      </p:sp>
      <p:sp>
        <p:nvSpPr>
          <p:cNvPr id="4" name="TextBox 3"/>
          <p:cNvSpPr txBox="1"/>
          <p:nvPr userDrawn="1"/>
        </p:nvSpPr>
        <p:spPr>
          <a:xfrm>
            <a:off x="481189" y="6511709"/>
            <a:ext cx="7506332" cy="346293"/>
          </a:xfrm>
          <a:prstGeom prst="rect">
            <a:avLst/>
          </a:prstGeom>
          <a:noFill/>
        </p:spPr>
        <p:txBody>
          <a:bodyPr wrap="square" lIns="63101" tIns="0" rIns="315503" bIns="0" rtlCol="0" anchor="ctr" anchorCtr="0">
            <a:noAutofit/>
          </a:bodyPr>
          <a:lstStyle/>
          <a:p>
            <a:pPr defTabSz="333518">
              <a:defRPr/>
            </a:pPr>
            <a:r>
              <a:rPr lang="en-US" sz="525" dirty="0">
                <a:solidFill>
                  <a:srgbClr val="000000"/>
                </a:solidFill>
                <a:ea typeface="Yu Gothic" panose="020B0400000000000000" pitchFamily="34" charset="-128"/>
              </a:rPr>
              <a:t>|   Private and confidential</a:t>
            </a:r>
          </a:p>
        </p:txBody>
      </p:sp>
      <p:pic>
        <p:nvPicPr>
          <p:cNvPr id="3" name="図 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987521" y="6511707"/>
            <a:ext cx="1154317" cy="342060"/>
          </a:xfrm>
          <a:prstGeom prst="rect">
            <a:avLst/>
          </a:prstGeom>
        </p:spPr>
      </p:pic>
    </p:spTree>
    <p:extLst>
      <p:ext uri="{BB962C8B-B14F-4D97-AF65-F5344CB8AC3E}">
        <p14:creationId xmlns:p14="http://schemas.microsoft.com/office/powerpoint/2010/main" val="227670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marL="0" algn="l" defTabSz="315503" rtl="0" eaLnBrk="1" latinLnBrk="0" hangingPunct="1">
        <a:lnSpc>
          <a:spcPct val="100000"/>
        </a:lnSpc>
        <a:spcBef>
          <a:spcPct val="0"/>
        </a:spcBef>
        <a:buNone/>
        <a:defRPr kumimoji="1" lang="en-US" sz="1500" b="1" kern="1200" baseline="0" dirty="0">
          <a:solidFill>
            <a:schemeClr val="tx2"/>
          </a:solidFill>
          <a:latin typeface="Arial Narrow" panose="020B0606020202030204" pitchFamily="34" charset="0"/>
          <a:ea typeface="Yu Gothic" panose="020B0400000000000000" pitchFamily="34" charset="-128"/>
          <a:cs typeface="+mj-cs"/>
        </a:defRPr>
      </a:lvl1pPr>
    </p:titleStyle>
    <p:bodyStyle>
      <a:lvl1pPr marL="157751" marR="0" indent="-157751" algn="l" defTabSz="333518" rtl="0" eaLnBrk="1" fontAlgn="auto" latinLnBrk="0" hangingPunct="1">
        <a:lnSpc>
          <a:spcPct val="110000"/>
        </a:lnSpc>
        <a:spcBef>
          <a:spcPts val="621"/>
        </a:spcBef>
        <a:spcAft>
          <a:spcPts val="0"/>
        </a:spcAft>
        <a:buClrTx/>
        <a:buSzPct val="90000"/>
        <a:buFont typeface="Wingdings 2" panose="05020102010507070707" pitchFamily="18" charset="2"/>
        <a:buChar char=""/>
        <a:tabLst/>
        <a:defRPr kumimoji="1" lang="en-US" sz="975" b="0" kern="1200" dirty="0" smtClean="0">
          <a:solidFill>
            <a:schemeClr val="tx1"/>
          </a:solidFill>
          <a:latin typeface="+mn-lt"/>
          <a:ea typeface="Yu Gothic" panose="020B0400000000000000" pitchFamily="34" charset="-128"/>
          <a:cs typeface="+mn-cs"/>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kumimoji="1" lang="en-US" sz="975" kern="1200" dirty="0" smtClean="0">
          <a:solidFill>
            <a:schemeClr val="tx1"/>
          </a:solidFill>
          <a:latin typeface="+mn-lt"/>
          <a:ea typeface="Yu Gothic" panose="020B0400000000000000" pitchFamily="34" charset="-128"/>
          <a:cs typeface="+mn-cs"/>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kumimoji="1" lang="en-US" sz="825" kern="1200" dirty="0" smtClean="0">
          <a:solidFill>
            <a:schemeClr val="tx1"/>
          </a:solidFill>
          <a:latin typeface="+mn-lt"/>
          <a:ea typeface="Yu Gothic" panose="020B0400000000000000" pitchFamily="34" charset="-128"/>
          <a:cs typeface="+mn-cs"/>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kumimoji="1" lang="en-US" sz="825" kern="1200" dirty="0" smtClean="0">
          <a:solidFill>
            <a:schemeClr val="tx1"/>
          </a:solidFill>
          <a:latin typeface="+mn-lt"/>
          <a:ea typeface="Yu Gothic" panose="020B0400000000000000" pitchFamily="34" charset="-128"/>
          <a:cs typeface="+mn-cs"/>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kumimoji="1" lang="en-US" sz="825" kern="1200" dirty="0" smtClean="0">
          <a:solidFill>
            <a:schemeClr val="tx1"/>
          </a:solidFill>
          <a:latin typeface="+mn-lt"/>
          <a:ea typeface="Yu Gothic" panose="020B0400000000000000" pitchFamily="34" charset="-128"/>
          <a:cs typeface="+mn-cs"/>
        </a:defRPr>
      </a:lvl5pPr>
      <a:lvl6pPr marL="1834346"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6pPr>
      <a:lvl7pPr marL="2167864"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7pPr>
      <a:lvl8pPr marL="2501381"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8pPr>
      <a:lvl9pPr marL="2834899"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9pPr>
    </p:bodyStyle>
    <p:otherStyle>
      <a:defPPr>
        <a:defRPr lang="en-US"/>
      </a:defPPr>
      <a:lvl1pPr marL="0" algn="l" defTabSz="333518" rtl="0" eaLnBrk="1" latinLnBrk="0" hangingPunct="1">
        <a:defRPr kumimoji="1" sz="1275" kern="1200">
          <a:solidFill>
            <a:schemeClr val="tx1"/>
          </a:solidFill>
          <a:latin typeface="+mn-lt"/>
          <a:ea typeface="+mn-ea"/>
          <a:cs typeface="+mn-cs"/>
        </a:defRPr>
      </a:lvl1pPr>
      <a:lvl2pPr marL="333518" algn="l" defTabSz="333518" rtl="0" eaLnBrk="1" latinLnBrk="0" hangingPunct="1">
        <a:defRPr kumimoji="1" sz="1275" kern="1200">
          <a:solidFill>
            <a:schemeClr val="tx1"/>
          </a:solidFill>
          <a:latin typeface="+mn-lt"/>
          <a:ea typeface="+mn-ea"/>
          <a:cs typeface="+mn-cs"/>
        </a:defRPr>
      </a:lvl2pPr>
      <a:lvl3pPr marL="667035" algn="l" defTabSz="333518" rtl="0" eaLnBrk="1" latinLnBrk="0" hangingPunct="1">
        <a:defRPr kumimoji="1" sz="1275" kern="1200">
          <a:solidFill>
            <a:schemeClr val="tx1"/>
          </a:solidFill>
          <a:latin typeface="+mn-lt"/>
          <a:ea typeface="+mn-ea"/>
          <a:cs typeface="+mn-cs"/>
        </a:defRPr>
      </a:lvl3pPr>
      <a:lvl4pPr marL="1000553" algn="l" defTabSz="333518" rtl="0" eaLnBrk="1" latinLnBrk="0" hangingPunct="1">
        <a:defRPr kumimoji="1" sz="1275" kern="1200">
          <a:solidFill>
            <a:schemeClr val="tx1"/>
          </a:solidFill>
          <a:latin typeface="+mn-lt"/>
          <a:ea typeface="+mn-ea"/>
          <a:cs typeface="+mn-cs"/>
        </a:defRPr>
      </a:lvl4pPr>
      <a:lvl5pPr marL="1334069" algn="l" defTabSz="333518" rtl="0" eaLnBrk="1" latinLnBrk="0" hangingPunct="1">
        <a:defRPr kumimoji="1" sz="1275" kern="1200">
          <a:solidFill>
            <a:schemeClr val="tx1"/>
          </a:solidFill>
          <a:latin typeface="+mn-lt"/>
          <a:ea typeface="+mn-ea"/>
          <a:cs typeface="+mn-cs"/>
        </a:defRPr>
      </a:lvl5pPr>
      <a:lvl6pPr marL="1667588" algn="l" defTabSz="333518" rtl="0" eaLnBrk="1" latinLnBrk="0" hangingPunct="1">
        <a:defRPr kumimoji="1" sz="1275" kern="1200">
          <a:solidFill>
            <a:schemeClr val="tx1"/>
          </a:solidFill>
          <a:latin typeface="+mn-lt"/>
          <a:ea typeface="+mn-ea"/>
          <a:cs typeface="+mn-cs"/>
        </a:defRPr>
      </a:lvl6pPr>
      <a:lvl7pPr marL="2001105" algn="l" defTabSz="333518" rtl="0" eaLnBrk="1" latinLnBrk="0" hangingPunct="1">
        <a:defRPr kumimoji="1" sz="1275" kern="1200">
          <a:solidFill>
            <a:schemeClr val="tx1"/>
          </a:solidFill>
          <a:latin typeface="+mn-lt"/>
          <a:ea typeface="+mn-ea"/>
          <a:cs typeface="+mn-cs"/>
        </a:defRPr>
      </a:lvl7pPr>
      <a:lvl8pPr marL="2334623" algn="l" defTabSz="333518" rtl="0" eaLnBrk="1" latinLnBrk="0" hangingPunct="1">
        <a:defRPr kumimoji="1" sz="1275" kern="1200">
          <a:solidFill>
            <a:schemeClr val="tx1"/>
          </a:solidFill>
          <a:latin typeface="+mn-lt"/>
          <a:ea typeface="+mn-ea"/>
          <a:cs typeface="+mn-cs"/>
        </a:defRPr>
      </a:lvl8pPr>
      <a:lvl9pPr marL="2668140" algn="l" defTabSz="333518" rtl="0" eaLnBrk="1" latinLnBrk="0" hangingPunct="1">
        <a:defRPr kumimoji="1"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2.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5.emf"/><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2.emf"/><Relationship Id="rId4" Type="http://schemas.openxmlformats.org/officeDocument/2006/relationships/image" Target="../media/image51.emf"/></Relationships>
</file>

<file path=ppt/slides/_rels/slide2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5.emf"/><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23528" y="2420888"/>
            <a:ext cx="5607777" cy="1189418"/>
          </a:xfrm>
        </p:spPr>
        <p:txBody>
          <a:bodyPr>
            <a:noAutofit/>
          </a:bodyPr>
          <a:lstStyle/>
          <a:p>
            <a:r>
              <a:rPr lang="en-US" sz="2400" b="1" i="1" dirty="0" smtClean="0">
                <a:solidFill>
                  <a:schemeClr val="tx2">
                    <a:lumMod val="60000"/>
                    <a:lumOff val="40000"/>
                  </a:schemeClr>
                </a:solidFill>
                <a:latin typeface="Book Antiqua" panose="02040602050305030304" pitchFamily="18" charset="0"/>
              </a:rPr>
              <a:t>Mizuho Asia Quarterly - </a:t>
            </a:r>
            <a:r>
              <a:rPr lang="en-US" sz="2400" b="1" i="1" dirty="0">
                <a:solidFill>
                  <a:schemeClr val="tx2">
                    <a:lumMod val="60000"/>
                    <a:lumOff val="40000"/>
                  </a:schemeClr>
                </a:solidFill>
                <a:latin typeface="Book Antiqua" panose="02040602050305030304" pitchFamily="18" charset="0"/>
              </a:rPr>
              <a:t>September FOMC and Beyond: The First Step ?</a:t>
            </a:r>
            <a:endParaRPr lang="en-US" sz="1800" dirty="0">
              <a:solidFill>
                <a:schemeClr val="accent6"/>
              </a:solidFill>
              <a:latin typeface="Book Antiqua" panose="02040602050305030304" pitchFamily="18" charset="0"/>
            </a:endParaRPr>
          </a:p>
        </p:txBody>
      </p:sp>
      <p:sp>
        <p:nvSpPr>
          <p:cNvPr id="11" name="Subtitle 10"/>
          <p:cNvSpPr>
            <a:spLocks noGrp="1"/>
          </p:cNvSpPr>
          <p:nvPr>
            <p:ph type="subTitle" idx="1"/>
          </p:nvPr>
        </p:nvSpPr>
        <p:spPr>
          <a:xfrm>
            <a:off x="5580112" y="6068649"/>
            <a:ext cx="1556927" cy="253314"/>
          </a:xfrm>
        </p:spPr>
        <p:txBody>
          <a:bodyPr>
            <a:noAutofit/>
          </a:bodyPr>
          <a:lstStyle/>
          <a:p>
            <a:r>
              <a:rPr lang="en-US" sz="900" b="0" dirty="0" smtClean="0"/>
              <a:t>September </a:t>
            </a:r>
            <a:r>
              <a:rPr lang="en-US" sz="900" b="0" dirty="0"/>
              <a:t>2024</a:t>
            </a:r>
          </a:p>
        </p:txBody>
      </p:sp>
      <p:sp>
        <p:nvSpPr>
          <p:cNvPr id="9" name="Text Box 22"/>
          <p:cNvSpPr txBox="1">
            <a:spLocks noChangeArrowheads="1"/>
          </p:cNvSpPr>
          <p:nvPr/>
        </p:nvSpPr>
        <p:spPr bwMode="auto">
          <a:xfrm>
            <a:off x="507077" y="6165304"/>
            <a:ext cx="1335881"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Photo Credits: Shutterstock, FT</a:t>
            </a:r>
          </a:p>
        </p:txBody>
      </p:sp>
    </p:spTree>
    <p:extLst>
      <p:ext uri="{BB962C8B-B14F-4D97-AF65-F5344CB8AC3E}">
        <p14:creationId xmlns:p14="http://schemas.microsoft.com/office/powerpoint/2010/main" val="195973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UST Yields: US Elections</a:t>
            </a:r>
            <a:endParaRPr lang="en-US" sz="1600" b="0" i="1" dirty="0">
              <a:solidFill>
                <a:srgbClr val="0070C0"/>
              </a:solidFill>
            </a:endParaRPr>
          </a:p>
        </p:txBody>
      </p:sp>
      <p:sp>
        <p:nvSpPr>
          <p:cNvPr id="6" name="Rectangle 5"/>
          <p:cNvSpPr/>
          <p:nvPr/>
        </p:nvSpPr>
        <p:spPr>
          <a:xfrm>
            <a:off x="3447085" y="1017904"/>
            <a:ext cx="831247" cy="192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pic>
        <p:nvPicPr>
          <p:cNvPr id="3" name="Picture 2"/>
          <p:cNvPicPr>
            <a:picLocks noChangeAspect="1"/>
          </p:cNvPicPr>
          <p:nvPr/>
        </p:nvPicPr>
        <p:blipFill>
          <a:blip r:embed="rId3"/>
          <a:stretch>
            <a:fillRect/>
          </a:stretch>
        </p:blipFill>
        <p:spPr>
          <a:xfrm>
            <a:off x="179513" y="988981"/>
            <a:ext cx="8752576" cy="4960299"/>
          </a:xfrm>
          <a:prstGeom prst="rect">
            <a:avLst/>
          </a:prstGeom>
        </p:spPr>
      </p:pic>
    </p:spTree>
    <p:extLst>
      <p:ext uri="{BB962C8B-B14F-4D97-AF65-F5344CB8AC3E}">
        <p14:creationId xmlns:p14="http://schemas.microsoft.com/office/powerpoint/2010/main" val="143302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UST Yields</a:t>
            </a:r>
            <a:r>
              <a:rPr lang="en-US" sz="1800" dirty="0">
                <a:solidFill>
                  <a:schemeClr val="tx1"/>
                </a:solidFill>
              </a:rPr>
              <a:t>: Why Our Fiscal &amp; Consequent Yield Curve Views are Agnostic to Politics</a:t>
            </a:r>
            <a:endParaRPr lang="en-US" sz="1600" b="0" i="1" dirty="0">
              <a:solidFill>
                <a:srgbClr val="0070C0"/>
              </a:solidFill>
            </a:endParaRPr>
          </a:p>
        </p:txBody>
      </p:sp>
      <p:sp>
        <p:nvSpPr>
          <p:cNvPr id="6" name="Rectangle 5"/>
          <p:cNvSpPr/>
          <p:nvPr/>
        </p:nvSpPr>
        <p:spPr>
          <a:xfrm>
            <a:off x="3447085" y="1017904"/>
            <a:ext cx="831247" cy="192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20793" y="828448"/>
            <a:ext cx="7131527" cy="5728869"/>
          </a:xfrm>
          <a:prstGeom prst="rect">
            <a:avLst/>
          </a:prstGeom>
          <a:noFill/>
          <a:ln>
            <a:noFill/>
          </a:ln>
        </p:spPr>
      </p:pic>
    </p:spTree>
    <p:extLst>
      <p:ext uri="{BB962C8B-B14F-4D97-AF65-F5344CB8AC3E}">
        <p14:creationId xmlns:p14="http://schemas.microsoft.com/office/powerpoint/2010/main" val="1126081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u="sng" dirty="0" smtClean="0">
                <a:solidFill>
                  <a:srgbClr val="C00000"/>
                </a:solidFill>
              </a:rPr>
              <a:t>RISK - Policy</a:t>
            </a:r>
            <a:r>
              <a:rPr lang="en-US" sz="1800" dirty="0" smtClean="0">
                <a:solidFill>
                  <a:srgbClr val="0000FF"/>
                </a:solidFill>
              </a:rPr>
              <a:t>: </a:t>
            </a:r>
            <a:r>
              <a:rPr lang="en-US" sz="1800" dirty="0">
                <a:solidFill>
                  <a:srgbClr val="0000FF"/>
                </a:solidFill>
              </a:rPr>
              <a:t>USD Bears are Exhausting One-Sided/Dimensional, </a:t>
            </a:r>
            <a:r>
              <a:rPr lang="en-US" sz="1800" dirty="0" err="1">
                <a:solidFill>
                  <a:srgbClr val="0000FF"/>
                </a:solidFill>
              </a:rPr>
              <a:t>Dialled</a:t>
            </a:r>
            <a:r>
              <a:rPr lang="en-US" sz="1800" dirty="0">
                <a:solidFill>
                  <a:srgbClr val="0000FF"/>
                </a:solidFill>
              </a:rPr>
              <a:t>-up Fed (Cut) Bets</a:t>
            </a:r>
            <a:endParaRPr lang="en-US" sz="1600" b="0" i="1" dirty="0">
              <a:solidFill>
                <a:schemeClr val="accent6">
                  <a:lumMod val="75000"/>
                </a:schemeClr>
              </a:solidFill>
            </a:endParaRPr>
          </a:p>
        </p:txBody>
      </p:sp>
      <p:pic>
        <p:nvPicPr>
          <p:cNvPr id="6" name="Picture 5"/>
          <p:cNvPicPr>
            <a:picLocks noChangeAspect="1"/>
          </p:cNvPicPr>
          <p:nvPr/>
        </p:nvPicPr>
        <p:blipFill>
          <a:blip r:embed="rId3"/>
          <a:stretch>
            <a:fillRect/>
          </a:stretch>
        </p:blipFill>
        <p:spPr>
          <a:xfrm>
            <a:off x="5210908" y="820616"/>
            <a:ext cx="3897596" cy="2790092"/>
          </a:xfrm>
          <a:prstGeom prst="rect">
            <a:avLst/>
          </a:prstGeom>
        </p:spPr>
      </p:pic>
      <p:pic>
        <p:nvPicPr>
          <p:cNvPr id="3" name="Picture 2">
            <a:extLst>
              <a:ext uri="{FF2B5EF4-FFF2-40B4-BE49-F238E27FC236}">
                <a16:creationId xmlns:a16="http://schemas.microsoft.com/office/drawing/2014/main" id="{6CA8C1F3-6855-C694-4039-250AB35ABCF0}"/>
              </a:ext>
            </a:extLst>
          </p:cNvPr>
          <p:cNvPicPr>
            <a:picLocks noChangeAspect="1"/>
          </p:cNvPicPr>
          <p:nvPr/>
        </p:nvPicPr>
        <p:blipFill>
          <a:blip r:embed="rId4"/>
          <a:stretch>
            <a:fillRect/>
          </a:stretch>
        </p:blipFill>
        <p:spPr>
          <a:xfrm>
            <a:off x="5292081" y="3610708"/>
            <a:ext cx="3851920" cy="2952212"/>
          </a:xfrm>
          <a:prstGeom prst="rect">
            <a:avLst/>
          </a:prstGeom>
        </p:spPr>
      </p:pic>
      <p:pic>
        <p:nvPicPr>
          <p:cNvPr id="5" name="Picture 4"/>
          <p:cNvPicPr>
            <a:picLocks noChangeAspect="1"/>
          </p:cNvPicPr>
          <p:nvPr/>
        </p:nvPicPr>
        <p:blipFill>
          <a:blip r:embed="rId5"/>
          <a:stretch>
            <a:fillRect/>
          </a:stretch>
        </p:blipFill>
        <p:spPr>
          <a:xfrm>
            <a:off x="35496" y="820616"/>
            <a:ext cx="5139915" cy="5742305"/>
          </a:xfrm>
          <a:prstGeom prst="rect">
            <a:avLst/>
          </a:prstGeom>
        </p:spPr>
      </p:pic>
    </p:spTree>
    <p:extLst>
      <p:ext uri="{BB962C8B-B14F-4D97-AF65-F5344CB8AC3E}">
        <p14:creationId xmlns:p14="http://schemas.microsoft.com/office/powerpoint/2010/main" val="134891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solidFill>
                  <a:srgbClr val="C00000"/>
                </a:solidFill>
                <a:cs typeface="Times New Roman" pitchFamily="18" charset="0"/>
              </a:rPr>
              <a:t>RISK</a:t>
            </a:r>
            <a:r>
              <a:rPr lang="en-US" altLang="ja-JP" sz="1800" dirty="0" smtClean="0">
                <a:cs typeface="Times New Roman" pitchFamily="18" charset="0"/>
              </a:rPr>
              <a:t>: Fed-</a:t>
            </a:r>
            <a:r>
              <a:rPr lang="en-US" altLang="ja-JP" sz="1800" dirty="0" err="1" smtClean="0">
                <a:cs typeface="Times New Roman" pitchFamily="18" charset="0"/>
              </a:rPr>
              <a:t>BoJ</a:t>
            </a:r>
            <a:r>
              <a:rPr lang="en-US" altLang="ja-JP" sz="1800" dirty="0" smtClean="0">
                <a:cs typeface="Times New Roman" pitchFamily="18" charset="0"/>
              </a:rPr>
              <a:t> &amp; JPY Correlations: </a:t>
            </a:r>
            <a:r>
              <a:rPr lang="en-US" altLang="ja-JP" sz="1800" dirty="0" smtClean="0">
                <a:solidFill>
                  <a:srgbClr val="0000FF"/>
                </a:solidFill>
                <a:cs typeface="Times New Roman" pitchFamily="18" charset="0"/>
              </a:rPr>
              <a:t>Fed’s Greater Sway </a:t>
            </a:r>
            <a:r>
              <a:rPr lang="en-US" altLang="ja-JP" sz="1800" dirty="0" smtClean="0">
                <a:cs typeface="Times New Roman" pitchFamily="18" charset="0"/>
              </a:rPr>
              <a:t>on </a:t>
            </a:r>
            <a:r>
              <a:rPr lang="en-US" altLang="ja-JP" sz="1800" dirty="0" smtClean="0">
                <a:solidFill>
                  <a:srgbClr val="0000FF"/>
                </a:solidFill>
                <a:cs typeface="Times New Roman" pitchFamily="18" charset="0"/>
              </a:rPr>
              <a:t>JPY &amp; “Carry Unwind” Contagion </a:t>
            </a:r>
            <a:endParaRPr lang="en-US" sz="1600" i="1" dirty="0">
              <a:solidFill>
                <a:srgbClr val="0000FF"/>
              </a:solidFill>
            </a:endParaRPr>
          </a:p>
        </p:txBody>
      </p:sp>
      <p:pic>
        <p:nvPicPr>
          <p:cNvPr id="3" name="Picture 2"/>
          <p:cNvPicPr>
            <a:picLocks noChangeAspect="1"/>
          </p:cNvPicPr>
          <p:nvPr/>
        </p:nvPicPr>
        <p:blipFill>
          <a:blip r:embed="rId3"/>
          <a:stretch>
            <a:fillRect/>
          </a:stretch>
        </p:blipFill>
        <p:spPr>
          <a:xfrm>
            <a:off x="35496" y="820615"/>
            <a:ext cx="4680520" cy="5776737"/>
          </a:xfrm>
          <a:prstGeom prst="rect">
            <a:avLst/>
          </a:prstGeom>
        </p:spPr>
      </p:pic>
      <p:pic>
        <p:nvPicPr>
          <p:cNvPr id="5" name="Picture 4"/>
          <p:cNvPicPr>
            <a:picLocks noChangeAspect="1"/>
          </p:cNvPicPr>
          <p:nvPr/>
        </p:nvPicPr>
        <p:blipFill>
          <a:blip r:embed="rId4"/>
          <a:stretch>
            <a:fillRect/>
          </a:stretch>
        </p:blipFill>
        <p:spPr>
          <a:xfrm>
            <a:off x="4716016" y="796474"/>
            <a:ext cx="4392488" cy="5656861"/>
          </a:xfrm>
          <a:prstGeom prst="rect">
            <a:avLst/>
          </a:prstGeom>
        </p:spPr>
      </p:pic>
    </p:spTree>
    <p:extLst>
      <p:ext uri="{BB962C8B-B14F-4D97-AF65-F5344CB8AC3E}">
        <p14:creationId xmlns:p14="http://schemas.microsoft.com/office/powerpoint/2010/main" val="315531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err="1" smtClean="0">
                <a:cs typeface="Times New Roman" pitchFamily="18" charset="0"/>
              </a:rPr>
              <a:t>BoJ</a:t>
            </a:r>
            <a:r>
              <a:rPr lang="en-US" altLang="ja-JP" sz="1800" dirty="0" smtClean="0">
                <a:cs typeface="Times New Roman" pitchFamily="18" charset="0"/>
              </a:rPr>
              <a:t>: THAT JPY Squeeze – Time-line &amp; Thoughts</a:t>
            </a:r>
            <a:endParaRPr lang="en-US" sz="1600" b="0" i="1" dirty="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179512" y="908720"/>
            <a:ext cx="8784976" cy="5544616"/>
          </a:xfrm>
          <a:prstGeom prst="rect">
            <a:avLst/>
          </a:prstGeom>
        </p:spPr>
      </p:pic>
      <p:cxnSp>
        <p:nvCxnSpPr>
          <p:cNvPr id="6" name="Straight Arrow Connector 5"/>
          <p:cNvCxnSpPr/>
          <p:nvPr/>
        </p:nvCxnSpPr>
        <p:spPr>
          <a:xfrm>
            <a:off x="5262772" y="3135107"/>
            <a:ext cx="317340" cy="653933"/>
          </a:xfrm>
          <a:prstGeom prst="straightConnector1">
            <a:avLst/>
          </a:prstGeom>
          <a:ln w="6350">
            <a:headEnd type="ova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62772" y="2702334"/>
            <a:ext cx="1224136" cy="523220"/>
          </a:xfrm>
          <a:prstGeom prst="rect">
            <a:avLst/>
          </a:prstGeom>
          <a:noFill/>
          <a:ln>
            <a:noFill/>
          </a:ln>
        </p:spPr>
        <p:txBody>
          <a:bodyPr wrap="square" rtlCol="0">
            <a:spAutoFit/>
          </a:bodyPr>
          <a:lstStyle/>
          <a:p>
            <a:r>
              <a:rPr lang="en-US" sz="1400" dirty="0" err="1" smtClean="0">
                <a:solidFill>
                  <a:schemeClr val="accent1"/>
                </a:solidFill>
              </a:rPr>
              <a:t>BoJ</a:t>
            </a:r>
            <a:r>
              <a:rPr lang="en-US" sz="1400" dirty="0" smtClean="0">
                <a:solidFill>
                  <a:schemeClr val="accent1"/>
                </a:solidFill>
              </a:rPr>
              <a:t> Hikes</a:t>
            </a:r>
          </a:p>
          <a:p>
            <a:r>
              <a:rPr lang="en-US" sz="1400" dirty="0" smtClean="0">
                <a:solidFill>
                  <a:schemeClr val="accent1"/>
                </a:solidFill>
              </a:rPr>
              <a:t>Hawkish Talk</a:t>
            </a:r>
            <a:endParaRPr lang="en-SG" sz="1400" dirty="0">
              <a:solidFill>
                <a:schemeClr val="accent1"/>
              </a:solidFill>
            </a:endParaRPr>
          </a:p>
        </p:txBody>
      </p:sp>
      <p:cxnSp>
        <p:nvCxnSpPr>
          <p:cNvPr id="9" name="Straight Arrow Connector 8"/>
          <p:cNvCxnSpPr/>
          <p:nvPr/>
        </p:nvCxnSpPr>
        <p:spPr>
          <a:xfrm>
            <a:off x="6257492" y="3975757"/>
            <a:ext cx="576064" cy="1728192"/>
          </a:xfrm>
          <a:prstGeom prst="straightConnector1">
            <a:avLst/>
          </a:prstGeom>
          <a:ln w="6350">
            <a:headEnd type="ova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67917" y="4509120"/>
            <a:ext cx="1584176" cy="523220"/>
          </a:xfrm>
          <a:prstGeom prst="rect">
            <a:avLst/>
          </a:prstGeom>
          <a:noFill/>
          <a:ln>
            <a:noFill/>
          </a:ln>
        </p:spPr>
        <p:txBody>
          <a:bodyPr wrap="square" rtlCol="0">
            <a:spAutoFit/>
          </a:bodyPr>
          <a:lstStyle/>
          <a:p>
            <a:r>
              <a:rPr lang="en-US" sz="1400" dirty="0" smtClean="0">
                <a:solidFill>
                  <a:schemeClr val="accent1"/>
                </a:solidFill>
              </a:rPr>
              <a:t>US Jobs Report Recession Fears</a:t>
            </a:r>
          </a:p>
        </p:txBody>
      </p:sp>
      <p:cxnSp>
        <p:nvCxnSpPr>
          <p:cNvPr id="13" name="Straight Arrow Connector 12"/>
          <p:cNvCxnSpPr/>
          <p:nvPr/>
        </p:nvCxnSpPr>
        <p:spPr>
          <a:xfrm flipV="1">
            <a:off x="7380312" y="4365104"/>
            <a:ext cx="360040" cy="792088"/>
          </a:xfrm>
          <a:prstGeom prst="straightConnector1">
            <a:avLst/>
          </a:prstGeom>
          <a:ln w="6350">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14520" y="5032340"/>
            <a:ext cx="1296353" cy="523220"/>
          </a:xfrm>
          <a:prstGeom prst="rect">
            <a:avLst/>
          </a:prstGeom>
          <a:noFill/>
          <a:ln>
            <a:noFill/>
          </a:ln>
        </p:spPr>
        <p:txBody>
          <a:bodyPr wrap="square" rtlCol="0">
            <a:spAutoFit/>
          </a:bodyPr>
          <a:lstStyle/>
          <a:p>
            <a:r>
              <a:rPr lang="en-US" sz="1400" dirty="0" err="1" smtClean="0">
                <a:solidFill>
                  <a:schemeClr val="accent1"/>
                </a:solidFill>
              </a:rPr>
              <a:t>BoJ</a:t>
            </a:r>
            <a:r>
              <a:rPr lang="en-US" sz="1400" dirty="0" smtClean="0">
                <a:solidFill>
                  <a:schemeClr val="accent1"/>
                </a:solidFill>
              </a:rPr>
              <a:t> Dovish</a:t>
            </a:r>
          </a:p>
          <a:p>
            <a:r>
              <a:rPr lang="en-US" sz="1400" dirty="0" smtClean="0">
                <a:solidFill>
                  <a:schemeClr val="accent1"/>
                </a:solidFill>
              </a:rPr>
              <a:t>Augmentation</a:t>
            </a:r>
            <a:endParaRPr lang="en-SG" sz="1400" dirty="0">
              <a:solidFill>
                <a:schemeClr val="accent1"/>
              </a:solidFill>
            </a:endParaRPr>
          </a:p>
        </p:txBody>
      </p:sp>
    </p:spTree>
    <p:extLst>
      <p:ext uri="{BB962C8B-B14F-4D97-AF65-F5344CB8AC3E}">
        <p14:creationId xmlns:p14="http://schemas.microsoft.com/office/powerpoint/2010/main" val="135457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98346" y="2996952"/>
            <a:ext cx="5607777" cy="757370"/>
          </a:xfrm>
        </p:spPr>
        <p:txBody>
          <a:bodyPr>
            <a:noAutofit/>
          </a:bodyPr>
          <a:lstStyle/>
          <a:p>
            <a:r>
              <a:rPr lang="en-US" sz="2400" b="1" i="1" dirty="0" smtClean="0">
                <a:solidFill>
                  <a:schemeClr val="tx2">
                    <a:lumMod val="60000"/>
                    <a:lumOff val="40000"/>
                  </a:schemeClr>
                </a:solidFill>
                <a:latin typeface="Book Antiqua" panose="02040602050305030304" pitchFamily="18" charset="0"/>
              </a:rPr>
              <a:t>EM-Asia: Central Bank Outlook</a:t>
            </a:r>
            <a:endParaRPr lang="en-US" sz="1400" dirty="0">
              <a:solidFill>
                <a:schemeClr val="accent6">
                  <a:lumMod val="75000"/>
                </a:schemeClr>
              </a:solidFill>
              <a:latin typeface="Book Antiqua" panose="02040602050305030304" pitchFamily="18" charset="0"/>
            </a:endParaRPr>
          </a:p>
        </p:txBody>
      </p:sp>
      <p:sp>
        <p:nvSpPr>
          <p:cNvPr id="11" name="Subtitle 10"/>
          <p:cNvSpPr>
            <a:spLocks noGrp="1"/>
          </p:cNvSpPr>
          <p:nvPr>
            <p:ph type="subTitle" idx="1"/>
          </p:nvPr>
        </p:nvSpPr>
        <p:spPr>
          <a:xfrm>
            <a:off x="5580112" y="6068649"/>
            <a:ext cx="1556927" cy="253314"/>
          </a:xfrm>
        </p:spPr>
        <p:txBody>
          <a:bodyPr>
            <a:noAutofit/>
          </a:bodyPr>
          <a:lstStyle/>
          <a:p>
            <a:r>
              <a:rPr lang="en-US" sz="900" b="0" dirty="0" smtClean="0"/>
              <a:t>June </a:t>
            </a:r>
            <a:r>
              <a:rPr lang="en-US" sz="900" b="0" dirty="0"/>
              <a:t>2024</a:t>
            </a:r>
          </a:p>
        </p:txBody>
      </p:sp>
      <p:sp>
        <p:nvSpPr>
          <p:cNvPr id="9" name="Text Box 22"/>
          <p:cNvSpPr txBox="1">
            <a:spLocks noChangeArrowheads="1"/>
          </p:cNvSpPr>
          <p:nvPr/>
        </p:nvSpPr>
        <p:spPr bwMode="auto">
          <a:xfrm>
            <a:off x="507077" y="6165304"/>
            <a:ext cx="1335881"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Photo Credits: Vector Stock</a:t>
            </a:r>
          </a:p>
        </p:txBody>
      </p:sp>
    </p:spTree>
    <p:extLst>
      <p:ext uri="{BB962C8B-B14F-4D97-AF65-F5344CB8AC3E}">
        <p14:creationId xmlns:p14="http://schemas.microsoft.com/office/powerpoint/2010/main" val="3527209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a:t>
            </a:r>
            <a:endParaRPr lang="en-SG" dirty="0"/>
          </a:p>
        </p:txBody>
      </p:sp>
      <p:graphicFrame>
        <p:nvGraphicFramePr>
          <p:cNvPr id="6" name="Table 5"/>
          <p:cNvGraphicFramePr>
            <a:graphicFrameLocks noGrp="1"/>
          </p:cNvGraphicFramePr>
          <p:nvPr>
            <p:extLst/>
          </p:nvPr>
        </p:nvGraphicFramePr>
        <p:xfrm>
          <a:off x="117397" y="5410280"/>
          <a:ext cx="8907782" cy="960120"/>
        </p:xfrm>
        <a:graphic>
          <a:graphicData uri="http://schemas.openxmlformats.org/drawingml/2006/table">
            <a:tbl>
              <a:tblPr firstRow="1" bandRow="1">
                <a:tableStyleId>{5C22544A-7EE6-4342-B048-85BDC9FD1C3A}</a:tableStyleId>
              </a:tblPr>
              <a:tblGrid>
                <a:gridCol w="1055342">
                  <a:extLst>
                    <a:ext uri="{9D8B030D-6E8A-4147-A177-3AD203B41FA5}">
                      <a16:colId xmlns:a16="http://schemas.microsoft.com/office/drawing/2014/main" val="3836729725"/>
                    </a:ext>
                  </a:extLst>
                </a:gridCol>
                <a:gridCol w="785244">
                  <a:extLst>
                    <a:ext uri="{9D8B030D-6E8A-4147-A177-3AD203B41FA5}">
                      <a16:colId xmlns:a16="http://schemas.microsoft.com/office/drawing/2014/main" val="2526589877"/>
                    </a:ext>
                  </a:extLst>
                </a:gridCol>
                <a:gridCol w="785244">
                  <a:extLst>
                    <a:ext uri="{9D8B030D-6E8A-4147-A177-3AD203B41FA5}">
                      <a16:colId xmlns:a16="http://schemas.microsoft.com/office/drawing/2014/main" val="4077551677"/>
                    </a:ext>
                  </a:extLst>
                </a:gridCol>
                <a:gridCol w="785244">
                  <a:extLst>
                    <a:ext uri="{9D8B030D-6E8A-4147-A177-3AD203B41FA5}">
                      <a16:colId xmlns:a16="http://schemas.microsoft.com/office/drawing/2014/main" val="1905180979"/>
                    </a:ext>
                  </a:extLst>
                </a:gridCol>
                <a:gridCol w="785244">
                  <a:extLst>
                    <a:ext uri="{9D8B030D-6E8A-4147-A177-3AD203B41FA5}">
                      <a16:colId xmlns:a16="http://schemas.microsoft.com/office/drawing/2014/main" val="1197556555"/>
                    </a:ext>
                  </a:extLst>
                </a:gridCol>
                <a:gridCol w="785244">
                  <a:extLst>
                    <a:ext uri="{9D8B030D-6E8A-4147-A177-3AD203B41FA5}">
                      <a16:colId xmlns:a16="http://schemas.microsoft.com/office/drawing/2014/main" val="929635196"/>
                    </a:ext>
                  </a:extLst>
                </a:gridCol>
                <a:gridCol w="785244">
                  <a:extLst>
                    <a:ext uri="{9D8B030D-6E8A-4147-A177-3AD203B41FA5}">
                      <a16:colId xmlns:a16="http://schemas.microsoft.com/office/drawing/2014/main" val="2990957625"/>
                    </a:ext>
                  </a:extLst>
                </a:gridCol>
                <a:gridCol w="785244">
                  <a:extLst>
                    <a:ext uri="{9D8B030D-6E8A-4147-A177-3AD203B41FA5}">
                      <a16:colId xmlns:a16="http://schemas.microsoft.com/office/drawing/2014/main" val="573505104"/>
                    </a:ext>
                  </a:extLst>
                </a:gridCol>
                <a:gridCol w="785244">
                  <a:extLst>
                    <a:ext uri="{9D8B030D-6E8A-4147-A177-3AD203B41FA5}">
                      <a16:colId xmlns:a16="http://schemas.microsoft.com/office/drawing/2014/main" val="3741793296"/>
                    </a:ext>
                  </a:extLst>
                </a:gridCol>
                <a:gridCol w="785244">
                  <a:extLst>
                    <a:ext uri="{9D8B030D-6E8A-4147-A177-3AD203B41FA5}">
                      <a16:colId xmlns:a16="http://schemas.microsoft.com/office/drawing/2014/main" val="1085671718"/>
                    </a:ext>
                  </a:extLst>
                </a:gridCol>
                <a:gridCol w="785244">
                  <a:extLst>
                    <a:ext uri="{9D8B030D-6E8A-4147-A177-3AD203B41FA5}">
                      <a16:colId xmlns:a16="http://schemas.microsoft.com/office/drawing/2014/main" val="1724269527"/>
                    </a:ext>
                  </a:extLst>
                </a:gridCol>
              </a:tblGrid>
              <a:tr h="198514">
                <a:tc>
                  <a:txBody>
                    <a:bodyPr/>
                    <a:lstStyle/>
                    <a:p>
                      <a:pPr algn="ctr"/>
                      <a:r>
                        <a:rPr lang="en-US" sz="900" dirty="0" smtClean="0">
                          <a:solidFill>
                            <a:schemeClr val="tx1"/>
                          </a:solidFill>
                        </a:rPr>
                        <a:t>bps</a:t>
                      </a:r>
                      <a:endParaRPr lang="en-SG" sz="9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US</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AU</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PH</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KR</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TH</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ID</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TW</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IN</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MY</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VN</a:t>
                      </a:r>
                      <a:endParaRPr lang="en-SG" sz="9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0886725"/>
                  </a:ext>
                </a:extLst>
              </a:tr>
              <a:tr h="198514">
                <a:tc>
                  <a:txBody>
                    <a:bodyPr/>
                    <a:lstStyle/>
                    <a:p>
                      <a:pPr algn="ctr"/>
                      <a:r>
                        <a:rPr lang="en-US" sz="900" dirty="0" smtClean="0">
                          <a:solidFill>
                            <a:schemeClr val="tx1"/>
                          </a:solidFill>
                        </a:rPr>
                        <a:t>Present vs</a:t>
                      </a:r>
                      <a:r>
                        <a:rPr lang="en-US" sz="900" baseline="0" dirty="0" smtClean="0">
                          <a:solidFill>
                            <a:schemeClr val="tx1"/>
                          </a:solidFill>
                        </a:rPr>
                        <a:t> </a:t>
                      </a:r>
                    </a:p>
                    <a:p>
                      <a:pPr algn="ctr"/>
                      <a:r>
                        <a:rPr lang="en-US" sz="900" baseline="0" dirty="0" smtClean="0">
                          <a:solidFill>
                            <a:schemeClr val="tx1"/>
                          </a:solidFill>
                        </a:rPr>
                        <a:t>end-2020</a:t>
                      </a:r>
                      <a:endParaRPr lang="en-SG" sz="9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+525</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+425</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+425</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+300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+200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+250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+87.5</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+250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+125</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704303"/>
                  </a:ext>
                </a:extLst>
              </a:tr>
              <a:tr h="248316">
                <a:tc>
                  <a:txBody>
                    <a:bodyPr/>
                    <a:lstStyle/>
                    <a:p>
                      <a:pPr algn="ctr"/>
                      <a:r>
                        <a:rPr lang="en-US" sz="900" baseline="0" dirty="0" smtClean="0">
                          <a:solidFill>
                            <a:schemeClr val="tx1"/>
                          </a:solidFill>
                        </a:rPr>
                        <a:t>Present vs ’16-’19 </a:t>
                      </a:r>
                      <a:r>
                        <a:rPr lang="en-US" sz="900" baseline="0" dirty="0" err="1" smtClean="0">
                          <a:solidFill>
                            <a:schemeClr val="tx1"/>
                          </a:solidFill>
                        </a:rPr>
                        <a:t>avg</a:t>
                      </a:r>
                      <a:endParaRPr lang="en-SG" sz="9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+401</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+288</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+261</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+206</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+97</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+93</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+60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+34</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-11</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-182</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03268501"/>
                  </a:ext>
                </a:extLst>
              </a:tr>
            </a:tbl>
          </a:graphicData>
        </a:graphic>
      </p:graphicFrame>
      <p:pic>
        <p:nvPicPr>
          <p:cNvPr id="5" name="Picture 4"/>
          <p:cNvPicPr>
            <a:picLocks noChangeAspect="1"/>
          </p:cNvPicPr>
          <p:nvPr/>
        </p:nvPicPr>
        <p:blipFill>
          <a:blip r:embed="rId3"/>
          <a:stretch>
            <a:fillRect/>
          </a:stretch>
        </p:blipFill>
        <p:spPr>
          <a:xfrm>
            <a:off x="251520" y="905007"/>
            <a:ext cx="4421124" cy="4396740"/>
          </a:xfrm>
          <a:prstGeom prst="rect">
            <a:avLst/>
          </a:prstGeom>
        </p:spPr>
      </p:pic>
      <p:pic>
        <p:nvPicPr>
          <p:cNvPr id="7" name="Picture 6"/>
          <p:cNvPicPr>
            <a:picLocks noChangeAspect="1"/>
          </p:cNvPicPr>
          <p:nvPr/>
        </p:nvPicPr>
        <p:blipFill>
          <a:blip r:embed="rId4"/>
          <a:stretch>
            <a:fillRect/>
          </a:stretch>
        </p:blipFill>
        <p:spPr>
          <a:xfrm>
            <a:off x="4604055" y="905007"/>
            <a:ext cx="4421124" cy="4396740"/>
          </a:xfrm>
          <a:prstGeom prst="rect">
            <a:avLst/>
          </a:prstGeom>
        </p:spPr>
      </p:pic>
    </p:spTree>
    <p:extLst>
      <p:ext uri="{BB962C8B-B14F-4D97-AF65-F5344CB8AC3E}">
        <p14:creationId xmlns:p14="http://schemas.microsoft.com/office/powerpoint/2010/main" val="259587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may policy rates look like in coming quarters? </a:t>
            </a:r>
            <a:endParaRPr lang="en-SG" dirty="0"/>
          </a:p>
        </p:txBody>
      </p:sp>
      <p:graphicFrame>
        <p:nvGraphicFramePr>
          <p:cNvPr id="13" name="Table 12"/>
          <p:cNvGraphicFramePr>
            <a:graphicFrameLocks noGrp="1"/>
          </p:cNvGraphicFramePr>
          <p:nvPr>
            <p:extLst>
              <p:ext uri="{D42A27DB-BD31-4B8C-83A1-F6EECF244321}">
                <p14:modId xmlns:p14="http://schemas.microsoft.com/office/powerpoint/2010/main" val="3764775054"/>
              </p:ext>
            </p:extLst>
          </p:nvPr>
        </p:nvGraphicFramePr>
        <p:xfrm>
          <a:off x="117397" y="5459000"/>
          <a:ext cx="8907782" cy="1097280"/>
        </p:xfrm>
        <a:graphic>
          <a:graphicData uri="http://schemas.openxmlformats.org/drawingml/2006/table">
            <a:tbl>
              <a:tblPr firstRow="1" bandRow="1">
                <a:tableStyleId>{5C22544A-7EE6-4342-B048-85BDC9FD1C3A}</a:tableStyleId>
              </a:tblPr>
              <a:tblGrid>
                <a:gridCol w="1055342">
                  <a:extLst>
                    <a:ext uri="{9D8B030D-6E8A-4147-A177-3AD203B41FA5}">
                      <a16:colId xmlns:a16="http://schemas.microsoft.com/office/drawing/2014/main" val="3836729725"/>
                    </a:ext>
                  </a:extLst>
                </a:gridCol>
                <a:gridCol w="785244">
                  <a:extLst>
                    <a:ext uri="{9D8B030D-6E8A-4147-A177-3AD203B41FA5}">
                      <a16:colId xmlns:a16="http://schemas.microsoft.com/office/drawing/2014/main" val="2526589877"/>
                    </a:ext>
                  </a:extLst>
                </a:gridCol>
                <a:gridCol w="785244">
                  <a:extLst>
                    <a:ext uri="{9D8B030D-6E8A-4147-A177-3AD203B41FA5}">
                      <a16:colId xmlns:a16="http://schemas.microsoft.com/office/drawing/2014/main" val="4077551677"/>
                    </a:ext>
                  </a:extLst>
                </a:gridCol>
                <a:gridCol w="785244">
                  <a:extLst>
                    <a:ext uri="{9D8B030D-6E8A-4147-A177-3AD203B41FA5}">
                      <a16:colId xmlns:a16="http://schemas.microsoft.com/office/drawing/2014/main" val="1905180979"/>
                    </a:ext>
                  </a:extLst>
                </a:gridCol>
                <a:gridCol w="785244">
                  <a:extLst>
                    <a:ext uri="{9D8B030D-6E8A-4147-A177-3AD203B41FA5}">
                      <a16:colId xmlns:a16="http://schemas.microsoft.com/office/drawing/2014/main" val="1197556555"/>
                    </a:ext>
                  </a:extLst>
                </a:gridCol>
                <a:gridCol w="785244">
                  <a:extLst>
                    <a:ext uri="{9D8B030D-6E8A-4147-A177-3AD203B41FA5}">
                      <a16:colId xmlns:a16="http://schemas.microsoft.com/office/drawing/2014/main" val="929635196"/>
                    </a:ext>
                  </a:extLst>
                </a:gridCol>
                <a:gridCol w="785244">
                  <a:extLst>
                    <a:ext uri="{9D8B030D-6E8A-4147-A177-3AD203B41FA5}">
                      <a16:colId xmlns:a16="http://schemas.microsoft.com/office/drawing/2014/main" val="2990957625"/>
                    </a:ext>
                  </a:extLst>
                </a:gridCol>
                <a:gridCol w="785244">
                  <a:extLst>
                    <a:ext uri="{9D8B030D-6E8A-4147-A177-3AD203B41FA5}">
                      <a16:colId xmlns:a16="http://schemas.microsoft.com/office/drawing/2014/main" val="573505104"/>
                    </a:ext>
                  </a:extLst>
                </a:gridCol>
                <a:gridCol w="785244">
                  <a:extLst>
                    <a:ext uri="{9D8B030D-6E8A-4147-A177-3AD203B41FA5}">
                      <a16:colId xmlns:a16="http://schemas.microsoft.com/office/drawing/2014/main" val="3741793296"/>
                    </a:ext>
                  </a:extLst>
                </a:gridCol>
                <a:gridCol w="785244">
                  <a:extLst>
                    <a:ext uri="{9D8B030D-6E8A-4147-A177-3AD203B41FA5}">
                      <a16:colId xmlns:a16="http://schemas.microsoft.com/office/drawing/2014/main" val="1085671718"/>
                    </a:ext>
                  </a:extLst>
                </a:gridCol>
                <a:gridCol w="785244">
                  <a:extLst>
                    <a:ext uri="{9D8B030D-6E8A-4147-A177-3AD203B41FA5}">
                      <a16:colId xmlns:a16="http://schemas.microsoft.com/office/drawing/2014/main" val="1724269527"/>
                    </a:ext>
                  </a:extLst>
                </a:gridCol>
              </a:tblGrid>
              <a:tr h="198514">
                <a:tc>
                  <a:txBody>
                    <a:bodyPr/>
                    <a:lstStyle/>
                    <a:p>
                      <a:pPr algn="ctr"/>
                      <a:r>
                        <a:rPr lang="en-US" sz="900" dirty="0" smtClean="0">
                          <a:solidFill>
                            <a:schemeClr val="tx1"/>
                          </a:solidFill>
                        </a:rPr>
                        <a:t>bps</a:t>
                      </a:r>
                      <a:endParaRPr lang="en-SG" sz="9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US</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AU</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PH</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KR</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TH</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ID</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TW</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IN</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MY</a:t>
                      </a:r>
                      <a:endParaRPr lang="en-SG"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VN</a:t>
                      </a:r>
                      <a:endParaRPr lang="en-SG" sz="9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0886725"/>
                  </a:ext>
                </a:extLst>
              </a:tr>
              <a:tr h="198514">
                <a:tc>
                  <a:txBody>
                    <a:bodyPr/>
                    <a:lstStyle/>
                    <a:p>
                      <a:pPr algn="ctr"/>
                      <a:r>
                        <a:rPr lang="en-US" sz="900" dirty="0" smtClean="0">
                          <a:solidFill>
                            <a:schemeClr val="tx1"/>
                          </a:solidFill>
                        </a:rPr>
                        <a:t>End-2025</a:t>
                      </a:r>
                      <a:r>
                        <a:rPr lang="en-US" sz="900" baseline="0" dirty="0" smtClean="0">
                          <a:solidFill>
                            <a:schemeClr val="tx1"/>
                          </a:solidFill>
                        </a:rPr>
                        <a:t> </a:t>
                      </a:r>
                      <a:r>
                        <a:rPr lang="en-US" sz="900" dirty="0" smtClean="0">
                          <a:solidFill>
                            <a:schemeClr val="tx1"/>
                          </a:solidFill>
                        </a:rPr>
                        <a:t>Forecast vs Present </a:t>
                      </a:r>
                      <a:endParaRPr lang="en-SG" sz="9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-250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-85</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-250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-150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-12.5</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-150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solidFill>
                            <a:schemeClr val="tx1"/>
                          </a:solidFill>
                        </a:rPr>
                        <a:t>0</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704303"/>
                  </a:ext>
                </a:extLst>
              </a:tr>
              <a:tr h="248316">
                <a:tc>
                  <a:txBody>
                    <a:bodyPr/>
                    <a:lstStyle/>
                    <a:p>
                      <a:pPr algn="ctr"/>
                      <a:r>
                        <a:rPr lang="en-US" sz="900" dirty="0" smtClean="0">
                          <a:solidFill>
                            <a:schemeClr val="tx1"/>
                          </a:solidFill>
                        </a:rPr>
                        <a:t>Forecast</a:t>
                      </a:r>
                      <a:r>
                        <a:rPr lang="en-US" sz="900" baseline="0" dirty="0" smtClean="0">
                          <a:solidFill>
                            <a:schemeClr val="tx1"/>
                          </a:solidFill>
                        </a:rPr>
                        <a:t> vs ’16-’19 </a:t>
                      </a:r>
                      <a:r>
                        <a:rPr lang="en-US" sz="900" baseline="0" dirty="0" err="1" smtClean="0">
                          <a:solidFill>
                            <a:schemeClr val="tx1"/>
                          </a:solidFill>
                        </a:rPr>
                        <a:t>avg</a:t>
                      </a:r>
                      <a:endParaRPr lang="en-SG" sz="9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+106</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+203</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+11</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+156</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+47</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-57</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+48</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-116</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-11</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900" dirty="0" smtClean="0">
                          <a:solidFill>
                            <a:schemeClr val="tx1"/>
                          </a:solidFill>
                        </a:rPr>
                        <a:t>-182</a:t>
                      </a:r>
                      <a:endParaRPr lang="en-SG" sz="9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03268501"/>
                  </a:ext>
                </a:extLst>
              </a:tr>
            </a:tbl>
          </a:graphicData>
        </a:graphic>
      </p:graphicFrame>
      <p:pic>
        <p:nvPicPr>
          <p:cNvPr id="4" name="Picture 3"/>
          <p:cNvPicPr>
            <a:picLocks noChangeAspect="1"/>
          </p:cNvPicPr>
          <p:nvPr/>
        </p:nvPicPr>
        <p:blipFill>
          <a:blip r:embed="rId3"/>
          <a:stretch>
            <a:fillRect/>
          </a:stretch>
        </p:blipFill>
        <p:spPr>
          <a:xfrm>
            <a:off x="251520" y="869931"/>
            <a:ext cx="4486656" cy="4515612"/>
          </a:xfrm>
          <a:prstGeom prst="rect">
            <a:avLst/>
          </a:prstGeom>
        </p:spPr>
      </p:pic>
      <p:pic>
        <p:nvPicPr>
          <p:cNvPr id="6" name="Picture 5"/>
          <p:cNvPicPr>
            <a:picLocks noChangeAspect="1"/>
          </p:cNvPicPr>
          <p:nvPr/>
        </p:nvPicPr>
        <p:blipFill>
          <a:blip r:embed="rId4"/>
          <a:stretch>
            <a:fillRect/>
          </a:stretch>
        </p:blipFill>
        <p:spPr>
          <a:xfrm>
            <a:off x="4630556" y="869931"/>
            <a:ext cx="4421124" cy="4396740"/>
          </a:xfrm>
          <a:prstGeom prst="rect">
            <a:avLst/>
          </a:prstGeom>
        </p:spPr>
      </p:pic>
    </p:spTree>
    <p:extLst>
      <p:ext uri="{BB962C8B-B14F-4D97-AF65-F5344CB8AC3E}">
        <p14:creationId xmlns:p14="http://schemas.microsoft.com/office/powerpoint/2010/main" val="759919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Philippines – </a:t>
            </a:r>
            <a:r>
              <a:rPr lang="en-US" dirty="0" smtClean="0"/>
              <a:t>Fastest Pace</a:t>
            </a:r>
            <a:endParaRPr lang="en-SG" dirty="0">
              <a:solidFill>
                <a:srgbClr val="FF0000"/>
              </a:solidFill>
            </a:endParaRPr>
          </a:p>
        </p:txBody>
      </p:sp>
      <p:sp>
        <p:nvSpPr>
          <p:cNvPr id="6" name="TextBox 5"/>
          <p:cNvSpPr txBox="1"/>
          <p:nvPr/>
        </p:nvSpPr>
        <p:spPr>
          <a:xfrm>
            <a:off x="268726" y="968118"/>
            <a:ext cx="8553057" cy="1600438"/>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dirty="0" smtClean="0"/>
              <a:t>Policy Trajectory: </a:t>
            </a:r>
            <a:r>
              <a:rPr lang="en-US" sz="1400" dirty="0" smtClean="0"/>
              <a:t>Expected to cut at the fastest pace given relatively larger cumulative hikes amid growth risks. Recto has hinted on a 50bps cut in October, while RRR cut on 20 Sep was a decisive indication that BSP is no longer hawkish. </a:t>
            </a:r>
            <a:endParaRPr lang="en-US" sz="1400" dirty="0"/>
          </a:p>
          <a:p>
            <a:pPr marL="285750" indent="-285750">
              <a:buFont typeface="Arial" panose="020B0604020202020204" pitchFamily="34" charset="0"/>
              <a:buChar char="•"/>
            </a:pPr>
            <a:r>
              <a:rPr lang="en-US" sz="1400" b="1" dirty="0" smtClean="0"/>
              <a:t>Growth:</a:t>
            </a:r>
            <a:r>
              <a:rPr lang="en-US" sz="1400" dirty="0" smtClean="0"/>
              <a:t> Household consumption have contracted for two consecutive quarters on a </a:t>
            </a:r>
            <a:r>
              <a:rPr lang="en-US" sz="1400" dirty="0" err="1" smtClean="0"/>
              <a:t>QoQ</a:t>
            </a:r>
            <a:r>
              <a:rPr lang="en-US" sz="1400" dirty="0" smtClean="0"/>
              <a:t> basis with non-performing consumer loans moving higher, even as external sector holds up. </a:t>
            </a:r>
          </a:p>
          <a:p>
            <a:pPr marL="285750" indent="-285750">
              <a:buFont typeface="Arial" panose="020B0604020202020204" pitchFamily="34" charset="0"/>
              <a:buChar char="•"/>
            </a:pPr>
            <a:r>
              <a:rPr lang="en-US" sz="1400" b="1" dirty="0" smtClean="0"/>
              <a:t>Inflation: </a:t>
            </a:r>
            <a:r>
              <a:rPr lang="en-US" sz="1400" dirty="0" smtClean="0"/>
              <a:t>Should remain within target range for rest the year but risk of sticky inflation on resumption of administrative measures. </a:t>
            </a:r>
            <a:endParaRPr lang="en-US" sz="1400" dirty="0" smtClean="0">
              <a:solidFill>
                <a:srgbClr val="FF0000"/>
              </a:solidFill>
            </a:endParaRPr>
          </a:p>
        </p:txBody>
      </p:sp>
      <p:pic>
        <p:nvPicPr>
          <p:cNvPr id="11" name="Picture 10"/>
          <p:cNvPicPr>
            <a:picLocks noChangeAspect="1"/>
          </p:cNvPicPr>
          <p:nvPr/>
        </p:nvPicPr>
        <p:blipFill>
          <a:blip r:embed="rId3"/>
          <a:stretch>
            <a:fillRect/>
          </a:stretch>
        </p:blipFill>
        <p:spPr>
          <a:xfrm>
            <a:off x="4592223" y="2644471"/>
            <a:ext cx="4430268" cy="294894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481926710"/>
              </p:ext>
            </p:extLst>
          </p:nvPr>
        </p:nvGraphicFramePr>
        <p:xfrm>
          <a:off x="806287" y="5622755"/>
          <a:ext cx="7477934" cy="883920"/>
        </p:xfrm>
        <a:graphic>
          <a:graphicData uri="http://schemas.openxmlformats.org/drawingml/2006/table">
            <a:tbl>
              <a:tblPr firstRow="1" bandRow="1">
                <a:tableStyleId>{5C22544A-7EE6-4342-B048-85BDC9FD1C3A}</a:tableStyleId>
              </a:tblPr>
              <a:tblGrid>
                <a:gridCol w="1271825">
                  <a:extLst>
                    <a:ext uri="{9D8B030D-6E8A-4147-A177-3AD203B41FA5}">
                      <a16:colId xmlns:a16="http://schemas.microsoft.com/office/drawing/2014/main" val="2324115218"/>
                    </a:ext>
                  </a:extLst>
                </a:gridCol>
                <a:gridCol w="886587">
                  <a:extLst>
                    <a:ext uri="{9D8B030D-6E8A-4147-A177-3AD203B41FA5}">
                      <a16:colId xmlns:a16="http://schemas.microsoft.com/office/drawing/2014/main" val="4058365355"/>
                    </a:ext>
                  </a:extLst>
                </a:gridCol>
                <a:gridCol w="886587">
                  <a:extLst>
                    <a:ext uri="{9D8B030D-6E8A-4147-A177-3AD203B41FA5}">
                      <a16:colId xmlns:a16="http://schemas.microsoft.com/office/drawing/2014/main" val="1933124607"/>
                    </a:ext>
                  </a:extLst>
                </a:gridCol>
                <a:gridCol w="886587">
                  <a:extLst>
                    <a:ext uri="{9D8B030D-6E8A-4147-A177-3AD203B41FA5}">
                      <a16:colId xmlns:a16="http://schemas.microsoft.com/office/drawing/2014/main" val="621136911"/>
                    </a:ext>
                  </a:extLst>
                </a:gridCol>
                <a:gridCol w="886587">
                  <a:extLst>
                    <a:ext uri="{9D8B030D-6E8A-4147-A177-3AD203B41FA5}">
                      <a16:colId xmlns:a16="http://schemas.microsoft.com/office/drawing/2014/main" val="2218705714"/>
                    </a:ext>
                  </a:extLst>
                </a:gridCol>
                <a:gridCol w="886587">
                  <a:extLst>
                    <a:ext uri="{9D8B030D-6E8A-4147-A177-3AD203B41FA5}">
                      <a16:colId xmlns:a16="http://schemas.microsoft.com/office/drawing/2014/main" val="4260099561"/>
                    </a:ext>
                  </a:extLst>
                </a:gridCol>
                <a:gridCol w="886587">
                  <a:extLst>
                    <a:ext uri="{9D8B030D-6E8A-4147-A177-3AD203B41FA5}">
                      <a16:colId xmlns:a16="http://schemas.microsoft.com/office/drawing/2014/main" val="2838133104"/>
                    </a:ext>
                  </a:extLst>
                </a:gridCol>
                <a:gridCol w="886587">
                  <a:extLst>
                    <a:ext uri="{9D8B030D-6E8A-4147-A177-3AD203B41FA5}">
                      <a16:colId xmlns:a16="http://schemas.microsoft.com/office/drawing/2014/main" val="973163507"/>
                    </a:ext>
                  </a:extLst>
                </a:gridCol>
              </a:tblGrid>
              <a:tr h="205347">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smtClean="0">
                          <a:latin typeface="+mj-lt"/>
                        </a:rPr>
                        <a:t>BSP Policy</a:t>
                      </a:r>
                      <a:r>
                        <a:rPr lang="en-US" sz="1000" baseline="0" dirty="0" smtClean="0">
                          <a:latin typeface="+mj-lt"/>
                        </a:rPr>
                        <a:t> Rate (%)</a:t>
                      </a:r>
                      <a:endParaRPr lang="en-SG" sz="1000" dirty="0">
                        <a:latin typeface="+mj-lt"/>
                      </a:endParaRPr>
                    </a:p>
                  </a:txBody>
                  <a:tcPr/>
                </a:tc>
                <a:tc>
                  <a:txBody>
                    <a:bodyPr/>
                    <a:lstStyle/>
                    <a:p>
                      <a:pPr algn="ctr"/>
                      <a:r>
                        <a:rPr kumimoji="1" lang="en-US" sz="1000" kern="1200" dirty="0" smtClean="0">
                          <a:solidFill>
                            <a:schemeClr val="dk1"/>
                          </a:solidFill>
                          <a:latin typeface="+mn-lt"/>
                          <a:ea typeface="+mn-ea"/>
                          <a:cs typeface="+mn-cs"/>
                        </a:rPr>
                        <a:t>6.25%</a:t>
                      </a:r>
                      <a:endParaRPr kumimoji="1" lang="en-SG" sz="1000" kern="1200" dirty="0">
                        <a:solidFill>
                          <a:schemeClr val="dk1"/>
                        </a:solidFill>
                        <a:latin typeface="+mn-lt"/>
                        <a:ea typeface="+mn-ea"/>
                        <a:cs typeface="+mn-cs"/>
                      </a:endParaRPr>
                    </a:p>
                  </a:txBody>
                  <a:tcPr anchor="ctr"/>
                </a:tc>
                <a:tc>
                  <a:txBody>
                    <a:bodyPr/>
                    <a:lstStyle/>
                    <a:p>
                      <a:pPr algn="ctr"/>
                      <a:r>
                        <a:rPr kumimoji="1" lang="en-US" sz="1000" kern="1200" dirty="0" smtClean="0">
                          <a:solidFill>
                            <a:schemeClr val="dk1"/>
                          </a:solidFill>
                          <a:latin typeface="+mn-lt"/>
                          <a:ea typeface="+mn-ea"/>
                          <a:cs typeface="+mn-cs"/>
                        </a:rPr>
                        <a:t>5.50%</a:t>
                      </a:r>
                      <a:endParaRPr kumimoji="1" lang="en-SG" sz="1000" kern="1200" dirty="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5.00%</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4.25%</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3.75%</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3.75%</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3.64%</a:t>
                      </a:r>
                      <a:endParaRPr kumimoji="1" lang="en-SG" sz="1000" kern="1200" dirty="0" smtClean="0">
                        <a:solidFill>
                          <a:schemeClr val="dk1"/>
                        </a:solidFill>
                        <a:latin typeface="+mn-lt"/>
                        <a:ea typeface="+mn-ea"/>
                        <a:cs typeface="+mn-cs"/>
                      </a:endParaRPr>
                    </a:p>
                  </a:txBody>
                  <a:tcPr anchor="ctr"/>
                </a:tc>
                <a:extLst>
                  <a:ext uri="{0D108BD9-81ED-4DB2-BD59-A6C34878D82A}">
                    <a16:rowId xmlns:a16="http://schemas.microsoft.com/office/drawing/2014/main" val="3363937020"/>
                  </a:ext>
                </a:extLst>
              </a:tr>
            </a:tbl>
          </a:graphicData>
        </a:graphic>
      </p:graphicFrame>
      <p:pic>
        <p:nvPicPr>
          <p:cNvPr id="3" name="Picture 2"/>
          <p:cNvPicPr>
            <a:picLocks noChangeAspect="1"/>
          </p:cNvPicPr>
          <p:nvPr/>
        </p:nvPicPr>
        <p:blipFill>
          <a:blip r:embed="rId4"/>
          <a:stretch>
            <a:fillRect/>
          </a:stretch>
        </p:blipFill>
        <p:spPr>
          <a:xfrm>
            <a:off x="121082" y="2590260"/>
            <a:ext cx="4424172" cy="2947416"/>
          </a:xfrm>
          <a:prstGeom prst="rect">
            <a:avLst/>
          </a:prstGeom>
        </p:spPr>
      </p:pic>
    </p:spTree>
    <p:extLst>
      <p:ext uri="{BB962C8B-B14F-4D97-AF65-F5344CB8AC3E}">
        <p14:creationId xmlns:p14="http://schemas.microsoft.com/office/powerpoint/2010/main" val="394106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 Lower Nominal Policy Rates Compared to 2016-2019 averages </a:t>
            </a:r>
            <a:endParaRPr lang="en-SG" dirty="0"/>
          </a:p>
        </p:txBody>
      </p:sp>
      <p:sp>
        <p:nvSpPr>
          <p:cNvPr id="7" name="TextBox 6"/>
          <p:cNvSpPr txBox="1"/>
          <p:nvPr/>
        </p:nvSpPr>
        <p:spPr>
          <a:xfrm>
            <a:off x="466120" y="849034"/>
            <a:ext cx="8355663" cy="1815882"/>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dirty="0"/>
              <a:t>Policy Trajectory: </a:t>
            </a:r>
            <a:r>
              <a:rPr lang="en-US" sz="1400" dirty="0"/>
              <a:t>Possibility of a first cut in October. But overall, measured rate </a:t>
            </a:r>
            <a:r>
              <a:rPr lang="en-US" sz="1400" dirty="0" smtClean="0"/>
              <a:t>cuts as dis-inflation yet to prove to be a sustained undershoot of RBI’s 4±2% target. Cuts will also be </a:t>
            </a:r>
            <a:r>
              <a:rPr lang="en-US" sz="1400" dirty="0"/>
              <a:t>contingent on </a:t>
            </a:r>
            <a:r>
              <a:rPr lang="en-US" sz="1400" dirty="0" smtClean="0"/>
              <a:t>macro-stability into 2025, as INR pressures could liner into Q4. Overall see lower nominal rates on in end-2025 as inflation moderates. </a:t>
            </a:r>
            <a:endParaRPr lang="en-US" sz="1400" b="1" dirty="0"/>
          </a:p>
          <a:p>
            <a:pPr marL="285750" indent="-285750" algn="just">
              <a:buFont typeface="Arial" panose="020B0604020202020204" pitchFamily="34" charset="0"/>
              <a:buChar char="•"/>
            </a:pPr>
            <a:r>
              <a:rPr lang="en-US" sz="1400" b="1" dirty="0" smtClean="0"/>
              <a:t>Growth</a:t>
            </a:r>
            <a:r>
              <a:rPr lang="en-US" sz="1400" b="1" dirty="0"/>
              <a:t>: </a:t>
            </a:r>
            <a:r>
              <a:rPr lang="en-US" sz="1400" dirty="0" err="1" smtClean="0"/>
              <a:t>Normalisation</a:t>
            </a:r>
            <a:r>
              <a:rPr lang="en-US" sz="1400" dirty="0"/>
              <a:t> </a:t>
            </a:r>
            <a:r>
              <a:rPr lang="en-US" sz="1400" dirty="0" smtClean="0"/>
              <a:t>of growth towards 6-7%, with some pockets of slippage amid cyclical headwinds (albeit fairly gentle). </a:t>
            </a:r>
            <a:endParaRPr lang="en-US" sz="1400" b="1" dirty="0"/>
          </a:p>
          <a:p>
            <a:pPr marL="285750" indent="-285750" algn="just">
              <a:buFont typeface="Arial" panose="020B0604020202020204" pitchFamily="34" charset="0"/>
              <a:buChar char="•"/>
            </a:pPr>
            <a:r>
              <a:rPr lang="en-US" sz="1400" b="1" dirty="0"/>
              <a:t>Inflation: </a:t>
            </a:r>
            <a:r>
              <a:rPr lang="en-US" sz="1400" dirty="0"/>
              <a:t>Broader, underlying, inflation trend, has softened significantly. But is not exceptionally soft. Nor is it likely to be sustained unconditionally. </a:t>
            </a:r>
            <a:endParaRPr lang="en-US" sz="1400" b="1" dirty="0"/>
          </a:p>
        </p:txBody>
      </p:sp>
      <p:graphicFrame>
        <p:nvGraphicFramePr>
          <p:cNvPr id="9" name="Table 8"/>
          <p:cNvGraphicFramePr>
            <a:graphicFrameLocks noGrp="1"/>
          </p:cNvGraphicFramePr>
          <p:nvPr>
            <p:extLst>
              <p:ext uri="{D42A27DB-BD31-4B8C-83A1-F6EECF244321}">
                <p14:modId xmlns:p14="http://schemas.microsoft.com/office/powerpoint/2010/main" val="2541749422"/>
              </p:ext>
            </p:extLst>
          </p:nvPr>
        </p:nvGraphicFramePr>
        <p:xfrm>
          <a:off x="754863" y="5733256"/>
          <a:ext cx="7632850" cy="73152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324115218"/>
                    </a:ext>
                  </a:extLst>
                </a:gridCol>
                <a:gridCol w="762966">
                  <a:extLst>
                    <a:ext uri="{9D8B030D-6E8A-4147-A177-3AD203B41FA5}">
                      <a16:colId xmlns:a16="http://schemas.microsoft.com/office/drawing/2014/main" val="4058365355"/>
                    </a:ext>
                  </a:extLst>
                </a:gridCol>
                <a:gridCol w="904954">
                  <a:extLst>
                    <a:ext uri="{9D8B030D-6E8A-4147-A177-3AD203B41FA5}">
                      <a16:colId xmlns:a16="http://schemas.microsoft.com/office/drawing/2014/main" val="1933124607"/>
                    </a:ext>
                  </a:extLst>
                </a:gridCol>
                <a:gridCol w="904954">
                  <a:extLst>
                    <a:ext uri="{9D8B030D-6E8A-4147-A177-3AD203B41FA5}">
                      <a16:colId xmlns:a16="http://schemas.microsoft.com/office/drawing/2014/main" val="621136911"/>
                    </a:ext>
                  </a:extLst>
                </a:gridCol>
                <a:gridCol w="904954">
                  <a:extLst>
                    <a:ext uri="{9D8B030D-6E8A-4147-A177-3AD203B41FA5}">
                      <a16:colId xmlns:a16="http://schemas.microsoft.com/office/drawing/2014/main" val="2218705714"/>
                    </a:ext>
                  </a:extLst>
                </a:gridCol>
                <a:gridCol w="904954">
                  <a:extLst>
                    <a:ext uri="{9D8B030D-6E8A-4147-A177-3AD203B41FA5}">
                      <a16:colId xmlns:a16="http://schemas.microsoft.com/office/drawing/2014/main" val="4260099561"/>
                    </a:ext>
                  </a:extLst>
                </a:gridCol>
                <a:gridCol w="904954">
                  <a:extLst>
                    <a:ext uri="{9D8B030D-6E8A-4147-A177-3AD203B41FA5}">
                      <a16:colId xmlns:a16="http://schemas.microsoft.com/office/drawing/2014/main" val="2838133104"/>
                    </a:ext>
                  </a:extLst>
                </a:gridCol>
                <a:gridCol w="904954">
                  <a:extLst>
                    <a:ext uri="{9D8B030D-6E8A-4147-A177-3AD203B41FA5}">
                      <a16:colId xmlns:a16="http://schemas.microsoft.com/office/drawing/2014/main" val="1174409943"/>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smtClean="0">
                          <a:latin typeface="+mj-lt"/>
                        </a:rPr>
                        <a:t>RB</a:t>
                      </a:r>
                      <a:r>
                        <a:rPr lang="en-US" sz="1000" i="0" dirty="0" smtClean="0">
                          <a:latin typeface="+mj-lt"/>
                        </a:rPr>
                        <a:t>I</a:t>
                      </a:r>
                      <a:r>
                        <a:rPr lang="en-US" sz="1000" dirty="0" smtClean="0">
                          <a:latin typeface="+mj-lt"/>
                        </a:rPr>
                        <a:t> Policy</a:t>
                      </a:r>
                      <a:r>
                        <a:rPr lang="en-US" sz="1000" baseline="0" dirty="0" smtClean="0">
                          <a:latin typeface="+mj-lt"/>
                        </a:rPr>
                        <a:t> Rate (%)</a:t>
                      </a:r>
                      <a:endParaRPr lang="en-SG" sz="1000" dirty="0">
                        <a:latin typeface="+mj-lt"/>
                      </a:endParaRPr>
                    </a:p>
                  </a:txBody>
                  <a:tcPr/>
                </a:tc>
                <a:tc>
                  <a:txBody>
                    <a:bodyPr/>
                    <a:lstStyle/>
                    <a:p>
                      <a:pPr algn="ctr" fontAlgn="b"/>
                      <a:r>
                        <a:rPr lang="en-US" sz="1000" b="0" i="0" u="none" strike="noStrike" dirty="0" smtClean="0">
                          <a:effectLst/>
                          <a:latin typeface="Arial" panose="020B0604020202020204" pitchFamily="34" charset="0"/>
                        </a:rPr>
                        <a:t>6.50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6.00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5.50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5.25</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5.00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5.00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6.16%</a:t>
                      </a:r>
                      <a:endParaRPr lang="en-SG" sz="10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363937020"/>
                  </a:ext>
                </a:extLst>
              </a:tr>
            </a:tbl>
          </a:graphicData>
        </a:graphic>
      </p:graphicFrame>
      <p:pic>
        <p:nvPicPr>
          <p:cNvPr id="4" name="Picture 3"/>
          <p:cNvPicPr>
            <a:picLocks noChangeAspect="1"/>
          </p:cNvPicPr>
          <p:nvPr/>
        </p:nvPicPr>
        <p:blipFill>
          <a:blip r:embed="rId3"/>
          <a:stretch>
            <a:fillRect/>
          </a:stretch>
        </p:blipFill>
        <p:spPr>
          <a:xfrm>
            <a:off x="4604946" y="2912814"/>
            <a:ext cx="4205212" cy="2804924"/>
          </a:xfrm>
          <a:prstGeom prst="rect">
            <a:avLst/>
          </a:prstGeom>
        </p:spPr>
      </p:pic>
      <p:pic>
        <p:nvPicPr>
          <p:cNvPr id="3" name="Picture 2"/>
          <p:cNvPicPr>
            <a:picLocks noChangeAspect="1"/>
          </p:cNvPicPr>
          <p:nvPr/>
        </p:nvPicPr>
        <p:blipFill>
          <a:blip r:embed="rId4"/>
          <a:stretch>
            <a:fillRect/>
          </a:stretch>
        </p:blipFill>
        <p:spPr>
          <a:xfrm>
            <a:off x="320793" y="2932919"/>
            <a:ext cx="4151803" cy="2769300"/>
          </a:xfrm>
          <a:prstGeom prst="rect">
            <a:avLst/>
          </a:prstGeom>
        </p:spPr>
      </p:pic>
    </p:spTree>
    <p:extLst>
      <p:ext uri="{BB962C8B-B14F-4D97-AF65-F5344CB8AC3E}">
        <p14:creationId xmlns:p14="http://schemas.microsoft.com/office/powerpoint/2010/main" val="139933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smtClean="0">
                <a:solidFill>
                  <a:schemeClr val="tx1"/>
                </a:solidFill>
              </a:rPr>
              <a:t>September </a:t>
            </a:r>
            <a:r>
              <a:rPr lang="en-US" sz="1800" dirty="0">
                <a:solidFill>
                  <a:schemeClr val="tx1"/>
                </a:solidFill>
              </a:rPr>
              <a:t>FOMC: The First Step: Quantitative (Dot Plot) and Qualitative (Rhetoric) Easing </a:t>
            </a:r>
            <a:r>
              <a:rPr lang="en-US" sz="1800" dirty="0" smtClean="0">
                <a:solidFill>
                  <a:schemeClr val="tx1"/>
                </a:solidFill>
              </a:rPr>
              <a:t>Signals: </a:t>
            </a:r>
            <a:r>
              <a:rPr lang="en-US" sz="1800" dirty="0" smtClean="0">
                <a:solidFill>
                  <a:schemeClr val="tx2">
                    <a:lumMod val="40000"/>
                    <a:lumOff val="60000"/>
                  </a:schemeClr>
                </a:solidFill>
              </a:rPr>
              <a:t>Goldilocks and No More Bears? </a:t>
            </a:r>
            <a:endParaRPr lang="en-US" sz="1600" b="0" i="1" dirty="0">
              <a:solidFill>
                <a:schemeClr val="tx2">
                  <a:lumMod val="40000"/>
                  <a:lumOff val="60000"/>
                </a:schemeClr>
              </a:solidFill>
            </a:endParaRPr>
          </a:p>
        </p:txBody>
      </p:sp>
      <p:sp>
        <p:nvSpPr>
          <p:cNvPr id="6" name="Rounded Rectangle 5"/>
          <p:cNvSpPr/>
          <p:nvPr/>
        </p:nvSpPr>
        <p:spPr>
          <a:xfrm>
            <a:off x="395537" y="5949280"/>
            <a:ext cx="1440160" cy="4638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Projections</a:t>
            </a:r>
          </a:p>
        </p:txBody>
      </p:sp>
      <p:sp>
        <p:nvSpPr>
          <p:cNvPr id="8" name="Rounded Rectangle 7"/>
          <p:cNvSpPr/>
          <p:nvPr/>
        </p:nvSpPr>
        <p:spPr>
          <a:xfrm>
            <a:off x="1907704" y="5954196"/>
            <a:ext cx="1440160" cy="463819"/>
          </a:xfrm>
          <a:prstGeom prst="roundRect">
            <a:avLst/>
          </a:prstGeom>
          <a:solidFill>
            <a:schemeClr val="accent1">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GAP</a:t>
            </a:r>
            <a:endParaRPr lang="en-SG" dirty="0"/>
          </a:p>
        </p:txBody>
      </p:sp>
      <p:sp>
        <p:nvSpPr>
          <p:cNvPr id="15" name="Rounded Rectangle 14"/>
          <p:cNvSpPr/>
          <p:nvPr/>
        </p:nvSpPr>
        <p:spPr>
          <a:xfrm>
            <a:off x="3491880" y="5949280"/>
            <a:ext cx="1440160" cy="46381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Rhetoric</a:t>
            </a:r>
            <a:endParaRPr lang="en-SG" dirty="0"/>
          </a:p>
        </p:txBody>
      </p:sp>
      <p:pic>
        <p:nvPicPr>
          <p:cNvPr id="7" name="Picture 6"/>
          <p:cNvPicPr>
            <a:picLocks noChangeAspect="1"/>
          </p:cNvPicPr>
          <p:nvPr/>
        </p:nvPicPr>
        <p:blipFill>
          <a:blip r:embed="rId3"/>
          <a:stretch>
            <a:fillRect/>
          </a:stretch>
        </p:blipFill>
        <p:spPr>
          <a:xfrm>
            <a:off x="0" y="1246141"/>
            <a:ext cx="5302652" cy="4687507"/>
          </a:xfrm>
          <a:prstGeom prst="rect">
            <a:avLst/>
          </a:prstGeom>
        </p:spPr>
      </p:pic>
      <p:sp>
        <p:nvSpPr>
          <p:cNvPr id="11" name="Rounded Rectangle 10"/>
          <p:cNvSpPr/>
          <p:nvPr/>
        </p:nvSpPr>
        <p:spPr>
          <a:xfrm>
            <a:off x="1691680" y="1916832"/>
            <a:ext cx="1656184" cy="72008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2024: 2 Cuts</a:t>
            </a:r>
          </a:p>
          <a:p>
            <a:pPr algn="ctr"/>
            <a:r>
              <a:rPr lang="en-US" dirty="0" smtClean="0"/>
              <a:t>2025: 4 Cuts</a:t>
            </a:r>
            <a:endParaRPr lang="en-SG"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509" t="-53926" r="627" b="55061"/>
          <a:stretch/>
        </p:blipFill>
        <p:spPr>
          <a:xfrm>
            <a:off x="5148064" y="-2115616"/>
            <a:ext cx="3960440" cy="5544616"/>
          </a:xfrm>
          <a:prstGeom prst="rect">
            <a:avLst/>
          </a:prstGeom>
        </p:spPr>
      </p:pic>
      <p:sp>
        <p:nvSpPr>
          <p:cNvPr id="16" name="Rounded Rectangle 15"/>
          <p:cNvSpPr/>
          <p:nvPr/>
        </p:nvSpPr>
        <p:spPr>
          <a:xfrm>
            <a:off x="179512" y="846774"/>
            <a:ext cx="4644515" cy="38058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September FOMC: -50bp</a:t>
            </a:r>
            <a:endParaRPr lang="en-SG" dirty="0"/>
          </a:p>
        </p:txBody>
      </p:sp>
      <p:cxnSp>
        <p:nvCxnSpPr>
          <p:cNvPr id="18" name="Straight Connector 17"/>
          <p:cNvCxnSpPr/>
          <p:nvPr/>
        </p:nvCxnSpPr>
        <p:spPr>
          <a:xfrm flipV="1">
            <a:off x="5652120" y="2492896"/>
            <a:ext cx="302433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030" y="3447779"/>
            <a:ext cx="3866516" cy="2808312"/>
          </a:xfrm>
          <a:prstGeom prst="rect">
            <a:avLst/>
          </a:prstGeom>
        </p:spPr>
      </p:pic>
    </p:spTree>
    <p:extLst>
      <p:ext uri="{BB962C8B-B14F-4D97-AF65-F5344CB8AC3E}">
        <p14:creationId xmlns:p14="http://schemas.microsoft.com/office/powerpoint/2010/main" val="2782531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Indonesia – </a:t>
            </a:r>
            <a:r>
              <a:rPr lang="en-US" dirty="0" smtClean="0"/>
              <a:t>Rupiah Reigns</a:t>
            </a:r>
            <a:endParaRPr lang="en-SG" dirty="0"/>
          </a:p>
        </p:txBody>
      </p:sp>
      <p:sp>
        <p:nvSpPr>
          <p:cNvPr id="5" name="TextBox 4"/>
          <p:cNvSpPr txBox="1"/>
          <p:nvPr/>
        </p:nvSpPr>
        <p:spPr>
          <a:xfrm>
            <a:off x="248409" y="936844"/>
            <a:ext cx="8573374" cy="1815882"/>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dirty="0"/>
              <a:t>Policy </a:t>
            </a:r>
            <a:r>
              <a:rPr lang="en-US" sz="1400" b="1" dirty="0" smtClean="0"/>
              <a:t>Trajectory: </a:t>
            </a:r>
            <a:r>
              <a:rPr lang="en-US" sz="1400" dirty="0" smtClean="0"/>
              <a:t>Wariness </a:t>
            </a:r>
            <a:r>
              <a:rPr lang="en-US" sz="1400" dirty="0"/>
              <a:t>over IDR-stability </a:t>
            </a:r>
            <a:r>
              <a:rPr lang="en-US" sz="1400" dirty="0" smtClean="0"/>
              <a:t>likely means a staggered easing cycle – i.e. riding on IDR strength and cut, while holding on some IDR volatility. Still resilient loan growth should may mean higher nominal rates compared to 2016-2017 period.</a:t>
            </a:r>
            <a:endParaRPr lang="en-US" sz="1400" dirty="0"/>
          </a:p>
          <a:p>
            <a:pPr marL="285750" indent="-285750">
              <a:buFont typeface="Arial" panose="020B0604020202020204" pitchFamily="34" charset="0"/>
              <a:buChar char="•"/>
            </a:pPr>
            <a:r>
              <a:rPr lang="en-US" sz="1400" b="1" dirty="0" smtClean="0"/>
              <a:t>Growth: </a:t>
            </a:r>
            <a:r>
              <a:rPr lang="en-US" sz="1400" dirty="0" smtClean="0"/>
              <a:t>Supported, but boost may be on the back of higher government spending. Compared to regional peers, relatively limited </a:t>
            </a:r>
            <a:r>
              <a:rPr lang="en-US" sz="1400" dirty="0"/>
              <a:t>spillovers on electronics cycle upturn </a:t>
            </a:r>
            <a:r>
              <a:rPr lang="en-US" sz="1400" dirty="0" smtClean="0"/>
              <a:t>amid exposure </a:t>
            </a:r>
            <a:r>
              <a:rPr lang="en-US" sz="1400" dirty="0"/>
              <a:t>to commodity </a:t>
            </a:r>
            <a:r>
              <a:rPr lang="en-US" sz="1400" dirty="0" smtClean="0"/>
              <a:t>headwinds. </a:t>
            </a:r>
          </a:p>
          <a:p>
            <a:pPr marL="285750" indent="-285750">
              <a:buFont typeface="Arial" panose="020B0604020202020204" pitchFamily="34" charset="0"/>
              <a:buChar char="•"/>
            </a:pPr>
            <a:r>
              <a:rPr lang="en-US" sz="1400" b="1" dirty="0" smtClean="0"/>
              <a:t>Inflation:</a:t>
            </a:r>
            <a:r>
              <a:rPr lang="en-US" sz="1400" dirty="0" smtClean="0"/>
              <a:t> Should remain within BI’s target range of 2.5±1% even as upside risks are present on fuel rationalization policies and demand-pulled growth amid infrastructure push. </a:t>
            </a:r>
          </a:p>
        </p:txBody>
      </p:sp>
      <p:pic>
        <p:nvPicPr>
          <p:cNvPr id="6" name="Picture 5"/>
          <p:cNvPicPr>
            <a:picLocks noChangeAspect="1"/>
          </p:cNvPicPr>
          <p:nvPr/>
        </p:nvPicPr>
        <p:blipFill>
          <a:blip r:embed="rId3"/>
          <a:stretch>
            <a:fillRect/>
          </a:stretch>
        </p:blipFill>
        <p:spPr>
          <a:xfrm>
            <a:off x="9766377" y="398238"/>
            <a:ext cx="3907422" cy="2592888"/>
          </a:xfrm>
          <a:prstGeom prst="rect">
            <a:avLst/>
          </a:prstGeom>
        </p:spPr>
      </p:pic>
      <p:pic>
        <p:nvPicPr>
          <p:cNvPr id="10" name="Picture 9"/>
          <p:cNvPicPr>
            <a:picLocks noChangeAspect="1"/>
          </p:cNvPicPr>
          <p:nvPr/>
        </p:nvPicPr>
        <p:blipFill>
          <a:blip r:embed="rId4"/>
          <a:stretch>
            <a:fillRect/>
          </a:stretch>
        </p:blipFill>
        <p:spPr>
          <a:xfrm>
            <a:off x="320793" y="2735189"/>
            <a:ext cx="4016762" cy="265043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57290634"/>
              </p:ext>
            </p:extLst>
          </p:nvPr>
        </p:nvGraphicFramePr>
        <p:xfrm>
          <a:off x="796129" y="5468453"/>
          <a:ext cx="7477934" cy="731520"/>
        </p:xfrm>
        <a:graphic>
          <a:graphicData uri="http://schemas.openxmlformats.org/drawingml/2006/table">
            <a:tbl>
              <a:tblPr firstRow="1" bandRow="1">
                <a:tableStyleId>{5C22544A-7EE6-4342-B048-85BDC9FD1C3A}</a:tableStyleId>
              </a:tblPr>
              <a:tblGrid>
                <a:gridCol w="1271825">
                  <a:extLst>
                    <a:ext uri="{9D8B030D-6E8A-4147-A177-3AD203B41FA5}">
                      <a16:colId xmlns:a16="http://schemas.microsoft.com/office/drawing/2014/main" val="2324115218"/>
                    </a:ext>
                  </a:extLst>
                </a:gridCol>
                <a:gridCol w="886587">
                  <a:extLst>
                    <a:ext uri="{9D8B030D-6E8A-4147-A177-3AD203B41FA5}">
                      <a16:colId xmlns:a16="http://schemas.microsoft.com/office/drawing/2014/main" val="4058365355"/>
                    </a:ext>
                  </a:extLst>
                </a:gridCol>
                <a:gridCol w="886587">
                  <a:extLst>
                    <a:ext uri="{9D8B030D-6E8A-4147-A177-3AD203B41FA5}">
                      <a16:colId xmlns:a16="http://schemas.microsoft.com/office/drawing/2014/main" val="1933124607"/>
                    </a:ext>
                  </a:extLst>
                </a:gridCol>
                <a:gridCol w="886587">
                  <a:extLst>
                    <a:ext uri="{9D8B030D-6E8A-4147-A177-3AD203B41FA5}">
                      <a16:colId xmlns:a16="http://schemas.microsoft.com/office/drawing/2014/main" val="621136911"/>
                    </a:ext>
                  </a:extLst>
                </a:gridCol>
                <a:gridCol w="886587">
                  <a:extLst>
                    <a:ext uri="{9D8B030D-6E8A-4147-A177-3AD203B41FA5}">
                      <a16:colId xmlns:a16="http://schemas.microsoft.com/office/drawing/2014/main" val="2218705714"/>
                    </a:ext>
                  </a:extLst>
                </a:gridCol>
                <a:gridCol w="886587">
                  <a:extLst>
                    <a:ext uri="{9D8B030D-6E8A-4147-A177-3AD203B41FA5}">
                      <a16:colId xmlns:a16="http://schemas.microsoft.com/office/drawing/2014/main" val="4260099561"/>
                    </a:ext>
                  </a:extLst>
                </a:gridCol>
                <a:gridCol w="886587">
                  <a:extLst>
                    <a:ext uri="{9D8B030D-6E8A-4147-A177-3AD203B41FA5}">
                      <a16:colId xmlns:a16="http://schemas.microsoft.com/office/drawing/2014/main" val="2838133104"/>
                    </a:ext>
                  </a:extLst>
                </a:gridCol>
                <a:gridCol w="886587">
                  <a:extLst>
                    <a:ext uri="{9D8B030D-6E8A-4147-A177-3AD203B41FA5}">
                      <a16:colId xmlns:a16="http://schemas.microsoft.com/office/drawing/2014/main" val="1666061143"/>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29782">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a:latin typeface="+mj-lt"/>
                        </a:rPr>
                        <a:t>BI Policy</a:t>
                      </a:r>
                      <a:r>
                        <a:rPr lang="en-US" sz="1000" baseline="0" dirty="0">
                          <a:latin typeface="+mj-lt"/>
                        </a:rPr>
                        <a:t> Rate (%)</a:t>
                      </a:r>
                      <a:endParaRPr lang="en-SG" sz="1000" dirty="0">
                        <a:latin typeface="+mj-lt"/>
                      </a:endParaRPr>
                    </a:p>
                  </a:txBody>
                  <a:tcPr anchor="ctr"/>
                </a:tc>
                <a:tc>
                  <a:txBody>
                    <a:bodyPr/>
                    <a:lstStyle/>
                    <a:p>
                      <a:pPr algn="ctr"/>
                      <a:r>
                        <a:rPr lang="en-US" sz="1000" dirty="0" smtClean="0">
                          <a:latin typeface="+mj-lt"/>
                        </a:rPr>
                        <a:t>6.00%</a:t>
                      </a:r>
                      <a:endParaRPr lang="en-SG" sz="1000" dirty="0">
                        <a:latin typeface="+mj-lt"/>
                      </a:endParaRPr>
                    </a:p>
                  </a:txBody>
                  <a:tcPr anchor="ctr"/>
                </a:tc>
                <a:tc>
                  <a:txBody>
                    <a:bodyPr/>
                    <a:lstStyle/>
                    <a:p>
                      <a:pPr algn="ctr"/>
                      <a:r>
                        <a:rPr lang="en-US" sz="1000" dirty="0" smtClean="0">
                          <a:latin typeface="+mj-lt"/>
                        </a:rPr>
                        <a:t>5.50%</a:t>
                      </a:r>
                      <a:endParaRPr lang="en-SG" sz="1000" dirty="0">
                        <a:latin typeface="+mj-lt"/>
                      </a:endParaRPr>
                    </a:p>
                  </a:txBody>
                  <a:tcPr anchor="ctr"/>
                </a:tc>
                <a:tc>
                  <a:txBody>
                    <a:bodyPr/>
                    <a:lstStyle/>
                    <a:p>
                      <a:pPr algn="ctr"/>
                      <a:r>
                        <a:rPr lang="en-US" sz="1000" dirty="0" smtClean="0">
                          <a:latin typeface="+mj-lt"/>
                        </a:rPr>
                        <a:t>5.00%</a:t>
                      </a:r>
                      <a:endParaRPr lang="en-SG" sz="1000" dirty="0">
                        <a:latin typeface="+mj-lt"/>
                      </a:endParaRPr>
                    </a:p>
                  </a:txBody>
                  <a:tcPr anchor="ctr"/>
                </a:tc>
                <a:tc>
                  <a:txBody>
                    <a:bodyPr/>
                    <a:lstStyle/>
                    <a:p>
                      <a:pPr algn="ctr"/>
                      <a:r>
                        <a:rPr lang="en-US" sz="1000" dirty="0" smtClean="0">
                          <a:latin typeface="+mj-lt"/>
                        </a:rPr>
                        <a:t>4.75%</a:t>
                      </a:r>
                      <a:endParaRPr lang="en-SG" sz="1000" dirty="0">
                        <a:latin typeface="+mj-lt"/>
                      </a:endParaRPr>
                    </a:p>
                  </a:txBody>
                  <a:tcPr anchor="ctr"/>
                </a:tc>
                <a:tc>
                  <a:txBody>
                    <a:bodyPr/>
                    <a:lstStyle/>
                    <a:p>
                      <a:pPr algn="ctr"/>
                      <a:r>
                        <a:rPr lang="en-US" sz="1000" dirty="0" smtClean="0">
                          <a:latin typeface="+mj-lt"/>
                        </a:rPr>
                        <a:t>4.75%</a:t>
                      </a:r>
                      <a:endParaRPr lang="en-SG" sz="1000" dirty="0">
                        <a:latin typeface="+mj-lt"/>
                      </a:endParaRPr>
                    </a:p>
                  </a:txBody>
                  <a:tcPr anchor="ctr"/>
                </a:tc>
                <a:tc>
                  <a:txBody>
                    <a:bodyPr/>
                    <a:lstStyle/>
                    <a:p>
                      <a:pPr algn="ctr"/>
                      <a:r>
                        <a:rPr lang="en-US" sz="1000" dirty="0" smtClean="0">
                          <a:latin typeface="+mj-lt"/>
                        </a:rPr>
                        <a:t>4.75%</a:t>
                      </a:r>
                      <a:endParaRPr lang="en-SG" sz="1000" dirty="0">
                        <a:latin typeface="+mj-lt"/>
                      </a:endParaRPr>
                    </a:p>
                  </a:txBody>
                  <a:tcPr anchor="ctr"/>
                </a:tc>
                <a:tc>
                  <a:txBody>
                    <a:bodyPr/>
                    <a:lstStyle/>
                    <a:p>
                      <a:pPr algn="ctr"/>
                      <a:r>
                        <a:rPr lang="en-US" sz="1000" dirty="0" smtClean="0">
                          <a:latin typeface="+mj-lt"/>
                        </a:rPr>
                        <a:t>5.32%</a:t>
                      </a:r>
                      <a:endParaRPr lang="en-SG" sz="1000" dirty="0">
                        <a:latin typeface="+mj-lt"/>
                      </a:endParaRPr>
                    </a:p>
                  </a:txBody>
                  <a:tcPr anchor="ctr"/>
                </a:tc>
                <a:extLst>
                  <a:ext uri="{0D108BD9-81ED-4DB2-BD59-A6C34878D82A}">
                    <a16:rowId xmlns:a16="http://schemas.microsoft.com/office/drawing/2014/main" val="3363937020"/>
                  </a:ext>
                </a:extLst>
              </a:tr>
            </a:tbl>
          </a:graphicData>
        </a:graphic>
      </p:graphicFrame>
      <p:pic>
        <p:nvPicPr>
          <p:cNvPr id="3" name="Picture 2"/>
          <p:cNvPicPr>
            <a:picLocks noChangeAspect="1"/>
          </p:cNvPicPr>
          <p:nvPr/>
        </p:nvPicPr>
        <p:blipFill>
          <a:blip r:embed="rId5"/>
          <a:stretch>
            <a:fillRect/>
          </a:stretch>
        </p:blipFill>
        <p:spPr>
          <a:xfrm>
            <a:off x="4384647" y="2682506"/>
            <a:ext cx="4114671" cy="2744532"/>
          </a:xfrm>
          <a:prstGeom prst="rect">
            <a:avLst/>
          </a:prstGeom>
        </p:spPr>
      </p:pic>
    </p:spTree>
    <p:extLst>
      <p:ext uri="{BB962C8B-B14F-4D97-AF65-F5344CB8AC3E}">
        <p14:creationId xmlns:p14="http://schemas.microsoft.com/office/powerpoint/2010/main" val="19518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Thailand – Anchoring a Rocky Recovery</a:t>
            </a:r>
            <a:endParaRPr lang="en-SG" dirty="0"/>
          </a:p>
        </p:txBody>
      </p:sp>
      <p:sp>
        <p:nvSpPr>
          <p:cNvPr id="7" name="TextBox 6"/>
          <p:cNvSpPr txBox="1"/>
          <p:nvPr/>
        </p:nvSpPr>
        <p:spPr>
          <a:xfrm>
            <a:off x="192221" y="935722"/>
            <a:ext cx="8758133" cy="138499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dirty="0"/>
              <a:t>Policy </a:t>
            </a:r>
            <a:r>
              <a:rPr lang="en-US" sz="1400" b="1" dirty="0" smtClean="0"/>
              <a:t>Trajectory: </a:t>
            </a:r>
            <a:r>
              <a:rPr lang="en-US" sz="1400" dirty="0" smtClean="0"/>
              <a:t>While worsening </a:t>
            </a:r>
            <a:r>
              <a:rPr lang="en-US" sz="1400" dirty="0"/>
              <a:t>credit quality and rising NPLs </a:t>
            </a:r>
            <a:r>
              <a:rPr lang="en-US" sz="1400" dirty="0" smtClean="0"/>
              <a:t>are </a:t>
            </a:r>
            <a:r>
              <a:rPr lang="en-US" sz="1400" dirty="0"/>
              <a:t>concerns, upside risks to inflation amid cash handouts would like see </a:t>
            </a:r>
            <a:r>
              <a:rPr lang="en-US" sz="1400" dirty="0" err="1"/>
              <a:t>BoT</a:t>
            </a:r>
            <a:r>
              <a:rPr lang="en-US" sz="1400" dirty="0"/>
              <a:t> erring to the side of caution. </a:t>
            </a:r>
          </a:p>
          <a:p>
            <a:pPr marL="285750" indent="-285750" algn="just">
              <a:buFont typeface="Arial" panose="020B0604020202020204" pitchFamily="34" charset="0"/>
              <a:buChar char="•"/>
            </a:pPr>
            <a:r>
              <a:rPr lang="en-US" sz="1400" b="1" dirty="0" smtClean="0"/>
              <a:t>Growth: </a:t>
            </a:r>
            <a:r>
              <a:rPr lang="en-US" sz="1400" dirty="0" smtClean="0"/>
              <a:t>Expect growth to pick up in coming quarters as manufacturing sector recovers while the services sector support remains firm</a:t>
            </a:r>
            <a:r>
              <a:rPr lang="en-US" sz="1400" dirty="0"/>
              <a:t>.  In addition, there should be a boost </a:t>
            </a:r>
            <a:r>
              <a:rPr lang="en-US" sz="1400" dirty="0" smtClean="0"/>
              <a:t>to consumption </a:t>
            </a:r>
            <a:r>
              <a:rPr lang="en-US" sz="1400" dirty="0"/>
              <a:t>growth on the cash handouts. </a:t>
            </a:r>
          </a:p>
          <a:p>
            <a:pPr marL="285750" indent="-285750" algn="just">
              <a:buFont typeface="Arial" panose="020B0604020202020204" pitchFamily="34" charset="0"/>
              <a:buChar char="•"/>
            </a:pPr>
            <a:r>
              <a:rPr lang="en-US" sz="1400" b="1" dirty="0" smtClean="0"/>
              <a:t>Inflation: </a:t>
            </a:r>
            <a:r>
              <a:rPr lang="en-US" sz="1400" dirty="0" smtClean="0"/>
              <a:t>Although edging higher on lifting of diesel price cap, headline inflation should remain managed.  </a:t>
            </a:r>
          </a:p>
        </p:txBody>
      </p:sp>
      <p:pic>
        <p:nvPicPr>
          <p:cNvPr id="6" name="Picture 5"/>
          <p:cNvPicPr>
            <a:picLocks noChangeAspect="1"/>
          </p:cNvPicPr>
          <p:nvPr/>
        </p:nvPicPr>
        <p:blipFill>
          <a:blip r:embed="rId3"/>
          <a:stretch>
            <a:fillRect/>
          </a:stretch>
        </p:blipFill>
        <p:spPr>
          <a:xfrm>
            <a:off x="4591686" y="2669767"/>
            <a:ext cx="4443984" cy="2948940"/>
          </a:xfrm>
          <a:prstGeom prst="rect">
            <a:avLst/>
          </a:prstGeom>
        </p:spPr>
      </p:pic>
      <p:pic>
        <p:nvPicPr>
          <p:cNvPr id="9" name="Picture 8"/>
          <p:cNvPicPr>
            <a:picLocks noChangeAspect="1"/>
          </p:cNvPicPr>
          <p:nvPr/>
        </p:nvPicPr>
        <p:blipFill>
          <a:blip r:embed="rId4"/>
          <a:stretch>
            <a:fillRect/>
          </a:stretch>
        </p:blipFill>
        <p:spPr>
          <a:xfrm>
            <a:off x="136005" y="2670578"/>
            <a:ext cx="4421124" cy="2948940"/>
          </a:xfrm>
          <a:prstGeom prst="rect">
            <a:avLst/>
          </a:prstGeom>
        </p:spPr>
      </p:pic>
      <p:pic>
        <p:nvPicPr>
          <p:cNvPr id="10" name="Picture 9"/>
          <p:cNvPicPr>
            <a:picLocks noChangeAspect="1"/>
          </p:cNvPicPr>
          <p:nvPr/>
        </p:nvPicPr>
        <p:blipFill>
          <a:blip r:embed="rId5"/>
          <a:stretch>
            <a:fillRect/>
          </a:stretch>
        </p:blipFill>
        <p:spPr>
          <a:xfrm>
            <a:off x="9468544" y="1412776"/>
            <a:ext cx="4255956" cy="2860449"/>
          </a:xfrm>
          <a:prstGeom prst="rect">
            <a:avLst/>
          </a:prstGeom>
        </p:spPr>
      </p:pic>
      <p:graphicFrame>
        <p:nvGraphicFramePr>
          <p:cNvPr id="13" name="Table 12"/>
          <p:cNvGraphicFramePr>
            <a:graphicFrameLocks noGrp="1"/>
          </p:cNvGraphicFramePr>
          <p:nvPr>
            <p:extLst/>
          </p:nvPr>
        </p:nvGraphicFramePr>
        <p:xfrm>
          <a:off x="395536" y="5700463"/>
          <a:ext cx="7776862" cy="73152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324115218"/>
                    </a:ext>
                  </a:extLst>
                </a:gridCol>
                <a:gridCol w="732526">
                  <a:extLst>
                    <a:ext uri="{9D8B030D-6E8A-4147-A177-3AD203B41FA5}">
                      <a16:colId xmlns:a16="http://schemas.microsoft.com/office/drawing/2014/main" val="4058365355"/>
                    </a:ext>
                  </a:extLst>
                </a:gridCol>
                <a:gridCol w="922028">
                  <a:extLst>
                    <a:ext uri="{9D8B030D-6E8A-4147-A177-3AD203B41FA5}">
                      <a16:colId xmlns:a16="http://schemas.microsoft.com/office/drawing/2014/main" val="1933124607"/>
                    </a:ext>
                  </a:extLst>
                </a:gridCol>
                <a:gridCol w="922028">
                  <a:extLst>
                    <a:ext uri="{9D8B030D-6E8A-4147-A177-3AD203B41FA5}">
                      <a16:colId xmlns:a16="http://schemas.microsoft.com/office/drawing/2014/main" val="621136911"/>
                    </a:ext>
                  </a:extLst>
                </a:gridCol>
                <a:gridCol w="922028">
                  <a:extLst>
                    <a:ext uri="{9D8B030D-6E8A-4147-A177-3AD203B41FA5}">
                      <a16:colId xmlns:a16="http://schemas.microsoft.com/office/drawing/2014/main" val="2218705714"/>
                    </a:ext>
                  </a:extLst>
                </a:gridCol>
                <a:gridCol w="922028">
                  <a:extLst>
                    <a:ext uri="{9D8B030D-6E8A-4147-A177-3AD203B41FA5}">
                      <a16:colId xmlns:a16="http://schemas.microsoft.com/office/drawing/2014/main" val="4260099561"/>
                    </a:ext>
                  </a:extLst>
                </a:gridCol>
                <a:gridCol w="922028">
                  <a:extLst>
                    <a:ext uri="{9D8B030D-6E8A-4147-A177-3AD203B41FA5}">
                      <a16:colId xmlns:a16="http://schemas.microsoft.com/office/drawing/2014/main" val="2838133104"/>
                    </a:ext>
                  </a:extLst>
                </a:gridCol>
                <a:gridCol w="922028">
                  <a:extLst>
                    <a:ext uri="{9D8B030D-6E8A-4147-A177-3AD203B41FA5}">
                      <a16:colId xmlns:a16="http://schemas.microsoft.com/office/drawing/2014/main" val="976646640"/>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err="1" smtClean="0">
                          <a:latin typeface="+mj-lt"/>
                        </a:rPr>
                        <a:t>BoT</a:t>
                      </a:r>
                      <a:r>
                        <a:rPr lang="en-US" sz="1000" dirty="0" smtClean="0">
                          <a:latin typeface="+mj-lt"/>
                        </a:rPr>
                        <a:t> Policy</a:t>
                      </a:r>
                      <a:r>
                        <a:rPr lang="en-US" sz="1000" baseline="0" dirty="0" smtClean="0">
                          <a:latin typeface="+mj-lt"/>
                        </a:rPr>
                        <a:t> Rate (%)</a:t>
                      </a:r>
                      <a:endParaRPr lang="en-SG" sz="1000" dirty="0">
                        <a:latin typeface="+mj-lt"/>
                      </a:endParaRPr>
                    </a:p>
                  </a:txBody>
                  <a:tcPr/>
                </a:tc>
                <a:tc>
                  <a:txBody>
                    <a:bodyPr/>
                    <a:lstStyle/>
                    <a:p>
                      <a:pPr algn="ctr" fontAlgn="b"/>
                      <a:r>
                        <a:rPr lang="en-SG" sz="1000" b="0" i="0" u="none" strike="noStrike">
                          <a:effectLst/>
                          <a:latin typeface="Arial" panose="020B0604020202020204" pitchFamily="34" charset="0"/>
                        </a:rPr>
                        <a:t>2.50%</a:t>
                      </a:r>
                    </a:p>
                  </a:txBody>
                  <a:tcPr marL="0" marR="0" marT="0" marB="0" anchor="b"/>
                </a:tc>
                <a:tc>
                  <a:txBody>
                    <a:bodyPr/>
                    <a:lstStyle/>
                    <a:p>
                      <a:pPr algn="ctr" fontAlgn="b"/>
                      <a:r>
                        <a:rPr lang="en-SG" sz="1000" b="0" i="0" u="none" strike="noStrike">
                          <a:effectLst/>
                          <a:latin typeface="Arial" panose="020B0604020202020204" pitchFamily="34" charset="0"/>
                        </a:rPr>
                        <a:t>2.50%</a:t>
                      </a:r>
                    </a:p>
                  </a:txBody>
                  <a:tcPr marL="0" marR="0" marT="0" marB="0" anchor="b"/>
                </a:tc>
                <a:tc>
                  <a:txBody>
                    <a:bodyPr/>
                    <a:lstStyle/>
                    <a:p>
                      <a:pPr algn="ctr" fontAlgn="b"/>
                      <a:r>
                        <a:rPr lang="en-SG" sz="1000" b="0" i="0" u="none" strike="noStrike">
                          <a:effectLst/>
                          <a:latin typeface="Arial" panose="020B0604020202020204" pitchFamily="34" charset="0"/>
                        </a:rPr>
                        <a:t>2.25%</a:t>
                      </a:r>
                    </a:p>
                  </a:txBody>
                  <a:tcPr marL="0" marR="0" marT="0" marB="0" anchor="b"/>
                </a:tc>
                <a:tc>
                  <a:txBody>
                    <a:bodyPr/>
                    <a:lstStyle/>
                    <a:p>
                      <a:pPr algn="ctr" fontAlgn="b"/>
                      <a:r>
                        <a:rPr lang="en-SG" sz="1000" b="0" i="0" u="none" strike="noStrike">
                          <a:effectLst/>
                          <a:latin typeface="Arial" panose="020B0604020202020204" pitchFamily="34" charset="0"/>
                        </a:rPr>
                        <a:t>2.00%</a:t>
                      </a:r>
                    </a:p>
                  </a:txBody>
                  <a:tcPr marL="0" marR="0" marT="0" marB="0" anchor="b"/>
                </a:tc>
                <a:tc>
                  <a:txBody>
                    <a:bodyPr/>
                    <a:lstStyle/>
                    <a:p>
                      <a:pPr algn="ctr" fontAlgn="b"/>
                      <a:r>
                        <a:rPr lang="en-SG" sz="1000" b="0" i="0" u="none" strike="noStrike">
                          <a:effectLst/>
                          <a:latin typeface="Arial" panose="020B0604020202020204" pitchFamily="34" charset="0"/>
                        </a:rPr>
                        <a:t>2.00%</a:t>
                      </a:r>
                    </a:p>
                  </a:txBody>
                  <a:tcPr marL="0" marR="0" marT="0" marB="0" anchor="b"/>
                </a:tc>
                <a:tc>
                  <a:txBody>
                    <a:bodyPr/>
                    <a:lstStyle/>
                    <a:p>
                      <a:pPr algn="ctr" fontAlgn="b"/>
                      <a:r>
                        <a:rPr lang="en-SG" sz="1000" b="0" i="0" u="none" strike="noStrike" dirty="0">
                          <a:effectLst/>
                          <a:latin typeface="Arial" panose="020B0604020202020204" pitchFamily="34" charset="0"/>
                        </a:rPr>
                        <a:t>2.00%</a:t>
                      </a:r>
                    </a:p>
                  </a:txBody>
                  <a:tcPr marL="0" marR="0" marT="0" marB="0" anchor="b"/>
                </a:tc>
                <a:tc>
                  <a:txBody>
                    <a:bodyPr/>
                    <a:lstStyle/>
                    <a:p>
                      <a:pPr algn="ctr" fontAlgn="b"/>
                      <a:r>
                        <a:rPr lang="en-US" sz="1000" b="0" i="0" u="none" strike="noStrike" dirty="0" smtClean="0">
                          <a:effectLst/>
                          <a:latin typeface="Arial" panose="020B0604020202020204" pitchFamily="34" charset="0"/>
                        </a:rPr>
                        <a:t>1.53%</a:t>
                      </a:r>
                      <a:endParaRPr lang="en-SG"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363937020"/>
                  </a:ext>
                </a:extLst>
              </a:tr>
            </a:tbl>
          </a:graphicData>
        </a:graphic>
      </p:graphicFrame>
    </p:spTree>
    <p:extLst>
      <p:ext uri="{BB962C8B-B14F-4D97-AF65-F5344CB8AC3E}">
        <p14:creationId xmlns:p14="http://schemas.microsoft.com/office/powerpoint/2010/main" val="2421598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Singapore: No Rush</a:t>
            </a:r>
            <a:endParaRPr lang="en-SG" dirty="0">
              <a:solidFill>
                <a:schemeClr val="tx1"/>
              </a:solidFill>
            </a:endParaRPr>
          </a:p>
        </p:txBody>
      </p:sp>
      <p:sp>
        <p:nvSpPr>
          <p:cNvPr id="7" name="TextBox 6"/>
          <p:cNvSpPr txBox="1"/>
          <p:nvPr/>
        </p:nvSpPr>
        <p:spPr>
          <a:xfrm>
            <a:off x="168462" y="813373"/>
            <a:ext cx="8786400" cy="138499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dirty="0" smtClean="0"/>
              <a:t>Policy </a:t>
            </a:r>
            <a:r>
              <a:rPr lang="en-US" sz="1400" b="1" dirty="0"/>
              <a:t>Trajectory</a:t>
            </a:r>
            <a:r>
              <a:rPr lang="en-US" sz="1400" b="1" dirty="0" smtClean="0"/>
              <a:t>: </a:t>
            </a:r>
            <a:r>
              <a:rPr lang="en-US" sz="1400" dirty="0" smtClean="0"/>
              <a:t>After </a:t>
            </a:r>
            <a:r>
              <a:rPr lang="en-US" sz="1400" dirty="0"/>
              <a:t>months of stalling core inflation in 2024 at above 3% on average, the single inflation print for July while a welcomed one for the authorities is not yet sufficient for a policy shift by the MAS. </a:t>
            </a:r>
            <a:endParaRPr lang="en-US" sz="1400" dirty="0" smtClean="0"/>
          </a:p>
          <a:p>
            <a:pPr marL="285750" indent="-285750" algn="just">
              <a:buFont typeface="Arial" panose="020B0604020202020204" pitchFamily="34" charset="0"/>
              <a:buChar char="•"/>
            </a:pPr>
            <a:r>
              <a:rPr lang="en-US" sz="1400" b="1" dirty="0" smtClean="0"/>
              <a:t>Growth:</a:t>
            </a:r>
            <a:r>
              <a:rPr lang="en-US" sz="1400" dirty="0" smtClean="0"/>
              <a:t> Semiconductor led growth will be more supportive in H2’24. 2025 growth to grow around structural potential of ~2.5% with manufacturing and services sectors both supportive. </a:t>
            </a:r>
            <a:endParaRPr lang="en-US" sz="1400" b="1" dirty="0" smtClean="0">
              <a:solidFill>
                <a:srgbClr val="FF0000"/>
              </a:solidFill>
            </a:endParaRPr>
          </a:p>
          <a:p>
            <a:pPr marL="285750" indent="-285750" algn="just">
              <a:buFont typeface="Arial" panose="020B0604020202020204" pitchFamily="34" charset="0"/>
              <a:buChar char="•"/>
            </a:pPr>
            <a:r>
              <a:rPr lang="en-US" sz="1400" b="1" dirty="0" smtClean="0"/>
              <a:t>Inflation: </a:t>
            </a:r>
            <a:r>
              <a:rPr lang="en-US" sz="1400" dirty="0" smtClean="0"/>
              <a:t>Dis-inflationary trend retained, though a sub-2% core inflation may only prevail in late 2025. </a:t>
            </a:r>
          </a:p>
        </p:txBody>
      </p:sp>
      <p:graphicFrame>
        <p:nvGraphicFramePr>
          <p:cNvPr id="9" name="Table 8"/>
          <p:cNvGraphicFramePr>
            <a:graphicFrameLocks noGrp="1"/>
          </p:cNvGraphicFramePr>
          <p:nvPr>
            <p:extLst/>
          </p:nvPr>
        </p:nvGraphicFramePr>
        <p:xfrm>
          <a:off x="539552" y="5509927"/>
          <a:ext cx="7477935" cy="1099644"/>
        </p:xfrm>
        <a:graphic>
          <a:graphicData uri="http://schemas.openxmlformats.org/drawingml/2006/table">
            <a:tbl>
              <a:tblPr firstRow="1" bandRow="1">
                <a:tableStyleId>{5C22544A-7EE6-4342-B048-85BDC9FD1C3A}</a:tableStyleId>
              </a:tblPr>
              <a:tblGrid>
                <a:gridCol w="1442895">
                  <a:extLst>
                    <a:ext uri="{9D8B030D-6E8A-4147-A177-3AD203B41FA5}">
                      <a16:colId xmlns:a16="http://schemas.microsoft.com/office/drawing/2014/main" val="2324115218"/>
                    </a:ext>
                  </a:extLst>
                </a:gridCol>
                <a:gridCol w="1005840">
                  <a:extLst>
                    <a:ext uri="{9D8B030D-6E8A-4147-A177-3AD203B41FA5}">
                      <a16:colId xmlns:a16="http://schemas.microsoft.com/office/drawing/2014/main" val="4058365355"/>
                    </a:ext>
                  </a:extLst>
                </a:gridCol>
                <a:gridCol w="1005840">
                  <a:extLst>
                    <a:ext uri="{9D8B030D-6E8A-4147-A177-3AD203B41FA5}">
                      <a16:colId xmlns:a16="http://schemas.microsoft.com/office/drawing/2014/main" val="1933124607"/>
                    </a:ext>
                  </a:extLst>
                </a:gridCol>
                <a:gridCol w="1005840">
                  <a:extLst>
                    <a:ext uri="{9D8B030D-6E8A-4147-A177-3AD203B41FA5}">
                      <a16:colId xmlns:a16="http://schemas.microsoft.com/office/drawing/2014/main" val="621136911"/>
                    </a:ext>
                  </a:extLst>
                </a:gridCol>
                <a:gridCol w="1005840">
                  <a:extLst>
                    <a:ext uri="{9D8B030D-6E8A-4147-A177-3AD203B41FA5}">
                      <a16:colId xmlns:a16="http://schemas.microsoft.com/office/drawing/2014/main" val="2218705714"/>
                    </a:ext>
                  </a:extLst>
                </a:gridCol>
                <a:gridCol w="1005840">
                  <a:extLst>
                    <a:ext uri="{9D8B030D-6E8A-4147-A177-3AD203B41FA5}">
                      <a16:colId xmlns:a16="http://schemas.microsoft.com/office/drawing/2014/main" val="4260099561"/>
                    </a:ext>
                  </a:extLst>
                </a:gridCol>
                <a:gridCol w="1005840">
                  <a:extLst>
                    <a:ext uri="{9D8B030D-6E8A-4147-A177-3AD203B41FA5}">
                      <a16:colId xmlns:a16="http://schemas.microsoft.com/office/drawing/2014/main" val="2838133104"/>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rowSpan="3">
                  <a:txBody>
                    <a:bodyPr/>
                    <a:lstStyle/>
                    <a:p>
                      <a:pPr algn="ctr"/>
                      <a:r>
                        <a:rPr lang="en-US" sz="1000" dirty="0" smtClean="0">
                          <a:latin typeface="+mj-lt"/>
                        </a:rPr>
                        <a:t>MAS Decision</a:t>
                      </a:r>
                      <a:endParaRPr lang="en-SG" sz="1000" dirty="0">
                        <a:latin typeface="+mj-lt"/>
                      </a:endParaRPr>
                    </a:p>
                  </a:txBody>
                  <a:tcPr anchor="ctr"/>
                </a:tc>
                <a:tc>
                  <a:txBody>
                    <a:bodyPr/>
                    <a:lstStyle/>
                    <a:p>
                      <a:pPr algn="ctr" fontAlgn="ctr"/>
                      <a:r>
                        <a:rPr lang="en-SG" sz="1000" b="0" i="0" u="none" strike="noStrike" dirty="0">
                          <a:effectLst/>
                          <a:latin typeface="Arial" panose="020B0604020202020204" pitchFamily="34" charset="0"/>
                        </a:rPr>
                        <a:t>S: 2%</a:t>
                      </a:r>
                    </a:p>
                  </a:txBody>
                  <a:tcPr marL="0" marR="0" marT="0" marB="0" anchor="ctr"/>
                </a:tc>
                <a:tc>
                  <a:txBody>
                    <a:bodyPr/>
                    <a:lstStyle/>
                    <a:p>
                      <a:pPr algn="ctr" fontAlgn="ctr"/>
                      <a:r>
                        <a:rPr lang="en-SG" sz="1000" b="0" i="0" u="none" strike="noStrike">
                          <a:effectLst/>
                          <a:latin typeface="Arial" panose="020B0604020202020204" pitchFamily="34" charset="0"/>
                        </a:rPr>
                        <a:t>S: 2%</a:t>
                      </a:r>
                    </a:p>
                  </a:txBody>
                  <a:tcPr marL="0" marR="0" marT="0" marB="0" anchor="ctr"/>
                </a:tc>
                <a:tc>
                  <a:txBody>
                    <a:bodyPr/>
                    <a:lstStyle/>
                    <a:p>
                      <a:pPr algn="ctr" fontAlgn="ctr"/>
                      <a:r>
                        <a:rPr lang="en-SG" sz="1000" b="0" i="0" u="none" strike="noStrike" dirty="0">
                          <a:effectLst/>
                          <a:latin typeface="Arial" panose="020B0604020202020204" pitchFamily="34" charset="0"/>
                        </a:rPr>
                        <a:t>S: 2.0%</a:t>
                      </a:r>
                    </a:p>
                  </a:txBody>
                  <a:tcPr marL="0" marR="0" marT="0" marB="0" anchor="ctr"/>
                </a:tc>
                <a:tc>
                  <a:txBody>
                    <a:bodyPr/>
                    <a:lstStyle/>
                    <a:p>
                      <a:pPr algn="ctr" fontAlgn="ctr"/>
                      <a:r>
                        <a:rPr lang="en-SG" sz="1000" b="0" i="0" u="none" strike="noStrike">
                          <a:effectLst/>
                          <a:latin typeface="Arial" panose="020B0604020202020204" pitchFamily="34" charset="0"/>
                        </a:rPr>
                        <a:t>S: 1.5%</a:t>
                      </a:r>
                    </a:p>
                  </a:txBody>
                  <a:tcPr marL="0" marR="0" marT="0" marB="0" anchor="ctr"/>
                </a:tc>
                <a:tc>
                  <a:txBody>
                    <a:bodyPr/>
                    <a:lstStyle/>
                    <a:p>
                      <a:pPr algn="ctr" fontAlgn="ctr"/>
                      <a:r>
                        <a:rPr lang="en-SG" sz="1000" b="0" i="0" u="none" strike="noStrike" dirty="0">
                          <a:effectLst/>
                          <a:latin typeface="Arial" panose="020B0604020202020204" pitchFamily="34" charset="0"/>
                        </a:rPr>
                        <a:t>S: 1%</a:t>
                      </a:r>
                    </a:p>
                  </a:txBody>
                  <a:tcPr marL="0" marR="0" marT="0" marB="0" anchor="ctr"/>
                </a:tc>
                <a:tc>
                  <a:txBody>
                    <a:bodyPr/>
                    <a:lstStyle/>
                    <a:p>
                      <a:pPr algn="ctr" fontAlgn="ctr"/>
                      <a:r>
                        <a:rPr lang="en-SG" sz="1000" b="0" i="0" u="none" strike="noStrike">
                          <a:effectLst/>
                          <a:latin typeface="Arial" panose="020B0604020202020204" pitchFamily="34" charset="0"/>
                        </a:rPr>
                        <a:t>S: 1%</a:t>
                      </a:r>
                    </a:p>
                  </a:txBody>
                  <a:tcPr marL="0" marR="0" marT="0" marB="0" anchor="ctr"/>
                </a:tc>
                <a:extLst>
                  <a:ext uri="{0D108BD9-81ED-4DB2-BD59-A6C34878D82A}">
                    <a16:rowId xmlns:a16="http://schemas.microsoft.com/office/drawing/2014/main" val="3363937020"/>
                  </a:ext>
                </a:extLst>
              </a:tr>
              <a:tr h="142014">
                <a:tc vMerge="1">
                  <a:txBody>
                    <a:bodyPr/>
                    <a:lstStyle/>
                    <a:p>
                      <a:pPr algn="ctr"/>
                      <a:endParaRPr lang="en-SG" sz="1000" dirty="0">
                        <a:latin typeface="+mj-lt"/>
                      </a:endParaRPr>
                    </a:p>
                  </a:txBody>
                  <a:tcPr/>
                </a:tc>
                <a:tc>
                  <a:txBody>
                    <a:bodyPr/>
                    <a:lstStyle/>
                    <a:p>
                      <a:pPr algn="ctr" fontAlgn="ctr"/>
                      <a:r>
                        <a:rPr lang="en-SG" sz="1000" b="0" i="0" u="none" strike="noStrike" dirty="0">
                          <a:effectLst/>
                          <a:latin typeface="Arial" panose="020B0604020202020204" pitchFamily="34" charset="0"/>
                        </a:rPr>
                        <a:t>M: Hold</a:t>
                      </a:r>
                    </a:p>
                  </a:txBody>
                  <a:tcPr marL="0" marR="0" marT="0" marB="0" anchor="ctr"/>
                </a:tc>
                <a:tc>
                  <a:txBody>
                    <a:bodyPr/>
                    <a:lstStyle/>
                    <a:p>
                      <a:pPr algn="ctr" fontAlgn="ctr"/>
                      <a:r>
                        <a:rPr lang="en-SG" sz="1000" b="0" i="0" u="none" strike="noStrike" dirty="0">
                          <a:effectLst/>
                          <a:latin typeface="Arial" panose="020B0604020202020204" pitchFamily="34" charset="0"/>
                        </a:rPr>
                        <a:t>M: Hold</a:t>
                      </a:r>
                    </a:p>
                  </a:txBody>
                  <a:tcPr marL="0" marR="0" marT="0" marB="0" anchor="ctr"/>
                </a:tc>
                <a:tc>
                  <a:txBody>
                    <a:bodyPr/>
                    <a:lstStyle/>
                    <a:p>
                      <a:pPr algn="ctr" fontAlgn="ctr"/>
                      <a:r>
                        <a:rPr lang="en-SG" sz="1000" b="0" i="0" u="none" strike="noStrike" dirty="0">
                          <a:effectLst/>
                          <a:latin typeface="Arial" panose="020B0604020202020204" pitchFamily="34" charset="0"/>
                        </a:rPr>
                        <a:t>M: Hold</a:t>
                      </a:r>
                    </a:p>
                  </a:txBody>
                  <a:tcPr marL="0" marR="0" marT="0" marB="0" anchor="ctr"/>
                </a:tc>
                <a:tc>
                  <a:txBody>
                    <a:bodyPr/>
                    <a:lstStyle/>
                    <a:p>
                      <a:pPr algn="ctr" fontAlgn="ctr"/>
                      <a:r>
                        <a:rPr lang="en-SG" sz="1000" b="0" i="0" u="none" strike="noStrike">
                          <a:effectLst/>
                          <a:latin typeface="Arial" panose="020B0604020202020204" pitchFamily="34" charset="0"/>
                        </a:rPr>
                        <a:t>M: Hold</a:t>
                      </a:r>
                    </a:p>
                  </a:txBody>
                  <a:tcPr marL="0" marR="0" marT="0" marB="0" anchor="ctr"/>
                </a:tc>
                <a:tc>
                  <a:txBody>
                    <a:bodyPr/>
                    <a:lstStyle/>
                    <a:p>
                      <a:pPr algn="ctr" fontAlgn="ctr"/>
                      <a:r>
                        <a:rPr lang="en-SG" sz="1000" b="0" i="0" u="none" strike="noStrike">
                          <a:effectLst/>
                          <a:latin typeface="Arial" panose="020B0604020202020204" pitchFamily="34" charset="0"/>
                        </a:rPr>
                        <a:t>M: Hold</a:t>
                      </a:r>
                    </a:p>
                  </a:txBody>
                  <a:tcPr marL="0" marR="0" marT="0" marB="0" anchor="ctr"/>
                </a:tc>
                <a:tc>
                  <a:txBody>
                    <a:bodyPr/>
                    <a:lstStyle/>
                    <a:p>
                      <a:pPr algn="ctr" fontAlgn="ctr"/>
                      <a:r>
                        <a:rPr lang="en-SG" sz="1000" b="0" i="0" u="none" strike="noStrike" dirty="0">
                          <a:effectLst/>
                          <a:latin typeface="Arial" panose="020B0604020202020204" pitchFamily="34" charset="0"/>
                        </a:rPr>
                        <a:t>M: Hold</a:t>
                      </a:r>
                    </a:p>
                  </a:txBody>
                  <a:tcPr marL="0" marR="0" marT="0" marB="0" anchor="ctr"/>
                </a:tc>
                <a:extLst>
                  <a:ext uri="{0D108BD9-81ED-4DB2-BD59-A6C34878D82A}">
                    <a16:rowId xmlns:a16="http://schemas.microsoft.com/office/drawing/2014/main" val="2633239564"/>
                  </a:ext>
                </a:extLst>
              </a:tr>
              <a:tr h="229782">
                <a:tc vMerge="1">
                  <a:txBody>
                    <a:bodyPr/>
                    <a:lstStyle/>
                    <a:p>
                      <a:pPr algn="ctr"/>
                      <a:endParaRPr lang="en-SG" sz="1000" dirty="0">
                        <a:latin typeface="+mj-lt"/>
                      </a:endParaRPr>
                    </a:p>
                  </a:txBody>
                  <a:tcPr/>
                </a:tc>
                <a:tc>
                  <a:txBody>
                    <a:bodyPr/>
                    <a:lstStyle/>
                    <a:p>
                      <a:pPr algn="ctr" fontAlgn="ctr"/>
                      <a:r>
                        <a:rPr lang="en-US" sz="1000" b="0" i="0" u="none" strike="noStrike" dirty="0" smtClean="0">
                          <a:effectLst/>
                          <a:latin typeface="Arial" panose="020B0604020202020204" pitchFamily="34" charset="0"/>
                        </a:rPr>
                        <a:t>W: Hold</a:t>
                      </a:r>
                      <a:endParaRPr lang="en-SG" sz="1000" b="0" i="0" u="none" strike="noStrike" dirty="0">
                        <a:effectLst/>
                        <a:latin typeface="Arial" panose="020B0604020202020204" pitchFamily="34" charset="0"/>
                      </a:endParaRPr>
                    </a:p>
                  </a:txBody>
                  <a:tcPr marL="0" marR="0" marT="0" marB="0" anchor="ctr"/>
                </a:tc>
                <a:tc>
                  <a:txBody>
                    <a:bodyPr/>
                    <a:lstStyle/>
                    <a:p>
                      <a:pPr algn="ctr" fontAlgn="ctr"/>
                      <a:r>
                        <a:rPr lang="en-US" sz="1000" b="0" i="0" u="none" strike="noStrike" dirty="0" smtClean="0">
                          <a:effectLst/>
                          <a:latin typeface="Arial" panose="020B0604020202020204" pitchFamily="34" charset="0"/>
                        </a:rPr>
                        <a:t>W: Hold</a:t>
                      </a:r>
                      <a:endParaRPr lang="en-SG" sz="1000" b="0" i="0" u="none" strike="noStrike" dirty="0">
                        <a:effectLst/>
                        <a:latin typeface="Arial" panose="020B0604020202020204" pitchFamily="34" charset="0"/>
                      </a:endParaRPr>
                    </a:p>
                  </a:txBody>
                  <a:tcPr marL="0" marR="0" marT="0" marB="0" anchor="ctr"/>
                </a:tc>
                <a:tc>
                  <a:txBody>
                    <a:bodyPr/>
                    <a:lstStyle/>
                    <a:p>
                      <a:pPr algn="ctr" fontAlgn="ctr"/>
                      <a:r>
                        <a:rPr lang="en-US" sz="1000" b="0" i="0" u="none" strike="noStrike" dirty="0" smtClean="0">
                          <a:effectLst/>
                          <a:latin typeface="Arial" panose="020B0604020202020204" pitchFamily="34" charset="0"/>
                        </a:rPr>
                        <a:t>W: Hold</a:t>
                      </a:r>
                      <a:endParaRPr lang="en-SG" sz="1000" b="0" i="0" u="none" strike="noStrike" dirty="0">
                        <a:effectLst/>
                        <a:latin typeface="Arial" panose="020B0604020202020204" pitchFamily="34" charset="0"/>
                      </a:endParaRPr>
                    </a:p>
                  </a:txBody>
                  <a:tcPr marL="0" marR="0" marT="0" marB="0" anchor="ctr"/>
                </a:tc>
                <a:tc>
                  <a:txBody>
                    <a:bodyPr/>
                    <a:lstStyle/>
                    <a:p>
                      <a:pPr algn="ctr" fontAlgn="ctr"/>
                      <a:r>
                        <a:rPr lang="en-US" sz="1000" b="0" i="0" u="none" strike="noStrike" dirty="0" smtClean="0">
                          <a:effectLst/>
                          <a:latin typeface="Arial" panose="020B0604020202020204" pitchFamily="34" charset="0"/>
                        </a:rPr>
                        <a:t>W: Hold</a:t>
                      </a:r>
                      <a:endParaRPr lang="en-SG" sz="1000" b="0" i="0" u="none" strike="noStrike" dirty="0">
                        <a:effectLst/>
                        <a:latin typeface="Arial" panose="020B0604020202020204" pitchFamily="34" charset="0"/>
                      </a:endParaRPr>
                    </a:p>
                  </a:txBody>
                  <a:tcPr marL="0" marR="0" marT="0" marB="0" anchor="ctr"/>
                </a:tc>
                <a:tc>
                  <a:txBody>
                    <a:bodyPr/>
                    <a:lstStyle/>
                    <a:p>
                      <a:pPr algn="ctr" fontAlgn="ctr"/>
                      <a:r>
                        <a:rPr lang="en-US" sz="1000" b="0" i="0" u="none" strike="noStrike" dirty="0" smtClean="0">
                          <a:effectLst/>
                          <a:latin typeface="Arial" panose="020B0604020202020204" pitchFamily="34" charset="0"/>
                        </a:rPr>
                        <a:t>W: Hold</a:t>
                      </a:r>
                      <a:endParaRPr lang="en-SG" sz="1000" b="0" i="0" u="none" strike="noStrike" dirty="0">
                        <a:effectLst/>
                        <a:latin typeface="Arial" panose="020B0604020202020204" pitchFamily="34" charset="0"/>
                      </a:endParaRPr>
                    </a:p>
                  </a:txBody>
                  <a:tcPr marL="0" marR="0" marT="0" marB="0" anchor="ctr"/>
                </a:tc>
                <a:tc>
                  <a:txBody>
                    <a:bodyPr/>
                    <a:lstStyle/>
                    <a:p>
                      <a:pPr algn="ctr" fontAlgn="ctr"/>
                      <a:r>
                        <a:rPr lang="en-US" sz="1000" b="0" i="0" u="none" strike="noStrike" dirty="0" smtClean="0">
                          <a:effectLst/>
                          <a:latin typeface="Arial" panose="020B0604020202020204" pitchFamily="34" charset="0"/>
                        </a:rPr>
                        <a:t>W: Hold</a:t>
                      </a:r>
                      <a:endParaRPr lang="en-SG" sz="10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445078978"/>
                  </a:ext>
                </a:extLst>
              </a:tr>
            </a:tbl>
          </a:graphicData>
        </a:graphic>
      </p:graphicFrame>
      <p:pic>
        <p:nvPicPr>
          <p:cNvPr id="8" name="Picture 7"/>
          <p:cNvPicPr>
            <a:picLocks noChangeAspect="1"/>
          </p:cNvPicPr>
          <p:nvPr/>
        </p:nvPicPr>
        <p:blipFill>
          <a:blip r:embed="rId3"/>
          <a:stretch>
            <a:fillRect/>
          </a:stretch>
        </p:blipFill>
        <p:spPr>
          <a:xfrm>
            <a:off x="4970249" y="2332688"/>
            <a:ext cx="4010436" cy="3177239"/>
          </a:xfrm>
          <a:prstGeom prst="rect">
            <a:avLst/>
          </a:prstGeom>
        </p:spPr>
      </p:pic>
      <p:pic>
        <p:nvPicPr>
          <p:cNvPr id="10" name="Picture 9"/>
          <p:cNvPicPr>
            <a:picLocks noChangeAspect="1"/>
          </p:cNvPicPr>
          <p:nvPr/>
        </p:nvPicPr>
        <p:blipFill>
          <a:blip r:embed="rId4"/>
          <a:stretch>
            <a:fillRect/>
          </a:stretch>
        </p:blipFill>
        <p:spPr>
          <a:xfrm>
            <a:off x="102500" y="2407118"/>
            <a:ext cx="4832407" cy="2929151"/>
          </a:xfrm>
          <a:prstGeom prst="rect">
            <a:avLst/>
          </a:prstGeom>
        </p:spPr>
      </p:pic>
    </p:spTree>
    <p:extLst>
      <p:ext uri="{BB962C8B-B14F-4D97-AF65-F5344CB8AC3E}">
        <p14:creationId xmlns:p14="http://schemas.microsoft.com/office/powerpoint/2010/main" val="2316800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Malaysia – Prolonged Hold</a:t>
            </a:r>
            <a:endParaRPr lang="en-SG" dirty="0"/>
          </a:p>
        </p:txBody>
      </p:sp>
      <p:sp>
        <p:nvSpPr>
          <p:cNvPr id="6" name="TextBox 5"/>
          <p:cNvSpPr txBox="1"/>
          <p:nvPr/>
        </p:nvSpPr>
        <p:spPr>
          <a:xfrm>
            <a:off x="245358" y="1056903"/>
            <a:ext cx="8431097" cy="1600438"/>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dirty="0"/>
              <a:t>Policy </a:t>
            </a:r>
            <a:r>
              <a:rPr lang="en-US" sz="1400" b="1" dirty="0" smtClean="0"/>
              <a:t>Trajectory: </a:t>
            </a:r>
            <a:r>
              <a:rPr lang="en-US" sz="1400" dirty="0"/>
              <a:t>Prolonged hold, with rates around neutral levels. </a:t>
            </a:r>
          </a:p>
          <a:p>
            <a:pPr marL="285750" indent="-285750">
              <a:buFont typeface="Arial" panose="020B0604020202020204" pitchFamily="34" charset="0"/>
              <a:buChar char="•"/>
            </a:pPr>
            <a:r>
              <a:rPr lang="en-US" sz="1400" b="1" dirty="0" smtClean="0"/>
              <a:t>Growth: </a:t>
            </a:r>
            <a:r>
              <a:rPr lang="en-US" sz="1400" dirty="0" smtClean="0"/>
              <a:t>Malaysia’s growth outrun could persist, with external sector supported by tailwinds of electronics sector, resilient consumer spending amid EPF withdrawals, and continued infrastructure spending, fader political premium. Tail risk that deterioration in household consumption could prompt a 25bps cut in 2025. </a:t>
            </a:r>
          </a:p>
          <a:p>
            <a:pPr marL="285750" indent="-285750">
              <a:buFont typeface="Arial" panose="020B0604020202020204" pitchFamily="34" charset="0"/>
              <a:buChar char="•"/>
            </a:pPr>
            <a:r>
              <a:rPr lang="en-US" sz="1400" b="1" dirty="0" smtClean="0"/>
              <a:t>Inflation: </a:t>
            </a:r>
            <a:r>
              <a:rPr lang="en-US" sz="1400" dirty="0" smtClean="0"/>
              <a:t>Upside risks, although inflation has been very managed despite administrative measures (e.g. increase in services tax, fuel subsidy rationalization). </a:t>
            </a:r>
            <a:endParaRPr lang="en-US" sz="1400" b="1" dirty="0" smtClean="0"/>
          </a:p>
        </p:txBody>
      </p:sp>
      <p:pic>
        <p:nvPicPr>
          <p:cNvPr id="9" name="Picture 8"/>
          <p:cNvPicPr>
            <a:picLocks noChangeAspect="1"/>
          </p:cNvPicPr>
          <p:nvPr/>
        </p:nvPicPr>
        <p:blipFill>
          <a:blip r:embed="rId3"/>
          <a:stretch>
            <a:fillRect/>
          </a:stretch>
        </p:blipFill>
        <p:spPr>
          <a:xfrm>
            <a:off x="4722876" y="2718528"/>
            <a:ext cx="4421124" cy="294894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880094463"/>
              </p:ext>
            </p:extLst>
          </p:nvPr>
        </p:nvGraphicFramePr>
        <p:xfrm>
          <a:off x="539554" y="5728656"/>
          <a:ext cx="7776862" cy="731520"/>
        </p:xfrm>
        <a:graphic>
          <a:graphicData uri="http://schemas.openxmlformats.org/drawingml/2006/table">
            <a:tbl>
              <a:tblPr firstRow="1" bandRow="1">
                <a:tableStyleId>{5C22544A-7EE6-4342-B048-85BDC9FD1C3A}</a:tableStyleId>
              </a:tblPr>
              <a:tblGrid>
                <a:gridCol w="1440158">
                  <a:extLst>
                    <a:ext uri="{9D8B030D-6E8A-4147-A177-3AD203B41FA5}">
                      <a16:colId xmlns:a16="http://schemas.microsoft.com/office/drawing/2014/main" val="2324115218"/>
                    </a:ext>
                  </a:extLst>
                </a:gridCol>
                <a:gridCol w="804536">
                  <a:extLst>
                    <a:ext uri="{9D8B030D-6E8A-4147-A177-3AD203B41FA5}">
                      <a16:colId xmlns:a16="http://schemas.microsoft.com/office/drawing/2014/main" val="4058365355"/>
                    </a:ext>
                  </a:extLst>
                </a:gridCol>
                <a:gridCol w="922028">
                  <a:extLst>
                    <a:ext uri="{9D8B030D-6E8A-4147-A177-3AD203B41FA5}">
                      <a16:colId xmlns:a16="http://schemas.microsoft.com/office/drawing/2014/main" val="1933124607"/>
                    </a:ext>
                  </a:extLst>
                </a:gridCol>
                <a:gridCol w="922028">
                  <a:extLst>
                    <a:ext uri="{9D8B030D-6E8A-4147-A177-3AD203B41FA5}">
                      <a16:colId xmlns:a16="http://schemas.microsoft.com/office/drawing/2014/main" val="621136911"/>
                    </a:ext>
                  </a:extLst>
                </a:gridCol>
                <a:gridCol w="922028">
                  <a:extLst>
                    <a:ext uri="{9D8B030D-6E8A-4147-A177-3AD203B41FA5}">
                      <a16:colId xmlns:a16="http://schemas.microsoft.com/office/drawing/2014/main" val="2218705714"/>
                    </a:ext>
                  </a:extLst>
                </a:gridCol>
                <a:gridCol w="922028">
                  <a:extLst>
                    <a:ext uri="{9D8B030D-6E8A-4147-A177-3AD203B41FA5}">
                      <a16:colId xmlns:a16="http://schemas.microsoft.com/office/drawing/2014/main" val="4260099561"/>
                    </a:ext>
                  </a:extLst>
                </a:gridCol>
                <a:gridCol w="922028">
                  <a:extLst>
                    <a:ext uri="{9D8B030D-6E8A-4147-A177-3AD203B41FA5}">
                      <a16:colId xmlns:a16="http://schemas.microsoft.com/office/drawing/2014/main" val="2838133104"/>
                    </a:ext>
                  </a:extLst>
                </a:gridCol>
                <a:gridCol w="922028">
                  <a:extLst>
                    <a:ext uri="{9D8B030D-6E8A-4147-A177-3AD203B41FA5}">
                      <a16:colId xmlns:a16="http://schemas.microsoft.com/office/drawing/2014/main" val="1212364591"/>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smtClean="0">
                          <a:latin typeface="+mj-lt"/>
                        </a:rPr>
                        <a:t>BNM Policy</a:t>
                      </a:r>
                      <a:r>
                        <a:rPr lang="en-US" sz="1000" baseline="0" dirty="0" smtClean="0">
                          <a:latin typeface="+mj-lt"/>
                        </a:rPr>
                        <a:t> Rate (%)</a:t>
                      </a:r>
                      <a:endParaRPr lang="en-SG" sz="1000" dirty="0">
                        <a:latin typeface="+mj-lt"/>
                      </a:endParaRPr>
                    </a:p>
                  </a:txBody>
                  <a:tcPr/>
                </a:tc>
                <a:tc>
                  <a:txBody>
                    <a:bodyPr/>
                    <a:lstStyle/>
                    <a:p>
                      <a:pPr algn="ctr"/>
                      <a:r>
                        <a:rPr kumimoji="1" lang="en-US" sz="1000" kern="1200" dirty="0" smtClean="0">
                          <a:solidFill>
                            <a:schemeClr val="dk1"/>
                          </a:solidFill>
                          <a:latin typeface="+mn-lt"/>
                          <a:ea typeface="+mn-ea"/>
                          <a:cs typeface="+mn-cs"/>
                        </a:rPr>
                        <a:t>3.00%</a:t>
                      </a:r>
                      <a:endParaRPr kumimoji="1" lang="en-SG" sz="1000" kern="1200" dirty="0">
                        <a:solidFill>
                          <a:schemeClr val="dk1"/>
                        </a:solidFill>
                        <a:latin typeface="+mn-lt"/>
                        <a:ea typeface="+mn-ea"/>
                        <a:cs typeface="+mn-cs"/>
                      </a:endParaRPr>
                    </a:p>
                  </a:txBody>
                  <a:tcPr anchor="ctr"/>
                </a:tc>
                <a:tc>
                  <a:txBody>
                    <a:bodyPr/>
                    <a:lstStyle/>
                    <a:p>
                      <a:pPr algn="ctr"/>
                      <a:r>
                        <a:rPr kumimoji="1" lang="en-US" sz="1000" kern="1200" dirty="0" smtClean="0">
                          <a:solidFill>
                            <a:schemeClr val="dk1"/>
                          </a:solidFill>
                          <a:latin typeface="+mn-lt"/>
                          <a:ea typeface="+mn-ea"/>
                          <a:cs typeface="+mn-cs"/>
                        </a:rPr>
                        <a:t>3.00%</a:t>
                      </a:r>
                      <a:endParaRPr kumimoji="1" lang="en-SG" sz="1000" kern="1200" dirty="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3.00%</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3.00%</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3.00%</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3.00%</a:t>
                      </a:r>
                      <a:endParaRPr kumimoji="1" lang="en-SG" sz="1000" kern="1200" dirty="0" smtClean="0">
                        <a:solidFill>
                          <a:schemeClr val="dk1"/>
                        </a:solidFill>
                        <a:latin typeface="+mn-lt"/>
                        <a:ea typeface="+mn-ea"/>
                        <a:cs typeface="+mn-cs"/>
                      </a:endParaRPr>
                    </a:p>
                  </a:txBody>
                  <a:tcPr anchor="ctr"/>
                </a:tc>
                <a:tc>
                  <a:txBody>
                    <a:bodyPr/>
                    <a:lstStyle/>
                    <a:p>
                      <a:pPr marL="0" marR="0" lvl="0" indent="0" algn="ctr" defTabSz="333518" rtl="0" eaLnBrk="1" fontAlgn="auto" latinLnBrk="0" hangingPunct="1">
                        <a:lnSpc>
                          <a:spcPct val="100000"/>
                        </a:lnSpc>
                        <a:spcBef>
                          <a:spcPts val="0"/>
                        </a:spcBef>
                        <a:spcAft>
                          <a:spcPts val="0"/>
                        </a:spcAft>
                        <a:buClrTx/>
                        <a:buSzTx/>
                        <a:buFontTx/>
                        <a:buNone/>
                        <a:tabLst/>
                        <a:defRPr/>
                      </a:pPr>
                      <a:r>
                        <a:rPr kumimoji="1" lang="en-US" sz="1000" kern="1200" dirty="0" smtClean="0">
                          <a:solidFill>
                            <a:schemeClr val="dk1"/>
                          </a:solidFill>
                          <a:latin typeface="+mn-lt"/>
                          <a:ea typeface="+mn-ea"/>
                          <a:cs typeface="+mn-cs"/>
                        </a:rPr>
                        <a:t>3.11%</a:t>
                      </a:r>
                      <a:endParaRPr kumimoji="1" lang="en-SG" sz="1000" kern="1200" dirty="0" smtClean="0">
                        <a:solidFill>
                          <a:schemeClr val="dk1"/>
                        </a:solidFill>
                        <a:latin typeface="+mn-lt"/>
                        <a:ea typeface="+mn-ea"/>
                        <a:cs typeface="+mn-cs"/>
                      </a:endParaRPr>
                    </a:p>
                  </a:txBody>
                  <a:tcPr anchor="ctr"/>
                </a:tc>
                <a:extLst>
                  <a:ext uri="{0D108BD9-81ED-4DB2-BD59-A6C34878D82A}">
                    <a16:rowId xmlns:a16="http://schemas.microsoft.com/office/drawing/2014/main" val="3363937020"/>
                  </a:ext>
                </a:extLst>
              </a:tr>
            </a:tbl>
          </a:graphicData>
        </a:graphic>
      </p:graphicFrame>
      <p:pic>
        <p:nvPicPr>
          <p:cNvPr id="3" name="Picture 2"/>
          <p:cNvPicPr>
            <a:picLocks noChangeAspect="1"/>
          </p:cNvPicPr>
          <p:nvPr/>
        </p:nvPicPr>
        <p:blipFill>
          <a:blip r:embed="rId4"/>
          <a:stretch>
            <a:fillRect/>
          </a:stretch>
        </p:blipFill>
        <p:spPr>
          <a:xfrm>
            <a:off x="211764" y="2610807"/>
            <a:ext cx="4430268" cy="2948940"/>
          </a:xfrm>
          <a:prstGeom prst="rect">
            <a:avLst/>
          </a:prstGeom>
        </p:spPr>
      </p:pic>
    </p:spTree>
    <p:extLst>
      <p:ext uri="{BB962C8B-B14F-4D97-AF65-F5344CB8AC3E}">
        <p14:creationId xmlns:p14="http://schemas.microsoft.com/office/powerpoint/2010/main" val="2454082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 Risky Recovery</a:t>
            </a:r>
            <a:endParaRPr lang="en-SG" dirty="0"/>
          </a:p>
        </p:txBody>
      </p:sp>
      <p:sp>
        <p:nvSpPr>
          <p:cNvPr id="7" name="TextBox 6"/>
          <p:cNvSpPr txBox="1"/>
          <p:nvPr/>
        </p:nvSpPr>
        <p:spPr>
          <a:xfrm>
            <a:off x="320793" y="961589"/>
            <a:ext cx="8570376" cy="1600438"/>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dirty="0" smtClean="0"/>
              <a:t>Policy Trajectory: </a:t>
            </a:r>
            <a:r>
              <a:rPr lang="en-US" sz="1400" dirty="0" smtClean="0"/>
              <a:t>SBV’s policy rate reflective of their on-going support for growth amid ongoing restructuring domestically.  Fading demographic dividends may imply less a need of &gt;6% nominal rates going forward. </a:t>
            </a:r>
            <a:endParaRPr lang="en-US" sz="1400" b="1" dirty="0" smtClean="0"/>
          </a:p>
          <a:p>
            <a:pPr marL="285750" indent="-285750" algn="just">
              <a:buFont typeface="Arial" panose="020B0604020202020204" pitchFamily="34" charset="0"/>
              <a:buChar char="•"/>
            </a:pPr>
            <a:r>
              <a:rPr lang="en-US" sz="1400" b="1" dirty="0" smtClean="0"/>
              <a:t>Growth: </a:t>
            </a:r>
            <a:r>
              <a:rPr lang="en-US" sz="1400" dirty="0"/>
              <a:t>While domestic woes persist, semiconductor </a:t>
            </a:r>
            <a:r>
              <a:rPr lang="en-US" sz="1400" dirty="0" smtClean="0"/>
              <a:t>led manufacturing recovery to allow official target range of 6.0% to 6.5% to be met. Typhoon woes dent risks of upside surprise.</a:t>
            </a:r>
          </a:p>
          <a:p>
            <a:pPr marL="285750" indent="-285750" algn="just">
              <a:buFont typeface="Arial" panose="020B0604020202020204" pitchFamily="34" charset="0"/>
              <a:buChar char="•"/>
            </a:pPr>
            <a:r>
              <a:rPr lang="en-US" sz="1400" b="1" dirty="0" smtClean="0"/>
              <a:t>Inflation: </a:t>
            </a:r>
            <a:r>
              <a:rPr lang="en-US" sz="1400" dirty="0" smtClean="0"/>
              <a:t>Well contained below the SBV’s target range of 4-4.5% amid tightly controlled oil prices and low likelihood for VAT cuts to </a:t>
            </a:r>
            <a:r>
              <a:rPr lang="en-US" sz="1400" dirty="0"/>
              <a:t>be reversed. </a:t>
            </a:r>
          </a:p>
        </p:txBody>
      </p:sp>
      <p:pic>
        <p:nvPicPr>
          <p:cNvPr id="3" name="Picture 2"/>
          <p:cNvPicPr>
            <a:picLocks noChangeAspect="1"/>
          </p:cNvPicPr>
          <p:nvPr/>
        </p:nvPicPr>
        <p:blipFill>
          <a:blip r:embed="rId3"/>
          <a:stretch>
            <a:fillRect/>
          </a:stretch>
        </p:blipFill>
        <p:spPr>
          <a:xfrm>
            <a:off x="4610768" y="2575244"/>
            <a:ext cx="4422648" cy="2948940"/>
          </a:xfrm>
          <a:prstGeom prst="rect">
            <a:avLst/>
          </a:prstGeom>
        </p:spPr>
      </p:pic>
      <p:pic>
        <p:nvPicPr>
          <p:cNvPr id="5" name="Picture 4"/>
          <p:cNvPicPr>
            <a:picLocks noChangeAspect="1"/>
          </p:cNvPicPr>
          <p:nvPr/>
        </p:nvPicPr>
        <p:blipFill>
          <a:blip r:embed="rId4"/>
          <a:stretch>
            <a:fillRect/>
          </a:stretch>
        </p:blipFill>
        <p:spPr>
          <a:xfrm>
            <a:off x="9756576" y="2780928"/>
            <a:ext cx="4416552" cy="3104388"/>
          </a:xfrm>
          <a:prstGeom prst="rect">
            <a:avLst/>
          </a:prstGeom>
        </p:spPr>
      </p:pic>
      <p:graphicFrame>
        <p:nvGraphicFramePr>
          <p:cNvPr id="9" name="Table 8"/>
          <p:cNvGraphicFramePr>
            <a:graphicFrameLocks noGrp="1"/>
          </p:cNvGraphicFramePr>
          <p:nvPr>
            <p:extLst/>
          </p:nvPr>
        </p:nvGraphicFramePr>
        <p:xfrm>
          <a:off x="832321" y="5733256"/>
          <a:ext cx="7477934" cy="73152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324115218"/>
                    </a:ext>
                  </a:extLst>
                </a:gridCol>
                <a:gridCol w="718252">
                  <a:extLst>
                    <a:ext uri="{9D8B030D-6E8A-4147-A177-3AD203B41FA5}">
                      <a16:colId xmlns:a16="http://schemas.microsoft.com/office/drawing/2014/main" val="4058365355"/>
                    </a:ext>
                  </a:extLst>
                </a:gridCol>
                <a:gridCol w="886587">
                  <a:extLst>
                    <a:ext uri="{9D8B030D-6E8A-4147-A177-3AD203B41FA5}">
                      <a16:colId xmlns:a16="http://schemas.microsoft.com/office/drawing/2014/main" val="1933124607"/>
                    </a:ext>
                  </a:extLst>
                </a:gridCol>
                <a:gridCol w="886587">
                  <a:extLst>
                    <a:ext uri="{9D8B030D-6E8A-4147-A177-3AD203B41FA5}">
                      <a16:colId xmlns:a16="http://schemas.microsoft.com/office/drawing/2014/main" val="621136911"/>
                    </a:ext>
                  </a:extLst>
                </a:gridCol>
                <a:gridCol w="886587">
                  <a:extLst>
                    <a:ext uri="{9D8B030D-6E8A-4147-A177-3AD203B41FA5}">
                      <a16:colId xmlns:a16="http://schemas.microsoft.com/office/drawing/2014/main" val="2218705714"/>
                    </a:ext>
                  </a:extLst>
                </a:gridCol>
                <a:gridCol w="886587">
                  <a:extLst>
                    <a:ext uri="{9D8B030D-6E8A-4147-A177-3AD203B41FA5}">
                      <a16:colId xmlns:a16="http://schemas.microsoft.com/office/drawing/2014/main" val="4260099561"/>
                    </a:ext>
                  </a:extLst>
                </a:gridCol>
                <a:gridCol w="886587">
                  <a:extLst>
                    <a:ext uri="{9D8B030D-6E8A-4147-A177-3AD203B41FA5}">
                      <a16:colId xmlns:a16="http://schemas.microsoft.com/office/drawing/2014/main" val="2838133104"/>
                    </a:ext>
                  </a:extLst>
                </a:gridCol>
                <a:gridCol w="886587">
                  <a:extLst>
                    <a:ext uri="{9D8B030D-6E8A-4147-A177-3AD203B41FA5}">
                      <a16:colId xmlns:a16="http://schemas.microsoft.com/office/drawing/2014/main" val="3594159836"/>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smtClean="0">
                          <a:latin typeface="+mj-lt"/>
                        </a:rPr>
                        <a:t>SBV Policy</a:t>
                      </a:r>
                      <a:r>
                        <a:rPr lang="en-US" sz="1000" baseline="0" dirty="0" smtClean="0">
                          <a:latin typeface="+mj-lt"/>
                        </a:rPr>
                        <a:t> Rate (%)</a:t>
                      </a:r>
                      <a:endParaRPr lang="en-SG" sz="1000" dirty="0">
                        <a:latin typeface="+mj-lt"/>
                      </a:endParaRPr>
                    </a:p>
                  </a:txBody>
                  <a:tcPr anchor="ctr"/>
                </a:tc>
                <a:tc>
                  <a:txBody>
                    <a:bodyPr/>
                    <a:lstStyle/>
                    <a:p>
                      <a:pPr algn="ctr" fontAlgn="b"/>
                      <a:r>
                        <a:rPr lang="en-SG" sz="1000" b="0" i="0" u="none" strike="noStrike">
                          <a:effectLst/>
                          <a:latin typeface="Arial" panose="020B0604020202020204" pitchFamily="34" charset="0"/>
                        </a:rPr>
                        <a:t>4.50%</a:t>
                      </a:r>
                    </a:p>
                  </a:txBody>
                  <a:tcPr marL="0" marR="0" marT="0" marB="0" anchor="ctr"/>
                </a:tc>
                <a:tc>
                  <a:txBody>
                    <a:bodyPr/>
                    <a:lstStyle/>
                    <a:p>
                      <a:pPr algn="ctr" fontAlgn="b"/>
                      <a:r>
                        <a:rPr lang="en-SG" sz="1000" b="0" i="0" u="none" strike="noStrike">
                          <a:effectLst/>
                          <a:latin typeface="Arial" panose="020B0604020202020204" pitchFamily="34" charset="0"/>
                        </a:rPr>
                        <a:t>4.50%</a:t>
                      </a:r>
                    </a:p>
                  </a:txBody>
                  <a:tcPr marL="0" marR="0" marT="0" marB="0" anchor="ctr"/>
                </a:tc>
                <a:tc>
                  <a:txBody>
                    <a:bodyPr/>
                    <a:lstStyle/>
                    <a:p>
                      <a:pPr algn="ctr" fontAlgn="b"/>
                      <a:r>
                        <a:rPr lang="en-SG" sz="1000" b="0" i="0" u="none" strike="noStrike">
                          <a:effectLst/>
                          <a:latin typeface="Arial" panose="020B0604020202020204" pitchFamily="34" charset="0"/>
                        </a:rPr>
                        <a:t>4.50%</a:t>
                      </a:r>
                    </a:p>
                  </a:txBody>
                  <a:tcPr marL="0" marR="0" marT="0" marB="0" anchor="ctr"/>
                </a:tc>
                <a:tc>
                  <a:txBody>
                    <a:bodyPr/>
                    <a:lstStyle/>
                    <a:p>
                      <a:pPr algn="ctr" fontAlgn="b"/>
                      <a:r>
                        <a:rPr lang="en-SG" sz="1000" b="0" i="0" u="none" strike="noStrike">
                          <a:effectLst/>
                          <a:latin typeface="Arial" panose="020B0604020202020204" pitchFamily="34" charset="0"/>
                        </a:rPr>
                        <a:t>4.50%</a:t>
                      </a:r>
                    </a:p>
                  </a:txBody>
                  <a:tcPr marL="0" marR="0" marT="0" marB="0" anchor="ctr"/>
                </a:tc>
                <a:tc>
                  <a:txBody>
                    <a:bodyPr/>
                    <a:lstStyle/>
                    <a:p>
                      <a:pPr algn="ctr" fontAlgn="b"/>
                      <a:r>
                        <a:rPr lang="en-SG" sz="1000" b="0" i="0" u="none" strike="noStrike">
                          <a:effectLst/>
                          <a:latin typeface="Arial" panose="020B0604020202020204" pitchFamily="34" charset="0"/>
                        </a:rPr>
                        <a:t>4.50%</a:t>
                      </a:r>
                    </a:p>
                  </a:txBody>
                  <a:tcPr marL="0" marR="0" marT="0" marB="0" anchor="ctr"/>
                </a:tc>
                <a:tc>
                  <a:txBody>
                    <a:bodyPr/>
                    <a:lstStyle/>
                    <a:p>
                      <a:pPr algn="ctr" fontAlgn="b"/>
                      <a:r>
                        <a:rPr lang="en-SG" sz="1000" b="0" i="0" u="none" strike="noStrike" dirty="0">
                          <a:effectLst/>
                          <a:latin typeface="Arial" panose="020B0604020202020204" pitchFamily="34" charset="0"/>
                        </a:rPr>
                        <a:t>4.50%</a:t>
                      </a:r>
                    </a:p>
                  </a:txBody>
                  <a:tcPr marL="0" marR="0" marT="0" marB="0" anchor="ctr"/>
                </a:tc>
                <a:tc>
                  <a:txBody>
                    <a:bodyPr/>
                    <a:lstStyle/>
                    <a:p>
                      <a:pPr algn="ctr" fontAlgn="b"/>
                      <a:r>
                        <a:rPr lang="en-US" sz="1000" b="0" i="0" u="none" strike="noStrike" dirty="0" smtClean="0">
                          <a:effectLst/>
                          <a:latin typeface="Arial" panose="020B0604020202020204" pitchFamily="34" charset="0"/>
                        </a:rPr>
                        <a:t>6.32%</a:t>
                      </a:r>
                      <a:endParaRPr lang="en-SG" sz="10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363937020"/>
                  </a:ext>
                </a:extLst>
              </a:tr>
            </a:tbl>
          </a:graphicData>
        </a:graphic>
      </p:graphicFrame>
      <p:pic>
        <p:nvPicPr>
          <p:cNvPr id="10" name="Picture 9"/>
          <p:cNvPicPr>
            <a:picLocks noChangeAspect="1"/>
          </p:cNvPicPr>
          <p:nvPr/>
        </p:nvPicPr>
        <p:blipFill>
          <a:blip r:embed="rId5"/>
          <a:stretch>
            <a:fillRect/>
          </a:stretch>
        </p:blipFill>
        <p:spPr>
          <a:xfrm>
            <a:off x="184857" y="2672987"/>
            <a:ext cx="4421124" cy="2948940"/>
          </a:xfrm>
          <a:prstGeom prst="rect">
            <a:avLst/>
          </a:prstGeom>
        </p:spPr>
      </p:pic>
    </p:spTree>
    <p:extLst>
      <p:ext uri="{BB962C8B-B14F-4D97-AF65-F5344CB8AC3E}">
        <p14:creationId xmlns:p14="http://schemas.microsoft.com/office/powerpoint/2010/main" val="497133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Korea – </a:t>
            </a:r>
            <a:r>
              <a:rPr lang="en-US" dirty="0"/>
              <a:t>Bright Screens &amp; Black Spots</a:t>
            </a:r>
            <a:endParaRPr lang="en-SG" dirty="0"/>
          </a:p>
        </p:txBody>
      </p:sp>
      <p:pic>
        <p:nvPicPr>
          <p:cNvPr id="11" name="Picture 10"/>
          <p:cNvPicPr>
            <a:picLocks noChangeAspect="1"/>
          </p:cNvPicPr>
          <p:nvPr/>
        </p:nvPicPr>
        <p:blipFill>
          <a:blip r:embed="rId3"/>
          <a:stretch>
            <a:fillRect/>
          </a:stretch>
        </p:blipFill>
        <p:spPr>
          <a:xfrm>
            <a:off x="243140" y="2862347"/>
            <a:ext cx="4454408" cy="3005877"/>
          </a:xfrm>
          <a:prstGeom prst="rect">
            <a:avLst/>
          </a:prstGeom>
        </p:spPr>
      </p:pic>
      <p:sp>
        <p:nvSpPr>
          <p:cNvPr id="9" name="TextBox 8"/>
          <p:cNvSpPr txBox="1"/>
          <p:nvPr/>
        </p:nvSpPr>
        <p:spPr>
          <a:xfrm>
            <a:off x="203152" y="796475"/>
            <a:ext cx="8940848" cy="203132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dirty="0" smtClean="0"/>
              <a:t>Policy Trajectory: </a:t>
            </a:r>
            <a:r>
              <a:rPr lang="en-US" sz="1400" dirty="0" smtClean="0"/>
              <a:t>Policy </a:t>
            </a:r>
            <a:r>
              <a:rPr lang="en-US" sz="1400" i="1" dirty="0" smtClean="0"/>
              <a:t>normalization</a:t>
            </a:r>
            <a:r>
              <a:rPr lang="en-US" sz="1400" dirty="0" smtClean="0"/>
              <a:t> set to occur in Q4 as </a:t>
            </a:r>
            <a:r>
              <a:rPr lang="en-US" sz="1400" dirty="0" err="1" smtClean="0"/>
              <a:t>BoK</a:t>
            </a:r>
            <a:r>
              <a:rPr lang="en-US" sz="1400" dirty="0" smtClean="0"/>
              <a:t> has revealed dovish communications recently and higher growth risks. Nonetheless, housing debt concerns may limit room for straight forward easing even though nominal rates have potential to head lower by 100bps.</a:t>
            </a:r>
            <a:r>
              <a:rPr lang="en-US" sz="1400" dirty="0" smtClean="0">
                <a:solidFill>
                  <a:srgbClr val="FF0000"/>
                </a:solidFill>
              </a:rPr>
              <a:t> </a:t>
            </a:r>
            <a:endParaRPr lang="en-US" sz="1400" dirty="0" smtClean="0"/>
          </a:p>
          <a:p>
            <a:pPr marL="285750" indent="-285750" algn="just">
              <a:buFont typeface="Arial" panose="020B0604020202020204" pitchFamily="34" charset="0"/>
              <a:buChar char="•"/>
            </a:pPr>
            <a:r>
              <a:rPr lang="en-US" sz="1400" b="1" dirty="0" smtClean="0"/>
              <a:t>Growth: </a:t>
            </a:r>
            <a:r>
              <a:rPr lang="en-US" sz="1400" dirty="0"/>
              <a:t>Expect some slowdown in 2025 on slowing domestic </a:t>
            </a:r>
            <a:r>
              <a:rPr lang="en-US" sz="1400" dirty="0" smtClean="0"/>
              <a:t>sector and downside risks on possibility of fading tailwinds from electronics cycle.</a:t>
            </a:r>
            <a:r>
              <a:rPr lang="en-US" sz="1400" dirty="0" smtClean="0">
                <a:solidFill>
                  <a:srgbClr val="FF0000"/>
                </a:solidFill>
              </a:rPr>
              <a:t> </a:t>
            </a:r>
            <a:r>
              <a:rPr lang="en-US" sz="1400" dirty="0" smtClean="0"/>
              <a:t>Q2 GDP growth contracted </a:t>
            </a:r>
            <a:r>
              <a:rPr lang="en-US" sz="1400" dirty="0" err="1" smtClean="0"/>
              <a:t>QoQ</a:t>
            </a:r>
            <a:r>
              <a:rPr lang="en-US" sz="1400" dirty="0" smtClean="0"/>
              <a:t> due to a slump in construction activity, sharp slowdown in services sector. Private consumption also contracted </a:t>
            </a:r>
            <a:r>
              <a:rPr lang="en-US" sz="1400" dirty="0" err="1" smtClean="0"/>
              <a:t>QoQ</a:t>
            </a:r>
            <a:r>
              <a:rPr lang="en-US" sz="1400" dirty="0" smtClean="0"/>
              <a:t>. </a:t>
            </a:r>
          </a:p>
          <a:p>
            <a:pPr marL="285750" indent="-285750" algn="just">
              <a:buFont typeface="Arial" panose="020B0604020202020204" pitchFamily="34" charset="0"/>
              <a:buChar char="•"/>
            </a:pPr>
            <a:r>
              <a:rPr lang="en-US" sz="1400" b="1" dirty="0" smtClean="0"/>
              <a:t>Inflation: </a:t>
            </a:r>
            <a:r>
              <a:rPr lang="en-US" sz="1400" dirty="0"/>
              <a:t>Inflation should continue to moderate but the downward path could be bumpy. Dis-inflation has made appropriate </a:t>
            </a:r>
            <a:r>
              <a:rPr lang="en-US" sz="1400" dirty="0" smtClean="0"/>
              <a:t>progress though escalating home price in Seoul remain a concern which bottomed in May and rose 2.4% (as of 4 Sep) since June 2024.</a:t>
            </a:r>
          </a:p>
        </p:txBody>
      </p:sp>
      <p:graphicFrame>
        <p:nvGraphicFramePr>
          <p:cNvPr id="14" name="Table 13"/>
          <p:cNvGraphicFramePr>
            <a:graphicFrameLocks noGrp="1"/>
          </p:cNvGraphicFramePr>
          <p:nvPr>
            <p:extLst/>
          </p:nvPr>
        </p:nvGraphicFramePr>
        <p:xfrm>
          <a:off x="320789" y="5731059"/>
          <a:ext cx="8283658" cy="731520"/>
        </p:xfrm>
        <a:graphic>
          <a:graphicData uri="http://schemas.openxmlformats.org/drawingml/2006/table">
            <a:tbl>
              <a:tblPr firstRow="1" bandRow="1">
                <a:tableStyleId>{5C22544A-7EE6-4342-B048-85BDC9FD1C3A}</a:tableStyleId>
              </a:tblPr>
              <a:tblGrid>
                <a:gridCol w="1408860">
                  <a:extLst>
                    <a:ext uri="{9D8B030D-6E8A-4147-A177-3AD203B41FA5}">
                      <a16:colId xmlns:a16="http://schemas.microsoft.com/office/drawing/2014/main" val="2324115218"/>
                    </a:ext>
                  </a:extLst>
                </a:gridCol>
                <a:gridCol w="982114">
                  <a:extLst>
                    <a:ext uri="{9D8B030D-6E8A-4147-A177-3AD203B41FA5}">
                      <a16:colId xmlns:a16="http://schemas.microsoft.com/office/drawing/2014/main" val="4058365355"/>
                    </a:ext>
                  </a:extLst>
                </a:gridCol>
                <a:gridCol w="982114">
                  <a:extLst>
                    <a:ext uri="{9D8B030D-6E8A-4147-A177-3AD203B41FA5}">
                      <a16:colId xmlns:a16="http://schemas.microsoft.com/office/drawing/2014/main" val="1933124607"/>
                    </a:ext>
                  </a:extLst>
                </a:gridCol>
                <a:gridCol w="982114">
                  <a:extLst>
                    <a:ext uri="{9D8B030D-6E8A-4147-A177-3AD203B41FA5}">
                      <a16:colId xmlns:a16="http://schemas.microsoft.com/office/drawing/2014/main" val="621136911"/>
                    </a:ext>
                  </a:extLst>
                </a:gridCol>
                <a:gridCol w="982114">
                  <a:extLst>
                    <a:ext uri="{9D8B030D-6E8A-4147-A177-3AD203B41FA5}">
                      <a16:colId xmlns:a16="http://schemas.microsoft.com/office/drawing/2014/main" val="2218705714"/>
                    </a:ext>
                  </a:extLst>
                </a:gridCol>
                <a:gridCol w="982114">
                  <a:extLst>
                    <a:ext uri="{9D8B030D-6E8A-4147-A177-3AD203B41FA5}">
                      <a16:colId xmlns:a16="http://schemas.microsoft.com/office/drawing/2014/main" val="4260099561"/>
                    </a:ext>
                  </a:extLst>
                </a:gridCol>
                <a:gridCol w="982114">
                  <a:extLst>
                    <a:ext uri="{9D8B030D-6E8A-4147-A177-3AD203B41FA5}">
                      <a16:colId xmlns:a16="http://schemas.microsoft.com/office/drawing/2014/main" val="2838133104"/>
                    </a:ext>
                  </a:extLst>
                </a:gridCol>
                <a:gridCol w="982114">
                  <a:extLst>
                    <a:ext uri="{9D8B030D-6E8A-4147-A177-3AD203B41FA5}">
                      <a16:colId xmlns:a16="http://schemas.microsoft.com/office/drawing/2014/main" val="957245455"/>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err="1" smtClean="0">
                          <a:latin typeface="+mj-lt"/>
                        </a:rPr>
                        <a:t>BoK</a:t>
                      </a:r>
                      <a:r>
                        <a:rPr lang="en-US" sz="1000" dirty="0" smtClean="0">
                          <a:latin typeface="+mj-lt"/>
                        </a:rPr>
                        <a:t> Policy</a:t>
                      </a:r>
                      <a:r>
                        <a:rPr lang="en-US" sz="1000" baseline="0" dirty="0" smtClean="0">
                          <a:latin typeface="+mj-lt"/>
                        </a:rPr>
                        <a:t> Rate (%)</a:t>
                      </a:r>
                      <a:endParaRPr lang="en-SG" sz="1000" dirty="0">
                        <a:latin typeface="+mj-lt"/>
                      </a:endParaRPr>
                    </a:p>
                  </a:txBody>
                  <a:tcPr anchor="ctr"/>
                </a:tc>
                <a:tc>
                  <a:txBody>
                    <a:bodyPr/>
                    <a:lstStyle/>
                    <a:p>
                      <a:pPr algn="ctr" fontAlgn="b"/>
                      <a:r>
                        <a:rPr lang="en-SG" sz="1000" b="0" i="0" u="none" strike="noStrike">
                          <a:effectLst/>
                          <a:latin typeface="Arial" panose="020B0604020202020204" pitchFamily="34" charset="0"/>
                        </a:rPr>
                        <a:t>3.50%</a:t>
                      </a:r>
                    </a:p>
                  </a:txBody>
                  <a:tcPr marL="0" marR="0" marT="0" marB="0" anchor="ctr"/>
                </a:tc>
                <a:tc>
                  <a:txBody>
                    <a:bodyPr/>
                    <a:lstStyle/>
                    <a:p>
                      <a:pPr algn="ctr" fontAlgn="b"/>
                      <a:r>
                        <a:rPr lang="en-SG" sz="1000" b="0" i="0" u="none" strike="noStrike">
                          <a:effectLst/>
                          <a:latin typeface="Arial" panose="020B0604020202020204" pitchFamily="34" charset="0"/>
                        </a:rPr>
                        <a:t>3.25%</a:t>
                      </a:r>
                    </a:p>
                  </a:txBody>
                  <a:tcPr marL="0" marR="0" marT="0" marB="0" anchor="ctr"/>
                </a:tc>
                <a:tc>
                  <a:txBody>
                    <a:bodyPr/>
                    <a:lstStyle/>
                    <a:p>
                      <a:pPr algn="ctr" fontAlgn="b"/>
                      <a:r>
                        <a:rPr lang="en-SG" sz="1000" b="0" i="0" u="none" strike="noStrike">
                          <a:effectLst/>
                          <a:latin typeface="Arial" panose="020B0604020202020204" pitchFamily="34" charset="0"/>
                        </a:rPr>
                        <a:t>3.00%</a:t>
                      </a:r>
                    </a:p>
                  </a:txBody>
                  <a:tcPr marL="0" marR="0" marT="0" marB="0" anchor="ctr"/>
                </a:tc>
                <a:tc>
                  <a:txBody>
                    <a:bodyPr/>
                    <a:lstStyle/>
                    <a:p>
                      <a:pPr algn="ctr" fontAlgn="b"/>
                      <a:r>
                        <a:rPr lang="en-SG" sz="1000" b="0" i="0" u="none" strike="noStrike">
                          <a:effectLst/>
                          <a:latin typeface="Arial" panose="020B0604020202020204" pitchFamily="34" charset="0"/>
                        </a:rPr>
                        <a:t>3.00%</a:t>
                      </a:r>
                    </a:p>
                  </a:txBody>
                  <a:tcPr marL="0" marR="0" marT="0" marB="0" anchor="ctr"/>
                </a:tc>
                <a:tc>
                  <a:txBody>
                    <a:bodyPr/>
                    <a:lstStyle/>
                    <a:p>
                      <a:pPr algn="ctr" fontAlgn="b"/>
                      <a:r>
                        <a:rPr lang="en-SG" sz="1000" b="0" i="0" u="none" strike="noStrike">
                          <a:effectLst/>
                          <a:latin typeface="Arial" panose="020B0604020202020204" pitchFamily="34" charset="0"/>
                        </a:rPr>
                        <a:t>3.00%</a:t>
                      </a:r>
                    </a:p>
                  </a:txBody>
                  <a:tcPr marL="0" marR="0" marT="0" marB="0" anchor="ctr"/>
                </a:tc>
                <a:tc>
                  <a:txBody>
                    <a:bodyPr/>
                    <a:lstStyle/>
                    <a:p>
                      <a:pPr algn="ctr" fontAlgn="b"/>
                      <a:r>
                        <a:rPr lang="en-SG" sz="1000" b="0" i="0" u="none" strike="noStrike" dirty="0">
                          <a:effectLst/>
                          <a:latin typeface="Arial" panose="020B0604020202020204" pitchFamily="34" charset="0"/>
                        </a:rPr>
                        <a:t>3.00%</a:t>
                      </a:r>
                    </a:p>
                  </a:txBody>
                  <a:tcPr marL="0" marR="0" marT="0" marB="0" anchor="ctr"/>
                </a:tc>
                <a:tc>
                  <a:txBody>
                    <a:bodyPr/>
                    <a:lstStyle/>
                    <a:p>
                      <a:pPr algn="ctr" fontAlgn="b"/>
                      <a:r>
                        <a:rPr lang="en-US" sz="1000" b="0" i="0" u="none" strike="noStrike" dirty="0" smtClean="0">
                          <a:effectLst/>
                          <a:latin typeface="Arial" panose="020B0604020202020204" pitchFamily="34" charset="0"/>
                        </a:rPr>
                        <a:t>1.44%</a:t>
                      </a:r>
                      <a:endParaRPr lang="en-SG" sz="10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363937020"/>
                  </a:ext>
                </a:extLst>
              </a:tr>
            </a:tbl>
          </a:graphicData>
        </a:graphic>
      </p:graphicFrame>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7548" y="2816192"/>
            <a:ext cx="428171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stretch>
            <a:fillRect/>
          </a:stretch>
        </p:blipFill>
        <p:spPr>
          <a:xfrm>
            <a:off x="9612560" y="1023887"/>
            <a:ext cx="4402836" cy="2950464"/>
          </a:xfrm>
          <a:prstGeom prst="rect">
            <a:avLst/>
          </a:prstGeom>
        </p:spPr>
      </p:pic>
    </p:spTree>
    <p:extLst>
      <p:ext uri="{BB962C8B-B14F-4D97-AF65-F5344CB8AC3E}">
        <p14:creationId xmlns:p14="http://schemas.microsoft.com/office/powerpoint/2010/main" val="2595496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Taiwan – </a:t>
            </a:r>
            <a:r>
              <a:rPr lang="en-US" sz="1400" dirty="0">
                <a:solidFill>
                  <a:schemeClr val="tx1"/>
                </a:solidFill>
                <a:latin typeface="+mn-lt"/>
                <a:ea typeface="+mn-ea"/>
                <a:cs typeface="+mn-cs"/>
              </a:rPr>
              <a:t>Minimal Easing</a:t>
            </a:r>
            <a:endParaRPr lang="en-SG" sz="1400" dirty="0">
              <a:solidFill>
                <a:schemeClr val="tx1"/>
              </a:solidFill>
              <a:latin typeface="+mn-lt"/>
              <a:ea typeface="+mn-ea"/>
              <a:cs typeface="+mn-cs"/>
            </a:endParaRPr>
          </a:p>
        </p:txBody>
      </p:sp>
      <p:sp>
        <p:nvSpPr>
          <p:cNvPr id="9" name="TextBox 8"/>
          <p:cNvSpPr txBox="1"/>
          <p:nvPr/>
        </p:nvSpPr>
        <p:spPr>
          <a:xfrm>
            <a:off x="302536" y="980728"/>
            <a:ext cx="8355663" cy="138499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dirty="0" smtClean="0"/>
              <a:t>Policy Trajectory: </a:t>
            </a:r>
            <a:r>
              <a:rPr lang="en-US" sz="1400" dirty="0"/>
              <a:t>Minimal easing as </a:t>
            </a:r>
            <a:r>
              <a:rPr lang="en-US" sz="1400" dirty="0" smtClean="0"/>
              <a:t>tight </a:t>
            </a:r>
            <a:r>
              <a:rPr lang="en-US" sz="1400" dirty="0" err="1" smtClean="0"/>
              <a:t>labour</a:t>
            </a:r>
            <a:r>
              <a:rPr lang="en-US" sz="1400" dirty="0" smtClean="0"/>
              <a:t> market and escalating property prices</a:t>
            </a:r>
            <a:r>
              <a:rPr lang="en-US" sz="1400" b="1" dirty="0" smtClean="0"/>
              <a:t> (+10% YoY in August for Taipei City) underpin </a:t>
            </a:r>
            <a:r>
              <a:rPr lang="en-US" sz="1400" dirty="0" smtClean="0"/>
              <a:t>case for higher neutral rates and restrain easing prospects.</a:t>
            </a:r>
          </a:p>
          <a:p>
            <a:pPr marL="285750" indent="-285750" algn="just">
              <a:buFont typeface="Arial" panose="020B0604020202020204" pitchFamily="34" charset="0"/>
              <a:buChar char="•"/>
            </a:pPr>
            <a:r>
              <a:rPr lang="en-US" sz="1400" b="1" dirty="0" smtClean="0"/>
              <a:t>Growth: </a:t>
            </a:r>
            <a:r>
              <a:rPr lang="en-US" sz="1400" dirty="0"/>
              <a:t>Growth remains </a:t>
            </a:r>
            <a:r>
              <a:rPr lang="en-US" sz="1400" dirty="0" smtClean="0"/>
              <a:t>robust as exports are buoyant on AI related semiconductor shipments</a:t>
            </a:r>
            <a:r>
              <a:rPr lang="en-US" sz="1400" dirty="0"/>
              <a:t>, but 2025 growth could slow on </a:t>
            </a:r>
            <a:r>
              <a:rPr lang="en-US" sz="1400" dirty="0" err="1"/>
              <a:t>nonfavourable</a:t>
            </a:r>
            <a:r>
              <a:rPr lang="en-US" sz="1400" dirty="0"/>
              <a:t> base </a:t>
            </a:r>
            <a:r>
              <a:rPr lang="en-US" sz="1400" dirty="0" smtClean="0"/>
              <a:t>effects from 2024’s AI led growth</a:t>
            </a:r>
            <a:endParaRPr lang="en-US" sz="1400" b="1" dirty="0" smtClean="0"/>
          </a:p>
          <a:p>
            <a:pPr marL="285750" indent="-285750" algn="just">
              <a:buFont typeface="Arial" panose="020B0604020202020204" pitchFamily="34" charset="0"/>
              <a:buChar char="•"/>
            </a:pPr>
            <a:r>
              <a:rPr lang="en-US" sz="1400" b="1" dirty="0" smtClean="0"/>
              <a:t>Inflation: </a:t>
            </a:r>
            <a:r>
              <a:rPr lang="en-US" sz="1400" dirty="0" smtClean="0"/>
              <a:t>Stubborn services inflation as well as inflation on non-durable and durable consumer goods. </a:t>
            </a:r>
            <a:endParaRPr lang="en-US" sz="1400" b="1" dirty="0" smtClean="0"/>
          </a:p>
        </p:txBody>
      </p:sp>
      <p:graphicFrame>
        <p:nvGraphicFramePr>
          <p:cNvPr id="14" name="Table 13"/>
          <p:cNvGraphicFramePr>
            <a:graphicFrameLocks noGrp="1"/>
          </p:cNvGraphicFramePr>
          <p:nvPr>
            <p:extLst/>
          </p:nvPr>
        </p:nvGraphicFramePr>
        <p:xfrm>
          <a:off x="467544" y="5755870"/>
          <a:ext cx="7477934" cy="7315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324115218"/>
                    </a:ext>
                  </a:extLst>
                </a:gridCol>
                <a:gridCol w="574236">
                  <a:extLst>
                    <a:ext uri="{9D8B030D-6E8A-4147-A177-3AD203B41FA5}">
                      <a16:colId xmlns:a16="http://schemas.microsoft.com/office/drawing/2014/main" val="4058365355"/>
                    </a:ext>
                  </a:extLst>
                </a:gridCol>
                <a:gridCol w="886587">
                  <a:extLst>
                    <a:ext uri="{9D8B030D-6E8A-4147-A177-3AD203B41FA5}">
                      <a16:colId xmlns:a16="http://schemas.microsoft.com/office/drawing/2014/main" val="1933124607"/>
                    </a:ext>
                  </a:extLst>
                </a:gridCol>
                <a:gridCol w="886587">
                  <a:extLst>
                    <a:ext uri="{9D8B030D-6E8A-4147-A177-3AD203B41FA5}">
                      <a16:colId xmlns:a16="http://schemas.microsoft.com/office/drawing/2014/main" val="621136911"/>
                    </a:ext>
                  </a:extLst>
                </a:gridCol>
                <a:gridCol w="886587">
                  <a:extLst>
                    <a:ext uri="{9D8B030D-6E8A-4147-A177-3AD203B41FA5}">
                      <a16:colId xmlns:a16="http://schemas.microsoft.com/office/drawing/2014/main" val="2218705714"/>
                    </a:ext>
                  </a:extLst>
                </a:gridCol>
                <a:gridCol w="886587">
                  <a:extLst>
                    <a:ext uri="{9D8B030D-6E8A-4147-A177-3AD203B41FA5}">
                      <a16:colId xmlns:a16="http://schemas.microsoft.com/office/drawing/2014/main" val="4260099561"/>
                    </a:ext>
                  </a:extLst>
                </a:gridCol>
                <a:gridCol w="886587">
                  <a:extLst>
                    <a:ext uri="{9D8B030D-6E8A-4147-A177-3AD203B41FA5}">
                      <a16:colId xmlns:a16="http://schemas.microsoft.com/office/drawing/2014/main" val="2838133104"/>
                    </a:ext>
                  </a:extLst>
                </a:gridCol>
                <a:gridCol w="886587">
                  <a:extLst>
                    <a:ext uri="{9D8B030D-6E8A-4147-A177-3AD203B41FA5}">
                      <a16:colId xmlns:a16="http://schemas.microsoft.com/office/drawing/2014/main" val="3859664475"/>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smtClean="0">
                          <a:latin typeface="+mj-lt"/>
                        </a:rPr>
                        <a:t>CBC Policy</a:t>
                      </a:r>
                      <a:r>
                        <a:rPr lang="en-US" sz="1000" baseline="0" dirty="0" smtClean="0">
                          <a:latin typeface="+mj-lt"/>
                        </a:rPr>
                        <a:t> Rate (%)</a:t>
                      </a:r>
                      <a:endParaRPr lang="en-SG" sz="1000" dirty="0">
                        <a:latin typeface="+mj-lt"/>
                      </a:endParaRPr>
                    </a:p>
                  </a:txBody>
                  <a:tcPr/>
                </a:tc>
                <a:tc>
                  <a:txBody>
                    <a:bodyPr/>
                    <a:lstStyle/>
                    <a:p>
                      <a:pPr algn="ctr" fontAlgn="b"/>
                      <a:r>
                        <a:rPr lang="en-US" sz="1000" b="0" i="0" u="none" strike="noStrike" dirty="0" smtClean="0">
                          <a:effectLst/>
                          <a:latin typeface="Arial" panose="020B0604020202020204" pitchFamily="34" charset="0"/>
                        </a:rPr>
                        <a:t>2.000%</a:t>
                      </a:r>
                      <a:endParaRPr lang="en-SG" sz="1000" b="0" i="0" u="none" strike="noStrike" dirty="0">
                        <a:effectLst/>
                        <a:latin typeface="Arial" panose="020B0604020202020204" pitchFamily="34" charset="0"/>
                      </a:endParaRPr>
                    </a:p>
                  </a:txBody>
                  <a:tcPr marL="0" marR="0" marT="0" marB="0" anchor="ctr"/>
                </a:tc>
                <a:tc>
                  <a:txBody>
                    <a:bodyPr/>
                    <a:lstStyle/>
                    <a:p>
                      <a:pPr marL="0" marR="0" lvl="0" indent="0" algn="ctr" defTabSz="333518" rtl="0" eaLnBrk="1" fontAlgn="b" latinLnBrk="0" hangingPunct="1">
                        <a:lnSpc>
                          <a:spcPct val="100000"/>
                        </a:lnSpc>
                        <a:spcBef>
                          <a:spcPts val="0"/>
                        </a:spcBef>
                        <a:spcAft>
                          <a:spcPts val="0"/>
                        </a:spcAft>
                        <a:buClrTx/>
                        <a:buSzTx/>
                        <a:buFontTx/>
                        <a:buNone/>
                        <a:tabLst/>
                        <a:defRPr/>
                      </a:pPr>
                      <a:r>
                        <a:rPr lang="en-US" sz="1000" b="0" i="0" u="none" strike="noStrike" dirty="0" smtClean="0">
                          <a:effectLst/>
                          <a:latin typeface="Arial" panose="020B0604020202020204" pitchFamily="34" charset="0"/>
                        </a:rPr>
                        <a:t>2.000%</a:t>
                      </a:r>
                      <a:endParaRPr lang="en-SG" sz="1000" b="0" i="0" u="none" strike="noStrike" dirty="0" smtClean="0">
                        <a:effectLst/>
                        <a:latin typeface="Arial" panose="020B0604020202020204" pitchFamily="34" charset="0"/>
                      </a:endParaRPr>
                    </a:p>
                  </a:txBody>
                  <a:tcPr marL="0" marR="0" marT="0" marB="0" anchor="ctr"/>
                </a:tc>
                <a:tc>
                  <a:txBody>
                    <a:bodyPr/>
                    <a:lstStyle/>
                    <a:p>
                      <a:pPr marL="0" marR="0" lvl="0" indent="0" algn="ctr" defTabSz="333518" rtl="0" eaLnBrk="1" fontAlgn="b" latinLnBrk="0" hangingPunct="1">
                        <a:lnSpc>
                          <a:spcPct val="100000"/>
                        </a:lnSpc>
                        <a:spcBef>
                          <a:spcPts val="0"/>
                        </a:spcBef>
                        <a:spcAft>
                          <a:spcPts val="0"/>
                        </a:spcAft>
                        <a:buClrTx/>
                        <a:buSzTx/>
                        <a:buFontTx/>
                        <a:buNone/>
                        <a:tabLst/>
                        <a:defRPr/>
                      </a:pPr>
                      <a:r>
                        <a:rPr lang="en-US" sz="1000" b="0" i="0" u="none" strike="noStrike" dirty="0" smtClean="0">
                          <a:effectLst/>
                          <a:latin typeface="Arial" panose="020B0604020202020204" pitchFamily="34" charset="0"/>
                        </a:rPr>
                        <a:t>2.000%</a:t>
                      </a:r>
                    </a:p>
                  </a:txBody>
                  <a:tcPr marL="0" marR="0" marT="0" marB="0" anchor="ctr"/>
                </a:tc>
                <a:tc>
                  <a:txBody>
                    <a:bodyPr/>
                    <a:lstStyle/>
                    <a:p>
                      <a:pPr algn="ctr" fontAlgn="b"/>
                      <a:r>
                        <a:rPr lang="en-US" sz="1000" b="0" i="0" u="none" strike="noStrike" dirty="0" smtClean="0">
                          <a:effectLst/>
                          <a:latin typeface="Arial" panose="020B0604020202020204" pitchFamily="34" charset="0"/>
                        </a:rPr>
                        <a:t>1.875%</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1.875%</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1.875%</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1.40%</a:t>
                      </a:r>
                      <a:endParaRPr lang="en-SG" sz="10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363937020"/>
                  </a:ext>
                </a:extLst>
              </a:tr>
            </a:tbl>
          </a:graphicData>
        </a:graphic>
      </p:graphicFrame>
      <p:pic>
        <p:nvPicPr>
          <p:cNvPr id="3" name="Picture 2"/>
          <p:cNvPicPr>
            <a:picLocks noChangeAspect="1"/>
          </p:cNvPicPr>
          <p:nvPr/>
        </p:nvPicPr>
        <p:blipFill>
          <a:blip r:embed="rId3"/>
          <a:stretch>
            <a:fillRect/>
          </a:stretch>
        </p:blipFill>
        <p:spPr>
          <a:xfrm>
            <a:off x="4571288" y="2549976"/>
            <a:ext cx="4422648" cy="2948940"/>
          </a:xfrm>
          <a:prstGeom prst="rect">
            <a:avLst/>
          </a:prstGeom>
        </p:spPr>
      </p:pic>
      <p:pic>
        <p:nvPicPr>
          <p:cNvPr id="4" name="Picture 3"/>
          <p:cNvPicPr>
            <a:picLocks noChangeAspect="1"/>
          </p:cNvPicPr>
          <p:nvPr/>
        </p:nvPicPr>
        <p:blipFill>
          <a:blip r:embed="rId4"/>
          <a:stretch>
            <a:fillRect/>
          </a:stretch>
        </p:blipFill>
        <p:spPr>
          <a:xfrm>
            <a:off x="63010" y="2549976"/>
            <a:ext cx="4421124" cy="2948940"/>
          </a:xfrm>
          <a:prstGeom prst="rect">
            <a:avLst/>
          </a:prstGeom>
        </p:spPr>
      </p:pic>
    </p:spTree>
    <p:extLst>
      <p:ext uri="{BB962C8B-B14F-4D97-AF65-F5344CB8AC3E}">
        <p14:creationId xmlns:p14="http://schemas.microsoft.com/office/powerpoint/2010/main" val="2481830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 Holding On From Multiple Fronts</a:t>
            </a:r>
            <a:endParaRPr lang="en-SG" dirty="0"/>
          </a:p>
        </p:txBody>
      </p:sp>
      <p:sp>
        <p:nvSpPr>
          <p:cNvPr id="7" name="TextBox 6"/>
          <p:cNvSpPr txBox="1"/>
          <p:nvPr/>
        </p:nvSpPr>
        <p:spPr>
          <a:xfrm>
            <a:off x="251520" y="836712"/>
            <a:ext cx="8355663" cy="203132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dirty="0" smtClean="0"/>
              <a:t>Policy Trajectory: </a:t>
            </a:r>
            <a:r>
              <a:rPr lang="en-US" sz="1400" dirty="0"/>
              <a:t>Ea</a:t>
            </a:r>
            <a:r>
              <a:rPr lang="en-US" sz="1400" dirty="0" smtClean="0"/>
              <a:t>sing to commence in late-Q1, motivated by below-trend growth. Current situation of inflation looks slow to return back to target and tight </a:t>
            </a:r>
            <a:r>
              <a:rPr lang="en-US" sz="1400" dirty="0" err="1" smtClean="0"/>
              <a:t>labour</a:t>
            </a:r>
            <a:r>
              <a:rPr lang="en-US" sz="1400" dirty="0" smtClean="0"/>
              <a:t> markets look unlikely to significantly improve in Q4. Notably, Governor Bullock has dismissed cuts in 2024. </a:t>
            </a:r>
            <a:r>
              <a:rPr lang="en-US" sz="1400" dirty="0" err="1" smtClean="0"/>
              <a:t>Nothwithstanding</a:t>
            </a:r>
            <a:r>
              <a:rPr lang="en-US" sz="1400" dirty="0" smtClean="0"/>
              <a:t> this, bar for a further hike remains high.  </a:t>
            </a:r>
          </a:p>
          <a:p>
            <a:pPr marL="285750" indent="-285750" algn="just">
              <a:buFont typeface="Arial" panose="020B0604020202020204" pitchFamily="34" charset="0"/>
              <a:buChar char="•"/>
            </a:pPr>
            <a:r>
              <a:rPr lang="en-US" sz="1400" b="1" dirty="0" smtClean="0"/>
              <a:t>Growth: </a:t>
            </a:r>
            <a:r>
              <a:rPr lang="en-US" sz="1400" dirty="0"/>
              <a:t>Growth risks remain tilted to the downside, as private consumption has continued to weaken amid stretched wallets</a:t>
            </a:r>
            <a:r>
              <a:rPr lang="en-US" sz="1400" dirty="0" smtClean="0">
                <a:solidFill>
                  <a:srgbClr val="FF0000"/>
                </a:solidFill>
              </a:rPr>
              <a:t>. </a:t>
            </a:r>
            <a:r>
              <a:rPr lang="en-US" sz="1400" dirty="0" smtClean="0"/>
              <a:t>Low household savings ratio remain a key risk and main obstacle of a return to pre-</a:t>
            </a:r>
            <a:r>
              <a:rPr lang="en-US" sz="1400" dirty="0" err="1" smtClean="0"/>
              <a:t>Covid</a:t>
            </a:r>
            <a:r>
              <a:rPr lang="en-US" sz="1400" dirty="0" smtClean="0"/>
              <a:t> growth </a:t>
            </a:r>
            <a:r>
              <a:rPr lang="en-US" sz="1400" dirty="0"/>
              <a:t>trends. </a:t>
            </a:r>
            <a:r>
              <a:rPr lang="en-US" sz="1400" dirty="0" smtClean="0"/>
              <a:t>Growth </a:t>
            </a:r>
            <a:r>
              <a:rPr lang="en-US" sz="1400" dirty="0"/>
              <a:t>remains largely supported by government spending. </a:t>
            </a:r>
            <a:endParaRPr lang="en-US" sz="1400" b="1" dirty="0" smtClean="0"/>
          </a:p>
          <a:p>
            <a:pPr marL="285750" indent="-285750" algn="just">
              <a:buFont typeface="Arial" panose="020B0604020202020204" pitchFamily="34" charset="0"/>
              <a:buChar char="•"/>
            </a:pPr>
            <a:r>
              <a:rPr lang="en-US" sz="1400" b="1" dirty="0" smtClean="0"/>
              <a:t>Inflation</a:t>
            </a:r>
            <a:r>
              <a:rPr lang="en-US" sz="1400" dirty="0"/>
              <a:t>: Expect dis-inflation progress to continue, but </a:t>
            </a:r>
            <a:r>
              <a:rPr lang="en-US" sz="1400" dirty="0" smtClean="0"/>
              <a:t>could be slow amid sticky services inflation and </a:t>
            </a:r>
            <a:r>
              <a:rPr lang="en-US" sz="1400" dirty="0"/>
              <a:t>stubborn rental inflation.</a:t>
            </a:r>
          </a:p>
        </p:txBody>
      </p:sp>
      <p:graphicFrame>
        <p:nvGraphicFramePr>
          <p:cNvPr id="9" name="Table 8"/>
          <p:cNvGraphicFramePr>
            <a:graphicFrameLocks noGrp="1"/>
          </p:cNvGraphicFramePr>
          <p:nvPr>
            <p:extLst/>
          </p:nvPr>
        </p:nvGraphicFramePr>
        <p:xfrm>
          <a:off x="754863" y="5733256"/>
          <a:ext cx="7632850" cy="73152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324115218"/>
                    </a:ext>
                  </a:extLst>
                </a:gridCol>
                <a:gridCol w="762966">
                  <a:extLst>
                    <a:ext uri="{9D8B030D-6E8A-4147-A177-3AD203B41FA5}">
                      <a16:colId xmlns:a16="http://schemas.microsoft.com/office/drawing/2014/main" val="4058365355"/>
                    </a:ext>
                  </a:extLst>
                </a:gridCol>
                <a:gridCol w="904954">
                  <a:extLst>
                    <a:ext uri="{9D8B030D-6E8A-4147-A177-3AD203B41FA5}">
                      <a16:colId xmlns:a16="http://schemas.microsoft.com/office/drawing/2014/main" val="1933124607"/>
                    </a:ext>
                  </a:extLst>
                </a:gridCol>
                <a:gridCol w="904954">
                  <a:extLst>
                    <a:ext uri="{9D8B030D-6E8A-4147-A177-3AD203B41FA5}">
                      <a16:colId xmlns:a16="http://schemas.microsoft.com/office/drawing/2014/main" val="621136911"/>
                    </a:ext>
                  </a:extLst>
                </a:gridCol>
                <a:gridCol w="904954">
                  <a:extLst>
                    <a:ext uri="{9D8B030D-6E8A-4147-A177-3AD203B41FA5}">
                      <a16:colId xmlns:a16="http://schemas.microsoft.com/office/drawing/2014/main" val="2218705714"/>
                    </a:ext>
                  </a:extLst>
                </a:gridCol>
                <a:gridCol w="904954">
                  <a:extLst>
                    <a:ext uri="{9D8B030D-6E8A-4147-A177-3AD203B41FA5}">
                      <a16:colId xmlns:a16="http://schemas.microsoft.com/office/drawing/2014/main" val="4260099561"/>
                    </a:ext>
                  </a:extLst>
                </a:gridCol>
                <a:gridCol w="904954">
                  <a:extLst>
                    <a:ext uri="{9D8B030D-6E8A-4147-A177-3AD203B41FA5}">
                      <a16:colId xmlns:a16="http://schemas.microsoft.com/office/drawing/2014/main" val="2838133104"/>
                    </a:ext>
                  </a:extLst>
                </a:gridCol>
                <a:gridCol w="904954">
                  <a:extLst>
                    <a:ext uri="{9D8B030D-6E8A-4147-A177-3AD203B41FA5}">
                      <a16:colId xmlns:a16="http://schemas.microsoft.com/office/drawing/2014/main" val="1174409943"/>
                    </a:ext>
                  </a:extLst>
                </a:gridCol>
              </a:tblGrid>
              <a:tr h="229782">
                <a:tc>
                  <a:txBody>
                    <a:bodyPr/>
                    <a:lstStyle/>
                    <a:p>
                      <a:pPr algn="ctr"/>
                      <a:endParaRPr lang="en-SG" sz="1000" dirty="0">
                        <a:latin typeface="+mj-lt"/>
                      </a:endParaRPr>
                    </a:p>
                  </a:txBody>
                  <a:tcPr/>
                </a:tc>
                <a:tc gridSpan="2">
                  <a:txBody>
                    <a:bodyPr/>
                    <a:lstStyle/>
                    <a:p>
                      <a:pPr algn="ctr" fontAlgn="b"/>
                      <a:r>
                        <a:rPr lang="en-SG" sz="1000" b="1" i="0" u="none" strike="noStrike" dirty="0">
                          <a:effectLst/>
                          <a:latin typeface="+mj-lt"/>
                        </a:rPr>
                        <a:t>2024</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gridSpan="4">
                  <a:txBody>
                    <a:bodyPr/>
                    <a:lstStyle/>
                    <a:p>
                      <a:pPr algn="ctr" fontAlgn="b"/>
                      <a:r>
                        <a:rPr lang="en-SG" sz="1000" b="1" i="0" u="none" strike="noStrike" dirty="0">
                          <a:effectLst/>
                          <a:latin typeface="+mj-lt"/>
                        </a:rPr>
                        <a:t>2025</a:t>
                      </a:r>
                    </a:p>
                  </a:txBody>
                  <a:tcPr marL="0" marR="0" marT="0" marB="0" anchor="ctr"/>
                </a:tc>
                <a:tc hMerge="1">
                  <a:txBody>
                    <a:bodyPr/>
                    <a:lstStyle/>
                    <a:p>
                      <a:pPr algn="ctr" fontAlgn="b"/>
                      <a:endParaRPr lang="en-SG" sz="1000" b="1" i="0" u="none" strike="noStrike" dirty="0">
                        <a:effectLst/>
                        <a:latin typeface="+mj-lt"/>
                      </a:endParaRPr>
                    </a:p>
                  </a:txBody>
                  <a:tcPr marL="0" marR="0" marT="0" marB="0" anchor="b"/>
                </a:tc>
                <a:tc hMerge="1">
                  <a:txBody>
                    <a:bodyPr/>
                    <a:lstStyle/>
                    <a:p>
                      <a:pPr algn="ctr" fontAlgn="b"/>
                      <a:endParaRPr lang="en-SG" sz="1000" b="1" i="0" u="none" strike="noStrike" dirty="0">
                        <a:effectLst/>
                        <a:latin typeface="+mj-lt"/>
                      </a:endParaRPr>
                    </a:p>
                  </a:txBody>
                  <a:tcPr marL="0" marR="0" marT="0" marB="0" anchor="b"/>
                </a:tc>
                <a:tc hMerge="1">
                  <a:txBody>
                    <a:bodyPr/>
                    <a:lstStyle/>
                    <a:p>
                      <a:endParaRPr lang="en-SG"/>
                    </a:p>
                  </a:txBody>
                  <a:tcPr/>
                </a:tc>
                <a:tc>
                  <a:txBody>
                    <a:bodyPr/>
                    <a:lstStyle/>
                    <a:p>
                      <a:pPr algn="ctr" fontAlgn="b"/>
                      <a:endParaRPr lang="en-SG" sz="1000" b="1" i="0" u="none" strike="noStrike" dirty="0">
                        <a:effectLst/>
                        <a:latin typeface="+mj-lt"/>
                      </a:endParaRPr>
                    </a:p>
                  </a:txBody>
                  <a:tcPr marL="0" marR="0" marT="0" marB="0" anchor="ctr"/>
                </a:tc>
                <a:extLst>
                  <a:ext uri="{0D108BD9-81ED-4DB2-BD59-A6C34878D82A}">
                    <a16:rowId xmlns:a16="http://schemas.microsoft.com/office/drawing/2014/main" val="1638322403"/>
                  </a:ext>
                </a:extLst>
              </a:tr>
              <a:tr h="240027">
                <a:tc>
                  <a:txBody>
                    <a:bodyPr/>
                    <a:lstStyle/>
                    <a:p>
                      <a:pPr algn="ctr"/>
                      <a:endParaRPr lang="en-SG" sz="1000" dirty="0">
                        <a:latin typeface="+mj-lt"/>
                      </a:endParaRPr>
                    </a:p>
                  </a:txBody>
                  <a:tcPr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a:effectLst/>
                          <a:latin typeface="+mj-lt"/>
                        </a:rPr>
                        <a:t>Q4</a:t>
                      </a:r>
                    </a:p>
                  </a:txBody>
                  <a:tcPr marL="0" marR="0" marT="0" marB="0" anchor="ctr"/>
                </a:tc>
                <a:tc>
                  <a:txBody>
                    <a:bodyPr/>
                    <a:lstStyle/>
                    <a:p>
                      <a:pPr algn="ctr" fontAlgn="b"/>
                      <a:r>
                        <a:rPr lang="en-SG" sz="1000" b="1" i="0" u="none" strike="noStrike" dirty="0">
                          <a:effectLst/>
                          <a:latin typeface="+mj-lt"/>
                        </a:rPr>
                        <a:t>Q1 </a:t>
                      </a:r>
                    </a:p>
                  </a:txBody>
                  <a:tcPr marL="0" marR="0" marT="0" marB="0" anchor="ctr"/>
                </a:tc>
                <a:tc>
                  <a:txBody>
                    <a:bodyPr/>
                    <a:lstStyle/>
                    <a:p>
                      <a:pPr algn="ctr" fontAlgn="b"/>
                      <a:r>
                        <a:rPr lang="en-SG" sz="1000" b="1" i="0" u="none" strike="noStrike" dirty="0">
                          <a:effectLst/>
                          <a:latin typeface="+mj-lt"/>
                        </a:rPr>
                        <a:t>Q2</a:t>
                      </a:r>
                    </a:p>
                  </a:txBody>
                  <a:tcPr marL="0" marR="0" marT="0" marB="0" anchor="ctr"/>
                </a:tc>
                <a:tc>
                  <a:txBody>
                    <a:bodyPr/>
                    <a:lstStyle/>
                    <a:p>
                      <a:pPr algn="ctr" fontAlgn="b"/>
                      <a:r>
                        <a:rPr lang="en-SG" sz="1000" b="1" i="0" u="none" strike="noStrike" dirty="0">
                          <a:effectLst/>
                          <a:latin typeface="+mj-lt"/>
                        </a:rPr>
                        <a:t>Q3</a:t>
                      </a:r>
                    </a:p>
                  </a:txBody>
                  <a:tcPr marL="0" marR="0" marT="0" marB="0" anchor="ctr"/>
                </a:tc>
                <a:tc>
                  <a:txBody>
                    <a:bodyPr/>
                    <a:lstStyle/>
                    <a:p>
                      <a:pPr algn="ctr" fontAlgn="b"/>
                      <a:r>
                        <a:rPr lang="en-SG" sz="1000" b="1" i="0" u="none" strike="noStrike" dirty="0" smtClean="0">
                          <a:effectLst/>
                          <a:latin typeface="+mj-lt"/>
                        </a:rPr>
                        <a:t>Q4 </a:t>
                      </a:r>
                      <a:endParaRPr lang="en-SG" sz="1000" b="1" i="0" u="none" strike="noStrike" dirty="0">
                        <a:effectLst/>
                        <a:latin typeface="+mj-lt"/>
                      </a:endParaRPr>
                    </a:p>
                  </a:txBody>
                  <a:tcPr marL="0" marR="0" marT="0" marB="0" anchor="ctr"/>
                </a:tc>
                <a:tc>
                  <a:txBody>
                    <a:bodyPr/>
                    <a:lstStyle/>
                    <a:p>
                      <a:pPr algn="ctr" fontAlgn="b"/>
                      <a:r>
                        <a:rPr lang="en-US" sz="1000" b="1" i="0" u="none" strike="noStrike" dirty="0" smtClean="0">
                          <a:effectLst/>
                          <a:latin typeface="+mj-lt"/>
                        </a:rPr>
                        <a:t>’16-’19 </a:t>
                      </a:r>
                      <a:r>
                        <a:rPr lang="en-US" sz="1000" b="1" i="0" u="none" strike="noStrike" dirty="0" err="1" smtClean="0">
                          <a:effectLst/>
                          <a:latin typeface="+mj-lt"/>
                        </a:rPr>
                        <a:t>Avg</a:t>
                      </a:r>
                      <a:endParaRPr lang="en-SG" sz="1000" b="1" i="0" u="none" strike="noStrike" dirty="0">
                        <a:effectLst/>
                        <a:latin typeface="+mj-lt"/>
                      </a:endParaRPr>
                    </a:p>
                  </a:txBody>
                  <a:tcPr marL="0" marR="0" marT="0" marB="0" anchor="ctr"/>
                </a:tc>
                <a:extLst>
                  <a:ext uri="{0D108BD9-81ED-4DB2-BD59-A6C34878D82A}">
                    <a16:rowId xmlns:a16="http://schemas.microsoft.com/office/drawing/2014/main" val="2877602841"/>
                  </a:ext>
                </a:extLst>
              </a:tr>
              <a:tr h="229782">
                <a:tc>
                  <a:txBody>
                    <a:bodyPr/>
                    <a:lstStyle/>
                    <a:p>
                      <a:pPr algn="ctr"/>
                      <a:r>
                        <a:rPr lang="en-US" sz="1000" dirty="0" smtClean="0">
                          <a:latin typeface="+mj-lt"/>
                        </a:rPr>
                        <a:t>RBA Policy</a:t>
                      </a:r>
                      <a:r>
                        <a:rPr lang="en-US" sz="1000" baseline="0" dirty="0" smtClean="0">
                          <a:latin typeface="+mj-lt"/>
                        </a:rPr>
                        <a:t> Rate (%)</a:t>
                      </a:r>
                      <a:endParaRPr lang="en-SG" sz="1000" dirty="0">
                        <a:latin typeface="+mj-lt"/>
                      </a:endParaRPr>
                    </a:p>
                  </a:txBody>
                  <a:tcPr/>
                </a:tc>
                <a:tc>
                  <a:txBody>
                    <a:bodyPr/>
                    <a:lstStyle/>
                    <a:p>
                      <a:pPr algn="ctr" fontAlgn="b"/>
                      <a:r>
                        <a:rPr lang="en-US" sz="1000" b="0" i="0" u="none" strike="noStrike" dirty="0" smtClean="0">
                          <a:effectLst/>
                          <a:latin typeface="Arial" panose="020B0604020202020204" pitchFamily="34" charset="0"/>
                        </a:rPr>
                        <a:t>4.35</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4.35</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4.10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3.85</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3.50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3.50</a:t>
                      </a:r>
                      <a:endParaRPr lang="en-SG" sz="1000" b="0" i="0" u="none" strike="noStrike" dirty="0">
                        <a:effectLst/>
                        <a:latin typeface="Arial" panose="020B0604020202020204" pitchFamily="34" charset="0"/>
                      </a:endParaRPr>
                    </a:p>
                  </a:txBody>
                  <a:tcPr marL="0" marR="0" marT="0" marB="0" anchor="ctr"/>
                </a:tc>
                <a:tc>
                  <a:txBody>
                    <a:bodyPr/>
                    <a:lstStyle/>
                    <a:p>
                      <a:pPr algn="ctr" fontAlgn="b"/>
                      <a:r>
                        <a:rPr lang="en-US" sz="1000" b="0" i="0" u="none" strike="noStrike" dirty="0" smtClean="0">
                          <a:effectLst/>
                          <a:latin typeface="Arial" panose="020B0604020202020204" pitchFamily="34" charset="0"/>
                        </a:rPr>
                        <a:t>1.50%</a:t>
                      </a:r>
                      <a:endParaRPr lang="en-SG" sz="10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363937020"/>
                  </a:ext>
                </a:extLst>
              </a:tr>
            </a:tbl>
          </a:graphicData>
        </a:graphic>
      </p:graphicFrame>
      <p:pic>
        <p:nvPicPr>
          <p:cNvPr id="3" name="Picture 2"/>
          <p:cNvPicPr>
            <a:picLocks noChangeAspect="1"/>
          </p:cNvPicPr>
          <p:nvPr/>
        </p:nvPicPr>
        <p:blipFill>
          <a:blip r:embed="rId3"/>
          <a:stretch>
            <a:fillRect/>
          </a:stretch>
        </p:blipFill>
        <p:spPr>
          <a:xfrm>
            <a:off x="6703" y="2784316"/>
            <a:ext cx="4422648" cy="2948940"/>
          </a:xfrm>
          <a:prstGeom prst="rect">
            <a:avLst/>
          </a:prstGeom>
        </p:spPr>
      </p:pic>
      <p:pic>
        <p:nvPicPr>
          <p:cNvPr id="4" name="Picture 3"/>
          <p:cNvPicPr>
            <a:picLocks noChangeAspect="1"/>
          </p:cNvPicPr>
          <p:nvPr/>
        </p:nvPicPr>
        <p:blipFill>
          <a:blip r:embed="rId4"/>
          <a:stretch>
            <a:fillRect/>
          </a:stretch>
        </p:blipFill>
        <p:spPr>
          <a:xfrm>
            <a:off x="4674168" y="2826177"/>
            <a:ext cx="4421124" cy="2948940"/>
          </a:xfrm>
          <a:prstGeom prst="rect">
            <a:avLst/>
          </a:prstGeom>
        </p:spPr>
      </p:pic>
    </p:spTree>
    <p:extLst>
      <p:ext uri="{BB962C8B-B14F-4D97-AF65-F5344CB8AC3E}">
        <p14:creationId xmlns:p14="http://schemas.microsoft.com/office/powerpoint/2010/main" val="4190233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subject to policy rate outlook, but also external balances, and internal political premium and fiscal health. </a:t>
            </a:r>
            <a:endParaRPr lang="en-SG" dirty="0"/>
          </a:p>
        </p:txBody>
      </p:sp>
      <p:sp>
        <p:nvSpPr>
          <p:cNvPr id="3" name="Content Placeholder 2"/>
          <p:cNvSpPr>
            <a:spLocks noGrp="1"/>
          </p:cNvSpPr>
          <p:nvPr>
            <p:ph idx="1"/>
          </p:nvPr>
        </p:nvSpPr>
        <p:spPr/>
        <p:txBody>
          <a:bodyPr/>
          <a:lstStyle/>
          <a:p>
            <a:r>
              <a:rPr lang="en-US" sz="1400" b="1" dirty="0" smtClean="0"/>
              <a:t>TWD: </a:t>
            </a:r>
            <a:r>
              <a:rPr lang="en-US" sz="1400" dirty="0" smtClean="0"/>
              <a:t> Performance </a:t>
            </a:r>
            <a:r>
              <a:rPr lang="en-US" sz="1400" dirty="0"/>
              <a:t>dented by tensions with China </a:t>
            </a:r>
            <a:endParaRPr lang="en-US" sz="1400" dirty="0" smtClean="0"/>
          </a:p>
          <a:p>
            <a:r>
              <a:rPr lang="en-US" sz="1400" b="1" dirty="0" smtClean="0"/>
              <a:t>AUD: </a:t>
            </a:r>
            <a:r>
              <a:rPr lang="en-US" sz="1400" dirty="0" smtClean="0"/>
              <a:t>Gains </a:t>
            </a:r>
            <a:r>
              <a:rPr lang="en-US" sz="1400" dirty="0"/>
              <a:t>have often fallen short of 68 cents, unable to shake off policy cut bets and China risks given continued </a:t>
            </a:r>
            <a:r>
              <a:rPr lang="en-US" sz="1400" dirty="0" smtClean="0"/>
              <a:t>decline </a:t>
            </a:r>
            <a:r>
              <a:rPr lang="en-US" sz="1400" dirty="0"/>
              <a:t>in commodity prices</a:t>
            </a:r>
            <a:r>
              <a:rPr lang="en-US" sz="1400" b="1" dirty="0" smtClean="0"/>
              <a:t>.</a:t>
            </a:r>
          </a:p>
          <a:p>
            <a:r>
              <a:rPr lang="en-US" sz="1400" b="1" dirty="0" smtClean="0"/>
              <a:t>KRW: </a:t>
            </a:r>
            <a:r>
              <a:rPr lang="en-US" sz="1400" dirty="0"/>
              <a:t>On a relative basis</a:t>
            </a:r>
            <a:r>
              <a:rPr lang="en-US" sz="1400" b="1" dirty="0"/>
              <a:t> </a:t>
            </a:r>
            <a:r>
              <a:rPr lang="en-US" sz="1400" dirty="0"/>
              <a:t>KRW bulls continue to be weighed down by US-China tensions and risk-off episode of tech sell-off and even a Fed easing cycle catalyst is dampened by </a:t>
            </a:r>
            <a:r>
              <a:rPr lang="en-US" sz="1400" dirty="0" err="1"/>
              <a:t>BoK</a:t>
            </a:r>
            <a:r>
              <a:rPr lang="en-US" sz="1400" dirty="0"/>
              <a:t> calibration</a:t>
            </a:r>
            <a:r>
              <a:rPr lang="en-US" sz="1400" dirty="0" smtClean="0"/>
              <a:t>.</a:t>
            </a:r>
          </a:p>
          <a:p>
            <a:r>
              <a:rPr lang="en-US" sz="1400" b="1" dirty="0" smtClean="0"/>
              <a:t>MYR: </a:t>
            </a:r>
            <a:r>
              <a:rPr lang="en-US" sz="1400" dirty="0"/>
              <a:t>Could outperform regional peers on prolonged hold, supported by faded political premium. </a:t>
            </a:r>
            <a:endParaRPr lang="en-US" sz="1400" dirty="0" smtClean="0"/>
          </a:p>
          <a:p>
            <a:r>
              <a:rPr lang="en-US" sz="1400" b="1" dirty="0" smtClean="0"/>
              <a:t>THB: </a:t>
            </a:r>
            <a:r>
              <a:rPr lang="en-US" sz="1400" dirty="0"/>
              <a:t>Relative near term allure to regional peers is retained in the form for potential gains on comparatively more prolonged hold relative to ASEAN peers such as the PHP and IDR. Though marginal attraction is diminished by its heightened volatility especially for those who yearn for stability. That said, structural risks of fiscal deficit enlarging and rising public debt imply that THB bulls ought to remain cautious in the medium term</a:t>
            </a:r>
            <a:r>
              <a:rPr lang="en-US" sz="1400" dirty="0" smtClean="0"/>
              <a:t>.</a:t>
            </a:r>
          </a:p>
          <a:p>
            <a:r>
              <a:rPr lang="en-US" sz="1400" b="1" dirty="0" smtClean="0"/>
              <a:t>SGD: </a:t>
            </a:r>
            <a:r>
              <a:rPr lang="en-US" sz="1400" dirty="0"/>
              <a:t>Stable anchor in the region, slippage on CNH risks</a:t>
            </a:r>
          </a:p>
          <a:p>
            <a:r>
              <a:rPr lang="en-US" sz="1400" b="1" dirty="0" smtClean="0"/>
              <a:t>IDR: </a:t>
            </a:r>
            <a:r>
              <a:rPr lang="en-US" sz="1400" dirty="0" smtClean="0"/>
              <a:t>Poised for volatility on broad-based USD weakness/strength; fiscal bugbear continue to cast an overhang, restraining outsized rallies; especially as upside for commodities appear limited. </a:t>
            </a:r>
            <a:endParaRPr lang="en-US" sz="1400" b="1" dirty="0" smtClean="0"/>
          </a:p>
          <a:p>
            <a:r>
              <a:rPr lang="en-US" sz="1400" b="1" dirty="0" smtClean="0"/>
              <a:t>PHP: </a:t>
            </a:r>
            <a:r>
              <a:rPr lang="en-US" sz="1400" dirty="0" smtClean="0"/>
              <a:t>Dovish BSP, expected fast pace of rate cuts, slow-to-consolidate fiscal deficit should mean little room for outperformance vis-à-vis regional currencies. </a:t>
            </a:r>
            <a:endParaRPr lang="en-US" sz="1400" b="1" dirty="0" smtClean="0"/>
          </a:p>
          <a:p>
            <a:r>
              <a:rPr lang="en-US" sz="1400" b="1" dirty="0" smtClean="0"/>
              <a:t>INR: </a:t>
            </a:r>
            <a:r>
              <a:rPr lang="en-US" sz="1400" dirty="0"/>
              <a:t>Lower oil prices and consolidating fiscal deficit (albeit still large) and improving current account balance ought to provide support; but outperformance might be tough. </a:t>
            </a:r>
          </a:p>
          <a:p>
            <a:r>
              <a:rPr lang="en-US" sz="1400" b="1" dirty="0" smtClean="0"/>
              <a:t>VND: </a:t>
            </a:r>
            <a:r>
              <a:rPr lang="en-US" sz="1400" dirty="0" smtClean="0"/>
              <a:t>Rode </a:t>
            </a:r>
            <a:r>
              <a:rPr lang="en-US" sz="1400" dirty="0"/>
              <a:t>the tide of weaker USD. Mild appreciation a hallmark of VND’s asymmetric characteristics and a reflection of underlying woes in banking/real estate market.</a:t>
            </a:r>
          </a:p>
          <a:p>
            <a:endParaRPr lang="en-US" sz="1000" b="1" dirty="0" smtClean="0"/>
          </a:p>
          <a:p>
            <a:endParaRPr lang="en-SG" sz="1000" b="1" dirty="0"/>
          </a:p>
          <a:p>
            <a:endParaRPr lang="en-SG" sz="1000" b="1" dirty="0"/>
          </a:p>
          <a:p>
            <a:endParaRPr lang="en-US" sz="1000" dirty="0"/>
          </a:p>
          <a:p>
            <a:endParaRPr lang="en-US" sz="1000" b="1" dirty="0"/>
          </a:p>
          <a:p>
            <a:endParaRPr lang="en-US" sz="1000" dirty="0"/>
          </a:p>
          <a:p>
            <a:endParaRPr lang="en-SG" dirty="0"/>
          </a:p>
        </p:txBody>
      </p:sp>
    </p:spTree>
    <p:extLst>
      <p:ext uri="{BB962C8B-B14F-4D97-AF65-F5344CB8AC3E}">
        <p14:creationId xmlns:p14="http://schemas.microsoft.com/office/powerpoint/2010/main" val="928215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Outlook</a:t>
            </a:r>
            <a:endParaRPr lang="en-SG" dirty="0"/>
          </a:p>
        </p:txBody>
      </p:sp>
      <p:pic>
        <p:nvPicPr>
          <p:cNvPr id="5" name="Picture 4"/>
          <p:cNvPicPr>
            <a:picLocks noChangeAspect="1"/>
          </p:cNvPicPr>
          <p:nvPr/>
        </p:nvPicPr>
        <p:blipFill>
          <a:blip r:embed="rId3"/>
          <a:stretch>
            <a:fillRect/>
          </a:stretch>
        </p:blipFill>
        <p:spPr>
          <a:xfrm>
            <a:off x="718425" y="908720"/>
            <a:ext cx="7705725" cy="5410200"/>
          </a:xfrm>
          <a:prstGeom prst="rect">
            <a:avLst/>
          </a:prstGeom>
        </p:spPr>
      </p:pic>
    </p:spTree>
    <p:extLst>
      <p:ext uri="{BB962C8B-B14F-4D97-AF65-F5344CB8AC3E}">
        <p14:creationId xmlns:p14="http://schemas.microsoft.com/office/powerpoint/2010/main" val="1345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smtClean="0">
                <a:solidFill>
                  <a:schemeClr val="tx1"/>
                </a:solidFill>
              </a:rPr>
              <a:t>September </a:t>
            </a:r>
            <a:r>
              <a:rPr lang="en-US" sz="1800" dirty="0">
                <a:solidFill>
                  <a:schemeClr val="tx1"/>
                </a:solidFill>
              </a:rPr>
              <a:t>FOMC: The First Step: Quantitative (Dot Plot) and Qualitative (Rhetoric) Easing Signals </a:t>
            </a:r>
            <a:endParaRPr lang="en-US" sz="1600" b="0" i="1" dirty="0">
              <a:solidFill>
                <a:srgbClr val="0070C0"/>
              </a:solidFill>
            </a:endParaRPr>
          </a:p>
        </p:txBody>
      </p:sp>
      <p:pic>
        <p:nvPicPr>
          <p:cNvPr id="3" name="Picture 2"/>
          <p:cNvPicPr>
            <a:picLocks noChangeAspect="1"/>
          </p:cNvPicPr>
          <p:nvPr/>
        </p:nvPicPr>
        <p:blipFill>
          <a:blip r:embed="rId3"/>
          <a:stretch>
            <a:fillRect/>
          </a:stretch>
        </p:blipFill>
        <p:spPr>
          <a:xfrm>
            <a:off x="5091148" y="908720"/>
            <a:ext cx="4026152" cy="5270004"/>
          </a:xfrm>
          <a:prstGeom prst="rect">
            <a:avLst/>
          </a:prstGeom>
        </p:spPr>
      </p:pic>
      <p:sp>
        <p:nvSpPr>
          <p:cNvPr id="10" name="Rounded Rectangle 9"/>
          <p:cNvSpPr/>
          <p:nvPr/>
        </p:nvSpPr>
        <p:spPr>
          <a:xfrm>
            <a:off x="395537" y="5949280"/>
            <a:ext cx="1440160" cy="463819"/>
          </a:xfrm>
          <a:prstGeom prst="roundRect">
            <a:avLst/>
          </a:prstGeom>
          <a:solidFill>
            <a:schemeClr val="accent1">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Projections</a:t>
            </a:r>
            <a:endParaRPr lang="en-SG" dirty="0"/>
          </a:p>
        </p:txBody>
      </p:sp>
      <p:sp>
        <p:nvSpPr>
          <p:cNvPr id="12" name="Rounded Rectangle 11"/>
          <p:cNvSpPr/>
          <p:nvPr/>
        </p:nvSpPr>
        <p:spPr>
          <a:xfrm>
            <a:off x="1907704" y="5954196"/>
            <a:ext cx="1440160" cy="4638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GAP</a:t>
            </a:r>
            <a:endParaRPr lang="en-SG" dirty="0"/>
          </a:p>
        </p:txBody>
      </p:sp>
      <p:sp>
        <p:nvSpPr>
          <p:cNvPr id="13" name="Rounded Rectangle 12"/>
          <p:cNvSpPr/>
          <p:nvPr/>
        </p:nvSpPr>
        <p:spPr>
          <a:xfrm>
            <a:off x="3491880" y="5949280"/>
            <a:ext cx="1440160" cy="46381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Rhetoric</a:t>
            </a:r>
            <a:endParaRPr lang="en-SG" dirty="0"/>
          </a:p>
        </p:txBody>
      </p:sp>
      <p:sp>
        <p:nvSpPr>
          <p:cNvPr id="9" name="Rounded Rectangle 8"/>
          <p:cNvSpPr/>
          <p:nvPr/>
        </p:nvSpPr>
        <p:spPr>
          <a:xfrm>
            <a:off x="6156176" y="2636912"/>
            <a:ext cx="2961124" cy="79208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pic>
        <p:nvPicPr>
          <p:cNvPr id="16" name="Picture 15"/>
          <p:cNvPicPr>
            <a:picLocks noChangeAspect="1"/>
          </p:cNvPicPr>
          <p:nvPr/>
        </p:nvPicPr>
        <p:blipFill>
          <a:blip r:embed="rId4"/>
          <a:stretch>
            <a:fillRect/>
          </a:stretch>
        </p:blipFill>
        <p:spPr>
          <a:xfrm>
            <a:off x="400523" y="1196752"/>
            <a:ext cx="4253648" cy="4104456"/>
          </a:xfrm>
          <a:prstGeom prst="rect">
            <a:avLst/>
          </a:prstGeom>
        </p:spPr>
      </p:pic>
      <p:sp>
        <p:nvSpPr>
          <p:cNvPr id="17" name="Rounded Rectangle 16"/>
          <p:cNvSpPr/>
          <p:nvPr/>
        </p:nvSpPr>
        <p:spPr>
          <a:xfrm>
            <a:off x="6084168" y="4179848"/>
            <a:ext cx="2961124" cy="79208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Tree>
    <p:extLst>
      <p:ext uri="{BB962C8B-B14F-4D97-AF65-F5344CB8AC3E}">
        <p14:creationId xmlns:p14="http://schemas.microsoft.com/office/powerpoint/2010/main" val="1257652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3918" y="1023286"/>
            <a:ext cx="8862376" cy="5091066"/>
          </a:xfrm>
          <a:prstGeom prst="rect">
            <a:avLst/>
          </a:prstGeom>
          <a:noFill/>
          <a:ln/>
        </p:spPr>
        <p:txBody>
          <a:bodyPr lIns="98715" tIns="49357" rIns="98715" bIns="49357"/>
          <a:lstStyle/>
          <a:p>
            <a:r>
              <a:rPr lang="en-SG" sz="1000" b="1" dirty="0"/>
              <a:t>Important Information</a:t>
            </a:r>
            <a:endParaRPr lang="en-US" sz="1000" dirty="0"/>
          </a:p>
          <a:p>
            <a:r>
              <a:rPr lang="en-SG" sz="700" dirty="0"/>
              <a:t>This publication has been prepared by Mizuho Bank, Ltd. (“Mizuho”) and represents the views of the author.  It has not been prepared by an independent research department and it has not been prepared in accordance with legal requirements in any country or jurisdiction designed to promote the independence of investment research and is not subject to any prohibition on dealing ahead of the dissemination of investment research. </a:t>
            </a:r>
          </a:p>
          <a:p>
            <a:endParaRPr lang="en-US" sz="1700" dirty="0"/>
          </a:p>
          <a:p>
            <a:r>
              <a:rPr lang="en-SG" sz="1000" b="1" dirty="0"/>
              <a:t>Disclaimer</a:t>
            </a:r>
            <a:endParaRPr lang="en-US" sz="1000" dirty="0"/>
          </a:p>
          <a:p>
            <a:r>
              <a:rPr lang="en-SG" sz="700" dirty="0"/>
              <a:t>Unless otherwise stated, all views or opinions herein are solely those of the author(s) as of the date of this publication and are not to be relied upon as authoritative or taken in substitution for the exercise of judgement by any recipient, and are subject to change without notice. </a:t>
            </a:r>
            <a:endParaRPr lang="en-US" sz="700" dirty="0"/>
          </a:p>
          <a:p>
            <a:r>
              <a:rPr lang="en-SG" sz="700" dirty="0"/>
              <a:t>This publication has been prepared by Mizuho solely from publicly available information. Information contained herein and the data underlying it have been obtained from, or based upon, sources believed by us to be reliable, but no assurance can be given that the information, data or any computations based thereon are accurate or complete. This publication provides general background information only. It is information in summary form and does not purport to be complete</a:t>
            </a:r>
            <a:r>
              <a:rPr lang="en-SG" sz="700" b="1" dirty="0"/>
              <a:t>. </a:t>
            </a:r>
            <a:r>
              <a:rPr lang="en-SG" sz="700" dirty="0"/>
              <a:t>This publication has been prepared for information purposes only and is not intended by Mizuho or its affiliates to constitute investment, legal, accounting, tax or other advice of any kind and all recipients of this publication are advised to contact independent advisors in order to evaluate the publication, including, without limitation, the suitability of any security, commodity, futures contract or instrument or related derivative (hereinafter, a “financial instrument”), product or strategy herein described. This publication is not intended to be relied upon as advice to investors or potential investors and does not take into account investment objectives, financial situation or needs of any particular investor. It is not intended for persons who are Retail Clients within the meaning of the United Kingdom’s Financial Conduct Authority rules nor for persons who are restricted in accordance with US, Japanese, Singapore or any other applicable securities laws.</a:t>
            </a:r>
            <a:endParaRPr lang="en-US" sz="700" dirty="0"/>
          </a:p>
          <a:p>
            <a:r>
              <a:rPr lang="en-SG" sz="700" dirty="0"/>
              <a:t>This publication has been prepared for information purposes only and is not intended by Mizuho to market any financial instrument, product or service or serve as a recommendation to take or refrain from taking any particular course of action or participate in any trading or other strategy. This publication is not an offer to buy or sell or a solicitation of any offer to buy or sell any security or any of the assets, businesses or undertakings described herein, or any other financial instrument, nor is it an offer to participate in any trading or other strategy, nor a disclosure document under applicable laws, rules, regulations or guidelines. Nothing contained herein is in any way intended by Mizuho or its affiliates to offer, solicit and/or market any financial instrument, product or service, or to act as any inducement to enter into any contract or commitment whatsoever.  Neither the author, Mizuho nor any affiliate accepts any liability whatsoever with respect to the use of this publication or its contents </a:t>
            </a:r>
            <a:r>
              <a:rPr lang="en-US" sz="700" dirty="0"/>
              <a:t>or for any errors or omissions herein</a:t>
            </a:r>
            <a:r>
              <a:rPr lang="en-SG" sz="700" dirty="0"/>
              <a:t>.</a:t>
            </a:r>
            <a:endParaRPr lang="en-US" sz="700" dirty="0"/>
          </a:p>
          <a:p>
            <a:r>
              <a:rPr lang="en-SG" sz="700" dirty="0"/>
              <a:t>Mizuho and its affiliates, connected companies, employees or clients may take the other side of any order by you, enter into transactions contrary to any recommendations contained herein or have positions or make markets or act as principal or agent in transactions in any securities mentioned herein or derivative transactions relating thereto or perform or seek financial or advisory services for the issuers of those securities or financial instruments.</a:t>
            </a:r>
            <a:endParaRPr lang="en-US" sz="700" dirty="0"/>
          </a:p>
          <a:p>
            <a:r>
              <a:rPr lang="en-SG" sz="700" dirty="0"/>
              <a:t>All of the information contained in this publication is subject to further modification without prior notice and any and all opinions, forecasts, projections or forward-looking statements contained herein shall not be relied upon as facts nor relied upon as any indication of future results. Opinions stated in this publication are subject to change without notice. Future results may materially vary from such opinions, forecasts, projections or forward-looking statements. The information contained in this publication may not be current due to, among other things, changes in the financial markets or economic environment. </a:t>
            </a:r>
            <a:r>
              <a:rPr lang="en-US" sz="700" dirty="0"/>
              <a:t>Mizuho has no obligation to update any information contained in this publication. </a:t>
            </a:r>
            <a:r>
              <a:rPr lang="en-SG" sz="700" dirty="0"/>
              <a:t>Past performance is not indicative of future performance. </a:t>
            </a:r>
            <a:endParaRPr lang="en-US" sz="700" dirty="0"/>
          </a:p>
          <a:p>
            <a:r>
              <a:rPr lang="en-US" sz="700" dirty="0"/>
              <a:t>This is a strictly privileged and confidential publication. This publication contains information addressed only to a specific individual and is not intended for distribution to, or use by, any person other than the named addressee or any person or entity in any jurisdiction or country where such distribution or use would be contrary to law or regulation. Save with Mizuho’s prior written consent, you may not disclose, divulge, reproduce or furnish any information contained herein to any other party. Please notify the sender immediately if you have mistakenly received this publication.</a:t>
            </a:r>
          </a:p>
          <a:p>
            <a:r>
              <a:rPr lang="en-SG" sz="700" b="1" dirty="0"/>
              <a:t>Singapore</a:t>
            </a:r>
            <a:r>
              <a:rPr lang="en-SG" sz="700" dirty="0"/>
              <a:t>: Mizuho is licensed as a bank under the Banking Act (Chapter 19) of Singapore, and is regulated by the Monetary Authority of Singapore.</a:t>
            </a:r>
            <a:endParaRPr lang="en-US" sz="700" dirty="0"/>
          </a:p>
          <a:p>
            <a:r>
              <a:rPr lang="en-SG" sz="700" b="1" dirty="0"/>
              <a:t>Japan: </a:t>
            </a:r>
            <a:r>
              <a:rPr lang="en-SG" sz="700" dirty="0"/>
              <a:t>Mizuho is authorised and regulated by the Financial Services Agency of Japan.</a:t>
            </a:r>
            <a:endParaRPr lang="en-US" sz="700" dirty="0"/>
          </a:p>
          <a:p>
            <a:r>
              <a:rPr lang="en-SG" sz="700" b="1" dirty="0"/>
              <a:t>United Kingdom / European Economic Area: </a:t>
            </a:r>
            <a:r>
              <a:rPr lang="en-SG" sz="700" dirty="0"/>
              <a:t>In the UK, Mizuho is authorised by the Prudential Regulation Authority and subject to regulation by the Financial Conduct Authority and limited regulation by the Prudential Regulation Authority. Details about the extent of MHBK's regulation by the Prudential Regulation Authority are available upon request. This publication may also be distributed by Mizuho International plc (“MHI”). MHI is authorised by the Prudential Regulation Authority and regulated by the Financial Conduct Authority and the Prudential Regulation Authority.</a:t>
            </a:r>
            <a:endParaRPr lang="en-US" sz="700" dirty="0"/>
          </a:p>
          <a:p>
            <a:r>
              <a:rPr lang="en-SG" sz="700" b="1" dirty="0"/>
              <a:t>United States: </a:t>
            </a:r>
            <a:r>
              <a:rPr lang="en-SG" sz="700" dirty="0"/>
              <a:t>This publication is not a “research report” as defined in Commodity Futures Trading Commission (“CFTC”) Regulations 1.71 and 23.605. The content of publications distributed by Mizuho Securities USA Inc. (“MSUSA”) is the responsibility of MSUSA. The content of publications distributed directly to US customers by Mizuho is the responsibility of Mizuho. US investors must effect any order for a security that is the subject of this report through MSUSA. </a:t>
            </a:r>
            <a:endParaRPr lang="en-US" sz="700" dirty="0"/>
          </a:p>
          <a:p>
            <a:r>
              <a:rPr lang="en-SG" sz="700" dirty="0"/>
              <a:t>© 2014 Mizuho Bank Ltd. </a:t>
            </a:r>
            <a:endParaRPr lang="en-US" sz="700" dirty="0"/>
          </a:p>
          <a:p>
            <a:pPr marL="370179" indent="-370179">
              <a:spcBef>
                <a:spcPct val="20000"/>
              </a:spcBef>
              <a:buFont typeface="Arial" pitchFamily="34" charset="0"/>
              <a:buChar char="•"/>
              <a:defRPr/>
            </a:pPr>
            <a:endParaRPr kumimoji="1" lang="en-US" altLang="ja-JP" sz="1700" dirty="0">
              <a:latin typeface="Arial" pitchFamily="34" charset="0"/>
              <a:cs typeface="Arial" pitchFamily="34" charset="0"/>
            </a:endParaRPr>
          </a:p>
        </p:txBody>
      </p:sp>
      <p:sp>
        <p:nvSpPr>
          <p:cNvPr id="4" name="Title 1"/>
          <p:cNvSpPr>
            <a:spLocks noGrp="1"/>
          </p:cNvSpPr>
          <p:nvPr>
            <p:ph type="title"/>
          </p:nvPr>
        </p:nvSpPr>
        <p:spPr>
          <a:xfrm>
            <a:off x="320792" y="0"/>
            <a:ext cx="8500990" cy="796473"/>
          </a:xfrm>
        </p:spPr>
        <p:txBody>
          <a:bodyPr/>
          <a:lstStyle/>
          <a:p>
            <a:r>
              <a:rPr lang="en-US" dirty="0">
                <a:latin typeface="+mj-lt"/>
              </a:rPr>
              <a:t>Disclaimer</a:t>
            </a:r>
          </a:p>
        </p:txBody>
      </p:sp>
    </p:spTree>
    <p:extLst>
      <p:ext uri="{BB962C8B-B14F-4D97-AF65-F5344CB8AC3E}">
        <p14:creationId xmlns:p14="http://schemas.microsoft.com/office/powerpoint/2010/main" val="3685853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smtClean="0">
                <a:solidFill>
                  <a:schemeClr val="tx1"/>
                </a:solidFill>
              </a:rPr>
              <a:t>September </a:t>
            </a:r>
            <a:r>
              <a:rPr lang="en-US" sz="1800" dirty="0">
                <a:solidFill>
                  <a:schemeClr val="tx1"/>
                </a:solidFill>
              </a:rPr>
              <a:t>FOMC: The First Step: Quantitative (Dot Plot) and Qualitative (Rhetoric) Easing Signals </a:t>
            </a:r>
            <a:endParaRPr lang="en-US" sz="1600" b="0" i="1" dirty="0">
              <a:solidFill>
                <a:srgbClr val="0070C0"/>
              </a:solidFill>
            </a:endParaRPr>
          </a:p>
        </p:txBody>
      </p:sp>
      <p:pic>
        <p:nvPicPr>
          <p:cNvPr id="3" name="Picture 2"/>
          <p:cNvPicPr>
            <a:picLocks noChangeAspect="1"/>
          </p:cNvPicPr>
          <p:nvPr/>
        </p:nvPicPr>
        <p:blipFill>
          <a:blip r:embed="rId3"/>
          <a:stretch>
            <a:fillRect/>
          </a:stretch>
        </p:blipFill>
        <p:spPr>
          <a:xfrm>
            <a:off x="5091148" y="908720"/>
            <a:ext cx="4026152" cy="5270004"/>
          </a:xfrm>
          <a:prstGeom prst="rect">
            <a:avLst/>
          </a:prstGeom>
        </p:spPr>
      </p:pic>
      <p:sp>
        <p:nvSpPr>
          <p:cNvPr id="10" name="Rounded Rectangle 9"/>
          <p:cNvSpPr/>
          <p:nvPr/>
        </p:nvSpPr>
        <p:spPr>
          <a:xfrm>
            <a:off x="395537" y="5949280"/>
            <a:ext cx="1440160" cy="463819"/>
          </a:xfrm>
          <a:prstGeom prst="roundRect">
            <a:avLst/>
          </a:prstGeom>
          <a:solidFill>
            <a:schemeClr val="accent1">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Projections</a:t>
            </a:r>
            <a:endParaRPr lang="en-SG" dirty="0"/>
          </a:p>
        </p:txBody>
      </p:sp>
      <p:sp>
        <p:nvSpPr>
          <p:cNvPr id="12" name="Rounded Rectangle 11"/>
          <p:cNvSpPr/>
          <p:nvPr/>
        </p:nvSpPr>
        <p:spPr>
          <a:xfrm>
            <a:off x="1907704" y="5954196"/>
            <a:ext cx="1440160" cy="4638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GAP</a:t>
            </a:r>
            <a:endParaRPr lang="en-SG" dirty="0"/>
          </a:p>
        </p:txBody>
      </p:sp>
      <p:sp>
        <p:nvSpPr>
          <p:cNvPr id="13" name="Rounded Rectangle 12"/>
          <p:cNvSpPr/>
          <p:nvPr/>
        </p:nvSpPr>
        <p:spPr>
          <a:xfrm>
            <a:off x="3491880" y="5949280"/>
            <a:ext cx="1440160" cy="46381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Rhetoric</a:t>
            </a:r>
            <a:endParaRPr lang="en-SG" dirty="0"/>
          </a:p>
        </p:txBody>
      </p:sp>
      <p:sp>
        <p:nvSpPr>
          <p:cNvPr id="9" name="Rounded Rectangle 8"/>
          <p:cNvSpPr/>
          <p:nvPr/>
        </p:nvSpPr>
        <p:spPr>
          <a:xfrm>
            <a:off x="6156176" y="2636912"/>
            <a:ext cx="1224136" cy="79208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17" name="Rounded Rectangle 16"/>
          <p:cNvSpPr/>
          <p:nvPr/>
        </p:nvSpPr>
        <p:spPr>
          <a:xfrm>
            <a:off x="6084168" y="4179848"/>
            <a:ext cx="1224136" cy="79208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pic>
        <p:nvPicPr>
          <p:cNvPr id="11" name="Picture 10"/>
          <p:cNvPicPr>
            <a:picLocks noChangeAspect="1"/>
          </p:cNvPicPr>
          <p:nvPr/>
        </p:nvPicPr>
        <p:blipFill rotWithShape="1">
          <a:blip r:embed="rId4"/>
          <a:srcRect b="23525"/>
          <a:stretch/>
        </p:blipFill>
        <p:spPr>
          <a:xfrm>
            <a:off x="172294" y="815693"/>
            <a:ext cx="4183681" cy="1461179"/>
          </a:xfrm>
          <a:prstGeom prst="rect">
            <a:avLst/>
          </a:prstGeom>
        </p:spPr>
      </p:pic>
      <p:sp>
        <p:nvSpPr>
          <p:cNvPr id="14" name="Rectangle 13"/>
          <p:cNvSpPr/>
          <p:nvPr/>
        </p:nvSpPr>
        <p:spPr>
          <a:xfrm>
            <a:off x="0" y="1063338"/>
            <a:ext cx="89959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1.75%-2.25%</a:t>
            </a:r>
            <a:endParaRPr lang="en-SG" sz="1000" dirty="0">
              <a:solidFill>
                <a:srgbClr val="FF0000"/>
              </a:solidFill>
            </a:endParaRPr>
          </a:p>
        </p:txBody>
      </p:sp>
      <p:sp>
        <p:nvSpPr>
          <p:cNvPr id="15" name="Rectangle 14"/>
          <p:cNvSpPr/>
          <p:nvPr/>
        </p:nvSpPr>
        <p:spPr>
          <a:xfrm>
            <a:off x="967325" y="1082628"/>
            <a:ext cx="551023"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1.8%</a:t>
            </a:r>
            <a:endParaRPr lang="en-SG" sz="1000" dirty="0">
              <a:solidFill>
                <a:srgbClr val="FF0000"/>
              </a:solidFill>
            </a:endParaRPr>
          </a:p>
        </p:txBody>
      </p:sp>
      <p:sp>
        <p:nvSpPr>
          <p:cNvPr id="18" name="Rectangle 17"/>
          <p:cNvSpPr/>
          <p:nvPr/>
        </p:nvSpPr>
        <p:spPr>
          <a:xfrm>
            <a:off x="1772871" y="1082628"/>
            <a:ext cx="52170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3.7%</a:t>
            </a:r>
            <a:endParaRPr lang="en-SG" sz="1000" dirty="0">
              <a:solidFill>
                <a:srgbClr val="FF0000"/>
              </a:solidFill>
            </a:endParaRPr>
          </a:p>
        </p:txBody>
      </p:sp>
      <p:sp>
        <p:nvSpPr>
          <p:cNvPr id="19" name="Rectangle 18"/>
          <p:cNvSpPr/>
          <p:nvPr/>
        </p:nvSpPr>
        <p:spPr>
          <a:xfrm>
            <a:off x="2549096" y="1092866"/>
            <a:ext cx="52170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sym typeface="Wingdings" panose="05000000000000000000" pitchFamily="2" charset="2"/>
              </a:rPr>
              <a:t></a:t>
            </a:r>
            <a:r>
              <a:rPr lang="en-SG" sz="1000" dirty="0" smtClean="0">
                <a:solidFill>
                  <a:srgbClr val="FF0000"/>
                </a:solidFill>
                <a:sym typeface="Wingdings" panose="05000000000000000000" pitchFamily="2" charset="2"/>
              </a:rPr>
              <a:t>2019</a:t>
            </a:r>
            <a:endParaRPr lang="en-US" sz="1000" dirty="0" smtClean="0">
              <a:solidFill>
                <a:srgbClr val="FF0000"/>
              </a:solidFill>
              <a:sym typeface="Wingdings" panose="05000000000000000000" pitchFamily="2" charset="2"/>
            </a:endParaRPr>
          </a:p>
        </p:txBody>
      </p:sp>
      <p:sp>
        <p:nvSpPr>
          <p:cNvPr id="21" name="Rectangle 20"/>
          <p:cNvSpPr/>
          <p:nvPr/>
        </p:nvSpPr>
        <p:spPr>
          <a:xfrm>
            <a:off x="214456" y="2477832"/>
            <a:ext cx="4026451" cy="584775"/>
          </a:xfrm>
          <a:prstGeom prst="rect">
            <a:avLst/>
          </a:prstGeom>
          <a:solidFill>
            <a:srgbClr val="FEE2F0"/>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Squarely focus on Dual Mandate</a:t>
            </a:r>
          </a:p>
          <a:p>
            <a:r>
              <a:rPr lang="en-US" sz="1600" dirty="0" smtClean="0">
                <a:solidFill>
                  <a:srgbClr val="002060"/>
                </a:solidFill>
                <a:latin typeface="Times New Roman" panose="02020603050405020304" pitchFamily="18" charset="0"/>
                <a:ea typeface="MS Mincho" panose="02020609040205080304" pitchFamily="49" charset="-128"/>
              </a:rPr>
              <a:t>- Fed Chair Powell </a:t>
            </a:r>
            <a:endParaRPr lang="en-SG" sz="1600" dirty="0"/>
          </a:p>
        </p:txBody>
      </p:sp>
      <p:sp>
        <p:nvSpPr>
          <p:cNvPr id="22" name="Rectangle 21"/>
          <p:cNvSpPr/>
          <p:nvPr/>
        </p:nvSpPr>
        <p:spPr>
          <a:xfrm>
            <a:off x="172294" y="3371431"/>
            <a:ext cx="4067869" cy="584775"/>
          </a:xfrm>
          <a:prstGeom prst="rect">
            <a:avLst/>
          </a:prstGeom>
          <a:solidFill>
            <a:schemeClr val="accent1">
              <a:lumMod val="60000"/>
              <a:lumOff val="40000"/>
            </a:schemeClr>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 ∆r = </a:t>
            </a:r>
          </a:p>
          <a:p>
            <a:r>
              <a:rPr lang="en-US" sz="1600" dirty="0" smtClean="0">
                <a:solidFill>
                  <a:srgbClr val="002060"/>
                </a:solidFill>
                <a:latin typeface="Times New Roman" panose="02020603050405020304" pitchFamily="18" charset="0"/>
                <a:ea typeface="MS Mincho" panose="02020609040205080304" pitchFamily="49" charset="-128"/>
              </a:rPr>
              <a:t>Weight*∆inflation + Weight*∆unemployment</a:t>
            </a:r>
            <a:endParaRPr lang="en-SG" sz="1600" dirty="0"/>
          </a:p>
        </p:txBody>
      </p:sp>
      <p:sp>
        <p:nvSpPr>
          <p:cNvPr id="23" name="Rectangle 22"/>
          <p:cNvSpPr/>
          <p:nvPr/>
        </p:nvSpPr>
        <p:spPr>
          <a:xfrm>
            <a:off x="193746" y="4475822"/>
            <a:ext cx="4067869" cy="338554"/>
          </a:xfrm>
          <a:prstGeom prst="rect">
            <a:avLst/>
          </a:prstGeom>
          <a:solidFill>
            <a:schemeClr val="accent2">
              <a:lumMod val="60000"/>
              <a:lumOff val="40000"/>
            </a:schemeClr>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Projections conditional on policy paths? </a:t>
            </a:r>
            <a:endParaRPr lang="en-SG" sz="1600" dirty="0"/>
          </a:p>
        </p:txBody>
      </p:sp>
    </p:spTree>
    <p:extLst>
      <p:ext uri="{BB962C8B-B14F-4D97-AF65-F5344CB8AC3E}">
        <p14:creationId xmlns:p14="http://schemas.microsoft.com/office/powerpoint/2010/main" val="8650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smtClean="0">
                <a:solidFill>
                  <a:schemeClr val="tx1"/>
                </a:solidFill>
              </a:rPr>
              <a:t>September </a:t>
            </a:r>
            <a:r>
              <a:rPr lang="en-US" sz="1800" dirty="0">
                <a:solidFill>
                  <a:schemeClr val="tx1"/>
                </a:solidFill>
              </a:rPr>
              <a:t>FOMC: The First Step: Quantitative (Dot Plot) and Qualitative (Rhetoric) Easing Signals </a:t>
            </a:r>
            <a:endParaRPr lang="en-US" sz="1600" b="0" i="1" dirty="0">
              <a:solidFill>
                <a:srgbClr val="0070C0"/>
              </a:solidFill>
            </a:endParaRPr>
          </a:p>
        </p:txBody>
      </p:sp>
      <p:sp>
        <p:nvSpPr>
          <p:cNvPr id="6" name="Rounded Rectangle 5"/>
          <p:cNvSpPr/>
          <p:nvPr/>
        </p:nvSpPr>
        <p:spPr>
          <a:xfrm>
            <a:off x="395537" y="5949280"/>
            <a:ext cx="1440160" cy="4638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Projections</a:t>
            </a:r>
            <a:endParaRPr lang="en-SG" dirty="0"/>
          </a:p>
        </p:txBody>
      </p:sp>
      <p:sp>
        <p:nvSpPr>
          <p:cNvPr id="8" name="Rounded Rectangle 7"/>
          <p:cNvSpPr/>
          <p:nvPr/>
        </p:nvSpPr>
        <p:spPr>
          <a:xfrm>
            <a:off x="1907704" y="5954196"/>
            <a:ext cx="1440160" cy="4638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GAP</a:t>
            </a:r>
            <a:endParaRPr lang="en-SG" dirty="0"/>
          </a:p>
        </p:txBody>
      </p:sp>
      <p:sp>
        <p:nvSpPr>
          <p:cNvPr id="15" name="Rounded Rectangle 14"/>
          <p:cNvSpPr/>
          <p:nvPr/>
        </p:nvSpPr>
        <p:spPr>
          <a:xfrm>
            <a:off x="3491880" y="5949280"/>
            <a:ext cx="1440160" cy="463819"/>
          </a:xfrm>
          <a:prstGeom prst="roundRect">
            <a:avLst/>
          </a:prstGeom>
          <a:solidFill>
            <a:schemeClr val="accent1">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Rhetoric</a:t>
            </a:r>
            <a:endParaRPr lang="en-SG" dirty="0"/>
          </a:p>
        </p:txBody>
      </p:sp>
      <p:pic>
        <p:nvPicPr>
          <p:cNvPr id="9" name="Picture 8"/>
          <p:cNvPicPr>
            <a:picLocks noChangeAspect="1"/>
          </p:cNvPicPr>
          <p:nvPr/>
        </p:nvPicPr>
        <p:blipFill>
          <a:blip r:embed="rId3"/>
          <a:stretch>
            <a:fillRect/>
          </a:stretch>
        </p:blipFill>
        <p:spPr>
          <a:xfrm>
            <a:off x="19834" y="829619"/>
            <a:ext cx="1671846" cy="1794581"/>
          </a:xfrm>
          <a:prstGeom prst="rect">
            <a:avLst/>
          </a:prstGeom>
        </p:spPr>
      </p:pic>
      <p:sp>
        <p:nvSpPr>
          <p:cNvPr id="10" name="Rectangle 9"/>
          <p:cNvSpPr/>
          <p:nvPr/>
        </p:nvSpPr>
        <p:spPr>
          <a:xfrm>
            <a:off x="1691680" y="1239617"/>
            <a:ext cx="3456384" cy="1200329"/>
          </a:xfrm>
          <a:prstGeom prst="rect">
            <a:avLst/>
          </a:prstGeom>
        </p:spPr>
        <p:txBody>
          <a:bodyPr wrap="square">
            <a:spAutoFit/>
          </a:bodyPr>
          <a:lstStyle/>
          <a:p>
            <a:r>
              <a:rPr lang="en-US" dirty="0">
                <a:solidFill>
                  <a:srgbClr val="002060"/>
                </a:solidFill>
                <a:latin typeface="Times New Roman" panose="02020603050405020304" pitchFamily="18" charset="0"/>
                <a:ea typeface="MS Mincho" panose="02020609040205080304" pitchFamily="49" charset="-128"/>
              </a:rPr>
              <a:t>Fed “</a:t>
            </a:r>
            <a:r>
              <a:rPr lang="en-US" b="1" i="1" dirty="0">
                <a:solidFill>
                  <a:srgbClr val="0070C0"/>
                </a:solidFill>
                <a:latin typeface="Times New Roman" panose="02020603050405020304" pitchFamily="18" charset="0"/>
                <a:ea typeface="MS Mincho" panose="02020609040205080304" pitchFamily="49" charset="-128"/>
              </a:rPr>
              <a:t>do(</a:t>
            </a:r>
            <a:r>
              <a:rPr lang="en-US" b="1" i="1" dirty="0" err="1">
                <a:solidFill>
                  <a:srgbClr val="0070C0"/>
                </a:solidFill>
                <a:latin typeface="Times New Roman" panose="02020603050405020304" pitchFamily="18" charset="0"/>
                <a:ea typeface="MS Mincho" panose="02020609040205080304" pitchFamily="49" charset="-128"/>
              </a:rPr>
              <a:t>es</a:t>
            </a:r>
            <a:r>
              <a:rPr lang="en-US" b="1" i="1" dirty="0">
                <a:solidFill>
                  <a:srgbClr val="0070C0"/>
                </a:solidFill>
                <a:latin typeface="Times New Roman" panose="02020603050405020304" pitchFamily="18" charset="0"/>
                <a:ea typeface="MS Mincho" panose="02020609040205080304" pitchFamily="49" charset="-128"/>
              </a:rPr>
              <a:t>) not seek or welcome further cooling in labor market conditions</a:t>
            </a:r>
            <a:r>
              <a:rPr lang="en-US" dirty="0" smtClean="0">
                <a:solidFill>
                  <a:srgbClr val="002060"/>
                </a:solidFill>
                <a:latin typeface="Times New Roman" panose="02020603050405020304" pitchFamily="18" charset="0"/>
                <a:ea typeface="MS Mincho" panose="02020609040205080304" pitchFamily="49" charset="-128"/>
              </a:rPr>
              <a:t>”</a:t>
            </a:r>
          </a:p>
          <a:p>
            <a:r>
              <a:rPr lang="en-US" dirty="0" smtClean="0">
                <a:solidFill>
                  <a:srgbClr val="002060"/>
                </a:solidFill>
                <a:latin typeface="Times New Roman" panose="02020603050405020304" pitchFamily="18" charset="0"/>
                <a:ea typeface="MS Mincho" panose="02020609040205080304" pitchFamily="49" charset="-128"/>
              </a:rPr>
              <a:t>- Fed Chair Powell at Jackson Hole </a:t>
            </a:r>
            <a:endParaRPr lang="en-SG" dirty="0"/>
          </a:p>
        </p:txBody>
      </p:sp>
      <p:sp>
        <p:nvSpPr>
          <p:cNvPr id="12" name="Rectangle 11"/>
          <p:cNvSpPr/>
          <p:nvPr/>
        </p:nvSpPr>
        <p:spPr>
          <a:xfrm>
            <a:off x="-712" y="3506976"/>
            <a:ext cx="3947561" cy="861774"/>
          </a:xfrm>
          <a:prstGeom prst="rect">
            <a:avLst/>
          </a:prstGeom>
          <a:solidFill>
            <a:srgbClr val="FEE2F0"/>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No one should look at the 50bps cut and think that this is the new pace. </a:t>
            </a:r>
          </a:p>
          <a:p>
            <a:r>
              <a:rPr lang="en-US" sz="1600" dirty="0" smtClean="0">
                <a:solidFill>
                  <a:srgbClr val="002060"/>
                </a:solidFill>
                <a:latin typeface="Times New Roman" panose="02020603050405020304" pitchFamily="18" charset="0"/>
                <a:ea typeface="MS Mincho" panose="02020609040205080304" pitchFamily="49" charset="-128"/>
              </a:rPr>
              <a:t>- Fed Chair Powell </a:t>
            </a:r>
            <a:endParaRPr lang="en-SG" sz="1600" dirty="0"/>
          </a:p>
        </p:txBody>
      </p:sp>
      <p:sp>
        <p:nvSpPr>
          <p:cNvPr id="13" name="Rectangle 12"/>
          <p:cNvSpPr/>
          <p:nvPr/>
        </p:nvSpPr>
        <p:spPr>
          <a:xfrm>
            <a:off x="-23633" y="4604426"/>
            <a:ext cx="3947561" cy="861774"/>
          </a:xfrm>
          <a:prstGeom prst="rect">
            <a:avLst/>
          </a:prstGeom>
          <a:solidFill>
            <a:srgbClr val="E1FFE7"/>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Dot plot projections are not policy plans Fed will </a:t>
            </a:r>
            <a:r>
              <a:rPr lang="en-US" sz="1600" b="1" dirty="0" smtClean="0">
                <a:solidFill>
                  <a:srgbClr val="002060"/>
                </a:solidFill>
                <a:latin typeface="Times New Roman" panose="02020603050405020304" pitchFamily="18" charset="0"/>
                <a:ea typeface="MS Mincho" panose="02020609040205080304" pitchFamily="49" charset="-128"/>
              </a:rPr>
              <a:t>move as fast or as slow as needed</a:t>
            </a:r>
            <a:r>
              <a:rPr lang="en-US" sz="1600" dirty="0" smtClean="0">
                <a:solidFill>
                  <a:srgbClr val="002060"/>
                </a:solidFill>
                <a:latin typeface="Times New Roman" panose="02020603050405020304" pitchFamily="18" charset="0"/>
                <a:ea typeface="MS Mincho" panose="02020609040205080304" pitchFamily="49" charset="-128"/>
              </a:rPr>
              <a:t>.</a:t>
            </a:r>
          </a:p>
          <a:p>
            <a:r>
              <a:rPr lang="en-US" sz="1600" dirty="0" smtClean="0">
                <a:solidFill>
                  <a:srgbClr val="002060"/>
                </a:solidFill>
                <a:latin typeface="Times New Roman" panose="02020603050405020304" pitchFamily="18" charset="0"/>
                <a:ea typeface="MS Mincho" panose="02020609040205080304" pitchFamily="49" charset="-128"/>
              </a:rPr>
              <a:t>- Fed Chair Powell </a:t>
            </a:r>
            <a:endParaRPr lang="en-SG" sz="1600" dirty="0"/>
          </a:p>
        </p:txBody>
      </p:sp>
      <p:sp>
        <p:nvSpPr>
          <p:cNvPr id="17" name="Rectangle 16"/>
          <p:cNvSpPr/>
          <p:nvPr/>
        </p:nvSpPr>
        <p:spPr>
          <a:xfrm>
            <a:off x="5053135" y="4581174"/>
            <a:ext cx="3947561" cy="584775"/>
          </a:xfrm>
          <a:prstGeom prst="rect">
            <a:avLst/>
          </a:prstGeom>
          <a:solidFill>
            <a:srgbClr val="E1FFE7"/>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We don’t think we are behind the curve</a:t>
            </a:r>
          </a:p>
          <a:p>
            <a:r>
              <a:rPr lang="en-US" sz="1600" dirty="0" smtClean="0">
                <a:solidFill>
                  <a:srgbClr val="002060"/>
                </a:solidFill>
                <a:latin typeface="Times New Roman" panose="02020603050405020304" pitchFamily="18" charset="0"/>
                <a:ea typeface="MS Mincho" panose="02020609040205080304" pitchFamily="49" charset="-128"/>
              </a:rPr>
              <a:t>- Fed Chair Powell </a:t>
            </a:r>
            <a:endParaRPr lang="en-SG" sz="1600" dirty="0"/>
          </a:p>
        </p:txBody>
      </p:sp>
      <p:sp>
        <p:nvSpPr>
          <p:cNvPr id="18" name="Rectangle 17"/>
          <p:cNvSpPr/>
          <p:nvPr/>
        </p:nvSpPr>
        <p:spPr>
          <a:xfrm>
            <a:off x="5069531" y="3506976"/>
            <a:ext cx="3947561" cy="584775"/>
          </a:xfrm>
          <a:prstGeom prst="rect">
            <a:avLst/>
          </a:prstGeom>
          <a:solidFill>
            <a:srgbClr val="FEE2F0"/>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Notable step down in payroll gains. </a:t>
            </a:r>
          </a:p>
          <a:p>
            <a:r>
              <a:rPr lang="en-US" sz="1600" dirty="0" smtClean="0">
                <a:solidFill>
                  <a:srgbClr val="002060"/>
                </a:solidFill>
                <a:latin typeface="Times New Roman" panose="02020603050405020304" pitchFamily="18" charset="0"/>
                <a:ea typeface="MS Mincho" panose="02020609040205080304" pitchFamily="49" charset="-128"/>
              </a:rPr>
              <a:t>- Fed Chair Powell </a:t>
            </a:r>
            <a:endParaRPr lang="en-SG" sz="1600" dirty="0"/>
          </a:p>
        </p:txBody>
      </p:sp>
      <p:sp>
        <p:nvSpPr>
          <p:cNvPr id="19" name="Rectangle 18"/>
          <p:cNvSpPr/>
          <p:nvPr/>
        </p:nvSpPr>
        <p:spPr>
          <a:xfrm>
            <a:off x="5796136" y="1285898"/>
            <a:ext cx="3220957" cy="584775"/>
          </a:xfrm>
          <a:prstGeom prst="rect">
            <a:avLst/>
          </a:prstGeom>
          <a:solidFill>
            <a:srgbClr val="FEE2F0"/>
          </a:solidFill>
        </p:spPr>
        <p:txBody>
          <a:bodyPr wrap="square">
            <a:spAutoFit/>
          </a:bodyPr>
          <a:lstStyle/>
          <a:p>
            <a:r>
              <a:rPr lang="en-US" sz="1600" dirty="0" smtClean="0">
                <a:solidFill>
                  <a:srgbClr val="002060"/>
                </a:solidFill>
                <a:latin typeface="Times New Roman" panose="02020603050405020304" pitchFamily="18" charset="0"/>
                <a:ea typeface="MS Mincho" panose="02020609040205080304" pitchFamily="49" charset="-128"/>
              </a:rPr>
              <a:t>Broad Support for today’s decision. </a:t>
            </a:r>
          </a:p>
          <a:p>
            <a:r>
              <a:rPr lang="en-US" sz="1600" dirty="0" smtClean="0">
                <a:solidFill>
                  <a:srgbClr val="002060"/>
                </a:solidFill>
                <a:latin typeface="Times New Roman" panose="02020603050405020304" pitchFamily="18" charset="0"/>
                <a:ea typeface="MS Mincho" panose="02020609040205080304" pitchFamily="49" charset="-128"/>
              </a:rPr>
              <a:t>- Fed Chair Powell </a:t>
            </a:r>
            <a:endParaRPr lang="en-SG" sz="1600" dirty="0"/>
          </a:p>
        </p:txBody>
      </p:sp>
    </p:spTree>
    <p:extLst>
      <p:ext uri="{BB962C8B-B14F-4D97-AF65-F5344CB8AC3E}">
        <p14:creationId xmlns:p14="http://schemas.microsoft.com/office/powerpoint/2010/main" val="481396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38872" y="922912"/>
            <a:ext cx="6469713" cy="4059716"/>
          </a:xfrm>
          <a:prstGeom prst="rect">
            <a:avLst/>
          </a:prstGeom>
        </p:spPr>
      </p:pic>
      <p:sp>
        <p:nvSpPr>
          <p:cNvPr id="2" name="Title 1"/>
          <p:cNvSpPr>
            <a:spLocks noGrp="1"/>
          </p:cNvSpPr>
          <p:nvPr>
            <p:ph type="title"/>
          </p:nvPr>
        </p:nvSpPr>
        <p:spPr/>
        <p:txBody>
          <a:bodyPr>
            <a:normAutofit/>
          </a:bodyPr>
          <a:lstStyle/>
          <a:p>
            <a:r>
              <a:rPr lang="en-US" sz="1800" dirty="0" smtClean="0">
                <a:solidFill>
                  <a:schemeClr val="tx1"/>
                </a:solidFill>
              </a:rPr>
              <a:t>US </a:t>
            </a:r>
            <a:r>
              <a:rPr lang="en-US" sz="1800" dirty="0">
                <a:solidFill>
                  <a:schemeClr val="tx1"/>
                </a:solidFill>
              </a:rPr>
              <a:t>Jobs: SAHM rule Panic? </a:t>
            </a:r>
            <a:endParaRPr lang="en-US" sz="1600" b="0" i="1" dirty="0">
              <a:solidFill>
                <a:srgbClr val="0070C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sp>
        <p:nvSpPr>
          <p:cNvPr id="12" name="TextBox 11"/>
          <p:cNvSpPr txBox="1"/>
          <p:nvPr/>
        </p:nvSpPr>
        <p:spPr>
          <a:xfrm>
            <a:off x="5364088" y="1556792"/>
            <a:ext cx="936104" cy="1169551"/>
          </a:xfrm>
          <a:prstGeom prst="rect">
            <a:avLst/>
          </a:prstGeom>
          <a:noFill/>
          <a:ln>
            <a:noFill/>
          </a:ln>
        </p:spPr>
        <p:txBody>
          <a:bodyPr wrap="square" rtlCol="0">
            <a:spAutoFit/>
          </a:bodyPr>
          <a:lstStyle/>
          <a:p>
            <a:r>
              <a:rPr lang="en-US" sz="1000" dirty="0" smtClean="0">
                <a:solidFill>
                  <a:srgbClr val="7030A0"/>
                </a:solidFill>
              </a:rPr>
              <a:t>US recession fears triggered suggests fragility of “Goldilocks” assumptions.</a:t>
            </a:r>
            <a:endParaRPr lang="en-SG" sz="1000" dirty="0">
              <a:solidFill>
                <a:srgbClr val="7030A0"/>
              </a:solidFill>
            </a:endParaRPr>
          </a:p>
        </p:txBody>
      </p:sp>
      <p:pic>
        <p:nvPicPr>
          <p:cNvPr id="5" name="Picture 4"/>
          <p:cNvPicPr>
            <a:picLocks noChangeAspect="1"/>
          </p:cNvPicPr>
          <p:nvPr/>
        </p:nvPicPr>
        <p:blipFill>
          <a:blip r:embed="rId4"/>
          <a:stretch>
            <a:fillRect/>
          </a:stretch>
        </p:blipFill>
        <p:spPr>
          <a:xfrm>
            <a:off x="6703598" y="3900391"/>
            <a:ext cx="2473240" cy="1199562"/>
          </a:xfrm>
          <a:prstGeom prst="rect">
            <a:avLst/>
          </a:prstGeom>
        </p:spPr>
      </p:pic>
      <p:pic>
        <p:nvPicPr>
          <p:cNvPr id="8" name="Picture 7"/>
          <p:cNvPicPr>
            <a:picLocks noChangeAspect="1"/>
          </p:cNvPicPr>
          <p:nvPr/>
        </p:nvPicPr>
        <p:blipFill>
          <a:blip r:embed="rId5"/>
          <a:stretch>
            <a:fillRect/>
          </a:stretch>
        </p:blipFill>
        <p:spPr>
          <a:xfrm>
            <a:off x="6592202" y="1052736"/>
            <a:ext cx="2562662" cy="2847655"/>
          </a:xfrm>
          <a:prstGeom prst="rect">
            <a:avLst/>
          </a:prstGeom>
        </p:spPr>
      </p:pic>
      <p:pic>
        <p:nvPicPr>
          <p:cNvPr id="9" name="Picture 8"/>
          <p:cNvPicPr>
            <a:picLocks noChangeAspect="1"/>
          </p:cNvPicPr>
          <p:nvPr/>
        </p:nvPicPr>
        <p:blipFill>
          <a:blip r:embed="rId6"/>
          <a:stretch>
            <a:fillRect/>
          </a:stretch>
        </p:blipFill>
        <p:spPr>
          <a:xfrm>
            <a:off x="0" y="4982628"/>
            <a:ext cx="6791281" cy="1614724"/>
          </a:xfrm>
          <a:prstGeom prst="rect">
            <a:avLst/>
          </a:prstGeom>
        </p:spPr>
      </p:pic>
      <p:sp>
        <p:nvSpPr>
          <p:cNvPr id="16" name="Rectangle 15"/>
          <p:cNvSpPr/>
          <p:nvPr/>
        </p:nvSpPr>
        <p:spPr>
          <a:xfrm>
            <a:off x="6791281" y="5082927"/>
            <a:ext cx="1526380" cy="276999"/>
          </a:xfrm>
          <a:prstGeom prst="rect">
            <a:avLst/>
          </a:prstGeom>
        </p:spPr>
        <p:txBody>
          <a:bodyPr wrap="none">
            <a:spAutoFit/>
          </a:bodyPr>
          <a:lstStyle/>
          <a:p>
            <a:r>
              <a:rPr lang="en-SG" sz="1200" b="1" dirty="0">
                <a:solidFill>
                  <a:srgbClr val="202122"/>
                </a:solidFill>
                <a:latin typeface="Arial" panose="020B0604020202020204" pitchFamily="34" charset="0"/>
              </a:rPr>
              <a:t>Claudia Rae </a:t>
            </a:r>
            <a:r>
              <a:rPr lang="en-SG" sz="1200" b="1" dirty="0" err="1">
                <a:solidFill>
                  <a:srgbClr val="202122"/>
                </a:solidFill>
                <a:latin typeface="Arial" panose="020B0604020202020204" pitchFamily="34" charset="0"/>
              </a:rPr>
              <a:t>Sahm</a:t>
            </a:r>
            <a:endParaRPr lang="en-SG" sz="1200" dirty="0"/>
          </a:p>
        </p:txBody>
      </p:sp>
    </p:spTree>
    <p:extLst>
      <p:ext uri="{BB962C8B-B14F-4D97-AF65-F5344CB8AC3E}">
        <p14:creationId xmlns:p14="http://schemas.microsoft.com/office/powerpoint/2010/main" val="4110120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US </a:t>
            </a:r>
            <a:r>
              <a:rPr lang="en-US" sz="1800" dirty="0">
                <a:solidFill>
                  <a:schemeClr val="tx1"/>
                </a:solidFill>
              </a:rPr>
              <a:t>Jobs: SAHM rule Panic? </a:t>
            </a:r>
            <a:endParaRPr lang="en-US" sz="1600" b="0" i="1" dirty="0">
              <a:solidFill>
                <a:srgbClr val="0070C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pic>
        <p:nvPicPr>
          <p:cNvPr id="3" name="Picture 2"/>
          <p:cNvPicPr>
            <a:picLocks noChangeAspect="1"/>
          </p:cNvPicPr>
          <p:nvPr/>
        </p:nvPicPr>
        <p:blipFill>
          <a:blip r:embed="rId3"/>
          <a:stretch>
            <a:fillRect/>
          </a:stretch>
        </p:blipFill>
        <p:spPr>
          <a:xfrm>
            <a:off x="4740410" y="3649711"/>
            <a:ext cx="4296086" cy="2860117"/>
          </a:xfrm>
          <a:prstGeom prst="rect">
            <a:avLst/>
          </a:prstGeom>
        </p:spPr>
      </p:pic>
      <p:pic>
        <p:nvPicPr>
          <p:cNvPr id="4" name="Picture 3"/>
          <p:cNvPicPr>
            <a:picLocks noChangeAspect="1"/>
          </p:cNvPicPr>
          <p:nvPr/>
        </p:nvPicPr>
        <p:blipFill>
          <a:blip r:embed="rId4"/>
          <a:stretch>
            <a:fillRect/>
          </a:stretch>
        </p:blipFill>
        <p:spPr>
          <a:xfrm>
            <a:off x="68410" y="3869081"/>
            <a:ext cx="4575597" cy="2658028"/>
          </a:xfrm>
          <a:prstGeom prst="rect">
            <a:avLst/>
          </a:prstGeom>
        </p:spPr>
      </p:pic>
      <p:pic>
        <p:nvPicPr>
          <p:cNvPr id="8" name="Picture 7"/>
          <p:cNvPicPr>
            <a:picLocks noChangeAspect="1"/>
          </p:cNvPicPr>
          <p:nvPr/>
        </p:nvPicPr>
        <p:blipFill>
          <a:blip r:embed="rId5"/>
          <a:stretch>
            <a:fillRect/>
          </a:stretch>
        </p:blipFill>
        <p:spPr>
          <a:xfrm>
            <a:off x="3646680" y="4437112"/>
            <a:ext cx="767526" cy="270891"/>
          </a:xfrm>
          <a:prstGeom prst="rect">
            <a:avLst/>
          </a:prstGeom>
        </p:spPr>
      </p:pic>
      <p:pic>
        <p:nvPicPr>
          <p:cNvPr id="9" name="Picture 8"/>
          <p:cNvPicPr>
            <a:picLocks noChangeAspect="1"/>
          </p:cNvPicPr>
          <p:nvPr/>
        </p:nvPicPr>
        <p:blipFill>
          <a:blip r:embed="rId6"/>
          <a:stretch>
            <a:fillRect/>
          </a:stretch>
        </p:blipFill>
        <p:spPr>
          <a:xfrm>
            <a:off x="68411" y="839627"/>
            <a:ext cx="4671999" cy="2994115"/>
          </a:xfrm>
          <a:prstGeom prst="rect">
            <a:avLst/>
          </a:prstGeom>
        </p:spPr>
      </p:pic>
      <p:pic>
        <p:nvPicPr>
          <p:cNvPr id="11" name="Picture 10"/>
          <p:cNvPicPr>
            <a:picLocks noChangeAspect="1"/>
          </p:cNvPicPr>
          <p:nvPr/>
        </p:nvPicPr>
        <p:blipFill>
          <a:blip r:embed="rId7"/>
          <a:stretch>
            <a:fillRect/>
          </a:stretch>
        </p:blipFill>
        <p:spPr>
          <a:xfrm>
            <a:off x="4860033" y="817446"/>
            <a:ext cx="4259574" cy="2839716"/>
          </a:xfrm>
          <a:prstGeom prst="rect">
            <a:avLst/>
          </a:prstGeom>
        </p:spPr>
      </p:pic>
      <p:sp>
        <p:nvSpPr>
          <p:cNvPr id="12" name="TextBox 11"/>
          <p:cNvSpPr txBox="1"/>
          <p:nvPr/>
        </p:nvSpPr>
        <p:spPr>
          <a:xfrm>
            <a:off x="3275856" y="1121252"/>
            <a:ext cx="936104" cy="707886"/>
          </a:xfrm>
          <a:prstGeom prst="rect">
            <a:avLst/>
          </a:prstGeom>
          <a:noFill/>
          <a:ln>
            <a:solidFill>
              <a:srgbClr val="FF0000"/>
            </a:solidFill>
          </a:ln>
        </p:spPr>
        <p:txBody>
          <a:bodyPr wrap="square" rtlCol="0">
            <a:spAutoFit/>
          </a:bodyPr>
          <a:lstStyle/>
          <a:p>
            <a:r>
              <a:rPr lang="en-US" sz="1000" dirty="0" smtClean="0">
                <a:solidFill>
                  <a:srgbClr val="7030A0"/>
                </a:solidFill>
              </a:rPr>
              <a:t>Downward revisions to prior 2 months: -86k</a:t>
            </a:r>
            <a:endParaRPr lang="en-SG" sz="1000" dirty="0">
              <a:solidFill>
                <a:srgbClr val="7030A0"/>
              </a:solidFill>
            </a:endParaRPr>
          </a:p>
        </p:txBody>
      </p:sp>
      <p:sp>
        <p:nvSpPr>
          <p:cNvPr id="13" name="TextBox 12"/>
          <p:cNvSpPr txBox="1"/>
          <p:nvPr/>
        </p:nvSpPr>
        <p:spPr>
          <a:xfrm>
            <a:off x="1811301" y="1072689"/>
            <a:ext cx="1344931" cy="553998"/>
          </a:xfrm>
          <a:prstGeom prst="rect">
            <a:avLst/>
          </a:prstGeom>
          <a:noFill/>
          <a:ln>
            <a:solidFill>
              <a:srgbClr val="FF0000"/>
            </a:solidFill>
          </a:ln>
        </p:spPr>
        <p:txBody>
          <a:bodyPr wrap="square" rtlCol="0">
            <a:spAutoFit/>
          </a:bodyPr>
          <a:lstStyle/>
          <a:p>
            <a:r>
              <a:rPr lang="en-US" sz="1000" dirty="0" smtClean="0">
                <a:solidFill>
                  <a:srgbClr val="7030A0"/>
                </a:solidFill>
              </a:rPr>
              <a:t>Downward revisions to March 23 to 24: -818k</a:t>
            </a:r>
            <a:endParaRPr lang="en-SG" sz="1000" dirty="0">
              <a:solidFill>
                <a:srgbClr val="7030A0"/>
              </a:solidFill>
            </a:endParaRPr>
          </a:p>
        </p:txBody>
      </p:sp>
    </p:spTree>
    <p:extLst>
      <p:ext uri="{BB962C8B-B14F-4D97-AF65-F5344CB8AC3E}">
        <p14:creationId xmlns:p14="http://schemas.microsoft.com/office/powerpoint/2010/main" val="3280125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US </a:t>
            </a:r>
            <a:r>
              <a:rPr lang="en-US" sz="1800" dirty="0">
                <a:solidFill>
                  <a:schemeClr val="tx1"/>
                </a:solidFill>
              </a:rPr>
              <a:t>CPI: Further Progress: Sufficient or Not</a:t>
            </a:r>
            <a:r>
              <a:rPr lang="en-US" sz="1800" dirty="0" smtClean="0">
                <a:solidFill>
                  <a:schemeClr val="tx1"/>
                </a:solidFill>
              </a:rPr>
              <a:t>??</a:t>
            </a:r>
            <a:endParaRPr lang="en-US" sz="1600" b="0" i="1" dirty="0">
              <a:solidFill>
                <a:srgbClr val="0070C0"/>
              </a:solidFill>
            </a:endParaRPr>
          </a:p>
        </p:txBody>
      </p:sp>
      <p:sp>
        <p:nvSpPr>
          <p:cNvPr id="6" name="Rectangle 5"/>
          <p:cNvSpPr/>
          <p:nvPr/>
        </p:nvSpPr>
        <p:spPr>
          <a:xfrm>
            <a:off x="3447085" y="1017904"/>
            <a:ext cx="831247" cy="192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pic>
        <p:nvPicPr>
          <p:cNvPr id="4" name="Picture 3"/>
          <p:cNvPicPr>
            <a:picLocks noChangeAspect="1"/>
          </p:cNvPicPr>
          <p:nvPr/>
        </p:nvPicPr>
        <p:blipFill>
          <a:blip r:embed="rId3"/>
          <a:stretch>
            <a:fillRect/>
          </a:stretch>
        </p:blipFill>
        <p:spPr>
          <a:xfrm>
            <a:off x="4812305" y="3482497"/>
            <a:ext cx="4266512" cy="28572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0" y="818297"/>
            <a:ext cx="4775511" cy="26789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750" y="825600"/>
            <a:ext cx="4356067" cy="264749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81" y="3497242"/>
            <a:ext cx="4775511" cy="2816287"/>
          </a:xfrm>
          <a:prstGeom prst="rect">
            <a:avLst/>
          </a:prstGeom>
        </p:spPr>
      </p:pic>
      <p:sp>
        <p:nvSpPr>
          <p:cNvPr id="9" name="Rectangle 8"/>
          <p:cNvSpPr/>
          <p:nvPr/>
        </p:nvSpPr>
        <p:spPr>
          <a:xfrm>
            <a:off x="1547664" y="796475"/>
            <a:ext cx="576064" cy="13176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10" name="Rectangle 9"/>
          <p:cNvSpPr/>
          <p:nvPr/>
        </p:nvSpPr>
        <p:spPr>
          <a:xfrm>
            <a:off x="6163096" y="803778"/>
            <a:ext cx="576064" cy="13176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11" name="Rectangle 10"/>
          <p:cNvSpPr/>
          <p:nvPr/>
        </p:nvSpPr>
        <p:spPr>
          <a:xfrm>
            <a:off x="0" y="5596860"/>
            <a:ext cx="1979712" cy="64388"/>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Tree>
    <p:extLst>
      <p:ext uri="{BB962C8B-B14F-4D97-AF65-F5344CB8AC3E}">
        <p14:creationId xmlns:p14="http://schemas.microsoft.com/office/powerpoint/2010/main" val="2985917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UST Yields: The Usual Bull Steepening</a:t>
            </a:r>
            <a:endParaRPr lang="en-US" sz="1600" b="0" i="1" dirty="0">
              <a:solidFill>
                <a:srgbClr val="0070C0"/>
              </a:solidFill>
            </a:endParaRPr>
          </a:p>
        </p:txBody>
      </p:sp>
      <p:sp>
        <p:nvSpPr>
          <p:cNvPr id="6" name="Rectangle 5"/>
          <p:cNvSpPr/>
          <p:nvPr/>
        </p:nvSpPr>
        <p:spPr>
          <a:xfrm>
            <a:off x="3447085" y="1017904"/>
            <a:ext cx="831247" cy="192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pic>
        <p:nvPicPr>
          <p:cNvPr id="12" name="Picture 11"/>
          <p:cNvPicPr>
            <a:picLocks noChangeAspect="1"/>
          </p:cNvPicPr>
          <p:nvPr/>
        </p:nvPicPr>
        <p:blipFill>
          <a:blip r:embed="rId3"/>
          <a:stretch>
            <a:fillRect/>
          </a:stretch>
        </p:blipFill>
        <p:spPr>
          <a:xfrm>
            <a:off x="89193" y="999695"/>
            <a:ext cx="9054807" cy="5439172"/>
          </a:xfrm>
          <a:prstGeom prst="rect">
            <a:avLst/>
          </a:prstGeom>
        </p:spPr>
      </p:pic>
    </p:spTree>
    <p:extLst>
      <p:ext uri="{BB962C8B-B14F-4D97-AF65-F5344CB8AC3E}">
        <p14:creationId xmlns:p14="http://schemas.microsoft.com/office/powerpoint/2010/main" val="3477385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60237-Mizuho-FF-PPT-Template-Panacee-A4">
  <a:themeElements>
    <a:clrScheme name="Future Frame">
      <a:dk1>
        <a:srgbClr val="000000"/>
      </a:dk1>
      <a:lt1>
        <a:srgbClr val="FFFFFF"/>
      </a:lt1>
      <a:dk2>
        <a:srgbClr val="140078"/>
      </a:dk2>
      <a:lt2>
        <a:srgbClr val="CCCCCC"/>
      </a:lt2>
      <a:accent1>
        <a:srgbClr val="85C0DB"/>
      </a:accent1>
      <a:accent2>
        <a:srgbClr val="E9C45C"/>
      </a:accent2>
      <a:accent3>
        <a:srgbClr val="8EBA69"/>
      </a:accent3>
      <a:accent4>
        <a:srgbClr val="FF9797"/>
      </a:accent4>
      <a:accent5>
        <a:srgbClr val="A791B3"/>
      </a:accent5>
      <a:accent6>
        <a:srgbClr val="EB9864"/>
      </a:accent6>
      <a:hlink>
        <a:srgbClr val="006FBC"/>
      </a:hlink>
      <a:folHlink>
        <a:srgbClr val="00A5E3"/>
      </a:folHlink>
    </a:clrScheme>
    <a:fontScheme name="Mizuho 2016">
      <a:majorFont>
        <a:latin typeface="Arial"/>
        <a:ea typeface="MS PGothic"/>
        <a:cs typeface="Arial"/>
      </a:majorFont>
      <a:minorFont>
        <a:latin typeface="Arial"/>
        <a:ea typeface="MS PGothic"/>
        <a:cs typeface="Arial"/>
      </a:minorFont>
    </a:fontScheme>
    <a:fmtScheme name="Mizuho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ln>
          <a:solidFill>
            <a:schemeClr val="bg1">
              <a:lumMod val="50000"/>
            </a:schemeClr>
          </a:solidFill>
        </a:ln>
      </a:spPr>
      <a:bodyPr wrap="square" rtlCol="0">
        <a:spAutoFit/>
      </a:bodyPr>
      <a:lstStyle>
        <a:defPPr>
          <a:defRPr sz="1400" dirty="0"/>
        </a:defPPr>
      </a:lstStyle>
    </a:txDef>
  </a:objectDefaults>
  <a:extraClrSchemeLst/>
  <a:extLst>
    <a:ext uri="{05A4C25C-085E-4340-85A3-A5531E510DB2}">
      <thm15:themeFamily xmlns:thm15="http://schemas.microsoft.com/office/thememl/2012/main" name="160237-Mizuho-FF-PPT-Template-Panacee-A4-v12.potx" id="{4F088A2F-1C72-4473-B8B0-B9AF2AB4BA45}" vid="{77905348-0567-40CD-9A19-2A19487EDF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118455</TotalTime>
  <Words>10961</Words>
  <Application>Microsoft Office PowerPoint</Application>
  <PresentationFormat>On-screen Show (4:3)</PresentationFormat>
  <Paragraphs>673</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MS Mincho</vt:lpstr>
      <vt:lpstr>MS PGothic</vt:lpstr>
      <vt:lpstr>Yu Gothic</vt:lpstr>
      <vt:lpstr>Arial</vt:lpstr>
      <vt:lpstr>Arial Narrow</vt:lpstr>
      <vt:lpstr>Book Antiqua</vt:lpstr>
      <vt:lpstr>Calibri</vt:lpstr>
      <vt:lpstr>Courier New</vt:lpstr>
      <vt:lpstr>Times New Roman</vt:lpstr>
      <vt:lpstr>Wingdings</vt:lpstr>
      <vt:lpstr>Wingdings 2</vt:lpstr>
      <vt:lpstr>160237-Mizuho-FF-PPT-Template-Panacee-A4</vt:lpstr>
      <vt:lpstr>Mizuho Asia Quarterly - September FOMC and Beyond: The First Step ?</vt:lpstr>
      <vt:lpstr>September FOMC: The First Step: Quantitative (Dot Plot) and Qualitative (Rhetoric) Easing Signals: Goldilocks and No More Bears? </vt:lpstr>
      <vt:lpstr>September FOMC: The First Step: Quantitative (Dot Plot) and Qualitative (Rhetoric) Easing Signals </vt:lpstr>
      <vt:lpstr>September FOMC: The First Step: Quantitative (Dot Plot) and Qualitative (Rhetoric) Easing Signals </vt:lpstr>
      <vt:lpstr>September FOMC: The First Step: Quantitative (Dot Plot) and Qualitative (Rhetoric) Easing Signals </vt:lpstr>
      <vt:lpstr>US Jobs: SAHM rule Panic? </vt:lpstr>
      <vt:lpstr>US Jobs: SAHM rule Panic? </vt:lpstr>
      <vt:lpstr>US CPI: Further Progress: Sufficient or Not??</vt:lpstr>
      <vt:lpstr>UST Yields: The Usual Bull Steepening</vt:lpstr>
      <vt:lpstr>UST Yields: US Elections</vt:lpstr>
      <vt:lpstr>UST Yields: Why Our Fiscal &amp; Consequent Yield Curve Views are Agnostic to Politics</vt:lpstr>
      <vt:lpstr>RISK - Policy: USD Bears are Exhausting One-Sided/Dimensional, Dialled-up Fed (Cut) Bets</vt:lpstr>
      <vt:lpstr>RISK: Fed-BoJ &amp; JPY Correlations: Fed’s Greater Sway on JPY &amp; “Carry Unwind” Contagion </vt:lpstr>
      <vt:lpstr>BoJ: THAT JPY Squeeze – Time-line &amp; Thoughts</vt:lpstr>
      <vt:lpstr>EM-Asia: Central Bank Outlook</vt:lpstr>
      <vt:lpstr>Current State</vt:lpstr>
      <vt:lpstr>What may policy rates look like in coming quarters? </vt:lpstr>
      <vt:lpstr>Philippines – Fastest Pace</vt:lpstr>
      <vt:lpstr>India – Lower Nominal Policy Rates Compared to 2016-2019 averages </vt:lpstr>
      <vt:lpstr>Indonesia – Rupiah Reigns</vt:lpstr>
      <vt:lpstr>Thailand – Anchoring a Rocky Recovery</vt:lpstr>
      <vt:lpstr>Singapore: No Rush</vt:lpstr>
      <vt:lpstr>Malaysia – Prolonged Hold</vt:lpstr>
      <vt:lpstr>Vietnam – Risky Recovery</vt:lpstr>
      <vt:lpstr>South Korea – Bright Screens &amp; Black Spots</vt:lpstr>
      <vt:lpstr>Taiwan – Minimal Easing</vt:lpstr>
      <vt:lpstr>Australia – Holding On From Multiple Fronts</vt:lpstr>
      <vt:lpstr>FX subject to policy rate outlook, but also external balances, and internal political premium and fiscal health. </vt:lpstr>
      <vt:lpstr>FX Outlook</vt:lpstr>
      <vt:lpstr>Disclaimer</vt:lpstr>
    </vt:vector>
  </TitlesOfParts>
  <Company>Mizuho Bank,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 Fair In Love &amp; War?</dc:title>
  <dc:creator>Huani</dc:creator>
  <cp:lastModifiedBy>Tan Boon Heng</cp:lastModifiedBy>
  <cp:revision>2679</cp:revision>
  <cp:lastPrinted>2020-01-20T08:53:48Z</cp:lastPrinted>
  <dcterms:created xsi:type="dcterms:W3CDTF">2019-10-08T01:37:15Z</dcterms:created>
  <dcterms:modified xsi:type="dcterms:W3CDTF">2024-09-23T02:45:30Z</dcterms:modified>
</cp:coreProperties>
</file>