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1171" r:id="rId2"/>
    <p:sldId id="1165" r:id="rId3"/>
    <p:sldId id="1266" r:id="rId4"/>
    <p:sldId id="1275" r:id="rId5"/>
    <p:sldId id="1274" r:id="rId6"/>
    <p:sldId id="1170" r:id="rId7"/>
    <p:sldId id="1267" r:id="rId8"/>
    <p:sldId id="1269" r:id="rId9"/>
    <p:sldId id="1273" r:id="rId10"/>
    <p:sldId id="775" r:id="rId11"/>
    <p:sldId id="1276" r:id="rId12"/>
    <p:sldId id="1277" r:id="rId13"/>
    <p:sldId id="1278" r:id="rId14"/>
    <p:sldId id="1279" r:id="rId15"/>
    <p:sldId id="1280" r:id="rId16"/>
    <p:sldId id="1281" r:id="rId17"/>
    <p:sldId id="1282" r:id="rId18"/>
    <p:sldId id="1283" r:id="rId19"/>
    <p:sldId id="128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078"/>
    <a:srgbClr val="0000FF"/>
    <a:srgbClr val="660033"/>
    <a:srgbClr val="FF9900"/>
    <a:srgbClr val="C2FC64"/>
    <a:srgbClr val="C4DA2D"/>
    <a:srgbClr val="FCFDFB"/>
    <a:srgbClr val="1290B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3" autoAdjust="0"/>
    <p:restoredTop sz="61967" autoAdjust="0"/>
  </p:normalViewPr>
  <p:slideViewPr>
    <p:cSldViewPr>
      <p:cViewPr>
        <p:scale>
          <a:sx n="125" d="100"/>
          <a:sy n="125" d="100"/>
        </p:scale>
        <p:origin x="2736" y="-5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SG"/>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CB01EE5-8E9E-44F1-B695-F809843D2740}" type="datetimeFigureOut">
              <a:rPr lang="en-SG" smtClean="0"/>
              <a:t>12/9/2024</a:t>
            </a:fld>
            <a:endParaRPr lang="en-SG"/>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SG"/>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SG"/>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22D11A1-CF3F-4D4E-A04F-09E794495165}" type="slidenum">
              <a:rPr lang="en-SG" smtClean="0"/>
              <a:t>‹#›</a:t>
            </a:fld>
            <a:endParaRPr lang="en-SG"/>
          </a:p>
        </p:txBody>
      </p:sp>
    </p:spTree>
    <p:extLst>
      <p:ext uri="{BB962C8B-B14F-4D97-AF65-F5344CB8AC3E}">
        <p14:creationId xmlns:p14="http://schemas.microsoft.com/office/powerpoint/2010/main" val="124643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Good afternoon.</a:t>
            </a:r>
            <a:r>
              <a:rPr lang="en-US" baseline="0" dirty="0" smtClean="0"/>
              <a:t> </a:t>
            </a:r>
            <a:r>
              <a:rPr lang="en-US" dirty="0" smtClean="0"/>
              <a:t>First and foremost,</a:t>
            </a:r>
            <a:r>
              <a:rPr lang="en-US" baseline="0" dirty="0" smtClean="0"/>
              <a:t> thank you for your time to tune in. </a:t>
            </a:r>
            <a:r>
              <a:rPr lang="en-US" baseline="0" dirty="0" smtClean="0"/>
              <a:t>For those who tuned into the very entertaining US presidential Trump-Harris Debate yesterday, I certainly cannot provide higher entertainment value but I will aim to be more informative. </a:t>
            </a:r>
            <a:endParaRPr lang="en-US" baseline="0" dirty="0" smtClean="0"/>
          </a:p>
          <a:p>
            <a:r>
              <a:rPr lang="en-US" baseline="0" dirty="0" smtClean="0"/>
              <a:t>Once again, I </a:t>
            </a:r>
            <a:r>
              <a:rPr lang="en-US" baseline="0" dirty="0" smtClean="0"/>
              <a:t>am BH, I </a:t>
            </a:r>
            <a:r>
              <a:rPr lang="en-US" baseline="0" dirty="0" smtClean="0"/>
              <a:t>am one of the </a:t>
            </a:r>
            <a:r>
              <a:rPr lang="en-US" baseline="0" dirty="0" smtClean="0"/>
              <a:t>macro economist, Asia Oceania Treasury Department of Mizuho Bank</a:t>
            </a:r>
            <a:r>
              <a:rPr lang="en-US" baseline="0" dirty="0" smtClean="0"/>
              <a:t>.</a:t>
            </a:r>
          </a:p>
          <a:p>
            <a:r>
              <a:rPr lang="en-US" baseline="0" dirty="0" smtClean="0"/>
              <a:t>For </a:t>
            </a:r>
            <a:r>
              <a:rPr lang="en-US" baseline="0" dirty="0" smtClean="0"/>
              <a:t>those who joining us for the first time, thank you for joining me today and for those who are tuning in after our June update, welcome back as well</a:t>
            </a:r>
            <a:r>
              <a:rPr lang="en-US" baseline="0" dirty="0" smtClean="0"/>
              <a:t>. </a:t>
            </a:r>
            <a:endParaRPr lang="en-US" baseline="0" dirty="0" smtClean="0"/>
          </a:p>
          <a:p>
            <a:r>
              <a:rPr lang="en-US" dirty="0" smtClean="0"/>
              <a:t>During</a:t>
            </a:r>
            <a:r>
              <a:rPr lang="en-US" baseline="0" dirty="0" smtClean="0"/>
              <a:t> this webinar, I will be giving a quick update on the upcoming FOMC next week, while I am allocated 30mins, I will just try to take around 20-25 </a:t>
            </a:r>
            <a:r>
              <a:rPr lang="en-US" baseline="0" dirty="0" err="1" smtClean="0"/>
              <a:t>mins</a:t>
            </a:r>
            <a:r>
              <a:rPr lang="en-US" baseline="0" dirty="0" smtClean="0"/>
              <a:t> and leave some time for Q and A which is done through the chat box as I am told by the organizers. After that, I will pass on to </a:t>
            </a:r>
            <a:r>
              <a:rPr lang="en-US" baseline="0" dirty="0" smtClean="0"/>
              <a:t>Kiyota-san who is one of Mizuho’s many sales product expert </a:t>
            </a:r>
            <a:r>
              <a:rPr lang="en-US" baseline="0" dirty="0" smtClean="0"/>
              <a:t>who will brief you about </a:t>
            </a:r>
            <a:r>
              <a:rPr lang="en-US" baseline="0" dirty="0" err="1" smtClean="0"/>
              <a:t>Fxweb</a:t>
            </a:r>
            <a:r>
              <a:rPr lang="en-US" baseline="0" dirty="0" smtClean="0"/>
              <a:t>. </a:t>
            </a:r>
          </a:p>
        </p:txBody>
      </p:sp>
      <p:sp>
        <p:nvSpPr>
          <p:cNvPr id="4" name="Slide Number Placeholder 3"/>
          <p:cNvSpPr>
            <a:spLocks noGrp="1"/>
          </p:cNvSpPr>
          <p:nvPr>
            <p:ph type="sldNum" sz="quarter" idx="10"/>
          </p:nvPr>
        </p:nvSpPr>
        <p:spPr/>
        <p:txBody>
          <a:bodyPr/>
          <a:lstStyle/>
          <a:p>
            <a:fld id="{91AA9BE4-5103-0B4A-B9FD-498748EB104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88436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91AA9BE4-5103-0B4A-B9FD-498748EB1049}" type="slidenum">
              <a:rPr kumimoji="0" lang="en-US" sz="1200" b="0" i="0" u="none" strike="noStrike" kern="1200" cap="none" spc="0" normalizeH="0" baseline="0" noProof="0" smtClean="0"/>
              <a:pPr marL="0" marR="0" lvl="0" indent="0" algn="r" defTabSz="483306" rtl="0" eaLnBrk="1" fontAlgn="auto" latinLnBrk="0" hangingPunct="1">
                <a:lnSpc>
                  <a:spcPct val="100000"/>
                </a:lnSpc>
                <a:spcBef>
                  <a:spcPts val="0"/>
                </a:spcBef>
                <a:spcAft>
                  <a:spcPts val="0"/>
                </a:spcAft>
                <a:buClrTx/>
                <a:buSzTx/>
                <a:buFontTx/>
                <a:buNone/>
                <a:tabLst/>
                <a:defRPr/>
              </a:pPr>
              <a:t>11</a:t>
            </a:fld>
            <a:endParaRPr kumimoji="0" lang="en-US" sz="96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52080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91AA9BE4-5103-0B4A-B9FD-498748EB1049}" type="slidenum">
              <a:rPr lang="en-US" smtClean="0"/>
              <a:pPr/>
              <a:t>14</a:t>
            </a:fld>
            <a:endParaRPr lang="en-US" dirty="0"/>
          </a:p>
        </p:txBody>
      </p:sp>
    </p:spTree>
    <p:extLst>
      <p:ext uri="{BB962C8B-B14F-4D97-AF65-F5344CB8AC3E}">
        <p14:creationId xmlns:p14="http://schemas.microsoft.com/office/powerpoint/2010/main" val="221977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r>
              <a:rPr lang="en-US" b="0" dirty="0" smtClean="0"/>
              <a:t>We will start with last night US CPI print. First of all, I have titled my slide US CPI further progress:</a:t>
            </a:r>
            <a:r>
              <a:rPr lang="en-US" b="0" baseline="0" dirty="0" smtClean="0"/>
              <a:t> sufficient or not but that is actually no longer the </a:t>
            </a:r>
            <a:r>
              <a:rPr lang="en-US" b="0" baseline="0" dirty="0" err="1" smtClean="0"/>
              <a:t>qns</a:t>
            </a:r>
            <a:r>
              <a:rPr lang="en-US" b="0" baseline="0" dirty="0" smtClean="0"/>
              <a:t>, because no matter what the CPI print was last night, we are heading for our first rate cut in </a:t>
            </a:r>
            <a:r>
              <a:rPr lang="en-US" b="0" baseline="0" dirty="0" smtClean="0"/>
              <a:t>2024 next week. </a:t>
            </a:r>
            <a:endParaRPr lang="en-US" b="0" baseline="0" dirty="0" smtClean="0"/>
          </a:p>
          <a:p>
            <a:pPr marL="285650" indent="-285650">
              <a:buFontTx/>
              <a:buChar char="-"/>
            </a:pPr>
            <a:r>
              <a:rPr lang="en-US" b="0" baseline="0" dirty="0" smtClean="0"/>
              <a:t>That said, the CPI even if it is not the main topic right now, it is still important as a </a:t>
            </a:r>
            <a:r>
              <a:rPr lang="en-US" b="0" baseline="0" dirty="0" smtClean="0"/>
              <a:t>peripheral factor </a:t>
            </a:r>
            <a:r>
              <a:rPr lang="en-US" b="0" baseline="0" dirty="0" smtClean="0"/>
              <a:t>to determine if member of the FOMC want to go for a 50bps cut this year or it may still be important in late 2025 if we see a resurgence of inflation. </a:t>
            </a:r>
          </a:p>
          <a:p>
            <a:pPr marL="285650" indent="-285650">
              <a:buFontTx/>
              <a:buChar char="-"/>
            </a:pPr>
            <a:r>
              <a:rPr lang="en-US" b="0" baseline="0" dirty="0" smtClean="0"/>
              <a:t>Last night, headline inflation in the US for August came in at 2.5% </a:t>
            </a:r>
            <a:r>
              <a:rPr lang="en-US" b="0" baseline="0" dirty="0" err="1" smtClean="0"/>
              <a:t>yoy</a:t>
            </a:r>
            <a:r>
              <a:rPr lang="en-US" b="0" baseline="0" dirty="0" smtClean="0"/>
              <a:t> which was in line with expectations and much lower than the 2.9% YoY in July. </a:t>
            </a:r>
          </a:p>
          <a:p>
            <a:pPr marL="285650" indent="-285650">
              <a:buFontTx/>
              <a:buChar char="-"/>
            </a:pPr>
            <a:r>
              <a:rPr lang="en-US" b="0" dirty="0" smtClean="0"/>
              <a:t>What</a:t>
            </a:r>
            <a:r>
              <a:rPr lang="en-US" b="0" baseline="0" dirty="0" smtClean="0"/>
              <a:t> markets saw </a:t>
            </a:r>
            <a:r>
              <a:rPr lang="en-US" b="0" baseline="0" dirty="0" smtClean="0"/>
              <a:t>and focused on instead was that </a:t>
            </a:r>
            <a:r>
              <a:rPr lang="en-US" b="0" baseline="0" dirty="0" smtClean="0"/>
              <a:t>core inflation momentum which means the </a:t>
            </a:r>
            <a:r>
              <a:rPr lang="en-US" b="0" baseline="0" dirty="0" err="1" smtClean="0"/>
              <a:t>MoM</a:t>
            </a:r>
            <a:r>
              <a:rPr lang="en-US" b="0" baseline="0" dirty="0" smtClean="0"/>
              <a:t>% change was higher which is my </a:t>
            </a:r>
            <a:r>
              <a:rPr lang="en-US" b="0" baseline="0" dirty="0" smtClean="0"/>
              <a:t>top right </a:t>
            </a:r>
            <a:r>
              <a:rPr lang="en-US" b="0" baseline="0" dirty="0" smtClean="0"/>
              <a:t>chart. </a:t>
            </a:r>
          </a:p>
          <a:p>
            <a:pPr marL="285650" indent="-285650">
              <a:buFontTx/>
              <a:buChar char="-"/>
            </a:pPr>
            <a:r>
              <a:rPr lang="en-US" b="0" baseline="0" dirty="0" smtClean="0"/>
              <a:t>Core inflation on a </a:t>
            </a:r>
            <a:r>
              <a:rPr lang="en-US" b="0" baseline="0" dirty="0" err="1" smtClean="0"/>
              <a:t>MoM</a:t>
            </a:r>
            <a:r>
              <a:rPr lang="en-US" b="0" baseline="0" dirty="0" smtClean="0"/>
              <a:t> basis rose to 0.3% </a:t>
            </a:r>
            <a:r>
              <a:rPr lang="en-US" b="0" baseline="0" dirty="0" err="1" smtClean="0"/>
              <a:t>MoM</a:t>
            </a:r>
            <a:r>
              <a:rPr lang="en-US" b="0" baseline="0" dirty="0" smtClean="0"/>
              <a:t> which is higher than expected and as such on a YoY basis core inflation remain sticky at 3.2%.</a:t>
            </a:r>
            <a:endParaRPr lang="en-US" b="0" dirty="0" smtClean="0"/>
          </a:p>
          <a:p>
            <a:pPr marL="285650" indent="-285650">
              <a:buFontTx/>
              <a:buChar char="-"/>
            </a:pPr>
            <a:r>
              <a:rPr lang="en-US" b="0" dirty="0" smtClean="0"/>
              <a:t>And why is that so? This was driven</a:t>
            </a:r>
            <a:r>
              <a:rPr lang="en-US" b="0" baseline="0" dirty="0" smtClean="0"/>
              <a:t> by housing costs. The factors behind the core </a:t>
            </a:r>
            <a:r>
              <a:rPr lang="en-US" b="0" baseline="0" dirty="0" err="1" smtClean="0"/>
              <a:t>cpi</a:t>
            </a:r>
            <a:r>
              <a:rPr lang="en-US" b="0" baseline="0" dirty="0" smtClean="0"/>
              <a:t> mom increase is broken down in my bottom left chart. </a:t>
            </a:r>
          </a:p>
          <a:p>
            <a:pPr marL="285650" indent="-285650">
              <a:buFontTx/>
              <a:buChar char="-"/>
            </a:pPr>
            <a:r>
              <a:rPr lang="en-US" b="0" baseline="0" dirty="0" smtClean="0"/>
              <a:t>Clearly, we can see that core services contributed 0.4% point out of 0.3% points which also means that actually core goods prices fell. This is entirely services driven and rent driven. </a:t>
            </a:r>
          </a:p>
          <a:p>
            <a:pPr marL="285650" indent="-285650">
              <a:buFontTx/>
              <a:buChar char="-"/>
            </a:pPr>
            <a:r>
              <a:rPr lang="en-US" b="0" baseline="0" dirty="0" smtClean="0"/>
              <a:t>Is housing/rental cost a concern to the Fed, the answer is yes but is it a bigger concern than the </a:t>
            </a:r>
            <a:r>
              <a:rPr lang="en-US" b="0" baseline="0" dirty="0" err="1" smtClean="0"/>
              <a:t>labour</a:t>
            </a:r>
            <a:r>
              <a:rPr lang="en-US" b="0" baseline="0" dirty="0" smtClean="0"/>
              <a:t> market right now, the answer is no. </a:t>
            </a:r>
          </a:p>
          <a:p>
            <a:pPr marL="285650" indent="-285650">
              <a:buFontTx/>
              <a:buChar char="-"/>
            </a:pPr>
            <a:r>
              <a:rPr lang="en-US" b="0" baseline="0" dirty="0" smtClean="0"/>
              <a:t>How did markets adjust for this? Markets lowered the odds of a 50bps cut by the Fed at the meeting next week but remain very firm for a 25bps cut.</a:t>
            </a:r>
            <a:endParaRPr lang="en-US" b="0" dirty="0" smtClean="0"/>
          </a:p>
          <a:p>
            <a:pPr marL="285650" indent="-285650">
              <a:buFontTx/>
              <a:buChar char="-"/>
            </a:pPr>
            <a:r>
              <a:rPr lang="en-US" b="0" dirty="0" smtClean="0"/>
              <a:t>Aside</a:t>
            </a:r>
            <a:r>
              <a:rPr lang="en-US" b="0" baseline="0" dirty="0" smtClean="0"/>
              <a:t> from yesterday’s night US CPI report, the other notable price that has been falling is that of </a:t>
            </a:r>
            <a:r>
              <a:rPr lang="en-US" b="0" baseline="0" dirty="0" err="1" smtClean="0"/>
              <a:t>brent</a:t>
            </a:r>
            <a:r>
              <a:rPr lang="en-US" b="0" baseline="0" dirty="0" smtClean="0"/>
              <a:t> crude’s which has touched </a:t>
            </a:r>
            <a:r>
              <a:rPr lang="en-US" b="0" baseline="0" dirty="0" smtClean="0"/>
              <a:t>US$70/barrel because of global growth woes. </a:t>
            </a:r>
          </a:p>
          <a:p>
            <a:pPr marL="285650" indent="-285650">
              <a:buFontTx/>
              <a:buChar char="-"/>
            </a:pPr>
            <a:r>
              <a:rPr lang="en-US" b="0" dirty="0" smtClean="0"/>
              <a:t>A quick</a:t>
            </a:r>
            <a:r>
              <a:rPr lang="en-US" b="0" baseline="0" dirty="0" smtClean="0"/>
              <a:t> analysis tells us that at 70-75 per barrel oil will remain a dis-inflationary force for headline inflation. In turn, Oil does not impair the Fed’s desire to ease. </a:t>
            </a:r>
            <a:endParaRPr lang="en-US" b="0" dirty="0" smtClean="0"/>
          </a:p>
          <a:p>
            <a:pPr marL="285650" indent="-285650">
              <a:buFontTx/>
              <a:buChar char="-"/>
            </a:pPr>
            <a:r>
              <a:rPr lang="en-US" b="0" baseline="0" dirty="0" smtClean="0"/>
              <a:t>On balance, our take is that this </a:t>
            </a:r>
            <a:r>
              <a:rPr lang="en-US" b="0" baseline="0" dirty="0" smtClean="0"/>
              <a:t>CPI </a:t>
            </a:r>
            <a:r>
              <a:rPr lang="en-US" b="0" baseline="0" dirty="0" smtClean="0"/>
              <a:t>print last night </a:t>
            </a:r>
            <a:r>
              <a:rPr lang="en-US" b="0" baseline="0" dirty="0" smtClean="0"/>
              <a:t>is </a:t>
            </a:r>
            <a:r>
              <a:rPr lang="en-US" b="0" baseline="0" dirty="0" smtClean="0"/>
              <a:t>not an impediment </a:t>
            </a:r>
            <a:r>
              <a:rPr lang="en-US" b="0" baseline="0" dirty="0" smtClean="0"/>
              <a:t>on the Fed’s current easing </a:t>
            </a:r>
            <a:r>
              <a:rPr lang="en-US" b="0" baseline="0" dirty="0" smtClean="0"/>
              <a:t>cycle especially at the </a:t>
            </a:r>
            <a:r>
              <a:rPr lang="en-US" b="1" baseline="0" dirty="0" smtClean="0"/>
              <a:t>initial</a:t>
            </a:r>
            <a:r>
              <a:rPr lang="en-US" b="0" baseline="0" dirty="0" smtClean="0"/>
              <a:t> stage of easing.</a:t>
            </a:r>
            <a:endParaRPr lang="en-US" b="0" baseline="0" dirty="0" smtClean="0"/>
          </a:p>
        </p:txBody>
      </p:sp>
      <p:sp>
        <p:nvSpPr>
          <p:cNvPr id="4" name="Slide Number Placeholder 3"/>
          <p:cNvSpPr>
            <a:spLocks noGrp="1"/>
          </p:cNvSpPr>
          <p:nvPr>
            <p:ph type="sldNum" sz="quarter" idx="10"/>
          </p:nvPr>
        </p:nvSpPr>
        <p:spPr/>
        <p:txBody>
          <a:bodyPr/>
          <a:lstStyle/>
          <a:p>
            <a:fld id="{91AA9BE4-5103-0B4A-B9FD-498748EB1049}" type="slidenum">
              <a:rPr lang="en-US" smtClean="0"/>
              <a:pPr/>
              <a:t>2</a:t>
            </a:fld>
            <a:endParaRPr lang="en-US" dirty="0"/>
          </a:p>
        </p:txBody>
      </p:sp>
    </p:spTree>
    <p:extLst>
      <p:ext uri="{BB962C8B-B14F-4D97-AF65-F5344CB8AC3E}">
        <p14:creationId xmlns:p14="http://schemas.microsoft.com/office/powerpoint/2010/main" val="421237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Tx/>
              <a:buNone/>
            </a:pPr>
            <a:r>
              <a:rPr lang="en-US" dirty="0" smtClean="0"/>
              <a:t>Indeed, For </a:t>
            </a:r>
            <a:r>
              <a:rPr lang="en-US" dirty="0" smtClean="0"/>
              <a:t>the past two</a:t>
            </a:r>
            <a:r>
              <a:rPr lang="en-US" baseline="0" dirty="0" smtClean="0"/>
              <a:t> years, what most people hear and see and talk about is inflation, is inflation coming down and how much is it coming down by. </a:t>
            </a:r>
          </a:p>
          <a:p>
            <a:pPr marL="0" indent="0">
              <a:buFontTx/>
              <a:buNone/>
            </a:pPr>
            <a:r>
              <a:rPr lang="en-US" baseline="0" dirty="0" smtClean="0"/>
              <a:t>That conversation is now at it’s turning point and this was since last month’s </a:t>
            </a:r>
            <a:r>
              <a:rPr lang="en-US" baseline="0" dirty="0" err="1" smtClean="0"/>
              <a:t>labour</a:t>
            </a:r>
            <a:r>
              <a:rPr lang="en-US" baseline="0" dirty="0" smtClean="0"/>
              <a:t> market report in the US which saw a sharp jump in unemployment 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Last month on the Second of August we saw a sharp spike in US unemployment rate to 4.3% and triggered the SAHM rule.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err="1" smtClean="0"/>
              <a:t>Sahm</a:t>
            </a:r>
            <a:r>
              <a:rPr lang="en-US" baseline="0" dirty="0" smtClean="0"/>
              <a:t> rule finds that if the 3 month average unemployment rate rises 50bps above the low point of the prior 12 months, it is likely that a recession will follow.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acknowledge that the SHAM rule is merely a statistical occurrence or phenomena in Fed Chair Powell’s words. This is an instance where we say there is strong correlation though causality is not established. </a:t>
            </a:r>
          </a:p>
          <a:p>
            <a:pPr marL="0" indent="0">
              <a:buFontTx/>
              <a:buNone/>
            </a:pPr>
            <a:r>
              <a:rPr lang="en-US" dirty="0" smtClean="0"/>
              <a:t>Some people in the market argues that 50bps increase in unemployment rate is not much considering how low it was and say that those who point out recession </a:t>
            </a:r>
            <a:r>
              <a:rPr lang="en-US" dirty="0" smtClean="0"/>
              <a:t>risks are </a:t>
            </a:r>
            <a:r>
              <a:rPr lang="en-US" dirty="0" smtClean="0"/>
              <a:t>fear mongering. </a:t>
            </a:r>
          </a:p>
          <a:p>
            <a:pPr marL="0" indent="0">
              <a:buFontTx/>
              <a:buNone/>
            </a:pPr>
            <a:r>
              <a:rPr lang="en-US" dirty="0" smtClean="0"/>
              <a:t>What we want to point out is that our risk based driven approach </a:t>
            </a:r>
            <a:r>
              <a:rPr lang="en-US" dirty="0" smtClean="0"/>
              <a:t>to look at potential</a:t>
            </a:r>
            <a:r>
              <a:rPr lang="en-US" baseline="0" dirty="0" smtClean="0"/>
              <a:t> slowdown in</a:t>
            </a:r>
            <a:r>
              <a:rPr lang="en-US" dirty="0" smtClean="0"/>
              <a:t> growth is </a:t>
            </a:r>
            <a:r>
              <a:rPr lang="en-US" dirty="0" smtClean="0"/>
              <a:t>different from fearmongering.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Historically, deteriorating labor markets generate a self-reinforcing feedback loop. When jobs are harder to find, households trim spending, the economy weakens and businesses reduce investment, which leads to layoffs and further spending cuts.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why unemployment, having breached the 0.5-percentage-point threshold, has always increased a lot more — the smallest rise was nearly 2 percentage points, trough to peak.</a:t>
            </a:r>
          </a:p>
          <a:p>
            <a:pPr marL="0" indent="0">
              <a:buFontTx/>
              <a:buNone/>
            </a:pPr>
            <a:r>
              <a:rPr lang="en-US" baseline="0" dirty="0" smtClean="0"/>
              <a:t>That night of 2</a:t>
            </a:r>
            <a:r>
              <a:rPr lang="en-US" baseline="30000" dirty="0" smtClean="0"/>
              <a:t>nd</a:t>
            </a:r>
            <a:r>
              <a:rPr lang="en-US" baseline="0" dirty="0" smtClean="0"/>
              <a:t> August, unemployment rate jumped, UST yields nose dived 20bps and US equities plummeted as recession fears were rampant. That episode </a:t>
            </a:r>
            <a:r>
              <a:rPr lang="en-US" baseline="0" dirty="0" smtClean="0"/>
              <a:t>underscores </a:t>
            </a:r>
            <a:r>
              <a:rPr lang="en-US" baseline="0" dirty="0" smtClean="0"/>
              <a:t>the fragility of goldilocks assumptions.</a:t>
            </a:r>
          </a:p>
          <a:p>
            <a:pPr marL="0" indent="0">
              <a:buFontTx/>
              <a:buNone/>
            </a:pPr>
            <a:r>
              <a:rPr lang="en-US" baseline="0" dirty="0" smtClean="0"/>
              <a:t>After that, Fed officials calm markets down by saying that the increase in unemployment rate is due to increase in </a:t>
            </a:r>
            <a:r>
              <a:rPr lang="en-US" baseline="0" dirty="0" err="1" smtClean="0"/>
              <a:t>labour</a:t>
            </a:r>
            <a:r>
              <a:rPr lang="en-US" baseline="0" dirty="0" smtClean="0"/>
              <a:t> supply and it is good problem because if more people are looking for work, the increase in </a:t>
            </a:r>
            <a:r>
              <a:rPr lang="en-US" baseline="0" dirty="0" err="1" smtClean="0"/>
              <a:t>labour</a:t>
            </a:r>
            <a:r>
              <a:rPr lang="en-US" baseline="0" dirty="0" smtClean="0"/>
              <a:t> supply will cool wage pressures and inflation.</a:t>
            </a:r>
          </a:p>
          <a:p>
            <a:pPr marL="0" indent="0">
              <a:buFontTx/>
              <a:buNone/>
            </a:pPr>
            <a:r>
              <a:rPr lang="en-US" baseline="0" dirty="0" smtClean="0"/>
              <a:t>What we want to say here is that the soft landing assumption by markets is really still an assumption, if the increase in unemployment was really such a good problem, why would Fed Chair Powell sound such a strong note at Jackson that “ he does not welcome any further cooling in </a:t>
            </a:r>
            <a:r>
              <a:rPr lang="en-US" baseline="0" dirty="0" err="1" smtClean="0"/>
              <a:t>labour</a:t>
            </a:r>
            <a:r>
              <a:rPr lang="en-US" baseline="0" dirty="0" smtClean="0"/>
              <a:t> market </a:t>
            </a:r>
            <a:r>
              <a:rPr lang="en-US" baseline="0" dirty="0" smtClean="0"/>
              <a:t>conditions”.</a:t>
            </a:r>
            <a:endParaRPr lang="en-US" baseline="0" dirty="0" smtClean="0"/>
          </a:p>
          <a:p>
            <a:pPr marL="0" indent="0">
              <a:buFontTx/>
              <a:buNone/>
            </a:pPr>
            <a:r>
              <a:rPr lang="en-US" baseline="0" dirty="0" smtClean="0"/>
              <a:t>As such, the situation now depends on the Fed’s ability to navigate rate cuts in a manner that is able minimally maintain current growth conditions. </a:t>
            </a:r>
          </a:p>
          <a:p>
            <a:pPr marL="0" indent="0">
              <a:buFontTx/>
              <a:buNone/>
            </a:pPr>
            <a:r>
              <a:rPr lang="en-US" dirty="0" smtClean="0"/>
              <a:t>Let</a:t>
            </a:r>
            <a:r>
              <a:rPr lang="en-US" baseline="0" dirty="0" smtClean="0"/>
              <a:t> us take a further look at </a:t>
            </a:r>
            <a:r>
              <a:rPr lang="en-US" baseline="0" dirty="0" err="1" smtClean="0"/>
              <a:t>labour</a:t>
            </a:r>
            <a:r>
              <a:rPr lang="en-US" baseline="0" dirty="0" smtClean="0"/>
              <a:t> market conditions in the US. </a:t>
            </a:r>
            <a:r>
              <a:rPr lang="en-US" baseline="0" dirty="0" err="1" smtClean="0"/>
              <a:t>Afterall</a:t>
            </a:r>
            <a:r>
              <a:rPr lang="en-US" baseline="0" dirty="0" smtClean="0"/>
              <a:t>, in Claudia </a:t>
            </a:r>
            <a:r>
              <a:rPr lang="en-US" baseline="0" dirty="0" err="1" smtClean="0"/>
              <a:t>Sahm</a:t>
            </a:r>
            <a:r>
              <a:rPr lang="en-US" baseline="0" dirty="0" smtClean="0"/>
              <a:t> own words as the person who has a rule attached to her name — don’t just rely on one tool.</a:t>
            </a:r>
            <a:endParaRPr lang="en-US" dirty="0" smtClean="0"/>
          </a:p>
          <a:p>
            <a:pPr marL="0" indent="0">
              <a:buFontTx/>
              <a:buNone/>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3</a:t>
            </a:fld>
            <a:endParaRPr lang="en-US" dirty="0"/>
          </a:p>
        </p:txBody>
      </p:sp>
    </p:spTree>
    <p:extLst>
      <p:ext uri="{BB962C8B-B14F-4D97-AF65-F5344CB8AC3E}">
        <p14:creationId xmlns:p14="http://schemas.microsoft.com/office/powerpoint/2010/main" val="164262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Tx/>
              <a:buNone/>
            </a:pPr>
            <a:r>
              <a:rPr lang="en-US" b="0" dirty="0" smtClean="0"/>
              <a:t>Aside from the unemployment</a:t>
            </a:r>
            <a:r>
              <a:rPr lang="en-US" b="0" baseline="0" dirty="0" smtClean="0"/>
              <a:t> rate increase, we also see from the non-farm payrolls report that hiring has weaken significantly. At the last webinar in June, my figure here for the 3mma was 242k of workers being hired, at this point in time, the 3mm as of august is 116k. The latest non-farm payrolls at 142k released last Friday was below expectations of 165k.</a:t>
            </a:r>
          </a:p>
          <a:p>
            <a:pPr marL="0" indent="0">
              <a:buFontTx/>
              <a:buNone/>
            </a:pPr>
            <a:r>
              <a:rPr lang="en-US" b="0" baseline="0" dirty="0" smtClean="0"/>
              <a:t>While 142k is indeed still decent number but it is still one which is below pre-pandemic trends. Furthermore, it is not that there are not layoffs in the US, it is that the sector that are hiring outweigh the sectors which are retrenching workers. Manufacturing sector laid off works 4 out of 8 months in 2024 and that is consistent with the ISM manufacturing which shows that activity in manufacturing remains in contractionary territory. The longer the manufacturing sector remains in contractionary territory, the larger the risks that firms can longer hold onto their workers going forward.</a:t>
            </a:r>
          </a:p>
          <a:p>
            <a:pPr marL="0" indent="0">
              <a:buFontTx/>
              <a:buNone/>
            </a:pPr>
            <a:r>
              <a:rPr lang="en-US" b="0" baseline="0" dirty="0" smtClean="0"/>
              <a:t>Even as I talk about going forward let us go backward to 2</a:t>
            </a:r>
            <a:r>
              <a:rPr lang="en-US" b="0" baseline="30000" dirty="0" smtClean="0"/>
              <a:t>nd</a:t>
            </a:r>
            <a:r>
              <a:rPr lang="en-US" b="0" baseline="0" dirty="0" smtClean="0"/>
              <a:t> august, even the dire number of 114 k last month was reduced to 89k. </a:t>
            </a:r>
          </a:p>
          <a:p>
            <a:pPr marL="0" indent="0">
              <a:buFontTx/>
              <a:buNone/>
            </a:pPr>
            <a:r>
              <a:rPr lang="en-US" b="0" baseline="0" dirty="0" smtClean="0"/>
              <a:t>Furthermore, the BLS in the US also revised downwards the total hiring from march 2023 to march 2024 by 818k because of updated data.</a:t>
            </a:r>
          </a:p>
          <a:p>
            <a:pPr marL="0" indent="0">
              <a:buFontTx/>
              <a:buNone/>
            </a:pPr>
            <a:r>
              <a:rPr lang="en-US" b="0" baseline="0" dirty="0" smtClean="0"/>
              <a:t>Data revisions are a very important part of policy making because it changes the entire picture of the economy of how they which is the Fed actually thought it was.  </a:t>
            </a:r>
            <a:endParaRPr lang="en-US" b="0" dirty="0" smtClean="0"/>
          </a:p>
          <a:p>
            <a:pPr marL="0" indent="0">
              <a:buFontTx/>
              <a:buNone/>
            </a:pPr>
            <a:r>
              <a:rPr lang="en-US" b="0" dirty="0" smtClean="0"/>
              <a:t>The data revisions induced dovish policy expectations and the reason that these historical revisions are important is that in 2021, the Fed was slow to hike rates because the </a:t>
            </a:r>
            <a:r>
              <a:rPr lang="en-US" b="0" dirty="0" err="1" smtClean="0"/>
              <a:t>labour</a:t>
            </a:r>
            <a:r>
              <a:rPr lang="en-US" b="0" dirty="0" smtClean="0"/>
              <a:t> market prints was low but it ended up that in early 2022 they saw huge upward revisions to data that caught them wrong footed. </a:t>
            </a:r>
          </a:p>
          <a:p>
            <a:pPr marL="0" indent="0">
              <a:buFontTx/>
              <a:buNone/>
            </a:pPr>
            <a:r>
              <a:rPr lang="en-US" b="0" dirty="0" smtClean="0"/>
              <a:t>This episode of being wrong was highlight in a recent speech by Fed Governor Michelle Bowman.</a:t>
            </a:r>
          </a:p>
          <a:p>
            <a:pPr marL="0" indent="0">
              <a:buFontTx/>
              <a:buNone/>
            </a:pPr>
            <a:r>
              <a:rPr lang="en-US" b="0" dirty="0" smtClean="0"/>
              <a:t>If the Fed understand the reasons of being slow to hike, these lessons would then also inform them about being slow to cut. </a:t>
            </a:r>
          </a:p>
          <a:p>
            <a:pPr marL="0" indent="0">
              <a:buFontTx/>
              <a:buNone/>
            </a:pPr>
            <a:r>
              <a:rPr lang="en-US" b="0" dirty="0" smtClean="0"/>
              <a:t>These type of historical experience</a:t>
            </a:r>
            <a:r>
              <a:rPr lang="en-US" b="0" baseline="0" dirty="0" smtClean="0"/>
              <a:t>s are what we call the subjective part of decision making on the next slide I will talk about the objective part of policy.</a:t>
            </a:r>
          </a:p>
          <a:p>
            <a:pPr marL="0" indent="0">
              <a:buFontTx/>
              <a:buNone/>
            </a:pPr>
            <a:r>
              <a:rPr lang="en-US" b="0" dirty="0" smtClean="0"/>
              <a:t>But before</a:t>
            </a:r>
            <a:r>
              <a:rPr lang="en-US" b="0" baseline="0" dirty="0" smtClean="0"/>
              <a:t> that, I will take the chance to explain the implications of a softer </a:t>
            </a:r>
            <a:r>
              <a:rPr lang="en-US" b="0" baseline="0" dirty="0" err="1" smtClean="0"/>
              <a:t>labour</a:t>
            </a:r>
            <a:r>
              <a:rPr lang="en-US" b="0" baseline="0" dirty="0" smtClean="0"/>
              <a:t> market. First, given that pandemic era savings have been eroded and as such households are continuously digging into pre-pandemic savings, my latest updated estimate which is simply extracted from the san Francisco fed, stands at -$372billion for June which is much steeped that the -$170billion we saw in august for those who were with me at the previous session three months ago. </a:t>
            </a:r>
          </a:p>
          <a:p>
            <a:pPr marL="0" indent="0">
              <a:buFontTx/>
              <a:buNone/>
            </a:pPr>
            <a:r>
              <a:rPr lang="en-US" b="0" baseline="0" dirty="0" smtClean="0"/>
              <a:t> This eroded savings imply that income from </a:t>
            </a:r>
            <a:r>
              <a:rPr lang="en-US" b="0" baseline="0" dirty="0" err="1" smtClean="0"/>
              <a:t>labour</a:t>
            </a:r>
            <a:r>
              <a:rPr lang="en-US" b="0" baseline="0" dirty="0" smtClean="0"/>
              <a:t> which is wages is increasingly important but if employment slows and wage growth slows as job openings and quit rate decline, then the purchasing power of the US consumer can slow quite significantly. </a:t>
            </a:r>
            <a:endParaRPr lang="en-US" b="0" dirty="0" smtClean="0"/>
          </a:p>
          <a:p>
            <a:pPr marL="0" indent="0">
              <a:buFontTx/>
              <a:buNone/>
            </a:pPr>
            <a:r>
              <a:rPr lang="en-US" b="1" dirty="0" smtClean="0"/>
              <a:t>Quit rates are a very important indicator of wage growth. </a:t>
            </a:r>
          </a:p>
          <a:p>
            <a:pPr marL="0" indent="0">
              <a:buFontTx/>
              <a:buNone/>
            </a:pPr>
            <a:r>
              <a:rPr lang="en-US" b="1" dirty="0" err="1" smtClean="0"/>
              <a:t>Afterall</a:t>
            </a:r>
            <a:r>
              <a:rPr lang="en-US" b="1" dirty="0" smtClean="0"/>
              <a:t>, when people quit a job and join a new one, they often get a bump up in pay. With a lower quit rate, there is less churn in the </a:t>
            </a:r>
            <a:r>
              <a:rPr lang="en-US" b="1" dirty="0" err="1" smtClean="0"/>
              <a:t>labour</a:t>
            </a:r>
            <a:r>
              <a:rPr lang="en-US" b="1" dirty="0" smtClean="0"/>
              <a:t> market which implies less pressure on wage growth. As such, we do think that underlying price pressures have room to soften as wage growth turns a little bit milder. </a:t>
            </a:r>
          </a:p>
          <a:p>
            <a:pPr marL="0" indent="0">
              <a:buFontTx/>
              <a:buNone/>
            </a:pPr>
            <a:r>
              <a:rPr lang="en-US" b="1" dirty="0" smtClean="0"/>
              <a:t>With this backdrop of growth</a:t>
            </a:r>
            <a:r>
              <a:rPr lang="en-US" b="1" baseline="0" dirty="0" smtClean="0"/>
              <a:t> and inflation, we naturally turn to policy implications and expectations for the September FOMC which is happening just next week.</a:t>
            </a:r>
            <a:endParaRPr lang="en-US" b="1" dirty="0" smtClean="0"/>
          </a:p>
          <a:p>
            <a:pPr marL="0" indent="0">
              <a:buFontTx/>
              <a:buNone/>
            </a:pPr>
            <a:endParaRPr lang="en-US" b="1" dirty="0" smtClean="0"/>
          </a:p>
          <a:p>
            <a:pPr marL="0" indent="0">
              <a:buFontTx/>
              <a:buNone/>
            </a:pPr>
            <a:endParaRPr lang="en-US" b="1" dirty="0" smtClean="0"/>
          </a:p>
          <a:p>
            <a:pPr marL="0" indent="0">
              <a:buFontTx/>
              <a:buNone/>
            </a:pPr>
            <a:endParaRPr lang="en-US" b="1" dirty="0" smtClean="0"/>
          </a:p>
          <a:p>
            <a:pPr marL="0" indent="0">
              <a:buFontTx/>
              <a:buNone/>
            </a:pPr>
            <a:endParaRPr lang="en-US" b="1" dirty="0" smtClean="0"/>
          </a:p>
          <a:p>
            <a:pPr marL="0" indent="0">
              <a:buFontTx/>
              <a:buNone/>
            </a:pPr>
            <a:endParaRPr lang="en-US" b="1" dirty="0" smtClean="0"/>
          </a:p>
          <a:p>
            <a:pPr marL="0" indent="0">
              <a:buFontTx/>
              <a:buNone/>
            </a:pPr>
            <a:endParaRPr lang="en-US" b="1" dirty="0" smtClean="0"/>
          </a:p>
          <a:p>
            <a:pPr marL="0" indent="0">
              <a:buFontTx/>
              <a:buNone/>
            </a:pPr>
            <a:endParaRPr lang="en-US" b="1" dirty="0" smtClean="0"/>
          </a:p>
          <a:p>
            <a:pPr marL="0" indent="0">
              <a:buFontTx/>
              <a:buNone/>
            </a:pPr>
            <a:r>
              <a:rPr lang="en-US" baseline="0" dirty="0" smtClean="0"/>
              <a:t>at this point, I have also included our risk based forecast of the Fed fund rate. We do think that there is room for 2 cuts in 2024 and further </a:t>
            </a:r>
            <a:r>
              <a:rPr lang="en-US" baseline="0" dirty="0" err="1" smtClean="0"/>
              <a:t>normalisation</a:t>
            </a:r>
            <a:r>
              <a:rPr lang="en-US" baseline="0" dirty="0" smtClean="0"/>
              <a:t> in 2025. My first caveat is that we are not calling for hard landing or recession as a base case. What we are saying is that there is potential for softening and there is a possibility of </a:t>
            </a:r>
            <a:r>
              <a:rPr lang="en-US" baseline="0" dirty="0" err="1" smtClean="0"/>
              <a:t>normalisation</a:t>
            </a:r>
            <a:r>
              <a:rPr lang="en-US" baseline="0" dirty="0" smtClean="0"/>
              <a:t>. Some time ago, I used to work with economic models, a lot of policy related numbers and get a lot of questions and today I will pose one of them today, imagine in 2019 when Fed fund rate was around 2% and inflation was 2.3%, if inflation increase to 3.4%, and you are Fed chair Yellen at that time, what do you think the Fed policy rate should be? Should it be the above 5.0% rate ?  This question helps us get an objective view of interest rates, but we certainly acknowledge that decisions in life are subjective and based on past experiences, the Fed has fears of inflation resurgence and the policy rate has a different starting point is also anchored based on how much they have hike because of the 8% inflation in 2022. Nonetheless, the structural view is that there is room to </a:t>
            </a:r>
            <a:r>
              <a:rPr lang="en-US" baseline="0" dirty="0" err="1" smtClean="0"/>
              <a:t>normalise</a:t>
            </a:r>
            <a:r>
              <a:rPr lang="en-US" baseline="0" dirty="0" smtClean="0"/>
              <a:t>. (click)</a:t>
            </a: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4</a:t>
            </a:fld>
            <a:endParaRPr lang="en-US" dirty="0"/>
          </a:p>
        </p:txBody>
      </p:sp>
    </p:spTree>
    <p:extLst>
      <p:ext uri="{BB962C8B-B14F-4D97-AF65-F5344CB8AC3E}">
        <p14:creationId xmlns:p14="http://schemas.microsoft.com/office/powerpoint/2010/main" val="833341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C9527-A0C5-FCB8-52AF-85E60433B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ED6C6-31CE-69F7-F521-11E7A2190F38}"/>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050A247E-28F8-BD49-58EC-4211CDE39802}"/>
              </a:ext>
            </a:extLst>
          </p:cNvPr>
          <p:cNvSpPr>
            <a:spLocks noGrp="1"/>
          </p:cNvSpPr>
          <p:nvPr>
            <p:ph type="body" idx="1"/>
          </p:nvPr>
        </p:nvSpPr>
        <p:spPr/>
        <p:txBody>
          <a:bodyPr/>
          <a:lstStyle/>
          <a:p>
            <a:pPr marL="285650" indent="-285650">
              <a:buFontTx/>
              <a:buChar char="-"/>
            </a:pPr>
            <a:r>
              <a:rPr lang="en-US" dirty="0" smtClean="0"/>
              <a:t>Just now,</a:t>
            </a:r>
            <a:r>
              <a:rPr lang="en-US" baseline="0" dirty="0" smtClean="0"/>
              <a:t> I touched on the subjective part of fed policy making talking about historical experiences about how data revisions caught the Fed wrong footed which caused the need for huge hikes.</a:t>
            </a:r>
            <a:endParaRPr lang="en-US" dirty="0" smtClean="0"/>
          </a:p>
          <a:p>
            <a:pPr marL="285650" indent="-285650">
              <a:buFontTx/>
              <a:buChar char="-"/>
            </a:pPr>
            <a:r>
              <a:rPr lang="en-US" dirty="0" smtClean="0"/>
              <a:t>Now, we will start with explaining objectively why we think that there is significant room to loosen even without a recession.</a:t>
            </a:r>
          </a:p>
          <a:p>
            <a:pPr marL="285650" indent="-285650">
              <a:buFontTx/>
              <a:buChar char="-"/>
            </a:pPr>
            <a:r>
              <a:rPr lang="en-US" dirty="0" smtClean="0"/>
              <a:t>I will start with the Taylor Rule. This is economist</a:t>
            </a:r>
            <a:r>
              <a:rPr lang="en-US" baseline="0" dirty="0" smtClean="0"/>
              <a:t> John Taylor not the Taylor Swift who just endorsed Kamala </a:t>
            </a:r>
            <a:r>
              <a:rPr lang="en-US" baseline="0" dirty="0" err="1" smtClean="0"/>
              <a:t>harris</a:t>
            </a:r>
            <a:r>
              <a:rPr lang="en-US" baseline="0" dirty="0" smtClean="0"/>
              <a:t>. </a:t>
            </a:r>
            <a:endParaRPr lang="en-US" dirty="0" smtClean="0"/>
          </a:p>
          <a:p>
            <a:pPr marL="285650" indent="-285650">
              <a:buFontTx/>
              <a:buChar char="-"/>
            </a:pPr>
            <a:r>
              <a:rPr lang="en-US" dirty="0" smtClean="0"/>
              <a:t>First of all, the </a:t>
            </a:r>
            <a:r>
              <a:rPr lang="en-US" dirty="0" err="1" smtClean="0"/>
              <a:t>taylor</a:t>
            </a:r>
            <a:r>
              <a:rPr lang="en-US" dirty="0" smtClean="0"/>
              <a:t> rule is simply a mechanical rule that guides policy makers on what interest rate to set depending on how far inflation is from their target, that is the pie and pie long run respectively. And how far unemployment Is from its natural rate.  </a:t>
            </a:r>
          </a:p>
          <a:p>
            <a:pPr marL="285650" indent="-285650">
              <a:buFontTx/>
              <a:buChar char="-"/>
            </a:pPr>
            <a:r>
              <a:rPr lang="en-US" dirty="0" smtClean="0"/>
              <a:t>Let us turn this alien looking Greek equation into a simple scenario.</a:t>
            </a:r>
          </a:p>
          <a:p>
            <a:pPr marL="285650" indent="-285650">
              <a:buFontTx/>
              <a:buChar char="-"/>
            </a:pPr>
            <a:r>
              <a:rPr lang="en-US" dirty="0" smtClean="0"/>
              <a:t>Some time ago, I used to work with a lot economic models at</a:t>
            </a:r>
            <a:r>
              <a:rPr lang="en-US" baseline="0" dirty="0" smtClean="0"/>
              <a:t> a central bank</a:t>
            </a:r>
            <a:r>
              <a:rPr lang="en-US" dirty="0" smtClean="0"/>
              <a:t>, a lot of policy related numbers and get a lot of questions and today I get a chance to pose rhetorical one </a:t>
            </a:r>
          </a:p>
          <a:p>
            <a:pPr marL="285650" indent="-285650">
              <a:buFontTx/>
              <a:buChar char="-"/>
            </a:pPr>
            <a:r>
              <a:rPr lang="en-US" dirty="0" smtClean="0"/>
              <a:t>Imagine in 2019 when Fed fund rate was around 1.75%  to 2.25% depending on which month you are looking at because the Fed was actually cutting rates.</a:t>
            </a:r>
          </a:p>
          <a:p>
            <a:pPr marL="285650" indent="-285650">
              <a:buFontTx/>
              <a:buChar char="-"/>
            </a:pPr>
            <a:r>
              <a:rPr lang="en-US" dirty="0" smtClean="0"/>
              <a:t>and inflation in 2019 was averaging 1.8%, if inflation increase to 2.9%, and you are Fed chair Yellen at that time, what do you think the Fed policy rate should be? How much will you increase policy rate by to tackle 2.9% inflation? Should it be the above 5.0% rate ? </a:t>
            </a:r>
          </a:p>
          <a:p>
            <a:pPr marL="285650" indent="-285650">
              <a:buFontTx/>
              <a:buChar char="-"/>
            </a:pPr>
            <a:r>
              <a:rPr lang="en-US" dirty="0" smtClean="0"/>
              <a:t>The current Fed funds rate has an upper bound is 5.50% and lower bound is 5.25%. That is at least a full 300bps higher than the 2019 rates even if I take the most conservative estimate. </a:t>
            </a:r>
          </a:p>
          <a:p>
            <a:pPr marL="285650" indent="-285650">
              <a:buFontTx/>
              <a:buChar char="-"/>
            </a:pPr>
            <a:r>
              <a:rPr lang="en-US" dirty="0" smtClean="0"/>
              <a:t>Furthermore, unemployment rate in 2019 was averaging 3.7% in 2019 but now it is 4.3% which means rates should be lower. </a:t>
            </a:r>
          </a:p>
          <a:p>
            <a:pPr marL="285650" indent="-285650">
              <a:buFontTx/>
              <a:buChar char="-"/>
            </a:pPr>
            <a:r>
              <a:rPr lang="en-US" dirty="0" smtClean="0"/>
              <a:t>This </a:t>
            </a:r>
            <a:r>
              <a:rPr lang="en-US" dirty="0" err="1" smtClean="0"/>
              <a:t>taylor</a:t>
            </a:r>
            <a:r>
              <a:rPr lang="en-US" dirty="0" smtClean="0"/>
              <a:t> rule thought experiment helps us get an objective view of interest rates, but we certainly acknowledge that decisions in life are subjective and based on past experiences</a:t>
            </a:r>
          </a:p>
          <a:p>
            <a:pPr marL="285650" indent="-285650">
              <a:buFontTx/>
              <a:buChar char="-"/>
            </a:pPr>
            <a:r>
              <a:rPr lang="en-US" dirty="0" smtClean="0"/>
              <a:t>As such, it is should be evident that there is ample policy space to lower policy rates. </a:t>
            </a:r>
          </a:p>
          <a:p>
            <a:pPr marL="285650" indent="-285650">
              <a:buFontTx/>
              <a:buChar char="-"/>
            </a:pPr>
            <a:r>
              <a:rPr lang="en-US" dirty="0" smtClean="0"/>
              <a:t>We</a:t>
            </a:r>
            <a:r>
              <a:rPr lang="en-US" baseline="0" dirty="0" smtClean="0"/>
              <a:t> do think that the risk is now being too high for too long which then causes the Fed to catch down more with hurriedly with belated cuts.</a:t>
            </a:r>
          </a:p>
          <a:p>
            <a:pPr marL="285650" indent="-285650">
              <a:buFontTx/>
              <a:buChar char="-"/>
            </a:pPr>
            <a:r>
              <a:rPr lang="en-US" dirty="0" smtClean="0"/>
              <a:t>75bps of cuts is the most likely for the rest of 2024 with three meeting left and rate cuts have potential to gather</a:t>
            </a:r>
            <a:r>
              <a:rPr lang="en-US" baseline="0" dirty="0" smtClean="0"/>
              <a:t> pace in h1 2025 </a:t>
            </a:r>
          </a:p>
          <a:p>
            <a:pPr marL="285650" indent="-285650">
              <a:buFontTx/>
              <a:buChar char="-"/>
            </a:pPr>
            <a:r>
              <a:rPr lang="en-US" dirty="0" smtClean="0"/>
              <a:t>Our rate</a:t>
            </a:r>
            <a:r>
              <a:rPr lang="en-US" baseline="0" dirty="0" smtClean="0"/>
              <a:t> cuts </a:t>
            </a:r>
            <a:r>
              <a:rPr lang="en-US" dirty="0" smtClean="0"/>
              <a:t>are premised on sharper consumption slowdown amid tightening cash-flows,</a:t>
            </a:r>
            <a:r>
              <a:rPr lang="en-US" baseline="0" dirty="0" smtClean="0"/>
              <a:t> it is basically a</a:t>
            </a:r>
            <a:r>
              <a:rPr lang="en-US" dirty="0" smtClean="0"/>
              <a:t> Not so soft landing but it is not a crisis from a balance sheet shock because that requires much bigger cuts.</a:t>
            </a:r>
          </a:p>
        </p:txBody>
      </p:sp>
      <p:sp>
        <p:nvSpPr>
          <p:cNvPr id="4" name="Slide Number Placeholder 3">
            <a:extLst>
              <a:ext uri="{FF2B5EF4-FFF2-40B4-BE49-F238E27FC236}">
                <a16:creationId xmlns:a16="http://schemas.microsoft.com/office/drawing/2014/main" id="{E4A47859-61B4-86C3-21A7-84A3A4B84030}"/>
              </a:ext>
            </a:extLst>
          </p:cNvPr>
          <p:cNvSpPr>
            <a:spLocks noGrp="1"/>
          </p:cNvSpPr>
          <p:nvPr>
            <p:ph type="sldNum" sz="quarter" idx="10"/>
          </p:nvPr>
        </p:nvSpPr>
        <p:spPr/>
        <p:txBody>
          <a:bodyPr/>
          <a:lstStyle/>
          <a:p>
            <a:fld id="{91AA9BE4-5103-0B4A-B9FD-498748EB1049}" type="slidenum">
              <a:rPr lang="en-US" smtClean="0"/>
              <a:pPr/>
              <a:t>5</a:t>
            </a:fld>
            <a:endParaRPr lang="en-US" dirty="0"/>
          </a:p>
        </p:txBody>
      </p:sp>
    </p:spTree>
    <p:extLst>
      <p:ext uri="{BB962C8B-B14F-4D97-AF65-F5344CB8AC3E}">
        <p14:creationId xmlns:p14="http://schemas.microsoft.com/office/powerpoint/2010/main" val="45146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C9527-A0C5-FCB8-52AF-85E60433B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ED6C6-31CE-69F7-F521-11E7A2190F38}"/>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050A247E-28F8-BD49-58EC-4211CDE39802}"/>
              </a:ext>
            </a:extLst>
          </p:cNvPr>
          <p:cNvSpPr>
            <a:spLocks noGrp="1"/>
          </p:cNvSpPr>
          <p:nvPr>
            <p:ph type="body" idx="1"/>
          </p:nvPr>
        </p:nvSpPr>
        <p:spPr/>
        <p:txBody>
          <a:bodyPr/>
          <a:lstStyle/>
          <a:p>
            <a:pPr marL="171450" indent="-171450">
              <a:buFontTx/>
              <a:buChar char="-"/>
            </a:pPr>
            <a:r>
              <a:rPr lang="en-US" dirty="0" smtClean="0"/>
              <a:t>After</a:t>
            </a:r>
            <a:r>
              <a:rPr lang="en-US" baseline="0" dirty="0" smtClean="0"/>
              <a:t> our analysis that there is ample room to cut, we want to take a brief look at what the policy makers think. It is important to differentiate ability from willingness. The Fed can afford to go for 50 bps cut but the question is are they willing to do so? </a:t>
            </a:r>
            <a:r>
              <a:rPr lang="en-US" dirty="0" smtClean="0"/>
              <a:t>This</a:t>
            </a:r>
            <a:r>
              <a:rPr lang="en-US" baseline="0" dirty="0" smtClean="0"/>
              <a:t> week, we did not get any Fed speak because it is blackout period before the Fed decision. </a:t>
            </a:r>
          </a:p>
          <a:p>
            <a:pPr marL="171450" indent="-171450">
              <a:buFontTx/>
              <a:buChar char="-"/>
            </a:pPr>
            <a:r>
              <a:rPr lang="en-US" baseline="0" dirty="0" smtClean="0"/>
              <a:t>The last person to speak was Fed Governor Waller and his speech was on last Friday after the non-farm payrolls report. </a:t>
            </a:r>
          </a:p>
          <a:p>
            <a:pPr marL="171450" indent="-171450">
              <a:buFontTx/>
              <a:buChar char="-"/>
            </a:pPr>
            <a:r>
              <a:rPr lang="en-US" baseline="0" dirty="0" smtClean="0"/>
              <a:t>He said </a:t>
            </a:r>
            <a:r>
              <a:rPr lang="en-US" dirty="0" smtClean="0"/>
              <a:t>I am open-minded about the size and pace of cuts, which will be based on what the data tell us about the evolution of the economy, and not on any pre-conceived notion of how and when the Committee should act.</a:t>
            </a:r>
            <a:r>
              <a:rPr lang="en-US" baseline="0" dirty="0" smtClean="0"/>
              <a:t> </a:t>
            </a:r>
            <a:r>
              <a:rPr lang="en-US" dirty="0" smtClean="0"/>
              <a:t>He also said he was a big advocate</a:t>
            </a:r>
            <a:r>
              <a:rPr lang="en-US" baseline="0" dirty="0" smtClean="0"/>
              <a:t> of front loading rate hikes. </a:t>
            </a:r>
          </a:p>
          <a:p>
            <a:pPr marL="171450" indent="-171450">
              <a:buFontTx/>
              <a:buChar char="-"/>
            </a:pPr>
            <a:r>
              <a:rPr lang="en-US" baseline="0" dirty="0" smtClean="0"/>
              <a:t>Furthermore, during Jackson hole, Fed Chair </a:t>
            </a:r>
            <a:r>
              <a:rPr lang="en-US" baseline="0" dirty="0" err="1" smtClean="0"/>
              <a:t>powell</a:t>
            </a:r>
            <a:r>
              <a:rPr lang="en-US" baseline="0" dirty="0" smtClean="0"/>
              <a:t>, said that Fed “do(</a:t>
            </a:r>
            <a:r>
              <a:rPr lang="en-US" baseline="0" dirty="0" err="1" smtClean="0"/>
              <a:t>es</a:t>
            </a:r>
            <a:r>
              <a:rPr lang="en-US" baseline="0" dirty="0" smtClean="0"/>
              <a:t>) not seek or welcome further cooling in labor market conditions” and </a:t>
            </a:r>
            <a:r>
              <a:rPr lang="en-US" baseline="0" dirty="0" err="1" smtClean="0"/>
              <a:t>Jackosn</a:t>
            </a:r>
            <a:r>
              <a:rPr lang="en-US" baseline="0" dirty="0" smtClean="0"/>
              <a:t> hole is prior to the current NFP print. </a:t>
            </a:r>
          </a:p>
          <a:p>
            <a:pPr marL="171450" indent="-171450">
              <a:buFontTx/>
              <a:buChar char="-"/>
            </a:pPr>
            <a:r>
              <a:rPr lang="en-US" baseline="0" dirty="0" smtClean="0"/>
              <a:t>Perhaps more importantly, it is what Fed Chair Powell did not say, he gave zero hints on his thinking of the size of rate cuts, he did not do the usual spiel of we will start small and calibrated and we will be careful. None of those, I search his entire speech, it did not contain any words such as careful or calibrated. he simply said it was time to cut rates, implicitly being open to the size of rate cuts</a:t>
            </a:r>
          </a:p>
          <a:p>
            <a:pPr marL="171450" indent="-171450">
              <a:buFontTx/>
              <a:buChar char="-"/>
            </a:pPr>
            <a:r>
              <a:rPr lang="en-US" baseline="0" dirty="0" smtClean="0"/>
              <a:t>After Jackson hole, there was the non farm payrolls which we touched on just now, that there were downward revisions to historical data such as 89k downgrade to July and June. </a:t>
            </a:r>
          </a:p>
          <a:p>
            <a:pPr marL="171450" indent="-171450">
              <a:buFontTx/>
              <a:buChar char="-"/>
            </a:pPr>
            <a:r>
              <a:rPr lang="en-US" baseline="0" dirty="0" smtClean="0"/>
              <a:t>Though august showed an improvement to 142k of hiring.</a:t>
            </a:r>
          </a:p>
          <a:p>
            <a:pPr marL="171450" indent="-171450">
              <a:buFontTx/>
              <a:buChar char="-"/>
            </a:pPr>
            <a:r>
              <a:rPr lang="en-US" baseline="0" dirty="0" smtClean="0"/>
              <a:t> As for unemployment rate, the decline in unemployment rate was marginal, 4.25% to 4.22%, I decided to open up the to 2 decimal places which in this case is rather important.</a:t>
            </a:r>
          </a:p>
          <a:p>
            <a:pPr marL="171450" indent="-171450">
              <a:buFontTx/>
              <a:buChar char="-"/>
            </a:pPr>
            <a:r>
              <a:rPr lang="en-US" baseline="0" dirty="0" smtClean="0"/>
              <a:t>Given such strong language and to me what looks like weak </a:t>
            </a:r>
            <a:r>
              <a:rPr lang="en-US" baseline="0" dirty="0" err="1" smtClean="0"/>
              <a:t>labour</a:t>
            </a:r>
            <a:r>
              <a:rPr lang="en-US" baseline="0" dirty="0" smtClean="0"/>
              <a:t> market data, I am very hesitant to dismiss the possibility of a 50bps cut given that there is non-trivial likelihood of the Fed front loading rate cuts.</a:t>
            </a:r>
          </a:p>
          <a:p>
            <a:pPr marL="171450" indent="-171450">
              <a:buFontTx/>
              <a:buChar char="-"/>
            </a:pPr>
            <a:r>
              <a:rPr lang="en-US" baseline="0" dirty="0" smtClean="0"/>
              <a:t>Markets are pricing in a one in three chance of a 50bps cut next week.  </a:t>
            </a:r>
          </a:p>
          <a:p>
            <a:pPr marL="171450" indent="-171450">
              <a:buFontTx/>
              <a:buChar char="-"/>
            </a:pPr>
            <a:r>
              <a:rPr lang="en-US" baseline="0" dirty="0" smtClean="0"/>
              <a:t>In fact, it is perhaps important to point out that markets via fed funds futures are expecting 110bps of cuts by December.</a:t>
            </a:r>
          </a:p>
          <a:p>
            <a:pPr marL="171450" indent="-171450">
              <a:buFontTx/>
              <a:buChar char="-"/>
            </a:pPr>
            <a:r>
              <a:rPr lang="en-US" baseline="0" dirty="0" smtClean="0"/>
              <a:t>At this point, you might think, hold on, there are only 3 meetings left. 110bps of cuts and 3 meetings imply that markets expect one of these meetings to have a 50bps cut, no one in the right mind will expect some odd size cuts such as 35bps of cuts right. That said, the Fed has often over-delivered at every rate cut and easing cycle. Simply put, is that the Fed in almost the start of every easing cycle tend to over deliver. </a:t>
            </a:r>
          </a:p>
          <a:p>
            <a:pPr marL="171450" indent="-171450">
              <a:buFontTx/>
              <a:buChar char="-"/>
            </a:pPr>
            <a:r>
              <a:rPr lang="en-US" baseline="0" dirty="0" smtClean="0"/>
              <a:t>As such, the market turbulence from a 50bps cut if it happens which be immediately volatile depending on how Fed chair Powell communicates the cut. More important, it might smooth itself out because this is a case of surprising but really so surprising. While a 50bps cut is surprising in the sense that two thirds got it wrong, the entire market already expects one 50bps somewhere this year.  </a:t>
            </a:r>
          </a:p>
          <a:p>
            <a:pPr marL="171450" indent="-171450">
              <a:buFontTx/>
              <a:buChar char="-"/>
            </a:pPr>
            <a:r>
              <a:rPr lang="en-US" baseline="0" dirty="0" smtClean="0"/>
              <a:t>In turn, while the USD has potential to turn much weaker if the Fed cuts 50bps, we must also consider that if the cut is </a:t>
            </a:r>
            <a:r>
              <a:rPr lang="en-US" baseline="0" dirty="0" err="1" smtClean="0"/>
              <a:t>alr</a:t>
            </a:r>
            <a:r>
              <a:rPr lang="en-US" baseline="0" dirty="0" smtClean="0"/>
              <a:t> front loaded, the potential for further USD weakness might become marginally diminished which means that USD weakness may not be as straight forward. </a:t>
            </a:r>
          </a:p>
        </p:txBody>
      </p:sp>
      <p:sp>
        <p:nvSpPr>
          <p:cNvPr id="4" name="Slide Number Placeholder 3">
            <a:extLst>
              <a:ext uri="{FF2B5EF4-FFF2-40B4-BE49-F238E27FC236}">
                <a16:creationId xmlns:a16="http://schemas.microsoft.com/office/drawing/2014/main" id="{E4A47859-61B4-86C3-21A7-84A3A4B84030}"/>
              </a:ext>
            </a:extLst>
          </p:cNvPr>
          <p:cNvSpPr>
            <a:spLocks noGrp="1"/>
          </p:cNvSpPr>
          <p:nvPr>
            <p:ph type="sldNum" sz="quarter" idx="10"/>
          </p:nvPr>
        </p:nvSpPr>
        <p:spPr/>
        <p:txBody>
          <a:bodyPr/>
          <a:lstStyle/>
          <a:p>
            <a:fld id="{91AA9BE4-5103-0B4A-B9FD-498748EB1049}" type="slidenum">
              <a:rPr lang="en-US" smtClean="0"/>
              <a:pPr/>
              <a:t>6</a:t>
            </a:fld>
            <a:endParaRPr lang="en-US" dirty="0"/>
          </a:p>
        </p:txBody>
      </p:sp>
    </p:spTree>
    <p:extLst>
      <p:ext uri="{BB962C8B-B14F-4D97-AF65-F5344CB8AC3E}">
        <p14:creationId xmlns:p14="http://schemas.microsoft.com/office/powerpoint/2010/main" val="394164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C9527-A0C5-FCB8-52AF-85E60433B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ED6C6-31CE-69F7-F521-11E7A2190F38}"/>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050A247E-28F8-BD49-58EC-4211CDE39802}"/>
              </a:ext>
            </a:extLst>
          </p:cNvPr>
          <p:cNvSpPr>
            <a:spLocks noGrp="1"/>
          </p:cNvSpPr>
          <p:nvPr>
            <p:ph type="body" idx="1"/>
          </p:nvPr>
        </p:nvSpPr>
        <p:spPr/>
        <p:txBody>
          <a:bodyPr/>
          <a:lstStyle/>
          <a:p>
            <a:pPr marL="0" indent="0">
              <a:buFontTx/>
              <a:buNone/>
            </a:pPr>
            <a:r>
              <a:rPr lang="en-US" dirty="0" smtClean="0"/>
              <a:t>Aside from words, the upcoming FOMC will feature the release of the Dot Plot. </a:t>
            </a:r>
            <a:r>
              <a:rPr lang="en-US" baseline="0" dirty="0" smtClean="0"/>
              <a:t> </a:t>
            </a:r>
            <a:r>
              <a:rPr lang="en-US" dirty="0" smtClean="0"/>
              <a:t>Here,</a:t>
            </a:r>
            <a:r>
              <a:rPr lang="en-US" baseline="0" dirty="0" smtClean="0"/>
              <a:t> let us postulate some possibilities, for 2024, the Fed may be inclined to show 4.875% for end 2024 which means one 25 bps of cut at each of the two meetings left which add up to 50bps of cuts for the rest of the year, assuming that they start off with a small 25bp cut.</a:t>
            </a:r>
          </a:p>
          <a:p>
            <a:pPr marL="0" indent="0">
              <a:buFontTx/>
              <a:buNone/>
            </a:pPr>
            <a:r>
              <a:rPr lang="en-US" baseline="0" dirty="0" smtClean="0"/>
              <a:t>What we will look out for is </a:t>
            </a:r>
            <a:r>
              <a:rPr lang="en-US" b="1" baseline="0" dirty="0" smtClean="0"/>
              <a:t>the dispersion of the Dots</a:t>
            </a:r>
            <a:r>
              <a:rPr lang="en-US" baseline="0" dirty="0" smtClean="0"/>
              <a:t>, how many members lean towards 4.625% and how many </a:t>
            </a:r>
            <a:r>
              <a:rPr lang="en-US" baseline="0" dirty="0" err="1" smtClean="0"/>
              <a:t>favours</a:t>
            </a:r>
            <a:r>
              <a:rPr lang="en-US" baseline="0" dirty="0" smtClean="0"/>
              <a:t> 4.875%.</a:t>
            </a:r>
          </a:p>
          <a:p>
            <a:pPr marL="0" indent="0">
              <a:buFontTx/>
              <a:buNone/>
            </a:pPr>
            <a:r>
              <a:rPr lang="en-US" baseline="0" dirty="0" smtClean="0"/>
              <a:t>In fact, by virtue of me saying this, it means that it is a dovish shift, we are essentially asking how many member </a:t>
            </a:r>
            <a:r>
              <a:rPr lang="en-US" baseline="0" dirty="0" err="1" smtClean="0"/>
              <a:t>favours</a:t>
            </a:r>
            <a:r>
              <a:rPr lang="en-US" baseline="0" dirty="0" smtClean="0"/>
              <a:t> at least 3 cuts?</a:t>
            </a:r>
          </a:p>
          <a:p>
            <a:pPr marL="0" indent="0">
              <a:buFontTx/>
              <a:buNone/>
            </a:pPr>
            <a:r>
              <a:rPr lang="en-US" baseline="0" dirty="0" smtClean="0"/>
              <a:t>Into 2025, it is where the Dot Plot gets more interesting, how dovish can the Fed afford to get? </a:t>
            </a:r>
          </a:p>
          <a:p>
            <a:pPr marL="0" indent="0">
              <a:buFontTx/>
              <a:buNone/>
            </a:pPr>
            <a:r>
              <a:rPr lang="en-US" baseline="0" dirty="0" smtClean="0"/>
              <a:t>We anchor the end 2025 rates at 3.625% which is the lower end point of their previous forecast in the past years. This represents just 125bps of cuts in 2025, 5 cuts in total.</a:t>
            </a:r>
          </a:p>
          <a:p>
            <a:pPr marL="0" indent="0">
              <a:buFontTx/>
              <a:buNone/>
            </a:pPr>
            <a:r>
              <a:rPr lang="en-US" baseline="0" dirty="0" smtClean="0"/>
              <a:t>We do think that the FOMC will have a dovish bias to go lower than 3.625%.</a:t>
            </a:r>
          </a:p>
          <a:p>
            <a:pPr marL="0" indent="0">
              <a:buFontTx/>
              <a:buNone/>
            </a:pPr>
            <a:r>
              <a:rPr lang="en-US" baseline="0" dirty="0" smtClean="0"/>
              <a:t>The challenge for the Fed who may want to communicate lower rates in 2025 without inviting recession and risk off fears as such there is a chance they may just keep it at 3.625%</a:t>
            </a:r>
          </a:p>
          <a:p>
            <a:pPr marL="0" indent="0">
              <a:buFontTx/>
              <a:buNone/>
            </a:pPr>
            <a:r>
              <a:rPr lang="en-US" baseline="0" dirty="0" smtClean="0"/>
              <a:t>For those of us who are closing watching the markets, the obvious gap is that markets are pricing in end 2025 rates at 2.8% with 245bps of cuts. So the gap is 125bps. So markets expect 10 cuts but this dot plot if it comes out shows 5 cuts, there is a gap of 5 cuts. If markets start to close this gap, it means that markets need to price in less cuts which in turn may backstop the USD and lead to what some people call counter intuitive movements such as episodes of USD strength in a rate cut cycle. </a:t>
            </a:r>
          </a:p>
          <a:p>
            <a:pPr marL="0" indent="0">
              <a:buFontTx/>
              <a:buNone/>
            </a:pPr>
            <a:r>
              <a:rPr lang="en-US" baseline="0" dirty="0" smtClean="0"/>
              <a:t>The question here is how strong will Fed Chair Powell </a:t>
            </a:r>
            <a:r>
              <a:rPr lang="en-US" baseline="0" dirty="0" err="1" smtClean="0"/>
              <a:t>playdown</a:t>
            </a:r>
            <a:r>
              <a:rPr lang="en-US" baseline="0" dirty="0" smtClean="0"/>
              <a:t> the Dot plot in 2025 which is to say that during his press conference he may down play the Dot plot to say there is potential to cut more than what the Dot plot suggest or to the effect that if </a:t>
            </a:r>
            <a:r>
              <a:rPr lang="en-US" baseline="0" dirty="0" err="1" smtClean="0"/>
              <a:t>labour</a:t>
            </a:r>
            <a:r>
              <a:rPr lang="en-US" baseline="0" dirty="0" smtClean="0"/>
              <a:t> market conditions soften, we will not hesitate to cut more and not rigidly stick to what is in the Dot Plot. </a:t>
            </a:r>
          </a:p>
          <a:p>
            <a:pPr marL="0" indent="0">
              <a:buFontTx/>
              <a:buNone/>
            </a:pPr>
            <a:r>
              <a:rPr lang="en-US" baseline="0" dirty="0" smtClean="0"/>
              <a:t>More importantly, if the Fed chooses to stick with 25bps they have a huge inclination to send dovish signal by giving room for more cuts in 2025.</a:t>
            </a:r>
          </a:p>
          <a:p>
            <a:pPr marL="0" indent="0">
              <a:buFontTx/>
              <a:buNone/>
            </a:pPr>
            <a:r>
              <a:rPr lang="en-US" baseline="0" dirty="0" smtClean="0"/>
              <a:t>Then the USD has room to weaken.</a:t>
            </a:r>
          </a:p>
          <a:p>
            <a:pPr marL="0" indent="0">
              <a:buFontTx/>
              <a:buNone/>
            </a:pPr>
            <a:r>
              <a:rPr lang="en-US" baseline="0" dirty="0" smtClean="0"/>
              <a:t>With so much to look at next week, some of you might be concern on what happens to the central banks in our region?</a:t>
            </a:r>
          </a:p>
          <a:p>
            <a:pPr marL="285650" indent="-285650">
              <a:buFontTx/>
              <a:buChar char="-"/>
            </a:pPr>
            <a:endParaRPr lang="en-SG" dirty="0"/>
          </a:p>
        </p:txBody>
      </p:sp>
      <p:sp>
        <p:nvSpPr>
          <p:cNvPr id="4" name="Slide Number Placeholder 3">
            <a:extLst>
              <a:ext uri="{FF2B5EF4-FFF2-40B4-BE49-F238E27FC236}">
                <a16:creationId xmlns:a16="http://schemas.microsoft.com/office/drawing/2014/main" id="{E4A47859-61B4-86C3-21A7-84A3A4B84030}"/>
              </a:ext>
            </a:extLst>
          </p:cNvPr>
          <p:cNvSpPr>
            <a:spLocks noGrp="1"/>
          </p:cNvSpPr>
          <p:nvPr>
            <p:ph type="sldNum" sz="quarter" idx="10"/>
          </p:nvPr>
        </p:nvSpPr>
        <p:spPr/>
        <p:txBody>
          <a:bodyPr/>
          <a:lstStyle/>
          <a:p>
            <a:fld id="{91AA9BE4-5103-0B4A-B9FD-498748EB1049}" type="slidenum">
              <a:rPr lang="en-US" smtClean="0"/>
              <a:pPr/>
              <a:t>7</a:t>
            </a:fld>
            <a:endParaRPr lang="en-US" dirty="0"/>
          </a:p>
        </p:txBody>
      </p:sp>
    </p:spTree>
    <p:extLst>
      <p:ext uri="{BB962C8B-B14F-4D97-AF65-F5344CB8AC3E}">
        <p14:creationId xmlns:p14="http://schemas.microsoft.com/office/powerpoint/2010/main" val="56397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C9527-A0C5-FCB8-52AF-85E60433B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ED6C6-31CE-69F7-F521-11E7A2190F38}"/>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050A247E-28F8-BD49-58EC-4211CDE39802}"/>
              </a:ext>
            </a:extLst>
          </p:cNvPr>
          <p:cNvSpPr>
            <a:spLocks noGrp="1"/>
          </p:cNvSpPr>
          <p:nvPr>
            <p:ph type="body" idx="1"/>
          </p:nvPr>
        </p:nvSpPr>
        <p:spPr/>
        <p:txBody>
          <a:bodyPr/>
          <a:lstStyle/>
          <a:p>
            <a:pPr lvl="0"/>
            <a:r>
              <a:rPr lang="en-US" sz="1200" i="1" kern="1200" dirty="0" smtClean="0">
                <a:solidFill>
                  <a:schemeClr val="tx1"/>
                </a:solidFill>
                <a:effectLst/>
                <a:latin typeface="+mn-lt"/>
                <a:ea typeface="+mn-ea"/>
                <a:cs typeface="+mn-cs"/>
              </a:rPr>
              <a:t>For all of us in the region,</a:t>
            </a:r>
            <a:r>
              <a:rPr lang="en-US" sz="1200" i="1" kern="1200" baseline="0" dirty="0" smtClean="0">
                <a:solidFill>
                  <a:schemeClr val="tx1"/>
                </a:solidFill>
                <a:effectLst/>
                <a:latin typeface="+mn-lt"/>
                <a:ea typeface="+mn-ea"/>
                <a:cs typeface="+mn-cs"/>
              </a:rPr>
              <a:t> the recent </a:t>
            </a:r>
            <a:r>
              <a:rPr lang="en-US" sz="1200" i="1" kern="1200" dirty="0" smtClean="0">
                <a:solidFill>
                  <a:schemeClr val="tx1"/>
                </a:solidFill>
                <a:effectLst/>
                <a:latin typeface="+mn-lt"/>
                <a:ea typeface="+mn-ea"/>
                <a:cs typeface="+mn-cs"/>
              </a:rPr>
              <a:t>sharp and anticipatory drop in UST yields and USD,</a:t>
            </a:r>
            <a:r>
              <a:rPr lang="en-US" sz="1200" b="1" kern="1200" dirty="0" smtClean="0">
                <a:solidFill>
                  <a:schemeClr val="tx1"/>
                </a:solidFill>
                <a:effectLst/>
                <a:latin typeface="+mn-lt"/>
                <a:ea typeface="+mn-ea"/>
                <a:cs typeface="+mn-cs"/>
              </a:rPr>
              <a:t> suggests scope for EM Asia central banks to start cutting</a:t>
            </a:r>
            <a:r>
              <a:rPr lang="en-US" sz="1200" b="0" kern="1200" baseline="0" dirty="0" smtClean="0">
                <a:solidFill>
                  <a:schemeClr val="tx1"/>
                </a:solidFill>
                <a:effectLst/>
                <a:latin typeface="+mn-lt"/>
                <a:ea typeface="+mn-ea"/>
                <a:cs typeface="+mn-cs"/>
              </a:rPr>
              <a:t> as some of the pressure on regional currencies ease.</a:t>
            </a:r>
            <a:endParaRPr lang="en-SG" sz="1200" kern="1200" dirty="0" smtClean="0">
              <a:solidFill>
                <a:schemeClr val="tx1"/>
              </a:solidFill>
              <a:effectLst/>
              <a:latin typeface="+mn-lt"/>
              <a:ea typeface="+mn-ea"/>
              <a:cs typeface="+mn-cs"/>
            </a:endParaRPr>
          </a:p>
          <a:p>
            <a:pPr lvl="0"/>
            <a:r>
              <a:rPr lang="en-US" sz="1200" b="1" i="1" kern="1200" dirty="0" smtClean="0">
                <a:solidFill>
                  <a:schemeClr val="tx1"/>
                </a:solidFill>
                <a:effectLst/>
                <a:latin typeface="+mn-lt"/>
                <a:ea typeface="+mn-ea"/>
                <a:cs typeface="+mn-cs"/>
              </a:rPr>
              <a:t>But</a:t>
            </a:r>
            <a:r>
              <a:rPr lang="en-US" sz="1200" b="1" i="1" kern="1200" baseline="0" dirty="0" smtClean="0">
                <a:solidFill>
                  <a:schemeClr val="tx1"/>
                </a:solidFill>
                <a:effectLst/>
                <a:latin typeface="+mn-lt"/>
                <a:ea typeface="+mn-ea"/>
                <a:cs typeface="+mn-cs"/>
              </a:rPr>
              <a:t> this is</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only cautiously and tentatively as nascent </a:t>
            </a:r>
            <a:r>
              <a:rPr lang="en-US" sz="1200" b="1" kern="1200" dirty="0" smtClean="0">
                <a:solidFill>
                  <a:schemeClr val="tx1"/>
                </a:solidFill>
                <a:effectLst/>
                <a:latin typeface="+mn-lt"/>
                <a:ea typeface="+mn-ea"/>
                <a:cs typeface="+mn-cs"/>
              </a:rPr>
              <a:t>rate cut plans</a:t>
            </a:r>
            <a:r>
              <a:rPr lang="en-US" sz="1200" kern="1200" dirty="0" smtClean="0">
                <a:solidFill>
                  <a:schemeClr val="tx1"/>
                </a:solidFill>
                <a:effectLst/>
                <a:latin typeface="+mn-lt"/>
                <a:ea typeface="+mn-ea"/>
                <a:cs typeface="+mn-cs"/>
              </a:rPr>
              <a:t> must </a:t>
            </a:r>
            <a:r>
              <a:rPr lang="en-US" sz="1200" b="1" i="1" kern="1200" dirty="0" smtClean="0">
                <a:solidFill>
                  <a:schemeClr val="tx1"/>
                </a:solidFill>
                <a:effectLst/>
                <a:latin typeface="+mn-lt"/>
                <a:ea typeface="+mn-ea"/>
                <a:cs typeface="+mn-cs"/>
              </a:rPr>
              <a:t>necessarily be responsive to any flux in market conditions</a:t>
            </a:r>
            <a:r>
              <a:rPr lang="en-US" sz="1200" kern="1200" dirty="0" smtClean="0">
                <a:solidFill>
                  <a:schemeClr val="tx1"/>
                </a:solidFill>
                <a:effectLst/>
                <a:latin typeface="+mn-lt"/>
                <a:ea typeface="+mn-ea"/>
                <a:cs typeface="+mn-cs"/>
              </a:rPr>
              <a:t> and </a:t>
            </a:r>
            <a:r>
              <a:rPr lang="en-US" sz="1200" b="1" i="1" kern="1200" dirty="0" smtClean="0">
                <a:solidFill>
                  <a:schemeClr val="tx1"/>
                </a:solidFill>
                <a:effectLst/>
                <a:latin typeface="+mn-lt"/>
                <a:ea typeface="+mn-ea"/>
                <a:cs typeface="+mn-cs"/>
              </a:rPr>
              <a:t>ready for any remedial interim suspension</a:t>
            </a:r>
            <a:r>
              <a:rPr lang="en-US" sz="1200" i="1" kern="1200" dirty="0" smtClean="0">
                <a:solidFill>
                  <a:schemeClr val="tx1"/>
                </a:solidFill>
                <a:effectLst/>
                <a:latin typeface="+mn-lt"/>
                <a:ea typeface="+mn-ea"/>
                <a:cs typeface="+mn-cs"/>
              </a:rPr>
              <a:t>.</a:t>
            </a:r>
            <a:endParaRPr lang="en-SG"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Last</a:t>
            </a:r>
            <a:r>
              <a:rPr lang="en-US" sz="1200" kern="1200" baseline="0" dirty="0" smtClean="0">
                <a:solidFill>
                  <a:schemeClr val="tx1"/>
                </a:solidFill>
                <a:effectLst/>
                <a:latin typeface="+mn-lt"/>
                <a:ea typeface="+mn-ea"/>
                <a:cs typeface="+mn-cs"/>
              </a:rPr>
              <a:t> month we saw t</a:t>
            </a:r>
            <a:r>
              <a:rPr lang="en-US" sz="1200" kern="1200" dirty="0" smtClean="0">
                <a:solidFill>
                  <a:schemeClr val="tx1"/>
                </a:solidFill>
                <a:effectLst/>
                <a:latin typeface="+mn-lt"/>
                <a:ea typeface="+mn-ea"/>
                <a:cs typeface="+mn-cs"/>
              </a:rPr>
              <a:t>he likes of the Bank of Thailand, Bank Indonesia and the </a:t>
            </a:r>
            <a:r>
              <a:rPr lang="en-US" sz="1200" kern="1200" dirty="0" err="1" smtClean="0">
                <a:solidFill>
                  <a:schemeClr val="tx1"/>
                </a:solidFill>
                <a:effectLst/>
                <a:latin typeface="+mn-lt"/>
                <a:ea typeface="+mn-ea"/>
                <a:cs typeface="+mn-cs"/>
              </a:rPr>
              <a:t>BoK</a:t>
            </a:r>
            <a:r>
              <a:rPr lang="en-US" sz="1200" kern="1200" dirty="0" smtClean="0">
                <a:solidFill>
                  <a:schemeClr val="tx1"/>
                </a:solidFill>
                <a:effectLst/>
                <a:latin typeface="+mn-lt"/>
                <a:ea typeface="+mn-ea"/>
                <a:cs typeface="+mn-cs"/>
              </a:rPr>
              <a:t> cautiously stayed on hold while the </a:t>
            </a:r>
            <a:r>
              <a:rPr lang="en-US" sz="1200" b="1" kern="1200" dirty="0" smtClean="0">
                <a:solidFill>
                  <a:schemeClr val="tx1"/>
                </a:solidFill>
                <a:effectLst/>
                <a:latin typeface="+mn-lt"/>
                <a:ea typeface="+mn-ea"/>
                <a:cs typeface="+mn-cs"/>
              </a:rPr>
              <a:t>BSP’s rate cut two weeks</a:t>
            </a:r>
            <a:r>
              <a:rPr lang="en-US" sz="1200" b="1" kern="1200" baseline="0" dirty="0" smtClean="0">
                <a:solidFill>
                  <a:schemeClr val="tx1"/>
                </a:solidFill>
                <a:effectLst/>
                <a:latin typeface="+mn-lt"/>
                <a:ea typeface="+mn-ea"/>
                <a:cs typeface="+mn-cs"/>
              </a:rPr>
              <a:t> ago </a:t>
            </a:r>
            <a:r>
              <a:rPr lang="en-US" sz="1200" b="1" kern="1200" dirty="0" smtClean="0">
                <a:solidFill>
                  <a:schemeClr val="tx1"/>
                </a:solidFill>
                <a:effectLst/>
                <a:latin typeface="+mn-lt"/>
                <a:ea typeface="+mn-ea"/>
                <a:cs typeface="+mn-cs"/>
              </a:rPr>
              <a:t>was deftly executed, seizing on Fed rate cut</a:t>
            </a:r>
            <a:r>
              <a:rPr lang="en-US" sz="1200" b="1" kern="1200" baseline="0" dirty="0" smtClean="0">
                <a:solidFill>
                  <a:schemeClr val="tx1"/>
                </a:solidFill>
                <a:effectLst/>
                <a:latin typeface="+mn-lt"/>
                <a:ea typeface="+mn-ea"/>
                <a:cs typeface="+mn-cs"/>
              </a:rPr>
              <a:t> expectations</a:t>
            </a:r>
            <a:r>
              <a:rPr lang="en-US" sz="1200" kern="1200" dirty="0" smtClean="0">
                <a:solidFill>
                  <a:schemeClr val="tx1"/>
                </a:solidFill>
                <a:effectLst/>
                <a:latin typeface="+mn-lt"/>
                <a:ea typeface="+mn-ea"/>
                <a:cs typeface="+mn-cs"/>
              </a:rPr>
              <a:t>.</a:t>
            </a:r>
            <a:endParaRPr lang="en-SG"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be clear, the </a:t>
            </a:r>
            <a:r>
              <a:rPr lang="en-US" sz="1200" b="1" kern="1200" dirty="0" smtClean="0">
                <a:solidFill>
                  <a:schemeClr val="tx1"/>
                </a:solidFill>
                <a:effectLst/>
                <a:latin typeface="+mn-lt"/>
                <a:ea typeface="+mn-ea"/>
                <a:cs typeface="+mn-cs"/>
              </a:rPr>
              <a:t>BSP’s cut did not solely hinge on Fed expectations shift</a:t>
            </a:r>
            <a:r>
              <a:rPr lang="en-US" sz="1200" kern="1200" dirty="0" smtClean="0">
                <a:solidFill>
                  <a:schemeClr val="tx1"/>
                </a:solidFill>
                <a:effectLst/>
                <a:latin typeface="+mn-lt"/>
                <a:ea typeface="+mn-ea"/>
                <a:cs typeface="+mn-cs"/>
              </a:rPr>
              <a:t>. Instead, the </a:t>
            </a:r>
            <a:r>
              <a:rPr lang="en-US" sz="1200" b="1" kern="1200" dirty="0" smtClean="0">
                <a:solidFill>
                  <a:schemeClr val="tx1"/>
                </a:solidFill>
                <a:effectLst/>
                <a:latin typeface="+mn-lt"/>
                <a:ea typeface="+mn-ea"/>
                <a:cs typeface="+mn-cs"/>
              </a:rPr>
              <a:t>BSP had the benefit of ample economic justification</a:t>
            </a:r>
            <a:r>
              <a:rPr lang="en-US" sz="1200" kern="1200" dirty="0" smtClean="0">
                <a:solidFill>
                  <a:schemeClr val="tx1"/>
                </a:solidFill>
                <a:effectLst/>
                <a:latin typeface="+mn-lt"/>
                <a:ea typeface="+mn-ea"/>
                <a:cs typeface="+mn-cs"/>
              </a:rPr>
              <a:t> as well. </a:t>
            </a:r>
            <a:endParaRPr lang="en-SG" sz="1200" kern="1200" dirty="0" smtClean="0">
              <a:solidFill>
                <a:schemeClr val="tx1"/>
              </a:solidFill>
              <a:effectLst/>
              <a:latin typeface="+mn-lt"/>
              <a:ea typeface="+mn-ea"/>
              <a:cs typeface="+mn-cs"/>
            </a:endParaRPr>
          </a:p>
          <a:p>
            <a:pPr marL="0" indent="0">
              <a:buFontTx/>
              <a:buNone/>
            </a:pPr>
            <a:r>
              <a:rPr lang="en-US" dirty="0" smtClean="0"/>
              <a:t>In Philippines</a:t>
            </a:r>
            <a:r>
              <a:rPr lang="en-US" baseline="0" dirty="0" smtClean="0"/>
              <a:t> private consumption contracted for 2 consecutive quarters and their nominal policy rates are elevated which imply that they have at least 150bps of cuts of room to cut if growth continues to weaken. </a:t>
            </a:r>
          </a:p>
          <a:p>
            <a:pPr marL="0" indent="0">
              <a:buFontTx/>
              <a:buNone/>
            </a:pPr>
            <a:r>
              <a:rPr lang="en-US" baseline="0" dirty="0" smtClean="0"/>
              <a:t>In their case, 25bps of cuts is really calibrated because I remember waking up to headlines of the BSP hiking rates of 75 </a:t>
            </a:r>
            <a:r>
              <a:rPr lang="en-US" baseline="0" dirty="0" err="1" smtClean="0"/>
              <a:t>bp</a:t>
            </a:r>
            <a:r>
              <a:rPr lang="en-US" baseline="0" dirty="0" smtClean="0"/>
              <a:t> and 50bps in off cycle moves so the current moves are really in the realm of being calibrated.</a:t>
            </a:r>
          </a:p>
          <a:p>
            <a:pPr marL="0" indent="0">
              <a:buFontTx/>
              <a:buNone/>
            </a:pPr>
            <a:r>
              <a:rPr lang="en-US" baseline="0" dirty="0" smtClean="0"/>
              <a:t>The BSP also signaled that there is possibility of more easing in Q4.</a:t>
            </a:r>
          </a:p>
          <a:p>
            <a:pPr marL="0" indent="0">
              <a:buFontTx/>
              <a:buNone/>
            </a:pPr>
            <a:r>
              <a:rPr lang="en-US" baseline="0" dirty="0" smtClean="0"/>
              <a:t>In Korea, the </a:t>
            </a:r>
            <a:r>
              <a:rPr lang="en-US" baseline="0" dirty="0" err="1" smtClean="0"/>
              <a:t>BoK</a:t>
            </a:r>
            <a:r>
              <a:rPr lang="en-US" baseline="0" dirty="0" smtClean="0"/>
              <a:t> kept rates on hold  but has hinted at the possibility of Q4 cut and their inability to pinpoint at which meeting reflects their own constraints such as escalating property prices in Seoul and the authorities are cognizant not to fuel any property asset price bubble. Nonetheless, they epitomized the need to be responsive to market conditions and also nimble to their own conditions and not stick to a pre-defined path.</a:t>
            </a:r>
          </a:p>
          <a:p>
            <a:pPr marL="0" indent="0">
              <a:buFontTx/>
              <a:buNone/>
            </a:pPr>
            <a:r>
              <a:rPr lang="en-US" baseline="0" dirty="0" smtClean="0"/>
              <a:t>Meanwhile, in Indonesia, given the recent rupiah appreciation, Bank  Indonesia also opened up the possibility of easing in Q4 but they signaled their caution by only assuming two fed cuts in 2024 which then </a:t>
            </a:r>
            <a:r>
              <a:rPr lang="en-US" baseline="0" dirty="0" err="1" smtClean="0"/>
              <a:t>implicity</a:t>
            </a:r>
            <a:r>
              <a:rPr lang="en-US" baseline="0" dirty="0" smtClean="0"/>
              <a:t> assumes two or less cuts for Bank Indonesia given that they may not front run and certainly not out cut the Fed.</a:t>
            </a:r>
          </a:p>
          <a:p>
            <a:pPr marL="0" indent="0">
              <a:buFontTx/>
              <a:buNone/>
            </a:pPr>
            <a:r>
              <a:rPr lang="en-US" baseline="0" dirty="0" smtClean="0"/>
              <a:t>The BNM remains at the opposite end of the spectrum given their neutral policy stance and that has aided the MYR outperformance in August. </a:t>
            </a:r>
          </a:p>
          <a:p>
            <a:pPr marL="0" indent="0">
              <a:buFontTx/>
              <a:buNone/>
            </a:pPr>
            <a:r>
              <a:rPr lang="en-US" baseline="0" dirty="0" smtClean="0"/>
              <a:t>As for Thailand, the </a:t>
            </a:r>
            <a:r>
              <a:rPr lang="en-US" baseline="0" dirty="0" err="1" smtClean="0"/>
              <a:t>BoT</a:t>
            </a:r>
            <a:r>
              <a:rPr lang="en-US" baseline="0" dirty="0" smtClean="0"/>
              <a:t> indeed held rates and characterized their policy also as neutral. </a:t>
            </a:r>
            <a:r>
              <a:rPr lang="en-US" b="1" baseline="0" dirty="0" smtClean="0"/>
              <a:t>but</a:t>
            </a:r>
            <a:r>
              <a:rPr lang="en-US" baseline="0" dirty="0" smtClean="0"/>
              <a:t> their warning on tightening financial conditions amid worsening credit quality among household and SME really strikes  a dovish note in my view and as such the </a:t>
            </a:r>
            <a:r>
              <a:rPr lang="en-US" baseline="0" dirty="0" err="1" smtClean="0"/>
              <a:t>BoT</a:t>
            </a:r>
            <a:r>
              <a:rPr lang="en-US" baseline="0" dirty="0" smtClean="0"/>
              <a:t> has some potential to ease in 2025 but only one or two cuts given that their policy rates are only at 2.5%. </a:t>
            </a:r>
          </a:p>
          <a:p>
            <a:pPr marL="0" indent="0">
              <a:buFontTx/>
              <a:buNone/>
            </a:pPr>
            <a:r>
              <a:rPr lang="en-US" baseline="0" dirty="0" smtClean="0"/>
              <a:t>On balance, in our region, </a:t>
            </a:r>
            <a:r>
              <a:rPr lang="en-US" sz="1200" b="1" kern="1200" dirty="0" smtClean="0">
                <a:solidFill>
                  <a:schemeClr val="tx1"/>
                </a:solidFill>
                <a:effectLst/>
                <a:latin typeface="+mn-lt"/>
                <a:ea typeface="+mn-ea"/>
                <a:cs typeface="+mn-cs"/>
              </a:rPr>
              <a:t>rate cut plans</a:t>
            </a:r>
            <a:r>
              <a:rPr lang="en-US" sz="1200" kern="1200" dirty="0" smtClean="0">
                <a:solidFill>
                  <a:schemeClr val="tx1"/>
                </a:solidFill>
                <a:effectLst/>
                <a:latin typeface="+mn-lt"/>
                <a:ea typeface="+mn-ea"/>
                <a:cs typeface="+mn-cs"/>
              </a:rPr>
              <a:t> must be rather fluid</a:t>
            </a:r>
            <a:r>
              <a:rPr lang="en-US" sz="1200" kern="1200" baseline="0" dirty="0" smtClean="0">
                <a:solidFill>
                  <a:schemeClr val="tx1"/>
                </a:solidFill>
                <a:effectLst/>
                <a:latin typeface="+mn-lt"/>
                <a:ea typeface="+mn-ea"/>
                <a:cs typeface="+mn-cs"/>
              </a:rPr>
              <a:t> rather than set in stone so that they are </a:t>
            </a:r>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responsive to any flux in market conditions</a:t>
            </a:r>
            <a:r>
              <a:rPr lang="en-US" sz="1200" kern="1200" dirty="0" smtClean="0">
                <a:solidFill>
                  <a:schemeClr val="tx1"/>
                </a:solidFill>
                <a:effectLst/>
                <a:latin typeface="+mn-lt"/>
                <a:ea typeface="+mn-ea"/>
                <a:cs typeface="+mn-cs"/>
              </a:rPr>
              <a:t> and </a:t>
            </a:r>
            <a:r>
              <a:rPr lang="en-US" sz="1200" b="1" i="1" kern="1200" dirty="0" smtClean="0">
                <a:solidFill>
                  <a:schemeClr val="tx1"/>
                </a:solidFill>
                <a:effectLst/>
                <a:latin typeface="+mn-lt"/>
                <a:ea typeface="+mn-ea"/>
                <a:cs typeface="+mn-cs"/>
              </a:rPr>
              <a:t>ready for any remedial interim suspension</a:t>
            </a:r>
            <a:endParaRPr lang="en-SG" dirty="0" smtClean="0"/>
          </a:p>
          <a:p>
            <a:pPr marL="285650" indent="-285650">
              <a:buFontTx/>
              <a:buChar char="-"/>
            </a:pPr>
            <a:endParaRPr lang="en-SG" dirty="0"/>
          </a:p>
        </p:txBody>
      </p:sp>
      <p:sp>
        <p:nvSpPr>
          <p:cNvPr id="4" name="Slide Number Placeholder 3">
            <a:extLst>
              <a:ext uri="{FF2B5EF4-FFF2-40B4-BE49-F238E27FC236}">
                <a16:creationId xmlns:a16="http://schemas.microsoft.com/office/drawing/2014/main" id="{E4A47859-61B4-86C3-21A7-84A3A4B84030}"/>
              </a:ext>
            </a:extLst>
          </p:cNvPr>
          <p:cNvSpPr>
            <a:spLocks noGrp="1"/>
          </p:cNvSpPr>
          <p:nvPr>
            <p:ph type="sldNum" sz="quarter" idx="10"/>
          </p:nvPr>
        </p:nvSpPr>
        <p:spPr/>
        <p:txBody>
          <a:bodyPr/>
          <a:lstStyle/>
          <a:p>
            <a:fld id="{91AA9BE4-5103-0B4A-B9FD-498748EB1049}" type="slidenum">
              <a:rPr lang="en-US" smtClean="0"/>
              <a:pPr/>
              <a:t>8</a:t>
            </a:fld>
            <a:endParaRPr lang="en-US" dirty="0"/>
          </a:p>
        </p:txBody>
      </p:sp>
    </p:spTree>
    <p:extLst>
      <p:ext uri="{BB962C8B-B14F-4D97-AF65-F5344CB8AC3E}">
        <p14:creationId xmlns:p14="http://schemas.microsoft.com/office/powerpoint/2010/main" val="861208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C9527-A0C5-FCB8-52AF-85E60433B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ED6C6-31CE-69F7-F521-11E7A2190F38}"/>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050A247E-28F8-BD49-58EC-4211CDE39802}"/>
              </a:ext>
            </a:extLst>
          </p:cNvPr>
          <p:cNvSpPr>
            <a:spLocks noGrp="1"/>
          </p:cNvSpPr>
          <p:nvPr>
            <p:ph type="body" idx="1"/>
          </p:nvPr>
        </p:nvSpPr>
        <p:spPr/>
        <p:txBody>
          <a:bodyPr/>
          <a:lstStyle/>
          <a:p>
            <a:pPr marL="285650" indent="-285650">
              <a:buFontTx/>
              <a:buChar char="-"/>
            </a:pPr>
            <a:r>
              <a:rPr lang="en-US" dirty="0" smtClean="0"/>
              <a:t>Lastly,</a:t>
            </a:r>
            <a:r>
              <a:rPr lang="en-US" baseline="0" dirty="0" smtClean="0"/>
              <a:t> while we have also acknowledge the tendency for a softer USD, we continue to see threats to one way bearish USD bets.</a:t>
            </a:r>
            <a:endParaRPr lang="en-SG" dirty="0"/>
          </a:p>
        </p:txBody>
      </p:sp>
      <p:sp>
        <p:nvSpPr>
          <p:cNvPr id="4" name="Slide Number Placeholder 3">
            <a:extLst>
              <a:ext uri="{FF2B5EF4-FFF2-40B4-BE49-F238E27FC236}">
                <a16:creationId xmlns:a16="http://schemas.microsoft.com/office/drawing/2014/main" id="{E4A47859-61B4-86C3-21A7-84A3A4B84030}"/>
              </a:ext>
            </a:extLst>
          </p:cNvPr>
          <p:cNvSpPr>
            <a:spLocks noGrp="1"/>
          </p:cNvSpPr>
          <p:nvPr>
            <p:ph type="sldNum" sz="quarter" idx="10"/>
          </p:nvPr>
        </p:nvSpPr>
        <p:spPr/>
        <p:txBody>
          <a:bodyPr/>
          <a:lstStyle/>
          <a:p>
            <a:fld id="{91AA9BE4-5103-0B4A-B9FD-498748EB1049}" type="slidenum">
              <a:rPr lang="en-US" smtClean="0"/>
              <a:pPr/>
              <a:t>9</a:t>
            </a:fld>
            <a:endParaRPr lang="en-US" dirty="0"/>
          </a:p>
        </p:txBody>
      </p:sp>
    </p:spTree>
    <p:extLst>
      <p:ext uri="{BB962C8B-B14F-4D97-AF65-F5344CB8AC3E}">
        <p14:creationId xmlns:p14="http://schemas.microsoft.com/office/powerpoint/2010/main" val="2119920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2" name="Rectangle 11"/>
          <p:cNvSpPr/>
          <p:nvPr userDrawn="1"/>
        </p:nvSpPr>
        <p:spPr>
          <a:xfrm>
            <a:off x="5657549" y="0"/>
            <a:ext cx="3495779" cy="6858000"/>
          </a:xfrm>
          <a:prstGeom prst="rect">
            <a:avLst/>
          </a:prstGeom>
          <a:solidFill>
            <a:srgbClr val="E6E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FFFFFF"/>
              </a:solidFill>
              <a:ea typeface="Yu Gothic" panose="020B0400000000000000" pitchFamily="34" charset="-128"/>
            </a:endParaRPr>
          </a:p>
        </p:txBody>
      </p:sp>
      <p:sp>
        <p:nvSpPr>
          <p:cNvPr id="9" name="Frame 8"/>
          <p:cNvSpPr/>
          <p:nvPr userDrawn="1"/>
        </p:nvSpPr>
        <p:spPr>
          <a:xfrm>
            <a:off x="1" y="-5715"/>
            <a:ext cx="9153327" cy="6863715"/>
          </a:xfrm>
          <a:prstGeom prst="frame">
            <a:avLst>
              <a:gd name="adj1" fmla="val 7493"/>
            </a:avLst>
          </a:prstGeom>
          <a:solidFill>
            <a:srgbClr val="97C9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000000"/>
              </a:solidFill>
              <a:ea typeface="Yu Gothic" panose="020B0400000000000000" pitchFamily="34" charset="-128"/>
            </a:endParaRPr>
          </a:p>
        </p:txBody>
      </p:sp>
      <p:pic>
        <p:nvPicPr>
          <p:cNvPr id="5" name="図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6118" y="5090501"/>
            <a:ext cx="2636822" cy="623038"/>
          </a:xfrm>
          <a:prstGeom prst="rect">
            <a:avLst/>
          </a:prstGeom>
        </p:spPr>
      </p:pic>
      <p:sp>
        <p:nvSpPr>
          <p:cNvPr id="2" name="Title 1"/>
          <p:cNvSpPr>
            <a:spLocks noGrp="1"/>
          </p:cNvSpPr>
          <p:nvPr>
            <p:ph type="ctrTitle"/>
          </p:nvPr>
        </p:nvSpPr>
        <p:spPr>
          <a:xfrm>
            <a:off x="481188" y="519439"/>
            <a:ext cx="5164752" cy="2839599"/>
          </a:xfrm>
        </p:spPr>
        <p:txBody>
          <a:bodyPr lIns="336536" tIns="336536" rIns="336536" bIns="168268" anchor="b" anchorCtr="0">
            <a:normAutofit/>
          </a:bodyPr>
          <a:lstStyle>
            <a:lvl1pPr algn="l">
              <a:lnSpc>
                <a:spcPct val="90000"/>
              </a:lnSpc>
              <a:defRPr lang="en-US" sz="2625" b="0" kern="1200" spc="0" baseline="0" dirty="0">
                <a:solidFill>
                  <a:schemeClr val="tx1"/>
                </a:solidFill>
                <a:latin typeface="Arial Narrow" panose="020B0606020202030204" pitchFamily="34" charset="0"/>
                <a:ea typeface="Yu Gothic" panose="020B0400000000000000" pitchFamily="34" charset="-128"/>
                <a:cs typeface="+mj-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81188" y="3359039"/>
            <a:ext cx="5164752" cy="1558317"/>
          </a:xfrm>
          <a:prstGeom prst="rect">
            <a:avLst/>
          </a:prstGeom>
        </p:spPr>
        <p:txBody>
          <a:bodyPr lIns="336536" tIns="168268" rIns="336536" bIns="168268">
            <a:normAutofit/>
          </a:bodyPr>
          <a:lstStyle>
            <a:lvl1pPr marL="0" indent="0" algn="l" defTabSz="315503" rtl="0" eaLnBrk="1" latinLnBrk="0" hangingPunct="1">
              <a:lnSpc>
                <a:spcPct val="100000"/>
              </a:lnSpc>
              <a:spcBef>
                <a:spcPts val="0"/>
              </a:spcBef>
              <a:buNone/>
              <a:defRPr lang="en-US" sz="1125" b="1" kern="1200" spc="0" dirty="0">
                <a:solidFill>
                  <a:schemeClr val="tx1"/>
                </a:solidFill>
                <a:latin typeface="+mn-lt"/>
                <a:ea typeface="Yu Gothic" panose="020B0400000000000000" pitchFamily="34" charset="-128"/>
                <a:cs typeface="+mn-cs"/>
              </a:defRPr>
            </a:lvl1pPr>
            <a:lvl2pPr marL="333518" indent="0" algn="ctr">
              <a:buNone/>
              <a:defRPr>
                <a:solidFill>
                  <a:schemeClr val="tx1">
                    <a:tint val="75000"/>
                  </a:schemeClr>
                </a:solidFill>
              </a:defRPr>
            </a:lvl2pPr>
            <a:lvl3pPr marL="667035" indent="0" algn="ctr">
              <a:buNone/>
              <a:defRPr>
                <a:solidFill>
                  <a:schemeClr val="tx1">
                    <a:tint val="75000"/>
                  </a:schemeClr>
                </a:solidFill>
              </a:defRPr>
            </a:lvl3pPr>
            <a:lvl4pPr marL="1000553" indent="0" algn="ctr">
              <a:buNone/>
              <a:defRPr>
                <a:solidFill>
                  <a:schemeClr val="tx1">
                    <a:tint val="75000"/>
                  </a:schemeClr>
                </a:solidFill>
              </a:defRPr>
            </a:lvl4pPr>
            <a:lvl5pPr marL="1334069" indent="0" algn="ctr">
              <a:buNone/>
              <a:defRPr>
                <a:solidFill>
                  <a:schemeClr val="tx1">
                    <a:tint val="75000"/>
                  </a:schemeClr>
                </a:solidFill>
              </a:defRPr>
            </a:lvl5pPr>
            <a:lvl6pPr marL="1667588" indent="0" algn="ctr">
              <a:buNone/>
              <a:defRPr>
                <a:solidFill>
                  <a:schemeClr val="tx1">
                    <a:tint val="75000"/>
                  </a:schemeClr>
                </a:solidFill>
              </a:defRPr>
            </a:lvl6pPr>
            <a:lvl7pPr marL="2001105" indent="0" algn="ctr">
              <a:buNone/>
              <a:defRPr>
                <a:solidFill>
                  <a:schemeClr val="tx1">
                    <a:tint val="75000"/>
                  </a:schemeClr>
                </a:solidFill>
              </a:defRPr>
            </a:lvl7pPr>
            <a:lvl8pPr marL="2334623" indent="0" algn="ctr">
              <a:buNone/>
              <a:defRPr>
                <a:solidFill>
                  <a:schemeClr val="tx1">
                    <a:tint val="75000"/>
                  </a:schemeClr>
                </a:solidFill>
              </a:defRPr>
            </a:lvl8pPr>
            <a:lvl9pPr marL="2668140" indent="0" algn="ctr">
              <a:buNone/>
              <a:defRPr>
                <a:solidFill>
                  <a:schemeClr val="tx1">
                    <a:tint val="75000"/>
                  </a:schemeClr>
                </a:solidFill>
              </a:defRPr>
            </a:lvl9pPr>
          </a:lstStyle>
          <a:p>
            <a:r>
              <a:rPr lang="ja-JP" altLang="en-US"/>
              <a:t>マスター サブタイトルの書式設定</a:t>
            </a:r>
            <a:endParaRPr lang="en-US" dirty="0"/>
          </a:p>
        </p:txBody>
      </p:sp>
      <p:sp>
        <p:nvSpPr>
          <p:cNvPr id="8" name="Text Placeholder 7"/>
          <p:cNvSpPr>
            <a:spLocks noGrp="1"/>
          </p:cNvSpPr>
          <p:nvPr>
            <p:ph type="body" sz="quarter" idx="10" hasCustomPrompt="1"/>
          </p:nvPr>
        </p:nvSpPr>
        <p:spPr>
          <a:xfrm>
            <a:off x="481188" y="5090502"/>
            <a:ext cx="5164752" cy="623327"/>
          </a:xfrm>
          <a:prstGeom prst="rect">
            <a:avLst/>
          </a:prstGeom>
        </p:spPr>
        <p:txBody>
          <a:bodyPr lIns="336536" tIns="0" rIns="336536" bIns="0" anchor="ctr" anchorCtr="0">
            <a:normAutofit/>
          </a:bodyPr>
          <a:lstStyle>
            <a:lvl1pPr marL="0" indent="0" algn="l" defTabSz="315503" rtl="0" eaLnBrk="1" latinLnBrk="0" hangingPunct="1">
              <a:lnSpc>
                <a:spcPct val="100000"/>
              </a:lnSpc>
              <a:spcBef>
                <a:spcPts val="0"/>
              </a:spcBef>
              <a:buFont typeface="Arial" pitchFamily="34" charset="0"/>
              <a:buNone/>
              <a:defRPr lang="en-US" sz="825" b="0" kern="1200" spc="0" baseline="0" dirty="0">
                <a:solidFill>
                  <a:schemeClr val="tx1"/>
                </a:solidFill>
                <a:latin typeface="+mn-lt"/>
                <a:ea typeface="Yu Gothic" panose="020B0400000000000000" pitchFamily="34" charset="-128"/>
                <a:cs typeface="+mn-cs"/>
              </a:defRPr>
            </a:lvl1pPr>
            <a:lvl2pPr marL="0" indent="0">
              <a:spcBef>
                <a:spcPts val="0"/>
              </a:spcBef>
              <a:buNone/>
              <a:defRPr sz="1050"/>
            </a:lvl2pPr>
            <a:lvl3pPr marL="0" indent="0">
              <a:spcBef>
                <a:spcPts val="0"/>
              </a:spcBef>
              <a:buNone/>
              <a:defRPr sz="1050"/>
            </a:lvl3pPr>
            <a:lvl4pPr marL="0" indent="0">
              <a:spcBef>
                <a:spcPts val="0"/>
              </a:spcBef>
              <a:buNone/>
              <a:defRPr sz="1050"/>
            </a:lvl4pPr>
            <a:lvl5pPr marL="0" indent="0">
              <a:spcBef>
                <a:spcPts val="0"/>
              </a:spcBef>
              <a:buNone/>
              <a:defRPr sz="1050"/>
            </a:lvl5pPr>
          </a:lstStyle>
          <a:p>
            <a:pPr lvl="0"/>
            <a:r>
              <a:rPr lang="en-US" dirty="0"/>
              <a:t>Additional information can go here</a:t>
            </a:r>
          </a:p>
        </p:txBody>
      </p:sp>
      <p:sp>
        <p:nvSpPr>
          <p:cNvPr id="4" name="テキスト ボックス 3">
            <a:extLst>
              <a:ext uri="{FF2B5EF4-FFF2-40B4-BE49-F238E27FC236}">
                <a16:creationId xmlns:a16="http://schemas.microsoft.com/office/drawing/2014/main" id="{A64D35FA-6320-4DEC-8366-4BBB74CB4967}"/>
              </a:ext>
            </a:extLst>
          </p:cNvPr>
          <p:cNvSpPr txBox="1"/>
          <p:nvPr userDrawn="1"/>
        </p:nvSpPr>
        <p:spPr>
          <a:xfrm>
            <a:off x="481188" y="5713829"/>
            <a:ext cx="5164752" cy="623327"/>
          </a:xfrm>
          <a:prstGeom prst="rect">
            <a:avLst/>
          </a:prstGeom>
          <a:noFill/>
        </p:spPr>
        <p:txBody>
          <a:bodyPr wrap="square" lIns="253396" tIns="126698" rIns="253396" bIns="126698" rtlCol="0" anchor="ctr" anchorCtr="0">
            <a:normAutofit/>
          </a:bodyPr>
          <a:lstStyle/>
          <a:p>
            <a:pPr defTabSz="333518"/>
            <a:r>
              <a:rPr lang="en-US" altLang="ja-JP" sz="675" dirty="0">
                <a:solidFill>
                  <a:srgbClr val="000000"/>
                </a:solidFill>
                <a:ea typeface="Yu Gothic" panose="020B0400000000000000" pitchFamily="34" charset="-128"/>
              </a:rPr>
              <a:t>Private and confidential</a:t>
            </a:r>
            <a:endParaRPr kumimoji="1" lang="ja-JP" altLang="en-US" sz="675" dirty="0">
              <a:solidFill>
                <a:srgbClr val="000000"/>
              </a:solidFill>
              <a:ea typeface="Yu Gothic" panose="020B0400000000000000" pitchFamily="34" charset="-128"/>
            </a:endParaRPr>
          </a:p>
        </p:txBody>
      </p:sp>
    </p:spTree>
    <p:extLst>
      <p:ext uri="{BB962C8B-B14F-4D97-AF65-F5344CB8AC3E}">
        <p14:creationId xmlns:p14="http://schemas.microsoft.com/office/powerpoint/2010/main" val="72076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up (3x0) Content">
    <p:spTree>
      <p:nvGrpSpPr>
        <p:cNvPr id="1" name=""/>
        <p:cNvGrpSpPr/>
        <p:nvPr/>
      </p:nvGrpSpPr>
      <p:grpSpPr>
        <a:xfrm>
          <a:off x="0" y="0"/>
          <a:ext cx="0" cy="0"/>
          <a:chOff x="0" y="0"/>
          <a:chExt cx="0" cy="0"/>
        </a:xfrm>
      </p:grpSpPr>
      <p:sp>
        <p:nvSpPr>
          <p:cNvPr id="5" name="Content Placeholder 4"/>
          <p:cNvSpPr>
            <a:spLocks noGrp="1"/>
          </p:cNvSpPr>
          <p:nvPr>
            <p:ph sz="quarter" idx="17"/>
          </p:nvPr>
        </p:nvSpPr>
        <p:spPr>
          <a:xfrm>
            <a:off x="320793" y="934990"/>
            <a:ext cx="2630495"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Content Placeholder 4"/>
          <p:cNvSpPr>
            <a:spLocks noGrp="1"/>
          </p:cNvSpPr>
          <p:nvPr>
            <p:ph sz="quarter" idx="18"/>
          </p:nvPr>
        </p:nvSpPr>
        <p:spPr>
          <a:xfrm>
            <a:off x="3256041" y="934990"/>
            <a:ext cx="2630495"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Content Placeholder 4"/>
          <p:cNvSpPr>
            <a:spLocks noGrp="1"/>
          </p:cNvSpPr>
          <p:nvPr>
            <p:ph sz="quarter" idx="19"/>
          </p:nvPr>
        </p:nvSpPr>
        <p:spPr>
          <a:xfrm>
            <a:off x="6191288" y="934990"/>
            <a:ext cx="2630495"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p>
            <a:r>
              <a:rPr lang="ja-JP" altLang="en-US" dirty="0"/>
              <a:t>マスター タイトルの書式設定</a:t>
            </a:r>
            <a:endParaRPr lang="en-US" dirty="0"/>
          </a:p>
        </p:txBody>
      </p:sp>
    </p:spTree>
    <p:extLst>
      <p:ext uri="{BB962C8B-B14F-4D97-AF65-F5344CB8AC3E}">
        <p14:creationId xmlns:p14="http://schemas.microsoft.com/office/powerpoint/2010/main" val="118737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up (4x0) Content">
    <p:spTree>
      <p:nvGrpSpPr>
        <p:cNvPr id="1" name=""/>
        <p:cNvGrpSpPr/>
        <p:nvPr/>
      </p:nvGrpSpPr>
      <p:grpSpPr>
        <a:xfrm>
          <a:off x="0" y="0"/>
          <a:ext cx="0" cy="0"/>
          <a:chOff x="0" y="0"/>
          <a:chExt cx="0" cy="0"/>
        </a:xfrm>
      </p:grpSpPr>
      <p:sp>
        <p:nvSpPr>
          <p:cNvPr id="5" name="Content Placeholder 4"/>
          <p:cNvSpPr>
            <a:spLocks noGrp="1"/>
          </p:cNvSpPr>
          <p:nvPr>
            <p:ph sz="quarter" idx="18"/>
          </p:nvPr>
        </p:nvSpPr>
        <p:spPr>
          <a:xfrm>
            <a:off x="320792"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Content Placeholder 4"/>
          <p:cNvSpPr>
            <a:spLocks noGrp="1"/>
          </p:cNvSpPr>
          <p:nvPr>
            <p:ph sz="quarter" idx="19"/>
          </p:nvPr>
        </p:nvSpPr>
        <p:spPr>
          <a:xfrm>
            <a:off x="2512872"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Content Placeholder 4"/>
          <p:cNvSpPr>
            <a:spLocks noGrp="1"/>
          </p:cNvSpPr>
          <p:nvPr>
            <p:ph sz="quarter" idx="20"/>
          </p:nvPr>
        </p:nvSpPr>
        <p:spPr>
          <a:xfrm>
            <a:off x="4704951"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4"/>
          <p:cNvSpPr>
            <a:spLocks noGrp="1"/>
          </p:cNvSpPr>
          <p:nvPr>
            <p:ph sz="quarter" idx="21"/>
          </p:nvPr>
        </p:nvSpPr>
        <p:spPr>
          <a:xfrm>
            <a:off x="6897030"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p>
            <a:r>
              <a:rPr lang="ja-JP" altLang="en-US" dirty="0"/>
              <a:t>マスター タイトルの書式設定</a:t>
            </a:r>
            <a:endParaRPr lang="en-US" dirty="0"/>
          </a:p>
        </p:txBody>
      </p:sp>
    </p:spTree>
    <p:extLst>
      <p:ext uri="{BB962C8B-B14F-4D97-AF65-F5344CB8AC3E}">
        <p14:creationId xmlns:p14="http://schemas.microsoft.com/office/powerpoint/2010/main" val="189321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Content Placeholder 4"/>
          <p:cNvSpPr>
            <a:spLocks noGrp="1"/>
          </p:cNvSpPr>
          <p:nvPr>
            <p:ph sz="quarter" idx="18"/>
          </p:nvPr>
        </p:nvSpPr>
        <p:spPr>
          <a:xfrm>
            <a:off x="320793" y="934990"/>
            <a:ext cx="6191287"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Content Placeholder 4"/>
          <p:cNvSpPr>
            <a:spLocks noGrp="1"/>
          </p:cNvSpPr>
          <p:nvPr>
            <p:ph sz="quarter" idx="21"/>
          </p:nvPr>
        </p:nvSpPr>
        <p:spPr>
          <a:xfrm>
            <a:off x="6897030"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88915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7" name="Content Placeholder 4"/>
          <p:cNvSpPr>
            <a:spLocks noGrp="1"/>
          </p:cNvSpPr>
          <p:nvPr>
            <p:ph sz="quarter" idx="18"/>
          </p:nvPr>
        </p:nvSpPr>
        <p:spPr>
          <a:xfrm>
            <a:off x="2630496" y="934990"/>
            <a:ext cx="6191287"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Content Placeholder 4"/>
          <p:cNvSpPr>
            <a:spLocks noGrp="1"/>
          </p:cNvSpPr>
          <p:nvPr>
            <p:ph sz="quarter" idx="21"/>
          </p:nvPr>
        </p:nvSpPr>
        <p:spPr>
          <a:xfrm>
            <a:off x="320792"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p>
            <a:r>
              <a:rPr lang="ja-JP" altLang="en-US" dirty="0"/>
              <a:t>マスター タイトルの書式設定</a:t>
            </a:r>
            <a:endParaRPr lang="en-US" dirty="0"/>
          </a:p>
        </p:txBody>
      </p:sp>
    </p:spTree>
    <p:extLst>
      <p:ext uri="{BB962C8B-B14F-4D97-AF65-F5344CB8AC3E}">
        <p14:creationId xmlns:p14="http://schemas.microsoft.com/office/powerpoint/2010/main" val="7994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6" name="Content Placeholder 2"/>
          <p:cNvSpPr>
            <a:spLocks noGrp="1"/>
          </p:cNvSpPr>
          <p:nvPr>
            <p:ph idx="1"/>
          </p:nvPr>
        </p:nvSpPr>
        <p:spPr>
          <a:xfrm>
            <a:off x="320793" y="934990"/>
            <a:ext cx="2630495" cy="5506052"/>
          </a:xfrm>
          <a:prstGeom prst="rect">
            <a:avLst/>
          </a:prstGeom>
        </p:spPr>
        <p:txBody>
          <a:bodyPr/>
          <a:lstStyle>
            <a:lvl1pPr marL="0" indent="0">
              <a:spcBef>
                <a:spcPts val="1656"/>
              </a:spcBef>
              <a:buNone/>
              <a:defRPr lang="en-US" sz="750" b="1" kern="1200" dirty="0" smtClean="0">
                <a:solidFill>
                  <a:schemeClr val="tx1"/>
                </a:solidFill>
                <a:latin typeface="+mn-lt"/>
                <a:ea typeface="Yu Gothic" panose="020B0400000000000000" pitchFamily="34" charset="-128"/>
                <a:cs typeface="+mn-cs"/>
              </a:defRPr>
            </a:lvl1pPr>
            <a:lvl2pPr marL="0" indent="0">
              <a:spcBef>
                <a:spcPts val="828"/>
              </a:spcBef>
              <a:buNone/>
              <a:defRPr lang="en-US" sz="750" b="1" kern="1200" dirty="0" smtClean="0">
                <a:solidFill>
                  <a:schemeClr val="tx1"/>
                </a:solidFill>
                <a:latin typeface="+mn-lt"/>
                <a:ea typeface="Yu Gothic" panose="020B0400000000000000" pitchFamily="34" charset="-128"/>
                <a:cs typeface="+mn-cs"/>
              </a:defRPr>
            </a:lvl2pPr>
            <a:lvl3pPr marL="0" indent="0">
              <a:spcBef>
                <a:spcPts val="0"/>
              </a:spcBef>
              <a:buFont typeface="Courier New" panose="02070309020205020404" pitchFamily="49" charset="0"/>
              <a:buNone/>
              <a:defRPr lang="en-US" sz="750" kern="1200" dirty="0" smtClean="0">
                <a:solidFill>
                  <a:schemeClr val="tx1"/>
                </a:solidFill>
                <a:latin typeface="+mn-lt"/>
                <a:ea typeface="Yu Gothic" panose="020B0400000000000000" pitchFamily="34" charset="-128"/>
                <a:cs typeface="+mn-cs"/>
              </a:defRPr>
            </a:lvl3pPr>
            <a:lvl4pPr marL="627662" indent="-129701">
              <a:buFont typeface="Arial" panose="020B0604020202020204" pitchFamily="34" charset="0"/>
              <a:buChar char="»"/>
              <a:defRPr/>
            </a:lvl4pPr>
            <a:lvl5pPr marL="751573" indent="-127385">
              <a:buFont typeface="Wingdings" panose="05000000000000000000" pitchFamily="2" charset="2"/>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13" name="Content Placeholder 2"/>
          <p:cNvSpPr>
            <a:spLocks noGrp="1"/>
          </p:cNvSpPr>
          <p:nvPr>
            <p:ph idx="13"/>
          </p:nvPr>
        </p:nvSpPr>
        <p:spPr>
          <a:xfrm>
            <a:off x="3256041" y="934990"/>
            <a:ext cx="2630495" cy="5506052"/>
          </a:xfrm>
          <a:prstGeom prst="rect">
            <a:avLst/>
          </a:prstGeom>
        </p:spPr>
        <p:txBody>
          <a:bodyPr/>
          <a:lstStyle>
            <a:lvl1pPr marL="0" indent="0">
              <a:spcBef>
                <a:spcPts val="1656"/>
              </a:spcBef>
              <a:buNone/>
              <a:defRPr lang="en-US" sz="750" b="1" kern="1200" dirty="0" smtClean="0">
                <a:solidFill>
                  <a:schemeClr val="tx1"/>
                </a:solidFill>
                <a:latin typeface="+mn-lt"/>
                <a:ea typeface="Yu Gothic" panose="020B0400000000000000" pitchFamily="34" charset="-128"/>
                <a:cs typeface="+mn-cs"/>
              </a:defRPr>
            </a:lvl1pPr>
            <a:lvl2pPr marL="0" indent="0">
              <a:spcBef>
                <a:spcPts val="828"/>
              </a:spcBef>
              <a:buNone/>
              <a:defRPr lang="en-US" sz="750" b="1" kern="1200" dirty="0" smtClean="0">
                <a:solidFill>
                  <a:schemeClr val="tx1"/>
                </a:solidFill>
                <a:latin typeface="+mn-lt"/>
                <a:ea typeface="Yu Gothic" panose="020B0400000000000000" pitchFamily="34" charset="-128"/>
                <a:cs typeface="+mn-cs"/>
              </a:defRPr>
            </a:lvl2pPr>
            <a:lvl3pPr marL="0" indent="0">
              <a:spcBef>
                <a:spcPts val="0"/>
              </a:spcBef>
              <a:buFont typeface="Courier New" panose="02070309020205020404" pitchFamily="49" charset="0"/>
              <a:buNone/>
              <a:defRPr lang="en-US" sz="750" kern="1200" dirty="0" smtClean="0">
                <a:solidFill>
                  <a:schemeClr val="tx1"/>
                </a:solidFill>
                <a:latin typeface="+mn-lt"/>
                <a:ea typeface="Yu Gothic" panose="020B0400000000000000" pitchFamily="34" charset="-128"/>
                <a:cs typeface="+mn-cs"/>
              </a:defRPr>
            </a:lvl3pPr>
            <a:lvl4pPr marL="627662" indent="-129701">
              <a:buFont typeface="Arial" panose="020B0604020202020204" pitchFamily="34" charset="0"/>
              <a:buChar char="»"/>
              <a:defRPr/>
            </a:lvl4pPr>
            <a:lvl5pPr marL="751573" indent="-127385">
              <a:buFont typeface="Wingdings" panose="05000000000000000000" pitchFamily="2" charset="2"/>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14" name="Content Placeholder 2"/>
          <p:cNvSpPr>
            <a:spLocks noGrp="1"/>
          </p:cNvSpPr>
          <p:nvPr>
            <p:ph idx="14"/>
          </p:nvPr>
        </p:nvSpPr>
        <p:spPr>
          <a:xfrm>
            <a:off x="6191288" y="934990"/>
            <a:ext cx="2630495" cy="5506052"/>
          </a:xfrm>
          <a:prstGeom prst="rect">
            <a:avLst/>
          </a:prstGeom>
        </p:spPr>
        <p:txBody>
          <a:bodyPr/>
          <a:lstStyle>
            <a:lvl1pPr marL="0" indent="0">
              <a:spcBef>
                <a:spcPts val="1656"/>
              </a:spcBef>
              <a:buNone/>
              <a:defRPr lang="en-US" sz="750" b="1" kern="1200" dirty="0" smtClean="0">
                <a:solidFill>
                  <a:schemeClr val="tx1"/>
                </a:solidFill>
                <a:latin typeface="+mn-lt"/>
                <a:ea typeface="Yu Gothic" panose="020B0400000000000000" pitchFamily="34" charset="-128"/>
                <a:cs typeface="+mn-cs"/>
              </a:defRPr>
            </a:lvl1pPr>
            <a:lvl2pPr marL="0" indent="0">
              <a:spcBef>
                <a:spcPts val="828"/>
              </a:spcBef>
              <a:buNone/>
              <a:defRPr lang="en-US" sz="750" b="1" kern="1200" dirty="0" smtClean="0">
                <a:solidFill>
                  <a:schemeClr val="tx1"/>
                </a:solidFill>
                <a:latin typeface="+mn-lt"/>
                <a:ea typeface="Yu Gothic" panose="020B0400000000000000" pitchFamily="34" charset="-128"/>
                <a:cs typeface="+mn-cs"/>
              </a:defRPr>
            </a:lvl2pPr>
            <a:lvl3pPr marL="0" indent="0">
              <a:spcBef>
                <a:spcPts val="0"/>
              </a:spcBef>
              <a:buFont typeface="Courier New" panose="02070309020205020404" pitchFamily="49" charset="0"/>
              <a:buNone/>
              <a:defRPr lang="en-US" sz="750" kern="1200" dirty="0" smtClean="0">
                <a:solidFill>
                  <a:schemeClr val="tx1"/>
                </a:solidFill>
                <a:latin typeface="+mn-lt"/>
                <a:ea typeface="Yu Gothic" panose="020B0400000000000000" pitchFamily="34" charset="-128"/>
                <a:cs typeface="+mn-cs"/>
              </a:defRPr>
            </a:lvl3pPr>
            <a:lvl4pPr marL="627662" indent="-129701">
              <a:buFont typeface="Arial" panose="020B0604020202020204" pitchFamily="34" charset="0"/>
              <a:buChar char="»"/>
              <a:defRPr/>
            </a:lvl4pPr>
            <a:lvl5pPr marL="751573" indent="-127385">
              <a:buFont typeface="Wingdings" panose="05000000000000000000" pitchFamily="2" charset="2"/>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ea typeface="Yu Gothic" panose="020B0400000000000000" pitchFamily="34" charset="-128"/>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310048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Arial Narrow" panose="020B0606020202030204" pitchFamily="34" charset="0"/>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1363364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Rectangle 11"/>
          <p:cNvSpPr/>
          <p:nvPr userDrawn="1"/>
        </p:nvSpPr>
        <p:spPr>
          <a:xfrm>
            <a:off x="5657549" y="0"/>
            <a:ext cx="3495779" cy="6858000"/>
          </a:xfrm>
          <a:prstGeom prst="rect">
            <a:avLst/>
          </a:prstGeom>
          <a:solidFill>
            <a:srgbClr val="E6E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FFFFFF"/>
              </a:solidFill>
              <a:latin typeface="Yu Gothic" panose="020B0400000000000000" pitchFamily="34" charset="-128"/>
              <a:ea typeface="Yu Gothic" panose="020B0400000000000000" pitchFamily="34" charset="-128"/>
            </a:endParaRPr>
          </a:p>
        </p:txBody>
      </p:sp>
      <p:sp>
        <p:nvSpPr>
          <p:cNvPr id="9" name="Frame 8"/>
          <p:cNvSpPr/>
          <p:nvPr userDrawn="1"/>
        </p:nvSpPr>
        <p:spPr>
          <a:xfrm>
            <a:off x="1" y="-5715"/>
            <a:ext cx="9153327" cy="6863715"/>
          </a:xfrm>
          <a:prstGeom prst="frame">
            <a:avLst>
              <a:gd name="adj1" fmla="val 7493"/>
            </a:avLst>
          </a:prstGeom>
          <a:solidFill>
            <a:srgbClr val="97C9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000000"/>
              </a:solidFill>
              <a:latin typeface="Yu Gothic" panose="020B0400000000000000" pitchFamily="34" charset="-128"/>
              <a:ea typeface="Yu Gothic" panose="020B0400000000000000" pitchFamily="34" charset="-128"/>
            </a:endParaRPr>
          </a:p>
        </p:txBody>
      </p:sp>
      <p:sp>
        <p:nvSpPr>
          <p:cNvPr id="2" name="Title 1"/>
          <p:cNvSpPr>
            <a:spLocks noGrp="1"/>
          </p:cNvSpPr>
          <p:nvPr>
            <p:ph type="ctrTitle"/>
          </p:nvPr>
        </p:nvSpPr>
        <p:spPr>
          <a:xfrm>
            <a:off x="481188" y="519439"/>
            <a:ext cx="5164752" cy="2839599"/>
          </a:xfrm>
        </p:spPr>
        <p:txBody>
          <a:bodyPr lIns="336536" tIns="336536" rIns="336536" bIns="168268" anchor="b" anchorCtr="0">
            <a:normAutofit/>
          </a:bodyPr>
          <a:lstStyle>
            <a:lvl1pPr algn="l">
              <a:lnSpc>
                <a:spcPct val="90000"/>
              </a:lnSpc>
              <a:defRPr lang="en-US" sz="2625" b="0" kern="1200" spc="0" baseline="0" dirty="0">
                <a:solidFill>
                  <a:schemeClr val="tx1"/>
                </a:solidFill>
                <a:latin typeface="Arial Narrow" panose="020B0606020202030204" pitchFamily="34" charset="0"/>
                <a:ea typeface="Yu Gothic" panose="020B0400000000000000" pitchFamily="34" charset="-128"/>
                <a:cs typeface="+mj-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81188" y="3359039"/>
            <a:ext cx="5164752" cy="1558317"/>
          </a:xfrm>
          <a:prstGeom prst="rect">
            <a:avLst/>
          </a:prstGeom>
        </p:spPr>
        <p:txBody>
          <a:bodyPr lIns="336536" tIns="168268" rIns="336536" bIns="168268">
            <a:normAutofit/>
          </a:bodyPr>
          <a:lstStyle>
            <a:lvl1pPr marL="0" indent="0" algn="l" defTabSz="315503" rtl="0" eaLnBrk="1" latinLnBrk="0" hangingPunct="1">
              <a:lnSpc>
                <a:spcPct val="100000"/>
              </a:lnSpc>
              <a:spcBef>
                <a:spcPts val="0"/>
              </a:spcBef>
              <a:buNone/>
              <a:defRPr lang="en-US" sz="1125" b="1" kern="1200" spc="0" dirty="0">
                <a:solidFill>
                  <a:schemeClr val="tx1"/>
                </a:solidFill>
                <a:latin typeface="+mn-lt"/>
                <a:ea typeface="Yu Gothic" panose="020B0400000000000000" pitchFamily="34" charset="-128"/>
                <a:cs typeface="+mn-cs"/>
              </a:defRPr>
            </a:lvl1pPr>
            <a:lvl2pPr marL="333518" indent="0" algn="ctr">
              <a:buNone/>
              <a:defRPr>
                <a:solidFill>
                  <a:schemeClr val="tx1">
                    <a:tint val="75000"/>
                  </a:schemeClr>
                </a:solidFill>
              </a:defRPr>
            </a:lvl2pPr>
            <a:lvl3pPr marL="667035" indent="0" algn="ctr">
              <a:buNone/>
              <a:defRPr>
                <a:solidFill>
                  <a:schemeClr val="tx1">
                    <a:tint val="75000"/>
                  </a:schemeClr>
                </a:solidFill>
              </a:defRPr>
            </a:lvl3pPr>
            <a:lvl4pPr marL="1000553" indent="0" algn="ctr">
              <a:buNone/>
              <a:defRPr>
                <a:solidFill>
                  <a:schemeClr val="tx1">
                    <a:tint val="75000"/>
                  </a:schemeClr>
                </a:solidFill>
              </a:defRPr>
            </a:lvl4pPr>
            <a:lvl5pPr marL="1334069" indent="0" algn="ctr">
              <a:buNone/>
              <a:defRPr>
                <a:solidFill>
                  <a:schemeClr val="tx1">
                    <a:tint val="75000"/>
                  </a:schemeClr>
                </a:solidFill>
              </a:defRPr>
            </a:lvl5pPr>
            <a:lvl6pPr marL="1667588" indent="0" algn="ctr">
              <a:buNone/>
              <a:defRPr>
                <a:solidFill>
                  <a:schemeClr val="tx1">
                    <a:tint val="75000"/>
                  </a:schemeClr>
                </a:solidFill>
              </a:defRPr>
            </a:lvl6pPr>
            <a:lvl7pPr marL="2001105" indent="0" algn="ctr">
              <a:buNone/>
              <a:defRPr>
                <a:solidFill>
                  <a:schemeClr val="tx1">
                    <a:tint val="75000"/>
                  </a:schemeClr>
                </a:solidFill>
              </a:defRPr>
            </a:lvl7pPr>
            <a:lvl8pPr marL="2334623" indent="0" algn="ctr">
              <a:buNone/>
              <a:defRPr>
                <a:solidFill>
                  <a:schemeClr val="tx1">
                    <a:tint val="75000"/>
                  </a:schemeClr>
                </a:solidFill>
              </a:defRPr>
            </a:lvl8pPr>
            <a:lvl9pPr marL="2668140" indent="0" algn="ctr">
              <a:buNone/>
              <a:defRPr>
                <a:solidFill>
                  <a:schemeClr val="tx1">
                    <a:tint val="75000"/>
                  </a:schemeClr>
                </a:solidFill>
              </a:defRPr>
            </a:lvl9pPr>
          </a:lstStyle>
          <a:p>
            <a:r>
              <a:rPr lang="ja-JP" altLang="en-US"/>
              <a:t>マスター サブタイトルの書式設定</a:t>
            </a:r>
            <a:endParaRPr lang="en-US" dirty="0"/>
          </a:p>
        </p:txBody>
      </p:sp>
      <p:sp>
        <p:nvSpPr>
          <p:cNvPr id="8" name="Text Placeholder 7"/>
          <p:cNvSpPr>
            <a:spLocks noGrp="1"/>
          </p:cNvSpPr>
          <p:nvPr>
            <p:ph type="body" sz="quarter" idx="10" hasCustomPrompt="1"/>
          </p:nvPr>
        </p:nvSpPr>
        <p:spPr>
          <a:xfrm>
            <a:off x="481188" y="5090502"/>
            <a:ext cx="5164752" cy="623327"/>
          </a:xfrm>
          <a:prstGeom prst="rect">
            <a:avLst/>
          </a:prstGeom>
        </p:spPr>
        <p:txBody>
          <a:bodyPr lIns="336536" tIns="0" rIns="336536" bIns="0" anchor="ctr" anchorCtr="0">
            <a:normAutofit/>
          </a:bodyPr>
          <a:lstStyle>
            <a:lvl1pPr marL="0" indent="0" algn="l" defTabSz="315503" rtl="0" eaLnBrk="1" latinLnBrk="0" hangingPunct="1">
              <a:lnSpc>
                <a:spcPct val="100000"/>
              </a:lnSpc>
              <a:spcBef>
                <a:spcPts val="0"/>
              </a:spcBef>
              <a:buFont typeface="Arial" pitchFamily="34" charset="0"/>
              <a:buNone/>
              <a:defRPr lang="en-US" sz="825" b="0" kern="1200" spc="0" baseline="0" dirty="0">
                <a:solidFill>
                  <a:schemeClr val="tx1"/>
                </a:solidFill>
                <a:latin typeface="+mn-lt"/>
                <a:ea typeface="Yu Gothic" panose="020B0400000000000000" pitchFamily="34" charset="-128"/>
                <a:cs typeface="+mn-cs"/>
              </a:defRPr>
            </a:lvl1pPr>
            <a:lvl2pPr marL="0" indent="0">
              <a:spcBef>
                <a:spcPts val="0"/>
              </a:spcBef>
              <a:buNone/>
              <a:defRPr sz="1050"/>
            </a:lvl2pPr>
            <a:lvl3pPr marL="0" indent="0">
              <a:spcBef>
                <a:spcPts val="0"/>
              </a:spcBef>
              <a:buNone/>
              <a:defRPr sz="1050"/>
            </a:lvl3pPr>
            <a:lvl4pPr marL="0" indent="0">
              <a:spcBef>
                <a:spcPts val="0"/>
              </a:spcBef>
              <a:buNone/>
              <a:defRPr sz="1050"/>
            </a:lvl4pPr>
            <a:lvl5pPr marL="0" indent="0">
              <a:spcBef>
                <a:spcPts val="0"/>
              </a:spcBef>
              <a:buNone/>
              <a:defRPr sz="1050"/>
            </a:lvl5pPr>
          </a:lstStyle>
          <a:p>
            <a:pPr lvl="0"/>
            <a:r>
              <a:rPr lang="en-US" dirty="0"/>
              <a:t>Additional information can go here</a:t>
            </a:r>
          </a:p>
        </p:txBody>
      </p:sp>
      <p:sp>
        <p:nvSpPr>
          <p:cNvPr id="4" name="テキスト ボックス 3">
            <a:extLst>
              <a:ext uri="{FF2B5EF4-FFF2-40B4-BE49-F238E27FC236}">
                <a16:creationId xmlns:a16="http://schemas.microsoft.com/office/drawing/2014/main" id="{A64D35FA-6320-4DEC-8366-4BBB74CB4967}"/>
              </a:ext>
            </a:extLst>
          </p:cNvPr>
          <p:cNvSpPr txBox="1"/>
          <p:nvPr userDrawn="1"/>
        </p:nvSpPr>
        <p:spPr>
          <a:xfrm>
            <a:off x="481188" y="5713829"/>
            <a:ext cx="5164752" cy="623327"/>
          </a:xfrm>
          <a:prstGeom prst="rect">
            <a:avLst/>
          </a:prstGeom>
          <a:noFill/>
        </p:spPr>
        <p:txBody>
          <a:bodyPr wrap="square" lIns="253396" tIns="126698" rIns="253396" bIns="126698" rtlCol="0" anchor="ctr" anchorCtr="0">
            <a:normAutofit/>
          </a:bodyPr>
          <a:lstStyle/>
          <a:p>
            <a:pPr defTabSz="333518"/>
            <a:r>
              <a:rPr lang="en-US" altLang="ja-JP" sz="675" dirty="0">
                <a:solidFill>
                  <a:srgbClr val="000000"/>
                </a:solidFill>
                <a:ea typeface="Yu Gothic" panose="020B0400000000000000" pitchFamily="34" charset="-128"/>
              </a:rPr>
              <a:t>Private and confidential</a:t>
            </a:r>
            <a:endParaRPr kumimoji="1" lang="ja-JP" altLang="en-US" sz="675" dirty="0">
              <a:solidFill>
                <a:srgbClr val="000000"/>
              </a:solidFill>
              <a:ea typeface="Yu Gothic" panose="020B0400000000000000" pitchFamily="34" charset="-128"/>
            </a:endParaRPr>
          </a:p>
        </p:txBody>
      </p:sp>
      <p:pic>
        <p:nvPicPr>
          <p:cNvPr id="10" name="図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6118" y="5090501"/>
            <a:ext cx="2636822" cy="623038"/>
          </a:xfrm>
          <a:prstGeom prst="rect">
            <a:avLst/>
          </a:prstGeom>
        </p:spPr>
      </p:pic>
    </p:spTree>
    <p:extLst>
      <p:ext uri="{BB962C8B-B14F-4D97-AF65-F5344CB8AC3E}">
        <p14:creationId xmlns:p14="http://schemas.microsoft.com/office/powerpoint/2010/main" val="117513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27302" indent="0" algn="ctr">
              <a:buNone/>
              <a:defRPr>
                <a:solidFill>
                  <a:schemeClr val="tx1">
                    <a:tint val="75000"/>
                  </a:schemeClr>
                </a:solidFill>
              </a:defRPr>
            </a:lvl2pPr>
            <a:lvl3pPr marL="654605" indent="0" algn="ctr">
              <a:buNone/>
              <a:defRPr>
                <a:solidFill>
                  <a:schemeClr val="tx1">
                    <a:tint val="75000"/>
                  </a:schemeClr>
                </a:solidFill>
              </a:defRPr>
            </a:lvl3pPr>
            <a:lvl4pPr marL="981906" indent="0" algn="ctr">
              <a:buNone/>
              <a:defRPr>
                <a:solidFill>
                  <a:schemeClr val="tx1">
                    <a:tint val="75000"/>
                  </a:schemeClr>
                </a:solidFill>
              </a:defRPr>
            </a:lvl4pPr>
            <a:lvl5pPr marL="1309208" indent="0" algn="ctr">
              <a:buNone/>
              <a:defRPr>
                <a:solidFill>
                  <a:schemeClr val="tx1">
                    <a:tint val="75000"/>
                  </a:schemeClr>
                </a:solidFill>
              </a:defRPr>
            </a:lvl5pPr>
            <a:lvl6pPr marL="1636510" indent="0" algn="ctr">
              <a:buNone/>
              <a:defRPr>
                <a:solidFill>
                  <a:schemeClr val="tx1">
                    <a:tint val="75000"/>
                  </a:schemeClr>
                </a:solidFill>
              </a:defRPr>
            </a:lvl6pPr>
            <a:lvl7pPr marL="1963813" indent="0" algn="ctr">
              <a:buNone/>
              <a:defRPr>
                <a:solidFill>
                  <a:schemeClr val="tx1">
                    <a:tint val="75000"/>
                  </a:schemeClr>
                </a:solidFill>
              </a:defRPr>
            </a:lvl7pPr>
            <a:lvl8pPr marL="2291114" indent="0" algn="ctr">
              <a:buNone/>
              <a:defRPr>
                <a:solidFill>
                  <a:schemeClr val="tx1">
                    <a:tint val="75000"/>
                  </a:schemeClr>
                </a:solidFill>
              </a:defRPr>
            </a:lvl8pPr>
            <a:lvl9pPr marL="2618417"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a:xfrm>
            <a:off x="457200" y="6356353"/>
            <a:ext cx="2133600" cy="365125"/>
          </a:xfrm>
          <a:prstGeom prst="rect">
            <a:avLst/>
          </a:prstGeom>
        </p:spPr>
        <p:txBody>
          <a:bodyPr lIns="87281" tIns="43640" rIns="87281" bIns="43640"/>
          <a:lstStyle/>
          <a:p>
            <a:fld id="{A8E8F01A-0FC0-452A-BF5A-BA581EAC273F}" type="datetimeFigureOut">
              <a:rPr lang="en-SG">
                <a:solidFill>
                  <a:srgbClr val="000000"/>
                </a:solidFill>
              </a:rPr>
              <a:pPr/>
              <a:t>12/9/2024</a:t>
            </a:fld>
            <a:endParaRPr lang="en-SG">
              <a:solidFill>
                <a:srgbClr val="000000"/>
              </a:solidFill>
            </a:endParaRPr>
          </a:p>
        </p:txBody>
      </p:sp>
      <p:sp>
        <p:nvSpPr>
          <p:cNvPr id="5" name="Footer Placeholder 4"/>
          <p:cNvSpPr>
            <a:spLocks noGrp="1"/>
          </p:cNvSpPr>
          <p:nvPr>
            <p:ph type="ftr" sz="quarter" idx="11"/>
          </p:nvPr>
        </p:nvSpPr>
        <p:spPr>
          <a:xfrm>
            <a:off x="3124201" y="6356353"/>
            <a:ext cx="2895600" cy="365125"/>
          </a:xfrm>
          <a:prstGeom prst="rect">
            <a:avLst/>
          </a:prstGeom>
        </p:spPr>
        <p:txBody>
          <a:bodyPr lIns="87281" tIns="43640" rIns="87281" bIns="43640"/>
          <a:lstStyle/>
          <a:p>
            <a:endParaRPr lang="en-SG">
              <a:solidFill>
                <a:srgbClr val="000000"/>
              </a:solidFill>
            </a:endParaRPr>
          </a:p>
        </p:txBody>
      </p:sp>
      <p:sp>
        <p:nvSpPr>
          <p:cNvPr id="6" name="Slide Number Placeholder 5"/>
          <p:cNvSpPr>
            <a:spLocks noGrp="1"/>
          </p:cNvSpPr>
          <p:nvPr>
            <p:ph type="sldNum" sz="quarter" idx="12"/>
          </p:nvPr>
        </p:nvSpPr>
        <p:spPr>
          <a:xfrm>
            <a:off x="6553201" y="6356353"/>
            <a:ext cx="2133600" cy="365125"/>
          </a:xfrm>
          <a:prstGeom prst="rect">
            <a:avLst/>
          </a:prstGeom>
        </p:spPr>
        <p:txBody>
          <a:bodyPr lIns="87281" tIns="43640" rIns="87281" bIns="43640"/>
          <a:lstStyle/>
          <a:p>
            <a:fld id="{A5E42981-E6EF-4366-B448-8ED5FE988104}" type="slidenum">
              <a:rPr lang="en-SG">
                <a:solidFill>
                  <a:srgbClr val="000000"/>
                </a:solidFill>
              </a:rPr>
              <a:pPr/>
              <a:t>‹#›</a:t>
            </a:fld>
            <a:endParaRPr lang="en-SG">
              <a:solidFill>
                <a:srgbClr val="000000"/>
              </a:solidFill>
            </a:endParaRPr>
          </a:p>
        </p:txBody>
      </p:sp>
    </p:spTree>
    <p:extLst>
      <p:ext uri="{BB962C8B-B14F-4D97-AF65-F5344CB8AC3E}">
        <p14:creationId xmlns:p14="http://schemas.microsoft.com/office/powerpoint/2010/main" val="322433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6" name="Title 5"/>
          <p:cNvSpPr>
            <a:spLocks noGrp="1"/>
          </p:cNvSpPr>
          <p:nvPr>
            <p:ph type="title"/>
          </p:nvPr>
        </p:nvSpPr>
        <p:spPr>
          <a:xfrm>
            <a:off x="320792" y="0"/>
            <a:ext cx="8500990" cy="796473"/>
          </a:xfrm>
          <a:prstGeom prst="rect">
            <a:avLst/>
          </a:prstGeom>
        </p:spPr>
        <p:txBody>
          <a:bodyPr/>
          <a:lstStyle>
            <a:lvl1pPr>
              <a:defRPr>
                <a:latin typeface="Arial Narrow" panose="020B0606020202030204" pitchFamily="34" charset="0"/>
              </a:defRPr>
            </a:lvl1pPr>
          </a:lstStyle>
          <a:p>
            <a:r>
              <a:rPr lang="en-US" altLang="ja-JP"/>
              <a:t>Click to edit Master title style</a:t>
            </a:r>
            <a:endParaRPr lang="en-US" dirty="0"/>
          </a:p>
        </p:txBody>
      </p:sp>
    </p:spTree>
    <p:extLst>
      <p:ext uri="{BB962C8B-B14F-4D97-AF65-F5344CB8AC3E}">
        <p14:creationId xmlns:p14="http://schemas.microsoft.com/office/powerpoint/2010/main" val="35983709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Content Placeholder 2"/>
          <p:cNvSpPr>
            <a:spLocks noGrp="1"/>
          </p:cNvSpPr>
          <p:nvPr>
            <p:ph idx="1"/>
          </p:nvPr>
        </p:nvSpPr>
        <p:spPr>
          <a:xfrm>
            <a:off x="320793" y="934990"/>
            <a:ext cx="4041980" cy="5506052"/>
          </a:xfrm>
          <a:prstGeom prst="rect">
            <a:avLst/>
          </a:prstGeom>
        </p:spPr>
        <p:txBody>
          <a:bodyPr/>
          <a:lstStyle>
            <a:lvl1pPr marL="157751" indent="-157751" defTabSz="315503">
              <a:spcBef>
                <a:spcPts val="828"/>
              </a:spcBef>
              <a:buFont typeface="+mj-lt"/>
              <a:buAutoNum type="arabicPeriod"/>
              <a:tabLst>
                <a:tab pos="2524019" algn="r"/>
              </a:tabLst>
              <a:defRPr>
                <a:latin typeface="+mn-lt"/>
              </a:defRPr>
            </a:lvl1pPr>
            <a:lvl2pPr marL="157751" indent="0" defTabSz="315503">
              <a:buNone/>
              <a:tabLst>
                <a:tab pos="2524019" algn="r"/>
              </a:tabLst>
              <a:defRPr sz="975">
                <a:latin typeface="+mn-lt"/>
              </a:defRPr>
            </a:lvl2pPr>
            <a:lvl3pPr marL="157751" indent="0" defTabSz="315503">
              <a:buFont typeface="Courier New" panose="02070309020205020404" pitchFamily="49" charset="0"/>
              <a:buNone/>
              <a:tabLst>
                <a:tab pos="2524019" algn="r"/>
              </a:tabLst>
              <a:defRPr sz="975">
                <a:latin typeface="+mn-lt"/>
              </a:defRPr>
            </a:lvl3pPr>
            <a:lvl4pPr marL="157751" indent="0" defTabSz="315503">
              <a:buFont typeface="Arial" panose="020B0604020202020204" pitchFamily="34" charset="0"/>
              <a:buNone/>
              <a:tabLst>
                <a:tab pos="2524019" algn="r"/>
              </a:tabLst>
              <a:defRPr sz="975">
                <a:latin typeface="+mn-lt"/>
              </a:defRPr>
            </a:lvl4pPr>
            <a:lvl5pPr marL="157751" indent="0" defTabSz="315503">
              <a:buFont typeface="Wingdings" panose="05000000000000000000" pitchFamily="2" charset="2"/>
              <a:buNone/>
              <a:tabLst>
                <a:tab pos="2524019" algn="r"/>
              </a:tabLst>
              <a:defRPr sz="975">
                <a:latin typeface="+mn-lt"/>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2" name="Content Placeholder 2"/>
          <p:cNvSpPr>
            <a:spLocks noGrp="1"/>
          </p:cNvSpPr>
          <p:nvPr>
            <p:ph idx="13"/>
          </p:nvPr>
        </p:nvSpPr>
        <p:spPr>
          <a:xfrm>
            <a:off x="4779802" y="934990"/>
            <a:ext cx="4041980" cy="5506052"/>
          </a:xfrm>
          <a:prstGeom prst="rect">
            <a:avLst/>
          </a:prstGeom>
        </p:spPr>
        <p:txBody>
          <a:bodyPr/>
          <a:lstStyle>
            <a:lvl1pPr marL="157751" indent="-157751" defTabSz="315503">
              <a:spcBef>
                <a:spcPts val="828"/>
              </a:spcBef>
              <a:buFont typeface="+mj-lt"/>
              <a:buAutoNum type="arabicPeriod"/>
              <a:tabLst>
                <a:tab pos="2524019" algn="r"/>
              </a:tabLst>
              <a:defRPr>
                <a:latin typeface="+mn-lt"/>
              </a:defRPr>
            </a:lvl1pPr>
            <a:lvl2pPr marL="157751" indent="0" defTabSz="315503">
              <a:buNone/>
              <a:tabLst>
                <a:tab pos="2524019" algn="r"/>
              </a:tabLst>
              <a:defRPr sz="975">
                <a:latin typeface="+mn-lt"/>
              </a:defRPr>
            </a:lvl2pPr>
            <a:lvl3pPr marL="157751" indent="0" defTabSz="315503">
              <a:buFont typeface="Courier New" panose="02070309020205020404" pitchFamily="49" charset="0"/>
              <a:buNone/>
              <a:tabLst>
                <a:tab pos="2524019" algn="r"/>
              </a:tabLst>
              <a:defRPr sz="975">
                <a:latin typeface="+mn-lt"/>
              </a:defRPr>
            </a:lvl3pPr>
            <a:lvl4pPr marL="157751" indent="0" defTabSz="315503">
              <a:buFont typeface="Arial" panose="020B0604020202020204" pitchFamily="34" charset="0"/>
              <a:buNone/>
              <a:tabLst>
                <a:tab pos="2524019" algn="r"/>
              </a:tabLst>
              <a:defRPr sz="975">
                <a:latin typeface="+mn-lt"/>
              </a:defRPr>
            </a:lvl4pPr>
            <a:lvl5pPr marL="157751" indent="0" defTabSz="315503">
              <a:buFont typeface="Wingdings" panose="05000000000000000000" pitchFamily="2" charset="2"/>
              <a:buNone/>
              <a:tabLst>
                <a:tab pos="2524019" algn="r"/>
              </a:tabLst>
              <a:defRPr sz="975">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3" name="Title 2"/>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59012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9" name="Rectangle 8"/>
          <p:cNvSpPr/>
          <p:nvPr userDrawn="1"/>
        </p:nvSpPr>
        <p:spPr>
          <a:xfrm>
            <a:off x="2" y="0"/>
            <a:ext cx="5657547" cy="6858000"/>
          </a:xfrm>
          <a:prstGeom prst="rect">
            <a:avLst/>
          </a:prstGeom>
          <a:solidFill>
            <a:srgbClr val="E6E8E9"/>
          </a:solidFill>
          <a:ln>
            <a:noFill/>
          </a:ln>
        </p:spPr>
        <p:style>
          <a:lnRef idx="2">
            <a:schemeClr val="accent1">
              <a:shade val="50000"/>
            </a:schemeClr>
          </a:lnRef>
          <a:fillRef idx="1">
            <a:schemeClr val="accent1"/>
          </a:fillRef>
          <a:effectRef idx="0">
            <a:schemeClr val="accent1"/>
          </a:effectRef>
          <a:fontRef idx="minor">
            <a:schemeClr val="lt1"/>
          </a:fontRef>
        </p:style>
        <p:txBody>
          <a:bodyPr lIns="252402" tIns="126201" rIns="252402" bIns="252402" rtlCol="0" anchor="ctr"/>
          <a:lstStyle/>
          <a:p>
            <a:pPr algn="ctr" defTabSz="333518"/>
            <a:endParaRPr lang="en-US" sz="1275">
              <a:solidFill>
                <a:srgbClr val="FFFFFF"/>
              </a:solidFill>
              <a:latin typeface="Yu Gothic" panose="020B0400000000000000" pitchFamily="34" charset="-128"/>
              <a:ea typeface="Yu Gothic" panose="020B0400000000000000" pitchFamily="34" charset="-128"/>
            </a:endParaRPr>
          </a:p>
        </p:txBody>
      </p:sp>
      <p:cxnSp>
        <p:nvCxnSpPr>
          <p:cNvPr id="7" name="Straight Connector 6"/>
          <p:cNvCxnSpPr/>
          <p:nvPr userDrawn="1"/>
        </p:nvCxnSpPr>
        <p:spPr>
          <a:xfrm>
            <a:off x="457200" y="6400800"/>
            <a:ext cx="8229600" cy="0"/>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gray">
          <a:xfrm>
            <a:off x="8229600" y="6492240"/>
            <a:ext cx="914400" cy="36576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lIns="66704" tIns="33352" rIns="66704" bIns="33352" rtlCol="0" anchor="ctr"/>
          <a:lstStyle/>
          <a:p>
            <a:pPr algn="ctr" defTabSz="333518"/>
            <a:endParaRPr lang="en-US" sz="1275">
              <a:solidFill>
                <a:srgbClr val="FFFFFF"/>
              </a:solidFill>
              <a:latin typeface="Yu Gothic" panose="020B0400000000000000" pitchFamily="34" charset="-128"/>
              <a:ea typeface="Yu Gothic" panose="020B0400000000000000" pitchFamily="34" charset="-128"/>
            </a:endParaRPr>
          </a:p>
        </p:txBody>
      </p:sp>
      <p:sp>
        <p:nvSpPr>
          <p:cNvPr id="13" name="Frame 12"/>
          <p:cNvSpPr/>
          <p:nvPr userDrawn="1"/>
        </p:nvSpPr>
        <p:spPr>
          <a:xfrm>
            <a:off x="1" y="-5715"/>
            <a:ext cx="9153327" cy="6863715"/>
          </a:xfrm>
          <a:prstGeom prst="frame">
            <a:avLst>
              <a:gd name="adj1" fmla="val 7493"/>
            </a:avLst>
          </a:prstGeom>
          <a:solidFill>
            <a:srgbClr val="97C9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000000"/>
              </a:solidFill>
              <a:latin typeface="Yu Gothic" panose="020B0400000000000000" pitchFamily="34" charset="-128"/>
              <a:ea typeface="Yu Gothic" panose="020B0400000000000000" pitchFamily="34" charset="-128"/>
            </a:endParaRPr>
          </a:p>
        </p:txBody>
      </p:sp>
      <p:sp>
        <p:nvSpPr>
          <p:cNvPr id="10" name="Title 1"/>
          <p:cNvSpPr>
            <a:spLocks noGrp="1"/>
          </p:cNvSpPr>
          <p:nvPr>
            <p:ph type="ctrTitle"/>
          </p:nvPr>
        </p:nvSpPr>
        <p:spPr>
          <a:xfrm>
            <a:off x="481188" y="519439"/>
            <a:ext cx="5164752" cy="2839599"/>
          </a:xfrm>
        </p:spPr>
        <p:txBody>
          <a:bodyPr lIns="336536" tIns="336536" rIns="336536" bIns="168268" anchor="b" anchorCtr="0">
            <a:normAutofit/>
          </a:bodyPr>
          <a:lstStyle>
            <a:lvl1pPr marL="0" algn="l" defTabSz="315503" rtl="0" eaLnBrk="1" latinLnBrk="0" hangingPunct="1">
              <a:lnSpc>
                <a:spcPct val="90000"/>
              </a:lnSpc>
              <a:spcBef>
                <a:spcPct val="0"/>
              </a:spcBef>
              <a:buNone/>
              <a:defRPr lang="en-US" sz="2625" b="0" kern="1200" spc="0" baseline="0" dirty="0">
                <a:solidFill>
                  <a:schemeClr val="tx1"/>
                </a:solidFill>
                <a:latin typeface="Arial Narrow" panose="020B0606020202030204" pitchFamily="34" charset="0"/>
                <a:ea typeface="Yu Gothic" panose="020B0400000000000000" pitchFamily="34" charset="-128"/>
                <a:cs typeface="+mj-cs"/>
              </a:defRPr>
            </a:lvl1pPr>
          </a:lstStyle>
          <a:p>
            <a:r>
              <a:rPr lang="ja-JP" altLang="en-US"/>
              <a:t>マスター タイトルの書式設定</a:t>
            </a:r>
            <a:endParaRPr lang="en-US" dirty="0"/>
          </a:p>
        </p:txBody>
      </p:sp>
      <p:sp>
        <p:nvSpPr>
          <p:cNvPr id="11" name="Subtitle 2"/>
          <p:cNvSpPr>
            <a:spLocks noGrp="1"/>
          </p:cNvSpPr>
          <p:nvPr>
            <p:ph type="subTitle" idx="1" hasCustomPrompt="1"/>
          </p:nvPr>
        </p:nvSpPr>
        <p:spPr>
          <a:xfrm>
            <a:off x="481188" y="3359038"/>
            <a:ext cx="5164752" cy="2978116"/>
          </a:xfrm>
          <a:prstGeom prst="rect">
            <a:avLst/>
          </a:prstGeom>
        </p:spPr>
        <p:txBody>
          <a:bodyPr lIns="336536" tIns="168268" rIns="336536" bIns="336536">
            <a:noAutofit/>
          </a:bodyPr>
          <a:lstStyle>
            <a:lvl1pPr marL="0" indent="0" algn="l">
              <a:lnSpc>
                <a:spcPct val="100000"/>
              </a:lnSpc>
              <a:spcBef>
                <a:spcPts val="0"/>
              </a:spcBef>
              <a:buNone/>
              <a:defRPr sz="1125" b="1">
                <a:solidFill>
                  <a:schemeClr val="tx1"/>
                </a:solidFill>
                <a:latin typeface="+mn-lt"/>
                <a:ea typeface="Yu Gothic" panose="020B0400000000000000" pitchFamily="34" charset="-128"/>
              </a:defRPr>
            </a:lvl1pPr>
            <a:lvl2pPr marL="333518" indent="0" algn="ctr">
              <a:buNone/>
              <a:defRPr>
                <a:solidFill>
                  <a:schemeClr val="tx1">
                    <a:tint val="75000"/>
                  </a:schemeClr>
                </a:solidFill>
              </a:defRPr>
            </a:lvl2pPr>
            <a:lvl3pPr marL="667035" indent="0" algn="ctr">
              <a:buNone/>
              <a:defRPr>
                <a:solidFill>
                  <a:schemeClr val="tx1">
                    <a:tint val="75000"/>
                  </a:schemeClr>
                </a:solidFill>
              </a:defRPr>
            </a:lvl3pPr>
            <a:lvl4pPr marL="1000553" indent="0" algn="ctr">
              <a:buNone/>
              <a:defRPr>
                <a:solidFill>
                  <a:schemeClr val="tx1">
                    <a:tint val="75000"/>
                  </a:schemeClr>
                </a:solidFill>
              </a:defRPr>
            </a:lvl4pPr>
            <a:lvl5pPr marL="1334069" indent="0" algn="ctr">
              <a:buNone/>
              <a:defRPr>
                <a:solidFill>
                  <a:schemeClr val="tx1">
                    <a:tint val="75000"/>
                  </a:schemeClr>
                </a:solidFill>
              </a:defRPr>
            </a:lvl5pPr>
            <a:lvl6pPr marL="1667588" indent="0" algn="ctr">
              <a:buNone/>
              <a:defRPr>
                <a:solidFill>
                  <a:schemeClr val="tx1">
                    <a:tint val="75000"/>
                  </a:schemeClr>
                </a:solidFill>
              </a:defRPr>
            </a:lvl6pPr>
            <a:lvl7pPr marL="2001105" indent="0" algn="ctr">
              <a:buNone/>
              <a:defRPr>
                <a:solidFill>
                  <a:schemeClr val="tx1">
                    <a:tint val="75000"/>
                  </a:schemeClr>
                </a:solidFill>
              </a:defRPr>
            </a:lvl7pPr>
            <a:lvl8pPr marL="2334623" indent="0" algn="ctr">
              <a:buNone/>
              <a:defRPr>
                <a:solidFill>
                  <a:schemeClr val="tx1">
                    <a:tint val="75000"/>
                  </a:schemeClr>
                </a:solidFill>
              </a:defRPr>
            </a:lvl8pPr>
            <a:lvl9pPr marL="2668140" indent="0" algn="ctr">
              <a:buNone/>
              <a:defRPr>
                <a:solidFill>
                  <a:schemeClr val="tx1">
                    <a:tint val="75000"/>
                  </a:schemeClr>
                </a:solidFill>
              </a:defRPr>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173012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Bullet Lis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320793" y="934990"/>
            <a:ext cx="8500990" cy="5506052"/>
          </a:xfrm>
          <a:prstGeom prst="rect">
            <a:avLst/>
          </a:prstGeom>
        </p:spPr>
        <p:txBody>
          <a:bodyPr/>
          <a:lstStyle>
            <a:lvl1pPr marL="157751" indent="-157751">
              <a:buFont typeface="Wingdings 2" panose="05020102010507070707" pitchFamily="18" charset="2"/>
              <a:buChar char=""/>
              <a:defRPr>
                <a:latin typeface="+mn-lt"/>
              </a:defRPr>
            </a:lvl1pPr>
            <a:lvl2pPr marL="314408" marR="0"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baseline="0">
                <a:latin typeface="+mn-lt"/>
              </a:defRPr>
            </a:lvl2pPr>
            <a:lvl3pPr marL="472158" marR="0"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a:latin typeface="+mn-lt"/>
              </a:defRPr>
            </a:lvl3pPr>
            <a:lvl4pPr marL="629909" marR="0"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a:latin typeface="+mn-lt"/>
              </a:defRPr>
            </a:lvl4pPr>
            <a:lvl5pPr marL="788756" marR="0"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a:latin typeface="+mn-lt"/>
              </a:defRPr>
            </a:lvl5pPr>
          </a:lstStyle>
          <a:p>
            <a:pPr lvl="0"/>
            <a:r>
              <a:rPr lang="ja-JP" altLang="en-US" dirty="0"/>
              <a:t>マスター テキストの書式設定</a:t>
            </a:r>
          </a:p>
          <a:p>
            <a:pPr marL="314408" marR="0" lvl="1"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a:pP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975" b="0" i="0" u="none" strike="noStrike" kern="1200" cap="none" spc="0" normalizeH="0" baseline="0" noProof="0" dirty="0">
                <a:ln>
                  <a:noFill/>
                </a:ln>
                <a:solidFill>
                  <a:srgbClr val="000000"/>
                </a:solidFill>
                <a:effectLst/>
                <a:uLnTx/>
                <a:uFillTx/>
                <a:latin typeface="+mn-lt"/>
                <a:ea typeface="MS PGothic"/>
                <a:cs typeface="+mn-cs"/>
              </a:rPr>
              <a:t>2 </a:t>
            </a: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975" b="0" i="0" u="none" strike="noStrike" kern="1200" cap="none" spc="0" normalizeH="0" baseline="0" noProof="0" dirty="0">
              <a:ln>
                <a:noFill/>
              </a:ln>
              <a:solidFill>
                <a:srgbClr val="000000"/>
              </a:solidFill>
              <a:effectLst/>
              <a:uLnTx/>
              <a:uFillTx/>
              <a:latin typeface="+mn-lt"/>
              <a:ea typeface="MS PGothic"/>
              <a:cs typeface="+mn-cs"/>
            </a:endParaRPr>
          </a:p>
          <a:p>
            <a:pPr marL="472158" marR="0" lvl="2"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3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629909" marR="0" lvl="3"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4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788756" marR="0" lvl="4"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5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p:txBody>
      </p:sp>
      <p:sp>
        <p:nvSpPr>
          <p:cNvPr id="3" name="Title 2"/>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3228931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20793" y="934990"/>
            <a:ext cx="8500990" cy="5506052"/>
          </a:xfrm>
          <a:prstGeom prst="rect">
            <a:avLst/>
          </a:prstGeom>
        </p:spPr>
        <p:txBody>
          <a:bodyPr/>
          <a:lstStyle>
            <a:lvl1pPr marL="199380" indent="-199380">
              <a:buFont typeface="+mj-lt"/>
              <a:buAutoNum type="arabicPeriod"/>
              <a:defRPr lang="en-US" dirty="0">
                <a:latin typeface="+mn-lt"/>
              </a:defRPr>
            </a:lvl1pPr>
            <a:lvl2pPr marL="357131" indent="-157751">
              <a:buFont typeface="+mj-lt"/>
              <a:buAutoNum type="alphaUcPeriod"/>
              <a:defRPr>
                <a:latin typeface="+mn-lt"/>
              </a:defRPr>
            </a:lvl2pPr>
            <a:lvl3pPr marL="514883" indent="-157751">
              <a:buFont typeface="+mj-lt"/>
              <a:buAutoNum type="arabicParenR"/>
              <a:defRPr>
                <a:latin typeface="+mn-lt"/>
              </a:defRPr>
            </a:lvl3pPr>
            <a:lvl4pPr marL="672633" indent="-157751">
              <a:buFont typeface="+mj-lt"/>
              <a:buAutoNum type="alphaLcParenR"/>
              <a:defRPr>
                <a:latin typeface="+mn-lt"/>
              </a:defRPr>
            </a:lvl4pPr>
            <a:lvl5pPr marL="788756" indent="-118313">
              <a:buFont typeface="+mj-lt"/>
              <a:buAutoNum type="romanLcPeriod"/>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97680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up (2x0) Content">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320793" y="934990"/>
            <a:ext cx="4041980" cy="5506052"/>
          </a:xfrm>
        </p:spPr>
        <p:txBody>
          <a:bodyPr/>
          <a:lstStyle>
            <a:lvl1pPr marL="157751" indent="-157751">
              <a:defRPr>
                <a:latin typeface="+mn-lt"/>
              </a:defRPr>
            </a:lvl1pPr>
            <a:lvl2pPr marL="314408" indent="-157751">
              <a:tabLst/>
              <a:defRPr>
                <a:latin typeface="+mn-lt"/>
              </a:defRPr>
            </a:lvl2pPr>
            <a:lvl3pPr marL="472158" indent="-157751">
              <a:defRPr>
                <a:latin typeface="+mn-lt"/>
              </a:defRPr>
            </a:lvl3pPr>
            <a:lvl4pPr marL="629909" indent="-157751">
              <a:defRPr>
                <a:latin typeface="+mn-lt"/>
              </a:defRPr>
            </a:lvl4pPr>
            <a:lvl5pPr marL="788756" indent="-158847">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Content Placeholder 3"/>
          <p:cNvSpPr>
            <a:spLocks noGrp="1"/>
          </p:cNvSpPr>
          <p:nvPr>
            <p:ph sz="quarter" idx="14"/>
          </p:nvPr>
        </p:nvSpPr>
        <p:spPr>
          <a:xfrm>
            <a:off x="4779802" y="934990"/>
            <a:ext cx="4041980" cy="5506052"/>
          </a:xfrm>
        </p:spPr>
        <p:txBody>
          <a:bodyPr/>
          <a:lstStyle>
            <a:lvl1pPr marL="157751" indent="-157751">
              <a:defRPr>
                <a:latin typeface="+mn-lt"/>
              </a:defRPr>
            </a:lvl1pPr>
            <a:lvl2pPr marL="314408" indent="-157751">
              <a:defRPr>
                <a:latin typeface="+mn-lt"/>
              </a:defRPr>
            </a:lvl2pPr>
            <a:lvl3pPr marL="472158" indent="-157751">
              <a:defRPr>
                <a:latin typeface="+mn-lt"/>
              </a:defRPr>
            </a:lvl3pPr>
            <a:lvl4pPr marL="629909" indent="-157751">
              <a:defRPr>
                <a:latin typeface="+mn-lt"/>
              </a:defRPr>
            </a:lvl4pPr>
            <a:lvl5pPr marL="788756" indent="-157751">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46357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up (2x1) Content">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320793" y="934989"/>
            <a:ext cx="4041980" cy="2597194"/>
          </a:xfrm>
        </p:spPr>
        <p:txBody>
          <a:bodyPr/>
          <a:lstStyle>
            <a:lvl1pPr marL="157751" indent="-157751">
              <a:defRPr>
                <a:latin typeface="+mn-lt"/>
              </a:defRPr>
            </a:lvl1pPr>
            <a:lvl2pPr marL="314408" indent="-157751">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5" name="Content Placeholder 3"/>
          <p:cNvSpPr>
            <a:spLocks noGrp="1"/>
          </p:cNvSpPr>
          <p:nvPr>
            <p:ph sz="quarter" idx="18"/>
          </p:nvPr>
        </p:nvSpPr>
        <p:spPr>
          <a:xfrm>
            <a:off x="4779802" y="934989"/>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6" name="Content Placeholder 3"/>
          <p:cNvSpPr>
            <a:spLocks noGrp="1"/>
          </p:cNvSpPr>
          <p:nvPr>
            <p:ph sz="quarter" idx="19"/>
          </p:nvPr>
        </p:nvSpPr>
        <p:spPr>
          <a:xfrm>
            <a:off x="320793" y="3843848"/>
            <a:ext cx="850099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120411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up (1x1) Content">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320793" y="934989"/>
            <a:ext cx="8500990" cy="2597194"/>
          </a:xfrm>
        </p:spPr>
        <p:txBody>
          <a:bodyPr/>
          <a:lstStyle>
            <a:lvl1pPr marL="157751" indent="-157751">
              <a:defRPr>
                <a:latin typeface="+mn-lt"/>
              </a:defRPr>
            </a:lvl1pPr>
            <a:lvl2pPr marL="314408" indent="-157751">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6" name="Content Placeholder 3"/>
          <p:cNvSpPr>
            <a:spLocks noGrp="1"/>
          </p:cNvSpPr>
          <p:nvPr>
            <p:ph sz="quarter" idx="19"/>
          </p:nvPr>
        </p:nvSpPr>
        <p:spPr>
          <a:xfrm>
            <a:off x="320793" y="3843848"/>
            <a:ext cx="850099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260242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up (2x2) Content">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320793" y="934990"/>
            <a:ext cx="4041980" cy="2597194"/>
          </a:xfrm>
        </p:spPr>
        <p:txBody>
          <a:bodyPr/>
          <a:lstStyle>
            <a:lvl1pPr marL="157751" indent="-157751">
              <a:defRPr>
                <a:latin typeface="+mn-lt"/>
              </a:defRPr>
            </a:lvl1pPr>
            <a:lvl2pPr marL="314408" indent="-157751">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5" name="Content Placeholder 3"/>
          <p:cNvSpPr>
            <a:spLocks noGrp="1"/>
          </p:cNvSpPr>
          <p:nvPr>
            <p:ph sz="quarter" idx="18"/>
          </p:nvPr>
        </p:nvSpPr>
        <p:spPr>
          <a:xfrm>
            <a:off x="4779802" y="934990"/>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6" name="Content Placeholder 3"/>
          <p:cNvSpPr>
            <a:spLocks noGrp="1"/>
          </p:cNvSpPr>
          <p:nvPr>
            <p:ph sz="quarter" idx="19"/>
          </p:nvPr>
        </p:nvSpPr>
        <p:spPr>
          <a:xfrm>
            <a:off x="320793" y="3843848"/>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7" name="Content Placeholder 3"/>
          <p:cNvSpPr>
            <a:spLocks noGrp="1"/>
          </p:cNvSpPr>
          <p:nvPr>
            <p:ph sz="quarter" idx="20"/>
          </p:nvPr>
        </p:nvSpPr>
        <p:spPr>
          <a:xfrm>
            <a:off x="4779802" y="3843848"/>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61029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793" y="2"/>
            <a:ext cx="8500990" cy="796473"/>
          </a:xfrm>
          <a:prstGeom prst="rect">
            <a:avLst/>
          </a:prstGeom>
        </p:spPr>
        <p:txBody>
          <a:bodyPr vert="horz" lIns="0" tIns="84134" rIns="0" bIns="84134" rtlCol="0" anchor="b" anchorCtr="0">
            <a:normAutofit/>
          </a:bodyPr>
          <a:lstStyle/>
          <a:p>
            <a:r>
              <a:rPr lang="ja-JP" altLang="en-US" dirty="0"/>
              <a:t>マスター タイトルの書式設定</a:t>
            </a:r>
            <a:endParaRPr lang="en-US" dirty="0"/>
          </a:p>
        </p:txBody>
      </p:sp>
      <p:cxnSp>
        <p:nvCxnSpPr>
          <p:cNvPr id="18" name="Straight Connector 17"/>
          <p:cNvCxnSpPr/>
          <p:nvPr/>
        </p:nvCxnSpPr>
        <p:spPr>
          <a:xfrm>
            <a:off x="0" y="796473"/>
            <a:ext cx="9144000" cy="0"/>
          </a:xfrm>
          <a:prstGeom prst="line">
            <a:avLst/>
          </a:prstGeom>
          <a:ln w="6350">
            <a:solidFill>
              <a:srgbClr val="818D9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idx="1"/>
          </p:nvPr>
        </p:nvSpPr>
        <p:spPr>
          <a:xfrm>
            <a:off x="320052" y="934990"/>
            <a:ext cx="8500990" cy="5506052"/>
          </a:xfrm>
          <a:prstGeom prst="rect">
            <a:avLst/>
          </a:prstGeom>
        </p:spPr>
        <p:txBody>
          <a:bodyPr vert="horz" lIns="0" tIns="0" rIns="0" bIns="0" rtlCol="0">
            <a:normAutofit/>
          </a:bodyPr>
          <a:lstStyle/>
          <a:p>
            <a:pPr lvl="0"/>
            <a:r>
              <a:rPr lang="ja-JP" altLang="en-US" dirty="0"/>
              <a:t>マスター テキストの書式設定</a:t>
            </a:r>
            <a:endParaRPr kumimoji="0" lang="en-US" altLang="ja-JP" sz="975" b="0" i="0" u="none" strike="noStrike" kern="1200" cap="none" spc="0" normalizeH="0" baseline="0" noProof="0" dirty="0">
              <a:ln>
                <a:noFill/>
              </a:ln>
              <a:solidFill>
                <a:srgbClr val="000000"/>
              </a:solidFill>
              <a:effectLst/>
              <a:uLnTx/>
              <a:uFillTx/>
              <a:latin typeface="+mn-lt"/>
              <a:ea typeface="MS PGothic"/>
              <a:cs typeface="+mn-cs"/>
            </a:endParaRPr>
          </a:p>
          <a:p>
            <a:pPr marL="314408" marR="0" lvl="1"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a:pP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975" b="0" i="0" u="none" strike="noStrike" kern="1200" cap="none" spc="0" normalizeH="0" baseline="0" noProof="0" dirty="0">
                <a:ln>
                  <a:noFill/>
                </a:ln>
                <a:solidFill>
                  <a:srgbClr val="000000"/>
                </a:solidFill>
                <a:effectLst/>
                <a:uLnTx/>
                <a:uFillTx/>
                <a:latin typeface="+mn-lt"/>
                <a:ea typeface="MS PGothic"/>
                <a:cs typeface="+mn-cs"/>
              </a:rPr>
              <a:t>2 </a:t>
            </a: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975" b="0" i="0" u="none" strike="noStrike" kern="1200" cap="none" spc="0" normalizeH="0" baseline="0" noProof="0" dirty="0">
              <a:ln>
                <a:noFill/>
              </a:ln>
              <a:solidFill>
                <a:srgbClr val="000000"/>
              </a:solidFill>
              <a:effectLst/>
              <a:uLnTx/>
              <a:uFillTx/>
              <a:latin typeface="+mn-lt"/>
              <a:ea typeface="MS PGothic"/>
              <a:cs typeface="+mn-cs"/>
            </a:endParaRPr>
          </a:p>
          <a:p>
            <a:pPr marL="472158" marR="0" lvl="2"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3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629909" marR="0" lvl="3"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4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788756" marR="0" lvl="4"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5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p:txBody>
      </p:sp>
      <p:sp>
        <p:nvSpPr>
          <p:cNvPr id="10" name="Slide Number Placeholder 7"/>
          <p:cNvSpPr txBox="1">
            <a:spLocks/>
          </p:cNvSpPr>
          <p:nvPr userDrawn="1"/>
        </p:nvSpPr>
        <p:spPr>
          <a:xfrm>
            <a:off x="0" y="6511709"/>
            <a:ext cx="481188" cy="346293"/>
          </a:xfrm>
          <a:prstGeom prst="rect">
            <a:avLst/>
          </a:prstGeom>
        </p:spPr>
        <p:txBody>
          <a:bodyPr vert="horz" lIns="0" tIns="0" rIns="0" bIns="0" rtlCol="0" anchor="ctr"/>
          <a:lstStyle>
            <a:defPPr>
              <a:defRPr lang="en-US"/>
            </a:defPPr>
            <a:lvl1pPr marL="0" algn="r" defTabSz="457200" rtl="0" eaLnBrk="1" latinLnBrk="0" hangingPunct="1">
              <a:defRPr lang="en-US" sz="800" b="0" kern="1200" smtClean="0">
                <a:solidFill>
                  <a:srgbClr val="000000"/>
                </a:solidFill>
                <a:latin typeface="+mj-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a:lstStyle>
          <a:p>
            <a:fld id="{A0C08A6A-8EA3-4211-93FD-76FB27967F5A}" type="slidenum">
              <a:rPr sz="600">
                <a:ea typeface="Yu Gothic" panose="020B0400000000000000" pitchFamily="34" charset="-128"/>
              </a:rPr>
              <a:pPr/>
              <a:t>‹#›</a:t>
            </a:fld>
            <a:endParaRPr sz="600" dirty="0">
              <a:ea typeface="Yu Gothic" panose="020B0400000000000000" pitchFamily="34" charset="-128"/>
            </a:endParaRPr>
          </a:p>
        </p:txBody>
      </p:sp>
      <p:sp>
        <p:nvSpPr>
          <p:cNvPr id="4" name="TextBox 3"/>
          <p:cNvSpPr txBox="1"/>
          <p:nvPr userDrawn="1"/>
        </p:nvSpPr>
        <p:spPr>
          <a:xfrm>
            <a:off x="481189" y="6511709"/>
            <a:ext cx="7506332" cy="346293"/>
          </a:xfrm>
          <a:prstGeom prst="rect">
            <a:avLst/>
          </a:prstGeom>
          <a:noFill/>
        </p:spPr>
        <p:txBody>
          <a:bodyPr wrap="square" lIns="63101" tIns="0" rIns="315503" bIns="0" rtlCol="0" anchor="ctr" anchorCtr="0">
            <a:noAutofit/>
          </a:bodyPr>
          <a:lstStyle/>
          <a:p>
            <a:pPr defTabSz="333518">
              <a:defRPr/>
            </a:pPr>
            <a:r>
              <a:rPr lang="en-US" sz="525" dirty="0">
                <a:solidFill>
                  <a:srgbClr val="000000"/>
                </a:solidFill>
                <a:ea typeface="Yu Gothic" panose="020B0400000000000000" pitchFamily="34" charset="-128"/>
              </a:rPr>
              <a:t>|   Private and confidential</a:t>
            </a:r>
          </a:p>
        </p:txBody>
      </p:sp>
      <p:pic>
        <p:nvPicPr>
          <p:cNvPr id="3" name="図 2"/>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7987521" y="6511707"/>
            <a:ext cx="1154317" cy="342060"/>
          </a:xfrm>
          <a:prstGeom prst="rect">
            <a:avLst/>
          </a:prstGeom>
        </p:spPr>
      </p:pic>
    </p:spTree>
    <p:extLst>
      <p:ext uri="{BB962C8B-B14F-4D97-AF65-F5344CB8AC3E}">
        <p14:creationId xmlns:p14="http://schemas.microsoft.com/office/powerpoint/2010/main" val="2276701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marL="0" algn="l" defTabSz="315503" rtl="0" eaLnBrk="1" latinLnBrk="0" hangingPunct="1">
        <a:lnSpc>
          <a:spcPct val="100000"/>
        </a:lnSpc>
        <a:spcBef>
          <a:spcPct val="0"/>
        </a:spcBef>
        <a:buNone/>
        <a:defRPr kumimoji="1" lang="en-US" sz="1500" b="1" kern="1200" baseline="0" dirty="0">
          <a:solidFill>
            <a:schemeClr val="tx2"/>
          </a:solidFill>
          <a:latin typeface="Arial Narrow" panose="020B0606020202030204" pitchFamily="34" charset="0"/>
          <a:ea typeface="Yu Gothic" panose="020B0400000000000000" pitchFamily="34" charset="-128"/>
          <a:cs typeface="+mj-cs"/>
        </a:defRPr>
      </a:lvl1pPr>
    </p:titleStyle>
    <p:bodyStyle>
      <a:lvl1pPr marL="157751" marR="0" indent="-157751" algn="l" defTabSz="333518" rtl="0" eaLnBrk="1" fontAlgn="auto" latinLnBrk="0" hangingPunct="1">
        <a:lnSpc>
          <a:spcPct val="110000"/>
        </a:lnSpc>
        <a:spcBef>
          <a:spcPts val="621"/>
        </a:spcBef>
        <a:spcAft>
          <a:spcPts val="0"/>
        </a:spcAft>
        <a:buClrTx/>
        <a:buSzPct val="90000"/>
        <a:buFont typeface="Wingdings 2" panose="05020102010507070707" pitchFamily="18" charset="2"/>
        <a:buChar char=""/>
        <a:tabLst/>
        <a:defRPr kumimoji="1" lang="en-US" sz="975" b="0" kern="1200" dirty="0" smtClean="0">
          <a:solidFill>
            <a:schemeClr val="tx1"/>
          </a:solidFill>
          <a:latin typeface="+mn-lt"/>
          <a:ea typeface="Yu Gothic" panose="020B0400000000000000" pitchFamily="34" charset="-128"/>
          <a:cs typeface="+mn-cs"/>
        </a:defRPr>
      </a:lvl1pPr>
      <a:lvl2pPr marL="314408" marR="0"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kumimoji="1" lang="en-US" sz="975" kern="1200" dirty="0" smtClean="0">
          <a:solidFill>
            <a:schemeClr val="tx1"/>
          </a:solidFill>
          <a:latin typeface="+mn-lt"/>
          <a:ea typeface="Yu Gothic" panose="020B0400000000000000" pitchFamily="34" charset="-128"/>
          <a:cs typeface="+mn-cs"/>
        </a:defRPr>
      </a:lvl2pPr>
      <a:lvl3pPr marL="472158" marR="0"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kumimoji="1" lang="en-US" sz="825" kern="1200" dirty="0" smtClean="0">
          <a:solidFill>
            <a:schemeClr val="tx1"/>
          </a:solidFill>
          <a:latin typeface="+mn-lt"/>
          <a:ea typeface="Yu Gothic" panose="020B0400000000000000" pitchFamily="34" charset="-128"/>
          <a:cs typeface="+mn-cs"/>
        </a:defRPr>
      </a:lvl3pPr>
      <a:lvl4pPr marL="629909" marR="0"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kumimoji="1" lang="en-US" sz="825" kern="1200" dirty="0" smtClean="0">
          <a:solidFill>
            <a:schemeClr val="tx1"/>
          </a:solidFill>
          <a:latin typeface="+mn-lt"/>
          <a:ea typeface="Yu Gothic" panose="020B0400000000000000" pitchFamily="34" charset="-128"/>
          <a:cs typeface="+mn-cs"/>
        </a:defRPr>
      </a:lvl4pPr>
      <a:lvl5pPr marL="788756" marR="0"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kumimoji="1" lang="en-US" sz="825" kern="1200" dirty="0" smtClean="0">
          <a:solidFill>
            <a:schemeClr val="tx1"/>
          </a:solidFill>
          <a:latin typeface="+mn-lt"/>
          <a:ea typeface="Yu Gothic" panose="020B0400000000000000" pitchFamily="34" charset="-128"/>
          <a:cs typeface="+mn-cs"/>
        </a:defRPr>
      </a:lvl5pPr>
      <a:lvl6pPr marL="1834346"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6pPr>
      <a:lvl7pPr marL="2167864"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7pPr>
      <a:lvl8pPr marL="2501381"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8pPr>
      <a:lvl9pPr marL="2834899"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9pPr>
    </p:bodyStyle>
    <p:otherStyle>
      <a:defPPr>
        <a:defRPr lang="en-US"/>
      </a:defPPr>
      <a:lvl1pPr marL="0" algn="l" defTabSz="333518" rtl="0" eaLnBrk="1" latinLnBrk="0" hangingPunct="1">
        <a:defRPr kumimoji="1" sz="1275" kern="1200">
          <a:solidFill>
            <a:schemeClr val="tx1"/>
          </a:solidFill>
          <a:latin typeface="+mn-lt"/>
          <a:ea typeface="+mn-ea"/>
          <a:cs typeface="+mn-cs"/>
        </a:defRPr>
      </a:lvl1pPr>
      <a:lvl2pPr marL="333518" algn="l" defTabSz="333518" rtl="0" eaLnBrk="1" latinLnBrk="0" hangingPunct="1">
        <a:defRPr kumimoji="1" sz="1275" kern="1200">
          <a:solidFill>
            <a:schemeClr val="tx1"/>
          </a:solidFill>
          <a:latin typeface="+mn-lt"/>
          <a:ea typeface="+mn-ea"/>
          <a:cs typeface="+mn-cs"/>
        </a:defRPr>
      </a:lvl2pPr>
      <a:lvl3pPr marL="667035" algn="l" defTabSz="333518" rtl="0" eaLnBrk="1" latinLnBrk="0" hangingPunct="1">
        <a:defRPr kumimoji="1" sz="1275" kern="1200">
          <a:solidFill>
            <a:schemeClr val="tx1"/>
          </a:solidFill>
          <a:latin typeface="+mn-lt"/>
          <a:ea typeface="+mn-ea"/>
          <a:cs typeface="+mn-cs"/>
        </a:defRPr>
      </a:lvl3pPr>
      <a:lvl4pPr marL="1000553" algn="l" defTabSz="333518" rtl="0" eaLnBrk="1" latinLnBrk="0" hangingPunct="1">
        <a:defRPr kumimoji="1" sz="1275" kern="1200">
          <a:solidFill>
            <a:schemeClr val="tx1"/>
          </a:solidFill>
          <a:latin typeface="+mn-lt"/>
          <a:ea typeface="+mn-ea"/>
          <a:cs typeface="+mn-cs"/>
        </a:defRPr>
      </a:lvl4pPr>
      <a:lvl5pPr marL="1334069" algn="l" defTabSz="333518" rtl="0" eaLnBrk="1" latinLnBrk="0" hangingPunct="1">
        <a:defRPr kumimoji="1" sz="1275" kern="1200">
          <a:solidFill>
            <a:schemeClr val="tx1"/>
          </a:solidFill>
          <a:latin typeface="+mn-lt"/>
          <a:ea typeface="+mn-ea"/>
          <a:cs typeface="+mn-cs"/>
        </a:defRPr>
      </a:lvl5pPr>
      <a:lvl6pPr marL="1667588" algn="l" defTabSz="333518" rtl="0" eaLnBrk="1" latinLnBrk="0" hangingPunct="1">
        <a:defRPr kumimoji="1" sz="1275" kern="1200">
          <a:solidFill>
            <a:schemeClr val="tx1"/>
          </a:solidFill>
          <a:latin typeface="+mn-lt"/>
          <a:ea typeface="+mn-ea"/>
          <a:cs typeface="+mn-cs"/>
        </a:defRPr>
      </a:lvl6pPr>
      <a:lvl7pPr marL="2001105" algn="l" defTabSz="333518" rtl="0" eaLnBrk="1" latinLnBrk="0" hangingPunct="1">
        <a:defRPr kumimoji="1" sz="1275" kern="1200">
          <a:solidFill>
            <a:schemeClr val="tx1"/>
          </a:solidFill>
          <a:latin typeface="+mn-lt"/>
          <a:ea typeface="+mn-ea"/>
          <a:cs typeface="+mn-cs"/>
        </a:defRPr>
      </a:lvl7pPr>
      <a:lvl8pPr marL="2334623" algn="l" defTabSz="333518" rtl="0" eaLnBrk="1" latinLnBrk="0" hangingPunct="1">
        <a:defRPr kumimoji="1" sz="1275" kern="1200">
          <a:solidFill>
            <a:schemeClr val="tx1"/>
          </a:solidFill>
          <a:latin typeface="+mn-lt"/>
          <a:ea typeface="+mn-ea"/>
          <a:cs typeface="+mn-cs"/>
        </a:defRPr>
      </a:lvl8pPr>
      <a:lvl9pPr marL="2668140" algn="l" defTabSz="333518" rtl="0" eaLnBrk="1" latinLnBrk="0" hangingPunct="1">
        <a:defRPr kumimoji="1" sz="12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8.emf"/><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1.JP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23528" y="2420888"/>
            <a:ext cx="5607777" cy="1189418"/>
          </a:xfrm>
        </p:spPr>
        <p:txBody>
          <a:bodyPr>
            <a:noAutofit/>
          </a:bodyPr>
          <a:lstStyle/>
          <a:p>
            <a:r>
              <a:rPr lang="en-US" sz="2400" b="1" i="1" dirty="0" smtClean="0">
                <a:solidFill>
                  <a:schemeClr val="tx2">
                    <a:lumMod val="60000"/>
                    <a:lumOff val="40000"/>
                  </a:schemeClr>
                </a:solidFill>
                <a:latin typeface="Book Antiqua" panose="02040602050305030304" pitchFamily="18" charset="0"/>
              </a:rPr>
              <a:t>Mizuho Treasury Quick Webinar - </a:t>
            </a:r>
            <a:r>
              <a:rPr lang="en-US" sz="2400" b="1" i="1" dirty="0">
                <a:solidFill>
                  <a:schemeClr val="tx2">
                    <a:lumMod val="60000"/>
                    <a:lumOff val="40000"/>
                  </a:schemeClr>
                </a:solidFill>
                <a:latin typeface="Book Antiqua" panose="02040602050305030304" pitchFamily="18" charset="0"/>
              </a:rPr>
              <a:t>September FOMC and Beyond: The First Step ?</a:t>
            </a:r>
            <a:endParaRPr lang="en-US" sz="1800" dirty="0">
              <a:solidFill>
                <a:schemeClr val="accent6"/>
              </a:solidFill>
              <a:latin typeface="Book Antiqua" panose="02040602050305030304" pitchFamily="18" charset="0"/>
            </a:endParaRPr>
          </a:p>
        </p:txBody>
      </p:sp>
      <p:sp>
        <p:nvSpPr>
          <p:cNvPr id="11" name="Subtitle 10"/>
          <p:cNvSpPr>
            <a:spLocks noGrp="1"/>
          </p:cNvSpPr>
          <p:nvPr>
            <p:ph type="subTitle" idx="1"/>
          </p:nvPr>
        </p:nvSpPr>
        <p:spPr>
          <a:xfrm>
            <a:off x="5580112" y="6068649"/>
            <a:ext cx="1556927" cy="253314"/>
          </a:xfrm>
        </p:spPr>
        <p:txBody>
          <a:bodyPr>
            <a:noAutofit/>
          </a:bodyPr>
          <a:lstStyle/>
          <a:p>
            <a:r>
              <a:rPr lang="en-US" sz="900" b="0" dirty="0" smtClean="0"/>
              <a:t>September </a:t>
            </a:r>
            <a:r>
              <a:rPr lang="en-US" sz="900" b="0" dirty="0"/>
              <a:t>2024</a:t>
            </a:r>
          </a:p>
        </p:txBody>
      </p:sp>
      <p:sp>
        <p:nvSpPr>
          <p:cNvPr id="9" name="Text Box 22"/>
          <p:cNvSpPr txBox="1">
            <a:spLocks noChangeArrowheads="1"/>
          </p:cNvSpPr>
          <p:nvPr/>
        </p:nvSpPr>
        <p:spPr bwMode="auto">
          <a:xfrm>
            <a:off x="507077" y="6165304"/>
            <a:ext cx="1335881" cy="246682"/>
          </a:xfrm>
          <a:prstGeom prst="rect">
            <a:avLst/>
          </a:prstGeom>
          <a:noFill/>
          <a:ln w="9525" algn="ctr">
            <a:noFill/>
            <a:miter lim="800000"/>
            <a:headEnd/>
            <a:tailEnd/>
          </a:ln>
        </p:spPr>
        <p:txBody>
          <a:bodyPr wrap="square" tIns="81000" bIns="81000">
            <a:spAutoFit/>
          </a:bodyPr>
          <a:lstStyle/>
          <a:p>
            <a:pPr>
              <a:lnSpc>
                <a:spcPct val="90000"/>
              </a:lnSpc>
              <a:spcBef>
                <a:spcPct val="50000"/>
              </a:spcBef>
            </a:pPr>
            <a:r>
              <a:rPr lang="en-US" sz="600" dirty="0">
                <a:latin typeface="Times New Roman" pitchFamily="18" charset="0"/>
                <a:cs typeface="Times New Roman" pitchFamily="18" charset="0"/>
              </a:rPr>
              <a:t>Photo Credits: Shutterstock, FT</a:t>
            </a:r>
          </a:p>
        </p:txBody>
      </p:sp>
    </p:spTree>
    <p:extLst>
      <p:ext uri="{BB962C8B-B14F-4D97-AF65-F5344CB8AC3E}">
        <p14:creationId xmlns:p14="http://schemas.microsoft.com/office/powerpoint/2010/main" val="2413629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93918" y="1023286"/>
            <a:ext cx="8862376" cy="5091066"/>
          </a:xfrm>
          <a:prstGeom prst="rect">
            <a:avLst/>
          </a:prstGeom>
          <a:noFill/>
          <a:ln/>
        </p:spPr>
        <p:txBody>
          <a:bodyPr lIns="98715" tIns="49357" rIns="98715" bIns="49357"/>
          <a:lstStyle/>
          <a:p>
            <a:r>
              <a:rPr lang="en-SG" sz="1000" b="1" dirty="0"/>
              <a:t>Important Information</a:t>
            </a:r>
            <a:endParaRPr lang="en-US" sz="1000" dirty="0"/>
          </a:p>
          <a:p>
            <a:r>
              <a:rPr lang="en-SG" sz="700" dirty="0"/>
              <a:t>This publication has been prepared by Mizuho Bank, Ltd. (“Mizuho”) and represents the views of the author.  It has not been prepared by an independent research department and it has not been prepared in accordance with legal requirements in any country or jurisdiction designed to promote the independence of investment research and is not subject to any prohibition on dealing ahead of the dissemination of investment research. </a:t>
            </a:r>
          </a:p>
          <a:p>
            <a:endParaRPr lang="en-US" sz="1700" dirty="0"/>
          </a:p>
          <a:p>
            <a:r>
              <a:rPr lang="en-SG" sz="1000" b="1" dirty="0"/>
              <a:t>Disclaimer</a:t>
            </a:r>
            <a:endParaRPr lang="en-US" sz="1000" dirty="0"/>
          </a:p>
          <a:p>
            <a:r>
              <a:rPr lang="en-SG" sz="700" dirty="0"/>
              <a:t>Unless otherwise stated, all views or opinions herein are solely those of the author(s) as of the date of this publication and are not to be relied upon as authoritative or taken in substitution for the exercise of judgement by any recipient, and are subject to change without notice. </a:t>
            </a:r>
            <a:endParaRPr lang="en-US" sz="700" dirty="0"/>
          </a:p>
          <a:p>
            <a:r>
              <a:rPr lang="en-SG" sz="700" dirty="0"/>
              <a:t>This publication has been prepared by Mizuho solely from publicly available information. Information contained herein and the data underlying it have been obtained from, or based upon, sources believed by us to be reliable, but no assurance can be given that the information, data or any computations based thereon are accurate or complete. This publication provides general background information only. It is information in summary form and does not purport to be complete</a:t>
            </a:r>
            <a:r>
              <a:rPr lang="en-SG" sz="700" b="1" dirty="0"/>
              <a:t>. </a:t>
            </a:r>
            <a:r>
              <a:rPr lang="en-SG" sz="700" dirty="0"/>
              <a:t>This publication has been prepared for information purposes only and is not intended by Mizuho or its affiliates to constitute investment, legal, accounting, tax or other advice of any kind and all recipients of this publication are advised to contact independent advisors in order to evaluate the publication, including, without limitation, the suitability of any security, commodity, futures contract or instrument or related derivative (hereinafter, a “financial instrument”), product or strategy herein described. This publication is not intended to be relied upon as advice to investors or potential investors and does not take into account investment objectives, financial situation or needs of any particular investor. It is not intended for persons who are Retail Clients within the meaning of the United Kingdom’s Financial Conduct Authority rules nor for persons who are restricted in accordance with US, Japanese, Singapore or any other applicable securities laws.</a:t>
            </a:r>
            <a:endParaRPr lang="en-US" sz="700" dirty="0"/>
          </a:p>
          <a:p>
            <a:r>
              <a:rPr lang="en-SG" sz="700" dirty="0"/>
              <a:t>This publication has been prepared for information purposes only and is not intended by Mizuho to market any financial instrument, product or service or serve as a recommendation to take or refrain from taking any particular course of action or participate in any trading or other strategy. This publication is not an offer to buy or sell or a solicitation of any offer to buy or sell any security or any of the assets, businesses or undertakings described herein, or any other financial instrument, nor is it an offer to participate in any trading or other strategy, nor a disclosure document under applicable laws, rules, regulations or guidelines. Nothing contained herein is in any way intended by Mizuho or its affiliates to offer, solicit and/or market any financial instrument, product or service, or to act as any inducement to enter into any contract or commitment whatsoever.  Neither the author, Mizuho nor any affiliate accepts any liability whatsoever with respect to the use of this publication or its contents </a:t>
            </a:r>
            <a:r>
              <a:rPr lang="en-US" sz="700" dirty="0"/>
              <a:t>or for any errors or omissions herein</a:t>
            </a:r>
            <a:r>
              <a:rPr lang="en-SG" sz="700" dirty="0"/>
              <a:t>.</a:t>
            </a:r>
            <a:endParaRPr lang="en-US" sz="700" dirty="0"/>
          </a:p>
          <a:p>
            <a:r>
              <a:rPr lang="en-SG" sz="700" dirty="0"/>
              <a:t>Mizuho and its affiliates, connected companies, employees or clients may take the other side of any order by you, enter into transactions contrary to any recommendations contained herein or have positions or make markets or act as principal or agent in transactions in any securities mentioned herein or derivative transactions relating thereto or perform or seek financial or advisory services for the issuers of those securities or financial instruments.</a:t>
            </a:r>
            <a:endParaRPr lang="en-US" sz="700" dirty="0"/>
          </a:p>
          <a:p>
            <a:r>
              <a:rPr lang="en-SG" sz="700" dirty="0"/>
              <a:t>All of the information contained in this publication is subject to further modification without prior notice and any and all opinions, forecasts, projections or forward-looking statements contained herein shall not be relied upon as facts nor relied upon as any indication of future results. Opinions stated in this publication are subject to change without notice. Future results may materially vary from such opinions, forecasts, projections or forward-looking statements. The information contained in this publication may not be current due to, among other things, changes in the financial markets or economic environment. </a:t>
            </a:r>
            <a:r>
              <a:rPr lang="en-US" sz="700" dirty="0"/>
              <a:t>Mizuho has no obligation to update any information contained in this publication. </a:t>
            </a:r>
            <a:r>
              <a:rPr lang="en-SG" sz="700" dirty="0"/>
              <a:t>Past performance is not indicative of future performance. </a:t>
            </a:r>
            <a:endParaRPr lang="en-US" sz="700" dirty="0"/>
          </a:p>
          <a:p>
            <a:r>
              <a:rPr lang="en-US" sz="700" dirty="0"/>
              <a:t>This is a strictly privileged and confidential publication. This publication contains information addressed only to a specific individual and is not intended for distribution to, or use by, any person other than the named addressee or any person or entity in any jurisdiction or country where such distribution or use would be contrary to law or regulation. Save with Mizuho’s prior written consent, you may not disclose, divulge, reproduce or furnish any information contained herein to any other party. Please notify the sender immediately if you have mistakenly received this publication.</a:t>
            </a:r>
          </a:p>
          <a:p>
            <a:r>
              <a:rPr lang="en-SG" sz="700" b="1" dirty="0"/>
              <a:t>Singapore</a:t>
            </a:r>
            <a:r>
              <a:rPr lang="en-SG" sz="700" dirty="0"/>
              <a:t>: Mizuho is licensed as a bank under the Banking Act (Chapter 19) of Singapore, and is regulated by the Monetary Authority of Singapore.</a:t>
            </a:r>
            <a:endParaRPr lang="en-US" sz="700" dirty="0"/>
          </a:p>
          <a:p>
            <a:r>
              <a:rPr lang="en-SG" sz="700" b="1" dirty="0"/>
              <a:t>Japan: </a:t>
            </a:r>
            <a:r>
              <a:rPr lang="en-SG" sz="700" dirty="0"/>
              <a:t>Mizuho is authorised and regulated by the Financial Services Agency of Japan.</a:t>
            </a:r>
            <a:endParaRPr lang="en-US" sz="700" dirty="0"/>
          </a:p>
          <a:p>
            <a:r>
              <a:rPr lang="en-SG" sz="700" b="1" dirty="0"/>
              <a:t>United Kingdom / European Economic Area: </a:t>
            </a:r>
            <a:r>
              <a:rPr lang="en-SG" sz="700" dirty="0"/>
              <a:t>In the UK, Mizuho is authorised by the Prudential Regulation Authority and subject to regulation by the Financial Conduct Authority and limited regulation by the Prudential Regulation Authority. Details about the extent of MHBK's regulation by the Prudential Regulation Authority are available upon request. This publication may also be distributed by Mizuho International plc (“MHI”). MHI is authorised by the Prudential Regulation Authority and regulated by the Financial Conduct Authority and the Prudential Regulation Authority.</a:t>
            </a:r>
            <a:endParaRPr lang="en-US" sz="700" dirty="0"/>
          </a:p>
          <a:p>
            <a:r>
              <a:rPr lang="en-SG" sz="700" b="1" dirty="0"/>
              <a:t>United States: </a:t>
            </a:r>
            <a:r>
              <a:rPr lang="en-SG" sz="700" dirty="0"/>
              <a:t>This publication is not a “research report” as defined in Commodity Futures Trading Commission (“CFTC”) Regulations 1.71 and 23.605. The content of publications distributed by Mizuho Securities USA Inc. (“MSUSA”) is the responsibility of MSUSA. The content of publications distributed directly to US customers by Mizuho is the responsibility of Mizuho. US investors must effect any order for a security that is the subject of this report through MSUSA. </a:t>
            </a:r>
            <a:endParaRPr lang="en-US" sz="700" dirty="0"/>
          </a:p>
          <a:p>
            <a:r>
              <a:rPr lang="en-SG" sz="700" dirty="0"/>
              <a:t>© 2014 Mizuho Bank Ltd. </a:t>
            </a:r>
            <a:endParaRPr lang="en-US" sz="700" dirty="0"/>
          </a:p>
          <a:p>
            <a:pPr marL="370179" indent="-370179">
              <a:spcBef>
                <a:spcPct val="20000"/>
              </a:spcBef>
              <a:buFont typeface="Arial" pitchFamily="34" charset="0"/>
              <a:buChar char="•"/>
              <a:defRPr/>
            </a:pPr>
            <a:endParaRPr kumimoji="1" lang="en-US" altLang="ja-JP" sz="1700" dirty="0">
              <a:latin typeface="Arial" pitchFamily="34" charset="0"/>
              <a:cs typeface="Arial" pitchFamily="34" charset="0"/>
            </a:endParaRPr>
          </a:p>
        </p:txBody>
      </p:sp>
      <p:sp>
        <p:nvSpPr>
          <p:cNvPr id="4" name="Title 1"/>
          <p:cNvSpPr>
            <a:spLocks noGrp="1"/>
          </p:cNvSpPr>
          <p:nvPr>
            <p:ph type="title"/>
          </p:nvPr>
        </p:nvSpPr>
        <p:spPr>
          <a:xfrm>
            <a:off x="320792" y="0"/>
            <a:ext cx="8500990" cy="796473"/>
          </a:xfrm>
        </p:spPr>
        <p:txBody>
          <a:bodyPr/>
          <a:lstStyle/>
          <a:p>
            <a:r>
              <a:rPr lang="en-US" dirty="0">
                <a:latin typeface="+mj-lt"/>
              </a:rPr>
              <a:t>Disclaimer</a:t>
            </a:r>
          </a:p>
        </p:txBody>
      </p:sp>
    </p:spTree>
    <p:extLst>
      <p:ext uri="{BB962C8B-B14F-4D97-AF65-F5344CB8AC3E}">
        <p14:creationId xmlns:p14="http://schemas.microsoft.com/office/powerpoint/2010/main" val="3523850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ormAutofit/>
          </a:bodyPr>
          <a:lstStyle/>
          <a:p>
            <a:r>
              <a:rPr lang="en-US" altLang="ja-JP" sz="2673" b="1" noProof="1">
                <a:ea typeface="Yu Gothic UI" panose="020B0500000000000000" pitchFamily="50" charset="-128"/>
                <a:cs typeface="Meiryo" panose="020B0604030504040204" pitchFamily="34" charset="-128"/>
              </a:rPr>
              <a:t>Mizuho Global e-Banking</a:t>
            </a:r>
            <a:br>
              <a:rPr lang="en-US" altLang="ja-JP" sz="2673" b="1" noProof="1">
                <a:ea typeface="Yu Gothic UI" panose="020B0500000000000000" pitchFamily="50" charset="-128"/>
                <a:cs typeface="Meiryo" panose="020B0604030504040204" pitchFamily="34" charset="-128"/>
              </a:rPr>
            </a:br>
            <a:r>
              <a:rPr lang="en-US" sz="2673" b="1" dirty="0"/>
              <a:t>FX Web </a:t>
            </a:r>
            <a:r>
              <a:rPr lang="en-US" altLang="ja-JP" sz="2673" b="1" noProof="1">
                <a:ea typeface="Yu Gothic UI" panose="020B0500000000000000" pitchFamily="50" charset="-128"/>
                <a:cs typeface="Meiryo" panose="020B0604030504040204" pitchFamily="34" charset="-128"/>
              </a:rPr>
              <a:t>Service</a:t>
            </a:r>
            <a:endParaRPr lang="en-US" sz="2673" b="1" dirty="0">
              <a:ea typeface="Yu Gothic UI" panose="020B0500000000000000" pitchFamily="50" charset="-128"/>
              <a:cs typeface="Meiryo" panose="020B0604030504040204" pitchFamily="34" charset="-128"/>
            </a:endParaRPr>
          </a:p>
        </p:txBody>
      </p:sp>
      <p:sp>
        <p:nvSpPr>
          <p:cNvPr id="11" name="Subtitle 10"/>
          <p:cNvSpPr>
            <a:spLocks noGrp="1"/>
          </p:cNvSpPr>
          <p:nvPr>
            <p:ph type="subTitle" idx="1"/>
          </p:nvPr>
        </p:nvSpPr>
        <p:spPr>
          <a:xfrm>
            <a:off x="481188" y="3364189"/>
            <a:ext cx="5164752" cy="1078779"/>
          </a:xfrm>
        </p:spPr>
        <p:txBody>
          <a:bodyPr>
            <a:normAutofit/>
          </a:bodyPr>
          <a:lstStyle/>
          <a:p>
            <a:r>
              <a:rPr lang="en-US" altLang="ja-JP" sz="1337" noProof="1">
                <a:latin typeface="Arial Narrow" panose="020B0606020202030204" pitchFamily="34" charset="0"/>
                <a:ea typeface="Yu Gothic UI" panose="020B0500000000000000" pitchFamily="50" charset="-128"/>
                <a:cs typeface="Meiryo" panose="020B0604030504040204" pitchFamily="34" charset="-128"/>
              </a:rPr>
              <a:t>September</a:t>
            </a:r>
            <a:r>
              <a:rPr lang="en-US" sz="1337" noProof="1">
                <a:latin typeface="Arial Narrow" panose="020B0606020202030204" pitchFamily="34" charset="0"/>
                <a:ea typeface="Yu Gothic UI" panose="020B0500000000000000" pitchFamily="50" charset="-128"/>
                <a:cs typeface="Meiryo" panose="020B0604030504040204" pitchFamily="34" charset="-128"/>
              </a:rPr>
              <a:t> 2024</a:t>
            </a:r>
            <a:endParaRPr lang="en-US" sz="1337" dirty="0">
              <a:latin typeface="Arial Narrow" panose="020B0606020202030204" pitchFamily="34" charset="0"/>
              <a:ea typeface="Yu Gothic UI" panose="020B0500000000000000" pitchFamily="50" charset="-128"/>
              <a:cs typeface="Meiryo" panose="020B0604030504040204" pitchFamily="34" charset="-128"/>
            </a:endParaRPr>
          </a:p>
        </p:txBody>
      </p:sp>
      <p:sp>
        <p:nvSpPr>
          <p:cNvPr id="29" name="Text Placeholder 28"/>
          <p:cNvSpPr>
            <a:spLocks noGrp="1"/>
          </p:cNvSpPr>
          <p:nvPr>
            <p:ph type="body" sz="quarter" idx="10"/>
          </p:nvPr>
        </p:nvSpPr>
        <p:spPr>
          <a:xfrm>
            <a:off x="481188" y="4442969"/>
            <a:ext cx="5164752" cy="1102608"/>
          </a:xfrm>
        </p:spPr>
        <p:txBody>
          <a:bodyPr>
            <a:noAutofit/>
          </a:bodyPr>
          <a:lstStyle/>
          <a:p>
            <a:r>
              <a:rPr lang="ja-JP" altLang="en-US" sz="1337" b="1" noProof="1">
                <a:latin typeface="Arial Narrow" panose="020B0606020202030204" pitchFamily="34" charset="0"/>
                <a:ea typeface="Yu Gothic UI" panose="020B0500000000000000" pitchFamily="50" charset="-128"/>
                <a:cs typeface="Meiryo" panose="020B0604030504040204" pitchFamily="34" charset="-128"/>
              </a:rPr>
              <a:t>Mizuho Ban</a:t>
            </a:r>
            <a:r>
              <a:rPr lang="ja-JP" altLang="en-US" sz="1337" b="1" noProof="1">
                <a:latin typeface="Arial Narrow" panose="020B0606020202030204" pitchFamily="34" charset="0"/>
                <a:ea typeface="Yu Gothic UI" panose="020B0500000000000000" pitchFamily="50" charset="-128"/>
                <a:cs typeface="Meiryo" panose="020B0604030504040204" pitchFamily="34" charset="-128"/>
              </a:rPr>
              <a:t>k</a:t>
            </a:r>
            <a:endParaRPr lang="en-US" sz="1337" b="1" dirty="0">
              <a:latin typeface="Arial Narrow" panose="020B0606020202030204" pitchFamily="34" charset="0"/>
              <a:ea typeface="Yu Gothic UI" panose="020B0500000000000000" pitchFamily="50" charset="-128"/>
              <a:cs typeface="Meiryo" panose="020B0604030504040204" pitchFamily="34" charset="-128"/>
            </a:endParaRPr>
          </a:p>
          <a:p>
            <a:r>
              <a:rPr lang="en-US" sz="1337" b="1" dirty="0">
                <a:latin typeface="Arial Narrow" panose="020B0606020202030204" pitchFamily="34" charset="0"/>
              </a:rPr>
              <a:t>Singapore Corporate Banking Department</a:t>
            </a:r>
          </a:p>
          <a:p>
            <a:r>
              <a:rPr lang="en-US" sz="1337" b="1" dirty="0">
                <a:latin typeface="Arial Narrow" panose="020B0606020202030204" pitchFamily="34" charset="0"/>
              </a:rPr>
              <a:t>Global Transaction Banking Department  Asia &amp; Oceania </a:t>
            </a:r>
            <a:r>
              <a:rPr lang="en-US" sz="1337" b="1" dirty="0">
                <a:latin typeface="Arial Narrow" panose="020B0606020202030204" pitchFamily="34" charset="0"/>
              </a:rPr>
              <a:t>Office</a:t>
            </a:r>
            <a:endParaRPr lang="en-US" altLang="ja-JP" sz="1337" b="1" noProof="1">
              <a:latin typeface="Arial Narrow" panose="020B0606020202030204" pitchFamily="34" charset="0"/>
              <a:ea typeface="Yu Gothic UI" panose="020B0500000000000000" pitchFamily="50" charset="-128"/>
              <a:cs typeface="Meiryo" panose="020B0604030504040204" pitchFamily="34" charset="-128"/>
            </a:endParaRPr>
          </a:p>
          <a:p>
            <a:r>
              <a:rPr lang="ja-JP" altLang="en-US" sz="1337" b="1" noProof="1">
                <a:latin typeface="Arial Narrow" panose="020B0606020202030204" pitchFamily="34" charset="0"/>
                <a:ea typeface="Yu Gothic UI" panose="020B0500000000000000" pitchFamily="50" charset="-128"/>
                <a:cs typeface="Meiryo" panose="020B0604030504040204" pitchFamily="34" charset="-128"/>
              </a:rPr>
              <a:t>A</a:t>
            </a:r>
            <a:r>
              <a:rPr lang="ja-JP" altLang="en-US" sz="1337" b="1" noProof="1">
                <a:latin typeface="Arial Narrow" panose="020B0606020202030204" pitchFamily="34" charset="0"/>
                <a:ea typeface="Yu Gothic UI" panose="020B0500000000000000" pitchFamily="50" charset="-128"/>
                <a:cs typeface="Meiryo" panose="020B0604030504040204" pitchFamily="34" charset="-128"/>
              </a:rPr>
              <a:t>sia </a:t>
            </a:r>
            <a:r>
              <a:rPr lang="en-US" altLang="ja-JP" sz="1337" b="1" noProof="1">
                <a:latin typeface="Arial Narrow" panose="020B0606020202030204" pitchFamily="34" charset="0"/>
                <a:ea typeface="Yu Gothic UI" panose="020B0500000000000000" pitchFamily="50" charset="-128"/>
                <a:cs typeface="Meiryo" panose="020B0604030504040204" pitchFamily="34" charset="-128"/>
              </a:rPr>
              <a:t>&amp;</a:t>
            </a:r>
            <a:r>
              <a:rPr lang="ja-JP" altLang="en-US" sz="1337" b="1" noProof="1">
                <a:latin typeface="Arial Narrow" panose="020B0606020202030204" pitchFamily="34" charset="0"/>
                <a:ea typeface="Yu Gothic UI" panose="020B0500000000000000" pitchFamily="50" charset="-128"/>
                <a:cs typeface="Meiryo" panose="020B0604030504040204" pitchFamily="34" charset="-128"/>
              </a:rPr>
              <a:t> </a:t>
            </a:r>
            <a:r>
              <a:rPr lang="ja-JP" altLang="en-US" sz="1337" b="1" noProof="1">
                <a:latin typeface="Arial Narrow" panose="020B0606020202030204" pitchFamily="34" charset="0"/>
                <a:ea typeface="Yu Gothic UI" panose="020B0500000000000000" pitchFamily="50" charset="-128"/>
                <a:cs typeface="Meiryo" panose="020B0604030504040204" pitchFamily="34" charset="-128"/>
              </a:rPr>
              <a:t>Oceania </a:t>
            </a:r>
            <a:r>
              <a:rPr lang="en-US" altLang="ja-JP" sz="1337" b="1" noProof="1">
                <a:latin typeface="Arial Narrow" panose="020B0606020202030204" pitchFamily="34" charset="0"/>
                <a:ea typeface="Yu Gothic UI" panose="020B0500000000000000" pitchFamily="50" charset="-128"/>
                <a:cs typeface="Meiryo" panose="020B0604030504040204" pitchFamily="34" charset="-128"/>
              </a:rPr>
              <a:t>Treasury</a:t>
            </a:r>
            <a:r>
              <a:rPr lang="ja-JP" altLang="en-US" sz="1337" b="1" noProof="1">
                <a:latin typeface="Arial Narrow" panose="020B0606020202030204" pitchFamily="34" charset="0"/>
                <a:ea typeface="Yu Gothic UI" panose="020B0500000000000000" pitchFamily="50" charset="-128"/>
                <a:cs typeface="Meiryo" panose="020B0604030504040204" pitchFamily="34" charset="-128"/>
              </a:rPr>
              <a:t> </a:t>
            </a:r>
            <a:r>
              <a:rPr lang="ja-JP" altLang="en-US" sz="1337" b="1" noProof="1">
                <a:latin typeface="Arial Narrow" panose="020B0606020202030204" pitchFamily="34" charset="0"/>
                <a:ea typeface="Yu Gothic UI" panose="020B0500000000000000" pitchFamily="50" charset="-128"/>
                <a:cs typeface="Meiryo" panose="020B0604030504040204" pitchFamily="34" charset="-128"/>
              </a:rPr>
              <a:t>Departmen</a:t>
            </a:r>
            <a:r>
              <a:rPr lang="ja-JP" altLang="en-US" sz="1337" b="1" noProof="1">
                <a:latin typeface="Arial Narrow" panose="020B0606020202030204" pitchFamily="34" charset="0"/>
                <a:ea typeface="Yu Gothic UI" panose="020B0500000000000000" pitchFamily="50" charset="-128"/>
                <a:cs typeface="Meiryo" panose="020B0604030504040204" pitchFamily="34" charset="-128"/>
              </a:rPr>
              <a:t>t</a:t>
            </a:r>
            <a:endParaRPr lang="en-US" altLang="ja-JP" sz="1337" b="1" noProof="1">
              <a:latin typeface="Arial Narrow" panose="020B0606020202030204" pitchFamily="34" charset="0"/>
              <a:ea typeface="Yu Gothic UI" panose="020B0500000000000000" pitchFamily="50" charset="-128"/>
              <a:cs typeface="Meiryo" panose="020B0604030504040204" pitchFamily="34" charset="-128"/>
            </a:endParaRPr>
          </a:p>
          <a:p>
            <a:endParaRPr lang="en-US" sz="1337" b="1" dirty="0">
              <a:latin typeface="Arial Narrow" panose="020B0606020202030204" pitchFamily="34" charset="0"/>
              <a:ea typeface="Yu Gothic UI" panose="020B0500000000000000" pitchFamily="50" charset="-128"/>
              <a:cs typeface="Meiryo" panose="020B0604030504040204" pitchFamily="34" charset="-128"/>
            </a:endParaRPr>
          </a:p>
        </p:txBody>
      </p:sp>
    </p:spTree>
    <p:extLst>
      <p:ext uri="{BB962C8B-B14F-4D97-AF65-F5344CB8AC3E}">
        <p14:creationId xmlns:p14="http://schemas.microsoft.com/office/powerpoint/2010/main" val="1197903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03301" y="2952310"/>
            <a:ext cx="8517830" cy="1608925"/>
          </a:xfrm>
          <a:prstGeom prst="rect">
            <a:avLst/>
          </a:prstGeom>
          <a:solidFill>
            <a:schemeClr val="accent1">
              <a:lumMod val="20000"/>
              <a:lumOff val="80000"/>
            </a:schemeClr>
          </a:solidFill>
          <a:ln w="9525">
            <a:solidFill>
              <a:schemeClr val="accent1">
                <a:lumMod val="20000"/>
                <a:lumOff val="80000"/>
              </a:schemeClr>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endParaRPr lang="en-SG" sz="891" dirty="0">
              <a:solidFill>
                <a:schemeClr val="tx1"/>
              </a:solidFill>
              <a:latin typeface="Arial Narrow" panose="020B0606020202030204" pitchFamily="34" charset="0"/>
            </a:endParaRPr>
          </a:p>
        </p:txBody>
      </p:sp>
      <p:sp>
        <p:nvSpPr>
          <p:cNvPr id="9" name="タイトル 8"/>
          <p:cNvSpPr>
            <a:spLocks noGrp="1"/>
          </p:cNvSpPr>
          <p:nvPr>
            <p:ph type="title"/>
          </p:nvPr>
        </p:nvSpPr>
        <p:spPr>
          <a:xfrm>
            <a:off x="401124" y="252507"/>
            <a:ext cx="8500990" cy="584211"/>
          </a:xfrm>
        </p:spPr>
        <p:txBody>
          <a:bodyPr>
            <a:normAutofit/>
          </a:bodyPr>
          <a:lstStyle/>
          <a:p>
            <a:r>
              <a:rPr lang="en-US" sz="1960" dirty="0"/>
              <a:t>Additional service FX Web</a:t>
            </a:r>
            <a:endParaRPr lang="ja-JP" altLang="en-US" sz="1960" dirty="0">
              <a:solidFill>
                <a:srgbClr val="140078"/>
              </a:solidFill>
            </a:endParaRPr>
          </a:p>
        </p:txBody>
      </p:sp>
      <p:sp>
        <p:nvSpPr>
          <p:cNvPr id="88" name="テキスト プレースホルダー 68"/>
          <p:cNvSpPr txBox="1">
            <a:spLocks/>
          </p:cNvSpPr>
          <p:nvPr/>
        </p:nvSpPr>
        <p:spPr>
          <a:xfrm>
            <a:off x="517289" y="1027538"/>
            <a:ext cx="66471" cy="266830"/>
          </a:xfrm>
          <a:prstGeom prst="rect">
            <a:avLst/>
          </a:prstGeom>
          <a:solidFill>
            <a:srgbClr val="140078"/>
          </a:solidFill>
        </p:spPr>
        <p:txBody>
          <a:bodyPr vert="horz" lIns="0" tIns="0" rIns="0" bIns="16039" rtlCol="0" anchor="ctr">
            <a:noAutofit/>
          </a:bodyPr>
          <a:lstStyle>
            <a:lvl1pPr marL="216000" indent="-216000" algn="just" rtl="0" fontAlgn="base">
              <a:lnSpc>
                <a:spcPct val="114000"/>
              </a:lnSpc>
              <a:spcBef>
                <a:spcPts val="0"/>
              </a:spcBef>
              <a:spcAft>
                <a:spcPts val="400"/>
              </a:spcAft>
              <a:buClr>
                <a:srgbClr val="0A50A0"/>
              </a:buClr>
              <a:buFont typeface="Wingdings" panose="05000000000000000000" pitchFamily="2" charset="2"/>
              <a:buChar char="n"/>
              <a:defRPr kumimoji="1" sz="1600" kern="12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216000" indent="0" algn="just" rtl="0" fontAlgn="base">
              <a:lnSpc>
                <a:spcPct val="114000"/>
              </a:lnSpc>
              <a:spcBef>
                <a:spcPts val="0"/>
              </a:spcBef>
              <a:spcAft>
                <a:spcPts val="400"/>
              </a:spcAft>
              <a:buFontTx/>
              <a:buNone/>
              <a:defRPr kumimoji="1"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432000" indent="-180000" algn="just" rtl="0" fontAlgn="base">
              <a:lnSpc>
                <a:spcPct val="114000"/>
              </a:lnSpc>
              <a:spcBef>
                <a:spcPts val="0"/>
              </a:spcBef>
              <a:spcAft>
                <a:spcPts val="400"/>
              </a:spcAft>
              <a:buClr>
                <a:srgbClr val="0A50A0"/>
              </a:buClr>
              <a:buFont typeface="Wingdings" panose="05000000000000000000" pitchFamily="2" charset="2"/>
              <a:buChar char="l"/>
              <a:defRPr kumimoji="1"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432000" indent="0" algn="just" rtl="0" fontAlgn="base">
              <a:lnSpc>
                <a:spcPct val="114000"/>
              </a:lnSpc>
              <a:spcBef>
                <a:spcPts val="0"/>
              </a:spcBef>
              <a:spcAft>
                <a:spcPts val="400"/>
              </a:spcAft>
              <a:buFontTx/>
              <a:buNone/>
              <a:defRPr kumimoji="1" sz="1200" kern="12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648000" marR="0" indent="-162000" algn="just" defTabSz="914400" rtl="0" eaLnBrk="1" fontAlgn="base" latinLnBrk="0" hangingPunct="1">
              <a:lnSpc>
                <a:spcPct val="114000"/>
              </a:lnSpc>
              <a:spcBef>
                <a:spcPts val="0"/>
              </a:spcBef>
              <a:spcAft>
                <a:spcPts val="400"/>
              </a:spcAft>
              <a:buClr>
                <a:srgbClr val="5A5A5A"/>
              </a:buClr>
              <a:buSzTx/>
              <a:buFont typeface="Wingdings" panose="05000000000000000000" pitchFamily="2" charset="2"/>
              <a:buChar char="l"/>
              <a:tabLst/>
              <a:defRPr kumimoji="1" sz="1200" kern="12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648000" indent="0" algn="just" defTabSz="914400" rtl="0" eaLnBrk="1" latinLnBrk="0" hangingPunct="1">
              <a:lnSpc>
                <a:spcPct val="114000"/>
              </a:lnSpc>
              <a:spcBef>
                <a:spcPts val="0"/>
              </a:spcBef>
              <a:spcAft>
                <a:spcPts val="400"/>
              </a:spcAft>
              <a:buFontTx/>
              <a:buNone/>
              <a:defRPr kumimoji="1" sz="1100" kern="1200">
                <a:solidFill>
                  <a:schemeClr val="tx1"/>
                </a:solidFill>
                <a:latin typeface="+mn-lt"/>
                <a:ea typeface="+mn-ea"/>
                <a:cs typeface="+mn-cs"/>
              </a:defRPr>
            </a:lvl6pPr>
            <a:lvl7pPr marL="864000" indent="-162000" algn="just" defTabSz="914400" rtl="0" eaLnBrk="1" latinLnBrk="0" hangingPunct="1">
              <a:lnSpc>
                <a:spcPct val="114000"/>
              </a:lnSpc>
              <a:spcBef>
                <a:spcPts val="0"/>
              </a:spcBef>
              <a:spcAft>
                <a:spcPts val="400"/>
              </a:spcAft>
              <a:buClr>
                <a:srgbClr val="B4B4B4"/>
              </a:buClr>
              <a:buFont typeface="Wingdings" panose="05000000000000000000" pitchFamily="2" charset="2"/>
              <a:buChar char="l"/>
              <a:defRPr kumimoji="1" sz="1100" kern="1200">
                <a:solidFill>
                  <a:schemeClr val="tx1"/>
                </a:solidFill>
                <a:latin typeface="+mn-lt"/>
                <a:ea typeface="+mn-ea"/>
                <a:cs typeface="+mn-cs"/>
              </a:defRPr>
            </a:lvl7pPr>
            <a:lvl8pPr marL="864000" indent="0" algn="just" defTabSz="914400" rtl="0" eaLnBrk="1" latinLnBrk="0" hangingPunct="1">
              <a:lnSpc>
                <a:spcPct val="114000"/>
              </a:lnSpc>
              <a:spcBef>
                <a:spcPts val="0"/>
              </a:spcBef>
              <a:spcAft>
                <a:spcPts val="400"/>
              </a:spcAft>
              <a:buFontTx/>
              <a:buNone/>
              <a:defRPr kumimoji="1" sz="1000" kern="1200">
                <a:solidFill>
                  <a:schemeClr val="tx1"/>
                </a:solidFill>
                <a:latin typeface="+mn-lt"/>
                <a:ea typeface="+mn-ea"/>
                <a:cs typeface="+mn-cs"/>
              </a:defRPr>
            </a:lvl8pPr>
            <a:lvl9pPr marL="1044000" indent="-144000" algn="just" defTabSz="914400" rtl="0" eaLnBrk="1" latinLnBrk="0" hangingPunct="1">
              <a:lnSpc>
                <a:spcPct val="114000"/>
              </a:lnSpc>
              <a:spcBef>
                <a:spcPts val="0"/>
              </a:spcBef>
              <a:spcAft>
                <a:spcPts val="400"/>
              </a:spcAft>
              <a:buClr>
                <a:srgbClr val="B4B4B4"/>
              </a:buClr>
              <a:buSzPct val="80000"/>
              <a:buFont typeface="Wingdings" panose="05000000000000000000" pitchFamily="2" charset="2"/>
              <a:buChar char="l"/>
              <a:defRPr kumimoji="1" sz="1000" kern="1200">
                <a:solidFill>
                  <a:schemeClr val="tx1"/>
                </a:solidFill>
                <a:latin typeface="+mn-lt"/>
                <a:ea typeface="+mn-ea"/>
                <a:cs typeface="+mn-cs"/>
              </a:defRPr>
            </a:lvl9pPr>
          </a:lstStyle>
          <a:p>
            <a:pPr marL="0" indent="0" algn="ctr">
              <a:lnSpc>
                <a:spcPct val="100000"/>
              </a:lnSpc>
              <a:buNone/>
            </a:pPr>
            <a:endParaRPr lang="ja-JP" altLang="en-US" sz="1426" dirty="0">
              <a:solidFill>
                <a:schemeClr val="bg1"/>
              </a:solidFill>
              <a:latin typeface="Arial Narrow" panose="020B0606020202030204" pitchFamily="34" charset="0"/>
              <a:ea typeface="HGP創英角ｺﾞｼｯｸUB" panose="020B0900000000000000" pitchFamily="50" charset="-128"/>
            </a:endParaRPr>
          </a:p>
        </p:txBody>
      </p:sp>
      <p:sp>
        <p:nvSpPr>
          <p:cNvPr id="89" name="テキスト プレースホルダー 68"/>
          <p:cNvSpPr txBox="1">
            <a:spLocks/>
          </p:cNvSpPr>
          <p:nvPr/>
        </p:nvSpPr>
        <p:spPr>
          <a:xfrm>
            <a:off x="583753" y="1027538"/>
            <a:ext cx="8437378" cy="266830"/>
          </a:xfrm>
          <a:prstGeom prst="rect">
            <a:avLst/>
          </a:prstGeom>
          <a:gradFill>
            <a:gsLst>
              <a:gs pos="70000">
                <a:srgbClr val="5096C8"/>
              </a:gs>
              <a:gs pos="100000">
                <a:schemeClr val="bg1"/>
              </a:gs>
            </a:gsLst>
            <a:lin ang="0" scaled="1"/>
          </a:gradFill>
        </p:spPr>
        <p:txBody>
          <a:bodyPr vert="horz" lIns="64156" tIns="0" rIns="0" bIns="0" rtlCol="0" anchor="ctr">
            <a:noAutofit/>
          </a:bodyPr>
          <a:lstStyle>
            <a:lvl1pPr marL="216000" indent="-216000" algn="just" rtl="0" fontAlgn="base">
              <a:lnSpc>
                <a:spcPct val="114000"/>
              </a:lnSpc>
              <a:spcBef>
                <a:spcPts val="0"/>
              </a:spcBef>
              <a:spcAft>
                <a:spcPts val="400"/>
              </a:spcAft>
              <a:buClr>
                <a:srgbClr val="0A50A0"/>
              </a:buClr>
              <a:buFont typeface="Wingdings" panose="05000000000000000000" pitchFamily="2" charset="2"/>
              <a:buChar char="n"/>
              <a:defRPr kumimoji="1" sz="1600" kern="12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216000" indent="0" algn="just" rtl="0" fontAlgn="base">
              <a:lnSpc>
                <a:spcPct val="114000"/>
              </a:lnSpc>
              <a:spcBef>
                <a:spcPts val="0"/>
              </a:spcBef>
              <a:spcAft>
                <a:spcPts val="400"/>
              </a:spcAft>
              <a:buFontTx/>
              <a:buNone/>
              <a:defRPr kumimoji="1"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432000" indent="-180000" algn="just" rtl="0" fontAlgn="base">
              <a:lnSpc>
                <a:spcPct val="114000"/>
              </a:lnSpc>
              <a:spcBef>
                <a:spcPts val="0"/>
              </a:spcBef>
              <a:spcAft>
                <a:spcPts val="400"/>
              </a:spcAft>
              <a:buClr>
                <a:srgbClr val="0A50A0"/>
              </a:buClr>
              <a:buFont typeface="Wingdings" panose="05000000000000000000" pitchFamily="2" charset="2"/>
              <a:buChar char="l"/>
              <a:defRPr kumimoji="1" sz="1400" kern="12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432000" indent="0" algn="just" rtl="0" fontAlgn="base">
              <a:lnSpc>
                <a:spcPct val="114000"/>
              </a:lnSpc>
              <a:spcBef>
                <a:spcPts val="0"/>
              </a:spcBef>
              <a:spcAft>
                <a:spcPts val="400"/>
              </a:spcAft>
              <a:buFontTx/>
              <a:buNone/>
              <a:defRPr kumimoji="1" sz="1200" kern="12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648000" marR="0" indent="-162000" algn="just" defTabSz="914400" rtl="0" eaLnBrk="1" fontAlgn="base" latinLnBrk="0" hangingPunct="1">
              <a:lnSpc>
                <a:spcPct val="114000"/>
              </a:lnSpc>
              <a:spcBef>
                <a:spcPts val="0"/>
              </a:spcBef>
              <a:spcAft>
                <a:spcPts val="400"/>
              </a:spcAft>
              <a:buClr>
                <a:srgbClr val="5A5A5A"/>
              </a:buClr>
              <a:buSzTx/>
              <a:buFont typeface="Wingdings" panose="05000000000000000000" pitchFamily="2" charset="2"/>
              <a:buChar char="l"/>
              <a:tabLst/>
              <a:defRPr kumimoji="1" sz="1200" kern="12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648000" indent="0" algn="just" defTabSz="914400" rtl="0" eaLnBrk="1" latinLnBrk="0" hangingPunct="1">
              <a:lnSpc>
                <a:spcPct val="114000"/>
              </a:lnSpc>
              <a:spcBef>
                <a:spcPts val="0"/>
              </a:spcBef>
              <a:spcAft>
                <a:spcPts val="400"/>
              </a:spcAft>
              <a:buFontTx/>
              <a:buNone/>
              <a:defRPr kumimoji="1" sz="1100" kern="1200">
                <a:solidFill>
                  <a:schemeClr val="tx1"/>
                </a:solidFill>
                <a:latin typeface="+mn-lt"/>
                <a:ea typeface="+mn-ea"/>
                <a:cs typeface="+mn-cs"/>
              </a:defRPr>
            </a:lvl6pPr>
            <a:lvl7pPr marL="864000" indent="-162000" algn="just" defTabSz="914400" rtl="0" eaLnBrk="1" latinLnBrk="0" hangingPunct="1">
              <a:lnSpc>
                <a:spcPct val="114000"/>
              </a:lnSpc>
              <a:spcBef>
                <a:spcPts val="0"/>
              </a:spcBef>
              <a:spcAft>
                <a:spcPts val="400"/>
              </a:spcAft>
              <a:buClr>
                <a:srgbClr val="B4B4B4"/>
              </a:buClr>
              <a:buFont typeface="Wingdings" panose="05000000000000000000" pitchFamily="2" charset="2"/>
              <a:buChar char="l"/>
              <a:defRPr kumimoji="1" sz="1100" kern="1200">
                <a:solidFill>
                  <a:schemeClr val="tx1"/>
                </a:solidFill>
                <a:latin typeface="+mn-lt"/>
                <a:ea typeface="+mn-ea"/>
                <a:cs typeface="+mn-cs"/>
              </a:defRPr>
            </a:lvl7pPr>
            <a:lvl8pPr marL="864000" indent="0" algn="just" defTabSz="914400" rtl="0" eaLnBrk="1" latinLnBrk="0" hangingPunct="1">
              <a:lnSpc>
                <a:spcPct val="114000"/>
              </a:lnSpc>
              <a:spcBef>
                <a:spcPts val="0"/>
              </a:spcBef>
              <a:spcAft>
                <a:spcPts val="400"/>
              </a:spcAft>
              <a:buFontTx/>
              <a:buNone/>
              <a:defRPr kumimoji="1" sz="1000" kern="1200">
                <a:solidFill>
                  <a:schemeClr val="tx1"/>
                </a:solidFill>
                <a:latin typeface="+mn-lt"/>
                <a:ea typeface="+mn-ea"/>
                <a:cs typeface="+mn-cs"/>
              </a:defRPr>
            </a:lvl8pPr>
            <a:lvl9pPr marL="1044000" indent="-144000" algn="just" defTabSz="914400" rtl="0" eaLnBrk="1" latinLnBrk="0" hangingPunct="1">
              <a:lnSpc>
                <a:spcPct val="114000"/>
              </a:lnSpc>
              <a:spcBef>
                <a:spcPts val="0"/>
              </a:spcBef>
              <a:spcAft>
                <a:spcPts val="400"/>
              </a:spcAft>
              <a:buClr>
                <a:srgbClr val="B4B4B4"/>
              </a:buClr>
              <a:buSzPct val="80000"/>
              <a:buFont typeface="Wingdings" panose="05000000000000000000" pitchFamily="2" charset="2"/>
              <a:buChar char="l"/>
              <a:defRPr kumimoji="1" sz="1000" kern="1200">
                <a:solidFill>
                  <a:schemeClr val="tx1"/>
                </a:solidFill>
                <a:latin typeface="+mn-lt"/>
                <a:ea typeface="+mn-ea"/>
                <a:cs typeface="+mn-cs"/>
              </a:defRPr>
            </a:lvl9pPr>
          </a:lstStyle>
          <a:p>
            <a:pPr marL="0" indent="0">
              <a:buNone/>
            </a:pPr>
            <a:r>
              <a:rPr lang="en-US" altLang="ja-JP" sz="1248" dirty="0">
                <a:solidFill>
                  <a:schemeClr val="bg1"/>
                </a:solidFill>
                <a:latin typeface="Arial Narrow" panose="020B0606020202030204" pitchFamily="34" charset="0"/>
              </a:rPr>
              <a:t>Online FX service</a:t>
            </a:r>
            <a:endParaRPr lang="ja-JP" altLang="en-US" sz="1248" dirty="0">
              <a:solidFill>
                <a:schemeClr val="bg1"/>
              </a:solidFill>
              <a:latin typeface="Arial Narrow" panose="020B0606020202030204" pitchFamily="34" charset="0"/>
            </a:endParaRPr>
          </a:p>
        </p:txBody>
      </p:sp>
      <p:sp>
        <p:nvSpPr>
          <p:cNvPr id="86" name="正方形/長方形 85"/>
          <p:cNvSpPr/>
          <p:nvPr/>
        </p:nvSpPr>
        <p:spPr>
          <a:xfrm flipH="1">
            <a:off x="583756" y="1336318"/>
            <a:ext cx="1329415" cy="600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0739" rIns="96232" bIns="40739" rtlCol="0" anchor="ctr"/>
          <a:lstStyle/>
          <a:p>
            <a:pPr marL="79215" indent="-79215" algn="r" defTabSz="678984">
              <a:spcBef>
                <a:spcPts val="535"/>
              </a:spcBef>
              <a:defRPr/>
            </a:pPr>
            <a:r>
              <a:rPr lang="en-US" altLang="ja-JP" sz="1426" dirty="0">
                <a:solidFill>
                  <a:schemeClr val="bg1"/>
                </a:solidFill>
                <a:latin typeface="Arial Narrow" panose="020B0606020202030204" pitchFamily="34" charset="0"/>
                <a:ea typeface="HGP創英角ｺﾞｼｯｸUB" panose="020B0900000000000000" pitchFamily="50" charset="-128"/>
                <a:cs typeface="Arial" panose="020B0604020202020204" pitchFamily="34" charset="0"/>
              </a:rPr>
              <a:t>POINT</a:t>
            </a:r>
            <a:endParaRPr lang="en-US" altLang="ja-JP" sz="1248" dirty="0">
              <a:solidFill>
                <a:schemeClr val="bg1"/>
              </a:solidFill>
              <a:latin typeface="Arial Narrow" panose="020B0606020202030204" pitchFamily="34" charset="0"/>
              <a:ea typeface="HGP創英角ｺﾞｼｯｸUB" panose="020B0900000000000000" pitchFamily="50" charset="-128"/>
              <a:cs typeface="Arial" panose="020B0604020202020204" pitchFamily="34" charset="0"/>
            </a:endParaRPr>
          </a:p>
        </p:txBody>
      </p:sp>
      <p:graphicFrame>
        <p:nvGraphicFramePr>
          <p:cNvPr id="87" name="表 5"/>
          <p:cNvGraphicFramePr>
            <a:graphicFrameLocks noGrp="1"/>
          </p:cNvGraphicFramePr>
          <p:nvPr>
            <p:extLst/>
          </p:nvPr>
        </p:nvGraphicFramePr>
        <p:xfrm>
          <a:off x="515463" y="1305312"/>
          <a:ext cx="8505669" cy="822192"/>
        </p:xfrm>
        <a:graphic>
          <a:graphicData uri="http://schemas.openxmlformats.org/drawingml/2006/table">
            <a:tbl>
              <a:tblPr firstRow="1" bandRow="1"/>
              <a:tblGrid>
                <a:gridCol w="1064661">
                  <a:extLst>
                    <a:ext uri="{9D8B030D-6E8A-4147-A177-3AD203B41FA5}">
                      <a16:colId xmlns:a16="http://schemas.microsoft.com/office/drawing/2014/main" val="20000"/>
                    </a:ext>
                  </a:extLst>
                </a:gridCol>
                <a:gridCol w="7441008">
                  <a:extLst>
                    <a:ext uri="{9D8B030D-6E8A-4147-A177-3AD203B41FA5}">
                      <a16:colId xmlns:a16="http://schemas.microsoft.com/office/drawing/2014/main" val="20001"/>
                    </a:ext>
                  </a:extLst>
                </a:gridCol>
              </a:tblGrid>
              <a:tr h="205548">
                <a:tc rowSpan="4">
                  <a:txBody>
                    <a:bodyPr/>
                    <a:lstStyle>
                      <a:lvl1pPr marL="0" algn="l" defTabSz="483306" rtl="0" eaLnBrk="1" latinLnBrk="0" hangingPunct="1">
                        <a:defRPr kumimoji="1" sz="1900" b="1" kern="1200">
                          <a:solidFill>
                            <a:schemeClr val="lt1"/>
                          </a:solidFill>
                          <a:latin typeface="Arial"/>
                          <a:ea typeface="ＭＳ Ｐゴシック"/>
                        </a:defRPr>
                      </a:lvl1pPr>
                      <a:lvl2pPr marL="483306" algn="l" defTabSz="483306" rtl="0" eaLnBrk="1" latinLnBrk="0" hangingPunct="1">
                        <a:defRPr kumimoji="1" sz="1900" b="1" kern="1200">
                          <a:solidFill>
                            <a:schemeClr val="lt1"/>
                          </a:solidFill>
                          <a:latin typeface="Arial"/>
                          <a:ea typeface="ＭＳ Ｐゴシック"/>
                        </a:defRPr>
                      </a:lvl2pPr>
                      <a:lvl3pPr marL="966612" algn="l" defTabSz="483306" rtl="0" eaLnBrk="1" latinLnBrk="0" hangingPunct="1">
                        <a:defRPr kumimoji="1" sz="1900" b="1" kern="1200">
                          <a:solidFill>
                            <a:schemeClr val="lt1"/>
                          </a:solidFill>
                          <a:latin typeface="Arial"/>
                          <a:ea typeface="ＭＳ Ｐゴシック"/>
                        </a:defRPr>
                      </a:lvl3pPr>
                      <a:lvl4pPr marL="1449918" algn="l" defTabSz="483306" rtl="0" eaLnBrk="1" latinLnBrk="0" hangingPunct="1">
                        <a:defRPr kumimoji="1" sz="1900" b="1" kern="1200">
                          <a:solidFill>
                            <a:schemeClr val="lt1"/>
                          </a:solidFill>
                          <a:latin typeface="Arial"/>
                          <a:ea typeface="ＭＳ Ｐゴシック"/>
                        </a:defRPr>
                      </a:lvl4pPr>
                      <a:lvl5pPr marL="1933224" algn="l" defTabSz="483306" rtl="0" eaLnBrk="1" latinLnBrk="0" hangingPunct="1">
                        <a:defRPr kumimoji="1" sz="1900" b="1" kern="1200">
                          <a:solidFill>
                            <a:schemeClr val="lt1"/>
                          </a:solidFill>
                          <a:latin typeface="Arial"/>
                          <a:ea typeface="ＭＳ Ｐゴシック"/>
                        </a:defRPr>
                      </a:lvl5pPr>
                      <a:lvl6pPr marL="2416531" algn="l" defTabSz="483306" rtl="0" eaLnBrk="1" latinLnBrk="0" hangingPunct="1">
                        <a:defRPr kumimoji="1" sz="1900" b="1" kern="1200">
                          <a:solidFill>
                            <a:schemeClr val="lt1"/>
                          </a:solidFill>
                          <a:latin typeface="Arial"/>
                          <a:ea typeface="ＭＳ Ｐゴシック"/>
                        </a:defRPr>
                      </a:lvl6pPr>
                      <a:lvl7pPr marL="2899837" algn="l" defTabSz="483306" rtl="0" eaLnBrk="1" latinLnBrk="0" hangingPunct="1">
                        <a:defRPr kumimoji="1" sz="1900" b="1" kern="1200">
                          <a:solidFill>
                            <a:schemeClr val="lt1"/>
                          </a:solidFill>
                          <a:latin typeface="Arial"/>
                          <a:ea typeface="ＭＳ Ｐゴシック"/>
                        </a:defRPr>
                      </a:lvl7pPr>
                      <a:lvl8pPr marL="3383143" algn="l" defTabSz="483306" rtl="0" eaLnBrk="1" latinLnBrk="0" hangingPunct="1">
                        <a:defRPr kumimoji="1" sz="1900" b="1" kern="1200">
                          <a:solidFill>
                            <a:schemeClr val="lt1"/>
                          </a:solidFill>
                          <a:latin typeface="Arial"/>
                          <a:ea typeface="ＭＳ Ｐゴシック"/>
                        </a:defRPr>
                      </a:lvl8pPr>
                      <a:lvl9pPr marL="3866449" algn="l" defTabSz="483306" rtl="0" eaLnBrk="1" latinLnBrk="0" hangingPunct="1">
                        <a:defRPr kumimoji="1" sz="1900" b="1" kern="1200">
                          <a:solidFill>
                            <a:schemeClr val="lt1"/>
                          </a:solidFill>
                          <a:latin typeface="Arial"/>
                          <a:ea typeface="ＭＳ Ｐゴシック"/>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1" lang="en-SG" altLang="ja-JP" sz="1200" b="1" i="0" u="none" strike="noStrike" kern="1200" cap="none" spc="0" normalizeH="0" baseline="0" noProof="0" dirty="0" smtClean="0">
                          <a:ln>
                            <a:noFill/>
                          </a:ln>
                          <a:solidFill>
                            <a:schemeClr val="tx1"/>
                          </a:solidFill>
                          <a:effectLst/>
                          <a:uLnTx/>
                          <a:uFillTx/>
                          <a:latin typeface="Arial Narrow" panose="020B0606020202030204" pitchFamily="34" charset="0"/>
                          <a:ea typeface="Meiryo UI" panose="020B0604030504040204" pitchFamily="34" charset="-128"/>
                          <a:cs typeface="Arial" panose="020B0604020202020204" pitchFamily="34" charset="0"/>
                        </a:rPr>
                        <a:t>Features &amp; Benefits</a:t>
                      </a:r>
                    </a:p>
                  </a:txBody>
                  <a:tcPr marL="0" marR="0" marT="0" marB="0" anchor="ctr">
                    <a:lnL w="12700" cmpd="sng">
                      <a:noFill/>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4BDDA"/>
                    </a:solidFill>
                  </a:tcPr>
                </a:tc>
                <a:tc>
                  <a:txBody>
                    <a:bodyPr/>
                    <a:lstStyle>
                      <a:lvl1pPr marL="0" algn="l" defTabSz="483306" rtl="0" eaLnBrk="1" latinLnBrk="0" hangingPunct="1">
                        <a:defRPr kumimoji="1" sz="1900" b="1" kern="1200">
                          <a:solidFill>
                            <a:schemeClr val="lt1"/>
                          </a:solidFill>
                          <a:latin typeface="Arial"/>
                          <a:ea typeface="ＭＳ Ｐゴシック"/>
                        </a:defRPr>
                      </a:lvl1pPr>
                      <a:lvl2pPr marL="483306" algn="l" defTabSz="483306" rtl="0" eaLnBrk="1" latinLnBrk="0" hangingPunct="1">
                        <a:defRPr kumimoji="1" sz="1900" b="1" kern="1200">
                          <a:solidFill>
                            <a:schemeClr val="lt1"/>
                          </a:solidFill>
                          <a:latin typeface="Arial"/>
                          <a:ea typeface="ＭＳ Ｐゴシック"/>
                        </a:defRPr>
                      </a:lvl2pPr>
                      <a:lvl3pPr marL="966612" algn="l" defTabSz="483306" rtl="0" eaLnBrk="1" latinLnBrk="0" hangingPunct="1">
                        <a:defRPr kumimoji="1" sz="1900" b="1" kern="1200">
                          <a:solidFill>
                            <a:schemeClr val="lt1"/>
                          </a:solidFill>
                          <a:latin typeface="Arial"/>
                          <a:ea typeface="ＭＳ Ｐゴシック"/>
                        </a:defRPr>
                      </a:lvl3pPr>
                      <a:lvl4pPr marL="1449918" algn="l" defTabSz="483306" rtl="0" eaLnBrk="1" latinLnBrk="0" hangingPunct="1">
                        <a:defRPr kumimoji="1" sz="1900" b="1" kern="1200">
                          <a:solidFill>
                            <a:schemeClr val="lt1"/>
                          </a:solidFill>
                          <a:latin typeface="Arial"/>
                          <a:ea typeface="ＭＳ Ｐゴシック"/>
                        </a:defRPr>
                      </a:lvl4pPr>
                      <a:lvl5pPr marL="1933224" algn="l" defTabSz="483306" rtl="0" eaLnBrk="1" latinLnBrk="0" hangingPunct="1">
                        <a:defRPr kumimoji="1" sz="1900" b="1" kern="1200">
                          <a:solidFill>
                            <a:schemeClr val="lt1"/>
                          </a:solidFill>
                          <a:latin typeface="Arial"/>
                          <a:ea typeface="ＭＳ Ｐゴシック"/>
                        </a:defRPr>
                      </a:lvl5pPr>
                      <a:lvl6pPr marL="2416531" algn="l" defTabSz="483306" rtl="0" eaLnBrk="1" latinLnBrk="0" hangingPunct="1">
                        <a:defRPr kumimoji="1" sz="1900" b="1" kern="1200">
                          <a:solidFill>
                            <a:schemeClr val="lt1"/>
                          </a:solidFill>
                          <a:latin typeface="Arial"/>
                          <a:ea typeface="ＭＳ Ｐゴシック"/>
                        </a:defRPr>
                      </a:lvl6pPr>
                      <a:lvl7pPr marL="2899837" algn="l" defTabSz="483306" rtl="0" eaLnBrk="1" latinLnBrk="0" hangingPunct="1">
                        <a:defRPr kumimoji="1" sz="1900" b="1" kern="1200">
                          <a:solidFill>
                            <a:schemeClr val="lt1"/>
                          </a:solidFill>
                          <a:latin typeface="Arial"/>
                          <a:ea typeface="ＭＳ Ｐゴシック"/>
                        </a:defRPr>
                      </a:lvl7pPr>
                      <a:lvl8pPr marL="3383143" algn="l" defTabSz="483306" rtl="0" eaLnBrk="1" latinLnBrk="0" hangingPunct="1">
                        <a:defRPr kumimoji="1" sz="1900" b="1" kern="1200">
                          <a:solidFill>
                            <a:schemeClr val="lt1"/>
                          </a:solidFill>
                          <a:latin typeface="Arial"/>
                          <a:ea typeface="ＭＳ Ｐゴシック"/>
                        </a:defRPr>
                      </a:lvl8pPr>
                      <a:lvl9pPr marL="3866449" algn="l" defTabSz="483306" rtl="0" eaLnBrk="1" latinLnBrk="0" hangingPunct="1">
                        <a:defRPr kumimoji="1" sz="1900" b="1" kern="1200">
                          <a:solidFill>
                            <a:schemeClr val="lt1"/>
                          </a:solidFill>
                          <a:latin typeface="Arial"/>
                          <a:ea typeface="ＭＳ Ｐゴシック"/>
                        </a:defRPr>
                      </a:lvl9p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200" b="0" i="0" u="none" strike="noStrike" kern="1200" cap="none" spc="0" normalizeH="0" baseline="0" noProof="0" dirty="0" smtClean="0">
                          <a:ln>
                            <a:noFill/>
                          </a:ln>
                          <a:solidFill>
                            <a:schemeClr val="tx1"/>
                          </a:solidFill>
                          <a:effectLst/>
                          <a:uLnTx/>
                          <a:uFillTx/>
                          <a:latin typeface="Arial Narrow" panose="020B0606020202030204" pitchFamily="34" charset="0"/>
                          <a:ea typeface="Meiryo UI" panose="020B0604030504040204" pitchFamily="34" charset="-128"/>
                          <a:cs typeface="Arial" panose="020B0604020202020204" pitchFamily="34" charset="0"/>
                        </a:rPr>
                        <a:t>Users will deal FX transaction through Mizuho Global e-banking (</a:t>
                      </a:r>
                      <a:r>
                        <a:rPr kumimoji="1" lang="en-US" altLang="ja-JP" sz="1200" b="0" i="0" u="none" strike="noStrike" kern="1200" cap="none" spc="0" normalizeH="0" baseline="0" noProof="0" dirty="0" err="1" smtClean="0">
                          <a:ln>
                            <a:noFill/>
                          </a:ln>
                          <a:solidFill>
                            <a:schemeClr val="tx1"/>
                          </a:solidFill>
                          <a:effectLst/>
                          <a:uLnTx/>
                          <a:uFillTx/>
                          <a:latin typeface="Arial Narrow" panose="020B0606020202030204" pitchFamily="34" charset="0"/>
                          <a:ea typeface="Meiryo UI" panose="020B0604030504040204" pitchFamily="34" charset="-128"/>
                          <a:cs typeface="Arial" panose="020B0604020202020204" pitchFamily="34" charset="0"/>
                        </a:rPr>
                        <a:t>MGeB</a:t>
                      </a:r>
                      <a:r>
                        <a:rPr kumimoji="1" lang="en-US" altLang="ja-JP" sz="1200" b="0" i="0" u="none" strike="noStrike" kern="1200" cap="none" spc="0" normalizeH="0" baseline="0" noProof="0" dirty="0" smtClean="0">
                          <a:ln>
                            <a:noFill/>
                          </a:ln>
                          <a:solidFill>
                            <a:schemeClr val="tx1"/>
                          </a:solidFill>
                          <a:effectLst/>
                          <a:uLnTx/>
                          <a:uFillTx/>
                          <a:latin typeface="Arial Narrow" panose="020B0606020202030204" pitchFamily="34" charset="0"/>
                          <a:ea typeface="Meiryo UI" panose="020B0604030504040204" pitchFamily="34" charset="-128"/>
                          <a:cs typeface="Arial" panose="020B0604020202020204" pitchFamily="34" charset="0"/>
                        </a:rPr>
                        <a:t>)</a:t>
                      </a:r>
                    </a:p>
                  </a:txBody>
                  <a:tcPr marL="128378" marR="128378" marT="0" marB="0" anchor="ctr">
                    <a:lnL w="12700" cmpd="sng">
                      <a:noFill/>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DDEC"/>
                    </a:solidFill>
                  </a:tcPr>
                </a:tc>
                <a:extLst>
                  <a:ext uri="{0D108BD9-81ED-4DB2-BD59-A6C34878D82A}">
                    <a16:rowId xmlns:a16="http://schemas.microsoft.com/office/drawing/2014/main" val="10000"/>
                  </a:ext>
                </a:extLst>
              </a:tr>
              <a:tr h="205548">
                <a:tc vMerge="1">
                  <a:txBody>
                    <a:bodyPr/>
                    <a:lstStyle/>
                    <a:p>
                      <a:endParaRPr lang="en-SG"/>
                    </a:p>
                  </a:txBody>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200" b="0" i="0" u="none" strike="noStrike" kern="1200" cap="none" spc="0" normalizeH="0" baseline="0" noProof="0" dirty="0" smtClean="0">
                          <a:ln>
                            <a:noFill/>
                          </a:ln>
                          <a:solidFill>
                            <a:schemeClr val="tx1"/>
                          </a:solidFill>
                          <a:effectLst/>
                          <a:uLnTx/>
                          <a:uFillTx/>
                          <a:latin typeface="Arial Narrow" panose="020B0606020202030204" pitchFamily="34" charset="0"/>
                          <a:ea typeface="Meiryo UI" panose="020B0604030504040204" pitchFamily="34" charset="-128"/>
                          <a:cs typeface="Arial" panose="020B0604020202020204" pitchFamily="34" charset="0"/>
                        </a:rPr>
                        <a:t>Users will have indication quickly and timely</a:t>
                      </a:r>
                    </a:p>
                  </a:txBody>
                  <a:tcPr marL="128378" marR="128378" marT="0" marB="0" anchor="ctr">
                    <a:lnL w="12700" cmpd="sng">
                      <a:noFill/>
                    </a:lnL>
                    <a:lnR w="12700" cmpd="sng">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DDEC"/>
                    </a:solidFill>
                  </a:tcPr>
                </a:tc>
                <a:extLst>
                  <a:ext uri="{0D108BD9-81ED-4DB2-BD59-A6C34878D82A}">
                    <a16:rowId xmlns:a16="http://schemas.microsoft.com/office/drawing/2014/main" val="1363601994"/>
                  </a:ext>
                </a:extLst>
              </a:tr>
              <a:tr h="205548">
                <a:tc vMerge="1">
                  <a:txBody>
                    <a:bodyPr/>
                    <a:lstStyle/>
                    <a:p>
                      <a:pPr marL="0" marR="0" lvl="0" indent="0" algn="ctr" defTabSz="914400" rtl="0" eaLnBrk="1" fontAlgn="ctr" latinLnBrk="0" hangingPunct="1">
                        <a:lnSpc>
                          <a:spcPct val="100000"/>
                        </a:lnSpc>
                        <a:spcBef>
                          <a:spcPct val="0"/>
                        </a:spcBef>
                        <a:spcAft>
                          <a:spcPts val="0"/>
                        </a:spcAft>
                        <a:buClrTx/>
                        <a:buSzTx/>
                        <a:buFontTx/>
                        <a:buNone/>
                        <a:tabLst/>
                        <a:defRPr/>
                      </a:pPr>
                      <a:endParaRPr kumimoji="1" lang="en-US" altLang="ja-JP" sz="1400" b="1"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endParaRPr>
                    </a:p>
                  </a:txBody>
                  <a:tcPr marL="0" marR="0" marT="0" marB="0" anchor="ctr">
                    <a:lnL w="12700" cmpd="sng">
                      <a:noFill/>
                    </a:lnL>
                    <a:lnR w="12700" cmpd="sng">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DDEC"/>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200" b="0" i="0" u="none" strike="noStrike" kern="1200" cap="none" spc="0" normalizeH="0" baseline="0" noProof="0" dirty="0" smtClean="0">
                          <a:ln>
                            <a:noFill/>
                          </a:ln>
                          <a:solidFill>
                            <a:schemeClr val="tx1"/>
                          </a:solidFill>
                          <a:effectLst/>
                          <a:uLnTx/>
                          <a:uFillTx/>
                          <a:latin typeface="Arial Narrow" panose="020B0606020202030204" pitchFamily="34" charset="0"/>
                          <a:ea typeface="Meiryo UI" panose="020B0604030504040204" pitchFamily="34" charset="-128"/>
                          <a:cs typeface="Arial" panose="020B0604020202020204" pitchFamily="34" charset="0"/>
                        </a:rPr>
                        <a:t>Do not need to submit confirmation letter</a:t>
                      </a:r>
                    </a:p>
                  </a:txBody>
                  <a:tcPr marL="128378" marR="128378" marT="0" marB="0" anchor="ctr">
                    <a:lnL w="12700" cmpd="sng">
                      <a:noFill/>
                    </a:lnL>
                    <a:lnR w="12700" cmpd="sng">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DDEC"/>
                    </a:solidFill>
                  </a:tcPr>
                </a:tc>
                <a:extLst>
                  <a:ext uri="{0D108BD9-81ED-4DB2-BD59-A6C34878D82A}">
                    <a16:rowId xmlns:a16="http://schemas.microsoft.com/office/drawing/2014/main" val="1875841180"/>
                  </a:ext>
                </a:extLst>
              </a:tr>
              <a:tr h="205548">
                <a:tc vMerge="1">
                  <a:txBody>
                    <a:bodyPr/>
                    <a:lstStyle>
                      <a:lvl1pPr marL="0" algn="l" defTabSz="483306" rtl="0" eaLnBrk="1" latinLnBrk="0" hangingPunct="1">
                        <a:defRPr kumimoji="1" sz="1900" kern="1200">
                          <a:solidFill>
                            <a:schemeClr val="dk1"/>
                          </a:solidFill>
                          <a:latin typeface="Arial"/>
                          <a:ea typeface="ＭＳ Ｐゴシック"/>
                        </a:defRPr>
                      </a:lvl1pPr>
                      <a:lvl2pPr marL="483306" algn="l" defTabSz="483306" rtl="0" eaLnBrk="1" latinLnBrk="0" hangingPunct="1">
                        <a:defRPr kumimoji="1" sz="1900" kern="1200">
                          <a:solidFill>
                            <a:schemeClr val="dk1"/>
                          </a:solidFill>
                          <a:latin typeface="Arial"/>
                          <a:ea typeface="ＭＳ Ｐゴシック"/>
                        </a:defRPr>
                      </a:lvl2pPr>
                      <a:lvl3pPr marL="966612" algn="l" defTabSz="483306" rtl="0" eaLnBrk="1" latinLnBrk="0" hangingPunct="1">
                        <a:defRPr kumimoji="1" sz="1900" kern="1200">
                          <a:solidFill>
                            <a:schemeClr val="dk1"/>
                          </a:solidFill>
                          <a:latin typeface="Arial"/>
                          <a:ea typeface="ＭＳ Ｐゴシック"/>
                        </a:defRPr>
                      </a:lvl3pPr>
                      <a:lvl4pPr marL="1449918" algn="l" defTabSz="483306" rtl="0" eaLnBrk="1" latinLnBrk="0" hangingPunct="1">
                        <a:defRPr kumimoji="1" sz="1900" kern="1200">
                          <a:solidFill>
                            <a:schemeClr val="dk1"/>
                          </a:solidFill>
                          <a:latin typeface="Arial"/>
                          <a:ea typeface="ＭＳ Ｐゴシック"/>
                        </a:defRPr>
                      </a:lvl4pPr>
                      <a:lvl5pPr marL="1933224" algn="l" defTabSz="483306" rtl="0" eaLnBrk="1" latinLnBrk="0" hangingPunct="1">
                        <a:defRPr kumimoji="1" sz="1900" kern="1200">
                          <a:solidFill>
                            <a:schemeClr val="dk1"/>
                          </a:solidFill>
                          <a:latin typeface="Arial"/>
                          <a:ea typeface="ＭＳ Ｐゴシック"/>
                        </a:defRPr>
                      </a:lvl5pPr>
                      <a:lvl6pPr marL="2416531" algn="l" defTabSz="483306" rtl="0" eaLnBrk="1" latinLnBrk="0" hangingPunct="1">
                        <a:defRPr kumimoji="1" sz="1900" kern="1200">
                          <a:solidFill>
                            <a:schemeClr val="dk1"/>
                          </a:solidFill>
                          <a:latin typeface="Arial"/>
                          <a:ea typeface="ＭＳ Ｐゴシック"/>
                        </a:defRPr>
                      </a:lvl6pPr>
                      <a:lvl7pPr marL="2899837" algn="l" defTabSz="483306" rtl="0" eaLnBrk="1" latinLnBrk="0" hangingPunct="1">
                        <a:defRPr kumimoji="1" sz="1900" kern="1200">
                          <a:solidFill>
                            <a:schemeClr val="dk1"/>
                          </a:solidFill>
                          <a:latin typeface="Arial"/>
                          <a:ea typeface="ＭＳ Ｐゴシック"/>
                        </a:defRPr>
                      </a:lvl7pPr>
                      <a:lvl8pPr marL="3383143" algn="l" defTabSz="483306" rtl="0" eaLnBrk="1" latinLnBrk="0" hangingPunct="1">
                        <a:defRPr kumimoji="1" sz="1900" kern="1200">
                          <a:solidFill>
                            <a:schemeClr val="dk1"/>
                          </a:solidFill>
                          <a:latin typeface="Arial"/>
                          <a:ea typeface="ＭＳ Ｐゴシック"/>
                        </a:defRPr>
                      </a:lvl8pPr>
                      <a:lvl9pPr marL="3866449" algn="l" defTabSz="483306" rtl="0" eaLnBrk="1" latinLnBrk="0" hangingPunct="1">
                        <a:defRPr kumimoji="1" sz="1900" kern="1200">
                          <a:solidFill>
                            <a:schemeClr val="dk1"/>
                          </a:solidFill>
                          <a:latin typeface="Arial"/>
                          <a:ea typeface="ＭＳ Ｐゴシック"/>
                        </a:defRPr>
                      </a:lvl9pPr>
                    </a:lstStyle>
                    <a:p>
                      <a:pPr marL="0" marR="0" lvl="0" indent="0" algn="ctr" defTabSz="914400" rtl="0" eaLnBrk="1" fontAlgn="ctr" latinLnBrk="0" hangingPunct="1">
                        <a:lnSpc>
                          <a:spcPct val="100000"/>
                        </a:lnSpc>
                        <a:spcBef>
                          <a:spcPct val="0"/>
                        </a:spcBef>
                        <a:spcAft>
                          <a:spcPts val="0"/>
                        </a:spcAft>
                        <a:buClrTx/>
                        <a:buSzTx/>
                        <a:buFontTx/>
                        <a:buNone/>
                        <a:tabLst/>
                        <a:defRPr/>
                      </a:pPr>
                      <a:endParaRPr kumimoji="1" lang="en-US" altLang="ja-JP" sz="1400" b="1"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endParaRPr>
                    </a:p>
                  </a:txBody>
                  <a:tcPr marL="0" marR="0" marT="0" marB="0" anchor="ctr">
                    <a:lnL w="12700" cmpd="sng">
                      <a:noFill/>
                    </a:lnL>
                    <a:lnR w="12700" cmpd="sng">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DDEC"/>
                    </a:solidFill>
                  </a:tcPr>
                </a:tc>
                <a:tc>
                  <a:txBody>
                    <a:bodyPr/>
                    <a:lstStyle>
                      <a:lvl1pPr marL="0" algn="l" defTabSz="483306" rtl="0" eaLnBrk="1" latinLnBrk="0" hangingPunct="1">
                        <a:defRPr kumimoji="1" sz="1900" kern="1200">
                          <a:solidFill>
                            <a:schemeClr val="dk1"/>
                          </a:solidFill>
                          <a:latin typeface="Arial"/>
                          <a:ea typeface="ＭＳ Ｐゴシック"/>
                        </a:defRPr>
                      </a:lvl1pPr>
                      <a:lvl2pPr marL="483306" algn="l" defTabSz="483306" rtl="0" eaLnBrk="1" latinLnBrk="0" hangingPunct="1">
                        <a:defRPr kumimoji="1" sz="1900" kern="1200">
                          <a:solidFill>
                            <a:schemeClr val="dk1"/>
                          </a:solidFill>
                          <a:latin typeface="Arial"/>
                          <a:ea typeface="ＭＳ Ｐゴシック"/>
                        </a:defRPr>
                      </a:lvl2pPr>
                      <a:lvl3pPr marL="966612" algn="l" defTabSz="483306" rtl="0" eaLnBrk="1" latinLnBrk="0" hangingPunct="1">
                        <a:defRPr kumimoji="1" sz="1900" kern="1200">
                          <a:solidFill>
                            <a:schemeClr val="dk1"/>
                          </a:solidFill>
                          <a:latin typeface="Arial"/>
                          <a:ea typeface="ＭＳ Ｐゴシック"/>
                        </a:defRPr>
                      </a:lvl3pPr>
                      <a:lvl4pPr marL="1449918" algn="l" defTabSz="483306" rtl="0" eaLnBrk="1" latinLnBrk="0" hangingPunct="1">
                        <a:defRPr kumimoji="1" sz="1900" kern="1200">
                          <a:solidFill>
                            <a:schemeClr val="dk1"/>
                          </a:solidFill>
                          <a:latin typeface="Arial"/>
                          <a:ea typeface="ＭＳ Ｐゴシック"/>
                        </a:defRPr>
                      </a:lvl4pPr>
                      <a:lvl5pPr marL="1933224" algn="l" defTabSz="483306" rtl="0" eaLnBrk="1" latinLnBrk="0" hangingPunct="1">
                        <a:defRPr kumimoji="1" sz="1900" kern="1200">
                          <a:solidFill>
                            <a:schemeClr val="dk1"/>
                          </a:solidFill>
                          <a:latin typeface="Arial"/>
                          <a:ea typeface="ＭＳ Ｐゴシック"/>
                        </a:defRPr>
                      </a:lvl5pPr>
                      <a:lvl6pPr marL="2416531" algn="l" defTabSz="483306" rtl="0" eaLnBrk="1" latinLnBrk="0" hangingPunct="1">
                        <a:defRPr kumimoji="1" sz="1900" kern="1200">
                          <a:solidFill>
                            <a:schemeClr val="dk1"/>
                          </a:solidFill>
                          <a:latin typeface="Arial"/>
                          <a:ea typeface="ＭＳ Ｐゴシック"/>
                        </a:defRPr>
                      </a:lvl6pPr>
                      <a:lvl7pPr marL="2899837" algn="l" defTabSz="483306" rtl="0" eaLnBrk="1" latinLnBrk="0" hangingPunct="1">
                        <a:defRPr kumimoji="1" sz="1900" kern="1200">
                          <a:solidFill>
                            <a:schemeClr val="dk1"/>
                          </a:solidFill>
                          <a:latin typeface="Arial"/>
                          <a:ea typeface="ＭＳ Ｐゴシック"/>
                        </a:defRPr>
                      </a:lvl7pPr>
                      <a:lvl8pPr marL="3383143" algn="l" defTabSz="483306" rtl="0" eaLnBrk="1" latinLnBrk="0" hangingPunct="1">
                        <a:defRPr kumimoji="1" sz="1900" kern="1200">
                          <a:solidFill>
                            <a:schemeClr val="dk1"/>
                          </a:solidFill>
                          <a:latin typeface="Arial"/>
                          <a:ea typeface="ＭＳ Ｐゴシック"/>
                        </a:defRPr>
                      </a:lvl8pPr>
                      <a:lvl9pPr marL="3866449" algn="l" defTabSz="483306" rtl="0" eaLnBrk="1" latinLnBrk="0" hangingPunct="1">
                        <a:defRPr kumimoji="1" sz="1900" kern="1200">
                          <a:solidFill>
                            <a:schemeClr val="dk1"/>
                          </a:solidFill>
                          <a:latin typeface="Arial"/>
                          <a:ea typeface="ＭＳ Ｐゴシック"/>
                        </a:defRPr>
                      </a:lvl9pPr>
                    </a:lstStyle>
                    <a:p>
                      <a:pPr marL="171450" marR="0" lvl="0" indent="-171450" algn="just" defTabSz="914400" rtl="0" eaLnBrk="1" fontAlgn="ctr" latinLnBrk="0" hangingPunct="1">
                        <a:lnSpc>
                          <a:spcPct val="100000"/>
                        </a:lnSpc>
                        <a:spcBef>
                          <a:spcPts val="0"/>
                        </a:spcBef>
                        <a:spcAft>
                          <a:spcPts val="0"/>
                        </a:spcAft>
                        <a:buClrTx/>
                        <a:buSzTx/>
                        <a:buFont typeface="Wingdings" panose="05000000000000000000" pitchFamily="2" charset="2"/>
                        <a:buChar char="ü"/>
                        <a:tabLst/>
                        <a:defRPr/>
                      </a:pPr>
                      <a:r>
                        <a:rPr lang="en-US" altLang="ja-JP" sz="1200" b="0" dirty="0" smtClean="0">
                          <a:solidFill>
                            <a:schemeClr val="tx1"/>
                          </a:solidFill>
                          <a:latin typeface="Arial Narrow" panose="020B0606020202030204" pitchFamily="34" charset="0"/>
                          <a:ea typeface="Meiryo UI" panose="020B0604030504040204" pitchFamily="34" charset="-128"/>
                          <a:cs typeface="Arial" panose="020B0604020202020204" pitchFamily="34" charset="0"/>
                        </a:rPr>
                        <a:t>Users</a:t>
                      </a:r>
                      <a:r>
                        <a:rPr lang="en-US" altLang="ja-JP" sz="1200" b="0" baseline="0" dirty="0" smtClean="0">
                          <a:solidFill>
                            <a:schemeClr val="tx1"/>
                          </a:solidFill>
                          <a:latin typeface="Arial Narrow" panose="020B0606020202030204" pitchFamily="34" charset="0"/>
                          <a:ea typeface="Meiryo UI" panose="020B0604030504040204" pitchFamily="34" charset="-128"/>
                          <a:cs typeface="Arial" panose="020B0604020202020204" pitchFamily="34" charset="0"/>
                        </a:rPr>
                        <a:t> can check the list of historical transactions ( Users can refer to the reference number on FX Web )</a:t>
                      </a:r>
                      <a:endParaRPr lang="en-US" altLang="ja-JP" sz="1200" b="0" dirty="0" smtClean="0">
                        <a:solidFill>
                          <a:schemeClr val="tx1"/>
                        </a:solidFill>
                        <a:latin typeface="Arial Narrow" panose="020B0606020202030204" pitchFamily="34" charset="0"/>
                        <a:ea typeface="Meiryo UI" panose="020B0604030504040204" pitchFamily="34" charset="-128"/>
                        <a:cs typeface="Arial" panose="020B0604020202020204" pitchFamily="34" charset="0"/>
                      </a:endParaRPr>
                    </a:p>
                  </a:txBody>
                  <a:tcPr marL="128378" marR="128378" marT="0" marB="0" anchor="ctr">
                    <a:lnL w="12700" cmpd="sng">
                      <a:noFill/>
                    </a:lnL>
                    <a:lnR w="12700" cmpd="sng">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DDEC"/>
                    </a:solidFill>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nvPr>
        </p:nvGraphicFramePr>
        <p:xfrm>
          <a:off x="503301" y="4597762"/>
          <a:ext cx="8517830" cy="1150922"/>
        </p:xfrm>
        <a:graphic>
          <a:graphicData uri="http://schemas.openxmlformats.org/drawingml/2006/table">
            <a:tbl>
              <a:tblPr firstRow="1" bandRow="1">
                <a:tableStyleId>{B301B821-A1FF-4177-AEE7-76D212191A09}</a:tableStyleId>
              </a:tblPr>
              <a:tblGrid>
                <a:gridCol w="1704733">
                  <a:extLst>
                    <a:ext uri="{9D8B030D-6E8A-4147-A177-3AD203B41FA5}">
                      <a16:colId xmlns:a16="http://schemas.microsoft.com/office/drawing/2014/main" val="2162189946"/>
                    </a:ext>
                  </a:extLst>
                </a:gridCol>
                <a:gridCol w="6813097">
                  <a:extLst>
                    <a:ext uri="{9D8B030D-6E8A-4147-A177-3AD203B41FA5}">
                      <a16:colId xmlns:a16="http://schemas.microsoft.com/office/drawing/2014/main" val="1588994015"/>
                    </a:ext>
                  </a:extLst>
                </a:gridCol>
              </a:tblGrid>
              <a:tr h="254629">
                <a:tc>
                  <a:txBody>
                    <a:bodyPr/>
                    <a:lstStyle/>
                    <a:p>
                      <a:r>
                        <a:rPr lang="en-US" sz="1100" dirty="0" smtClean="0"/>
                        <a:t>Function</a:t>
                      </a:r>
                      <a:endParaRPr lang="en-SG" sz="1100" dirty="0"/>
                    </a:p>
                  </a:txBody>
                  <a:tcPr marL="81481" marR="81481" marT="40741" marB="4074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100" dirty="0" smtClean="0"/>
                        <a:t>Opening time of FX</a:t>
                      </a:r>
                      <a:r>
                        <a:rPr lang="en-US" sz="1100" baseline="0" dirty="0" smtClean="0"/>
                        <a:t> Web service</a:t>
                      </a:r>
                      <a:endParaRPr lang="en-SG" sz="1100" dirty="0"/>
                    </a:p>
                  </a:txBody>
                  <a:tcPr marL="81481" marR="81481" marT="40741" marB="4074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12007013"/>
                  </a:ext>
                </a:extLst>
              </a:tr>
              <a:tr h="624689">
                <a:tc>
                  <a:txBody>
                    <a:bodyPr/>
                    <a:lstStyle/>
                    <a:p>
                      <a:r>
                        <a:rPr lang="en-SG" sz="1200" dirty="0" smtClean="0">
                          <a:solidFill>
                            <a:srgbClr val="000000"/>
                          </a:solidFill>
                          <a:latin typeface="Arial Narrow" panose="020B0606020202030204" pitchFamily="34" charset="0"/>
                        </a:rPr>
                        <a:t>FX Transaction </a:t>
                      </a:r>
                      <a:endParaRPr lang="en-SG" sz="1100" dirty="0"/>
                    </a:p>
                  </a:txBody>
                  <a:tcPr marL="81481" marR="81481" marT="40741" marB="4074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SG" sz="1200" dirty="0" smtClean="0">
                          <a:solidFill>
                            <a:srgbClr val="000000"/>
                          </a:solidFill>
                          <a:latin typeface="Arial Narrow" panose="020B0606020202030204" pitchFamily="34" charset="0"/>
                        </a:rPr>
                        <a:t>Weekdays 8</a:t>
                      </a:r>
                      <a:r>
                        <a:rPr lang="en-SG" sz="1200" dirty="0" smtClean="0">
                          <a:solidFill>
                            <a:srgbClr val="000000"/>
                          </a:solidFill>
                          <a:latin typeface="Arial Narrow" panose="020B0606020202030204" pitchFamily="34" charset="0"/>
                          <a:ea typeface="ＭＳ Ｐゴシック" panose="020B0600070205080204" pitchFamily="50" charset="-128"/>
                        </a:rPr>
                        <a:t>：30～17：00 *</a:t>
                      </a:r>
                    </a:p>
                    <a:p>
                      <a:pPr marL="0" marR="0" lvl="0" indent="0" algn="l" defTabSz="483306" rtl="0" eaLnBrk="1" fontAlgn="auto" latinLnBrk="0" hangingPunct="1">
                        <a:lnSpc>
                          <a:spcPct val="100000"/>
                        </a:lnSpc>
                        <a:spcBef>
                          <a:spcPts val="0"/>
                        </a:spcBef>
                        <a:spcAft>
                          <a:spcPts val="0"/>
                        </a:spcAft>
                        <a:buClrTx/>
                        <a:buSzTx/>
                        <a:buFontTx/>
                        <a:buNone/>
                        <a:tabLst/>
                        <a:defRPr/>
                      </a:pPr>
                      <a:r>
                        <a:rPr lang="en-SG" sz="1100" dirty="0" smtClean="0">
                          <a:solidFill>
                            <a:srgbClr val="000000"/>
                          </a:solidFill>
                          <a:latin typeface="Arial Narrow" panose="020B0606020202030204" pitchFamily="34" charset="0"/>
                          <a:ea typeface="ＭＳ Ｐゴシック" panose="020B0600070205080204" pitchFamily="50" charset="-128"/>
                        </a:rPr>
                        <a:t>*</a:t>
                      </a:r>
                      <a:r>
                        <a:rPr lang="en-SG" sz="1100" b="1" u="sng" dirty="0" smtClean="0">
                          <a:solidFill>
                            <a:srgbClr val="000000"/>
                          </a:solidFill>
                          <a:latin typeface="Arial Narrow" panose="020B0606020202030204" pitchFamily="34" charset="0"/>
                          <a:ea typeface="ＭＳ Ｐゴシック" panose="020B0600070205080204" pitchFamily="50" charset="-128"/>
                        </a:rPr>
                        <a:t>Exclude value same day transaction (</a:t>
                      </a:r>
                      <a:r>
                        <a:rPr lang="en-SG" sz="1100" b="1" u="sng" dirty="0" smtClean="0">
                          <a:solidFill>
                            <a:schemeClr val="tx2">
                              <a:lumMod val="60000"/>
                              <a:lumOff val="40000"/>
                            </a:schemeClr>
                          </a:solidFill>
                          <a:latin typeface="Arial Narrow" panose="020B0606020202030204" pitchFamily="34" charset="0"/>
                          <a:ea typeface="ＭＳ Ｐゴシック" panose="020B0600070205080204" pitchFamily="50" charset="-128"/>
                        </a:rPr>
                        <a:t>Value Same day transaction will be available until 11:00AM in the FX Web)</a:t>
                      </a:r>
                    </a:p>
                    <a:p>
                      <a:pPr marL="0" marR="0" lvl="0" indent="0" algn="l" defTabSz="483306" rtl="0" eaLnBrk="1" fontAlgn="auto" latinLnBrk="0" hangingPunct="1">
                        <a:lnSpc>
                          <a:spcPct val="100000"/>
                        </a:lnSpc>
                        <a:spcBef>
                          <a:spcPts val="0"/>
                        </a:spcBef>
                        <a:spcAft>
                          <a:spcPts val="0"/>
                        </a:spcAft>
                        <a:buClrTx/>
                        <a:buSzTx/>
                        <a:buFontTx/>
                        <a:buNone/>
                        <a:tabLst/>
                        <a:defRPr/>
                      </a:pPr>
                      <a:r>
                        <a:rPr lang="en-SG" sz="1200" dirty="0" smtClean="0">
                          <a:solidFill>
                            <a:srgbClr val="000000"/>
                          </a:solidFill>
                          <a:latin typeface="Arial Narrow" panose="020B0606020202030204" pitchFamily="34" charset="0"/>
                          <a:ea typeface="ＭＳ Ｐゴシック" panose="020B0600070205080204" pitchFamily="50" charset="-128"/>
                        </a:rPr>
                        <a:t>Above service hour is subject to change without prior notice	</a:t>
                      </a:r>
                      <a:endParaRPr lang="en-SG" sz="1100" dirty="0">
                        <a:latin typeface="Arial Narrow" panose="020B0606020202030204" pitchFamily="34" charset="0"/>
                      </a:endParaRPr>
                    </a:p>
                  </a:txBody>
                  <a:tcPr marL="81481" marR="81481" marT="40741" marB="4074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9453327"/>
                  </a:ext>
                </a:extLst>
              </a:tr>
              <a:tr h="271604">
                <a:tc>
                  <a:txBody>
                    <a:bodyPr/>
                    <a:lstStyle/>
                    <a:p>
                      <a:r>
                        <a:rPr lang="en-SG" sz="1200" dirty="0" smtClean="0">
                          <a:solidFill>
                            <a:srgbClr val="000000"/>
                          </a:solidFill>
                          <a:latin typeface="Arial Narrow" panose="020B0606020202030204" pitchFamily="34" charset="0"/>
                          <a:ea typeface="ＭＳ Ｐゴシック" panose="020B0600070205080204" pitchFamily="50" charset="-128"/>
                        </a:rPr>
                        <a:t>Inquiry /Setting</a:t>
                      </a:r>
                      <a:endParaRPr lang="en-SG" sz="1100" dirty="0"/>
                    </a:p>
                  </a:txBody>
                  <a:tcPr marL="81481" marR="81481" marT="40741" marB="4074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SG" sz="1200" dirty="0" smtClean="0">
                          <a:solidFill>
                            <a:srgbClr val="000000"/>
                          </a:solidFill>
                          <a:latin typeface="Arial Narrow" panose="020B0606020202030204" pitchFamily="34" charset="0"/>
                          <a:ea typeface="ＭＳ Ｐゴシック" panose="020B0600070205080204" pitchFamily="50" charset="-128"/>
                        </a:rPr>
                        <a:t>Weekdays 7：00～23：00 Saturday 7：00～21：00</a:t>
                      </a:r>
                    </a:p>
                  </a:txBody>
                  <a:tcPr marL="81481" marR="81481" marT="40741" marB="4074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32888332"/>
                  </a:ext>
                </a:extLst>
              </a:tr>
            </a:tbl>
          </a:graphicData>
        </a:graphic>
      </p:graphicFrame>
      <p:sp>
        <p:nvSpPr>
          <p:cNvPr id="6" name="Rectangle 5"/>
          <p:cNvSpPr/>
          <p:nvPr/>
        </p:nvSpPr>
        <p:spPr>
          <a:xfrm>
            <a:off x="1480949" y="5889675"/>
            <a:ext cx="6488604" cy="578533"/>
          </a:xfrm>
          <a:prstGeom prst="rect">
            <a:avLst/>
          </a:prstGeom>
          <a:ln>
            <a:no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ctr"/>
          <a:lstStyle/>
          <a:p>
            <a:r>
              <a:rPr lang="en-SG" sz="1069" dirty="0">
                <a:solidFill>
                  <a:srgbClr val="FF0000"/>
                </a:solidFill>
                <a:latin typeface="Arial Narrow" panose="020B0606020202030204" pitchFamily="34" charset="0"/>
                <a:cs typeface="Arial" panose="020B0604020202020204" pitchFamily="34" charset="0"/>
              </a:rPr>
              <a:t>Notes</a:t>
            </a:r>
          </a:p>
          <a:p>
            <a:pPr marL="152779" indent="-152779">
              <a:buFont typeface="Wingdings" panose="05000000000000000000" pitchFamily="2" charset="2"/>
              <a:buChar char="§"/>
            </a:pPr>
            <a:r>
              <a:rPr lang="en-US" altLang="ja-JP" sz="1069" dirty="0">
                <a:solidFill>
                  <a:srgbClr val="000000"/>
                </a:solidFill>
                <a:latin typeface="Arial Narrow" panose="020B0606020202030204" pitchFamily="34" charset="0"/>
                <a:cs typeface="Arial" panose="020B0604020202020204" pitchFamily="34" charset="0"/>
              </a:rPr>
              <a:t>The customer</a:t>
            </a:r>
            <a:r>
              <a:rPr lang="en-US" sz="1069" dirty="0">
                <a:solidFill>
                  <a:srgbClr val="000000"/>
                </a:solidFill>
                <a:latin typeface="Arial Narrow" panose="020B0606020202030204" pitchFamily="34" charset="0"/>
                <a:cs typeface="Arial" panose="020B0604020202020204" pitchFamily="34" charset="0"/>
              </a:rPr>
              <a:t> needs </a:t>
            </a:r>
            <a:r>
              <a:rPr lang="en-US" sz="1069" dirty="0">
                <a:solidFill>
                  <a:srgbClr val="000000"/>
                </a:solidFill>
                <a:latin typeface="Arial Narrow" panose="020B0606020202030204" pitchFamily="34" charset="0"/>
                <a:cs typeface="Arial" panose="020B0604020202020204" pitchFamily="34" charset="0"/>
              </a:rPr>
              <a:t>to apply with documents to add online FX service.</a:t>
            </a:r>
            <a:endParaRPr lang="en-SG" sz="1069" dirty="0">
              <a:solidFill>
                <a:srgbClr val="000000"/>
              </a:solidFill>
              <a:latin typeface="Arial Narrow" panose="020B0606020202030204" pitchFamily="34" charset="0"/>
              <a:cs typeface="Arial" panose="020B0604020202020204" pitchFamily="34" charset="0"/>
            </a:endParaRPr>
          </a:p>
          <a:p>
            <a:pPr marL="152779" indent="-152779">
              <a:buFont typeface="Wingdings" panose="05000000000000000000" pitchFamily="2" charset="2"/>
              <a:buChar char="§"/>
            </a:pPr>
            <a:r>
              <a:rPr lang="en-SG" sz="1069" i="1" u="sng" dirty="0">
                <a:solidFill>
                  <a:srgbClr val="000000"/>
                </a:solidFill>
                <a:latin typeface="Arial Narrow" panose="020B0606020202030204" pitchFamily="34" charset="0"/>
                <a:cs typeface="Arial" panose="020B0604020202020204" pitchFamily="34" charset="0"/>
              </a:rPr>
              <a:t>For </a:t>
            </a:r>
            <a:r>
              <a:rPr lang="en-SG" sz="1069" i="1" u="sng" dirty="0">
                <a:solidFill>
                  <a:srgbClr val="000000"/>
                </a:solidFill>
                <a:latin typeface="Arial Narrow" panose="020B0606020202030204" pitchFamily="34" charset="0"/>
                <a:cs typeface="Arial" panose="020B0604020202020204" pitchFamily="34" charset="0"/>
              </a:rPr>
              <a:t>FX transactions done </a:t>
            </a:r>
            <a:r>
              <a:rPr lang="en-SG" sz="1069" i="1" u="sng" dirty="0">
                <a:solidFill>
                  <a:srgbClr val="000000"/>
                </a:solidFill>
                <a:latin typeface="Arial Narrow" panose="020B0606020202030204" pitchFamily="34" charset="0"/>
                <a:cs typeface="Arial" panose="020B0604020202020204" pitchFamily="34" charset="0"/>
              </a:rPr>
              <a:t>after </a:t>
            </a:r>
            <a:r>
              <a:rPr lang="en-SG" sz="1069" i="1" u="sng" dirty="0">
                <a:solidFill>
                  <a:srgbClr val="000000"/>
                </a:solidFill>
                <a:latin typeface="Arial Narrow" panose="020B0606020202030204" pitchFamily="34" charset="0"/>
                <a:cs typeface="Arial" panose="020B0604020202020204" pitchFamily="34" charset="0"/>
              </a:rPr>
              <a:t>16:00, </a:t>
            </a:r>
            <a:r>
              <a:rPr lang="en-SG" sz="1069" i="1" u="sng" dirty="0">
                <a:solidFill>
                  <a:srgbClr val="000000"/>
                </a:solidFill>
                <a:latin typeface="Arial Narrow" panose="020B0606020202030204" pitchFamily="34" charset="0"/>
                <a:cs typeface="Arial" panose="020B0604020202020204" pitchFamily="34" charset="0"/>
              </a:rPr>
              <a:t>the </a:t>
            </a:r>
            <a:r>
              <a:rPr lang="en-SG" sz="1069" i="1" u="sng" dirty="0">
                <a:solidFill>
                  <a:srgbClr val="000000"/>
                </a:solidFill>
                <a:latin typeface="Arial Narrow" panose="020B0606020202030204" pitchFamily="34" charset="0"/>
                <a:cs typeface="Arial" panose="020B0604020202020204" pitchFamily="34" charset="0"/>
              </a:rPr>
              <a:t>contract date </a:t>
            </a:r>
            <a:r>
              <a:rPr lang="en-SG" sz="1069" i="1" u="sng" dirty="0">
                <a:solidFill>
                  <a:srgbClr val="000000"/>
                </a:solidFill>
                <a:latin typeface="Arial Narrow" panose="020B0606020202030204" pitchFamily="34" charset="0"/>
                <a:cs typeface="Arial" panose="020B0604020202020204" pitchFamily="34" charset="0"/>
              </a:rPr>
              <a:t>will be the next business </a:t>
            </a:r>
            <a:r>
              <a:rPr lang="en-SG" sz="1069" i="1" u="sng" dirty="0">
                <a:solidFill>
                  <a:srgbClr val="000000"/>
                </a:solidFill>
                <a:latin typeface="Arial Narrow" panose="020B0606020202030204" pitchFamily="34" charset="0"/>
                <a:cs typeface="Arial" panose="020B0604020202020204" pitchFamily="34" charset="0"/>
              </a:rPr>
              <a:t>day</a:t>
            </a:r>
          </a:p>
          <a:p>
            <a:pPr marL="152779" indent="-152779">
              <a:buFont typeface="Wingdings" panose="05000000000000000000" pitchFamily="2" charset="2"/>
              <a:buChar char="§"/>
            </a:pPr>
            <a:r>
              <a:rPr lang="en-SG" sz="1069" dirty="0">
                <a:solidFill>
                  <a:srgbClr val="000000"/>
                </a:solidFill>
                <a:latin typeface="Arial Narrow" panose="020B0606020202030204" pitchFamily="34" charset="0"/>
                <a:ea typeface="ＭＳ Ｐゴシック" panose="020B0600070205080204" pitchFamily="50" charset="-128"/>
                <a:cs typeface="Arial" panose="020B0604020202020204" pitchFamily="34" charset="0"/>
              </a:rPr>
              <a:t>Online FX Service can provide FX Forward transactions within 1 Year, also can provide value same day transactions</a:t>
            </a:r>
            <a:endParaRPr lang="en-SG" sz="1069" dirty="0">
              <a:solidFill>
                <a:srgbClr val="000000"/>
              </a:solidFill>
              <a:latin typeface="Arial Narrow" panose="020B0606020202030204" pitchFamily="34" charset="0"/>
              <a:cs typeface="Arial" panose="020B0604020202020204" pitchFamily="34" charset="0"/>
            </a:endParaRPr>
          </a:p>
          <a:p>
            <a:pPr marL="152779" indent="-152779">
              <a:buFont typeface="Wingdings" panose="05000000000000000000" pitchFamily="2" charset="2"/>
              <a:buChar char="§"/>
            </a:pPr>
            <a:r>
              <a:rPr lang="en-SG" sz="1069" dirty="0">
                <a:solidFill>
                  <a:srgbClr val="000000"/>
                </a:solidFill>
                <a:latin typeface="Arial Narrow" panose="020B0606020202030204" pitchFamily="34" charset="0"/>
                <a:cs typeface="Arial" panose="020B0604020202020204" pitchFamily="34" charset="0"/>
              </a:rPr>
              <a:t>Dealing </a:t>
            </a:r>
            <a:r>
              <a:rPr lang="en-SG" sz="1069" dirty="0">
                <a:solidFill>
                  <a:srgbClr val="000000"/>
                </a:solidFill>
                <a:latin typeface="Arial Narrow" panose="020B0606020202030204" pitchFamily="34" charset="0"/>
                <a:cs typeface="Arial" panose="020B0604020202020204" pitchFamily="34" charset="0"/>
              </a:rPr>
              <a:t>FX Forward is subject to bank’s assessment. For your eligibility, please check with the </a:t>
            </a:r>
            <a:r>
              <a:rPr lang="en-SG" sz="1069" dirty="0">
                <a:solidFill>
                  <a:srgbClr val="000000"/>
                </a:solidFill>
                <a:latin typeface="Arial Narrow" panose="020B0606020202030204" pitchFamily="34" charset="0"/>
                <a:cs typeface="Arial" panose="020B0604020202020204" pitchFamily="34" charset="0"/>
              </a:rPr>
              <a:t>branch</a:t>
            </a:r>
            <a:endParaRPr lang="en-SG" sz="1069" dirty="0">
              <a:latin typeface="Arial Narrow" panose="020B0606020202030204" pitchFamily="34" charset="0"/>
              <a:cs typeface="Arial" panose="020B0604020202020204" pitchFamily="34" charset="0"/>
            </a:endParaRPr>
          </a:p>
        </p:txBody>
      </p:sp>
      <p:sp>
        <p:nvSpPr>
          <p:cNvPr id="7" name="Right Arrow 6"/>
          <p:cNvSpPr/>
          <p:nvPr/>
        </p:nvSpPr>
        <p:spPr>
          <a:xfrm>
            <a:off x="4380248" y="3621814"/>
            <a:ext cx="556435" cy="476402"/>
          </a:xfrm>
          <a:prstGeom prst="rightArrow">
            <a:avLst/>
          </a:prstGeom>
          <a:solidFill>
            <a:schemeClr val="bg2"/>
          </a:solidFill>
          <a:ln w="9525">
            <a:solidFill>
              <a:schemeClr val="bg2"/>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472" y="3566811"/>
            <a:ext cx="918822" cy="609763"/>
          </a:xfrm>
          <a:prstGeom prst="rect">
            <a:avLst/>
          </a:prstGeom>
        </p:spPr>
      </p:pic>
      <p:pic>
        <p:nvPicPr>
          <p:cNvPr id="23" name="図 13"/>
          <p:cNvPicPr>
            <a:picLocks noChangeAspect="1"/>
          </p:cNvPicPr>
          <p:nvPr/>
        </p:nvPicPr>
        <p:blipFill>
          <a:blip r:embed="rId3">
            <a:clrChange>
              <a:clrFrom>
                <a:srgbClr val="FFFFFF"/>
              </a:clrFrom>
              <a:clrTo>
                <a:srgbClr val="FFFFFF">
                  <a:alpha val="0"/>
                </a:srgbClr>
              </a:clrTo>
            </a:clrChange>
          </a:blip>
          <a:stretch>
            <a:fillRect/>
          </a:stretch>
        </p:blipFill>
        <p:spPr>
          <a:xfrm>
            <a:off x="1031615" y="3616986"/>
            <a:ext cx="677385" cy="666964"/>
          </a:xfrm>
          <a:prstGeom prst="rect">
            <a:avLst/>
          </a:prstGeom>
        </p:spPr>
      </p:pic>
      <p:sp>
        <p:nvSpPr>
          <p:cNvPr id="4" name="TextBox 3"/>
          <p:cNvSpPr txBox="1"/>
          <p:nvPr/>
        </p:nvSpPr>
        <p:spPr>
          <a:xfrm>
            <a:off x="545763" y="2968956"/>
            <a:ext cx="2771913" cy="284373"/>
          </a:xfrm>
          <a:prstGeom prst="rect">
            <a:avLst/>
          </a:prstGeom>
          <a:noFill/>
        </p:spPr>
        <p:txBody>
          <a:bodyPr wrap="none" rtlCol="0">
            <a:spAutoFit/>
          </a:bodyPr>
          <a:lstStyle/>
          <a:p>
            <a:r>
              <a:rPr lang="en-US" sz="1248" u="sng" dirty="0">
                <a:latin typeface="Arial Narrow" panose="020B0606020202030204" pitchFamily="34" charset="0"/>
                <a:cs typeface="Arial" panose="020B0604020202020204" pitchFamily="34" charset="0"/>
              </a:rPr>
              <a:t>Step1</a:t>
            </a:r>
            <a:r>
              <a:rPr lang="en-US" sz="1248" dirty="0">
                <a:latin typeface="Arial Narrow" panose="020B0606020202030204" pitchFamily="34" charset="0"/>
                <a:cs typeface="Arial" panose="020B0604020202020204" pitchFamily="34" charset="0"/>
              </a:rPr>
              <a:t> Call for the deal and Done FX dealing</a:t>
            </a:r>
            <a:endParaRPr lang="en-SG" sz="1248" dirty="0">
              <a:latin typeface="Arial Narrow" panose="020B0606020202030204" pitchFamily="34" charset="0"/>
              <a:cs typeface="Arial" panose="020B0604020202020204" pitchFamily="34" charset="0"/>
            </a:endParaRPr>
          </a:p>
        </p:txBody>
      </p:sp>
      <p:sp>
        <p:nvSpPr>
          <p:cNvPr id="25" name="TextBox 24"/>
          <p:cNvSpPr txBox="1"/>
          <p:nvPr/>
        </p:nvSpPr>
        <p:spPr>
          <a:xfrm>
            <a:off x="526376" y="3231682"/>
            <a:ext cx="3116559" cy="284373"/>
          </a:xfrm>
          <a:prstGeom prst="rect">
            <a:avLst/>
          </a:prstGeom>
          <a:noFill/>
        </p:spPr>
        <p:txBody>
          <a:bodyPr wrap="none" rtlCol="0">
            <a:spAutoFit/>
          </a:bodyPr>
          <a:lstStyle/>
          <a:p>
            <a:r>
              <a:rPr lang="en-US" sz="1248" u="sng" dirty="0">
                <a:solidFill>
                  <a:srgbClr val="FF0000"/>
                </a:solidFill>
                <a:latin typeface="Arial Narrow" panose="020B0606020202030204" pitchFamily="34" charset="0"/>
                <a:cs typeface="Arial" panose="020B0604020202020204" pitchFamily="34" charset="0"/>
              </a:rPr>
              <a:t>Step2</a:t>
            </a:r>
            <a:r>
              <a:rPr lang="en-US" sz="1248" dirty="0">
                <a:solidFill>
                  <a:srgbClr val="FF0000"/>
                </a:solidFill>
                <a:latin typeface="Arial Narrow" panose="020B0606020202030204" pitchFamily="34" charset="0"/>
                <a:cs typeface="Arial" panose="020B0604020202020204" pitchFamily="34" charset="0"/>
              </a:rPr>
              <a:t> Need to sign back the Confirmation to Bank</a:t>
            </a:r>
            <a:endParaRPr lang="en-SG" sz="1248" dirty="0">
              <a:solidFill>
                <a:srgbClr val="FF0000"/>
              </a:solidFill>
              <a:latin typeface="Arial Narrow" panose="020B0606020202030204" pitchFamily="34" charset="0"/>
              <a:cs typeface="Arial" panose="020B0604020202020204" pitchFamily="34" charset="0"/>
            </a:endParaRPr>
          </a:p>
        </p:txBody>
      </p:sp>
      <p:sp>
        <p:nvSpPr>
          <p:cNvPr id="8" name="Left-Right Arrow 7"/>
          <p:cNvSpPr/>
          <p:nvPr/>
        </p:nvSpPr>
        <p:spPr>
          <a:xfrm>
            <a:off x="1782552" y="3957974"/>
            <a:ext cx="1106718" cy="217330"/>
          </a:xfrm>
          <a:prstGeom prst="leftRightArrow">
            <a:avLst/>
          </a:prstGeom>
          <a:solidFill>
            <a:schemeClr val="accent1">
              <a:lumMod val="60000"/>
              <a:lumOff val="40000"/>
            </a:schemeClr>
          </a:solidFill>
          <a:ln w="9525">
            <a:solidFill>
              <a:schemeClr val="bg2"/>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ndParaRPr>
          </a:p>
        </p:txBody>
      </p:sp>
      <p:pic>
        <p:nvPicPr>
          <p:cNvPr id="22" name="図 12"/>
          <p:cNvPicPr>
            <a:picLocks noChangeAspect="1"/>
          </p:cNvPicPr>
          <p:nvPr/>
        </p:nvPicPr>
        <p:blipFill>
          <a:blip r:embed="rId4">
            <a:clrChange>
              <a:clrFrom>
                <a:srgbClr val="FFFFFF"/>
              </a:clrFrom>
              <a:clrTo>
                <a:srgbClr val="FFFFFF">
                  <a:alpha val="0"/>
                </a:srgbClr>
              </a:clrTo>
            </a:clrChange>
          </a:blip>
          <a:stretch>
            <a:fillRect/>
          </a:stretch>
        </p:blipFill>
        <p:spPr>
          <a:xfrm>
            <a:off x="2230967" y="3570430"/>
            <a:ext cx="234115" cy="380801"/>
          </a:xfrm>
          <a:prstGeom prst="rect">
            <a:avLst/>
          </a:prstGeom>
        </p:spPr>
      </p:pic>
      <p:sp>
        <p:nvSpPr>
          <p:cNvPr id="27" name="TextBox 26"/>
          <p:cNvSpPr txBox="1"/>
          <p:nvPr/>
        </p:nvSpPr>
        <p:spPr>
          <a:xfrm>
            <a:off x="4869380" y="2974804"/>
            <a:ext cx="3180679" cy="284373"/>
          </a:xfrm>
          <a:prstGeom prst="rect">
            <a:avLst/>
          </a:prstGeom>
          <a:noFill/>
        </p:spPr>
        <p:txBody>
          <a:bodyPr wrap="none" rtlCol="0">
            <a:spAutoFit/>
          </a:bodyPr>
          <a:lstStyle/>
          <a:p>
            <a:r>
              <a:rPr lang="en-US" sz="1248" dirty="0">
                <a:latin typeface="Arial Narrow" panose="020B0606020202030204" pitchFamily="34" charset="0"/>
                <a:cs typeface="Arial" panose="020B0604020202020204" pitchFamily="34" charset="0"/>
              </a:rPr>
              <a:t>Done FX dealing and Confirm through one platform</a:t>
            </a:r>
            <a:endParaRPr lang="en-SG" sz="1248" dirty="0">
              <a:latin typeface="Arial Narrow" panose="020B0606020202030204" pitchFamily="34" charset="0"/>
              <a:cs typeface="Arial" panose="020B0604020202020204" pitchFamily="34" charset="0"/>
            </a:endParaRPr>
          </a:p>
        </p:txBody>
      </p:sp>
      <p:pic>
        <p:nvPicPr>
          <p:cNvPr id="32" name="図 15"/>
          <p:cNvPicPr>
            <a:picLocks noChangeAspect="1"/>
          </p:cNvPicPr>
          <p:nvPr/>
        </p:nvPicPr>
        <p:blipFill>
          <a:blip r:embed="rId5">
            <a:clrChange>
              <a:clrFrom>
                <a:srgbClr val="FFFFFF"/>
              </a:clrFrom>
              <a:clrTo>
                <a:srgbClr val="FFFFFF">
                  <a:alpha val="0"/>
                </a:srgbClr>
              </a:clrTo>
            </a:clrChange>
          </a:blip>
          <a:stretch>
            <a:fillRect/>
          </a:stretch>
        </p:blipFill>
        <p:spPr>
          <a:xfrm>
            <a:off x="3021943" y="3614341"/>
            <a:ext cx="638274" cy="633195"/>
          </a:xfrm>
          <a:prstGeom prst="rect">
            <a:avLst/>
          </a:prstGeom>
        </p:spPr>
      </p:pic>
      <p:sp>
        <p:nvSpPr>
          <p:cNvPr id="13" name="Rounded Rectangular Callout 12"/>
          <p:cNvSpPr/>
          <p:nvPr/>
        </p:nvSpPr>
        <p:spPr>
          <a:xfrm>
            <a:off x="6759321" y="3643566"/>
            <a:ext cx="1679537" cy="649246"/>
          </a:xfrm>
          <a:prstGeom prst="wedgeRoundRectCallout">
            <a:avLst>
              <a:gd name="adj1" fmla="val -60019"/>
              <a:gd name="adj2" fmla="val -26840"/>
              <a:gd name="adj3" fmla="val 16667"/>
            </a:avLst>
          </a:prstGeom>
          <a:solidFill>
            <a:schemeClr val="accent1"/>
          </a:solidFill>
          <a:ln w="9525">
            <a:solidFill>
              <a:schemeClr val="accent1">
                <a:lumMod val="50000"/>
              </a:schemeClr>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marL="152779" indent="-152779">
              <a:buFont typeface="Arial" panose="020B0604020202020204" pitchFamily="34" charset="0"/>
              <a:buChar char="•"/>
            </a:pPr>
            <a:r>
              <a:rPr lang="en-US" sz="1248" dirty="0">
                <a:solidFill>
                  <a:schemeClr val="tx1"/>
                </a:solidFill>
                <a:latin typeface="Arial Narrow" panose="020B0606020202030204" pitchFamily="34" charset="0"/>
              </a:rPr>
              <a:t>Check indication</a:t>
            </a:r>
          </a:p>
          <a:p>
            <a:pPr marL="152779" indent="-152779">
              <a:buFont typeface="Arial" panose="020B0604020202020204" pitchFamily="34" charset="0"/>
              <a:buChar char="•"/>
            </a:pPr>
            <a:r>
              <a:rPr lang="en-US" sz="1248" dirty="0">
                <a:solidFill>
                  <a:schemeClr val="tx1"/>
                </a:solidFill>
                <a:latin typeface="Arial Narrow" panose="020B0606020202030204" pitchFamily="34" charset="0"/>
              </a:rPr>
              <a:t>Done FX dealing</a:t>
            </a:r>
          </a:p>
          <a:p>
            <a:pPr marL="152779" indent="-152779">
              <a:buFont typeface="Arial" panose="020B0604020202020204" pitchFamily="34" charset="0"/>
              <a:buChar char="•"/>
            </a:pPr>
            <a:r>
              <a:rPr lang="en-US" sz="1248" dirty="0">
                <a:solidFill>
                  <a:schemeClr val="tx1"/>
                </a:solidFill>
                <a:latin typeface="Arial Narrow" panose="020B0606020202030204" pitchFamily="34" charset="0"/>
              </a:rPr>
              <a:t>Confirm the deal</a:t>
            </a:r>
            <a:endParaRPr lang="en-SG" sz="1248" dirty="0">
              <a:solidFill>
                <a:schemeClr val="tx1"/>
              </a:solidFill>
              <a:latin typeface="Arial Narrow" panose="020B0606020202030204" pitchFamily="34" charset="0"/>
            </a:endParaRPr>
          </a:p>
        </p:txBody>
      </p:sp>
      <p:sp>
        <p:nvSpPr>
          <p:cNvPr id="35" name="TextBox 34"/>
          <p:cNvSpPr txBox="1"/>
          <p:nvPr/>
        </p:nvSpPr>
        <p:spPr>
          <a:xfrm>
            <a:off x="4866743" y="3243970"/>
            <a:ext cx="3139001" cy="284373"/>
          </a:xfrm>
          <a:prstGeom prst="rect">
            <a:avLst/>
          </a:prstGeom>
          <a:noFill/>
        </p:spPr>
        <p:txBody>
          <a:bodyPr wrap="none" rtlCol="0">
            <a:spAutoFit/>
          </a:bodyPr>
          <a:lstStyle/>
          <a:p>
            <a:r>
              <a:rPr lang="en-US" sz="1248" dirty="0">
                <a:solidFill>
                  <a:srgbClr val="FF0000"/>
                </a:solidFill>
                <a:latin typeface="Arial Narrow" panose="020B0606020202030204" pitchFamily="34" charset="0"/>
                <a:cs typeface="Arial" panose="020B0604020202020204" pitchFamily="34" charset="0"/>
              </a:rPr>
              <a:t>Do not need to sign back the Confirmation to Bank</a:t>
            </a:r>
            <a:endParaRPr lang="en-SG" sz="1248" dirty="0">
              <a:solidFill>
                <a:srgbClr val="FF0000"/>
              </a:solidFill>
              <a:latin typeface="Arial Narrow" panose="020B0606020202030204" pitchFamily="34" charset="0"/>
              <a:cs typeface="Arial" panose="020B0604020202020204" pitchFamily="34" charset="0"/>
            </a:endParaRPr>
          </a:p>
        </p:txBody>
      </p:sp>
      <p:sp>
        <p:nvSpPr>
          <p:cNvPr id="14" name="TextBox 13"/>
          <p:cNvSpPr txBox="1"/>
          <p:nvPr/>
        </p:nvSpPr>
        <p:spPr>
          <a:xfrm>
            <a:off x="1189492" y="4267983"/>
            <a:ext cx="518061" cy="339195"/>
          </a:xfrm>
          <a:prstGeom prst="rect">
            <a:avLst/>
          </a:prstGeom>
          <a:noFill/>
        </p:spPr>
        <p:txBody>
          <a:bodyPr wrap="square" rtlCol="0">
            <a:spAutoFit/>
          </a:bodyPr>
          <a:lstStyle/>
          <a:p>
            <a:r>
              <a:rPr lang="en-US" sz="1604" dirty="0">
                <a:latin typeface="Arial Narrow" panose="020B0606020202030204" pitchFamily="34" charset="0"/>
              </a:rPr>
              <a:t>You</a:t>
            </a:r>
            <a:endParaRPr lang="en-SG" sz="1604" dirty="0">
              <a:latin typeface="Arial Narrow" panose="020B0606020202030204" pitchFamily="34" charset="0"/>
            </a:endParaRPr>
          </a:p>
        </p:txBody>
      </p:sp>
      <p:sp>
        <p:nvSpPr>
          <p:cNvPr id="37" name="TextBox 36"/>
          <p:cNvSpPr txBox="1"/>
          <p:nvPr/>
        </p:nvSpPr>
        <p:spPr>
          <a:xfrm>
            <a:off x="3072925" y="4274264"/>
            <a:ext cx="706987" cy="339195"/>
          </a:xfrm>
          <a:prstGeom prst="rect">
            <a:avLst/>
          </a:prstGeom>
          <a:noFill/>
        </p:spPr>
        <p:txBody>
          <a:bodyPr wrap="square" rtlCol="0">
            <a:spAutoFit/>
          </a:bodyPr>
          <a:lstStyle/>
          <a:p>
            <a:r>
              <a:rPr lang="en-US" sz="1604" dirty="0">
                <a:latin typeface="Arial Narrow" panose="020B0606020202030204" pitchFamily="34" charset="0"/>
              </a:rPr>
              <a:t>Bank</a:t>
            </a:r>
            <a:endParaRPr lang="en-SG" sz="1604" dirty="0">
              <a:latin typeface="Arial Narrow" panose="020B0606020202030204" pitchFamily="34" charset="0"/>
            </a:endParaRPr>
          </a:p>
        </p:txBody>
      </p:sp>
      <p:sp>
        <p:nvSpPr>
          <p:cNvPr id="38" name="TextBox 37"/>
          <p:cNvSpPr txBox="1"/>
          <p:nvPr/>
        </p:nvSpPr>
        <p:spPr>
          <a:xfrm>
            <a:off x="5466890" y="4247535"/>
            <a:ext cx="1049326" cy="339195"/>
          </a:xfrm>
          <a:prstGeom prst="rect">
            <a:avLst/>
          </a:prstGeom>
          <a:noFill/>
        </p:spPr>
        <p:txBody>
          <a:bodyPr wrap="square" rtlCol="0">
            <a:spAutoFit/>
          </a:bodyPr>
          <a:lstStyle/>
          <a:p>
            <a:r>
              <a:rPr lang="en-US" sz="1604" dirty="0">
                <a:latin typeface="Arial Narrow" panose="020B0606020202030204" pitchFamily="34" charset="0"/>
              </a:rPr>
              <a:t>You/User</a:t>
            </a:r>
            <a:endParaRPr lang="en-SG" sz="1604" dirty="0">
              <a:latin typeface="Arial Narrow" panose="020B0606020202030204" pitchFamily="34" charset="0"/>
            </a:endParaRPr>
          </a:p>
        </p:txBody>
      </p:sp>
      <p:sp>
        <p:nvSpPr>
          <p:cNvPr id="15" name="TextBox 14"/>
          <p:cNvSpPr txBox="1"/>
          <p:nvPr/>
        </p:nvSpPr>
        <p:spPr>
          <a:xfrm>
            <a:off x="399092" y="2730445"/>
            <a:ext cx="2354625" cy="284373"/>
          </a:xfrm>
          <a:prstGeom prst="rect">
            <a:avLst/>
          </a:prstGeom>
          <a:noFill/>
        </p:spPr>
        <p:txBody>
          <a:bodyPr wrap="square" rtlCol="0">
            <a:spAutoFit/>
          </a:bodyPr>
          <a:lstStyle/>
          <a:p>
            <a:r>
              <a:rPr lang="en-US" altLang="ja-JP" sz="1248" b="1" dirty="0">
                <a:latin typeface="Arial Narrow" panose="020B0606020202030204" pitchFamily="34" charset="0"/>
              </a:rPr>
              <a:t>【</a:t>
            </a:r>
            <a:r>
              <a:rPr lang="en-US" sz="1248" b="1" dirty="0">
                <a:latin typeface="Arial Narrow" panose="020B0606020202030204" pitchFamily="34" charset="0"/>
              </a:rPr>
              <a:t>New workflow for FX dealing</a:t>
            </a:r>
            <a:r>
              <a:rPr lang="en-US" altLang="ja-JP" sz="1248" b="1" dirty="0">
                <a:latin typeface="Arial Narrow" panose="020B0606020202030204" pitchFamily="34" charset="0"/>
              </a:rPr>
              <a:t>】</a:t>
            </a:r>
            <a:endParaRPr lang="en-SG" sz="1248" b="1" dirty="0">
              <a:latin typeface="Arial Narrow" panose="020B0606020202030204" pitchFamily="34" charset="0"/>
            </a:endParaRPr>
          </a:p>
        </p:txBody>
      </p:sp>
      <p:pic>
        <p:nvPicPr>
          <p:cNvPr id="42" name="図 22"/>
          <p:cNvPicPr>
            <a:picLocks noChangeAspect="1"/>
          </p:cNvPicPr>
          <p:nvPr/>
        </p:nvPicPr>
        <p:blipFill>
          <a:blip r:embed="rId6">
            <a:clrChange>
              <a:clrFrom>
                <a:srgbClr val="FFFFFF"/>
              </a:clrFrom>
              <a:clrTo>
                <a:srgbClr val="FFFFFF">
                  <a:alpha val="0"/>
                </a:srgbClr>
              </a:clrTo>
            </a:clrChange>
          </a:blip>
          <a:stretch>
            <a:fillRect/>
          </a:stretch>
        </p:blipFill>
        <p:spPr>
          <a:xfrm>
            <a:off x="2188588" y="4158416"/>
            <a:ext cx="303324" cy="403761"/>
          </a:xfrm>
          <a:prstGeom prst="rect">
            <a:avLst/>
          </a:prstGeom>
        </p:spPr>
      </p:pic>
      <p:pic>
        <p:nvPicPr>
          <p:cNvPr id="43" name="図 18"/>
          <p:cNvPicPr>
            <a:picLocks noChangeAspect="1"/>
          </p:cNvPicPr>
          <p:nvPr/>
        </p:nvPicPr>
        <p:blipFill>
          <a:blip r:embed="rId7">
            <a:clrChange>
              <a:clrFrom>
                <a:srgbClr val="FFFFFF"/>
              </a:clrFrom>
              <a:clrTo>
                <a:srgbClr val="FFFFFF">
                  <a:alpha val="0"/>
                </a:srgbClr>
              </a:clrTo>
            </a:clrChange>
          </a:blip>
          <a:stretch>
            <a:fillRect/>
          </a:stretch>
        </p:blipFill>
        <p:spPr>
          <a:xfrm rot="5400000" flipH="1">
            <a:off x="2408978" y="4232491"/>
            <a:ext cx="233245" cy="225676"/>
          </a:xfrm>
          <a:prstGeom prst="rect">
            <a:avLst/>
          </a:prstGeom>
        </p:spPr>
      </p:pic>
      <p:graphicFrame>
        <p:nvGraphicFramePr>
          <p:cNvPr id="28" name="表 5"/>
          <p:cNvGraphicFramePr>
            <a:graphicFrameLocks noGrp="1"/>
          </p:cNvGraphicFramePr>
          <p:nvPr>
            <p:extLst/>
          </p:nvPr>
        </p:nvGraphicFramePr>
        <p:xfrm>
          <a:off x="515463" y="2154231"/>
          <a:ext cx="8505669" cy="611798"/>
        </p:xfrm>
        <a:graphic>
          <a:graphicData uri="http://schemas.openxmlformats.org/drawingml/2006/table">
            <a:tbl>
              <a:tblPr firstRow="1" bandRow="1"/>
              <a:tblGrid>
                <a:gridCol w="1064661">
                  <a:extLst>
                    <a:ext uri="{9D8B030D-6E8A-4147-A177-3AD203B41FA5}">
                      <a16:colId xmlns:a16="http://schemas.microsoft.com/office/drawing/2014/main" val="20000"/>
                    </a:ext>
                  </a:extLst>
                </a:gridCol>
                <a:gridCol w="7441008">
                  <a:extLst>
                    <a:ext uri="{9D8B030D-6E8A-4147-A177-3AD203B41FA5}">
                      <a16:colId xmlns:a16="http://schemas.microsoft.com/office/drawing/2014/main" val="20001"/>
                    </a:ext>
                  </a:extLst>
                </a:gridCol>
              </a:tblGrid>
              <a:tr h="611798">
                <a:tc>
                  <a:txBody>
                    <a:bodyPr/>
                    <a:lstStyle>
                      <a:lvl1pPr marL="0" algn="l" defTabSz="483306" rtl="0" eaLnBrk="1" latinLnBrk="0" hangingPunct="1">
                        <a:defRPr kumimoji="1" sz="1900" b="1" kern="1200">
                          <a:solidFill>
                            <a:schemeClr val="lt1"/>
                          </a:solidFill>
                          <a:latin typeface="Arial"/>
                          <a:ea typeface="ＭＳ Ｐゴシック"/>
                        </a:defRPr>
                      </a:lvl1pPr>
                      <a:lvl2pPr marL="483306" algn="l" defTabSz="483306" rtl="0" eaLnBrk="1" latinLnBrk="0" hangingPunct="1">
                        <a:defRPr kumimoji="1" sz="1900" b="1" kern="1200">
                          <a:solidFill>
                            <a:schemeClr val="lt1"/>
                          </a:solidFill>
                          <a:latin typeface="Arial"/>
                          <a:ea typeface="ＭＳ Ｐゴシック"/>
                        </a:defRPr>
                      </a:lvl2pPr>
                      <a:lvl3pPr marL="966612" algn="l" defTabSz="483306" rtl="0" eaLnBrk="1" latinLnBrk="0" hangingPunct="1">
                        <a:defRPr kumimoji="1" sz="1900" b="1" kern="1200">
                          <a:solidFill>
                            <a:schemeClr val="lt1"/>
                          </a:solidFill>
                          <a:latin typeface="Arial"/>
                          <a:ea typeface="ＭＳ Ｐゴシック"/>
                        </a:defRPr>
                      </a:lvl3pPr>
                      <a:lvl4pPr marL="1449918" algn="l" defTabSz="483306" rtl="0" eaLnBrk="1" latinLnBrk="0" hangingPunct="1">
                        <a:defRPr kumimoji="1" sz="1900" b="1" kern="1200">
                          <a:solidFill>
                            <a:schemeClr val="lt1"/>
                          </a:solidFill>
                          <a:latin typeface="Arial"/>
                          <a:ea typeface="ＭＳ Ｐゴシック"/>
                        </a:defRPr>
                      </a:lvl4pPr>
                      <a:lvl5pPr marL="1933224" algn="l" defTabSz="483306" rtl="0" eaLnBrk="1" latinLnBrk="0" hangingPunct="1">
                        <a:defRPr kumimoji="1" sz="1900" b="1" kern="1200">
                          <a:solidFill>
                            <a:schemeClr val="lt1"/>
                          </a:solidFill>
                          <a:latin typeface="Arial"/>
                          <a:ea typeface="ＭＳ Ｐゴシック"/>
                        </a:defRPr>
                      </a:lvl5pPr>
                      <a:lvl6pPr marL="2416531" algn="l" defTabSz="483306" rtl="0" eaLnBrk="1" latinLnBrk="0" hangingPunct="1">
                        <a:defRPr kumimoji="1" sz="1900" b="1" kern="1200">
                          <a:solidFill>
                            <a:schemeClr val="lt1"/>
                          </a:solidFill>
                          <a:latin typeface="Arial"/>
                          <a:ea typeface="ＭＳ Ｐゴシック"/>
                        </a:defRPr>
                      </a:lvl6pPr>
                      <a:lvl7pPr marL="2899837" algn="l" defTabSz="483306" rtl="0" eaLnBrk="1" latinLnBrk="0" hangingPunct="1">
                        <a:defRPr kumimoji="1" sz="1900" b="1" kern="1200">
                          <a:solidFill>
                            <a:schemeClr val="lt1"/>
                          </a:solidFill>
                          <a:latin typeface="Arial"/>
                          <a:ea typeface="ＭＳ Ｐゴシック"/>
                        </a:defRPr>
                      </a:lvl7pPr>
                      <a:lvl8pPr marL="3383143" algn="l" defTabSz="483306" rtl="0" eaLnBrk="1" latinLnBrk="0" hangingPunct="1">
                        <a:defRPr kumimoji="1" sz="1900" b="1" kern="1200">
                          <a:solidFill>
                            <a:schemeClr val="lt1"/>
                          </a:solidFill>
                          <a:latin typeface="Arial"/>
                          <a:ea typeface="ＭＳ Ｐゴシック"/>
                        </a:defRPr>
                      </a:lvl8pPr>
                      <a:lvl9pPr marL="3866449" algn="l" defTabSz="483306" rtl="0" eaLnBrk="1" latinLnBrk="0" hangingPunct="1">
                        <a:defRPr kumimoji="1" sz="1900" b="1" kern="1200">
                          <a:solidFill>
                            <a:schemeClr val="lt1"/>
                          </a:solidFill>
                          <a:latin typeface="Arial"/>
                          <a:ea typeface="ＭＳ Ｐゴシック"/>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1" lang="en-SG" altLang="ja-JP" sz="1200" b="1" i="0" u="none" strike="noStrike" kern="1200" cap="none" spc="0" normalizeH="0" baseline="0" noProof="0" dirty="0" smtClean="0">
                          <a:ln>
                            <a:noFill/>
                          </a:ln>
                          <a:solidFill>
                            <a:schemeClr val="tx1"/>
                          </a:solidFill>
                          <a:effectLst/>
                          <a:uLnTx/>
                          <a:uFillTx/>
                          <a:latin typeface="Arial Narrow" panose="020B0606020202030204" pitchFamily="34" charset="0"/>
                          <a:ea typeface="Meiryo UI" panose="020B0604030504040204" pitchFamily="34" charset="-128"/>
                          <a:cs typeface="Arial" panose="020B0604020202020204" pitchFamily="34" charset="0"/>
                        </a:rPr>
                        <a:t>Available Currency pair</a:t>
                      </a:r>
                    </a:p>
                  </a:txBody>
                  <a:tcPr marL="0" marR="0" marT="0" marB="0" anchor="ctr">
                    <a:lnL w="12700" cmpd="sng">
                      <a:noFill/>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4BDDA"/>
                    </a:solidFill>
                  </a:tcPr>
                </a:tc>
                <a:tc>
                  <a:txBody>
                    <a:bodyPr/>
                    <a:lstStyle>
                      <a:lvl1pPr marL="0" algn="l" defTabSz="483306" rtl="0" eaLnBrk="1" latinLnBrk="0" hangingPunct="1">
                        <a:defRPr kumimoji="1" sz="1900" b="1" kern="1200">
                          <a:solidFill>
                            <a:schemeClr val="lt1"/>
                          </a:solidFill>
                          <a:latin typeface="Arial"/>
                          <a:ea typeface="ＭＳ Ｐゴシック"/>
                        </a:defRPr>
                      </a:lvl1pPr>
                      <a:lvl2pPr marL="483306" algn="l" defTabSz="483306" rtl="0" eaLnBrk="1" latinLnBrk="0" hangingPunct="1">
                        <a:defRPr kumimoji="1" sz="1900" b="1" kern="1200">
                          <a:solidFill>
                            <a:schemeClr val="lt1"/>
                          </a:solidFill>
                          <a:latin typeface="Arial"/>
                          <a:ea typeface="ＭＳ Ｐゴシック"/>
                        </a:defRPr>
                      </a:lvl2pPr>
                      <a:lvl3pPr marL="966612" algn="l" defTabSz="483306" rtl="0" eaLnBrk="1" latinLnBrk="0" hangingPunct="1">
                        <a:defRPr kumimoji="1" sz="1900" b="1" kern="1200">
                          <a:solidFill>
                            <a:schemeClr val="lt1"/>
                          </a:solidFill>
                          <a:latin typeface="Arial"/>
                          <a:ea typeface="ＭＳ Ｐゴシック"/>
                        </a:defRPr>
                      </a:lvl3pPr>
                      <a:lvl4pPr marL="1449918" algn="l" defTabSz="483306" rtl="0" eaLnBrk="1" latinLnBrk="0" hangingPunct="1">
                        <a:defRPr kumimoji="1" sz="1900" b="1" kern="1200">
                          <a:solidFill>
                            <a:schemeClr val="lt1"/>
                          </a:solidFill>
                          <a:latin typeface="Arial"/>
                          <a:ea typeface="ＭＳ Ｐゴシック"/>
                        </a:defRPr>
                      </a:lvl4pPr>
                      <a:lvl5pPr marL="1933224" algn="l" defTabSz="483306" rtl="0" eaLnBrk="1" latinLnBrk="0" hangingPunct="1">
                        <a:defRPr kumimoji="1" sz="1900" b="1" kern="1200">
                          <a:solidFill>
                            <a:schemeClr val="lt1"/>
                          </a:solidFill>
                          <a:latin typeface="Arial"/>
                          <a:ea typeface="ＭＳ Ｐゴシック"/>
                        </a:defRPr>
                      </a:lvl5pPr>
                      <a:lvl6pPr marL="2416531" algn="l" defTabSz="483306" rtl="0" eaLnBrk="1" latinLnBrk="0" hangingPunct="1">
                        <a:defRPr kumimoji="1" sz="1900" b="1" kern="1200">
                          <a:solidFill>
                            <a:schemeClr val="lt1"/>
                          </a:solidFill>
                          <a:latin typeface="Arial"/>
                          <a:ea typeface="ＭＳ Ｐゴシック"/>
                        </a:defRPr>
                      </a:lvl6pPr>
                      <a:lvl7pPr marL="2899837" algn="l" defTabSz="483306" rtl="0" eaLnBrk="1" latinLnBrk="0" hangingPunct="1">
                        <a:defRPr kumimoji="1" sz="1900" b="1" kern="1200">
                          <a:solidFill>
                            <a:schemeClr val="lt1"/>
                          </a:solidFill>
                          <a:latin typeface="Arial"/>
                          <a:ea typeface="ＭＳ Ｐゴシック"/>
                        </a:defRPr>
                      </a:lvl7pPr>
                      <a:lvl8pPr marL="3383143" algn="l" defTabSz="483306" rtl="0" eaLnBrk="1" latinLnBrk="0" hangingPunct="1">
                        <a:defRPr kumimoji="1" sz="1900" b="1" kern="1200">
                          <a:solidFill>
                            <a:schemeClr val="lt1"/>
                          </a:solidFill>
                          <a:latin typeface="Arial"/>
                          <a:ea typeface="ＭＳ Ｐゴシック"/>
                        </a:defRPr>
                      </a:lvl8pPr>
                      <a:lvl9pPr marL="3866449" algn="l" defTabSz="483306" rtl="0" eaLnBrk="1" latinLnBrk="0" hangingPunct="1">
                        <a:defRPr kumimoji="1" sz="1900" b="1" kern="1200">
                          <a:solidFill>
                            <a:schemeClr val="lt1"/>
                          </a:solidFill>
                          <a:latin typeface="Arial"/>
                          <a:ea typeface="ＭＳ Ｐゴシック"/>
                        </a:defRPr>
                      </a:lvl9p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ja-JP" sz="1100" b="0" dirty="0" smtClean="0">
                          <a:solidFill>
                            <a:schemeClr val="tx1"/>
                          </a:solidFill>
                          <a:latin typeface="Arial Narrow" panose="020B0606020202030204" pitchFamily="34" charset="0"/>
                          <a:ea typeface="Meiryo UI" panose="020B0604030504040204" pitchFamily="34" charset="-128"/>
                          <a:cs typeface="Arial" panose="020B0604020202020204" pitchFamily="34" charset="0"/>
                        </a:rPr>
                        <a:t>USD/SGD,</a:t>
                      </a:r>
                      <a:r>
                        <a:rPr lang="en-US" altLang="ja-JP" sz="1100" b="0" baseline="0" dirty="0" smtClean="0">
                          <a:solidFill>
                            <a:schemeClr val="tx1"/>
                          </a:solidFill>
                          <a:latin typeface="Arial Narrow" panose="020B0606020202030204" pitchFamily="34" charset="0"/>
                          <a:ea typeface="Meiryo UI" panose="020B0604030504040204" pitchFamily="34" charset="-128"/>
                          <a:cs typeface="Arial" panose="020B0604020202020204" pitchFamily="34" charset="0"/>
                        </a:rPr>
                        <a:t> JPY/SGD, EUR/SGD, THB/SGD, AUD/SGD, GBP/SGD, CHF/SGD, CAD/SGD,NZD/SGD, GBP/USD, EUR/USD, AUD/USD, USD/JPY, EUR/JPY, USD/THB, USD/CHF, NZD/USD, USD/CAD, USD/DKK, EUR/GBP, USD/NOK, USD/SEK, USD/CNH, CNH/SGD</a:t>
                      </a: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altLang="ja-JP" sz="1100" b="0" baseline="0" dirty="0" smtClean="0">
                          <a:solidFill>
                            <a:schemeClr val="tx1"/>
                          </a:solidFill>
                          <a:latin typeface="Arial Narrow" panose="020B0606020202030204" pitchFamily="34" charset="0"/>
                          <a:ea typeface="Meiryo UI" panose="020B0604030504040204" pitchFamily="34" charset="-128"/>
                          <a:cs typeface="Arial" panose="020B0604020202020204" pitchFamily="34" charset="0"/>
                        </a:rPr>
                        <a:t>(</a:t>
                      </a:r>
                      <a:r>
                        <a:rPr lang="en-SG" altLang="ja-JP" sz="1100" b="0" baseline="0" dirty="0" smtClean="0">
                          <a:solidFill>
                            <a:schemeClr val="tx1"/>
                          </a:solidFill>
                          <a:latin typeface="Arial Narrow" panose="020B0606020202030204" pitchFamily="34" charset="0"/>
                          <a:ea typeface="Meiryo UI" panose="020B0604030504040204" pitchFamily="34" charset="-128"/>
                          <a:cs typeface="Arial" panose="020B0604020202020204" pitchFamily="34" charset="0"/>
                        </a:rPr>
                        <a:t>For currency pairs not listed here, please contact us)</a:t>
                      </a:r>
                      <a:endParaRPr lang="en-US" altLang="ja-JP" sz="1100" b="0" dirty="0" smtClean="0">
                        <a:solidFill>
                          <a:schemeClr val="tx1"/>
                        </a:solidFill>
                        <a:latin typeface="Arial Narrow" panose="020B0606020202030204" pitchFamily="34" charset="0"/>
                        <a:ea typeface="Meiryo UI" panose="020B0604030504040204" pitchFamily="34" charset="-128"/>
                        <a:cs typeface="Arial" panose="020B0604020202020204" pitchFamily="34" charset="0"/>
                      </a:endParaRPr>
                    </a:p>
                  </a:txBody>
                  <a:tcPr marL="128378" marR="128378" marT="0" marB="0" anchor="ctr">
                    <a:lnL w="12700" cmpd="sng">
                      <a:noFill/>
                    </a:lnL>
                    <a:lnR w="12700" cmpd="sng">
                      <a:noFill/>
                    </a:lnR>
                    <a:lnT w="12700" cmpd="sng">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9DDE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34118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401124" y="252507"/>
            <a:ext cx="8500990" cy="594717"/>
          </a:xfrm>
        </p:spPr>
        <p:txBody>
          <a:bodyPr>
            <a:normAutofit/>
          </a:bodyPr>
          <a:lstStyle/>
          <a:p>
            <a:r>
              <a:rPr lang="en-US" sz="1960" dirty="0"/>
              <a:t>Sample Screen of FX web </a:t>
            </a:r>
            <a:endParaRPr lang="ja-JP" altLang="en-US" sz="1960" dirty="0">
              <a:solidFill>
                <a:srgbClr val="140078"/>
              </a:solidFill>
            </a:endParaRPr>
          </a:p>
        </p:txBody>
      </p:sp>
      <p:sp>
        <p:nvSpPr>
          <p:cNvPr id="86" name="正方形/長方形 85"/>
          <p:cNvSpPr/>
          <p:nvPr/>
        </p:nvSpPr>
        <p:spPr>
          <a:xfrm flipH="1">
            <a:off x="53910" y="1386207"/>
            <a:ext cx="1329415" cy="600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0739" rIns="96232" bIns="40739" rtlCol="0" anchor="ctr"/>
          <a:lstStyle/>
          <a:p>
            <a:pPr marL="79215" indent="-79215" algn="r" defTabSz="678984">
              <a:spcBef>
                <a:spcPts val="535"/>
              </a:spcBef>
              <a:defRPr/>
            </a:pPr>
            <a:r>
              <a:rPr lang="en-US" altLang="ja-JP" sz="1426" dirty="0">
                <a:solidFill>
                  <a:schemeClr val="bg1"/>
                </a:solidFill>
                <a:ea typeface="HGP創英角ｺﾞｼｯｸUB" panose="020B0900000000000000" pitchFamily="50" charset="-128"/>
                <a:cs typeface="Arial" panose="020B0604020202020204" pitchFamily="34" charset="0"/>
              </a:rPr>
              <a:t>POINT</a:t>
            </a:r>
            <a:endParaRPr lang="en-US" altLang="ja-JP" sz="1248" dirty="0">
              <a:solidFill>
                <a:schemeClr val="bg1"/>
              </a:solidFill>
              <a:ea typeface="HGP創英角ｺﾞｼｯｸUB" panose="020B0900000000000000" pitchFamily="50" charset="-128"/>
              <a:cs typeface="Arial" panose="020B0604020202020204" pitchFamily="34" charset="0"/>
            </a:endParaRPr>
          </a:p>
        </p:txBody>
      </p:sp>
      <p:sp>
        <p:nvSpPr>
          <p:cNvPr id="80" name="TextBox 79"/>
          <p:cNvSpPr txBox="1"/>
          <p:nvPr/>
        </p:nvSpPr>
        <p:spPr>
          <a:xfrm>
            <a:off x="26412" y="3760902"/>
            <a:ext cx="4141465" cy="421397"/>
          </a:xfrm>
          <a:prstGeom prst="rect">
            <a:avLst/>
          </a:prstGeom>
          <a:noFill/>
        </p:spPr>
        <p:txBody>
          <a:bodyPr wrap="square" rtlCol="0">
            <a:spAutoFit/>
          </a:bodyPr>
          <a:lstStyle/>
          <a:p>
            <a:r>
              <a:rPr lang="en-US" sz="1069" u="sng" dirty="0">
                <a:latin typeface="Arial" panose="020B0604020202020204" pitchFamily="34" charset="0"/>
                <a:cs typeface="Arial" panose="020B0604020202020204" pitchFamily="34" charset="0"/>
              </a:rPr>
              <a:t>2.Deal Done</a:t>
            </a:r>
          </a:p>
          <a:p>
            <a:r>
              <a:rPr lang="en-US" sz="1069" dirty="0">
                <a:latin typeface="Arial" panose="020B0604020202020204" pitchFamily="34" charset="0"/>
                <a:cs typeface="Arial" panose="020B0604020202020204" pitchFamily="34" charset="0"/>
              </a:rPr>
              <a:t>Click the</a:t>
            </a:r>
            <a:r>
              <a:rPr lang="ja-JP" altLang="en-US" sz="1069" dirty="0">
                <a:latin typeface="Arial" panose="020B0604020202020204" pitchFamily="34" charset="0"/>
                <a:cs typeface="Arial" panose="020B0604020202020204" pitchFamily="34" charset="0"/>
              </a:rPr>
              <a:t>［</a:t>
            </a:r>
            <a:r>
              <a:rPr lang="en-US" sz="1069" dirty="0">
                <a:latin typeface="Arial" panose="020B0604020202020204" pitchFamily="34" charset="0"/>
                <a:cs typeface="Arial" panose="020B0604020202020204" pitchFamily="34" charset="0"/>
              </a:rPr>
              <a:t>Done</a:t>
            </a:r>
            <a:r>
              <a:rPr lang="ja-JP" altLang="en-US" sz="1069" dirty="0">
                <a:latin typeface="Arial" panose="020B0604020202020204" pitchFamily="34" charset="0"/>
                <a:cs typeface="Arial" panose="020B0604020202020204" pitchFamily="34" charset="0"/>
              </a:rPr>
              <a:t>］</a:t>
            </a:r>
            <a:r>
              <a:rPr lang="en-US" sz="1069" dirty="0">
                <a:latin typeface="Arial" panose="020B0604020202020204" pitchFamily="34" charset="0"/>
                <a:cs typeface="Arial" panose="020B0604020202020204" pitchFamily="34" charset="0"/>
              </a:rPr>
              <a:t>button</a:t>
            </a:r>
            <a:r>
              <a:rPr lang="en-US" sz="1069" dirty="0">
                <a:latin typeface="Arial" panose="020B0604020202020204" pitchFamily="34" charset="0"/>
                <a:cs typeface="Arial" panose="020B0604020202020204" pitchFamily="34" charset="0"/>
              </a:rPr>
              <a:t>.</a:t>
            </a:r>
            <a:endParaRPr lang="en-SG" sz="1069" dirty="0">
              <a:latin typeface="Arial" panose="020B0604020202020204" pitchFamily="34" charset="0"/>
              <a:cs typeface="Arial" panose="020B0604020202020204" pitchFamily="34" charset="0"/>
            </a:endParaRPr>
          </a:p>
        </p:txBody>
      </p:sp>
      <p:sp>
        <p:nvSpPr>
          <p:cNvPr id="81" name="TextBox 80"/>
          <p:cNvSpPr txBox="1"/>
          <p:nvPr/>
        </p:nvSpPr>
        <p:spPr>
          <a:xfrm>
            <a:off x="-15168" y="998058"/>
            <a:ext cx="4419823" cy="421397"/>
          </a:xfrm>
          <a:prstGeom prst="rect">
            <a:avLst/>
          </a:prstGeom>
          <a:noFill/>
        </p:spPr>
        <p:txBody>
          <a:bodyPr wrap="square" rtlCol="0">
            <a:spAutoFit/>
          </a:bodyPr>
          <a:lstStyle/>
          <a:p>
            <a:r>
              <a:rPr lang="en-US" sz="1069" u="sng" dirty="0">
                <a:latin typeface="Arial" panose="020B0604020202020204" pitchFamily="34" charset="0"/>
                <a:cs typeface="Arial" panose="020B0604020202020204" pitchFamily="34" charset="0"/>
              </a:rPr>
              <a:t>1.Transaction Input</a:t>
            </a:r>
          </a:p>
          <a:p>
            <a:r>
              <a:rPr kumimoji="1" lang="en-SG" altLang="ja-JP" sz="1069" kern="0" dirty="0">
                <a:solidFill>
                  <a:srgbClr val="000000"/>
                </a:solidFill>
                <a:latin typeface="Arial" panose="020B0604020202020204" pitchFamily="34" charset="0"/>
                <a:cs typeface="Arial" panose="020B0604020202020204" pitchFamily="34" charset="0"/>
              </a:rPr>
              <a:t>You can input </a:t>
            </a:r>
            <a:r>
              <a:rPr kumimoji="1" lang="en-SG" altLang="ja-JP" sz="1069" kern="0" dirty="0">
                <a:solidFill>
                  <a:srgbClr val="000000"/>
                </a:solidFill>
                <a:latin typeface="Arial" panose="020B0604020202020204" pitchFamily="34" charset="0"/>
                <a:cs typeface="Arial" panose="020B0604020202020204" pitchFamily="34" charset="0"/>
              </a:rPr>
              <a:t>the Amount, Currency pair and Value </a:t>
            </a:r>
            <a:r>
              <a:rPr kumimoji="1" lang="en-SG" altLang="ja-JP" sz="1069" kern="0" dirty="0">
                <a:solidFill>
                  <a:srgbClr val="000000"/>
                </a:solidFill>
                <a:latin typeface="Arial" panose="020B0604020202020204" pitchFamily="34" charset="0"/>
                <a:cs typeface="Arial" panose="020B0604020202020204" pitchFamily="34" charset="0"/>
              </a:rPr>
              <a:t>date for Outright</a:t>
            </a:r>
          </a:p>
        </p:txBody>
      </p:sp>
      <p:sp>
        <p:nvSpPr>
          <p:cNvPr id="82" name="TextBox 81"/>
          <p:cNvSpPr txBox="1"/>
          <p:nvPr/>
        </p:nvSpPr>
        <p:spPr>
          <a:xfrm>
            <a:off x="4404655" y="998058"/>
            <a:ext cx="4061830" cy="421397"/>
          </a:xfrm>
          <a:prstGeom prst="rect">
            <a:avLst/>
          </a:prstGeom>
          <a:noFill/>
        </p:spPr>
        <p:txBody>
          <a:bodyPr wrap="square" rtlCol="0">
            <a:spAutoFit/>
          </a:bodyPr>
          <a:lstStyle/>
          <a:p>
            <a:r>
              <a:rPr lang="en-US" sz="1069" u="sng" dirty="0">
                <a:latin typeface="Arial" panose="020B0604020202020204" pitchFamily="34" charset="0"/>
                <a:cs typeface="Arial" panose="020B0604020202020204" pitchFamily="34" charset="0"/>
              </a:rPr>
              <a:t>3.Download Deal Slip</a:t>
            </a:r>
          </a:p>
          <a:p>
            <a:r>
              <a:rPr lang="en-US" sz="1069" dirty="0">
                <a:latin typeface="Arial" panose="020B0604020202020204" pitchFamily="34" charset="0"/>
                <a:cs typeface="Arial" panose="020B0604020202020204" pitchFamily="34" charset="0"/>
              </a:rPr>
              <a:t>You can print out the Deal Slip by clicking the [Deal Slip] button</a:t>
            </a:r>
            <a:r>
              <a:rPr lang="en-US" sz="1069" dirty="0">
                <a:latin typeface="Arial" panose="020B0604020202020204" pitchFamily="34" charset="0"/>
                <a:cs typeface="Arial" panose="020B0604020202020204" pitchFamily="34" charset="0"/>
              </a:rPr>
              <a:t>.</a:t>
            </a:r>
            <a:endParaRPr lang="en-SG" sz="1069" dirty="0">
              <a:latin typeface="Arial" panose="020B0604020202020204" pitchFamily="34" charset="0"/>
              <a:cs typeface="Arial" panose="020B0604020202020204" pitchFamily="34" charset="0"/>
            </a:endParaRPr>
          </a:p>
        </p:txBody>
      </p:sp>
      <p:sp>
        <p:nvSpPr>
          <p:cNvPr id="91" name="TextBox 90"/>
          <p:cNvSpPr txBox="1"/>
          <p:nvPr/>
        </p:nvSpPr>
        <p:spPr>
          <a:xfrm>
            <a:off x="4429411" y="3829862"/>
            <a:ext cx="4204333" cy="421397"/>
          </a:xfrm>
          <a:prstGeom prst="rect">
            <a:avLst/>
          </a:prstGeom>
          <a:noFill/>
        </p:spPr>
        <p:txBody>
          <a:bodyPr wrap="square" rtlCol="0">
            <a:spAutoFit/>
          </a:bodyPr>
          <a:lstStyle/>
          <a:p>
            <a:r>
              <a:rPr lang="en-US" sz="1069" u="sng" dirty="0">
                <a:latin typeface="Arial" panose="020B0604020202020204" pitchFamily="34" charset="0"/>
                <a:cs typeface="Arial" panose="020B0604020202020204" pitchFamily="34" charset="0"/>
              </a:rPr>
              <a:t>4.Manage historical data</a:t>
            </a:r>
          </a:p>
          <a:p>
            <a:r>
              <a:rPr lang="en-US" sz="1069" dirty="0">
                <a:latin typeface="Arial" panose="020B0604020202020204" pitchFamily="34" charset="0"/>
                <a:cs typeface="Arial" panose="020B0604020202020204" pitchFamily="34" charset="0"/>
              </a:rPr>
              <a:t>You </a:t>
            </a:r>
            <a:r>
              <a:rPr lang="en-US" sz="1069" dirty="0">
                <a:latin typeface="Arial" panose="020B0604020202020204" pitchFamily="34" charset="0"/>
                <a:cs typeface="Arial" panose="020B0604020202020204" pitchFamily="34" charset="0"/>
              </a:rPr>
              <a:t>can view the </a:t>
            </a:r>
            <a:r>
              <a:rPr lang="en-US" sz="1069" dirty="0">
                <a:latin typeface="Arial" panose="020B0604020202020204" pitchFamily="34" charset="0"/>
                <a:cs typeface="Arial" panose="020B0604020202020204" pitchFamily="34" charset="0"/>
              </a:rPr>
              <a:t>historical deal information</a:t>
            </a:r>
            <a:endParaRPr lang="en-SG" sz="1069"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576762" y="1459213"/>
            <a:ext cx="3088913" cy="2332976"/>
          </a:xfrm>
          <a:prstGeom prst="rect">
            <a:avLst/>
          </a:prstGeom>
        </p:spPr>
      </p:pic>
      <p:pic>
        <p:nvPicPr>
          <p:cNvPr id="4" name="Picture 3"/>
          <p:cNvPicPr>
            <a:picLocks noChangeAspect="1"/>
          </p:cNvPicPr>
          <p:nvPr/>
        </p:nvPicPr>
        <p:blipFill>
          <a:blip r:embed="rId3"/>
          <a:stretch>
            <a:fillRect/>
          </a:stretch>
        </p:blipFill>
        <p:spPr>
          <a:xfrm>
            <a:off x="554808" y="4160308"/>
            <a:ext cx="3040466" cy="2087578"/>
          </a:xfrm>
          <a:prstGeom prst="rect">
            <a:avLst/>
          </a:prstGeom>
          <a:ln>
            <a:solidFill>
              <a:schemeClr val="bg2"/>
            </a:solidFill>
          </a:ln>
        </p:spPr>
      </p:pic>
      <p:pic>
        <p:nvPicPr>
          <p:cNvPr id="5" name="Picture 4"/>
          <p:cNvPicPr>
            <a:picLocks noChangeAspect="1"/>
          </p:cNvPicPr>
          <p:nvPr/>
        </p:nvPicPr>
        <p:blipFill>
          <a:blip r:embed="rId4"/>
          <a:stretch>
            <a:fillRect/>
          </a:stretch>
        </p:blipFill>
        <p:spPr>
          <a:xfrm>
            <a:off x="5219413" y="1492472"/>
            <a:ext cx="3329408" cy="2313332"/>
          </a:xfrm>
          <a:prstGeom prst="rect">
            <a:avLst/>
          </a:prstGeom>
        </p:spPr>
      </p:pic>
      <p:pic>
        <p:nvPicPr>
          <p:cNvPr id="24" name="Picture 23"/>
          <p:cNvPicPr>
            <a:picLocks noChangeAspect="1"/>
          </p:cNvPicPr>
          <p:nvPr/>
        </p:nvPicPr>
        <p:blipFill>
          <a:blip r:embed="rId5"/>
          <a:stretch>
            <a:fillRect/>
          </a:stretch>
        </p:blipFill>
        <p:spPr>
          <a:xfrm>
            <a:off x="5199830" y="4282233"/>
            <a:ext cx="3433914" cy="1868150"/>
          </a:xfrm>
          <a:prstGeom prst="rect">
            <a:avLst/>
          </a:prstGeom>
        </p:spPr>
      </p:pic>
      <p:sp>
        <p:nvSpPr>
          <p:cNvPr id="6" name="Down Arrow 5"/>
          <p:cNvSpPr/>
          <p:nvPr/>
        </p:nvSpPr>
        <p:spPr>
          <a:xfrm>
            <a:off x="2156273" y="3888556"/>
            <a:ext cx="504078" cy="227871"/>
          </a:xfrm>
          <a:prstGeom prst="downArrow">
            <a:avLst/>
          </a:prstGeom>
          <a:solidFill>
            <a:schemeClr val="accent1">
              <a:lumMod val="75000"/>
            </a:schemeClr>
          </a:solidFill>
          <a:ln w="9525">
            <a:solidFill>
              <a:schemeClr val="accent1">
                <a:lumMod val="75000"/>
              </a:schemeClr>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mn-ea"/>
            </a:endParaRPr>
          </a:p>
        </p:txBody>
      </p:sp>
      <p:sp>
        <p:nvSpPr>
          <p:cNvPr id="10" name="Right Arrow 9"/>
          <p:cNvSpPr/>
          <p:nvPr/>
        </p:nvSpPr>
        <p:spPr>
          <a:xfrm rot="18922008">
            <a:off x="4211800" y="3414014"/>
            <a:ext cx="191598" cy="445706"/>
          </a:xfrm>
          <a:prstGeom prst="rightArrow">
            <a:avLst/>
          </a:prstGeom>
          <a:solidFill>
            <a:schemeClr val="accent1">
              <a:lumMod val="75000"/>
            </a:schemeClr>
          </a:solidFill>
          <a:ln w="9525">
            <a:solidFill>
              <a:schemeClr val="accent1">
                <a:lumMod val="75000"/>
              </a:schemeClr>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mn-ea"/>
            </a:endParaRPr>
          </a:p>
        </p:txBody>
      </p:sp>
      <p:sp>
        <p:nvSpPr>
          <p:cNvPr id="14" name="Oval 13"/>
          <p:cNvSpPr/>
          <p:nvPr/>
        </p:nvSpPr>
        <p:spPr>
          <a:xfrm>
            <a:off x="184383" y="1470771"/>
            <a:ext cx="361180" cy="364968"/>
          </a:xfrm>
          <a:prstGeom prst="ellipse">
            <a:avLst/>
          </a:prstGeom>
          <a:solidFill>
            <a:schemeClr val="accent1"/>
          </a:solidFill>
          <a:ln w="9525">
            <a:solidFill>
              <a:schemeClr val="accent1">
                <a:lumMod val="75000"/>
              </a:schemeClr>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604" dirty="0">
                <a:solidFill>
                  <a:schemeClr val="tx1"/>
                </a:solidFill>
                <a:latin typeface="Arial" panose="020B0604020202020204" pitchFamily="34" charset="0"/>
                <a:cs typeface="Arial" panose="020B0604020202020204" pitchFamily="34" charset="0"/>
              </a:rPr>
              <a:t>1</a:t>
            </a:r>
            <a:endParaRPr lang="en-SG" sz="1604" dirty="0">
              <a:solidFill>
                <a:schemeClr val="tx1"/>
              </a:solidFill>
              <a:latin typeface="Arial" panose="020B0604020202020204" pitchFamily="34" charset="0"/>
              <a:cs typeface="Arial" panose="020B0604020202020204" pitchFamily="34" charset="0"/>
            </a:endParaRPr>
          </a:p>
        </p:txBody>
      </p:sp>
      <p:sp>
        <p:nvSpPr>
          <p:cNvPr id="29" name="Oval 28"/>
          <p:cNvSpPr/>
          <p:nvPr/>
        </p:nvSpPr>
        <p:spPr>
          <a:xfrm>
            <a:off x="170282" y="4332122"/>
            <a:ext cx="361180" cy="364968"/>
          </a:xfrm>
          <a:prstGeom prst="ellipse">
            <a:avLst/>
          </a:prstGeom>
          <a:solidFill>
            <a:schemeClr val="accent1"/>
          </a:solidFill>
          <a:ln w="9525">
            <a:solidFill>
              <a:schemeClr val="accent1">
                <a:lumMod val="75000"/>
              </a:schemeClr>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604" dirty="0">
                <a:solidFill>
                  <a:schemeClr val="tx1"/>
                </a:solidFill>
                <a:latin typeface="Arial" panose="020B0604020202020204" pitchFamily="34" charset="0"/>
                <a:cs typeface="Arial" panose="020B0604020202020204" pitchFamily="34" charset="0"/>
              </a:rPr>
              <a:t>2</a:t>
            </a:r>
            <a:endParaRPr lang="en-SG" sz="1604" dirty="0">
              <a:solidFill>
                <a:schemeClr val="tx1"/>
              </a:solidFill>
              <a:latin typeface="Arial" panose="020B0604020202020204" pitchFamily="34" charset="0"/>
              <a:cs typeface="Arial" panose="020B0604020202020204" pitchFamily="34" charset="0"/>
            </a:endParaRPr>
          </a:p>
        </p:txBody>
      </p:sp>
      <p:sp>
        <p:nvSpPr>
          <p:cNvPr id="30" name="Oval 29"/>
          <p:cNvSpPr/>
          <p:nvPr/>
        </p:nvSpPr>
        <p:spPr>
          <a:xfrm>
            <a:off x="4805805" y="1504031"/>
            <a:ext cx="361180" cy="364968"/>
          </a:xfrm>
          <a:prstGeom prst="ellipse">
            <a:avLst/>
          </a:prstGeom>
          <a:solidFill>
            <a:schemeClr val="accent1"/>
          </a:solidFill>
          <a:ln w="9525">
            <a:solidFill>
              <a:schemeClr val="accent1">
                <a:lumMod val="75000"/>
              </a:schemeClr>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604" dirty="0">
                <a:solidFill>
                  <a:schemeClr val="tx1"/>
                </a:solidFill>
                <a:latin typeface="Arial" panose="020B0604020202020204" pitchFamily="34" charset="0"/>
                <a:cs typeface="Arial" panose="020B0604020202020204" pitchFamily="34" charset="0"/>
              </a:rPr>
              <a:t>3</a:t>
            </a:r>
            <a:endParaRPr lang="en-SG" sz="1604" dirty="0">
              <a:solidFill>
                <a:schemeClr val="tx1"/>
              </a:solidFill>
              <a:latin typeface="Arial" panose="020B0604020202020204" pitchFamily="34" charset="0"/>
              <a:cs typeface="Arial" panose="020B0604020202020204" pitchFamily="34" charset="0"/>
            </a:endParaRPr>
          </a:p>
        </p:txBody>
      </p:sp>
      <p:sp>
        <p:nvSpPr>
          <p:cNvPr id="31" name="Oval 30"/>
          <p:cNvSpPr/>
          <p:nvPr/>
        </p:nvSpPr>
        <p:spPr>
          <a:xfrm>
            <a:off x="4805805" y="4282232"/>
            <a:ext cx="361180" cy="364968"/>
          </a:xfrm>
          <a:prstGeom prst="ellipse">
            <a:avLst/>
          </a:prstGeom>
          <a:solidFill>
            <a:schemeClr val="accent1"/>
          </a:solidFill>
          <a:ln w="9525">
            <a:solidFill>
              <a:schemeClr val="accent1">
                <a:lumMod val="75000"/>
              </a:schemeClr>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604" dirty="0">
                <a:solidFill>
                  <a:schemeClr val="tx1"/>
                </a:solidFill>
                <a:latin typeface="Arial" panose="020B0604020202020204" pitchFamily="34" charset="0"/>
                <a:cs typeface="Arial" panose="020B0604020202020204" pitchFamily="34" charset="0"/>
              </a:rPr>
              <a:t>4</a:t>
            </a:r>
            <a:endParaRPr lang="en-SG" sz="1604" dirty="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6795231" y="3597084"/>
            <a:ext cx="642996" cy="144019"/>
          </a:xfrm>
          <a:prstGeom prst="roundRect">
            <a:avLst/>
          </a:prstGeom>
          <a:noFill/>
          <a:ln w="25400">
            <a:solidFill>
              <a:srgbClr val="FF0000"/>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mn-ea"/>
            </a:endParaRPr>
          </a:p>
        </p:txBody>
      </p:sp>
      <p:sp>
        <p:nvSpPr>
          <p:cNvPr id="35" name="Rounded Rectangle 34"/>
          <p:cNvSpPr/>
          <p:nvPr/>
        </p:nvSpPr>
        <p:spPr>
          <a:xfrm>
            <a:off x="2261243" y="6090910"/>
            <a:ext cx="540906" cy="105713"/>
          </a:xfrm>
          <a:prstGeom prst="roundRect">
            <a:avLst/>
          </a:prstGeom>
          <a:noFill/>
          <a:ln w="25400">
            <a:solidFill>
              <a:srgbClr val="FF0000"/>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mn-ea"/>
            </a:endParaRPr>
          </a:p>
        </p:txBody>
      </p:sp>
      <p:sp>
        <p:nvSpPr>
          <p:cNvPr id="36" name="Rounded Rectangle 35"/>
          <p:cNvSpPr/>
          <p:nvPr/>
        </p:nvSpPr>
        <p:spPr>
          <a:xfrm>
            <a:off x="1085484" y="1901883"/>
            <a:ext cx="2500546" cy="613105"/>
          </a:xfrm>
          <a:prstGeom prst="roundRect">
            <a:avLst/>
          </a:prstGeom>
          <a:noFill/>
          <a:ln w="25400">
            <a:solidFill>
              <a:srgbClr val="FF0000"/>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mn-ea"/>
            </a:endParaRPr>
          </a:p>
        </p:txBody>
      </p:sp>
      <p:sp>
        <p:nvSpPr>
          <p:cNvPr id="22" name="Rounded Rectangle 21"/>
          <p:cNvSpPr/>
          <p:nvPr/>
        </p:nvSpPr>
        <p:spPr>
          <a:xfrm>
            <a:off x="2515342" y="3300527"/>
            <a:ext cx="1082289" cy="443251"/>
          </a:xfrm>
          <a:prstGeom prst="roundRect">
            <a:avLst/>
          </a:prstGeom>
          <a:noFill/>
          <a:ln w="25400">
            <a:solidFill>
              <a:srgbClr val="FF0000"/>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mn-ea"/>
            </a:endParaRPr>
          </a:p>
        </p:txBody>
      </p:sp>
    </p:spTree>
    <p:extLst>
      <p:ext uri="{BB962C8B-B14F-4D97-AF65-F5344CB8AC3E}">
        <p14:creationId xmlns:p14="http://schemas.microsoft.com/office/powerpoint/2010/main" val="1510539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片側の 2 つの角を丸めた四角形 26"/>
          <p:cNvSpPr/>
          <p:nvPr/>
        </p:nvSpPr>
        <p:spPr>
          <a:xfrm>
            <a:off x="371023" y="3280751"/>
            <a:ext cx="7956749" cy="2666528"/>
          </a:xfrm>
          <a:prstGeom prst="round2SameRect">
            <a:avLst>
              <a:gd name="adj1" fmla="val 8998"/>
              <a:gd name="adj2" fmla="val 0"/>
            </a:avLst>
          </a:prstGeom>
          <a:gradFill>
            <a:gsLst>
              <a:gs pos="0">
                <a:srgbClr val="D9D9D9"/>
              </a:gs>
              <a:gs pos="40000">
                <a:srgbClr val="F2F2F2"/>
              </a:gs>
              <a:gs pos="100000">
                <a:srgbClr val="FFFFFF">
                  <a:alpha val="0"/>
                </a:srgbClr>
              </a:gs>
            </a:gsLst>
            <a:lin ang="5400000" scaled="1"/>
          </a:gradFill>
        </p:spPr>
        <p:txBody>
          <a:bodyPr wrap="square" lIns="0" tIns="0" rIns="0" bIns="32079" anchor="ctr" anchorCtr="0">
            <a:noAutofit/>
          </a:bodyPr>
          <a:lstStyle/>
          <a:p>
            <a:pPr algn="ctr" defTabSz="814822" fontAlgn="ctr">
              <a:defRPr/>
            </a:pPr>
            <a:endParaRPr lang="ja-JP" altLang="en-US" sz="1604" kern="0" dirty="0">
              <a:latin typeface="Arial Narrow" panose="020B0606020202030204" pitchFamily="34" charset="0"/>
              <a:ea typeface="MS PGothic"/>
              <a:cs typeface="Arial"/>
            </a:endParaRPr>
          </a:p>
        </p:txBody>
      </p:sp>
      <p:sp>
        <p:nvSpPr>
          <p:cNvPr id="26" name="Text Box 7"/>
          <p:cNvSpPr txBox="1">
            <a:spLocks noChangeArrowheads="1"/>
          </p:cNvSpPr>
          <p:nvPr/>
        </p:nvSpPr>
        <p:spPr bwMode="auto">
          <a:xfrm>
            <a:off x="1037299" y="5462070"/>
            <a:ext cx="2092919" cy="60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b="1">
                <a:solidFill>
                  <a:srgbClr val="003366"/>
                </a:solidFill>
                <a:latin typeface="Arial" panose="020B0604020202020204" pitchFamily="34" charset="0"/>
                <a:ea typeface="ＭＳ Ｐゴシック" panose="020B0600070205080204" pitchFamily="50" charset="-128"/>
              </a:defRPr>
            </a:lvl1pPr>
            <a:lvl2pPr marL="742950" indent="-285750">
              <a:defRPr kumimoji="1" sz="2000" b="1">
                <a:solidFill>
                  <a:srgbClr val="003366"/>
                </a:solidFill>
                <a:latin typeface="Arial" panose="020B0604020202020204" pitchFamily="34" charset="0"/>
                <a:ea typeface="ＭＳ Ｐゴシック" panose="020B0600070205080204" pitchFamily="50" charset="-128"/>
              </a:defRPr>
            </a:lvl2pPr>
            <a:lvl3pPr marL="1143000" indent="-228600">
              <a:defRPr kumimoji="1" sz="2000" b="1">
                <a:solidFill>
                  <a:srgbClr val="003366"/>
                </a:solidFill>
                <a:latin typeface="Arial" panose="020B0604020202020204" pitchFamily="34" charset="0"/>
                <a:ea typeface="ＭＳ Ｐゴシック" panose="020B0600070205080204" pitchFamily="50" charset="-128"/>
              </a:defRPr>
            </a:lvl3pPr>
            <a:lvl4pPr marL="1600200" indent="-228600">
              <a:defRPr kumimoji="1" sz="2000" b="1">
                <a:solidFill>
                  <a:srgbClr val="003366"/>
                </a:solidFill>
                <a:latin typeface="Arial" panose="020B0604020202020204" pitchFamily="34" charset="0"/>
                <a:ea typeface="ＭＳ Ｐゴシック" panose="020B0600070205080204" pitchFamily="50" charset="-128"/>
              </a:defRPr>
            </a:lvl4pPr>
            <a:lvl5pPr marL="2057400" indent="-228600">
              <a:defRPr kumimoji="1" sz="2000" b="1">
                <a:solidFill>
                  <a:srgbClr val="0033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rgbClr val="0033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rgbClr val="0033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rgbClr val="0033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rgbClr val="003366"/>
                </a:solidFill>
                <a:latin typeface="Arial" panose="020B0604020202020204" pitchFamily="34" charset="0"/>
                <a:ea typeface="ＭＳ Ｐゴシック" panose="020B0600070205080204" pitchFamily="50" charset="-128"/>
              </a:defRPr>
            </a:lvl9pPr>
          </a:lstStyle>
          <a:p>
            <a:pPr marL="203705" indent="-203705" algn="ctr" defTabSz="814822">
              <a:spcBef>
                <a:spcPct val="10000"/>
              </a:spcBef>
              <a:buFontTx/>
              <a:buAutoNum type="arabicPeriod"/>
            </a:pPr>
            <a:r>
              <a:rPr lang="en-US" altLang="ja-JP" sz="1069" b="0" dirty="0">
                <a:solidFill>
                  <a:schemeClr val="tx1"/>
                </a:solidFill>
                <a:latin typeface="Arial Narrow" panose="020B0606020202030204" pitchFamily="34" charset="0"/>
                <a:ea typeface="ＭＳ Ｐゴシック"/>
                <a:cs typeface="Meiryo UI" panose="020B0604030504040204" pitchFamily="50" charset="-128"/>
              </a:rPr>
              <a:t>Terms </a:t>
            </a:r>
            <a:r>
              <a:rPr lang="en-SG" altLang="ja-JP" sz="1069" b="0" kern="0" dirty="0">
                <a:solidFill>
                  <a:schemeClr val="tx1"/>
                </a:solidFill>
                <a:latin typeface="Arial Narrow" panose="020B0606020202030204" pitchFamily="34" charset="0"/>
                <a:ea typeface="ＭＳ Ｐゴシック"/>
                <a:cs typeface="Arial"/>
              </a:rPr>
              <a:t>and </a:t>
            </a:r>
            <a:r>
              <a:rPr lang="en-SG" altLang="ja-JP" sz="1069" b="0" kern="0" dirty="0">
                <a:solidFill>
                  <a:schemeClr val="tx1"/>
                </a:solidFill>
                <a:latin typeface="Arial Narrow" panose="020B0606020202030204" pitchFamily="34" charset="0"/>
                <a:ea typeface="ＭＳ Ｐゴシック"/>
                <a:cs typeface="Arial"/>
              </a:rPr>
              <a:t>Conditions Governing Use of the Mets Global Service</a:t>
            </a:r>
            <a:endParaRPr lang="ja-JP" altLang="en-US" sz="1069" b="0" kern="0" dirty="0">
              <a:solidFill>
                <a:schemeClr val="tx1"/>
              </a:solidFill>
              <a:latin typeface="Arial Narrow" panose="020B0606020202030204" pitchFamily="34" charset="0"/>
              <a:ea typeface="ＭＳ Ｐゴシック"/>
              <a:cs typeface="Arial"/>
            </a:endParaRPr>
          </a:p>
          <a:p>
            <a:pPr marL="203705" indent="-203705" algn="ctr" defTabSz="814822">
              <a:spcBef>
                <a:spcPct val="10000"/>
              </a:spcBef>
              <a:buFontTx/>
              <a:buAutoNum type="arabicPeriod"/>
            </a:pPr>
            <a:endParaRPr lang="ja-JP" altLang="en-US" sz="1069" b="0" dirty="0">
              <a:solidFill>
                <a:schemeClr val="tx1"/>
              </a:solidFill>
              <a:latin typeface="Arial Narrow" panose="020B0606020202030204" pitchFamily="34" charset="0"/>
              <a:ea typeface="ＭＳ Ｐゴシック"/>
              <a:cs typeface="Meiryo UI" panose="020B0604030504040204" pitchFamily="50" charset="-128"/>
            </a:endParaRPr>
          </a:p>
        </p:txBody>
      </p:sp>
      <p:sp>
        <p:nvSpPr>
          <p:cNvPr id="27" name="Text Box 8"/>
          <p:cNvSpPr txBox="1">
            <a:spLocks noChangeArrowheads="1"/>
          </p:cNvSpPr>
          <p:nvPr/>
        </p:nvSpPr>
        <p:spPr bwMode="auto">
          <a:xfrm>
            <a:off x="3194386" y="5462324"/>
            <a:ext cx="2310023" cy="421397"/>
          </a:xfrm>
          <a:prstGeom prst="rect">
            <a:avLst/>
          </a:prstGeom>
          <a:noFill/>
          <a:ln w="9525">
            <a:noFill/>
            <a:miter lim="800000"/>
            <a:headEnd/>
            <a:tailEnd/>
          </a:ln>
        </p:spPr>
        <p:txBody>
          <a:bodyPr wrap="square">
            <a:spAutoFit/>
          </a:bodyPr>
          <a:lstStyle/>
          <a:p>
            <a:pPr marL="79219" indent="-79219" defTabSz="679018" fontAlgn="ctr">
              <a:spcBef>
                <a:spcPts val="535"/>
              </a:spcBef>
              <a:defRPr/>
            </a:pPr>
            <a:r>
              <a:rPr kumimoji="1" lang="en-US" altLang="ja-JP" sz="1069" dirty="0">
                <a:latin typeface="Arial Narrow" panose="020B0606020202030204" pitchFamily="34" charset="0"/>
                <a:ea typeface="MS PGothic"/>
                <a:cs typeface="Meiryo UI" panose="020B0604030504040204" pitchFamily="50" charset="-128"/>
              </a:rPr>
              <a:t>2. </a:t>
            </a:r>
            <a:r>
              <a:rPr lang="en-US" altLang="ja-JP" sz="1069" kern="0" dirty="0">
                <a:latin typeface="Arial Narrow" panose="020B0606020202030204" pitchFamily="34" charset="0"/>
                <a:ea typeface="ＭＳ Ｐゴシック"/>
                <a:cs typeface="Arial"/>
              </a:rPr>
              <a:t>MIZUHO </a:t>
            </a:r>
            <a:r>
              <a:rPr lang="en-US" altLang="ja-JP" sz="1069" kern="0" dirty="0">
                <a:latin typeface="Arial Narrow" panose="020B0606020202030204" pitchFamily="34" charset="0"/>
                <a:ea typeface="ＭＳ Ｐゴシック"/>
                <a:cs typeface="Arial"/>
              </a:rPr>
              <a:t>GLOBAL e-BANKING Appendix A for Mets Global</a:t>
            </a:r>
            <a:endParaRPr lang="en-US" altLang="ja-JP" sz="1069" kern="0" dirty="0">
              <a:latin typeface="Arial Narrow" panose="020B0606020202030204" pitchFamily="34" charset="0"/>
              <a:ea typeface="ＭＳ Ｐゴシック"/>
              <a:cs typeface="Meiryo UI" panose="020B0604030504040204" pitchFamily="50" charset="-128"/>
            </a:endParaRPr>
          </a:p>
        </p:txBody>
      </p:sp>
      <p:sp>
        <p:nvSpPr>
          <p:cNvPr id="28" name="Text Box 20"/>
          <p:cNvSpPr txBox="1">
            <a:spLocks noChangeArrowheads="1"/>
          </p:cNvSpPr>
          <p:nvPr/>
        </p:nvSpPr>
        <p:spPr bwMode="auto">
          <a:xfrm>
            <a:off x="5825246" y="5472163"/>
            <a:ext cx="1779665" cy="42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b="1">
                <a:solidFill>
                  <a:srgbClr val="003366"/>
                </a:solidFill>
                <a:latin typeface="Arial" panose="020B0604020202020204" pitchFamily="34" charset="0"/>
                <a:ea typeface="ＭＳ Ｐゴシック" panose="020B0600070205080204" pitchFamily="50" charset="-128"/>
              </a:defRPr>
            </a:lvl1pPr>
            <a:lvl2pPr marL="742950" indent="-285750">
              <a:defRPr kumimoji="1" sz="2000" b="1">
                <a:solidFill>
                  <a:srgbClr val="003366"/>
                </a:solidFill>
                <a:latin typeface="Arial" panose="020B0604020202020204" pitchFamily="34" charset="0"/>
                <a:ea typeface="ＭＳ Ｐゴシック" panose="020B0600070205080204" pitchFamily="50" charset="-128"/>
              </a:defRPr>
            </a:lvl2pPr>
            <a:lvl3pPr marL="1143000" indent="-228600">
              <a:defRPr kumimoji="1" sz="2000" b="1">
                <a:solidFill>
                  <a:srgbClr val="003366"/>
                </a:solidFill>
                <a:latin typeface="Arial" panose="020B0604020202020204" pitchFamily="34" charset="0"/>
                <a:ea typeface="ＭＳ Ｐゴシック" panose="020B0600070205080204" pitchFamily="50" charset="-128"/>
              </a:defRPr>
            </a:lvl3pPr>
            <a:lvl4pPr marL="1600200" indent="-228600">
              <a:defRPr kumimoji="1" sz="2000" b="1">
                <a:solidFill>
                  <a:srgbClr val="003366"/>
                </a:solidFill>
                <a:latin typeface="Arial" panose="020B0604020202020204" pitchFamily="34" charset="0"/>
                <a:ea typeface="ＭＳ Ｐゴシック" panose="020B0600070205080204" pitchFamily="50" charset="-128"/>
              </a:defRPr>
            </a:lvl4pPr>
            <a:lvl5pPr marL="2057400" indent="-228600">
              <a:defRPr kumimoji="1" sz="2000" b="1">
                <a:solidFill>
                  <a:srgbClr val="0033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rgbClr val="0033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rgbClr val="0033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rgbClr val="0033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rgbClr val="003366"/>
                </a:solidFill>
                <a:latin typeface="Arial" panose="020B0604020202020204" pitchFamily="34" charset="0"/>
                <a:ea typeface="ＭＳ Ｐゴシック" panose="020B0600070205080204" pitchFamily="50" charset="-128"/>
              </a:defRPr>
            </a:lvl9pPr>
          </a:lstStyle>
          <a:p>
            <a:r>
              <a:rPr lang="en-US" altLang="ja-JP" sz="1069" b="0" dirty="0">
                <a:solidFill>
                  <a:schemeClr val="tx1"/>
                </a:solidFill>
                <a:latin typeface="Arial Narrow" panose="020B0606020202030204" pitchFamily="34" charset="0"/>
                <a:ea typeface="ＭＳ Ｐゴシック"/>
                <a:cs typeface="Meiryo UI" panose="020B0604030504040204" pitchFamily="50" charset="-128"/>
              </a:rPr>
              <a:t>3. </a:t>
            </a:r>
            <a:r>
              <a:rPr lang="en-US" sz="1069" b="0" dirty="0">
                <a:solidFill>
                  <a:schemeClr val="tx1"/>
                </a:solidFill>
                <a:latin typeface="Arial Narrow" panose="020B0606020202030204" pitchFamily="34" charset="0"/>
              </a:rPr>
              <a:t>MIZUHO </a:t>
            </a:r>
            <a:r>
              <a:rPr lang="en-US" sz="1069" b="0" dirty="0">
                <a:solidFill>
                  <a:schemeClr val="tx1"/>
                </a:solidFill>
                <a:latin typeface="Arial Narrow" panose="020B0606020202030204" pitchFamily="34" charset="0"/>
              </a:rPr>
              <a:t>GLOBAL e-BANKING FX Web Application</a:t>
            </a:r>
            <a:endParaRPr lang="en-SG" sz="1069" b="0" dirty="0">
              <a:solidFill>
                <a:schemeClr val="tx1"/>
              </a:solidFill>
              <a:latin typeface="Arial Narrow" panose="020B0606020202030204" pitchFamily="34" charset="0"/>
            </a:endParaRPr>
          </a:p>
        </p:txBody>
      </p:sp>
      <p:sp>
        <p:nvSpPr>
          <p:cNvPr id="32" name="片側の 2 つの角を丸めた四角形 9"/>
          <p:cNvSpPr/>
          <p:nvPr/>
        </p:nvSpPr>
        <p:spPr>
          <a:xfrm rot="5400000" flipH="1">
            <a:off x="4988745" y="-1112267"/>
            <a:ext cx="1363983" cy="5841560"/>
          </a:xfrm>
          <a:prstGeom prst="round2SameRect">
            <a:avLst>
              <a:gd name="adj1" fmla="val 6982"/>
              <a:gd name="adj2" fmla="val 0"/>
            </a:avLst>
          </a:prstGeom>
          <a:solidFill>
            <a:srgbClr val="C9DDEC"/>
          </a:solidFill>
          <a:ln w="9525" cap="flat" cmpd="sng" algn="ctr">
            <a:noFill/>
            <a:prstDash val="solid"/>
          </a:ln>
          <a:effectLst/>
        </p:spPr>
        <p:txBody>
          <a:bodyPr rtlCol="0" anchor="ctr"/>
          <a:lstStyle/>
          <a:p>
            <a:pPr algn="ctr" defTabSz="814822" fontAlgn="ctr">
              <a:defRPr/>
            </a:pPr>
            <a:endParaRPr lang="ja-JP" altLang="en-US" sz="1337" kern="0" dirty="0">
              <a:latin typeface="Arial Narrow" panose="020B0606020202030204" pitchFamily="34" charset="0"/>
              <a:ea typeface="ＭＳ Ｐゴシック"/>
              <a:cs typeface="Arial"/>
            </a:endParaRPr>
          </a:p>
        </p:txBody>
      </p:sp>
      <p:sp>
        <p:nvSpPr>
          <p:cNvPr id="33" name="正方形/長方形 10"/>
          <p:cNvSpPr/>
          <p:nvPr/>
        </p:nvSpPr>
        <p:spPr>
          <a:xfrm>
            <a:off x="2781820" y="1575702"/>
            <a:ext cx="5777834" cy="449172"/>
          </a:xfrm>
          <a:prstGeom prst="rect">
            <a:avLst/>
          </a:prstGeom>
          <a:noFill/>
          <a:ln w="9525" cap="flat" cmpd="sng" algn="ctr">
            <a:noFill/>
            <a:prstDash val="solid"/>
          </a:ln>
          <a:effectLst/>
        </p:spPr>
        <p:txBody>
          <a:bodyPr wrap="square" lIns="128317" tIns="0" rIns="0" bIns="0" rtlCol="0" anchor="ctr"/>
          <a:lstStyle/>
          <a:p>
            <a:pPr marL="79219" indent="-79219" defTabSz="679018" fontAlgn="ctr">
              <a:spcBef>
                <a:spcPts val="535"/>
              </a:spcBef>
              <a:defRPr/>
            </a:pPr>
            <a:r>
              <a:rPr lang="en-US" altLang="ja-JP" sz="1337" kern="0" dirty="0">
                <a:latin typeface="Arial Narrow" panose="020B0606020202030204" pitchFamily="34" charset="0"/>
                <a:ea typeface="ＭＳ Ｐゴシック"/>
                <a:cs typeface="Arial"/>
              </a:rPr>
              <a:t>MIZUHO GLOBAL e-BANKING Appendix </a:t>
            </a:r>
            <a:r>
              <a:rPr lang="en-US" altLang="ja-JP" sz="1337" kern="0" dirty="0">
                <a:latin typeface="Arial Narrow" panose="020B0606020202030204" pitchFamily="34" charset="0"/>
                <a:ea typeface="ＭＳ Ｐゴシック"/>
                <a:cs typeface="Arial"/>
              </a:rPr>
              <a:t>A for Mets Global(Signature </a:t>
            </a:r>
            <a:r>
              <a:rPr lang="en-US" altLang="ja-JP" sz="1337" kern="0" dirty="0">
                <a:latin typeface="Arial Narrow" panose="020B0606020202030204" pitchFamily="34" charset="0"/>
                <a:ea typeface="ＭＳ Ｐゴシック"/>
                <a:cs typeface="Arial"/>
              </a:rPr>
              <a:t>required)</a:t>
            </a:r>
            <a:endParaRPr lang="en-US" altLang="ja-JP" sz="1337" kern="0" dirty="0">
              <a:latin typeface="Arial Narrow" panose="020B0606020202030204" pitchFamily="34" charset="0"/>
              <a:ea typeface="ＭＳ Ｐゴシック"/>
              <a:cs typeface="Meiryo UI" panose="020B0604030504040204" pitchFamily="50" charset="-128"/>
            </a:endParaRPr>
          </a:p>
        </p:txBody>
      </p:sp>
      <p:sp>
        <p:nvSpPr>
          <p:cNvPr id="34" name="正方形/長方形 11"/>
          <p:cNvSpPr/>
          <p:nvPr/>
        </p:nvSpPr>
        <p:spPr>
          <a:xfrm>
            <a:off x="2781819" y="2024873"/>
            <a:ext cx="5777835" cy="385440"/>
          </a:xfrm>
          <a:prstGeom prst="rect">
            <a:avLst/>
          </a:prstGeom>
          <a:noFill/>
          <a:ln w="9525" cap="flat" cmpd="sng" algn="ctr">
            <a:noFill/>
            <a:prstDash val="solid"/>
          </a:ln>
          <a:effectLst/>
        </p:spPr>
        <p:txBody>
          <a:bodyPr wrap="square" lIns="128317" tIns="0" rIns="0" bIns="0" rtlCol="0" anchor="ctr"/>
          <a:lstStyle/>
          <a:p>
            <a:r>
              <a:rPr lang="en-US" sz="1337" dirty="0">
                <a:latin typeface="Arial Narrow" panose="020B0606020202030204" pitchFamily="34" charset="0"/>
              </a:rPr>
              <a:t>MIZUHO GLOBAL </a:t>
            </a:r>
            <a:r>
              <a:rPr lang="en-US" sz="1337" dirty="0">
                <a:latin typeface="Arial Narrow" panose="020B0606020202030204" pitchFamily="34" charset="0"/>
              </a:rPr>
              <a:t>e-BANKING FX </a:t>
            </a:r>
            <a:r>
              <a:rPr lang="en-US" sz="1337" dirty="0">
                <a:latin typeface="Arial Narrow" panose="020B0606020202030204" pitchFamily="34" charset="0"/>
              </a:rPr>
              <a:t>Web Application(Signature </a:t>
            </a:r>
            <a:r>
              <a:rPr lang="en-US" sz="1337" dirty="0">
                <a:latin typeface="Arial Narrow" panose="020B0606020202030204" pitchFamily="34" charset="0"/>
              </a:rPr>
              <a:t>required)</a:t>
            </a:r>
            <a:endParaRPr lang="en-SG" sz="1337" dirty="0">
              <a:latin typeface="Arial Narrow" panose="020B0606020202030204" pitchFamily="34" charset="0"/>
            </a:endParaRPr>
          </a:p>
        </p:txBody>
      </p:sp>
      <p:sp>
        <p:nvSpPr>
          <p:cNvPr id="35" name="正方形/長方形 14"/>
          <p:cNvSpPr/>
          <p:nvPr/>
        </p:nvSpPr>
        <p:spPr>
          <a:xfrm>
            <a:off x="2781819" y="1126525"/>
            <a:ext cx="5777835" cy="449172"/>
          </a:xfrm>
          <a:prstGeom prst="rect">
            <a:avLst/>
          </a:prstGeom>
          <a:noFill/>
          <a:ln w="9525" cap="flat" cmpd="sng" algn="ctr">
            <a:noFill/>
            <a:prstDash val="solid"/>
          </a:ln>
          <a:effectLst/>
        </p:spPr>
        <p:txBody>
          <a:bodyPr wrap="square" lIns="128317" tIns="0" rIns="0" bIns="0" rtlCol="0" anchor="ctr"/>
          <a:lstStyle/>
          <a:p>
            <a:pPr marL="79219" indent="-79219" defTabSz="679018" fontAlgn="ctr">
              <a:spcBef>
                <a:spcPts val="535"/>
              </a:spcBef>
              <a:defRPr/>
            </a:pPr>
            <a:r>
              <a:rPr lang="en-SG" altLang="ja-JP" sz="1337" kern="0" dirty="0">
                <a:latin typeface="Arial Narrow" panose="020B0606020202030204" pitchFamily="34" charset="0"/>
                <a:ea typeface="ＭＳ Ｐゴシック"/>
                <a:cs typeface="Arial"/>
              </a:rPr>
              <a:t>Terms </a:t>
            </a:r>
            <a:r>
              <a:rPr lang="en-SG" altLang="ja-JP" sz="1337" kern="0" dirty="0">
                <a:latin typeface="Arial Narrow" panose="020B0606020202030204" pitchFamily="34" charset="0"/>
                <a:ea typeface="ＭＳ Ｐゴシック"/>
                <a:cs typeface="Arial"/>
              </a:rPr>
              <a:t>and Conditions Governing Use of the Mets Global Service(No signature </a:t>
            </a:r>
            <a:r>
              <a:rPr lang="en-SG" altLang="ja-JP" sz="1337" kern="0" dirty="0">
                <a:latin typeface="Arial Narrow" panose="020B0606020202030204" pitchFamily="34" charset="0"/>
                <a:ea typeface="ＭＳ Ｐゴシック"/>
                <a:cs typeface="Arial"/>
              </a:rPr>
              <a:t>required)</a:t>
            </a:r>
            <a:endParaRPr lang="ja-JP" altLang="en-US" sz="1337" kern="0" dirty="0">
              <a:latin typeface="Arial Narrow" panose="020B0606020202030204" pitchFamily="34" charset="0"/>
              <a:ea typeface="ＭＳ Ｐゴシック"/>
              <a:cs typeface="Arial"/>
            </a:endParaRPr>
          </a:p>
        </p:txBody>
      </p:sp>
      <p:sp>
        <p:nvSpPr>
          <p:cNvPr id="36" name="正方形/長方形 15"/>
          <p:cNvSpPr/>
          <p:nvPr/>
        </p:nvSpPr>
        <p:spPr>
          <a:xfrm>
            <a:off x="2332379" y="1126525"/>
            <a:ext cx="449325" cy="449172"/>
          </a:xfrm>
          <a:prstGeom prst="rect">
            <a:avLst/>
          </a:prstGeom>
          <a:solidFill>
            <a:srgbClr val="5096C8"/>
          </a:solidFill>
          <a:ln w="9525" cap="flat" cmpd="sng" algn="ctr">
            <a:noFill/>
            <a:prstDash val="solid"/>
          </a:ln>
          <a:effectLst/>
        </p:spPr>
        <p:txBody>
          <a:bodyPr lIns="0" tIns="0" rIns="0" bIns="0" rtlCol="0" anchor="ctr"/>
          <a:lstStyle/>
          <a:p>
            <a:pPr algn="ctr" defTabSz="814822" fontAlgn="ctr">
              <a:defRPr/>
            </a:pPr>
            <a:r>
              <a:rPr lang="en-US" altLang="ja-JP" sz="1337" kern="0" dirty="0">
                <a:latin typeface="Arial Narrow" panose="020B0606020202030204" pitchFamily="34" charset="0"/>
                <a:ea typeface="ＭＳ Ｐゴシック"/>
                <a:cs typeface="Arial"/>
              </a:rPr>
              <a:t>1</a:t>
            </a:r>
            <a:endParaRPr lang="ja-JP" altLang="en-US" sz="1337" kern="0" dirty="0">
              <a:latin typeface="Arial Narrow" panose="020B0606020202030204" pitchFamily="34" charset="0"/>
              <a:ea typeface="ＭＳ Ｐゴシック"/>
              <a:cs typeface="Arial"/>
            </a:endParaRPr>
          </a:p>
        </p:txBody>
      </p:sp>
      <p:sp>
        <p:nvSpPr>
          <p:cNvPr id="37" name="正方形/長方形 16"/>
          <p:cNvSpPr/>
          <p:nvPr/>
        </p:nvSpPr>
        <p:spPr>
          <a:xfrm>
            <a:off x="2332379" y="1575702"/>
            <a:ext cx="449325" cy="449172"/>
          </a:xfrm>
          <a:prstGeom prst="rect">
            <a:avLst/>
          </a:prstGeom>
          <a:solidFill>
            <a:srgbClr val="5096C8"/>
          </a:solidFill>
          <a:ln w="9525" cap="flat" cmpd="sng" algn="ctr">
            <a:noFill/>
            <a:prstDash val="solid"/>
          </a:ln>
          <a:effectLst/>
        </p:spPr>
        <p:txBody>
          <a:bodyPr lIns="0" tIns="0" rIns="0" bIns="0" rtlCol="0" anchor="ctr"/>
          <a:lstStyle/>
          <a:p>
            <a:pPr algn="ctr" defTabSz="814822" fontAlgn="ctr">
              <a:defRPr/>
            </a:pPr>
            <a:r>
              <a:rPr lang="en-US" altLang="ja-JP" sz="1337" kern="0" dirty="0">
                <a:latin typeface="Arial Narrow" panose="020B0606020202030204" pitchFamily="34" charset="0"/>
                <a:ea typeface="ＭＳ Ｐゴシック"/>
                <a:cs typeface="Arial"/>
              </a:rPr>
              <a:t>2</a:t>
            </a:r>
            <a:endParaRPr lang="ja-JP" altLang="en-US" sz="1337" kern="0" dirty="0">
              <a:latin typeface="Arial Narrow" panose="020B0606020202030204" pitchFamily="34" charset="0"/>
              <a:ea typeface="ＭＳ Ｐゴシック"/>
              <a:cs typeface="Arial"/>
            </a:endParaRPr>
          </a:p>
        </p:txBody>
      </p:sp>
      <p:sp>
        <p:nvSpPr>
          <p:cNvPr id="38" name="正方形/長方形 17"/>
          <p:cNvSpPr/>
          <p:nvPr/>
        </p:nvSpPr>
        <p:spPr>
          <a:xfrm>
            <a:off x="2332379" y="2024873"/>
            <a:ext cx="449325" cy="449172"/>
          </a:xfrm>
          <a:prstGeom prst="rect">
            <a:avLst/>
          </a:prstGeom>
          <a:solidFill>
            <a:srgbClr val="5096C8"/>
          </a:solidFill>
          <a:ln w="9525" cap="flat" cmpd="sng" algn="ctr">
            <a:noFill/>
            <a:prstDash val="solid"/>
          </a:ln>
          <a:effectLst/>
        </p:spPr>
        <p:txBody>
          <a:bodyPr lIns="0" tIns="0" rIns="0" bIns="0" rtlCol="0" anchor="ctr"/>
          <a:lstStyle/>
          <a:p>
            <a:pPr algn="ctr" defTabSz="814822" fontAlgn="ctr">
              <a:defRPr/>
            </a:pPr>
            <a:r>
              <a:rPr lang="en-US" altLang="ja-JP" sz="1337" kern="0" dirty="0">
                <a:latin typeface="Arial Narrow" panose="020B0606020202030204" pitchFamily="34" charset="0"/>
                <a:ea typeface="ＭＳ Ｐゴシック"/>
                <a:cs typeface="Arial"/>
              </a:rPr>
              <a:t>3</a:t>
            </a:r>
            <a:endParaRPr lang="ja-JP" altLang="en-US" sz="1337" kern="0" dirty="0">
              <a:latin typeface="Arial Narrow" panose="020B0606020202030204" pitchFamily="34" charset="0"/>
              <a:ea typeface="ＭＳ Ｐゴシック"/>
              <a:cs typeface="Arial"/>
            </a:endParaRPr>
          </a:p>
        </p:txBody>
      </p:sp>
      <p:grpSp>
        <p:nvGrpSpPr>
          <p:cNvPr id="39" name="グループ化 18"/>
          <p:cNvGrpSpPr/>
          <p:nvPr/>
        </p:nvGrpSpPr>
        <p:grpSpPr>
          <a:xfrm>
            <a:off x="2332437" y="1575702"/>
            <a:ext cx="5777837" cy="898342"/>
            <a:chOff x="2792699" y="4581161"/>
            <a:chExt cx="6624921" cy="864119"/>
          </a:xfrm>
        </p:grpSpPr>
        <p:sp>
          <p:nvSpPr>
            <p:cNvPr id="40" name="フリーフォーム 19"/>
            <p:cNvSpPr/>
            <p:nvPr/>
          </p:nvSpPr>
          <p:spPr>
            <a:xfrm>
              <a:off x="2792699" y="4581161"/>
              <a:ext cx="6624920" cy="0"/>
            </a:xfrm>
            <a:custGeom>
              <a:avLst/>
              <a:gdLst>
                <a:gd name="connsiteX0" fmla="*/ 0 w 9731829"/>
                <a:gd name="connsiteY0" fmla="*/ 566057 h 566057"/>
                <a:gd name="connsiteX1" fmla="*/ 9448800 w 9731829"/>
                <a:gd name="connsiteY1" fmla="*/ 566057 h 566057"/>
                <a:gd name="connsiteX2" fmla="*/ 9731829 w 9731829"/>
                <a:gd name="connsiteY2" fmla="*/ 0 h 566057"/>
                <a:gd name="connsiteX0" fmla="*/ 0 w 9448800"/>
                <a:gd name="connsiteY0" fmla="*/ 0 h 0"/>
                <a:gd name="connsiteX1" fmla="*/ 9448800 w 9448800"/>
                <a:gd name="connsiteY1" fmla="*/ 0 h 0"/>
              </a:gdLst>
              <a:ahLst/>
              <a:cxnLst>
                <a:cxn ang="0">
                  <a:pos x="connsiteX0" y="connsiteY0"/>
                </a:cxn>
                <a:cxn ang="0">
                  <a:pos x="connsiteX1" y="connsiteY1"/>
                </a:cxn>
              </a:cxnLst>
              <a:rect l="l" t="t" r="r" b="b"/>
              <a:pathLst>
                <a:path w="9448800">
                  <a:moveTo>
                    <a:pt x="0" y="0"/>
                  </a:moveTo>
                  <a:lnTo>
                    <a:pt x="9448800" y="0"/>
                  </a:lnTo>
                </a:path>
              </a:pathLst>
            </a:custGeom>
            <a:noFill/>
            <a:ln w="9525" cap="flat" cmpd="sng" algn="ctr">
              <a:solidFill>
                <a:srgbClr val="FFFFFF"/>
              </a:solidFill>
              <a:prstDash val="solid"/>
            </a:ln>
            <a:effectLst/>
          </p:spPr>
          <p:txBody>
            <a:bodyPr rtlCol="0" anchor="ctr"/>
            <a:lstStyle/>
            <a:p>
              <a:pPr algn="ctr" defTabSz="814822">
                <a:defRPr/>
              </a:pPr>
              <a:endParaRPr lang="ja-JP" altLang="en-US" sz="1337" kern="0">
                <a:latin typeface="Arial Narrow" panose="020B0606020202030204" pitchFamily="34" charset="0"/>
                <a:ea typeface="ＭＳ Ｐゴシック"/>
                <a:cs typeface="Arial"/>
              </a:endParaRPr>
            </a:p>
          </p:txBody>
        </p:sp>
        <p:sp>
          <p:nvSpPr>
            <p:cNvPr id="41" name="フリーフォーム 20"/>
            <p:cNvSpPr/>
            <p:nvPr/>
          </p:nvSpPr>
          <p:spPr>
            <a:xfrm>
              <a:off x="2792700" y="5013220"/>
              <a:ext cx="6624920" cy="0"/>
            </a:xfrm>
            <a:custGeom>
              <a:avLst/>
              <a:gdLst>
                <a:gd name="connsiteX0" fmla="*/ 0 w 9731829"/>
                <a:gd name="connsiteY0" fmla="*/ 566057 h 566057"/>
                <a:gd name="connsiteX1" fmla="*/ 9448800 w 9731829"/>
                <a:gd name="connsiteY1" fmla="*/ 566057 h 566057"/>
                <a:gd name="connsiteX2" fmla="*/ 9731829 w 9731829"/>
                <a:gd name="connsiteY2" fmla="*/ 0 h 566057"/>
                <a:gd name="connsiteX0" fmla="*/ 0 w 9448800"/>
                <a:gd name="connsiteY0" fmla="*/ 0 h 0"/>
                <a:gd name="connsiteX1" fmla="*/ 9448800 w 9448800"/>
                <a:gd name="connsiteY1" fmla="*/ 0 h 0"/>
              </a:gdLst>
              <a:ahLst/>
              <a:cxnLst>
                <a:cxn ang="0">
                  <a:pos x="connsiteX0" y="connsiteY0"/>
                </a:cxn>
                <a:cxn ang="0">
                  <a:pos x="connsiteX1" y="connsiteY1"/>
                </a:cxn>
              </a:cxnLst>
              <a:rect l="l" t="t" r="r" b="b"/>
              <a:pathLst>
                <a:path w="9448800">
                  <a:moveTo>
                    <a:pt x="0" y="0"/>
                  </a:moveTo>
                  <a:lnTo>
                    <a:pt x="9448800" y="0"/>
                  </a:lnTo>
                </a:path>
              </a:pathLst>
            </a:custGeom>
            <a:noFill/>
            <a:ln w="9525" cap="flat" cmpd="sng" algn="ctr">
              <a:solidFill>
                <a:srgbClr val="FFFFFF"/>
              </a:solidFill>
              <a:prstDash val="solid"/>
            </a:ln>
            <a:effectLst/>
          </p:spPr>
          <p:txBody>
            <a:bodyPr rtlCol="0" anchor="ctr"/>
            <a:lstStyle/>
            <a:p>
              <a:pPr algn="ctr" defTabSz="814822">
                <a:defRPr/>
              </a:pPr>
              <a:endParaRPr lang="ja-JP" altLang="en-US" sz="1337" kern="0">
                <a:latin typeface="Arial Narrow" panose="020B0606020202030204" pitchFamily="34" charset="0"/>
                <a:ea typeface="ＭＳ Ｐゴシック"/>
                <a:cs typeface="Arial"/>
              </a:endParaRPr>
            </a:p>
          </p:txBody>
        </p:sp>
        <p:sp>
          <p:nvSpPr>
            <p:cNvPr id="42" name="フリーフォーム 21"/>
            <p:cNvSpPr/>
            <p:nvPr/>
          </p:nvSpPr>
          <p:spPr>
            <a:xfrm>
              <a:off x="2792700" y="5445280"/>
              <a:ext cx="6624920" cy="0"/>
            </a:xfrm>
            <a:custGeom>
              <a:avLst/>
              <a:gdLst>
                <a:gd name="connsiteX0" fmla="*/ 0 w 9731829"/>
                <a:gd name="connsiteY0" fmla="*/ 566057 h 566057"/>
                <a:gd name="connsiteX1" fmla="*/ 9448800 w 9731829"/>
                <a:gd name="connsiteY1" fmla="*/ 566057 h 566057"/>
                <a:gd name="connsiteX2" fmla="*/ 9731829 w 9731829"/>
                <a:gd name="connsiteY2" fmla="*/ 0 h 566057"/>
                <a:gd name="connsiteX0" fmla="*/ 0 w 9448800"/>
                <a:gd name="connsiteY0" fmla="*/ 0 h 0"/>
                <a:gd name="connsiteX1" fmla="*/ 9448800 w 9448800"/>
                <a:gd name="connsiteY1" fmla="*/ 0 h 0"/>
              </a:gdLst>
              <a:ahLst/>
              <a:cxnLst>
                <a:cxn ang="0">
                  <a:pos x="connsiteX0" y="connsiteY0"/>
                </a:cxn>
                <a:cxn ang="0">
                  <a:pos x="connsiteX1" y="connsiteY1"/>
                </a:cxn>
              </a:cxnLst>
              <a:rect l="l" t="t" r="r" b="b"/>
              <a:pathLst>
                <a:path w="9448800">
                  <a:moveTo>
                    <a:pt x="0" y="0"/>
                  </a:moveTo>
                  <a:lnTo>
                    <a:pt x="9448800" y="0"/>
                  </a:lnTo>
                </a:path>
              </a:pathLst>
            </a:custGeom>
            <a:noFill/>
            <a:ln w="9525" cap="flat" cmpd="sng" algn="ctr">
              <a:solidFill>
                <a:srgbClr val="FFFFFF"/>
              </a:solidFill>
              <a:prstDash val="solid"/>
            </a:ln>
            <a:effectLst/>
          </p:spPr>
          <p:txBody>
            <a:bodyPr rtlCol="0" anchor="ctr"/>
            <a:lstStyle/>
            <a:p>
              <a:pPr algn="ctr" defTabSz="814822">
                <a:defRPr/>
              </a:pPr>
              <a:endParaRPr lang="ja-JP" altLang="en-US" sz="1337" kern="0">
                <a:latin typeface="Arial Narrow" panose="020B0606020202030204" pitchFamily="34" charset="0"/>
                <a:ea typeface="ＭＳ Ｐゴシック"/>
                <a:cs typeface="Arial"/>
              </a:endParaRPr>
            </a:p>
          </p:txBody>
        </p:sp>
      </p:grpSp>
      <p:sp>
        <p:nvSpPr>
          <p:cNvPr id="43" name="正方形/長方形 22"/>
          <p:cNvSpPr/>
          <p:nvPr/>
        </p:nvSpPr>
        <p:spPr>
          <a:xfrm>
            <a:off x="342289" y="1126523"/>
            <a:ext cx="1990144" cy="1796684"/>
          </a:xfrm>
          <a:prstGeom prst="rect">
            <a:avLst/>
          </a:prstGeom>
          <a:noFill/>
          <a:ln w="9525">
            <a:noFill/>
            <a:miter lim="800000"/>
            <a:headEnd/>
            <a:tailEnd/>
          </a:ln>
          <a:effectLst/>
        </p:spPr>
        <p:txBody>
          <a:bodyPr vert="horz" wrap="none" tIns="0" bIns="0" rtlCol="0" anchor="ctr"/>
          <a:lstStyle/>
          <a:p>
            <a:pPr algn="ctr" defTabSz="814822" fontAlgn="ctr">
              <a:spcAft>
                <a:spcPct val="0"/>
              </a:spcAft>
              <a:defRPr/>
            </a:pPr>
            <a:endParaRPr lang="ja-JP" altLang="en-US" sz="1426" kern="0" dirty="0">
              <a:latin typeface="Arial Narrow" panose="020B0606020202030204" pitchFamily="34" charset="0"/>
              <a:ea typeface="MS PGothic"/>
              <a:cs typeface="Arial"/>
            </a:endParaRPr>
          </a:p>
        </p:txBody>
      </p:sp>
      <p:sp>
        <p:nvSpPr>
          <p:cNvPr id="44" name="片側の 2 つの角を丸めた四角形 24"/>
          <p:cNvSpPr/>
          <p:nvPr/>
        </p:nvSpPr>
        <p:spPr>
          <a:xfrm rot="16200000">
            <a:off x="471431" y="834553"/>
            <a:ext cx="1136609" cy="1909715"/>
          </a:xfrm>
          <a:prstGeom prst="round2SameRect">
            <a:avLst>
              <a:gd name="adj1" fmla="val 7012"/>
              <a:gd name="adj2" fmla="val 0"/>
            </a:avLst>
          </a:prstGeom>
          <a:gradFill>
            <a:gsLst>
              <a:gs pos="30000">
                <a:srgbClr val="C9DDEC"/>
              </a:gs>
              <a:gs pos="100000">
                <a:srgbClr val="FFFFFF"/>
              </a:gs>
            </a:gsLst>
            <a:lin ang="5400000" scaled="0"/>
          </a:gradFill>
          <a:ln w="9525">
            <a:noFill/>
            <a:miter lim="800000"/>
            <a:headEnd/>
            <a:tailEnd/>
          </a:ln>
          <a:effectLst/>
        </p:spPr>
        <p:txBody>
          <a:bodyPr vert="vert" wrap="none" lIns="0" tIns="0" rIns="0" bIns="0" rtlCol="0" anchor="ctr"/>
          <a:lstStyle/>
          <a:p>
            <a:pPr algn="ctr" defTabSz="814822" fontAlgn="ctr">
              <a:spcAft>
                <a:spcPct val="0"/>
              </a:spcAft>
              <a:defRPr/>
            </a:pPr>
            <a:r>
              <a:rPr lang="en-US" altLang="ja-JP" sz="1426" kern="0" dirty="0">
                <a:latin typeface="Arial Narrow" panose="020B0606020202030204" pitchFamily="34" charset="0"/>
                <a:ea typeface="MS PGothic"/>
                <a:cs typeface="Arial"/>
              </a:rPr>
              <a:t>Necessary </a:t>
            </a:r>
          </a:p>
          <a:p>
            <a:pPr algn="ctr" defTabSz="814822" fontAlgn="ctr">
              <a:spcAft>
                <a:spcPct val="0"/>
              </a:spcAft>
              <a:defRPr/>
            </a:pPr>
            <a:r>
              <a:rPr lang="en-US" altLang="ja-JP" sz="1426" kern="0" dirty="0">
                <a:latin typeface="Arial Narrow" panose="020B0606020202030204" pitchFamily="34" charset="0"/>
                <a:ea typeface="MS PGothic"/>
                <a:cs typeface="Arial"/>
              </a:rPr>
              <a:t>Documents </a:t>
            </a:r>
          </a:p>
          <a:p>
            <a:pPr algn="ctr" defTabSz="814822" fontAlgn="ctr">
              <a:spcAft>
                <a:spcPct val="0"/>
              </a:spcAft>
              <a:defRPr/>
            </a:pPr>
            <a:r>
              <a:rPr lang="en-US" altLang="ja-JP" sz="1426" kern="0" dirty="0">
                <a:latin typeface="Arial Narrow" panose="020B0606020202030204" pitchFamily="34" charset="0"/>
                <a:ea typeface="MS PGothic"/>
                <a:cs typeface="Arial"/>
              </a:rPr>
              <a:t>To Start</a:t>
            </a:r>
          </a:p>
          <a:p>
            <a:pPr algn="ctr" defTabSz="814822" fontAlgn="ctr">
              <a:spcAft>
                <a:spcPct val="0"/>
              </a:spcAft>
              <a:defRPr/>
            </a:pPr>
            <a:r>
              <a:rPr lang="en-US" altLang="ja-JP" sz="1426" kern="0" dirty="0">
                <a:latin typeface="Arial Narrow" panose="020B0606020202030204" pitchFamily="34" charset="0"/>
                <a:ea typeface="MS PGothic"/>
                <a:cs typeface="Arial"/>
              </a:rPr>
              <a:t>Online FX Service</a:t>
            </a:r>
          </a:p>
        </p:txBody>
      </p:sp>
      <p:sp>
        <p:nvSpPr>
          <p:cNvPr id="45" name="Text Box 7"/>
          <p:cNvSpPr txBox="1">
            <a:spLocks noChangeArrowheads="1"/>
          </p:cNvSpPr>
          <p:nvPr/>
        </p:nvSpPr>
        <p:spPr bwMode="auto">
          <a:xfrm>
            <a:off x="342289" y="2435789"/>
            <a:ext cx="8281092" cy="7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b="1">
                <a:solidFill>
                  <a:srgbClr val="003366"/>
                </a:solidFill>
                <a:latin typeface="Arial" panose="020B0604020202020204" pitchFamily="34" charset="0"/>
                <a:ea typeface="ＭＳ Ｐゴシック" panose="020B0600070205080204" pitchFamily="50" charset="-128"/>
              </a:defRPr>
            </a:lvl1pPr>
            <a:lvl2pPr marL="742950" indent="-285750">
              <a:defRPr kumimoji="1" sz="2000" b="1">
                <a:solidFill>
                  <a:srgbClr val="003366"/>
                </a:solidFill>
                <a:latin typeface="Arial" panose="020B0604020202020204" pitchFamily="34" charset="0"/>
                <a:ea typeface="ＭＳ Ｐゴシック" panose="020B0600070205080204" pitchFamily="50" charset="-128"/>
              </a:defRPr>
            </a:lvl2pPr>
            <a:lvl3pPr marL="1143000" indent="-228600">
              <a:defRPr kumimoji="1" sz="2000" b="1">
                <a:solidFill>
                  <a:srgbClr val="003366"/>
                </a:solidFill>
                <a:latin typeface="Arial" panose="020B0604020202020204" pitchFamily="34" charset="0"/>
                <a:ea typeface="ＭＳ Ｐゴシック" panose="020B0600070205080204" pitchFamily="50" charset="-128"/>
              </a:defRPr>
            </a:lvl3pPr>
            <a:lvl4pPr marL="1600200" indent="-228600">
              <a:defRPr kumimoji="1" sz="2000" b="1">
                <a:solidFill>
                  <a:srgbClr val="003366"/>
                </a:solidFill>
                <a:latin typeface="Arial" panose="020B0604020202020204" pitchFamily="34" charset="0"/>
                <a:ea typeface="ＭＳ Ｐゴシック" panose="020B0600070205080204" pitchFamily="50" charset="-128"/>
              </a:defRPr>
            </a:lvl4pPr>
            <a:lvl5pPr marL="2057400" indent="-228600">
              <a:defRPr kumimoji="1" sz="2000" b="1">
                <a:solidFill>
                  <a:srgbClr val="0033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rgbClr val="0033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rgbClr val="0033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rgbClr val="0033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rgbClr val="003366"/>
                </a:solidFill>
                <a:latin typeface="Arial" panose="020B0604020202020204" pitchFamily="34" charset="0"/>
                <a:ea typeface="ＭＳ Ｐゴシック" panose="020B0600070205080204" pitchFamily="50" charset="-128"/>
              </a:defRPr>
            </a:lvl9pPr>
          </a:lstStyle>
          <a:p>
            <a:pPr defTabSz="814822">
              <a:spcBef>
                <a:spcPct val="10000"/>
              </a:spcBef>
            </a:pPr>
            <a:r>
              <a:rPr lang="en-US" altLang="ja-JP" sz="1248" b="0" dirty="0">
                <a:solidFill>
                  <a:schemeClr val="tx1"/>
                </a:solidFill>
                <a:latin typeface="Arial Narrow" panose="020B0606020202030204" pitchFamily="34" charset="0"/>
                <a:cs typeface="Meiryo UI" panose="020B0604030504040204" pitchFamily="50" charset="-128"/>
              </a:rPr>
              <a:t>Notes:</a:t>
            </a:r>
          </a:p>
          <a:p>
            <a:pPr marL="152779" indent="-152779" defTabSz="814822">
              <a:spcBef>
                <a:spcPct val="10000"/>
              </a:spcBef>
              <a:buFont typeface="Arial" panose="020B0604020202020204" pitchFamily="34" charset="0"/>
              <a:buChar char="•"/>
            </a:pPr>
            <a:r>
              <a:rPr lang="en-SG" altLang="ja-JP" sz="1248" b="0" dirty="0">
                <a:solidFill>
                  <a:schemeClr val="tx1"/>
                </a:solidFill>
                <a:latin typeface="Arial Narrow" panose="020B0606020202030204" pitchFamily="34" charset="0"/>
                <a:cs typeface="Meiryo UI" panose="020B0604030504040204" pitchFamily="50" charset="-128"/>
              </a:rPr>
              <a:t>The above documents are examples of customers who have already signed a contract with </a:t>
            </a:r>
            <a:r>
              <a:rPr lang="en-US" sz="1248" b="0" dirty="0">
                <a:solidFill>
                  <a:schemeClr val="tx1"/>
                </a:solidFill>
                <a:latin typeface="Arial Narrow" panose="020B0606020202030204" pitchFamily="34" charset="0"/>
              </a:rPr>
              <a:t>MIZUHO GLOBAL </a:t>
            </a:r>
            <a:r>
              <a:rPr lang="en-US" sz="1248" b="0" dirty="0">
                <a:solidFill>
                  <a:schemeClr val="tx1"/>
                </a:solidFill>
                <a:latin typeface="Arial Narrow" panose="020B0606020202030204" pitchFamily="34" charset="0"/>
              </a:rPr>
              <a:t>e-BANKING(</a:t>
            </a:r>
            <a:r>
              <a:rPr lang="en-US" sz="1248" b="0" dirty="0" err="1">
                <a:solidFill>
                  <a:schemeClr val="tx1"/>
                </a:solidFill>
                <a:latin typeface="Arial Narrow" panose="020B0606020202030204" pitchFamily="34" charset="0"/>
              </a:rPr>
              <a:t>MGeb</a:t>
            </a:r>
            <a:r>
              <a:rPr lang="en-US" sz="1248" b="0" dirty="0">
                <a:solidFill>
                  <a:schemeClr val="tx1"/>
                </a:solidFill>
                <a:latin typeface="Arial Narrow" panose="020B0606020202030204" pitchFamily="34" charset="0"/>
              </a:rPr>
              <a:t>)</a:t>
            </a:r>
          </a:p>
          <a:p>
            <a:pPr marL="152779" indent="-152779" defTabSz="814822">
              <a:spcBef>
                <a:spcPct val="10000"/>
              </a:spcBef>
              <a:buFont typeface="Arial" panose="020B0604020202020204" pitchFamily="34" charset="0"/>
              <a:buChar char="•"/>
            </a:pPr>
            <a:r>
              <a:rPr lang="en-SG" altLang="ja-JP" sz="1248" b="0" dirty="0">
                <a:solidFill>
                  <a:schemeClr val="tx1"/>
                </a:solidFill>
                <a:latin typeface="Arial Narrow" panose="020B0606020202030204" pitchFamily="34" charset="0"/>
                <a:cs typeface="Meiryo UI" panose="020B0604030504040204" pitchFamily="50" charset="-128"/>
              </a:rPr>
              <a:t>If Customer dose not have a </a:t>
            </a:r>
            <a:r>
              <a:rPr lang="en-US" sz="1248" b="0" dirty="0" err="1">
                <a:solidFill>
                  <a:schemeClr val="tx1"/>
                </a:solidFill>
                <a:latin typeface="Arial Narrow" panose="020B0606020202030204" pitchFamily="34" charset="0"/>
              </a:rPr>
              <a:t>MGeb</a:t>
            </a:r>
            <a:r>
              <a:rPr lang="en-SG" altLang="ja-JP" sz="1248" b="0" dirty="0">
                <a:solidFill>
                  <a:schemeClr val="tx1"/>
                </a:solidFill>
                <a:latin typeface="Arial Narrow" panose="020B0606020202030204" pitchFamily="34" charset="0"/>
                <a:cs typeface="Meiryo UI" panose="020B0604030504040204" pitchFamily="50" charset="-128"/>
              </a:rPr>
              <a:t> service, </a:t>
            </a:r>
            <a:r>
              <a:rPr lang="en-SG" altLang="ja-JP" sz="1248" b="0" dirty="0">
                <a:solidFill>
                  <a:schemeClr val="tx1"/>
                </a:solidFill>
                <a:latin typeface="Arial Narrow" panose="020B0606020202030204" pitchFamily="34" charset="0"/>
                <a:cs typeface="Meiryo UI" panose="020B0604030504040204" pitchFamily="50" charset="-128"/>
              </a:rPr>
              <a:t>we would appreciate it if </a:t>
            </a:r>
            <a:r>
              <a:rPr lang="en-SG" altLang="ja-JP" sz="1248" b="0" dirty="0">
                <a:solidFill>
                  <a:schemeClr val="tx1"/>
                </a:solidFill>
                <a:latin typeface="Arial Narrow" panose="020B0606020202030204" pitchFamily="34" charset="0"/>
                <a:cs typeface="Meiryo UI" panose="020B0604030504040204" pitchFamily="50" charset="-128"/>
              </a:rPr>
              <a:t>customer would </a:t>
            </a:r>
            <a:r>
              <a:rPr lang="en-SG" altLang="ja-JP" sz="1248" b="0" dirty="0">
                <a:solidFill>
                  <a:schemeClr val="tx1"/>
                </a:solidFill>
                <a:latin typeface="Arial Narrow" panose="020B0606020202030204" pitchFamily="34" charset="0"/>
                <a:cs typeface="Meiryo UI" panose="020B0604030504040204" pitchFamily="50" charset="-128"/>
              </a:rPr>
              <a:t>consider joining </a:t>
            </a:r>
            <a:r>
              <a:rPr lang="en-SG" altLang="ja-JP" sz="1248" b="0" dirty="0" err="1">
                <a:solidFill>
                  <a:schemeClr val="tx1"/>
                </a:solidFill>
                <a:latin typeface="Arial Narrow" panose="020B0606020202030204" pitchFamily="34" charset="0"/>
                <a:cs typeface="Meiryo UI" panose="020B0604030504040204" pitchFamily="50" charset="-128"/>
              </a:rPr>
              <a:t>MGeb</a:t>
            </a:r>
            <a:r>
              <a:rPr lang="en-SG" altLang="ja-JP" sz="1248" b="0" dirty="0">
                <a:solidFill>
                  <a:schemeClr val="tx1"/>
                </a:solidFill>
                <a:latin typeface="Arial Narrow" panose="020B0606020202030204" pitchFamily="34" charset="0"/>
                <a:cs typeface="Meiryo UI" panose="020B0604030504040204" pitchFamily="50" charset="-128"/>
              </a:rPr>
              <a:t> </a:t>
            </a:r>
            <a:r>
              <a:rPr lang="en-SG" altLang="ja-JP" sz="1248" b="0" dirty="0">
                <a:solidFill>
                  <a:schemeClr val="tx1"/>
                </a:solidFill>
                <a:latin typeface="Arial Narrow" panose="020B0606020202030204" pitchFamily="34" charset="0"/>
                <a:cs typeface="Meiryo UI" panose="020B0604030504040204" pitchFamily="50" charset="-128"/>
              </a:rPr>
              <a:t>service first</a:t>
            </a:r>
            <a:endParaRPr lang="ja-JP" altLang="en-US" sz="1248" b="0" dirty="0">
              <a:solidFill>
                <a:schemeClr val="tx1"/>
              </a:solidFill>
              <a:latin typeface="Arial Narrow" panose="020B0606020202030204" pitchFamily="34" charset="0"/>
              <a:cs typeface="Meiryo UI" panose="020B0604030504040204" pitchFamily="50" charset="-128"/>
            </a:endParaRPr>
          </a:p>
        </p:txBody>
      </p:sp>
      <p:sp>
        <p:nvSpPr>
          <p:cNvPr id="46" name="正方形/長方形 2"/>
          <p:cNvSpPr/>
          <p:nvPr/>
        </p:nvSpPr>
        <p:spPr>
          <a:xfrm>
            <a:off x="981866" y="5957130"/>
            <a:ext cx="5310162" cy="236347"/>
          </a:xfrm>
          <a:prstGeom prst="rect">
            <a:avLst/>
          </a:prstGeom>
        </p:spPr>
        <p:txBody>
          <a:bodyPr wrap="square">
            <a:spAutoFit/>
          </a:bodyPr>
          <a:lstStyle/>
          <a:p>
            <a:pPr defTabSz="814822">
              <a:defRPr/>
            </a:pPr>
            <a:r>
              <a:rPr lang="en-US" altLang="ja-JP" sz="936" kern="0" dirty="0">
                <a:latin typeface="Arial Narrow" panose="020B0606020202030204" pitchFamily="34" charset="0"/>
                <a:ea typeface="MS PGothic"/>
                <a:cs typeface="Arial"/>
              </a:rPr>
              <a:t>Note: The above consent letter format is a sample and the format differs by Mizuho branches</a:t>
            </a:r>
            <a:r>
              <a:rPr lang="en-US" altLang="ja-JP" sz="267" kern="0" dirty="0">
                <a:latin typeface="Arial Narrow" panose="020B0606020202030204" pitchFamily="34" charset="0"/>
                <a:ea typeface="MS PGothic"/>
                <a:cs typeface="Arial"/>
              </a:rPr>
              <a:t>.</a:t>
            </a:r>
            <a:endParaRPr lang="ja-JP" altLang="en-US" sz="267" kern="0" dirty="0">
              <a:latin typeface="Arial Narrow" panose="020B0606020202030204" pitchFamily="34" charset="0"/>
              <a:ea typeface="MS PGothic"/>
              <a:cs typeface="Arial"/>
            </a:endParaRPr>
          </a:p>
        </p:txBody>
      </p:sp>
      <p:pic>
        <p:nvPicPr>
          <p:cNvPr id="2" name="Picture 1"/>
          <p:cNvPicPr>
            <a:picLocks noChangeAspect="1"/>
          </p:cNvPicPr>
          <p:nvPr/>
        </p:nvPicPr>
        <p:blipFill>
          <a:blip r:embed="rId3"/>
          <a:stretch>
            <a:fillRect/>
          </a:stretch>
        </p:blipFill>
        <p:spPr>
          <a:xfrm>
            <a:off x="1232550" y="3410822"/>
            <a:ext cx="1702417" cy="2007647"/>
          </a:xfrm>
          <a:prstGeom prst="rect">
            <a:avLst/>
          </a:prstGeom>
        </p:spPr>
      </p:pic>
      <p:pic>
        <p:nvPicPr>
          <p:cNvPr id="3" name="Picture 2"/>
          <p:cNvPicPr>
            <a:picLocks noChangeAspect="1"/>
          </p:cNvPicPr>
          <p:nvPr/>
        </p:nvPicPr>
        <p:blipFill>
          <a:blip r:embed="rId4"/>
          <a:stretch>
            <a:fillRect/>
          </a:stretch>
        </p:blipFill>
        <p:spPr>
          <a:xfrm>
            <a:off x="3503691" y="3410822"/>
            <a:ext cx="1747319" cy="2007647"/>
          </a:xfrm>
          <a:prstGeom prst="rect">
            <a:avLst/>
          </a:prstGeom>
        </p:spPr>
      </p:pic>
      <p:pic>
        <p:nvPicPr>
          <p:cNvPr id="5" name="Picture 4"/>
          <p:cNvPicPr>
            <a:picLocks noChangeAspect="1"/>
          </p:cNvPicPr>
          <p:nvPr/>
        </p:nvPicPr>
        <p:blipFill>
          <a:blip r:embed="rId5"/>
          <a:stretch>
            <a:fillRect/>
          </a:stretch>
        </p:blipFill>
        <p:spPr>
          <a:xfrm>
            <a:off x="5825246" y="3410822"/>
            <a:ext cx="1650653" cy="2007647"/>
          </a:xfrm>
          <a:prstGeom prst="rect">
            <a:avLst/>
          </a:prstGeom>
        </p:spPr>
      </p:pic>
      <p:sp>
        <p:nvSpPr>
          <p:cNvPr id="29" name="タイトル 8"/>
          <p:cNvSpPr>
            <a:spLocks noGrp="1"/>
          </p:cNvSpPr>
          <p:nvPr>
            <p:ph type="title"/>
          </p:nvPr>
        </p:nvSpPr>
        <p:spPr>
          <a:xfrm>
            <a:off x="401124" y="252507"/>
            <a:ext cx="8500990" cy="583159"/>
          </a:xfrm>
        </p:spPr>
        <p:txBody>
          <a:bodyPr>
            <a:normAutofit/>
          </a:bodyPr>
          <a:lstStyle/>
          <a:p>
            <a:r>
              <a:rPr lang="en-US" altLang="ja-JP" sz="1960" dirty="0">
                <a:solidFill>
                  <a:srgbClr val="140078"/>
                </a:solidFill>
              </a:rPr>
              <a:t> Necessary Documents to Start the online FX service</a:t>
            </a:r>
            <a:endParaRPr lang="en-SG" sz="1960" dirty="0">
              <a:solidFill>
                <a:srgbClr val="140078"/>
              </a:solidFill>
            </a:endParaRPr>
          </a:p>
        </p:txBody>
      </p:sp>
    </p:spTree>
    <p:extLst>
      <p:ext uri="{BB962C8B-B14F-4D97-AF65-F5344CB8AC3E}">
        <p14:creationId xmlns:p14="http://schemas.microsoft.com/office/powerpoint/2010/main" val="3892378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401124" y="252507"/>
            <a:ext cx="8500990" cy="512197"/>
          </a:xfrm>
        </p:spPr>
        <p:txBody>
          <a:bodyPr>
            <a:normAutofit/>
          </a:bodyPr>
          <a:lstStyle/>
          <a:p>
            <a:r>
              <a:rPr lang="ja-JP" altLang="en-US" sz="1960" dirty="0"/>
              <a:t>Setup before </a:t>
            </a:r>
            <a:r>
              <a:rPr lang="en-US" sz="1960" dirty="0"/>
              <a:t>FX Web </a:t>
            </a:r>
            <a:r>
              <a:rPr lang="ja-JP" altLang="en-US" sz="1960" dirty="0"/>
              <a:t>Use</a:t>
            </a:r>
            <a:endParaRPr lang="ja-JP" altLang="en-US" sz="1960" dirty="0">
              <a:solidFill>
                <a:srgbClr val="140078"/>
              </a:solidFill>
            </a:endParaRPr>
          </a:p>
        </p:txBody>
      </p:sp>
      <p:sp>
        <p:nvSpPr>
          <p:cNvPr id="6" name="Rectangle 5"/>
          <p:cNvSpPr/>
          <p:nvPr/>
        </p:nvSpPr>
        <p:spPr>
          <a:xfrm>
            <a:off x="401124" y="1032215"/>
            <a:ext cx="8500990" cy="4772197"/>
          </a:xfrm>
          <a:prstGeom prst="rect">
            <a:avLst/>
          </a:prstGeom>
          <a:ln>
            <a:no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rPr>
              <a:t>After applying for </a:t>
            </a:r>
            <a:r>
              <a:rPr lang="en-US" altLang="ja-JP"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rPr>
              <a:t>FX Web, the </a:t>
            </a:r>
            <a:r>
              <a:rPr lang="ja-JP" altLang="en-US"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rPr>
              <a:t>following </a:t>
            </a:r>
            <a:r>
              <a:rPr lang="en-US" altLang="ja-JP"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rPr>
              <a:t>two </a:t>
            </a:r>
            <a:r>
              <a:rPr lang="ja-JP" altLang="en-US"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rPr>
              <a:t>settings are required before </a:t>
            </a:r>
            <a:r>
              <a:rPr lang="en-US" altLang="ja-JP"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rPr>
              <a:t>customer</a:t>
            </a:r>
            <a:r>
              <a:rPr lang="ja-JP" altLang="en-US"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rPr>
              <a:t> can use the service</a:t>
            </a:r>
            <a:r>
              <a:rPr lang="en-US" altLang="ja-JP"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rPr>
              <a:t/>
            </a:r>
            <a:br>
              <a:rPr lang="en-US" altLang="ja-JP"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rPr>
            </a:br>
            <a:r>
              <a:rPr lang="ja-JP" altLang="en-US"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rPr>
              <a:t> (Both settings must be made </a:t>
            </a:r>
            <a:r>
              <a:rPr lang="en-US" altLang="ja-JP"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rPr>
              <a:t>by</a:t>
            </a:r>
            <a:r>
              <a:rPr lang="ja-JP" altLang="en-US"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rPr>
              <a:t> </a:t>
            </a:r>
            <a:r>
              <a:rPr lang="en-US" altLang="ja-JP"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rPr>
              <a:t>Super User</a:t>
            </a:r>
            <a:r>
              <a:rPr lang="ja-JP" altLang="en-US"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rPr>
              <a:t>)</a:t>
            </a:r>
            <a:endParaRPr lang="en-US" altLang="ja-JP"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endParaRPr>
          </a:p>
          <a:p>
            <a:endParaRPr lang="en-US" altLang="ja-JP" sz="1604" dirty="0">
              <a:solidFill>
                <a:srgbClr val="FF0000"/>
              </a:solidFill>
              <a:latin typeface="Arial Narrow" panose="020B0606020202030204" pitchFamily="34" charset="0"/>
              <a:ea typeface="游ゴシック" panose="020B0400000000000000" pitchFamily="50" charset="-128"/>
              <a:cs typeface="Arial" panose="020B0604020202020204" pitchFamily="34" charset="0"/>
            </a:endParaRPr>
          </a:p>
          <a:p>
            <a:pPr marL="305558" indent="-305558">
              <a:buFont typeface="+mj-lt"/>
              <a:buAutoNum type="arabicPeriod"/>
            </a:pPr>
            <a:r>
              <a:rPr lang="en-US" altLang="ja-JP" sz="1604" b="1"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FX Web </a:t>
            </a:r>
            <a:r>
              <a:rPr lang="ja-JP" altLang="en-US" sz="1604" b="1"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Usage Settings </a:t>
            </a:r>
            <a:r>
              <a:rPr lang="en-US" altLang="ja-JP" sz="1604" b="1"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(p. 5)</a:t>
            </a:r>
          </a:p>
          <a:p>
            <a:pPr marL="305558" indent="-305558">
              <a:buFont typeface="+mj-lt"/>
              <a:buAutoNum type="arabicPeriod"/>
            </a:pPr>
            <a:r>
              <a:rPr lang="ja-JP" altLang="en-US" sz="1604" b="1"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Local Service Usage Settings </a:t>
            </a:r>
            <a:r>
              <a:rPr lang="en-US" altLang="ja-JP" sz="1604" b="1"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(p. 6-7)</a:t>
            </a:r>
          </a:p>
          <a:p>
            <a:pPr marL="305558" indent="-305558">
              <a:buFont typeface="+mj-lt"/>
              <a:buAutoNum type="arabicPeriod"/>
            </a:pPr>
            <a:endParaRPr lang="en-US" altLang="ja-JP" sz="1604" b="1" dirty="0">
              <a:solidFill>
                <a:srgbClr val="000000"/>
              </a:solidFill>
              <a:latin typeface="Arial Narrow" panose="020B0606020202030204" pitchFamily="34" charset="0"/>
              <a:ea typeface="游ゴシック" panose="020B0400000000000000" pitchFamily="50" charset="-128"/>
              <a:cs typeface="Arial" panose="020B0604020202020204" pitchFamily="34" charset="0"/>
            </a:endParaRPr>
          </a:p>
          <a:p>
            <a:endParaRPr lang="en-US" sz="1604" dirty="0">
              <a:solidFill>
                <a:srgbClr val="000000"/>
              </a:solidFill>
              <a:latin typeface="Arial Narrow" panose="020B0606020202030204" pitchFamily="34" charset="0"/>
              <a:ea typeface="游ゴシック" panose="020B0400000000000000" pitchFamily="50" charset="-128"/>
              <a:cs typeface="Arial" panose="020B0604020202020204" pitchFamily="34" charset="0"/>
            </a:endParaRPr>
          </a:p>
          <a:p>
            <a:r>
              <a:rPr lang="ja-JP" altLang="en-US" sz="1604" u="sng"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Changes to the settings in "</a:t>
            </a:r>
            <a:r>
              <a:rPr lang="en-US" altLang="ja-JP" sz="1604" u="sng"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1. FX Web Usage </a:t>
            </a:r>
            <a:r>
              <a:rPr lang="ja-JP" altLang="en-US" sz="1604" u="sng"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Settings" will be reflected on the next business day.</a:t>
            </a:r>
            <a:endParaRPr lang="en-US" altLang="ja-JP" sz="1604" u="sng" dirty="0">
              <a:solidFill>
                <a:srgbClr val="000000"/>
              </a:solidFill>
              <a:latin typeface="Arial Narrow" panose="020B0606020202030204" pitchFamily="34" charset="0"/>
              <a:ea typeface="游ゴシック" panose="020B0400000000000000" pitchFamily="50" charset="-128"/>
              <a:cs typeface="Arial" panose="020B0604020202020204" pitchFamily="34" charset="0"/>
            </a:endParaRPr>
          </a:p>
          <a:p>
            <a:r>
              <a:rPr lang="ja-JP" altLang="en-US" sz="1604" u="sng"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Please complete the setup by </a:t>
            </a:r>
            <a:r>
              <a:rPr lang="en-US" altLang="ja-JP" sz="1604" u="sng"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one</a:t>
            </a:r>
            <a:r>
              <a:rPr lang="ja-JP" altLang="en-US" sz="1604" u="sng"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business day </a:t>
            </a:r>
            <a:r>
              <a:rPr lang="en-US" altLang="ja-JP" sz="1604" u="sng"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before</a:t>
            </a:r>
            <a:r>
              <a:rPr lang="ja-JP" altLang="en-US" sz="1604" u="sng"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to the actual execution of the </a:t>
            </a:r>
            <a:r>
              <a:rPr lang="en-US" altLang="ja-JP" sz="1604" u="sng"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FX</a:t>
            </a:r>
            <a:r>
              <a:rPr lang="ja-JP" altLang="en-US" sz="1604" u="sng"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transaction.</a:t>
            </a:r>
            <a:endParaRPr lang="en-SG" sz="1604" u="sng" dirty="0">
              <a:latin typeface="Arial Narrow" panose="020B060602020203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231403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4692219" y="1428929"/>
            <a:ext cx="4326032" cy="1810615"/>
          </a:xfrm>
          <a:prstGeom prst="rect">
            <a:avLst/>
          </a:prstGeom>
        </p:spPr>
      </p:pic>
      <p:sp>
        <p:nvSpPr>
          <p:cNvPr id="2" name="Title 1"/>
          <p:cNvSpPr>
            <a:spLocks noGrp="1"/>
          </p:cNvSpPr>
          <p:nvPr>
            <p:ph type="title"/>
          </p:nvPr>
        </p:nvSpPr>
        <p:spPr/>
        <p:txBody>
          <a:bodyPr>
            <a:normAutofit/>
          </a:bodyPr>
          <a:lstStyle/>
          <a:p>
            <a:r>
              <a:rPr lang="ja-JP" altLang="en-US" sz="1960" dirty="0"/>
              <a:t>1.FX </a:t>
            </a:r>
            <a:r>
              <a:rPr lang="en-US" altLang="ja-JP" sz="1960" dirty="0"/>
              <a:t>Web </a:t>
            </a:r>
            <a:r>
              <a:rPr lang="ja-JP" altLang="en-US" sz="1960" dirty="0"/>
              <a:t>Setup</a:t>
            </a:r>
            <a:endParaRPr lang="en-SG" sz="1960" dirty="0"/>
          </a:p>
        </p:txBody>
      </p:sp>
      <p:sp>
        <p:nvSpPr>
          <p:cNvPr id="4" name="Rectangle 3"/>
          <p:cNvSpPr/>
          <p:nvPr/>
        </p:nvSpPr>
        <p:spPr>
          <a:xfrm>
            <a:off x="53007" y="1052819"/>
            <a:ext cx="4481465" cy="1189269"/>
          </a:xfrm>
          <a:prstGeom prst="rect">
            <a:avLst/>
          </a:prstGeom>
          <a:no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1</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Login to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Mizuho Global e-Banking (</a:t>
            </a:r>
            <a:r>
              <a:rPr lang="en-US" altLang="ja-JP" sz="1248" dirty="0" err="1">
                <a:solidFill>
                  <a:srgbClr val="000000"/>
                </a:solidFill>
                <a:latin typeface="Arial Narrow" panose="020B0606020202030204" pitchFamily="34" charset="0"/>
                <a:ea typeface="游ゴシック" panose="020B0400000000000000" pitchFamily="50" charset="-128"/>
                <a:cs typeface="Arial" panose="020B0604020202020204" pitchFamily="34" charset="0"/>
              </a:rPr>
              <a:t>MGeB</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with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Super User ID and select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FX Web from “Local Service”</a:t>
            </a:r>
            <a:endParaRPr lang="en-SG" sz="1248" dirty="0">
              <a:latin typeface="Arial Narrow" panose="020B0606020202030204" pitchFamily="34" charset="0"/>
              <a:ea typeface="游ゴシック" panose="020B0400000000000000" pitchFamily="50" charset="-128"/>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13631" y="1478132"/>
            <a:ext cx="4360219" cy="731891"/>
          </a:xfrm>
          <a:prstGeom prst="rect">
            <a:avLst/>
          </a:prstGeom>
        </p:spPr>
      </p:pic>
      <p:sp>
        <p:nvSpPr>
          <p:cNvPr id="7" name="Rectangle 6"/>
          <p:cNvSpPr/>
          <p:nvPr/>
        </p:nvSpPr>
        <p:spPr>
          <a:xfrm>
            <a:off x="53007" y="2467647"/>
            <a:ext cx="4481465" cy="1991184"/>
          </a:xfrm>
          <a:prstGeom prst="rect">
            <a:avLst/>
          </a:prstGeom>
          <a:no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2</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Select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User ID Maintenance" on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the screen</a:t>
            </a:r>
            <a:endPar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endParaRPr>
          </a:p>
        </p:txBody>
      </p:sp>
      <p:sp>
        <p:nvSpPr>
          <p:cNvPr id="8" name="Rectangle 7"/>
          <p:cNvSpPr/>
          <p:nvPr/>
        </p:nvSpPr>
        <p:spPr>
          <a:xfrm>
            <a:off x="3838836" y="1879739"/>
            <a:ext cx="623581" cy="202503"/>
          </a:xfrm>
          <a:prstGeom prst="rect">
            <a:avLst/>
          </a:prstGeom>
          <a:noFill/>
          <a:ln w="28575">
            <a:solidFill>
              <a:srgbClr val="FF0000"/>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grpSp>
        <p:nvGrpSpPr>
          <p:cNvPr id="16" name="Group 15"/>
          <p:cNvGrpSpPr/>
          <p:nvPr/>
        </p:nvGrpSpPr>
        <p:grpSpPr>
          <a:xfrm>
            <a:off x="425421" y="2708451"/>
            <a:ext cx="3736639" cy="1748556"/>
            <a:chOff x="167954" y="2829790"/>
            <a:chExt cx="4193339" cy="1962268"/>
          </a:xfrm>
        </p:grpSpPr>
        <p:pic>
          <p:nvPicPr>
            <p:cNvPr id="5" name="Picture 4"/>
            <p:cNvPicPr>
              <a:picLocks noChangeAspect="1"/>
            </p:cNvPicPr>
            <p:nvPr/>
          </p:nvPicPr>
          <p:blipFill>
            <a:blip r:embed="rId4"/>
            <a:stretch>
              <a:fillRect/>
            </a:stretch>
          </p:blipFill>
          <p:spPr>
            <a:xfrm>
              <a:off x="167954" y="2829790"/>
              <a:ext cx="4193339" cy="1962268"/>
            </a:xfrm>
            <a:prstGeom prst="rect">
              <a:avLst/>
            </a:prstGeom>
          </p:spPr>
        </p:pic>
        <p:sp>
          <p:nvSpPr>
            <p:cNvPr id="9" name="Rectangle 8"/>
            <p:cNvSpPr/>
            <p:nvPr/>
          </p:nvSpPr>
          <p:spPr>
            <a:xfrm>
              <a:off x="1046733" y="3539784"/>
              <a:ext cx="2120241" cy="245991"/>
            </a:xfrm>
            <a:prstGeom prst="rect">
              <a:avLst/>
            </a:prstGeom>
            <a:noFill/>
            <a:ln w="28575">
              <a:solidFill>
                <a:srgbClr val="FF0000"/>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grpSp>
      <p:sp>
        <p:nvSpPr>
          <p:cNvPr id="10" name="Rectangle 9"/>
          <p:cNvSpPr/>
          <p:nvPr/>
        </p:nvSpPr>
        <p:spPr>
          <a:xfrm>
            <a:off x="53007" y="4684389"/>
            <a:ext cx="4481465" cy="1712290"/>
          </a:xfrm>
          <a:prstGeom prst="rect">
            <a:avLst/>
          </a:prstGeom>
          <a:no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3</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Select the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Sub User ID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to be authorized.</a:t>
            </a:r>
            <a:endParaRPr lang="en-SG" sz="1248" dirty="0">
              <a:latin typeface="Arial Narrow" panose="020B0606020202030204" pitchFamily="34" charset="0"/>
              <a:ea typeface="游ゴシック" panose="020B0400000000000000" pitchFamily="50" charset="-128"/>
              <a:cs typeface="Arial" panose="020B0604020202020204" pitchFamily="34" charset="0"/>
            </a:endParaRPr>
          </a:p>
        </p:txBody>
      </p:sp>
      <p:sp>
        <p:nvSpPr>
          <p:cNvPr id="11" name="Rectangle 10"/>
          <p:cNvSpPr/>
          <p:nvPr/>
        </p:nvSpPr>
        <p:spPr>
          <a:xfrm>
            <a:off x="4614502" y="1212592"/>
            <a:ext cx="4481465" cy="2070628"/>
          </a:xfrm>
          <a:prstGeom prst="rect">
            <a:avLst/>
          </a:prstGeom>
          <a:no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4</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Click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"Edit" to display the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selected user information.</a:t>
            </a:r>
            <a:endPar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endParaRPr>
          </a:p>
        </p:txBody>
      </p:sp>
      <p:pic>
        <p:nvPicPr>
          <p:cNvPr id="12" name="Picture 11"/>
          <p:cNvPicPr>
            <a:picLocks noChangeAspect="1"/>
          </p:cNvPicPr>
          <p:nvPr/>
        </p:nvPicPr>
        <p:blipFill>
          <a:blip r:embed="rId5"/>
          <a:stretch>
            <a:fillRect/>
          </a:stretch>
        </p:blipFill>
        <p:spPr>
          <a:xfrm>
            <a:off x="431927" y="4918987"/>
            <a:ext cx="3723627" cy="1477692"/>
          </a:xfrm>
          <a:prstGeom prst="rect">
            <a:avLst/>
          </a:prstGeom>
        </p:spPr>
      </p:pic>
      <p:sp>
        <p:nvSpPr>
          <p:cNvPr id="13" name="Down Arrow 12"/>
          <p:cNvSpPr/>
          <p:nvPr/>
        </p:nvSpPr>
        <p:spPr>
          <a:xfrm>
            <a:off x="1934484" y="2261006"/>
            <a:ext cx="718510" cy="187723"/>
          </a:xfrm>
          <a:prstGeom prst="downArrow">
            <a:avLst/>
          </a:prstGeom>
          <a:solidFill>
            <a:schemeClr val="tx2"/>
          </a:solidFill>
          <a:ln w="9525">
            <a:solidFill>
              <a:schemeClr val="tx2"/>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sp>
        <p:nvSpPr>
          <p:cNvPr id="15" name="Down Arrow 14"/>
          <p:cNvSpPr/>
          <p:nvPr/>
        </p:nvSpPr>
        <p:spPr>
          <a:xfrm>
            <a:off x="6495979" y="3264018"/>
            <a:ext cx="718510" cy="187407"/>
          </a:xfrm>
          <a:prstGeom prst="downArrow">
            <a:avLst/>
          </a:prstGeom>
          <a:solidFill>
            <a:schemeClr val="tx2"/>
          </a:solidFill>
          <a:ln w="9525">
            <a:solidFill>
              <a:schemeClr val="tx2"/>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sp>
        <p:nvSpPr>
          <p:cNvPr id="17" name="Down Arrow 16"/>
          <p:cNvSpPr/>
          <p:nvPr/>
        </p:nvSpPr>
        <p:spPr>
          <a:xfrm>
            <a:off x="1934484" y="4477749"/>
            <a:ext cx="718510" cy="187723"/>
          </a:xfrm>
          <a:prstGeom prst="downArrow">
            <a:avLst/>
          </a:prstGeom>
          <a:solidFill>
            <a:schemeClr val="tx2"/>
          </a:solidFill>
          <a:ln w="9525">
            <a:solidFill>
              <a:schemeClr val="tx2"/>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sp>
        <p:nvSpPr>
          <p:cNvPr id="22" name="Rectangle 21"/>
          <p:cNvSpPr/>
          <p:nvPr/>
        </p:nvSpPr>
        <p:spPr>
          <a:xfrm>
            <a:off x="4675589" y="3038815"/>
            <a:ext cx="545863" cy="202503"/>
          </a:xfrm>
          <a:prstGeom prst="rect">
            <a:avLst/>
          </a:prstGeom>
          <a:noFill/>
          <a:ln w="28575">
            <a:solidFill>
              <a:srgbClr val="FF0000"/>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sp>
        <p:nvSpPr>
          <p:cNvPr id="24" name="Rectangle 23"/>
          <p:cNvSpPr/>
          <p:nvPr/>
        </p:nvSpPr>
        <p:spPr>
          <a:xfrm>
            <a:off x="4614502" y="5755710"/>
            <a:ext cx="4481465" cy="508036"/>
          </a:xfrm>
          <a:prstGeom prst="rect">
            <a:avLst/>
          </a:prstGeom>
          <a:no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6</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The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registration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contents screen is displayed.</a:t>
            </a:r>
            <a:endPar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endParaRPr>
          </a:p>
          <a:p>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If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all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done the check,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click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"Update"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to reflect the registration.</a:t>
            </a:r>
            <a:endPar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endParaRPr>
          </a:p>
        </p:txBody>
      </p:sp>
      <p:pic>
        <p:nvPicPr>
          <p:cNvPr id="25" name="Picture 24"/>
          <p:cNvPicPr>
            <a:picLocks noChangeAspect="1"/>
          </p:cNvPicPr>
          <p:nvPr/>
        </p:nvPicPr>
        <p:blipFill>
          <a:blip r:embed="rId6"/>
          <a:stretch>
            <a:fillRect/>
          </a:stretch>
        </p:blipFill>
        <p:spPr>
          <a:xfrm>
            <a:off x="4836501" y="3687443"/>
            <a:ext cx="4037466" cy="1728143"/>
          </a:xfrm>
          <a:prstGeom prst="rect">
            <a:avLst/>
          </a:prstGeom>
        </p:spPr>
      </p:pic>
      <p:sp>
        <p:nvSpPr>
          <p:cNvPr id="26" name="Rectangle 25"/>
          <p:cNvSpPr/>
          <p:nvPr/>
        </p:nvSpPr>
        <p:spPr>
          <a:xfrm>
            <a:off x="6152435" y="4335635"/>
            <a:ext cx="798928" cy="264536"/>
          </a:xfrm>
          <a:prstGeom prst="rect">
            <a:avLst/>
          </a:prstGeom>
          <a:noFill/>
          <a:ln w="28575">
            <a:solidFill>
              <a:srgbClr val="FF0000"/>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sp>
        <p:nvSpPr>
          <p:cNvPr id="27" name="Rectangle 26"/>
          <p:cNvSpPr/>
          <p:nvPr/>
        </p:nvSpPr>
        <p:spPr>
          <a:xfrm>
            <a:off x="4781935" y="5228255"/>
            <a:ext cx="573756" cy="199117"/>
          </a:xfrm>
          <a:prstGeom prst="rect">
            <a:avLst/>
          </a:prstGeom>
          <a:noFill/>
          <a:ln w="28575">
            <a:solidFill>
              <a:srgbClr val="FF0000"/>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sp>
        <p:nvSpPr>
          <p:cNvPr id="28" name="Rectangle 27"/>
          <p:cNvSpPr/>
          <p:nvPr/>
        </p:nvSpPr>
        <p:spPr>
          <a:xfrm>
            <a:off x="4614502" y="3456190"/>
            <a:ext cx="4481465" cy="2070628"/>
          </a:xfrm>
          <a:prstGeom prst="rect">
            <a:avLst/>
          </a:prstGeom>
          <a:no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5</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Select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"Company Name"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from the list and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click "Confirm</a:t>
            </a:r>
          </a:p>
        </p:txBody>
      </p:sp>
      <p:sp>
        <p:nvSpPr>
          <p:cNvPr id="29" name="Down Arrow 28"/>
          <p:cNvSpPr/>
          <p:nvPr/>
        </p:nvSpPr>
        <p:spPr>
          <a:xfrm>
            <a:off x="6495979" y="5547560"/>
            <a:ext cx="718510" cy="187407"/>
          </a:xfrm>
          <a:prstGeom prst="downArrow">
            <a:avLst/>
          </a:prstGeom>
          <a:solidFill>
            <a:schemeClr val="tx2"/>
          </a:solidFill>
          <a:ln w="9525">
            <a:solidFill>
              <a:schemeClr val="tx2"/>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sp>
        <p:nvSpPr>
          <p:cNvPr id="30" name="Down Arrow 29"/>
          <p:cNvSpPr/>
          <p:nvPr/>
        </p:nvSpPr>
        <p:spPr>
          <a:xfrm>
            <a:off x="6495979" y="1019403"/>
            <a:ext cx="718510" cy="187407"/>
          </a:xfrm>
          <a:prstGeom prst="downArrow">
            <a:avLst/>
          </a:prstGeom>
          <a:solidFill>
            <a:schemeClr val="tx2"/>
          </a:solidFill>
          <a:ln w="9525">
            <a:solidFill>
              <a:schemeClr val="tx2"/>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sp>
        <p:nvSpPr>
          <p:cNvPr id="32" name="TextBox 31"/>
          <p:cNvSpPr txBox="1"/>
          <p:nvPr/>
        </p:nvSpPr>
        <p:spPr>
          <a:xfrm>
            <a:off x="4761058" y="6345341"/>
            <a:ext cx="3304762" cy="229422"/>
          </a:xfrm>
          <a:prstGeom prst="rect">
            <a:avLst/>
          </a:prstGeom>
          <a:noFill/>
        </p:spPr>
        <p:txBody>
          <a:bodyPr wrap="square" rtlCol="0">
            <a:spAutoFit/>
          </a:bodyPr>
          <a:lstStyle/>
          <a:p>
            <a:r>
              <a:rPr lang="en-US" altLang="ja-JP" sz="891" dirty="0">
                <a:latin typeface="Arial Narrow" panose="020B0606020202030204" pitchFamily="34" charset="0"/>
                <a:ea typeface="游ゴシック" panose="020B0400000000000000" pitchFamily="50" charset="-128"/>
              </a:rPr>
              <a:t>*The </a:t>
            </a:r>
            <a:r>
              <a:rPr lang="ja-JP" altLang="en-US" sz="891" dirty="0">
                <a:latin typeface="Arial Narrow" panose="020B0606020202030204" pitchFamily="34" charset="0"/>
                <a:ea typeface="游ゴシック" panose="020B0400000000000000" pitchFamily="50" charset="-128"/>
              </a:rPr>
              <a:t>attached image may differ from the actual screen display.</a:t>
            </a:r>
            <a:endParaRPr lang="en-SG" sz="891" dirty="0">
              <a:latin typeface="Arial Narrow" panose="020B0606020202030204" pitchFamily="34" charset="0"/>
              <a:ea typeface="游ゴシック" panose="020B0400000000000000" pitchFamily="50" charset="-128"/>
            </a:endParaRPr>
          </a:p>
        </p:txBody>
      </p:sp>
    </p:spTree>
    <p:extLst>
      <p:ext uri="{BB962C8B-B14F-4D97-AF65-F5344CB8AC3E}">
        <p14:creationId xmlns:p14="http://schemas.microsoft.com/office/powerpoint/2010/main" val="2608712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3007" y="4820347"/>
            <a:ext cx="4481465" cy="1584632"/>
          </a:xfrm>
          <a:prstGeom prst="rect">
            <a:avLst/>
          </a:prstGeom>
          <a:solidFill>
            <a:schemeClr val="bg1"/>
          </a:solid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3，Click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Select</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for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services by region</a:t>
            </a:r>
            <a:endPar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942632" y="5077491"/>
            <a:ext cx="3530519" cy="1321692"/>
          </a:xfrm>
          <a:prstGeom prst="rect">
            <a:avLst/>
          </a:prstGeom>
        </p:spPr>
      </p:pic>
      <p:pic>
        <p:nvPicPr>
          <p:cNvPr id="4" name="Picture 3"/>
          <p:cNvPicPr>
            <a:picLocks noChangeAspect="1"/>
          </p:cNvPicPr>
          <p:nvPr/>
        </p:nvPicPr>
        <p:blipFill>
          <a:blip r:embed="rId3"/>
          <a:stretch>
            <a:fillRect/>
          </a:stretch>
        </p:blipFill>
        <p:spPr>
          <a:xfrm>
            <a:off x="919533" y="1489433"/>
            <a:ext cx="2877304" cy="1414410"/>
          </a:xfrm>
          <a:prstGeom prst="rect">
            <a:avLst/>
          </a:prstGeom>
        </p:spPr>
      </p:pic>
      <p:sp>
        <p:nvSpPr>
          <p:cNvPr id="2" name="Title 1"/>
          <p:cNvSpPr>
            <a:spLocks noGrp="1"/>
          </p:cNvSpPr>
          <p:nvPr>
            <p:ph type="title"/>
          </p:nvPr>
        </p:nvSpPr>
        <p:spPr/>
        <p:txBody>
          <a:bodyPr>
            <a:normAutofit/>
          </a:bodyPr>
          <a:lstStyle/>
          <a:p>
            <a:r>
              <a:rPr lang="ja-JP" altLang="en-US" sz="1960" dirty="0"/>
              <a:t>2. local service use setting</a:t>
            </a:r>
            <a:endParaRPr lang="en-SG" sz="1960" dirty="0"/>
          </a:p>
        </p:txBody>
      </p:sp>
      <p:sp>
        <p:nvSpPr>
          <p:cNvPr id="3" name="Rectangle 2"/>
          <p:cNvSpPr/>
          <p:nvPr/>
        </p:nvSpPr>
        <p:spPr>
          <a:xfrm>
            <a:off x="53007" y="1052819"/>
            <a:ext cx="4481465" cy="1875785"/>
          </a:xfrm>
          <a:prstGeom prst="rect">
            <a:avLst/>
          </a:prstGeom>
          <a:no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1、Login to </a:t>
            </a:r>
            <a:r>
              <a:rPr lang="en-US" altLang="ja-JP" sz="1248" dirty="0" err="1">
                <a:solidFill>
                  <a:srgbClr val="000000"/>
                </a:solidFill>
                <a:latin typeface="Arial Narrow" panose="020B0606020202030204" pitchFamily="34" charset="0"/>
                <a:ea typeface="游ゴシック" panose="020B0400000000000000" pitchFamily="50" charset="-128"/>
                <a:cs typeface="Arial" panose="020B0604020202020204" pitchFamily="34" charset="0"/>
              </a:rPr>
              <a:t>Mizuho Global e-Banking</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a:t>
            </a:r>
            <a:r>
              <a:rPr lang="en-US" altLang="ja-JP" sz="1248" dirty="0" err="1">
                <a:solidFill>
                  <a:srgbClr val="000000"/>
                </a:solidFill>
                <a:latin typeface="Arial Narrow" panose="020B0606020202030204" pitchFamily="34" charset="0"/>
                <a:ea typeface="游ゴシック" panose="020B0400000000000000" pitchFamily="50" charset="-128"/>
                <a:cs typeface="Arial" panose="020B0604020202020204" pitchFamily="34" charset="0"/>
              </a:rPr>
              <a:t>MGeB</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with your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Super User ID, and select Administration Menu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&gt;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Sub User Information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&gt;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Change</a:t>
            </a:r>
            <a:endParaRPr lang="en-SG" sz="1248" dirty="0">
              <a:latin typeface="Arial Narrow" panose="020B0606020202030204" pitchFamily="34" charset="0"/>
              <a:ea typeface="游ゴシック" panose="020B0400000000000000" pitchFamily="50" charset="-128"/>
              <a:cs typeface="Arial" panose="020B0604020202020204" pitchFamily="34" charset="0"/>
            </a:endParaRPr>
          </a:p>
        </p:txBody>
      </p:sp>
      <p:sp>
        <p:nvSpPr>
          <p:cNvPr id="6" name="Rectangle 5"/>
          <p:cNvSpPr/>
          <p:nvPr/>
        </p:nvSpPr>
        <p:spPr>
          <a:xfrm>
            <a:off x="53007" y="3167366"/>
            <a:ext cx="4481465" cy="1434863"/>
          </a:xfrm>
          <a:prstGeom prst="rect">
            <a:avLst/>
          </a:prstGeom>
          <a:no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2，Select the user whose settings you want to change and click "Next</a:t>
            </a:r>
            <a:endPar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endParaRPr>
          </a:p>
        </p:txBody>
      </p:sp>
      <p:sp>
        <p:nvSpPr>
          <p:cNvPr id="7" name="Rectangle 6"/>
          <p:cNvSpPr/>
          <p:nvPr/>
        </p:nvSpPr>
        <p:spPr>
          <a:xfrm>
            <a:off x="4605526" y="1258457"/>
            <a:ext cx="4481465" cy="1817448"/>
          </a:xfrm>
          <a:prstGeom prst="rect">
            <a:avLst/>
          </a:prstGeom>
          <a:no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4，Change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FX Web"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to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Yes" from the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pop-up window and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click "OK.</a:t>
            </a:r>
            <a:endParaRPr lang="en-SG" sz="1248" dirty="0">
              <a:latin typeface="Arial Narrow" panose="020B0606020202030204" pitchFamily="34" charset="0"/>
              <a:ea typeface="游ゴシック" panose="020B0400000000000000" pitchFamily="50" charset="-128"/>
              <a:cs typeface="Arial" panose="020B0604020202020204" pitchFamily="34" charset="0"/>
            </a:endParaRPr>
          </a:p>
        </p:txBody>
      </p:sp>
      <p:sp>
        <p:nvSpPr>
          <p:cNvPr id="8" name="Down Arrow 7"/>
          <p:cNvSpPr/>
          <p:nvPr/>
        </p:nvSpPr>
        <p:spPr>
          <a:xfrm>
            <a:off x="1934484" y="2954124"/>
            <a:ext cx="718510" cy="187723"/>
          </a:xfrm>
          <a:prstGeom prst="downArrow">
            <a:avLst/>
          </a:prstGeom>
          <a:solidFill>
            <a:schemeClr val="tx2"/>
          </a:solidFill>
          <a:ln w="9525">
            <a:solidFill>
              <a:schemeClr val="tx2"/>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sp>
        <p:nvSpPr>
          <p:cNvPr id="9" name="Down Arrow 8"/>
          <p:cNvSpPr/>
          <p:nvPr/>
        </p:nvSpPr>
        <p:spPr>
          <a:xfrm>
            <a:off x="6487003" y="1027825"/>
            <a:ext cx="718510" cy="187723"/>
          </a:xfrm>
          <a:prstGeom prst="downArrow">
            <a:avLst/>
          </a:prstGeom>
          <a:solidFill>
            <a:schemeClr val="tx2"/>
          </a:solidFill>
          <a:ln w="9525">
            <a:solidFill>
              <a:schemeClr val="tx2"/>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pic>
        <p:nvPicPr>
          <p:cNvPr id="12" name="Picture 11"/>
          <p:cNvPicPr>
            <a:picLocks noChangeAspect="1"/>
          </p:cNvPicPr>
          <p:nvPr/>
        </p:nvPicPr>
        <p:blipFill>
          <a:blip r:embed="rId4"/>
          <a:stretch>
            <a:fillRect/>
          </a:stretch>
        </p:blipFill>
        <p:spPr>
          <a:xfrm>
            <a:off x="182803" y="3426115"/>
            <a:ext cx="4221874" cy="1125833"/>
          </a:xfrm>
          <a:prstGeom prst="rect">
            <a:avLst/>
          </a:prstGeom>
        </p:spPr>
      </p:pic>
      <p:sp>
        <p:nvSpPr>
          <p:cNvPr id="13" name="Oval 12"/>
          <p:cNvSpPr/>
          <p:nvPr/>
        </p:nvSpPr>
        <p:spPr>
          <a:xfrm>
            <a:off x="178892" y="3656267"/>
            <a:ext cx="169752" cy="169752"/>
          </a:xfrm>
          <a:prstGeom prst="ellipse">
            <a:avLst/>
          </a:prstGeom>
          <a:noFill/>
          <a:ln w="38100">
            <a:solidFill>
              <a:srgbClr val="FF0000"/>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ndParaRPr>
          </a:p>
        </p:txBody>
      </p:sp>
      <p:sp>
        <p:nvSpPr>
          <p:cNvPr id="14" name="Rectangle 13"/>
          <p:cNvSpPr/>
          <p:nvPr/>
        </p:nvSpPr>
        <p:spPr>
          <a:xfrm>
            <a:off x="187600" y="4225924"/>
            <a:ext cx="640097" cy="196496"/>
          </a:xfrm>
          <a:prstGeom prst="rect">
            <a:avLst/>
          </a:prstGeom>
          <a:noFill/>
          <a:ln w="38100">
            <a:solidFill>
              <a:srgbClr val="FF0000"/>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ndParaRPr>
          </a:p>
        </p:txBody>
      </p:sp>
      <p:sp>
        <p:nvSpPr>
          <p:cNvPr id="16" name="Down Arrow 15"/>
          <p:cNvSpPr/>
          <p:nvPr/>
        </p:nvSpPr>
        <p:spPr>
          <a:xfrm>
            <a:off x="1934484" y="4617426"/>
            <a:ext cx="718510" cy="187723"/>
          </a:xfrm>
          <a:prstGeom prst="downArrow">
            <a:avLst/>
          </a:prstGeom>
          <a:solidFill>
            <a:schemeClr val="tx2"/>
          </a:solidFill>
          <a:ln w="9525">
            <a:solidFill>
              <a:schemeClr val="tx2"/>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cxnSp>
        <p:nvCxnSpPr>
          <p:cNvPr id="19" name="Straight Connector 18"/>
          <p:cNvCxnSpPr/>
          <p:nvPr/>
        </p:nvCxnSpPr>
        <p:spPr>
          <a:xfrm>
            <a:off x="1603467" y="2390837"/>
            <a:ext cx="3310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46148" y="6201197"/>
            <a:ext cx="2716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5"/>
          <a:stretch>
            <a:fillRect/>
          </a:stretch>
        </p:blipFill>
        <p:spPr>
          <a:xfrm>
            <a:off x="5865453" y="1489433"/>
            <a:ext cx="1961610" cy="1439171"/>
          </a:xfrm>
          <a:prstGeom prst="rect">
            <a:avLst/>
          </a:prstGeom>
        </p:spPr>
      </p:pic>
      <p:sp>
        <p:nvSpPr>
          <p:cNvPr id="23" name="Rectangle 22"/>
          <p:cNvSpPr/>
          <p:nvPr/>
        </p:nvSpPr>
        <p:spPr>
          <a:xfrm>
            <a:off x="4605526" y="3284959"/>
            <a:ext cx="4481465" cy="1068783"/>
          </a:xfrm>
          <a:prstGeom prst="rect">
            <a:avLst/>
          </a:prstGeom>
          <a:no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5，Confirm that the changes are reflected on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the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original screen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(the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screen in item 3) and click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"OK".</a:t>
            </a:r>
            <a:endParaRPr lang="en-SG" sz="1248" dirty="0">
              <a:latin typeface="Arial Narrow" panose="020B0606020202030204" pitchFamily="34" charset="0"/>
              <a:ea typeface="游ゴシック" panose="020B0400000000000000" pitchFamily="50" charset="-128"/>
              <a:cs typeface="Arial" panose="020B0604020202020204" pitchFamily="34" charset="0"/>
            </a:endParaRPr>
          </a:p>
        </p:txBody>
      </p:sp>
      <p:sp>
        <p:nvSpPr>
          <p:cNvPr id="24" name="Down Arrow 23"/>
          <p:cNvSpPr/>
          <p:nvPr/>
        </p:nvSpPr>
        <p:spPr>
          <a:xfrm>
            <a:off x="6487003" y="3086280"/>
            <a:ext cx="718510" cy="187723"/>
          </a:xfrm>
          <a:prstGeom prst="downArrow">
            <a:avLst/>
          </a:prstGeom>
          <a:solidFill>
            <a:schemeClr val="tx2"/>
          </a:solidFill>
          <a:ln w="9525">
            <a:solidFill>
              <a:schemeClr val="tx2"/>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sp>
        <p:nvSpPr>
          <p:cNvPr id="25" name="TextBox 24"/>
          <p:cNvSpPr txBox="1"/>
          <p:nvPr/>
        </p:nvSpPr>
        <p:spPr>
          <a:xfrm>
            <a:off x="4761058" y="6345341"/>
            <a:ext cx="3304762" cy="229422"/>
          </a:xfrm>
          <a:prstGeom prst="rect">
            <a:avLst/>
          </a:prstGeom>
          <a:noFill/>
        </p:spPr>
        <p:txBody>
          <a:bodyPr wrap="square" rtlCol="0">
            <a:spAutoFit/>
          </a:bodyPr>
          <a:lstStyle/>
          <a:p>
            <a:r>
              <a:rPr lang="en-US" altLang="ja-JP" sz="891" dirty="0">
                <a:latin typeface="Arial Narrow" panose="020B0606020202030204" pitchFamily="34" charset="0"/>
                <a:ea typeface="游ゴシック" panose="020B0400000000000000" pitchFamily="50" charset="-128"/>
              </a:rPr>
              <a:t>*The </a:t>
            </a:r>
            <a:r>
              <a:rPr lang="ja-JP" altLang="en-US" sz="891" dirty="0">
                <a:latin typeface="Arial Narrow" panose="020B0606020202030204" pitchFamily="34" charset="0"/>
                <a:ea typeface="游ゴシック" panose="020B0400000000000000" pitchFamily="50" charset="-128"/>
              </a:rPr>
              <a:t>attached image may differ from the actual screen display.</a:t>
            </a:r>
            <a:endParaRPr lang="en-SG" sz="891" dirty="0">
              <a:latin typeface="Arial Narrow" panose="020B0606020202030204" pitchFamily="34" charset="0"/>
              <a:ea typeface="游ゴシック" panose="020B0400000000000000" pitchFamily="50" charset="-128"/>
            </a:endParaRPr>
          </a:p>
        </p:txBody>
      </p:sp>
      <p:pic>
        <p:nvPicPr>
          <p:cNvPr id="26" name="Picture 25"/>
          <p:cNvPicPr>
            <a:picLocks noChangeAspect="1"/>
          </p:cNvPicPr>
          <p:nvPr/>
        </p:nvPicPr>
        <p:blipFill>
          <a:blip r:embed="rId6"/>
          <a:stretch>
            <a:fillRect/>
          </a:stretch>
        </p:blipFill>
        <p:spPr>
          <a:xfrm>
            <a:off x="5250362" y="3700104"/>
            <a:ext cx="3191792" cy="653638"/>
          </a:xfrm>
          <a:prstGeom prst="rect">
            <a:avLst/>
          </a:prstGeom>
        </p:spPr>
      </p:pic>
      <p:sp>
        <p:nvSpPr>
          <p:cNvPr id="27" name="Rectangle 26"/>
          <p:cNvSpPr/>
          <p:nvPr/>
        </p:nvSpPr>
        <p:spPr>
          <a:xfrm>
            <a:off x="5495986" y="3895196"/>
            <a:ext cx="556091" cy="319901"/>
          </a:xfrm>
          <a:prstGeom prst="rect">
            <a:avLst/>
          </a:prstGeom>
          <a:noFill/>
          <a:ln w="38100">
            <a:solidFill>
              <a:srgbClr val="FF0000"/>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ndParaRPr>
          </a:p>
        </p:txBody>
      </p:sp>
      <p:sp>
        <p:nvSpPr>
          <p:cNvPr id="28" name="Rectangle 27"/>
          <p:cNvSpPr/>
          <p:nvPr/>
        </p:nvSpPr>
        <p:spPr>
          <a:xfrm>
            <a:off x="4605526" y="4703904"/>
            <a:ext cx="4481465" cy="1540865"/>
          </a:xfrm>
          <a:prstGeom prst="rect">
            <a:avLst/>
          </a:prstGeom>
          <a:no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6，Configuration change is completed.</a:t>
            </a:r>
            <a:endParaRPr lang="en-SG" sz="1248" dirty="0">
              <a:latin typeface="Arial Narrow" panose="020B0606020202030204" pitchFamily="34" charset="0"/>
              <a:ea typeface="游ゴシック" panose="020B0400000000000000" pitchFamily="50" charset="-128"/>
              <a:cs typeface="Arial" panose="020B0604020202020204" pitchFamily="34" charset="0"/>
            </a:endParaRPr>
          </a:p>
        </p:txBody>
      </p:sp>
      <p:sp>
        <p:nvSpPr>
          <p:cNvPr id="29" name="Down Arrow 28"/>
          <p:cNvSpPr/>
          <p:nvPr/>
        </p:nvSpPr>
        <p:spPr>
          <a:xfrm>
            <a:off x="6487003" y="4505226"/>
            <a:ext cx="718510" cy="187723"/>
          </a:xfrm>
          <a:prstGeom prst="downArrow">
            <a:avLst/>
          </a:prstGeom>
          <a:solidFill>
            <a:schemeClr val="tx2"/>
          </a:solidFill>
          <a:ln w="9525">
            <a:solidFill>
              <a:schemeClr val="tx2"/>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sp>
        <p:nvSpPr>
          <p:cNvPr id="31" name="Rectangle 30"/>
          <p:cNvSpPr/>
          <p:nvPr/>
        </p:nvSpPr>
        <p:spPr>
          <a:xfrm>
            <a:off x="940732" y="5737797"/>
            <a:ext cx="2856105" cy="661385"/>
          </a:xfrm>
          <a:prstGeom prst="rect">
            <a:avLst/>
          </a:prstGeom>
          <a:noFill/>
          <a:ln w="38100">
            <a:solidFill>
              <a:srgbClr val="FF0000"/>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ndParaRPr>
          </a:p>
        </p:txBody>
      </p:sp>
      <p:pic>
        <p:nvPicPr>
          <p:cNvPr id="11" name="Picture 10"/>
          <p:cNvPicPr>
            <a:picLocks noChangeAspect="1"/>
          </p:cNvPicPr>
          <p:nvPr/>
        </p:nvPicPr>
        <p:blipFill>
          <a:blip r:embed="rId7"/>
          <a:stretch>
            <a:fillRect/>
          </a:stretch>
        </p:blipFill>
        <p:spPr>
          <a:xfrm>
            <a:off x="5362776" y="4945089"/>
            <a:ext cx="2658324" cy="1264995"/>
          </a:xfrm>
          <a:prstGeom prst="rect">
            <a:avLst/>
          </a:prstGeom>
        </p:spPr>
      </p:pic>
    </p:spTree>
    <p:extLst>
      <p:ext uri="{BB962C8B-B14F-4D97-AF65-F5344CB8AC3E}">
        <p14:creationId xmlns:p14="http://schemas.microsoft.com/office/powerpoint/2010/main" val="285007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3007" y="4820347"/>
            <a:ext cx="4481465" cy="1584632"/>
          </a:xfrm>
          <a:prstGeom prst="rect">
            <a:avLst/>
          </a:prstGeom>
          <a:solidFill>
            <a:schemeClr val="bg1"/>
          </a:solid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3，</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Click Next (Important: Do not remove the tick beside the User ID)</a:t>
            </a:r>
            <a:endPar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endParaRPr>
          </a:p>
        </p:txBody>
      </p:sp>
      <p:sp>
        <p:nvSpPr>
          <p:cNvPr id="2" name="Title 1"/>
          <p:cNvSpPr>
            <a:spLocks noGrp="1"/>
          </p:cNvSpPr>
          <p:nvPr>
            <p:ph type="title"/>
          </p:nvPr>
        </p:nvSpPr>
        <p:spPr>
          <a:xfrm>
            <a:off x="257748" y="386432"/>
            <a:ext cx="8500990" cy="479798"/>
          </a:xfrm>
        </p:spPr>
        <p:txBody>
          <a:bodyPr>
            <a:normAutofit/>
          </a:bodyPr>
          <a:lstStyle/>
          <a:p>
            <a:r>
              <a:rPr lang="ja-JP" altLang="en-US" sz="1960" dirty="0"/>
              <a:t>2. local service use setting</a:t>
            </a:r>
            <a:endParaRPr lang="en-SG" sz="1960" dirty="0"/>
          </a:p>
        </p:txBody>
      </p:sp>
      <p:sp>
        <p:nvSpPr>
          <p:cNvPr id="3" name="Rectangle 2"/>
          <p:cNvSpPr/>
          <p:nvPr/>
        </p:nvSpPr>
        <p:spPr>
          <a:xfrm>
            <a:off x="53007" y="1052819"/>
            <a:ext cx="4481465" cy="1875785"/>
          </a:xfrm>
          <a:prstGeom prst="rect">
            <a:avLst/>
          </a:prstGeom>
          <a:no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1</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Login to </a:t>
            </a:r>
            <a:r>
              <a:rPr lang="en-US" altLang="ja-JP" sz="1248" dirty="0" err="1">
                <a:solidFill>
                  <a:srgbClr val="000000"/>
                </a:solidFill>
                <a:latin typeface="Arial Narrow" panose="020B0606020202030204" pitchFamily="34" charset="0"/>
                <a:ea typeface="游ゴシック" panose="020B0400000000000000" pitchFamily="50" charset="-128"/>
                <a:cs typeface="Arial" panose="020B0604020202020204" pitchFamily="34" charset="0"/>
              </a:rPr>
              <a:t>Mizuho Global e-Banking</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a:t>
            </a:r>
            <a:r>
              <a:rPr lang="en-US" altLang="ja-JP" sz="1248" dirty="0" err="1">
                <a:solidFill>
                  <a:srgbClr val="000000"/>
                </a:solidFill>
                <a:latin typeface="Arial Narrow" panose="020B0606020202030204" pitchFamily="34" charset="0"/>
                <a:ea typeface="游ゴシック" panose="020B0400000000000000" pitchFamily="50" charset="-128"/>
                <a:cs typeface="Arial" panose="020B0604020202020204" pitchFamily="34" charset="0"/>
              </a:rPr>
              <a:t>MGeB</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with your </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Super User ID, and select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Management</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Menu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&gt; Group</a:t>
            </a:r>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 Information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&gt; Modify</a:t>
            </a:r>
            <a:endParaRPr lang="en-SG" sz="1248" dirty="0">
              <a:latin typeface="Arial Narrow" panose="020B0606020202030204" pitchFamily="34" charset="0"/>
              <a:ea typeface="游ゴシック" panose="020B0400000000000000" pitchFamily="50" charset="-128"/>
              <a:cs typeface="Arial" panose="020B0604020202020204" pitchFamily="34" charset="0"/>
            </a:endParaRPr>
          </a:p>
        </p:txBody>
      </p:sp>
      <p:sp>
        <p:nvSpPr>
          <p:cNvPr id="6" name="Rectangle 5"/>
          <p:cNvSpPr/>
          <p:nvPr/>
        </p:nvSpPr>
        <p:spPr>
          <a:xfrm>
            <a:off x="53007" y="3167366"/>
            <a:ext cx="4481465" cy="1434863"/>
          </a:xfrm>
          <a:prstGeom prst="rect">
            <a:avLst/>
          </a:prstGeom>
          <a:no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2，Select </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Approver Group and Click Continue</a:t>
            </a:r>
          </a:p>
        </p:txBody>
      </p:sp>
      <p:sp>
        <p:nvSpPr>
          <p:cNvPr id="7" name="Rectangle 6"/>
          <p:cNvSpPr/>
          <p:nvPr/>
        </p:nvSpPr>
        <p:spPr>
          <a:xfrm>
            <a:off x="4605526" y="1263271"/>
            <a:ext cx="4481465" cy="5141707"/>
          </a:xfrm>
          <a:prstGeom prst="rect">
            <a:avLst/>
          </a:prstGeom>
          <a:noFill/>
          <a:ln>
            <a:solidFill>
              <a:schemeClr val="tx2"/>
            </a:solidFill>
            <a:headEnd type="none"/>
            <a:tailEnd type="triangle" w="sm" len="lg"/>
          </a:ln>
        </p:spPr>
        <p:style>
          <a:lnRef idx="2">
            <a:schemeClr val="accent1"/>
          </a:lnRef>
          <a:fillRef idx="1">
            <a:schemeClr val="lt1"/>
          </a:fillRef>
          <a:effectRef idx="0">
            <a:schemeClr val="accent1"/>
          </a:effectRef>
          <a:fontRef idx="minor">
            <a:schemeClr val="dk1"/>
          </a:fontRef>
        </p:style>
        <p:txBody>
          <a:bodyPr rtlCol="0" anchor="t"/>
          <a:lstStyle/>
          <a:p>
            <a:r>
              <a:rPr lang="ja-JP" altLang="en-US"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4，</a:t>
            </a:r>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Click “Yes” for FX Web (online FX transaction service)</a:t>
            </a:r>
          </a:p>
          <a:p>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Click OK</a:t>
            </a:r>
          </a:p>
          <a:p>
            <a:r>
              <a:rPr lang="en-US" altLang="ja-JP" sz="1248" dirty="0">
                <a:solidFill>
                  <a:srgbClr val="000000"/>
                </a:solidFill>
                <a:latin typeface="Arial Narrow" panose="020B0606020202030204" pitchFamily="34" charset="0"/>
                <a:ea typeface="游ゴシック" panose="020B0400000000000000" pitchFamily="50" charset="-128"/>
                <a:cs typeface="Arial" panose="020B0604020202020204" pitchFamily="34" charset="0"/>
              </a:rPr>
              <a:t>Message “Ready to execute”, click OK (Ensure you see a message “Data is modified”</a:t>
            </a:r>
            <a:endParaRPr lang="en-SG" sz="1248" dirty="0">
              <a:latin typeface="Arial Narrow" panose="020B0606020202030204" pitchFamily="34" charset="0"/>
              <a:ea typeface="游ゴシック" panose="020B0400000000000000" pitchFamily="50" charset="-128"/>
              <a:cs typeface="Arial" panose="020B0604020202020204" pitchFamily="34" charset="0"/>
            </a:endParaRPr>
          </a:p>
        </p:txBody>
      </p:sp>
      <p:sp>
        <p:nvSpPr>
          <p:cNvPr id="8" name="Down Arrow 7"/>
          <p:cNvSpPr/>
          <p:nvPr/>
        </p:nvSpPr>
        <p:spPr>
          <a:xfrm>
            <a:off x="1934484" y="2954124"/>
            <a:ext cx="718510" cy="187723"/>
          </a:xfrm>
          <a:prstGeom prst="downArrow">
            <a:avLst/>
          </a:prstGeom>
          <a:solidFill>
            <a:schemeClr val="tx2"/>
          </a:solidFill>
          <a:ln w="9525">
            <a:solidFill>
              <a:schemeClr val="tx2"/>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sp>
        <p:nvSpPr>
          <p:cNvPr id="9" name="Down Arrow 8"/>
          <p:cNvSpPr/>
          <p:nvPr/>
        </p:nvSpPr>
        <p:spPr>
          <a:xfrm>
            <a:off x="6487003" y="1027825"/>
            <a:ext cx="718510" cy="187723"/>
          </a:xfrm>
          <a:prstGeom prst="downArrow">
            <a:avLst/>
          </a:prstGeom>
          <a:solidFill>
            <a:schemeClr val="tx2"/>
          </a:solidFill>
          <a:ln w="9525">
            <a:solidFill>
              <a:schemeClr val="tx2"/>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sp>
        <p:nvSpPr>
          <p:cNvPr id="16" name="Down Arrow 15"/>
          <p:cNvSpPr/>
          <p:nvPr/>
        </p:nvSpPr>
        <p:spPr>
          <a:xfrm>
            <a:off x="1934484" y="4617426"/>
            <a:ext cx="718510" cy="187723"/>
          </a:xfrm>
          <a:prstGeom prst="downArrow">
            <a:avLst/>
          </a:prstGeom>
          <a:solidFill>
            <a:schemeClr val="tx2"/>
          </a:solidFill>
          <a:ln w="9525">
            <a:solidFill>
              <a:schemeClr val="tx2"/>
            </a:solidFill>
            <a:headEnd type="none"/>
            <a:tailEnd type="triangle" w="sm" len="lg"/>
          </a:ln>
        </p:spPr>
        <p:style>
          <a:lnRef idx="2">
            <a:schemeClr val="accent4"/>
          </a:lnRef>
          <a:fillRef idx="1">
            <a:schemeClr val="lt1"/>
          </a:fillRef>
          <a:effectRef idx="0">
            <a:schemeClr val="accent4"/>
          </a:effectRef>
          <a:fontRef idx="minor">
            <a:schemeClr val="dk1"/>
          </a:fontRef>
        </p:style>
        <p:txBody>
          <a:bodyPr rtlCol="0" anchor="ctr"/>
          <a:lstStyle/>
          <a:p>
            <a:pPr algn="ctr"/>
            <a:endParaRPr lang="en-SG" sz="891" dirty="0">
              <a:solidFill>
                <a:schemeClr val="tx1"/>
              </a:solidFill>
              <a:latin typeface="Arial Narrow" panose="020B0606020202030204" pitchFamily="34" charset="0"/>
              <a:ea typeface="游ゴシック" panose="020B0400000000000000" pitchFamily="50" charset="-128"/>
            </a:endParaRPr>
          </a:p>
        </p:txBody>
      </p:sp>
      <p:sp>
        <p:nvSpPr>
          <p:cNvPr id="25" name="TextBox 24"/>
          <p:cNvSpPr txBox="1"/>
          <p:nvPr/>
        </p:nvSpPr>
        <p:spPr>
          <a:xfrm>
            <a:off x="4761058" y="6345341"/>
            <a:ext cx="3304762" cy="229422"/>
          </a:xfrm>
          <a:prstGeom prst="rect">
            <a:avLst/>
          </a:prstGeom>
          <a:noFill/>
        </p:spPr>
        <p:txBody>
          <a:bodyPr wrap="square" rtlCol="0">
            <a:spAutoFit/>
          </a:bodyPr>
          <a:lstStyle/>
          <a:p>
            <a:r>
              <a:rPr lang="en-US" altLang="ja-JP" sz="891" dirty="0">
                <a:latin typeface="Arial Narrow" panose="020B0606020202030204" pitchFamily="34" charset="0"/>
                <a:ea typeface="游ゴシック" panose="020B0400000000000000" pitchFamily="50" charset="-128"/>
              </a:rPr>
              <a:t>*The </a:t>
            </a:r>
            <a:r>
              <a:rPr lang="ja-JP" altLang="en-US" sz="891" dirty="0">
                <a:latin typeface="Arial Narrow" panose="020B0606020202030204" pitchFamily="34" charset="0"/>
                <a:ea typeface="游ゴシック" panose="020B0400000000000000" pitchFamily="50" charset="-128"/>
              </a:rPr>
              <a:t>attached image may differ from the actual screen display.</a:t>
            </a:r>
            <a:endParaRPr lang="en-SG" sz="891" dirty="0">
              <a:latin typeface="Arial Narrow" panose="020B0606020202030204" pitchFamily="34" charset="0"/>
              <a:ea typeface="游ゴシック" panose="020B0400000000000000" pitchFamily="50" charset="-128"/>
            </a:endParaRPr>
          </a:p>
        </p:txBody>
      </p:sp>
      <p:pic>
        <p:nvPicPr>
          <p:cNvPr id="5" name="Picture 4"/>
          <p:cNvPicPr>
            <a:picLocks noChangeAspect="1"/>
          </p:cNvPicPr>
          <p:nvPr/>
        </p:nvPicPr>
        <p:blipFill>
          <a:blip r:embed="rId2"/>
          <a:stretch>
            <a:fillRect/>
          </a:stretch>
        </p:blipFill>
        <p:spPr>
          <a:xfrm>
            <a:off x="549586" y="1485885"/>
            <a:ext cx="3307435" cy="1417958"/>
          </a:xfrm>
          <a:prstGeom prst="rect">
            <a:avLst/>
          </a:prstGeom>
        </p:spPr>
      </p:pic>
      <p:pic>
        <p:nvPicPr>
          <p:cNvPr id="18" name="Picture 17"/>
          <p:cNvPicPr>
            <a:picLocks noChangeAspect="1"/>
          </p:cNvPicPr>
          <p:nvPr/>
        </p:nvPicPr>
        <p:blipFill>
          <a:blip r:embed="rId3"/>
          <a:stretch>
            <a:fillRect/>
          </a:stretch>
        </p:blipFill>
        <p:spPr>
          <a:xfrm>
            <a:off x="257748" y="3392005"/>
            <a:ext cx="4132260" cy="1159140"/>
          </a:xfrm>
          <a:prstGeom prst="rect">
            <a:avLst/>
          </a:prstGeom>
        </p:spPr>
      </p:pic>
      <p:pic>
        <p:nvPicPr>
          <p:cNvPr id="21" name="Picture 20"/>
          <p:cNvPicPr>
            <a:picLocks noChangeAspect="1"/>
          </p:cNvPicPr>
          <p:nvPr/>
        </p:nvPicPr>
        <p:blipFill>
          <a:blip r:embed="rId4"/>
          <a:stretch>
            <a:fillRect/>
          </a:stretch>
        </p:blipFill>
        <p:spPr>
          <a:xfrm>
            <a:off x="748296" y="5023267"/>
            <a:ext cx="2946870" cy="1322073"/>
          </a:xfrm>
          <a:prstGeom prst="rect">
            <a:avLst/>
          </a:prstGeom>
        </p:spPr>
      </p:pic>
      <p:pic>
        <p:nvPicPr>
          <p:cNvPr id="35" name="Picture 34"/>
          <p:cNvPicPr>
            <a:picLocks noChangeAspect="1"/>
          </p:cNvPicPr>
          <p:nvPr/>
        </p:nvPicPr>
        <p:blipFill>
          <a:blip r:embed="rId5"/>
          <a:stretch>
            <a:fillRect/>
          </a:stretch>
        </p:blipFill>
        <p:spPr>
          <a:xfrm>
            <a:off x="5490156" y="4252902"/>
            <a:ext cx="2575664" cy="2152076"/>
          </a:xfrm>
          <a:prstGeom prst="rect">
            <a:avLst/>
          </a:prstGeom>
        </p:spPr>
      </p:pic>
      <p:pic>
        <p:nvPicPr>
          <p:cNvPr id="36" name="Picture 35"/>
          <p:cNvPicPr>
            <a:picLocks noChangeAspect="1"/>
          </p:cNvPicPr>
          <p:nvPr/>
        </p:nvPicPr>
        <p:blipFill>
          <a:blip r:embed="rId6"/>
          <a:stretch>
            <a:fillRect/>
          </a:stretch>
        </p:blipFill>
        <p:spPr>
          <a:xfrm>
            <a:off x="5493462" y="2012431"/>
            <a:ext cx="2205679" cy="2071108"/>
          </a:xfrm>
          <a:prstGeom prst="rect">
            <a:avLst/>
          </a:prstGeom>
        </p:spPr>
      </p:pic>
      <p:sp>
        <p:nvSpPr>
          <p:cNvPr id="17" name="Title 1"/>
          <p:cNvSpPr txBox="1">
            <a:spLocks/>
          </p:cNvSpPr>
          <p:nvPr/>
        </p:nvSpPr>
        <p:spPr>
          <a:xfrm>
            <a:off x="244056" y="-4664"/>
            <a:ext cx="8500990" cy="522091"/>
          </a:xfrm>
          <a:prstGeom prst="rect">
            <a:avLst/>
          </a:prstGeom>
        </p:spPr>
        <p:txBody>
          <a:bodyPr vert="horz" lIns="0" tIns="81481" rIns="0" bIns="81481" rtlCol="0" anchor="b" anchorCtr="0">
            <a:normAutofit/>
          </a:bodyPr>
          <a:lstStyle>
            <a:lvl1pPr marL="0" algn="l" defTabSz="457200" rtl="0" eaLnBrk="1" latinLnBrk="0" hangingPunct="1">
              <a:lnSpc>
                <a:spcPct val="100000"/>
              </a:lnSpc>
              <a:spcBef>
                <a:spcPct val="0"/>
              </a:spcBef>
              <a:buNone/>
              <a:defRPr kumimoji="1" lang="en-US" sz="1760" b="1" kern="1200" baseline="0">
                <a:solidFill>
                  <a:schemeClr val="tx2"/>
                </a:solidFill>
                <a:latin typeface="Arial Narrow" panose="020B0606020202030204" pitchFamily="34" charset="0"/>
                <a:ea typeface="Yu Gothic" panose="020B0400000000000000" pitchFamily="34" charset="-128"/>
                <a:cs typeface="+mj-cs"/>
              </a:defRPr>
            </a:lvl1pPr>
          </a:lstStyle>
          <a:p>
            <a:r>
              <a:rPr lang="en-US" altLang="ja-JP" sz="1960" dirty="0">
                <a:solidFill>
                  <a:schemeClr val="accent1">
                    <a:lumMod val="75000"/>
                  </a:schemeClr>
                </a:solidFill>
              </a:rPr>
              <a:t>(For group workflow setting customer) </a:t>
            </a:r>
            <a:endParaRPr lang="en-US" sz="1960" dirty="0">
              <a:solidFill>
                <a:schemeClr val="accent1">
                  <a:lumMod val="75000"/>
                </a:schemeClr>
              </a:solidFill>
            </a:endParaRPr>
          </a:p>
        </p:txBody>
      </p:sp>
    </p:spTree>
    <p:extLst>
      <p:ext uri="{BB962C8B-B14F-4D97-AF65-F5344CB8AC3E}">
        <p14:creationId xmlns:p14="http://schemas.microsoft.com/office/powerpoint/2010/main" val="171757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960" dirty="0">
                <a:solidFill>
                  <a:srgbClr val="140078"/>
                </a:solidFill>
              </a:rPr>
              <a:t>Disclaimer</a:t>
            </a:r>
          </a:p>
        </p:txBody>
      </p:sp>
      <p:sp>
        <p:nvSpPr>
          <p:cNvPr id="3" name="Content Placeholder 2"/>
          <p:cNvSpPr txBox="1">
            <a:spLocks/>
          </p:cNvSpPr>
          <p:nvPr/>
        </p:nvSpPr>
        <p:spPr>
          <a:xfrm>
            <a:off x="377872" y="1118977"/>
            <a:ext cx="8236670" cy="4649207"/>
          </a:xfrm>
          <a:prstGeom prst="rect">
            <a:avLst/>
          </a:prstGeom>
        </p:spPr>
        <p:txBody>
          <a:bodyPr>
            <a:normAutofit/>
          </a:bodyPr>
          <a:lstStyle>
            <a:lvl1pPr marL="230400" marR="0" indent="-230400" algn="l" defTabSz="483306" rtl="0" eaLnBrk="1" fontAlgn="auto" latinLnBrk="0" hangingPunct="1">
              <a:lnSpc>
                <a:spcPct val="110000"/>
              </a:lnSpc>
              <a:spcBef>
                <a:spcPts val="900"/>
              </a:spcBef>
              <a:spcAft>
                <a:spcPts val="0"/>
              </a:spcAft>
              <a:buClrTx/>
              <a:buSzPct val="90000"/>
              <a:buFont typeface="Wingdings 2" panose="05020102010507070707" pitchFamily="18" charset="2"/>
              <a:buChar char=""/>
              <a:tabLst/>
              <a:defRPr kumimoji="1" lang="en-US" sz="1400" b="0" kern="1200" baseline="0" dirty="0" smtClean="0">
                <a:solidFill>
                  <a:schemeClr val="tx1"/>
                </a:solidFill>
                <a:latin typeface="+mn-lt"/>
                <a:ea typeface="ＭＳ Ｐゴシック" panose="020B0600070205080204" pitchFamily="50" charset="-128"/>
                <a:cs typeface="+mn-cs"/>
              </a:defRPr>
            </a:lvl1pPr>
            <a:lvl2pPr marL="457200" marR="0" indent="-230400" algn="l" defTabSz="483306" rtl="0" eaLnBrk="1" fontAlgn="auto" latinLnBrk="0" hangingPunct="1">
              <a:lnSpc>
                <a:spcPct val="110000"/>
              </a:lnSpc>
              <a:spcBef>
                <a:spcPts val="300"/>
              </a:spcBef>
              <a:spcAft>
                <a:spcPts val="0"/>
              </a:spcAft>
              <a:buClrTx/>
              <a:buSzPct val="90000"/>
              <a:buFont typeface="Wingdings 2" panose="05020102010507070707" pitchFamily="18" charset="2"/>
              <a:buChar char=""/>
              <a:tabLst/>
              <a:defRPr kumimoji="1" lang="en-US" sz="1400" kern="1200" baseline="0">
                <a:solidFill>
                  <a:schemeClr val="tx1"/>
                </a:solidFill>
                <a:latin typeface="+mn-lt"/>
                <a:ea typeface="Yu Gothic" panose="020B0400000000000000" pitchFamily="34" charset="-128"/>
                <a:cs typeface="+mn-cs"/>
              </a:defRPr>
            </a:lvl2pPr>
            <a:lvl3pPr marL="684000" marR="0" indent="-230400" algn="l" defTabSz="483306" rtl="0" eaLnBrk="1" fontAlgn="auto" latinLnBrk="0" hangingPunct="1">
              <a:lnSpc>
                <a:spcPct val="110000"/>
              </a:lnSpc>
              <a:spcBef>
                <a:spcPts val="300"/>
              </a:spcBef>
              <a:spcAft>
                <a:spcPts val="0"/>
              </a:spcAft>
              <a:buClrTx/>
              <a:buSzTx/>
              <a:buFont typeface="Wingdings 2" panose="05020102010507070707" pitchFamily="18" charset="2"/>
              <a:buChar char=""/>
              <a:tabLst/>
              <a:defRPr kumimoji="1" lang="en-US" sz="1200" kern="1200" baseline="0">
                <a:solidFill>
                  <a:schemeClr val="tx1"/>
                </a:solidFill>
                <a:latin typeface="+mn-lt"/>
                <a:ea typeface="Yu Gothic" panose="020B0400000000000000" pitchFamily="34" charset="-128"/>
                <a:cs typeface="+mn-cs"/>
              </a:defRPr>
            </a:lvl3pPr>
            <a:lvl4pPr marL="914400" marR="0" indent="-230400" algn="l" defTabSz="483306" rtl="0" eaLnBrk="1" fontAlgn="auto" latinLnBrk="0" hangingPunct="1">
              <a:lnSpc>
                <a:spcPct val="110000"/>
              </a:lnSpc>
              <a:spcBef>
                <a:spcPts val="300"/>
              </a:spcBef>
              <a:spcAft>
                <a:spcPts val="0"/>
              </a:spcAft>
              <a:buClrTx/>
              <a:buSzPct val="110000"/>
              <a:buFont typeface="Arial" panose="020B0604020202020204" pitchFamily="34" charset="0"/>
              <a:buChar char="○"/>
              <a:tabLst/>
              <a:defRPr kumimoji="1" lang="en-US" sz="1200" kern="1200" baseline="0">
                <a:solidFill>
                  <a:schemeClr val="tx1"/>
                </a:solidFill>
                <a:latin typeface="+mn-lt"/>
                <a:ea typeface="Yu Gothic" panose="020B0400000000000000" pitchFamily="34" charset="-128"/>
                <a:cs typeface="+mn-cs"/>
              </a:defRPr>
            </a:lvl4pPr>
            <a:lvl5pPr marL="1144800" marR="0" indent="-230400" algn="l" defTabSz="483306" rtl="0" eaLnBrk="1" fontAlgn="auto" latinLnBrk="0" hangingPunct="1">
              <a:lnSpc>
                <a:spcPct val="110000"/>
              </a:lnSpc>
              <a:spcBef>
                <a:spcPts val="300"/>
              </a:spcBef>
              <a:spcAft>
                <a:spcPts val="0"/>
              </a:spcAft>
              <a:buClrTx/>
              <a:buSzTx/>
              <a:buFont typeface="Arial" panose="020B0604020202020204" pitchFamily="34" charset="0"/>
              <a:buChar char="□"/>
              <a:tabLst/>
              <a:defRPr kumimoji="1" lang="en-US" sz="1200" kern="1200" baseline="0">
                <a:solidFill>
                  <a:schemeClr val="tx1"/>
                </a:solidFill>
                <a:latin typeface="+mn-lt"/>
                <a:ea typeface="Yu Gothic" panose="020B0400000000000000" pitchFamily="34" charset="-128"/>
                <a:cs typeface="+mn-cs"/>
              </a:defRPr>
            </a:lvl5pPr>
            <a:lvl6pPr marL="2658184" indent="-241653" algn="l" defTabSz="483306" rtl="0" eaLnBrk="1" latinLnBrk="0" hangingPunct="1">
              <a:spcBef>
                <a:spcPct val="20000"/>
              </a:spcBef>
              <a:buFont typeface="Arial"/>
              <a:buChar char="•"/>
              <a:defRPr kumimoji="1" sz="2100" kern="1200">
                <a:solidFill>
                  <a:schemeClr val="tx1"/>
                </a:solidFill>
                <a:latin typeface="+mn-lt"/>
                <a:ea typeface="+mn-ea"/>
                <a:cs typeface="+mn-cs"/>
              </a:defRPr>
            </a:lvl6pPr>
            <a:lvl7pPr marL="3141490" indent="-241653" algn="l" defTabSz="483306" rtl="0" eaLnBrk="1" latinLnBrk="0" hangingPunct="1">
              <a:spcBef>
                <a:spcPct val="20000"/>
              </a:spcBef>
              <a:buFont typeface="Arial"/>
              <a:buChar char="•"/>
              <a:defRPr kumimoji="1" sz="2100" kern="1200">
                <a:solidFill>
                  <a:schemeClr val="tx1"/>
                </a:solidFill>
                <a:latin typeface="+mn-lt"/>
                <a:ea typeface="+mn-ea"/>
                <a:cs typeface="+mn-cs"/>
              </a:defRPr>
            </a:lvl7pPr>
            <a:lvl8pPr marL="3624796" indent="-241653" algn="l" defTabSz="483306" rtl="0" eaLnBrk="1" latinLnBrk="0" hangingPunct="1">
              <a:spcBef>
                <a:spcPct val="20000"/>
              </a:spcBef>
              <a:buFont typeface="Arial"/>
              <a:buChar char="•"/>
              <a:defRPr kumimoji="1" sz="2100" kern="1200">
                <a:solidFill>
                  <a:schemeClr val="tx1"/>
                </a:solidFill>
                <a:latin typeface="+mn-lt"/>
                <a:ea typeface="+mn-ea"/>
                <a:cs typeface="+mn-cs"/>
              </a:defRPr>
            </a:lvl8pPr>
            <a:lvl9pPr marL="4108102" indent="-241653" algn="l" defTabSz="483306" rtl="0" eaLnBrk="1" latinLnBrk="0" hangingPunct="1">
              <a:spcBef>
                <a:spcPct val="20000"/>
              </a:spcBef>
              <a:buFont typeface="Arial"/>
              <a:buChar char="•"/>
              <a:defRPr kumimoji="1" sz="2100" kern="1200">
                <a:solidFill>
                  <a:schemeClr val="tx1"/>
                </a:solidFill>
                <a:latin typeface="+mn-lt"/>
                <a:ea typeface="+mn-ea"/>
                <a:cs typeface="+mn-cs"/>
              </a:defRPr>
            </a:lvl9pPr>
          </a:lstStyle>
          <a:p>
            <a:pPr marL="205309" indent="-205309" defTabSz="430674">
              <a:spcBef>
                <a:spcPts val="802"/>
              </a:spcBef>
              <a:defRPr/>
            </a:pPr>
            <a:r>
              <a:rPr lang="en-US" sz="1248" dirty="0">
                <a:solidFill>
                  <a:prstClr val="black"/>
                </a:solidFill>
                <a:latin typeface="Arial Narrow" panose="020B0606020202030204" pitchFamily="34" charset="0"/>
                <a:cs typeface="Arial"/>
              </a:rPr>
              <a:t>This Presentation is for general information only and is not intended to constitute any investment, legal, accounting, taxation or other advice of any kind from Mizuho Bank, Ltd. or any of its affiliates (individually or together, as the context may require or admit, “</a:t>
            </a:r>
            <a:r>
              <a:rPr lang="en-US" sz="1248" b="1" dirty="0">
                <a:solidFill>
                  <a:prstClr val="black"/>
                </a:solidFill>
                <a:latin typeface="Arial Narrow" panose="020B0606020202030204" pitchFamily="34" charset="0"/>
                <a:cs typeface="Arial"/>
              </a:rPr>
              <a:t>Mizuho</a:t>
            </a:r>
            <a:r>
              <a:rPr lang="en-US" sz="1248" dirty="0">
                <a:solidFill>
                  <a:prstClr val="black"/>
                </a:solidFill>
                <a:latin typeface="Arial Narrow" panose="020B0606020202030204" pitchFamily="34" charset="0"/>
                <a:cs typeface="Arial"/>
              </a:rPr>
              <a:t>”).</a:t>
            </a:r>
          </a:p>
          <a:p>
            <a:pPr marL="0" indent="0" defTabSz="430674">
              <a:spcBef>
                <a:spcPts val="802"/>
              </a:spcBef>
              <a:buNone/>
              <a:defRPr/>
            </a:pPr>
            <a:r>
              <a:rPr lang="en-US" sz="1248" dirty="0">
                <a:solidFill>
                  <a:prstClr val="black"/>
                </a:solidFill>
                <a:latin typeface="Arial Narrow" panose="020B0606020202030204" pitchFamily="34" charset="0"/>
                <a:cs typeface="Arial"/>
              </a:rPr>
              <a:t> </a:t>
            </a:r>
          </a:p>
          <a:p>
            <a:pPr marL="205309" indent="-205309" defTabSz="430674">
              <a:spcBef>
                <a:spcPts val="802"/>
              </a:spcBef>
              <a:defRPr/>
            </a:pPr>
            <a:r>
              <a:rPr lang="en-US" sz="1248" dirty="0">
                <a:solidFill>
                  <a:prstClr val="black"/>
                </a:solidFill>
                <a:latin typeface="Arial Narrow" panose="020B0606020202030204" pitchFamily="34" charset="0"/>
                <a:cs typeface="Arial"/>
              </a:rPr>
              <a:t>While every care has been taken in preparing this Presentation, no representation, warranty or other assurance of any kind is made with respect to the accuracy, completeness or suitability of any information in the Presentation for any purpose, including any data obtained from third party sources, and neither Mizuho nor any officer, director, employee, agent, advisor or controlling person of Mizuho shall have any liability to anyone relating to or arising from the use of any of the information in the Presentation or for any error, omission or misstatement thereof (negligent or otherwise). </a:t>
            </a:r>
          </a:p>
          <a:p>
            <a:pPr marL="205309" indent="-205309" defTabSz="430674">
              <a:spcBef>
                <a:spcPts val="802"/>
              </a:spcBef>
              <a:defRPr/>
            </a:pPr>
            <a:endParaRPr lang="en-US" sz="1248" dirty="0">
              <a:solidFill>
                <a:prstClr val="black"/>
              </a:solidFill>
              <a:latin typeface="Arial Narrow" panose="020B0606020202030204" pitchFamily="34" charset="0"/>
              <a:cs typeface="Arial"/>
            </a:endParaRPr>
          </a:p>
          <a:p>
            <a:pPr marL="205309" indent="-205309" defTabSz="430674">
              <a:spcBef>
                <a:spcPts val="802"/>
              </a:spcBef>
              <a:defRPr/>
            </a:pPr>
            <a:r>
              <a:rPr lang="en-US" sz="1248" dirty="0">
                <a:solidFill>
                  <a:prstClr val="black"/>
                </a:solidFill>
                <a:latin typeface="Arial Narrow" panose="020B0606020202030204" pitchFamily="34" charset="0"/>
                <a:cs typeface="Arial"/>
              </a:rPr>
              <a:t>All opinions, estimates, forecasts, projections or forward-looking statements contained herein (if any) may not be relied upon as facts nor as any representation or guarantee of future results. No representation is made as to the reasonableness of the assumptions made within or the accuracy or completeness of any modelling, valuation or back-testing. Mizuho does not have any obligation to update any of the information contained in this Presentation.</a:t>
            </a:r>
          </a:p>
          <a:p>
            <a:pPr marL="205309" indent="-205309" defTabSz="430674">
              <a:spcBef>
                <a:spcPts val="802"/>
              </a:spcBef>
              <a:defRPr/>
            </a:pPr>
            <a:endParaRPr lang="en-US" sz="1248" dirty="0">
              <a:solidFill>
                <a:prstClr val="black"/>
              </a:solidFill>
              <a:latin typeface="Arial Narrow" panose="020B0606020202030204" pitchFamily="34" charset="0"/>
              <a:cs typeface="Arial"/>
            </a:endParaRPr>
          </a:p>
          <a:p>
            <a:pPr marL="205309" indent="-205309" defTabSz="430674">
              <a:spcBef>
                <a:spcPts val="802"/>
              </a:spcBef>
              <a:defRPr/>
            </a:pPr>
            <a:r>
              <a:rPr lang="en-US" sz="1248" dirty="0">
                <a:solidFill>
                  <a:prstClr val="black"/>
                </a:solidFill>
                <a:latin typeface="Arial Narrow" panose="020B0606020202030204" pitchFamily="34" charset="0"/>
                <a:cs typeface="Arial"/>
              </a:rPr>
              <a:t>This Presentation may not be modified, reproduced, copied, distributed or disclosed to third parties in whole or in part and no commercial use or benefit may be derived from this Presentation without the prior written permission of Mizuho.</a:t>
            </a:r>
            <a:endParaRPr lang="en-US" sz="1248" dirty="0">
              <a:solidFill>
                <a:prstClr val="black"/>
              </a:solidFill>
              <a:latin typeface="Arial Narrow" panose="020B0606020202030204" pitchFamily="34" charset="0"/>
              <a:cs typeface="Arial"/>
            </a:endParaRPr>
          </a:p>
        </p:txBody>
      </p:sp>
    </p:spTree>
    <p:extLst>
      <p:ext uri="{BB962C8B-B14F-4D97-AF65-F5344CB8AC3E}">
        <p14:creationId xmlns:p14="http://schemas.microsoft.com/office/powerpoint/2010/main" val="679955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tx1"/>
                </a:solidFill>
              </a:rPr>
              <a:t>1. </a:t>
            </a:r>
            <a:r>
              <a:rPr lang="en-US" sz="1800" dirty="0">
                <a:solidFill>
                  <a:schemeClr val="tx1"/>
                </a:solidFill>
              </a:rPr>
              <a:t>US CPI: Further Progress: Sufficient or Not</a:t>
            </a:r>
            <a:r>
              <a:rPr lang="en-US" sz="1800" dirty="0" smtClean="0">
                <a:solidFill>
                  <a:schemeClr val="tx1"/>
                </a:solidFill>
              </a:rPr>
              <a:t>??</a:t>
            </a:r>
            <a:endParaRPr lang="en-US" sz="1600" b="0" i="1" dirty="0">
              <a:solidFill>
                <a:srgbClr val="0070C0"/>
              </a:solidFill>
            </a:endParaRPr>
          </a:p>
        </p:txBody>
      </p:sp>
      <p:sp>
        <p:nvSpPr>
          <p:cNvPr id="6" name="Rectangle 5"/>
          <p:cNvSpPr/>
          <p:nvPr/>
        </p:nvSpPr>
        <p:spPr>
          <a:xfrm>
            <a:off x="3447085" y="1017904"/>
            <a:ext cx="831247" cy="192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graphicFrame>
        <p:nvGraphicFramePr>
          <p:cNvPr id="7" name="Table 6"/>
          <p:cNvGraphicFramePr>
            <a:graphicFrameLocks noGrp="1"/>
          </p:cNvGraphicFramePr>
          <p:nvPr>
            <p:extLst>
              <p:ext uri="{D42A27DB-BD31-4B8C-83A1-F6EECF244321}">
                <p14:modId xmlns:p14="http://schemas.microsoft.com/office/powerpoint/2010/main" val="2000029873"/>
              </p:ext>
            </p:extLst>
          </p:nvPr>
        </p:nvGraphicFramePr>
        <p:xfrm>
          <a:off x="2405070" y="6354868"/>
          <a:ext cx="4332436" cy="457200"/>
        </p:xfrm>
        <a:graphic>
          <a:graphicData uri="http://schemas.openxmlformats.org/drawingml/2006/table">
            <a:tbl>
              <a:tblPr firstRow="1" bandRow="1">
                <a:tableStyleId>{5C22544A-7EE6-4342-B048-85BDC9FD1C3A}</a:tableStyleId>
              </a:tblPr>
              <a:tblGrid>
                <a:gridCol w="1775906">
                  <a:extLst>
                    <a:ext uri="{9D8B030D-6E8A-4147-A177-3AD203B41FA5}">
                      <a16:colId xmlns:a16="http://schemas.microsoft.com/office/drawing/2014/main" val="4214366539"/>
                    </a:ext>
                  </a:extLst>
                </a:gridCol>
                <a:gridCol w="2556530">
                  <a:extLst>
                    <a:ext uri="{9D8B030D-6E8A-4147-A177-3AD203B41FA5}">
                      <a16:colId xmlns:a16="http://schemas.microsoft.com/office/drawing/2014/main" val="2318530270"/>
                    </a:ext>
                  </a:extLst>
                </a:gridCol>
              </a:tblGrid>
              <a:tr h="218111">
                <a:tc>
                  <a:txBody>
                    <a:bodyPr/>
                    <a:lstStyle/>
                    <a:p>
                      <a:endParaRPr lang="en-SG" sz="900" dirty="0"/>
                    </a:p>
                  </a:txBody>
                  <a:tcPr/>
                </a:tc>
                <a:tc>
                  <a:txBody>
                    <a:bodyPr/>
                    <a:lstStyle/>
                    <a:p>
                      <a:r>
                        <a:rPr lang="en-US" sz="900" dirty="0" smtClean="0"/>
                        <a:t>Event</a:t>
                      </a:r>
                      <a:endParaRPr lang="en-SG" sz="900" dirty="0"/>
                    </a:p>
                  </a:txBody>
                  <a:tcPr/>
                </a:tc>
                <a:extLst>
                  <a:ext uri="{0D108BD9-81ED-4DB2-BD59-A6C34878D82A}">
                    <a16:rowId xmlns:a16="http://schemas.microsoft.com/office/drawing/2014/main" val="705259326"/>
                  </a:ext>
                </a:extLst>
              </a:tr>
              <a:tr h="218111">
                <a:tc>
                  <a:txBody>
                    <a:bodyPr/>
                    <a:lstStyle/>
                    <a:p>
                      <a:r>
                        <a:rPr lang="en-US" sz="900" dirty="0" smtClean="0"/>
                        <a:t>19 September</a:t>
                      </a:r>
                      <a:r>
                        <a:rPr lang="en-US" sz="900" baseline="0" dirty="0" smtClean="0"/>
                        <a:t> (2 am)</a:t>
                      </a:r>
                      <a:endParaRPr lang="en-SG" sz="900" dirty="0"/>
                    </a:p>
                  </a:txBody>
                  <a:tcPr/>
                </a:tc>
                <a:tc>
                  <a:txBody>
                    <a:bodyPr/>
                    <a:lstStyle/>
                    <a:p>
                      <a:r>
                        <a:rPr lang="en-US" sz="900" dirty="0" smtClean="0"/>
                        <a:t>FOMC Rate</a:t>
                      </a:r>
                      <a:r>
                        <a:rPr lang="en-US" sz="900" baseline="0" dirty="0" smtClean="0"/>
                        <a:t> Decision</a:t>
                      </a:r>
                      <a:endParaRPr lang="en-SG" sz="900" dirty="0"/>
                    </a:p>
                  </a:txBody>
                  <a:tcPr/>
                </a:tc>
                <a:extLst>
                  <a:ext uri="{0D108BD9-81ED-4DB2-BD59-A6C34878D82A}">
                    <a16:rowId xmlns:a16="http://schemas.microsoft.com/office/drawing/2014/main" val="2556873063"/>
                  </a:ext>
                </a:extLst>
              </a:tr>
            </a:tbl>
          </a:graphicData>
        </a:graphic>
      </p:graphicFrame>
      <p:pic>
        <p:nvPicPr>
          <p:cNvPr id="4" name="Picture 3"/>
          <p:cNvPicPr>
            <a:picLocks noChangeAspect="1"/>
          </p:cNvPicPr>
          <p:nvPr/>
        </p:nvPicPr>
        <p:blipFill>
          <a:blip r:embed="rId3"/>
          <a:stretch>
            <a:fillRect/>
          </a:stretch>
        </p:blipFill>
        <p:spPr>
          <a:xfrm>
            <a:off x="4812305" y="3482497"/>
            <a:ext cx="4266512" cy="28572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0" y="818297"/>
            <a:ext cx="4775511" cy="267894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2750" y="825600"/>
            <a:ext cx="4356067" cy="264749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81" y="3497242"/>
            <a:ext cx="4775511" cy="2816287"/>
          </a:xfrm>
          <a:prstGeom prst="rect">
            <a:avLst/>
          </a:prstGeom>
        </p:spPr>
      </p:pic>
      <p:sp>
        <p:nvSpPr>
          <p:cNvPr id="9" name="Rectangle 8"/>
          <p:cNvSpPr/>
          <p:nvPr/>
        </p:nvSpPr>
        <p:spPr>
          <a:xfrm>
            <a:off x="1547664" y="796475"/>
            <a:ext cx="576064" cy="131762"/>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sp>
        <p:nvSpPr>
          <p:cNvPr id="10" name="Rectangle 9"/>
          <p:cNvSpPr/>
          <p:nvPr/>
        </p:nvSpPr>
        <p:spPr>
          <a:xfrm>
            <a:off x="6163096" y="803778"/>
            <a:ext cx="576064" cy="131762"/>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sp>
        <p:nvSpPr>
          <p:cNvPr id="11" name="Rectangle 10"/>
          <p:cNvSpPr/>
          <p:nvPr/>
        </p:nvSpPr>
        <p:spPr>
          <a:xfrm>
            <a:off x="0" y="5596860"/>
            <a:ext cx="1979712" cy="64388"/>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spTree>
    <p:extLst>
      <p:ext uri="{BB962C8B-B14F-4D97-AF65-F5344CB8AC3E}">
        <p14:creationId xmlns:p14="http://schemas.microsoft.com/office/powerpoint/2010/main" val="2564331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38872" y="922912"/>
            <a:ext cx="6469713" cy="4059716"/>
          </a:xfrm>
          <a:prstGeom prst="rect">
            <a:avLst/>
          </a:prstGeom>
        </p:spPr>
      </p:pic>
      <p:sp>
        <p:nvSpPr>
          <p:cNvPr id="2" name="Title 1"/>
          <p:cNvSpPr>
            <a:spLocks noGrp="1"/>
          </p:cNvSpPr>
          <p:nvPr>
            <p:ph type="title"/>
          </p:nvPr>
        </p:nvSpPr>
        <p:spPr/>
        <p:txBody>
          <a:bodyPr>
            <a:normAutofit/>
          </a:bodyPr>
          <a:lstStyle/>
          <a:p>
            <a:r>
              <a:rPr lang="en-US" sz="1800" dirty="0" smtClean="0">
                <a:solidFill>
                  <a:schemeClr val="tx1"/>
                </a:solidFill>
              </a:rPr>
              <a:t>2</a:t>
            </a:r>
            <a:r>
              <a:rPr lang="en-US" sz="1800" smtClean="0">
                <a:solidFill>
                  <a:schemeClr val="tx1"/>
                </a:solidFill>
              </a:rPr>
              <a:t>. </a:t>
            </a:r>
            <a:r>
              <a:rPr lang="en-US" sz="1800">
                <a:solidFill>
                  <a:schemeClr val="tx1"/>
                </a:solidFill>
              </a:rPr>
              <a:t>US Jobs: SAHM rule Panic? </a:t>
            </a:r>
            <a:endParaRPr lang="en-US" sz="1600" b="0" i="1" dirty="0">
              <a:solidFill>
                <a:srgbClr val="0070C0"/>
              </a:solidFill>
            </a:endParaRPr>
          </a:p>
        </p:txBody>
      </p:sp>
      <p:sp>
        <p:nvSpPr>
          <p:cNvPr id="7" name="Rectangle 6"/>
          <p:cNvSpPr/>
          <p:nvPr/>
        </p:nvSpPr>
        <p:spPr>
          <a:xfrm>
            <a:off x="4447607" y="3244334"/>
            <a:ext cx="248786" cy="369332"/>
          </a:xfrm>
          <a:prstGeom prst="rect">
            <a:avLst/>
          </a:prstGeom>
        </p:spPr>
        <p:txBody>
          <a:bodyPr wrap="none">
            <a:spAutoFit/>
          </a:bodyPr>
          <a:lstStyle/>
          <a:p>
            <a:r>
              <a:rPr lang="en-SG" dirty="0"/>
              <a:t> </a:t>
            </a:r>
          </a:p>
        </p:txBody>
      </p:sp>
      <p:sp>
        <p:nvSpPr>
          <p:cNvPr id="12" name="TextBox 11"/>
          <p:cNvSpPr txBox="1"/>
          <p:nvPr/>
        </p:nvSpPr>
        <p:spPr>
          <a:xfrm>
            <a:off x="5364088" y="1556792"/>
            <a:ext cx="936104" cy="1169551"/>
          </a:xfrm>
          <a:prstGeom prst="rect">
            <a:avLst/>
          </a:prstGeom>
          <a:noFill/>
          <a:ln>
            <a:noFill/>
          </a:ln>
        </p:spPr>
        <p:txBody>
          <a:bodyPr wrap="square" rtlCol="0">
            <a:spAutoFit/>
          </a:bodyPr>
          <a:lstStyle/>
          <a:p>
            <a:r>
              <a:rPr lang="en-US" sz="1000" dirty="0" smtClean="0">
                <a:solidFill>
                  <a:srgbClr val="7030A0"/>
                </a:solidFill>
              </a:rPr>
              <a:t>US recession fears triggered suggests fragility of “Goldilocks” assumptions.</a:t>
            </a:r>
            <a:endParaRPr lang="en-SG" sz="1000" dirty="0">
              <a:solidFill>
                <a:srgbClr val="7030A0"/>
              </a:solidFill>
            </a:endParaRPr>
          </a:p>
        </p:txBody>
      </p:sp>
      <p:pic>
        <p:nvPicPr>
          <p:cNvPr id="5" name="Picture 4"/>
          <p:cNvPicPr>
            <a:picLocks noChangeAspect="1"/>
          </p:cNvPicPr>
          <p:nvPr/>
        </p:nvPicPr>
        <p:blipFill>
          <a:blip r:embed="rId4"/>
          <a:stretch>
            <a:fillRect/>
          </a:stretch>
        </p:blipFill>
        <p:spPr>
          <a:xfrm>
            <a:off x="6703598" y="3900391"/>
            <a:ext cx="2473240" cy="1199562"/>
          </a:xfrm>
          <a:prstGeom prst="rect">
            <a:avLst/>
          </a:prstGeom>
        </p:spPr>
      </p:pic>
      <p:pic>
        <p:nvPicPr>
          <p:cNvPr id="8" name="Picture 7"/>
          <p:cNvPicPr>
            <a:picLocks noChangeAspect="1"/>
          </p:cNvPicPr>
          <p:nvPr/>
        </p:nvPicPr>
        <p:blipFill>
          <a:blip r:embed="rId5"/>
          <a:stretch>
            <a:fillRect/>
          </a:stretch>
        </p:blipFill>
        <p:spPr>
          <a:xfrm>
            <a:off x="6592202" y="1052736"/>
            <a:ext cx="2562662" cy="2847655"/>
          </a:xfrm>
          <a:prstGeom prst="rect">
            <a:avLst/>
          </a:prstGeom>
        </p:spPr>
      </p:pic>
      <p:pic>
        <p:nvPicPr>
          <p:cNvPr id="9" name="Picture 8"/>
          <p:cNvPicPr>
            <a:picLocks noChangeAspect="1"/>
          </p:cNvPicPr>
          <p:nvPr/>
        </p:nvPicPr>
        <p:blipFill>
          <a:blip r:embed="rId6"/>
          <a:stretch>
            <a:fillRect/>
          </a:stretch>
        </p:blipFill>
        <p:spPr>
          <a:xfrm>
            <a:off x="0" y="4982628"/>
            <a:ext cx="6791281" cy="1614724"/>
          </a:xfrm>
          <a:prstGeom prst="rect">
            <a:avLst/>
          </a:prstGeom>
        </p:spPr>
      </p:pic>
      <p:sp>
        <p:nvSpPr>
          <p:cNvPr id="16" name="Rectangle 15"/>
          <p:cNvSpPr/>
          <p:nvPr/>
        </p:nvSpPr>
        <p:spPr>
          <a:xfrm>
            <a:off x="6791281" y="5082927"/>
            <a:ext cx="1526380" cy="276999"/>
          </a:xfrm>
          <a:prstGeom prst="rect">
            <a:avLst/>
          </a:prstGeom>
        </p:spPr>
        <p:txBody>
          <a:bodyPr wrap="none">
            <a:spAutoFit/>
          </a:bodyPr>
          <a:lstStyle/>
          <a:p>
            <a:r>
              <a:rPr lang="en-SG" sz="1200" b="1" dirty="0">
                <a:solidFill>
                  <a:srgbClr val="202122"/>
                </a:solidFill>
                <a:latin typeface="Arial" panose="020B0604020202020204" pitchFamily="34" charset="0"/>
              </a:rPr>
              <a:t>Claudia Rae </a:t>
            </a:r>
            <a:r>
              <a:rPr lang="en-SG" sz="1200" b="1" dirty="0" err="1">
                <a:solidFill>
                  <a:srgbClr val="202122"/>
                </a:solidFill>
                <a:latin typeface="Arial" panose="020B0604020202020204" pitchFamily="34" charset="0"/>
              </a:rPr>
              <a:t>Sahm</a:t>
            </a:r>
            <a:endParaRPr lang="en-SG" sz="1200" dirty="0"/>
          </a:p>
        </p:txBody>
      </p:sp>
    </p:spTree>
    <p:extLst>
      <p:ext uri="{BB962C8B-B14F-4D97-AF65-F5344CB8AC3E}">
        <p14:creationId xmlns:p14="http://schemas.microsoft.com/office/powerpoint/2010/main" val="1059995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tx1"/>
                </a:solidFill>
              </a:rPr>
              <a:t>2</a:t>
            </a:r>
            <a:r>
              <a:rPr lang="en-US" sz="1800" smtClean="0">
                <a:solidFill>
                  <a:schemeClr val="tx1"/>
                </a:solidFill>
              </a:rPr>
              <a:t>. </a:t>
            </a:r>
            <a:r>
              <a:rPr lang="en-US" sz="1800">
                <a:solidFill>
                  <a:schemeClr val="tx1"/>
                </a:solidFill>
              </a:rPr>
              <a:t>US Jobs: SAHM rule Panic? </a:t>
            </a:r>
            <a:endParaRPr lang="en-US" sz="1600" b="0" i="1" dirty="0">
              <a:solidFill>
                <a:srgbClr val="0070C0"/>
              </a:solidFill>
            </a:endParaRPr>
          </a:p>
        </p:txBody>
      </p:sp>
      <p:sp>
        <p:nvSpPr>
          <p:cNvPr id="7" name="Rectangle 6"/>
          <p:cNvSpPr/>
          <p:nvPr/>
        </p:nvSpPr>
        <p:spPr>
          <a:xfrm>
            <a:off x="4447607" y="3244334"/>
            <a:ext cx="248786" cy="369332"/>
          </a:xfrm>
          <a:prstGeom prst="rect">
            <a:avLst/>
          </a:prstGeom>
        </p:spPr>
        <p:txBody>
          <a:bodyPr wrap="none">
            <a:spAutoFit/>
          </a:bodyPr>
          <a:lstStyle/>
          <a:p>
            <a:r>
              <a:rPr lang="en-SG" dirty="0"/>
              <a:t> </a:t>
            </a:r>
          </a:p>
        </p:txBody>
      </p:sp>
      <p:pic>
        <p:nvPicPr>
          <p:cNvPr id="3" name="Picture 2"/>
          <p:cNvPicPr>
            <a:picLocks noChangeAspect="1"/>
          </p:cNvPicPr>
          <p:nvPr/>
        </p:nvPicPr>
        <p:blipFill>
          <a:blip r:embed="rId3"/>
          <a:stretch>
            <a:fillRect/>
          </a:stretch>
        </p:blipFill>
        <p:spPr>
          <a:xfrm>
            <a:off x="4740410" y="3649711"/>
            <a:ext cx="4296086" cy="2860117"/>
          </a:xfrm>
          <a:prstGeom prst="rect">
            <a:avLst/>
          </a:prstGeom>
        </p:spPr>
      </p:pic>
      <p:pic>
        <p:nvPicPr>
          <p:cNvPr id="4" name="Picture 3"/>
          <p:cNvPicPr>
            <a:picLocks noChangeAspect="1"/>
          </p:cNvPicPr>
          <p:nvPr/>
        </p:nvPicPr>
        <p:blipFill>
          <a:blip r:embed="rId4"/>
          <a:stretch>
            <a:fillRect/>
          </a:stretch>
        </p:blipFill>
        <p:spPr>
          <a:xfrm>
            <a:off x="68410" y="3869081"/>
            <a:ext cx="4575597" cy="2658028"/>
          </a:xfrm>
          <a:prstGeom prst="rect">
            <a:avLst/>
          </a:prstGeom>
        </p:spPr>
      </p:pic>
      <p:pic>
        <p:nvPicPr>
          <p:cNvPr id="8" name="Picture 7"/>
          <p:cNvPicPr>
            <a:picLocks noChangeAspect="1"/>
          </p:cNvPicPr>
          <p:nvPr/>
        </p:nvPicPr>
        <p:blipFill>
          <a:blip r:embed="rId5"/>
          <a:stretch>
            <a:fillRect/>
          </a:stretch>
        </p:blipFill>
        <p:spPr>
          <a:xfrm>
            <a:off x="3646680" y="4437112"/>
            <a:ext cx="767526" cy="270891"/>
          </a:xfrm>
          <a:prstGeom prst="rect">
            <a:avLst/>
          </a:prstGeom>
        </p:spPr>
      </p:pic>
      <p:pic>
        <p:nvPicPr>
          <p:cNvPr id="9" name="Picture 8"/>
          <p:cNvPicPr>
            <a:picLocks noChangeAspect="1"/>
          </p:cNvPicPr>
          <p:nvPr/>
        </p:nvPicPr>
        <p:blipFill>
          <a:blip r:embed="rId6"/>
          <a:stretch>
            <a:fillRect/>
          </a:stretch>
        </p:blipFill>
        <p:spPr>
          <a:xfrm>
            <a:off x="68411" y="839627"/>
            <a:ext cx="4671999" cy="2994115"/>
          </a:xfrm>
          <a:prstGeom prst="rect">
            <a:avLst/>
          </a:prstGeom>
        </p:spPr>
      </p:pic>
      <p:pic>
        <p:nvPicPr>
          <p:cNvPr id="11" name="Picture 10"/>
          <p:cNvPicPr>
            <a:picLocks noChangeAspect="1"/>
          </p:cNvPicPr>
          <p:nvPr/>
        </p:nvPicPr>
        <p:blipFill>
          <a:blip r:embed="rId7"/>
          <a:stretch>
            <a:fillRect/>
          </a:stretch>
        </p:blipFill>
        <p:spPr>
          <a:xfrm>
            <a:off x="4860033" y="817446"/>
            <a:ext cx="4259574" cy="2839716"/>
          </a:xfrm>
          <a:prstGeom prst="rect">
            <a:avLst/>
          </a:prstGeom>
        </p:spPr>
      </p:pic>
      <p:sp>
        <p:nvSpPr>
          <p:cNvPr id="12" name="TextBox 11"/>
          <p:cNvSpPr txBox="1"/>
          <p:nvPr/>
        </p:nvSpPr>
        <p:spPr>
          <a:xfrm>
            <a:off x="3275856" y="1121252"/>
            <a:ext cx="936104" cy="707886"/>
          </a:xfrm>
          <a:prstGeom prst="rect">
            <a:avLst/>
          </a:prstGeom>
          <a:noFill/>
          <a:ln>
            <a:solidFill>
              <a:srgbClr val="FF0000"/>
            </a:solidFill>
          </a:ln>
        </p:spPr>
        <p:txBody>
          <a:bodyPr wrap="square" rtlCol="0">
            <a:spAutoFit/>
          </a:bodyPr>
          <a:lstStyle/>
          <a:p>
            <a:r>
              <a:rPr lang="en-US" sz="1000" dirty="0" smtClean="0">
                <a:solidFill>
                  <a:srgbClr val="7030A0"/>
                </a:solidFill>
              </a:rPr>
              <a:t>Downward revisions to prior 2 </a:t>
            </a:r>
            <a:r>
              <a:rPr lang="en-US" sz="1000" dirty="0" smtClean="0">
                <a:solidFill>
                  <a:srgbClr val="7030A0"/>
                </a:solidFill>
              </a:rPr>
              <a:t>months: </a:t>
            </a:r>
            <a:r>
              <a:rPr lang="en-US" sz="1000" dirty="0" smtClean="0">
                <a:solidFill>
                  <a:srgbClr val="7030A0"/>
                </a:solidFill>
              </a:rPr>
              <a:t>-86k</a:t>
            </a:r>
            <a:endParaRPr lang="en-SG" sz="1000" dirty="0">
              <a:solidFill>
                <a:srgbClr val="7030A0"/>
              </a:solidFill>
            </a:endParaRPr>
          </a:p>
        </p:txBody>
      </p:sp>
      <p:sp>
        <p:nvSpPr>
          <p:cNvPr id="13" name="TextBox 12"/>
          <p:cNvSpPr txBox="1"/>
          <p:nvPr/>
        </p:nvSpPr>
        <p:spPr>
          <a:xfrm>
            <a:off x="1811301" y="1072689"/>
            <a:ext cx="1344931" cy="553998"/>
          </a:xfrm>
          <a:prstGeom prst="rect">
            <a:avLst/>
          </a:prstGeom>
          <a:noFill/>
          <a:ln>
            <a:solidFill>
              <a:srgbClr val="FF0000"/>
            </a:solidFill>
          </a:ln>
        </p:spPr>
        <p:txBody>
          <a:bodyPr wrap="square" rtlCol="0">
            <a:spAutoFit/>
          </a:bodyPr>
          <a:lstStyle/>
          <a:p>
            <a:r>
              <a:rPr lang="en-US" sz="1000" dirty="0" smtClean="0">
                <a:solidFill>
                  <a:srgbClr val="7030A0"/>
                </a:solidFill>
              </a:rPr>
              <a:t>Downward revisions to March 23 to 24: -818k</a:t>
            </a:r>
            <a:endParaRPr lang="en-SG" sz="1000" dirty="0">
              <a:solidFill>
                <a:srgbClr val="7030A0"/>
              </a:solidFill>
            </a:endParaRPr>
          </a:p>
        </p:txBody>
      </p:sp>
    </p:spTree>
    <p:extLst>
      <p:ext uri="{BB962C8B-B14F-4D97-AF65-F5344CB8AC3E}">
        <p14:creationId xmlns:p14="http://schemas.microsoft.com/office/powerpoint/2010/main" val="3396209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8839B-8082-6228-0215-0030909B4D14}"/>
            </a:ext>
          </a:extLst>
        </p:cNvPr>
        <p:cNvGrpSpPr/>
        <p:nvPr/>
      </p:nvGrpSpPr>
      <p:grpSpPr>
        <a:xfrm>
          <a:off x="0" y="0"/>
          <a:ext cx="0" cy="0"/>
          <a:chOff x="0" y="0"/>
          <a:chExt cx="0" cy="0"/>
        </a:xfrm>
      </p:grpSpPr>
      <p:sp>
        <p:nvSpPr>
          <p:cNvPr id="13" name="正方形/長方形 20">
            <a:extLst>
              <a:ext uri="{FF2B5EF4-FFF2-40B4-BE49-F238E27FC236}">
                <a16:creationId xmlns:a16="http://schemas.microsoft.com/office/drawing/2014/main" id="{C0ADA60D-075E-F72F-B0BA-13D82892FE2E}"/>
              </a:ext>
            </a:extLst>
          </p:cNvPr>
          <p:cNvSpPr>
            <a:spLocks noChangeArrowheads="1"/>
          </p:cNvSpPr>
          <p:nvPr/>
        </p:nvSpPr>
        <p:spPr bwMode="auto">
          <a:xfrm>
            <a:off x="4023601" y="3028723"/>
            <a:ext cx="5071438" cy="3352605"/>
          </a:xfrm>
          <a:prstGeom prst="rect">
            <a:avLst/>
          </a:prstGeom>
          <a:solidFill>
            <a:schemeClr val="bg1">
              <a:lumMod val="95000"/>
            </a:schemeClr>
          </a:solidFill>
          <a:ln w="9525" algn="ctr">
            <a:noFill/>
            <a:prstDash val="sysDot"/>
            <a:round/>
            <a:headEnd/>
            <a:tailEnd/>
          </a:ln>
        </p:spPr>
        <p:txBody>
          <a:bodyPr lIns="0" tIns="108000" rIns="108000" bIns="0"/>
          <a:lstStyle>
            <a:lvl1pPr marL="285750" indent="-285750" eaLnBrk="0" hangingPunct="0">
              <a:defRPr kumimoji="1" sz="1400" b="1">
                <a:solidFill>
                  <a:srgbClr val="FC0019"/>
                </a:solidFill>
                <a:latin typeface="ＭＳ Ｐゴシック" pitchFamily="34" charset="-128"/>
                <a:ea typeface="ＭＳ Ｐゴシック" pitchFamily="34" charset="-128"/>
              </a:defRPr>
            </a:lvl1pPr>
            <a:lvl2pPr marL="742950" indent="-285750" eaLnBrk="0" hangingPunct="0">
              <a:defRPr kumimoji="1" sz="1400" b="1">
                <a:solidFill>
                  <a:srgbClr val="FC0019"/>
                </a:solidFill>
                <a:latin typeface="ＭＳ Ｐゴシック" pitchFamily="34" charset="-128"/>
                <a:ea typeface="ＭＳ Ｐゴシック" pitchFamily="34" charset="-128"/>
              </a:defRPr>
            </a:lvl2pPr>
            <a:lvl3pPr marL="1143000" indent="-228600" eaLnBrk="0" hangingPunct="0">
              <a:defRPr kumimoji="1" sz="1400" b="1">
                <a:solidFill>
                  <a:srgbClr val="FC0019"/>
                </a:solidFill>
                <a:latin typeface="ＭＳ Ｐゴシック" pitchFamily="34" charset="-128"/>
                <a:ea typeface="ＭＳ Ｐゴシック" pitchFamily="34" charset="-128"/>
              </a:defRPr>
            </a:lvl3pPr>
            <a:lvl4pPr marL="1600200" indent="-228600" eaLnBrk="0" hangingPunct="0">
              <a:defRPr kumimoji="1" sz="1400" b="1">
                <a:solidFill>
                  <a:srgbClr val="FC0019"/>
                </a:solidFill>
                <a:latin typeface="ＭＳ Ｐゴシック" pitchFamily="34" charset="-128"/>
                <a:ea typeface="ＭＳ Ｐゴシック" pitchFamily="34" charset="-128"/>
              </a:defRPr>
            </a:lvl4pPr>
            <a:lvl5pPr marL="2057400" indent="-228600" eaLnBrk="0" hangingPunct="0">
              <a:defRPr kumimoji="1" sz="1400" b="1">
                <a:solidFill>
                  <a:srgbClr val="FC0019"/>
                </a:solidFill>
                <a:latin typeface="ＭＳ Ｐゴシック" pitchFamily="34" charset="-128"/>
                <a:ea typeface="ＭＳ Ｐゴシック" pitchFamily="34" charset="-128"/>
              </a:defRPr>
            </a:lvl5pPr>
            <a:lvl6pPr marL="25146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6pPr>
            <a:lvl7pPr marL="29718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7pPr>
            <a:lvl8pPr marL="34290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8pPr>
            <a:lvl9pPr marL="38862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9pPr>
          </a:lstStyle>
          <a:p>
            <a:pPr marL="0" lvl="0" indent="0" algn="just">
              <a:lnSpc>
                <a:spcPts val="1300"/>
              </a:lnSpc>
              <a:spcAft>
                <a:spcPts val="0"/>
              </a:spcAft>
            </a:pPr>
            <a:r>
              <a:rPr lang="en-US" sz="1000" u="sng"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“Too High  for </a:t>
            </a:r>
            <a:r>
              <a:rPr lang="en-US" sz="1000"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a:t>
            </a:r>
            <a:r>
              <a:rPr lang="en-US" sz="1000" u="sng"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oo </a:t>
            </a:r>
            <a:r>
              <a:rPr lang="en-US" sz="1000"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L</a:t>
            </a:r>
            <a:r>
              <a:rPr lang="en-US" sz="1000" u="sng"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ong” Risks Defer but Don’t Diminish Fed Rate Cuts</a:t>
            </a:r>
            <a:r>
              <a:rPr lang="en-US" sz="100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10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lvl="0" algn="just">
              <a:lnSpc>
                <a:spcPts val="1300"/>
              </a:lnSpc>
              <a:spcAft>
                <a:spcPts val="0"/>
              </a:spcAft>
              <a:buFont typeface="Arial" panose="020B0604020202020204" pitchFamily="34" charset="0"/>
              <a:buChar char="•"/>
            </a:pPr>
            <a:r>
              <a:rPr lang="en-US" sz="10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The quirks of post-pandemic durability in demand defer Fed rate cuts vis-à-vis past Fed cycles.</a:t>
            </a:r>
            <a:r>
              <a:rPr lang="en-US" sz="10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10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But ‘Type-2’ error (from overcompensating for “transitory”) of “too high, for too long” are accentuated now. Which accentuates the risks of having to catch-down more hurriedly with belated rate cuts.</a:t>
            </a:r>
          </a:p>
          <a:p>
            <a:pPr marL="0" indent="0" algn="just">
              <a:lnSpc>
                <a:spcPts val="1300"/>
              </a:lnSpc>
            </a:pPr>
            <a:r>
              <a:rPr lang="en-US" sz="1000" u="sng"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“2024 Runway Curtailed, but 2-3 Cuts Likely …</a:t>
            </a:r>
            <a:endParaRPr lang="en-US" sz="1000"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lvl="0" algn="just">
              <a:lnSpc>
                <a:spcPts val="1300"/>
              </a:lnSpc>
              <a:spcAft>
                <a:spcPts val="0"/>
              </a:spcAft>
              <a:buFont typeface="Arial" panose="020B0604020202020204" pitchFamily="34" charset="0"/>
              <a:buChar char="•"/>
            </a:pPr>
            <a:r>
              <a:rPr lang="en-US" sz="10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Barring a crisis (</a:t>
            </a:r>
            <a:r>
              <a:rPr lang="en-US" sz="1000" b="0" u="sng"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not</a:t>
            </a:r>
            <a:r>
              <a:rPr lang="en-US" sz="10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our base case), rate cut run-way for 2024 is constrained by data-watching and elections.. September, November and December are “live”.</a:t>
            </a:r>
            <a:r>
              <a:rPr lang="en-US" sz="10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10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50-75 bps of rate cuts still on the table, with 75bp being most likely.</a:t>
            </a:r>
          </a:p>
          <a:p>
            <a:pPr marL="0" indent="0" algn="just">
              <a:lnSpc>
                <a:spcPts val="1300"/>
              </a:lnSpc>
            </a:pPr>
            <a:r>
              <a:rPr lang="en-US" sz="1000" u="sng"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Rate Cuts to Gather Pace in H1 2025</a:t>
            </a:r>
            <a:endParaRPr lang="en-US" sz="1000"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lvl="0" algn="just">
              <a:lnSpc>
                <a:spcPts val="1300"/>
              </a:lnSpc>
              <a:spcAft>
                <a:spcPts val="0"/>
              </a:spcAft>
              <a:buFont typeface="Arial" panose="020B0604020202020204" pitchFamily="34" charset="0"/>
              <a:buChar char="•"/>
            </a:pPr>
            <a:r>
              <a:rPr lang="en-US" sz="10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Sharper </a:t>
            </a:r>
            <a:r>
              <a:rPr lang="en-US" sz="10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demand softening </a:t>
            </a:r>
            <a:r>
              <a:rPr lang="en-US" sz="10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alongside rapid slowdown set to diminish wage-price spiral risks.  Consequently, Fed rate cuts will gather pace in H1 2025 so as to alleviate acute policy restriction.</a:t>
            </a:r>
            <a:r>
              <a:rPr lang="en-US" sz="10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10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Up to 200bp of rate cuts by mid-2025 is not as outlandish. Fact is, 3.25-3.50% is likely still restrictive.</a:t>
            </a:r>
          </a:p>
          <a:p>
            <a:pPr marL="0" indent="0" algn="just">
              <a:lnSpc>
                <a:spcPts val="1300"/>
              </a:lnSpc>
            </a:pPr>
            <a:r>
              <a:rPr lang="en-US" sz="1000" u="sng"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Consumer Slowdown, Not Crisis</a:t>
            </a:r>
            <a:endParaRPr lang="en-US" sz="1000"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algn="just">
              <a:lnSpc>
                <a:spcPts val="1300"/>
              </a:lnSpc>
              <a:buFont typeface="Arial" panose="020B0604020202020204" pitchFamily="34" charset="0"/>
              <a:buChar char="•"/>
            </a:pPr>
            <a:r>
              <a:rPr lang="en-US" sz="10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Brisker cuts are premised on sharper consumption slowdown amid tightening cash-flows </a:t>
            </a:r>
            <a:r>
              <a:rPr lang="en-US" sz="10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 Not so soft landing And not a crisis from a</a:t>
            </a:r>
            <a:r>
              <a:rPr lang="en-US" sz="10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balance sheet shock – for which far deeper and larger rate slashing will be required.</a:t>
            </a:r>
            <a:endParaRPr lang="en-SG" sz="10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algn="just">
              <a:lnSpc>
                <a:spcPts val="1300"/>
              </a:lnSpc>
              <a:buFont typeface="Arial" panose="020B0604020202020204" pitchFamily="34" charset="0"/>
              <a:buChar char="•"/>
            </a:pPr>
            <a:endParaRPr lang="en-SG" sz="10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 name="Title 1">
            <a:extLst>
              <a:ext uri="{FF2B5EF4-FFF2-40B4-BE49-F238E27FC236}">
                <a16:creationId xmlns:a16="http://schemas.microsoft.com/office/drawing/2014/main" id="{2AB26E2A-6663-A66C-F5B4-63058FD75A64}"/>
              </a:ext>
            </a:extLst>
          </p:cNvPr>
          <p:cNvSpPr>
            <a:spLocks noGrp="1"/>
          </p:cNvSpPr>
          <p:nvPr>
            <p:ph type="title"/>
          </p:nvPr>
        </p:nvSpPr>
        <p:spPr/>
        <p:txBody>
          <a:bodyPr>
            <a:normAutofit/>
          </a:bodyPr>
          <a:lstStyle/>
          <a:p>
            <a:r>
              <a:rPr lang="en-US" sz="1800" dirty="0">
                <a:solidFill>
                  <a:schemeClr val="tx1"/>
                </a:solidFill>
              </a:rPr>
              <a:t> </a:t>
            </a:r>
            <a:r>
              <a:rPr lang="en-US" sz="1800" dirty="0" smtClean="0">
                <a:solidFill>
                  <a:schemeClr val="tx1"/>
                </a:solidFill>
              </a:rPr>
              <a:t>3a</a:t>
            </a:r>
            <a:r>
              <a:rPr lang="en-US" sz="1800" smtClean="0">
                <a:solidFill>
                  <a:schemeClr val="tx1"/>
                </a:solidFill>
              </a:rPr>
              <a:t>. </a:t>
            </a:r>
            <a:r>
              <a:rPr lang="en-US" sz="1800">
                <a:solidFill>
                  <a:schemeClr val="tx1"/>
                </a:solidFill>
              </a:rPr>
              <a:t>September FOMC: Response Function Change </a:t>
            </a:r>
            <a:endParaRPr lang="en-US" sz="1600" b="0" i="1" dirty="0">
              <a:solidFill>
                <a:srgbClr val="0070C0"/>
              </a:solidFill>
            </a:endParaRPr>
          </a:p>
        </p:txBody>
      </p:sp>
      <p:pic>
        <p:nvPicPr>
          <p:cNvPr id="7" name="Picture 6"/>
          <p:cNvPicPr>
            <a:picLocks noChangeAspect="1"/>
          </p:cNvPicPr>
          <p:nvPr/>
        </p:nvPicPr>
        <p:blipFill>
          <a:blip r:embed="rId3"/>
          <a:stretch>
            <a:fillRect/>
          </a:stretch>
        </p:blipFill>
        <p:spPr>
          <a:xfrm>
            <a:off x="172295" y="815693"/>
            <a:ext cx="3730984" cy="1910683"/>
          </a:xfrm>
          <a:prstGeom prst="rect">
            <a:avLst/>
          </a:prstGeom>
        </p:spPr>
      </p:pic>
      <p:sp>
        <p:nvSpPr>
          <p:cNvPr id="8" name="Rectangle 7"/>
          <p:cNvSpPr/>
          <p:nvPr/>
        </p:nvSpPr>
        <p:spPr>
          <a:xfrm>
            <a:off x="0" y="1063338"/>
            <a:ext cx="899592"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0000"/>
                </a:solidFill>
              </a:rPr>
              <a:t>1.75%-2.25%</a:t>
            </a:r>
            <a:endParaRPr lang="en-SG" sz="1000" dirty="0">
              <a:solidFill>
                <a:srgbClr val="FF0000"/>
              </a:solidFill>
            </a:endParaRPr>
          </a:p>
        </p:txBody>
      </p:sp>
      <p:sp>
        <p:nvSpPr>
          <p:cNvPr id="9" name="Rectangle 8"/>
          <p:cNvSpPr/>
          <p:nvPr/>
        </p:nvSpPr>
        <p:spPr>
          <a:xfrm>
            <a:off x="967325" y="1082628"/>
            <a:ext cx="551023"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0000"/>
                </a:solidFill>
              </a:rPr>
              <a:t>1.8%</a:t>
            </a:r>
            <a:endParaRPr lang="en-SG" sz="1000" dirty="0">
              <a:solidFill>
                <a:srgbClr val="FF0000"/>
              </a:solidFill>
            </a:endParaRPr>
          </a:p>
        </p:txBody>
      </p:sp>
      <p:sp>
        <p:nvSpPr>
          <p:cNvPr id="10" name="Rectangle 9"/>
          <p:cNvSpPr/>
          <p:nvPr/>
        </p:nvSpPr>
        <p:spPr>
          <a:xfrm>
            <a:off x="1772871" y="1082628"/>
            <a:ext cx="521702"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0000"/>
                </a:solidFill>
              </a:rPr>
              <a:t>3.7%</a:t>
            </a:r>
            <a:endParaRPr lang="en-SG" sz="1000" dirty="0">
              <a:solidFill>
                <a:srgbClr val="FF0000"/>
              </a:solidFill>
            </a:endParaRPr>
          </a:p>
        </p:txBody>
      </p:sp>
      <p:sp>
        <p:nvSpPr>
          <p:cNvPr id="11" name="Rectangle 10"/>
          <p:cNvSpPr/>
          <p:nvPr/>
        </p:nvSpPr>
        <p:spPr>
          <a:xfrm>
            <a:off x="2549096" y="1092866"/>
            <a:ext cx="521702"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0000"/>
                </a:solidFill>
                <a:sym typeface="Wingdings" panose="05000000000000000000" pitchFamily="2" charset="2"/>
              </a:rPr>
              <a:t></a:t>
            </a:r>
            <a:r>
              <a:rPr lang="en-SG" sz="1000" dirty="0" smtClean="0">
                <a:solidFill>
                  <a:srgbClr val="FF0000"/>
                </a:solidFill>
                <a:sym typeface="Wingdings" panose="05000000000000000000" pitchFamily="2" charset="2"/>
              </a:rPr>
              <a:t>2019</a:t>
            </a:r>
            <a:endParaRPr lang="en-US" sz="1000" dirty="0" smtClean="0">
              <a:solidFill>
                <a:srgbClr val="FF0000"/>
              </a:solidFill>
              <a:sym typeface="Wingdings" panose="05000000000000000000" pitchFamily="2" charset="2"/>
            </a:endParaRPr>
          </a:p>
        </p:txBody>
      </p:sp>
      <p:pic>
        <p:nvPicPr>
          <p:cNvPr id="12" name="Picture 11"/>
          <p:cNvPicPr>
            <a:picLocks noChangeAspect="1"/>
          </p:cNvPicPr>
          <p:nvPr/>
        </p:nvPicPr>
        <p:blipFill>
          <a:blip r:embed="rId4"/>
          <a:stretch>
            <a:fillRect/>
          </a:stretch>
        </p:blipFill>
        <p:spPr>
          <a:xfrm>
            <a:off x="172295" y="2132856"/>
            <a:ext cx="3851306" cy="4424680"/>
          </a:xfrm>
          <a:prstGeom prst="rect">
            <a:avLst/>
          </a:prstGeom>
        </p:spPr>
      </p:pic>
      <p:pic>
        <p:nvPicPr>
          <p:cNvPr id="3" name="Picture 2"/>
          <p:cNvPicPr>
            <a:picLocks noChangeAspect="1"/>
          </p:cNvPicPr>
          <p:nvPr/>
        </p:nvPicPr>
        <p:blipFill>
          <a:blip r:embed="rId5"/>
          <a:stretch>
            <a:fillRect/>
          </a:stretch>
        </p:blipFill>
        <p:spPr>
          <a:xfrm>
            <a:off x="3997097" y="796475"/>
            <a:ext cx="5097942" cy="2232248"/>
          </a:xfrm>
          <a:prstGeom prst="rect">
            <a:avLst/>
          </a:prstGeom>
        </p:spPr>
      </p:pic>
    </p:spTree>
    <p:extLst>
      <p:ext uri="{BB962C8B-B14F-4D97-AF65-F5344CB8AC3E}">
        <p14:creationId xmlns:p14="http://schemas.microsoft.com/office/powerpoint/2010/main" val="2966512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8839B-8082-6228-0215-0030909B4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26E2A-6663-A66C-F5B4-63058FD75A64}"/>
              </a:ext>
            </a:extLst>
          </p:cNvPr>
          <p:cNvSpPr>
            <a:spLocks noGrp="1"/>
          </p:cNvSpPr>
          <p:nvPr>
            <p:ph type="title"/>
          </p:nvPr>
        </p:nvSpPr>
        <p:spPr/>
        <p:txBody>
          <a:bodyPr>
            <a:normAutofit/>
          </a:bodyPr>
          <a:lstStyle/>
          <a:p>
            <a:r>
              <a:rPr lang="en-US" sz="1800" dirty="0">
                <a:solidFill>
                  <a:schemeClr val="tx1"/>
                </a:solidFill>
              </a:rPr>
              <a:t> </a:t>
            </a:r>
            <a:r>
              <a:rPr lang="en-US" sz="1800" dirty="0" smtClean="0">
                <a:solidFill>
                  <a:schemeClr val="tx1"/>
                </a:solidFill>
              </a:rPr>
              <a:t>3b. September FOMC - The </a:t>
            </a:r>
            <a:r>
              <a:rPr lang="en-US" sz="1800" dirty="0">
                <a:solidFill>
                  <a:schemeClr val="tx1"/>
                </a:solidFill>
              </a:rPr>
              <a:t>First Step: Size of Cuts </a:t>
            </a:r>
            <a:r>
              <a:rPr lang="en-US" sz="1800" dirty="0" smtClean="0">
                <a:solidFill>
                  <a:schemeClr val="tx1"/>
                </a:solidFill>
              </a:rPr>
              <a:t>(Surprising or Not?)</a:t>
            </a:r>
            <a:endParaRPr lang="en-US" sz="1600" b="0" i="1" dirty="0">
              <a:solidFill>
                <a:srgbClr val="0070C0"/>
              </a:solidFill>
            </a:endParaRPr>
          </a:p>
        </p:txBody>
      </p:sp>
      <p:sp>
        <p:nvSpPr>
          <p:cNvPr id="4" name="Rectangle 3"/>
          <p:cNvSpPr/>
          <p:nvPr/>
        </p:nvSpPr>
        <p:spPr>
          <a:xfrm>
            <a:off x="-10840" y="868483"/>
            <a:ext cx="7039280" cy="2308324"/>
          </a:xfrm>
          <a:prstGeom prst="rect">
            <a:avLst/>
          </a:prstGeom>
        </p:spPr>
        <p:txBody>
          <a:bodyPr wrap="square">
            <a:spAutoFit/>
          </a:bodyPr>
          <a:lstStyle/>
          <a:p>
            <a:r>
              <a:rPr lang="en-US" dirty="0"/>
              <a:t>I am </a:t>
            </a:r>
            <a:r>
              <a:rPr lang="en-US" b="1" dirty="0"/>
              <a:t>open-minded about the size and pace of cuts</a:t>
            </a:r>
            <a:r>
              <a:rPr lang="en-US" dirty="0"/>
              <a:t>, which will be based on what the data tell us about the evolution of the economy, and not on any pre-conceived notion of how and when the Committee should </a:t>
            </a:r>
            <a:r>
              <a:rPr lang="en-US" dirty="0" smtClean="0"/>
              <a:t>act.</a:t>
            </a:r>
          </a:p>
          <a:p>
            <a:r>
              <a:rPr lang="en-US" dirty="0"/>
              <a:t>I was a </a:t>
            </a:r>
            <a:r>
              <a:rPr lang="en-US" b="1" dirty="0"/>
              <a:t>big advocate of front-loading rate hikes</a:t>
            </a:r>
            <a:r>
              <a:rPr lang="en-US" dirty="0"/>
              <a:t> when inflation accelerated in 2022, and I will be an advocate of front-loading rate cuts if that is appropriate.</a:t>
            </a:r>
          </a:p>
          <a:p>
            <a:r>
              <a:rPr lang="en-US" dirty="0" smtClean="0">
                <a:solidFill>
                  <a:srgbClr val="000000"/>
                </a:solidFill>
                <a:latin typeface="Lyon"/>
              </a:rPr>
              <a:t>- Fed Governor Waller in a speech </a:t>
            </a:r>
            <a:r>
              <a:rPr lang="en-US" b="1" dirty="0" smtClean="0">
                <a:solidFill>
                  <a:srgbClr val="000000"/>
                </a:solidFill>
                <a:latin typeface="Lyon"/>
              </a:rPr>
              <a:t>after</a:t>
            </a:r>
            <a:r>
              <a:rPr lang="en-US" dirty="0" smtClean="0">
                <a:solidFill>
                  <a:srgbClr val="000000"/>
                </a:solidFill>
                <a:latin typeface="Lyon"/>
              </a:rPr>
              <a:t> the NFP print last Friday</a:t>
            </a:r>
            <a:endParaRPr lang="en-SG" dirty="0"/>
          </a:p>
        </p:txBody>
      </p:sp>
      <p:pic>
        <p:nvPicPr>
          <p:cNvPr id="7" name="Picture 6"/>
          <p:cNvPicPr>
            <a:picLocks noChangeAspect="1"/>
          </p:cNvPicPr>
          <p:nvPr/>
        </p:nvPicPr>
        <p:blipFill>
          <a:blip r:embed="rId3"/>
          <a:stretch>
            <a:fillRect/>
          </a:stretch>
        </p:blipFill>
        <p:spPr>
          <a:xfrm>
            <a:off x="7038496" y="868627"/>
            <a:ext cx="2088944" cy="2008034"/>
          </a:xfrm>
          <a:prstGeom prst="rect">
            <a:avLst/>
          </a:prstGeom>
        </p:spPr>
      </p:pic>
      <p:pic>
        <p:nvPicPr>
          <p:cNvPr id="8" name="Picture 7"/>
          <p:cNvPicPr>
            <a:picLocks noChangeAspect="1"/>
          </p:cNvPicPr>
          <p:nvPr/>
        </p:nvPicPr>
        <p:blipFill>
          <a:blip r:embed="rId4"/>
          <a:stretch>
            <a:fillRect/>
          </a:stretch>
        </p:blipFill>
        <p:spPr>
          <a:xfrm>
            <a:off x="0" y="3170303"/>
            <a:ext cx="1671846" cy="1794581"/>
          </a:xfrm>
          <a:prstGeom prst="rect">
            <a:avLst/>
          </a:prstGeom>
        </p:spPr>
      </p:pic>
      <p:sp>
        <p:nvSpPr>
          <p:cNvPr id="11" name="Rectangle 10"/>
          <p:cNvSpPr/>
          <p:nvPr/>
        </p:nvSpPr>
        <p:spPr>
          <a:xfrm>
            <a:off x="1671846" y="3580301"/>
            <a:ext cx="4572000" cy="923330"/>
          </a:xfrm>
          <a:prstGeom prst="rect">
            <a:avLst/>
          </a:prstGeom>
        </p:spPr>
        <p:txBody>
          <a:bodyPr>
            <a:spAutoFit/>
          </a:bodyPr>
          <a:lstStyle/>
          <a:p>
            <a:r>
              <a:rPr lang="en-US" dirty="0">
                <a:solidFill>
                  <a:srgbClr val="002060"/>
                </a:solidFill>
                <a:latin typeface="Times New Roman" panose="02020603050405020304" pitchFamily="18" charset="0"/>
                <a:ea typeface="MS Mincho" panose="02020609040205080304" pitchFamily="49" charset="-128"/>
              </a:rPr>
              <a:t>Fed “</a:t>
            </a:r>
            <a:r>
              <a:rPr lang="en-US" b="1" i="1" dirty="0">
                <a:solidFill>
                  <a:srgbClr val="0070C0"/>
                </a:solidFill>
                <a:latin typeface="Times New Roman" panose="02020603050405020304" pitchFamily="18" charset="0"/>
                <a:ea typeface="MS Mincho" panose="02020609040205080304" pitchFamily="49" charset="-128"/>
              </a:rPr>
              <a:t>do(</a:t>
            </a:r>
            <a:r>
              <a:rPr lang="en-US" b="1" i="1" dirty="0" err="1">
                <a:solidFill>
                  <a:srgbClr val="0070C0"/>
                </a:solidFill>
                <a:latin typeface="Times New Roman" panose="02020603050405020304" pitchFamily="18" charset="0"/>
                <a:ea typeface="MS Mincho" panose="02020609040205080304" pitchFamily="49" charset="-128"/>
              </a:rPr>
              <a:t>es</a:t>
            </a:r>
            <a:r>
              <a:rPr lang="en-US" b="1" i="1" dirty="0">
                <a:solidFill>
                  <a:srgbClr val="0070C0"/>
                </a:solidFill>
                <a:latin typeface="Times New Roman" panose="02020603050405020304" pitchFamily="18" charset="0"/>
                <a:ea typeface="MS Mincho" panose="02020609040205080304" pitchFamily="49" charset="-128"/>
              </a:rPr>
              <a:t>) not seek or welcome further cooling in labor market conditions</a:t>
            </a:r>
            <a:r>
              <a:rPr lang="en-US" dirty="0" smtClean="0">
                <a:solidFill>
                  <a:srgbClr val="002060"/>
                </a:solidFill>
                <a:latin typeface="Times New Roman" panose="02020603050405020304" pitchFamily="18" charset="0"/>
                <a:ea typeface="MS Mincho" panose="02020609040205080304" pitchFamily="49" charset="-128"/>
              </a:rPr>
              <a:t>”</a:t>
            </a:r>
          </a:p>
          <a:p>
            <a:r>
              <a:rPr lang="en-US" dirty="0" smtClean="0">
                <a:solidFill>
                  <a:srgbClr val="002060"/>
                </a:solidFill>
                <a:latin typeface="Times New Roman" panose="02020603050405020304" pitchFamily="18" charset="0"/>
                <a:ea typeface="MS Mincho" panose="02020609040205080304" pitchFamily="49" charset="-128"/>
              </a:rPr>
              <a:t>- Fed Chair Powell at Jackson Hole </a:t>
            </a:r>
            <a:endParaRPr lang="en-SG" dirty="0"/>
          </a:p>
        </p:txBody>
      </p:sp>
      <p:graphicFrame>
        <p:nvGraphicFramePr>
          <p:cNvPr id="12" name="Table 11"/>
          <p:cNvGraphicFramePr>
            <a:graphicFrameLocks noGrp="1"/>
          </p:cNvGraphicFramePr>
          <p:nvPr>
            <p:extLst>
              <p:ext uri="{D42A27DB-BD31-4B8C-83A1-F6EECF244321}">
                <p14:modId xmlns:p14="http://schemas.microsoft.com/office/powerpoint/2010/main" val="1777672850"/>
              </p:ext>
            </p:extLst>
          </p:nvPr>
        </p:nvGraphicFramePr>
        <p:xfrm>
          <a:off x="0" y="5024957"/>
          <a:ext cx="5292080" cy="1458115"/>
        </p:xfrm>
        <a:graphic>
          <a:graphicData uri="http://schemas.openxmlformats.org/drawingml/2006/table">
            <a:tbl>
              <a:tblPr firstRow="1" bandRow="1">
                <a:tableStyleId>{5C22544A-7EE6-4342-B048-85BDC9FD1C3A}</a:tableStyleId>
              </a:tblPr>
              <a:tblGrid>
                <a:gridCol w="1569013">
                  <a:extLst>
                    <a:ext uri="{9D8B030D-6E8A-4147-A177-3AD203B41FA5}">
                      <a16:colId xmlns:a16="http://schemas.microsoft.com/office/drawing/2014/main" val="4214366539"/>
                    </a:ext>
                  </a:extLst>
                </a:gridCol>
                <a:gridCol w="3723067">
                  <a:extLst>
                    <a:ext uri="{9D8B030D-6E8A-4147-A177-3AD203B41FA5}">
                      <a16:colId xmlns:a16="http://schemas.microsoft.com/office/drawing/2014/main" val="2318530270"/>
                    </a:ext>
                  </a:extLst>
                </a:gridCol>
              </a:tblGrid>
              <a:tr h="276539">
                <a:tc>
                  <a:txBody>
                    <a:bodyPr/>
                    <a:lstStyle/>
                    <a:p>
                      <a:endParaRPr lang="en-SG" sz="1050" dirty="0"/>
                    </a:p>
                  </a:txBody>
                  <a:tcPr/>
                </a:tc>
                <a:tc>
                  <a:txBody>
                    <a:bodyPr/>
                    <a:lstStyle/>
                    <a:p>
                      <a:r>
                        <a:rPr lang="en-US" sz="1050" dirty="0" smtClean="0"/>
                        <a:t>Event</a:t>
                      </a:r>
                      <a:endParaRPr lang="en-SG" sz="1050" dirty="0"/>
                    </a:p>
                  </a:txBody>
                  <a:tcPr/>
                </a:tc>
                <a:extLst>
                  <a:ext uri="{0D108BD9-81ED-4DB2-BD59-A6C34878D82A}">
                    <a16:rowId xmlns:a16="http://schemas.microsoft.com/office/drawing/2014/main" val="705259326"/>
                  </a:ext>
                </a:extLst>
              </a:tr>
              <a:tr h="628498">
                <a:tc>
                  <a:txBody>
                    <a:bodyPr/>
                    <a:lstStyle/>
                    <a:p>
                      <a:endParaRPr lang="en-SG" sz="1050" dirty="0"/>
                    </a:p>
                  </a:txBody>
                  <a:tcPr/>
                </a:tc>
                <a:tc>
                  <a:txBody>
                    <a:bodyPr/>
                    <a:lstStyle/>
                    <a:p>
                      <a:pPr marL="0" marR="0" lvl="0" indent="0" algn="l" defTabSz="333518" rtl="0" eaLnBrk="1" fontAlgn="auto" latinLnBrk="0" hangingPunct="1">
                        <a:lnSpc>
                          <a:spcPct val="100000"/>
                        </a:lnSpc>
                        <a:spcBef>
                          <a:spcPts val="0"/>
                        </a:spcBef>
                        <a:spcAft>
                          <a:spcPts val="0"/>
                        </a:spcAft>
                        <a:buClrTx/>
                        <a:buSzTx/>
                        <a:buFontTx/>
                        <a:buNone/>
                        <a:tabLst/>
                        <a:defRPr/>
                      </a:pPr>
                      <a:r>
                        <a:rPr lang="en-US" sz="1050" dirty="0" smtClean="0">
                          <a:solidFill>
                            <a:srgbClr val="7030A0"/>
                          </a:solidFill>
                        </a:rPr>
                        <a:t>Downward revisions to prior 2 months: -86k</a:t>
                      </a:r>
                      <a:endParaRPr lang="en-SG" sz="1050" dirty="0" smtClean="0">
                        <a:solidFill>
                          <a:srgbClr val="7030A0"/>
                        </a:solidFill>
                      </a:endParaRPr>
                    </a:p>
                    <a:p>
                      <a:r>
                        <a:rPr lang="en-US" sz="1050" dirty="0" smtClean="0"/>
                        <a:t>Aug NFP: 142k July NFP:</a:t>
                      </a:r>
                      <a:r>
                        <a:rPr lang="en-US" sz="1050" baseline="0" dirty="0" smtClean="0"/>
                        <a:t> 89k, </a:t>
                      </a:r>
                    </a:p>
                    <a:p>
                      <a:r>
                        <a:rPr lang="en-US" sz="1050" baseline="0" dirty="0" smtClean="0"/>
                        <a:t>Unemployment rate: 4.3%  to 4.2% (4.25% to 4.22%)</a:t>
                      </a:r>
                      <a:endParaRPr lang="en-SG" sz="1050" dirty="0"/>
                    </a:p>
                  </a:txBody>
                  <a:tcPr/>
                </a:tc>
                <a:extLst>
                  <a:ext uri="{0D108BD9-81ED-4DB2-BD59-A6C34878D82A}">
                    <a16:rowId xmlns:a16="http://schemas.microsoft.com/office/drawing/2014/main" val="519996118"/>
                  </a:ext>
                </a:extLst>
              </a:tr>
              <a:tr h="276539">
                <a:tc>
                  <a:txBody>
                    <a:bodyPr/>
                    <a:lstStyle/>
                    <a:p>
                      <a:endParaRPr lang="en-SG" sz="1050" dirty="0"/>
                    </a:p>
                  </a:txBody>
                  <a:tcPr/>
                </a:tc>
                <a:tc>
                  <a:txBody>
                    <a:bodyPr/>
                    <a:lstStyle/>
                    <a:p>
                      <a:r>
                        <a:rPr lang="en-US" sz="1050" dirty="0" smtClean="0"/>
                        <a:t>US</a:t>
                      </a:r>
                      <a:r>
                        <a:rPr lang="en-US" sz="1050" baseline="0" dirty="0" smtClean="0"/>
                        <a:t> Headline/Core </a:t>
                      </a:r>
                      <a:r>
                        <a:rPr lang="en-US" sz="1050" dirty="0" smtClean="0"/>
                        <a:t>CPI:   2.5%/3.2% (Aug) 2.9%/3.2% (Aug) </a:t>
                      </a:r>
                      <a:endParaRPr lang="en-SG" sz="1050" dirty="0"/>
                    </a:p>
                  </a:txBody>
                  <a:tcPr/>
                </a:tc>
                <a:extLst>
                  <a:ext uri="{0D108BD9-81ED-4DB2-BD59-A6C34878D82A}">
                    <a16:rowId xmlns:a16="http://schemas.microsoft.com/office/drawing/2014/main" val="1833433150"/>
                  </a:ext>
                </a:extLst>
              </a:tr>
              <a:tr h="276539">
                <a:tc>
                  <a:txBody>
                    <a:bodyPr/>
                    <a:lstStyle/>
                    <a:p>
                      <a:r>
                        <a:rPr lang="en-US" sz="1050" dirty="0" smtClean="0"/>
                        <a:t>19 September</a:t>
                      </a:r>
                      <a:r>
                        <a:rPr lang="en-US" sz="1050" baseline="0" dirty="0" smtClean="0"/>
                        <a:t> (2 am)</a:t>
                      </a:r>
                      <a:endParaRPr lang="en-SG" sz="1050" dirty="0"/>
                    </a:p>
                  </a:txBody>
                  <a:tcPr/>
                </a:tc>
                <a:tc>
                  <a:txBody>
                    <a:bodyPr/>
                    <a:lstStyle/>
                    <a:p>
                      <a:r>
                        <a:rPr lang="en-US" sz="1050" dirty="0" smtClean="0"/>
                        <a:t>FOMC Rate</a:t>
                      </a:r>
                      <a:r>
                        <a:rPr lang="en-US" sz="1050" baseline="0" dirty="0" smtClean="0"/>
                        <a:t> Decision</a:t>
                      </a:r>
                      <a:endParaRPr lang="en-SG" sz="1050" dirty="0"/>
                    </a:p>
                  </a:txBody>
                  <a:tcPr/>
                </a:tc>
                <a:extLst>
                  <a:ext uri="{0D108BD9-81ED-4DB2-BD59-A6C34878D82A}">
                    <a16:rowId xmlns:a16="http://schemas.microsoft.com/office/drawing/2014/main" val="2556873063"/>
                  </a:ext>
                </a:extLst>
              </a:tr>
            </a:tbl>
          </a:graphicData>
        </a:graphic>
      </p:graphicFrame>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9021" y="4173515"/>
            <a:ext cx="3498419" cy="2309557"/>
          </a:xfrm>
          <a:prstGeom prst="rect">
            <a:avLst/>
          </a:prstGeom>
        </p:spPr>
      </p:pic>
    </p:spTree>
    <p:extLst>
      <p:ext uri="{BB962C8B-B14F-4D97-AF65-F5344CB8AC3E}">
        <p14:creationId xmlns:p14="http://schemas.microsoft.com/office/powerpoint/2010/main" val="1726505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8839B-8082-6228-0215-0030909B4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26E2A-6663-A66C-F5B4-63058FD75A64}"/>
              </a:ext>
            </a:extLst>
          </p:cNvPr>
          <p:cNvSpPr>
            <a:spLocks noGrp="1"/>
          </p:cNvSpPr>
          <p:nvPr>
            <p:ph type="title"/>
          </p:nvPr>
        </p:nvSpPr>
        <p:spPr/>
        <p:txBody>
          <a:bodyPr>
            <a:normAutofit/>
          </a:bodyPr>
          <a:lstStyle/>
          <a:p>
            <a:r>
              <a:rPr lang="en-US" sz="1800" dirty="0">
                <a:solidFill>
                  <a:schemeClr val="tx1"/>
                </a:solidFill>
              </a:rPr>
              <a:t> </a:t>
            </a:r>
            <a:r>
              <a:rPr lang="en-US" sz="1800" dirty="0" smtClean="0">
                <a:solidFill>
                  <a:schemeClr val="tx1"/>
                </a:solidFill>
              </a:rPr>
              <a:t>3c. </a:t>
            </a:r>
            <a:r>
              <a:rPr lang="en-US" sz="1800" dirty="0" smtClean="0">
                <a:solidFill>
                  <a:schemeClr val="tx1"/>
                </a:solidFill>
              </a:rPr>
              <a:t>September </a:t>
            </a:r>
            <a:r>
              <a:rPr lang="en-US" sz="1800" dirty="0">
                <a:solidFill>
                  <a:schemeClr val="tx1"/>
                </a:solidFill>
              </a:rPr>
              <a:t>FOMC: The First Step: Quantitative (Dot Plot) and Qualitative (Rhetoric) Easing Signals </a:t>
            </a:r>
            <a:endParaRPr lang="en-US" sz="1600" b="0" i="1" dirty="0">
              <a:solidFill>
                <a:srgbClr val="0070C0"/>
              </a:solidFill>
            </a:endParaRPr>
          </a:p>
        </p:txBody>
      </p:sp>
      <p:pic>
        <p:nvPicPr>
          <p:cNvPr id="4" name="Picture 3"/>
          <p:cNvPicPr>
            <a:picLocks noChangeAspect="1"/>
          </p:cNvPicPr>
          <p:nvPr/>
        </p:nvPicPr>
        <p:blipFill>
          <a:blip r:embed="rId3"/>
          <a:stretch>
            <a:fillRect/>
          </a:stretch>
        </p:blipFill>
        <p:spPr>
          <a:xfrm>
            <a:off x="98054" y="908720"/>
            <a:ext cx="5457663" cy="4824536"/>
          </a:xfrm>
          <a:prstGeom prst="rect">
            <a:avLst/>
          </a:prstGeom>
        </p:spPr>
      </p:pic>
      <p:sp>
        <p:nvSpPr>
          <p:cNvPr id="6" name="Rounded Rectangle 5"/>
          <p:cNvSpPr/>
          <p:nvPr/>
        </p:nvSpPr>
        <p:spPr>
          <a:xfrm>
            <a:off x="395537" y="5949280"/>
            <a:ext cx="1440160" cy="46381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Dispersion</a:t>
            </a:r>
            <a:endParaRPr lang="en-SG" dirty="0"/>
          </a:p>
        </p:txBody>
      </p:sp>
      <p:sp>
        <p:nvSpPr>
          <p:cNvPr id="5" name="Rounded Rectangle 4"/>
          <p:cNvSpPr/>
          <p:nvPr/>
        </p:nvSpPr>
        <p:spPr>
          <a:xfrm>
            <a:off x="179512" y="1124744"/>
            <a:ext cx="1080120" cy="43204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smtClean="0">
                <a:solidFill>
                  <a:srgbClr val="FF0000"/>
                </a:solidFill>
              </a:rPr>
              <a:t>Current:5.375%.</a:t>
            </a:r>
          </a:p>
          <a:p>
            <a:pPr algn="ctr"/>
            <a:r>
              <a:rPr lang="en-US" sz="900" dirty="0" smtClean="0">
                <a:solidFill>
                  <a:srgbClr val="FF0000"/>
                </a:solidFill>
              </a:rPr>
              <a:t>4.875% = 3 cuts</a:t>
            </a:r>
          </a:p>
          <a:p>
            <a:pPr algn="ctr"/>
            <a:r>
              <a:rPr lang="en-US" sz="900" dirty="0" smtClean="0">
                <a:solidFill>
                  <a:srgbClr val="FF0000"/>
                </a:solidFill>
              </a:rPr>
              <a:t>4.625% = 4 cuts</a:t>
            </a:r>
            <a:endParaRPr lang="en-SG" sz="900" dirty="0">
              <a:solidFill>
                <a:srgbClr val="FF0000"/>
              </a:solidFill>
            </a:endParaRPr>
          </a:p>
        </p:txBody>
      </p:sp>
      <p:sp>
        <p:nvSpPr>
          <p:cNvPr id="8" name="Rounded Rectangle 7"/>
          <p:cNvSpPr/>
          <p:nvPr/>
        </p:nvSpPr>
        <p:spPr>
          <a:xfrm>
            <a:off x="1907704" y="5954196"/>
            <a:ext cx="1440160" cy="46381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GAP</a:t>
            </a:r>
            <a:endParaRPr lang="en-SG" dirty="0"/>
          </a:p>
        </p:txBody>
      </p:sp>
      <p:sp>
        <p:nvSpPr>
          <p:cNvPr id="9" name="Rounded Rectangle 8"/>
          <p:cNvSpPr/>
          <p:nvPr/>
        </p:nvSpPr>
        <p:spPr>
          <a:xfrm>
            <a:off x="2123728" y="1844824"/>
            <a:ext cx="1368152" cy="46381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chemeClr val="tx1"/>
                </a:solidFill>
              </a:rPr>
              <a:t>3.625%=5 cuts in 2025 Inclination to be </a:t>
            </a:r>
            <a:r>
              <a:rPr lang="en-US" sz="1000" b="1" dirty="0" smtClean="0">
                <a:solidFill>
                  <a:srgbClr val="FF0000"/>
                </a:solidFill>
              </a:rPr>
              <a:t>lower</a:t>
            </a:r>
            <a:endParaRPr lang="en-SG" sz="1000" b="1" dirty="0">
              <a:solidFill>
                <a:srgbClr val="FF0000"/>
              </a:solidFill>
            </a:endParaRPr>
          </a:p>
        </p:txBody>
      </p:sp>
      <p:cxnSp>
        <p:nvCxnSpPr>
          <p:cNvPr id="10" name="Straight Arrow Connector 9"/>
          <p:cNvCxnSpPr>
            <a:stCxn id="9" idx="2"/>
          </p:cNvCxnSpPr>
          <p:nvPr/>
        </p:nvCxnSpPr>
        <p:spPr>
          <a:xfrm flipH="1">
            <a:off x="2771800" y="2308643"/>
            <a:ext cx="36004" cy="472285"/>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5284" y="1125860"/>
            <a:ext cx="3826334" cy="4608512"/>
          </a:xfrm>
          <a:prstGeom prst="rect">
            <a:avLst/>
          </a:prstGeom>
        </p:spPr>
      </p:pic>
      <p:sp>
        <p:nvSpPr>
          <p:cNvPr id="15" name="Rounded Rectangle 14"/>
          <p:cNvSpPr/>
          <p:nvPr/>
        </p:nvSpPr>
        <p:spPr>
          <a:xfrm>
            <a:off x="3491880" y="5949280"/>
            <a:ext cx="1440160" cy="46381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Rhetoric</a:t>
            </a:r>
            <a:endParaRPr lang="en-SG" dirty="0"/>
          </a:p>
        </p:txBody>
      </p:sp>
    </p:spTree>
    <p:extLst>
      <p:ext uri="{BB962C8B-B14F-4D97-AF65-F5344CB8AC3E}">
        <p14:creationId xmlns:p14="http://schemas.microsoft.com/office/powerpoint/2010/main" val="1995303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8839B-8082-6228-0215-0030909B4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26E2A-6663-A66C-F5B4-63058FD75A64}"/>
              </a:ext>
            </a:extLst>
          </p:cNvPr>
          <p:cNvSpPr>
            <a:spLocks noGrp="1"/>
          </p:cNvSpPr>
          <p:nvPr>
            <p:ph type="title"/>
          </p:nvPr>
        </p:nvSpPr>
        <p:spPr/>
        <p:txBody>
          <a:bodyPr>
            <a:normAutofit/>
          </a:bodyPr>
          <a:lstStyle/>
          <a:p>
            <a:r>
              <a:rPr lang="en-US" sz="1800" smtClean="0">
                <a:solidFill>
                  <a:schemeClr val="tx1"/>
                </a:solidFill>
              </a:rPr>
              <a:t>4. </a:t>
            </a:r>
            <a:r>
              <a:rPr lang="en-US" sz="1800">
                <a:solidFill>
                  <a:schemeClr val="tx1"/>
                </a:solidFill>
              </a:rPr>
              <a:t>FX Outlook: USD: EM-Asia's Differentiated Responses and Risks</a:t>
            </a:r>
            <a:endParaRPr lang="en-US" sz="1600" b="0" i="1" dirty="0">
              <a:solidFill>
                <a:srgbClr val="0070C0"/>
              </a:solidFill>
            </a:endParaRPr>
          </a:p>
        </p:txBody>
      </p:sp>
      <p:sp>
        <p:nvSpPr>
          <p:cNvPr id="7" name="Rounded Rectangle 6"/>
          <p:cNvSpPr/>
          <p:nvPr/>
        </p:nvSpPr>
        <p:spPr>
          <a:xfrm>
            <a:off x="3316963" y="980728"/>
            <a:ext cx="792088" cy="43204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sp>
        <p:nvSpPr>
          <p:cNvPr id="8" name="Rounded Rectangle 7"/>
          <p:cNvSpPr/>
          <p:nvPr/>
        </p:nvSpPr>
        <p:spPr>
          <a:xfrm>
            <a:off x="8338472" y="991424"/>
            <a:ext cx="792088" cy="43204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pic>
        <p:nvPicPr>
          <p:cNvPr id="9" name="Picture 8"/>
          <p:cNvPicPr>
            <a:picLocks noChangeAspect="1"/>
          </p:cNvPicPr>
          <p:nvPr/>
        </p:nvPicPr>
        <p:blipFill rotWithShape="1">
          <a:blip r:embed="rId3"/>
          <a:srcRect r="46072"/>
          <a:stretch/>
        </p:blipFill>
        <p:spPr>
          <a:xfrm>
            <a:off x="1971" y="828629"/>
            <a:ext cx="4930069" cy="4464496"/>
          </a:xfrm>
          <a:prstGeom prst="rect">
            <a:avLst/>
          </a:prstGeom>
        </p:spPr>
      </p:pic>
      <p:sp>
        <p:nvSpPr>
          <p:cNvPr id="10" name="Rectangle 9"/>
          <p:cNvSpPr/>
          <p:nvPr/>
        </p:nvSpPr>
        <p:spPr>
          <a:xfrm>
            <a:off x="250808" y="5213138"/>
            <a:ext cx="4320480" cy="1015663"/>
          </a:xfrm>
          <a:prstGeom prst="rect">
            <a:avLst/>
          </a:prstGeom>
          <a:solidFill>
            <a:srgbClr val="FFFFCC"/>
          </a:solidFill>
        </p:spPr>
        <p:txBody>
          <a:bodyPr wrap="square">
            <a:spAutoFit/>
          </a:bodyPr>
          <a:lstStyle/>
          <a:p>
            <a:r>
              <a:rPr lang="en-US" sz="1200" dirty="0" smtClean="0">
                <a:solidFill>
                  <a:srgbClr val="002060"/>
                </a:solidFill>
                <a:latin typeface="Times New Roman" panose="02020603050405020304" pitchFamily="18" charset="0"/>
                <a:ea typeface="MS Mincho" panose="02020609040205080304" pitchFamily="49" charset="-128"/>
              </a:rPr>
              <a:t>Rate Hold in August:</a:t>
            </a:r>
          </a:p>
          <a:p>
            <a:pPr marL="285750" indent="-285750">
              <a:buFont typeface="Arial" panose="020B0604020202020204" pitchFamily="34" charset="0"/>
              <a:buChar char="•"/>
            </a:pPr>
            <a:r>
              <a:rPr lang="en-US" sz="1200" dirty="0" smtClean="0">
                <a:solidFill>
                  <a:srgbClr val="002060"/>
                </a:solidFill>
                <a:latin typeface="Times New Roman" panose="02020603050405020304" pitchFamily="18" charset="0"/>
                <a:ea typeface="MS Mincho" panose="02020609040205080304" pitchFamily="49" charset="-128"/>
              </a:rPr>
              <a:t>Bank of Thailand (dovish tones on credit quality)</a:t>
            </a:r>
          </a:p>
          <a:p>
            <a:pPr marL="285750" indent="-285750">
              <a:buFont typeface="Arial" panose="020B0604020202020204" pitchFamily="34" charset="0"/>
              <a:buChar char="•"/>
            </a:pPr>
            <a:r>
              <a:rPr lang="en-US" sz="1200" dirty="0" smtClean="0">
                <a:solidFill>
                  <a:srgbClr val="002060"/>
                </a:solidFill>
                <a:latin typeface="Times New Roman" panose="02020603050405020304" pitchFamily="18" charset="0"/>
                <a:ea typeface="MS Mincho" panose="02020609040205080304" pitchFamily="49" charset="-128"/>
              </a:rPr>
              <a:t>Bank of Korea (hints of Q4 cut but property prices obstruct)</a:t>
            </a:r>
          </a:p>
          <a:p>
            <a:pPr marL="285750" indent="-285750">
              <a:buFont typeface="Arial" panose="020B0604020202020204" pitchFamily="34" charset="0"/>
              <a:buChar char="•"/>
            </a:pPr>
            <a:r>
              <a:rPr lang="en-US" sz="1200" dirty="0" smtClean="0">
                <a:solidFill>
                  <a:srgbClr val="002060"/>
                </a:solidFill>
                <a:latin typeface="Times New Roman" panose="02020603050405020304" pitchFamily="18" charset="0"/>
                <a:ea typeface="MS Mincho" panose="02020609040205080304" pitchFamily="49" charset="-128"/>
              </a:rPr>
              <a:t>Bank Indonesia (open up possibility of Q4 cut)</a:t>
            </a:r>
          </a:p>
          <a:p>
            <a:pPr marL="285750" indent="-285750">
              <a:buFont typeface="Arial" panose="020B0604020202020204" pitchFamily="34" charset="0"/>
              <a:buChar char="•"/>
            </a:pPr>
            <a:r>
              <a:rPr lang="en-US" sz="1200" dirty="0" smtClean="0">
                <a:solidFill>
                  <a:srgbClr val="002060"/>
                </a:solidFill>
                <a:latin typeface="Times New Roman" panose="02020603050405020304" pitchFamily="18" charset="0"/>
                <a:ea typeface="MS Mincho" panose="02020609040205080304" pitchFamily="49" charset="-128"/>
              </a:rPr>
              <a:t>Bank Negara Malaysia</a:t>
            </a:r>
            <a:endParaRPr lang="en-SG" sz="1200" dirty="0"/>
          </a:p>
        </p:txBody>
      </p:sp>
      <p:sp>
        <p:nvSpPr>
          <p:cNvPr id="11" name="Rectangle 10"/>
          <p:cNvSpPr/>
          <p:nvPr/>
        </p:nvSpPr>
        <p:spPr>
          <a:xfrm>
            <a:off x="4923558" y="5213138"/>
            <a:ext cx="4220442" cy="461665"/>
          </a:xfrm>
          <a:prstGeom prst="rect">
            <a:avLst/>
          </a:prstGeom>
          <a:solidFill>
            <a:srgbClr val="66CCFF"/>
          </a:solidFill>
        </p:spPr>
        <p:txBody>
          <a:bodyPr wrap="square">
            <a:spAutoFit/>
          </a:bodyPr>
          <a:lstStyle/>
          <a:p>
            <a:r>
              <a:rPr lang="en-US" sz="1200" dirty="0" smtClean="0">
                <a:solidFill>
                  <a:srgbClr val="002060"/>
                </a:solidFill>
                <a:latin typeface="Times New Roman" panose="02020603050405020304" pitchFamily="18" charset="0"/>
                <a:ea typeface="MS Mincho" panose="02020609040205080304" pitchFamily="49" charset="-128"/>
              </a:rPr>
              <a:t>Rate Cut in August:</a:t>
            </a:r>
          </a:p>
          <a:p>
            <a:pPr marL="285750" indent="-285750">
              <a:buFont typeface="Arial" panose="020B0604020202020204" pitchFamily="34" charset="0"/>
              <a:buChar char="•"/>
            </a:pPr>
            <a:r>
              <a:rPr lang="en-US" sz="1200" dirty="0" smtClean="0">
                <a:solidFill>
                  <a:srgbClr val="002060"/>
                </a:solidFill>
                <a:latin typeface="Times New Roman" panose="02020603050405020304" pitchFamily="18" charset="0"/>
                <a:ea typeface="MS Mincho" panose="02020609040205080304" pitchFamily="49" charset="-128"/>
              </a:rPr>
              <a:t>BSP cut by 25 bps with the possibility of more easing in Q4</a:t>
            </a:r>
            <a:endParaRPr lang="en-SG" sz="1200" dirty="0"/>
          </a:p>
        </p:txBody>
      </p:sp>
      <p:pic>
        <p:nvPicPr>
          <p:cNvPr id="14" name="Picture 13"/>
          <p:cNvPicPr>
            <a:picLocks noChangeAspect="1"/>
          </p:cNvPicPr>
          <p:nvPr/>
        </p:nvPicPr>
        <p:blipFill>
          <a:blip r:embed="rId4"/>
          <a:stretch>
            <a:fillRect/>
          </a:stretch>
        </p:blipFill>
        <p:spPr>
          <a:xfrm>
            <a:off x="4923558" y="1618421"/>
            <a:ext cx="4228037" cy="2967720"/>
          </a:xfrm>
          <a:prstGeom prst="rect">
            <a:avLst/>
          </a:prstGeom>
        </p:spPr>
      </p:pic>
    </p:spTree>
    <p:extLst>
      <p:ext uri="{BB962C8B-B14F-4D97-AF65-F5344CB8AC3E}">
        <p14:creationId xmlns:p14="http://schemas.microsoft.com/office/powerpoint/2010/main" val="1201588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8839B-8082-6228-0215-0030909B4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26E2A-6663-A66C-F5B4-63058FD75A64}"/>
              </a:ext>
            </a:extLst>
          </p:cNvPr>
          <p:cNvSpPr>
            <a:spLocks noGrp="1"/>
          </p:cNvSpPr>
          <p:nvPr>
            <p:ph type="title"/>
          </p:nvPr>
        </p:nvSpPr>
        <p:spPr>
          <a:xfrm>
            <a:off x="320793" y="-19453"/>
            <a:ext cx="8500990" cy="796473"/>
          </a:xfrm>
        </p:spPr>
        <p:txBody>
          <a:bodyPr>
            <a:normAutofit/>
          </a:bodyPr>
          <a:lstStyle/>
          <a:p>
            <a:r>
              <a:rPr lang="en-US" sz="1800" dirty="0" smtClean="0">
                <a:solidFill>
                  <a:schemeClr val="tx1"/>
                </a:solidFill>
              </a:rPr>
              <a:t>Q and A</a:t>
            </a:r>
            <a:endParaRPr lang="en-US" sz="1600" b="0" i="1" dirty="0">
              <a:solidFill>
                <a:srgbClr val="0070C0"/>
              </a:solidFill>
            </a:endParaRPr>
          </a:p>
        </p:txBody>
      </p:sp>
      <p:sp>
        <p:nvSpPr>
          <p:cNvPr id="3" name="Rounded Rectangle 2"/>
          <p:cNvSpPr/>
          <p:nvPr/>
        </p:nvSpPr>
        <p:spPr>
          <a:xfrm>
            <a:off x="971600" y="5729744"/>
            <a:ext cx="7272808" cy="778424"/>
          </a:xfrm>
          <a:prstGeom prst="roundRect">
            <a:avLst/>
          </a:prstGeom>
          <a:solidFill>
            <a:srgbClr val="1400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bg1"/>
                </a:solidFill>
              </a:rPr>
              <a:t>Kindly Drop Your Questions in the Chat Box</a:t>
            </a:r>
            <a:endParaRPr lang="en-SG" b="1" dirty="0">
              <a:solidFill>
                <a:schemeClr val="bg1"/>
              </a:solidFill>
            </a:endParaRPr>
          </a:p>
        </p:txBody>
      </p:sp>
      <p:pic>
        <p:nvPicPr>
          <p:cNvPr id="6" name="Picture 5"/>
          <p:cNvPicPr>
            <a:picLocks noChangeAspect="1"/>
          </p:cNvPicPr>
          <p:nvPr/>
        </p:nvPicPr>
        <p:blipFill>
          <a:blip r:embed="rId3"/>
          <a:stretch>
            <a:fillRect/>
          </a:stretch>
        </p:blipFill>
        <p:spPr>
          <a:xfrm>
            <a:off x="857745" y="898657"/>
            <a:ext cx="7386663" cy="4812399"/>
          </a:xfrm>
          <a:prstGeom prst="rect">
            <a:avLst/>
          </a:prstGeom>
        </p:spPr>
      </p:pic>
    </p:spTree>
    <p:extLst>
      <p:ext uri="{BB962C8B-B14F-4D97-AF65-F5344CB8AC3E}">
        <p14:creationId xmlns:p14="http://schemas.microsoft.com/office/powerpoint/2010/main" val="1587951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60237-Mizuho-FF-PPT-Template-Panacee-A4">
  <a:themeElements>
    <a:clrScheme name="Future Frame">
      <a:dk1>
        <a:srgbClr val="000000"/>
      </a:dk1>
      <a:lt1>
        <a:srgbClr val="FFFFFF"/>
      </a:lt1>
      <a:dk2>
        <a:srgbClr val="140078"/>
      </a:dk2>
      <a:lt2>
        <a:srgbClr val="CCCCCC"/>
      </a:lt2>
      <a:accent1>
        <a:srgbClr val="85C0DB"/>
      </a:accent1>
      <a:accent2>
        <a:srgbClr val="E9C45C"/>
      </a:accent2>
      <a:accent3>
        <a:srgbClr val="8EBA69"/>
      </a:accent3>
      <a:accent4>
        <a:srgbClr val="FF9797"/>
      </a:accent4>
      <a:accent5>
        <a:srgbClr val="A791B3"/>
      </a:accent5>
      <a:accent6>
        <a:srgbClr val="EB9864"/>
      </a:accent6>
      <a:hlink>
        <a:srgbClr val="006FBC"/>
      </a:hlink>
      <a:folHlink>
        <a:srgbClr val="00A5E3"/>
      </a:folHlink>
    </a:clrScheme>
    <a:fontScheme name="Mizuho 2016">
      <a:majorFont>
        <a:latin typeface="Arial"/>
        <a:ea typeface="MS PGothic"/>
        <a:cs typeface="Arial"/>
      </a:majorFont>
      <a:minorFont>
        <a:latin typeface="Arial"/>
        <a:ea typeface="MS PGothic"/>
        <a:cs typeface="Arial"/>
      </a:minorFont>
    </a:fontScheme>
    <a:fmtScheme name="Mizuho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bg2"/>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ln>
          <a:solidFill>
            <a:schemeClr val="bg1">
              <a:lumMod val="50000"/>
            </a:schemeClr>
          </a:solidFill>
        </a:ln>
      </a:spPr>
      <a:bodyPr wrap="square" rtlCol="0">
        <a:spAutoFit/>
      </a:bodyPr>
      <a:lstStyle>
        <a:defPPr>
          <a:defRPr sz="1400" dirty="0"/>
        </a:defPPr>
      </a:lstStyle>
    </a:txDef>
  </a:objectDefaults>
  <a:extraClrSchemeLst/>
  <a:extLst>
    <a:ext uri="{05A4C25C-085E-4340-85A3-A5531E510DB2}">
      <thm15:themeFamily xmlns:thm15="http://schemas.microsoft.com/office/thememl/2012/main" name="160237-Mizuho-FF-PPT-Template-Panacee-A4-v12.potx" id="{4F088A2F-1C72-4473-B8B0-B9AF2AB4BA45}" vid="{77905348-0567-40CD-9A19-2A19487EDF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148346</TotalTime>
  <Words>7949</Words>
  <Application>Microsoft Office PowerPoint</Application>
  <PresentationFormat>On-screen Show (4:3)</PresentationFormat>
  <Paragraphs>308</Paragraphs>
  <Slides>19</Slides>
  <Notes>11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19</vt:i4>
      </vt:variant>
    </vt:vector>
  </HeadingPairs>
  <TitlesOfParts>
    <vt:vector size="38" baseType="lpstr">
      <vt:lpstr>HGP創英角ｺﾞｼｯｸUB</vt:lpstr>
      <vt:lpstr>Lyon</vt:lpstr>
      <vt:lpstr>Meiryo</vt:lpstr>
      <vt:lpstr>Meiryo UI</vt:lpstr>
      <vt:lpstr>MS Mincho</vt:lpstr>
      <vt:lpstr>ＭＳ Ｐゴシック</vt:lpstr>
      <vt:lpstr>ＭＳ Ｐゴシック</vt:lpstr>
      <vt:lpstr>游ゴシック</vt:lpstr>
      <vt:lpstr>游ゴシック</vt:lpstr>
      <vt:lpstr>Yu Gothic UI</vt:lpstr>
      <vt:lpstr>Arial</vt:lpstr>
      <vt:lpstr>Arial Narrow</vt:lpstr>
      <vt:lpstr>Book Antiqua</vt:lpstr>
      <vt:lpstr>Calibri</vt:lpstr>
      <vt:lpstr>Courier New</vt:lpstr>
      <vt:lpstr>Times New Roman</vt:lpstr>
      <vt:lpstr>Wingdings</vt:lpstr>
      <vt:lpstr>Wingdings 2</vt:lpstr>
      <vt:lpstr>160237-Mizuho-FF-PPT-Template-Panacee-A4</vt:lpstr>
      <vt:lpstr>Mizuho Treasury Quick Webinar - September FOMC and Beyond: The First Step ?</vt:lpstr>
      <vt:lpstr>1. US CPI: Further Progress: Sufficient or Not??</vt:lpstr>
      <vt:lpstr>2. US Jobs: SAHM rule Panic? </vt:lpstr>
      <vt:lpstr>2. US Jobs: SAHM rule Panic? </vt:lpstr>
      <vt:lpstr> 3a. September FOMC: Response Function Change </vt:lpstr>
      <vt:lpstr> 3b. September FOMC - The First Step: Size of Cuts (Surprising or Not?)</vt:lpstr>
      <vt:lpstr> 3c. September FOMC: The First Step: Quantitative (Dot Plot) and Qualitative (Rhetoric) Easing Signals </vt:lpstr>
      <vt:lpstr>4. FX Outlook: USD: EM-Asia's Differentiated Responses and Risks</vt:lpstr>
      <vt:lpstr>Q and A</vt:lpstr>
      <vt:lpstr>Disclaimer</vt:lpstr>
      <vt:lpstr>Mizuho Global e-Banking FX Web Service</vt:lpstr>
      <vt:lpstr>Additional service FX Web</vt:lpstr>
      <vt:lpstr>Sample Screen of FX web </vt:lpstr>
      <vt:lpstr> Necessary Documents to Start the online FX service</vt:lpstr>
      <vt:lpstr>Setup before FX Web Use</vt:lpstr>
      <vt:lpstr>1.FX Web Setup</vt:lpstr>
      <vt:lpstr>2. local service use setting</vt:lpstr>
      <vt:lpstr>2. local service use setting</vt:lpstr>
      <vt:lpstr>Disclaimer</vt:lpstr>
    </vt:vector>
  </TitlesOfParts>
  <Company>Mizuho Bank,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All’s Fair In Love &amp; War?</dc:title>
  <dc:creator>Huani</dc:creator>
  <cp:lastModifiedBy>Tan Boon Heng</cp:lastModifiedBy>
  <cp:revision>2550</cp:revision>
  <cp:lastPrinted>2020-01-20T08:53:48Z</cp:lastPrinted>
  <dcterms:created xsi:type="dcterms:W3CDTF">2019-10-08T01:37:15Z</dcterms:created>
  <dcterms:modified xsi:type="dcterms:W3CDTF">2024-09-12T02:39:23Z</dcterms:modified>
</cp:coreProperties>
</file>