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1171" r:id="rId2"/>
    <p:sldId id="1281" r:id="rId3"/>
    <p:sldId id="1288" r:id="rId4"/>
    <p:sldId id="1247" r:id="rId5"/>
    <p:sldId id="1282" r:id="rId6"/>
    <p:sldId id="1248" r:id="rId7"/>
    <p:sldId id="1286" r:id="rId8"/>
    <p:sldId id="1285" r:id="rId9"/>
    <p:sldId id="1287" r:id="rId10"/>
    <p:sldId id="1289" r:id="rId11"/>
    <p:sldId id="1290" r:id="rId12"/>
    <p:sldId id="1291" r:id="rId13"/>
    <p:sldId id="1292" r:id="rId14"/>
    <p:sldId id="1293" r:id="rId15"/>
    <p:sldId id="1294" r:id="rId16"/>
    <p:sldId id="1295" r:id="rId17"/>
    <p:sldId id="1165" r:id="rId18"/>
    <p:sldId id="1170" r:id="rId19"/>
    <p:sldId id="1270" r:id="rId20"/>
    <p:sldId id="1224" r:id="rId21"/>
    <p:sldId id="1262" r:id="rId22"/>
    <p:sldId id="1297" r:id="rId23"/>
    <p:sldId id="1260" r:id="rId24"/>
    <p:sldId id="1227" r:id="rId25"/>
    <p:sldId id="1228" r:id="rId26"/>
    <p:sldId id="1298" r:id="rId27"/>
    <p:sldId id="1299" r:id="rId28"/>
    <p:sldId id="1300" r:id="rId29"/>
    <p:sldId id="1301" r:id="rId30"/>
    <p:sldId id="1302" r:id="rId31"/>
    <p:sldId id="1303" r:id="rId32"/>
    <p:sldId id="1304" r:id="rId33"/>
    <p:sldId id="1305" r:id="rId34"/>
    <p:sldId id="1306" r:id="rId35"/>
    <p:sldId id="1307" r:id="rId36"/>
    <p:sldId id="1308" r:id="rId37"/>
    <p:sldId id="1309" r:id="rId38"/>
    <p:sldId id="1310" r:id="rId39"/>
    <p:sldId id="1311" r:id="rId40"/>
    <p:sldId id="1312" r:id="rId41"/>
    <p:sldId id="1313" r:id="rId42"/>
    <p:sldId id="1314" r:id="rId43"/>
    <p:sldId id="1315" r:id="rId44"/>
    <p:sldId id="1316" r:id="rId45"/>
    <p:sldId id="1317" r:id="rId46"/>
    <p:sldId id="1318" r:id="rId47"/>
    <p:sldId id="775" r:id="rId48"/>
    <p:sldId id="1276" r:id="rId49"/>
    <p:sldId id="1296" r:id="rId50"/>
    <p:sldId id="1259"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0000FF"/>
    <a:srgbClr val="660033"/>
    <a:srgbClr val="FF9900"/>
    <a:srgbClr val="C2FC64"/>
    <a:srgbClr val="140078"/>
    <a:srgbClr val="C4DA2D"/>
    <a:srgbClr val="FCFDFB"/>
    <a:srgbClr val="129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3" autoAdjust="0"/>
    <p:restoredTop sz="84098" autoAdjust="0"/>
  </p:normalViewPr>
  <p:slideViewPr>
    <p:cSldViewPr>
      <p:cViewPr varScale="1">
        <p:scale>
          <a:sx n="137" d="100"/>
          <a:sy n="137" d="100"/>
        </p:scale>
        <p:origin x="2406"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6E67C-4CC3-4F6A-89E2-EDE0FF2F661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D571E65-3071-42C7-B1B2-E9E12EED983B}">
      <dgm:prSet phldrT="[Text]"/>
      <dgm:spPr>
        <a:solidFill>
          <a:srgbClr val="002060"/>
        </a:solidFill>
      </dgm:spPr>
      <dgm:t>
        <a:bodyPr/>
        <a:lstStyle/>
        <a:p>
          <a:r>
            <a:rPr lang="en-US" dirty="0"/>
            <a:t>Trump 2.0</a:t>
          </a:r>
        </a:p>
      </dgm:t>
    </dgm:pt>
    <dgm:pt modelId="{0859BCEA-3E39-4434-BDF2-FD6E2DEB7180}" type="parTrans" cxnId="{7D1CC6A7-1189-410F-8106-A70443C82F78}">
      <dgm:prSet/>
      <dgm:spPr/>
      <dgm:t>
        <a:bodyPr/>
        <a:lstStyle/>
        <a:p>
          <a:endParaRPr lang="en-US"/>
        </a:p>
      </dgm:t>
    </dgm:pt>
    <dgm:pt modelId="{79EF8A82-1799-4251-87AB-9C8B26E97EAF}" type="sibTrans" cxnId="{7D1CC6A7-1189-410F-8106-A70443C82F78}">
      <dgm:prSet/>
      <dgm:spPr/>
      <dgm:t>
        <a:bodyPr/>
        <a:lstStyle/>
        <a:p>
          <a:endParaRPr lang="en-US"/>
        </a:p>
      </dgm:t>
    </dgm:pt>
    <dgm:pt modelId="{2190CBF9-9558-45EA-A840-7FCC8DC9285A}">
      <dgm:prSet phldrT="[Text]"/>
      <dgm:spPr>
        <a:solidFill>
          <a:srgbClr val="FF9900"/>
        </a:solidFill>
      </dgm:spPr>
      <dgm:t>
        <a:bodyPr/>
        <a:lstStyle/>
        <a:p>
          <a:r>
            <a:rPr lang="en-US" dirty="0"/>
            <a:t>Trade (Tariffs)</a:t>
          </a:r>
        </a:p>
      </dgm:t>
    </dgm:pt>
    <dgm:pt modelId="{5EDC4CEB-3219-4AAC-AEF0-833043FB09A9}" type="parTrans" cxnId="{3A240920-4E0B-402E-B489-77E899198DA7}">
      <dgm:prSet/>
      <dgm:spPr/>
      <dgm:t>
        <a:bodyPr/>
        <a:lstStyle/>
        <a:p>
          <a:endParaRPr lang="en-US"/>
        </a:p>
      </dgm:t>
    </dgm:pt>
    <dgm:pt modelId="{773A441A-23CD-4CBB-BBC2-65F0C2ECA66F}" type="sibTrans" cxnId="{3A240920-4E0B-402E-B489-77E899198DA7}">
      <dgm:prSet/>
      <dgm:spPr/>
      <dgm:t>
        <a:bodyPr/>
        <a:lstStyle/>
        <a:p>
          <a:endParaRPr lang="en-US"/>
        </a:p>
      </dgm:t>
    </dgm:pt>
    <dgm:pt modelId="{314A8AEF-5345-4149-937B-FF999940395B}">
      <dgm:prSet phldrT="[Text]"/>
      <dgm:spPr>
        <a:solidFill>
          <a:schemeClr val="tx1"/>
        </a:solidFill>
      </dgm:spPr>
      <dgm:t>
        <a:bodyPr/>
        <a:lstStyle/>
        <a:p>
          <a:r>
            <a:rPr lang="en-US" dirty="0"/>
            <a:t>Energy/Oil</a:t>
          </a:r>
        </a:p>
      </dgm:t>
    </dgm:pt>
    <dgm:pt modelId="{FE7D818A-0C03-4B4D-A713-1D689BA2623D}" type="parTrans" cxnId="{C6189846-03D5-4B59-91E3-36DFDA036017}">
      <dgm:prSet/>
      <dgm:spPr/>
      <dgm:t>
        <a:bodyPr/>
        <a:lstStyle/>
        <a:p>
          <a:endParaRPr lang="en-US"/>
        </a:p>
      </dgm:t>
    </dgm:pt>
    <dgm:pt modelId="{EACAB97B-A9BF-472A-9347-2DBBC63DA0D4}" type="sibTrans" cxnId="{C6189846-03D5-4B59-91E3-36DFDA036017}">
      <dgm:prSet/>
      <dgm:spPr/>
      <dgm:t>
        <a:bodyPr/>
        <a:lstStyle/>
        <a:p>
          <a:endParaRPr lang="en-US"/>
        </a:p>
      </dgm:t>
    </dgm:pt>
    <dgm:pt modelId="{C1787128-30C9-4FF4-86D8-B769F341A75D}">
      <dgm:prSet phldrT="[Text]"/>
      <dgm:spPr>
        <a:solidFill>
          <a:schemeClr val="accent3">
            <a:lumMod val="50000"/>
          </a:schemeClr>
        </a:solidFill>
      </dgm:spPr>
      <dgm:t>
        <a:bodyPr/>
        <a:lstStyle/>
        <a:p>
          <a:r>
            <a:rPr lang="en-US" dirty="0"/>
            <a:t>Remove Restrictions</a:t>
          </a:r>
        </a:p>
      </dgm:t>
    </dgm:pt>
    <dgm:pt modelId="{0A2B93BA-6BF8-44AB-8B91-1D81371395FB}" type="parTrans" cxnId="{FABDD84B-0C01-485D-A0F2-C8F8D87E23F3}">
      <dgm:prSet/>
      <dgm:spPr/>
      <dgm:t>
        <a:bodyPr/>
        <a:lstStyle/>
        <a:p>
          <a:endParaRPr lang="en-US"/>
        </a:p>
      </dgm:t>
    </dgm:pt>
    <dgm:pt modelId="{A5E6F2F1-9048-44D3-8F3F-126DF336046E}" type="sibTrans" cxnId="{FABDD84B-0C01-485D-A0F2-C8F8D87E23F3}">
      <dgm:prSet/>
      <dgm:spPr/>
      <dgm:t>
        <a:bodyPr/>
        <a:lstStyle/>
        <a:p>
          <a:endParaRPr lang="en-US"/>
        </a:p>
      </dgm:t>
    </dgm:pt>
    <dgm:pt modelId="{AE3431D5-736D-48CD-A3D4-2B9E6EC7BA99}">
      <dgm:prSet/>
      <dgm:spPr>
        <a:solidFill>
          <a:srgbClr val="FF0000"/>
        </a:solidFill>
      </dgm:spPr>
      <dgm:t>
        <a:bodyPr/>
        <a:lstStyle/>
        <a:p>
          <a:r>
            <a:rPr lang="en-US" dirty="0"/>
            <a:t>Impose Higher China/wider Tariffs!</a:t>
          </a:r>
        </a:p>
      </dgm:t>
    </dgm:pt>
    <dgm:pt modelId="{35F84066-47EC-47A1-B3F5-3784519B5D49}" type="parTrans" cxnId="{8D3F9B8F-9B57-4E0B-81E9-FF8F061A0791}">
      <dgm:prSet/>
      <dgm:spPr/>
      <dgm:t>
        <a:bodyPr/>
        <a:lstStyle/>
        <a:p>
          <a:endParaRPr lang="en-US"/>
        </a:p>
      </dgm:t>
    </dgm:pt>
    <dgm:pt modelId="{90B77512-8CB4-4A7A-8A6B-FAC1D9E3437C}" type="sibTrans" cxnId="{8D3F9B8F-9B57-4E0B-81E9-FF8F061A0791}">
      <dgm:prSet/>
      <dgm:spPr/>
      <dgm:t>
        <a:bodyPr/>
        <a:lstStyle/>
        <a:p>
          <a:endParaRPr lang="en-US"/>
        </a:p>
      </dgm:t>
    </dgm:pt>
    <dgm:pt modelId="{D50C0828-A5F1-4602-84EB-BD66DA75DE38}">
      <dgm:prSet/>
      <dgm:spPr/>
      <dgm:t>
        <a:bodyPr/>
        <a:lstStyle/>
        <a:p>
          <a:r>
            <a:rPr lang="en-US" dirty="0"/>
            <a:t>Infrastructure [Fiscal]</a:t>
          </a:r>
          <a:endParaRPr lang="en-SG" dirty="0"/>
        </a:p>
      </dgm:t>
    </dgm:pt>
    <dgm:pt modelId="{AA977378-BDB9-4754-964F-C1C7B5E35EF4}" type="parTrans" cxnId="{3F9D0E78-641C-4F0A-83D0-907E754419DB}">
      <dgm:prSet/>
      <dgm:spPr/>
      <dgm:t>
        <a:bodyPr/>
        <a:lstStyle/>
        <a:p>
          <a:endParaRPr lang="en-SG"/>
        </a:p>
      </dgm:t>
    </dgm:pt>
    <dgm:pt modelId="{76963991-0828-4115-8605-52DAEADDE2FE}" type="sibTrans" cxnId="{3F9D0E78-641C-4F0A-83D0-907E754419DB}">
      <dgm:prSet/>
      <dgm:spPr/>
      <dgm:t>
        <a:bodyPr/>
        <a:lstStyle/>
        <a:p>
          <a:endParaRPr lang="en-SG"/>
        </a:p>
      </dgm:t>
    </dgm:pt>
    <dgm:pt modelId="{F91D678D-AEDA-40D2-9EC7-C1D8616A3DC4}">
      <dgm:prSet/>
      <dgm:spPr/>
      <dgm:t>
        <a:bodyPr/>
        <a:lstStyle/>
        <a:p>
          <a:r>
            <a:rPr lang="en-US" dirty="0"/>
            <a:t>Tax Cuts [Fiscal]</a:t>
          </a:r>
          <a:endParaRPr lang="en-SG" dirty="0"/>
        </a:p>
      </dgm:t>
    </dgm:pt>
    <dgm:pt modelId="{B18E5E1B-3CF5-44D4-8353-9B89A83316BC}" type="parTrans" cxnId="{73624CC2-70F7-479A-AA50-0EA2C52D9B02}">
      <dgm:prSet/>
      <dgm:spPr/>
      <dgm:t>
        <a:bodyPr/>
        <a:lstStyle/>
        <a:p>
          <a:endParaRPr lang="en-SG"/>
        </a:p>
      </dgm:t>
    </dgm:pt>
    <dgm:pt modelId="{168801AA-ABB1-43E3-B06E-FF8E2325EDD3}" type="sibTrans" cxnId="{73624CC2-70F7-479A-AA50-0EA2C52D9B02}">
      <dgm:prSet/>
      <dgm:spPr/>
      <dgm:t>
        <a:bodyPr/>
        <a:lstStyle/>
        <a:p>
          <a:endParaRPr lang="en-SG"/>
        </a:p>
      </dgm:t>
    </dgm:pt>
    <dgm:pt modelId="{80BD22E9-EFE8-4BFF-8CC8-A1C5DADF9174}">
      <dgm:prSet/>
      <dgm:spPr>
        <a:solidFill>
          <a:schemeClr val="accent6">
            <a:lumMod val="75000"/>
          </a:schemeClr>
        </a:solidFill>
      </dgm:spPr>
      <dgm:t>
        <a:bodyPr/>
        <a:lstStyle/>
        <a:p>
          <a:r>
            <a:rPr lang="en-US" dirty="0"/>
            <a:t>Ukraine [Conflict]</a:t>
          </a:r>
          <a:endParaRPr lang="en-SG" dirty="0"/>
        </a:p>
      </dgm:t>
    </dgm:pt>
    <dgm:pt modelId="{F8EB45BD-7D9B-4600-9395-E286CC1CCDAF}" type="parTrans" cxnId="{72E28F3B-1FD8-489D-BB65-C620173729A6}">
      <dgm:prSet/>
      <dgm:spPr/>
      <dgm:t>
        <a:bodyPr/>
        <a:lstStyle/>
        <a:p>
          <a:endParaRPr lang="en-SG"/>
        </a:p>
      </dgm:t>
    </dgm:pt>
    <dgm:pt modelId="{BFE21E79-E241-4D9B-B6D8-CA2356BAF376}" type="sibTrans" cxnId="{72E28F3B-1FD8-489D-BB65-C620173729A6}">
      <dgm:prSet/>
      <dgm:spPr/>
      <dgm:t>
        <a:bodyPr/>
        <a:lstStyle/>
        <a:p>
          <a:endParaRPr lang="en-SG"/>
        </a:p>
      </dgm:t>
    </dgm:pt>
    <dgm:pt modelId="{46548E05-4DB7-40A2-BE76-0F824CF9802C}">
      <dgm:prSet/>
      <dgm:spPr>
        <a:solidFill>
          <a:schemeClr val="accent6">
            <a:lumMod val="75000"/>
          </a:schemeClr>
        </a:solidFill>
      </dgm:spPr>
      <dgm:t>
        <a:bodyPr/>
        <a:lstStyle/>
        <a:p>
          <a:r>
            <a:rPr lang="en-US" dirty="0"/>
            <a:t>Gaza [Conflict]</a:t>
          </a:r>
          <a:endParaRPr lang="en-SG" dirty="0"/>
        </a:p>
      </dgm:t>
    </dgm:pt>
    <dgm:pt modelId="{A1A2064D-EFEB-4920-AB52-F9320E888C12}" type="parTrans" cxnId="{5D7E6235-A08A-4FD6-BDCF-C031B49832F4}">
      <dgm:prSet/>
      <dgm:spPr/>
      <dgm:t>
        <a:bodyPr/>
        <a:lstStyle/>
        <a:p>
          <a:endParaRPr lang="en-SG"/>
        </a:p>
      </dgm:t>
    </dgm:pt>
    <dgm:pt modelId="{9285F0A8-01BF-4580-B46B-E29ECA5CC435}" type="sibTrans" cxnId="{5D7E6235-A08A-4FD6-BDCF-C031B49832F4}">
      <dgm:prSet/>
      <dgm:spPr/>
      <dgm:t>
        <a:bodyPr/>
        <a:lstStyle/>
        <a:p>
          <a:endParaRPr lang="en-SG"/>
        </a:p>
      </dgm:t>
    </dgm:pt>
    <dgm:pt modelId="{56635637-664C-4FAE-A6B7-DD95FA31C850}">
      <dgm:prSet/>
      <dgm:spPr>
        <a:solidFill>
          <a:schemeClr val="bg2">
            <a:lumMod val="75000"/>
          </a:schemeClr>
        </a:solidFill>
      </dgm:spPr>
      <dgm:t>
        <a:bodyPr/>
        <a:lstStyle/>
        <a:p>
          <a:r>
            <a:rPr lang="en-US" dirty="0"/>
            <a:t>Pull/Cut Aid</a:t>
          </a:r>
          <a:endParaRPr lang="en-SG" dirty="0"/>
        </a:p>
      </dgm:t>
    </dgm:pt>
    <dgm:pt modelId="{EF0A0B7E-2F7D-40E4-9786-14BD14C27CDD}" type="parTrans" cxnId="{5CEDC0ED-5BA6-4BF2-AE73-FC04C8D8CEFE}">
      <dgm:prSet/>
      <dgm:spPr/>
      <dgm:t>
        <a:bodyPr/>
        <a:lstStyle/>
        <a:p>
          <a:endParaRPr lang="en-SG"/>
        </a:p>
      </dgm:t>
    </dgm:pt>
    <dgm:pt modelId="{E510DE58-DE98-4D9B-8993-839EE26CC0D7}" type="sibTrans" cxnId="{5CEDC0ED-5BA6-4BF2-AE73-FC04C8D8CEFE}">
      <dgm:prSet/>
      <dgm:spPr/>
      <dgm:t>
        <a:bodyPr/>
        <a:lstStyle/>
        <a:p>
          <a:endParaRPr lang="en-SG"/>
        </a:p>
      </dgm:t>
    </dgm:pt>
    <dgm:pt modelId="{A7DC0D7F-CE37-4A56-8E85-6235C6837D2A}">
      <dgm:prSet/>
      <dgm:spPr>
        <a:solidFill>
          <a:schemeClr val="accent5">
            <a:lumMod val="60000"/>
            <a:lumOff val="40000"/>
          </a:schemeClr>
        </a:solidFill>
      </dgm:spPr>
      <dgm:t>
        <a:bodyPr/>
        <a:lstStyle/>
        <a:p>
          <a:r>
            <a:rPr lang="en-US" dirty="0"/>
            <a:t>Uncertain  Israel-Saudi Dynamics</a:t>
          </a:r>
          <a:endParaRPr lang="en-SG" dirty="0"/>
        </a:p>
      </dgm:t>
    </dgm:pt>
    <dgm:pt modelId="{03B213DF-6F82-44FA-9780-7B8C084BCEF6}" type="parTrans" cxnId="{40C255F1-93EE-41E5-93A5-982E355DE52B}">
      <dgm:prSet/>
      <dgm:spPr/>
      <dgm:t>
        <a:bodyPr/>
        <a:lstStyle/>
        <a:p>
          <a:endParaRPr lang="en-SG"/>
        </a:p>
      </dgm:t>
    </dgm:pt>
    <dgm:pt modelId="{72F02E16-AC2C-43A2-9C52-8FED71B5068B}" type="sibTrans" cxnId="{40C255F1-93EE-41E5-93A5-982E355DE52B}">
      <dgm:prSet/>
      <dgm:spPr/>
      <dgm:t>
        <a:bodyPr/>
        <a:lstStyle/>
        <a:p>
          <a:endParaRPr lang="en-SG"/>
        </a:p>
      </dgm:t>
    </dgm:pt>
    <dgm:pt modelId="{DC747BA3-72C6-4ED4-83CB-7436622DBDFF}">
      <dgm:prSet/>
      <dgm:spPr>
        <a:solidFill>
          <a:schemeClr val="tx2">
            <a:lumMod val="40000"/>
            <a:lumOff val="60000"/>
          </a:schemeClr>
        </a:solidFill>
      </dgm:spPr>
      <dgm:t>
        <a:bodyPr/>
        <a:lstStyle/>
        <a:p>
          <a:r>
            <a:rPr lang="en-US" dirty="0"/>
            <a:t>Ramp-up Spending?</a:t>
          </a:r>
          <a:endParaRPr lang="en-SG" dirty="0"/>
        </a:p>
      </dgm:t>
    </dgm:pt>
    <dgm:pt modelId="{2ADDB7B1-0909-4BA0-A022-CB613D9A6612}" type="parTrans" cxnId="{0B125DD0-E629-47E8-9223-A7AF5EBE501A}">
      <dgm:prSet/>
      <dgm:spPr/>
      <dgm:t>
        <a:bodyPr/>
        <a:lstStyle/>
        <a:p>
          <a:endParaRPr lang="en-SG"/>
        </a:p>
      </dgm:t>
    </dgm:pt>
    <dgm:pt modelId="{D80E50E9-61D2-43BE-ABE8-BF7F6C6CAF50}" type="sibTrans" cxnId="{0B125DD0-E629-47E8-9223-A7AF5EBE501A}">
      <dgm:prSet/>
      <dgm:spPr/>
      <dgm:t>
        <a:bodyPr/>
        <a:lstStyle/>
        <a:p>
          <a:endParaRPr lang="en-SG"/>
        </a:p>
      </dgm:t>
    </dgm:pt>
    <dgm:pt modelId="{9B77F3F7-A976-46F7-8066-F3A3E672F5F5}">
      <dgm:prSet/>
      <dgm:spPr>
        <a:solidFill>
          <a:schemeClr val="tx2">
            <a:lumMod val="40000"/>
            <a:lumOff val="60000"/>
          </a:schemeClr>
        </a:solidFill>
      </dgm:spPr>
      <dgm:t>
        <a:bodyPr/>
        <a:lstStyle/>
        <a:p>
          <a:r>
            <a:rPr lang="en-US" dirty="0"/>
            <a:t>Extend Tax Cuts</a:t>
          </a:r>
          <a:endParaRPr lang="en-SG" dirty="0"/>
        </a:p>
      </dgm:t>
    </dgm:pt>
    <dgm:pt modelId="{6D121BE2-66C2-4633-A676-309A81296AAE}" type="parTrans" cxnId="{4A1D8CC9-54F3-4EEB-A90B-743263C84654}">
      <dgm:prSet/>
      <dgm:spPr/>
      <dgm:t>
        <a:bodyPr/>
        <a:lstStyle/>
        <a:p>
          <a:endParaRPr lang="en-SG"/>
        </a:p>
      </dgm:t>
    </dgm:pt>
    <dgm:pt modelId="{73F7C3E0-62AB-4DAD-82D5-84ABBC97A296}" type="sibTrans" cxnId="{4A1D8CC9-54F3-4EEB-A90B-743263C84654}">
      <dgm:prSet/>
      <dgm:spPr/>
      <dgm:t>
        <a:bodyPr/>
        <a:lstStyle/>
        <a:p>
          <a:endParaRPr lang="en-SG"/>
        </a:p>
      </dgm:t>
    </dgm:pt>
    <dgm:pt modelId="{B8CD517F-3B01-43C9-9329-B08961D07A89}" type="pres">
      <dgm:prSet presAssocID="{B6E6E67C-4CC3-4F6A-89E2-EDE0FF2F661B}" presName="diagram" presStyleCnt="0">
        <dgm:presLayoutVars>
          <dgm:chPref val="1"/>
          <dgm:dir/>
          <dgm:animOne val="branch"/>
          <dgm:animLvl val="lvl"/>
          <dgm:resizeHandles val="exact"/>
        </dgm:presLayoutVars>
      </dgm:prSet>
      <dgm:spPr/>
      <dgm:t>
        <a:bodyPr/>
        <a:lstStyle/>
        <a:p>
          <a:endParaRPr lang="en-US"/>
        </a:p>
      </dgm:t>
    </dgm:pt>
    <dgm:pt modelId="{300A918A-B14A-48CF-9433-47F97879435E}" type="pres">
      <dgm:prSet presAssocID="{CD571E65-3071-42C7-B1B2-E9E12EED983B}" presName="root1" presStyleCnt="0"/>
      <dgm:spPr/>
    </dgm:pt>
    <dgm:pt modelId="{73732AB8-87A6-455A-BC45-79213F3D5107}" type="pres">
      <dgm:prSet presAssocID="{CD571E65-3071-42C7-B1B2-E9E12EED983B}" presName="LevelOneTextNode" presStyleLbl="node0" presStyleIdx="0" presStyleCnt="1" custScaleY="172240" custLinFactX="-58241" custLinFactNeighborX="-100000" custLinFactNeighborY="-22752">
        <dgm:presLayoutVars>
          <dgm:chPref val="3"/>
        </dgm:presLayoutVars>
      </dgm:prSet>
      <dgm:spPr/>
      <dgm:t>
        <a:bodyPr/>
        <a:lstStyle/>
        <a:p>
          <a:endParaRPr lang="en-US"/>
        </a:p>
      </dgm:t>
    </dgm:pt>
    <dgm:pt modelId="{F325D09F-8889-4522-9671-822790946083}" type="pres">
      <dgm:prSet presAssocID="{CD571E65-3071-42C7-B1B2-E9E12EED983B}" presName="level2hierChild" presStyleCnt="0"/>
      <dgm:spPr/>
    </dgm:pt>
    <dgm:pt modelId="{84A0FC85-1D0B-4F00-8DDA-ABE909C38EB8}" type="pres">
      <dgm:prSet presAssocID="{5EDC4CEB-3219-4AAC-AEF0-833043FB09A9}" presName="conn2-1" presStyleLbl="parChTrans1D2" presStyleIdx="0" presStyleCnt="6"/>
      <dgm:spPr/>
      <dgm:t>
        <a:bodyPr/>
        <a:lstStyle/>
        <a:p>
          <a:endParaRPr lang="en-US"/>
        </a:p>
      </dgm:t>
    </dgm:pt>
    <dgm:pt modelId="{CB2709EB-8389-42CD-943C-C8DD12035B4C}" type="pres">
      <dgm:prSet presAssocID="{5EDC4CEB-3219-4AAC-AEF0-833043FB09A9}" presName="connTx" presStyleLbl="parChTrans1D2" presStyleIdx="0" presStyleCnt="6"/>
      <dgm:spPr/>
      <dgm:t>
        <a:bodyPr/>
        <a:lstStyle/>
        <a:p>
          <a:endParaRPr lang="en-US"/>
        </a:p>
      </dgm:t>
    </dgm:pt>
    <dgm:pt modelId="{D4987809-6DBA-4FB4-819E-85D45D538423}" type="pres">
      <dgm:prSet presAssocID="{2190CBF9-9558-45EA-A840-7FCC8DC9285A}" presName="root2" presStyleCnt="0"/>
      <dgm:spPr/>
    </dgm:pt>
    <dgm:pt modelId="{0435728C-3777-43C8-90F4-B07D74A21E53}" type="pres">
      <dgm:prSet presAssocID="{2190CBF9-9558-45EA-A840-7FCC8DC9285A}" presName="LevelTwoTextNode" presStyleLbl="node2" presStyleIdx="0" presStyleCnt="6" custLinFactNeighborX="-97604" custLinFactNeighborY="6896">
        <dgm:presLayoutVars>
          <dgm:chPref val="3"/>
        </dgm:presLayoutVars>
      </dgm:prSet>
      <dgm:spPr/>
      <dgm:t>
        <a:bodyPr/>
        <a:lstStyle/>
        <a:p>
          <a:endParaRPr lang="en-US"/>
        </a:p>
      </dgm:t>
    </dgm:pt>
    <dgm:pt modelId="{BBA30CBB-FCCC-49EE-8C82-D57A15B6CE59}" type="pres">
      <dgm:prSet presAssocID="{2190CBF9-9558-45EA-A840-7FCC8DC9285A}" presName="level3hierChild" presStyleCnt="0"/>
      <dgm:spPr/>
    </dgm:pt>
    <dgm:pt modelId="{7C80F808-E2CB-47AF-A86B-FFBED6C794AA}" type="pres">
      <dgm:prSet presAssocID="{35F84066-47EC-47A1-B3F5-3784519B5D49}" presName="conn2-1" presStyleLbl="parChTrans1D3" presStyleIdx="0" presStyleCnt="6"/>
      <dgm:spPr/>
      <dgm:t>
        <a:bodyPr/>
        <a:lstStyle/>
        <a:p>
          <a:endParaRPr lang="en-US"/>
        </a:p>
      </dgm:t>
    </dgm:pt>
    <dgm:pt modelId="{AB73524D-14B0-429E-8BB8-F3477A6EAE9B}" type="pres">
      <dgm:prSet presAssocID="{35F84066-47EC-47A1-B3F5-3784519B5D49}" presName="connTx" presStyleLbl="parChTrans1D3" presStyleIdx="0" presStyleCnt="6"/>
      <dgm:spPr/>
      <dgm:t>
        <a:bodyPr/>
        <a:lstStyle/>
        <a:p>
          <a:endParaRPr lang="en-US"/>
        </a:p>
      </dgm:t>
    </dgm:pt>
    <dgm:pt modelId="{F780BC12-9E1C-48DB-9CA3-13FA11F76BE9}" type="pres">
      <dgm:prSet presAssocID="{AE3431D5-736D-48CD-A3D4-2B9E6EC7BA99}" presName="root2" presStyleCnt="0"/>
      <dgm:spPr/>
    </dgm:pt>
    <dgm:pt modelId="{714BE149-A002-4691-A121-24942E8B3CF9}" type="pres">
      <dgm:prSet presAssocID="{AE3431D5-736D-48CD-A3D4-2B9E6EC7BA99}" presName="LevelTwoTextNode" presStyleLbl="node3" presStyleIdx="0" presStyleCnt="6" custLinFactX="-7145" custLinFactNeighborX="-100000" custLinFactNeighborY="6803">
        <dgm:presLayoutVars>
          <dgm:chPref val="3"/>
        </dgm:presLayoutVars>
      </dgm:prSet>
      <dgm:spPr/>
      <dgm:t>
        <a:bodyPr/>
        <a:lstStyle/>
        <a:p>
          <a:endParaRPr lang="en-US"/>
        </a:p>
      </dgm:t>
    </dgm:pt>
    <dgm:pt modelId="{E61A7A3C-3037-4810-A02E-A0CBC37AF771}" type="pres">
      <dgm:prSet presAssocID="{AE3431D5-736D-48CD-A3D4-2B9E6EC7BA99}" presName="level3hierChild" presStyleCnt="0"/>
      <dgm:spPr/>
    </dgm:pt>
    <dgm:pt modelId="{BDD24580-61AE-43EF-9DB8-30D4FC170E30}" type="pres">
      <dgm:prSet presAssocID="{FE7D818A-0C03-4B4D-A713-1D689BA2623D}" presName="conn2-1" presStyleLbl="parChTrans1D2" presStyleIdx="1" presStyleCnt="6"/>
      <dgm:spPr/>
      <dgm:t>
        <a:bodyPr/>
        <a:lstStyle/>
        <a:p>
          <a:endParaRPr lang="en-US"/>
        </a:p>
      </dgm:t>
    </dgm:pt>
    <dgm:pt modelId="{7919134A-46B4-4EB9-B7C5-0E0CC9676544}" type="pres">
      <dgm:prSet presAssocID="{FE7D818A-0C03-4B4D-A713-1D689BA2623D}" presName="connTx" presStyleLbl="parChTrans1D2" presStyleIdx="1" presStyleCnt="6"/>
      <dgm:spPr/>
      <dgm:t>
        <a:bodyPr/>
        <a:lstStyle/>
        <a:p>
          <a:endParaRPr lang="en-US"/>
        </a:p>
      </dgm:t>
    </dgm:pt>
    <dgm:pt modelId="{F8138AD2-433A-4F75-B04C-549B62EA1D12}" type="pres">
      <dgm:prSet presAssocID="{314A8AEF-5345-4149-937B-FF999940395B}" presName="root2" presStyleCnt="0"/>
      <dgm:spPr/>
    </dgm:pt>
    <dgm:pt modelId="{712E2E82-493B-4ACE-8FC4-282F54BD5CA5}" type="pres">
      <dgm:prSet presAssocID="{314A8AEF-5345-4149-937B-FF999940395B}" presName="LevelTwoTextNode" presStyleLbl="node2" presStyleIdx="1" presStyleCnt="6" custLinFactY="100000" custLinFactNeighborX="-97604" custLinFactNeighborY="117556">
        <dgm:presLayoutVars>
          <dgm:chPref val="3"/>
        </dgm:presLayoutVars>
      </dgm:prSet>
      <dgm:spPr/>
      <dgm:t>
        <a:bodyPr/>
        <a:lstStyle/>
        <a:p>
          <a:endParaRPr lang="en-US"/>
        </a:p>
      </dgm:t>
    </dgm:pt>
    <dgm:pt modelId="{9BEC83B4-0077-41FD-ADCF-2B192C7B5379}" type="pres">
      <dgm:prSet presAssocID="{314A8AEF-5345-4149-937B-FF999940395B}" presName="level3hierChild" presStyleCnt="0"/>
      <dgm:spPr/>
    </dgm:pt>
    <dgm:pt modelId="{E57DCDD9-10CB-4E1A-A804-4A00DDB310F1}" type="pres">
      <dgm:prSet presAssocID="{0A2B93BA-6BF8-44AB-8B91-1D81371395FB}" presName="conn2-1" presStyleLbl="parChTrans1D3" presStyleIdx="1" presStyleCnt="6"/>
      <dgm:spPr/>
      <dgm:t>
        <a:bodyPr/>
        <a:lstStyle/>
        <a:p>
          <a:endParaRPr lang="en-US"/>
        </a:p>
      </dgm:t>
    </dgm:pt>
    <dgm:pt modelId="{DF83CDFD-9013-4B96-9491-015CF82B2C12}" type="pres">
      <dgm:prSet presAssocID="{0A2B93BA-6BF8-44AB-8B91-1D81371395FB}" presName="connTx" presStyleLbl="parChTrans1D3" presStyleIdx="1" presStyleCnt="6"/>
      <dgm:spPr/>
      <dgm:t>
        <a:bodyPr/>
        <a:lstStyle/>
        <a:p>
          <a:endParaRPr lang="en-US"/>
        </a:p>
      </dgm:t>
    </dgm:pt>
    <dgm:pt modelId="{0AB16935-5FFC-4923-8217-8ACD18F425E2}" type="pres">
      <dgm:prSet presAssocID="{C1787128-30C9-4FF4-86D8-B769F341A75D}" presName="root2" presStyleCnt="0"/>
      <dgm:spPr/>
    </dgm:pt>
    <dgm:pt modelId="{BAA335FF-1E8C-4C1C-96AF-C5FB7D76650A}" type="pres">
      <dgm:prSet presAssocID="{C1787128-30C9-4FF4-86D8-B769F341A75D}" presName="LevelTwoTextNode" presStyleLbl="node3" presStyleIdx="1" presStyleCnt="6" custLinFactX="-8562" custLinFactY="100000" custLinFactNeighborX="-100000" custLinFactNeighborY="117770">
        <dgm:presLayoutVars>
          <dgm:chPref val="3"/>
        </dgm:presLayoutVars>
      </dgm:prSet>
      <dgm:spPr/>
      <dgm:t>
        <a:bodyPr/>
        <a:lstStyle/>
        <a:p>
          <a:endParaRPr lang="en-US"/>
        </a:p>
      </dgm:t>
    </dgm:pt>
    <dgm:pt modelId="{F5366839-5E68-4223-9895-2C5A763C1DC6}" type="pres">
      <dgm:prSet presAssocID="{C1787128-30C9-4FF4-86D8-B769F341A75D}" presName="level3hierChild" presStyleCnt="0"/>
      <dgm:spPr/>
    </dgm:pt>
    <dgm:pt modelId="{AAF6B652-15B4-410D-882B-B54EAC279444}" type="pres">
      <dgm:prSet presAssocID="{AA977378-BDB9-4754-964F-C1C7B5E35EF4}" presName="conn2-1" presStyleLbl="parChTrans1D2" presStyleIdx="2" presStyleCnt="6"/>
      <dgm:spPr/>
      <dgm:t>
        <a:bodyPr/>
        <a:lstStyle/>
        <a:p>
          <a:endParaRPr lang="en-US"/>
        </a:p>
      </dgm:t>
    </dgm:pt>
    <dgm:pt modelId="{46AFB245-D497-4809-B644-7CF3D748C4E9}" type="pres">
      <dgm:prSet presAssocID="{AA977378-BDB9-4754-964F-C1C7B5E35EF4}" presName="connTx" presStyleLbl="parChTrans1D2" presStyleIdx="2" presStyleCnt="6"/>
      <dgm:spPr/>
      <dgm:t>
        <a:bodyPr/>
        <a:lstStyle/>
        <a:p>
          <a:endParaRPr lang="en-US"/>
        </a:p>
      </dgm:t>
    </dgm:pt>
    <dgm:pt modelId="{F08FABA4-97BD-4848-8645-A9461D695C0B}" type="pres">
      <dgm:prSet presAssocID="{D50C0828-A5F1-4602-84EB-BD66DA75DE38}" presName="root2" presStyleCnt="0"/>
      <dgm:spPr/>
    </dgm:pt>
    <dgm:pt modelId="{4FAB657F-020A-43D6-AA62-59C3413211E0}" type="pres">
      <dgm:prSet presAssocID="{D50C0828-A5F1-4602-84EB-BD66DA75DE38}" presName="LevelTwoTextNode" presStyleLbl="node2" presStyleIdx="2" presStyleCnt="6" custLinFactY="100000" custLinFactNeighborX="-97604" custLinFactNeighborY="115436">
        <dgm:presLayoutVars>
          <dgm:chPref val="3"/>
        </dgm:presLayoutVars>
      </dgm:prSet>
      <dgm:spPr/>
      <dgm:t>
        <a:bodyPr/>
        <a:lstStyle/>
        <a:p>
          <a:endParaRPr lang="en-US"/>
        </a:p>
      </dgm:t>
    </dgm:pt>
    <dgm:pt modelId="{557BD897-3B0F-4522-8DA5-EA523F4234D1}" type="pres">
      <dgm:prSet presAssocID="{D50C0828-A5F1-4602-84EB-BD66DA75DE38}" presName="level3hierChild" presStyleCnt="0"/>
      <dgm:spPr/>
    </dgm:pt>
    <dgm:pt modelId="{943B47DD-6DBD-4469-8498-E2EC600FD1DB}" type="pres">
      <dgm:prSet presAssocID="{2ADDB7B1-0909-4BA0-A022-CB613D9A6612}" presName="conn2-1" presStyleLbl="parChTrans1D3" presStyleIdx="2" presStyleCnt="6"/>
      <dgm:spPr/>
      <dgm:t>
        <a:bodyPr/>
        <a:lstStyle/>
        <a:p>
          <a:endParaRPr lang="en-US"/>
        </a:p>
      </dgm:t>
    </dgm:pt>
    <dgm:pt modelId="{9FBE4030-DDA3-4431-A937-E5FBE77230A1}" type="pres">
      <dgm:prSet presAssocID="{2ADDB7B1-0909-4BA0-A022-CB613D9A6612}" presName="connTx" presStyleLbl="parChTrans1D3" presStyleIdx="2" presStyleCnt="6"/>
      <dgm:spPr/>
      <dgm:t>
        <a:bodyPr/>
        <a:lstStyle/>
        <a:p>
          <a:endParaRPr lang="en-US"/>
        </a:p>
      </dgm:t>
    </dgm:pt>
    <dgm:pt modelId="{0153DAB3-F872-480A-BB7E-B678A99435B0}" type="pres">
      <dgm:prSet presAssocID="{DC747BA3-72C6-4ED4-83CB-7436622DBDFF}" presName="root2" presStyleCnt="0"/>
      <dgm:spPr/>
    </dgm:pt>
    <dgm:pt modelId="{E1F7FCD4-61CD-4434-BC7D-0CF2E0406895}" type="pres">
      <dgm:prSet presAssocID="{DC747BA3-72C6-4ED4-83CB-7436622DBDFF}" presName="LevelTwoTextNode" presStyleLbl="node3" presStyleIdx="2" presStyleCnt="6" custLinFactX="-8562" custLinFactY="100000" custLinFactNeighborX="-100000" custLinFactNeighborY="114222">
        <dgm:presLayoutVars>
          <dgm:chPref val="3"/>
        </dgm:presLayoutVars>
      </dgm:prSet>
      <dgm:spPr/>
      <dgm:t>
        <a:bodyPr/>
        <a:lstStyle/>
        <a:p>
          <a:endParaRPr lang="en-US"/>
        </a:p>
      </dgm:t>
    </dgm:pt>
    <dgm:pt modelId="{8F8B31FD-AE39-4EE1-A5E4-339777F43C3E}" type="pres">
      <dgm:prSet presAssocID="{DC747BA3-72C6-4ED4-83CB-7436622DBDFF}" presName="level3hierChild" presStyleCnt="0"/>
      <dgm:spPr/>
    </dgm:pt>
    <dgm:pt modelId="{6C951F11-9021-49A5-ABA1-A6C7FA313E9D}" type="pres">
      <dgm:prSet presAssocID="{B18E5E1B-3CF5-44D4-8353-9B89A83316BC}" presName="conn2-1" presStyleLbl="parChTrans1D2" presStyleIdx="3" presStyleCnt="6"/>
      <dgm:spPr/>
      <dgm:t>
        <a:bodyPr/>
        <a:lstStyle/>
        <a:p>
          <a:endParaRPr lang="en-US"/>
        </a:p>
      </dgm:t>
    </dgm:pt>
    <dgm:pt modelId="{9EB4BDCF-672B-4E19-B444-A4580413E835}" type="pres">
      <dgm:prSet presAssocID="{B18E5E1B-3CF5-44D4-8353-9B89A83316BC}" presName="connTx" presStyleLbl="parChTrans1D2" presStyleIdx="3" presStyleCnt="6"/>
      <dgm:spPr/>
      <dgm:t>
        <a:bodyPr/>
        <a:lstStyle/>
        <a:p>
          <a:endParaRPr lang="en-US"/>
        </a:p>
      </dgm:t>
    </dgm:pt>
    <dgm:pt modelId="{0F096B75-CFA8-4A32-B549-4676B0AD0612}" type="pres">
      <dgm:prSet presAssocID="{F91D678D-AEDA-40D2-9EC7-C1D8616A3DC4}" presName="root2" presStyleCnt="0"/>
      <dgm:spPr/>
    </dgm:pt>
    <dgm:pt modelId="{5C0C9A15-066A-4358-857F-2FE451D1D1BE}" type="pres">
      <dgm:prSet presAssocID="{F91D678D-AEDA-40D2-9EC7-C1D8616A3DC4}" presName="LevelTwoTextNode" presStyleLbl="node2" presStyleIdx="3" presStyleCnt="6" custLinFactY="100000" custLinFactNeighborX="-97604" custLinFactNeighborY="113309">
        <dgm:presLayoutVars>
          <dgm:chPref val="3"/>
        </dgm:presLayoutVars>
      </dgm:prSet>
      <dgm:spPr/>
      <dgm:t>
        <a:bodyPr/>
        <a:lstStyle/>
        <a:p>
          <a:endParaRPr lang="en-US"/>
        </a:p>
      </dgm:t>
    </dgm:pt>
    <dgm:pt modelId="{202876D6-BB66-43EC-BDD2-D2D9869F9D8C}" type="pres">
      <dgm:prSet presAssocID="{F91D678D-AEDA-40D2-9EC7-C1D8616A3DC4}" presName="level3hierChild" presStyleCnt="0"/>
      <dgm:spPr/>
    </dgm:pt>
    <dgm:pt modelId="{4F6346DF-12AF-425B-BDDB-DFC5FFAB8330}" type="pres">
      <dgm:prSet presAssocID="{6D121BE2-66C2-4633-A676-309A81296AAE}" presName="conn2-1" presStyleLbl="parChTrans1D3" presStyleIdx="3" presStyleCnt="6"/>
      <dgm:spPr/>
      <dgm:t>
        <a:bodyPr/>
        <a:lstStyle/>
        <a:p>
          <a:endParaRPr lang="en-US"/>
        </a:p>
      </dgm:t>
    </dgm:pt>
    <dgm:pt modelId="{D43422D5-F323-4985-86A2-07861541F199}" type="pres">
      <dgm:prSet presAssocID="{6D121BE2-66C2-4633-A676-309A81296AAE}" presName="connTx" presStyleLbl="parChTrans1D3" presStyleIdx="3" presStyleCnt="6"/>
      <dgm:spPr/>
      <dgm:t>
        <a:bodyPr/>
        <a:lstStyle/>
        <a:p>
          <a:endParaRPr lang="en-US"/>
        </a:p>
      </dgm:t>
    </dgm:pt>
    <dgm:pt modelId="{6D61DB82-D54A-4052-B747-7E2A6D089392}" type="pres">
      <dgm:prSet presAssocID="{9B77F3F7-A976-46F7-8066-F3A3E672F5F5}" presName="root2" presStyleCnt="0"/>
      <dgm:spPr/>
    </dgm:pt>
    <dgm:pt modelId="{B33748C4-E4E3-4592-BBBF-849CC6FDC62F}" type="pres">
      <dgm:prSet presAssocID="{9B77F3F7-A976-46F7-8066-F3A3E672F5F5}" presName="LevelTwoTextNode" presStyleLbl="node3" presStyleIdx="3" presStyleCnt="6" custLinFactX="-8858" custLinFactY="100000" custLinFactNeighborX="-100000" custLinFactNeighborY="112707">
        <dgm:presLayoutVars>
          <dgm:chPref val="3"/>
        </dgm:presLayoutVars>
      </dgm:prSet>
      <dgm:spPr/>
      <dgm:t>
        <a:bodyPr/>
        <a:lstStyle/>
        <a:p>
          <a:endParaRPr lang="en-US"/>
        </a:p>
      </dgm:t>
    </dgm:pt>
    <dgm:pt modelId="{19713324-DDE2-4FF9-9F0F-2F0BDF8605CE}" type="pres">
      <dgm:prSet presAssocID="{9B77F3F7-A976-46F7-8066-F3A3E672F5F5}" presName="level3hierChild" presStyleCnt="0"/>
      <dgm:spPr/>
    </dgm:pt>
    <dgm:pt modelId="{A9BF1673-E65E-4F97-BA53-9890471C2C5D}" type="pres">
      <dgm:prSet presAssocID="{F8EB45BD-7D9B-4600-9395-E286CC1CCDAF}" presName="conn2-1" presStyleLbl="parChTrans1D2" presStyleIdx="4" presStyleCnt="6"/>
      <dgm:spPr/>
      <dgm:t>
        <a:bodyPr/>
        <a:lstStyle/>
        <a:p>
          <a:endParaRPr lang="en-US"/>
        </a:p>
      </dgm:t>
    </dgm:pt>
    <dgm:pt modelId="{2EC3AE13-7468-40C2-AF1C-52AB8A3FF595}" type="pres">
      <dgm:prSet presAssocID="{F8EB45BD-7D9B-4600-9395-E286CC1CCDAF}" presName="connTx" presStyleLbl="parChTrans1D2" presStyleIdx="4" presStyleCnt="6"/>
      <dgm:spPr/>
      <dgm:t>
        <a:bodyPr/>
        <a:lstStyle/>
        <a:p>
          <a:endParaRPr lang="en-US"/>
        </a:p>
      </dgm:t>
    </dgm:pt>
    <dgm:pt modelId="{8B905518-26A1-4ABC-A800-0C1823444204}" type="pres">
      <dgm:prSet presAssocID="{80BD22E9-EFE8-4BFF-8CC8-A1C5DADF9174}" presName="root2" presStyleCnt="0"/>
      <dgm:spPr/>
    </dgm:pt>
    <dgm:pt modelId="{AA217B9D-CDDB-45D5-A23A-90714B36C923}" type="pres">
      <dgm:prSet presAssocID="{80BD22E9-EFE8-4BFF-8CC8-A1C5DADF9174}" presName="LevelTwoTextNode" presStyleLbl="node2" presStyleIdx="4" presStyleCnt="6" custLinFactY="-144722" custLinFactNeighborX="-97604" custLinFactNeighborY="-200000">
        <dgm:presLayoutVars>
          <dgm:chPref val="3"/>
        </dgm:presLayoutVars>
      </dgm:prSet>
      <dgm:spPr/>
      <dgm:t>
        <a:bodyPr/>
        <a:lstStyle/>
        <a:p>
          <a:endParaRPr lang="en-US"/>
        </a:p>
      </dgm:t>
    </dgm:pt>
    <dgm:pt modelId="{D2C312D9-3986-443F-B840-2534E3E89ADA}" type="pres">
      <dgm:prSet presAssocID="{80BD22E9-EFE8-4BFF-8CC8-A1C5DADF9174}" presName="level3hierChild" presStyleCnt="0"/>
      <dgm:spPr/>
    </dgm:pt>
    <dgm:pt modelId="{2232A47B-DEEF-4A55-B66C-7FE02301FE6C}" type="pres">
      <dgm:prSet presAssocID="{EF0A0B7E-2F7D-40E4-9786-14BD14C27CDD}" presName="conn2-1" presStyleLbl="parChTrans1D3" presStyleIdx="4" presStyleCnt="6"/>
      <dgm:spPr/>
      <dgm:t>
        <a:bodyPr/>
        <a:lstStyle/>
        <a:p>
          <a:endParaRPr lang="en-US"/>
        </a:p>
      </dgm:t>
    </dgm:pt>
    <dgm:pt modelId="{E37AB792-91ED-4863-9A8A-D83C2C9648D7}" type="pres">
      <dgm:prSet presAssocID="{EF0A0B7E-2F7D-40E4-9786-14BD14C27CDD}" presName="connTx" presStyleLbl="parChTrans1D3" presStyleIdx="4" presStyleCnt="6"/>
      <dgm:spPr/>
      <dgm:t>
        <a:bodyPr/>
        <a:lstStyle/>
        <a:p>
          <a:endParaRPr lang="en-US"/>
        </a:p>
      </dgm:t>
    </dgm:pt>
    <dgm:pt modelId="{2058A129-0877-4C2C-B9AA-9D512E6ECE0E}" type="pres">
      <dgm:prSet presAssocID="{56635637-664C-4FAE-A6B7-DD95FA31C850}" presName="root2" presStyleCnt="0"/>
      <dgm:spPr/>
    </dgm:pt>
    <dgm:pt modelId="{8D582D28-8A8A-49E4-ADCA-EAD9B750CC18}" type="pres">
      <dgm:prSet presAssocID="{56635637-664C-4FAE-A6B7-DD95FA31C850}" presName="LevelTwoTextNode" presStyleLbl="node3" presStyleIdx="4" presStyleCnt="6" custLinFactX="-7145" custLinFactY="-143849" custLinFactNeighborX="-100000" custLinFactNeighborY="-200000">
        <dgm:presLayoutVars>
          <dgm:chPref val="3"/>
        </dgm:presLayoutVars>
      </dgm:prSet>
      <dgm:spPr/>
      <dgm:t>
        <a:bodyPr/>
        <a:lstStyle/>
        <a:p>
          <a:endParaRPr lang="en-US"/>
        </a:p>
      </dgm:t>
    </dgm:pt>
    <dgm:pt modelId="{6136D931-70C8-4926-9599-A988B54C2693}" type="pres">
      <dgm:prSet presAssocID="{56635637-664C-4FAE-A6B7-DD95FA31C850}" presName="level3hierChild" presStyleCnt="0"/>
      <dgm:spPr/>
    </dgm:pt>
    <dgm:pt modelId="{6CFDA4CC-A84A-4762-AD4F-F8D91F8E8807}" type="pres">
      <dgm:prSet presAssocID="{A1A2064D-EFEB-4920-AB52-F9320E888C12}" presName="conn2-1" presStyleLbl="parChTrans1D2" presStyleIdx="5" presStyleCnt="6"/>
      <dgm:spPr/>
      <dgm:t>
        <a:bodyPr/>
        <a:lstStyle/>
        <a:p>
          <a:endParaRPr lang="en-US"/>
        </a:p>
      </dgm:t>
    </dgm:pt>
    <dgm:pt modelId="{3CF52CF8-8D31-4958-8CB1-827D17E98EE3}" type="pres">
      <dgm:prSet presAssocID="{A1A2064D-EFEB-4920-AB52-F9320E888C12}" presName="connTx" presStyleLbl="parChTrans1D2" presStyleIdx="5" presStyleCnt="6"/>
      <dgm:spPr/>
      <dgm:t>
        <a:bodyPr/>
        <a:lstStyle/>
        <a:p>
          <a:endParaRPr lang="en-US"/>
        </a:p>
      </dgm:t>
    </dgm:pt>
    <dgm:pt modelId="{9B01B985-1119-40AA-BEE3-96268E1FD235}" type="pres">
      <dgm:prSet presAssocID="{46548E05-4DB7-40A2-BE76-0F824CF9802C}" presName="root2" presStyleCnt="0"/>
      <dgm:spPr/>
    </dgm:pt>
    <dgm:pt modelId="{2877DDEA-B1F4-4A08-824F-6CDAB756F2AF}" type="pres">
      <dgm:prSet presAssocID="{46548E05-4DB7-40A2-BE76-0F824CF9802C}" presName="LevelTwoTextNode" presStyleLbl="node2" presStyleIdx="5" presStyleCnt="6" custLinFactY="-151040" custLinFactNeighborX="-97604" custLinFactNeighborY="-200000">
        <dgm:presLayoutVars>
          <dgm:chPref val="3"/>
        </dgm:presLayoutVars>
      </dgm:prSet>
      <dgm:spPr/>
      <dgm:t>
        <a:bodyPr/>
        <a:lstStyle/>
        <a:p>
          <a:endParaRPr lang="en-US"/>
        </a:p>
      </dgm:t>
    </dgm:pt>
    <dgm:pt modelId="{58851E18-51AC-40E8-924A-9E867F1AC4D2}" type="pres">
      <dgm:prSet presAssocID="{46548E05-4DB7-40A2-BE76-0F824CF9802C}" presName="level3hierChild" presStyleCnt="0"/>
      <dgm:spPr/>
    </dgm:pt>
    <dgm:pt modelId="{B2DE1504-8453-4D75-A702-8E06D81E412B}" type="pres">
      <dgm:prSet presAssocID="{03B213DF-6F82-44FA-9780-7B8C084BCEF6}" presName="conn2-1" presStyleLbl="parChTrans1D3" presStyleIdx="5" presStyleCnt="6"/>
      <dgm:spPr/>
      <dgm:t>
        <a:bodyPr/>
        <a:lstStyle/>
        <a:p>
          <a:endParaRPr lang="en-US"/>
        </a:p>
      </dgm:t>
    </dgm:pt>
    <dgm:pt modelId="{5E2CAF18-1484-4305-8EDA-A992FDEB15B7}" type="pres">
      <dgm:prSet presAssocID="{03B213DF-6F82-44FA-9780-7B8C084BCEF6}" presName="connTx" presStyleLbl="parChTrans1D3" presStyleIdx="5" presStyleCnt="6"/>
      <dgm:spPr/>
      <dgm:t>
        <a:bodyPr/>
        <a:lstStyle/>
        <a:p>
          <a:endParaRPr lang="en-US"/>
        </a:p>
      </dgm:t>
    </dgm:pt>
    <dgm:pt modelId="{5533DC8A-2F4C-4BFE-955F-CD77D71C4887}" type="pres">
      <dgm:prSet presAssocID="{A7DC0D7F-CE37-4A56-8E85-6235C6837D2A}" presName="root2" presStyleCnt="0"/>
      <dgm:spPr/>
    </dgm:pt>
    <dgm:pt modelId="{760624F3-05A8-41CE-9A2E-521183127020}" type="pres">
      <dgm:prSet presAssocID="{A7DC0D7F-CE37-4A56-8E85-6235C6837D2A}" presName="LevelTwoTextNode" presStyleLbl="node3" presStyleIdx="5" presStyleCnt="6" custLinFactX="-7145" custLinFactY="-151016" custLinFactNeighborX="-100000" custLinFactNeighborY="-200000">
        <dgm:presLayoutVars>
          <dgm:chPref val="3"/>
        </dgm:presLayoutVars>
      </dgm:prSet>
      <dgm:spPr/>
      <dgm:t>
        <a:bodyPr/>
        <a:lstStyle/>
        <a:p>
          <a:endParaRPr lang="en-US"/>
        </a:p>
      </dgm:t>
    </dgm:pt>
    <dgm:pt modelId="{C47B460A-5167-43F7-B5A8-E0C8964812CC}" type="pres">
      <dgm:prSet presAssocID="{A7DC0D7F-CE37-4A56-8E85-6235C6837D2A}" presName="level3hierChild" presStyleCnt="0"/>
      <dgm:spPr/>
    </dgm:pt>
  </dgm:ptLst>
  <dgm:cxnLst>
    <dgm:cxn modelId="{7D1CC6A7-1189-410F-8106-A70443C82F78}" srcId="{B6E6E67C-4CC3-4F6A-89E2-EDE0FF2F661B}" destId="{CD571E65-3071-42C7-B1B2-E9E12EED983B}" srcOrd="0" destOrd="0" parTransId="{0859BCEA-3E39-4434-BDF2-FD6E2DEB7180}" sibTransId="{79EF8A82-1799-4251-87AB-9C8B26E97EAF}"/>
    <dgm:cxn modelId="{0231C7C0-C187-4E09-B036-CC6078E67EE8}" type="presOf" srcId="{0A2B93BA-6BF8-44AB-8B91-1D81371395FB}" destId="{DF83CDFD-9013-4B96-9491-015CF82B2C12}" srcOrd="1" destOrd="0" presId="urn:microsoft.com/office/officeart/2005/8/layout/hierarchy2"/>
    <dgm:cxn modelId="{959DC742-A7E1-4392-9E60-C8E69360403D}" type="presOf" srcId="{B18E5E1B-3CF5-44D4-8353-9B89A83316BC}" destId="{6C951F11-9021-49A5-ABA1-A6C7FA313E9D}" srcOrd="0" destOrd="0" presId="urn:microsoft.com/office/officeart/2005/8/layout/hierarchy2"/>
    <dgm:cxn modelId="{5CEDC0ED-5BA6-4BF2-AE73-FC04C8D8CEFE}" srcId="{80BD22E9-EFE8-4BFF-8CC8-A1C5DADF9174}" destId="{56635637-664C-4FAE-A6B7-DD95FA31C850}" srcOrd="0" destOrd="0" parTransId="{EF0A0B7E-2F7D-40E4-9786-14BD14C27CDD}" sibTransId="{E510DE58-DE98-4D9B-8993-839EE26CC0D7}"/>
    <dgm:cxn modelId="{CBD7A5C2-BC85-485E-BC6D-8607ECC5102F}" type="presOf" srcId="{6D121BE2-66C2-4633-A676-309A81296AAE}" destId="{D43422D5-F323-4985-86A2-07861541F199}" srcOrd="1" destOrd="0" presId="urn:microsoft.com/office/officeart/2005/8/layout/hierarchy2"/>
    <dgm:cxn modelId="{0B7DEF08-94B0-46F3-8A19-64B8DCF22957}" type="presOf" srcId="{6D121BE2-66C2-4633-A676-309A81296AAE}" destId="{4F6346DF-12AF-425B-BDDB-DFC5FFAB8330}" srcOrd="0" destOrd="0" presId="urn:microsoft.com/office/officeart/2005/8/layout/hierarchy2"/>
    <dgm:cxn modelId="{66E166D9-D2F6-46BB-ACAC-88CD22DD310F}" type="presOf" srcId="{AA977378-BDB9-4754-964F-C1C7B5E35EF4}" destId="{46AFB245-D497-4809-B644-7CF3D748C4E9}" srcOrd="1" destOrd="0" presId="urn:microsoft.com/office/officeart/2005/8/layout/hierarchy2"/>
    <dgm:cxn modelId="{919C1EF7-C13A-421E-9AD5-5F6CC164A507}" type="presOf" srcId="{9B77F3F7-A976-46F7-8066-F3A3E672F5F5}" destId="{B33748C4-E4E3-4592-BBBF-849CC6FDC62F}" srcOrd="0" destOrd="0" presId="urn:microsoft.com/office/officeart/2005/8/layout/hierarchy2"/>
    <dgm:cxn modelId="{3F9D0E78-641C-4F0A-83D0-907E754419DB}" srcId="{CD571E65-3071-42C7-B1B2-E9E12EED983B}" destId="{D50C0828-A5F1-4602-84EB-BD66DA75DE38}" srcOrd="2" destOrd="0" parTransId="{AA977378-BDB9-4754-964F-C1C7B5E35EF4}" sibTransId="{76963991-0828-4115-8605-52DAEADDE2FE}"/>
    <dgm:cxn modelId="{40C255F1-93EE-41E5-93A5-982E355DE52B}" srcId="{46548E05-4DB7-40A2-BE76-0F824CF9802C}" destId="{A7DC0D7F-CE37-4A56-8E85-6235C6837D2A}" srcOrd="0" destOrd="0" parTransId="{03B213DF-6F82-44FA-9780-7B8C084BCEF6}" sibTransId="{72F02E16-AC2C-43A2-9C52-8FED71B5068B}"/>
    <dgm:cxn modelId="{0D9B1E2E-AB25-4D6E-8AEA-7E3C1BD8EACD}" type="presOf" srcId="{03B213DF-6F82-44FA-9780-7B8C084BCEF6}" destId="{5E2CAF18-1484-4305-8EDA-A992FDEB15B7}" srcOrd="1" destOrd="0" presId="urn:microsoft.com/office/officeart/2005/8/layout/hierarchy2"/>
    <dgm:cxn modelId="{7BAEBDE5-53B9-4931-86C9-A4BEAC618E94}" type="presOf" srcId="{F8EB45BD-7D9B-4600-9395-E286CC1CCDAF}" destId="{2EC3AE13-7468-40C2-AF1C-52AB8A3FF595}" srcOrd="1" destOrd="0" presId="urn:microsoft.com/office/officeart/2005/8/layout/hierarchy2"/>
    <dgm:cxn modelId="{98FE13CF-6062-4963-8C56-885365C61BC0}" type="presOf" srcId="{B18E5E1B-3CF5-44D4-8353-9B89A83316BC}" destId="{9EB4BDCF-672B-4E19-B444-A4580413E835}" srcOrd="1" destOrd="0" presId="urn:microsoft.com/office/officeart/2005/8/layout/hierarchy2"/>
    <dgm:cxn modelId="{07E88B87-134B-4F4A-9120-F23C39BDF92C}" type="presOf" srcId="{A1A2064D-EFEB-4920-AB52-F9320E888C12}" destId="{3CF52CF8-8D31-4958-8CB1-827D17E98EE3}" srcOrd="1" destOrd="0" presId="urn:microsoft.com/office/officeart/2005/8/layout/hierarchy2"/>
    <dgm:cxn modelId="{72E28F3B-1FD8-489D-BB65-C620173729A6}" srcId="{CD571E65-3071-42C7-B1B2-E9E12EED983B}" destId="{80BD22E9-EFE8-4BFF-8CC8-A1C5DADF9174}" srcOrd="4" destOrd="0" parTransId="{F8EB45BD-7D9B-4600-9395-E286CC1CCDAF}" sibTransId="{BFE21E79-E241-4D9B-B6D8-CA2356BAF376}"/>
    <dgm:cxn modelId="{73624CC2-70F7-479A-AA50-0EA2C52D9B02}" srcId="{CD571E65-3071-42C7-B1B2-E9E12EED983B}" destId="{F91D678D-AEDA-40D2-9EC7-C1D8616A3DC4}" srcOrd="3" destOrd="0" parTransId="{B18E5E1B-3CF5-44D4-8353-9B89A83316BC}" sibTransId="{168801AA-ABB1-43E3-B06E-FF8E2325EDD3}"/>
    <dgm:cxn modelId="{3D6E8A15-CE1D-4F9C-A66E-309B8B4198B8}" type="presOf" srcId="{AA977378-BDB9-4754-964F-C1C7B5E35EF4}" destId="{AAF6B652-15B4-410D-882B-B54EAC279444}" srcOrd="0" destOrd="0" presId="urn:microsoft.com/office/officeart/2005/8/layout/hierarchy2"/>
    <dgm:cxn modelId="{9C6D2364-71F1-4309-8288-B83A9FAB01F6}" type="presOf" srcId="{CD571E65-3071-42C7-B1B2-E9E12EED983B}" destId="{73732AB8-87A6-455A-BC45-79213F3D5107}" srcOrd="0" destOrd="0" presId="urn:microsoft.com/office/officeart/2005/8/layout/hierarchy2"/>
    <dgm:cxn modelId="{2393AD4D-3A22-437C-B479-B063CB59451B}" type="presOf" srcId="{0A2B93BA-6BF8-44AB-8B91-1D81371395FB}" destId="{E57DCDD9-10CB-4E1A-A804-4A00DDB310F1}" srcOrd="0" destOrd="0" presId="urn:microsoft.com/office/officeart/2005/8/layout/hierarchy2"/>
    <dgm:cxn modelId="{4FA5DF2F-6741-4988-BCCF-44586CBA2758}" type="presOf" srcId="{D50C0828-A5F1-4602-84EB-BD66DA75DE38}" destId="{4FAB657F-020A-43D6-AA62-59C3413211E0}" srcOrd="0" destOrd="0" presId="urn:microsoft.com/office/officeart/2005/8/layout/hierarchy2"/>
    <dgm:cxn modelId="{07D7D1E5-621F-42BC-8984-DC6C85576DDB}" type="presOf" srcId="{A1A2064D-EFEB-4920-AB52-F9320E888C12}" destId="{6CFDA4CC-A84A-4762-AD4F-F8D91F8E8807}" srcOrd="0" destOrd="0" presId="urn:microsoft.com/office/officeart/2005/8/layout/hierarchy2"/>
    <dgm:cxn modelId="{3C020844-CF21-4773-8953-1AB4907FE870}" type="presOf" srcId="{F8EB45BD-7D9B-4600-9395-E286CC1CCDAF}" destId="{A9BF1673-E65E-4F97-BA53-9890471C2C5D}" srcOrd="0" destOrd="0" presId="urn:microsoft.com/office/officeart/2005/8/layout/hierarchy2"/>
    <dgm:cxn modelId="{6F4AC773-5D3D-436E-9F30-D331A4F5299D}" type="presOf" srcId="{5EDC4CEB-3219-4AAC-AEF0-833043FB09A9}" destId="{84A0FC85-1D0B-4F00-8DDA-ABE909C38EB8}" srcOrd="0" destOrd="0" presId="urn:microsoft.com/office/officeart/2005/8/layout/hierarchy2"/>
    <dgm:cxn modelId="{5D7E6235-A08A-4FD6-BDCF-C031B49832F4}" srcId="{CD571E65-3071-42C7-B1B2-E9E12EED983B}" destId="{46548E05-4DB7-40A2-BE76-0F824CF9802C}" srcOrd="5" destOrd="0" parTransId="{A1A2064D-EFEB-4920-AB52-F9320E888C12}" sibTransId="{9285F0A8-01BF-4580-B46B-E29ECA5CC435}"/>
    <dgm:cxn modelId="{5F12B950-AF14-4549-AD36-6BCFCEC9064B}" type="presOf" srcId="{2190CBF9-9558-45EA-A840-7FCC8DC9285A}" destId="{0435728C-3777-43C8-90F4-B07D74A21E53}" srcOrd="0" destOrd="0" presId="urn:microsoft.com/office/officeart/2005/8/layout/hierarchy2"/>
    <dgm:cxn modelId="{E7F50E2C-DB2A-4ECA-A8EA-2805E93C72FF}" type="presOf" srcId="{2ADDB7B1-0909-4BA0-A022-CB613D9A6612}" destId="{9FBE4030-DDA3-4431-A937-E5FBE77230A1}" srcOrd="1" destOrd="0" presId="urn:microsoft.com/office/officeart/2005/8/layout/hierarchy2"/>
    <dgm:cxn modelId="{65A726D9-C684-48D5-9270-FB175878EAF6}" type="presOf" srcId="{80BD22E9-EFE8-4BFF-8CC8-A1C5DADF9174}" destId="{AA217B9D-CDDB-45D5-A23A-90714B36C923}" srcOrd="0" destOrd="0" presId="urn:microsoft.com/office/officeart/2005/8/layout/hierarchy2"/>
    <dgm:cxn modelId="{0B125DD0-E629-47E8-9223-A7AF5EBE501A}" srcId="{D50C0828-A5F1-4602-84EB-BD66DA75DE38}" destId="{DC747BA3-72C6-4ED4-83CB-7436622DBDFF}" srcOrd="0" destOrd="0" parTransId="{2ADDB7B1-0909-4BA0-A022-CB613D9A6612}" sibTransId="{D80E50E9-61D2-43BE-ABE8-BF7F6C6CAF50}"/>
    <dgm:cxn modelId="{3A240920-4E0B-402E-B489-77E899198DA7}" srcId="{CD571E65-3071-42C7-B1B2-E9E12EED983B}" destId="{2190CBF9-9558-45EA-A840-7FCC8DC9285A}" srcOrd="0" destOrd="0" parTransId="{5EDC4CEB-3219-4AAC-AEF0-833043FB09A9}" sibTransId="{773A441A-23CD-4CBB-BBC2-65F0C2ECA66F}"/>
    <dgm:cxn modelId="{AD517397-3562-4741-8593-28B0AEBE0462}" type="presOf" srcId="{C1787128-30C9-4FF4-86D8-B769F341A75D}" destId="{BAA335FF-1E8C-4C1C-96AF-C5FB7D76650A}" srcOrd="0" destOrd="0" presId="urn:microsoft.com/office/officeart/2005/8/layout/hierarchy2"/>
    <dgm:cxn modelId="{F1A61019-7C5F-43D0-83F5-6D9BBBB68BAE}" type="presOf" srcId="{EF0A0B7E-2F7D-40E4-9786-14BD14C27CDD}" destId="{2232A47B-DEEF-4A55-B66C-7FE02301FE6C}" srcOrd="0" destOrd="0" presId="urn:microsoft.com/office/officeart/2005/8/layout/hierarchy2"/>
    <dgm:cxn modelId="{8D3F9B8F-9B57-4E0B-81E9-FF8F061A0791}" srcId="{2190CBF9-9558-45EA-A840-7FCC8DC9285A}" destId="{AE3431D5-736D-48CD-A3D4-2B9E6EC7BA99}" srcOrd="0" destOrd="0" parTransId="{35F84066-47EC-47A1-B3F5-3784519B5D49}" sibTransId="{90B77512-8CB4-4A7A-8A6B-FAC1D9E3437C}"/>
    <dgm:cxn modelId="{302A42DC-1C2C-48D7-A054-CDCCD6091B73}" type="presOf" srcId="{AE3431D5-736D-48CD-A3D4-2B9E6EC7BA99}" destId="{714BE149-A002-4691-A121-24942E8B3CF9}" srcOrd="0" destOrd="0" presId="urn:microsoft.com/office/officeart/2005/8/layout/hierarchy2"/>
    <dgm:cxn modelId="{52A5957E-8942-43C2-A4CC-F313A77F1275}" type="presOf" srcId="{B6E6E67C-4CC3-4F6A-89E2-EDE0FF2F661B}" destId="{B8CD517F-3B01-43C9-9329-B08961D07A89}" srcOrd="0" destOrd="0" presId="urn:microsoft.com/office/officeart/2005/8/layout/hierarchy2"/>
    <dgm:cxn modelId="{E4C21675-3F28-4C3A-8FF0-43C928C48808}" type="presOf" srcId="{FE7D818A-0C03-4B4D-A713-1D689BA2623D}" destId="{BDD24580-61AE-43EF-9DB8-30D4FC170E30}" srcOrd="0" destOrd="0" presId="urn:microsoft.com/office/officeart/2005/8/layout/hierarchy2"/>
    <dgm:cxn modelId="{6A1B3DED-0364-41FF-AA17-814C41DAB43F}" type="presOf" srcId="{FE7D818A-0C03-4B4D-A713-1D689BA2623D}" destId="{7919134A-46B4-4EB9-B7C5-0E0CC9676544}" srcOrd="1" destOrd="0" presId="urn:microsoft.com/office/officeart/2005/8/layout/hierarchy2"/>
    <dgm:cxn modelId="{94D33D6E-32C0-47FD-94D1-DDEBAACF13DB}" type="presOf" srcId="{46548E05-4DB7-40A2-BE76-0F824CF9802C}" destId="{2877DDEA-B1F4-4A08-824F-6CDAB756F2AF}" srcOrd="0" destOrd="0" presId="urn:microsoft.com/office/officeart/2005/8/layout/hierarchy2"/>
    <dgm:cxn modelId="{0207FD03-AE9B-458C-AC9F-05C32E1A7413}" type="presOf" srcId="{F91D678D-AEDA-40D2-9EC7-C1D8616A3DC4}" destId="{5C0C9A15-066A-4358-857F-2FE451D1D1BE}" srcOrd="0" destOrd="0" presId="urn:microsoft.com/office/officeart/2005/8/layout/hierarchy2"/>
    <dgm:cxn modelId="{C6189846-03D5-4B59-91E3-36DFDA036017}" srcId="{CD571E65-3071-42C7-B1B2-E9E12EED983B}" destId="{314A8AEF-5345-4149-937B-FF999940395B}" srcOrd="1" destOrd="0" parTransId="{FE7D818A-0C03-4B4D-A713-1D689BA2623D}" sibTransId="{EACAB97B-A9BF-472A-9347-2DBBC63DA0D4}"/>
    <dgm:cxn modelId="{21678AF7-FA7C-4B60-A3B2-E1B3873C30A5}" type="presOf" srcId="{5EDC4CEB-3219-4AAC-AEF0-833043FB09A9}" destId="{CB2709EB-8389-42CD-943C-C8DD12035B4C}" srcOrd="1" destOrd="0" presId="urn:microsoft.com/office/officeart/2005/8/layout/hierarchy2"/>
    <dgm:cxn modelId="{FABDD84B-0C01-485D-A0F2-C8F8D87E23F3}" srcId="{314A8AEF-5345-4149-937B-FF999940395B}" destId="{C1787128-30C9-4FF4-86D8-B769F341A75D}" srcOrd="0" destOrd="0" parTransId="{0A2B93BA-6BF8-44AB-8B91-1D81371395FB}" sibTransId="{A5E6F2F1-9048-44D3-8F3F-126DF336046E}"/>
    <dgm:cxn modelId="{C90DF57B-B1F6-475A-8DBF-6A0BB371EA37}" type="presOf" srcId="{03B213DF-6F82-44FA-9780-7B8C084BCEF6}" destId="{B2DE1504-8453-4D75-A702-8E06D81E412B}" srcOrd="0" destOrd="0" presId="urn:microsoft.com/office/officeart/2005/8/layout/hierarchy2"/>
    <dgm:cxn modelId="{039789DB-70C0-4001-B613-7DE066C6C245}" type="presOf" srcId="{DC747BA3-72C6-4ED4-83CB-7436622DBDFF}" destId="{E1F7FCD4-61CD-4434-BC7D-0CF2E0406895}" srcOrd="0" destOrd="0" presId="urn:microsoft.com/office/officeart/2005/8/layout/hierarchy2"/>
    <dgm:cxn modelId="{2A63EADF-C46A-4B6D-8C21-249740CC2E9C}" type="presOf" srcId="{A7DC0D7F-CE37-4A56-8E85-6235C6837D2A}" destId="{760624F3-05A8-41CE-9A2E-521183127020}" srcOrd="0" destOrd="0" presId="urn:microsoft.com/office/officeart/2005/8/layout/hierarchy2"/>
    <dgm:cxn modelId="{EFA49D1C-CAC2-4969-88A5-D3D9B5C791CF}" type="presOf" srcId="{2ADDB7B1-0909-4BA0-A022-CB613D9A6612}" destId="{943B47DD-6DBD-4469-8498-E2EC600FD1DB}" srcOrd="0" destOrd="0" presId="urn:microsoft.com/office/officeart/2005/8/layout/hierarchy2"/>
    <dgm:cxn modelId="{A266324B-5185-4E00-B969-6B2D2DE6BDBB}" type="presOf" srcId="{35F84066-47EC-47A1-B3F5-3784519B5D49}" destId="{AB73524D-14B0-429E-8BB8-F3477A6EAE9B}" srcOrd="1" destOrd="0" presId="urn:microsoft.com/office/officeart/2005/8/layout/hierarchy2"/>
    <dgm:cxn modelId="{3EE547C3-3B01-4B17-B4E7-605E230CC03F}" type="presOf" srcId="{56635637-664C-4FAE-A6B7-DD95FA31C850}" destId="{8D582D28-8A8A-49E4-ADCA-EAD9B750CC18}" srcOrd="0" destOrd="0" presId="urn:microsoft.com/office/officeart/2005/8/layout/hierarchy2"/>
    <dgm:cxn modelId="{2F332E88-C3BA-4FEE-8717-DD5D69482F58}" type="presOf" srcId="{314A8AEF-5345-4149-937B-FF999940395B}" destId="{712E2E82-493B-4ACE-8FC4-282F54BD5CA5}" srcOrd="0" destOrd="0" presId="urn:microsoft.com/office/officeart/2005/8/layout/hierarchy2"/>
    <dgm:cxn modelId="{3F254327-7C64-4A82-B7BA-E57C6D294D2F}" type="presOf" srcId="{35F84066-47EC-47A1-B3F5-3784519B5D49}" destId="{7C80F808-E2CB-47AF-A86B-FFBED6C794AA}" srcOrd="0" destOrd="0" presId="urn:microsoft.com/office/officeart/2005/8/layout/hierarchy2"/>
    <dgm:cxn modelId="{6E621CB8-D122-4B8D-9965-616AEF204A91}" type="presOf" srcId="{EF0A0B7E-2F7D-40E4-9786-14BD14C27CDD}" destId="{E37AB792-91ED-4863-9A8A-D83C2C9648D7}" srcOrd="1" destOrd="0" presId="urn:microsoft.com/office/officeart/2005/8/layout/hierarchy2"/>
    <dgm:cxn modelId="{4A1D8CC9-54F3-4EEB-A90B-743263C84654}" srcId="{F91D678D-AEDA-40D2-9EC7-C1D8616A3DC4}" destId="{9B77F3F7-A976-46F7-8066-F3A3E672F5F5}" srcOrd="0" destOrd="0" parTransId="{6D121BE2-66C2-4633-A676-309A81296AAE}" sibTransId="{73F7C3E0-62AB-4DAD-82D5-84ABBC97A296}"/>
    <dgm:cxn modelId="{3204C5F0-FCAE-48DD-AB66-D535D4062B5B}" type="presParOf" srcId="{B8CD517F-3B01-43C9-9329-B08961D07A89}" destId="{300A918A-B14A-48CF-9433-47F97879435E}" srcOrd="0" destOrd="0" presId="urn:microsoft.com/office/officeart/2005/8/layout/hierarchy2"/>
    <dgm:cxn modelId="{BC9FC22E-436A-4D4E-A26F-4E8230969568}" type="presParOf" srcId="{300A918A-B14A-48CF-9433-47F97879435E}" destId="{73732AB8-87A6-455A-BC45-79213F3D5107}" srcOrd="0" destOrd="0" presId="urn:microsoft.com/office/officeart/2005/8/layout/hierarchy2"/>
    <dgm:cxn modelId="{915F1C19-C2E9-468B-9C7D-88FD98BC6A16}" type="presParOf" srcId="{300A918A-B14A-48CF-9433-47F97879435E}" destId="{F325D09F-8889-4522-9671-822790946083}" srcOrd="1" destOrd="0" presId="urn:microsoft.com/office/officeart/2005/8/layout/hierarchy2"/>
    <dgm:cxn modelId="{E6A8BB03-7753-40F5-8E3A-5A8BB52754FC}" type="presParOf" srcId="{F325D09F-8889-4522-9671-822790946083}" destId="{84A0FC85-1D0B-4F00-8DDA-ABE909C38EB8}" srcOrd="0" destOrd="0" presId="urn:microsoft.com/office/officeart/2005/8/layout/hierarchy2"/>
    <dgm:cxn modelId="{2E1D8A93-35DD-4B6F-A89A-6851D7B00224}" type="presParOf" srcId="{84A0FC85-1D0B-4F00-8DDA-ABE909C38EB8}" destId="{CB2709EB-8389-42CD-943C-C8DD12035B4C}" srcOrd="0" destOrd="0" presId="urn:microsoft.com/office/officeart/2005/8/layout/hierarchy2"/>
    <dgm:cxn modelId="{34277767-251D-4277-B56C-C1C2B88E4783}" type="presParOf" srcId="{F325D09F-8889-4522-9671-822790946083}" destId="{D4987809-6DBA-4FB4-819E-85D45D538423}" srcOrd="1" destOrd="0" presId="urn:microsoft.com/office/officeart/2005/8/layout/hierarchy2"/>
    <dgm:cxn modelId="{08E393D2-8096-4A63-A37B-8C2E62B4C99D}" type="presParOf" srcId="{D4987809-6DBA-4FB4-819E-85D45D538423}" destId="{0435728C-3777-43C8-90F4-B07D74A21E53}" srcOrd="0" destOrd="0" presId="urn:microsoft.com/office/officeart/2005/8/layout/hierarchy2"/>
    <dgm:cxn modelId="{FEE73C15-B529-438C-A5AB-35B9872EDDA1}" type="presParOf" srcId="{D4987809-6DBA-4FB4-819E-85D45D538423}" destId="{BBA30CBB-FCCC-49EE-8C82-D57A15B6CE59}" srcOrd="1" destOrd="0" presId="urn:microsoft.com/office/officeart/2005/8/layout/hierarchy2"/>
    <dgm:cxn modelId="{959541B6-CE37-4B41-8E35-6F19774621BC}" type="presParOf" srcId="{BBA30CBB-FCCC-49EE-8C82-D57A15B6CE59}" destId="{7C80F808-E2CB-47AF-A86B-FFBED6C794AA}" srcOrd="0" destOrd="0" presId="urn:microsoft.com/office/officeart/2005/8/layout/hierarchy2"/>
    <dgm:cxn modelId="{C89AE568-B9D9-4166-8CCA-E2CD43A3F1A4}" type="presParOf" srcId="{7C80F808-E2CB-47AF-A86B-FFBED6C794AA}" destId="{AB73524D-14B0-429E-8BB8-F3477A6EAE9B}" srcOrd="0" destOrd="0" presId="urn:microsoft.com/office/officeart/2005/8/layout/hierarchy2"/>
    <dgm:cxn modelId="{2E5D982A-0FDF-475B-A51C-AA1DFD349184}" type="presParOf" srcId="{BBA30CBB-FCCC-49EE-8C82-D57A15B6CE59}" destId="{F780BC12-9E1C-48DB-9CA3-13FA11F76BE9}" srcOrd="1" destOrd="0" presId="urn:microsoft.com/office/officeart/2005/8/layout/hierarchy2"/>
    <dgm:cxn modelId="{DB4E02DC-C1A1-4456-AE3A-E4A9189CABA5}" type="presParOf" srcId="{F780BC12-9E1C-48DB-9CA3-13FA11F76BE9}" destId="{714BE149-A002-4691-A121-24942E8B3CF9}" srcOrd="0" destOrd="0" presId="urn:microsoft.com/office/officeart/2005/8/layout/hierarchy2"/>
    <dgm:cxn modelId="{4C7574DF-C525-4478-AFF3-4610DBB84511}" type="presParOf" srcId="{F780BC12-9E1C-48DB-9CA3-13FA11F76BE9}" destId="{E61A7A3C-3037-4810-A02E-A0CBC37AF771}" srcOrd="1" destOrd="0" presId="urn:microsoft.com/office/officeart/2005/8/layout/hierarchy2"/>
    <dgm:cxn modelId="{BC448290-DC76-4730-BA75-AEA435877678}" type="presParOf" srcId="{F325D09F-8889-4522-9671-822790946083}" destId="{BDD24580-61AE-43EF-9DB8-30D4FC170E30}" srcOrd="2" destOrd="0" presId="urn:microsoft.com/office/officeart/2005/8/layout/hierarchy2"/>
    <dgm:cxn modelId="{6F7C4C95-459E-4BD9-8E74-6D1DDB58D85C}" type="presParOf" srcId="{BDD24580-61AE-43EF-9DB8-30D4FC170E30}" destId="{7919134A-46B4-4EB9-B7C5-0E0CC9676544}" srcOrd="0" destOrd="0" presId="urn:microsoft.com/office/officeart/2005/8/layout/hierarchy2"/>
    <dgm:cxn modelId="{5BC12B26-2864-4133-81BE-6939409E47A1}" type="presParOf" srcId="{F325D09F-8889-4522-9671-822790946083}" destId="{F8138AD2-433A-4F75-B04C-549B62EA1D12}" srcOrd="3" destOrd="0" presId="urn:microsoft.com/office/officeart/2005/8/layout/hierarchy2"/>
    <dgm:cxn modelId="{C8DDC355-A908-4160-809B-B69EA8CB35FA}" type="presParOf" srcId="{F8138AD2-433A-4F75-B04C-549B62EA1D12}" destId="{712E2E82-493B-4ACE-8FC4-282F54BD5CA5}" srcOrd="0" destOrd="0" presId="urn:microsoft.com/office/officeart/2005/8/layout/hierarchy2"/>
    <dgm:cxn modelId="{69A471F8-0336-4213-804B-EC504BFDB630}" type="presParOf" srcId="{F8138AD2-433A-4F75-B04C-549B62EA1D12}" destId="{9BEC83B4-0077-41FD-ADCF-2B192C7B5379}" srcOrd="1" destOrd="0" presId="urn:microsoft.com/office/officeart/2005/8/layout/hierarchy2"/>
    <dgm:cxn modelId="{05BE6E69-B6B9-4876-8D6B-BB37439CCF1C}" type="presParOf" srcId="{9BEC83B4-0077-41FD-ADCF-2B192C7B5379}" destId="{E57DCDD9-10CB-4E1A-A804-4A00DDB310F1}" srcOrd="0" destOrd="0" presId="urn:microsoft.com/office/officeart/2005/8/layout/hierarchy2"/>
    <dgm:cxn modelId="{F7CE5427-B303-429B-8D55-3ACC13454811}" type="presParOf" srcId="{E57DCDD9-10CB-4E1A-A804-4A00DDB310F1}" destId="{DF83CDFD-9013-4B96-9491-015CF82B2C12}" srcOrd="0" destOrd="0" presId="urn:microsoft.com/office/officeart/2005/8/layout/hierarchy2"/>
    <dgm:cxn modelId="{1D5E7B03-35F1-4B61-8AB7-EF8B47DE0289}" type="presParOf" srcId="{9BEC83B4-0077-41FD-ADCF-2B192C7B5379}" destId="{0AB16935-5FFC-4923-8217-8ACD18F425E2}" srcOrd="1" destOrd="0" presId="urn:microsoft.com/office/officeart/2005/8/layout/hierarchy2"/>
    <dgm:cxn modelId="{47562462-D6B0-432E-AE92-9D0C809A7F40}" type="presParOf" srcId="{0AB16935-5FFC-4923-8217-8ACD18F425E2}" destId="{BAA335FF-1E8C-4C1C-96AF-C5FB7D76650A}" srcOrd="0" destOrd="0" presId="urn:microsoft.com/office/officeart/2005/8/layout/hierarchy2"/>
    <dgm:cxn modelId="{62A054BF-DBB2-4A0C-A8EA-4E257C4AADBE}" type="presParOf" srcId="{0AB16935-5FFC-4923-8217-8ACD18F425E2}" destId="{F5366839-5E68-4223-9895-2C5A763C1DC6}" srcOrd="1" destOrd="0" presId="urn:microsoft.com/office/officeart/2005/8/layout/hierarchy2"/>
    <dgm:cxn modelId="{8CABE827-C67E-4357-98A7-94D27DAB65A3}" type="presParOf" srcId="{F325D09F-8889-4522-9671-822790946083}" destId="{AAF6B652-15B4-410D-882B-B54EAC279444}" srcOrd="4" destOrd="0" presId="urn:microsoft.com/office/officeart/2005/8/layout/hierarchy2"/>
    <dgm:cxn modelId="{8269D29A-AAD1-4E31-A768-F084D13D4C5F}" type="presParOf" srcId="{AAF6B652-15B4-410D-882B-B54EAC279444}" destId="{46AFB245-D497-4809-B644-7CF3D748C4E9}" srcOrd="0" destOrd="0" presId="urn:microsoft.com/office/officeart/2005/8/layout/hierarchy2"/>
    <dgm:cxn modelId="{3D5E0555-4C68-4466-9F1C-AF591B243138}" type="presParOf" srcId="{F325D09F-8889-4522-9671-822790946083}" destId="{F08FABA4-97BD-4848-8645-A9461D695C0B}" srcOrd="5" destOrd="0" presId="urn:microsoft.com/office/officeart/2005/8/layout/hierarchy2"/>
    <dgm:cxn modelId="{FE791117-15B7-40E7-BE41-FD3E7EDDDF0D}" type="presParOf" srcId="{F08FABA4-97BD-4848-8645-A9461D695C0B}" destId="{4FAB657F-020A-43D6-AA62-59C3413211E0}" srcOrd="0" destOrd="0" presId="urn:microsoft.com/office/officeart/2005/8/layout/hierarchy2"/>
    <dgm:cxn modelId="{08761D15-BB7A-411E-BC2B-1CCA197A9FDF}" type="presParOf" srcId="{F08FABA4-97BD-4848-8645-A9461D695C0B}" destId="{557BD897-3B0F-4522-8DA5-EA523F4234D1}" srcOrd="1" destOrd="0" presId="urn:microsoft.com/office/officeart/2005/8/layout/hierarchy2"/>
    <dgm:cxn modelId="{7805A04B-2728-43FD-841C-6D97C902A961}" type="presParOf" srcId="{557BD897-3B0F-4522-8DA5-EA523F4234D1}" destId="{943B47DD-6DBD-4469-8498-E2EC600FD1DB}" srcOrd="0" destOrd="0" presId="urn:microsoft.com/office/officeart/2005/8/layout/hierarchy2"/>
    <dgm:cxn modelId="{92A46363-A64F-40AF-82C8-18A46660F5F3}" type="presParOf" srcId="{943B47DD-6DBD-4469-8498-E2EC600FD1DB}" destId="{9FBE4030-DDA3-4431-A937-E5FBE77230A1}" srcOrd="0" destOrd="0" presId="urn:microsoft.com/office/officeart/2005/8/layout/hierarchy2"/>
    <dgm:cxn modelId="{DDCDC9BF-4A79-4DD3-B653-B5FF36DF51B0}" type="presParOf" srcId="{557BD897-3B0F-4522-8DA5-EA523F4234D1}" destId="{0153DAB3-F872-480A-BB7E-B678A99435B0}" srcOrd="1" destOrd="0" presId="urn:microsoft.com/office/officeart/2005/8/layout/hierarchy2"/>
    <dgm:cxn modelId="{2B8194C8-4BE0-4E86-8593-DA6046B77C81}" type="presParOf" srcId="{0153DAB3-F872-480A-BB7E-B678A99435B0}" destId="{E1F7FCD4-61CD-4434-BC7D-0CF2E0406895}" srcOrd="0" destOrd="0" presId="urn:microsoft.com/office/officeart/2005/8/layout/hierarchy2"/>
    <dgm:cxn modelId="{02D64A9A-5EC1-42FD-A475-A85D7DA91222}" type="presParOf" srcId="{0153DAB3-F872-480A-BB7E-B678A99435B0}" destId="{8F8B31FD-AE39-4EE1-A5E4-339777F43C3E}" srcOrd="1" destOrd="0" presId="urn:microsoft.com/office/officeart/2005/8/layout/hierarchy2"/>
    <dgm:cxn modelId="{E00257A3-CDBB-41E0-B7CC-74F31BD4BACB}" type="presParOf" srcId="{F325D09F-8889-4522-9671-822790946083}" destId="{6C951F11-9021-49A5-ABA1-A6C7FA313E9D}" srcOrd="6" destOrd="0" presId="urn:microsoft.com/office/officeart/2005/8/layout/hierarchy2"/>
    <dgm:cxn modelId="{B9A182E5-01EA-4F2E-9D3C-9464EBF11D4A}" type="presParOf" srcId="{6C951F11-9021-49A5-ABA1-A6C7FA313E9D}" destId="{9EB4BDCF-672B-4E19-B444-A4580413E835}" srcOrd="0" destOrd="0" presId="urn:microsoft.com/office/officeart/2005/8/layout/hierarchy2"/>
    <dgm:cxn modelId="{F83A7CBC-3FF8-4A2A-AB64-5800AEB155F3}" type="presParOf" srcId="{F325D09F-8889-4522-9671-822790946083}" destId="{0F096B75-CFA8-4A32-B549-4676B0AD0612}" srcOrd="7" destOrd="0" presId="urn:microsoft.com/office/officeart/2005/8/layout/hierarchy2"/>
    <dgm:cxn modelId="{7BD6C4A3-4D5C-4D6A-9033-31A3B6752989}" type="presParOf" srcId="{0F096B75-CFA8-4A32-B549-4676B0AD0612}" destId="{5C0C9A15-066A-4358-857F-2FE451D1D1BE}" srcOrd="0" destOrd="0" presId="urn:microsoft.com/office/officeart/2005/8/layout/hierarchy2"/>
    <dgm:cxn modelId="{EF13AE77-6FE6-450E-ADD8-93A8067A7D20}" type="presParOf" srcId="{0F096B75-CFA8-4A32-B549-4676B0AD0612}" destId="{202876D6-BB66-43EC-BDD2-D2D9869F9D8C}" srcOrd="1" destOrd="0" presId="urn:microsoft.com/office/officeart/2005/8/layout/hierarchy2"/>
    <dgm:cxn modelId="{7356BA56-86ED-45EE-9933-928F6576D5FD}" type="presParOf" srcId="{202876D6-BB66-43EC-BDD2-D2D9869F9D8C}" destId="{4F6346DF-12AF-425B-BDDB-DFC5FFAB8330}" srcOrd="0" destOrd="0" presId="urn:microsoft.com/office/officeart/2005/8/layout/hierarchy2"/>
    <dgm:cxn modelId="{B6AF108E-729B-4B29-809B-F7334AC6E0CB}" type="presParOf" srcId="{4F6346DF-12AF-425B-BDDB-DFC5FFAB8330}" destId="{D43422D5-F323-4985-86A2-07861541F199}" srcOrd="0" destOrd="0" presId="urn:microsoft.com/office/officeart/2005/8/layout/hierarchy2"/>
    <dgm:cxn modelId="{5C0800AF-DDE4-4993-877C-91511E7E9AF7}" type="presParOf" srcId="{202876D6-BB66-43EC-BDD2-D2D9869F9D8C}" destId="{6D61DB82-D54A-4052-B747-7E2A6D089392}" srcOrd="1" destOrd="0" presId="urn:microsoft.com/office/officeart/2005/8/layout/hierarchy2"/>
    <dgm:cxn modelId="{6D39BFC5-91FC-4FD4-A306-DC3C369D98FB}" type="presParOf" srcId="{6D61DB82-D54A-4052-B747-7E2A6D089392}" destId="{B33748C4-E4E3-4592-BBBF-849CC6FDC62F}" srcOrd="0" destOrd="0" presId="urn:microsoft.com/office/officeart/2005/8/layout/hierarchy2"/>
    <dgm:cxn modelId="{30603C7A-464B-459E-86BA-D75EA1C4FBAB}" type="presParOf" srcId="{6D61DB82-D54A-4052-B747-7E2A6D089392}" destId="{19713324-DDE2-4FF9-9F0F-2F0BDF8605CE}" srcOrd="1" destOrd="0" presId="urn:microsoft.com/office/officeart/2005/8/layout/hierarchy2"/>
    <dgm:cxn modelId="{C93FAEA0-6CF9-4544-8703-59085610DCAC}" type="presParOf" srcId="{F325D09F-8889-4522-9671-822790946083}" destId="{A9BF1673-E65E-4F97-BA53-9890471C2C5D}" srcOrd="8" destOrd="0" presId="urn:microsoft.com/office/officeart/2005/8/layout/hierarchy2"/>
    <dgm:cxn modelId="{99ADF6FE-328A-41E8-B62C-CB691BD1A4CB}" type="presParOf" srcId="{A9BF1673-E65E-4F97-BA53-9890471C2C5D}" destId="{2EC3AE13-7468-40C2-AF1C-52AB8A3FF595}" srcOrd="0" destOrd="0" presId="urn:microsoft.com/office/officeart/2005/8/layout/hierarchy2"/>
    <dgm:cxn modelId="{350E0DF1-5E35-46DD-834B-8A2751EC6F1F}" type="presParOf" srcId="{F325D09F-8889-4522-9671-822790946083}" destId="{8B905518-26A1-4ABC-A800-0C1823444204}" srcOrd="9" destOrd="0" presId="urn:microsoft.com/office/officeart/2005/8/layout/hierarchy2"/>
    <dgm:cxn modelId="{465725F1-FB54-47AA-B5A4-478360882A5E}" type="presParOf" srcId="{8B905518-26A1-4ABC-A800-0C1823444204}" destId="{AA217B9D-CDDB-45D5-A23A-90714B36C923}" srcOrd="0" destOrd="0" presId="urn:microsoft.com/office/officeart/2005/8/layout/hierarchy2"/>
    <dgm:cxn modelId="{FADBD224-EE01-402C-B709-5E1DA4DD482C}" type="presParOf" srcId="{8B905518-26A1-4ABC-A800-0C1823444204}" destId="{D2C312D9-3986-443F-B840-2534E3E89ADA}" srcOrd="1" destOrd="0" presId="urn:microsoft.com/office/officeart/2005/8/layout/hierarchy2"/>
    <dgm:cxn modelId="{16EAB555-8842-455F-B58C-42A7C09185A4}" type="presParOf" srcId="{D2C312D9-3986-443F-B840-2534E3E89ADA}" destId="{2232A47B-DEEF-4A55-B66C-7FE02301FE6C}" srcOrd="0" destOrd="0" presId="urn:microsoft.com/office/officeart/2005/8/layout/hierarchy2"/>
    <dgm:cxn modelId="{CA63E6F0-B905-49E7-9466-581EA4A7F757}" type="presParOf" srcId="{2232A47B-DEEF-4A55-B66C-7FE02301FE6C}" destId="{E37AB792-91ED-4863-9A8A-D83C2C9648D7}" srcOrd="0" destOrd="0" presId="urn:microsoft.com/office/officeart/2005/8/layout/hierarchy2"/>
    <dgm:cxn modelId="{BE0F4D51-D359-4318-B84B-F9C437E07431}" type="presParOf" srcId="{D2C312D9-3986-443F-B840-2534E3E89ADA}" destId="{2058A129-0877-4C2C-B9AA-9D512E6ECE0E}" srcOrd="1" destOrd="0" presId="urn:microsoft.com/office/officeart/2005/8/layout/hierarchy2"/>
    <dgm:cxn modelId="{B8441C46-F8EF-427B-95C4-1FE12E5DD7D0}" type="presParOf" srcId="{2058A129-0877-4C2C-B9AA-9D512E6ECE0E}" destId="{8D582D28-8A8A-49E4-ADCA-EAD9B750CC18}" srcOrd="0" destOrd="0" presId="urn:microsoft.com/office/officeart/2005/8/layout/hierarchy2"/>
    <dgm:cxn modelId="{33AAD1D1-FB6D-40A8-A37D-1DB51600C892}" type="presParOf" srcId="{2058A129-0877-4C2C-B9AA-9D512E6ECE0E}" destId="{6136D931-70C8-4926-9599-A988B54C2693}" srcOrd="1" destOrd="0" presId="urn:microsoft.com/office/officeart/2005/8/layout/hierarchy2"/>
    <dgm:cxn modelId="{4FE09203-2E19-41A3-BF25-1D539DFF8FAA}" type="presParOf" srcId="{F325D09F-8889-4522-9671-822790946083}" destId="{6CFDA4CC-A84A-4762-AD4F-F8D91F8E8807}" srcOrd="10" destOrd="0" presId="urn:microsoft.com/office/officeart/2005/8/layout/hierarchy2"/>
    <dgm:cxn modelId="{0F94AF1E-346D-4EFA-BAD9-03C3A37EECCE}" type="presParOf" srcId="{6CFDA4CC-A84A-4762-AD4F-F8D91F8E8807}" destId="{3CF52CF8-8D31-4958-8CB1-827D17E98EE3}" srcOrd="0" destOrd="0" presId="urn:microsoft.com/office/officeart/2005/8/layout/hierarchy2"/>
    <dgm:cxn modelId="{5561D658-A4D1-47F9-A280-EDBE179CD809}" type="presParOf" srcId="{F325D09F-8889-4522-9671-822790946083}" destId="{9B01B985-1119-40AA-BEE3-96268E1FD235}" srcOrd="11" destOrd="0" presId="urn:microsoft.com/office/officeart/2005/8/layout/hierarchy2"/>
    <dgm:cxn modelId="{83DC20CE-4D9C-4126-B2A7-B75140277024}" type="presParOf" srcId="{9B01B985-1119-40AA-BEE3-96268E1FD235}" destId="{2877DDEA-B1F4-4A08-824F-6CDAB756F2AF}" srcOrd="0" destOrd="0" presId="urn:microsoft.com/office/officeart/2005/8/layout/hierarchy2"/>
    <dgm:cxn modelId="{9B0C0FC9-24DE-4527-885F-5893700834F2}" type="presParOf" srcId="{9B01B985-1119-40AA-BEE3-96268E1FD235}" destId="{58851E18-51AC-40E8-924A-9E867F1AC4D2}" srcOrd="1" destOrd="0" presId="urn:microsoft.com/office/officeart/2005/8/layout/hierarchy2"/>
    <dgm:cxn modelId="{35EF5599-5B31-4353-B817-C02B4EBA4186}" type="presParOf" srcId="{58851E18-51AC-40E8-924A-9E867F1AC4D2}" destId="{B2DE1504-8453-4D75-A702-8E06D81E412B}" srcOrd="0" destOrd="0" presId="urn:microsoft.com/office/officeart/2005/8/layout/hierarchy2"/>
    <dgm:cxn modelId="{11B48AE8-C272-49E7-8D4C-9F87B707C041}" type="presParOf" srcId="{B2DE1504-8453-4D75-A702-8E06D81E412B}" destId="{5E2CAF18-1484-4305-8EDA-A992FDEB15B7}" srcOrd="0" destOrd="0" presId="urn:microsoft.com/office/officeart/2005/8/layout/hierarchy2"/>
    <dgm:cxn modelId="{B36CA2BD-BCEC-4F2A-AA08-1700C916B9A6}" type="presParOf" srcId="{58851E18-51AC-40E8-924A-9E867F1AC4D2}" destId="{5533DC8A-2F4C-4BFE-955F-CD77D71C4887}" srcOrd="1" destOrd="0" presId="urn:microsoft.com/office/officeart/2005/8/layout/hierarchy2"/>
    <dgm:cxn modelId="{98B3B995-0938-44CB-873F-62BDEA2F9984}" type="presParOf" srcId="{5533DC8A-2F4C-4BFE-955F-CD77D71C4887}" destId="{760624F3-05A8-41CE-9A2E-521183127020}" srcOrd="0" destOrd="0" presId="urn:microsoft.com/office/officeart/2005/8/layout/hierarchy2"/>
    <dgm:cxn modelId="{F621E58F-3544-47AF-9CAD-C7E186205963}" type="presParOf" srcId="{5533DC8A-2F4C-4BFE-955F-CD77D71C4887}" destId="{C47B460A-5167-43F7-B5A8-E0C8964812C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452EA7-9084-4EC8-997D-2DC02014FA1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SG"/>
        </a:p>
      </dgm:t>
    </dgm:pt>
    <dgm:pt modelId="{A3F6DC62-3CAF-4F3E-86E9-1E5633D8069D}">
      <dgm:prSet phldrT="[Text]" custT="1"/>
      <dgm:spPr>
        <a:solidFill>
          <a:srgbClr val="C00000"/>
        </a:solidFill>
      </dgm:spPr>
      <dgm:t>
        <a:bodyPr/>
        <a:lstStyle/>
        <a:p>
          <a:r>
            <a:rPr lang="en-US" sz="900" b="1" dirty="0"/>
            <a:t>Weaker CNH, AXJ &amp; MXN</a:t>
          </a:r>
          <a:endParaRPr lang="en-SG" sz="900" b="1" dirty="0"/>
        </a:p>
      </dgm:t>
    </dgm:pt>
    <dgm:pt modelId="{12DBD9B7-88B6-44A9-B6DD-FFD25E0AA4B8}" type="parTrans" cxnId="{635238C1-F6AC-40F7-926B-154544BBB52A}">
      <dgm:prSet/>
      <dgm:spPr/>
      <dgm:t>
        <a:bodyPr/>
        <a:lstStyle/>
        <a:p>
          <a:endParaRPr lang="en-SG"/>
        </a:p>
      </dgm:t>
    </dgm:pt>
    <dgm:pt modelId="{09BCB169-8E08-406A-9656-44AC59B22028}" type="sibTrans" cxnId="{635238C1-F6AC-40F7-926B-154544BBB52A}">
      <dgm:prSet/>
      <dgm:spPr/>
      <dgm:t>
        <a:bodyPr/>
        <a:lstStyle/>
        <a:p>
          <a:endParaRPr lang="en-SG"/>
        </a:p>
      </dgm:t>
    </dgm:pt>
    <dgm:pt modelId="{05D7D6D5-D82F-47BB-8E22-2E88045D5C02}">
      <dgm:prSet phldrT="[Text]" custT="1"/>
      <dgm:spPr>
        <a:solidFill>
          <a:srgbClr val="00B050"/>
        </a:solidFill>
      </dgm:spPr>
      <dgm:t>
        <a:bodyPr/>
        <a:lstStyle/>
        <a:p>
          <a:r>
            <a:rPr lang="en-US" sz="900" b="1" dirty="0"/>
            <a:t>Weaker EUR</a:t>
          </a:r>
          <a:endParaRPr lang="en-SG" sz="900" b="1" dirty="0"/>
        </a:p>
      </dgm:t>
    </dgm:pt>
    <dgm:pt modelId="{13ECD47D-1205-4BA0-85FE-52860488D79D}" type="parTrans" cxnId="{67F0BF63-804C-4F16-AD29-FE9FA9379D35}">
      <dgm:prSet/>
      <dgm:spPr/>
      <dgm:t>
        <a:bodyPr/>
        <a:lstStyle/>
        <a:p>
          <a:endParaRPr lang="en-SG"/>
        </a:p>
      </dgm:t>
    </dgm:pt>
    <dgm:pt modelId="{71A92689-CD50-48B0-BC4B-2B51F762E76F}" type="sibTrans" cxnId="{67F0BF63-804C-4F16-AD29-FE9FA9379D35}">
      <dgm:prSet/>
      <dgm:spPr/>
      <dgm:t>
        <a:bodyPr/>
        <a:lstStyle/>
        <a:p>
          <a:endParaRPr lang="en-SG"/>
        </a:p>
      </dgm:t>
    </dgm:pt>
    <dgm:pt modelId="{007949D8-19C4-47BA-9DB0-E7723622F433}">
      <dgm:prSet phldrT="[Text]" custT="1"/>
      <dgm:spPr/>
      <dgm:t>
        <a:bodyPr/>
        <a:lstStyle/>
        <a:p>
          <a:r>
            <a:rPr lang="en-US" sz="900" b="1" dirty="0"/>
            <a:t>Elevated  Global Threats</a:t>
          </a:r>
          <a:endParaRPr lang="en-SG" sz="900" b="1" dirty="0"/>
        </a:p>
      </dgm:t>
    </dgm:pt>
    <dgm:pt modelId="{B18C02BB-87E5-4225-83EF-868A0D3A2F55}" type="parTrans" cxnId="{20D1205B-2068-4DB3-99F3-92C22D1D786B}">
      <dgm:prSet/>
      <dgm:spPr/>
      <dgm:t>
        <a:bodyPr/>
        <a:lstStyle/>
        <a:p>
          <a:endParaRPr lang="en-SG"/>
        </a:p>
      </dgm:t>
    </dgm:pt>
    <dgm:pt modelId="{7C2FA7B2-C28D-4395-9356-5C06562326A5}" type="sibTrans" cxnId="{20D1205B-2068-4DB3-99F3-92C22D1D786B}">
      <dgm:prSet/>
      <dgm:spPr/>
      <dgm:t>
        <a:bodyPr/>
        <a:lstStyle/>
        <a:p>
          <a:endParaRPr lang="en-SG"/>
        </a:p>
      </dgm:t>
    </dgm:pt>
    <dgm:pt modelId="{E7B23BBB-ED74-48DE-8C3E-2097FC9D2A59}">
      <dgm:prSet phldrT="[Text]" custT="1"/>
      <dgm:spPr>
        <a:solidFill>
          <a:srgbClr val="0070C0"/>
        </a:solidFill>
      </dgm:spPr>
      <dgm:t>
        <a:bodyPr/>
        <a:lstStyle/>
        <a:p>
          <a:r>
            <a:rPr lang="en-US" sz="1800" b="1" dirty="0">
              <a:solidFill>
                <a:schemeClr val="bg1">
                  <a:lumMod val="85000"/>
                </a:schemeClr>
              </a:solidFill>
            </a:rPr>
            <a:t> </a:t>
          </a:r>
          <a:r>
            <a:rPr lang="en-US" sz="1800" b="0" dirty="0">
              <a:solidFill>
                <a:schemeClr val="bg1">
                  <a:lumMod val="85000"/>
                </a:schemeClr>
              </a:solidFill>
            </a:rPr>
            <a:t>Near-term USD  Resilience</a:t>
          </a:r>
          <a:endParaRPr lang="en-SG" sz="1800" b="0" dirty="0">
            <a:solidFill>
              <a:schemeClr val="bg1">
                <a:lumMod val="85000"/>
              </a:schemeClr>
            </a:solidFill>
          </a:endParaRPr>
        </a:p>
      </dgm:t>
    </dgm:pt>
    <dgm:pt modelId="{726E0D97-4571-4096-A1F7-C09F20206A16}" type="parTrans" cxnId="{6D0FEEE2-661A-48C0-8A21-DAD24EC562E7}">
      <dgm:prSet/>
      <dgm:spPr/>
      <dgm:t>
        <a:bodyPr/>
        <a:lstStyle/>
        <a:p>
          <a:endParaRPr lang="en-SG"/>
        </a:p>
      </dgm:t>
    </dgm:pt>
    <dgm:pt modelId="{CDEB7E13-1645-4EDF-BFF1-092DE8142722}" type="sibTrans" cxnId="{6D0FEEE2-661A-48C0-8A21-DAD24EC562E7}">
      <dgm:prSet/>
      <dgm:spPr/>
      <dgm:t>
        <a:bodyPr/>
        <a:lstStyle/>
        <a:p>
          <a:endParaRPr lang="en-SG"/>
        </a:p>
      </dgm:t>
    </dgm:pt>
    <dgm:pt modelId="{1B1C999F-28CC-475D-80A2-274FED84FA84}">
      <dgm:prSet phldrT="[Text]" custScaleX="72514" custScaleY="72539"/>
      <dgm:spPr>
        <a:solidFill>
          <a:srgbClr val="0070C0"/>
        </a:solidFill>
      </dgm:spPr>
      <dgm:t>
        <a:bodyPr/>
        <a:lstStyle/>
        <a:p>
          <a:endParaRPr lang="en-US"/>
        </a:p>
      </dgm:t>
    </dgm:pt>
    <dgm:pt modelId="{49776EAF-2CED-46B8-B3AE-F0F50178D5D9}" type="parTrans" cxnId="{A9A96261-8A28-4790-8F51-EFA1ADC84BD1}">
      <dgm:prSet/>
      <dgm:spPr/>
      <dgm:t>
        <a:bodyPr/>
        <a:lstStyle/>
        <a:p>
          <a:endParaRPr lang="en-SG"/>
        </a:p>
      </dgm:t>
    </dgm:pt>
    <dgm:pt modelId="{3F5BDCE5-68F1-4D00-B32F-AA71DECCCB89}" type="sibTrans" cxnId="{A9A96261-8A28-4790-8F51-EFA1ADC84BD1}">
      <dgm:prSet/>
      <dgm:spPr/>
      <dgm:t>
        <a:bodyPr/>
        <a:lstStyle/>
        <a:p>
          <a:endParaRPr lang="en-SG"/>
        </a:p>
      </dgm:t>
    </dgm:pt>
    <dgm:pt modelId="{45AFF22F-5930-4867-B09E-653F88A65D63}" type="pres">
      <dgm:prSet presAssocID="{0F452EA7-9084-4EC8-997D-2DC02014FA13}" presName="Name0" presStyleCnt="0">
        <dgm:presLayoutVars>
          <dgm:chMax val="4"/>
          <dgm:resizeHandles val="exact"/>
        </dgm:presLayoutVars>
      </dgm:prSet>
      <dgm:spPr/>
      <dgm:t>
        <a:bodyPr/>
        <a:lstStyle/>
        <a:p>
          <a:endParaRPr lang="en-US"/>
        </a:p>
      </dgm:t>
    </dgm:pt>
    <dgm:pt modelId="{A9A653D1-8946-4389-9F0A-657B51792DB0}" type="pres">
      <dgm:prSet presAssocID="{0F452EA7-9084-4EC8-997D-2DC02014FA13}" presName="ellipse" presStyleLbl="trBgShp" presStyleIdx="0" presStyleCnt="1" custLinFactNeighborY="-3584"/>
      <dgm:spPr/>
    </dgm:pt>
    <dgm:pt modelId="{B50D1B87-7CE6-4F3D-9936-01F5ABEAEE38}" type="pres">
      <dgm:prSet presAssocID="{0F452EA7-9084-4EC8-997D-2DC02014FA13}" presName="arrow1" presStyleLbl="fgShp" presStyleIdx="0" presStyleCnt="1" custScaleX="91920" custLinFactNeighborX="8466" custLinFactNeighborY="-52796"/>
      <dgm:spPr/>
    </dgm:pt>
    <dgm:pt modelId="{4CA84283-A37B-4ACD-970E-7AAC87D8605B}" type="pres">
      <dgm:prSet presAssocID="{0F452EA7-9084-4EC8-997D-2DC02014FA13}" presName="rectangle" presStyleLbl="revTx" presStyleIdx="0" presStyleCnt="1" custScaleX="82559" custScaleY="162264" custLinFactNeighborX="8061" custLinFactNeighborY="27458">
        <dgm:presLayoutVars>
          <dgm:bulletEnabled val="1"/>
        </dgm:presLayoutVars>
      </dgm:prSet>
      <dgm:spPr/>
      <dgm:t>
        <a:bodyPr/>
        <a:lstStyle/>
        <a:p>
          <a:endParaRPr lang="en-US"/>
        </a:p>
      </dgm:t>
    </dgm:pt>
    <dgm:pt modelId="{47167D91-6C70-413B-8737-6D5767C24AC1}" type="pres">
      <dgm:prSet presAssocID="{05D7D6D5-D82F-47BB-8E22-2E88045D5C02}" presName="item1" presStyleLbl="node1" presStyleIdx="0" presStyleCnt="3" custLinFactNeighborY="-11257">
        <dgm:presLayoutVars>
          <dgm:bulletEnabled val="1"/>
        </dgm:presLayoutVars>
      </dgm:prSet>
      <dgm:spPr/>
      <dgm:t>
        <a:bodyPr/>
        <a:lstStyle/>
        <a:p>
          <a:endParaRPr lang="en-US"/>
        </a:p>
      </dgm:t>
    </dgm:pt>
    <dgm:pt modelId="{DA9CBDCE-C034-430B-BC7E-1058E94D598A}" type="pres">
      <dgm:prSet presAssocID="{007949D8-19C4-47BA-9DB0-E7723622F433}" presName="item2" presStyleLbl="node1" presStyleIdx="1" presStyleCnt="3" custLinFactNeighborX="2395" custLinFactNeighborY="-26418">
        <dgm:presLayoutVars>
          <dgm:bulletEnabled val="1"/>
        </dgm:presLayoutVars>
      </dgm:prSet>
      <dgm:spPr/>
      <dgm:t>
        <a:bodyPr/>
        <a:lstStyle/>
        <a:p>
          <a:endParaRPr lang="en-US"/>
        </a:p>
      </dgm:t>
    </dgm:pt>
    <dgm:pt modelId="{884CB265-E666-41FC-ACA1-1CC46954382F}" type="pres">
      <dgm:prSet presAssocID="{E7B23BBB-ED74-48DE-8C3E-2097FC9D2A59}" presName="item3" presStyleLbl="node1" presStyleIdx="2" presStyleCnt="3" custLinFactNeighborX="20809" custLinFactNeighborY="-12068">
        <dgm:presLayoutVars>
          <dgm:bulletEnabled val="1"/>
        </dgm:presLayoutVars>
      </dgm:prSet>
      <dgm:spPr/>
      <dgm:t>
        <a:bodyPr/>
        <a:lstStyle/>
        <a:p>
          <a:endParaRPr lang="en-US"/>
        </a:p>
      </dgm:t>
    </dgm:pt>
    <dgm:pt modelId="{224BD57D-9CDC-4585-8EFB-D06299AAE36C}" type="pres">
      <dgm:prSet presAssocID="{0F452EA7-9084-4EC8-997D-2DC02014FA13}" presName="funnel" presStyleLbl="trAlignAcc1" presStyleIdx="0" presStyleCnt="1" custScaleY="91968" custLinFactNeighborX="684" custLinFactNeighborY="-1242"/>
      <dgm:spPr/>
    </dgm:pt>
  </dgm:ptLst>
  <dgm:cxnLst>
    <dgm:cxn modelId="{F56AB6AF-36BF-4220-BDD6-00289A8AB3C4}" type="presOf" srcId="{0F452EA7-9084-4EC8-997D-2DC02014FA13}" destId="{45AFF22F-5930-4867-B09E-653F88A65D63}" srcOrd="0" destOrd="0" presId="urn:microsoft.com/office/officeart/2005/8/layout/funnel1"/>
    <dgm:cxn modelId="{21DD25BC-96D0-48FE-AF59-434FFFC2D60F}" type="presOf" srcId="{05D7D6D5-D82F-47BB-8E22-2E88045D5C02}" destId="{DA9CBDCE-C034-430B-BC7E-1058E94D598A}" srcOrd="0" destOrd="0" presId="urn:microsoft.com/office/officeart/2005/8/layout/funnel1"/>
    <dgm:cxn modelId="{67F0BF63-804C-4F16-AD29-FE9FA9379D35}" srcId="{0F452EA7-9084-4EC8-997D-2DC02014FA13}" destId="{05D7D6D5-D82F-47BB-8E22-2E88045D5C02}" srcOrd="1" destOrd="0" parTransId="{13ECD47D-1205-4BA0-85FE-52860488D79D}" sibTransId="{71A92689-CD50-48B0-BC4B-2B51F762E76F}"/>
    <dgm:cxn modelId="{1A323D1B-A13B-47F6-8978-59A89F4C6125}" type="presOf" srcId="{007949D8-19C4-47BA-9DB0-E7723622F433}" destId="{47167D91-6C70-413B-8737-6D5767C24AC1}" srcOrd="0" destOrd="0" presId="urn:microsoft.com/office/officeart/2005/8/layout/funnel1"/>
    <dgm:cxn modelId="{A9A96261-8A28-4790-8F51-EFA1ADC84BD1}" srcId="{0F452EA7-9084-4EC8-997D-2DC02014FA13}" destId="{1B1C999F-28CC-475D-80A2-274FED84FA84}" srcOrd="4" destOrd="0" parTransId="{49776EAF-2CED-46B8-B3AE-F0F50178D5D9}" sibTransId="{3F5BDCE5-68F1-4D00-B32F-AA71DECCCB89}"/>
    <dgm:cxn modelId="{82AA7071-2DF8-4609-B018-A29275A08963}" type="presOf" srcId="{A3F6DC62-3CAF-4F3E-86E9-1E5633D8069D}" destId="{884CB265-E666-41FC-ACA1-1CC46954382F}" srcOrd="0" destOrd="0" presId="urn:microsoft.com/office/officeart/2005/8/layout/funnel1"/>
    <dgm:cxn modelId="{6D0FEEE2-661A-48C0-8A21-DAD24EC562E7}" srcId="{0F452EA7-9084-4EC8-997D-2DC02014FA13}" destId="{E7B23BBB-ED74-48DE-8C3E-2097FC9D2A59}" srcOrd="3" destOrd="0" parTransId="{726E0D97-4571-4096-A1F7-C09F20206A16}" sibTransId="{CDEB7E13-1645-4EDF-BFF1-092DE8142722}"/>
    <dgm:cxn modelId="{20D1205B-2068-4DB3-99F3-92C22D1D786B}" srcId="{0F452EA7-9084-4EC8-997D-2DC02014FA13}" destId="{007949D8-19C4-47BA-9DB0-E7723622F433}" srcOrd="2" destOrd="0" parTransId="{B18C02BB-87E5-4225-83EF-868A0D3A2F55}" sibTransId="{7C2FA7B2-C28D-4395-9356-5C06562326A5}"/>
    <dgm:cxn modelId="{79700B18-B04A-496E-A3DF-441262AC5758}" type="presOf" srcId="{E7B23BBB-ED74-48DE-8C3E-2097FC9D2A59}" destId="{4CA84283-A37B-4ACD-970E-7AAC87D8605B}" srcOrd="0" destOrd="0" presId="urn:microsoft.com/office/officeart/2005/8/layout/funnel1"/>
    <dgm:cxn modelId="{635238C1-F6AC-40F7-926B-154544BBB52A}" srcId="{0F452EA7-9084-4EC8-997D-2DC02014FA13}" destId="{A3F6DC62-3CAF-4F3E-86E9-1E5633D8069D}" srcOrd="0" destOrd="0" parTransId="{12DBD9B7-88B6-44A9-B6DD-FFD25E0AA4B8}" sibTransId="{09BCB169-8E08-406A-9656-44AC59B22028}"/>
    <dgm:cxn modelId="{CC64BCC5-6FD3-429A-87E5-B2E14436B1D3}" type="presParOf" srcId="{45AFF22F-5930-4867-B09E-653F88A65D63}" destId="{A9A653D1-8946-4389-9F0A-657B51792DB0}" srcOrd="0" destOrd="0" presId="urn:microsoft.com/office/officeart/2005/8/layout/funnel1"/>
    <dgm:cxn modelId="{B2511641-481C-4C13-9A75-D50C87BBDA30}" type="presParOf" srcId="{45AFF22F-5930-4867-B09E-653F88A65D63}" destId="{B50D1B87-7CE6-4F3D-9936-01F5ABEAEE38}" srcOrd="1" destOrd="0" presId="urn:microsoft.com/office/officeart/2005/8/layout/funnel1"/>
    <dgm:cxn modelId="{7A4B3987-0E6D-4310-86B4-AB4C03C254DD}" type="presParOf" srcId="{45AFF22F-5930-4867-B09E-653F88A65D63}" destId="{4CA84283-A37B-4ACD-970E-7AAC87D8605B}" srcOrd="2" destOrd="0" presId="urn:microsoft.com/office/officeart/2005/8/layout/funnel1"/>
    <dgm:cxn modelId="{34B91E14-4550-4F48-86B6-CEEBF5C20786}" type="presParOf" srcId="{45AFF22F-5930-4867-B09E-653F88A65D63}" destId="{47167D91-6C70-413B-8737-6D5767C24AC1}" srcOrd="3" destOrd="0" presId="urn:microsoft.com/office/officeart/2005/8/layout/funnel1"/>
    <dgm:cxn modelId="{2EC77097-C0F2-48CE-86A2-C3C8F17A749F}" type="presParOf" srcId="{45AFF22F-5930-4867-B09E-653F88A65D63}" destId="{DA9CBDCE-C034-430B-BC7E-1058E94D598A}" srcOrd="4" destOrd="0" presId="urn:microsoft.com/office/officeart/2005/8/layout/funnel1"/>
    <dgm:cxn modelId="{CA0966A4-BB94-48C0-ADA7-F85359EDAA0D}" type="presParOf" srcId="{45AFF22F-5930-4867-B09E-653F88A65D63}" destId="{884CB265-E666-41FC-ACA1-1CC46954382F}" srcOrd="5" destOrd="0" presId="urn:microsoft.com/office/officeart/2005/8/layout/funnel1"/>
    <dgm:cxn modelId="{5BF11935-163D-4602-801D-4EFEF3450BF7}" type="presParOf" srcId="{45AFF22F-5930-4867-B09E-653F88A65D63}" destId="{224BD57D-9CDC-4585-8EFB-D06299AAE36C}"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356D47-66A6-47DF-A281-8504C3E5697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SG"/>
        </a:p>
      </dgm:t>
    </dgm:pt>
    <dgm:pt modelId="{BCEF06A1-BF1C-4AC1-A9D7-31F258E381D6}">
      <dgm:prSet phldrT="[Text]"/>
      <dgm:spPr>
        <a:solidFill>
          <a:srgbClr val="0000FF"/>
        </a:solidFill>
      </dgm:spPr>
      <dgm:t>
        <a:bodyPr/>
        <a:lstStyle/>
        <a:p>
          <a:r>
            <a:rPr lang="en-US" dirty="0"/>
            <a:t>Strong USD</a:t>
          </a:r>
          <a:endParaRPr lang="en-SG" dirty="0"/>
        </a:p>
      </dgm:t>
    </dgm:pt>
    <dgm:pt modelId="{905860D1-696E-4128-AD26-A2BCEE0B0482}" type="parTrans" cxnId="{43280247-7E20-448B-91B9-E4D87938C083}">
      <dgm:prSet/>
      <dgm:spPr/>
      <dgm:t>
        <a:bodyPr/>
        <a:lstStyle/>
        <a:p>
          <a:endParaRPr lang="en-SG"/>
        </a:p>
      </dgm:t>
    </dgm:pt>
    <dgm:pt modelId="{42410960-50C4-4116-AD95-F84BB3AE3384}" type="sibTrans" cxnId="{43280247-7E20-448B-91B9-E4D87938C083}">
      <dgm:prSet/>
      <dgm:spPr/>
      <dgm:t>
        <a:bodyPr/>
        <a:lstStyle/>
        <a:p>
          <a:endParaRPr lang="en-SG"/>
        </a:p>
      </dgm:t>
    </dgm:pt>
    <dgm:pt modelId="{60323591-D387-4D17-AD1E-090DEF915482}">
      <dgm:prSet phldrT="[Text]"/>
      <dgm:spPr>
        <a:solidFill>
          <a:schemeClr val="accent4">
            <a:lumMod val="50000"/>
          </a:schemeClr>
        </a:solidFill>
      </dgm:spPr>
      <dgm:t>
        <a:bodyPr/>
        <a:lstStyle/>
        <a:p>
          <a:r>
            <a:rPr lang="en-US" dirty="0"/>
            <a:t>FX Sentiments</a:t>
          </a:r>
          <a:endParaRPr lang="en-SG" dirty="0"/>
        </a:p>
      </dgm:t>
    </dgm:pt>
    <dgm:pt modelId="{7DA003E0-D7BF-4DC9-8240-5336736ABEF4}" type="parTrans" cxnId="{3C992338-AD93-47E7-8F05-9519CB215309}">
      <dgm:prSet/>
      <dgm:spPr/>
      <dgm:t>
        <a:bodyPr/>
        <a:lstStyle/>
        <a:p>
          <a:endParaRPr lang="en-SG"/>
        </a:p>
      </dgm:t>
    </dgm:pt>
    <dgm:pt modelId="{1BF3A291-9210-4430-8DAB-D43EE00D47FC}" type="sibTrans" cxnId="{3C992338-AD93-47E7-8F05-9519CB215309}">
      <dgm:prSet/>
      <dgm:spPr/>
      <dgm:t>
        <a:bodyPr/>
        <a:lstStyle/>
        <a:p>
          <a:endParaRPr lang="en-SG"/>
        </a:p>
      </dgm:t>
    </dgm:pt>
    <dgm:pt modelId="{A995399B-85A7-43AD-81A8-FB9E85E23FE4}">
      <dgm:prSet phldrT="[Text]"/>
      <dgm:spPr>
        <a:solidFill>
          <a:srgbClr val="0070C0"/>
        </a:solidFill>
      </dgm:spPr>
      <dgm:t>
        <a:bodyPr/>
        <a:lstStyle/>
        <a:p>
          <a:r>
            <a:rPr lang="en-US" dirty="0" err="1"/>
            <a:t>ToT</a:t>
          </a:r>
          <a:r>
            <a:rPr lang="en-US" dirty="0"/>
            <a:t> (OCF)</a:t>
          </a:r>
          <a:endParaRPr lang="en-SG" dirty="0"/>
        </a:p>
      </dgm:t>
    </dgm:pt>
    <dgm:pt modelId="{6B972731-AE34-4180-A90D-3921D6F5DC20}" type="parTrans" cxnId="{F1AA11F9-8CF5-4EC5-AA58-542034430B39}">
      <dgm:prSet/>
      <dgm:spPr/>
      <dgm:t>
        <a:bodyPr/>
        <a:lstStyle/>
        <a:p>
          <a:endParaRPr lang="en-SG"/>
        </a:p>
      </dgm:t>
    </dgm:pt>
    <dgm:pt modelId="{AFAC7354-060B-4300-A9D2-125E5C6D7BC9}" type="sibTrans" cxnId="{F1AA11F9-8CF5-4EC5-AA58-542034430B39}">
      <dgm:prSet/>
      <dgm:spPr/>
      <dgm:t>
        <a:bodyPr/>
        <a:lstStyle/>
        <a:p>
          <a:endParaRPr lang="en-SG"/>
        </a:p>
      </dgm:t>
    </dgm:pt>
    <dgm:pt modelId="{AF36798B-4393-4F23-96DC-33F3FED4C3EE}">
      <dgm:prSet phldrT="[Text]"/>
      <dgm:spPr/>
      <dgm:t>
        <a:bodyPr/>
        <a:lstStyle/>
        <a:p>
          <a:r>
            <a:rPr lang="en-US" dirty="0"/>
            <a:t>Investments (ICF)</a:t>
          </a:r>
          <a:endParaRPr lang="en-SG" dirty="0"/>
        </a:p>
      </dgm:t>
    </dgm:pt>
    <dgm:pt modelId="{40202619-4086-47FA-8034-1A07BD727F76}" type="parTrans" cxnId="{100EEE34-80E9-4774-AB73-4BE6BFF70DEF}">
      <dgm:prSet/>
      <dgm:spPr/>
      <dgm:t>
        <a:bodyPr/>
        <a:lstStyle/>
        <a:p>
          <a:endParaRPr lang="en-SG"/>
        </a:p>
      </dgm:t>
    </dgm:pt>
    <dgm:pt modelId="{F14D469B-89C6-4B62-97E5-5557D03EDE12}" type="sibTrans" cxnId="{100EEE34-80E9-4774-AB73-4BE6BFF70DEF}">
      <dgm:prSet/>
      <dgm:spPr/>
      <dgm:t>
        <a:bodyPr/>
        <a:lstStyle/>
        <a:p>
          <a:endParaRPr lang="en-SG"/>
        </a:p>
      </dgm:t>
    </dgm:pt>
    <dgm:pt modelId="{510EED28-43EB-40CA-A877-D17D74DA72C2}">
      <dgm:prSet/>
      <dgm:spPr>
        <a:solidFill>
          <a:srgbClr val="FF9900"/>
        </a:solidFill>
      </dgm:spPr>
      <dgm:t>
        <a:bodyPr/>
        <a:lstStyle/>
        <a:p>
          <a:r>
            <a:rPr lang="en-US" dirty="0"/>
            <a:t>Real Rate Spreads</a:t>
          </a:r>
          <a:endParaRPr lang="en-SG" dirty="0"/>
        </a:p>
      </dgm:t>
    </dgm:pt>
    <dgm:pt modelId="{017557DC-7835-4067-A067-D4D4E2B6E90B}" type="parTrans" cxnId="{4C40834B-893C-43EA-A59E-F76403601607}">
      <dgm:prSet/>
      <dgm:spPr/>
      <dgm:t>
        <a:bodyPr/>
        <a:lstStyle/>
        <a:p>
          <a:endParaRPr lang="en-SG"/>
        </a:p>
      </dgm:t>
    </dgm:pt>
    <dgm:pt modelId="{AEBCA01F-A7D3-488B-99AD-7E4E192CE11A}" type="sibTrans" cxnId="{4C40834B-893C-43EA-A59E-F76403601607}">
      <dgm:prSet/>
      <dgm:spPr/>
      <dgm:t>
        <a:bodyPr/>
        <a:lstStyle/>
        <a:p>
          <a:endParaRPr lang="en-SG"/>
        </a:p>
      </dgm:t>
    </dgm:pt>
    <dgm:pt modelId="{D23B3F62-197C-4FC4-BD6E-DEB33D1B7879}">
      <dgm:prSet custT="1"/>
      <dgm:spPr>
        <a:solidFill>
          <a:schemeClr val="accent4">
            <a:lumMod val="75000"/>
          </a:schemeClr>
        </a:solidFill>
      </dgm:spPr>
      <dgm:t>
        <a:bodyPr/>
        <a:lstStyle/>
        <a:p>
          <a:r>
            <a:rPr lang="en-US" sz="2400" dirty="0"/>
            <a:t>Weak FX Elsewhere</a:t>
          </a:r>
          <a:endParaRPr lang="en-SG" sz="2400" dirty="0"/>
        </a:p>
      </dgm:t>
    </dgm:pt>
    <dgm:pt modelId="{D1557A62-2760-4774-8CE9-8DC96F8B473E}" type="parTrans" cxnId="{8C12853D-18E8-4228-813E-12128B9A1361}">
      <dgm:prSet/>
      <dgm:spPr/>
      <dgm:t>
        <a:bodyPr/>
        <a:lstStyle/>
        <a:p>
          <a:endParaRPr lang="en-SG"/>
        </a:p>
      </dgm:t>
    </dgm:pt>
    <dgm:pt modelId="{4F7291A8-40D6-49FC-99D0-7CDA97FDDAEC}" type="sibTrans" cxnId="{8C12853D-18E8-4228-813E-12128B9A1361}">
      <dgm:prSet/>
      <dgm:spPr/>
      <dgm:t>
        <a:bodyPr/>
        <a:lstStyle/>
        <a:p>
          <a:endParaRPr lang="en-SG"/>
        </a:p>
      </dgm:t>
    </dgm:pt>
    <dgm:pt modelId="{6944DB16-7585-4B1D-90A6-F686460E53F9}">
      <dgm:prSet custT="1"/>
      <dgm:spPr>
        <a:solidFill>
          <a:schemeClr val="accent4"/>
        </a:solidFill>
      </dgm:spPr>
      <dgm:t>
        <a:bodyPr/>
        <a:lstStyle/>
        <a:p>
          <a:r>
            <a:rPr lang="en-US" sz="2400" dirty="0"/>
            <a:t>Strong USD</a:t>
          </a:r>
          <a:endParaRPr lang="en-SG" sz="2400" dirty="0"/>
        </a:p>
      </dgm:t>
    </dgm:pt>
    <dgm:pt modelId="{40E13C5C-0A1D-43BA-9E55-28F00C6A38E2}" type="parTrans" cxnId="{80925B29-C608-4AE9-8D71-7FE48C6BFA27}">
      <dgm:prSet/>
      <dgm:spPr/>
      <dgm:t>
        <a:bodyPr/>
        <a:lstStyle/>
        <a:p>
          <a:endParaRPr lang="en-SG"/>
        </a:p>
      </dgm:t>
    </dgm:pt>
    <dgm:pt modelId="{466116C5-EFBC-4F80-BD6A-96F77F09FE68}" type="sibTrans" cxnId="{80925B29-C608-4AE9-8D71-7FE48C6BFA27}">
      <dgm:prSet/>
      <dgm:spPr/>
      <dgm:t>
        <a:bodyPr/>
        <a:lstStyle/>
        <a:p>
          <a:endParaRPr lang="en-SG"/>
        </a:p>
      </dgm:t>
    </dgm:pt>
    <dgm:pt modelId="{16871FF7-1DB4-4674-B89F-5BA4ED39F8E7}">
      <dgm:prSet custT="1"/>
      <dgm:spPr>
        <a:solidFill>
          <a:schemeClr val="accent6"/>
        </a:solidFill>
      </dgm:spPr>
      <dgm:t>
        <a:bodyPr/>
        <a:lstStyle/>
        <a:p>
          <a:r>
            <a:rPr lang="en-US" sz="2400" dirty="0"/>
            <a:t>Nominal Rate Spread</a:t>
          </a:r>
          <a:endParaRPr lang="en-SG" sz="2400" dirty="0"/>
        </a:p>
      </dgm:t>
    </dgm:pt>
    <dgm:pt modelId="{534C88AA-B7C4-41B0-A79F-4F64D05B21C8}" type="parTrans" cxnId="{2D660A02-A6D1-41DD-A64A-122886755093}">
      <dgm:prSet/>
      <dgm:spPr/>
      <dgm:t>
        <a:bodyPr/>
        <a:lstStyle/>
        <a:p>
          <a:endParaRPr lang="en-SG"/>
        </a:p>
      </dgm:t>
    </dgm:pt>
    <dgm:pt modelId="{AB7A3904-1281-4976-9D1E-95A1FDE6A400}" type="sibTrans" cxnId="{2D660A02-A6D1-41DD-A64A-122886755093}">
      <dgm:prSet/>
      <dgm:spPr/>
      <dgm:t>
        <a:bodyPr/>
        <a:lstStyle/>
        <a:p>
          <a:endParaRPr lang="en-SG"/>
        </a:p>
      </dgm:t>
    </dgm:pt>
    <dgm:pt modelId="{E6D7284B-2A1D-4119-9628-0ADECD8BC115}">
      <dgm:prSet custT="1"/>
      <dgm:spPr>
        <a:solidFill>
          <a:srgbClr val="FFC000"/>
        </a:solidFill>
      </dgm:spPr>
      <dgm:t>
        <a:bodyPr/>
        <a:lstStyle/>
        <a:p>
          <a:r>
            <a:rPr lang="en-US" sz="2400" dirty="0"/>
            <a:t>Inflation Spread</a:t>
          </a:r>
          <a:endParaRPr lang="en-SG" sz="2400" dirty="0"/>
        </a:p>
      </dgm:t>
    </dgm:pt>
    <dgm:pt modelId="{05305755-D3B9-4BA9-A477-A8982DD98EEE}" type="parTrans" cxnId="{A21035C7-57A0-4DD9-8C4A-FB2111CAE11A}">
      <dgm:prSet/>
      <dgm:spPr/>
      <dgm:t>
        <a:bodyPr/>
        <a:lstStyle/>
        <a:p>
          <a:endParaRPr lang="en-SG"/>
        </a:p>
      </dgm:t>
    </dgm:pt>
    <dgm:pt modelId="{232260EC-F9AF-4E5B-838E-1E753579CC79}" type="sibTrans" cxnId="{A21035C7-57A0-4DD9-8C4A-FB2111CAE11A}">
      <dgm:prSet/>
      <dgm:spPr/>
      <dgm:t>
        <a:bodyPr/>
        <a:lstStyle/>
        <a:p>
          <a:endParaRPr lang="en-SG"/>
        </a:p>
      </dgm:t>
    </dgm:pt>
    <dgm:pt modelId="{52DE9525-4AD4-41C1-9FF5-DA2FDEB67B28}">
      <dgm:prSet/>
      <dgm:spPr>
        <a:solidFill>
          <a:srgbClr val="00B0F0"/>
        </a:solidFill>
      </dgm:spPr>
      <dgm:t>
        <a:bodyPr/>
        <a:lstStyle/>
        <a:p>
          <a:r>
            <a:rPr lang="en-US" dirty="0"/>
            <a:t>Price Effects</a:t>
          </a:r>
          <a:endParaRPr lang="en-SG" dirty="0"/>
        </a:p>
      </dgm:t>
    </dgm:pt>
    <dgm:pt modelId="{2FEB6952-9450-4D40-B9E6-1AABBFB8B4E7}" type="parTrans" cxnId="{3D03398B-B9ED-4D4F-AD98-5A75E9A61E34}">
      <dgm:prSet/>
      <dgm:spPr/>
      <dgm:t>
        <a:bodyPr/>
        <a:lstStyle/>
        <a:p>
          <a:endParaRPr lang="en-SG"/>
        </a:p>
      </dgm:t>
    </dgm:pt>
    <dgm:pt modelId="{883F916D-C353-4407-94D4-CF56D8D1419E}" type="sibTrans" cxnId="{3D03398B-B9ED-4D4F-AD98-5A75E9A61E34}">
      <dgm:prSet/>
      <dgm:spPr/>
      <dgm:t>
        <a:bodyPr/>
        <a:lstStyle/>
        <a:p>
          <a:endParaRPr lang="en-SG"/>
        </a:p>
      </dgm:t>
    </dgm:pt>
    <dgm:pt modelId="{B40CCBC5-3AB9-4FCC-B8B1-C12E7B1B9865}">
      <dgm:prSet/>
      <dgm:spPr>
        <a:solidFill>
          <a:schemeClr val="accent1">
            <a:lumMod val="75000"/>
          </a:schemeClr>
        </a:solidFill>
      </dgm:spPr>
      <dgm:t>
        <a:bodyPr/>
        <a:lstStyle/>
        <a:p>
          <a:r>
            <a:rPr lang="en-US" dirty="0"/>
            <a:t>Volume Effects</a:t>
          </a:r>
          <a:endParaRPr lang="en-SG" dirty="0"/>
        </a:p>
      </dgm:t>
    </dgm:pt>
    <dgm:pt modelId="{6A500261-3576-41EE-8CFD-59F6165F7BD2}" type="parTrans" cxnId="{554370B8-38B1-492A-87F9-B8A9564EDEF5}">
      <dgm:prSet/>
      <dgm:spPr/>
      <dgm:t>
        <a:bodyPr/>
        <a:lstStyle/>
        <a:p>
          <a:endParaRPr lang="en-SG"/>
        </a:p>
      </dgm:t>
    </dgm:pt>
    <dgm:pt modelId="{07EB5B09-4164-4FAA-98E6-E82A056ED134}" type="sibTrans" cxnId="{554370B8-38B1-492A-87F9-B8A9564EDEF5}">
      <dgm:prSet/>
      <dgm:spPr/>
      <dgm:t>
        <a:bodyPr/>
        <a:lstStyle/>
        <a:p>
          <a:endParaRPr lang="en-SG"/>
        </a:p>
      </dgm:t>
    </dgm:pt>
    <dgm:pt modelId="{482777AE-5916-4C23-8800-38B92A7444AA}" type="pres">
      <dgm:prSet presAssocID="{9B356D47-66A6-47DF-A281-8504C3E56972}" presName="Name0" presStyleCnt="0">
        <dgm:presLayoutVars>
          <dgm:chPref val="1"/>
          <dgm:dir/>
          <dgm:animOne val="branch"/>
          <dgm:animLvl val="lvl"/>
          <dgm:resizeHandles val="exact"/>
        </dgm:presLayoutVars>
      </dgm:prSet>
      <dgm:spPr/>
      <dgm:t>
        <a:bodyPr/>
        <a:lstStyle/>
        <a:p>
          <a:endParaRPr lang="en-US"/>
        </a:p>
      </dgm:t>
    </dgm:pt>
    <dgm:pt modelId="{7F76A885-E4DE-4D94-B89B-0EE8CFA183D9}" type="pres">
      <dgm:prSet presAssocID="{BCEF06A1-BF1C-4AC1-A9D7-31F258E381D6}" presName="root1" presStyleCnt="0"/>
      <dgm:spPr/>
    </dgm:pt>
    <dgm:pt modelId="{55648391-EEF8-4D62-A79E-2FBACC915AAD}" type="pres">
      <dgm:prSet presAssocID="{BCEF06A1-BF1C-4AC1-A9D7-31F258E381D6}" presName="LevelOneTextNode" presStyleLbl="node0" presStyleIdx="0" presStyleCnt="1">
        <dgm:presLayoutVars>
          <dgm:chPref val="3"/>
        </dgm:presLayoutVars>
      </dgm:prSet>
      <dgm:spPr/>
      <dgm:t>
        <a:bodyPr/>
        <a:lstStyle/>
        <a:p>
          <a:endParaRPr lang="en-US"/>
        </a:p>
      </dgm:t>
    </dgm:pt>
    <dgm:pt modelId="{AE921CB5-F879-42B8-8C5D-35769ECBACF6}" type="pres">
      <dgm:prSet presAssocID="{BCEF06A1-BF1C-4AC1-A9D7-31F258E381D6}" presName="level2hierChild" presStyleCnt="0"/>
      <dgm:spPr/>
    </dgm:pt>
    <dgm:pt modelId="{2A7A1B3C-6BBF-4132-BAA3-B71AC9CD6DAC}" type="pres">
      <dgm:prSet presAssocID="{7DA003E0-D7BF-4DC9-8240-5336736ABEF4}" presName="conn2-1" presStyleLbl="parChTrans1D2" presStyleIdx="0" presStyleCnt="4"/>
      <dgm:spPr/>
      <dgm:t>
        <a:bodyPr/>
        <a:lstStyle/>
        <a:p>
          <a:endParaRPr lang="en-US"/>
        </a:p>
      </dgm:t>
    </dgm:pt>
    <dgm:pt modelId="{E2733C12-90DA-4201-ACAA-33090CA122B4}" type="pres">
      <dgm:prSet presAssocID="{7DA003E0-D7BF-4DC9-8240-5336736ABEF4}" presName="connTx" presStyleLbl="parChTrans1D2" presStyleIdx="0" presStyleCnt="4"/>
      <dgm:spPr/>
      <dgm:t>
        <a:bodyPr/>
        <a:lstStyle/>
        <a:p>
          <a:endParaRPr lang="en-US"/>
        </a:p>
      </dgm:t>
    </dgm:pt>
    <dgm:pt modelId="{C70FA5AA-590E-48C8-9132-6B9F58E2814A}" type="pres">
      <dgm:prSet presAssocID="{60323591-D387-4D17-AD1E-090DEF915482}" presName="root2" presStyleCnt="0"/>
      <dgm:spPr/>
    </dgm:pt>
    <dgm:pt modelId="{9E4F6EAB-E301-4BA0-957E-9D60E93570DA}" type="pres">
      <dgm:prSet presAssocID="{60323591-D387-4D17-AD1E-090DEF915482}" presName="LevelTwoTextNode" presStyleLbl="node2" presStyleIdx="0" presStyleCnt="4" custLinFactNeighborY="-10723">
        <dgm:presLayoutVars>
          <dgm:chPref val="3"/>
        </dgm:presLayoutVars>
      </dgm:prSet>
      <dgm:spPr/>
      <dgm:t>
        <a:bodyPr/>
        <a:lstStyle/>
        <a:p>
          <a:endParaRPr lang="en-US"/>
        </a:p>
      </dgm:t>
    </dgm:pt>
    <dgm:pt modelId="{F8F60AD2-AD0E-4466-9252-7A90E761EC9D}" type="pres">
      <dgm:prSet presAssocID="{60323591-D387-4D17-AD1E-090DEF915482}" presName="level3hierChild" presStyleCnt="0"/>
      <dgm:spPr/>
    </dgm:pt>
    <dgm:pt modelId="{64F3F0B1-220D-450C-BF60-9AB67CA5E677}" type="pres">
      <dgm:prSet presAssocID="{D1557A62-2760-4774-8CE9-8DC96F8B473E}" presName="conn2-1" presStyleLbl="parChTrans1D3" presStyleIdx="0" presStyleCnt="6"/>
      <dgm:spPr/>
      <dgm:t>
        <a:bodyPr/>
        <a:lstStyle/>
        <a:p>
          <a:endParaRPr lang="en-US"/>
        </a:p>
      </dgm:t>
    </dgm:pt>
    <dgm:pt modelId="{E1CC0B1F-2F6A-4E28-9944-8065BDFAA298}" type="pres">
      <dgm:prSet presAssocID="{D1557A62-2760-4774-8CE9-8DC96F8B473E}" presName="connTx" presStyleLbl="parChTrans1D3" presStyleIdx="0" presStyleCnt="6"/>
      <dgm:spPr/>
      <dgm:t>
        <a:bodyPr/>
        <a:lstStyle/>
        <a:p>
          <a:endParaRPr lang="en-US"/>
        </a:p>
      </dgm:t>
    </dgm:pt>
    <dgm:pt modelId="{C1537B64-8082-43D3-9F7F-147B0EBA93C0}" type="pres">
      <dgm:prSet presAssocID="{D23B3F62-197C-4FC4-BD6E-DEB33D1B7879}" presName="root2" presStyleCnt="0"/>
      <dgm:spPr/>
    </dgm:pt>
    <dgm:pt modelId="{89C0BE45-CA1B-4F60-8B07-1A2944990B45}" type="pres">
      <dgm:prSet presAssocID="{D23B3F62-197C-4FC4-BD6E-DEB33D1B7879}" presName="LevelTwoTextNode" presStyleLbl="node3" presStyleIdx="0" presStyleCnt="6" custLinFactNeighborY="-10723">
        <dgm:presLayoutVars>
          <dgm:chPref val="3"/>
        </dgm:presLayoutVars>
      </dgm:prSet>
      <dgm:spPr/>
      <dgm:t>
        <a:bodyPr/>
        <a:lstStyle/>
        <a:p>
          <a:endParaRPr lang="en-US"/>
        </a:p>
      </dgm:t>
    </dgm:pt>
    <dgm:pt modelId="{9CE6CC67-5AFD-4E9A-ADCA-BF53D0F008D0}" type="pres">
      <dgm:prSet presAssocID="{D23B3F62-197C-4FC4-BD6E-DEB33D1B7879}" presName="level3hierChild" presStyleCnt="0"/>
      <dgm:spPr/>
    </dgm:pt>
    <dgm:pt modelId="{D3996C7D-9651-46DC-9A0C-EE833071B4DA}" type="pres">
      <dgm:prSet presAssocID="{40E13C5C-0A1D-43BA-9E55-28F00C6A38E2}" presName="conn2-1" presStyleLbl="parChTrans1D3" presStyleIdx="1" presStyleCnt="6"/>
      <dgm:spPr/>
      <dgm:t>
        <a:bodyPr/>
        <a:lstStyle/>
        <a:p>
          <a:endParaRPr lang="en-US"/>
        </a:p>
      </dgm:t>
    </dgm:pt>
    <dgm:pt modelId="{2AA0F500-C425-439C-AD62-C34D04CE7F42}" type="pres">
      <dgm:prSet presAssocID="{40E13C5C-0A1D-43BA-9E55-28F00C6A38E2}" presName="connTx" presStyleLbl="parChTrans1D3" presStyleIdx="1" presStyleCnt="6"/>
      <dgm:spPr/>
      <dgm:t>
        <a:bodyPr/>
        <a:lstStyle/>
        <a:p>
          <a:endParaRPr lang="en-US"/>
        </a:p>
      </dgm:t>
    </dgm:pt>
    <dgm:pt modelId="{84FC0023-82A7-4AAB-A44F-FACF6307F331}" type="pres">
      <dgm:prSet presAssocID="{6944DB16-7585-4B1D-90A6-F686460E53F9}" presName="root2" presStyleCnt="0"/>
      <dgm:spPr/>
    </dgm:pt>
    <dgm:pt modelId="{29C203DA-60AC-4A85-B99C-21DF0F497521}" type="pres">
      <dgm:prSet presAssocID="{6944DB16-7585-4B1D-90A6-F686460E53F9}" presName="LevelTwoTextNode" presStyleLbl="node3" presStyleIdx="1" presStyleCnt="6" custLinFactNeighborY="-10723">
        <dgm:presLayoutVars>
          <dgm:chPref val="3"/>
        </dgm:presLayoutVars>
      </dgm:prSet>
      <dgm:spPr/>
      <dgm:t>
        <a:bodyPr/>
        <a:lstStyle/>
        <a:p>
          <a:endParaRPr lang="en-US"/>
        </a:p>
      </dgm:t>
    </dgm:pt>
    <dgm:pt modelId="{C26FF3F7-9578-4C76-8397-08DEB3EE0C29}" type="pres">
      <dgm:prSet presAssocID="{6944DB16-7585-4B1D-90A6-F686460E53F9}" presName="level3hierChild" presStyleCnt="0"/>
      <dgm:spPr/>
    </dgm:pt>
    <dgm:pt modelId="{4D94158C-429E-4165-A132-771F0F3518ED}" type="pres">
      <dgm:prSet presAssocID="{017557DC-7835-4067-A067-D4D4E2B6E90B}" presName="conn2-1" presStyleLbl="parChTrans1D2" presStyleIdx="1" presStyleCnt="4"/>
      <dgm:spPr/>
      <dgm:t>
        <a:bodyPr/>
        <a:lstStyle/>
        <a:p>
          <a:endParaRPr lang="en-US"/>
        </a:p>
      </dgm:t>
    </dgm:pt>
    <dgm:pt modelId="{6CD7AD33-FCC0-4847-AE75-34C5F0A714B7}" type="pres">
      <dgm:prSet presAssocID="{017557DC-7835-4067-A067-D4D4E2B6E90B}" presName="connTx" presStyleLbl="parChTrans1D2" presStyleIdx="1" presStyleCnt="4"/>
      <dgm:spPr/>
      <dgm:t>
        <a:bodyPr/>
        <a:lstStyle/>
        <a:p>
          <a:endParaRPr lang="en-US"/>
        </a:p>
      </dgm:t>
    </dgm:pt>
    <dgm:pt modelId="{10A825E2-F43E-4CBF-BFBE-6CDE46F2025A}" type="pres">
      <dgm:prSet presAssocID="{510EED28-43EB-40CA-A877-D17D74DA72C2}" presName="root2" presStyleCnt="0"/>
      <dgm:spPr/>
    </dgm:pt>
    <dgm:pt modelId="{1754CAF6-7980-41EB-95A9-BAF31B5BBA4C}" type="pres">
      <dgm:prSet presAssocID="{510EED28-43EB-40CA-A877-D17D74DA72C2}" presName="LevelTwoTextNode" presStyleLbl="node2" presStyleIdx="1" presStyleCnt="4" custLinFactNeighborY="-14860">
        <dgm:presLayoutVars>
          <dgm:chPref val="3"/>
        </dgm:presLayoutVars>
      </dgm:prSet>
      <dgm:spPr/>
      <dgm:t>
        <a:bodyPr/>
        <a:lstStyle/>
        <a:p>
          <a:endParaRPr lang="en-US"/>
        </a:p>
      </dgm:t>
    </dgm:pt>
    <dgm:pt modelId="{0197CD99-6EBF-4820-8497-3A10215D5CA1}" type="pres">
      <dgm:prSet presAssocID="{510EED28-43EB-40CA-A877-D17D74DA72C2}" presName="level3hierChild" presStyleCnt="0"/>
      <dgm:spPr/>
    </dgm:pt>
    <dgm:pt modelId="{611119F6-4A75-465D-8E6C-468E9A0A93F5}" type="pres">
      <dgm:prSet presAssocID="{534C88AA-B7C4-41B0-A79F-4F64D05B21C8}" presName="conn2-1" presStyleLbl="parChTrans1D3" presStyleIdx="2" presStyleCnt="6"/>
      <dgm:spPr/>
      <dgm:t>
        <a:bodyPr/>
        <a:lstStyle/>
        <a:p>
          <a:endParaRPr lang="en-US"/>
        </a:p>
      </dgm:t>
    </dgm:pt>
    <dgm:pt modelId="{29262EE5-01C6-4DEB-968E-D2CA6C1E4801}" type="pres">
      <dgm:prSet presAssocID="{534C88AA-B7C4-41B0-A79F-4F64D05B21C8}" presName="connTx" presStyleLbl="parChTrans1D3" presStyleIdx="2" presStyleCnt="6"/>
      <dgm:spPr/>
      <dgm:t>
        <a:bodyPr/>
        <a:lstStyle/>
        <a:p>
          <a:endParaRPr lang="en-US"/>
        </a:p>
      </dgm:t>
    </dgm:pt>
    <dgm:pt modelId="{582F13A8-781C-4321-ABEA-497FD584A236}" type="pres">
      <dgm:prSet presAssocID="{16871FF7-1DB4-4674-B89F-5BA4ED39F8E7}" presName="root2" presStyleCnt="0"/>
      <dgm:spPr/>
    </dgm:pt>
    <dgm:pt modelId="{3C7E0046-BB1C-4F38-B7B9-7B4ADE6279E9}" type="pres">
      <dgm:prSet presAssocID="{16871FF7-1DB4-4674-B89F-5BA4ED39F8E7}" presName="LevelTwoTextNode" presStyleLbl="node3" presStyleIdx="2" presStyleCnt="6" custLinFactNeighborY="-14860">
        <dgm:presLayoutVars>
          <dgm:chPref val="3"/>
        </dgm:presLayoutVars>
      </dgm:prSet>
      <dgm:spPr/>
      <dgm:t>
        <a:bodyPr/>
        <a:lstStyle/>
        <a:p>
          <a:endParaRPr lang="en-US"/>
        </a:p>
      </dgm:t>
    </dgm:pt>
    <dgm:pt modelId="{C66049AC-0748-4D10-8273-C9BF0CD3C201}" type="pres">
      <dgm:prSet presAssocID="{16871FF7-1DB4-4674-B89F-5BA4ED39F8E7}" presName="level3hierChild" presStyleCnt="0"/>
      <dgm:spPr/>
    </dgm:pt>
    <dgm:pt modelId="{79A6F156-F5C8-4A37-B436-844B7A44DA94}" type="pres">
      <dgm:prSet presAssocID="{05305755-D3B9-4BA9-A477-A8982DD98EEE}" presName="conn2-1" presStyleLbl="parChTrans1D3" presStyleIdx="3" presStyleCnt="6"/>
      <dgm:spPr/>
      <dgm:t>
        <a:bodyPr/>
        <a:lstStyle/>
        <a:p>
          <a:endParaRPr lang="en-US"/>
        </a:p>
      </dgm:t>
    </dgm:pt>
    <dgm:pt modelId="{EE1ECC43-325A-4F2A-974A-938E030488CD}" type="pres">
      <dgm:prSet presAssocID="{05305755-D3B9-4BA9-A477-A8982DD98EEE}" presName="connTx" presStyleLbl="parChTrans1D3" presStyleIdx="3" presStyleCnt="6"/>
      <dgm:spPr/>
      <dgm:t>
        <a:bodyPr/>
        <a:lstStyle/>
        <a:p>
          <a:endParaRPr lang="en-US"/>
        </a:p>
      </dgm:t>
    </dgm:pt>
    <dgm:pt modelId="{27D8CA2D-FE0C-4B54-ABA2-BF94283CB58F}" type="pres">
      <dgm:prSet presAssocID="{E6D7284B-2A1D-4119-9628-0ADECD8BC115}" presName="root2" presStyleCnt="0"/>
      <dgm:spPr/>
    </dgm:pt>
    <dgm:pt modelId="{2F09FE4B-468B-4DE1-82F0-7CCC6FB8F0D3}" type="pres">
      <dgm:prSet presAssocID="{E6D7284B-2A1D-4119-9628-0ADECD8BC115}" presName="LevelTwoTextNode" presStyleLbl="node3" presStyleIdx="3" presStyleCnt="6" custLinFactNeighborY="-14860">
        <dgm:presLayoutVars>
          <dgm:chPref val="3"/>
        </dgm:presLayoutVars>
      </dgm:prSet>
      <dgm:spPr/>
      <dgm:t>
        <a:bodyPr/>
        <a:lstStyle/>
        <a:p>
          <a:endParaRPr lang="en-US"/>
        </a:p>
      </dgm:t>
    </dgm:pt>
    <dgm:pt modelId="{23119C3B-C171-49FE-B828-FC9532488A27}" type="pres">
      <dgm:prSet presAssocID="{E6D7284B-2A1D-4119-9628-0ADECD8BC115}" presName="level3hierChild" presStyleCnt="0"/>
      <dgm:spPr/>
    </dgm:pt>
    <dgm:pt modelId="{B70CC749-D584-478D-959F-8ECC63412F53}" type="pres">
      <dgm:prSet presAssocID="{6B972731-AE34-4180-A90D-3921D6F5DC20}" presName="conn2-1" presStyleLbl="parChTrans1D2" presStyleIdx="2" presStyleCnt="4"/>
      <dgm:spPr/>
      <dgm:t>
        <a:bodyPr/>
        <a:lstStyle/>
        <a:p>
          <a:endParaRPr lang="en-US"/>
        </a:p>
      </dgm:t>
    </dgm:pt>
    <dgm:pt modelId="{F2F5253E-B462-4E24-9FED-44C18AC690E5}" type="pres">
      <dgm:prSet presAssocID="{6B972731-AE34-4180-A90D-3921D6F5DC20}" presName="connTx" presStyleLbl="parChTrans1D2" presStyleIdx="2" presStyleCnt="4"/>
      <dgm:spPr/>
      <dgm:t>
        <a:bodyPr/>
        <a:lstStyle/>
        <a:p>
          <a:endParaRPr lang="en-US"/>
        </a:p>
      </dgm:t>
    </dgm:pt>
    <dgm:pt modelId="{09D2C6F3-A8C5-4134-B664-6A0B46150644}" type="pres">
      <dgm:prSet presAssocID="{A995399B-85A7-43AD-81A8-FB9E85E23FE4}" presName="root2" presStyleCnt="0"/>
      <dgm:spPr/>
    </dgm:pt>
    <dgm:pt modelId="{B40F2DD3-91FA-4859-B655-5B64B29350F1}" type="pres">
      <dgm:prSet presAssocID="{A995399B-85A7-43AD-81A8-FB9E85E23FE4}" presName="LevelTwoTextNode" presStyleLbl="node2" presStyleIdx="2" presStyleCnt="4" custLinFactNeighborY="-19270">
        <dgm:presLayoutVars>
          <dgm:chPref val="3"/>
        </dgm:presLayoutVars>
      </dgm:prSet>
      <dgm:spPr/>
      <dgm:t>
        <a:bodyPr/>
        <a:lstStyle/>
        <a:p>
          <a:endParaRPr lang="en-US"/>
        </a:p>
      </dgm:t>
    </dgm:pt>
    <dgm:pt modelId="{7D65F044-825C-4D33-87CC-129A3DD4BB04}" type="pres">
      <dgm:prSet presAssocID="{A995399B-85A7-43AD-81A8-FB9E85E23FE4}" presName="level3hierChild" presStyleCnt="0"/>
      <dgm:spPr/>
    </dgm:pt>
    <dgm:pt modelId="{F1FC7076-913F-45F7-9BB3-1339132775B6}" type="pres">
      <dgm:prSet presAssocID="{2FEB6952-9450-4D40-B9E6-1AABBFB8B4E7}" presName="conn2-1" presStyleLbl="parChTrans1D3" presStyleIdx="4" presStyleCnt="6"/>
      <dgm:spPr/>
      <dgm:t>
        <a:bodyPr/>
        <a:lstStyle/>
        <a:p>
          <a:endParaRPr lang="en-US"/>
        </a:p>
      </dgm:t>
    </dgm:pt>
    <dgm:pt modelId="{0499CF49-43D4-4E49-B73F-FBDD5CD9785A}" type="pres">
      <dgm:prSet presAssocID="{2FEB6952-9450-4D40-B9E6-1AABBFB8B4E7}" presName="connTx" presStyleLbl="parChTrans1D3" presStyleIdx="4" presStyleCnt="6"/>
      <dgm:spPr/>
      <dgm:t>
        <a:bodyPr/>
        <a:lstStyle/>
        <a:p>
          <a:endParaRPr lang="en-US"/>
        </a:p>
      </dgm:t>
    </dgm:pt>
    <dgm:pt modelId="{FA8D10A9-D91B-4B02-BC4C-AF44019684D5}" type="pres">
      <dgm:prSet presAssocID="{52DE9525-4AD4-41C1-9FF5-DA2FDEB67B28}" presName="root2" presStyleCnt="0"/>
      <dgm:spPr/>
    </dgm:pt>
    <dgm:pt modelId="{EF4373EE-1BE9-4348-AC65-11BCAD93833F}" type="pres">
      <dgm:prSet presAssocID="{52DE9525-4AD4-41C1-9FF5-DA2FDEB67B28}" presName="LevelTwoTextNode" presStyleLbl="node3" presStyleIdx="4" presStyleCnt="6" custLinFactNeighborY="-19270">
        <dgm:presLayoutVars>
          <dgm:chPref val="3"/>
        </dgm:presLayoutVars>
      </dgm:prSet>
      <dgm:spPr/>
      <dgm:t>
        <a:bodyPr/>
        <a:lstStyle/>
        <a:p>
          <a:endParaRPr lang="en-US"/>
        </a:p>
      </dgm:t>
    </dgm:pt>
    <dgm:pt modelId="{3AE70281-B429-4CA7-85FB-CC4F61BF2300}" type="pres">
      <dgm:prSet presAssocID="{52DE9525-4AD4-41C1-9FF5-DA2FDEB67B28}" presName="level3hierChild" presStyleCnt="0"/>
      <dgm:spPr/>
    </dgm:pt>
    <dgm:pt modelId="{D8740586-9270-4C8D-91C5-74FABB99E67B}" type="pres">
      <dgm:prSet presAssocID="{6A500261-3576-41EE-8CFD-59F6165F7BD2}" presName="conn2-1" presStyleLbl="parChTrans1D3" presStyleIdx="5" presStyleCnt="6"/>
      <dgm:spPr/>
      <dgm:t>
        <a:bodyPr/>
        <a:lstStyle/>
        <a:p>
          <a:endParaRPr lang="en-US"/>
        </a:p>
      </dgm:t>
    </dgm:pt>
    <dgm:pt modelId="{E0D954F4-7F9A-42A0-8577-E0A60002C907}" type="pres">
      <dgm:prSet presAssocID="{6A500261-3576-41EE-8CFD-59F6165F7BD2}" presName="connTx" presStyleLbl="parChTrans1D3" presStyleIdx="5" presStyleCnt="6"/>
      <dgm:spPr/>
      <dgm:t>
        <a:bodyPr/>
        <a:lstStyle/>
        <a:p>
          <a:endParaRPr lang="en-US"/>
        </a:p>
      </dgm:t>
    </dgm:pt>
    <dgm:pt modelId="{57933074-1DEB-41E0-83A7-472679C8DCE8}" type="pres">
      <dgm:prSet presAssocID="{B40CCBC5-3AB9-4FCC-B8B1-C12E7B1B9865}" presName="root2" presStyleCnt="0"/>
      <dgm:spPr/>
    </dgm:pt>
    <dgm:pt modelId="{41F573C8-C45B-4289-BC70-8365C8751A6F}" type="pres">
      <dgm:prSet presAssocID="{B40CCBC5-3AB9-4FCC-B8B1-C12E7B1B9865}" presName="LevelTwoTextNode" presStyleLbl="node3" presStyleIdx="5" presStyleCnt="6" custLinFactNeighborY="-19270">
        <dgm:presLayoutVars>
          <dgm:chPref val="3"/>
        </dgm:presLayoutVars>
      </dgm:prSet>
      <dgm:spPr/>
      <dgm:t>
        <a:bodyPr/>
        <a:lstStyle/>
        <a:p>
          <a:endParaRPr lang="en-US"/>
        </a:p>
      </dgm:t>
    </dgm:pt>
    <dgm:pt modelId="{B6C9EAE6-734E-4F7A-93EE-B40243F53AD7}" type="pres">
      <dgm:prSet presAssocID="{B40CCBC5-3AB9-4FCC-B8B1-C12E7B1B9865}" presName="level3hierChild" presStyleCnt="0"/>
      <dgm:spPr/>
    </dgm:pt>
    <dgm:pt modelId="{27939450-1A9D-442E-9755-FDE80601574C}" type="pres">
      <dgm:prSet presAssocID="{40202619-4086-47FA-8034-1A07BD727F76}" presName="conn2-1" presStyleLbl="parChTrans1D2" presStyleIdx="3" presStyleCnt="4"/>
      <dgm:spPr/>
      <dgm:t>
        <a:bodyPr/>
        <a:lstStyle/>
        <a:p>
          <a:endParaRPr lang="en-US"/>
        </a:p>
      </dgm:t>
    </dgm:pt>
    <dgm:pt modelId="{41933FB5-A4F6-4F29-B7F0-07DF1F9C7419}" type="pres">
      <dgm:prSet presAssocID="{40202619-4086-47FA-8034-1A07BD727F76}" presName="connTx" presStyleLbl="parChTrans1D2" presStyleIdx="3" presStyleCnt="4"/>
      <dgm:spPr/>
      <dgm:t>
        <a:bodyPr/>
        <a:lstStyle/>
        <a:p>
          <a:endParaRPr lang="en-US"/>
        </a:p>
      </dgm:t>
    </dgm:pt>
    <dgm:pt modelId="{E0CC9FEB-6C28-4B8C-B1C9-D33079284369}" type="pres">
      <dgm:prSet presAssocID="{AF36798B-4393-4F23-96DC-33F3FED4C3EE}" presName="root2" presStyleCnt="0"/>
      <dgm:spPr/>
    </dgm:pt>
    <dgm:pt modelId="{7A9F905B-BF0B-44E0-AF7D-5839602BF2B1}" type="pres">
      <dgm:prSet presAssocID="{AF36798B-4393-4F23-96DC-33F3FED4C3EE}" presName="LevelTwoTextNode" presStyleLbl="node2" presStyleIdx="3" presStyleCnt="4">
        <dgm:presLayoutVars>
          <dgm:chPref val="3"/>
        </dgm:presLayoutVars>
      </dgm:prSet>
      <dgm:spPr/>
      <dgm:t>
        <a:bodyPr/>
        <a:lstStyle/>
        <a:p>
          <a:endParaRPr lang="en-US"/>
        </a:p>
      </dgm:t>
    </dgm:pt>
    <dgm:pt modelId="{AAB5A8D4-B572-4289-89A3-99FD1DF02D70}" type="pres">
      <dgm:prSet presAssocID="{AF36798B-4393-4F23-96DC-33F3FED4C3EE}" presName="level3hierChild" presStyleCnt="0"/>
      <dgm:spPr/>
    </dgm:pt>
  </dgm:ptLst>
  <dgm:cxnLst>
    <dgm:cxn modelId="{B6D332C8-AF72-4694-8F23-36024069FF0E}" type="presOf" srcId="{510EED28-43EB-40CA-A877-D17D74DA72C2}" destId="{1754CAF6-7980-41EB-95A9-BAF31B5BBA4C}" srcOrd="0" destOrd="0" presId="urn:microsoft.com/office/officeart/2008/layout/HorizontalMultiLevelHierarchy"/>
    <dgm:cxn modelId="{C755744E-E407-422A-AF3B-959B71768A2D}" type="presOf" srcId="{40E13C5C-0A1D-43BA-9E55-28F00C6A38E2}" destId="{2AA0F500-C425-439C-AD62-C34D04CE7F42}" srcOrd="1" destOrd="0" presId="urn:microsoft.com/office/officeart/2008/layout/HorizontalMultiLevelHierarchy"/>
    <dgm:cxn modelId="{FC477B17-D982-4F67-930F-BB658EFDE352}" type="presOf" srcId="{05305755-D3B9-4BA9-A477-A8982DD98EEE}" destId="{79A6F156-F5C8-4A37-B436-844B7A44DA94}" srcOrd="0" destOrd="0" presId="urn:microsoft.com/office/officeart/2008/layout/HorizontalMultiLevelHierarchy"/>
    <dgm:cxn modelId="{2C4F1BA4-C2C5-480D-8C8F-37B5ABCACE2C}" type="presOf" srcId="{534C88AA-B7C4-41B0-A79F-4F64D05B21C8}" destId="{611119F6-4A75-465D-8E6C-468E9A0A93F5}" srcOrd="0" destOrd="0" presId="urn:microsoft.com/office/officeart/2008/layout/HorizontalMultiLevelHierarchy"/>
    <dgm:cxn modelId="{EE0DC3CB-EF55-4FE1-8722-05FA0695D9B3}" type="presOf" srcId="{52DE9525-4AD4-41C1-9FF5-DA2FDEB67B28}" destId="{EF4373EE-1BE9-4348-AC65-11BCAD93833F}" srcOrd="0" destOrd="0" presId="urn:microsoft.com/office/officeart/2008/layout/HorizontalMultiLevelHierarchy"/>
    <dgm:cxn modelId="{4C40834B-893C-43EA-A59E-F76403601607}" srcId="{BCEF06A1-BF1C-4AC1-A9D7-31F258E381D6}" destId="{510EED28-43EB-40CA-A877-D17D74DA72C2}" srcOrd="1" destOrd="0" parTransId="{017557DC-7835-4067-A067-D4D4E2B6E90B}" sibTransId="{AEBCA01F-A7D3-488B-99AD-7E4E192CE11A}"/>
    <dgm:cxn modelId="{56C96565-25FF-4496-8A66-8263806F385F}" type="presOf" srcId="{60323591-D387-4D17-AD1E-090DEF915482}" destId="{9E4F6EAB-E301-4BA0-957E-9D60E93570DA}" srcOrd="0" destOrd="0" presId="urn:microsoft.com/office/officeart/2008/layout/HorizontalMultiLevelHierarchy"/>
    <dgm:cxn modelId="{3C992338-AD93-47E7-8F05-9519CB215309}" srcId="{BCEF06A1-BF1C-4AC1-A9D7-31F258E381D6}" destId="{60323591-D387-4D17-AD1E-090DEF915482}" srcOrd="0" destOrd="0" parTransId="{7DA003E0-D7BF-4DC9-8240-5336736ABEF4}" sibTransId="{1BF3A291-9210-4430-8DAB-D43EE00D47FC}"/>
    <dgm:cxn modelId="{C810E42B-B52B-46BA-9940-43B7FFE2FD4E}" type="presOf" srcId="{6B972731-AE34-4180-A90D-3921D6F5DC20}" destId="{F2F5253E-B462-4E24-9FED-44C18AC690E5}" srcOrd="1" destOrd="0" presId="urn:microsoft.com/office/officeart/2008/layout/HorizontalMultiLevelHierarchy"/>
    <dgm:cxn modelId="{554370B8-38B1-492A-87F9-B8A9564EDEF5}" srcId="{A995399B-85A7-43AD-81A8-FB9E85E23FE4}" destId="{B40CCBC5-3AB9-4FCC-B8B1-C12E7B1B9865}" srcOrd="1" destOrd="0" parTransId="{6A500261-3576-41EE-8CFD-59F6165F7BD2}" sibTransId="{07EB5B09-4164-4FAA-98E6-E82A056ED134}"/>
    <dgm:cxn modelId="{FE9EFA08-9649-4D76-9B0F-15F66C3FE7F5}" type="presOf" srcId="{D23B3F62-197C-4FC4-BD6E-DEB33D1B7879}" destId="{89C0BE45-CA1B-4F60-8B07-1A2944990B45}" srcOrd="0" destOrd="0" presId="urn:microsoft.com/office/officeart/2008/layout/HorizontalMultiLevelHierarchy"/>
    <dgm:cxn modelId="{100EEE34-80E9-4774-AB73-4BE6BFF70DEF}" srcId="{BCEF06A1-BF1C-4AC1-A9D7-31F258E381D6}" destId="{AF36798B-4393-4F23-96DC-33F3FED4C3EE}" srcOrd="3" destOrd="0" parTransId="{40202619-4086-47FA-8034-1A07BD727F76}" sibTransId="{F14D469B-89C6-4B62-97E5-5557D03EDE12}"/>
    <dgm:cxn modelId="{73173E8E-A283-4FE4-9C38-E74A9EE558C1}" type="presOf" srcId="{6B972731-AE34-4180-A90D-3921D6F5DC20}" destId="{B70CC749-D584-478D-959F-8ECC63412F53}" srcOrd="0" destOrd="0" presId="urn:microsoft.com/office/officeart/2008/layout/HorizontalMultiLevelHierarchy"/>
    <dgm:cxn modelId="{F8C27C5A-8E40-4B8C-A0ED-1E667E3F3E6F}" type="presOf" srcId="{6A500261-3576-41EE-8CFD-59F6165F7BD2}" destId="{E0D954F4-7F9A-42A0-8577-E0A60002C907}" srcOrd="1" destOrd="0" presId="urn:microsoft.com/office/officeart/2008/layout/HorizontalMultiLevelHierarchy"/>
    <dgm:cxn modelId="{4C414447-141F-40A8-8868-CEC95D18B161}" type="presOf" srcId="{A995399B-85A7-43AD-81A8-FB9E85E23FE4}" destId="{B40F2DD3-91FA-4859-B655-5B64B29350F1}" srcOrd="0" destOrd="0" presId="urn:microsoft.com/office/officeart/2008/layout/HorizontalMultiLevelHierarchy"/>
    <dgm:cxn modelId="{A458E9A5-8175-4B68-9C82-7FEE5918AD7C}" type="presOf" srcId="{7DA003E0-D7BF-4DC9-8240-5336736ABEF4}" destId="{E2733C12-90DA-4201-ACAA-33090CA122B4}" srcOrd="1" destOrd="0" presId="urn:microsoft.com/office/officeart/2008/layout/HorizontalMultiLevelHierarchy"/>
    <dgm:cxn modelId="{9C63A957-D40A-4ADD-A2A9-2519C2823E24}" type="presOf" srcId="{05305755-D3B9-4BA9-A477-A8982DD98EEE}" destId="{EE1ECC43-325A-4F2A-974A-938E030488CD}" srcOrd="1" destOrd="0" presId="urn:microsoft.com/office/officeart/2008/layout/HorizontalMultiLevelHierarchy"/>
    <dgm:cxn modelId="{7E851158-6C41-4EBE-A0DE-644E840C14A2}" type="presOf" srcId="{D1557A62-2760-4774-8CE9-8DC96F8B473E}" destId="{E1CC0B1F-2F6A-4E28-9944-8065BDFAA298}" srcOrd="1" destOrd="0" presId="urn:microsoft.com/office/officeart/2008/layout/HorizontalMultiLevelHierarchy"/>
    <dgm:cxn modelId="{B961EB43-17D9-4029-B13E-C501447AD5D1}" type="presOf" srcId="{7DA003E0-D7BF-4DC9-8240-5336736ABEF4}" destId="{2A7A1B3C-6BBF-4132-BAA3-B71AC9CD6DAC}" srcOrd="0" destOrd="0" presId="urn:microsoft.com/office/officeart/2008/layout/HorizontalMultiLevelHierarchy"/>
    <dgm:cxn modelId="{A46CAF22-5549-45F0-9E09-B395B60EC977}" type="presOf" srcId="{2FEB6952-9450-4D40-B9E6-1AABBFB8B4E7}" destId="{F1FC7076-913F-45F7-9BB3-1339132775B6}" srcOrd="0" destOrd="0" presId="urn:microsoft.com/office/officeart/2008/layout/HorizontalMultiLevelHierarchy"/>
    <dgm:cxn modelId="{3D03398B-B9ED-4D4F-AD98-5A75E9A61E34}" srcId="{A995399B-85A7-43AD-81A8-FB9E85E23FE4}" destId="{52DE9525-4AD4-41C1-9FF5-DA2FDEB67B28}" srcOrd="0" destOrd="0" parTransId="{2FEB6952-9450-4D40-B9E6-1AABBFB8B4E7}" sibTransId="{883F916D-C353-4407-94D4-CF56D8D1419E}"/>
    <dgm:cxn modelId="{E20DE7C9-1B01-4CFC-92F0-9EE58F15D55B}" type="presOf" srcId="{40202619-4086-47FA-8034-1A07BD727F76}" destId="{27939450-1A9D-442E-9755-FDE80601574C}" srcOrd="0" destOrd="0" presId="urn:microsoft.com/office/officeart/2008/layout/HorizontalMultiLevelHierarchy"/>
    <dgm:cxn modelId="{4C040DFA-A2E5-442F-8B4E-0A0CBA6E23AC}" type="presOf" srcId="{6A500261-3576-41EE-8CFD-59F6165F7BD2}" destId="{D8740586-9270-4C8D-91C5-74FABB99E67B}" srcOrd="0" destOrd="0" presId="urn:microsoft.com/office/officeart/2008/layout/HorizontalMultiLevelHierarchy"/>
    <dgm:cxn modelId="{F074BA7B-6D1D-4282-AA82-F8CF92A6059F}" type="presOf" srcId="{E6D7284B-2A1D-4119-9628-0ADECD8BC115}" destId="{2F09FE4B-468B-4DE1-82F0-7CCC6FB8F0D3}" srcOrd="0" destOrd="0" presId="urn:microsoft.com/office/officeart/2008/layout/HorizontalMultiLevelHierarchy"/>
    <dgm:cxn modelId="{42B35DFA-0E3F-484B-9794-830E58FFF6A0}" type="presOf" srcId="{16871FF7-1DB4-4674-B89F-5BA4ED39F8E7}" destId="{3C7E0046-BB1C-4F38-B7B9-7B4ADE6279E9}" srcOrd="0" destOrd="0" presId="urn:microsoft.com/office/officeart/2008/layout/HorizontalMultiLevelHierarchy"/>
    <dgm:cxn modelId="{80925B29-C608-4AE9-8D71-7FE48C6BFA27}" srcId="{60323591-D387-4D17-AD1E-090DEF915482}" destId="{6944DB16-7585-4B1D-90A6-F686460E53F9}" srcOrd="1" destOrd="0" parTransId="{40E13C5C-0A1D-43BA-9E55-28F00C6A38E2}" sibTransId="{466116C5-EFBC-4F80-BD6A-96F77F09FE68}"/>
    <dgm:cxn modelId="{43280247-7E20-448B-91B9-E4D87938C083}" srcId="{9B356D47-66A6-47DF-A281-8504C3E56972}" destId="{BCEF06A1-BF1C-4AC1-A9D7-31F258E381D6}" srcOrd="0" destOrd="0" parTransId="{905860D1-696E-4128-AD26-A2BCEE0B0482}" sibTransId="{42410960-50C4-4116-AD95-F84BB3AE3384}"/>
    <dgm:cxn modelId="{9EF45BCA-5D5F-472D-B56D-A2C9D10AA118}" type="presOf" srcId="{BCEF06A1-BF1C-4AC1-A9D7-31F258E381D6}" destId="{55648391-EEF8-4D62-A79E-2FBACC915AAD}" srcOrd="0" destOrd="0" presId="urn:microsoft.com/office/officeart/2008/layout/HorizontalMultiLevelHierarchy"/>
    <dgm:cxn modelId="{FB37F1B7-D09F-4202-BA5C-64EE765A5564}" type="presOf" srcId="{D1557A62-2760-4774-8CE9-8DC96F8B473E}" destId="{64F3F0B1-220D-450C-BF60-9AB67CA5E677}" srcOrd="0" destOrd="0" presId="urn:microsoft.com/office/officeart/2008/layout/HorizontalMultiLevelHierarchy"/>
    <dgm:cxn modelId="{A21035C7-57A0-4DD9-8C4A-FB2111CAE11A}" srcId="{510EED28-43EB-40CA-A877-D17D74DA72C2}" destId="{E6D7284B-2A1D-4119-9628-0ADECD8BC115}" srcOrd="1" destOrd="0" parTransId="{05305755-D3B9-4BA9-A477-A8982DD98EEE}" sibTransId="{232260EC-F9AF-4E5B-838E-1E753579CC79}"/>
    <dgm:cxn modelId="{05F524DD-D96E-4436-8B63-2D9B72E2B8B2}" type="presOf" srcId="{017557DC-7835-4067-A067-D4D4E2B6E90B}" destId="{4D94158C-429E-4165-A132-771F0F3518ED}" srcOrd="0" destOrd="0" presId="urn:microsoft.com/office/officeart/2008/layout/HorizontalMultiLevelHierarchy"/>
    <dgm:cxn modelId="{FCAA8CF9-5290-4D7B-9C05-4E1D5C12A59C}" type="presOf" srcId="{6944DB16-7585-4B1D-90A6-F686460E53F9}" destId="{29C203DA-60AC-4A85-B99C-21DF0F497521}" srcOrd="0" destOrd="0" presId="urn:microsoft.com/office/officeart/2008/layout/HorizontalMultiLevelHierarchy"/>
    <dgm:cxn modelId="{110249CD-51AF-4316-A645-6B0AFDA906E1}" type="presOf" srcId="{40202619-4086-47FA-8034-1A07BD727F76}" destId="{41933FB5-A4F6-4F29-B7F0-07DF1F9C7419}" srcOrd="1" destOrd="0" presId="urn:microsoft.com/office/officeart/2008/layout/HorizontalMultiLevelHierarchy"/>
    <dgm:cxn modelId="{E34339EE-0552-482C-8B11-CDE98226395B}" type="presOf" srcId="{2FEB6952-9450-4D40-B9E6-1AABBFB8B4E7}" destId="{0499CF49-43D4-4E49-B73F-FBDD5CD9785A}" srcOrd="1" destOrd="0" presId="urn:microsoft.com/office/officeart/2008/layout/HorizontalMultiLevelHierarchy"/>
    <dgm:cxn modelId="{80F6CCFE-1C9C-4144-93B7-CBB4A24BC5AD}" type="presOf" srcId="{9B356D47-66A6-47DF-A281-8504C3E56972}" destId="{482777AE-5916-4C23-8800-38B92A7444AA}" srcOrd="0" destOrd="0" presId="urn:microsoft.com/office/officeart/2008/layout/HorizontalMultiLevelHierarchy"/>
    <dgm:cxn modelId="{8C12853D-18E8-4228-813E-12128B9A1361}" srcId="{60323591-D387-4D17-AD1E-090DEF915482}" destId="{D23B3F62-197C-4FC4-BD6E-DEB33D1B7879}" srcOrd="0" destOrd="0" parTransId="{D1557A62-2760-4774-8CE9-8DC96F8B473E}" sibTransId="{4F7291A8-40D6-49FC-99D0-7CDA97FDDAEC}"/>
    <dgm:cxn modelId="{4C724B4C-08C8-4E51-AD76-A33687503AD7}" type="presOf" srcId="{534C88AA-B7C4-41B0-A79F-4F64D05B21C8}" destId="{29262EE5-01C6-4DEB-968E-D2CA6C1E4801}" srcOrd="1" destOrd="0" presId="urn:microsoft.com/office/officeart/2008/layout/HorizontalMultiLevelHierarchy"/>
    <dgm:cxn modelId="{F1AA11F9-8CF5-4EC5-AA58-542034430B39}" srcId="{BCEF06A1-BF1C-4AC1-A9D7-31F258E381D6}" destId="{A995399B-85A7-43AD-81A8-FB9E85E23FE4}" srcOrd="2" destOrd="0" parTransId="{6B972731-AE34-4180-A90D-3921D6F5DC20}" sibTransId="{AFAC7354-060B-4300-A9D2-125E5C6D7BC9}"/>
    <dgm:cxn modelId="{2D660A02-A6D1-41DD-A64A-122886755093}" srcId="{510EED28-43EB-40CA-A877-D17D74DA72C2}" destId="{16871FF7-1DB4-4674-B89F-5BA4ED39F8E7}" srcOrd="0" destOrd="0" parTransId="{534C88AA-B7C4-41B0-A79F-4F64D05B21C8}" sibTransId="{AB7A3904-1281-4976-9D1E-95A1FDE6A400}"/>
    <dgm:cxn modelId="{A95A9A5B-8714-4EB2-A164-0846D1C156B0}" type="presOf" srcId="{017557DC-7835-4067-A067-D4D4E2B6E90B}" destId="{6CD7AD33-FCC0-4847-AE75-34C5F0A714B7}" srcOrd="1" destOrd="0" presId="urn:microsoft.com/office/officeart/2008/layout/HorizontalMultiLevelHierarchy"/>
    <dgm:cxn modelId="{5B9F03B4-58A2-4095-A2F1-5D1E9F301B4E}" type="presOf" srcId="{AF36798B-4393-4F23-96DC-33F3FED4C3EE}" destId="{7A9F905B-BF0B-44E0-AF7D-5839602BF2B1}" srcOrd="0" destOrd="0" presId="urn:microsoft.com/office/officeart/2008/layout/HorizontalMultiLevelHierarchy"/>
    <dgm:cxn modelId="{B7519446-B1E3-45A5-80FC-530FA7D83C3C}" type="presOf" srcId="{40E13C5C-0A1D-43BA-9E55-28F00C6A38E2}" destId="{D3996C7D-9651-46DC-9A0C-EE833071B4DA}" srcOrd="0" destOrd="0" presId="urn:microsoft.com/office/officeart/2008/layout/HorizontalMultiLevelHierarchy"/>
    <dgm:cxn modelId="{10458F39-771A-448E-9E58-AF6F6D51E010}" type="presOf" srcId="{B40CCBC5-3AB9-4FCC-B8B1-C12E7B1B9865}" destId="{41F573C8-C45B-4289-BC70-8365C8751A6F}" srcOrd="0" destOrd="0" presId="urn:microsoft.com/office/officeart/2008/layout/HorizontalMultiLevelHierarchy"/>
    <dgm:cxn modelId="{9C1A8B6F-4D64-4691-8268-53FCFDDE4658}" type="presParOf" srcId="{482777AE-5916-4C23-8800-38B92A7444AA}" destId="{7F76A885-E4DE-4D94-B89B-0EE8CFA183D9}" srcOrd="0" destOrd="0" presId="urn:microsoft.com/office/officeart/2008/layout/HorizontalMultiLevelHierarchy"/>
    <dgm:cxn modelId="{CEEB7850-8E2D-46B0-98B8-623A3A3D471C}" type="presParOf" srcId="{7F76A885-E4DE-4D94-B89B-0EE8CFA183D9}" destId="{55648391-EEF8-4D62-A79E-2FBACC915AAD}" srcOrd="0" destOrd="0" presId="urn:microsoft.com/office/officeart/2008/layout/HorizontalMultiLevelHierarchy"/>
    <dgm:cxn modelId="{AB049FA3-3D7F-4F88-B784-B04A071D74ED}" type="presParOf" srcId="{7F76A885-E4DE-4D94-B89B-0EE8CFA183D9}" destId="{AE921CB5-F879-42B8-8C5D-35769ECBACF6}" srcOrd="1" destOrd="0" presId="urn:microsoft.com/office/officeart/2008/layout/HorizontalMultiLevelHierarchy"/>
    <dgm:cxn modelId="{A2DAD93E-9ACE-49AB-AB07-A60C54976D86}" type="presParOf" srcId="{AE921CB5-F879-42B8-8C5D-35769ECBACF6}" destId="{2A7A1B3C-6BBF-4132-BAA3-B71AC9CD6DAC}" srcOrd="0" destOrd="0" presId="urn:microsoft.com/office/officeart/2008/layout/HorizontalMultiLevelHierarchy"/>
    <dgm:cxn modelId="{F49C5ADC-6666-494D-A886-978B68045B73}" type="presParOf" srcId="{2A7A1B3C-6BBF-4132-BAA3-B71AC9CD6DAC}" destId="{E2733C12-90DA-4201-ACAA-33090CA122B4}" srcOrd="0" destOrd="0" presId="urn:microsoft.com/office/officeart/2008/layout/HorizontalMultiLevelHierarchy"/>
    <dgm:cxn modelId="{EA74C128-3A10-4EFE-A020-6536A4782D2E}" type="presParOf" srcId="{AE921CB5-F879-42B8-8C5D-35769ECBACF6}" destId="{C70FA5AA-590E-48C8-9132-6B9F58E2814A}" srcOrd="1" destOrd="0" presId="urn:microsoft.com/office/officeart/2008/layout/HorizontalMultiLevelHierarchy"/>
    <dgm:cxn modelId="{D2684BB9-B9DC-4CA1-A9A9-9F5388ED0492}" type="presParOf" srcId="{C70FA5AA-590E-48C8-9132-6B9F58E2814A}" destId="{9E4F6EAB-E301-4BA0-957E-9D60E93570DA}" srcOrd="0" destOrd="0" presId="urn:microsoft.com/office/officeart/2008/layout/HorizontalMultiLevelHierarchy"/>
    <dgm:cxn modelId="{C964120D-B672-46B2-A7AC-89E7A69E30FC}" type="presParOf" srcId="{C70FA5AA-590E-48C8-9132-6B9F58E2814A}" destId="{F8F60AD2-AD0E-4466-9252-7A90E761EC9D}" srcOrd="1" destOrd="0" presId="urn:microsoft.com/office/officeart/2008/layout/HorizontalMultiLevelHierarchy"/>
    <dgm:cxn modelId="{21FD084E-48F4-48D0-A41A-6ED33622E55A}" type="presParOf" srcId="{F8F60AD2-AD0E-4466-9252-7A90E761EC9D}" destId="{64F3F0B1-220D-450C-BF60-9AB67CA5E677}" srcOrd="0" destOrd="0" presId="urn:microsoft.com/office/officeart/2008/layout/HorizontalMultiLevelHierarchy"/>
    <dgm:cxn modelId="{58BFF908-8E2A-44B7-B000-94EC811A93AA}" type="presParOf" srcId="{64F3F0B1-220D-450C-BF60-9AB67CA5E677}" destId="{E1CC0B1F-2F6A-4E28-9944-8065BDFAA298}" srcOrd="0" destOrd="0" presId="urn:microsoft.com/office/officeart/2008/layout/HorizontalMultiLevelHierarchy"/>
    <dgm:cxn modelId="{93A1301E-D220-46B5-8411-043B240B3DAC}" type="presParOf" srcId="{F8F60AD2-AD0E-4466-9252-7A90E761EC9D}" destId="{C1537B64-8082-43D3-9F7F-147B0EBA93C0}" srcOrd="1" destOrd="0" presId="urn:microsoft.com/office/officeart/2008/layout/HorizontalMultiLevelHierarchy"/>
    <dgm:cxn modelId="{869E8FED-D8E6-45B8-8243-8A774DA4D36B}" type="presParOf" srcId="{C1537B64-8082-43D3-9F7F-147B0EBA93C0}" destId="{89C0BE45-CA1B-4F60-8B07-1A2944990B45}" srcOrd="0" destOrd="0" presId="urn:microsoft.com/office/officeart/2008/layout/HorizontalMultiLevelHierarchy"/>
    <dgm:cxn modelId="{7669A9E3-2B91-47F0-8489-3C48FD8662B1}" type="presParOf" srcId="{C1537B64-8082-43D3-9F7F-147B0EBA93C0}" destId="{9CE6CC67-5AFD-4E9A-ADCA-BF53D0F008D0}" srcOrd="1" destOrd="0" presId="urn:microsoft.com/office/officeart/2008/layout/HorizontalMultiLevelHierarchy"/>
    <dgm:cxn modelId="{E84ECFB3-7103-4FA6-9063-71DE1BDD42A1}" type="presParOf" srcId="{F8F60AD2-AD0E-4466-9252-7A90E761EC9D}" destId="{D3996C7D-9651-46DC-9A0C-EE833071B4DA}" srcOrd="2" destOrd="0" presId="urn:microsoft.com/office/officeart/2008/layout/HorizontalMultiLevelHierarchy"/>
    <dgm:cxn modelId="{915C5F61-4DDC-4411-B0C4-EF8DBF737FEA}" type="presParOf" srcId="{D3996C7D-9651-46DC-9A0C-EE833071B4DA}" destId="{2AA0F500-C425-439C-AD62-C34D04CE7F42}" srcOrd="0" destOrd="0" presId="urn:microsoft.com/office/officeart/2008/layout/HorizontalMultiLevelHierarchy"/>
    <dgm:cxn modelId="{BEF2DC11-BE7B-493F-B13A-0B5396A0041F}" type="presParOf" srcId="{F8F60AD2-AD0E-4466-9252-7A90E761EC9D}" destId="{84FC0023-82A7-4AAB-A44F-FACF6307F331}" srcOrd="3" destOrd="0" presId="urn:microsoft.com/office/officeart/2008/layout/HorizontalMultiLevelHierarchy"/>
    <dgm:cxn modelId="{D86BF1A0-EC52-445A-96FF-BCEFB52373DC}" type="presParOf" srcId="{84FC0023-82A7-4AAB-A44F-FACF6307F331}" destId="{29C203DA-60AC-4A85-B99C-21DF0F497521}" srcOrd="0" destOrd="0" presId="urn:microsoft.com/office/officeart/2008/layout/HorizontalMultiLevelHierarchy"/>
    <dgm:cxn modelId="{B940C9BB-738E-49EE-A399-8FEE019C82F5}" type="presParOf" srcId="{84FC0023-82A7-4AAB-A44F-FACF6307F331}" destId="{C26FF3F7-9578-4C76-8397-08DEB3EE0C29}" srcOrd="1" destOrd="0" presId="urn:microsoft.com/office/officeart/2008/layout/HorizontalMultiLevelHierarchy"/>
    <dgm:cxn modelId="{63E6050B-1860-4156-BF6B-909965846C0F}" type="presParOf" srcId="{AE921CB5-F879-42B8-8C5D-35769ECBACF6}" destId="{4D94158C-429E-4165-A132-771F0F3518ED}" srcOrd="2" destOrd="0" presId="urn:microsoft.com/office/officeart/2008/layout/HorizontalMultiLevelHierarchy"/>
    <dgm:cxn modelId="{112B06D4-E437-4DEC-8BCD-3AAAECBB3ECA}" type="presParOf" srcId="{4D94158C-429E-4165-A132-771F0F3518ED}" destId="{6CD7AD33-FCC0-4847-AE75-34C5F0A714B7}" srcOrd="0" destOrd="0" presId="urn:microsoft.com/office/officeart/2008/layout/HorizontalMultiLevelHierarchy"/>
    <dgm:cxn modelId="{23557861-57A1-4485-B216-9EEAECF60791}" type="presParOf" srcId="{AE921CB5-F879-42B8-8C5D-35769ECBACF6}" destId="{10A825E2-F43E-4CBF-BFBE-6CDE46F2025A}" srcOrd="3" destOrd="0" presId="urn:microsoft.com/office/officeart/2008/layout/HorizontalMultiLevelHierarchy"/>
    <dgm:cxn modelId="{B199ECBA-CFE4-48A9-B546-E959B14DAA17}" type="presParOf" srcId="{10A825E2-F43E-4CBF-BFBE-6CDE46F2025A}" destId="{1754CAF6-7980-41EB-95A9-BAF31B5BBA4C}" srcOrd="0" destOrd="0" presId="urn:microsoft.com/office/officeart/2008/layout/HorizontalMultiLevelHierarchy"/>
    <dgm:cxn modelId="{4443FFA5-C115-4E30-8D98-350BE5430D69}" type="presParOf" srcId="{10A825E2-F43E-4CBF-BFBE-6CDE46F2025A}" destId="{0197CD99-6EBF-4820-8497-3A10215D5CA1}" srcOrd="1" destOrd="0" presId="urn:microsoft.com/office/officeart/2008/layout/HorizontalMultiLevelHierarchy"/>
    <dgm:cxn modelId="{C48B33DB-9B86-4EF9-B325-C8EE645B5645}" type="presParOf" srcId="{0197CD99-6EBF-4820-8497-3A10215D5CA1}" destId="{611119F6-4A75-465D-8E6C-468E9A0A93F5}" srcOrd="0" destOrd="0" presId="urn:microsoft.com/office/officeart/2008/layout/HorizontalMultiLevelHierarchy"/>
    <dgm:cxn modelId="{993E1C9E-B009-474E-98BD-F629B3A3E0DD}" type="presParOf" srcId="{611119F6-4A75-465D-8E6C-468E9A0A93F5}" destId="{29262EE5-01C6-4DEB-968E-D2CA6C1E4801}" srcOrd="0" destOrd="0" presId="urn:microsoft.com/office/officeart/2008/layout/HorizontalMultiLevelHierarchy"/>
    <dgm:cxn modelId="{98ADBDDE-FA57-4BA0-94F2-DD0DA9B915CA}" type="presParOf" srcId="{0197CD99-6EBF-4820-8497-3A10215D5CA1}" destId="{582F13A8-781C-4321-ABEA-497FD584A236}" srcOrd="1" destOrd="0" presId="urn:microsoft.com/office/officeart/2008/layout/HorizontalMultiLevelHierarchy"/>
    <dgm:cxn modelId="{625A0D02-370D-4B35-A6D3-3FFB497CAB17}" type="presParOf" srcId="{582F13A8-781C-4321-ABEA-497FD584A236}" destId="{3C7E0046-BB1C-4F38-B7B9-7B4ADE6279E9}" srcOrd="0" destOrd="0" presId="urn:microsoft.com/office/officeart/2008/layout/HorizontalMultiLevelHierarchy"/>
    <dgm:cxn modelId="{B4B50D27-1EC6-4A5E-AF86-3D5F6303A7FE}" type="presParOf" srcId="{582F13A8-781C-4321-ABEA-497FD584A236}" destId="{C66049AC-0748-4D10-8273-C9BF0CD3C201}" srcOrd="1" destOrd="0" presId="urn:microsoft.com/office/officeart/2008/layout/HorizontalMultiLevelHierarchy"/>
    <dgm:cxn modelId="{B038566F-19AB-40C7-86CC-333C2D957F6E}" type="presParOf" srcId="{0197CD99-6EBF-4820-8497-3A10215D5CA1}" destId="{79A6F156-F5C8-4A37-B436-844B7A44DA94}" srcOrd="2" destOrd="0" presId="urn:microsoft.com/office/officeart/2008/layout/HorizontalMultiLevelHierarchy"/>
    <dgm:cxn modelId="{9C279C1E-4073-4BE9-8D03-7421E8DB6B15}" type="presParOf" srcId="{79A6F156-F5C8-4A37-B436-844B7A44DA94}" destId="{EE1ECC43-325A-4F2A-974A-938E030488CD}" srcOrd="0" destOrd="0" presId="urn:microsoft.com/office/officeart/2008/layout/HorizontalMultiLevelHierarchy"/>
    <dgm:cxn modelId="{95EE119C-A38B-4D66-89E4-F148B8471CB5}" type="presParOf" srcId="{0197CD99-6EBF-4820-8497-3A10215D5CA1}" destId="{27D8CA2D-FE0C-4B54-ABA2-BF94283CB58F}" srcOrd="3" destOrd="0" presId="urn:microsoft.com/office/officeart/2008/layout/HorizontalMultiLevelHierarchy"/>
    <dgm:cxn modelId="{5EC4F4D0-F43F-4350-9363-4E7988ACAA66}" type="presParOf" srcId="{27D8CA2D-FE0C-4B54-ABA2-BF94283CB58F}" destId="{2F09FE4B-468B-4DE1-82F0-7CCC6FB8F0D3}" srcOrd="0" destOrd="0" presId="urn:microsoft.com/office/officeart/2008/layout/HorizontalMultiLevelHierarchy"/>
    <dgm:cxn modelId="{37336DFB-83ED-4FE8-B3DF-EE2644BA271E}" type="presParOf" srcId="{27D8CA2D-FE0C-4B54-ABA2-BF94283CB58F}" destId="{23119C3B-C171-49FE-B828-FC9532488A27}" srcOrd="1" destOrd="0" presId="urn:microsoft.com/office/officeart/2008/layout/HorizontalMultiLevelHierarchy"/>
    <dgm:cxn modelId="{B76F31BE-5F6C-4A8E-9109-5A787BE2348F}" type="presParOf" srcId="{AE921CB5-F879-42B8-8C5D-35769ECBACF6}" destId="{B70CC749-D584-478D-959F-8ECC63412F53}" srcOrd="4" destOrd="0" presId="urn:microsoft.com/office/officeart/2008/layout/HorizontalMultiLevelHierarchy"/>
    <dgm:cxn modelId="{1FB6E97B-3EA8-4D77-BE5B-CF718F2CAF85}" type="presParOf" srcId="{B70CC749-D584-478D-959F-8ECC63412F53}" destId="{F2F5253E-B462-4E24-9FED-44C18AC690E5}" srcOrd="0" destOrd="0" presId="urn:microsoft.com/office/officeart/2008/layout/HorizontalMultiLevelHierarchy"/>
    <dgm:cxn modelId="{6364D7C8-F75B-424E-AAD3-8019FB37FFD1}" type="presParOf" srcId="{AE921CB5-F879-42B8-8C5D-35769ECBACF6}" destId="{09D2C6F3-A8C5-4134-B664-6A0B46150644}" srcOrd="5" destOrd="0" presId="urn:microsoft.com/office/officeart/2008/layout/HorizontalMultiLevelHierarchy"/>
    <dgm:cxn modelId="{3E93EA68-F75B-487F-BA20-E7E62EF2B690}" type="presParOf" srcId="{09D2C6F3-A8C5-4134-B664-6A0B46150644}" destId="{B40F2DD3-91FA-4859-B655-5B64B29350F1}" srcOrd="0" destOrd="0" presId="urn:microsoft.com/office/officeart/2008/layout/HorizontalMultiLevelHierarchy"/>
    <dgm:cxn modelId="{FBD66605-3B62-4703-9E13-A4507A2CE17C}" type="presParOf" srcId="{09D2C6F3-A8C5-4134-B664-6A0B46150644}" destId="{7D65F044-825C-4D33-87CC-129A3DD4BB04}" srcOrd="1" destOrd="0" presId="urn:microsoft.com/office/officeart/2008/layout/HorizontalMultiLevelHierarchy"/>
    <dgm:cxn modelId="{90050590-9D34-43EB-82CB-28E37198BE50}" type="presParOf" srcId="{7D65F044-825C-4D33-87CC-129A3DD4BB04}" destId="{F1FC7076-913F-45F7-9BB3-1339132775B6}" srcOrd="0" destOrd="0" presId="urn:microsoft.com/office/officeart/2008/layout/HorizontalMultiLevelHierarchy"/>
    <dgm:cxn modelId="{16F4F932-5732-4152-9C5D-4539F635CFC9}" type="presParOf" srcId="{F1FC7076-913F-45F7-9BB3-1339132775B6}" destId="{0499CF49-43D4-4E49-B73F-FBDD5CD9785A}" srcOrd="0" destOrd="0" presId="urn:microsoft.com/office/officeart/2008/layout/HorizontalMultiLevelHierarchy"/>
    <dgm:cxn modelId="{2C8020F1-52D7-4F10-BECA-84920C222168}" type="presParOf" srcId="{7D65F044-825C-4D33-87CC-129A3DD4BB04}" destId="{FA8D10A9-D91B-4B02-BC4C-AF44019684D5}" srcOrd="1" destOrd="0" presId="urn:microsoft.com/office/officeart/2008/layout/HorizontalMultiLevelHierarchy"/>
    <dgm:cxn modelId="{A6B7C75E-66E6-453F-8E57-79C526976BA9}" type="presParOf" srcId="{FA8D10A9-D91B-4B02-BC4C-AF44019684D5}" destId="{EF4373EE-1BE9-4348-AC65-11BCAD93833F}" srcOrd="0" destOrd="0" presId="urn:microsoft.com/office/officeart/2008/layout/HorizontalMultiLevelHierarchy"/>
    <dgm:cxn modelId="{7951B949-50DA-44BB-873D-ADF85B47F461}" type="presParOf" srcId="{FA8D10A9-D91B-4B02-BC4C-AF44019684D5}" destId="{3AE70281-B429-4CA7-85FB-CC4F61BF2300}" srcOrd="1" destOrd="0" presId="urn:microsoft.com/office/officeart/2008/layout/HorizontalMultiLevelHierarchy"/>
    <dgm:cxn modelId="{538ABC3C-ACFB-49E6-A98F-15EB837970C3}" type="presParOf" srcId="{7D65F044-825C-4D33-87CC-129A3DD4BB04}" destId="{D8740586-9270-4C8D-91C5-74FABB99E67B}" srcOrd="2" destOrd="0" presId="urn:microsoft.com/office/officeart/2008/layout/HorizontalMultiLevelHierarchy"/>
    <dgm:cxn modelId="{AD39BC53-E715-40FF-8C59-480F1C2906AD}" type="presParOf" srcId="{D8740586-9270-4C8D-91C5-74FABB99E67B}" destId="{E0D954F4-7F9A-42A0-8577-E0A60002C907}" srcOrd="0" destOrd="0" presId="urn:microsoft.com/office/officeart/2008/layout/HorizontalMultiLevelHierarchy"/>
    <dgm:cxn modelId="{4A0F6691-DBDA-436D-B613-048E8E845EA4}" type="presParOf" srcId="{7D65F044-825C-4D33-87CC-129A3DD4BB04}" destId="{57933074-1DEB-41E0-83A7-472679C8DCE8}" srcOrd="3" destOrd="0" presId="urn:microsoft.com/office/officeart/2008/layout/HorizontalMultiLevelHierarchy"/>
    <dgm:cxn modelId="{6B8BAD68-C11E-4CDA-9A1E-79B0C5D96945}" type="presParOf" srcId="{57933074-1DEB-41E0-83A7-472679C8DCE8}" destId="{41F573C8-C45B-4289-BC70-8365C8751A6F}" srcOrd="0" destOrd="0" presId="urn:microsoft.com/office/officeart/2008/layout/HorizontalMultiLevelHierarchy"/>
    <dgm:cxn modelId="{3CC5FA76-5B3C-4BA7-9944-653F52A26C27}" type="presParOf" srcId="{57933074-1DEB-41E0-83A7-472679C8DCE8}" destId="{B6C9EAE6-734E-4F7A-93EE-B40243F53AD7}" srcOrd="1" destOrd="0" presId="urn:microsoft.com/office/officeart/2008/layout/HorizontalMultiLevelHierarchy"/>
    <dgm:cxn modelId="{D3536002-B5D8-4581-AB56-7E07EFBD3693}" type="presParOf" srcId="{AE921CB5-F879-42B8-8C5D-35769ECBACF6}" destId="{27939450-1A9D-442E-9755-FDE80601574C}" srcOrd="6" destOrd="0" presId="urn:microsoft.com/office/officeart/2008/layout/HorizontalMultiLevelHierarchy"/>
    <dgm:cxn modelId="{57B8EA22-064C-46B5-B659-8237A2D9E86D}" type="presParOf" srcId="{27939450-1A9D-442E-9755-FDE80601574C}" destId="{41933FB5-A4F6-4F29-B7F0-07DF1F9C7419}" srcOrd="0" destOrd="0" presId="urn:microsoft.com/office/officeart/2008/layout/HorizontalMultiLevelHierarchy"/>
    <dgm:cxn modelId="{1E4CA071-00F5-4E27-8B1A-DE3C76AD46A4}" type="presParOf" srcId="{AE921CB5-F879-42B8-8C5D-35769ECBACF6}" destId="{E0CC9FEB-6C28-4B8C-B1C9-D33079284369}" srcOrd="7" destOrd="0" presId="urn:microsoft.com/office/officeart/2008/layout/HorizontalMultiLevelHierarchy"/>
    <dgm:cxn modelId="{EF8DDAA6-20DD-4F2A-9D0A-FC00A4B8E6EF}" type="presParOf" srcId="{E0CC9FEB-6C28-4B8C-B1C9-D33079284369}" destId="{7A9F905B-BF0B-44E0-AF7D-5839602BF2B1}" srcOrd="0" destOrd="0" presId="urn:microsoft.com/office/officeart/2008/layout/HorizontalMultiLevelHierarchy"/>
    <dgm:cxn modelId="{F781F64B-2725-430E-9790-4D46F5962BDB}" type="presParOf" srcId="{E0CC9FEB-6C28-4B8C-B1C9-D33079284369}" destId="{AAB5A8D4-B572-4289-89A3-99FD1DF02D7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732AB8-87A6-455A-BC45-79213F3D5107}">
      <dsp:nvSpPr>
        <dsp:cNvPr id="0" name=""/>
        <dsp:cNvSpPr/>
      </dsp:nvSpPr>
      <dsp:spPr>
        <a:xfrm>
          <a:off x="0" y="1924272"/>
          <a:ext cx="1679987" cy="1446804"/>
        </a:xfrm>
        <a:prstGeom prst="roundRect">
          <a:avLst>
            <a:gd name="adj" fmla="val 10000"/>
          </a:avLst>
        </a:prstGeom>
        <a:solidFill>
          <a:srgbClr val="00206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Trump 2.0</a:t>
          </a:r>
        </a:p>
      </dsp:txBody>
      <dsp:txXfrm>
        <a:off x="42375" y="1966647"/>
        <a:ext cx="1595237" cy="1362054"/>
      </dsp:txXfrm>
    </dsp:sp>
    <dsp:sp modelId="{84A0FC85-1D0B-4F00-8DDA-ABE909C38EB8}">
      <dsp:nvSpPr>
        <dsp:cNvPr id="0" name=""/>
        <dsp:cNvSpPr/>
      </dsp:nvSpPr>
      <dsp:spPr>
        <a:xfrm rot="16680588">
          <a:off x="738738" y="1551389"/>
          <a:ext cx="2187278" cy="26630"/>
        </a:xfrm>
        <a:custGeom>
          <a:avLst/>
          <a:gdLst/>
          <a:ahLst/>
          <a:cxnLst/>
          <a:rect l="0" t="0" r="0" b="0"/>
          <a:pathLst>
            <a:path>
              <a:moveTo>
                <a:pt x="0" y="13315"/>
              </a:moveTo>
              <a:lnTo>
                <a:pt x="2187278" y="13315"/>
              </a:lnTo>
            </a:path>
          </a:pathLst>
        </a:custGeom>
        <a:noFill/>
        <a:ln w="12700" cap="sq"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1777695" y="1510022"/>
        <a:ext cx="109363" cy="109363"/>
      </dsp:txXfrm>
    </dsp:sp>
    <dsp:sp modelId="{0435728C-3777-43C8-90F4-B07D74A21E53}">
      <dsp:nvSpPr>
        <dsp:cNvPr id="0" name=""/>
        <dsp:cNvSpPr/>
      </dsp:nvSpPr>
      <dsp:spPr>
        <a:xfrm>
          <a:off x="1984767" y="61737"/>
          <a:ext cx="1679987" cy="839993"/>
        </a:xfrm>
        <a:prstGeom prst="roundRect">
          <a:avLst>
            <a:gd name="adj" fmla="val 10000"/>
          </a:avLst>
        </a:prstGeom>
        <a:solidFill>
          <a:srgbClr val="FF990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Trade (Tariffs)</a:t>
          </a:r>
        </a:p>
      </dsp:txBody>
      <dsp:txXfrm>
        <a:off x="2009370" y="86340"/>
        <a:ext cx="1630781" cy="790787"/>
      </dsp:txXfrm>
    </dsp:sp>
    <dsp:sp modelId="{7C80F808-E2CB-47AF-A86B-FFBED6C794AA}">
      <dsp:nvSpPr>
        <dsp:cNvPr id="0" name=""/>
        <dsp:cNvSpPr/>
      </dsp:nvSpPr>
      <dsp:spPr>
        <a:xfrm rot="21594752">
          <a:off x="3664754" y="468028"/>
          <a:ext cx="511707" cy="26630"/>
        </a:xfrm>
        <a:custGeom>
          <a:avLst/>
          <a:gdLst/>
          <a:ahLst/>
          <a:cxnLst/>
          <a:rect l="0" t="0" r="0" b="0"/>
          <a:pathLst>
            <a:path>
              <a:moveTo>
                <a:pt x="0" y="13315"/>
              </a:moveTo>
              <a:lnTo>
                <a:pt x="511707" y="13315"/>
              </a:lnTo>
            </a:path>
          </a:pathLst>
        </a:custGeom>
        <a:noFill/>
        <a:ln w="12700" cap="sq"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07815" y="468551"/>
        <a:ext cx="25585" cy="25585"/>
      </dsp:txXfrm>
    </dsp:sp>
    <dsp:sp modelId="{714BE149-A002-4691-A121-24942E8B3CF9}">
      <dsp:nvSpPr>
        <dsp:cNvPr id="0" name=""/>
        <dsp:cNvSpPr/>
      </dsp:nvSpPr>
      <dsp:spPr>
        <a:xfrm>
          <a:off x="4176462" y="60956"/>
          <a:ext cx="1679987" cy="839993"/>
        </a:xfrm>
        <a:prstGeom prst="roundRect">
          <a:avLst>
            <a:gd name="adj" fmla="val 10000"/>
          </a:avLst>
        </a:prstGeom>
        <a:solidFill>
          <a:srgbClr val="FF000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Impose Higher China/wider Tariffs!</a:t>
          </a:r>
        </a:p>
      </dsp:txBody>
      <dsp:txXfrm>
        <a:off x="4201065" y="85559"/>
        <a:ext cx="1630781" cy="790787"/>
      </dsp:txXfrm>
    </dsp:sp>
    <dsp:sp modelId="{BDD24580-61AE-43EF-9DB8-30D4FC170E30}">
      <dsp:nvSpPr>
        <dsp:cNvPr id="0" name=""/>
        <dsp:cNvSpPr/>
      </dsp:nvSpPr>
      <dsp:spPr>
        <a:xfrm rot="3710939">
          <a:off x="1509377" y="2919150"/>
          <a:ext cx="645999" cy="26630"/>
        </a:xfrm>
        <a:custGeom>
          <a:avLst/>
          <a:gdLst/>
          <a:ahLst/>
          <a:cxnLst/>
          <a:rect l="0" t="0" r="0" b="0"/>
          <a:pathLst>
            <a:path>
              <a:moveTo>
                <a:pt x="0" y="13315"/>
              </a:moveTo>
              <a:lnTo>
                <a:pt x="645999" y="13315"/>
              </a:lnTo>
            </a:path>
          </a:pathLst>
        </a:custGeom>
        <a:noFill/>
        <a:ln w="12700" cap="sq"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16227" y="2916316"/>
        <a:ext cx="32299" cy="32299"/>
      </dsp:txXfrm>
    </dsp:sp>
    <dsp:sp modelId="{712E2E82-493B-4ACE-8FC4-282F54BD5CA5}">
      <dsp:nvSpPr>
        <dsp:cNvPr id="0" name=""/>
        <dsp:cNvSpPr/>
      </dsp:nvSpPr>
      <dsp:spPr>
        <a:xfrm>
          <a:off x="1984767" y="2797260"/>
          <a:ext cx="1679987" cy="839993"/>
        </a:xfrm>
        <a:prstGeom prst="roundRect">
          <a:avLst>
            <a:gd name="adj" fmla="val 10000"/>
          </a:avLst>
        </a:prstGeom>
        <a:solidFill>
          <a:schemeClr val="tx1"/>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Energy/Oil</a:t>
          </a:r>
        </a:p>
      </dsp:txBody>
      <dsp:txXfrm>
        <a:off x="2009370" y="2821863"/>
        <a:ext cx="1630781" cy="790787"/>
      </dsp:txXfrm>
    </dsp:sp>
    <dsp:sp modelId="{E57DCDD9-10CB-4E1A-A804-4A00DDB310F1}">
      <dsp:nvSpPr>
        <dsp:cNvPr id="0" name=""/>
        <dsp:cNvSpPr/>
      </dsp:nvSpPr>
      <dsp:spPr>
        <a:xfrm rot="12666">
          <a:off x="3664753" y="3204840"/>
          <a:ext cx="487905" cy="26630"/>
        </a:xfrm>
        <a:custGeom>
          <a:avLst/>
          <a:gdLst/>
          <a:ahLst/>
          <a:cxnLst/>
          <a:rect l="0" t="0" r="0" b="0"/>
          <a:pathLst>
            <a:path>
              <a:moveTo>
                <a:pt x="0" y="13315"/>
              </a:moveTo>
              <a:lnTo>
                <a:pt x="487905" y="13315"/>
              </a:lnTo>
            </a:path>
          </a:pathLst>
        </a:custGeom>
        <a:noFill/>
        <a:ln w="12700" cap="sq"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96508" y="3205958"/>
        <a:ext cx="24395" cy="24395"/>
      </dsp:txXfrm>
    </dsp:sp>
    <dsp:sp modelId="{BAA335FF-1E8C-4C1C-96AF-C5FB7D76650A}">
      <dsp:nvSpPr>
        <dsp:cNvPr id="0" name=""/>
        <dsp:cNvSpPr/>
      </dsp:nvSpPr>
      <dsp:spPr>
        <a:xfrm>
          <a:off x="4152656" y="2799058"/>
          <a:ext cx="1679987" cy="839993"/>
        </a:xfrm>
        <a:prstGeom prst="roundRect">
          <a:avLst>
            <a:gd name="adj" fmla="val 10000"/>
          </a:avLst>
        </a:prstGeom>
        <a:solidFill>
          <a:schemeClr val="accent3">
            <a:lumMod val="5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Remove Restrictions</a:t>
          </a:r>
        </a:p>
      </dsp:txBody>
      <dsp:txXfrm>
        <a:off x="4177259" y="2823661"/>
        <a:ext cx="1630781" cy="790787"/>
      </dsp:txXfrm>
    </dsp:sp>
    <dsp:sp modelId="{AAF6B652-15B4-410D-882B-B54EAC279444}">
      <dsp:nvSpPr>
        <dsp:cNvPr id="0" name=""/>
        <dsp:cNvSpPr/>
      </dsp:nvSpPr>
      <dsp:spPr>
        <a:xfrm rot="4718731">
          <a:off x="1058344" y="3393242"/>
          <a:ext cx="1548066" cy="26630"/>
        </a:xfrm>
        <a:custGeom>
          <a:avLst/>
          <a:gdLst/>
          <a:ahLst/>
          <a:cxnLst/>
          <a:rect l="0" t="0" r="0" b="0"/>
          <a:pathLst>
            <a:path>
              <a:moveTo>
                <a:pt x="0" y="13315"/>
              </a:moveTo>
              <a:lnTo>
                <a:pt x="1548066" y="13315"/>
              </a:lnTo>
            </a:path>
          </a:pathLst>
        </a:custGeom>
        <a:noFill/>
        <a:ln w="12700" cap="sq"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1793675" y="3367856"/>
        <a:ext cx="77403" cy="77403"/>
      </dsp:txXfrm>
    </dsp:sp>
    <dsp:sp modelId="{4FAB657F-020A-43D6-AA62-59C3413211E0}">
      <dsp:nvSpPr>
        <dsp:cNvPr id="0" name=""/>
        <dsp:cNvSpPr/>
      </dsp:nvSpPr>
      <dsp:spPr>
        <a:xfrm>
          <a:off x="1984767" y="3745445"/>
          <a:ext cx="1679987" cy="839993"/>
        </a:xfrm>
        <a:prstGeom prst="roundRect">
          <a:avLst>
            <a:gd name="adj" fmla="val 10000"/>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Infrastructure [Fiscal]</a:t>
          </a:r>
          <a:endParaRPr lang="en-SG" sz="1900" kern="1200" dirty="0"/>
        </a:p>
      </dsp:txBody>
      <dsp:txXfrm>
        <a:off x="2009370" y="3770048"/>
        <a:ext cx="1630781" cy="790787"/>
      </dsp:txXfrm>
    </dsp:sp>
    <dsp:sp modelId="{943B47DD-6DBD-4469-8498-E2EC600FD1DB}">
      <dsp:nvSpPr>
        <dsp:cNvPr id="0" name=""/>
        <dsp:cNvSpPr/>
      </dsp:nvSpPr>
      <dsp:spPr>
        <a:xfrm rot="21528159">
          <a:off x="3664701" y="4147027"/>
          <a:ext cx="488008" cy="26630"/>
        </a:xfrm>
        <a:custGeom>
          <a:avLst/>
          <a:gdLst/>
          <a:ahLst/>
          <a:cxnLst/>
          <a:rect l="0" t="0" r="0" b="0"/>
          <a:pathLst>
            <a:path>
              <a:moveTo>
                <a:pt x="0" y="13315"/>
              </a:moveTo>
              <a:lnTo>
                <a:pt x="488008" y="13315"/>
              </a:lnTo>
            </a:path>
          </a:pathLst>
        </a:custGeom>
        <a:noFill/>
        <a:ln w="12700" cap="sq"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3896505" y="4148143"/>
        <a:ext cx="24400" cy="24400"/>
      </dsp:txXfrm>
    </dsp:sp>
    <dsp:sp modelId="{E1F7FCD4-61CD-4434-BC7D-0CF2E0406895}">
      <dsp:nvSpPr>
        <dsp:cNvPr id="0" name=""/>
        <dsp:cNvSpPr/>
      </dsp:nvSpPr>
      <dsp:spPr>
        <a:xfrm>
          <a:off x="4152656" y="3735247"/>
          <a:ext cx="1679987" cy="839993"/>
        </a:xfrm>
        <a:prstGeom prst="roundRect">
          <a:avLst>
            <a:gd name="adj" fmla="val 10000"/>
          </a:avLst>
        </a:prstGeom>
        <a:solidFill>
          <a:schemeClr val="tx2">
            <a:lumMod val="40000"/>
            <a:lumOff val="6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Ramp-up Spending?</a:t>
          </a:r>
          <a:endParaRPr lang="en-SG" sz="1900" kern="1200" dirty="0"/>
        </a:p>
      </dsp:txBody>
      <dsp:txXfrm>
        <a:off x="4177259" y="3759850"/>
        <a:ext cx="1630781" cy="790787"/>
      </dsp:txXfrm>
    </dsp:sp>
    <dsp:sp modelId="{6C951F11-9021-49A5-ABA1-A6C7FA313E9D}">
      <dsp:nvSpPr>
        <dsp:cNvPr id="0" name=""/>
        <dsp:cNvSpPr/>
      </dsp:nvSpPr>
      <dsp:spPr>
        <a:xfrm rot="4977244">
          <a:off x="590048" y="3867305"/>
          <a:ext cx="2484657" cy="26630"/>
        </a:xfrm>
        <a:custGeom>
          <a:avLst/>
          <a:gdLst/>
          <a:ahLst/>
          <a:cxnLst/>
          <a:rect l="0" t="0" r="0" b="0"/>
          <a:pathLst>
            <a:path>
              <a:moveTo>
                <a:pt x="0" y="13315"/>
              </a:moveTo>
              <a:lnTo>
                <a:pt x="2484657" y="13315"/>
              </a:lnTo>
            </a:path>
          </a:pathLst>
        </a:custGeom>
        <a:noFill/>
        <a:ln w="12700" cap="sq"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SG" sz="900" kern="1200"/>
        </a:p>
      </dsp:txBody>
      <dsp:txXfrm>
        <a:off x="1770261" y="3818504"/>
        <a:ext cx="124232" cy="124232"/>
      </dsp:txXfrm>
    </dsp:sp>
    <dsp:sp modelId="{5C0C9A15-066A-4358-857F-2FE451D1D1BE}">
      <dsp:nvSpPr>
        <dsp:cNvPr id="0" name=""/>
        <dsp:cNvSpPr/>
      </dsp:nvSpPr>
      <dsp:spPr>
        <a:xfrm>
          <a:off x="1984767" y="4693571"/>
          <a:ext cx="1679987" cy="839993"/>
        </a:xfrm>
        <a:prstGeom prst="roundRect">
          <a:avLst>
            <a:gd name="adj" fmla="val 10000"/>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Tax Cuts [Fiscal]</a:t>
          </a:r>
          <a:endParaRPr lang="en-SG" sz="1900" kern="1200" dirty="0"/>
        </a:p>
      </dsp:txBody>
      <dsp:txXfrm>
        <a:off x="2009370" y="4718174"/>
        <a:ext cx="1630781" cy="790787"/>
      </dsp:txXfrm>
    </dsp:sp>
    <dsp:sp modelId="{4F6346DF-12AF-425B-BDDB-DFC5FFAB8330}">
      <dsp:nvSpPr>
        <dsp:cNvPr id="0" name=""/>
        <dsp:cNvSpPr/>
      </dsp:nvSpPr>
      <dsp:spPr>
        <a:xfrm rot="21564005">
          <a:off x="3664741" y="5097724"/>
          <a:ext cx="482955" cy="26630"/>
        </a:xfrm>
        <a:custGeom>
          <a:avLst/>
          <a:gdLst/>
          <a:ahLst/>
          <a:cxnLst/>
          <a:rect l="0" t="0" r="0" b="0"/>
          <a:pathLst>
            <a:path>
              <a:moveTo>
                <a:pt x="0" y="13315"/>
              </a:moveTo>
              <a:lnTo>
                <a:pt x="482955" y="13315"/>
              </a:lnTo>
            </a:path>
          </a:pathLst>
        </a:custGeom>
        <a:noFill/>
        <a:ln w="12700" cap="sq"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3894145" y="5098965"/>
        <a:ext cx="24147" cy="24147"/>
      </dsp:txXfrm>
    </dsp:sp>
    <dsp:sp modelId="{B33748C4-E4E3-4592-BBBF-849CC6FDC62F}">
      <dsp:nvSpPr>
        <dsp:cNvPr id="0" name=""/>
        <dsp:cNvSpPr/>
      </dsp:nvSpPr>
      <dsp:spPr>
        <a:xfrm>
          <a:off x="4147684" y="4688514"/>
          <a:ext cx="1679987" cy="839993"/>
        </a:xfrm>
        <a:prstGeom prst="roundRect">
          <a:avLst>
            <a:gd name="adj" fmla="val 10000"/>
          </a:avLst>
        </a:prstGeom>
        <a:solidFill>
          <a:schemeClr val="tx2">
            <a:lumMod val="40000"/>
            <a:lumOff val="6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Extend Tax Cuts</a:t>
          </a:r>
          <a:endParaRPr lang="en-SG" sz="1900" kern="1200" dirty="0"/>
        </a:p>
      </dsp:txBody>
      <dsp:txXfrm>
        <a:off x="4172287" y="4713117"/>
        <a:ext cx="1630781" cy="790787"/>
      </dsp:txXfrm>
    </dsp:sp>
    <dsp:sp modelId="{A9BF1673-E65E-4F97-BA53-9890471C2C5D}">
      <dsp:nvSpPr>
        <dsp:cNvPr id="0" name=""/>
        <dsp:cNvSpPr/>
      </dsp:nvSpPr>
      <dsp:spPr>
        <a:xfrm rot="17018675">
          <a:off x="1186376" y="2006590"/>
          <a:ext cx="1292001" cy="26630"/>
        </a:xfrm>
        <a:custGeom>
          <a:avLst/>
          <a:gdLst/>
          <a:ahLst/>
          <a:cxnLst/>
          <a:rect l="0" t="0" r="0" b="0"/>
          <a:pathLst>
            <a:path>
              <a:moveTo>
                <a:pt x="0" y="13315"/>
              </a:moveTo>
              <a:lnTo>
                <a:pt x="1292001" y="13315"/>
              </a:lnTo>
            </a:path>
          </a:pathLst>
        </a:custGeom>
        <a:noFill/>
        <a:ln w="12700" cap="sq"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1800077" y="1987605"/>
        <a:ext cx="64600" cy="64600"/>
      </dsp:txXfrm>
    </dsp:sp>
    <dsp:sp modelId="{AA217B9D-CDDB-45D5-A23A-90714B36C923}">
      <dsp:nvSpPr>
        <dsp:cNvPr id="0" name=""/>
        <dsp:cNvSpPr/>
      </dsp:nvSpPr>
      <dsp:spPr>
        <a:xfrm>
          <a:off x="1984767" y="972139"/>
          <a:ext cx="1679987" cy="839993"/>
        </a:xfrm>
        <a:prstGeom prst="roundRect">
          <a:avLst>
            <a:gd name="adj" fmla="val 10000"/>
          </a:avLst>
        </a:prstGeom>
        <a:solidFill>
          <a:schemeClr val="accent6">
            <a:lumMod val="75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Ukraine [Conflict]</a:t>
          </a:r>
          <a:endParaRPr lang="en-SG" sz="1900" kern="1200" dirty="0"/>
        </a:p>
      </dsp:txBody>
      <dsp:txXfrm>
        <a:off x="2009370" y="996742"/>
        <a:ext cx="1630781" cy="790787"/>
      </dsp:txXfrm>
    </dsp:sp>
    <dsp:sp modelId="{2232A47B-DEEF-4A55-B66C-7FE02301FE6C}">
      <dsp:nvSpPr>
        <dsp:cNvPr id="0" name=""/>
        <dsp:cNvSpPr/>
      </dsp:nvSpPr>
      <dsp:spPr>
        <a:xfrm rot="49262">
          <a:off x="3664728" y="1382487"/>
          <a:ext cx="511759" cy="26630"/>
        </a:xfrm>
        <a:custGeom>
          <a:avLst/>
          <a:gdLst/>
          <a:ahLst/>
          <a:cxnLst/>
          <a:rect l="0" t="0" r="0" b="0"/>
          <a:pathLst>
            <a:path>
              <a:moveTo>
                <a:pt x="0" y="13315"/>
              </a:moveTo>
              <a:lnTo>
                <a:pt x="511759" y="13315"/>
              </a:lnTo>
            </a:path>
          </a:pathLst>
        </a:custGeom>
        <a:noFill/>
        <a:ln w="12700" cap="sq"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3907814" y="1383008"/>
        <a:ext cx="25587" cy="25587"/>
      </dsp:txXfrm>
    </dsp:sp>
    <dsp:sp modelId="{8D582D28-8A8A-49E4-ADCA-EAD9B750CC18}">
      <dsp:nvSpPr>
        <dsp:cNvPr id="0" name=""/>
        <dsp:cNvSpPr/>
      </dsp:nvSpPr>
      <dsp:spPr>
        <a:xfrm>
          <a:off x="4176462" y="979472"/>
          <a:ext cx="1679987" cy="839993"/>
        </a:xfrm>
        <a:prstGeom prst="roundRect">
          <a:avLst>
            <a:gd name="adj" fmla="val 10000"/>
          </a:avLst>
        </a:prstGeom>
        <a:solidFill>
          <a:schemeClr val="bg2">
            <a:lumMod val="75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Pull/Cut Aid</a:t>
          </a:r>
          <a:endParaRPr lang="en-SG" sz="1900" kern="1200" dirty="0"/>
        </a:p>
      </dsp:txBody>
      <dsp:txXfrm>
        <a:off x="4201065" y="1004075"/>
        <a:ext cx="1630781" cy="790787"/>
      </dsp:txXfrm>
    </dsp:sp>
    <dsp:sp modelId="{6CFDA4CC-A84A-4762-AD4F-F8D91F8E8807}">
      <dsp:nvSpPr>
        <dsp:cNvPr id="0" name=""/>
        <dsp:cNvSpPr/>
      </dsp:nvSpPr>
      <dsp:spPr>
        <a:xfrm rot="18699317">
          <a:off x="1603097" y="2463050"/>
          <a:ext cx="458560" cy="26630"/>
        </a:xfrm>
        <a:custGeom>
          <a:avLst/>
          <a:gdLst/>
          <a:ahLst/>
          <a:cxnLst/>
          <a:rect l="0" t="0" r="0" b="0"/>
          <a:pathLst>
            <a:path>
              <a:moveTo>
                <a:pt x="0" y="13315"/>
              </a:moveTo>
              <a:lnTo>
                <a:pt x="458560" y="13315"/>
              </a:lnTo>
            </a:path>
          </a:pathLst>
        </a:custGeom>
        <a:noFill/>
        <a:ln w="12700" cap="sq"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1820913" y="2464902"/>
        <a:ext cx="22928" cy="22928"/>
      </dsp:txXfrm>
    </dsp:sp>
    <dsp:sp modelId="{2877DDEA-B1F4-4A08-824F-6CDAB756F2AF}">
      <dsp:nvSpPr>
        <dsp:cNvPr id="0" name=""/>
        <dsp:cNvSpPr/>
      </dsp:nvSpPr>
      <dsp:spPr>
        <a:xfrm>
          <a:off x="1984767" y="1885061"/>
          <a:ext cx="1679987" cy="839993"/>
        </a:xfrm>
        <a:prstGeom prst="roundRect">
          <a:avLst>
            <a:gd name="adj" fmla="val 10000"/>
          </a:avLst>
        </a:prstGeom>
        <a:solidFill>
          <a:schemeClr val="accent6">
            <a:lumMod val="75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Gaza [Conflict]</a:t>
          </a:r>
          <a:endParaRPr lang="en-SG" sz="1900" kern="1200" dirty="0"/>
        </a:p>
      </dsp:txBody>
      <dsp:txXfrm>
        <a:off x="2009370" y="1909664"/>
        <a:ext cx="1630781" cy="790787"/>
      </dsp:txXfrm>
    </dsp:sp>
    <dsp:sp modelId="{B2DE1504-8453-4D75-A702-8E06D81E412B}">
      <dsp:nvSpPr>
        <dsp:cNvPr id="0" name=""/>
        <dsp:cNvSpPr/>
      </dsp:nvSpPr>
      <dsp:spPr>
        <a:xfrm rot="1354">
          <a:off x="3664754" y="2291843"/>
          <a:ext cx="511707" cy="26630"/>
        </a:xfrm>
        <a:custGeom>
          <a:avLst/>
          <a:gdLst/>
          <a:ahLst/>
          <a:cxnLst/>
          <a:rect l="0" t="0" r="0" b="0"/>
          <a:pathLst>
            <a:path>
              <a:moveTo>
                <a:pt x="0" y="13315"/>
              </a:moveTo>
              <a:lnTo>
                <a:pt x="511707" y="13315"/>
              </a:lnTo>
            </a:path>
          </a:pathLst>
        </a:custGeom>
        <a:noFill/>
        <a:ln w="12700" cap="sq"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3907815" y="2292366"/>
        <a:ext cx="25585" cy="25585"/>
      </dsp:txXfrm>
    </dsp:sp>
    <dsp:sp modelId="{760624F3-05A8-41CE-9A2E-521183127020}">
      <dsp:nvSpPr>
        <dsp:cNvPr id="0" name=""/>
        <dsp:cNvSpPr/>
      </dsp:nvSpPr>
      <dsp:spPr>
        <a:xfrm>
          <a:off x="4176462" y="1885262"/>
          <a:ext cx="1679987" cy="839993"/>
        </a:xfrm>
        <a:prstGeom prst="roundRect">
          <a:avLst>
            <a:gd name="adj" fmla="val 10000"/>
          </a:avLst>
        </a:prstGeom>
        <a:solidFill>
          <a:schemeClr val="accent5">
            <a:lumMod val="60000"/>
            <a:lumOff val="4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Uncertain  Israel-Saudi Dynamics</a:t>
          </a:r>
          <a:endParaRPr lang="en-SG" sz="1900" kern="1200" dirty="0"/>
        </a:p>
      </dsp:txBody>
      <dsp:txXfrm>
        <a:off x="4201065" y="1909865"/>
        <a:ext cx="1630781" cy="790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653D1-8946-4389-9F0A-657B51792DB0}">
      <dsp:nvSpPr>
        <dsp:cNvPr id="0" name=""/>
        <dsp:cNvSpPr/>
      </dsp:nvSpPr>
      <dsp:spPr>
        <a:xfrm>
          <a:off x="574764" y="206740"/>
          <a:ext cx="2100414" cy="72944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0D1B87-7CE6-4F3D-9936-01F5ABEAEE38}">
      <dsp:nvSpPr>
        <dsp:cNvPr id="0" name=""/>
        <dsp:cNvSpPr/>
      </dsp:nvSpPr>
      <dsp:spPr>
        <a:xfrm>
          <a:off x="1475606" y="1881507"/>
          <a:ext cx="374166" cy="260516"/>
        </a:xfrm>
        <a:prstGeom prst="downArrow">
          <a:avLst/>
        </a:prstGeom>
        <a:solidFill>
          <a:schemeClr val="accent1">
            <a:tint val="60000"/>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A84283-A37B-4ACD-970E-7AAC87D8605B}">
      <dsp:nvSpPr>
        <dsp:cNvPr id="0" name=""/>
        <dsp:cNvSpPr/>
      </dsp:nvSpPr>
      <dsp:spPr>
        <a:xfrm>
          <a:off x="979180" y="2209516"/>
          <a:ext cx="1613098" cy="792608"/>
        </a:xfrm>
        <a:prstGeom prst="rect">
          <a:avLst/>
        </a:prstGeom>
        <a:solidFill>
          <a:srgbClr val="0070C0"/>
        </a:solid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b="1" kern="1200" dirty="0">
              <a:solidFill>
                <a:schemeClr val="bg1">
                  <a:lumMod val="85000"/>
                </a:schemeClr>
              </a:solidFill>
            </a:rPr>
            <a:t> </a:t>
          </a:r>
          <a:r>
            <a:rPr lang="en-US" sz="1800" b="0" kern="1200" dirty="0">
              <a:solidFill>
                <a:schemeClr val="bg1">
                  <a:lumMod val="85000"/>
                </a:schemeClr>
              </a:solidFill>
            </a:rPr>
            <a:t>Near-term USD  Resilience</a:t>
          </a:r>
          <a:endParaRPr lang="en-SG" sz="1800" b="0" kern="1200" dirty="0">
            <a:solidFill>
              <a:schemeClr val="bg1">
                <a:lumMod val="85000"/>
              </a:schemeClr>
            </a:solidFill>
          </a:endParaRPr>
        </a:p>
      </dsp:txBody>
      <dsp:txXfrm>
        <a:off x="979180" y="2209516"/>
        <a:ext cx="1613098" cy="792608"/>
      </dsp:txXfrm>
    </dsp:sp>
    <dsp:sp modelId="{47167D91-6C70-413B-8737-6D5767C24AC1}">
      <dsp:nvSpPr>
        <dsp:cNvPr id="0" name=""/>
        <dsp:cNvSpPr/>
      </dsp:nvSpPr>
      <dsp:spPr>
        <a:xfrm>
          <a:off x="1338403" y="936186"/>
          <a:ext cx="732702" cy="732702"/>
        </a:xfrm>
        <a:prstGeom prst="ellipse">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t>Elevated  Global Threats</a:t>
          </a:r>
          <a:endParaRPr lang="en-SG" sz="900" b="1" kern="1200" dirty="0"/>
        </a:p>
      </dsp:txBody>
      <dsp:txXfrm>
        <a:off x="1445705" y="1043488"/>
        <a:ext cx="518098" cy="518098"/>
      </dsp:txXfrm>
    </dsp:sp>
    <dsp:sp modelId="{DA9CBDCE-C034-430B-BC7E-1058E94D598A}">
      <dsp:nvSpPr>
        <dsp:cNvPr id="0" name=""/>
        <dsp:cNvSpPr/>
      </dsp:nvSpPr>
      <dsp:spPr>
        <a:xfrm>
          <a:off x="831662" y="275411"/>
          <a:ext cx="732702" cy="732702"/>
        </a:xfrm>
        <a:prstGeom prst="ellipse">
          <a:avLst/>
        </a:prstGeom>
        <a:solidFill>
          <a:srgbClr val="00B05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t>Weaker EUR</a:t>
          </a:r>
          <a:endParaRPr lang="en-SG" sz="900" b="1" kern="1200" dirty="0"/>
        </a:p>
      </dsp:txBody>
      <dsp:txXfrm>
        <a:off x="938964" y="382713"/>
        <a:ext cx="518098" cy="518098"/>
      </dsp:txXfrm>
    </dsp:sp>
    <dsp:sp modelId="{884CB265-E666-41FC-ACA1-1CC46954382F}">
      <dsp:nvSpPr>
        <dsp:cNvPr id="0" name=""/>
        <dsp:cNvSpPr/>
      </dsp:nvSpPr>
      <dsp:spPr>
        <a:xfrm>
          <a:off x="1715566" y="203403"/>
          <a:ext cx="732702" cy="732702"/>
        </a:xfrm>
        <a:prstGeom prst="ellipse">
          <a:avLst/>
        </a:prstGeom>
        <a:solidFill>
          <a:srgbClr val="C0000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a:t>Weaker CNH, AXJ &amp; MXN</a:t>
          </a:r>
          <a:endParaRPr lang="en-SG" sz="900" b="1" kern="1200" dirty="0"/>
        </a:p>
      </dsp:txBody>
      <dsp:txXfrm>
        <a:off x="1822868" y="310705"/>
        <a:ext cx="518098" cy="518098"/>
      </dsp:txXfrm>
    </dsp:sp>
    <dsp:sp modelId="{224BD57D-9CDC-4585-8EFB-D06299AAE36C}">
      <dsp:nvSpPr>
        <dsp:cNvPr id="0" name=""/>
        <dsp:cNvSpPr/>
      </dsp:nvSpPr>
      <dsp:spPr>
        <a:xfrm>
          <a:off x="504060" y="193918"/>
          <a:ext cx="2279519" cy="1677142"/>
        </a:xfrm>
        <a:prstGeom prst="funnel">
          <a:avLst/>
        </a:prstGeom>
        <a:solidFill>
          <a:schemeClr val="lt1">
            <a:alpha val="40000"/>
            <a:hueOff val="0"/>
            <a:satOff val="0"/>
            <a:lumOff val="0"/>
            <a:alphaOff val="0"/>
          </a:schemeClr>
        </a:solidFill>
        <a:ln w="12700" cap="sq"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39450-1A9D-442E-9755-FDE80601574C}">
      <dsp:nvSpPr>
        <dsp:cNvPr id="0" name=""/>
        <dsp:cNvSpPr/>
      </dsp:nvSpPr>
      <dsp:spPr>
        <a:xfrm>
          <a:off x="1362542" y="2992211"/>
          <a:ext cx="461620" cy="2199030"/>
        </a:xfrm>
        <a:custGeom>
          <a:avLst/>
          <a:gdLst/>
          <a:ahLst/>
          <a:cxnLst/>
          <a:rect l="0" t="0" r="0" b="0"/>
          <a:pathLst>
            <a:path>
              <a:moveTo>
                <a:pt x="0" y="0"/>
              </a:moveTo>
              <a:lnTo>
                <a:pt x="230810" y="0"/>
              </a:lnTo>
              <a:lnTo>
                <a:pt x="230810" y="2199030"/>
              </a:lnTo>
              <a:lnTo>
                <a:pt x="461620" y="2199030"/>
              </a:lnTo>
            </a:path>
          </a:pathLst>
        </a:custGeom>
        <a:noFill/>
        <a:ln w="12700" cap="sq"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SG" sz="800" kern="1200"/>
        </a:p>
      </dsp:txBody>
      <dsp:txXfrm>
        <a:off x="1537178" y="4035552"/>
        <a:ext cx="112347" cy="112347"/>
      </dsp:txXfrm>
    </dsp:sp>
    <dsp:sp modelId="{D8740586-9270-4C8D-91C5-74FABB99E67B}">
      <dsp:nvSpPr>
        <dsp:cNvPr id="0" name=""/>
        <dsp:cNvSpPr/>
      </dsp:nvSpPr>
      <dsp:spPr>
        <a:xfrm>
          <a:off x="4132264" y="4176028"/>
          <a:ext cx="461620" cy="439806"/>
        </a:xfrm>
        <a:custGeom>
          <a:avLst/>
          <a:gdLst/>
          <a:ahLst/>
          <a:cxnLst/>
          <a:rect l="0" t="0" r="0" b="0"/>
          <a:pathLst>
            <a:path>
              <a:moveTo>
                <a:pt x="0" y="0"/>
              </a:moveTo>
              <a:lnTo>
                <a:pt x="230810" y="0"/>
              </a:lnTo>
              <a:lnTo>
                <a:pt x="230810" y="439806"/>
              </a:lnTo>
              <a:lnTo>
                <a:pt x="461620" y="439806"/>
              </a:lnTo>
            </a:path>
          </a:pathLst>
        </a:custGeom>
        <a:noFill/>
        <a:ln w="12700" cap="sq"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4347135" y="4379991"/>
        <a:ext cx="31879" cy="31879"/>
      </dsp:txXfrm>
    </dsp:sp>
    <dsp:sp modelId="{F1FC7076-913F-45F7-9BB3-1339132775B6}">
      <dsp:nvSpPr>
        <dsp:cNvPr id="0" name=""/>
        <dsp:cNvSpPr/>
      </dsp:nvSpPr>
      <dsp:spPr>
        <a:xfrm>
          <a:off x="4132264" y="3736222"/>
          <a:ext cx="461620" cy="439806"/>
        </a:xfrm>
        <a:custGeom>
          <a:avLst/>
          <a:gdLst/>
          <a:ahLst/>
          <a:cxnLst/>
          <a:rect l="0" t="0" r="0" b="0"/>
          <a:pathLst>
            <a:path>
              <a:moveTo>
                <a:pt x="0" y="439806"/>
              </a:moveTo>
              <a:lnTo>
                <a:pt x="230810" y="439806"/>
              </a:lnTo>
              <a:lnTo>
                <a:pt x="230810" y="0"/>
              </a:lnTo>
              <a:lnTo>
                <a:pt x="461620" y="0"/>
              </a:lnTo>
            </a:path>
          </a:pathLst>
        </a:custGeom>
        <a:noFill/>
        <a:ln w="12700" cap="sq"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4347135" y="3940185"/>
        <a:ext cx="31879" cy="31879"/>
      </dsp:txXfrm>
    </dsp:sp>
    <dsp:sp modelId="{B70CC749-D584-478D-959F-8ECC63412F53}">
      <dsp:nvSpPr>
        <dsp:cNvPr id="0" name=""/>
        <dsp:cNvSpPr/>
      </dsp:nvSpPr>
      <dsp:spPr>
        <a:xfrm>
          <a:off x="1362542" y="2992211"/>
          <a:ext cx="461620" cy="1183817"/>
        </a:xfrm>
        <a:custGeom>
          <a:avLst/>
          <a:gdLst/>
          <a:ahLst/>
          <a:cxnLst/>
          <a:rect l="0" t="0" r="0" b="0"/>
          <a:pathLst>
            <a:path>
              <a:moveTo>
                <a:pt x="0" y="0"/>
              </a:moveTo>
              <a:lnTo>
                <a:pt x="230810" y="0"/>
              </a:lnTo>
              <a:lnTo>
                <a:pt x="230810" y="1183817"/>
              </a:lnTo>
              <a:lnTo>
                <a:pt x="461620" y="1183817"/>
              </a:lnTo>
            </a:path>
          </a:pathLst>
        </a:custGeom>
        <a:noFill/>
        <a:ln w="12700" cap="sq"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1561586" y="3552353"/>
        <a:ext cx="63531" cy="63531"/>
      </dsp:txXfrm>
    </dsp:sp>
    <dsp:sp modelId="{79A6F156-F5C8-4A37-B436-844B7A44DA94}">
      <dsp:nvSpPr>
        <dsp:cNvPr id="0" name=""/>
        <dsp:cNvSpPr/>
      </dsp:nvSpPr>
      <dsp:spPr>
        <a:xfrm>
          <a:off x="4132264" y="2447836"/>
          <a:ext cx="461620" cy="439806"/>
        </a:xfrm>
        <a:custGeom>
          <a:avLst/>
          <a:gdLst/>
          <a:ahLst/>
          <a:cxnLst/>
          <a:rect l="0" t="0" r="0" b="0"/>
          <a:pathLst>
            <a:path>
              <a:moveTo>
                <a:pt x="0" y="0"/>
              </a:moveTo>
              <a:lnTo>
                <a:pt x="230810" y="0"/>
              </a:lnTo>
              <a:lnTo>
                <a:pt x="230810" y="439806"/>
              </a:lnTo>
              <a:lnTo>
                <a:pt x="461620" y="439806"/>
              </a:lnTo>
            </a:path>
          </a:pathLst>
        </a:custGeom>
        <a:noFill/>
        <a:ln w="12700" cap="sq"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4347135" y="2651799"/>
        <a:ext cx="31879" cy="31879"/>
      </dsp:txXfrm>
    </dsp:sp>
    <dsp:sp modelId="{611119F6-4A75-465D-8E6C-468E9A0A93F5}">
      <dsp:nvSpPr>
        <dsp:cNvPr id="0" name=""/>
        <dsp:cNvSpPr/>
      </dsp:nvSpPr>
      <dsp:spPr>
        <a:xfrm>
          <a:off x="4132264" y="2008030"/>
          <a:ext cx="461620" cy="439806"/>
        </a:xfrm>
        <a:custGeom>
          <a:avLst/>
          <a:gdLst/>
          <a:ahLst/>
          <a:cxnLst/>
          <a:rect l="0" t="0" r="0" b="0"/>
          <a:pathLst>
            <a:path>
              <a:moveTo>
                <a:pt x="0" y="439806"/>
              </a:moveTo>
              <a:lnTo>
                <a:pt x="230810" y="439806"/>
              </a:lnTo>
              <a:lnTo>
                <a:pt x="230810" y="0"/>
              </a:lnTo>
              <a:lnTo>
                <a:pt x="461620" y="0"/>
              </a:lnTo>
            </a:path>
          </a:pathLst>
        </a:custGeom>
        <a:noFill/>
        <a:ln w="12700" cap="sq"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4347135" y="2211993"/>
        <a:ext cx="31879" cy="31879"/>
      </dsp:txXfrm>
    </dsp:sp>
    <dsp:sp modelId="{4D94158C-429E-4165-A132-771F0F3518ED}">
      <dsp:nvSpPr>
        <dsp:cNvPr id="0" name=""/>
        <dsp:cNvSpPr/>
      </dsp:nvSpPr>
      <dsp:spPr>
        <a:xfrm>
          <a:off x="1362542" y="2447836"/>
          <a:ext cx="461620" cy="544374"/>
        </a:xfrm>
        <a:custGeom>
          <a:avLst/>
          <a:gdLst/>
          <a:ahLst/>
          <a:cxnLst/>
          <a:rect l="0" t="0" r="0" b="0"/>
          <a:pathLst>
            <a:path>
              <a:moveTo>
                <a:pt x="0" y="544374"/>
              </a:moveTo>
              <a:lnTo>
                <a:pt x="230810" y="544374"/>
              </a:lnTo>
              <a:lnTo>
                <a:pt x="230810" y="0"/>
              </a:lnTo>
              <a:lnTo>
                <a:pt x="461620" y="0"/>
              </a:lnTo>
            </a:path>
          </a:pathLst>
        </a:custGeom>
        <a:noFill/>
        <a:ln w="12700" cap="sq"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1575508" y="2702180"/>
        <a:ext cx="35687" cy="35687"/>
      </dsp:txXfrm>
    </dsp:sp>
    <dsp:sp modelId="{D3996C7D-9651-46DC-9A0C-EE833071B4DA}">
      <dsp:nvSpPr>
        <dsp:cNvPr id="0" name=""/>
        <dsp:cNvSpPr/>
      </dsp:nvSpPr>
      <dsp:spPr>
        <a:xfrm>
          <a:off x="4132264" y="717723"/>
          <a:ext cx="461620" cy="439806"/>
        </a:xfrm>
        <a:custGeom>
          <a:avLst/>
          <a:gdLst/>
          <a:ahLst/>
          <a:cxnLst/>
          <a:rect l="0" t="0" r="0" b="0"/>
          <a:pathLst>
            <a:path>
              <a:moveTo>
                <a:pt x="0" y="0"/>
              </a:moveTo>
              <a:lnTo>
                <a:pt x="230810" y="0"/>
              </a:lnTo>
              <a:lnTo>
                <a:pt x="230810" y="439806"/>
              </a:lnTo>
              <a:lnTo>
                <a:pt x="461620" y="439806"/>
              </a:lnTo>
            </a:path>
          </a:pathLst>
        </a:custGeom>
        <a:noFill/>
        <a:ln w="12700" cap="sq"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4347135" y="921687"/>
        <a:ext cx="31879" cy="31879"/>
      </dsp:txXfrm>
    </dsp:sp>
    <dsp:sp modelId="{64F3F0B1-220D-450C-BF60-9AB67CA5E677}">
      <dsp:nvSpPr>
        <dsp:cNvPr id="0" name=""/>
        <dsp:cNvSpPr/>
      </dsp:nvSpPr>
      <dsp:spPr>
        <a:xfrm>
          <a:off x="4132264" y="351844"/>
          <a:ext cx="461620" cy="365879"/>
        </a:xfrm>
        <a:custGeom>
          <a:avLst/>
          <a:gdLst/>
          <a:ahLst/>
          <a:cxnLst/>
          <a:rect l="0" t="0" r="0" b="0"/>
          <a:pathLst>
            <a:path>
              <a:moveTo>
                <a:pt x="0" y="365879"/>
              </a:moveTo>
              <a:lnTo>
                <a:pt x="230810" y="365879"/>
              </a:lnTo>
              <a:lnTo>
                <a:pt x="230810" y="0"/>
              </a:lnTo>
              <a:lnTo>
                <a:pt x="461620" y="0"/>
              </a:lnTo>
            </a:path>
          </a:pathLst>
        </a:custGeom>
        <a:noFill/>
        <a:ln w="12700" cap="sq"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SG" sz="500" kern="1200"/>
        </a:p>
      </dsp:txBody>
      <dsp:txXfrm>
        <a:off x="4348349" y="520058"/>
        <a:ext cx="29451" cy="29451"/>
      </dsp:txXfrm>
    </dsp:sp>
    <dsp:sp modelId="{2A7A1B3C-6BBF-4132-BAA3-B71AC9CD6DAC}">
      <dsp:nvSpPr>
        <dsp:cNvPr id="0" name=""/>
        <dsp:cNvSpPr/>
      </dsp:nvSpPr>
      <dsp:spPr>
        <a:xfrm>
          <a:off x="1362542" y="717723"/>
          <a:ext cx="461620" cy="2274487"/>
        </a:xfrm>
        <a:custGeom>
          <a:avLst/>
          <a:gdLst/>
          <a:ahLst/>
          <a:cxnLst/>
          <a:rect l="0" t="0" r="0" b="0"/>
          <a:pathLst>
            <a:path>
              <a:moveTo>
                <a:pt x="0" y="2274487"/>
              </a:moveTo>
              <a:lnTo>
                <a:pt x="230810" y="2274487"/>
              </a:lnTo>
              <a:lnTo>
                <a:pt x="230810" y="0"/>
              </a:lnTo>
              <a:lnTo>
                <a:pt x="461620" y="0"/>
              </a:lnTo>
            </a:path>
          </a:pathLst>
        </a:custGeom>
        <a:noFill/>
        <a:ln w="12700" cap="sq"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SG" sz="800" kern="1200"/>
        </a:p>
      </dsp:txBody>
      <dsp:txXfrm>
        <a:off x="1535330" y="1796946"/>
        <a:ext cx="116042" cy="116042"/>
      </dsp:txXfrm>
    </dsp:sp>
    <dsp:sp modelId="{55648391-EEF8-4D62-A79E-2FBACC915AAD}">
      <dsp:nvSpPr>
        <dsp:cNvPr id="0" name=""/>
        <dsp:cNvSpPr/>
      </dsp:nvSpPr>
      <dsp:spPr>
        <a:xfrm rot="16200000">
          <a:off x="-841117" y="2640366"/>
          <a:ext cx="3703630" cy="703689"/>
        </a:xfrm>
        <a:prstGeom prst="rect">
          <a:avLst/>
        </a:prstGeom>
        <a:solidFill>
          <a:srgbClr val="0000FF"/>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en-US" sz="4800" kern="1200" dirty="0"/>
            <a:t>Strong USD</a:t>
          </a:r>
          <a:endParaRPr lang="en-SG" sz="4800" kern="1200" dirty="0"/>
        </a:p>
      </dsp:txBody>
      <dsp:txXfrm>
        <a:off x="-841117" y="2640366"/>
        <a:ext cx="3703630" cy="703689"/>
      </dsp:txXfrm>
    </dsp:sp>
    <dsp:sp modelId="{9E4F6EAB-E301-4BA0-957E-9D60E93570DA}">
      <dsp:nvSpPr>
        <dsp:cNvPr id="0" name=""/>
        <dsp:cNvSpPr/>
      </dsp:nvSpPr>
      <dsp:spPr>
        <a:xfrm>
          <a:off x="1824162" y="365879"/>
          <a:ext cx="2308102" cy="703689"/>
        </a:xfrm>
        <a:prstGeom prst="rect">
          <a:avLst/>
        </a:prstGeom>
        <a:solidFill>
          <a:schemeClr val="accent4">
            <a:lumMod val="50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FX Sentiments</a:t>
          </a:r>
          <a:endParaRPr lang="en-SG" sz="2500" kern="1200" dirty="0"/>
        </a:p>
      </dsp:txBody>
      <dsp:txXfrm>
        <a:off x="1824162" y="365879"/>
        <a:ext cx="2308102" cy="703689"/>
      </dsp:txXfrm>
    </dsp:sp>
    <dsp:sp modelId="{89C0BE45-CA1B-4F60-8B07-1A2944990B45}">
      <dsp:nvSpPr>
        <dsp:cNvPr id="0" name=""/>
        <dsp:cNvSpPr/>
      </dsp:nvSpPr>
      <dsp:spPr>
        <a:xfrm>
          <a:off x="4593885" y="0"/>
          <a:ext cx="2308102" cy="703689"/>
        </a:xfrm>
        <a:prstGeom prst="rect">
          <a:avLst/>
        </a:prstGeom>
        <a:solidFill>
          <a:schemeClr val="accent4">
            <a:lumMod val="75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Weak FX Elsewhere</a:t>
          </a:r>
          <a:endParaRPr lang="en-SG" sz="2400" kern="1200" dirty="0"/>
        </a:p>
      </dsp:txBody>
      <dsp:txXfrm>
        <a:off x="4593885" y="0"/>
        <a:ext cx="2308102" cy="703689"/>
      </dsp:txXfrm>
    </dsp:sp>
    <dsp:sp modelId="{29C203DA-60AC-4A85-B99C-21DF0F497521}">
      <dsp:nvSpPr>
        <dsp:cNvPr id="0" name=""/>
        <dsp:cNvSpPr/>
      </dsp:nvSpPr>
      <dsp:spPr>
        <a:xfrm>
          <a:off x="4593885" y="805685"/>
          <a:ext cx="2308102" cy="703689"/>
        </a:xfrm>
        <a:prstGeom prst="rect">
          <a:avLst/>
        </a:prstGeom>
        <a:solidFill>
          <a:schemeClr val="accent4"/>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Strong USD</a:t>
          </a:r>
          <a:endParaRPr lang="en-SG" sz="2400" kern="1200" dirty="0"/>
        </a:p>
      </dsp:txBody>
      <dsp:txXfrm>
        <a:off x="4593885" y="805685"/>
        <a:ext cx="2308102" cy="703689"/>
      </dsp:txXfrm>
    </dsp:sp>
    <dsp:sp modelId="{1754CAF6-7980-41EB-95A9-BAF31B5BBA4C}">
      <dsp:nvSpPr>
        <dsp:cNvPr id="0" name=""/>
        <dsp:cNvSpPr/>
      </dsp:nvSpPr>
      <dsp:spPr>
        <a:xfrm>
          <a:off x="1824162" y="2095991"/>
          <a:ext cx="2308102" cy="703689"/>
        </a:xfrm>
        <a:prstGeom prst="rect">
          <a:avLst/>
        </a:prstGeom>
        <a:solidFill>
          <a:srgbClr val="FF990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Real Rate Spreads</a:t>
          </a:r>
          <a:endParaRPr lang="en-SG" sz="2500" kern="1200" dirty="0"/>
        </a:p>
      </dsp:txBody>
      <dsp:txXfrm>
        <a:off x="1824162" y="2095991"/>
        <a:ext cx="2308102" cy="703689"/>
      </dsp:txXfrm>
    </dsp:sp>
    <dsp:sp modelId="{3C7E0046-BB1C-4F38-B7B9-7B4ADE6279E9}">
      <dsp:nvSpPr>
        <dsp:cNvPr id="0" name=""/>
        <dsp:cNvSpPr/>
      </dsp:nvSpPr>
      <dsp:spPr>
        <a:xfrm>
          <a:off x="4593885" y="1656185"/>
          <a:ext cx="2308102" cy="703689"/>
        </a:xfrm>
        <a:prstGeom prst="rect">
          <a:avLst/>
        </a:prstGeom>
        <a:solidFill>
          <a:schemeClr val="accent6"/>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Nominal Rate Spread</a:t>
          </a:r>
          <a:endParaRPr lang="en-SG" sz="2400" kern="1200" dirty="0"/>
        </a:p>
      </dsp:txBody>
      <dsp:txXfrm>
        <a:off x="4593885" y="1656185"/>
        <a:ext cx="2308102" cy="703689"/>
      </dsp:txXfrm>
    </dsp:sp>
    <dsp:sp modelId="{2F09FE4B-468B-4DE1-82F0-7CCC6FB8F0D3}">
      <dsp:nvSpPr>
        <dsp:cNvPr id="0" name=""/>
        <dsp:cNvSpPr/>
      </dsp:nvSpPr>
      <dsp:spPr>
        <a:xfrm>
          <a:off x="4593885" y="2535797"/>
          <a:ext cx="2308102" cy="703689"/>
        </a:xfrm>
        <a:prstGeom prst="rect">
          <a:avLst/>
        </a:prstGeom>
        <a:solidFill>
          <a:srgbClr val="FFC00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Inflation Spread</a:t>
          </a:r>
          <a:endParaRPr lang="en-SG" sz="2400" kern="1200" dirty="0"/>
        </a:p>
      </dsp:txBody>
      <dsp:txXfrm>
        <a:off x="4593885" y="2535797"/>
        <a:ext cx="2308102" cy="703689"/>
      </dsp:txXfrm>
    </dsp:sp>
    <dsp:sp modelId="{B40F2DD3-91FA-4859-B655-5B64B29350F1}">
      <dsp:nvSpPr>
        <dsp:cNvPr id="0" name=""/>
        <dsp:cNvSpPr/>
      </dsp:nvSpPr>
      <dsp:spPr>
        <a:xfrm>
          <a:off x="1824162" y="3824183"/>
          <a:ext cx="2308102" cy="703689"/>
        </a:xfrm>
        <a:prstGeom prst="rect">
          <a:avLst/>
        </a:prstGeom>
        <a:solidFill>
          <a:srgbClr val="0070C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err="1"/>
            <a:t>ToT</a:t>
          </a:r>
          <a:r>
            <a:rPr lang="en-US" sz="2500" kern="1200" dirty="0"/>
            <a:t> (OCF)</a:t>
          </a:r>
          <a:endParaRPr lang="en-SG" sz="2500" kern="1200" dirty="0"/>
        </a:p>
      </dsp:txBody>
      <dsp:txXfrm>
        <a:off x="1824162" y="3824183"/>
        <a:ext cx="2308102" cy="703689"/>
      </dsp:txXfrm>
    </dsp:sp>
    <dsp:sp modelId="{EF4373EE-1BE9-4348-AC65-11BCAD93833F}">
      <dsp:nvSpPr>
        <dsp:cNvPr id="0" name=""/>
        <dsp:cNvSpPr/>
      </dsp:nvSpPr>
      <dsp:spPr>
        <a:xfrm>
          <a:off x="4593885" y="3384377"/>
          <a:ext cx="2308102" cy="703689"/>
        </a:xfrm>
        <a:prstGeom prst="rect">
          <a:avLst/>
        </a:prstGeom>
        <a:solidFill>
          <a:srgbClr val="00B0F0"/>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Price Effects</a:t>
          </a:r>
          <a:endParaRPr lang="en-SG" sz="2500" kern="1200" dirty="0"/>
        </a:p>
      </dsp:txBody>
      <dsp:txXfrm>
        <a:off x="4593885" y="3384377"/>
        <a:ext cx="2308102" cy="703689"/>
      </dsp:txXfrm>
    </dsp:sp>
    <dsp:sp modelId="{41F573C8-C45B-4289-BC70-8365C8751A6F}">
      <dsp:nvSpPr>
        <dsp:cNvPr id="0" name=""/>
        <dsp:cNvSpPr/>
      </dsp:nvSpPr>
      <dsp:spPr>
        <a:xfrm>
          <a:off x="4593885" y="4263989"/>
          <a:ext cx="2308102" cy="703689"/>
        </a:xfrm>
        <a:prstGeom prst="rect">
          <a:avLst/>
        </a:prstGeom>
        <a:solidFill>
          <a:schemeClr val="accent1">
            <a:lumMod val="7500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Volume Effects</a:t>
          </a:r>
          <a:endParaRPr lang="en-SG" sz="2500" kern="1200" dirty="0"/>
        </a:p>
      </dsp:txBody>
      <dsp:txXfrm>
        <a:off x="4593885" y="4263989"/>
        <a:ext cx="2308102" cy="703689"/>
      </dsp:txXfrm>
    </dsp:sp>
    <dsp:sp modelId="{7A9F905B-BF0B-44E0-AF7D-5839602BF2B1}">
      <dsp:nvSpPr>
        <dsp:cNvPr id="0" name=""/>
        <dsp:cNvSpPr/>
      </dsp:nvSpPr>
      <dsp:spPr>
        <a:xfrm>
          <a:off x="1824162" y="4839396"/>
          <a:ext cx="2308102" cy="703689"/>
        </a:xfrm>
        <a:prstGeom prst="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t>Investments (ICF)</a:t>
          </a:r>
          <a:endParaRPr lang="en-SG" sz="2500" kern="1200" dirty="0"/>
        </a:p>
      </dsp:txBody>
      <dsp:txXfrm>
        <a:off x="1824162" y="4839396"/>
        <a:ext cx="2308102" cy="7036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SG"/>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CB01EE5-8E9E-44F1-B695-F809843D2740}" type="datetimeFigureOut">
              <a:rPr lang="en-SG" smtClean="0"/>
              <a:t>24/6/2024</a:t>
            </a:fld>
            <a:endParaRPr lang="en-SG"/>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SG"/>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SG"/>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22D11A1-CF3F-4D4E-A04F-09E794495165}" type="slidenum">
              <a:rPr lang="en-SG" smtClean="0"/>
              <a:t>‹#›</a:t>
            </a:fld>
            <a:endParaRPr lang="en-SG"/>
          </a:p>
        </p:txBody>
      </p:sp>
    </p:spTree>
    <p:extLst>
      <p:ext uri="{BB962C8B-B14F-4D97-AF65-F5344CB8AC3E}">
        <p14:creationId xmlns:p14="http://schemas.microsoft.com/office/powerpoint/2010/main" val="1246434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88436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r>
              <a:rPr lang="en-US" dirty="0" smtClean="0"/>
              <a:t>How has the Fed responded? And how</a:t>
            </a:r>
            <a:r>
              <a:rPr lang="en-US" baseline="0" dirty="0" smtClean="0"/>
              <a:t> has the USD responded? </a:t>
            </a: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10</a:t>
            </a:fld>
            <a:endParaRPr lang="en-US" dirty="0"/>
          </a:p>
        </p:txBody>
      </p:sp>
    </p:spTree>
    <p:extLst>
      <p:ext uri="{BB962C8B-B14F-4D97-AF65-F5344CB8AC3E}">
        <p14:creationId xmlns:p14="http://schemas.microsoft.com/office/powerpoint/2010/main" val="3071054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r>
              <a:rPr lang="en-US" dirty="0" smtClean="0"/>
              <a:t>Current cycle is the solid line. </a:t>
            </a: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11</a:t>
            </a:fld>
            <a:endParaRPr lang="en-US" dirty="0"/>
          </a:p>
        </p:txBody>
      </p:sp>
    </p:spTree>
    <p:extLst>
      <p:ext uri="{BB962C8B-B14F-4D97-AF65-F5344CB8AC3E}">
        <p14:creationId xmlns:p14="http://schemas.microsoft.com/office/powerpoint/2010/main" val="3714554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r>
              <a:rPr lang="en-US" dirty="0" smtClean="0"/>
              <a:t>Number</a:t>
            </a:r>
            <a:r>
              <a:rPr lang="en-US" baseline="0" dirty="0" smtClean="0"/>
              <a:t> of months of peak rates. </a:t>
            </a: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12</a:t>
            </a:fld>
            <a:endParaRPr lang="en-US" dirty="0"/>
          </a:p>
        </p:txBody>
      </p:sp>
    </p:spTree>
    <p:extLst>
      <p:ext uri="{BB962C8B-B14F-4D97-AF65-F5344CB8AC3E}">
        <p14:creationId xmlns:p14="http://schemas.microsoft.com/office/powerpoint/2010/main" val="3057420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13</a:t>
            </a:fld>
            <a:endParaRPr lang="en-US" dirty="0"/>
          </a:p>
        </p:txBody>
      </p:sp>
    </p:spTree>
    <p:extLst>
      <p:ext uri="{BB962C8B-B14F-4D97-AF65-F5344CB8AC3E}">
        <p14:creationId xmlns:p14="http://schemas.microsoft.com/office/powerpoint/2010/main" val="436398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14</a:t>
            </a:fld>
            <a:endParaRPr lang="en-US" dirty="0"/>
          </a:p>
        </p:txBody>
      </p:sp>
    </p:spTree>
    <p:extLst>
      <p:ext uri="{BB962C8B-B14F-4D97-AF65-F5344CB8AC3E}">
        <p14:creationId xmlns:p14="http://schemas.microsoft.com/office/powerpoint/2010/main" val="3142481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15</a:t>
            </a:fld>
            <a:endParaRPr lang="en-US" dirty="0"/>
          </a:p>
        </p:txBody>
      </p:sp>
    </p:spTree>
    <p:extLst>
      <p:ext uri="{BB962C8B-B14F-4D97-AF65-F5344CB8AC3E}">
        <p14:creationId xmlns:p14="http://schemas.microsoft.com/office/powerpoint/2010/main" val="282576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16</a:t>
            </a:fld>
            <a:endParaRPr lang="en-US" dirty="0"/>
          </a:p>
        </p:txBody>
      </p:sp>
    </p:spTree>
    <p:extLst>
      <p:ext uri="{BB962C8B-B14F-4D97-AF65-F5344CB8AC3E}">
        <p14:creationId xmlns:p14="http://schemas.microsoft.com/office/powerpoint/2010/main" val="2538162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17</a:t>
            </a:fld>
            <a:endParaRPr lang="en-US" dirty="0"/>
          </a:p>
        </p:txBody>
      </p:sp>
    </p:spTree>
    <p:extLst>
      <p:ext uri="{BB962C8B-B14F-4D97-AF65-F5344CB8AC3E}">
        <p14:creationId xmlns:p14="http://schemas.microsoft.com/office/powerpoint/2010/main" val="4212375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C9527-A0C5-FCB8-52AF-85E60433B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ED6C6-31CE-69F7-F521-11E7A2190F38}"/>
              </a:ext>
            </a:extLst>
          </p:cNvPr>
          <p:cNvSpPr>
            <a:spLocks noGrp="1" noRot="1" noChangeAspect="1"/>
          </p:cNvSpPr>
          <p:nvPr>
            <p:ph type="sldImg"/>
          </p:nvPr>
        </p:nvSpPr>
        <p:spPr>
          <a:xfrm>
            <a:off x="1181100" y="696913"/>
            <a:ext cx="4648200" cy="3486150"/>
          </a:xfrm>
        </p:spPr>
      </p:sp>
      <p:sp>
        <p:nvSpPr>
          <p:cNvPr id="3" name="Notes Placeholder 2">
            <a:extLst>
              <a:ext uri="{FF2B5EF4-FFF2-40B4-BE49-F238E27FC236}">
                <a16:creationId xmlns:a16="http://schemas.microsoft.com/office/drawing/2014/main" id="{050A247E-28F8-BD49-58EC-4211CDE39802}"/>
              </a:ext>
            </a:extLst>
          </p:cNvPr>
          <p:cNvSpPr>
            <a:spLocks noGrp="1"/>
          </p:cNvSpPr>
          <p:nvPr>
            <p:ph type="body" idx="1"/>
          </p:nvPr>
        </p:nvSpPr>
        <p:spPr/>
        <p:txBody>
          <a:bodyPr/>
          <a:lstStyle/>
          <a:p>
            <a:pPr marL="285650" indent="-285650">
              <a:buFontTx/>
              <a:buChar char="-"/>
            </a:pPr>
            <a:endParaRPr lang="en-SG" dirty="0"/>
          </a:p>
        </p:txBody>
      </p:sp>
      <p:sp>
        <p:nvSpPr>
          <p:cNvPr id="4" name="Slide Number Placeholder 3">
            <a:extLst>
              <a:ext uri="{FF2B5EF4-FFF2-40B4-BE49-F238E27FC236}">
                <a16:creationId xmlns:a16="http://schemas.microsoft.com/office/drawing/2014/main" id="{E4A47859-61B4-86C3-21A7-84A3A4B84030}"/>
              </a:ext>
            </a:extLst>
          </p:cNvPr>
          <p:cNvSpPr>
            <a:spLocks noGrp="1"/>
          </p:cNvSpPr>
          <p:nvPr>
            <p:ph type="sldNum" sz="quarter" idx="10"/>
          </p:nvPr>
        </p:nvSpPr>
        <p:spPr/>
        <p:txBody>
          <a:bodyPr/>
          <a:lstStyle/>
          <a:p>
            <a:fld id="{91AA9BE4-5103-0B4A-B9FD-498748EB1049}" type="slidenum">
              <a:rPr lang="en-US" smtClean="0"/>
              <a:pPr/>
              <a:t>18</a:t>
            </a:fld>
            <a:endParaRPr lang="en-US" dirty="0"/>
          </a:p>
        </p:txBody>
      </p:sp>
    </p:spTree>
    <p:extLst>
      <p:ext uri="{BB962C8B-B14F-4D97-AF65-F5344CB8AC3E}">
        <p14:creationId xmlns:p14="http://schemas.microsoft.com/office/powerpoint/2010/main" val="3941642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19</a:t>
            </a:fld>
            <a:endParaRPr lang="en-US" dirty="0"/>
          </a:p>
        </p:txBody>
      </p:sp>
    </p:spTree>
    <p:extLst>
      <p:ext uri="{BB962C8B-B14F-4D97-AF65-F5344CB8AC3E}">
        <p14:creationId xmlns:p14="http://schemas.microsoft.com/office/powerpoint/2010/main" val="211340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2</a:t>
            </a:fld>
            <a:endParaRPr lang="en-US" dirty="0"/>
          </a:p>
        </p:txBody>
      </p:sp>
    </p:spTree>
    <p:extLst>
      <p:ext uri="{BB962C8B-B14F-4D97-AF65-F5344CB8AC3E}">
        <p14:creationId xmlns:p14="http://schemas.microsoft.com/office/powerpoint/2010/main" val="1020223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25D18CA-AFE0-409B-9D05-CCEF5AA36055}" type="slidenum">
              <a:rPr lang="en-SG" smtClean="0"/>
              <a:t>20</a:t>
            </a:fld>
            <a:endParaRPr lang="en-SG" dirty="0"/>
          </a:p>
        </p:txBody>
      </p:sp>
    </p:spTree>
    <p:extLst>
      <p:ext uri="{BB962C8B-B14F-4D97-AF65-F5344CB8AC3E}">
        <p14:creationId xmlns:p14="http://schemas.microsoft.com/office/powerpoint/2010/main" val="4269831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25D18CA-AFE0-409B-9D05-CCEF5AA36055}" type="slidenum">
              <a:rPr lang="en-SG" smtClean="0"/>
              <a:t>21</a:t>
            </a:fld>
            <a:endParaRPr lang="en-SG" dirty="0"/>
          </a:p>
        </p:txBody>
      </p:sp>
    </p:spTree>
    <p:extLst>
      <p:ext uri="{BB962C8B-B14F-4D97-AF65-F5344CB8AC3E}">
        <p14:creationId xmlns:p14="http://schemas.microsoft.com/office/powerpoint/2010/main" val="1901906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25D18CA-AFE0-409B-9D05-CCEF5AA36055}" type="slidenum">
              <a:rPr lang="en-SG" smtClean="0"/>
              <a:t>22</a:t>
            </a:fld>
            <a:endParaRPr lang="en-SG" dirty="0"/>
          </a:p>
        </p:txBody>
      </p:sp>
    </p:spTree>
    <p:extLst>
      <p:ext uri="{BB962C8B-B14F-4D97-AF65-F5344CB8AC3E}">
        <p14:creationId xmlns:p14="http://schemas.microsoft.com/office/powerpoint/2010/main" val="2402893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25D18CA-AFE0-409B-9D05-CCEF5AA36055}" type="slidenum">
              <a:rPr lang="en-SG" smtClean="0"/>
              <a:t>23</a:t>
            </a:fld>
            <a:endParaRPr lang="en-SG" dirty="0"/>
          </a:p>
        </p:txBody>
      </p:sp>
    </p:spTree>
    <p:extLst>
      <p:ext uri="{BB962C8B-B14F-4D97-AF65-F5344CB8AC3E}">
        <p14:creationId xmlns:p14="http://schemas.microsoft.com/office/powerpoint/2010/main" val="2790889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Explain </a:t>
            </a:r>
            <a:r>
              <a:rPr kumimoji="1" lang="en-US" altLang="ja-JP" dirty="0" err="1" smtClean="0"/>
              <a:t>PboC</a:t>
            </a:r>
            <a:r>
              <a:rPr kumimoji="1" lang="en-US" altLang="ja-JP" baseline="0" dirty="0" smtClean="0"/>
              <a:t> fix.</a:t>
            </a:r>
            <a:endParaRPr kumimoji="1" lang="ja-JP" altLang="en-US" dirty="0"/>
          </a:p>
        </p:txBody>
      </p:sp>
      <p:sp>
        <p:nvSpPr>
          <p:cNvPr id="4" name="スライド番号プレースホルダー 3"/>
          <p:cNvSpPr>
            <a:spLocks noGrp="1"/>
          </p:cNvSpPr>
          <p:nvPr>
            <p:ph type="sldNum" sz="quarter" idx="10"/>
          </p:nvPr>
        </p:nvSpPr>
        <p:spPr/>
        <p:txBody>
          <a:bodyPr/>
          <a:lstStyle/>
          <a:p>
            <a:fld id="{625D18CA-AFE0-409B-9D05-CCEF5AA36055}" type="slidenum">
              <a:rPr lang="en-SG" smtClean="0"/>
              <a:t>24</a:t>
            </a:fld>
            <a:endParaRPr lang="en-SG" dirty="0"/>
          </a:p>
        </p:txBody>
      </p:sp>
    </p:spTree>
    <p:extLst>
      <p:ext uri="{BB962C8B-B14F-4D97-AF65-F5344CB8AC3E}">
        <p14:creationId xmlns:p14="http://schemas.microsoft.com/office/powerpoint/2010/main" val="2786466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25D18CA-AFE0-409B-9D05-CCEF5AA36055}" type="slidenum">
              <a:rPr lang="en-SG" smtClean="0"/>
              <a:t>25</a:t>
            </a:fld>
            <a:endParaRPr lang="en-SG" dirty="0"/>
          </a:p>
        </p:txBody>
      </p:sp>
    </p:spTree>
    <p:extLst>
      <p:ext uri="{BB962C8B-B14F-4D97-AF65-F5344CB8AC3E}">
        <p14:creationId xmlns:p14="http://schemas.microsoft.com/office/powerpoint/2010/main" val="4199725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25D18CA-AFE0-409B-9D05-CCEF5AA36055}" type="slidenum">
              <a:rPr lang="en-SG" smtClean="0"/>
              <a:t>26</a:t>
            </a:fld>
            <a:endParaRPr lang="en-SG" dirty="0"/>
          </a:p>
        </p:txBody>
      </p:sp>
    </p:spTree>
    <p:extLst>
      <p:ext uri="{BB962C8B-B14F-4D97-AF65-F5344CB8AC3E}">
        <p14:creationId xmlns:p14="http://schemas.microsoft.com/office/powerpoint/2010/main" val="3018373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9687" cy="3840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307157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defTabSz="950976">
              <a:buFont typeface="Arial" panose="020B0604020202020204" pitchFamily="34" charset="0"/>
              <a:buChar char="•"/>
              <a:defRPr/>
            </a:pPr>
            <a:r>
              <a:rPr lang="en-US" b="0" baseline="0" dirty="0" smtClean="0"/>
              <a:t>Hi everyone, today I will be talking about a special feature on ASEAN, re-examining how ASEAN-5, comprising Indonesia, Malaysia, Philippines, Thailand and Vietnam, are faring in the goods and services cycle. </a:t>
            </a:r>
          </a:p>
          <a:p>
            <a:pPr marL="178308" indent="-178308" defTabSz="950976">
              <a:buFont typeface="Arial" panose="020B0604020202020204" pitchFamily="34" charset="0"/>
              <a:buChar char="•"/>
              <a:defRPr/>
            </a:pPr>
            <a:r>
              <a:rPr lang="en-US" b="0" baseline="0" dirty="0" smtClean="0"/>
              <a:t>In particular, I will be speaking on manufacturing and the tourism industry; </a:t>
            </a:r>
          </a:p>
          <a:p>
            <a:pPr marL="178308" indent="-178308" defTabSz="950976">
              <a:buFont typeface="Arial" panose="020B0604020202020204" pitchFamily="34" charset="0"/>
              <a:buChar char="•"/>
              <a:defRPr/>
            </a:pPr>
            <a:r>
              <a:rPr lang="en-US" b="0" baseline="0" dirty="0" smtClean="0"/>
              <a:t>Before ending the presentation on how fiscal shifts fit in amid the good-services cycle. </a:t>
            </a:r>
          </a:p>
          <a:p>
            <a:pPr algn="l"/>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28</a:t>
            </a:fld>
            <a:endParaRPr lang="en-SG"/>
          </a:p>
        </p:txBody>
      </p:sp>
    </p:spTree>
    <p:extLst>
      <p:ext uri="{BB962C8B-B14F-4D97-AF65-F5344CB8AC3E}">
        <p14:creationId xmlns:p14="http://schemas.microsoft.com/office/powerpoint/2010/main" val="2035431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a:buFont typeface="Arial" panose="020B0604020202020204" pitchFamily="34" charset="0"/>
              <a:buChar char="•"/>
            </a:pPr>
            <a:r>
              <a:rPr lang="en-US" b="0" baseline="0" dirty="0" smtClean="0"/>
              <a:t>First, it may be good to take stock of where we are at the moment</a:t>
            </a:r>
          </a:p>
          <a:p>
            <a:pPr marL="178308" indent="-178308">
              <a:buFont typeface="Arial" panose="020B0604020202020204" pitchFamily="34" charset="0"/>
              <a:buChar char="•"/>
            </a:pPr>
            <a:r>
              <a:rPr lang="en-US" b="0" baseline="0" dirty="0" smtClean="0"/>
              <a:t>To get a sense of the current state of goods and services in ASEAN-5, we can plot the goods and services balance as a percentage of GDP, as shown in the top chart.. </a:t>
            </a:r>
          </a:p>
          <a:p>
            <a:pPr marL="178308" indent="-178308">
              <a:buFont typeface="Arial" panose="020B0604020202020204" pitchFamily="34" charset="0"/>
              <a:buChar char="•"/>
            </a:pPr>
            <a:r>
              <a:rPr lang="en-US" b="0" baseline="0" dirty="0" smtClean="0"/>
              <a:t>The blue columns indicate the goods balance while the orange columns indicate the services balance, and </a:t>
            </a:r>
          </a:p>
          <a:p>
            <a:pPr marL="178308" indent="-178308">
              <a:buFont typeface="Arial" panose="020B0604020202020204" pitchFamily="34" charset="0"/>
              <a:buChar char="•"/>
            </a:pPr>
            <a:r>
              <a:rPr lang="en-US" b="0" baseline="0" dirty="0" smtClean="0"/>
              <a:t>a positive number generally will mean that a country is exporting more than it is buying from other countries, and vice versa.  </a:t>
            </a:r>
          </a:p>
          <a:p>
            <a:pPr marL="178308" indent="-178308">
              <a:buFont typeface="Arial" panose="020B0604020202020204" pitchFamily="34" charset="0"/>
              <a:buChar char="•"/>
            </a:pPr>
            <a:r>
              <a:rPr lang="en-US" b="0" baseline="0" dirty="0" smtClean="0"/>
              <a:t>We compare the 2023 goods and services balance against the 2016-2019 average, which we think is a more appropriate benchmark due to possible distortionary effects during the </a:t>
            </a:r>
            <a:r>
              <a:rPr lang="en-US" b="0" baseline="0" dirty="0" err="1" smtClean="0"/>
              <a:t>Covid</a:t>
            </a:r>
            <a:r>
              <a:rPr lang="en-US" b="0" baseline="0" dirty="0" smtClean="0"/>
              <a:t> years of 2020 and 2021. </a:t>
            </a:r>
          </a:p>
          <a:p>
            <a:pPr marL="178308" indent="-178308">
              <a:buFont typeface="Arial" panose="020B0604020202020204" pitchFamily="34" charset="0"/>
              <a:buChar char="•"/>
            </a:pPr>
            <a:r>
              <a:rPr lang="en-US" b="0" baseline="0" dirty="0" smtClean="0"/>
              <a:t>From the top chart, we can make several observations – </a:t>
            </a:r>
          </a:p>
          <a:p>
            <a:pPr marL="178308" indent="-178308">
              <a:buFont typeface="Arial" panose="020B0604020202020204" pitchFamily="34" charset="0"/>
              <a:buChar char="•"/>
            </a:pPr>
            <a:r>
              <a:rPr lang="en-US" b="0" baseline="0" dirty="0" smtClean="0"/>
              <a:t>The first is that goods balance have deteriorated for Malaysia, Thailand and Philippines, while Vietnam and Indonesia have seen improvement. </a:t>
            </a:r>
          </a:p>
          <a:p>
            <a:pPr marL="178308" indent="-178308">
              <a:buFont typeface="Arial" panose="020B0604020202020204" pitchFamily="34" charset="0"/>
              <a:buChar char="•"/>
            </a:pPr>
            <a:r>
              <a:rPr lang="en-US" b="0" baseline="0" dirty="0" smtClean="0"/>
              <a:t>Although there are some idiosyncratic factors at play here. </a:t>
            </a:r>
          </a:p>
          <a:p>
            <a:pPr marL="178308" indent="-178308">
              <a:buFont typeface="Arial" panose="020B0604020202020204" pitchFamily="34" charset="0"/>
              <a:buChar char="•"/>
            </a:pPr>
            <a:r>
              <a:rPr lang="en-US" b="0" baseline="0" dirty="0" smtClean="0"/>
              <a:t>For example, Vietnam had a huge import compression in 2023 which flattered the goods balance, while commodity prices were still coming down from the </a:t>
            </a:r>
            <a:r>
              <a:rPr lang="en-US" b="0" baseline="0" dirty="0" err="1" smtClean="0"/>
              <a:t>Covid</a:t>
            </a:r>
            <a:r>
              <a:rPr lang="en-US" b="0" baseline="0" dirty="0" smtClean="0"/>
              <a:t>-highs, supporting Indonesia’s goods balance. </a:t>
            </a:r>
          </a:p>
          <a:p>
            <a:pPr marL="178308" indent="-178308" defTabSz="950976">
              <a:buFont typeface="Arial" panose="020B0604020202020204" pitchFamily="34" charset="0"/>
              <a:buChar char="•"/>
            </a:pPr>
            <a:r>
              <a:rPr lang="en-US" b="0" baseline="0" dirty="0" smtClean="0"/>
              <a:t>Meanwhile, most services balances in 2023 are worse compared to 2016-2019 averages, with the exception of Philippines, which has outperformed. </a:t>
            </a:r>
          </a:p>
          <a:p>
            <a:pPr marL="178308" indent="-178308" defTabSz="950976">
              <a:buFont typeface="Arial" panose="020B0604020202020204" pitchFamily="34" charset="0"/>
              <a:buChar char="•"/>
            </a:pPr>
            <a:r>
              <a:rPr lang="en-US" b="0" baseline="0" dirty="0" smtClean="0"/>
              <a:t>Now that we have a better overview, the big question is –</a:t>
            </a:r>
            <a:r>
              <a:rPr lang="en-US" b="1" baseline="0" dirty="0" smtClean="0"/>
              <a:t>what lies ahead? </a:t>
            </a:r>
            <a:endParaRPr lang="en-US" b="0" baseline="0" dirty="0" smtClean="0"/>
          </a:p>
          <a:p>
            <a:pPr marL="178308" indent="-178308" defTabSz="950976">
              <a:buFont typeface="Arial" panose="020B0604020202020204" pitchFamily="34" charset="0"/>
              <a:buChar char="•"/>
            </a:pPr>
            <a:r>
              <a:rPr lang="en-US" b="0" baseline="0" dirty="0" smtClean="0"/>
              <a:t>I will be stating the three key points that I want to make in this presentation upfront. </a:t>
            </a:r>
          </a:p>
          <a:p>
            <a:pPr marL="178308" indent="-178308">
              <a:buFont typeface="Arial" panose="020B0604020202020204" pitchFamily="34" charset="0"/>
              <a:buChar char="•"/>
            </a:pPr>
            <a:r>
              <a:rPr lang="en-US" b="0" baseline="0" dirty="0" smtClean="0"/>
              <a:t>The </a:t>
            </a:r>
            <a:r>
              <a:rPr lang="en-US" b="1" baseline="0" dirty="0" smtClean="0"/>
              <a:t>first</a:t>
            </a:r>
            <a:r>
              <a:rPr lang="en-US" b="0" baseline="0" dirty="0" smtClean="0"/>
              <a:t> is that in 2024, broadly speaking, manufacturing will be a stronger driver compared to tourism-driven services growth given that there are signs of a global manufacturing inflection upturn, while the majority of the easy tourism gains are likely already enjoyed in 2023.  </a:t>
            </a:r>
          </a:p>
          <a:p>
            <a:pPr marL="178308" indent="-178308">
              <a:buFont typeface="Arial" panose="020B0604020202020204" pitchFamily="34" charset="0"/>
              <a:buChar char="•"/>
            </a:pPr>
            <a:r>
              <a:rPr lang="en-US" b="0" baseline="0" dirty="0" smtClean="0"/>
              <a:t>The </a:t>
            </a:r>
            <a:r>
              <a:rPr lang="en-US" b="1" baseline="0" dirty="0" smtClean="0"/>
              <a:t>second</a:t>
            </a:r>
            <a:r>
              <a:rPr lang="en-US" b="0" baseline="0" dirty="0" smtClean="0"/>
              <a:t> is that the extent of manufacturing growth would not be synchronized. This is especially so because this global manufacturing upturn is on the back of semiconductor-led growth, with some countries like Malaysia, Philippines and Vietnam, better-positioned to reap spillovers, as compared to Thailand which have more exposure in downstream goods like </a:t>
            </a:r>
            <a:r>
              <a:rPr lang="en-US" b="0" baseline="0" dirty="0" err="1" smtClean="0"/>
              <a:t>automotives</a:t>
            </a:r>
            <a:r>
              <a:rPr lang="en-US" b="0" baseline="0" dirty="0" smtClean="0"/>
              <a:t> and Indonesia with relatively less exposure to electronics and more exposure to commodity. Furthermore, manufacturing growth could also be pushed back by geopolitics. </a:t>
            </a:r>
          </a:p>
          <a:p>
            <a:pPr marL="178308" indent="-178308">
              <a:buFont typeface="Arial" panose="020B0604020202020204" pitchFamily="34" charset="0"/>
              <a:buChar char="•"/>
            </a:pPr>
            <a:r>
              <a:rPr lang="en-US" b="0" baseline="0" dirty="0" smtClean="0"/>
              <a:t>For services, while growth would moderate, there is potential for laggards in 2023 like Thailand to outperform as they play catch-up. </a:t>
            </a:r>
          </a:p>
          <a:p>
            <a:pPr marL="178308" indent="-178308">
              <a:buFont typeface="Arial" panose="020B0604020202020204" pitchFamily="34" charset="0"/>
              <a:buChar char="•"/>
            </a:pPr>
            <a:r>
              <a:rPr lang="en-US" b="0" baseline="0" dirty="0" smtClean="0"/>
              <a:t>The </a:t>
            </a:r>
            <a:r>
              <a:rPr lang="en-US" b="1" baseline="0" dirty="0" smtClean="0"/>
              <a:t>third</a:t>
            </a:r>
            <a:r>
              <a:rPr lang="en-US" b="0" baseline="0" dirty="0" smtClean="0"/>
              <a:t> is that in addition to external balances, fiscal outlook also plays a role. With the exception of Malaysia, fiscal outlook is tilted to the downside. </a:t>
            </a:r>
          </a:p>
          <a:p>
            <a:pPr marL="178308" indent="-178308">
              <a:buFont typeface="Arial" panose="020B0604020202020204" pitchFamily="34" charset="0"/>
              <a:buChar char="•"/>
            </a:pPr>
            <a:r>
              <a:rPr lang="en-US" b="0" baseline="0" dirty="0" smtClean="0"/>
              <a:t>We will delve into the details in the subsequent slides. </a:t>
            </a:r>
          </a:p>
        </p:txBody>
      </p:sp>
      <p:sp>
        <p:nvSpPr>
          <p:cNvPr id="4" name="Slide Number Placeholder 3"/>
          <p:cNvSpPr>
            <a:spLocks noGrp="1"/>
          </p:cNvSpPr>
          <p:nvPr>
            <p:ph type="sldNum" sz="quarter" idx="10"/>
          </p:nvPr>
        </p:nvSpPr>
        <p:spPr/>
        <p:txBody>
          <a:bodyPr/>
          <a:lstStyle/>
          <a:p>
            <a:fld id="{422D11A1-CF3F-4D4E-A04F-09E794495165}" type="slidenum">
              <a:rPr lang="en-SG" smtClean="0"/>
              <a:t>29</a:t>
            </a:fld>
            <a:endParaRPr lang="en-SG"/>
          </a:p>
        </p:txBody>
      </p:sp>
    </p:spTree>
    <p:extLst>
      <p:ext uri="{BB962C8B-B14F-4D97-AF65-F5344CB8AC3E}">
        <p14:creationId xmlns:p14="http://schemas.microsoft.com/office/powerpoint/2010/main" val="27026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285650" indent="-285650">
              <a:buFontTx/>
              <a:buChar char="-"/>
            </a:pPr>
            <a:r>
              <a:rPr lang="en-US" dirty="0" smtClean="0"/>
              <a:t>Point 1:</a:t>
            </a:r>
            <a:r>
              <a:rPr lang="en-US" baseline="0" dirty="0" smtClean="0"/>
              <a:t> too high for too long raises the likelihood of Type 2 error, </a:t>
            </a:r>
          </a:p>
          <a:p>
            <a:pPr marL="285650" indent="-285650">
              <a:buFontTx/>
              <a:buChar char="-"/>
            </a:pPr>
            <a:r>
              <a:rPr lang="en-US" baseline="0" dirty="0" smtClean="0"/>
              <a:t>Recap on why the rate cuts were </a:t>
            </a:r>
            <a:r>
              <a:rPr lang="en-US" baseline="0" dirty="0" err="1" smtClean="0"/>
              <a:t>defered</a:t>
            </a:r>
            <a:r>
              <a:rPr lang="en-US" baseline="0" dirty="0" smtClean="0"/>
              <a:t>. </a:t>
            </a:r>
          </a:p>
          <a:p>
            <a:pPr marL="285650" indent="-285650">
              <a:buFontTx/>
              <a:buChar char="-"/>
            </a:pPr>
            <a:r>
              <a:rPr lang="en-US" dirty="0" smtClean="0"/>
              <a:t>Outlook on cuts. </a:t>
            </a:r>
          </a:p>
          <a:p>
            <a:pPr marL="285650" indent="-285650">
              <a:buFontTx/>
              <a:buChar char="-"/>
            </a:pPr>
            <a:r>
              <a:rPr lang="en-US" dirty="0" smtClean="0"/>
              <a:t>Reason</a:t>
            </a:r>
            <a:r>
              <a:rPr lang="en-US" baseline="0" dirty="0" smtClean="0"/>
              <a:t> for cuts.</a:t>
            </a: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3</a:t>
            </a:fld>
            <a:endParaRPr lang="en-US" dirty="0"/>
          </a:p>
        </p:txBody>
      </p:sp>
    </p:spTree>
    <p:extLst>
      <p:ext uri="{BB962C8B-B14F-4D97-AF65-F5344CB8AC3E}">
        <p14:creationId xmlns:p14="http://schemas.microsoft.com/office/powerpoint/2010/main" val="1644689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defTabSz="950976">
              <a:buFont typeface="Arial" panose="020B0604020202020204" pitchFamily="34" charset="0"/>
              <a:buChar char="•"/>
              <a:defRPr/>
            </a:pPr>
            <a:r>
              <a:rPr lang="en-US" b="0" baseline="0" dirty="0" smtClean="0"/>
              <a:t>Let us first start off with manufacturing.</a:t>
            </a:r>
          </a:p>
          <a:p>
            <a:pPr marL="178308" indent="-178308" defTabSz="950976">
              <a:buFont typeface="Arial" panose="020B0604020202020204" pitchFamily="34" charset="0"/>
              <a:buChar char="•"/>
              <a:defRPr/>
            </a:pPr>
            <a:r>
              <a:rPr lang="en-US" b="0" baseline="0" dirty="0" smtClean="0"/>
              <a:t>The left chart shows manufacturing growth in real terms for ASEAN-5 economies while the right chart shows manufacturing growth in Northeast Asia. </a:t>
            </a:r>
          </a:p>
          <a:p>
            <a:pPr marL="178308" indent="-178308" defTabSz="950976">
              <a:buFont typeface="Arial" panose="020B0604020202020204" pitchFamily="34" charset="0"/>
              <a:buChar char="•"/>
              <a:defRPr/>
            </a:pPr>
            <a:r>
              <a:rPr lang="en-US" b="0" baseline="0" dirty="0" smtClean="0"/>
              <a:t>Note that both charts have the same scale. </a:t>
            </a:r>
          </a:p>
          <a:p>
            <a:pPr marL="178308" indent="-178308" defTabSz="950976">
              <a:buFont typeface="Arial" panose="020B0604020202020204" pitchFamily="34" charset="0"/>
              <a:buChar char="•"/>
              <a:defRPr/>
            </a:pPr>
            <a:r>
              <a:rPr lang="en-US" b="0" baseline="0" dirty="0" smtClean="0"/>
              <a:t>We can see that manufacturing growth in ASEAN-5 economies have been much more uneven compared to Northeast Asia. </a:t>
            </a:r>
          </a:p>
          <a:p>
            <a:pPr marL="178308" indent="-178308" defTabSz="950976">
              <a:buFont typeface="Arial" panose="020B0604020202020204" pitchFamily="34" charset="0"/>
              <a:buChar char="•"/>
              <a:defRPr/>
            </a:pPr>
            <a:r>
              <a:rPr lang="en-US" b="0" baseline="0" dirty="0" smtClean="0"/>
              <a:t>Compared to South Korea and Taiwan, which have seen a material uptick in manufacturing growth, Thailand manufacturing remains in contraction territory, although we do see some modest improvement to Philippines, Malaysia and Vietnam, as indicated by the blue line and dark grey line. </a:t>
            </a:r>
          </a:p>
          <a:p>
            <a:pPr marL="178308" indent="-178308" defTabSz="950976">
              <a:buFont typeface="Arial" panose="020B0604020202020204" pitchFamily="34" charset="0"/>
              <a:buChar char="•"/>
              <a:defRPr/>
            </a:pPr>
            <a:r>
              <a:rPr lang="en-US" b="0" baseline="0" dirty="0" smtClean="0"/>
              <a:t>In contrast, Indonesia’s manufacturing growth have been pretty stable in the recent quarters. </a:t>
            </a:r>
          </a:p>
          <a:p>
            <a:pPr marL="178308" indent="-178308" defTabSz="950976">
              <a:buFont typeface="Arial" panose="020B0604020202020204" pitchFamily="34" charset="0"/>
              <a:buChar char="•"/>
              <a:defRPr/>
            </a:pPr>
            <a:r>
              <a:rPr lang="en-US" b="0" baseline="0" dirty="0" smtClean="0"/>
              <a:t>This suggests that manufacturing growth in this cycle is likely driven by peculiar drivers, instead of a </a:t>
            </a:r>
            <a:r>
              <a:rPr lang="en-US" b="0" baseline="0" dirty="0" err="1" smtClean="0"/>
              <a:t>broadbased</a:t>
            </a:r>
            <a:r>
              <a:rPr lang="en-US" b="0" baseline="0" dirty="0" smtClean="0"/>
              <a:t> growth in demand for manufactured goods, as we saw during the </a:t>
            </a:r>
            <a:r>
              <a:rPr lang="en-US" b="0" baseline="0" dirty="0" err="1" smtClean="0"/>
              <a:t>Covid</a:t>
            </a:r>
            <a:r>
              <a:rPr lang="en-US" b="0" baseline="0" dirty="0" smtClean="0"/>
              <a:t> years, where demand for manufactured goods have generally seen a sharp increase across the board. </a:t>
            </a:r>
          </a:p>
        </p:txBody>
      </p:sp>
      <p:sp>
        <p:nvSpPr>
          <p:cNvPr id="4" name="Slide Number Placeholder 3"/>
          <p:cNvSpPr>
            <a:spLocks noGrp="1"/>
          </p:cNvSpPr>
          <p:nvPr>
            <p:ph type="sldNum" sz="quarter" idx="10"/>
          </p:nvPr>
        </p:nvSpPr>
        <p:spPr/>
        <p:txBody>
          <a:bodyPr/>
          <a:lstStyle/>
          <a:p>
            <a:fld id="{422D11A1-CF3F-4D4E-A04F-09E794495165}" type="slidenum">
              <a:rPr lang="en-SG" smtClean="0"/>
              <a:t>30</a:t>
            </a:fld>
            <a:endParaRPr lang="en-SG"/>
          </a:p>
        </p:txBody>
      </p:sp>
    </p:spTree>
    <p:extLst>
      <p:ext uri="{BB962C8B-B14F-4D97-AF65-F5344CB8AC3E}">
        <p14:creationId xmlns:p14="http://schemas.microsoft.com/office/powerpoint/2010/main" val="4731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defTabSz="950976">
              <a:buFont typeface="Arial" panose="020B0604020202020204" pitchFamily="34" charset="0"/>
              <a:buChar char="•"/>
              <a:defRPr/>
            </a:pPr>
            <a:r>
              <a:rPr lang="en-US" b="0" baseline="0" dirty="0" smtClean="0"/>
              <a:t>To understand the key drivers, we take a look at the industrial production growth for the top 3 products which constitute the largest manufacturing share in South Korea and Taiwan, </a:t>
            </a:r>
          </a:p>
          <a:p>
            <a:pPr marL="178308" indent="-178308" defTabSz="950976">
              <a:buFont typeface="Arial" panose="020B0604020202020204" pitchFamily="34" charset="0"/>
              <a:buChar char="•"/>
              <a:defRPr/>
            </a:pPr>
            <a:r>
              <a:rPr lang="en-US" b="0" baseline="0" dirty="0" smtClean="0"/>
              <a:t>For South Korea, electronic components indicated by the green line and which constitutes a whopping 26% of manufacturing industry, has visibly outperformed other product groups. </a:t>
            </a:r>
          </a:p>
          <a:p>
            <a:pPr marL="178308" indent="-178308" defTabSz="950976">
              <a:buFont typeface="Arial" panose="020B0604020202020204" pitchFamily="34" charset="0"/>
              <a:buChar char="•"/>
              <a:defRPr/>
            </a:pPr>
            <a:r>
              <a:rPr lang="en-US" b="0" baseline="0" dirty="0" smtClean="0"/>
              <a:t>Similarly, over in Taiwan, we can also see robust growth in electronic components. </a:t>
            </a:r>
          </a:p>
          <a:p>
            <a:pPr marL="178308" indent="-178308" defTabSz="950976">
              <a:buFont typeface="Arial" panose="020B0604020202020204" pitchFamily="34" charset="0"/>
              <a:buChar char="•"/>
              <a:defRPr/>
            </a:pPr>
            <a:r>
              <a:rPr lang="en-US" b="0" baseline="0" dirty="0" smtClean="0"/>
              <a:t>This suggests the this manufacturing upturn is mostly driven by an increase in demand of electronic components, and in particular semiconductors. </a:t>
            </a:r>
          </a:p>
          <a:p>
            <a:pPr marL="178308" indent="-178308" defTabSz="950976">
              <a:buFont typeface="Arial" panose="020B0604020202020204" pitchFamily="34" charset="0"/>
              <a:buChar char="•"/>
              <a:defRPr/>
            </a:pPr>
            <a:endParaRPr lang="en-US" b="0" baseline="0" dirty="0" smtClean="0"/>
          </a:p>
          <a:p>
            <a:pPr defTabSz="950976">
              <a:defRPr/>
            </a:pPr>
            <a:r>
              <a:rPr lang="en-US" b="0" baseline="0" dirty="0" smtClean="0"/>
              <a:t>++++</a:t>
            </a:r>
          </a:p>
          <a:p>
            <a:pPr defTabSz="950976">
              <a:defRPr/>
            </a:pPr>
            <a:r>
              <a:rPr lang="en-US" b="0" baseline="0" dirty="0" smtClean="0"/>
              <a:t>Notes: Taiwan – Fabricated Metals (5.1%); Electronic Parts (49.6%) and Computers (7.0%). </a:t>
            </a:r>
          </a:p>
        </p:txBody>
      </p:sp>
      <p:sp>
        <p:nvSpPr>
          <p:cNvPr id="4" name="Slide Number Placeholder 3"/>
          <p:cNvSpPr>
            <a:spLocks noGrp="1"/>
          </p:cNvSpPr>
          <p:nvPr>
            <p:ph type="sldNum" sz="quarter" idx="10"/>
          </p:nvPr>
        </p:nvSpPr>
        <p:spPr/>
        <p:txBody>
          <a:bodyPr/>
          <a:lstStyle/>
          <a:p>
            <a:fld id="{422D11A1-CF3F-4D4E-A04F-09E794495165}" type="slidenum">
              <a:rPr lang="en-SG" smtClean="0"/>
              <a:t>31</a:t>
            </a:fld>
            <a:endParaRPr lang="en-SG"/>
          </a:p>
        </p:txBody>
      </p:sp>
    </p:spTree>
    <p:extLst>
      <p:ext uri="{BB962C8B-B14F-4D97-AF65-F5344CB8AC3E}">
        <p14:creationId xmlns:p14="http://schemas.microsoft.com/office/powerpoint/2010/main" val="3003442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defTabSz="950976">
              <a:buFont typeface="Arial" panose="020B0604020202020204" pitchFamily="34" charset="0"/>
              <a:buChar char="•"/>
              <a:defRPr/>
            </a:pPr>
            <a:r>
              <a:rPr lang="en-US" b="0" baseline="0" dirty="0" smtClean="0"/>
              <a:t>Zooming in further, there has been a notable increase in external demand, suggesting improved demand. </a:t>
            </a:r>
          </a:p>
          <a:p>
            <a:pPr marL="178308" indent="-178308" defTabSz="950976">
              <a:buFont typeface="Arial" panose="020B0604020202020204" pitchFamily="34" charset="0"/>
              <a:buChar char="•"/>
              <a:defRPr/>
            </a:pPr>
            <a:r>
              <a:rPr lang="en-US" b="0" baseline="0" dirty="0" smtClean="0"/>
              <a:t>This is on top of a rundown in inventory, which we see in the left chart, which suggests that demand has been outpacing production. </a:t>
            </a:r>
          </a:p>
          <a:p>
            <a:pPr marL="178308" indent="-178308" defTabSz="950976">
              <a:buFont typeface="Arial" panose="020B0604020202020204" pitchFamily="34" charset="0"/>
              <a:buChar char="•"/>
              <a:defRPr/>
            </a:pPr>
            <a:r>
              <a:rPr lang="en-US" b="0" baseline="0" dirty="0" smtClean="0"/>
              <a:t>What is driving this demand then? </a:t>
            </a:r>
          </a:p>
          <a:p>
            <a:pPr marL="178308" indent="-178308" defTabSz="950976">
              <a:buFont typeface="Arial" panose="020B0604020202020204" pitchFamily="34" charset="0"/>
              <a:buChar char="•"/>
              <a:defRPr/>
            </a:pPr>
            <a:r>
              <a:rPr lang="en-US" b="0" baseline="0" dirty="0" smtClean="0"/>
              <a:t>And would this upturn in semiconductors be because of the AI-drive that we read in the news? </a:t>
            </a:r>
          </a:p>
          <a:p>
            <a:pPr marL="178308" indent="-178308" defTabSz="950976">
              <a:buFont typeface="Arial" panose="020B0604020202020204" pitchFamily="34" charset="0"/>
              <a:buChar char="•"/>
              <a:defRPr/>
            </a:pP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32</a:t>
            </a:fld>
            <a:endParaRPr lang="en-SG"/>
          </a:p>
        </p:txBody>
      </p:sp>
    </p:spTree>
    <p:extLst>
      <p:ext uri="{BB962C8B-B14F-4D97-AF65-F5344CB8AC3E}">
        <p14:creationId xmlns:p14="http://schemas.microsoft.com/office/powerpoint/2010/main" val="310857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defTabSz="950976">
              <a:buFont typeface="Arial" panose="020B0604020202020204" pitchFamily="34" charset="0"/>
              <a:buChar char="•"/>
              <a:defRPr/>
            </a:pPr>
            <a:r>
              <a:rPr lang="en-US" b="0" baseline="0" dirty="0" smtClean="0"/>
              <a:t>Given all the AI-hype in the news of American companies, let us take a look at US imports of semiconductors first, which is subsumed under HS Code 85) and indicated by the red line. </a:t>
            </a:r>
          </a:p>
          <a:p>
            <a:pPr marL="178308" indent="-178308" defTabSz="950976">
              <a:buFont typeface="Arial" panose="020B0604020202020204" pitchFamily="34" charset="0"/>
              <a:buChar char="•"/>
              <a:defRPr/>
            </a:pPr>
            <a:r>
              <a:rPr lang="en-US" b="0" baseline="0" dirty="0" smtClean="0"/>
              <a:t>We notice that US imports of semiconductors haven’t been exactly that strong. </a:t>
            </a:r>
          </a:p>
          <a:p>
            <a:pPr marL="178308" indent="-178308" defTabSz="950976">
              <a:buFont typeface="Arial" panose="020B0604020202020204" pitchFamily="34" charset="0"/>
              <a:buChar char="•"/>
              <a:defRPr/>
            </a:pPr>
            <a:r>
              <a:rPr lang="en-US" b="0" baseline="0" dirty="0" smtClean="0"/>
              <a:t>However, US demand for automatic data processing machines (which is subsumed under HS Code 84) saw stronger growth. </a:t>
            </a:r>
          </a:p>
          <a:p>
            <a:pPr marL="178308" indent="-178308" defTabSz="950976">
              <a:buFont typeface="Arial" panose="020B0604020202020204" pitchFamily="34" charset="0"/>
              <a:buChar char="•"/>
              <a:defRPr/>
            </a:pPr>
            <a:r>
              <a:rPr lang="en-US" b="0" baseline="0" dirty="0" smtClean="0"/>
              <a:t>It thus appears that US demand is stronger for final products like computers and servers, instead of intermediate products like semiconductors. </a:t>
            </a:r>
          </a:p>
          <a:p>
            <a:pPr marL="178308" indent="-178308" defTabSz="950976">
              <a:buFont typeface="Arial" panose="020B0604020202020204" pitchFamily="34" charset="0"/>
              <a:buChar char="•"/>
              <a:defRPr/>
            </a:pPr>
            <a:r>
              <a:rPr lang="en-US" b="0" baseline="0" dirty="0" smtClean="0"/>
              <a:t>Although demand for computers and servers would also indirectly drive demand for semiconductors, it is unlikely to drive such a huge increase in demand. </a:t>
            </a:r>
          </a:p>
          <a:p>
            <a:pPr marL="178308" indent="-178308" defTabSz="950976">
              <a:buFont typeface="Arial" panose="020B0604020202020204" pitchFamily="34" charset="0"/>
              <a:buChar char="•"/>
              <a:defRPr/>
            </a:pPr>
            <a:r>
              <a:rPr lang="en-US" b="0" baseline="0" dirty="0" smtClean="0"/>
              <a:t>So where is the demand coming from?</a:t>
            </a:r>
          </a:p>
          <a:p>
            <a:pPr marL="178308" indent="-178308" defTabSz="950976">
              <a:buFont typeface="Arial" panose="020B0604020202020204" pitchFamily="34" charset="0"/>
              <a:buChar char="•"/>
              <a:defRPr/>
            </a:pPr>
            <a:r>
              <a:rPr lang="en-US" b="0" baseline="0" dirty="0" smtClean="0"/>
              <a:t>China. </a:t>
            </a:r>
          </a:p>
          <a:p>
            <a:pPr marL="178308" indent="-178308" defTabSz="950976">
              <a:buFont typeface="Arial" panose="020B0604020202020204" pitchFamily="34" charset="0"/>
              <a:buChar char="•"/>
              <a:defRPr/>
            </a:pPr>
            <a:r>
              <a:rPr lang="en-US" b="0" baseline="0" dirty="0" smtClean="0"/>
              <a:t>Taking a look at the right chart, China’s imports of electrical machinery and equipment (of which semiconductors are a sub-category) from Taiwan and South Korea have accelerated. </a:t>
            </a:r>
          </a:p>
          <a:p>
            <a:pPr marL="178308" indent="-178308" defTabSz="950976">
              <a:buFont typeface="Arial" panose="020B0604020202020204" pitchFamily="34" charset="0"/>
              <a:buChar char="•"/>
              <a:defRPr/>
            </a:pPr>
            <a:r>
              <a:rPr lang="en-US" b="0" baseline="0" dirty="0" smtClean="0"/>
              <a:t>We think that the increased in demand from China is driven by their own industrial needs; </a:t>
            </a:r>
          </a:p>
          <a:p>
            <a:pPr marL="178308" indent="-178308" defTabSz="950976">
              <a:buFont typeface="Arial" panose="020B0604020202020204" pitchFamily="34" charset="0"/>
              <a:buChar char="•"/>
              <a:defRPr/>
            </a:pPr>
            <a:r>
              <a:rPr lang="en-US" b="0" baseline="0" dirty="0" smtClean="0"/>
              <a:t>But pat of the increase in demand could also in part be incentivized by front loading, due to the various US trade restrictions resulting in the need to source for alternate sources of chips. </a:t>
            </a:r>
          </a:p>
          <a:p>
            <a:pPr marL="178308" indent="-178308" defTabSz="950976">
              <a:buFont typeface="Arial" panose="020B0604020202020204" pitchFamily="34" charset="0"/>
              <a:buChar char="•"/>
              <a:defRPr/>
            </a:pPr>
            <a:r>
              <a:rPr lang="en-US" b="0" baseline="0" dirty="0" smtClean="0"/>
              <a:t>For example, American companies prohibited from selling high-end chips to China. </a:t>
            </a:r>
          </a:p>
          <a:p>
            <a:pPr marL="178308" indent="-178308" defTabSz="950976">
              <a:buFont typeface="Arial" panose="020B0604020202020204" pitchFamily="34" charset="0"/>
              <a:buChar char="•"/>
              <a:defRPr/>
            </a:pPr>
            <a:r>
              <a:rPr lang="en-US" b="0" baseline="0" dirty="0" smtClean="0"/>
              <a:t>This need to stockpile and front is perhaps exacerbated by the upcoming US elections and a possibility that the already fraught geo-political relations could worsen, while supply chain resiliency and domestic production needs remain priorities. </a:t>
            </a:r>
          </a:p>
          <a:p>
            <a:pPr marL="178308" indent="-178308" defTabSz="950976">
              <a:buFont typeface="Arial" panose="020B0604020202020204" pitchFamily="34" charset="0"/>
              <a:buChar char="•"/>
              <a:defRPr/>
            </a:pPr>
            <a:r>
              <a:rPr lang="en-US" b="0" baseline="0" dirty="0" smtClean="0"/>
              <a:t>Understanding the drivers of growth would help us frame our thinking surround the strength of recovery and outlook for this manufacturing cycle. </a:t>
            </a:r>
          </a:p>
        </p:txBody>
      </p:sp>
      <p:sp>
        <p:nvSpPr>
          <p:cNvPr id="4" name="Slide Number Placeholder 3"/>
          <p:cNvSpPr>
            <a:spLocks noGrp="1"/>
          </p:cNvSpPr>
          <p:nvPr>
            <p:ph type="sldNum" sz="quarter" idx="10"/>
          </p:nvPr>
        </p:nvSpPr>
        <p:spPr/>
        <p:txBody>
          <a:bodyPr/>
          <a:lstStyle/>
          <a:p>
            <a:fld id="{422D11A1-CF3F-4D4E-A04F-09E794495165}" type="slidenum">
              <a:rPr lang="en-SG" smtClean="0"/>
              <a:t>33</a:t>
            </a:fld>
            <a:endParaRPr lang="en-SG"/>
          </a:p>
        </p:txBody>
      </p:sp>
    </p:spTree>
    <p:extLst>
      <p:ext uri="{BB962C8B-B14F-4D97-AF65-F5344CB8AC3E}">
        <p14:creationId xmlns:p14="http://schemas.microsoft.com/office/powerpoint/2010/main" val="4772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defTabSz="950976">
              <a:buFont typeface="Arial" panose="020B0604020202020204" pitchFamily="34" charset="0"/>
              <a:buChar char="•"/>
              <a:defRPr/>
            </a:pPr>
            <a:r>
              <a:rPr lang="en-US" b="0" baseline="0" dirty="0" smtClean="0"/>
              <a:t>The left chart shows the rolling 3 month average of semiconductor shipments worldwide, and we can broadly see that the semiconductor have a cycle in every 4-5 years, although the strength differs. </a:t>
            </a:r>
          </a:p>
          <a:p>
            <a:pPr marL="178308" indent="-178308" defTabSz="950976">
              <a:buFont typeface="Arial" panose="020B0604020202020204" pitchFamily="34" charset="0"/>
              <a:buChar char="•"/>
              <a:defRPr/>
            </a:pPr>
            <a:r>
              <a:rPr lang="en-US" b="0" baseline="0" dirty="0" smtClean="0"/>
              <a:t>2012 to 2014 appears to be more of a typical business cycle;</a:t>
            </a:r>
          </a:p>
          <a:p>
            <a:pPr marL="178308" indent="-178308" defTabSz="950976">
              <a:buFont typeface="Arial" panose="020B0604020202020204" pitchFamily="34" charset="0"/>
              <a:buChar char="•"/>
              <a:defRPr/>
            </a:pPr>
            <a:r>
              <a:rPr lang="en-US" b="0" baseline="0" dirty="0" smtClean="0"/>
              <a:t>while a stronger recovery in 2016-2018 was arguably supported by the advent of cloud based computing, virtual drives and </a:t>
            </a:r>
            <a:r>
              <a:rPr lang="en-US" b="0" baseline="0" dirty="0" err="1" smtClean="0"/>
              <a:t>gdrives</a:t>
            </a:r>
            <a:r>
              <a:rPr lang="en-US" b="0" baseline="0" dirty="0" smtClean="0"/>
              <a:t>. </a:t>
            </a:r>
          </a:p>
          <a:p>
            <a:pPr marL="178308" indent="-178308" defTabSz="950976">
              <a:buFont typeface="Arial" panose="020B0604020202020204" pitchFamily="34" charset="0"/>
              <a:buChar char="•"/>
              <a:defRPr/>
            </a:pPr>
            <a:r>
              <a:rPr lang="en-US" b="0" baseline="0" dirty="0" smtClean="0"/>
              <a:t>Meanwhile, the strength of the cycle in 2019-2021 is underpinned by differentiated, widespread demand for electronics and related products during pandemic. </a:t>
            </a:r>
          </a:p>
          <a:p>
            <a:pPr marL="178308" indent="-178308" defTabSz="950976">
              <a:buFont typeface="Arial" panose="020B0604020202020204" pitchFamily="34" charset="0"/>
              <a:buChar char="•"/>
              <a:defRPr/>
            </a:pPr>
            <a:r>
              <a:rPr lang="en-US" b="0" baseline="0" dirty="0" smtClean="0"/>
              <a:t>We don’t think the strength of this cycle would be as strong as 2019-2021 cycle, </a:t>
            </a:r>
          </a:p>
          <a:p>
            <a:pPr marL="178308" indent="-178308" defTabSz="950976">
              <a:buFont typeface="Arial" panose="020B0604020202020204" pitchFamily="34" charset="0"/>
              <a:buChar char="•"/>
              <a:defRPr/>
            </a:pPr>
            <a:r>
              <a:rPr lang="en-US" b="0" baseline="0" dirty="0" smtClean="0"/>
              <a:t>Because compared to the 2019-2021 cycle where there was widespread demand for electronic products, this cycle have thus far appeared to be more focused towards semiconductors and AI-complementary products, and could have more could have more limited spillovers to other electronic goods. </a:t>
            </a:r>
          </a:p>
          <a:p>
            <a:pPr marL="178308" indent="-178308" defTabSz="950976">
              <a:buFont typeface="Arial" panose="020B0604020202020204" pitchFamily="34" charset="0"/>
              <a:buChar char="•"/>
              <a:defRPr/>
            </a:pPr>
            <a:r>
              <a:rPr lang="en-US" b="0" baseline="0" dirty="0" smtClean="0"/>
              <a:t>This would thus be more similar to the 2016-2018 cycle where the upturn is concentrated to a specific segment. </a:t>
            </a:r>
          </a:p>
          <a:p>
            <a:pPr marL="178308" indent="-178308" defTabSz="950976">
              <a:buFont typeface="Arial" panose="020B0604020202020204" pitchFamily="34" charset="0"/>
              <a:buChar char="•"/>
              <a:defRPr/>
            </a:pPr>
            <a:r>
              <a:rPr lang="en-US" b="0" baseline="0" dirty="0" smtClean="0"/>
              <a:t>While we have not yet seen the peak of the this cycle, it could be near. </a:t>
            </a:r>
          </a:p>
          <a:p>
            <a:pPr marL="178308" indent="-178308" defTabSz="950976">
              <a:buFont typeface="Arial" panose="020B0604020202020204" pitchFamily="34" charset="0"/>
              <a:buChar char="•"/>
              <a:defRPr/>
            </a:pPr>
            <a:r>
              <a:rPr lang="en-US" b="0" baseline="0" dirty="0" smtClean="0"/>
              <a:t>While strong demand for computers and servers could provide some support, frontloaded demand from China could mean that it could fizzle out in coming quarters. </a:t>
            </a:r>
          </a:p>
          <a:p>
            <a:pPr marL="178308" indent="-178308" defTabSz="950976">
              <a:buFont typeface="Arial" panose="020B0604020202020204" pitchFamily="34" charset="0"/>
              <a:buChar char="•"/>
              <a:defRPr/>
            </a:pPr>
            <a:r>
              <a:rPr lang="en-US" b="0" baseline="0" dirty="0" smtClean="0"/>
              <a:t>This could also mean that further outsized growth in demand from China may not be that durable. </a:t>
            </a:r>
          </a:p>
          <a:p>
            <a:pPr marL="178308" indent="-178308" defTabSz="950976">
              <a:buFont typeface="Arial" panose="020B0604020202020204" pitchFamily="34" charset="0"/>
              <a:buChar char="•"/>
              <a:defRPr/>
            </a:pPr>
            <a:r>
              <a:rPr lang="en-US" b="0" baseline="0" dirty="0" err="1" smtClean="0"/>
              <a:t>Afterall</a:t>
            </a:r>
            <a:r>
              <a:rPr lang="en-US" b="0" baseline="0" dirty="0" smtClean="0"/>
              <a:t>, China’s weak consumer sentiments and tepid economic recovery ought to restrain optimism surrounding an unfettered boom for the electronics. </a:t>
            </a:r>
          </a:p>
          <a:p>
            <a:pPr marL="178308" indent="-178308" defTabSz="950976">
              <a:buFont typeface="Arial" panose="020B0604020202020204" pitchFamily="34" charset="0"/>
              <a:buChar char="•"/>
              <a:defRPr/>
            </a:pPr>
            <a:r>
              <a:rPr lang="en-US" b="0" baseline="0" dirty="0" smtClean="0"/>
              <a:t>But this is not to say that the upturn will drastically deteriorate. </a:t>
            </a:r>
          </a:p>
          <a:p>
            <a:pPr marL="178308" indent="-178308" defTabSz="950976">
              <a:buFont typeface="Arial" panose="020B0604020202020204" pitchFamily="34" charset="0"/>
              <a:buChar char="•"/>
              <a:defRPr/>
            </a:pPr>
            <a:r>
              <a:rPr lang="en-US" b="0" baseline="0" dirty="0" err="1" smtClean="0"/>
              <a:t>Afterall</a:t>
            </a:r>
            <a:r>
              <a:rPr lang="en-US" b="0" baseline="0" dirty="0" smtClean="0"/>
              <a:t>, the need to replenish inventories could also mean that the cycle would be more prolonged. </a:t>
            </a:r>
          </a:p>
          <a:p>
            <a:pPr marL="178308" indent="-178308" defTabSz="950976">
              <a:buFont typeface="Arial" panose="020B0604020202020204" pitchFamily="34" charset="0"/>
              <a:buChar char="•"/>
              <a:defRPr/>
            </a:pPr>
            <a:r>
              <a:rPr lang="en-US" b="0" baseline="0" dirty="0" smtClean="0"/>
              <a:t>So demand for semiconductors could remain strong into late 2024 and early 2025. </a:t>
            </a:r>
          </a:p>
          <a:p>
            <a:pPr marL="178308" indent="-178308" defTabSz="950976">
              <a:buFont typeface="Arial" panose="020B0604020202020204" pitchFamily="34" charset="0"/>
              <a:buChar char="•"/>
              <a:defRPr/>
            </a:pPr>
            <a:r>
              <a:rPr lang="en-US" b="0" baseline="0" dirty="0" smtClean="0"/>
              <a:t>As to the spillovers to ASEAN, one crude measure could be to look at the net exports revenue of electrical machinery &amp; equipment, as it takes away part of the imports cost given that semiconductor is quite a long value chain. </a:t>
            </a:r>
          </a:p>
          <a:p>
            <a:pPr marL="178308" indent="-178308" defTabSz="950976">
              <a:buFont typeface="Arial" panose="020B0604020202020204" pitchFamily="34" charset="0"/>
              <a:buChar char="•"/>
              <a:defRPr/>
            </a:pPr>
            <a:r>
              <a:rPr lang="en-US" b="0" baseline="0" dirty="0" smtClean="0"/>
              <a:t>Based on this alone, Malaysia, Philippines and Vietnam looks more well-positioned to benefit from this trade upcycle, as compared to Thailand and Indonesia. </a:t>
            </a:r>
          </a:p>
        </p:txBody>
      </p:sp>
      <p:sp>
        <p:nvSpPr>
          <p:cNvPr id="4" name="Slide Number Placeholder 3"/>
          <p:cNvSpPr>
            <a:spLocks noGrp="1"/>
          </p:cNvSpPr>
          <p:nvPr>
            <p:ph type="sldNum" sz="quarter" idx="10"/>
          </p:nvPr>
        </p:nvSpPr>
        <p:spPr/>
        <p:txBody>
          <a:bodyPr/>
          <a:lstStyle/>
          <a:p>
            <a:fld id="{422D11A1-CF3F-4D4E-A04F-09E794495165}" type="slidenum">
              <a:rPr lang="en-SG" smtClean="0"/>
              <a:t>34</a:t>
            </a:fld>
            <a:endParaRPr lang="en-SG"/>
          </a:p>
        </p:txBody>
      </p:sp>
    </p:spTree>
    <p:extLst>
      <p:ext uri="{BB962C8B-B14F-4D97-AF65-F5344CB8AC3E}">
        <p14:creationId xmlns:p14="http://schemas.microsoft.com/office/powerpoint/2010/main" val="16940921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defTabSz="950976">
              <a:buFont typeface="Arial" panose="020B0604020202020204" pitchFamily="34" charset="0"/>
              <a:buChar char="•"/>
              <a:defRPr/>
            </a:pPr>
            <a:r>
              <a:rPr lang="en-US" b="0" baseline="0" dirty="0" smtClean="0"/>
              <a:t>Let us take a deeper look at the top electrical machinery and equipment exports, Malaysia and Philippines have a significant proportion of exports in electronics.</a:t>
            </a:r>
          </a:p>
          <a:p>
            <a:pPr marL="178308" indent="-178308" defTabSz="950976">
              <a:buFont typeface="Arial" panose="020B0604020202020204" pitchFamily="34" charset="0"/>
              <a:buChar char="•"/>
              <a:defRPr/>
            </a:pPr>
            <a:r>
              <a:rPr lang="en-US" b="0" baseline="0" dirty="0" smtClean="0"/>
              <a:t>Malaysia, Philippines has a material presence in the semiconductor cycle, but do not follow the semiconductor cycle as smoothly as Taiwan and Korea, especially in recent years. </a:t>
            </a:r>
          </a:p>
          <a:p>
            <a:pPr marL="178308" indent="-178308" defTabSz="950976">
              <a:buFont typeface="Arial" panose="020B0604020202020204" pitchFamily="34" charset="0"/>
              <a:buChar char="•"/>
              <a:defRPr/>
            </a:pPr>
            <a:r>
              <a:rPr lang="en-US" b="0" baseline="0" dirty="0" smtClean="0"/>
              <a:t>For example in Philippines, there could be a considerable lag, and this could be due to Philippines more downstream role in the semiconductor value chain, being active in assembly and packaging. </a:t>
            </a:r>
          </a:p>
          <a:p>
            <a:pPr marL="178308" indent="-178308" defTabSz="950976">
              <a:buFont typeface="Arial" panose="020B0604020202020204" pitchFamily="34" charset="0"/>
              <a:buChar char="•"/>
              <a:defRPr/>
            </a:pPr>
            <a:r>
              <a:rPr lang="en-US" b="0" baseline="0" dirty="0" smtClean="0"/>
              <a:t>Meanwhile, Malaysia’s production appears to be more smoothened out, and this could be due to diverse product offerings within the electrical machinery and equipment sector which sees varying recovery.</a:t>
            </a:r>
          </a:p>
          <a:p>
            <a:pPr marL="178308" indent="-178308" defTabSz="950976">
              <a:buFont typeface="Arial" panose="020B0604020202020204" pitchFamily="34" charset="0"/>
              <a:buChar char="•"/>
              <a:defRPr/>
            </a:pPr>
            <a:r>
              <a:rPr lang="en-US" b="0" baseline="0" dirty="0" smtClean="0"/>
              <a:t>Meanwhile, Vietnam trails  as gains are likely from downstream use of chips in consumer goods. </a:t>
            </a:r>
          </a:p>
          <a:p>
            <a:pPr marL="178308" indent="-178308" defTabSz="950976">
              <a:buFont typeface="Arial" panose="020B0604020202020204" pitchFamily="34" charset="0"/>
              <a:buChar char="•"/>
              <a:defRPr/>
            </a:pPr>
            <a:r>
              <a:rPr lang="en-US" b="0" baseline="0" dirty="0" smtClean="0"/>
              <a:t>Meanwhile, Thailand’s spillovers would be somewhat diminished by the high semiconductor import reliance for downstream use, such as in </a:t>
            </a:r>
            <a:r>
              <a:rPr lang="en-US" b="0" baseline="0" dirty="0" err="1" smtClean="0"/>
              <a:t>autoos</a:t>
            </a:r>
            <a:r>
              <a:rPr lang="en-US" b="0" baseline="0" dirty="0" smtClean="0"/>
              <a:t>. </a:t>
            </a:r>
          </a:p>
          <a:p>
            <a:pPr marL="178308" indent="-178308" defTabSz="950976">
              <a:buFont typeface="Arial" panose="020B0604020202020204" pitchFamily="34" charset="0"/>
              <a:buChar char="•"/>
              <a:defRPr/>
            </a:pPr>
            <a:r>
              <a:rPr lang="en-US" b="0" baseline="0" dirty="0" smtClean="0"/>
              <a:t>But Indonesia may be poised to benefit the least given relatively lower electronics activity exposure.  </a:t>
            </a:r>
          </a:p>
          <a:p>
            <a:pPr defTabSz="950976">
              <a:defRPr/>
            </a:pP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35</a:t>
            </a:fld>
            <a:endParaRPr lang="en-SG"/>
          </a:p>
        </p:txBody>
      </p:sp>
    </p:spTree>
    <p:extLst>
      <p:ext uri="{BB962C8B-B14F-4D97-AF65-F5344CB8AC3E}">
        <p14:creationId xmlns:p14="http://schemas.microsoft.com/office/powerpoint/2010/main" val="2367676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a:buFont typeface="Arial" panose="020B0604020202020204" pitchFamily="34" charset="0"/>
              <a:buChar char="•"/>
            </a:pPr>
            <a:r>
              <a:rPr lang="en-US" b="0" baseline="0" dirty="0" smtClean="0"/>
              <a:t>Now, turning over to tourism. </a:t>
            </a:r>
          </a:p>
          <a:p>
            <a:pPr marL="178308" indent="-178308">
              <a:buFont typeface="Arial" panose="020B0604020202020204" pitchFamily="34" charset="0"/>
              <a:buChar char="•"/>
            </a:pPr>
            <a:r>
              <a:rPr lang="en-US" b="0" baseline="0" dirty="0" smtClean="0"/>
              <a:t>When thinking about tourism, we not only want to know whether the tourists are coming back, but also whether the tourist dollars are coming back. </a:t>
            </a:r>
          </a:p>
          <a:p>
            <a:pPr marL="178308" indent="-178308">
              <a:buFont typeface="Arial" panose="020B0604020202020204" pitchFamily="34" charset="0"/>
              <a:buChar char="•"/>
            </a:pPr>
            <a:r>
              <a:rPr lang="en-US" b="0" baseline="0" dirty="0" smtClean="0"/>
              <a:t>So in this top chat, the green columns show the 2023 recovery in absolute tourists arrival numbers against 2019, which we use as a benchmark for pre-</a:t>
            </a:r>
            <a:r>
              <a:rPr lang="en-US" b="0" baseline="0" dirty="0" err="1" smtClean="0"/>
              <a:t>covid</a:t>
            </a:r>
            <a:r>
              <a:rPr lang="en-US" b="0" baseline="0" dirty="0" smtClean="0"/>
              <a:t> tourist volumes. </a:t>
            </a:r>
          </a:p>
          <a:p>
            <a:pPr marL="178308" indent="-178308">
              <a:buFont typeface="Arial" panose="020B0604020202020204" pitchFamily="34" charset="0"/>
              <a:buChar char="•"/>
            </a:pPr>
            <a:r>
              <a:rPr lang="en-US" b="0" baseline="0" dirty="0" smtClean="0"/>
              <a:t>Across the region, recovery has on average recovered about say 60-70%, with Indonesia and Malaysia outperforming. </a:t>
            </a:r>
          </a:p>
          <a:p>
            <a:pPr marL="178308" indent="-178308">
              <a:buFont typeface="Arial" panose="020B0604020202020204" pitchFamily="34" charset="0"/>
              <a:buChar char="•"/>
            </a:pPr>
            <a:r>
              <a:rPr lang="en-US" b="0" baseline="0" dirty="0" smtClean="0"/>
              <a:t>But what is more important is whether the tourist dollars are coming back with the tourists. </a:t>
            </a:r>
          </a:p>
          <a:p>
            <a:pPr marL="178308" marR="0" lvl="0" indent="-178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Because if tourist expenditures recover more than tourist arrivals, this would be a plus for an economy because it would mean more tourism revenues generated on a similar number of tourists. </a:t>
            </a:r>
          </a:p>
          <a:p>
            <a:pPr marL="178308" marR="0" lvl="0" indent="-178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Conversely, a shortfall in tourist expenditures would mean that less tourism revenues are generated on a similar number of tourists; and this could mean that higher-spending tourists are simply not coming back. </a:t>
            </a:r>
          </a:p>
          <a:p>
            <a:pPr marL="178308" indent="-178308">
              <a:buFont typeface="Arial" panose="020B0604020202020204" pitchFamily="34" charset="0"/>
              <a:buChar char="•"/>
            </a:pPr>
            <a:r>
              <a:rPr lang="en-US" b="0" baseline="0" dirty="0" smtClean="0"/>
              <a:t>The red dots indicate the recovery in tourist dollars in local currency terms, while the blue dots indicate the recovery in tourist dollars in USD terms. </a:t>
            </a:r>
          </a:p>
          <a:p>
            <a:pPr marL="178308" indent="-178308">
              <a:buFont typeface="Arial" panose="020B0604020202020204" pitchFamily="34" charset="0"/>
              <a:buChar char="•"/>
            </a:pPr>
            <a:r>
              <a:rPr lang="en-US" b="0" baseline="0" dirty="0" smtClean="0"/>
              <a:t>The difference in the red dot and blue dot is because we are comparing 2023 numbers against 2019 numbers, and there will be FX translate gains and losses when we convert into USD terms. </a:t>
            </a:r>
          </a:p>
          <a:p>
            <a:pPr marL="178308" indent="-178308">
              <a:buFont typeface="Arial" panose="020B0604020202020204" pitchFamily="34" charset="0"/>
              <a:buChar char="•"/>
            </a:pPr>
            <a:r>
              <a:rPr lang="en-US" b="0" baseline="0" dirty="0" smtClean="0"/>
              <a:t>So in the bottom chat, the blue column shows the shortfall in tourist expenditures vs arrivals attributed to FX, while the black dot shows the net shortfall in expenditures. </a:t>
            </a:r>
          </a:p>
          <a:p>
            <a:pPr marL="178308" indent="-178308">
              <a:buFont typeface="Arial" panose="020B0604020202020204" pitchFamily="34" charset="0"/>
              <a:buChar char="•"/>
            </a:pPr>
            <a:r>
              <a:rPr lang="en-US" b="0" baseline="0" dirty="0" smtClean="0"/>
              <a:t>We see all ASEAN-5 have FX translation losses, which means that on average, local currency is weaker in 2023 compared to 2019. </a:t>
            </a:r>
          </a:p>
          <a:p>
            <a:pPr marL="178308" indent="-178308">
              <a:buFont typeface="Arial" panose="020B0604020202020204" pitchFamily="34" charset="0"/>
              <a:buChar char="•"/>
            </a:pPr>
            <a:r>
              <a:rPr lang="en-US" b="0" baseline="0" dirty="0" smtClean="0"/>
              <a:t>We also note that Philippines, Vietnam and Indonesia have a net expenditure excess;</a:t>
            </a:r>
          </a:p>
          <a:p>
            <a:pPr marL="178308" indent="-178308">
              <a:buFont typeface="Arial" panose="020B0604020202020204" pitchFamily="34" charset="0"/>
              <a:buChar char="•"/>
            </a:pPr>
            <a:r>
              <a:rPr lang="en-US" b="0" baseline="0" dirty="0" smtClean="0"/>
              <a:t>And this is perhaps understandable because inflation would tend to mean that even for the same item, a tourist would spend more in local currency terms in 2023 compared to 2019. </a:t>
            </a:r>
          </a:p>
          <a:p>
            <a:pPr marL="178308" indent="-178308">
              <a:buFont typeface="Arial" panose="020B0604020202020204" pitchFamily="34" charset="0"/>
              <a:buChar char="•"/>
            </a:pPr>
            <a:r>
              <a:rPr lang="en-US" b="0" baseline="0" dirty="0" smtClean="0"/>
              <a:t>For Malaysia, FX losses have offset any increment in excess expenditures. </a:t>
            </a:r>
          </a:p>
          <a:p>
            <a:pPr marL="178308" indent="-178308">
              <a:buFont typeface="Arial" panose="020B0604020202020204" pitchFamily="34" charset="0"/>
              <a:buChar char="•"/>
            </a:pPr>
            <a:r>
              <a:rPr lang="en-US" b="0" baseline="0" dirty="0" smtClean="0"/>
              <a:t>And finally, Thailand is the worst performer out of the pack, as it sees an expenditure shortfall, which means that money simply isn’t coming in even as tourists are coming into the country. </a:t>
            </a:r>
          </a:p>
        </p:txBody>
      </p:sp>
      <p:sp>
        <p:nvSpPr>
          <p:cNvPr id="4" name="Slide Number Placeholder 3"/>
          <p:cNvSpPr>
            <a:spLocks noGrp="1"/>
          </p:cNvSpPr>
          <p:nvPr>
            <p:ph type="sldNum" sz="quarter" idx="10"/>
          </p:nvPr>
        </p:nvSpPr>
        <p:spPr/>
        <p:txBody>
          <a:bodyPr/>
          <a:lstStyle/>
          <a:p>
            <a:fld id="{422D11A1-CF3F-4D4E-A04F-09E794495165}" type="slidenum">
              <a:rPr lang="en-SG" smtClean="0"/>
              <a:t>36</a:t>
            </a:fld>
            <a:endParaRPr lang="en-SG"/>
          </a:p>
        </p:txBody>
      </p:sp>
    </p:spTree>
    <p:extLst>
      <p:ext uri="{BB962C8B-B14F-4D97-AF65-F5344CB8AC3E}">
        <p14:creationId xmlns:p14="http://schemas.microsoft.com/office/powerpoint/2010/main" val="2691744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a:buFont typeface="Arial" panose="020B0604020202020204" pitchFamily="34" charset="0"/>
              <a:buChar char="•"/>
            </a:pPr>
            <a:r>
              <a:rPr lang="en-US" b="0" baseline="0" dirty="0" smtClean="0"/>
              <a:t>To get a sense of why this may be so, we can look at the differentiated recovery by different segments of tourists, as shown in the bottom chart. </a:t>
            </a:r>
          </a:p>
          <a:p>
            <a:pPr marL="178308" indent="-178308">
              <a:buFont typeface="Arial" panose="020B0604020202020204" pitchFamily="34" charset="0"/>
              <a:buChar char="•"/>
            </a:pPr>
            <a:r>
              <a:rPr lang="en-US" b="0" baseline="0" dirty="0" smtClean="0"/>
              <a:t>One possible reason explain Thailand’s lackluster recovery is the relatively benign recovery of Chinese tourists to Thailand, as compared to Indonesia and Malaysia, yet accounting for a larger proportion of tourists arrivals.</a:t>
            </a:r>
          </a:p>
          <a:p>
            <a:pPr marL="178308" indent="-178308">
              <a:buFont typeface="Arial" panose="020B0604020202020204" pitchFamily="34" charset="0"/>
              <a:buChar char="•"/>
            </a:pPr>
            <a:r>
              <a:rPr lang="en-US" b="0" baseline="0" dirty="0" smtClean="0"/>
              <a:t>This is because based on 2019 data, Chinese tourists also have the highest daily expenditure compared to other segments. </a:t>
            </a:r>
          </a:p>
          <a:p>
            <a:pPr marL="178308" indent="-178308">
              <a:buFont typeface="Arial" panose="020B0604020202020204" pitchFamily="34" charset="0"/>
              <a:buChar char="•"/>
            </a:pPr>
            <a:r>
              <a:rPr lang="en-US" b="0" baseline="0" dirty="0" smtClean="0"/>
              <a:t>But does this mean that looking forward, room for catch-up would be larger? </a:t>
            </a:r>
          </a:p>
          <a:p>
            <a:pPr marL="178308" indent="-178308">
              <a:buFont typeface="Arial" panose="020B0604020202020204" pitchFamily="34" charset="0"/>
              <a:buChar char="•"/>
            </a:pPr>
            <a:r>
              <a:rPr lang="en-US" b="0" baseline="0" dirty="0" smtClean="0"/>
              <a:t>We think there will be a room for catch-up, but it may not be a spectacular one, insofar as even with the Chinese tourists coming back, the tourism dollars may not be as much as in the past given weaker sentiments. </a:t>
            </a:r>
          </a:p>
          <a:p>
            <a:pPr marL="178308" indent="-178308">
              <a:buFont typeface="Arial" panose="020B0604020202020204" pitchFamily="34" charset="0"/>
              <a:buChar char="•"/>
            </a:pPr>
            <a:r>
              <a:rPr lang="en-US" b="0" baseline="0" dirty="0" smtClean="0"/>
              <a:t>For Malaysia, we think that the situation is not as bad as Thailand. </a:t>
            </a:r>
          </a:p>
          <a:p>
            <a:pPr marL="178308" indent="-178308">
              <a:buFont typeface="Arial" panose="020B0604020202020204" pitchFamily="34" charset="0"/>
              <a:buChar char="•"/>
            </a:pPr>
            <a:r>
              <a:rPr lang="en-US" b="0" baseline="0" dirty="0" smtClean="0"/>
              <a:t>Although ASEAN tourists recovery on the whole is not as good, within ASEAN recovery of Singapore tourists and Indonesia tourists have been great. </a:t>
            </a:r>
          </a:p>
          <a:p>
            <a:pPr marL="178308" indent="-178308">
              <a:buFont typeface="Arial" panose="020B0604020202020204" pitchFamily="34" charset="0"/>
              <a:buChar char="•"/>
            </a:pPr>
            <a:r>
              <a:rPr lang="en-US" b="0" baseline="0" dirty="0" smtClean="0"/>
              <a:t>We think that the weaker MYR relative to MYR and IDR in 2023 could have driven more tourists to Malaysia. </a:t>
            </a:r>
          </a:p>
          <a:p>
            <a:pPr marL="178308" indent="-178308">
              <a:buFont typeface="Arial" panose="020B0604020202020204" pitchFamily="34" charset="0"/>
              <a:buChar char="•"/>
            </a:pPr>
            <a:r>
              <a:rPr lang="en-US" b="0" baseline="0" dirty="0" smtClean="0"/>
              <a:t>In particular, an increase in day tourists from Singapore would artificially inflate tourism numbers without doing as much for revenues. </a:t>
            </a:r>
          </a:p>
          <a:p>
            <a:pPr marL="178308" indent="-178308">
              <a:buFont typeface="Arial" panose="020B0604020202020204" pitchFamily="34" charset="0"/>
              <a:buChar char="•"/>
            </a:pPr>
            <a:r>
              <a:rPr lang="en-US" b="0" baseline="0" dirty="0" smtClean="0"/>
              <a:t>Next, based on the previous chart, Philippines have outperformed the pack. We think Philippines outperformance thus far is on the back of successful efforts to attract Middle East tourists – these would be a higher-spending tourist segment even if they constitute a small proportion. </a:t>
            </a:r>
          </a:p>
          <a:p>
            <a:pPr marL="178308" indent="-178308">
              <a:buFont typeface="Arial" panose="020B0604020202020204" pitchFamily="34" charset="0"/>
              <a:buChar char="•"/>
            </a:pPr>
            <a:r>
              <a:rPr lang="en-US" b="0" baseline="0" dirty="0" smtClean="0"/>
              <a:t>The key for Philippines could be dependent on whether there is a relaxation of visa requirements, which is currently the most stringent among ASEAN-5 economies, necessitating manual application of visas, compared to visa-free arrangements for Malaysia, Thailand and Indonesia and </a:t>
            </a:r>
            <a:r>
              <a:rPr lang="en-US" b="0" baseline="0" dirty="0" err="1" smtClean="0"/>
              <a:t>eVisa</a:t>
            </a:r>
            <a:r>
              <a:rPr lang="en-US" b="0" baseline="0" dirty="0" smtClean="0"/>
              <a:t> for Vietnam.. </a:t>
            </a:r>
          </a:p>
          <a:p>
            <a:pPr marL="178308" indent="-178308">
              <a:buFont typeface="Arial" panose="020B0604020202020204" pitchFamily="34" charset="0"/>
              <a:buChar char="•"/>
            </a:pPr>
            <a:r>
              <a:rPr lang="en-US" b="0" baseline="0" dirty="0" smtClean="0"/>
              <a:t>Meanwhile, Indonesia and Vietnam do not have any notable indications for outperformance. </a:t>
            </a:r>
          </a:p>
          <a:p>
            <a:pPr marL="178308" indent="-178308">
              <a:buFont typeface="Arial" panose="020B0604020202020204" pitchFamily="34" charset="0"/>
              <a:buChar char="•"/>
            </a:pPr>
            <a:r>
              <a:rPr lang="en-US" b="0" baseline="0" dirty="0" smtClean="0"/>
              <a:t>All said, tourism recovery is expected to continue, and services balance approaching 2016-2019 averages. </a:t>
            </a:r>
          </a:p>
          <a:p>
            <a:pPr marL="178308" indent="-178308">
              <a:buFont typeface="Arial" panose="020B0604020202020204" pitchFamily="34" charset="0"/>
              <a:buChar char="•"/>
            </a:pPr>
            <a:endParaRPr lang="en-US" b="0" baseline="0" dirty="0" smtClean="0"/>
          </a:p>
          <a:p>
            <a:pPr marL="178308" indent="-178308">
              <a:buFont typeface="Arial" panose="020B0604020202020204" pitchFamily="34" charset="0"/>
              <a:buChar char="•"/>
            </a:pPr>
            <a:endParaRPr lang="en-US" b="0" baseline="0" dirty="0" smtClean="0"/>
          </a:p>
          <a:p>
            <a:r>
              <a:rPr lang="en-US" b="0" baseline="0" dirty="0" smtClean="0"/>
              <a:t>++++</a:t>
            </a:r>
          </a:p>
          <a:p>
            <a:pPr marL="178308" indent="-178308">
              <a:buFont typeface="Arial" panose="020B0604020202020204" pitchFamily="34" charset="0"/>
              <a:buChar char="•"/>
            </a:pPr>
            <a:r>
              <a:rPr lang="en-US" b="1" baseline="0" dirty="0" smtClean="0"/>
              <a:t>Vietnam: </a:t>
            </a:r>
            <a:r>
              <a:rPr lang="en-US" b="0" baseline="0" dirty="0" smtClean="0"/>
              <a:t>Since August 2023, Vietnam has introduced e-visas for all nationalities, extended maximum stays from 30 to 90 days, and allowed unlimited entries. Additionally, those benefitting from Vietnam’s unilateral visa exemption policy can now stay for 45 days, up from previous 15. </a:t>
            </a:r>
          </a:p>
        </p:txBody>
      </p:sp>
      <p:sp>
        <p:nvSpPr>
          <p:cNvPr id="4" name="Slide Number Placeholder 3"/>
          <p:cNvSpPr>
            <a:spLocks noGrp="1"/>
          </p:cNvSpPr>
          <p:nvPr>
            <p:ph type="sldNum" sz="quarter" idx="10"/>
          </p:nvPr>
        </p:nvSpPr>
        <p:spPr/>
        <p:txBody>
          <a:bodyPr/>
          <a:lstStyle/>
          <a:p>
            <a:fld id="{422D11A1-CF3F-4D4E-A04F-09E794495165}" type="slidenum">
              <a:rPr lang="en-SG" smtClean="0"/>
              <a:t>37</a:t>
            </a:fld>
            <a:endParaRPr lang="en-SG"/>
          </a:p>
        </p:txBody>
      </p:sp>
    </p:spTree>
    <p:extLst>
      <p:ext uri="{BB962C8B-B14F-4D97-AF65-F5344CB8AC3E}">
        <p14:creationId xmlns:p14="http://schemas.microsoft.com/office/powerpoint/2010/main" val="4154341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a:buFont typeface="Arial" panose="020B0604020202020204" pitchFamily="34" charset="0"/>
              <a:buChar char="•"/>
            </a:pPr>
            <a:r>
              <a:rPr lang="en-US" b="0" baseline="0" dirty="0" smtClean="0"/>
              <a:t>This is a chart showing the goods and services balance. </a:t>
            </a:r>
          </a:p>
          <a:p>
            <a:pPr marL="178308" indent="-178308">
              <a:buFont typeface="Arial" panose="020B0604020202020204" pitchFamily="34" charset="0"/>
              <a:buChar char="•"/>
            </a:pPr>
            <a:r>
              <a:rPr lang="en-US" b="0" baseline="0" dirty="0" smtClean="0"/>
              <a:t>The dot indicates the 2016-2019 averages, the diamond indicates the 2023 levels, while the square indicates our forecast for 2024. </a:t>
            </a:r>
          </a:p>
          <a:p>
            <a:pPr marL="178308" indent="-178308">
              <a:buFont typeface="Arial" panose="020B0604020202020204" pitchFamily="34" charset="0"/>
              <a:buChar char="•"/>
            </a:pPr>
            <a:r>
              <a:rPr lang="en-US" b="0" baseline="0" dirty="0" smtClean="0"/>
              <a:t>The top right quadrants means that both goods and services balances are in surplus, and we can see that Thailand has deteriorated the most. </a:t>
            </a:r>
          </a:p>
          <a:p>
            <a:pPr marL="178308" indent="-178308">
              <a:buFont typeface="Arial" panose="020B0604020202020204" pitchFamily="34" charset="0"/>
              <a:buChar char="•"/>
            </a:pPr>
            <a:r>
              <a:rPr lang="en-US" b="0" baseline="0" dirty="0" smtClean="0"/>
              <a:t>Although tourism inflows would continue, it may be more subdued compared to 2016-2019 because we expect Chinese tourists, even if they return, to spend less; and services balance on a whole also include income flows which has seasonal deficits that offset services receipts. </a:t>
            </a:r>
          </a:p>
          <a:p>
            <a:pPr marL="178308" indent="-178308">
              <a:buFont typeface="Arial" panose="020B0604020202020204" pitchFamily="34" charset="0"/>
              <a:buChar char="•"/>
            </a:pPr>
            <a:r>
              <a:rPr lang="en-US" b="0" baseline="0" dirty="0" smtClean="0"/>
              <a:t>Malaysia, represented by orange, is arguably moving closest to pre-pandemic average and see an improvement in both goods and services balance. </a:t>
            </a:r>
          </a:p>
          <a:p>
            <a:pPr marL="178308" indent="-178308">
              <a:buFont typeface="Arial" panose="020B0604020202020204" pitchFamily="34" charset="0"/>
              <a:buChar char="•"/>
            </a:pPr>
            <a:r>
              <a:rPr lang="en-US" b="0" baseline="0" dirty="0" smtClean="0"/>
              <a:t>For Vietnam, in blue, while we expect an improvement to services balance, we think that the goods balance might deteriorate given the large import compression seen in 2023, which we think will revert in 2024. </a:t>
            </a:r>
          </a:p>
          <a:p>
            <a:pPr marL="178308" indent="-178308">
              <a:buFont typeface="Arial" panose="020B0604020202020204" pitchFamily="34" charset="0"/>
              <a:buChar char="•"/>
            </a:pPr>
            <a:r>
              <a:rPr lang="en-US" b="0" baseline="0" dirty="0" smtClean="0"/>
              <a:t>Indonesia, in green, would also be weighed down by limited spillovers from the semiconductor-led manufacturing growth, while soft commodity prices suppress the goods balance. </a:t>
            </a:r>
          </a:p>
          <a:p>
            <a:pPr marL="178308" indent="-178308">
              <a:buFont typeface="Arial" panose="020B0604020202020204" pitchFamily="34" charset="0"/>
              <a:buChar char="•"/>
            </a:pPr>
            <a:r>
              <a:rPr lang="en-US" b="0" baseline="0" dirty="0" smtClean="0"/>
              <a:t>Meanwhile, Philippines, in purple should see an improvement in services balance, while manufacturing improves but not as much, given their large import expenditures, and we expect higher imports to alleviate food shortages in in Philippines on poor harvests. </a:t>
            </a:r>
          </a:p>
        </p:txBody>
      </p:sp>
      <p:sp>
        <p:nvSpPr>
          <p:cNvPr id="4" name="Slide Number Placeholder 3"/>
          <p:cNvSpPr>
            <a:spLocks noGrp="1"/>
          </p:cNvSpPr>
          <p:nvPr>
            <p:ph type="sldNum" sz="quarter" idx="10"/>
          </p:nvPr>
        </p:nvSpPr>
        <p:spPr/>
        <p:txBody>
          <a:bodyPr/>
          <a:lstStyle/>
          <a:p>
            <a:fld id="{422D11A1-CF3F-4D4E-A04F-09E794495165}" type="slidenum">
              <a:rPr lang="en-SG" smtClean="0"/>
              <a:t>38</a:t>
            </a:fld>
            <a:endParaRPr lang="en-SG"/>
          </a:p>
        </p:txBody>
      </p:sp>
    </p:spTree>
    <p:extLst>
      <p:ext uri="{BB962C8B-B14F-4D97-AF65-F5344CB8AC3E}">
        <p14:creationId xmlns:p14="http://schemas.microsoft.com/office/powerpoint/2010/main" val="1417691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a:buFont typeface="Arial" panose="020B0604020202020204" pitchFamily="34" charset="0"/>
              <a:buChar char="•"/>
            </a:pPr>
            <a:r>
              <a:rPr lang="en-US" b="0" baseline="0" dirty="0" smtClean="0"/>
              <a:t>Next, moving on to fiscal positions. </a:t>
            </a:r>
          </a:p>
          <a:p>
            <a:pPr marL="178308" indent="-178308">
              <a:buFont typeface="Arial" panose="020B0604020202020204" pitchFamily="34" charset="0"/>
              <a:buChar char="•"/>
            </a:pPr>
            <a:r>
              <a:rPr lang="en-US" b="0" baseline="0" dirty="0" smtClean="0"/>
              <a:t>Fiscal positions of ASEAN economies generally improved in 2023, buoyed by continued economic recovery. </a:t>
            </a:r>
          </a:p>
          <a:p>
            <a:pPr marL="178308" indent="-178308">
              <a:buFont typeface="Arial" panose="020B0604020202020204" pitchFamily="34" charset="0"/>
              <a:buChar char="•"/>
            </a:pPr>
            <a:r>
              <a:rPr lang="en-US" b="0" baseline="0" dirty="0" smtClean="0"/>
              <a:t>ASEAN-5 economies are also still on the road towards fiscal consolidation after higher spending during </a:t>
            </a:r>
            <a:r>
              <a:rPr lang="en-US" b="0" baseline="0" dirty="0" err="1" smtClean="0"/>
              <a:t>Covid</a:t>
            </a:r>
            <a:r>
              <a:rPr lang="en-US" b="0" baseline="0" dirty="0" smtClean="0"/>
              <a:t>. </a:t>
            </a:r>
          </a:p>
          <a:p>
            <a:pPr marL="178308" indent="-178308">
              <a:buFont typeface="Arial" panose="020B0604020202020204" pitchFamily="34" charset="0"/>
              <a:buChar char="•"/>
            </a:pPr>
            <a:r>
              <a:rPr lang="en-US" b="0" baseline="0" dirty="0" smtClean="0"/>
              <a:t>Although the pace differs. </a:t>
            </a:r>
          </a:p>
          <a:p>
            <a:pPr marL="178308" indent="-178308">
              <a:buFont typeface="Arial" panose="020B0604020202020204" pitchFamily="34" charset="0"/>
              <a:buChar char="•"/>
            </a:pPr>
            <a:r>
              <a:rPr lang="en-US" b="0" baseline="0" dirty="0" smtClean="0"/>
              <a:t>But one thing to note is that, ASEAN-5 economies are broadly in a worse state, in terms of external balances compared to 2016 to 2019. </a:t>
            </a:r>
          </a:p>
          <a:p>
            <a:pPr marL="178308" indent="-178308">
              <a:buFont typeface="Arial" panose="020B0604020202020204" pitchFamily="34" charset="0"/>
              <a:buChar char="•"/>
            </a:pPr>
            <a:r>
              <a:rPr lang="en-US" b="0" baseline="0" dirty="0" smtClean="0"/>
              <a:t>We can see this in the bottom chart. </a:t>
            </a:r>
          </a:p>
          <a:p>
            <a:pPr marL="178308" marR="0" lvl="0" indent="-1783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Thailand has turned from a surplus position to a deficit position while Philippines twin deficit has exacerbated to very large extent. </a:t>
            </a:r>
          </a:p>
          <a:p>
            <a:pPr marL="178308" indent="-178308">
              <a:buFont typeface="Arial" panose="020B0604020202020204" pitchFamily="34" charset="0"/>
              <a:buChar char="•"/>
            </a:pPr>
            <a:r>
              <a:rPr lang="en-US" b="0" baseline="0" dirty="0" smtClean="0"/>
              <a:t>For Vietnam and Malaysia, positions have also deteriorated, although not as bad as Philippines and Thailand. </a:t>
            </a:r>
          </a:p>
          <a:p>
            <a:pPr marL="178308" indent="-178308">
              <a:buFont typeface="Arial" panose="020B0604020202020204" pitchFamily="34" charset="0"/>
              <a:buChar char="•"/>
            </a:pPr>
            <a:r>
              <a:rPr lang="en-US" b="0" baseline="0" dirty="0" smtClean="0"/>
              <a:t>Indonesia is the only economy which has shown an improvement, but commodity exposure is likely to mean a return to a larger deficit with downside risks to fiscal spending. </a:t>
            </a:r>
          </a:p>
          <a:p>
            <a:pPr marL="178308" indent="-178308">
              <a:buFont typeface="Arial" panose="020B0604020202020204" pitchFamily="34" charset="0"/>
              <a:buChar char="•"/>
            </a:pPr>
            <a:endParaRPr lang="en-US" b="0" baseline="0" dirty="0" smtClean="0"/>
          </a:p>
          <a:p>
            <a:r>
              <a:rPr lang="en-US" b="0" baseline="0" dirty="0" smtClean="0"/>
              <a:t>+++</a:t>
            </a:r>
          </a:p>
          <a:p>
            <a:pPr marL="178308" indent="-178308">
              <a:buFont typeface="Arial" panose="020B0604020202020204" pitchFamily="34" charset="0"/>
              <a:buChar char="•"/>
            </a:pPr>
            <a:r>
              <a:rPr lang="en-US" b="0" baseline="0" dirty="0" smtClean="0"/>
              <a:t>The recovery of domestic demand and employment amid high inflation environment generally boosted revenue collection, while the stabilization of oil prices moderated resource-based revenue in commodity-exporting countries. </a:t>
            </a:r>
          </a:p>
        </p:txBody>
      </p:sp>
      <p:sp>
        <p:nvSpPr>
          <p:cNvPr id="4" name="Slide Number Placeholder 3"/>
          <p:cNvSpPr>
            <a:spLocks noGrp="1"/>
          </p:cNvSpPr>
          <p:nvPr>
            <p:ph type="sldNum" sz="quarter" idx="10"/>
          </p:nvPr>
        </p:nvSpPr>
        <p:spPr/>
        <p:txBody>
          <a:bodyPr/>
          <a:lstStyle/>
          <a:p>
            <a:fld id="{422D11A1-CF3F-4D4E-A04F-09E794495165}" type="slidenum">
              <a:rPr lang="en-SG" smtClean="0"/>
              <a:t>39</a:t>
            </a:fld>
            <a:endParaRPr lang="en-SG"/>
          </a:p>
        </p:txBody>
      </p:sp>
    </p:spTree>
    <p:extLst>
      <p:ext uri="{BB962C8B-B14F-4D97-AF65-F5344CB8AC3E}">
        <p14:creationId xmlns:p14="http://schemas.microsoft.com/office/powerpoint/2010/main" val="205109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0" indent="0">
              <a:buFontTx/>
              <a:buNone/>
            </a:pPr>
            <a:r>
              <a:rPr lang="en-US" dirty="0" smtClean="0"/>
              <a:t>So let us start with a</a:t>
            </a:r>
            <a:r>
              <a:rPr lang="en-US" baseline="0" dirty="0" smtClean="0"/>
              <a:t> gentle reminder.</a:t>
            </a: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4</a:t>
            </a:fld>
            <a:endParaRPr lang="en-US" dirty="0"/>
          </a:p>
        </p:txBody>
      </p:sp>
    </p:spTree>
    <p:extLst>
      <p:ext uri="{BB962C8B-B14F-4D97-AF65-F5344CB8AC3E}">
        <p14:creationId xmlns:p14="http://schemas.microsoft.com/office/powerpoint/2010/main" val="20301702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a:buFont typeface="Arial" panose="020B0604020202020204" pitchFamily="34" charset="0"/>
              <a:buChar char="•"/>
            </a:pPr>
            <a:r>
              <a:rPr lang="en-US" b="0" baseline="0" dirty="0" smtClean="0"/>
              <a:t>This table details notable revenue and expenditure measures in ASEAN-5, ranked in accordance to how we view each economy’s fiscal outlook.</a:t>
            </a:r>
          </a:p>
          <a:p>
            <a:pPr marL="178308" indent="-178308">
              <a:buFont typeface="Arial" panose="020B0604020202020204" pitchFamily="34" charset="0"/>
              <a:buChar char="•"/>
            </a:pPr>
            <a:r>
              <a:rPr lang="en-US" b="0" baseline="0" dirty="0" smtClean="0"/>
              <a:t>We think that Malaysia is the bright spot because it has undertaken concrete actions towards fiscal sustainability, in particular on the subsidy rationalization </a:t>
            </a:r>
            <a:r>
              <a:rPr lang="en-US" b="0" baseline="0" dirty="0" err="1" smtClean="0"/>
              <a:t>programme</a:t>
            </a:r>
            <a:r>
              <a:rPr lang="en-US" b="0" baseline="0" dirty="0" smtClean="0"/>
              <a:t>.  </a:t>
            </a:r>
          </a:p>
          <a:p>
            <a:pPr marL="178308" indent="-178308">
              <a:buFont typeface="Arial" panose="020B0604020202020204" pitchFamily="34" charset="0"/>
              <a:buChar char="•"/>
            </a:pPr>
            <a:r>
              <a:rPr lang="en-US" b="0" baseline="0" dirty="0" smtClean="0"/>
              <a:t>We are neutral towards Vietnam as we do not see any imminent fiscal worries. </a:t>
            </a:r>
          </a:p>
          <a:p>
            <a:pPr marL="178308" indent="-178308">
              <a:buFont typeface="Arial" panose="020B0604020202020204" pitchFamily="34" charset="0"/>
              <a:buChar char="•"/>
            </a:pPr>
            <a:r>
              <a:rPr lang="en-US" b="0" baseline="0" dirty="0" smtClean="0"/>
              <a:t>For Philippines, we are concerned as the fiscal deficit is slow to consolidate with little progress evidenced. </a:t>
            </a:r>
          </a:p>
          <a:p>
            <a:pPr marL="178308" indent="-178308">
              <a:buFont typeface="Arial" panose="020B0604020202020204" pitchFamily="34" charset="0"/>
              <a:buChar char="•"/>
            </a:pPr>
            <a:r>
              <a:rPr lang="en-US" b="0" baseline="0" dirty="0" smtClean="0"/>
              <a:t>Meanwhile, for Indonesia, despite good progress, the incoming administration risks large expenditures and could see a loss in investors’ confidence built up over the years. </a:t>
            </a:r>
          </a:p>
          <a:p>
            <a:pPr marL="178308" indent="-178308">
              <a:buFont typeface="Arial" panose="020B0604020202020204" pitchFamily="34" charset="0"/>
              <a:buChar char="•"/>
            </a:pPr>
            <a:r>
              <a:rPr lang="en-US" b="0" baseline="0" dirty="0" smtClean="0"/>
              <a:t>Notably, we have seen episodes of the rupiah selling off on fiscal woes, and just last week, the USDIDR broke 16300 levels after </a:t>
            </a:r>
            <a:r>
              <a:rPr lang="en-US" b="0" baseline="0" dirty="0" err="1" smtClean="0"/>
              <a:t>Prabowo’s</a:t>
            </a:r>
            <a:r>
              <a:rPr lang="en-US" b="0" baseline="0" dirty="0" smtClean="0"/>
              <a:t> intention to increase debt-to-GDP to ratio to 50% was revealed. </a:t>
            </a:r>
          </a:p>
          <a:p>
            <a:pPr marL="178308" indent="-178308">
              <a:buFont typeface="Arial" panose="020B0604020202020204" pitchFamily="34" charset="0"/>
              <a:buChar char="•"/>
            </a:pPr>
            <a:r>
              <a:rPr lang="en-US" b="0" baseline="0" dirty="0" smtClean="0"/>
              <a:t>We rank Thailand below Indonesia because of significant fiscal expenditures, particularly on the digital wallets, and this is on top of their already poor-</a:t>
            </a:r>
            <a:r>
              <a:rPr lang="en-US" b="0" baseline="0" dirty="0" err="1" smtClean="0"/>
              <a:t>er</a:t>
            </a:r>
            <a:r>
              <a:rPr lang="en-US" b="0" baseline="0" dirty="0" smtClean="0"/>
              <a:t> fiscal position relative to Indonesia. </a:t>
            </a:r>
          </a:p>
          <a:p>
            <a:endParaRPr lang="en-US" b="0" baseline="0" dirty="0" smtClean="0"/>
          </a:p>
          <a:p>
            <a:endParaRPr lang="en-US" b="0" baseline="0" dirty="0" smtClean="0"/>
          </a:p>
          <a:p>
            <a:r>
              <a:rPr lang="en-US" b="1" baseline="0" dirty="0" smtClean="0"/>
              <a:t>Philippines</a:t>
            </a:r>
          </a:p>
          <a:p>
            <a:pPr marL="178308" indent="-178308">
              <a:buFont typeface="Arial" panose="020B0604020202020204" pitchFamily="34" charset="0"/>
              <a:buChar char="•"/>
            </a:pPr>
            <a:r>
              <a:rPr lang="en-US" b="0" baseline="0" dirty="0" smtClean="0"/>
              <a:t>Mar 6: DOF said the revised proposal for the </a:t>
            </a:r>
            <a:r>
              <a:rPr lang="en-US" b="0" baseline="0" dirty="0" err="1" smtClean="0"/>
              <a:t>Rationalisation</a:t>
            </a:r>
            <a:r>
              <a:rPr lang="en-US" b="0" baseline="0" dirty="0" smtClean="0"/>
              <a:t> of the Mining Fiscal Regime proposes to impose a four-tier, margin-based royalty ranging from 1.5% to 5% on income from mining operations outside of mineral reservations. https://www.pna.gov.ph/articles/1220204</a:t>
            </a:r>
          </a:p>
          <a:p>
            <a:pPr marL="178308" indent="-178308">
              <a:buFont typeface="Arial" panose="020B0604020202020204" pitchFamily="34" charset="0"/>
              <a:buChar char="•"/>
            </a:pPr>
            <a:r>
              <a:rPr lang="en-US" b="0" baseline="0" dirty="0" smtClean="0"/>
              <a:t>May 17: Drafts the Senate is looking at a five-tier structure with lower minimum rates for both the windfall profit tax (WPT) and the margin-based royalty, compared to the earlier proposal of the DOF that pitched a four-tier approach with higher starting rates. https://www.philstar.com/business/2024/05/13/2354575/proposed-mining-fiscal-regime-taking-shape</a:t>
            </a:r>
          </a:p>
          <a:p>
            <a:pPr marL="178308" indent="-178308">
              <a:buFont typeface="Arial" panose="020B0604020202020204" pitchFamily="34" charset="0"/>
              <a:buChar char="•"/>
            </a:pPr>
            <a:r>
              <a:rPr lang="en-US" b="0" baseline="0" dirty="0" smtClean="0"/>
              <a:t>https://neda.gov.ph/dbcc-joint-statement-review-of-the-medium-term-macroeconomic-assumptions-and-fiscal-program-for-fy-2024-to-2028-april-4-2024/ </a:t>
            </a:r>
          </a:p>
          <a:p>
            <a:pPr marL="178308" indent="-178308" defTabSz="950976">
              <a:buFont typeface="Arial" panose="020B0604020202020204" pitchFamily="34" charset="0"/>
              <a:buChar char="•"/>
            </a:pPr>
            <a:r>
              <a:rPr lang="en-US" dirty="0">
                <a:latin typeface="Calibri" panose="020F0502020204030204" pitchFamily="34" charset="0"/>
                <a:cs typeface="Calibri" panose="020F0502020204030204" pitchFamily="34" charset="0"/>
              </a:rPr>
              <a:t>Reforms to Mining Fiscal Regime (pending), Reform on the Motor Vehicle Users’ Charge (MVUC)</a:t>
            </a:r>
          </a:p>
          <a:p>
            <a:pPr marL="178308" indent="-178308" defTabSz="950976">
              <a:buFont typeface="Arial" panose="020B0604020202020204" pitchFamily="34" charset="0"/>
              <a:buChar char="•"/>
            </a:pPr>
            <a:r>
              <a:rPr lang="en-US" dirty="0">
                <a:latin typeface="Calibri" panose="020F0502020204030204" pitchFamily="34" charset="0"/>
                <a:cs typeface="Calibri" panose="020F0502020204030204" pitchFamily="34" charset="0"/>
              </a:rPr>
              <a:t>VAT on non-resident Digital Service Providers, Imposition of Excise Tax on Single-use Plastics; Tax reforms (CTRP)</a:t>
            </a:r>
          </a:p>
          <a:p>
            <a:pPr marL="178308" indent="-178308" defTabSz="950976">
              <a:buFont typeface="Arial" panose="020B0604020202020204" pitchFamily="34" charset="0"/>
              <a:buChar char="•"/>
            </a:pPr>
            <a:r>
              <a:rPr lang="en-US" dirty="0">
                <a:latin typeface="Calibri" panose="020F0502020204030204" pitchFamily="34" charset="0"/>
                <a:cs typeface="Calibri" panose="020F0502020204030204" pitchFamily="34" charset="0"/>
              </a:rPr>
              <a:t>Digital Services Tax Bill imposes a 12% VAT on transactions of digital services providers such as online auction hosts, subscription-based services, e-learning and marketing services. </a:t>
            </a:r>
          </a:p>
          <a:p>
            <a:pPr marL="178308" indent="-178308" defTabSz="950976">
              <a:buFont typeface="Arial" panose="020B0604020202020204" pitchFamily="34" charset="0"/>
              <a:buChar char="•"/>
            </a:pPr>
            <a:r>
              <a:rPr lang="en-US" dirty="0">
                <a:latin typeface="Calibri" panose="020F0502020204030204" pitchFamily="34" charset="0"/>
                <a:cs typeface="Calibri" panose="020F0502020204030204" pitchFamily="34" charset="0"/>
              </a:rPr>
              <a:t>Enhancing the Fiscal Regime for the Mining Industry seeks to limit interest expense deduction of metallic mining contractors, imposes a royalty rate on large-sale metallic mining operations…</a:t>
            </a:r>
          </a:p>
          <a:p>
            <a:pPr marL="178308" indent="-178308" defTabSz="950976">
              <a:buFont typeface="Arial" panose="020B0604020202020204" pitchFamily="34" charset="0"/>
              <a:buChar char="•"/>
            </a:pPr>
            <a:r>
              <a:rPr lang="en-US" dirty="0">
                <a:latin typeface="Calibri" panose="020F0502020204030204" pitchFamily="34" charset="0"/>
                <a:cs typeface="Calibri" panose="020F0502020204030204" pitchFamily="34" charset="0"/>
              </a:rPr>
              <a:t>Create More seeks to address uncertainty over the implementation of VAT and tax administration provisions of the CREATE Act. It mandates the simplified VAT refund system, clarifies VAT regime for registered business enterprises. </a:t>
            </a:r>
            <a:endParaRPr lang="en-SG" dirty="0">
              <a:latin typeface="Calibri" panose="020F0502020204030204" pitchFamily="34" charset="0"/>
              <a:cs typeface="Calibri" panose="020F0502020204030204" pitchFamily="34" charset="0"/>
            </a:endParaRPr>
          </a:p>
          <a:p>
            <a:pPr marL="178308" indent="-178308">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40</a:t>
            </a:fld>
            <a:endParaRPr lang="en-SG"/>
          </a:p>
        </p:txBody>
      </p:sp>
    </p:spTree>
    <p:extLst>
      <p:ext uri="{BB962C8B-B14F-4D97-AF65-F5344CB8AC3E}">
        <p14:creationId xmlns:p14="http://schemas.microsoft.com/office/powerpoint/2010/main" val="4848479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a:buFont typeface="Arial" panose="020B0604020202020204" pitchFamily="34" charset="0"/>
              <a:buChar char="•"/>
            </a:pPr>
            <a:r>
              <a:rPr lang="en-US" b="0" baseline="0" dirty="0" smtClean="0"/>
              <a:t>With that, we come to the final chart of this presentation. </a:t>
            </a:r>
          </a:p>
          <a:p>
            <a:pPr marL="178308" indent="-178308">
              <a:buFont typeface="Arial" panose="020B0604020202020204" pitchFamily="34" charset="0"/>
              <a:buChar char="•"/>
            </a:pPr>
            <a:r>
              <a:rPr lang="en-US" b="0" baseline="0" dirty="0" smtClean="0"/>
              <a:t>In this chart, we add up the goods and services to get one balance, and plot it against the fiscal balance. </a:t>
            </a:r>
          </a:p>
          <a:p>
            <a:pPr marL="178308" indent="-178308">
              <a:buFont typeface="Arial" panose="020B0604020202020204" pitchFamily="34" charset="0"/>
              <a:buChar char="•"/>
            </a:pPr>
            <a:r>
              <a:rPr lang="en-US" b="0" baseline="0" dirty="0" smtClean="0"/>
              <a:t>Indonesia, represented by green, is the only economy that has shown some improvement in both fiscal balances and goods &amp; services balance. </a:t>
            </a:r>
          </a:p>
          <a:p>
            <a:pPr marL="178308" indent="-178308">
              <a:buFont typeface="Arial" panose="020B0604020202020204" pitchFamily="34" charset="0"/>
              <a:buChar char="•"/>
            </a:pPr>
            <a:r>
              <a:rPr lang="en-US" b="0" baseline="0" dirty="0" smtClean="0"/>
              <a:t>However, the outlook for its fiscal balance is not as rosy with some heavy expenditures expected with the incoming government. </a:t>
            </a:r>
          </a:p>
          <a:p>
            <a:pPr marL="178308" indent="-178308">
              <a:buFont typeface="Arial" panose="020B0604020202020204" pitchFamily="34" charset="0"/>
              <a:buChar char="•"/>
            </a:pPr>
            <a:r>
              <a:rPr lang="en-US" b="0" baseline="0" dirty="0" smtClean="0"/>
              <a:t>Vietnam has also shown some improvement, although it is set back by a larger fiscal deficit. </a:t>
            </a:r>
          </a:p>
          <a:p>
            <a:pPr marL="178308" indent="-178308">
              <a:buFont typeface="Arial" panose="020B0604020202020204" pitchFamily="34" charset="0"/>
              <a:buChar char="•"/>
            </a:pPr>
            <a:r>
              <a:rPr lang="en-US" b="0" baseline="0" dirty="0" smtClean="0"/>
              <a:t>While Malaysia’s fiscal balance is bad, outlook is more positive given concrete actions taken on subsidy rationalization and increase in fiscal revenues. </a:t>
            </a:r>
          </a:p>
          <a:p>
            <a:pPr marL="178308" indent="-178308">
              <a:buFont typeface="Arial" panose="020B0604020202020204" pitchFamily="34" charset="0"/>
              <a:buChar char="•"/>
            </a:pPr>
            <a:r>
              <a:rPr lang="en-US" b="0" baseline="0" dirty="0" smtClean="0"/>
              <a:t>Thailand and Philippines are poor performers. </a:t>
            </a:r>
          </a:p>
          <a:p>
            <a:pPr marL="178308" indent="-178308">
              <a:buFont typeface="Arial" panose="020B0604020202020204" pitchFamily="34" charset="0"/>
              <a:buChar char="•"/>
            </a:pPr>
            <a:r>
              <a:rPr lang="en-US" b="0" baseline="0" dirty="0" smtClean="0"/>
              <a:t>Comparing against 2023 against 2016 to 2019, Philippines fiscal balance has deteriorated the most significantly. </a:t>
            </a:r>
          </a:p>
          <a:p>
            <a:pPr marL="178308" indent="-178308">
              <a:buFont typeface="Arial" panose="020B0604020202020204" pitchFamily="34" charset="0"/>
              <a:buChar char="•"/>
            </a:pPr>
            <a:r>
              <a:rPr lang="en-US" b="0" baseline="0" dirty="0" smtClean="0"/>
              <a:t>While Thailand’s have been suffering from a contracting goods &amp; services balance. </a:t>
            </a:r>
          </a:p>
          <a:p>
            <a:pPr marL="178308" indent="-178308">
              <a:buFont typeface="Arial" panose="020B0604020202020204" pitchFamily="34" charset="0"/>
              <a:buChar char="•"/>
            </a:pPr>
            <a:r>
              <a:rPr lang="en-US" b="0" baseline="0" dirty="0" smtClean="0"/>
              <a:t>Digital wallet plans also threaten to widen the fiscal deficit. </a:t>
            </a:r>
          </a:p>
          <a:p>
            <a:pPr marL="178308" indent="-178308">
              <a:buFont typeface="Arial" panose="020B0604020202020204" pitchFamily="34" charset="0"/>
              <a:buChar char="•"/>
            </a:pPr>
            <a:r>
              <a:rPr lang="en-US" b="0" baseline="0" dirty="0" smtClean="0"/>
              <a:t>So based on fiscal positioning and goods and services balance alone, Malaysia is arguably poised to lead the pack and could outperform in currency gains in coming quarters, followed by Vietnam and Philippines. </a:t>
            </a:r>
          </a:p>
          <a:p>
            <a:pPr marL="178308" indent="-178308">
              <a:buFont typeface="Arial" panose="020B0604020202020204" pitchFamily="34" charset="0"/>
              <a:buChar char="•"/>
            </a:pPr>
            <a:r>
              <a:rPr lang="en-US" b="0" baseline="0" dirty="0" smtClean="0"/>
              <a:t>Indonesia and Thailand would be dragged by the wider fiscal deficit, but that Thailand’s fiscal overhang should have been largely priced in could mean that looking forward, the IDR could be the underperformer.  </a:t>
            </a:r>
          </a:p>
        </p:txBody>
      </p:sp>
      <p:sp>
        <p:nvSpPr>
          <p:cNvPr id="4" name="Slide Number Placeholder 3"/>
          <p:cNvSpPr>
            <a:spLocks noGrp="1"/>
          </p:cNvSpPr>
          <p:nvPr>
            <p:ph type="sldNum" sz="quarter" idx="10"/>
          </p:nvPr>
        </p:nvSpPr>
        <p:spPr/>
        <p:txBody>
          <a:bodyPr/>
          <a:lstStyle/>
          <a:p>
            <a:fld id="{422D11A1-CF3F-4D4E-A04F-09E794495165}" type="slidenum">
              <a:rPr lang="en-SG" smtClean="0"/>
              <a:t>41</a:t>
            </a:fld>
            <a:endParaRPr lang="en-SG"/>
          </a:p>
        </p:txBody>
      </p:sp>
    </p:spTree>
    <p:extLst>
      <p:ext uri="{BB962C8B-B14F-4D97-AF65-F5344CB8AC3E}">
        <p14:creationId xmlns:p14="http://schemas.microsoft.com/office/powerpoint/2010/main" val="1541618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fld id="{422D11A1-CF3F-4D4E-A04F-09E794495165}" type="slidenum">
              <a:rPr lang="en-SG" smtClean="0"/>
              <a:t>42</a:t>
            </a:fld>
            <a:endParaRPr lang="en-SG"/>
          </a:p>
        </p:txBody>
      </p:sp>
    </p:spTree>
    <p:extLst>
      <p:ext uri="{BB962C8B-B14F-4D97-AF65-F5344CB8AC3E}">
        <p14:creationId xmlns:p14="http://schemas.microsoft.com/office/powerpoint/2010/main" val="36670434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defTabSz="950976">
              <a:buFont typeface="Arial" panose="020B0604020202020204" pitchFamily="34" charset="0"/>
              <a:buChar char="•"/>
              <a:defRPr/>
            </a:pPr>
            <a:r>
              <a:rPr lang="en-US" b="0" baseline="0" dirty="0" smtClean="0"/>
              <a:t>To do so, one angle is to estimate the relative value chain positioning in the semiconductor cycle. </a:t>
            </a:r>
          </a:p>
          <a:p>
            <a:pPr marL="178308" indent="-178308" defTabSz="950976">
              <a:buFont typeface="Arial" panose="020B0604020202020204" pitchFamily="34" charset="0"/>
              <a:buChar char="•"/>
              <a:defRPr/>
            </a:pPr>
            <a:r>
              <a:rPr lang="en-US" b="0" baseline="0" dirty="0" smtClean="0"/>
              <a:t>However, inventory replenishment would see more limited spillovers to ASEAN. </a:t>
            </a:r>
          </a:p>
          <a:p>
            <a:pPr marL="178308" indent="-178308" defTabSz="950976">
              <a:buFont typeface="Arial" panose="020B0604020202020204" pitchFamily="34" charset="0"/>
              <a:buChar char="•"/>
              <a:defRPr/>
            </a:pPr>
            <a:r>
              <a:rPr lang="en-US" b="0" baseline="0" dirty="0" smtClean="0"/>
              <a:t>Conversely, demand for end products could have more spillovers to ASEAN.  </a:t>
            </a:r>
          </a:p>
          <a:p>
            <a:pPr marL="178308" indent="-178308" defTabSz="950976">
              <a:buFont typeface="Arial" panose="020B0604020202020204" pitchFamily="34" charset="0"/>
              <a:buChar char="•"/>
              <a:defRPr/>
            </a:pPr>
            <a:r>
              <a:rPr lang="en-US" dirty="0"/>
              <a:t>followed by Malaysia, given relatively upstream exposures, while Philippines benefit to a lesser extent. </a:t>
            </a:r>
          </a:p>
          <a:p>
            <a:pPr marL="178308" indent="-178308" defTabSz="950976">
              <a:buFont typeface="Arial" panose="020B0604020202020204" pitchFamily="34" charset="0"/>
              <a:buChar char="•"/>
              <a:defRPr/>
            </a:pPr>
            <a:r>
              <a:rPr lang="en-US" dirty="0"/>
              <a:t>Vietnam trails as gains are likely to be from downstream use of chips in consumer goods. </a:t>
            </a:r>
            <a:endParaRPr lang="en-US" b="0" baseline="0" dirty="0" smtClean="0"/>
          </a:p>
          <a:p>
            <a:pPr marL="178308" indent="-178308" defTabSz="950976">
              <a:buFont typeface="Arial" panose="020B0604020202020204" pitchFamily="34" charset="0"/>
              <a:buChar char="•"/>
              <a:defRPr/>
            </a:pPr>
            <a:endParaRPr lang="en-US" b="0" baseline="0" dirty="0" smtClean="0"/>
          </a:p>
          <a:p>
            <a:pPr defTabSz="950976">
              <a:defRPr/>
            </a:pPr>
            <a:r>
              <a:rPr lang="en-US" b="0" baseline="0" dirty="0" smtClean="0"/>
              <a:t>+++</a:t>
            </a:r>
          </a:p>
          <a:p>
            <a:pPr defTabSz="950976">
              <a:defRPr/>
            </a:pPr>
            <a:r>
              <a:rPr lang="en-US" b="1" baseline="0" dirty="0" smtClean="0"/>
              <a:t>Malaysia’</a:t>
            </a:r>
            <a:r>
              <a:rPr lang="en-US" b="0" baseline="0" dirty="0" smtClean="0"/>
              <a:t>s strength on the semiconductor manufacturing supply chain lies in packaging, assembling and testing, and it has a global market share of 13% in semiconductor packaging and testing. The Malaysian government has already set a target of increasing its market share to 15% by 2030. Penang, the </a:t>
            </a:r>
            <a:r>
              <a:rPr lang="en-US" b="0" baseline="0" dirty="0" err="1" smtClean="0"/>
              <a:t>centre</a:t>
            </a:r>
            <a:r>
              <a:rPr lang="en-US" b="0" baseline="0" dirty="0" smtClean="0"/>
              <a:t> of Malaysia’s semiconductor sector, has </a:t>
            </a:r>
            <a:r>
              <a:rPr lang="en-US" b="0" baseline="0" dirty="0" err="1" smtClean="0"/>
              <a:t>ana</a:t>
            </a:r>
            <a:r>
              <a:rPr lang="en-US" b="0" baseline="0" dirty="0" smtClean="0"/>
              <a:t> rea of 1,049 square </a:t>
            </a:r>
            <a:r>
              <a:rPr lang="en-US" b="0" baseline="0" dirty="0" err="1" smtClean="0"/>
              <a:t>kilometres</a:t>
            </a:r>
            <a:r>
              <a:rPr lang="en-US" b="0" baseline="0" dirty="0" smtClean="0"/>
              <a:t> – 40% bigger than Singapore. Several of the world’s biggest chip makers including Intel and Micron from the US, </a:t>
            </a:r>
            <a:r>
              <a:rPr lang="en-US" b="0" baseline="0" dirty="0" err="1" smtClean="0"/>
              <a:t>nfineon</a:t>
            </a:r>
            <a:r>
              <a:rPr lang="en-US" b="0" baseline="0" dirty="0" smtClean="0"/>
              <a:t> from Germany, have set up bases there. </a:t>
            </a:r>
          </a:p>
          <a:p>
            <a:pPr defTabSz="950976">
              <a:defRPr/>
            </a:pPr>
            <a:endParaRPr lang="en-US" b="0" baseline="0" dirty="0" smtClean="0"/>
          </a:p>
          <a:p>
            <a:pPr defTabSz="950976">
              <a:defRPr/>
            </a:pPr>
            <a:r>
              <a:rPr lang="en-US" b="1" baseline="0" dirty="0" smtClean="0"/>
              <a:t>Philippines</a:t>
            </a:r>
            <a:r>
              <a:rPr lang="en-US" b="0" baseline="0" dirty="0" smtClean="0"/>
              <a:t>’s strength are in assembly, test and packaging. </a:t>
            </a:r>
          </a:p>
          <a:p>
            <a:pPr defTabSz="950976">
              <a:defRPr/>
            </a:pPr>
            <a:endParaRPr lang="en-US" b="0" baseline="0" dirty="0" smtClean="0"/>
          </a:p>
          <a:p>
            <a:pPr defTabSz="950976">
              <a:defRPr/>
            </a:pPr>
            <a:r>
              <a:rPr lang="en-US" b="1" baseline="0" dirty="0" smtClean="0"/>
              <a:t>Vietnam</a:t>
            </a:r>
            <a:r>
              <a:rPr lang="en-US" b="0" baseline="0" dirty="0" smtClean="0"/>
              <a:t> primarily participates in the final phases of semiconductor production, focusing on assembly, testing and packaging. This role, while crucial, represents the lower-value end of the supply chain. </a:t>
            </a:r>
            <a:endParaRPr lang="en-US" b="1"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43</a:t>
            </a:fld>
            <a:endParaRPr lang="en-SG"/>
          </a:p>
        </p:txBody>
      </p:sp>
    </p:spTree>
    <p:extLst>
      <p:ext uri="{BB962C8B-B14F-4D97-AF65-F5344CB8AC3E}">
        <p14:creationId xmlns:p14="http://schemas.microsoft.com/office/powerpoint/2010/main" val="2812931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308" indent="-178308">
              <a:buFont typeface="Arial" panose="020B0604020202020204" pitchFamily="34" charset="0"/>
              <a:buChar char="•"/>
            </a:pPr>
            <a:r>
              <a:rPr lang="en-US" b="0" baseline="0" dirty="0" smtClean="0"/>
              <a:t>However, Indonesia and Thailand appears to have less to gain from electronics cycle upturn. </a:t>
            </a:r>
          </a:p>
          <a:p>
            <a:pPr marL="178308" indent="-178308">
              <a:buFont typeface="Arial" panose="020B0604020202020204" pitchFamily="34" charset="0"/>
              <a:buChar char="•"/>
            </a:pPr>
            <a:r>
              <a:rPr lang="en-US" dirty="0"/>
              <a:t>Thailand gains may be somewhat diminished by the high semiconductor import reliance for downstream use (e.g. autos). </a:t>
            </a:r>
          </a:p>
          <a:p>
            <a:pPr marL="178308" indent="-178308">
              <a:buFont typeface="Arial" panose="020B0604020202020204" pitchFamily="34" charset="0"/>
              <a:buChar char="•"/>
            </a:pPr>
            <a:r>
              <a:rPr lang="en-US" dirty="0"/>
              <a:t>While Indonesia would likely enjoy limited spillovers given relatively lower electronics activity exposure. </a:t>
            </a:r>
          </a:p>
          <a:p>
            <a:pPr marL="178308" indent="-178308">
              <a:buFont typeface="Arial" panose="020B0604020202020204" pitchFamily="34" charset="0"/>
              <a:buChar char="•"/>
            </a:pPr>
            <a:r>
              <a:rPr lang="en-US" dirty="0"/>
              <a:t>Instead, growth in the future will likely be dependent on investment inflows from </a:t>
            </a:r>
            <a:r>
              <a:rPr lang="en-US" dirty="0" err="1"/>
              <a:t>downstreaming</a:t>
            </a:r>
            <a:r>
              <a:rPr lang="en-US" dirty="0"/>
              <a:t> policies as well as commodity exports. </a:t>
            </a:r>
          </a:p>
          <a:p>
            <a:pPr marL="178308" indent="-178308">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44</a:t>
            </a:fld>
            <a:endParaRPr lang="en-SG"/>
          </a:p>
        </p:txBody>
      </p:sp>
    </p:spTree>
    <p:extLst>
      <p:ext uri="{BB962C8B-B14F-4D97-AF65-F5344CB8AC3E}">
        <p14:creationId xmlns:p14="http://schemas.microsoft.com/office/powerpoint/2010/main" val="339482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45</a:t>
            </a:fld>
            <a:endParaRPr lang="en-SG"/>
          </a:p>
        </p:txBody>
      </p:sp>
    </p:spTree>
    <p:extLst>
      <p:ext uri="{BB962C8B-B14F-4D97-AF65-F5344CB8AC3E}">
        <p14:creationId xmlns:p14="http://schemas.microsoft.com/office/powerpoint/2010/main" val="995155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422D11A1-CF3F-4D4E-A04F-09E794495165}" type="slidenum">
              <a:rPr lang="en-SG" smtClean="0"/>
              <a:t>46</a:t>
            </a:fld>
            <a:endParaRPr lang="en-SG"/>
          </a:p>
        </p:txBody>
      </p:sp>
    </p:spTree>
    <p:extLst>
      <p:ext uri="{BB962C8B-B14F-4D97-AF65-F5344CB8AC3E}">
        <p14:creationId xmlns:p14="http://schemas.microsoft.com/office/powerpoint/2010/main" val="648073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25D18CA-AFE0-409B-9D05-CCEF5AA36055}" type="slidenum">
              <a:rPr lang="en-SG" smtClean="0"/>
              <a:t>48</a:t>
            </a:fld>
            <a:endParaRPr lang="en-SG" dirty="0"/>
          </a:p>
        </p:txBody>
      </p:sp>
    </p:spTree>
    <p:extLst>
      <p:ext uri="{BB962C8B-B14F-4D97-AF65-F5344CB8AC3E}">
        <p14:creationId xmlns:p14="http://schemas.microsoft.com/office/powerpoint/2010/main" val="15502752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1AE9B-5797-809F-4C65-8D66C62E5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2653F-9D8F-27C4-DC98-4969DC74DD0E}"/>
              </a:ext>
            </a:extLst>
          </p:cNvPr>
          <p:cNvSpPr>
            <a:spLocks noGrp="1" noRot="1" noChangeAspect="1"/>
          </p:cNvSpPr>
          <p:nvPr>
            <p:ph type="sldImg"/>
          </p:nvPr>
        </p:nvSpPr>
        <p:spPr>
          <a:xfrm>
            <a:off x="854075" y="744538"/>
            <a:ext cx="4960938" cy="3722687"/>
          </a:xfrm>
        </p:spPr>
      </p:sp>
      <p:sp>
        <p:nvSpPr>
          <p:cNvPr id="3" name="Notes Placeholder 2">
            <a:extLst>
              <a:ext uri="{FF2B5EF4-FFF2-40B4-BE49-F238E27FC236}">
                <a16:creationId xmlns:a16="http://schemas.microsoft.com/office/drawing/2014/main" id="{1EBBBAE7-03CC-779F-9A17-4846EA17952E}"/>
              </a:ext>
            </a:extLst>
          </p:cNvPr>
          <p:cNvSpPr>
            <a:spLocks noGrp="1"/>
          </p:cNvSpPr>
          <p:nvPr>
            <p:ph type="body" idx="1"/>
          </p:nvPr>
        </p:nvSpPr>
        <p:spPr/>
        <p:txBody>
          <a:bodyPr/>
          <a:lstStyle/>
          <a:p>
            <a:pPr marL="285650" indent="-285650">
              <a:buFontTx/>
              <a:buChar char="-"/>
            </a:pPr>
            <a:endParaRPr lang="en-SG" dirty="0"/>
          </a:p>
        </p:txBody>
      </p:sp>
      <p:sp>
        <p:nvSpPr>
          <p:cNvPr id="4" name="Slide Number Placeholder 3">
            <a:extLst>
              <a:ext uri="{FF2B5EF4-FFF2-40B4-BE49-F238E27FC236}">
                <a16:creationId xmlns:a16="http://schemas.microsoft.com/office/drawing/2014/main" id="{132102FB-03F2-797E-8431-A8E1DE000D32}"/>
              </a:ext>
            </a:extLst>
          </p:cNvPr>
          <p:cNvSpPr>
            <a:spLocks noGrp="1"/>
          </p:cNvSpPr>
          <p:nvPr>
            <p:ph type="sldNum" sz="quarter" idx="10"/>
          </p:nvPr>
        </p:nvSpPr>
        <p:spPr/>
        <p:txBody>
          <a:bodyPr/>
          <a:lstStyle/>
          <a:p>
            <a:fld id="{91AA9BE4-5103-0B4A-B9FD-498748EB1049}" type="slidenum">
              <a:rPr lang="en-US" smtClean="0"/>
              <a:pPr/>
              <a:t>49</a:t>
            </a:fld>
            <a:endParaRPr lang="en-US" dirty="0"/>
          </a:p>
        </p:txBody>
      </p:sp>
    </p:spTree>
    <p:extLst>
      <p:ext uri="{BB962C8B-B14F-4D97-AF65-F5344CB8AC3E}">
        <p14:creationId xmlns:p14="http://schemas.microsoft.com/office/powerpoint/2010/main" val="3058880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50</a:t>
            </a:fld>
            <a:endParaRPr lang="en-US" dirty="0"/>
          </a:p>
        </p:txBody>
      </p:sp>
    </p:spTree>
    <p:extLst>
      <p:ext uri="{BB962C8B-B14F-4D97-AF65-F5344CB8AC3E}">
        <p14:creationId xmlns:p14="http://schemas.microsoft.com/office/powerpoint/2010/main" val="3941882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285650" indent="-285650">
              <a:buFontTx/>
              <a:buChar char="-"/>
            </a:pPr>
            <a:r>
              <a:rPr lang="en-US" dirty="0" smtClean="0"/>
              <a:t>Aside from history, I</a:t>
            </a:r>
            <a:r>
              <a:rPr lang="en-US" baseline="0" dirty="0" smtClean="0"/>
              <a:t> am sure you are concerned on what is the latest take during the June FOMC two weeks ago. </a:t>
            </a:r>
          </a:p>
          <a:p>
            <a:pPr marL="285650" indent="-285650">
              <a:buFontTx/>
              <a:buChar char="-"/>
            </a:pPr>
            <a:r>
              <a:rPr lang="en-US" baseline="0" dirty="0" smtClean="0"/>
              <a:t>A quick recap to get everyone on the same page. </a:t>
            </a:r>
          </a:p>
          <a:p>
            <a:pPr marL="285650" indent="-285650">
              <a:buFontTx/>
              <a:buChar char="-"/>
            </a:pPr>
            <a:r>
              <a:rPr lang="en-US" baseline="0" dirty="0" smtClean="0"/>
              <a:t>3 cuts to 1 cuts in the Dot plot. </a:t>
            </a:r>
          </a:p>
          <a:p>
            <a:pPr marL="285650" indent="-285650">
              <a:buFontTx/>
              <a:buChar char="-"/>
            </a:pPr>
            <a:r>
              <a:rPr lang="en-US" baseline="0" dirty="0" smtClean="0"/>
              <a:t>At the same time, inflation projections were upgraded. </a:t>
            </a:r>
          </a:p>
          <a:p>
            <a:pPr marL="285650" indent="-285650">
              <a:buFontTx/>
              <a:buChar char="-"/>
            </a:pPr>
            <a:r>
              <a:rPr lang="en-US" baseline="0" dirty="0" smtClean="0"/>
              <a:t>As per our usual practice, we want to know if the Fed is more restrictive in real terms. </a:t>
            </a:r>
          </a:p>
          <a:p>
            <a:pPr marL="285650" indent="-285650">
              <a:buFontTx/>
              <a:buChar char="-"/>
            </a:pPr>
            <a:r>
              <a:rPr lang="en-US" baseline="0" dirty="0" smtClean="0"/>
              <a:t>Do math</a:t>
            </a:r>
          </a:p>
          <a:p>
            <a:pPr marL="171450" indent="-171450">
              <a:buFontTx/>
              <a:buChar char="-"/>
            </a:pPr>
            <a:r>
              <a:rPr lang="en-US" baseline="0" dirty="0" smtClean="0"/>
              <a:t>In real terms, my bottom right chart still shows that in 2025 real rates are more restrictive than when rate hikes ended in July 2023.</a:t>
            </a:r>
          </a:p>
          <a:p>
            <a:pPr marL="171450" indent="-171450">
              <a:buFontTx/>
              <a:buChar char="-"/>
            </a:pPr>
            <a:r>
              <a:rPr lang="en-US" baseline="0" dirty="0" smtClean="0"/>
              <a:t>Certainly we admit that there is some easing when the Fed starts cutting rates. But it is not actually outright effective easing, it is merely calibrating the very high nominal rates which has not been adjust despite the substantial dis-inflation which had take place.</a:t>
            </a: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5</a:t>
            </a:fld>
            <a:endParaRPr lang="en-US" dirty="0"/>
          </a:p>
        </p:txBody>
      </p:sp>
    </p:spTree>
    <p:extLst>
      <p:ext uri="{BB962C8B-B14F-4D97-AF65-F5344CB8AC3E}">
        <p14:creationId xmlns:p14="http://schemas.microsoft.com/office/powerpoint/2010/main" val="158594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744538"/>
            <a:ext cx="4960938" cy="3722687"/>
          </a:xfrm>
        </p:spPr>
      </p:sp>
      <p:sp>
        <p:nvSpPr>
          <p:cNvPr id="3" name="Notes Placeholder 2"/>
          <p:cNvSpPr>
            <a:spLocks noGrp="1"/>
          </p:cNvSpPr>
          <p:nvPr>
            <p:ph type="body" idx="1"/>
          </p:nvPr>
        </p:nvSpPr>
        <p:spPr/>
        <p:txBody>
          <a:bodyPr/>
          <a:lstStyle/>
          <a:p>
            <a:pPr marL="285650" indent="-285650">
              <a:buFontTx/>
              <a:buChar char="-"/>
            </a:pPr>
            <a:r>
              <a:rPr lang="en-US" dirty="0" smtClean="0"/>
              <a:t>Then</a:t>
            </a:r>
            <a:r>
              <a:rPr lang="en-US" baseline="0" dirty="0" smtClean="0"/>
              <a:t> the </a:t>
            </a:r>
            <a:r>
              <a:rPr lang="en-US" baseline="0" dirty="0" err="1" smtClean="0"/>
              <a:t>qns</a:t>
            </a:r>
            <a:r>
              <a:rPr lang="en-US" baseline="0" dirty="0" smtClean="0"/>
              <a:t> which stands out is how do I know that calibration is needed? </a:t>
            </a:r>
          </a:p>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6</a:t>
            </a:fld>
            <a:endParaRPr lang="en-US" dirty="0"/>
          </a:p>
        </p:txBody>
      </p:sp>
    </p:spTree>
    <p:extLst>
      <p:ext uri="{BB962C8B-B14F-4D97-AF65-F5344CB8AC3E}">
        <p14:creationId xmlns:p14="http://schemas.microsoft.com/office/powerpoint/2010/main" val="417191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r>
              <a:rPr lang="en-US" dirty="0" smtClean="0"/>
              <a:t>And why ar</a:t>
            </a:r>
            <a:r>
              <a:rPr lang="en-US" baseline="0" dirty="0" smtClean="0"/>
              <a:t>e monetary conditions so tight? Part of it has been the on-going narrative around US consumer exceptionalism. </a:t>
            </a:r>
            <a:endParaRPr lang="en-US" dirty="0" smtClean="0"/>
          </a:p>
          <a:p>
            <a:pPr marL="285650" indent="-285650">
              <a:buFontTx/>
              <a:buChar char="-"/>
            </a:pPr>
            <a:r>
              <a:rPr lang="en-US" dirty="0" smtClean="0"/>
              <a:t>Like </a:t>
            </a:r>
            <a:r>
              <a:rPr lang="en-US" dirty="0" smtClean="0"/>
              <a:t>we said earlier, policy making is</a:t>
            </a:r>
            <a:r>
              <a:rPr lang="en-US" baseline="0" dirty="0" smtClean="0"/>
              <a:t> not mechanical and is also based on other indicators. In the US, consumption spending by households have been very robust.</a:t>
            </a:r>
          </a:p>
          <a:p>
            <a:pPr marL="285650" indent="-285650">
              <a:buFontTx/>
              <a:buChar char="-"/>
            </a:pPr>
            <a:r>
              <a:rPr lang="en-US" baseline="0" dirty="0" smtClean="0"/>
              <a:t>This is in </a:t>
            </a:r>
            <a:r>
              <a:rPr lang="en-US" baseline="0" dirty="0" err="1" smtClean="0"/>
              <a:t>constrast</a:t>
            </a:r>
            <a:r>
              <a:rPr lang="en-US" baseline="0" dirty="0" smtClean="0"/>
              <a:t> to other developed countries, namely.. Below trend.. </a:t>
            </a: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7</a:t>
            </a:fld>
            <a:endParaRPr lang="en-US" dirty="0"/>
          </a:p>
        </p:txBody>
      </p:sp>
    </p:spTree>
    <p:extLst>
      <p:ext uri="{BB962C8B-B14F-4D97-AF65-F5344CB8AC3E}">
        <p14:creationId xmlns:p14="http://schemas.microsoft.com/office/powerpoint/2010/main" val="878570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r>
              <a:rPr lang="en-US" dirty="0" smtClean="0"/>
              <a:t>We</a:t>
            </a:r>
            <a:r>
              <a:rPr lang="en-US" baseline="0" dirty="0" smtClean="0"/>
              <a:t> continue to see signs of intensifying cash flow constraints on demand growth, </a:t>
            </a:r>
          </a:p>
          <a:p>
            <a:pPr marL="285650" indent="-285650">
              <a:buFontTx/>
              <a:buChar char="-"/>
            </a:pPr>
            <a:r>
              <a:rPr lang="en-US" baseline="0" dirty="0" smtClean="0"/>
              <a:t>Households have continued to draw down on </a:t>
            </a:r>
            <a:r>
              <a:rPr lang="en-US" baseline="0" dirty="0" err="1" smtClean="0"/>
              <a:t>savingds</a:t>
            </a:r>
            <a:endParaRPr lang="en-US" baseline="0" dirty="0" smtClean="0"/>
          </a:p>
          <a:p>
            <a:pPr marL="285650" indent="-285650">
              <a:buFontTx/>
              <a:buChar char="-"/>
            </a:pPr>
            <a:r>
              <a:rPr lang="en-US" baseline="0" dirty="0" smtClean="0"/>
              <a:t>Shown you this top right hand side black chart in the past, we update for the latest data for the bottom right chart.</a:t>
            </a:r>
          </a:p>
          <a:p>
            <a:pPr marL="285650" indent="-285650">
              <a:buFontTx/>
              <a:buChar char="-"/>
            </a:pPr>
            <a:r>
              <a:rPr lang="en-US" baseline="0" dirty="0" smtClean="0"/>
              <a:t>Household debt</a:t>
            </a:r>
          </a:p>
          <a:p>
            <a:pPr marL="285650" indent="-285650">
              <a:buFontTx/>
              <a:buChar char="-"/>
            </a:pPr>
            <a:r>
              <a:rPr lang="en-US" baseline="0" dirty="0" smtClean="0"/>
              <a:t>Deb default levels have started to rise. </a:t>
            </a:r>
          </a:p>
          <a:p>
            <a:pPr marL="285650" indent="-285650">
              <a:buFontTx/>
              <a:buChar char="-"/>
            </a:pPr>
            <a:r>
              <a:rPr lang="en-US" baseline="0" dirty="0" smtClean="0"/>
              <a:t>But it is not at GFC levels like what many US economists have pointed out.</a:t>
            </a:r>
          </a:p>
          <a:p>
            <a:pPr marL="285650" indent="-285650">
              <a:buFontTx/>
              <a:buChar char="-"/>
            </a:pPr>
            <a:r>
              <a:rPr lang="en-US" baseline="0" dirty="0" smtClean="0"/>
              <a:t>In our view, this is a chicken and egg problem, </a:t>
            </a:r>
          </a:p>
          <a:p>
            <a:pPr marL="285650" indent="-285650">
              <a:buFontTx/>
              <a:buChar char="-"/>
            </a:pPr>
            <a:r>
              <a:rPr lang="en-US" baseline="0" dirty="0" smtClean="0"/>
              <a:t>It is the GFC that caused the default and not the defaults which caused the GFC. </a:t>
            </a:r>
          </a:p>
          <a:p>
            <a:pPr marL="285650" indent="-285650">
              <a:buFontTx/>
              <a:buChar char="-"/>
            </a:pPr>
            <a:r>
              <a:rPr lang="en-US" baseline="0" dirty="0" smtClean="0"/>
              <a:t>People were laid off during the crisis and therefore cannot pay their loans which is why delinquencies shot up. </a:t>
            </a:r>
          </a:p>
          <a:p>
            <a:pPr marL="285650" indent="-285650">
              <a:buFontTx/>
              <a:buChar char="-"/>
            </a:pPr>
            <a:r>
              <a:rPr lang="en-US" baseline="0" dirty="0" smtClean="0"/>
              <a:t>As such, without a crisis now, certainly, it is not surprising that defaults rates are not at GFC levels.</a:t>
            </a:r>
          </a:p>
          <a:p>
            <a:pPr marL="285650" indent="-285650">
              <a:buFontTx/>
              <a:buChar char="-"/>
            </a:pPr>
            <a:r>
              <a:rPr lang="en-US" baseline="0" dirty="0" smtClean="0"/>
              <a:t>However,  we are at rates similar to pre-GFC. </a:t>
            </a:r>
          </a:p>
          <a:p>
            <a:pPr marL="285650" indent="-285650">
              <a:buFontTx/>
              <a:buChar char="-"/>
            </a:pPr>
            <a:r>
              <a:rPr lang="en-US" baseline="0" dirty="0" smtClean="0"/>
              <a:t>And there delinquency rates are slightly higher. </a:t>
            </a:r>
          </a:p>
          <a:p>
            <a:pPr marL="285650" indent="-285650">
              <a:buFontTx/>
              <a:buChar char="-"/>
            </a:pPr>
            <a:endParaRPr lang="en-US" baseline="0" dirty="0" smtClean="0"/>
          </a:p>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8</a:t>
            </a:fld>
            <a:endParaRPr lang="en-US" dirty="0"/>
          </a:p>
        </p:txBody>
      </p:sp>
    </p:spTree>
    <p:extLst>
      <p:ext uri="{BB962C8B-B14F-4D97-AF65-F5344CB8AC3E}">
        <p14:creationId xmlns:p14="http://schemas.microsoft.com/office/powerpoint/2010/main" val="203171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285650" indent="-285650">
              <a:buFontTx/>
              <a:buChar char="-"/>
            </a:pPr>
            <a:r>
              <a:rPr lang="en-US" dirty="0" smtClean="0"/>
              <a:t>Aside from consuming from savings</a:t>
            </a:r>
            <a:r>
              <a:rPr lang="en-US" baseline="0" dirty="0" smtClean="0"/>
              <a:t> and debt, we also consume from wages. </a:t>
            </a:r>
          </a:p>
          <a:p>
            <a:pPr marL="285650" indent="-285650">
              <a:buFontTx/>
              <a:buChar char="-"/>
            </a:pPr>
            <a:r>
              <a:rPr lang="en-US" dirty="0" smtClean="0"/>
              <a:t>Quite rates</a:t>
            </a:r>
          </a:p>
          <a:p>
            <a:pPr marL="285650" indent="-285650">
              <a:buFontTx/>
              <a:buChar char="-"/>
            </a:pPr>
            <a:r>
              <a:rPr lang="en-US" dirty="0" smtClean="0"/>
              <a:t>Implication from productivity. </a:t>
            </a:r>
          </a:p>
          <a:p>
            <a:pPr marL="285650" indent="-285650">
              <a:buFontTx/>
              <a:buChar char="-"/>
            </a:pPr>
            <a:r>
              <a:rPr lang="en-US" dirty="0" smtClean="0"/>
              <a:t>Job openings.</a:t>
            </a:r>
          </a:p>
          <a:p>
            <a:pPr marL="285650" indent="-285650">
              <a:buFontTx/>
              <a:buChar char="-"/>
            </a:pPr>
            <a:endParaRPr lang="en-SG" dirty="0"/>
          </a:p>
        </p:txBody>
      </p:sp>
      <p:sp>
        <p:nvSpPr>
          <p:cNvPr id="4" name="Slide Number Placeholder 3"/>
          <p:cNvSpPr>
            <a:spLocks noGrp="1"/>
          </p:cNvSpPr>
          <p:nvPr>
            <p:ph type="sldNum" sz="quarter" idx="10"/>
          </p:nvPr>
        </p:nvSpPr>
        <p:spPr/>
        <p:txBody>
          <a:bodyPr/>
          <a:lstStyle/>
          <a:p>
            <a:fld id="{91AA9BE4-5103-0B4A-B9FD-498748EB1049}" type="slidenum">
              <a:rPr lang="en-US" smtClean="0"/>
              <a:pPr/>
              <a:t>9</a:t>
            </a:fld>
            <a:endParaRPr lang="en-US" dirty="0"/>
          </a:p>
        </p:txBody>
      </p:sp>
    </p:spTree>
    <p:extLst>
      <p:ext uri="{BB962C8B-B14F-4D97-AF65-F5344CB8AC3E}">
        <p14:creationId xmlns:p14="http://schemas.microsoft.com/office/powerpoint/2010/main" val="2602484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2" name="Rectangle 11"/>
          <p:cNvSpPr/>
          <p:nvPr userDrawn="1"/>
        </p:nvSpPr>
        <p:spPr>
          <a:xfrm>
            <a:off x="5657549" y="0"/>
            <a:ext cx="3495779" cy="6858000"/>
          </a:xfrm>
          <a:prstGeom prst="rect">
            <a:avLst/>
          </a:prstGeom>
          <a:solidFill>
            <a:srgbClr val="E6E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FFFFFF"/>
              </a:solidFill>
              <a:ea typeface="Yu Gothic" panose="020B0400000000000000" pitchFamily="34" charset="-128"/>
            </a:endParaRPr>
          </a:p>
        </p:txBody>
      </p:sp>
      <p:sp>
        <p:nvSpPr>
          <p:cNvPr id="9" name="Frame 8"/>
          <p:cNvSpPr/>
          <p:nvPr userDrawn="1"/>
        </p:nvSpPr>
        <p:spPr>
          <a:xfrm>
            <a:off x="1" y="-5715"/>
            <a:ext cx="9153327" cy="6863715"/>
          </a:xfrm>
          <a:prstGeom prst="frame">
            <a:avLst>
              <a:gd name="adj1" fmla="val 7493"/>
            </a:avLst>
          </a:prstGeom>
          <a:solidFill>
            <a:srgbClr val="97C9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000000"/>
              </a:solidFill>
              <a:ea typeface="Yu Gothic" panose="020B0400000000000000" pitchFamily="34" charset="-128"/>
            </a:endParaRPr>
          </a:p>
        </p:txBody>
      </p:sp>
      <p:pic>
        <p:nvPicPr>
          <p:cNvPr id="5" name="図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6118" y="5090501"/>
            <a:ext cx="2636822" cy="623038"/>
          </a:xfrm>
          <a:prstGeom prst="rect">
            <a:avLst/>
          </a:prstGeom>
        </p:spPr>
      </p:pic>
      <p:sp>
        <p:nvSpPr>
          <p:cNvPr id="2" name="Title 1"/>
          <p:cNvSpPr>
            <a:spLocks noGrp="1"/>
          </p:cNvSpPr>
          <p:nvPr>
            <p:ph type="ctrTitle"/>
          </p:nvPr>
        </p:nvSpPr>
        <p:spPr>
          <a:xfrm>
            <a:off x="481188" y="519439"/>
            <a:ext cx="5164752" cy="2839599"/>
          </a:xfrm>
        </p:spPr>
        <p:txBody>
          <a:bodyPr lIns="336536" tIns="336536" rIns="336536" bIns="168268" anchor="b" anchorCtr="0">
            <a:normAutofit/>
          </a:bodyPr>
          <a:lstStyle>
            <a:lvl1pPr algn="l">
              <a:lnSpc>
                <a:spcPct val="90000"/>
              </a:lnSpc>
              <a:defRPr lang="en-US" sz="2625" b="0" kern="1200" spc="0" baseline="0" dirty="0">
                <a:solidFill>
                  <a:schemeClr val="tx1"/>
                </a:solidFill>
                <a:latin typeface="Arial Narrow" panose="020B0606020202030204" pitchFamily="34" charset="0"/>
                <a:ea typeface="Yu Gothic" panose="020B0400000000000000" pitchFamily="34" charset="-128"/>
                <a:cs typeface="+mj-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81188" y="3359039"/>
            <a:ext cx="5164752" cy="1558317"/>
          </a:xfrm>
          <a:prstGeom prst="rect">
            <a:avLst/>
          </a:prstGeom>
        </p:spPr>
        <p:txBody>
          <a:bodyPr lIns="336536" tIns="168268" rIns="336536" bIns="168268">
            <a:normAutofit/>
          </a:bodyPr>
          <a:lstStyle>
            <a:lvl1pPr marL="0" indent="0" algn="l" defTabSz="315503" rtl="0" eaLnBrk="1" latinLnBrk="0" hangingPunct="1">
              <a:lnSpc>
                <a:spcPct val="100000"/>
              </a:lnSpc>
              <a:spcBef>
                <a:spcPts val="0"/>
              </a:spcBef>
              <a:buNone/>
              <a:defRPr lang="en-US" sz="1125" b="1" kern="1200" spc="0" dirty="0">
                <a:solidFill>
                  <a:schemeClr val="tx1"/>
                </a:solidFill>
                <a:latin typeface="+mn-lt"/>
                <a:ea typeface="Yu Gothic" panose="020B0400000000000000" pitchFamily="34" charset="-128"/>
                <a:cs typeface="+mn-cs"/>
              </a:defRPr>
            </a:lvl1pPr>
            <a:lvl2pPr marL="333518" indent="0" algn="ctr">
              <a:buNone/>
              <a:defRPr>
                <a:solidFill>
                  <a:schemeClr val="tx1">
                    <a:tint val="75000"/>
                  </a:schemeClr>
                </a:solidFill>
              </a:defRPr>
            </a:lvl2pPr>
            <a:lvl3pPr marL="667035" indent="0" algn="ctr">
              <a:buNone/>
              <a:defRPr>
                <a:solidFill>
                  <a:schemeClr val="tx1">
                    <a:tint val="75000"/>
                  </a:schemeClr>
                </a:solidFill>
              </a:defRPr>
            </a:lvl3pPr>
            <a:lvl4pPr marL="1000553" indent="0" algn="ctr">
              <a:buNone/>
              <a:defRPr>
                <a:solidFill>
                  <a:schemeClr val="tx1">
                    <a:tint val="75000"/>
                  </a:schemeClr>
                </a:solidFill>
              </a:defRPr>
            </a:lvl4pPr>
            <a:lvl5pPr marL="1334069" indent="0" algn="ctr">
              <a:buNone/>
              <a:defRPr>
                <a:solidFill>
                  <a:schemeClr val="tx1">
                    <a:tint val="75000"/>
                  </a:schemeClr>
                </a:solidFill>
              </a:defRPr>
            </a:lvl5pPr>
            <a:lvl6pPr marL="1667588" indent="0" algn="ctr">
              <a:buNone/>
              <a:defRPr>
                <a:solidFill>
                  <a:schemeClr val="tx1">
                    <a:tint val="75000"/>
                  </a:schemeClr>
                </a:solidFill>
              </a:defRPr>
            </a:lvl6pPr>
            <a:lvl7pPr marL="2001105" indent="0" algn="ctr">
              <a:buNone/>
              <a:defRPr>
                <a:solidFill>
                  <a:schemeClr val="tx1">
                    <a:tint val="75000"/>
                  </a:schemeClr>
                </a:solidFill>
              </a:defRPr>
            </a:lvl7pPr>
            <a:lvl8pPr marL="2334623" indent="0" algn="ctr">
              <a:buNone/>
              <a:defRPr>
                <a:solidFill>
                  <a:schemeClr val="tx1">
                    <a:tint val="75000"/>
                  </a:schemeClr>
                </a:solidFill>
              </a:defRPr>
            </a:lvl8pPr>
            <a:lvl9pPr marL="2668140" indent="0" algn="ctr">
              <a:buNone/>
              <a:defRPr>
                <a:solidFill>
                  <a:schemeClr val="tx1">
                    <a:tint val="75000"/>
                  </a:schemeClr>
                </a:solidFill>
              </a:defRPr>
            </a:lvl9pPr>
          </a:lstStyle>
          <a:p>
            <a:r>
              <a:rPr lang="ja-JP" altLang="en-US"/>
              <a:t>マスター サブタイトルの書式設定</a:t>
            </a:r>
            <a:endParaRPr lang="en-US" dirty="0"/>
          </a:p>
        </p:txBody>
      </p:sp>
      <p:sp>
        <p:nvSpPr>
          <p:cNvPr id="8" name="Text Placeholder 7"/>
          <p:cNvSpPr>
            <a:spLocks noGrp="1"/>
          </p:cNvSpPr>
          <p:nvPr>
            <p:ph type="body" sz="quarter" idx="10" hasCustomPrompt="1"/>
          </p:nvPr>
        </p:nvSpPr>
        <p:spPr>
          <a:xfrm>
            <a:off x="481188" y="5090502"/>
            <a:ext cx="5164752" cy="623327"/>
          </a:xfrm>
          <a:prstGeom prst="rect">
            <a:avLst/>
          </a:prstGeom>
        </p:spPr>
        <p:txBody>
          <a:bodyPr lIns="336536" tIns="0" rIns="336536" bIns="0" anchor="ctr" anchorCtr="0">
            <a:normAutofit/>
          </a:bodyPr>
          <a:lstStyle>
            <a:lvl1pPr marL="0" indent="0" algn="l" defTabSz="315503" rtl="0" eaLnBrk="1" latinLnBrk="0" hangingPunct="1">
              <a:lnSpc>
                <a:spcPct val="100000"/>
              </a:lnSpc>
              <a:spcBef>
                <a:spcPts val="0"/>
              </a:spcBef>
              <a:buFont typeface="Arial" pitchFamily="34" charset="0"/>
              <a:buNone/>
              <a:defRPr lang="en-US" sz="825" b="0" kern="1200" spc="0" baseline="0" dirty="0">
                <a:solidFill>
                  <a:schemeClr val="tx1"/>
                </a:solidFill>
                <a:latin typeface="+mn-lt"/>
                <a:ea typeface="Yu Gothic" panose="020B0400000000000000" pitchFamily="34" charset="-128"/>
                <a:cs typeface="+mn-cs"/>
              </a:defRPr>
            </a:lvl1pPr>
            <a:lvl2pPr marL="0" indent="0">
              <a:spcBef>
                <a:spcPts val="0"/>
              </a:spcBef>
              <a:buNone/>
              <a:defRPr sz="1050"/>
            </a:lvl2pPr>
            <a:lvl3pPr marL="0" indent="0">
              <a:spcBef>
                <a:spcPts val="0"/>
              </a:spcBef>
              <a:buNone/>
              <a:defRPr sz="1050"/>
            </a:lvl3pPr>
            <a:lvl4pPr marL="0" indent="0">
              <a:spcBef>
                <a:spcPts val="0"/>
              </a:spcBef>
              <a:buNone/>
              <a:defRPr sz="1050"/>
            </a:lvl4pPr>
            <a:lvl5pPr marL="0" indent="0">
              <a:spcBef>
                <a:spcPts val="0"/>
              </a:spcBef>
              <a:buNone/>
              <a:defRPr sz="1050"/>
            </a:lvl5pPr>
          </a:lstStyle>
          <a:p>
            <a:pPr lvl="0"/>
            <a:r>
              <a:rPr lang="en-US" dirty="0"/>
              <a:t>Additional information can go here</a:t>
            </a:r>
          </a:p>
        </p:txBody>
      </p:sp>
      <p:sp>
        <p:nvSpPr>
          <p:cNvPr id="4" name="テキスト ボックス 3">
            <a:extLst>
              <a:ext uri="{FF2B5EF4-FFF2-40B4-BE49-F238E27FC236}">
                <a16:creationId xmlns:a16="http://schemas.microsoft.com/office/drawing/2014/main" id="{A64D35FA-6320-4DEC-8366-4BBB74CB4967}"/>
              </a:ext>
            </a:extLst>
          </p:cNvPr>
          <p:cNvSpPr txBox="1"/>
          <p:nvPr userDrawn="1"/>
        </p:nvSpPr>
        <p:spPr>
          <a:xfrm>
            <a:off x="481188" y="5713829"/>
            <a:ext cx="5164752" cy="623327"/>
          </a:xfrm>
          <a:prstGeom prst="rect">
            <a:avLst/>
          </a:prstGeom>
          <a:noFill/>
        </p:spPr>
        <p:txBody>
          <a:bodyPr wrap="square" lIns="253396" tIns="126698" rIns="253396" bIns="126698" rtlCol="0" anchor="ctr" anchorCtr="0">
            <a:normAutofit/>
          </a:bodyPr>
          <a:lstStyle/>
          <a:p>
            <a:pPr defTabSz="333518"/>
            <a:r>
              <a:rPr lang="en-US" altLang="ja-JP" sz="675" dirty="0">
                <a:solidFill>
                  <a:srgbClr val="000000"/>
                </a:solidFill>
                <a:ea typeface="Yu Gothic" panose="020B0400000000000000" pitchFamily="34" charset="-128"/>
              </a:rPr>
              <a:t>Private and confidential</a:t>
            </a:r>
            <a:endParaRPr kumimoji="1" lang="ja-JP" altLang="en-US" sz="675" dirty="0">
              <a:solidFill>
                <a:srgbClr val="000000"/>
              </a:solidFill>
              <a:ea typeface="Yu Gothic" panose="020B0400000000000000" pitchFamily="34" charset="-128"/>
            </a:endParaRPr>
          </a:p>
        </p:txBody>
      </p:sp>
    </p:spTree>
    <p:extLst>
      <p:ext uri="{BB962C8B-B14F-4D97-AF65-F5344CB8AC3E}">
        <p14:creationId xmlns:p14="http://schemas.microsoft.com/office/powerpoint/2010/main" val="72076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up (3x0) Content">
    <p:spTree>
      <p:nvGrpSpPr>
        <p:cNvPr id="1" name=""/>
        <p:cNvGrpSpPr/>
        <p:nvPr/>
      </p:nvGrpSpPr>
      <p:grpSpPr>
        <a:xfrm>
          <a:off x="0" y="0"/>
          <a:ext cx="0" cy="0"/>
          <a:chOff x="0" y="0"/>
          <a:chExt cx="0" cy="0"/>
        </a:xfrm>
      </p:grpSpPr>
      <p:sp>
        <p:nvSpPr>
          <p:cNvPr id="5" name="Content Placeholder 4"/>
          <p:cNvSpPr>
            <a:spLocks noGrp="1"/>
          </p:cNvSpPr>
          <p:nvPr>
            <p:ph sz="quarter" idx="17"/>
          </p:nvPr>
        </p:nvSpPr>
        <p:spPr>
          <a:xfrm>
            <a:off x="320793" y="934990"/>
            <a:ext cx="2630495"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Content Placeholder 4"/>
          <p:cNvSpPr>
            <a:spLocks noGrp="1"/>
          </p:cNvSpPr>
          <p:nvPr>
            <p:ph sz="quarter" idx="18"/>
          </p:nvPr>
        </p:nvSpPr>
        <p:spPr>
          <a:xfrm>
            <a:off x="3256041" y="934990"/>
            <a:ext cx="2630495"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Content Placeholder 4"/>
          <p:cNvSpPr>
            <a:spLocks noGrp="1"/>
          </p:cNvSpPr>
          <p:nvPr>
            <p:ph sz="quarter" idx="19"/>
          </p:nvPr>
        </p:nvSpPr>
        <p:spPr>
          <a:xfrm>
            <a:off x="6191288" y="934990"/>
            <a:ext cx="2630495"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p>
            <a:r>
              <a:rPr lang="ja-JP" altLang="en-US" dirty="0"/>
              <a:t>マスター タイトルの書式設定</a:t>
            </a:r>
            <a:endParaRPr lang="en-US" dirty="0"/>
          </a:p>
        </p:txBody>
      </p:sp>
    </p:spTree>
    <p:extLst>
      <p:ext uri="{BB962C8B-B14F-4D97-AF65-F5344CB8AC3E}">
        <p14:creationId xmlns:p14="http://schemas.microsoft.com/office/powerpoint/2010/main" val="118737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up (4x0) Content">
    <p:spTree>
      <p:nvGrpSpPr>
        <p:cNvPr id="1" name=""/>
        <p:cNvGrpSpPr/>
        <p:nvPr/>
      </p:nvGrpSpPr>
      <p:grpSpPr>
        <a:xfrm>
          <a:off x="0" y="0"/>
          <a:ext cx="0" cy="0"/>
          <a:chOff x="0" y="0"/>
          <a:chExt cx="0" cy="0"/>
        </a:xfrm>
      </p:grpSpPr>
      <p:sp>
        <p:nvSpPr>
          <p:cNvPr id="5" name="Content Placeholder 4"/>
          <p:cNvSpPr>
            <a:spLocks noGrp="1"/>
          </p:cNvSpPr>
          <p:nvPr>
            <p:ph sz="quarter" idx="18"/>
          </p:nvPr>
        </p:nvSpPr>
        <p:spPr>
          <a:xfrm>
            <a:off x="320792"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Content Placeholder 4"/>
          <p:cNvSpPr>
            <a:spLocks noGrp="1"/>
          </p:cNvSpPr>
          <p:nvPr>
            <p:ph sz="quarter" idx="19"/>
          </p:nvPr>
        </p:nvSpPr>
        <p:spPr>
          <a:xfrm>
            <a:off x="2512872"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Content Placeholder 4"/>
          <p:cNvSpPr>
            <a:spLocks noGrp="1"/>
          </p:cNvSpPr>
          <p:nvPr>
            <p:ph sz="quarter" idx="20"/>
          </p:nvPr>
        </p:nvSpPr>
        <p:spPr>
          <a:xfrm>
            <a:off x="4704951"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4"/>
          <p:cNvSpPr>
            <a:spLocks noGrp="1"/>
          </p:cNvSpPr>
          <p:nvPr>
            <p:ph sz="quarter" idx="21"/>
          </p:nvPr>
        </p:nvSpPr>
        <p:spPr>
          <a:xfrm>
            <a:off x="6897030"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p>
            <a:r>
              <a:rPr lang="ja-JP" altLang="en-US" dirty="0"/>
              <a:t>マスター タイトルの書式設定</a:t>
            </a:r>
            <a:endParaRPr lang="en-US" dirty="0"/>
          </a:p>
        </p:txBody>
      </p:sp>
    </p:spTree>
    <p:extLst>
      <p:ext uri="{BB962C8B-B14F-4D97-AF65-F5344CB8AC3E}">
        <p14:creationId xmlns:p14="http://schemas.microsoft.com/office/powerpoint/2010/main" val="189321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5" name="Content Placeholder 4"/>
          <p:cNvSpPr>
            <a:spLocks noGrp="1"/>
          </p:cNvSpPr>
          <p:nvPr>
            <p:ph sz="quarter" idx="18"/>
          </p:nvPr>
        </p:nvSpPr>
        <p:spPr>
          <a:xfrm>
            <a:off x="320793" y="934990"/>
            <a:ext cx="6191287"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Content Placeholder 4"/>
          <p:cNvSpPr>
            <a:spLocks noGrp="1"/>
          </p:cNvSpPr>
          <p:nvPr>
            <p:ph sz="quarter" idx="21"/>
          </p:nvPr>
        </p:nvSpPr>
        <p:spPr>
          <a:xfrm>
            <a:off x="6897030"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88915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7" name="Content Placeholder 4"/>
          <p:cNvSpPr>
            <a:spLocks noGrp="1"/>
          </p:cNvSpPr>
          <p:nvPr>
            <p:ph sz="quarter" idx="18"/>
          </p:nvPr>
        </p:nvSpPr>
        <p:spPr>
          <a:xfrm>
            <a:off x="2630496" y="934990"/>
            <a:ext cx="6191287"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Content Placeholder 4"/>
          <p:cNvSpPr>
            <a:spLocks noGrp="1"/>
          </p:cNvSpPr>
          <p:nvPr>
            <p:ph sz="quarter" idx="21"/>
          </p:nvPr>
        </p:nvSpPr>
        <p:spPr>
          <a:xfrm>
            <a:off x="320792" y="934990"/>
            <a:ext cx="1924752" cy="550605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p>
            <a:r>
              <a:rPr lang="ja-JP" altLang="en-US" dirty="0"/>
              <a:t>マスター タイトルの書式設定</a:t>
            </a:r>
            <a:endParaRPr lang="en-US" dirty="0"/>
          </a:p>
        </p:txBody>
      </p:sp>
    </p:spTree>
    <p:extLst>
      <p:ext uri="{BB962C8B-B14F-4D97-AF65-F5344CB8AC3E}">
        <p14:creationId xmlns:p14="http://schemas.microsoft.com/office/powerpoint/2010/main" val="79940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6" name="Content Placeholder 2"/>
          <p:cNvSpPr>
            <a:spLocks noGrp="1"/>
          </p:cNvSpPr>
          <p:nvPr>
            <p:ph idx="1"/>
          </p:nvPr>
        </p:nvSpPr>
        <p:spPr>
          <a:xfrm>
            <a:off x="320793" y="934990"/>
            <a:ext cx="2630495" cy="5506052"/>
          </a:xfrm>
          <a:prstGeom prst="rect">
            <a:avLst/>
          </a:prstGeom>
        </p:spPr>
        <p:txBody>
          <a:bodyPr/>
          <a:lstStyle>
            <a:lvl1pPr marL="0" indent="0">
              <a:spcBef>
                <a:spcPts val="1656"/>
              </a:spcBef>
              <a:buNone/>
              <a:defRPr lang="en-US" sz="750" b="1" kern="1200" dirty="0" smtClean="0">
                <a:solidFill>
                  <a:schemeClr val="tx1"/>
                </a:solidFill>
                <a:latin typeface="+mn-lt"/>
                <a:ea typeface="Yu Gothic" panose="020B0400000000000000" pitchFamily="34" charset="-128"/>
                <a:cs typeface="+mn-cs"/>
              </a:defRPr>
            </a:lvl1pPr>
            <a:lvl2pPr marL="0" indent="0">
              <a:spcBef>
                <a:spcPts val="828"/>
              </a:spcBef>
              <a:buNone/>
              <a:defRPr lang="en-US" sz="750" b="1" kern="1200" dirty="0" smtClean="0">
                <a:solidFill>
                  <a:schemeClr val="tx1"/>
                </a:solidFill>
                <a:latin typeface="+mn-lt"/>
                <a:ea typeface="Yu Gothic" panose="020B0400000000000000" pitchFamily="34" charset="-128"/>
                <a:cs typeface="+mn-cs"/>
              </a:defRPr>
            </a:lvl2pPr>
            <a:lvl3pPr marL="0" indent="0">
              <a:spcBef>
                <a:spcPts val="0"/>
              </a:spcBef>
              <a:buFont typeface="Courier New" panose="02070309020205020404" pitchFamily="49" charset="0"/>
              <a:buNone/>
              <a:defRPr lang="en-US" sz="750" kern="1200" dirty="0" smtClean="0">
                <a:solidFill>
                  <a:schemeClr val="tx1"/>
                </a:solidFill>
                <a:latin typeface="+mn-lt"/>
                <a:ea typeface="Yu Gothic" panose="020B0400000000000000" pitchFamily="34" charset="-128"/>
                <a:cs typeface="+mn-cs"/>
              </a:defRPr>
            </a:lvl3pPr>
            <a:lvl4pPr marL="627662" indent="-129701">
              <a:buFont typeface="Arial" panose="020B0604020202020204" pitchFamily="34" charset="0"/>
              <a:buChar char="»"/>
              <a:defRPr/>
            </a:lvl4pPr>
            <a:lvl5pPr marL="751573" indent="-127385">
              <a:buFont typeface="Wingdings" panose="05000000000000000000" pitchFamily="2" charset="2"/>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13" name="Content Placeholder 2"/>
          <p:cNvSpPr>
            <a:spLocks noGrp="1"/>
          </p:cNvSpPr>
          <p:nvPr>
            <p:ph idx="13"/>
          </p:nvPr>
        </p:nvSpPr>
        <p:spPr>
          <a:xfrm>
            <a:off x="3256041" y="934990"/>
            <a:ext cx="2630495" cy="5506052"/>
          </a:xfrm>
          <a:prstGeom prst="rect">
            <a:avLst/>
          </a:prstGeom>
        </p:spPr>
        <p:txBody>
          <a:bodyPr/>
          <a:lstStyle>
            <a:lvl1pPr marL="0" indent="0">
              <a:spcBef>
                <a:spcPts val="1656"/>
              </a:spcBef>
              <a:buNone/>
              <a:defRPr lang="en-US" sz="750" b="1" kern="1200" dirty="0" smtClean="0">
                <a:solidFill>
                  <a:schemeClr val="tx1"/>
                </a:solidFill>
                <a:latin typeface="+mn-lt"/>
                <a:ea typeface="Yu Gothic" panose="020B0400000000000000" pitchFamily="34" charset="-128"/>
                <a:cs typeface="+mn-cs"/>
              </a:defRPr>
            </a:lvl1pPr>
            <a:lvl2pPr marL="0" indent="0">
              <a:spcBef>
                <a:spcPts val="828"/>
              </a:spcBef>
              <a:buNone/>
              <a:defRPr lang="en-US" sz="750" b="1" kern="1200" dirty="0" smtClean="0">
                <a:solidFill>
                  <a:schemeClr val="tx1"/>
                </a:solidFill>
                <a:latin typeface="+mn-lt"/>
                <a:ea typeface="Yu Gothic" panose="020B0400000000000000" pitchFamily="34" charset="-128"/>
                <a:cs typeface="+mn-cs"/>
              </a:defRPr>
            </a:lvl2pPr>
            <a:lvl3pPr marL="0" indent="0">
              <a:spcBef>
                <a:spcPts val="0"/>
              </a:spcBef>
              <a:buFont typeface="Courier New" panose="02070309020205020404" pitchFamily="49" charset="0"/>
              <a:buNone/>
              <a:defRPr lang="en-US" sz="750" kern="1200" dirty="0" smtClean="0">
                <a:solidFill>
                  <a:schemeClr val="tx1"/>
                </a:solidFill>
                <a:latin typeface="+mn-lt"/>
                <a:ea typeface="Yu Gothic" panose="020B0400000000000000" pitchFamily="34" charset="-128"/>
                <a:cs typeface="+mn-cs"/>
              </a:defRPr>
            </a:lvl3pPr>
            <a:lvl4pPr marL="627662" indent="-129701">
              <a:buFont typeface="Arial" panose="020B0604020202020204" pitchFamily="34" charset="0"/>
              <a:buChar char="»"/>
              <a:defRPr/>
            </a:lvl4pPr>
            <a:lvl5pPr marL="751573" indent="-127385">
              <a:buFont typeface="Wingdings" panose="05000000000000000000" pitchFamily="2" charset="2"/>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14" name="Content Placeholder 2"/>
          <p:cNvSpPr>
            <a:spLocks noGrp="1"/>
          </p:cNvSpPr>
          <p:nvPr>
            <p:ph idx="14"/>
          </p:nvPr>
        </p:nvSpPr>
        <p:spPr>
          <a:xfrm>
            <a:off x="6191288" y="934990"/>
            <a:ext cx="2630495" cy="5506052"/>
          </a:xfrm>
          <a:prstGeom prst="rect">
            <a:avLst/>
          </a:prstGeom>
        </p:spPr>
        <p:txBody>
          <a:bodyPr/>
          <a:lstStyle>
            <a:lvl1pPr marL="0" indent="0">
              <a:spcBef>
                <a:spcPts val="1656"/>
              </a:spcBef>
              <a:buNone/>
              <a:defRPr lang="en-US" sz="750" b="1" kern="1200" dirty="0" smtClean="0">
                <a:solidFill>
                  <a:schemeClr val="tx1"/>
                </a:solidFill>
                <a:latin typeface="+mn-lt"/>
                <a:ea typeface="Yu Gothic" panose="020B0400000000000000" pitchFamily="34" charset="-128"/>
                <a:cs typeface="+mn-cs"/>
              </a:defRPr>
            </a:lvl1pPr>
            <a:lvl2pPr marL="0" indent="0">
              <a:spcBef>
                <a:spcPts val="828"/>
              </a:spcBef>
              <a:buNone/>
              <a:defRPr lang="en-US" sz="750" b="1" kern="1200" dirty="0" smtClean="0">
                <a:solidFill>
                  <a:schemeClr val="tx1"/>
                </a:solidFill>
                <a:latin typeface="+mn-lt"/>
                <a:ea typeface="Yu Gothic" panose="020B0400000000000000" pitchFamily="34" charset="-128"/>
                <a:cs typeface="+mn-cs"/>
              </a:defRPr>
            </a:lvl2pPr>
            <a:lvl3pPr marL="0" indent="0">
              <a:spcBef>
                <a:spcPts val="0"/>
              </a:spcBef>
              <a:buFont typeface="Courier New" panose="02070309020205020404" pitchFamily="49" charset="0"/>
              <a:buNone/>
              <a:defRPr lang="en-US" sz="750" kern="1200" dirty="0" smtClean="0">
                <a:solidFill>
                  <a:schemeClr val="tx1"/>
                </a:solidFill>
                <a:latin typeface="+mn-lt"/>
                <a:ea typeface="Yu Gothic" panose="020B0400000000000000" pitchFamily="34" charset="-128"/>
                <a:cs typeface="+mn-cs"/>
              </a:defRPr>
            </a:lvl3pPr>
            <a:lvl4pPr marL="627662" indent="-129701">
              <a:buFont typeface="Arial" panose="020B0604020202020204" pitchFamily="34" charset="0"/>
              <a:buChar char="»"/>
              <a:defRPr/>
            </a:lvl4pPr>
            <a:lvl5pPr marL="751573" indent="-127385">
              <a:buFont typeface="Wingdings" panose="05000000000000000000" pitchFamily="2" charset="2"/>
              <a:buChar char="§"/>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ea typeface="Yu Gothic" panose="020B0400000000000000" pitchFamily="34" charset="-128"/>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3100483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Arial Narrow" panose="020B0606020202030204" pitchFamily="34" charset="0"/>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1363364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Rectangle 11"/>
          <p:cNvSpPr/>
          <p:nvPr userDrawn="1"/>
        </p:nvSpPr>
        <p:spPr>
          <a:xfrm>
            <a:off x="5657549" y="0"/>
            <a:ext cx="3495779" cy="6858000"/>
          </a:xfrm>
          <a:prstGeom prst="rect">
            <a:avLst/>
          </a:prstGeom>
          <a:solidFill>
            <a:srgbClr val="E6E8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FFFFFF"/>
              </a:solidFill>
              <a:latin typeface="Yu Gothic" panose="020B0400000000000000" pitchFamily="34" charset="-128"/>
              <a:ea typeface="Yu Gothic" panose="020B0400000000000000" pitchFamily="34" charset="-128"/>
            </a:endParaRPr>
          </a:p>
        </p:txBody>
      </p:sp>
      <p:sp>
        <p:nvSpPr>
          <p:cNvPr id="9" name="Frame 8"/>
          <p:cNvSpPr/>
          <p:nvPr userDrawn="1"/>
        </p:nvSpPr>
        <p:spPr>
          <a:xfrm>
            <a:off x="1" y="-5715"/>
            <a:ext cx="9153327" cy="6863715"/>
          </a:xfrm>
          <a:prstGeom prst="frame">
            <a:avLst>
              <a:gd name="adj1" fmla="val 7493"/>
            </a:avLst>
          </a:prstGeom>
          <a:solidFill>
            <a:srgbClr val="97C9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000000"/>
              </a:solidFill>
              <a:latin typeface="Yu Gothic" panose="020B0400000000000000" pitchFamily="34" charset="-128"/>
              <a:ea typeface="Yu Gothic" panose="020B0400000000000000" pitchFamily="34" charset="-128"/>
            </a:endParaRPr>
          </a:p>
        </p:txBody>
      </p:sp>
      <p:sp>
        <p:nvSpPr>
          <p:cNvPr id="2" name="Title 1"/>
          <p:cNvSpPr>
            <a:spLocks noGrp="1"/>
          </p:cNvSpPr>
          <p:nvPr>
            <p:ph type="ctrTitle"/>
          </p:nvPr>
        </p:nvSpPr>
        <p:spPr>
          <a:xfrm>
            <a:off x="481188" y="519439"/>
            <a:ext cx="5164752" cy="2839599"/>
          </a:xfrm>
        </p:spPr>
        <p:txBody>
          <a:bodyPr lIns="336536" tIns="336536" rIns="336536" bIns="168268" anchor="b" anchorCtr="0">
            <a:normAutofit/>
          </a:bodyPr>
          <a:lstStyle>
            <a:lvl1pPr algn="l">
              <a:lnSpc>
                <a:spcPct val="90000"/>
              </a:lnSpc>
              <a:defRPr lang="en-US" sz="2625" b="0" kern="1200" spc="0" baseline="0" dirty="0">
                <a:solidFill>
                  <a:schemeClr val="tx1"/>
                </a:solidFill>
                <a:latin typeface="Arial Narrow" panose="020B0606020202030204" pitchFamily="34" charset="0"/>
                <a:ea typeface="Yu Gothic" panose="020B0400000000000000" pitchFamily="34" charset="-128"/>
                <a:cs typeface="+mj-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481188" y="3359039"/>
            <a:ext cx="5164752" cy="1558317"/>
          </a:xfrm>
          <a:prstGeom prst="rect">
            <a:avLst/>
          </a:prstGeom>
        </p:spPr>
        <p:txBody>
          <a:bodyPr lIns="336536" tIns="168268" rIns="336536" bIns="168268">
            <a:normAutofit/>
          </a:bodyPr>
          <a:lstStyle>
            <a:lvl1pPr marL="0" indent="0" algn="l" defTabSz="315503" rtl="0" eaLnBrk="1" latinLnBrk="0" hangingPunct="1">
              <a:lnSpc>
                <a:spcPct val="100000"/>
              </a:lnSpc>
              <a:spcBef>
                <a:spcPts val="0"/>
              </a:spcBef>
              <a:buNone/>
              <a:defRPr lang="en-US" sz="1125" b="1" kern="1200" spc="0" dirty="0">
                <a:solidFill>
                  <a:schemeClr val="tx1"/>
                </a:solidFill>
                <a:latin typeface="+mn-lt"/>
                <a:ea typeface="Yu Gothic" panose="020B0400000000000000" pitchFamily="34" charset="-128"/>
                <a:cs typeface="+mn-cs"/>
              </a:defRPr>
            </a:lvl1pPr>
            <a:lvl2pPr marL="333518" indent="0" algn="ctr">
              <a:buNone/>
              <a:defRPr>
                <a:solidFill>
                  <a:schemeClr val="tx1">
                    <a:tint val="75000"/>
                  </a:schemeClr>
                </a:solidFill>
              </a:defRPr>
            </a:lvl2pPr>
            <a:lvl3pPr marL="667035" indent="0" algn="ctr">
              <a:buNone/>
              <a:defRPr>
                <a:solidFill>
                  <a:schemeClr val="tx1">
                    <a:tint val="75000"/>
                  </a:schemeClr>
                </a:solidFill>
              </a:defRPr>
            </a:lvl3pPr>
            <a:lvl4pPr marL="1000553" indent="0" algn="ctr">
              <a:buNone/>
              <a:defRPr>
                <a:solidFill>
                  <a:schemeClr val="tx1">
                    <a:tint val="75000"/>
                  </a:schemeClr>
                </a:solidFill>
              </a:defRPr>
            </a:lvl4pPr>
            <a:lvl5pPr marL="1334069" indent="0" algn="ctr">
              <a:buNone/>
              <a:defRPr>
                <a:solidFill>
                  <a:schemeClr val="tx1">
                    <a:tint val="75000"/>
                  </a:schemeClr>
                </a:solidFill>
              </a:defRPr>
            </a:lvl5pPr>
            <a:lvl6pPr marL="1667588" indent="0" algn="ctr">
              <a:buNone/>
              <a:defRPr>
                <a:solidFill>
                  <a:schemeClr val="tx1">
                    <a:tint val="75000"/>
                  </a:schemeClr>
                </a:solidFill>
              </a:defRPr>
            </a:lvl6pPr>
            <a:lvl7pPr marL="2001105" indent="0" algn="ctr">
              <a:buNone/>
              <a:defRPr>
                <a:solidFill>
                  <a:schemeClr val="tx1">
                    <a:tint val="75000"/>
                  </a:schemeClr>
                </a:solidFill>
              </a:defRPr>
            </a:lvl7pPr>
            <a:lvl8pPr marL="2334623" indent="0" algn="ctr">
              <a:buNone/>
              <a:defRPr>
                <a:solidFill>
                  <a:schemeClr val="tx1">
                    <a:tint val="75000"/>
                  </a:schemeClr>
                </a:solidFill>
              </a:defRPr>
            </a:lvl8pPr>
            <a:lvl9pPr marL="2668140" indent="0" algn="ctr">
              <a:buNone/>
              <a:defRPr>
                <a:solidFill>
                  <a:schemeClr val="tx1">
                    <a:tint val="75000"/>
                  </a:schemeClr>
                </a:solidFill>
              </a:defRPr>
            </a:lvl9pPr>
          </a:lstStyle>
          <a:p>
            <a:r>
              <a:rPr lang="ja-JP" altLang="en-US"/>
              <a:t>マスター サブタイトルの書式設定</a:t>
            </a:r>
            <a:endParaRPr lang="en-US" dirty="0"/>
          </a:p>
        </p:txBody>
      </p:sp>
      <p:sp>
        <p:nvSpPr>
          <p:cNvPr id="8" name="Text Placeholder 7"/>
          <p:cNvSpPr>
            <a:spLocks noGrp="1"/>
          </p:cNvSpPr>
          <p:nvPr>
            <p:ph type="body" sz="quarter" idx="10" hasCustomPrompt="1"/>
          </p:nvPr>
        </p:nvSpPr>
        <p:spPr>
          <a:xfrm>
            <a:off x="481188" y="5090502"/>
            <a:ext cx="5164752" cy="623327"/>
          </a:xfrm>
          <a:prstGeom prst="rect">
            <a:avLst/>
          </a:prstGeom>
        </p:spPr>
        <p:txBody>
          <a:bodyPr lIns="336536" tIns="0" rIns="336536" bIns="0" anchor="ctr" anchorCtr="0">
            <a:normAutofit/>
          </a:bodyPr>
          <a:lstStyle>
            <a:lvl1pPr marL="0" indent="0" algn="l" defTabSz="315503" rtl="0" eaLnBrk="1" latinLnBrk="0" hangingPunct="1">
              <a:lnSpc>
                <a:spcPct val="100000"/>
              </a:lnSpc>
              <a:spcBef>
                <a:spcPts val="0"/>
              </a:spcBef>
              <a:buFont typeface="Arial" pitchFamily="34" charset="0"/>
              <a:buNone/>
              <a:defRPr lang="en-US" sz="825" b="0" kern="1200" spc="0" baseline="0" dirty="0">
                <a:solidFill>
                  <a:schemeClr val="tx1"/>
                </a:solidFill>
                <a:latin typeface="+mn-lt"/>
                <a:ea typeface="Yu Gothic" panose="020B0400000000000000" pitchFamily="34" charset="-128"/>
                <a:cs typeface="+mn-cs"/>
              </a:defRPr>
            </a:lvl1pPr>
            <a:lvl2pPr marL="0" indent="0">
              <a:spcBef>
                <a:spcPts val="0"/>
              </a:spcBef>
              <a:buNone/>
              <a:defRPr sz="1050"/>
            </a:lvl2pPr>
            <a:lvl3pPr marL="0" indent="0">
              <a:spcBef>
                <a:spcPts val="0"/>
              </a:spcBef>
              <a:buNone/>
              <a:defRPr sz="1050"/>
            </a:lvl3pPr>
            <a:lvl4pPr marL="0" indent="0">
              <a:spcBef>
                <a:spcPts val="0"/>
              </a:spcBef>
              <a:buNone/>
              <a:defRPr sz="1050"/>
            </a:lvl4pPr>
            <a:lvl5pPr marL="0" indent="0">
              <a:spcBef>
                <a:spcPts val="0"/>
              </a:spcBef>
              <a:buNone/>
              <a:defRPr sz="1050"/>
            </a:lvl5pPr>
          </a:lstStyle>
          <a:p>
            <a:pPr lvl="0"/>
            <a:r>
              <a:rPr lang="en-US" dirty="0"/>
              <a:t>Additional information can go here</a:t>
            </a:r>
          </a:p>
        </p:txBody>
      </p:sp>
      <p:sp>
        <p:nvSpPr>
          <p:cNvPr id="4" name="テキスト ボックス 3">
            <a:extLst>
              <a:ext uri="{FF2B5EF4-FFF2-40B4-BE49-F238E27FC236}">
                <a16:creationId xmlns:a16="http://schemas.microsoft.com/office/drawing/2014/main" id="{A64D35FA-6320-4DEC-8366-4BBB74CB4967}"/>
              </a:ext>
            </a:extLst>
          </p:cNvPr>
          <p:cNvSpPr txBox="1"/>
          <p:nvPr userDrawn="1"/>
        </p:nvSpPr>
        <p:spPr>
          <a:xfrm>
            <a:off x="481188" y="5713829"/>
            <a:ext cx="5164752" cy="623327"/>
          </a:xfrm>
          <a:prstGeom prst="rect">
            <a:avLst/>
          </a:prstGeom>
          <a:noFill/>
        </p:spPr>
        <p:txBody>
          <a:bodyPr wrap="square" lIns="253396" tIns="126698" rIns="253396" bIns="126698" rtlCol="0" anchor="ctr" anchorCtr="0">
            <a:normAutofit/>
          </a:bodyPr>
          <a:lstStyle/>
          <a:p>
            <a:pPr defTabSz="333518"/>
            <a:r>
              <a:rPr lang="en-US" altLang="ja-JP" sz="675" dirty="0">
                <a:solidFill>
                  <a:srgbClr val="000000"/>
                </a:solidFill>
                <a:ea typeface="Yu Gothic" panose="020B0400000000000000" pitchFamily="34" charset="-128"/>
              </a:rPr>
              <a:t>Private and confidential</a:t>
            </a:r>
            <a:endParaRPr kumimoji="1" lang="ja-JP" altLang="en-US" sz="675" dirty="0">
              <a:solidFill>
                <a:srgbClr val="000000"/>
              </a:solidFill>
              <a:ea typeface="Yu Gothic" panose="020B0400000000000000" pitchFamily="34" charset="-128"/>
            </a:endParaRPr>
          </a:p>
        </p:txBody>
      </p:sp>
      <p:pic>
        <p:nvPicPr>
          <p:cNvPr id="10" name="図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516118" y="5090501"/>
            <a:ext cx="2636822" cy="623038"/>
          </a:xfrm>
          <a:prstGeom prst="rect">
            <a:avLst/>
          </a:prstGeom>
        </p:spPr>
      </p:pic>
    </p:spTree>
    <p:extLst>
      <p:ext uri="{BB962C8B-B14F-4D97-AF65-F5344CB8AC3E}">
        <p14:creationId xmlns:p14="http://schemas.microsoft.com/office/powerpoint/2010/main" val="117513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27302" indent="0" algn="ctr">
              <a:buNone/>
              <a:defRPr>
                <a:solidFill>
                  <a:schemeClr val="tx1">
                    <a:tint val="75000"/>
                  </a:schemeClr>
                </a:solidFill>
              </a:defRPr>
            </a:lvl2pPr>
            <a:lvl3pPr marL="654605" indent="0" algn="ctr">
              <a:buNone/>
              <a:defRPr>
                <a:solidFill>
                  <a:schemeClr val="tx1">
                    <a:tint val="75000"/>
                  </a:schemeClr>
                </a:solidFill>
              </a:defRPr>
            </a:lvl3pPr>
            <a:lvl4pPr marL="981906" indent="0" algn="ctr">
              <a:buNone/>
              <a:defRPr>
                <a:solidFill>
                  <a:schemeClr val="tx1">
                    <a:tint val="75000"/>
                  </a:schemeClr>
                </a:solidFill>
              </a:defRPr>
            </a:lvl4pPr>
            <a:lvl5pPr marL="1309208" indent="0" algn="ctr">
              <a:buNone/>
              <a:defRPr>
                <a:solidFill>
                  <a:schemeClr val="tx1">
                    <a:tint val="75000"/>
                  </a:schemeClr>
                </a:solidFill>
              </a:defRPr>
            </a:lvl5pPr>
            <a:lvl6pPr marL="1636510" indent="0" algn="ctr">
              <a:buNone/>
              <a:defRPr>
                <a:solidFill>
                  <a:schemeClr val="tx1">
                    <a:tint val="75000"/>
                  </a:schemeClr>
                </a:solidFill>
              </a:defRPr>
            </a:lvl6pPr>
            <a:lvl7pPr marL="1963813" indent="0" algn="ctr">
              <a:buNone/>
              <a:defRPr>
                <a:solidFill>
                  <a:schemeClr val="tx1">
                    <a:tint val="75000"/>
                  </a:schemeClr>
                </a:solidFill>
              </a:defRPr>
            </a:lvl7pPr>
            <a:lvl8pPr marL="2291114" indent="0" algn="ctr">
              <a:buNone/>
              <a:defRPr>
                <a:solidFill>
                  <a:schemeClr val="tx1">
                    <a:tint val="75000"/>
                  </a:schemeClr>
                </a:solidFill>
              </a:defRPr>
            </a:lvl8pPr>
            <a:lvl9pPr marL="2618417"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a:xfrm>
            <a:off x="457200" y="6356353"/>
            <a:ext cx="2133600" cy="365125"/>
          </a:xfrm>
          <a:prstGeom prst="rect">
            <a:avLst/>
          </a:prstGeom>
        </p:spPr>
        <p:txBody>
          <a:bodyPr lIns="87281" tIns="43640" rIns="87281" bIns="43640"/>
          <a:lstStyle/>
          <a:p>
            <a:fld id="{A8E8F01A-0FC0-452A-BF5A-BA581EAC273F}" type="datetimeFigureOut">
              <a:rPr lang="en-SG">
                <a:solidFill>
                  <a:srgbClr val="000000"/>
                </a:solidFill>
              </a:rPr>
              <a:pPr/>
              <a:t>24/6/2024</a:t>
            </a:fld>
            <a:endParaRPr lang="en-SG">
              <a:solidFill>
                <a:srgbClr val="000000"/>
              </a:solidFill>
            </a:endParaRPr>
          </a:p>
        </p:txBody>
      </p:sp>
      <p:sp>
        <p:nvSpPr>
          <p:cNvPr id="5" name="Footer Placeholder 4"/>
          <p:cNvSpPr>
            <a:spLocks noGrp="1"/>
          </p:cNvSpPr>
          <p:nvPr>
            <p:ph type="ftr" sz="quarter" idx="11"/>
          </p:nvPr>
        </p:nvSpPr>
        <p:spPr>
          <a:xfrm>
            <a:off x="3124201" y="6356353"/>
            <a:ext cx="2895600" cy="365125"/>
          </a:xfrm>
          <a:prstGeom prst="rect">
            <a:avLst/>
          </a:prstGeom>
        </p:spPr>
        <p:txBody>
          <a:bodyPr lIns="87281" tIns="43640" rIns="87281" bIns="43640"/>
          <a:lstStyle/>
          <a:p>
            <a:endParaRPr lang="en-SG">
              <a:solidFill>
                <a:srgbClr val="000000"/>
              </a:solidFill>
            </a:endParaRPr>
          </a:p>
        </p:txBody>
      </p:sp>
      <p:sp>
        <p:nvSpPr>
          <p:cNvPr id="6" name="Slide Number Placeholder 5"/>
          <p:cNvSpPr>
            <a:spLocks noGrp="1"/>
          </p:cNvSpPr>
          <p:nvPr>
            <p:ph type="sldNum" sz="quarter" idx="12"/>
          </p:nvPr>
        </p:nvSpPr>
        <p:spPr>
          <a:xfrm>
            <a:off x="6553201" y="6356353"/>
            <a:ext cx="2133600" cy="365125"/>
          </a:xfrm>
          <a:prstGeom prst="rect">
            <a:avLst/>
          </a:prstGeom>
        </p:spPr>
        <p:txBody>
          <a:bodyPr lIns="87281" tIns="43640" rIns="87281" bIns="43640"/>
          <a:lstStyle/>
          <a:p>
            <a:fld id="{A5E42981-E6EF-4366-B448-8ED5FE988104}" type="slidenum">
              <a:rPr lang="en-SG">
                <a:solidFill>
                  <a:srgbClr val="000000"/>
                </a:solidFill>
              </a:rPr>
              <a:pPr/>
              <a:t>‹#›</a:t>
            </a:fld>
            <a:endParaRPr lang="en-SG">
              <a:solidFill>
                <a:srgbClr val="000000"/>
              </a:solidFill>
            </a:endParaRPr>
          </a:p>
        </p:txBody>
      </p:sp>
    </p:spTree>
    <p:extLst>
      <p:ext uri="{BB962C8B-B14F-4D97-AF65-F5344CB8AC3E}">
        <p14:creationId xmlns:p14="http://schemas.microsoft.com/office/powerpoint/2010/main" val="322433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sp>
        <p:nvSpPr>
          <p:cNvPr id="3" name="TextBox 4"/>
          <p:cNvSpPr txBox="1">
            <a:spLocks noChangeArrowheads="1"/>
          </p:cNvSpPr>
          <p:nvPr userDrawn="1"/>
        </p:nvSpPr>
        <p:spPr bwMode="auto">
          <a:xfrm>
            <a:off x="7619957" y="306388"/>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rgbClr val="FC0019"/>
                </a:solidFill>
                <a:latin typeface="ＭＳ Ｐゴシック" pitchFamily="50" charset="-128"/>
                <a:ea typeface="ＭＳ Ｐゴシック" pitchFamily="50" charset="-128"/>
              </a:defRPr>
            </a:lvl1pPr>
            <a:lvl2pPr marL="742950" indent="-285750" eaLnBrk="0" hangingPunct="0">
              <a:defRPr kumimoji="1" sz="1400" b="1">
                <a:solidFill>
                  <a:srgbClr val="FC0019"/>
                </a:solidFill>
                <a:latin typeface="ＭＳ Ｐゴシック" pitchFamily="50" charset="-128"/>
                <a:ea typeface="ＭＳ Ｐゴシック" pitchFamily="50" charset="-128"/>
              </a:defRPr>
            </a:lvl2pPr>
            <a:lvl3pPr marL="1143000" indent="-228600" eaLnBrk="0" hangingPunct="0">
              <a:defRPr kumimoji="1" sz="1400" b="1">
                <a:solidFill>
                  <a:srgbClr val="FC0019"/>
                </a:solidFill>
                <a:latin typeface="ＭＳ Ｐゴシック" pitchFamily="50" charset="-128"/>
                <a:ea typeface="ＭＳ Ｐゴシック" pitchFamily="50" charset="-128"/>
              </a:defRPr>
            </a:lvl3pPr>
            <a:lvl4pPr marL="1600200" indent="-228600" eaLnBrk="0" hangingPunct="0">
              <a:defRPr kumimoji="1" sz="1400" b="1">
                <a:solidFill>
                  <a:srgbClr val="FC0019"/>
                </a:solidFill>
                <a:latin typeface="ＭＳ Ｐゴシック" pitchFamily="50" charset="-128"/>
                <a:ea typeface="ＭＳ Ｐゴシック" pitchFamily="50" charset="-128"/>
              </a:defRPr>
            </a:lvl4pPr>
            <a:lvl5pPr marL="2057400" indent="-228600" eaLnBrk="0" hangingPunct="0">
              <a:defRPr kumimoji="1" sz="1400" b="1">
                <a:solidFill>
                  <a:srgbClr val="FC001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400" b="1">
                <a:solidFill>
                  <a:srgbClr val="FC001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400" b="1">
                <a:solidFill>
                  <a:srgbClr val="FC001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400" b="1">
                <a:solidFill>
                  <a:srgbClr val="FC001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400" b="1">
                <a:solidFill>
                  <a:srgbClr val="FC0019"/>
                </a:solidFill>
                <a:latin typeface="ＭＳ Ｐゴシック" pitchFamily="50" charset="-128"/>
                <a:ea typeface="ＭＳ Ｐゴシック" pitchFamily="50" charset="-128"/>
              </a:defRPr>
            </a:lvl9pPr>
          </a:lstStyle>
          <a:p>
            <a:pPr algn="ctr" eaLnBrk="1" fontAlgn="base" hangingPunct="1">
              <a:spcBef>
                <a:spcPct val="0"/>
              </a:spcBef>
              <a:spcAft>
                <a:spcPct val="0"/>
              </a:spcAft>
              <a:defRPr/>
            </a:pPr>
            <a:endParaRPr lang="en-US" altLang="ja-JP" sz="1800" dirty="0">
              <a:solidFill>
                <a:srgbClr val="000000"/>
              </a:solidFill>
              <a:latin typeface="Calibri" pitchFamily="34" charset="0"/>
            </a:endParaRPr>
          </a:p>
        </p:txBody>
      </p:sp>
      <p:sp>
        <p:nvSpPr>
          <p:cNvPr id="4" name="TextBox 21"/>
          <p:cNvSpPr txBox="1">
            <a:spLocks noChangeArrowheads="1"/>
          </p:cNvSpPr>
          <p:nvPr userDrawn="1"/>
        </p:nvSpPr>
        <p:spPr bwMode="auto">
          <a:xfrm>
            <a:off x="8991557" y="145732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rgbClr val="FC0019"/>
                </a:solidFill>
                <a:latin typeface="ＭＳ Ｐゴシック" pitchFamily="50" charset="-128"/>
                <a:ea typeface="ＭＳ Ｐゴシック" pitchFamily="50" charset="-128"/>
              </a:defRPr>
            </a:lvl1pPr>
            <a:lvl2pPr marL="742950" indent="-285750" eaLnBrk="0" hangingPunct="0">
              <a:defRPr kumimoji="1" sz="1400" b="1">
                <a:solidFill>
                  <a:srgbClr val="FC0019"/>
                </a:solidFill>
                <a:latin typeface="ＭＳ Ｐゴシック" pitchFamily="50" charset="-128"/>
                <a:ea typeface="ＭＳ Ｐゴシック" pitchFamily="50" charset="-128"/>
              </a:defRPr>
            </a:lvl2pPr>
            <a:lvl3pPr marL="1143000" indent="-228600" eaLnBrk="0" hangingPunct="0">
              <a:defRPr kumimoji="1" sz="1400" b="1">
                <a:solidFill>
                  <a:srgbClr val="FC0019"/>
                </a:solidFill>
                <a:latin typeface="ＭＳ Ｐゴシック" pitchFamily="50" charset="-128"/>
                <a:ea typeface="ＭＳ Ｐゴシック" pitchFamily="50" charset="-128"/>
              </a:defRPr>
            </a:lvl3pPr>
            <a:lvl4pPr marL="1600200" indent="-228600" eaLnBrk="0" hangingPunct="0">
              <a:defRPr kumimoji="1" sz="1400" b="1">
                <a:solidFill>
                  <a:srgbClr val="FC0019"/>
                </a:solidFill>
                <a:latin typeface="ＭＳ Ｐゴシック" pitchFamily="50" charset="-128"/>
                <a:ea typeface="ＭＳ Ｐゴシック" pitchFamily="50" charset="-128"/>
              </a:defRPr>
            </a:lvl4pPr>
            <a:lvl5pPr marL="2057400" indent="-228600" eaLnBrk="0" hangingPunct="0">
              <a:defRPr kumimoji="1" sz="1400" b="1">
                <a:solidFill>
                  <a:srgbClr val="FC001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400" b="1">
                <a:solidFill>
                  <a:srgbClr val="FC001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400" b="1">
                <a:solidFill>
                  <a:srgbClr val="FC001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400" b="1">
                <a:solidFill>
                  <a:srgbClr val="FC001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400" b="1">
                <a:solidFill>
                  <a:srgbClr val="FC0019"/>
                </a:solidFill>
                <a:latin typeface="ＭＳ Ｐゴシック" pitchFamily="50" charset="-128"/>
                <a:ea typeface="ＭＳ Ｐゴシック" pitchFamily="50" charset="-128"/>
              </a:defRPr>
            </a:lvl9pPr>
          </a:lstStyle>
          <a:p>
            <a:pPr algn="ctr" eaLnBrk="1" fontAlgn="base" hangingPunct="1">
              <a:spcBef>
                <a:spcPct val="0"/>
              </a:spcBef>
              <a:spcAft>
                <a:spcPct val="0"/>
              </a:spcAft>
              <a:defRPr/>
            </a:pPr>
            <a:endParaRPr lang="en-US" altLang="ja-JP" sz="1800" dirty="0">
              <a:solidFill>
                <a:srgbClr val="000000"/>
              </a:solidFill>
              <a:latin typeface="Calibri" pitchFamily="34" charset="0"/>
            </a:endParaRPr>
          </a:p>
        </p:txBody>
      </p:sp>
      <p:sp>
        <p:nvSpPr>
          <p:cNvPr id="5" name="TextBox 22"/>
          <p:cNvSpPr txBox="1">
            <a:spLocks noChangeArrowheads="1"/>
          </p:cNvSpPr>
          <p:nvPr userDrawn="1"/>
        </p:nvSpPr>
        <p:spPr bwMode="auto">
          <a:xfrm>
            <a:off x="9264116" y="2286000"/>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400" b="1">
                <a:solidFill>
                  <a:srgbClr val="FC0019"/>
                </a:solidFill>
                <a:latin typeface="ＭＳ Ｐゴシック" pitchFamily="50" charset="-128"/>
                <a:ea typeface="ＭＳ Ｐゴシック" pitchFamily="50" charset="-128"/>
              </a:defRPr>
            </a:lvl1pPr>
            <a:lvl2pPr marL="742950" indent="-285750" eaLnBrk="0" hangingPunct="0">
              <a:defRPr kumimoji="1" sz="1400" b="1">
                <a:solidFill>
                  <a:srgbClr val="FC0019"/>
                </a:solidFill>
                <a:latin typeface="ＭＳ Ｐゴシック" pitchFamily="50" charset="-128"/>
                <a:ea typeface="ＭＳ Ｐゴシック" pitchFamily="50" charset="-128"/>
              </a:defRPr>
            </a:lvl2pPr>
            <a:lvl3pPr marL="1143000" indent="-228600" eaLnBrk="0" hangingPunct="0">
              <a:defRPr kumimoji="1" sz="1400" b="1">
                <a:solidFill>
                  <a:srgbClr val="FC0019"/>
                </a:solidFill>
                <a:latin typeface="ＭＳ Ｐゴシック" pitchFamily="50" charset="-128"/>
                <a:ea typeface="ＭＳ Ｐゴシック" pitchFamily="50" charset="-128"/>
              </a:defRPr>
            </a:lvl3pPr>
            <a:lvl4pPr marL="1600200" indent="-228600" eaLnBrk="0" hangingPunct="0">
              <a:defRPr kumimoji="1" sz="1400" b="1">
                <a:solidFill>
                  <a:srgbClr val="FC0019"/>
                </a:solidFill>
                <a:latin typeface="ＭＳ Ｐゴシック" pitchFamily="50" charset="-128"/>
                <a:ea typeface="ＭＳ Ｐゴシック" pitchFamily="50" charset="-128"/>
              </a:defRPr>
            </a:lvl4pPr>
            <a:lvl5pPr marL="2057400" indent="-228600" eaLnBrk="0" hangingPunct="0">
              <a:defRPr kumimoji="1" sz="1400" b="1">
                <a:solidFill>
                  <a:srgbClr val="FC0019"/>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1400" b="1">
                <a:solidFill>
                  <a:srgbClr val="FC0019"/>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1400" b="1">
                <a:solidFill>
                  <a:srgbClr val="FC0019"/>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1400" b="1">
                <a:solidFill>
                  <a:srgbClr val="FC0019"/>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1400" b="1">
                <a:solidFill>
                  <a:srgbClr val="FC0019"/>
                </a:solidFill>
                <a:latin typeface="ＭＳ Ｐゴシック" pitchFamily="50" charset="-128"/>
                <a:ea typeface="ＭＳ Ｐゴシック" pitchFamily="50" charset="-128"/>
              </a:defRPr>
            </a:lvl9pPr>
          </a:lstStyle>
          <a:p>
            <a:pPr algn="ctr" eaLnBrk="1" fontAlgn="base" hangingPunct="1">
              <a:spcBef>
                <a:spcPct val="0"/>
              </a:spcBef>
              <a:spcAft>
                <a:spcPct val="0"/>
              </a:spcAft>
              <a:defRPr/>
            </a:pPr>
            <a:endParaRPr lang="en-US" altLang="ja-JP" sz="1800" dirty="0">
              <a:solidFill>
                <a:srgbClr val="000000"/>
              </a:solidFill>
              <a:latin typeface="Calibri" pitchFamily="34" charset="0"/>
            </a:endParaRPr>
          </a:p>
        </p:txBody>
      </p:sp>
      <p:sp>
        <p:nvSpPr>
          <p:cNvPr id="2" name="Title 1"/>
          <p:cNvSpPr>
            <a:spLocks noGrp="1"/>
          </p:cNvSpPr>
          <p:nvPr>
            <p:ph type="title"/>
          </p:nvPr>
        </p:nvSpPr>
        <p:spPr>
          <a:xfrm>
            <a:off x="228601" y="152400"/>
            <a:ext cx="8686800" cy="402336"/>
          </a:xfrm>
          <a:prstGeom prst="rect">
            <a:avLst/>
          </a:prstGeom>
        </p:spPr>
        <p:txBody>
          <a:bodyPr/>
          <a:lstStyle/>
          <a:p>
            <a:r>
              <a:rPr lang="en-US" dirty="0"/>
              <a:t>Click to edit Master title style</a:t>
            </a:r>
          </a:p>
        </p:txBody>
      </p:sp>
      <p:sp>
        <p:nvSpPr>
          <p:cNvPr id="6" name="Slide Number Placeholder 2"/>
          <p:cNvSpPr>
            <a:spLocks noGrp="1"/>
          </p:cNvSpPr>
          <p:nvPr>
            <p:ph type="sldNum" sz="quarter" idx="10"/>
          </p:nvPr>
        </p:nvSpPr>
        <p:spPr>
          <a:xfrm>
            <a:off x="6553200" y="6356365"/>
            <a:ext cx="2133600" cy="365125"/>
          </a:xfrm>
          <a:prstGeom prst="rect">
            <a:avLst/>
          </a:prstGeom>
        </p:spPr>
        <p:txBody>
          <a:bodyPr/>
          <a:lstStyle>
            <a:lvl1pPr>
              <a:defRPr/>
            </a:lvl1pPr>
          </a:lstStyle>
          <a:p>
            <a:pPr algn="ctr" fontAlgn="base">
              <a:spcBef>
                <a:spcPct val="0"/>
              </a:spcBef>
              <a:spcAft>
                <a:spcPct val="0"/>
              </a:spcAft>
              <a:defRPr/>
            </a:pPr>
            <a:fld id="{80327592-4700-4921-883A-4968A703BBC1}" type="slidenum">
              <a:rPr kumimoji="1" lang="en-US" sz="800" b="1">
                <a:solidFill>
                  <a:prstClr val="black"/>
                </a:solidFill>
                <a:latin typeface="Helvetica"/>
                <a:ea typeface="MS PGothic" pitchFamily="34" charset="-128"/>
              </a:rPr>
              <a:pPr algn="ctr" fontAlgn="base">
                <a:spcBef>
                  <a:spcPct val="0"/>
                </a:spcBef>
                <a:spcAft>
                  <a:spcPct val="0"/>
                </a:spcAft>
                <a:defRPr/>
              </a:pPr>
              <a:t>‹#›</a:t>
            </a:fld>
            <a:endParaRPr kumimoji="1" lang="en-US" sz="800" b="1" dirty="0">
              <a:solidFill>
                <a:prstClr val="black"/>
              </a:solidFill>
              <a:latin typeface="Helvetica"/>
              <a:ea typeface="MS PGothic" pitchFamily="34" charset="-128"/>
            </a:endParaRPr>
          </a:p>
        </p:txBody>
      </p:sp>
      <p:sp>
        <p:nvSpPr>
          <p:cNvPr id="7" name="テキスト ボックス 20"/>
          <p:cNvSpPr txBox="1">
            <a:spLocks noChangeArrowheads="1"/>
          </p:cNvSpPr>
          <p:nvPr userDrawn="1"/>
        </p:nvSpPr>
        <p:spPr bwMode="auto">
          <a:xfrm>
            <a:off x="228600" y="6415816"/>
            <a:ext cx="2454518" cy="215444"/>
          </a:xfrm>
          <a:prstGeom prst="rect">
            <a:avLst/>
          </a:prstGeom>
          <a:noFill/>
          <a:ln w="9525">
            <a:noFill/>
            <a:prstDash val="dash"/>
            <a:miter lim="800000"/>
            <a:headEnd/>
            <a:tailEnd/>
          </a:ln>
        </p:spPr>
        <p:txBody>
          <a:bodyPr wrap="none">
            <a:spAutoFit/>
          </a:bodyPr>
          <a:lstStyle/>
          <a:p>
            <a:pPr algn="r">
              <a:defRPr/>
            </a:pPr>
            <a:r>
              <a:rPr lang="en-US" altLang="ja-JP" sz="800" dirty="0">
                <a:solidFill>
                  <a:schemeClr val="bg1">
                    <a:lumMod val="50000"/>
                  </a:schemeClr>
                </a:solidFill>
                <a:latin typeface="Times New Roman" pitchFamily="18" charset="0"/>
                <a:cs typeface="Times New Roman" pitchFamily="18" charset="0"/>
              </a:rPr>
              <a:t>Copyright (c) Mizuho Bank, Ltd. All Rights Reserved. </a:t>
            </a:r>
          </a:p>
        </p:txBody>
      </p:sp>
    </p:spTree>
    <p:extLst>
      <p:ext uri="{BB962C8B-B14F-4D97-AF65-F5344CB8AC3E}">
        <p14:creationId xmlns:p14="http://schemas.microsoft.com/office/powerpoint/2010/main" val="131750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Content Placeholder 2"/>
          <p:cNvSpPr>
            <a:spLocks noGrp="1"/>
          </p:cNvSpPr>
          <p:nvPr>
            <p:ph idx="1"/>
          </p:nvPr>
        </p:nvSpPr>
        <p:spPr>
          <a:xfrm>
            <a:off x="320793" y="934990"/>
            <a:ext cx="4041980" cy="5506052"/>
          </a:xfrm>
          <a:prstGeom prst="rect">
            <a:avLst/>
          </a:prstGeom>
        </p:spPr>
        <p:txBody>
          <a:bodyPr/>
          <a:lstStyle>
            <a:lvl1pPr marL="157751" indent="-157751" defTabSz="315503">
              <a:spcBef>
                <a:spcPts val="828"/>
              </a:spcBef>
              <a:buFont typeface="+mj-lt"/>
              <a:buAutoNum type="arabicPeriod"/>
              <a:tabLst>
                <a:tab pos="2524019" algn="r"/>
              </a:tabLst>
              <a:defRPr>
                <a:latin typeface="+mn-lt"/>
              </a:defRPr>
            </a:lvl1pPr>
            <a:lvl2pPr marL="157751" indent="0" defTabSz="315503">
              <a:buNone/>
              <a:tabLst>
                <a:tab pos="2524019" algn="r"/>
              </a:tabLst>
              <a:defRPr sz="975">
                <a:latin typeface="+mn-lt"/>
              </a:defRPr>
            </a:lvl2pPr>
            <a:lvl3pPr marL="157751" indent="0" defTabSz="315503">
              <a:buFont typeface="Courier New" panose="02070309020205020404" pitchFamily="49" charset="0"/>
              <a:buNone/>
              <a:tabLst>
                <a:tab pos="2524019" algn="r"/>
              </a:tabLst>
              <a:defRPr sz="975">
                <a:latin typeface="+mn-lt"/>
              </a:defRPr>
            </a:lvl3pPr>
            <a:lvl4pPr marL="157751" indent="0" defTabSz="315503">
              <a:buFont typeface="Arial" panose="020B0604020202020204" pitchFamily="34" charset="0"/>
              <a:buNone/>
              <a:tabLst>
                <a:tab pos="2524019" algn="r"/>
              </a:tabLst>
              <a:defRPr sz="975">
                <a:latin typeface="+mn-lt"/>
              </a:defRPr>
            </a:lvl4pPr>
            <a:lvl5pPr marL="157751" indent="0" defTabSz="315503">
              <a:buFont typeface="Wingdings" panose="05000000000000000000" pitchFamily="2" charset="2"/>
              <a:buNone/>
              <a:tabLst>
                <a:tab pos="2524019" algn="r"/>
              </a:tabLst>
              <a:defRPr sz="975">
                <a:latin typeface="+mn-lt"/>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12" name="Content Placeholder 2"/>
          <p:cNvSpPr>
            <a:spLocks noGrp="1"/>
          </p:cNvSpPr>
          <p:nvPr>
            <p:ph idx="13"/>
          </p:nvPr>
        </p:nvSpPr>
        <p:spPr>
          <a:xfrm>
            <a:off x="4779802" y="934990"/>
            <a:ext cx="4041980" cy="5506052"/>
          </a:xfrm>
          <a:prstGeom prst="rect">
            <a:avLst/>
          </a:prstGeom>
        </p:spPr>
        <p:txBody>
          <a:bodyPr/>
          <a:lstStyle>
            <a:lvl1pPr marL="157751" indent="-157751" defTabSz="315503">
              <a:spcBef>
                <a:spcPts val="828"/>
              </a:spcBef>
              <a:buFont typeface="+mj-lt"/>
              <a:buAutoNum type="arabicPeriod"/>
              <a:tabLst>
                <a:tab pos="2524019" algn="r"/>
              </a:tabLst>
              <a:defRPr>
                <a:latin typeface="+mn-lt"/>
              </a:defRPr>
            </a:lvl1pPr>
            <a:lvl2pPr marL="157751" indent="0" defTabSz="315503">
              <a:buNone/>
              <a:tabLst>
                <a:tab pos="2524019" algn="r"/>
              </a:tabLst>
              <a:defRPr sz="975">
                <a:latin typeface="+mn-lt"/>
              </a:defRPr>
            </a:lvl2pPr>
            <a:lvl3pPr marL="157751" indent="0" defTabSz="315503">
              <a:buFont typeface="Courier New" panose="02070309020205020404" pitchFamily="49" charset="0"/>
              <a:buNone/>
              <a:tabLst>
                <a:tab pos="2524019" algn="r"/>
              </a:tabLst>
              <a:defRPr sz="975">
                <a:latin typeface="+mn-lt"/>
              </a:defRPr>
            </a:lvl3pPr>
            <a:lvl4pPr marL="157751" indent="0" defTabSz="315503">
              <a:buFont typeface="Arial" panose="020B0604020202020204" pitchFamily="34" charset="0"/>
              <a:buNone/>
              <a:tabLst>
                <a:tab pos="2524019" algn="r"/>
              </a:tabLst>
              <a:defRPr sz="975">
                <a:latin typeface="+mn-lt"/>
              </a:defRPr>
            </a:lvl4pPr>
            <a:lvl5pPr marL="157751" indent="0" defTabSz="315503">
              <a:buFont typeface="Wingdings" panose="05000000000000000000" pitchFamily="2" charset="2"/>
              <a:buNone/>
              <a:tabLst>
                <a:tab pos="2524019" algn="r"/>
              </a:tabLst>
              <a:defRPr sz="975">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3" name="Title 2"/>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59012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p:spTree>
      <p:nvGrpSpPr>
        <p:cNvPr id="1" name=""/>
        <p:cNvGrpSpPr/>
        <p:nvPr/>
      </p:nvGrpSpPr>
      <p:grpSpPr>
        <a:xfrm>
          <a:off x="0" y="0"/>
          <a:ext cx="0" cy="0"/>
          <a:chOff x="0" y="0"/>
          <a:chExt cx="0" cy="0"/>
        </a:xfrm>
      </p:grpSpPr>
      <p:sp>
        <p:nvSpPr>
          <p:cNvPr id="9" name="Rectangle 8"/>
          <p:cNvSpPr/>
          <p:nvPr userDrawn="1"/>
        </p:nvSpPr>
        <p:spPr>
          <a:xfrm>
            <a:off x="2" y="0"/>
            <a:ext cx="5657547" cy="6858000"/>
          </a:xfrm>
          <a:prstGeom prst="rect">
            <a:avLst/>
          </a:prstGeom>
          <a:solidFill>
            <a:srgbClr val="E6E8E9"/>
          </a:solidFill>
          <a:ln>
            <a:noFill/>
          </a:ln>
        </p:spPr>
        <p:style>
          <a:lnRef idx="2">
            <a:schemeClr val="accent1">
              <a:shade val="50000"/>
            </a:schemeClr>
          </a:lnRef>
          <a:fillRef idx="1">
            <a:schemeClr val="accent1"/>
          </a:fillRef>
          <a:effectRef idx="0">
            <a:schemeClr val="accent1"/>
          </a:effectRef>
          <a:fontRef idx="minor">
            <a:schemeClr val="lt1"/>
          </a:fontRef>
        </p:style>
        <p:txBody>
          <a:bodyPr lIns="252402" tIns="126201" rIns="252402" bIns="252402" rtlCol="0" anchor="ctr"/>
          <a:lstStyle/>
          <a:p>
            <a:pPr algn="ctr" defTabSz="333518"/>
            <a:endParaRPr lang="en-US" sz="1275">
              <a:solidFill>
                <a:srgbClr val="FFFFFF"/>
              </a:solidFill>
              <a:latin typeface="Yu Gothic" panose="020B0400000000000000" pitchFamily="34" charset="-128"/>
              <a:ea typeface="Yu Gothic" panose="020B0400000000000000" pitchFamily="34" charset="-128"/>
            </a:endParaRPr>
          </a:p>
        </p:txBody>
      </p:sp>
      <p:cxnSp>
        <p:nvCxnSpPr>
          <p:cNvPr id="7" name="Straight Connector 6"/>
          <p:cNvCxnSpPr/>
          <p:nvPr userDrawn="1"/>
        </p:nvCxnSpPr>
        <p:spPr>
          <a:xfrm>
            <a:off x="457200" y="6400800"/>
            <a:ext cx="8229600" cy="0"/>
          </a:xfrm>
          <a:prstGeom prst="line">
            <a:avLst/>
          </a:prstGeom>
          <a:ln w="6350">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userDrawn="1"/>
        </p:nvSpPr>
        <p:spPr bwMode="gray">
          <a:xfrm>
            <a:off x="8229600" y="6492240"/>
            <a:ext cx="914400" cy="36576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lIns="66704" tIns="33352" rIns="66704" bIns="33352" rtlCol="0" anchor="ctr"/>
          <a:lstStyle/>
          <a:p>
            <a:pPr algn="ctr" defTabSz="333518"/>
            <a:endParaRPr lang="en-US" sz="1275">
              <a:solidFill>
                <a:srgbClr val="FFFFFF"/>
              </a:solidFill>
              <a:latin typeface="Yu Gothic" panose="020B0400000000000000" pitchFamily="34" charset="-128"/>
              <a:ea typeface="Yu Gothic" panose="020B0400000000000000" pitchFamily="34" charset="-128"/>
            </a:endParaRPr>
          </a:p>
        </p:txBody>
      </p:sp>
      <p:sp>
        <p:nvSpPr>
          <p:cNvPr id="13" name="Frame 12"/>
          <p:cNvSpPr/>
          <p:nvPr userDrawn="1"/>
        </p:nvSpPr>
        <p:spPr>
          <a:xfrm>
            <a:off x="1" y="-5715"/>
            <a:ext cx="9153327" cy="6863715"/>
          </a:xfrm>
          <a:prstGeom prst="frame">
            <a:avLst>
              <a:gd name="adj1" fmla="val 7493"/>
            </a:avLst>
          </a:prstGeom>
          <a:solidFill>
            <a:srgbClr val="97C9E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333518"/>
            <a:endParaRPr lang="en-US" sz="1275">
              <a:solidFill>
                <a:srgbClr val="000000"/>
              </a:solidFill>
              <a:latin typeface="Yu Gothic" panose="020B0400000000000000" pitchFamily="34" charset="-128"/>
              <a:ea typeface="Yu Gothic" panose="020B0400000000000000" pitchFamily="34" charset="-128"/>
            </a:endParaRPr>
          </a:p>
        </p:txBody>
      </p:sp>
      <p:sp>
        <p:nvSpPr>
          <p:cNvPr id="10" name="Title 1"/>
          <p:cNvSpPr>
            <a:spLocks noGrp="1"/>
          </p:cNvSpPr>
          <p:nvPr>
            <p:ph type="ctrTitle"/>
          </p:nvPr>
        </p:nvSpPr>
        <p:spPr>
          <a:xfrm>
            <a:off x="481188" y="519439"/>
            <a:ext cx="5164752" cy="2839599"/>
          </a:xfrm>
        </p:spPr>
        <p:txBody>
          <a:bodyPr lIns="336536" tIns="336536" rIns="336536" bIns="168268" anchor="b" anchorCtr="0">
            <a:normAutofit/>
          </a:bodyPr>
          <a:lstStyle>
            <a:lvl1pPr marL="0" algn="l" defTabSz="315503" rtl="0" eaLnBrk="1" latinLnBrk="0" hangingPunct="1">
              <a:lnSpc>
                <a:spcPct val="90000"/>
              </a:lnSpc>
              <a:spcBef>
                <a:spcPct val="0"/>
              </a:spcBef>
              <a:buNone/>
              <a:defRPr lang="en-US" sz="2625" b="0" kern="1200" spc="0" baseline="0" dirty="0">
                <a:solidFill>
                  <a:schemeClr val="tx1"/>
                </a:solidFill>
                <a:latin typeface="Arial Narrow" panose="020B0606020202030204" pitchFamily="34" charset="0"/>
                <a:ea typeface="Yu Gothic" panose="020B0400000000000000" pitchFamily="34" charset="-128"/>
                <a:cs typeface="+mj-cs"/>
              </a:defRPr>
            </a:lvl1pPr>
          </a:lstStyle>
          <a:p>
            <a:r>
              <a:rPr lang="ja-JP" altLang="en-US"/>
              <a:t>マスター タイトルの書式設定</a:t>
            </a:r>
            <a:endParaRPr lang="en-US" dirty="0"/>
          </a:p>
        </p:txBody>
      </p:sp>
      <p:sp>
        <p:nvSpPr>
          <p:cNvPr id="11" name="Subtitle 2"/>
          <p:cNvSpPr>
            <a:spLocks noGrp="1"/>
          </p:cNvSpPr>
          <p:nvPr>
            <p:ph type="subTitle" idx="1" hasCustomPrompt="1"/>
          </p:nvPr>
        </p:nvSpPr>
        <p:spPr>
          <a:xfrm>
            <a:off x="481188" y="3359038"/>
            <a:ext cx="5164752" cy="2978116"/>
          </a:xfrm>
          <a:prstGeom prst="rect">
            <a:avLst/>
          </a:prstGeom>
        </p:spPr>
        <p:txBody>
          <a:bodyPr lIns="336536" tIns="168268" rIns="336536" bIns="336536">
            <a:noAutofit/>
          </a:bodyPr>
          <a:lstStyle>
            <a:lvl1pPr marL="0" indent="0" algn="l">
              <a:lnSpc>
                <a:spcPct val="100000"/>
              </a:lnSpc>
              <a:spcBef>
                <a:spcPts val="0"/>
              </a:spcBef>
              <a:buNone/>
              <a:defRPr sz="1125" b="1">
                <a:solidFill>
                  <a:schemeClr val="tx1"/>
                </a:solidFill>
                <a:latin typeface="+mn-lt"/>
                <a:ea typeface="Yu Gothic" panose="020B0400000000000000" pitchFamily="34" charset="-128"/>
              </a:defRPr>
            </a:lvl1pPr>
            <a:lvl2pPr marL="333518" indent="0" algn="ctr">
              <a:buNone/>
              <a:defRPr>
                <a:solidFill>
                  <a:schemeClr val="tx1">
                    <a:tint val="75000"/>
                  </a:schemeClr>
                </a:solidFill>
              </a:defRPr>
            </a:lvl2pPr>
            <a:lvl3pPr marL="667035" indent="0" algn="ctr">
              <a:buNone/>
              <a:defRPr>
                <a:solidFill>
                  <a:schemeClr val="tx1">
                    <a:tint val="75000"/>
                  </a:schemeClr>
                </a:solidFill>
              </a:defRPr>
            </a:lvl3pPr>
            <a:lvl4pPr marL="1000553" indent="0" algn="ctr">
              <a:buNone/>
              <a:defRPr>
                <a:solidFill>
                  <a:schemeClr val="tx1">
                    <a:tint val="75000"/>
                  </a:schemeClr>
                </a:solidFill>
              </a:defRPr>
            </a:lvl4pPr>
            <a:lvl5pPr marL="1334069" indent="0" algn="ctr">
              <a:buNone/>
              <a:defRPr>
                <a:solidFill>
                  <a:schemeClr val="tx1">
                    <a:tint val="75000"/>
                  </a:schemeClr>
                </a:solidFill>
              </a:defRPr>
            </a:lvl5pPr>
            <a:lvl6pPr marL="1667588" indent="0" algn="ctr">
              <a:buNone/>
              <a:defRPr>
                <a:solidFill>
                  <a:schemeClr val="tx1">
                    <a:tint val="75000"/>
                  </a:schemeClr>
                </a:solidFill>
              </a:defRPr>
            </a:lvl6pPr>
            <a:lvl7pPr marL="2001105" indent="0" algn="ctr">
              <a:buNone/>
              <a:defRPr>
                <a:solidFill>
                  <a:schemeClr val="tx1">
                    <a:tint val="75000"/>
                  </a:schemeClr>
                </a:solidFill>
              </a:defRPr>
            </a:lvl7pPr>
            <a:lvl8pPr marL="2334623" indent="0" algn="ctr">
              <a:buNone/>
              <a:defRPr>
                <a:solidFill>
                  <a:schemeClr val="tx1">
                    <a:tint val="75000"/>
                  </a:schemeClr>
                </a:solidFill>
              </a:defRPr>
            </a:lvl8pPr>
            <a:lvl9pPr marL="2668140" indent="0" algn="ctr">
              <a:buNone/>
              <a:defRPr>
                <a:solidFill>
                  <a:schemeClr val="tx1">
                    <a:tint val="75000"/>
                  </a:schemeClr>
                </a:solidFill>
              </a:defRPr>
            </a:lvl9pPr>
          </a:lstStyle>
          <a:p>
            <a:r>
              <a:rPr lang="ja-JP" altLang="en-US" dirty="0"/>
              <a:t>マスター サブタイトルの書式設定</a:t>
            </a:r>
            <a:endParaRPr lang="en-US" dirty="0"/>
          </a:p>
        </p:txBody>
      </p:sp>
    </p:spTree>
    <p:extLst>
      <p:ext uri="{BB962C8B-B14F-4D97-AF65-F5344CB8AC3E}">
        <p14:creationId xmlns:p14="http://schemas.microsoft.com/office/powerpoint/2010/main" val="173012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Bullet List">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320793" y="934990"/>
            <a:ext cx="8500990" cy="5506052"/>
          </a:xfrm>
          <a:prstGeom prst="rect">
            <a:avLst/>
          </a:prstGeom>
        </p:spPr>
        <p:txBody>
          <a:bodyPr/>
          <a:lstStyle>
            <a:lvl1pPr marL="157751" indent="-157751">
              <a:buFont typeface="Wingdings 2" panose="05020102010507070707" pitchFamily="18" charset="2"/>
              <a:buChar char=""/>
              <a:defRPr>
                <a:latin typeface="+mn-lt"/>
              </a:defRPr>
            </a:lvl1pPr>
            <a:lvl2pPr marL="314408" marR="0"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baseline="0">
                <a:latin typeface="+mn-lt"/>
              </a:defRPr>
            </a:lvl2pPr>
            <a:lvl3pPr marL="472158" marR="0"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a:latin typeface="+mn-lt"/>
              </a:defRPr>
            </a:lvl3pPr>
            <a:lvl4pPr marL="629909" marR="0"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a:latin typeface="+mn-lt"/>
              </a:defRPr>
            </a:lvl4pPr>
            <a:lvl5pPr marL="788756" marR="0"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a:latin typeface="+mn-lt"/>
              </a:defRPr>
            </a:lvl5pPr>
          </a:lstStyle>
          <a:p>
            <a:pPr lvl="0"/>
            <a:r>
              <a:rPr lang="ja-JP" altLang="en-US" dirty="0"/>
              <a:t>マスター テキストの書式設定</a:t>
            </a:r>
          </a:p>
          <a:p>
            <a:pPr marL="314408" marR="0" lvl="1"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a:pP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975" b="0" i="0" u="none" strike="noStrike" kern="1200" cap="none" spc="0" normalizeH="0" baseline="0" noProof="0" dirty="0">
                <a:ln>
                  <a:noFill/>
                </a:ln>
                <a:solidFill>
                  <a:srgbClr val="000000"/>
                </a:solidFill>
                <a:effectLst/>
                <a:uLnTx/>
                <a:uFillTx/>
                <a:latin typeface="+mn-lt"/>
                <a:ea typeface="MS PGothic"/>
                <a:cs typeface="+mn-cs"/>
              </a:rPr>
              <a:t>2 </a:t>
            </a: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975" b="0" i="0" u="none" strike="noStrike" kern="1200" cap="none" spc="0" normalizeH="0" baseline="0" noProof="0" dirty="0">
              <a:ln>
                <a:noFill/>
              </a:ln>
              <a:solidFill>
                <a:srgbClr val="000000"/>
              </a:solidFill>
              <a:effectLst/>
              <a:uLnTx/>
              <a:uFillTx/>
              <a:latin typeface="+mn-lt"/>
              <a:ea typeface="MS PGothic"/>
              <a:cs typeface="+mn-cs"/>
            </a:endParaRPr>
          </a:p>
          <a:p>
            <a:pPr marL="472158" marR="0" lvl="2"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3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629909" marR="0" lvl="3"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4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788756" marR="0" lvl="4"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5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p:txBody>
      </p:sp>
      <p:sp>
        <p:nvSpPr>
          <p:cNvPr id="3" name="Title 2"/>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3228931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20793" y="934990"/>
            <a:ext cx="8500990" cy="5506052"/>
          </a:xfrm>
          <a:prstGeom prst="rect">
            <a:avLst/>
          </a:prstGeom>
        </p:spPr>
        <p:txBody>
          <a:bodyPr/>
          <a:lstStyle>
            <a:lvl1pPr marL="199380" indent="-199380">
              <a:buFont typeface="+mj-lt"/>
              <a:buAutoNum type="arabicPeriod"/>
              <a:defRPr lang="en-US" dirty="0">
                <a:latin typeface="+mn-lt"/>
              </a:defRPr>
            </a:lvl1pPr>
            <a:lvl2pPr marL="357131" indent="-157751">
              <a:buFont typeface="+mj-lt"/>
              <a:buAutoNum type="alphaUcPeriod"/>
              <a:defRPr>
                <a:latin typeface="+mn-lt"/>
              </a:defRPr>
            </a:lvl2pPr>
            <a:lvl3pPr marL="514883" indent="-157751">
              <a:buFont typeface="+mj-lt"/>
              <a:buAutoNum type="arabicParenR"/>
              <a:defRPr>
                <a:latin typeface="+mn-lt"/>
              </a:defRPr>
            </a:lvl3pPr>
            <a:lvl4pPr marL="672633" indent="-157751">
              <a:buFont typeface="+mj-lt"/>
              <a:buAutoNum type="alphaLcParenR"/>
              <a:defRPr>
                <a:latin typeface="+mn-lt"/>
              </a:defRPr>
            </a:lvl4pPr>
            <a:lvl5pPr marL="788756" indent="-118313">
              <a:buFont typeface="+mj-lt"/>
              <a:buAutoNum type="romanLcPeriod"/>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97680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up (2x0) Content">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320793" y="934990"/>
            <a:ext cx="4041980" cy="5506052"/>
          </a:xfrm>
        </p:spPr>
        <p:txBody>
          <a:bodyPr/>
          <a:lstStyle>
            <a:lvl1pPr marL="157751" indent="-157751">
              <a:defRPr>
                <a:latin typeface="+mn-lt"/>
              </a:defRPr>
            </a:lvl1pPr>
            <a:lvl2pPr marL="314408" indent="-157751">
              <a:tabLst/>
              <a:defRPr>
                <a:latin typeface="+mn-lt"/>
              </a:defRPr>
            </a:lvl2pPr>
            <a:lvl3pPr marL="472158" indent="-157751">
              <a:defRPr>
                <a:latin typeface="+mn-lt"/>
              </a:defRPr>
            </a:lvl3pPr>
            <a:lvl4pPr marL="629909" indent="-157751">
              <a:defRPr>
                <a:latin typeface="+mn-lt"/>
              </a:defRPr>
            </a:lvl4pPr>
            <a:lvl5pPr marL="788756" indent="-158847">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Content Placeholder 3"/>
          <p:cNvSpPr>
            <a:spLocks noGrp="1"/>
          </p:cNvSpPr>
          <p:nvPr>
            <p:ph sz="quarter" idx="14"/>
          </p:nvPr>
        </p:nvSpPr>
        <p:spPr>
          <a:xfrm>
            <a:off x="4779802" y="934990"/>
            <a:ext cx="4041980" cy="5506052"/>
          </a:xfrm>
        </p:spPr>
        <p:txBody>
          <a:bodyPr/>
          <a:lstStyle>
            <a:lvl1pPr marL="157751" indent="-157751">
              <a:defRPr>
                <a:latin typeface="+mn-lt"/>
              </a:defRPr>
            </a:lvl1pPr>
            <a:lvl2pPr marL="314408" indent="-157751">
              <a:defRPr>
                <a:latin typeface="+mn-lt"/>
              </a:defRPr>
            </a:lvl2pPr>
            <a:lvl3pPr marL="472158" indent="-157751">
              <a:defRPr>
                <a:latin typeface="+mn-lt"/>
              </a:defRPr>
            </a:lvl3pPr>
            <a:lvl4pPr marL="629909" indent="-157751">
              <a:defRPr>
                <a:latin typeface="+mn-lt"/>
              </a:defRPr>
            </a:lvl4pPr>
            <a:lvl5pPr marL="788756" indent="-157751">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463576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up (2x1) Content">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320793" y="934989"/>
            <a:ext cx="4041980" cy="2597194"/>
          </a:xfrm>
        </p:spPr>
        <p:txBody>
          <a:bodyPr/>
          <a:lstStyle>
            <a:lvl1pPr marL="157751" indent="-157751">
              <a:defRPr>
                <a:latin typeface="+mn-lt"/>
              </a:defRPr>
            </a:lvl1pPr>
            <a:lvl2pPr marL="314408" indent="-157751">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5" name="Content Placeholder 3"/>
          <p:cNvSpPr>
            <a:spLocks noGrp="1"/>
          </p:cNvSpPr>
          <p:nvPr>
            <p:ph sz="quarter" idx="18"/>
          </p:nvPr>
        </p:nvSpPr>
        <p:spPr>
          <a:xfrm>
            <a:off x="4779802" y="934989"/>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6" name="Content Placeholder 3"/>
          <p:cNvSpPr>
            <a:spLocks noGrp="1"/>
          </p:cNvSpPr>
          <p:nvPr>
            <p:ph sz="quarter" idx="19"/>
          </p:nvPr>
        </p:nvSpPr>
        <p:spPr>
          <a:xfrm>
            <a:off x="320793" y="3843848"/>
            <a:ext cx="850099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a:xfrm>
            <a:off x="320793" y="2"/>
            <a:ext cx="8500990" cy="796473"/>
          </a:xfrm>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120411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up (1x1) Content">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320793" y="934989"/>
            <a:ext cx="8500990" cy="2597194"/>
          </a:xfrm>
        </p:spPr>
        <p:txBody>
          <a:bodyPr/>
          <a:lstStyle>
            <a:lvl1pPr marL="157751" indent="-157751">
              <a:defRPr>
                <a:latin typeface="+mn-lt"/>
              </a:defRPr>
            </a:lvl1pPr>
            <a:lvl2pPr marL="314408" indent="-157751">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6" name="Content Placeholder 3"/>
          <p:cNvSpPr>
            <a:spLocks noGrp="1"/>
          </p:cNvSpPr>
          <p:nvPr>
            <p:ph sz="quarter" idx="19"/>
          </p:nvPr>
        </p:nvSpPr>
        <p:spPr>
          <a:xfrm>
            <a:off x="320793" y="3843848"/>
            <a:ext cx="850099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260242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up (2x2) Content">
    <p:spTree>
      <p:nvGrpSpPr>
        <p:cNvPr id="1" name=""/>
        <p:cNvGrpSpPr/>
        <p:nvPr/>
      </p:nvGrpSpPr>
      <p:grpSpPr>
        <a:xfrm>
          <a:off x="0" y="0"/>
          <a:ext cx="0" cy="0"/>
          <a:chOff x="0" y="0"/>
          <a:chExt cx="0" cy="0"/>
        </a:xfrm>
      </p:grpSpPr>
      <p:sp>
        <p:nvSpPr>
          <p:cNvPr id="4" name="Content Placeholder 3"/>
          <p:cNvSpPr>
            <a:spLocks noGrp="1"/>
          </p:cNvSpPr>
          <p:nvPr>
            <p:ph sz="quarter" idx="17"/>
          </p:nvPr>
        </p:nvSpPr>
        <p:spPr>
          <a:xfrm>
            <a:off x="320793" y="934990"/>
            <a:ext cx="4041980" cy="2597194"/>
          </a:xfrm>
        </p:spPr>
        <p:txBody>
          <a:bodyPr/>
          <a:lstStyle>
            <a:lvl1pPr marL="157751" indent="-157751">
              <a:defRPr>
                <a:latin typeface="+mn-lt"/>
              </a:defRPr>
            </a:lvl1pPr>
            <a:lvl2pPr marL="314408" indent="-157751">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5" name="Content Placeholder 3"/>
          <p:cNvSpPr>
            <a:spLocks noGrp="1"/>
          </p:cNvSpPr>
          <p:nvPr>
            <p:ph sz="quarter" idx="18"/>
          </p:nvPr>
        </p:nvSpPr>
        <p:spPr>
          <a:xfrm>
            <a:off x="4779802" y="934990"/>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6" name="Content Placeholder 3"/>
          <p:cNvSpPr>
            <a:spLocks noGrp="1"/>
          </p:cNvSpPr>
          <p:nvPr>
            <p:ph sz="quarter" idx="19"/>
          </p:nvPr>
        </p:nvSpPr>
        <p:spPr>
          <a:xfrm>
            <a:off x="320793" y="3843848"/>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7" name="Content Placeholder 3"/>
          <p:cNvSpPr>
            <a:spLocks noGrp="1"/>
          </p:cNvSpPr>
          <p:nvPr>
            <p:ph sz="quarter" idx="20"/>
          </p:nvPr>
        </p:nvSpPr>
        <p:spPr>
          <a:xfrm>
            <a:off x="4779802" y="3843848"/>
            <a:ext cx="4041980" cy="25971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 name="Title 1"/>
          <p:cNvSpPr>
            <a:spLocks noGrp="1"/>
          </p:cNvSpPr>
          <p:nvPr>
            <p:ph type="title" hasCustomPrompt="1"/>
          </p:nvPr>
        </p:nvSpPr>
        <p:spPr/>
        <p:txBody>
          <a:bodyPr/>
          <a:lstStyle>
            <a:lvl1pPr>
              <a:defRPr>
                <a:latin typeface="Arial Narrow" panose="020B0606020202030204" pitchFamily="34" charset="0"/>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610293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793" y="2"/>
            <a:ext cx="8500990" cy="796473"/>
          </a:xfrm>
          <a:prstGeom prst="rect">
            <a:avLst/>
          </a:prstGeom>
        </p:spPr>
        <p:txBody>
          <a:bodyPr vert="horz" lIns="0" tIns="84134" rIns="0" bIns="84134" rtlCol="0" anchor="b" anchorCtr="0">
            <a:normAutofit/>
          </a:bodyPr>
          <a:lstStyle/>
          <a:p>
            <a:r>
              <a:rPr lang="ja-JP" altLang="en-US" dirty="0"/>
              <a:t>マスター タイトルの書式設定</a:t>
            </a:r>
            <a:endParaRPr lang="en-US" dirty="0"/>
          </a:p>
        </p:txBody>
      </p:sp>
      <p:cxnSp>
        <p:nvCxnSpPr>
          <p:cNvPr id="18" name="Straight Connector 17"/>
          <p:cNvCxnSpPr/>
          <p:nvPr/>
        </p:nvCxnSpPr>
        <p:spPr>
          <a:xfrm>
            <a:off x="0" y="796473"/>
            <a:ext cx="9144000" cy="0"/>
          </a:xfrm>
          <a:prstGeom prst="line">
            <a:avLst/>
          </a:prstGeom>
          <a:ln w="6350">
            <a:solidFill>
              <a:srgbClr val="818D9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idx="1"/>
          </p:nvPr>
        </p:nvSpPr>
        <p:spPr>
          <a:xfrm>
            <a:off x="320052" y="934990"/>
            <a:ext cx="8500990" cy="5506052"/>
          </a:xfrm>
          <a:prstGeom prst="rect">
            <a:avLst/>
          </a:prstGeom>
        </p:spPr>
        <p:txBody>
          <a:bodyPr vert="horz" lIns="0" tIns="0" rIns="0" bIns="0" rtlCol="0">
            <a:normAutofit/>
          </a:bodyPr>
          <a:lstStyle/>
          <a:p>
            <a:pPr lvl="0"/>
            <a:r>
              <a:rPr lang="ja-JP" altLang="en-US" dirty="0"/>
              <a:t>マスター テキストの書式設定</a:t>
            </a:r>
            <a:endParaRPr kumimoji="0" lang="en-US" altLang="ja-JP" sz="975" b="0" i="0" u="none" strike="noStrike" kern="1200" cap="none" spc="0" normalizeH="0" baseline="0" noProof="0" dirty="0">
              <a:ln>
                <a:noFill/>
              </a:ln>
              <a:solidFill>
                <a:srgbClr val="000000"/>
              </a:solidFill>
              <a:effectLst/>
              <a:uLnTx/>
              <a:uFillTx/>
              <a:latin typeface="+mn-lt"/>
              <a:ea typeface="MS PGothic"/>
              <a:cs typeface="+mn-cs"/>
            </a:endParaRPr>
          </a:p>
          <a:p>
            <a:pPr marL="314408" marR="0" lvl="1"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a:pP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975" b="0" i="0" u="none" strike="noStrike" kern="1200" cap="none" spc="0" normalizeH="0" baseline="0" noProof="0" dirty="0">
                <a:ln>
                  <a:noFill/>
                </a:ln>
                <a:solidFill>
                  <a:srgbClr val="000000"/>
                </a:solidFill>
                <a:effectLst/>
                <a:uLnTx/>
                <a:uFillTx/>
                <a:latin typeface="+mn-lt"/>
                <a:ea typeface="MS PGothic"/>
                <a:cs typeface="+mn-cs"/>
              </a:rPr>
              <a:t>2 </a:t>
            </a:r>
            <a:r>
              <a:rPr kumimoji="0" lang="ja-JP" altLang="en-US" sz="97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975" b="0" i="0" u="none" strike="noStrike" kern="1200" cap="none" spc="0" normalizeH="0" baseline="0" noProof="0" dirty="0">
              <a:ln>
                <a:noFill/>
              </a:ln>
              <a:solidFill>
                <a:srgbClr val="000000"/>
              </a:solidFill>
              <a:effectLst/>
              <a:uLnTx/>
              <a:uFillTx/>
              <a:latin typeface="+mn-lt"/>
              <a:ea typeface="MS PGothic"/>
              <a:cs typeface="+mn-cs"/>
            </a:endParaRPr>
          </a:p>
          <a:p>
            <a:pPr marL="472158" marR="0" lvl="2"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3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629909" marR="0" lvl="3"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4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a:p>
            <a:pPr marL="788756" marR="0" lvl="4"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a:pP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第 </a:t>
            </a:r>
            <a:r>
              <a:rPr kumimoji="0" lang="en-US" altLang="ja-JP" sz="825" b="0" i="0" u="none" strike="noStrike" kern="1200" cap="none" spc="0" normalizeH="0" baseline="0" noProof="0" dirty="0">
                <a:ln>
                  <a:noFill/>
                </a:ln>
                <a:solidFill>
                  <a:srgbClr val="000000"/>
                </a:solidFill>
                <a:effectLst/>
                <a:uLnTx/>
                <a:uFillTx/>
                <a:latin typeface="+mn-lt"/>
                <a:ea typeface="MS PGothic"/>
                <a:cs typeface="+mn-cs"/>
              </a:rPr>
              <a:t>5 </a:t>
            </a:r>
            <a:r>
              <a:rPr kumimoji="0" lang="ja-JP" altLang="en-US" sz="825" b="0" i="0" u="none" strike="noStrike" kern="1200" cap="none" spc="0" normalizeH="0" baseline="0" noProof="0" dirty="0">
                <a:ln>
                  <a:noFill/>
                </a:ln>
                <a:solidFill>
                  <a:srgbClr val="000000"/>
                </a:solidFill>
                <a:effectLst/>
                <a:uLnTx/>
                <a:uFillTx/>
                <a:latin typeface="+mn-lt"/>
                <a:ea typeface="MS PGothic"/>
                <a:cs typeface="+mn-cs"/>
              </a:rPr>
              <a:t>レベル</a:t>
            </a:r>
            <a:endParaRPr kumimoji="0" lang="en-US" altLang="ja-JP" sz="825" b="0" i="0" u="none" strike="noStrike" kern="1200" cap="none" spc="0" normalizeH="0" baseline="0" noProof="0" dirty="0">
              <a:ln>
                <a:noFill/>
              </a:ln>
              <a:solidFill>
                <a:srgbClr val="000000"/>
              </a:solidFill>
              <a:effectLst/>
              <a:uLnTx/>
              <a:uFillTx/>
              <a:latin typeface="+mn-lt"/>
              <a:ea typeface="MS PGothic"/>
              <a:cs typeface="+mn-cs"/>
            </a:endParaRPr>
          </a:p>
        </p:txBody>
      </p:sp>
      <p:sp>
        <p:nvSpPr>
          <p:cNvPr id="10" name="Slide Number Placeholder 7"/>
          <p:cNvSpPr txBox="1">
            <a:spLocks/>
          </p:cNvSpPr>
          <p:nvPr userDrawn="1"/>
        </p:nvSpPr>
        <p:spPr>
          <a:xfrm>
            <a:off x="0" y="6511709"/>
            <a:ext cx="481188" cy="346293"/>
          </a:xfrm>
          <a:prstGeom prst="rect">
            <a:avLst/>
          </a:prstGeom>
        </p:spPr>
        <p:txBody>
          <a:bodyPr vert="horz" lIns="0" tIns="0" rIns="0" bIns="0" rtlCol="0" anchor="ctr"/>
          <a:lstStyle>
            <a:defPPr>
              <a:defRPr lang="en-US"/>
            </a:defPPr>
            <a:lvl1pPr marL="0" algn="r" defTabSz="457200" rtl="0" eaLnBrk="1" latinLnBrk="0" hangingPunct="1">
              <a:defRPr lang="en-US" sz="800" b="0" kern="1200" smtClean="0">
                <a:solidFill>
                  <a:srgbClr val="000000"/>
                </a:solidFill>
                <a:latin typeface="+mj-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a:lstStyle>
          <a:p>
            <a:fld id="{A0C08A6A-8EA3-4211-93FD-76FB27967F5A}" type="slidenum">
              <a:rPr sz="600">
                <a:ea typeface="Yu Gothic" panose="020B0400000000000000" pitchFamily="34" charset="-128"/>
              </a:rPr>
              <a:pPr/>
              <a:t>‹#›</a:t>
            </a:fld>
            <a:endParaRPr sz="600" dirty="0">
              <a:ea typeface="Yu Gothic" panose="020B0400000000000000" pitchFamily="34" charset="-128"/>
            </a:endParaRPr>
          </a:p>
        </p:txBody>
      </p:sp>
      <p:sp>
        <p:nvSpPr>
          <p:cNvPr id="4" name="TextBox 3"/>
          <p:cNvSpPr txBox="1"/>
          <p:nvPr userDrawn="1"/>
        </p:nvSpPr>
        <p:spPr>
          <a:xfrm>
            <a:off x="481189" y="6511709"/>
            <a:ext cx="7506332" cy="346293"/>
          </a:xfrm>
          <a:prstGeom prst="rect">
            <a:avLst/>
          </a:prstGeom>
          <a:noFill/>
        </p:spPr>
        <p:txBody>
          <a:bodyPr wrap="square" lIns="63101" tIns="0" rIns="315503" bIns="0" rtlCol="0" anchor="ctr" anchorCtr="0">
            <a:noAutofit/>
          </a:bodyPr>
          <a:lstStyle/>
          <a:p>
            <a:pPr defTabSz="333518">
              <a:defRPr/>
            </a:pPr>
            <a:r>
              <a:rPr lang="en-US" sz="525" dirty="0">
                <a:solidFill>
                  <a:srgbClr val="000000"/>
                </a:solidFill>
                <a:ea typeface="Yu Gothic" panose="020B0400000000000000" pitchFamily="34" charset="-128"/>
              </a:rPr>
              <a:t>|   Private and confidential</a:t>
            </a:r>
          </a:p>
        </p:txBody>
      </p:sp>
      <p:pic>
        <p:nvPicPr>
          <p:cNvPr id="3" name="図 2"/>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7987521" y="6511707"/>
            <a:ext cx="1154317" cy="342060"/>
          </a:xfrm>
          <a:prstGeom prst="rect">
            <a:avLst/>
          </a:prstGeom>
        </p:spPr>
      </p:pic>
    </p:spTree>
    <p:extLst>
      <p:ext uri="{BB962C8B-B14F-4D97-AF65-F5344CB8AC3E}">
        <p14:creationId xmlns:p14="http://schemas.microsoft.com/office/powerpoint/2010/main" val="2276701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marL="0" algn="l" defTabSz="315503" rtl="0" eaLnBrk="1" latinLnBrk="0" hangingPunct="1">
        <a:lnSpc>
          <a:spcPct val="100000"/>
        </a:lnSpc>
        <a:spcBef>
          <a:spcPct val="0"/>
        </a:spcBef>
        <a:buNone/>
        <a:defRPr kumimoji="1" lang="en-US" sz="1500" b="1" kern="1200" baseline="0" dirty="0">
          <a:solidFill>
            <a:schemeClr val="tx2"/>
          </a:solidFill>
          <a:latin typeface="Arial Narrow" panose="020B0606020202030204" pitchFamily="34" charset="0"/>
          <a:ea typeface="Yu Gothic" panose="020B0400000000000000" pitchFamily="34" charset="-128"/>
          <a:cs typeface="+mj-cs"/>
        </a:defRPr>
      </a:lvl1pPr>
    </p:titleStyle>
    <p:bodyStyle>
      <a:lvl1pPr marL="157751" marR="0" indent="-157751" algn="l" defTabSz="333518" rtl="0" eaLnBrk="1" fontAlgn="auto" latinLnBrk="0" hangingPunct="1">
        <a:lnSpc>
          <a:spcPct val="110000"/>
        </a:lnSpc>
        <a:spcBef>
          <a:spcPts val="621"/>
        </a:spcBef>
        <a:spcAft>
          <a:spcPts val="0"/>
        </a:spcAft>
        <a:buClrTx/>
        <a:buSzPct val="90000"/>
        <a:buFont typeface="Wingdings 2" panose="05020102010507070707" pitchFamily="18" charset="2"/>
        <a:buChar char=""/>
        <a:tabLst/>
        <a:defRPr kumimoji="1" lang="en-US" sz="975" b="0" kern="1200" dirty="0" smtClean="0">
          <a:solidFill>
            <a:schemeClr val="tx1"/>
          </a:solidFill>
          <a:latin typeface="+mn-lt"/>
          <a:ea typeface="Yu Gothic" panose="020B0400000000000000" pitchFamily="34" charset="-128"/>
          <a:cs typeface="+mn-cs"/>
        </a:defRPr>
      </a:lvl1pPr>
      <a:lvl2pPr marL="314408" marR="0" indent="-157751" algn="l" defTabSz="333518" rtl="0" eaLnBrk="1" fontAlgn="auto" latinLnBrk="0" hangingPunct="1">
        <a:lnSpc>
          <a:spcPct val="110000"/>
        </a:lnSpc>
        <a:spcBef>
          <a:spcPts val="207"/>
        </a:spcBef>
        <a:spcAft>
          <a:spcPts val="0"/>
        </a:spcAft>
        <a:buClrTx/>
        <a:buSzPct val="90000"/>
        <a:buFont typeface="Arial" panose="020B0604020202020204" pitchFamily="34" charset="0"/>
        <a:buChar char="–"/>
        <a:tabLst/>
        <a:defRPr kumimoji="1" lang="en-US" sz="975" kern="1200" dirty="0" smtClean="0">
          <a:solidFill>
            <a:schemeClr val="tx1"/>
          </a:solidFill>
          <a:latin typeface="+mn-lt"/>
          <a:ea typeface="Yu Gothic" panose="020B0400000000000000" pitchFamily="34" charset="-128"/>
          <a:cs typeface="+mn-cs"/>
        </a:defRPr>
      </a:lvl2pPr>
      <a:lvl3pPr marL="472158" marR="0" indent="-157751" algn="l" defTabSz="333518" rtl="0" eaLnBrk="1" fontAlgn="auto" latinLnBrk="0" hangingPunct="1">
        <a:lnSpc>
          <a:spcPct val="110000"/>
        </a:lnSpc>
        <a:spcBef>
          <a:spcPts val="207"/>
        </a:spcBef>
        <a:spcAft>
          <a:spcPts val="0"/>
        </a:spcAft>
        <a:buClrTx/>
        <a:buSzPct val="90000"/>
        <a:buFont typeface="Wingdings 2" panose="05020102010507070707" pitchFamily="18" charset="2"/>
        <a:buChar char=""/>
        <a:tabLst/>
        <a:defRPr kumimoji="1" lang="en-US" sz="825" kern="1200" dirty="0" smtClean="0">
          <a:solidFill>
            <a:schemeClr val="tx1"/>
          </a:solidFill>
          <a:latin typeface="+mn-lt"/>
          <a:ea typeface="Yu Gothic" panose="020B0400000000000000" pitchFamily="34" charset="-128"/>
          <a:cs typeface="+mn-cs"/>
        </a:defRPr>
      </a:lvl3pPr>
      <a:lvl4pPr marL="629909" marR="0" indent="-157751" algn="l" defTabSz="333518" rtl="0" eaLnBrk="1" fontAlgn="auto" latinLnBrk="0" hangingPunct="1">
        <a:lnSpc>
          <a:spcPct val="110000"/>
        </a:lnSpc>
        <a:spcBef>
          <a:spcPts val="207"/>
        </a:spcBef>
        <a:spcAft>
          <a:spcPts val="0"/>
        </a:spcAft>
        <a:buClrTx/>
        <a:buSzPct val="100000"/>
        <a:buFont typeface="Arial" panose="020B0604020202020204" pitchFamily="34" charset="0"/>
        <a:buChar char="○"/>
        <a:tabLst/>
        <a:defRPr kumimoji="1" lang="en-US" sz="825" kern="1200" dirty="0" smtClean="0">
          <a:solidFill>
            <a:schemeClr val="tx1"/>
          </a:solidFill>
          <a:latin typeface="+mn-lt"/>
          <a:ea typeface="Yu Gothic" panose="020B0400000000000000" pitchFamily="34" charset="-128"/>
          <a:cs typeface="+mn-cs"/>
        </a:defRPr>
      </a:lvl4pPr>
      <a:lvl5pPr marL="788756" marR="0" indent="-158847" algn="l" defTabSz="333518" rtl="0" eaLnBrk="1" fontAlgn="auto" latinLnBrk="0" hangingPunct="1">
        <a:lnSpc>
          <a:spcPct val="110000"/>
        </a:lnSpc>
        <a:spcBef>
          <a:spcPts val="207"/>
        </a:spcBef>
        <a:spcAft>
          <a:spcPts val="0"/>
        </a:spcAft>
        <a:buClrTx/>
        <a:buSzPct val="90000"/>
        <a:buFont typeface="Arial" pitchFamily="34" charset="0"/>
        <a:buChar char="□"/>
        <a:tabLst/>
        <a:defRPr kumimoji="1" lang="en-US" sz="825" kern="1200" dirty="0" smtClean="0">
          <a:solidFill>
            <a:schemeClr val="tx1"/>
          </a:solidFill>
          <a:latin typeface="+mn-lt"/>
          <a:ea typeface="Yu Gothic" panose="020B0400000000000000" pitchFamily="34" charset="-128"/>
          <a:cs typeface="+mn-cs"/>
        </a:defRPr>
      </a:lvl5pPr>
      <a:lvl6pPr marL="1834346"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6pPr>
      <a:lvl7pPr marL="2167864"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7pPr>
      <a:lvl8pPr marL="2501381"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8pPr>
      <a:lvl9pPr marL="2834899" indent="-166759" algn="l" defTabSz="333518" rtl="0" eaLnBrk="1" latinLnBrk="0" hangingPunct="1">
        <a:spcBef>
          <a:spcPct val="20000"/>
        </a:spcBef>
        <a:buFont typeface="Arial"/>
        <a:buChar char="•"/>
        <a:defRPr kumimoji="1" sz="1425" kern="1200">
          <a:solidFill>
            <a:schemeClr val="tx1"/>
          </a:solidFill>
          <a:latin typeface="+mn-lt"/>
          <a:ea typeface="+mn-ea"/>
          <a:cs typeface="+mn-cs"/>
        </a:defRPr>
      </a:lvl9pPr>
    </p:bodyStyle>
    <p:otherStyle>
      <a:defPPr>
        <a:defRPr lang="en-US"/>
      </a:defPPr>
      <a:lvl1pPr marL="0" algn="l" defTabSz="333518" rtl="0" eaLnBrk="1" latinLnBrk="0" hangingPunct="1">
        <a:defRPr kumimoji="1" sz="1275" kern="1200">
          <a:solidFill>
            <a:schemeClr val="tx1"/>
          </a:solidFill>
          <a:latin typeface="+mn-lt"/>
          <a:ea typeface="+mn-ea"/>
          <a:cs typeface="+mn-cs"/>
        </a:defRPr>
      </a:lvl1pPr>
      <a:lvl2pPr marL="333518" algn="l" defTabSz="333518" rtl="0" eaLnBrk="1" latinLnBrk="0" hangingPunct="1">
        <a:defRPr kumimoji="1" sz="1275" kern="1200">
          <a:solidFill>
            <a:schemeClr val="tx1"/>
          </a:solidFill>
          <a:latin typeface="+mn-lt"/>
          <a:ea typeface="+mn-ea"/>
          <a:cs typeface="+mn-cs"/>
        </a:defRPr>
      </a:lvl2pPr>
      <a:lvl3pPr marL="667035" algn="l" defTabSz="333518" rtl="0" eaLnBrk="1" latinLnBrk="0" hangingPunct="1">
        <a:defRPr kumimoji="1" sz="1275" kern="1200">
          <a:solidFill>
            <a:schemeClr val="tx1"/>
          </a:solidFill>
          <a:latin typeface="+mn-lt"/>
          <a:ea typeface="+mn-ea"/>
          <a:cs typeface="+mn-cs"/>
        </a:defRPr>
      </a:lvl3pPr>
      <a:lvl4pPr marL="1000553" algn="l" defTabSz="333518" rtl="0" eaLnBrk="1" latinLnBrk="0" hangingPunct="1">
        <a:defRPr kumimoji="1" sz="1275" kern="1200">
          <a:solidFill>
            <a:schemeClr val="tx1"/>
          </a:solidFill>
          <a:latin typeface="+mn-lt"/>
          <a:ea typeface="+mn-ea"/>
          <a:cs typeface="+mn-cs"/>
        </a:defRPr>
      </a:lvl4pPr>
      <a:lvl5pPr marL="1334069" algn="l" defTabSz="333518" rtl="0" eaLnBrk="1" latinLnBrk="0" hangingPunct="1">
        <a:defRPr kumimoji="1" sz="1275" kern="1200">
          <a:solidFill>
            <a:schemeClr val="tx1"/>
          </a:solidFill>
          <a:latin typeface="+mn-lt"/>
          <a:ea typeface="+mn-ea"/>
          <a:cs typeface="+mn-cs"/>
        </a:defRPr>
      </a:lvl5pPr>
      <a:lvl6pPr marL="1667588" algn="l" defTabSz="333518" rtl="0" eaLnBrk="1" latinLnBrk="0" hangingPunct="1">
        <a:defRPr kumimoji="1" sz="1275" kern="1200">
          <a:solidFill>
            <a:schemeClr val="tx1"/>
          </a:solidFill>
          <a:latin typeface="+mn-lt"/>
          <a:ea typeface="+mn-ea"/>
          <a:cs typeface="+mn-cs"/>
        </a:defRPr>
      </a:lvl6pPr>
      <a:lvl7pPr marL="2001105" algn="l" defTabSz="333518" rtl="0" eaLnBrk="1" latinLnBrk="0" hangingPunct="1">
        <a:defRPr kumimoji="1" sz="1275" kern="1200">
          <a:solidFill>
            <a:schemeClr val="tx1"/>
          </a:solidFill>
          <a:latin typeface="+mn-lt"/>
          <a:ea typeface="+mn-ea"/>
          <a:cs typeface="+mn-cs"/>
        </a:defRPr>
      </a:lvl7pPr>
      <a:lvl8pPr marL="2334623" algn="l" defTabSz="333518" rtl="0" eaLnBrk="1" latinLnBrk="0" hangingPunct="1">
        <a:defRPr kumimoji="1" sz="1275" kern="1200">
          <a:solidFill>
            <a:schemeClr val="tx1"/>
          </a:solidFill>
          <a:latin typeface="+mn-lt"/>
          <a:ea typeface="+mn-ea"/>
          <a:cs typeface="+mn-cs"/>
        </a:defRPr>
      </a:lvl8pPr>
      <a:lvl9pPr marL="2668140" algn="l" defTabSz="333518" rtl="0" eaLnBrk="1" latinLnBrk="0" hangingPunct="1">
        <a:defRPr kumimoji="1" sz="12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51.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53.emf"/></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55.emf"/></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57.emf"/></Relationships>
</file>

<file path=ppt/slides/_rels/slide33.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9.emf"/></Relationships>
</file>

<file path=ppt/slides/_rels/slide3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61.emf"/></Relationships>
</file>

<file path=ppt/slides/_rels/slide3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64.emf"/><Relationship Id="rId4" Type="http://schemas.openxmlformats.org/officeDocument/2006/relationships/image" Target="../media/image63.emf"/></Relationships>
</file>

<file path=ppt/slides/_rels/slide36.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66.emf"/></Relationships>
</file>

<file path=ppt/slides/_rels/slide3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74.emf"/><Relationship Id="rId5" Type="http://schemas.openxmlformats.org/officeDocument/2006/relationships/image" Target="../media/image73.emf"/><Relationship Id="rId4" Type="http://schemas.openxmlformats.org/officeDocument/2006/relationships/image" Target="../media/image72.emf"/></Relationships>
</file>

<file path=ppt/slides/_rels/slide44.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s>
</file>

<file path=ppt/slides/_rels/slide45.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81.emf"/><Relationship Id="rId4" Type="http://schemas.openxmlformats.org/officeDocument/2006/relationships/image" Target="../media/image80.emf"/></Relationships>
</file>

<file path=ppt/slides/_rels/slide46.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18.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8.xml"/><Relationship Id="rId1" Type="http://schemas.openxmlformats.org/officeDocument/2006/relationships/slideLayout" Target="../slideLayouts/slideLayout9.xml"/><Relationship Id="rId5" Type="http://schemas.openxmlformats.org/officeDocument/2006/relationships/image" Target="../media/image89.png"/><Relationship Id="rId4" Type="http://schemas.openxmlformats.org/officeDocument/2006/relationships/image" Target="../media/image8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6.gif"/><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200568" y="528362"/>
            <a:ext cx="5607777" cy="757370"/>
          </a:xfrm>
        </p:spPr>
        <p:txBody>
          <a:bodyPr>
            <a:noAutofit/>
          </a:bodyPr>
          <a:lstStyle/>
          <a:p>
            <a:r>
              <a:rPr lang="en-US" sz="2400" b="1" i="1" dirty="0" smtClean="0">
                <a:solidFill>
                  <a:schemeClr val="tx2">
                    <a:lumMod val="60000"/>
                    <a:lumOff val="40000"/>
                  </a:schemeClr>
                </a:solidFill>
                <a:latin typeface="Book Antiqua" panose="02040602050305030304" pitchFamily="18" charset="0"/>
              </a:rPr>
              <a:t/>
            </a:r>
            <a:br>
              <a:rPr lang="en-US" sz="2400" b="1" i="1" dirty="0" smtClean="0">
                <a:solidFill>
                  <a:schemeClr val="tx2">
                    <a:lumMod val="60000"/>
                    <a:lumOff val="40000"/>
                  </a:schemeClr>
                </a:solidFill>
                <a:latin typeface="Book Antiqua" panose="02040602050305030304" pitchFamily="18" charset="0"/>
              </a:rPr>
            </a:br>
            <a:r>
              <a:rPr lang="en-US" sz="2400" b="1" i="1" dirty="0">
                <a:solidFill>
                  <a:schemeClr val="tx2">
                    <a:lumMod val="60000"/>
                    <a:lumOff val="40000"/>
                  </a:schemeClr>
                </a:solidFill>
                <a:latin typeface="Book Antiqua" panose="02040602050305030304" pitchFamily="18" charset="0"/>
              </a:rPr>
              <a:t/>
            </a:r>
            <a:br>
              <a:rPr lang="en-US" sz="2400" b="1" i="1" dirty="0">
                <a:solidFill>
                  <a:schemeClr val="tx2">
                    <a:lumMod val="60000"/>
                    <a:lumOff val="40000"/>
                  </a:schemeClr>
                </a:solidFill>
                <a:latin typeface="Book Antiqua" panose="02040602050305030304" pitchFamily="18" charset="0"/>
              </a:rPr>
            </a:br>
            <a:r>
              <a:rPr lang="en-US" sz="2400" b="1" i="1" dirty="0">
                <a:solidFill>
                  <a:schemeClr val="tx2">
                    <a:lumMod val="60000"/>
                    <a:lumOff val="40000"/>
                  </a:schemeClr>
                </a:solidFill>
                <a:latin typeface="Book Antiqua" panose="02040602050305030304" pitchFamily="18" charset="0"/>
              </a:rPr>
              <a:t>This Time, is Different(</a:t>
            </a:r>
            <a:r>
              <a:rPr lang="en-US" sz="2400" b="1" i="1" dirty="0" err="1">
                <a:solidFill>
                  <a:schemeClr val="tx2">
                    <a:lumMod val="60000"/>
                    <a:lumOff val="40000"/>
                  </a:schemeClr>
                </a:solidFill>
                <a:latin typeface="Book Antiqua" panose="02040602050305030304" pitchFamily="18" charset="0"/>
              </a:rPr>
              <a:t>iated</a:t>
            </a:r>
            <a:r>
              <a:rPr lang="en-US" sz="2400" b="1" i="1" dirty="0" smtClean="0">
                <a:solidFill>
                  <a:schemeClr val="tx2">
                    <a:lumMod val="60000"/>
                    <a:lumOff val="40000"/>
                  </a:schemeClr>
                </a:solidFill>
                <a:latin typeface="Book Antiqua" panose="02040602050305030304" pitchFamily="18" charset="0"/>
              </a:rPr>
              <a:t>)?</a:t>
            </a:r>
            <a:br>
              <a:rPr lang="en-US" sz="2400" b="1" i="1" dirty="0" smtClean="0">
                <a:solidFill>
                  <a:schemeClr val="tx2">
                    <a:lumMod val="60000"/>
                    <a:lumOff val="40000"/>
                  </a:schemeClr>
                </a:solidFill>
                <a:latin typeface="Book Antiqua" panose="02040602050305030304" pitchFamily="18" charset="0"/>
              </a:rPr>
            </a:br>
            <a:r>
              <a:rPr lang="en-US" sz="2000" b="1" i="1" dirty="0" smtClean="0">
                <a:solidFill>
                  <a:schemeClr val="accent6">
                    <a:lumMod val="75000"/>
                  </a:schemeClr>
                </a:solidFill>
                <a:latin typeface="Book Antiqua" panose="02040602050305030304" pitchFamily="18" charset="0"/>
              </a:rPr>
              <a:t>Why Asia FX may be Compromised </a:t>
            </a:r>
            <a:endParaRPr lang="en-US" sz="1800" dirty="0">
              <a:solidFill>
                <a:schemeClr val="accent6">
                  <a:lumMod val="75000"/>
                </a:schemeClr>
              </a:solidFill>
              <a:latin typeface="Book Antiqua" panose="02040602050305030304" pitchFamily="18" charset="0"/>
            </a:endParaRPr>
          </a:p>
        </p:txBody>
      </p:sp>
      <p:sp>
        <p:nvSpPr>
          <p:cNvPr id="11" name="Subtitle 10"/>
          <p:cNvSpPr>
            <a:spLocks noGrp="1"/>
          </p:cNvSpPr>
          <p:nvPr>
            <p:ph type="subTitle" idx="1"/>
          </p:nvPr>
        </p:nvSpPr>
        <p:spPr>
          <a:xfrm>
            <a:off x="5580112" y="6068649"/>
            <a:ext cx="1556927" cy="253314"/>
          </a:xfrm>
        </p:spPr>
        <p:txBody>
          <a:bodyPr>
            <a:noAutofit/>
          </a:bodyPr>
          <a:lstStyle/>
          <a:p>
            <a:r>
              <a:rPr lang="en-US" sz="900" b="0" dirty="0" smtClean="0"/>
              <a:t>June </a:t>
            </a:r>
            <a:r>
              <a:rPr lang="en-US" sz="900" b="0" dirty="0"/>
              <a:t>2024</a:t>
            </a:r>
          </a:p>
        </p:txBody>
      </p:sp>
      <p:sp>
        <p:nvSpPr>
          <p:cNvPr id="9" name="Text Box 22"/>
          <p:cNvSpPr txBox="1">
            <a:spLocks noChangeArrowheads="1"/>
          </p:cNvSpPr>
          <p:nvPr/>
        </p:nvSpPr>
        <p:spPr bwMode="auto">
          <a:xfrm>
            <a:off x="507077" y="6165304"/>
            <a:ext cx="1335881" cy="246682"/>
          </a:xfrm>
          <a:prstGeom prst="rect">
            <a:avLst/>
          </a:prstGeom>
          <a:noFill/>
          <a:ln w="9525" algn="ctr">
            <a:noFill/>
            <a:miter lim="800000"/>
            <a:headEnd/>
            <a:tailEnd/>
          </a:ln>
        </p:spPr>
        <p:txBody>
          <a:bodyPr wrap="square" tIns="81000" bIns="81000">
            <a:spAutoFit/>
          </a:bodyPr>
          <a:lstStyle/>
          <a:p>
            <a:pPr>
              <a:lnSpc>
                <a:spcPct val="90000"/>
              </a:lnSpc>
              <a:spcBef>
                <a:spcPct val="50000"/>
              </a:spcBef>
            </a:pPr>
            <a:r>
              <a:rPr lang="en-US" sz="600" dirty="0">
                <a:latin typeface="Times New Roman" pitchFamily="18" charset="0"/>
                <a:cs typeface="Times New Roman" pitchFamily="18" charset="0"/>
              </a:rPr>
              <a:t>Photo Credits: Shutterstock, FT</a:t>
            </a:r>
          </a:p>
        </p:txBody>
      </p:sp>
      <p:sp>
        <p:nvSpPr>
          <p:cNvPr id="7" name="Rectangle 6">
            <a:extLst>
              <a:ext uri="{FF2B5EF4-FFF2-40B4-BE49-F238E27FC236}">
                <a16:creationId xmlns:a16="http://schemas.microsoft.com/office/drawing/2014/main" id="{C58C6EC3-65C3-9B21-573F-9C844F207E01}"/>
              </a:ext>
            </a:extLst>
          </p:cNvPr>
          <p:cNvSpPr/>
          <p:nvPr/>
        </p:nvSpPr>
        <p:spPr>
          <a:xfrm>
            <a:off x="487470" y="2348880"/>
            <a:ext cx="5182370" cy="800219"/>
          </a:xfrm>
          <a:prstGeom prst="rect">
            <a:avLst/>
          </a:prstGeom>
          <a:solidFill>
            <a:schemeClr val="accent1">
              <a:lumMod val="40000"/>
              <a:lumOff val="60000"/>
            </a:schemeClr>
          </a:solidFill>
        </p:spPr>
        <p:txBody>
          <a:bodyPr wrap="square">
            <a:spAutoFit/>
          </a:bodyPr>
          <a:lstStyle/>
          <a:p>
            <a:r>
              <a:rPr lang="en-US" i="1" dirty="0">
                <a:solidFill>
                  <a:srgbClr val="0070C0"/>
                </a:solidFill>
                <a:latin typeface="Book Antiqua" panose="02040602050305030304" pitchFamily="18" charset="0"/>
              </a:rPr>
              <a:t>“</a:t>
            </a:r>
            <a:r>
              <a:rPr lang="en-US" i="1" dirty="0" smtClean="0">
                <a:solidFill>
                  <a:srgbClr val="0082BF"/>
                </a:solidFill>
                <a:latin typeface="Times New Roman" panose="02020603050405020304" pitchFamily="18" charset="0"/>
              </a:rPr>
              <a:t>I find your lack of faith disturbing”</a:t>
            </a:r>
            <a:r>
              <a:rPr lang="en-US" i="1" dirty="0" smtClean="0">
                <a:solidFill>
                  <a:srgbClr val="0070C0"/>
                </a:solidFill>
                <a:latin typeface="Book Antiqua" panose="02040602050305030304" pitchFamily="18" charset="0"/>
              </a:rPr>
              <a:t> </a:t>
            </a:r>
            <a:r>
              <a:rPr lang="en-US" sz="1700" b="1" i="1" dirty="0">
                <a:solidFill>
                  <a:srgbClr val="0070C0"/>
                </a:solidFill>
                <a:latin typeface="Book Antiqua" panose="02040602050305030304" pitchFamily="18" charset="0"/>
              </a:rPr>
              <a:t>	</a:t>
            </a:r>
          </a:p>
          <a:p>
            <a:r>
              <a:rPr lang="en-US" sz="1600" b="1" i="1" dirty="0">
                <a:solidFill>
                  <a:srgbClr val="0070C0"/>
                </a:solidFill>
                <a:latin typeface="Book Antiqua" panose="02040602050305030304" pitchFamily="18" charset="0"/>
              </a:rPr>
              <a:t>          </a:t>
            </a:r>
            <a:r>
              <a:rPr lang="en-US" sz="1600" b="1" i="1" dirty="0" smtClean="0">
                <a:solidFill>
                  <a:srgbClr val="0070C0"/>
                </a:solidFill>
                <a:latin typeface="Book Antiqua" panose="02040602050305030304" pitchFamily="18" charset="0"/>
              </a:rPr>
              <a:t>	       </a:t>
            </a:r>
            <a:r>
              <a:rPr lang="en-US" sz="1400" b="1" dirty="0" smtClean="0">
                <a:latin typeface="Book Antiqua" panose="02040602050305030304" pitchFamily="18" charset="0"/>
              </a:rPr>
              <a:t>- Darth Vader, </a:t>
            </a:r>
          </a:p>
          <a:p>
            <a:r>
              <a:rPr lang="en-US" sz="1200" b="1" dirty="0">
                <a:latin typeface="Book Antiqua" panose="02040602050305030304" pitchFamily="18" charset="0"/>
              </a:rPr>
              <a:t>	</a:t>
            </a:r>
            <a:r>
              <a:rPr lang="en-US" sz="1200" b="1" dirty="0" smtClean="0">
                <a:latin typeface="Book Antiqua" panose="02040602050305030304" pitchFamily="18" charset="0"/>
              </a:rPr>
              <a:t>	Star Wars (Ep IV): The Empire Strikes Back</a:t>
            </a:r>
            <a:endParaRPr lang="en-US" sz="1200" b="1" dirty="0">
              <a:latin typeface="Book Antiqua" panose="02040602050305030304" pitchFamily="18" charset="0"/>
            </a:endParaRPr>
          </a:p>
        </p:txBody>
      </p:sp>
      <p:pic>
        <p:nvPicPr>
          <p:cNvPr id="5" name="Picture 4">
            <a:extLst>
              <a:ext uri="{FF2B5EF4-FFF2-40B4-BE49-F238E27FC236}">
                <a16:creationId xmlns:a16="http://schemas.microsoft.com/office/drawing/2014/main" id="{852F1965-313C-5C72-5192-0C924D2AFB02}"/>
              </a:ext>
            </a:extLst>
          </p:cNvPr>
          <p:cNvPicPr>
            <a:picLocks noChangeAspect="1"/>
          </p:cNvPicPr>
          <p:nvPr/>
        </p:nvPicPr>
        <p:blipFill>
          <a:blip r:embed="rId3"/>
          <a:stretch>
            <a:fillRect/>
          </a:stretch>
        </p:blipFill>
        <p:spPr>
          <a:xfrm>
            <a:off x="507076" y="3162073"/>
            <a:ext cx="5162764" cy="2763613"/>
          </a:xfrm>
          <a:prstGeom prst="rect">
            <a:avLst/>
          </a:prstGeom>
        </p:spPr>
      </p:pic>
      <p:pic>
        <p:nvPicPr>
          <p:cNvPr id="4" name="Picture 3">
            <a:extLst>
              <a:ext uri="{FF2B5EF4-FFF2-40B4-BE49-F238E27FC236}">
                <a16:creationId xmlns:a16="http://schemas.microsoft.com/office/drawing/2014/main" id="{58D67C9B-77B8-E5FB-4E38-A8C28330636E}"/>
              </a:ext>
            </a:extLst>
          </p:cNvPr>
          <p:cNvPicPr>
            <a:picLocks noChangeAspect="1"/>
          </p:cNvPicPr>
          <p:nvPr/>
        </p:nvPicPr>
        <p:blipFill>
          <a:blip r:embed="rId4"/>
          <a:stretch>
            <a:fillRect/>
          </a:stretch>
        </p:blipFill>
        <p:spPr>
          <a:xfrm>
            <a:off x="514437" y="3171507"/>
            <a:ext cx="2536913" cy="2757409"/>
          </a:xfrm>
          <a:prstGeom prst="rect">
            <a:avLst/>
          </a:prstGeom>
        </p:spPr>
      </p:pic>
      <p:sp>
        <p:nvSpPr>
          <p:cNvPr id="12" name="Rectangle 11">
            <a:extLst>
              <a:ext uri="{FF2B5EF4-FFF2-40B4-BE49-F238E27FC236}">
                <a16:creationId xmlns:a16="http://schemas.microsoft.com/office/drawing/2014/main" id="{C58C6EC3-65C3-9B21-573F-9C844F207E01}"/>
              </a:ext>
            </a:extLst>
          </p:cNvPr>
          <p:cNvSpPr/>
          <p:nvPr/>
        </p:nvSpPr>
        <p:spPr>
          <a:xfrm>
            <a:off x="487470" y="1455494"/>
            <a:ext cx="5182370" cy="892552"/>
          </a:xfrm>
          <a:prstGeom prst="rect">
            <a:avLst/>
          </a:prstGeom>
          <a:solidFill>
            <a:schemeClr val="accent1">
              <a:lumMod val="40000"/>
              <a:lumOff val="60000"/>
            </a:schemeClr>
          </a:solidFill>
        </p:spPr>
        <p:txBody>
          <a:bodyPr wrap="square">
            <a:spAutoFit/>
          </a:bodyPr>
          <a:lstStyle/>
          <a:p>
            <a:r>
              <a:rPr lang="en-US" i="1" dirty="0" smtClean="0">
                <a:solidFill>
                  <a:srgbClr val="0070C0"/>
                </a:solidFill>
                <a:latin typeface="Book Antiqua" panose="02040602050305030304" pitchFamily="18" charset="0"/>
              </a:rPr>
              <a:t>“</a:t>
            </a:r>
            <a:r>
              <a:rPr lang="en-US" i="1" dirty="0" smtClean="0">
                <a:solidFill>
                  <a:srgbClr val="0082BF"/>
                </a:solidFill>
                <a:latin typeface="Times New Roman" panose="02020603050405020304" pitchFamily="18" charset="0"/>
              </a:rPr>
              <a:t>In </a:t>
            </a:r>
            <a:r>
              <a:rPr lang="en-US" i="1" dirty="0">
                <a:solidFill>
                  <a:srgbClr val="0082BF"/>
                </a:solidFill>
                <a:latin typeface="Times New Roman" panose="02020603050405020304" pitchFamily="18" charset="0"/>
              </a:rPr>
              <a:t>a dark place we find ourselves, and a little more knowledge lights our way </a:t>
            </a:r>
            <a:r>
              <a:rPr lang="en-US" i="1" dirty="0" smtClean="0">
                <a:solidFill>
                  <a:srgbClr val="0082BF"/>
                </a:solidFill>
                <a:latin typeface="Times New Roman" panose="02020603050405020304" pitchFamily="18" charset="0"/>
              </a:rPr>
              <a:t>disturbing”</a:t>
            </a:r>
            <a:r>
              <a:rPr lang="en-US" i="1" dirty="0" smtClean="0">
                <a:solidFill>
                  <a:srgbClr val="0070C0"/>
                </a:solidFill>
                <a:latin typeface="Book Antiqua" panose="02040602050305030304" pitchFamily="18" charset="0"/>
              </a:rPr>
              <a:t> </a:t>
            </a:r>
            <a:r>
              <a:rPr lang="en-US" sz="1700" b="1" i="1" dirty="0">
                <a:solidFill>
                  <a:srgbClr val="0070C0"/>
                </a:solidFill>
                <a:latin typeface="Book Antiqua" panose="02040602050305030304" pitchFamily="18" charset="0"/>
              </a:rPr>
              <a:t>	</a:t>
            </a:r>
          </a:p>
          <a:p>
            <a:r>
              <a:rPr lang="en-US" sz="1600" b="1" i="1" dirty="0">
                <a:solidFill>
                  <a:srgbClr val="0070C0"/>
                </a:solidFill>
                <a:latin typeface="Book Antiqua" panose="02040602050305030304" pitchFamily="18" charset="0"/>
              </a:rPr>
              <a:t>          </a:t>
            </a:r>
            <a:r>
              <a:rPr lang="en-US" sz="1600" b="1" i="1" dirty="0" smtClean="0">
                <a:solidFill>
                  <a:srgbClr val="0070C0"/>
                </a:solidFill>
                <a:latin typeface="Book Antiqua" panose="02040602050305030304" pitchFamily="18" charset="0"/>
              </a:rPr>
              <a:t>	      		 </a:t>
            </a:r>
            <a:r>
              <a:rPr lang="en-US" sz="1400" b="1" dirty="0" smtClean="0">
                <a:latin typeface="Book Antiqua" panose="02040602050305030304" pitchFamily="18" charset="0"/>
              </a:rPr>
              <a:t>- Master Yoda, </a:t>
            </a:r>
            <a:r>
              <a:rPr lang="en-US" sz="1200" b="1" dirty="0" smtClean="0">
                <a:latin typeface="Book Antiqua" panose="02040602050305030304" pitchFamily="18" charset="0"/>
              </a:rPr>
              <a:t>Star Wars </a:t>
            </a:r>
            <a:endParaRPr lang="en-US" sz="1200" b="1" dirty="0">
              <a:latin typeface="Book Antiqua" panose="02040602050305030304" pitchFamily="18" charset="0"/>
            </a:endParaRPr>
          </a:p>
        </p:txBody>
      </p:sp>
    </p:spTree>
    <p:extLst>
      <p:ext uri="{BB962C8B-B14F-4D97-AF65-F5344CB8AC3E}">
        <p14:creationId xmlns:p14="http://schemas.microsoft.com/office/powerpoint/2010/main" val="2413629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0000FF"/>
                </a:solidFill>
              </a:rPr>
              <a:t>Policy Nuance: Not All Pivots are Created Equal! </a:t>
            </a:r>
            <a:r>
              <a:rPr lang="en-US" sz="1800" dirty="0" smtClean="0">
                <a:solidFill>
                  <a:srgbClr val="C00000"/>
                </a:solidFill>
              </a:rPr>
              <a:t>“Competitive Pivot”</a:t>
            </a:r>
            <a:r>
              <a:rPr lang="en-US" sz="1800" dirty="0" smtClean="0">
                <a:solidFill>
                  <a:srgbClr val="0000FF"/>
                </a:solidFill>
              </a:rPr>
              <a:t>/</a:t>
            </a:r>
            <a:r>
              <a:rPr lang="en-US" sz="1800" dirty="0" smtClean="0">
                <a:solidFill>
                  <a:schemeClr val="accent6">
                    <a:lumMod val="75000"/>
                  </a:schemeClr>
                </a:solidFill>
              </a:rPr>
              <a:t>US Exceptionalism</a:t>
            </a:r>
            <a:endParaRPr lang="en-US" sz="1600" b="0" i="1" dirty="0">
              <a:solidFill>
                <a:schemeClr val="accent6">
                  <a:lumMod val="75000"/>
                </a:schemeClr>
              </a:solidFill>
            </a:endParaRPr>
          </a:p>
        </p:txBody>
      </p:sp>
      <p:pic>
        <p:nvPicPr>
          <p:cNvPr id="4" name="Picture 3">
            <a:extLst>
              <a:ext uri="{FF2B5EF4-FFF2-40B4-BE49-F238E27FC236}">
                <a16:creationId xmlns:a16="http://schemas.microsoft.com/office/drawing/2014/main" id="{B29287A6-43FE-6CBB-0C92-1486EBCBC571}"/>
              </a:ext>
            </a:extLst>
          </p:cNvPr>
          <p:cNvPicPr>
            <a:picLocks noChangeAspect="1"/>
          </p:cNvPicPr>
          <p:nvPr/>
        </p:nvPicPr>
        <p:blipFill>
          <a:blip r:embed="rId3"/>
          <a:stretch>
            <a:fillRect/>
          </a:stretch>
        </p:blipFill>
        <p:spPr>
          <a:xfrm>
            <a:off x="107504" y="836712"/>
            <a:ext cx="8928992" cy="5616624"/>
          </a:xfrm>
          <a:prstGeom prst="rect">
            <a:avLst/>
          </a:prstGeom>
        </p:spPr>
      </p:pic>
    </p:spTree>
    <p:extLst>
      <p:ext uri="{BB962C8B-B14F-4D97-AF65-F5344CB8AC3E}">
        <p14:creationId xmlns:p14="http://schemas.microsoft.com/office/powerpoint/2010/main" val="4029440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1800" dirty="0" smtClean="0">
                <a:cs typeface="Times New Roman" pitchFamily="18" charset="0"/>
              </a:rPr>
              <a:t>2a: </a:t>
            </a:r>
            <a:r>
              <a:rPr lang="en-US" sz="1800" dirty="0" smtClean="0">
                <a:solidFill>
                  <a:srgbClr val="0000FF"/>
                </a:solidFill>
              </a:rPr>
              <a:t>Corresponding USD Response is Not the Usual “Peak USD ahead of Peak Fed”</a:t>
            </a:r>
            <a:endParaRPr lang="en-US" sz="1600" b="0" i="1" dirty="0">
              <a:solidFill>
                <a:schemeClr val="accent6">
                  <a:lumMod val="75000"/>
                </a:schemeClr>
              </a:solidFill>
            </a:endParaRPr>
          </a:p>
        </p:txBody>
      </p:sp>
      <p:pic>
        <p:nvPicPr>
          <p:cNvPr id="4" name="Picture 3"/>
          <p:cNvPicPr>
            <a:picLocks noChangeAspect="1"/>
          </p:cNvPicPr>
          <p:nvPr/>
        </p:nvPicPr>
        <p:blipFill>
          <a:blip r:embed="rId3"/>
          <a:stretch>
            <a:fillRect/>
          </a:stretch>
        </p:blipFill>
        <p:spPr>
          <a:xfrm>
            <a:off x="539552" y="826477"/>
            <a:ext cx="7848871" cy="5664442"/>
          </a:xfrm>
          <a:prstGeom prst="rect">
            <a:avLst/>
          </a:prstGeom>
        </p:spPr>
      </p:pic>
    </p:spTree>
    <p:extLst>
      <p:ext uri="{BB962C8B-B14F-4D97-AF65-F5344CB8AC3E}">
        <p14:creationId xmlns:p14="http://schemas.microsoft.com/office/powerpoint/2010/main" val="1056798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1800" smtClean="0">
                <a:cs typeface="Times New Roman" pitchFamily="18" charset="0"/>
              </a:rPr>
              <a:t>2b: </a:t>
            </a:r>
            <a:r>
              <a:rPr lang="en-US" sz="1800" smtClean="0">
                <a:solidFill>
                  <a:srgbClr val="0000FF"/>
                </a:solidFill>
              </a:rPr>
              <a:t>Peak </a:t>
            </a:r>
            <a:r>
              <a:rPr lang="en-US" sz="1800" dirty="0" smtClean="0">
                <a:solidFill>
                  <a:srgbClr val="0000FF"/>
                </a:solidFill>
              </a:rPr>
              <a:t>Persistence Increases Tail Risks on Both Ends – </a:t>
            </a:r>
            <a:r>
              <a:rPr lang="en-US" sz="1800" dirty="0" smtClean="0">
                <a:solidFill>
                  <a:schemeClr val="accent6">
                    <a:lumMod val="75000"/>
                  </a:schemeClr>
                </a:solidFill>
              </a:rPr>
              <a:t>Fear &amp; Fed Involved!</a:t>
            </a:r>
            <a:endParaRPr lang="en-US" sz="1600" b="0" i="1" dirty="0">
              <a:solidFill>
                <a:schemeClr val="accent6">
                  <a:lumMod val="75000"/>
                </a:schemeClr>
              </a:solidFill>
            </a:endParaRPr>
          </a:p>
        </p:txBody>
      </p:sp>
      <p:pic>
        <p:nvPicPr>
          <p:cNvPr id="3" name="Picture 2"/>
          <p:cNvPicPr>
            <a:picLocks noChangeAspect="1"/>
          </p:cNvPicPr>
          <p:nvPr/>
        </p:nvPicPr>
        <p:blipFill>
          <a:blip r:embed="rId3"/>
          <a:stretch>
            <a:fillRect/>
          </a:stretch>
        </p:blipFill>
        <p:spPr>
          <a:xfrm>
            <a:off x="178246" y="980728"/>
            <a:ext cx="8786083" cy="5273668"/>
          </a:xfrm>
          <a:prstGeom prst="rect">
            <a:avLst/>
          </a:prstGeom>
        </p:spPr>
      </p:pic>
    </p:spTree>
    <p:extLst>
      <p:ext uri="{BB962C8B-B14F-4D97-AF65-F5344CB8AC3E}">
        <p14:creationId xmlns:p14="http://schemas.microsoft.com/office/powerpoint/2010/main" val="1853919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1800" dirty="0" smtClean="0">
                <a:cs typeface="Times New Roman" pitchFamily="18" charset="0"/>
              </a:rPr>
              <a:t>2c: </a:t>
            </a:r>
            <a:r>
              <a:rPr lang="en-US" sz="1800" dirty="0" smtClean="0">
                <a:solidFill>
                  <a:srgbClr val="0000FF"/>
                </a:solidFill>
              </a:rPr>
              <a:t>Relative Rate Strength Understate “Competitive Pivot” Inclination Shifts</a:t>
            </a:r>
            <a:endParaRPr lang="en-US" sz="1600" b="0" i="1" dirty="0">
              <a:solidFill>
                <a:schemeClr val="accent6">
                  <a:lumMod val="75000"/>
                </a:schemeClr>
              </a:solidFill>
            </a:endParaRPr>
          </a:p>
        </p:txBody>
      </p:sp>
      <p:pic>
        <p:nvPicPr>
          <p:cNvPr id="4" name="Picture 3"/>
          <p:cNvPicPr>
            <a:picLocks noChangeAspect="1"/>
          </p:cNvPicPr>
          <p:nvPr/>
        </p:nvPicPr>
        <p:blipFill>
          <a:blip r:embed="rId3"/>
          <a:stretch>
            <a:fillRect/>
          </a:stretch>
        </p:blipFill>
        <p:spPr>
          <a:xfrm>
            <a:off x="35496" y="836712"/>
            <a:ext cx="4608513" cy="5616623"/>
          </a:xfrm>
          <a:prstGeom prst="rect">
            <a:avLst/>
          </a:prstGeom>
        </p:spPr>
      </p:pic>
      <p:pic>
        <p:nvPicPr>
          <p:cNvPr id="7" name="Picture 6"/>
          <p:cNvPicPr>
            <a:picLocks noChangeAspect="1"/>
          </p:cNvPicPr>
          <p:nvPr/>
        </p:nvPicPr>
        <p:blipFill>
          <a:blip r:embed="rId4"/>
          <a:stretch>
            <a:fillRect/>
          </a:stretch>
        </p:blipFill>
        <p:spPr>
          <a:xfrm>
            <a:off x="4716016" y="836713"/>
            <a:ext cx="4427984" cy="5616623"/>
          </a:xfrm>
          <a:prstGeom prst="rect">
            <a:avLst/>
          </a:prstGeom>
        </p:spPr>
      </p:pic>
    </p:spTree>
    <p:extLst>
      <p:ext uri="{BB962C8B-B14F-4D97-AF65-F5344CB8AC3E}">
        <p14:creationId xmlns:p14="http://schemas.microsoft.com/office/powerpoint/2010/main" val="3825765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1800" dirty="0" smtClean="0">
                <a:cs typeface="Times New Roman" pitchFamily="18" charset="0"/>
              </a:rPr>
              <a:t>2c: </a:t>
            </a:r>
            <a:r>
              <a:rPr lang="en-US" sz="1800" dirty="0" smtClean="0">
                <a:solidFill>
                  <a:srgbClr val="C00000"/>
                </a:solidFill>
              </a:rPr>
              <a:t>Yield Spreads </a:t>
            </a:r>
            <a:r>
              <a:rPr lang="en-US" sz="1800" dirty="0" smtClean="0">
                <a:solidFill>
                  <a:srgbClr val="0000FF"/>
                </a:solidFill>
              </a:rPr>
              <a:t>Better Capture </a:t>
            </a:r>
            <a:r>
              <a:rPr lang="en-US" sz="1800" dirty="0" smtClean="0">
                <a:solidFill>
                  <a:schemeClr val="accent4">
                    <a:lumMod val="50000"/>
                  </a:schemeClr>
                </a:solidFill>
              </a:rPr>
              <a:t>the Tendency for USD Bounce </a:t>
            </a:r>
            <a:r>
              <a:rPr lang="en-US" sz="1800" dirty="0" smtClean="0">
                <a:solidFill>
                  <a:srgbClr val="0000FF"/>
                </a:solidFill>
              </a:rPr>
              <a:t>.. At Least USD Resiliency</a:t>
            </a:r>
            <a:endParaRPr lang="en-US" sz="1600" b="0" i="1" dirty="0">
              <a:solidFill>
                <a:schemeClr val="accent6">
                  <a:lumMod val="75000"/>
                </a:schemeClr>
              </a:solidFill>
            </a:endParaRPr>
          </a:p>
        </p:txBody>
      </p:sp>
      <p:pic>
        <p:nvPicPr>
          <p:cNvPr id="4" name="Picture 3"/>
          <p:cNvPicPr>
            <a:picLocks noChangeAspect="1"/>
          </p:cNvPicPr>
          <p:nvPr/>
        </p:nvPicPr>
        <p:blipFill>
          <a:blip r:embed="rId3"/>
          <a:stretch>
            <a:fillRect/>
          </a:stretch>
        </p:blipFill>
        <p:spPr>
          <a:xfrm>
            <a:off x="467544" y="908720"/>
            <a:ext cx="8496944" cy="5528409"/>
          </a:xfrm>
          <a:prstGeom prst="rect">
            <a:avLst/>
          </a:prstGeom>
        </p:spPr>
      </p:pic>
    </p:spTree>
    <p:extLst>
      <p:ext uri="{BB962C8B-B14F-4D97-AF65-F5344CB8AC3E}">
        <p14:creationId xmlns:p14="http://schemas.microsoft.com/office/powerpoint/2010/main" val="3981157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1800" dirty="0" smtClean="0">
                <a:cs typeface="Times New Roman" pitchFamily="18" charset="0"/>
              </a:rPr>
              <a:t>2c Caveat: </a:t>
            </a:r>
            <a:r>
              <a:rPr lang="en-US" sz="1800" dirty="0" smtClean="0">
                <a:solidFill>
                  <a:srgbClr val="0000FF"/>
                </a:solidFill>
              </a:rPr>
              <a:t>Correlation Shifts &amp; De-Coupling Cloud the Outlook!</a:t>
            </a:r>
            <a:endParaRPr lang="en-US" sz="1600" b="0" i="1" dirty="0">
              <a:solidFill>
                <a:schemeClr val="accent6">
                  <a:lumMod val="75000"/>
                </a:schemeClr>
              </a:solidFill>
            </a:endParaRPr>
          </a:p>
        </p:txBody>
      </p:sp>
      <p:pic>
        <p:nvPicPr>
          <p:cNvPr id="3" name="Picture 2"/>
          <p:cNvPicPr>
            <a:picLocks noChangeAspect="1"/>
          </p:cNvPicPr>
          <p:nvPr/>
        </p:nvPicPr>
        <p:blipFill>
          <a:blip r:embed="rId3"/>
          <a:stretch>
            <a:fillRect/>
          </a:stretch>
        </p:blipFill>
        <p:spPr>
          <a:xfrm>
            <a:off x="-1828" y="908720"/>
            <a:ext cx="7344815" cy="5537874"/>
          </a:xfrm>
          <a:prstGeom prst="rect">
            <a:avLst/>
          </a:prstGeom>
        </p:spPr>
      </p:pic>
      <p:pic>
        <p:nvPicPr>
          <p:cNvPr id="7" name="Picture 6"/>
          <p:cNvPicPr>
            <a:picLocks noChangeAspect="1"/>
          </p:cNvPicPr>
          <p:nvPr/>
        </p:nvPicPr>
        <p:blipFill>
          <a:blip r:embed="rId4"/>
          <a:stretch>
            <a:fillRect/>
          </a:stretch>
        </p:blipFill>
        <p:spPr>
          <a:xfrm>
            <a:off x="7342987" y="3068960"/>
            <a:ext cx="1790125" cy="2233042"/>
          </a:xfrm>
          <a:prstGeom prst="rect">
            <a:avLst/>
          </a:prstGeom>
        </p:spPr>
      </p:pic>
    </p:spTree>
    <p:extLst>
      <p:ext uri="{BB962C8B-B14F-4D97-AF65-F5344CB8AC3E}">
        <p14:creationId xmlns:p14="http://schemas.microsoft.com/office/powerpoint/2010/main" val="3672543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1800" dirty="0" smtClean="0">
                <a:cs typeface="Times New Roman" pitchFamily="18" charset="0"/>
              </a:rPr>
              <a:t>2d: </a:t>
            </a:r>
            <a:r>
              <a:rPr lang="en-US" sz="1800" dirty="0" smtClean="0">
                <a:solidFill>
                  <a:srgbClr val="0000FF"/>
                </a:solidFill>
              </a:rPr>
              <a:t>Peak USD is Not the Same as a Bearish USD</a:t>
            </a:r>
            <a:endParaRPr lang="en-US" sz="1600" b="0" i="1" dirty="0">
              <a:solidFill>
                <a:schemeClr val="accent6">
                  <a:lumMod val="75000"/>
                </a:schemeClr>
              </a:solidFill>
            </a:endParaRPr>
          </a:p>
        </p:txBody>
      </p:sp>
      <p:pic>
        <p:nvPicPr>
          <p:cNvPr id="3" name="Picture 2"/>
          <p:cNvPicPr>
            <a:picLocks noChangeAspect="1"/>
          </p:cNvPicPr>
          <p:nvPr/>
        </p:nvPicPr>
        <p:blipFill>
          <a:blip r:embed="rId3"/>
          <a:stretch>
            <a:fillRect/>
          </a:stretch>
        </p:blipFill>
        <p:spPr>
          <a:xfrm>
            <a:off x="106792" y="825818"/>
            <a:ext cx="8928992" cy="5555509"/>
          </a:xfrm>
          <a:prstGeom prst="rect">
            <a:avLst/>
          </a:prstGeom>
        </p:spPr>
      </p:pic>
      <p:sp>
        <p:nvSpPr>
          <p:cNvPr id="5" name="Rounded Rectangle 4"/>
          <p:cNvSpPr/>
          <p:nvPr/>
        </p:nvSpPr>
        <p:spPr>
          <a:xfrm>
            <a:off x="7740352" y="2708920"/>
            <a:ext cx="1008112" cy="1008112"/>
          </a:xfrm>
          <a:prstGeom prst="round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spTree>
    <p:extLst>
      <p:ext uri="{BB962C8B-B14F-4D97-AF65-F5344CB8AC3E}">
        <p14:creationId xmlns:p14="http://schemas.microsoft.com/office/powerpoint/2010/main" val="2347879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solidFill>
                  <a:schemeClr val="tx1"/>
                </a:solidFill>
              </a:rPr>
              <a:t>3</a:t>
            </a:r>
            <a:r>
              <a:rPr lang="en-US" sz="1800" dirty="0" smtClean="0">
                <a:solidFill>
                  <a:schemeClr val="tx1"/>
                </a:solidFill>
              </a:rPr>
              <a:t>. Politics</a:t>
            </a:r>
            <a:r>
              <a:rPr lang="en-US" sz="1800" dirty="0" smtClean="0">
                <a:solidFill>
                  <a:schemeClr val="tx2">
                    <a:lumMod val="60000"/>
                    <a:lumOff val="40000"/>
                  </a:schemeClr>
                </a:solidFill>
              </a:rPr>
              <a:t>: Trump 2.0 (US Elections)</a:t>
            </a:r>
            <a:r>
              <a:rPr lang="en-US" sz="1800" dirty="0" smtClean="0">
                <a:solidFill>
                  <a:schemeClr val="tx1"/>
                </a:solidFill>
              </a:rPr>
              <a:t>: </a:t>
            </a:r>
            <a:r>
              <a:rPr lang="en-US" sz="1800" dirty="0">
                <a:solidFill>
                  <a:srgbClr val="C00000"/>
                </a:solidFill>
              </a:rPr>
              <a:t>Bracing </a:t>
            </a:r>
            <a:r>
              <a:rPr lang="en-US" sz="1800" dirty="0" smtClean="0">
                <a:solidFill>
                  <a:srgbClr val="C00000"/>
                </a:solidFill>
              </a:rPr>
              <a:t>for Geo-economic Blows</a:t>
            </a:r>
            <a:endParaRPr lang="en-US" sz="1600" b="0" i="1" dirty="0">
              <a:solidFill>
                <a:srgbClr val="0070C0"/>
              </a:solidFill>
            </a:endParaRPr>
          </a:p>
        </p:txBody>
      </p:sp>
      <p:graphicFrame>
        <p:nvGraphicFramePr>
          <p:cNvPr id="3" name="Diagram 2"/>
          <p:cNvGraphicFramePr/>
          <p:nvPr>
            <p:extLst>
              <p:ext uri="{D42A27DB-BD31-4B8C-83A1-F6EECF244321}">
                <p14:modId xmlns:p14="http://schemas.microsoft.com/office/powerpoint/2010/main" val="3572628332"/>
              </p:ext>
            </p:extLst>
          </p:nvPr>
        </p:nvGraphicFramePr>
        <p:xfrm>
          <a:off x="107504" y="847764"/>
          <a:ext cx="8928992" cy="5677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CD5494EE-52B4-2E55-CB5C-77B82DDC2F53}"/>
              </a:ext>
            </a:extLst>
          </p:cNvPr>
          <p:cNvGraphicFramePr/>
          <p:nvPr>
            <p:extLst>
              <p:ext uri="{D42A27DB-BD31-4B8C-83A1-F6EECF244321}">
                <p14:modId xmlns:p14="http://schemas.microsoft.com/office/powerpoint/2010/main" val="548148537"/>
              </p:ext>
            </p:extLst>
          </p:nvPr>
        </p:nvGraphicFramePr>
        <p:xfrm>
          <a:off x="6156176" y="764703"/>
          <a:ext cx="3256456" cy="30845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6" name="Straight Arrow Connector 5">
            <a:extLst>
              <a:ext uri="{FF2B5EF4-FFF2-40B4-BE49-F238E27FC236}">
                <a16:creationId xmlns:a16="http://schemas.microsoft.com/office/drawing/2014/main" id="{9210B6E1-919D-C96B-7B38-84FC57C9E29C}"/>
              </a:ext>
            </a:extLst>
          </p:cNvPr>
          <p:cNvCxnSpPr>
            <a:cxnSpLocks/>
          </p:cNvCxnSpPr>
          <p:nvPr/>
        </p:nvCxnSpPr>
        <p:spPr>
          <a:xfrm>
            <a:off x="6012160" y="980728"/>
            <a:ext cx="1924477" cy="200002"/>
          </a:xfrm>
          <a:prstGeom prst="straightConnector1">
            <a:avLst/>
          </a:prstGeom>
          <a:ln w="158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C8950B9-77F2-3BB0-C85F-45B46DD26288}"/>
              </a:ext>
            </a:extLst>
          </p:cNvPr>
          <p:cNvCxnSpPr>
            <a:cxnSpLocks/>
          </p:cNvCxnSpPr>
          <p:nvPr/>
        </p:nvCxnSpPr>
        <p:spPr>
          <a:xfrm flipV="1">
            <a:off x="5940152" y="1402672"/>
            <a:ext cx="1055452" cy="442152"/>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ED0E035-51EC-42A6-A466-DDF0A7A3B372}"/>
              </a:ext>
            </a:extLst>
          </p:cNvPr>
          <p:cNvCxnSpPr>
            <a:cxnSpLocks/>
          </p:cNvCxnSpPr>
          <p:nvPr/>
        </p:nvCxnSpPr>
        <p:spPr>
          <a:xfrm>
            <a:off x="7750088" y="1169762"/>
            <a:ext cx="88895" cy="525873"/>
          </a:xfrm>
          <a:prstGeom prst="straightConnector1">
            <a:avLst/>
          </a:prstGeom>
          <a:ln w="15875">
            <a:solidFill>
              <a:schemeClr val="accent4">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36AA070-D6B6-5C8F-8ECA-CD5613D01C44}"/>
              </a:ext>
            </a:extLst>
          </p:cNvPr>
          <p:cNvCxnSpPr>
            <a:cxnSpLocks/>
          </p:cNvCxnSpPr>
          <p:nvPr/>
        </p:nvCxnSpPr>
        <p:spPr>
          <a:xfrm>
            <a:off x="6504823" y="1626238"/>
            <a:ext cx="1046636" cy="273097"/>
          </a:xfrm>
          <a:prstGeom prst="straightConnector1">
            <a:avLst/>
          </a:prstGeom>
          <a:ln w="15875">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225DCC2-BF30-1EC5-59E7-9CD5D7A68B16}"/>
              </a:ext>
            </a:extLst>
          </p:cNvPr>
          <p:cNvCxnSpPr>
            <a:cxnSpLocks/>
          </p:cNvCxnSpPr>
          <p:nvPr/>
        </p:nvCxnSpPr>
        <p:spPr>
          <a:xfrm flipV="1">
            <a:off x="5956433" y="2007733"/>
            <a:ext cx="1567895" cy="813625"/>
          </a:xfrm>
          <a:prstGeom prst="straightConnector1">
            <a:avLst/>
          </a:prstGeom>
          <a:ln w="15875">
            <a:solidFill>
              <a:schemeClr val="accent5">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D7888DE4-F482-6D3B-7446-F6193D1CAA3E}"/>
              </a:ext>
            </a:extLst>
          </p:cNvPr>
          <p:cNvSpPr/>
          <p:nvPr/>
        </p:nvSpPr>
        <p:spPr>
          <a:xfrm>
            <a:off x="7308304" y="4293096"/>
            <a:ext cx="1584176" cy="86409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Higher Yields</a:t>
            </a:r>
            <a:endParaRPr lang="en-SG" dirty="0"/>
          </a:p>
        </p:txBody>
      </p:sp>
      <p:cxnSp>
        <p:nvCxnSpPr>
          <p:cNvPr id="36" name="Straight Arrow Connector 35">
            <a:extLst>
              <a:ext uri="{FF2B5EF4-FFF2-40B4-BE49-F238E27FC236}">
                <a16:creationId xmlns:a16="http://schemas.microsoft.com/office/drawing/2014/main" id="{1A6C873A-BF82-884F-F41C-FAB8EFF77438}"/>
              </a:ext>
            </a:extLst>
          </p:cNvPr>
          <p:cNvCxnSpPr>
            <a:cxnSpLocks/>
          </p:cNvCxnSpPr>
          <p:nvPr/>
        </p:nvCxnSpPr>
        <p:spPr>
          <a:xfrm>
            <a:off x="5957547" y="1336355"/>
            <a:ext cx="1350757" cy="3012727"/>
          </a:xfrm>
          <a:prstGeom prst="straightConnector1">
            <a:avLst/>
          </a:prstGeom>
          <a:ln w="15875">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2989FDB5-AEAE-14E8-739B-A88645CD07D6}"/>
              </a:ext>
            </a:extLst>
          </p:cNvPr>
          <p:cNvSpPr/>
          <p:nvPr/>
        </p:nvSpPr>
        <p:spPr>
          <a:xfrm>
            <a:off x="7308304" y="5445224"/>
            <a:ext cx="1584176" cy="8640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Higher Term Premium</a:t>
            </a:r>
            <a:endParaRPr lang="en-SG" dirty="0"/>
          </a:p>
        </p:txBody>
      </p:sp>
      <p:sp>
        <p:nvSpPr>
          <p:cNvPr id="45" name="Rectangle: Rounded Corners 44">
            <a:extLst>
              <a:ext uri="{FF2B5EF4-FFF2-40B4-BE49-F238E27FC236}">
                <a16:creationId xmlns:a16="http://schemas.microsoft.com/office/drawing/2014/main" id="{8DB1203A-F311-78B9-C3C9-B3BDF7C23D60}"/>
              </a:ext>
            </a:extLst>
          </p:cNvPr>
          <p:cNvSpPr/>
          <p:nvPr/>
        </p:nvSpPr>
        <p:spPr>
          <a:xfrm rot="3982671">
            <a:off x="6022416" y="2912611"/>
            <a:ext cx="964814" cy="4429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t>Higher Inflation?</a:t>
            </a:r>
            <a:endParaRPr lang="en-SG" sz="1400" dirty="0"/>
          </a:p>
        </p:txBody>
      </p:sp>
      <p:cxnSp>
        <p:nvCxnSpPr>
          <p:cNvPr id="46" name="Straight Arrow Connector 45">
            <a:extLst>
              <a:ext uri="{FF2B5EF4-FFF2-40B4-BE49-F238E27FC236}">
                <a16:creationId xmlns:a16="http://schemas.microsoft.com/office/drawing/2014/main" id="{547B7DA1-981D-B71F-5C67-282E0767256E}"/>
              </a:ext>
            </a:extLst>
          </p:cNvPr>
          <p:cNvCxnSpPr>
            <a:cxnSpLocks/>
            <a:stCxn id="60" idx="1"/>
          </p:cNvCxnSpPr>
          <p:nvPr/>
        </p:nvCxnSpPr>
        <p:spPr>
          <a:xfrm flipV="1">
            <a:off x="6336360" y="5013176"/>
            <a:ext cx="971944" cy="409267"/>
          </a:xfrm>
          <a:prstGeom prst="straightConnector1">
            <a:avLst/>
          </a:prstGeom>
          <a:ln w="15875">
            <a:solidFill>
              <a:schemeClr val="tx2">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2917C46-F3FE-818B-80B4-4372284C5BF0}"/>
              </a:ext>
            </a:extLst>
          </p:cNvPr>
          <p:cNvCxnSpPr>
            <a:cxnSpLocks/>
          </p:cNvCxnSpPr>
          <p:nvPr/>
        </p:nvCxnSpPr>
        <p:spPr>
          <a:xfrm flipV="1">
            <a:off x="5936225" y="3481700"/>
            <a:ext cx="1210308" cy="689164"/>
          </a:xfrm>
          <a:prstGeom prst="straightConnector1">
            <a:avLst/>
          </a:prstGeom>
          <a:ln w="15875">
            <a:solidFill>
              <a:schemeClr val="accent3">
                <a:lumMod val="5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08D05CF-720A-BF6D-B3A0-1101098B8281}"/>
              </a:ext>
            </a:extLst>
          </p:cNvPr>
          <p:cNvCxnSpPr>
            <a:cxnSpLocks/>
          </p:cNvCxnSpPr>
          <p:nvPr/>
        </p:nvCxnSpPr>
        <p:spPr>
          <a:xfrm>
            <a:off x="6347534" y="5415379"/>
            <a:ext cx="960770" cy="317877"/>
          </a:xfrm>
          <a:prstGeom prst="straightConnector1">
            <a:avLst/>
          </a:prstGeom>
          <a:ln w="15875">
            <a:solidFill>
              <a:schemeClr val="tx2">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0" name="Right Brace 59">
            <a:extLst>
              <a:ext uri="{FF2B5EF4-FFF2-40B4-BE49-F238E27FC236}">
                <a16:creationId xmlns:a16="http://schemas.microsoft.com/office/drawing/2014/main" id="{173F0EE4-4D4D-40EE-AD9D-502221EEFD12}"/>
              </a:ext>
            </a:extLst>
          </p:cNvPr>
          <p:cNvSpPr/>
          <p:nvPr/>
        </p:nvSpPr>
        <p:spPr>
          <a:xfrm>
            <a:off x="5940152" y="4869160"/>
            <a:ext cx="396208" cy="1106566"/>
          </a:xfrm>
          <a:prstGeom prst="rightBrace">
            <a:avLst/>
          </a:prstGeom>
          <a:ln w="63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66" name="Arrow: Curved Up 65">
            <a:extLst>
              <a:ext uri="{FF2B5EF4-FFF2-40B4-BE49-F238E27FC236}">
                <a16:creationId xmlns:a16="http://schemas.microsoft.com/office/drawing/2014/main" id="{54E9D9B1-F115-0FC2-F213-0D22EC37D96B}"/>
              </a:ext>
            </a:extLst>
          </p:cNvPr>
          <p:cNvSpPr/>
          <p:nvPr/>
        </p:nvSpPr>
        <p:spPr>
          <a:xfrm rot="15817164">
            <a:off x="8227681" y="4045647"/>
            <a:ext cx="1424718" cy="358522"/>
          </a:xfrm>
          <a:prstGeom prst="curved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solidFill>
                <a:schemeClr val="tx1"/>
              </a:solidFill>
            </a:endParaRPr>
          </a:p>
        </p:txBody>
      </p:sp>
      <p:cxnSp>
        <p:nvCxnSpPr>
          <p:cNvPr id="67" name="Straight Arrow Connector 66">
            <a:extLst>
              <a:ext uri="{FF2B5EF4-FFF2-40B4-BE49-F238E27FC236}">
                <a16:creationId xmlns:a16="http://schemas.microsoft.com/office/drawing/2014/main" id="{1352C47C-209B-38D3-4556-7FDE1AA2AA2E}"/>
              </a:ext>
            </a:extLst>
          </p:cNvPr>
          <p:cNvCxnSpPr>
            <a:cxnSpLocks/>
          </p:cNvCxnSpPr>
          <p:nvPr/>
        </p:nvCxnSpPr>
        <p:spPr>
          <a:xfrm flipV="1">
            <a:off x="5899669" y="3779499"/>
            <a:ext cx="1095935" cy="603390"/>
          </a:xfrm>
          <a:prstGeom prst="straightConnector1">
            <a:avLst/>
          </a:prstGeom>
          <a:ln w="6350">
            <a:solidFill>
              <a:schemeClr val="accent3">
                <a:lumMod val="50000"/>
              </a:schemeClr>
            </a:solidFill>
            <a:prstDash val="sysDot"/>
            <a:tailEnd type="diamon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BFD9463-9EEF-E47F-AE62-F68A2F039140}"/>
              </a:ext>
            </a:extLst>
          </p:cNvPr>
          <p:cNvCxnSpPr>
            <a:cxnSpLocks/>
          </p:cNvCxnSpPr>
          <p:nvPr/>
        </p:nvCxnSpPr>
        <p:spPr>
          <a:xfrm>
            <a:off x="6336360" y="4158172"/>
            <a:ext cx="940512" cy="596817"/>
          </a:xfrm>
          <a:prstGeom prst="straightConnector1">
            <a:avLst/>
          </a:prstGeom>
          <a:ln w="6350">
            <a:solidFill>
              <a:schemeClr val="accent3">
                <a:lumMod val="50000"/>
              </a:schemeClr>
            </a:solidFill>
            <a:prstDash val="sysDot"/>
            <a:tailEnd type="diamond"/>
          </a:ln>
        </p:spPr>
        <p:style>
          <a:lnRef idx="1">
            <a:schemeClr val="accent1"/>
          </a:lnRef>
          <a:fillRef idx="0">
            <a:schemeClr val="accent1"/>
          </a:fillRef>
          <a:effectRef idx="0">
            <a:schemeClr val="accent1"/>
          </a:effectRef>
          <a:fontRef idx="minor">
            <a:schemeClr val="tx1"/>
          </a:fontRef>
        </p:style>
      </p:cxnSp>
      <p:sp>
        <p:nvSpPr>
          <p:cNvPr id="72" name="Rectangle: Rounded Corners 71">
            <a:extLst>
              <a:ext uri="{FF2B5EF4-FFF2-40B4-BE49-F238E27FC236}">
                <a16:creationId xmlns:a16="http://schemas.microsoft.com/office/drawing/2014/main" id="{9A58609C-349A-D7FD-DF72-5B2E25F0032C}"/>
              </a:ext>
            </a:extLst>
          </p:cNvPr>
          <p:cNvSpPr/>
          <p:nvPr/>
        </p:nvSpPr>
        <p:spPr>
          <a:xfrm rot="1852544">
            <a:off x="6493511" y="4146353"/>
            <a:ext cx="787429" cy="3173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Tempers</a:t>
            </a:r>
            <a:endParaRPr lang="en-SG" sz="1200" dirty="0"/>
          </a:p>
        </p:txBody>
      </p:sp>
    </p:spTree>
    <p:extLst>
      <p:ext uri="{BB962C8B-B14F-4D97-AF65-F5344CB8AC3E}">
        <p14:creationId xmlns:p14="http://schemas.microsoft.com/office/powerpoint/2010/main" val="2564331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8839B-8082-6228-0215-0030909B4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26E2A-6663-A66C-F5B4-63058FD75A64}"/>
              </a:ext>
            </a:extLst>
          </p:cNvPr>
          <p:cNvSpPr>
            <a:spLocks noGrp="1"/>
          </p:cNvSpPr>
          <p:nvPr>
            <p:ph type="title"/>
          </p:nvPr>
        </p:nvSpPr>
        <p:spPr/>
        <p:txBody>
          <a:bodyPr>
            <a:normAutofit/>
          </a:bodyPr>
          <a:lstStyle/>
          <a:p>
            <a:r>
              <a:rPr lang="en-US" sz="1800" dirty="0" smtClean="0">
                <a:solidFill>
                  <a:schemeClr val="tx2">
                    <a:lumMod val="60000"/>
                    <a:lumOff val="40000"/>
                  </a:schemeClr>
                </a:solidFill>
              </a:rPr>
              <a:t>Channels of “Dollar Trump”</a:t>
            </a:r>
            <a:endParaRPr lang="en-US" sz="1600" b="0" i="1" dirty="0">
              <a:solidFill>
                <a:srgbClr val="0070C0"/>
              </a:solidFill>
            </a:endParaRPr>
          </a:p>
        </p:txBody>
      </p:sp>
      <p:graphicFrame>
        <p:nvGraphicFramePr>
          <p:cNvPr id="5" name="Diagram 4">
            <a:extLst>
              <a:ext uri="{FF2B5EF4-FFF2-40B4-BE49-F238E27FC236}">
                <a16:creationId xmlns:a16="http://schemas.microsoft.com/office/drawing/2014/main" id="{F71685E2-D6A7-D8CB-7127-6C40701570B4}"/>
              </a:ext>
            </a:extLst>
          </p:cNvPr>
          <p:cNvGraphicFramePr/>
          <p:nvPr/>
        </p:nvGraphicFramePr>
        <p:xfrm>
          <a:off x="-612576" y="908720"/>
          <a:ext cx="756084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BCF6CE78-0B17-BD61-7332-365BDE3F9F89}"/>
              </a:ext>
            </a:extLst>
          </p:cNvPr>
          <p:cNvSpPr/>
          <p:nvPr/>
        </p:nvSpPr>
        <p:spPr>
          <a:xfrm>
            <a:off x="7020272" y="4725144"/>
            <a:ext cx="2016224" cy="5760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Trade Wars</a:t>
            </a:r>
            <a:endParaRPr lang="en-SG" dirty="0"/>
          </a:p>
        </p:txBody>
      </p:sp>
      <p:sp>
        <p:nvSpPr>
          <p:cNvPr id="9" name="Oval 8">
            <a:extLst>
              <a:ext uri="{FF2B5EF4-FFF2-40B4-BE49-F238E27FC236}">
                <a16:creationId xmlns:a16="http://schemas.microsoft.com/office/drawing/2014/main" id="{C5EADCC8-2748-6FD8-2987-F5D6688892B8}"/>
              </a:ext>
            </a:extLst>
          </p:cNvPr>
          <p:cNvSpPr/>
          <p:nvPr/>
        </p:nvSpPr>
        <p:spPr>
          <a:xfrm>
            <a:off x="6868178" y="836712"/>
            <a:ext cx="2016224" cy="5760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Geo-political Leverage</a:t>
            </a:r>
            <a:endParaRPr lang="en-SG" dirty="0"/>
          </a:p>
        </p:txBody>
      </p:sp>
      <p:sp>
        <p:nvSpPr>
          <p:cNvPr id="10" name="Oval 9">
            <a:extLst>
              <a:ext uri="{FF2B5EF4-FFF2-40B4-BE49-F238E27FC236}">
                <a16:creationId xmlns:a16="http://schemas.microsoft.com/office/drawing/2014/main" id="{DBE61026-487D-C05E-FC2A-963E9CBD7723}"/>
              </a:ext>
            </a:extLst>
          </p:cNvPr>
          <p:cNvSpPr/>
          <p:nvPr/>
        </p:nvSpPr>
        <p:spPr>
          <a:xfrm>
            <a:off x="7140758" y="5733256"/>
            <a:ext cx="1946029"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Economic Advantage</a:t>
            </a:r>
            <a:endParaRPr lang="en-SG" dirty="0"/>
          </a:p>
        </p:txBody>
      </p:sp>
      <p:sp>
        <p:nvSpPr>
          <p:cNvPr id="11" name="Oval 10">
            <a:extLst>
              <a:ext uri="{FF2B5EF4-FFF2-40B4-BE49-F238E27FC236}">
                <a16:creationId xmlns:a16="http://schemas.microsoft.com/office/drawing/2014/main" id="{34E54A28-658F-41C8-54D1-B83BAF25FFB4}"/>
              </a:ext>
            </a:extLst>
          </p:cNvPr>
          <p:cNvSpPr/>
          <p:nvPr/>
        </p:nvSpPr>
        <p:spPr>
          <a:xfrm>
            <a:off x="6938373" y="2132856"/>
            <a:ext cx="1946029" cy="7200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Risk Aversion</a:t>
            </a:r>
            <a:endParaRPr lang="en-SG" dirty="0"/>
          </a:p>
        </p:txBody>
      </p:sp>
      <p:sp>
        <p:nvSpPr>
          <p:cNvPr id="12" name="Oval 11">
            <a:extLst>
              <a:ext uri="{FF2B5EF4-FFF2-40B4-BE49-F238E27FC236}">
                <a16:creationId xmlns:a16="http://schemas.microsoft.com/office/drawing/2014/main" id="{F8244E4A-9814-6973-7B21-A7D382D3B2A1}"/>
              </a:ext>
            </a:extLst>
          </p:cNvPr>
          <p:cNvSpPr/>
          <p:nvPr/>
        </p:nvSpPr>
        <p:spPr>
          <a:xfrm>
            <a:off x="6903275" y="1484784"/>
            <a:ext cx="2016224" cy="5760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Diplomatic Advantage </a:t>
            </a:r>
            <a:endParaRPr lang="en-SG" dirty="0"/>
          </a:p>
        </p:txBody>
      </p:sp>
      <p:sp>
        <p:nvSpPr>
          <p:cNvPr id="13" name="Oval 12">
            <a:extLst>
              <a:ext uri="{FF2B5EF4-FFF2-40B4-BE49-F238E27FC236}">
                <a16:creationId xmlns:a16="http://schemas.microsoft.com/office/drawing/2014/main" id="{C813D5CD-F5BF-E2EE-D934-7F334BDF43DC}"/>
              </a:ext>
            </a:extLst>
          </p:cNvPr>
          <p:cNvSpPr/>
          <p:nvPr/>
        </p:nvSpPr>
        <p:spPr>
          <a:xfrm>
            <a:off x="6948264" y="2996952"/>
            <a:ext cx="2016224" cy="6399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Fiscal-RC Lift in UST Yields</a:t>
            </a:r>
            <a:endParaRPr lang="en-SG" dirty="0"/>
          </a:p>
        </p:txBody>
      </p:sp>
      <p:sp>
        <p:nvSpPr>
          <p:cNvPr id="14" name="Oval 13">
            <a:extLst>
              <a:ext uri="{FF2B5EF4-FFF2-40B4-BE49-F238E27FC236}">
                <a16:creationId xmlns:a16="http://schemas.microsoft.com/office/drawing/2014/main" id="{C35DDB3F-89A3-9CFF-514A-6629D1F5503C}"/>
              </a:ext>
            </a:extLst>
          </p:cNvPr>
          <p:cNvSpPr/>
          <p:nvPr/>
        </p:nvSpPr>
        <p:spPr>
          <a:xfrm>
            <a:off x="7020272" y="3861048"/>
            <a:ext cx="2016224" cy="57606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dirty="0"/>
              <a:t>Energy  Buffer</a:t>
            </a:r>
            <a:endParaRPr lang="en-SG" dirty="0"/>
          </a:p>
        </p:txBody>
      </p:sp>
      <p:cxnSp>
        <p:nvCxnSpPr>
          <p:cNvPr id="17" name="Straight Arrow Connector 16">
            <a:extLst>
              <a:ext uri="{FF2B5EF4-FFF2-40B4-BE49-F238E27FC236}">
                <a16:creationId xmlns:a16="http://schemas.microsoft.com/office/drawing/2014/main" id="{DDADD967-A5EC-1841-A17E-D1361A919797}"/>
              </a:ext>
            </a:extLst>
          </p:cNvPr>
          <p:cNvCxnSpPr/>
          <p:nvPr/>
        </p:nvCxnSpPr>
        <p:spPr>
          <a:xfrm>
            <a:off x="3491880" y="6093296"/>
            <a:ext cx="3528392" cy="0"/>
          </a:xfrm>
          <a:prstGeom prst="straightConnector1">
            <a:avLst/>
          </a:prstGeom>
          <a:ln w="63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AC2827D-B2C9-9063-83EC-F8721759CB98}"/>
              </a:ext>
            </a:extLst>
          </p:cNvPr>
          <p:cNvCxnSpPr/>
          <p:nvPr/>
        </p:nvCxnSpPr>
        <p:spPr>
          <a:xfrm>
            <a:off x="6300192" y="1124744"/>
            <a:ext cx="603083" cy="0"/>
          </a:xfrm>
          <a:prstGeom prst="straightConnector1">
            <a:avLst/>
          </a:prstGeom>
          <a:ln w="63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075977C-7536-F44A-1FF6-6EA6C790CAC8}"/>
              </a:ext>
            </a:extLst>
          </p:cNvPr>
          <p:cNvCxnSpPr/>
          <p:nvPr/>
        </p:nvCxnSpPr>
        <p:spPr>
          <a:xfrm>
            <a:off x="6300192" y="1124744"/>
            <a:ext cx="720080" cy="504056"/>
          </a:xfrm>
          <a:prstGeom prst="straightConnector1">
            <a:avLst/>
          </a:prstGeom>
          <a:ln w="63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BFC2878-1E5A-CFA0-49C6-D710733FC9B3}"/>
              </a:ext>
            </a:extLst>
          </p:cNvPr>
          <p:cNvCxnSpPr/>
          <p:nvPr/>
        </p:nvCxnSpPr>
        <p:spPr>
          <a:xfrm>
            <a:off x="6300192" y="1844824"/>
            <a:ext cx="603083" cy="0"/>
          </a:xfrm>
          <a:prstGeom prst="straightConnector1">
            <a:avLst/>
          </a:prstGeom>
          <a:ln w="63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8AC4605-4E89-BC3E-E9D3-B0429571A3CB}"/>
              </a:ext>
            </a:extLst>
          </p:cNvPr>
          <p:cNvCxnSpPr/>
          <p:nvPr/>
        </p:nvCxnSpPr>
        <p:spPr>
          <a:xfrm>
            <a:off x="6300192" y="1844824"/>
            <a:ext cx="720080" cy="432048"/>
          </a:xfrm>
          <a:prstGeom prst="straightConnector1">
            <a:avLst/>
          </a:prstGeom>
          <a:ln w="63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6C98F1B-2218-E1B5-5472-02E3242BAAEF}"/>
              </a:ext>
            </a:extLst>
          </p:cNvPr>
          <p:cNvCxnSpPr/>
          <p:nvPr/>
        </p:nvCxnSpPr>
        <p:spPr>
          <a:xfrm>
            <a:off x="6300192" y="2852936"/>
            <a:ext cx="720080" cy="288032"/>
          </a:xfrm>
          <a:prstGeom prst="straightConnector1">
            <a:avLst/>
          </a:prstGeom>
          <a:ln w="63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F09B258-0BCA-FF56-B374-D343C9D969AD}"/>
              </a:ext>
            </a:extLst>
          </p:cNvPr>
          <p:cNvCxnSpPr/>
          <p:nvPr/>
        </p:nvCxnSpPr>
        <p:spPr>
          <a:xfrm>
            <a:off x="6300192" y="4149080"/>
            <a:ext cx="648072" cy="0"/>
          </a:xfrm>
          <a:prstGeom prst="straightConnector1">
            <a:avLst/>
          </a:prstGeom>
          <a:ln w="63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3D184B3-DEFB-AC21-16CC-0E3462382FA5}"/>
              </a:ext>
            </a:extLst>
          </p:cNvPr>
          <p:cNvCxnSpPr>
            <a:cxnSpLocks/>
            <a:endCxn id="7" idx="2"/>
          </p:cNvCxnSpPr>
          <p:nvPr/>
        </p:nvCxnSpPr>
        <p:spPr>
          <a:xfrm>
            <a:off x="6300192" y="4797151"/>
            <a:ext cx="720080" cy="216025"/>
          </a:xfrm>
          <a:prstGeom prst="straightConnector1">
            <a:avLst/>
          </a:prstGeom>
          <a:ln w="63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3E2223C-981E-1752-CC82-57F8A7DA6F93}"/>
              </a:ext>
            </a:extLst>
          </p:cNvPr>
          <p:cNvCxnSpPr>
            <a:cxnSpLocks/>
          </p:cNvCxnSpPr>
          <p:nvPr/>
        </p:nvCxnSpPr>
        <p:spPr>
          <a:xfrm flipV="1">
            <a:off x="6300192" y="5125421"/>
            <a:ext cx="720080" cy="183899"/>
          </a:xfrm>
          <a:prstGeom prst="straightConnector1">
            <a:avLst/>
          </a:prstGeom>
          <a:ln w="63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E093E94-5EF3-8628-6BCE-27E40CA78026}"/>
              </a:ext>
            </a:extLst>
          </p:cNvPr>
          <p:cNvCxnSpPr>
            <a:cxnSpLocks/>
          </p:cNvCxnSpPr>
          <p:nvPr/>
        </p:nvCxnSpPr>
        <p:spPr>
          <a:xfrm>
            <a:off x="6300192" y="2132855"/>
            <a:ext cx="1008112" cy="374441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26505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1800" dirty="0" smtClean="0">
                <a:solidFill>
                  <a:schemeClr val="tx1"/>
                </a:solidFill>
                <a:cs typeface="Times New Roman" pitchFamily="18" charset="0"/>
              </a:rPr>
              <a:t>4a. </a:t>
            </a:r>
            <a:r>
              <a:rPr lang="en-US" sz="1800" dirty="0" smtClean="0">
                <a:solidFill>
                  <a:srgbClr val="0000FF"/>
                </a:solidFill>
              </a:rPr>
              <a:t>Relative AXJ Under-performance is Worth Analyzing … </a:t>
            </a:r>
            <a:r>
              <a:rPr lang="en-US" sz="1800" dirty="0" smtClean="0">
                <a:solidFill>
                  <a:srgbClr val="C00000"/>
                </a:solidFill>
              </a:rPr>
              <a:t>Apart from Hysteresis Risks</a:t>
            </a:r>
            <a:endParaRPr lang="en-US" sz="1600" b="0" i="1" dirty="0">
              <a:solidFill>
                <a:srgbClr val="C00000"/>
              </a:solidFill>
            </a:endParaRPr>
          </a:p>
        </p:txBody>
      </p:sp>
      <p:pic>
        <p:nvPicPr>
          <p:cNvPr id="4" name="Picture 3"/>
          <p:cNvPicPr>
            <a:picLocks noChangeAspect="1"/>
          </p:cNvPicPr>
          <p:nvPr/>
        </p:nvPicPr>
        <p:blipFill>
          <a:blip r:embed="rId3"/>
          <a:stretch>
            <a:fillRect/>
          </a:stretch>
        </p:blipFill>
        <p:spPr>
          <a:xfrm>
            <a:off x="302778" y="887954"/>
            <a:ext cx="8589702" cy="5565382"/>
          </a:xfrm>
          <a:prstGeom prst="rect">
            <a:avLst/>
          </a:prstGeom>
        </p:spPr>
      </p:pic>
    </p:spTree>
    <p:extLst>
      <p:ext uri="{BB962C8B-B14F-4D97-AF65-F5344CB8AC3E}">
        <p14:creationId xmlns:p14="http://schemas.microsoft.com/office/powerpoint/2010/main" val="3131027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SG" altLang="ja-JP" sz="2400" dirty="0" smtClean="0">
                <a:solidFill>
                  <a:srgbClr val="0000FF"/>
                </a:solidFill>
                <a:ea typeface="Tahoma" pitchFamily="34" charset="0"/>
                <a:cs typeface="Tahoma" pitchFamily="34" charset="0"/>
              </a:rPr>
              <a:t>This Time It is Different? Euphoria</a:t>
            </a:r>
            <a:endParaRPr lang="en-US" sz="2400" dirty="0">
              <a:solidFill>
                <a:srgbClr val="0000FF"/>
              </a:solidFill>
            </a:endParaRPr>
          </a:p>
        </p:txBody>
      </p:sp>
      <p:sp>
        <p:nvSpPr>
          <p:cNvPr id="3" name="TextBox 2">
            <a:extLst>
              <a:ext uri="{FF2B5EF4-FFF2-40B4-BE49-F238E27FC236}">
                <a16:creationId xmlns:a16="http://schemas.microsoft.com/office/drawing/2014/main" id="{EB50F5DA-7F13-6061-67B3-C6FB4C361B14}"/>
              </a:ext>
            </a:extLst>
          </p:cNvPr>
          <p:cNvSpPr txBox="1"/>
          <p:nvPr/>
        </p:nvSpPr>
        <p:spPr>
          <a:xfrm>
            <a:off x="107504" y="796475"/>
            <a:ext cx="8496944" cy="6093976"/>
          </a:xfrm>
          <a:prstGeom prst="rect">
            <a:avLst/>
          </a:prstGeom>
          <a:noFill/>
          <a:ln>
            <a:noFill/>
          </a:ln>
        </p:spPr>
        <p:txBody>
          <a:bodyPr wrap="square" rtlCol="0">
            <a:spAutoFit/>
          </a:bodyPr>
          <a:lstStyle/>
          <a:p>
            <a:pPr marL="342900" indent="-342900" algn="just">
              <a:lnSpc>
                <a:spcPct val="150000"/>
              </a:lnSpc>
              <a:buFont typeface="+mj-lt"/>
              <a:buAutoNum type="arabicPeriod"/>
            </a:pPr>
            <a:r>
              <a:rPr lang="en-US" sz="1600" b="1" kern="100" dirty="0" smtClean="0">
                <a:ea typeface="MS Mincho" panose="02020609040205080304" pitchFamily="49" charset="-128"/>
              </a:rPr>
              <a:t>Will the Fed Manage a Soft Landing or Muddle through Miscalculations?</a:t>
            </a:r>
            <a:endParaRPr lang="en-US" sz="1400" kern="100" dirty="0">
              <a:ea typeface="MS Mincho" panose="02020609040205080304" pitchFamily="49" charset="-128"/>
            </a:endParaRPr>
          </a:p>
          <a:p>
            <a:pPr marL="1314450" lvl="2" indent="-400050" algn="just">
              <a:lnSpc>
                <a:spcPts val="1800"/>
              </a:lnSpc>
              <a:buFont typeface="+mj-lt"/>
              <a:buAutoNum type="alphaLcPeriod"/>
            </a:pPr>
            <a:r>
              <a:rPr lang="en-US" sz="1400" kern="100" dirty="0" smtClean="0">
                <a:ea typeface="MS Mincho" panose="02020609040205080304" pitchFamily="49" charset="-128"/>
              </a:rPr>
              <a:t>Historical Precedents are not Encouraging</a:t>
            </a:r>
          </a:p>
          <a:p>
            <a:pPr marL="1314450" lvl="2" indent="-400050" algn="just">
              <a:lnSpc>
                <a:spcPts val="1800"/>
              </a:lnSpc>
              <a:buFont typeface="+mj-lt"/>
              <a:buAutoNum type="alphaLcPeriod"/>
            </a:pPr>
            <a:r>
              <a:rPr lang="en-US" sz="1400" kern="100" dirty="0" smtClean="0">
                <a:ea typeface="MS Mincho" panose="02020609040205080304" pitchFamily="49" charset="-128"/>
              </a:rPr>
              <a:t>The Plot Has Thickened: More Hawkish ‘Dot Plot’!</a:t>
            </a:r>
          </a:p>
          <a:p>
            <a:pPr marL="1314450" lvl="2" indent="-400050" algn="just">
              <a:lnSpc>
                <a:spcPts val="1800"/>
              </a:lnSpc>
              <a:buFont typeface="+mj-lt"/>
              <a:buAutoNum type="alphaLcPeriod"/>
            </a:pPr>
            <a:r>
              <a:rPr lang="en-US" sz="1400" kern="100" dirty="0" smtClean="0">
                <a:ea typeface="MS Mincho" panose="02020609040205080304" pitchFamily="49" charset="-128"/>
              </a:rPr>
              <a:t>Policy is Exceptionally Tight vis-à-vis Economic Conditions</a:t>
            </a:r>
            <a:endParaRPr lang="en-US" sz="1400" kern="100" dirty="0">
              <a:ea typeface="MS Mincho" panose="02020609040205080304" pitchFamily="49" charset="-128"/>
            </a:endParaRPr>
          </a:p>
          <a:p>
            <a:pPr marL="1314450" lvl="2" indent="-400050" algn="just">
              <a:lnSpc>
                <a:spcPts val="1800"/>
              </a:lnSpc>
              <a:buFont typeface="+mj-lt"/>
              <a:buAutoNum type="alphaLcPeriod"/>
            </a:pPr>
            <a:r>
              <a:rPr lang="en-US" sz="1400" kern="100" dirty="0" smtClean="0">
                <a:ea typeface="MS Mincho" panose="02020609040205080304" pitchFamily="49" charset="-128"/>
              </a:rPr>
              <a:t>Consumer Exceptionalism May be Overstated</a:t>
            </a:r>
          </a:p>
          <a:p>
            <a:pPr marL="1314450" lvl="2" indent="-400050" algn="just">
              <a:lnSpc>
                <a:spcPts val="1800"/>
              </a:lnSpc>
              <a:buFont typeface="+mj-lt"/>
              <a:buAutoNum type="alphaLcPeriod"/>
            </a:pPr>
            <a:r>
              <a:rPr lang="en-US" sz="1400" kern="100" dirty="0" smtClean="0">
                <a:ea typeface="MS Mincho" panose="02020609040205080304" pitchFamily="49" charset="-128"/>
              </a:rPr>
              <a:t>Cash-flow Constriction a Risk to Consumer Demand</a:t>
            </a:r>
          </a:p>
          <a:p>
            <a:pPr marL="1314450" lvl="2" indent="-400050" algn="just">
              <a:lnSpc>
                <a:spcPts val="1800"/>
              </a:lnSpc>
              <a:buFont typeface="+mj-lt"/>
              <a:buAutoNum type="alphaLcPeriod"/>
            </a:pPr>
            <a:r>
              <a:rPr lang="en-US" sz="1400" kern="100" dirty="0" smtClean="0">
                <a:ea typeface="MS Mincho" panose="02020609040205080304" pitchFamily="49" charset="-128"/>
              </a:rPr>
              <a:t>Jobs Not as Hot &amp; Wage-Price Risks are Overstated</a:t>
            </a:r>
          </a:p>
          <a:p>
            <a:pPr marL="1314450" lvl="2" indent="-400050" algn="just">
              <a:lnSpc>
                <a:spcPts val="1800"/>
              </a:lnSpc>
              <a:buFont typeface="+mj-lt"/>
              <a:buAutoNum type="alphaLcPeriod"/>
            </a:pPr>
            <a:r>
              <a:rPr lang="en-US" sz="1400" kern="100" dirty="0" smtClean="0">
                <a:ea typeface="MS Mincho" panose="02020609040205080304" pitchFamily="49" charset="-128"/>
              </a:rPr>
              <a:t>Risk View to Stoic Fed: Deeper Cuts in 2025! </a:t>
            </a:r>
            <a:endParaRPr lang="en-US" sz="1400" kern="100" dirty="0">
              <a:ea typeface="MS Mincho" panose="02020609040205080304" pitchFamily="49" charset="-128"/>
            </a:endParaRPr>
          </a:p>
          <a:p>
            <a:pPr marL="342900" indent="-342900" algn="just">
              <a:lnSpc>
                <a:spcPct val="150000"/>
              </a:lnSpc>
              <a:buFont typeface="+mj-lt"/>
              <a:buAutoNum type="arabicPeriod"/>
            </a:pPr>
            <a:r>
              <a:rPr lang="en-US" sz="1600" b="1" kern="100" dirty="0" smtClean="0">
                <a:ea typeface="MS Mincho" panose="02020609040205080304" pitchFamily="49" charset="-128"/>
              </a:rPr>
              <a:t>Challenging Received Wisdom on Bearish Pivot USD  </a:t>
            </a:r>
            <a:endParaRPr lang="en-US" sz="1600" b="1" kern="100" dirty="0">
              <a:ea typeface="MS Mincho" panose="02020609040205080304" pitchFamily="49" charset="-128"/>
            </a:endParaRPr>
          </a:p>
          <a:p>
            <a:pPr marL="1314450" lvl="2" indent="-400050" algn="just">
              <a:lnSpc>
                <a:spcPts val="1800"/>
              </a:lnSpc>
              <a:buFont typeface="+mj-lt"/>
              <a:buAutoNum type="alphaLcPeriod"/>
            </a:pPr>
            <a:r>
              <a:rPr lang="en-US" sz="1400" kern="100" dirty="0" smtClean="0">
                <a:ea typeface="MS Mincho" panose="02020609040205080304" pitchFamily="49" charset="-128"/>
                <a:sym typeface="Wingdings" panose="05000000000000000000" pitchFamily="2" charset="2"/>
              </a:rPr>
              <a:t>Bearish USD on Peak Fed is Common, But Not Without Exception</a:t>
            </a:r>
            <a:endParaRPr lang="en-US" sz="1400" kern="100" dirty="0">
              <a:ea typeface="MS Mincho" panose="02020609040205080304" pitchFamily="49" charset="-128"/>
              <a:sym typeface="Wingdings" panose="05000000000000000000" pitchFamily="2" charset="2"/>
            </a:endParaRPr>
          </a:p>
          <a:p>
            <a:pPr marL="1314450" lvl="2" indent="-400050" algn="just">
              <a:lnSpc>
                <a:spcPts val="1800"/>
              </a:lnSpc>
              <a:buFont typeface="+mj-lt"/>
              <a:buAutoNum type="alphaLcPeriod"/>
            </a:pPr>
            <a:r>
              <a:rPr lang="en-US" sz="1400" kern="100" dirty="0" smtClean="0">
                <a:ea typeface="MS Mincho" panose="02020609040205080304" pitchFamily="49" charset="-128"/>
                <a:sym typeface="Wingdings" panose="05000000000000000000" pitchFamily="2" charset="2"/>
              </a:rPr>
              <a:t>Prolonged Peak Introduces “Fear” &amp; “Fed” Boost for USD</a:t>
            </a:r>
          </a:p>
          <a:p>
            <a:pPr marL="1314450" lvl="2" indent="-400050" algn="just">
              <a:lnSpc>
                <a:spcPts val="1800"/>
              </a:lnSpc>
              <a:buFont typeface="+mj-lt"/>
              <a:buAutoNum type="alphaLcPeriod"/>
            </a:pPr>
            <a:r>
              <a:rPr lang="en-US" sz="1400" kern="100" dirty="0" smtClean="0">
                <a:ea typeface="MS Mincho" panose="02020609040205080304" pitchFamily="49" charset="-128"/>
                <a:sym typeface="Wingdings" panose="05000000000000000000" pitchFamily="2" charset="2"/>
              </a:rPr>
              <a:t>USD Retains Policy Advantage  … at least in terms of Direction Bias</a:t>
            </a:r>
          </a:p>
          <a:p>
            <a:pPr marL="1314450" lvl="2" indent="-400050" algn="just">
              <a:lnSpc>
                <a:spcPts val="1800"/>
              </a:lnSpc>
              <a:buFont typeface="+mj-lt"/>
              <a:buAutoNum type="alphaLcPeriod"/>
            </a:pPr>
            <a:r>
              <a:rPr lang="en-US" sz="1400" kern="100" dirty="0" smtClean="0">
                <a:ea typeface="MS Mincho" panose="02020609040205080304" pitchFamily="49" charset="-128"/>
                <a:sym typeface="Wingdings" panose="05000000000000000000" pitchFamily="2" charset="2"/>
              </a:rPr>
              <a:t>Not to Confuse Peak USD for Bearish USD</a:t>
            </a:r>
            <a:endParaRPr lang="en-US" sz="1400" kern="100" dirty="0">
              <a:ea typeface="MS Mincho" panose="02020609040205080304" pitchFamily="49" charset="-128"/>
            </a:endParaRPr>
          </a:p>
          <a:p>
            <a:pPr marL="342900" indent="-342900" algn="just">
              <a:lnSpc>
                <a:spcPct val="150000"/>
              </a:lnSpc>
              <a:buFont typeface="+mj-lt"/>
              <a:buAutoNum type="arabicPeriod"/>
            </a:pPr>
            <a:r>
              <a:rPr lang="en-US" sz="1600" b="1" kern="100" dirty="0" smtClean="0">
                <a:ea typeface="MS Mincho" panose="02020609040205080304" pitchFamily="49" charset="-128"/>
              </a:rPr>
              <a:t>The (Geo-)Politics of USD Trump</a:t>
            </a:r>
            <a:endParaRPr lang="en-US" sz="1600" b="1" kern="100" dirty="0">
              <a:ea typeface="MS Mincho" panose="02020609040205080304" pitchFamily="49" charset="-128"/>
            </a:endParaRPr>
          </a:p>
          <a:p>
            <a:pPr marL="342900" indent="-342900" algn="just">
              <a:lnSpc>
                <a:spcPct val="150000"/>
              </a:lnSpc>
              <a:buFont typeface="+mj-lt"/>
              <a:buAutoNum type="arabicPeriod"/>
            </a:pPr>
            <a:r>
              <a:rPr lang="en-US" sz="1600" b="1" kern="100" dirty="0" smtClean="0">
                <a:ea typeface="MS Mincho" panose="02020609040205080304" pitchFamily="49" charset="-128"/>
              </a:rPr>
              <a:t>Why AXJ Reversion is Not Guaranteed?</a:t>
            </a:r>
            <a:endParaRPr lang="en-US" sz="1600" b="1" kern="100" dirty="0">
              <a:ea typeface="MS Mincho" panose="02020609040205080304" pitchFamily="49" charset="-128"/>
            </a:endParaRPr>
          </a:p>
          <a:p>
            <a:pPr marL="1314450" lvl="2" indent="-400050" algn="just">
              <a:lnSpc>
                <a:spcPts val="1800"/>
              </a:lnSpc>
              <a:buFont typeface="+mj-lt"/>
              <a:buAutoNum type="alphaLcPeriod"/>
            </a:pPr>
            <a:r>
              <a:rPr lang="en-US" sz="1400" kern="100" dirty="0" smtClean="0">
                <a:ea typeface="MS Mincho" panose="02020609040205080304" pitchFamily="49" charset="-128"/>
                <a:sym typeface="Wingdings" panose="05000000000000000000" pitchFamily="2" charset="2"/>
              </a:rPr>
              <a:t>Relative Under-performance Reveal Eroding Advantages</a:t>
            </a:r>
            <a:endParaRPr lang="en-US" sz="1400" kern="100" dirty="0">
              <a:ea typeface="MS Mincho" panose="02020609040205080304" pitchFamily="49" charset="-128"/>
              <a:sym typeface="Wingdings" panose="05000000000000000000" pitchFamily="2" charset="2"/>
            </a:endParaRPr>
          </a:p>
          <a:p>
            <a:pPr marL="1314450" lvl="2" indent="-400050" algn="just">
              <a:lnSpc>
                <a:spcPts val="1800"/>
              </a:lnSpc>
              <a:buFont typeface="+mj-lt"/>
              <a:buAutoNum type="alphaLcPeriod"/>
            </a:pPr>
            <a:r>
              <a:rPr lang="en-US" sz="1400" kern="100" dirty="0" smtClean="0">
                <a:ea typeface="MS Mincho" panose="02020609040205080304" pitchFamily="49" charset="-128"/>
                <a:sym typeface="Wingdings" panose="05000000000000000000" pitchFamily="2" charset="2"/>
              </a:rPr>
              <a:t>Adverse Policy-FX Loop May Amplify </a:t>
            </a:r>
            <a:r>
              <a:rPr lang="en-US" sz="1400" kern="100" dirty="0" smtClean="0">
                <a:ea typeface="MS Mincho" panose="02020609040205080304" pitchFamily="49" charset="-128"/>
                <a:sym typeface="Wingdings" panose="05000000000000000000" pitchFamily="2" charset="2"/>
              </a:rPr>
              <a:t>Downside </a:t>
            </a:r>
            <a:r>
              <a:rPr lang="en-US" sz="1400" kern="100" dirty="0" smtClean="0">
                <a:ea typeface="MS Mincho" panose="02020609040205080304" pitchFamily="49" charset="-128"/>
                <a:sym typeface="Wingdings" panose="05000000000000000000" pitchFamily="2" charset="2"/>
              </a:rPr>
              <a:t>Volatility </a:t>
            </a:r>
            <a:endParaRPr lang="en-US" sz="1400" kern="100" dirty="0">
              <a:ea typeface="MS Mincho" panose="02020609040205080304" pitchFamily="49" charset="-128"/>
              <a:sym typeface="Wingdings" panose="05000000000000000000" pitchFamily="2" charset="2"/>
            </a:endParaRPr>
          </a:p>
          <a:p>
            <a:pPr marL="1314450" lvl="2" indent="-400050" algn="just">
              <a:lnSpc>
                <a:spcPts val="1800"/>
              </a:lnSpc>
              <a:buFont typeface="+mj-lt"/>
              <a:buAutoNum type="alphaLcPeriod"/>
            </a:pPr>
            <a:r>
              <a:rPr lang="en-US" sz="1400" kern="100" dirty="0" smtClean="0">
                <a:ea typeface="MS Mincho" panose="02020609040205080304" pitchFamily="49" charset="-128"/>
                <a:sym typeface="Wingdings" panose="05000000000000000000" pitchFamily="2" charset="2"/>
              </a:rPr>
              <a:t>Carry Unwind Risks on JPY Upside Volatility Flare</a:t>
            </a:r>
            <a:endParaRPr lang="en-US" sz="1400" kern="100" dirty="0">
              <a:ea typeface="MS Mincho" panose="02020609040205080304" pitchFamily="49" charset="-128"/>
              <a:sym typeface="Wingdings" panose="05000000000000000000" pitchFamily="2" charset="2"/>
            </a:endParaRPr>
          </a:p>
          <a:p>
            <a:pPr marL="342900" indent="-342900" algn="just">
              <a:lnSpc>
                <a:spcPct val="150000"/>
              </a:lnSpc>
              <a:buFont typeface="+mj-lt"/>
              <a:buAutoNum type="arabicPeriod"/>
            </a:pPr>
            <a:r>
              <a:rPr lang="en-US" sz="1600" b="1" kern="100" dirty="0" smtClean="0">
                <a:ea typeface="MS Mincho" panose="02020609040205080304" pitchFamily="49" charset="-128"/>
              </a:rPr>
              <a:t>Especially in the Context of CNH Risks</a:t>
            </a:r>
            <a:endParaRPr lang="en-US" sz="1600" b="1" kern="100" dirty="0">
              <a:ea typeface="MS Mincho" panose="02020609040205080304" pitchFamily="49" charset="-128"/>
            </a:endParaRPr>
          </a:p>
          <a:p>
            <a:pPr marL="1314450" lvl="2" indent="-400050" algn="just">
              <a:lnSpc>
                <a:spcPts val="1800"/>
              </a:lnSpc>
              <a:buFont typeface="+mj-lt"/>
              <a:buAutoNum type="alphaLcPeriod"/>
            </a:pPr>
            <a:r>
              <a:rPr lang="en-US" sz="1400" kern="100" dirty="0" smtClean="0">
                <a:ea typeface="MS Mincho" panose="02020609040205080304" pitchFamily="49" charset="-128"/>
                <a:sym typeface="Wingdings" panose="05000000000000000000" pitchFamily="2" charset="2"/>
              </a:rPr>
              <a:t>China &amp; Attendant CNH Risks Loom Large</a:t>
            </a:r>
          </a:p>
          <a:p>
            <a:pPr marL="1314450" lvl="2" indent="-400050" algn="just">
              <a:lnSpc>
                <a:spcPts val="1800"/>
              </a:lnSpc>
              <a:buFont typeface="+mj-lt"/>
              <a:buAutoNum type="alphaLcPeriod"/>
            </a:pPr>
            <a:r>
              <a:rPr lang="en-US" sz="1400" kern="100" dirty="0" smtClean="0">
                <a:ea typeface="MS Mincho" panose="02020609040205080304" pitchFamily="49" charset="-128"/>
                <a:sym typeface="Wingdings" panose="05000000000000000000" pitchFamily="2" charset="2"/>
              </a:rPr>
              <a:t>Exceptional CNY Pressures Amplifies Policy Conundrum ...</a:t>
            </a:r>
          </a:p>
          <a:p>
            <a:pPr marL="1314450" lvl="2" indent="-400050" algn="just">
              <a:lnSpc>
                <a:spcPts val="1800"/>
              </a:lnSpc>
              <a:buFont typeface="+mj-lt"/>
              <a:buAutoNum type="alphaLcPeriod"/>
            </a:pPr>
            <a:r>
              <a:rPr lang="en-US" sz="1400" kern="100" dirty="0" smtClean="0">
                <a:ea typeface="MS Mincho" panose="02020609040205080304" pitchFamily="49" charset="-128"/>
                <a:sym typeface="Wingdings" panose="05000000000000000000" pitchFamily="2" charset="2"/>
              </a:rPr>
              <a:t>… Including Devaluation Risks</a:t>
            </a:r>
            <a:endParaRPr lang="en-US" sz="1400" kern="100" dirty="0">
              <a:ea typeface="MS Mincho" panose="02020609040205080304" pitchFamily="49" charset="-128"/>
              <a:sym typeface="Wingdings" panose="05000000000000000000" pitchFamily="2" charset="2"/>
            </a:endParaRPr>
          </a:p>
          <a:p>
            <a:pPr lvl="2" algn="just">
              <a:lnSpc>
                <a:spcPts val="1800"/>
              </a:lnSpc>
            </a:pPr>
            <a:endParaRPr lang="en-US" sz="1400" kern="100" dirty="0">
              <a:ea typeface="MS Mincho" panose="02020609040205080304" pitchFamily="49" charset="-128"/>
              <a:sym typeface="Wingdings" panose="05000000000000000000" pitchFamily="2" charset="2"/>
            </a:endParaRPr>
          </a:p>
        </p:txBody>
      </p:sp>
    </p:spTree>
    <p:extLst>
      <p:ext uri="{BB962C8B-B14F-4D97-AF65-F5344CB8AC3E}">
        <p14:creationId xmlns:p14="http://schemas.microsoft.com/office/powerpoint/2010/main" val="1766139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07504" y="419522"/>
            <a:ext cx="8686800" cy="402336"/>
          </a:xfrm>
        </p:spPr>
        <p:txBody>
          <a:bodyPr>
            <a:noAutofit/>
          </a:bodyPr>
          <a:lstStyle/>
          <a:p>
            <a:r>
              <a:rPr lang="en-US" altLang="ja-JP" sz="1800" dirty="0">
                <a:solidFill>
                  <a:schemeClr val="tx1"/>
                </a:solidFill>
                <a:cs typeface="Times New Roman" pitchFamily="18" charset="0"/>
              </a:rPr>
              <a:t>4</a:t>
            </a:r>
            <a:r>
              <a:rPr lang="en-US" altLang="ja-JP" sz="1800" b="1" dirty="0" smtClean="0">
                <a:solidFill>
                  <a:schemeClr val="tx1"/>
                </a:solidFill>
                <a:cs typeface="Times New Roman" pitchFamily="18" charset="0"/>
              </a:rPr>
              <a:t>b. EM Asia Erosion</a:t>
            </a:r>
            <a:r>
              <a:rPr lang="en-US" altLang="ja-JP" sz="1800" b="1" dirty="0" smtClean="0">
                <a:cs typeface="Times New Roman" pitchFamily="18" charset="0"/>
              </a:rPr>
              <a:t>: … </a:t>
            </a:r>
            <a:r>
              <a:rPr lang="en-US" altLang="ja-JP" sz="1800" dirty="0" smtClean="0">
                <a:cs typeface="Times New Roman" pitchFamily="18" charset="0"/>
              </a:rPr>
              <a:t>With FX Amplifying Circular/Reflexive Policy-FX Risks </a:t>
            </a:r>
            <a:r>
              <a:rPr lang="en-US" altLang="ja-JP" sz="1800" dirty="0" smtClean="0">
                <a:cs typeface="Times New Roman" pitchFamily="18" charset="0"/>
                <a:sym typeface="Wingdings" panose="05000000000000000000" pitchFamily="2" charset="2"/>
              </a:rPr>
              <a:t> </a:t>
            </a:r>
            <a:r>
              <a:rPr lang="en-US" altLang="ja-JP" sz="1800" dirty="0" smtClean="0">
                <a:solidFill>
                  <a:srgbClr val="00B0F0"/>
                </a:solidFill>
                <a:cs typeface="Times New Roman" pitchFamily="18" charset="0"/>
                <a:sym typeface="Wingdings" panose="05000000000000000000" pitchFamily="2" charset="2"/>
              </a:rPr>
              <a:t>Reflexivity!</a:t>
            </a:r>
            <a:endParaRPr kumimoji="1" lang="ja-JP" altLang="en-US" sz="1800" b="1" dirty="0">
              <a:solidFill>
                <a:srgbClr val="00B0F0"/>
              </a:solidFill>
              <a:cs typeface="Times New Roman" pitchFamily="18" charset="0"/>
            </a:endParaRPr>
          </a:p>
        </p:txBody>
      </p:sp>
      <p:pic>
        <p:nvPicPr>
          <p:cNvPr id="2" name="Picture 1"/>
          <p:cNvPicPr>
            <a:picLocks noChangeAspect="1"/>
          </p:cNvPicPr>
          <p:nvPr/>
        </p:nvPicPr>
        <p:blipFill>
          <a:blip r:embed="rId3"/>
          <a:stretch>
            <a:fillRect/>
          </a:stretch>
        </p:blipFill>
        <p:spPr>
          <a:xfrm>
            <a:off x="130061" y="836712"/>
            <a:ext cx="4801979" cy="5760640"/>
          </a:xfrm>
          <a:prstGeom prst="rect">
            <a:avLst/>
          </a:prstGeom>
        </p:spPr>
      </p:pic>
      <p:pic>
        <p:nvPicPr>
          <p:cNvPr id="5" name="Picture 4"/>
          <p:cNvPicPr>
            <a:picLocks noChangeAspect="1"/>
          </p:cNvPicPr>
          <p:nvPr/>
        </p:nvPicPr>
        <p:blipFill>
          <a:blip r:embed="rId4"/>
          <a:stretch>
            <a:fillRect/>
          </a:stretch>
        </p:blipFill>
        <p:spPr>
          <a:xfrm>
            <a:off x="4788024" y="821858"/>
            <a:ext cx="4344362" cy="5631478"/>
          </a:xfrm>
          <a:prstGeom prst="rect">
            <a:avLst/>
          </a:prstGeom>
        </p:spPr>
      </p:pic>
    </p:spTree>
    <p:extLst>
      <p:ext uri="{BB962C8B-B14F-4D97-AF65-F5344CB8AC3E}">
        <p14:creationId xmlns:p14="http://schemas.microsoft.com/office/powerpoint/2010/main" val="3041875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0276" y="353568"/>
            <a:ext cx="8686800" cy="402336"/>
          </a:xfrm>
        </p:spPr>
        <p:txBody>
          <a:bodyPr>
            <a:noAutofit/>
          </a:bodyPr>
          <a:lstStyle/>
          <a:p>
            <a:r>
              <a:rPr lang="en-US" altLang="ja-JP" sz="1800" dirty="0" smtClean="0">
                <a:cs typeface="Times New Roman" pitchFamily="18" charset="0"/>
              </a:rPr>
              <a:t>4c</a:t>
            </a:r>
            <a:r>
              <a:rPr lang="en-US" altLang="ja-JP" sz="1800" b="1" dirty="0" smtClean="0">
                <a:cs typeface="Times New Roman" pitchFamily="18" charset="0"/>
              </a:rPr>
              <a:t>. Latent JPY (Upside) Volatility with “Carry (Unwind) Impact!</a:t>
            </a:r>
            <a:endParaRPr kumimoji="1" lang="ja-JP" altLang="en-US" sz="1800" b="1" dirty="0">
              <a:solidFill>
                <a:schemeClr val="tx1"/>
              </a:solidFill>
              <a:cs typeface="Times New Roman" pitchFamily="18" charset="0"/>
            </a:endParaRPr>
          </a:p>
        </p:txBody>
      </p:sp>
      <p:sp>
        <p:nvSpPr>
          <p:cNvPr id="2" name="Rectangle 1"/>
          <p:cNvSpPr/>
          <p:nvPr/>
        </p:nvSpPr>
        <p:spPr>
          <a:xfrm>
            <a:off x="2286000" y="-5588853"/>
            <a:ext cx="4572000" cy="3000821"/>
          </a:xfrm>
          <a:prstGeom prst="rect">
            <a:avLst/>
          </a:prstGeom>
        </p:spPr>
        <p:txBody>
          <a:bodyPr>
            <a:spAutoFit/>
          </a:bodyPr>
          <a:lstStyle/>
          <a:p>
            <a:endParaRPr lang="en-SG" dirty="0"/>
          </a:p>
          <a:p>
            <a:pPr marR="25750"/>
            <a:r>
              <a:rPr lang="en-SG" dirty="0"/>
              <a:t>	</a:t>
            </a:r>
          </a:p>
          <a:p>
            <a:pPr marR="7670"/>
            <a:r>
              <a:rPr lang="en-US" sz="1100" b="1" dirty="0">
                <a:solidFill>
                  <a:srgbClr val="000000"/>
                </a:solidFill>
                <a:latin typeface="Helv"/>
              </a:rPr>
              <a:t>Mizuho Brief - JPY Intervention Risks" Of "Live" &amp; Line</a:t>
            </a:r>
          </a:p>
          <a:p>
            <a:pPr marR="7670"/>
            <a:endParaRPr lang="en-SG" sz="1100" b="1" dirty="0">
              <a:solidFill>
                <a:srgbClr val="000000"/>
              </a:solidFill>
              <a:latin typeface="Helv"/>
            </a:endParaRPr>
          </a:p>
          <a:p>
            <a:pPr marR="25750"/>
            <a:endParaRPr lang="en-SG" sz="1100" b="1" dirty="0">
              <a:solidFill>
                <a:srgbClr val="000000"/>
              </a:solidFill>
              <a:latin typeface="Helv"/>
            </a:endParaRPr>
          </a:p>
          <a:p>
            <a:r>
              <a:rPr lang="en-SG" sz="1000" b="1" dirty="0">
                <a:solidFill>
                  <a:srgbClr val="E26200"/>
                </a:solidFill>
                <a:latin typeface="Helv"/>
              </a:rPr>
              <a:t>Vishnu Varathan SO Munisamy  </a:t>
            </a:r>
          </a:p>
          <a:p>
            <a:r>
              <a:rPr lang="en-SG" sz="1000" dirty="0">
                <a:solidFill>
                  <a:srgbClr val="8F8F8F"/>
                </a:solidFill>
                <a:latin typeface="Helv"/>
              </a:rPr>
              <a:t>to:</a:t>
            </a:r>
          </a:p>
          <a:p>
            <a:endParaRPr lang="en-SG" sz="1000" dirty="0">
              <a:solidFill>
                <a:srgbClr val="8F8F8F"/>
              </a:solidFill>
              <a:latin typeface="Helv"/>
            </a:endParaRPr>
          </a:p>
          <a:p>
            <a:pPr algn="r"/>
            <a:r>
              <a:rPr lang="en-SG" sz="900" dirty="0">
                <a:solidFill>
                  <a:srgbClr val="000000"/>
                </a:solidFill>
                <a:latin typeface="Helv"/>
              </a:rPr>
              <a:t>03/05/2024 07:30 am</a:t>
            </a:r>
          </a:p>
          <a:p>
            <a:pPr algn="r"/>
            <a:endParaRPr lang="en-SG" sz="900" dirty="0">
              <a:solidFill>
                <a:srgbClr val="000000"/>
              </a:solidFill>
              <a:latin typeface="Helv"/>
            </a:endParaRPr>
          </a:p>
          <a:p>
            <a:r>
              <a:rPr lang="en-SG" sz="1000" dirty="0">
                <a:solidFill>
                  <a:srgbClr val="000000"/>
                </a:solidFill>
                <a:latin typeface="Helv"/>
              </a:rPr>
              <a:t> 	</a:t>
            </a:r>
          </a:p>
          <a:p>
            <a:r>
              <a:rPr lang="en-US" sz="900" b="1" u="sng" dirty="0" smtClean="0">
                <a:solidFill>
                  <a:srgbClr val="808080"/>
                </a:solidFill>
                <a:latin typeface="Helv"/>
              </a:rPr>
              <a:t>This </a:t>
            </a:r>
            <a:r>
              <a:rPr lang="en-US" sz="900" b="1" u="sng" dirty="0">
                <a:solidFill>
                  <a:srgbClr val="808080"/>
                </a:solidFill>
                <a:latin typeface="Helv"/>
              </a:rPr>
              <a:t>email (including all attachments) contain(s) information that is privileged and confidential. You are hereby notified that you are prohibited from disseminating, distributing, publicizing, copying or further disclosing in any manner any such information unless we specifically authorize you to do so. If you have received this email in error, please notify us immediately by return email and delete all copies from your system. Thank you.</a:t>
            </a:r>
          </a:p>
          <a:p>
            <a:r>
              <a:rPr lang="en-SG" sz="800" b="1" u="sng" dirty="0">
                <a:solidFill>
                  <a:srgbClr val="000000"/>
                </a:solidFill>
                <a:latin typeface="Arial" panose="020B0604020202020204" pitchFamily="34" charset="0"/>
              </a:rPr>
              <a:t> </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5973" y="1268760"/>
            <a:ext cx="4670043" cy="5321925"/>
          </a:xfrm>
          <a:prstGeom prst="rect">
            <a:avLst/>
          </a:prstGeom>
          <a:noFill/>
          <a:ln>
            <a:noFill/>
          </a:ln>
        </p:spPr>
      </p:pic>
      <p:pic>
        <p:nvPicPr>
          <p:cNvPr id="9" name="Picture 8"/>
          <p:cNvPicPr>
            <a:picLocks noChangeAspect="1"/>
          </p:cNvPicPr>
          <p:nvPr/>
        </p:nvPicPr>
        <p:blipFill>
          <a:blip r:embed="rId4"/>
          <a:stretch>
            <a:fillRect/>
          </a:stretch>
        </p:blipFill>
        <p:spPr>
          <a:xfrm>
            <a:off x="4794832" y="1268760"/>
            <a:ext cx="4313672" cy="5112568"/>
          </a:xfrm>
          <a:prstGeom prst="rect">
            <a:avLst/>
          </a:prstGeom>
        </p:spPr>
      </p:pic>
    </p:spTree>
    <p:extLst>
      <p:ext uri="{BB962C8B-B14F-4D97-AF65-F5344CB8AC3E}">
        <p14:creationId xmlns:p14="http://schemas.microsoft.com/office/powerpoint/2010/main" val="2303204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0276" y="353568"/>
            <a:ext cx="8686800" cy="402336"/>
          </a:xfrm>
        </p:spPr>
        <p:txBody>
          <a:bodyPr>
            <a:noAutofit/>
          </a:bodyPr>
          <a:lstStyle/>
          <a:p>
            <a:r>
              <a:rPr lang="en-US" altLang="ja-JP" sz="1800" dirty="0" smtClean="0">
                <a:cs typeface="Times New Roman" pitchFamily="18" charset="0"/>
              </a:rPr>
              <a:t>4c: Despite JPY Pressures (</a:t>
            </a:r>
            <a:r>
              <a:rPr lang="en-US" altLang="ja-JP" sz="1800" b="1" i="1" dirty="0" smtClean="0">
                <a:solidFill>
                  <a:srgbClr val="FF0000"/>
                </a:solidFill>
                <a:cs typeface="Times New Roman" pitchFamily="18" charset="0"/>
              </a:rPr>
              <a:t>“</a:t>
            </a:r>
            <a:r>
              <a:rPr lang="en-US" altLang="ja-JP" sz="1800" b="1" i="1" dirty="0" err="1" smtClean="0">
                <a:solidFill>
                  <a:srgbClr val="FF0000"/>
                </a:solidFill>
                <a:cs typeface="Times New Roman" pitchFamily="18" charset="0"/>
              </a:rPr>
              <a:t>B</a:t>
            </a:r>
            <a:r>
              <a:rPr lang="en-US" altLang="ja-JP" sz="1800" i="1" dirty="0" err="1" smtClean="0">
                <a:solidFill>
                  <a:srgbClr val="FF0000"/>
                </a:solidFill>
                <a:cs typeface="Times New Roman" pitchFamily="18" charset="0"/>
              </a:rPr>
              <a:t>oJ</a:t>
            </a:r>
            <a:r>
              <a:rPr lang="en-US" altLang="ja-JP" sz="1800" i="1" dirty="0" smtClean="0">
                <a:solidFill>
                  <a:srgbClr val="FF0000"/>
                </a:solidFill>
                <a:cs typeface="Times New Roman" pitchFamily="18" charset="0"/>
              </a:rPr>
              <a:t> Problem”</a:t>
            </a:r>
            <a:r>
              <a:rPr lang="en-US" altLang="ja-JP" sz="1800" dirty="0">
                <a:cs typeface="Times New Roman" pitchFamily="18" charset="0"/>
              </a:rPr>
              <a:t>), </a:t>
            </a:r>
            <a:r>
              <a:rPr lang="en-US" altLang="ja-JP" sz="1800" dirty="0" smtClean="0">
                <a:cs typeface="Times New Roman" pitchFamily="18" charset="0"/>
              </a:rPr>
              <a:t>Sharp JPY Upside Introduces </a:t>
            </a:r>
            <a:r>
              <a:rPr lang="en-US" altLang="ja-JP" sz="1800" i="1" dirty="0" smtClean="0">
                <a:solidFill>
                  <a:srgbClr val="0070C0"/>
                </a:solidFill>
                <a:cs typeface="Times New Roman" pitchFamily="18" charset="0"/>
              </a:rPr>
              <a:t>“Fed </a:t>
            </a:r>
            <a:r>
              <a:rPr lang="en-US" altLang="ja-JP" sz="1800" i="1" dirty="0" err="1" smtClean="0">
                <a:solidFill>
                  <a:srgbClr val="0070C0"/>
                </a:solidFill>
                <a:cs typeface="Times New Roman" pitchFamily="18" charset="0"/>
              </a:rPr>
              <a:t>Solution”Risks</a:t>
            </a:r>
            <a:endParaRPr kumimoji="1" lang="ja-JP" altLang="en-US" sz="1800" b="1" dirty="0">
              <a:solidFill>
                <a:schemeClr val="tx1"/>
              </a:solidFill>
              <a:cs typeface="Times New Roman" pitchFamily="18" charset="0"/>
            </a:endParaRPr>
          </a:p>
        </p:txBody>
      </p:sp>
      <p:pic>
        <p:nvPicPr>
          <p:cNvPr id="11" name="Picture 10">
            <a:extLst>
              <a:ext uri="{FF2B5EF4-FFF2-40B4-BE49-F238E27FC236}">
                <a16:creationId xmlns:a16="http://schemas.microsoft.com/office/drawing/2014/main" id="{3BC9E754-8532-11BC-4A79-5D132E2C6B9B}"/>
              </a:ext>
            </a:extLst>
          </p:cNvPr>
          <p:cNvPicPr>
            <a:picLocks noChangeAspect="1"/>
          </p:cNvPicPr>
          <p:nvPr/>
        </p:nvPicPr>
        <p:blipFill>
          <a:blip r:embed="rId3"/>
          <a:stretch>
            <a:fillRect/>
          </a:stretch>
        </p:blipFill>
        <p:spPr>
          <a:xfrm>
            <a:off x="4572001" y="811769"/>
            <a:ext cx="4572000" cy="2747861"/>
          </a:xfrm>
          <a:prstGeom prst="rect">
            <a:avLst/>
          </a:prstGeom>
        </p:spPr>
      </p:pic>
      <p:pic>
        <p:nvPicPr>
          <p:cNvPr id="5" name="Picture 4"/>
          <p:cNvPicPr>
            <a:picLocks noChangeAspect="1"/>
          </p:cNvPicPr>
          <p:nvPr/>
        </p:nvPicPr>
        <p:blipFill>
          <a:blip r:embed="rId4"/>
          <a:stretch>
            <a:fillRect/>
          </a:stretch>
        </p:blipFill>
        <p:spPr>
          <a:xfrm>
            <a:off x="6821360" y="3559630"/>
            <a:ext cx="2322640" cy="2873311"/>
          </a:xfrm>
          <a:prstGeom prst="rect">
            <a:avLst/>
          </a:prstGeom>
        </p:spPr>
      </p:pic>
      <p:pic>
        <p:nvPicPr>
          <p:cNvPr id="4" name="Picture 3"/>
          <p:cNvPicPr>
            <a:picLocks noChangeAspect="1"/>
          </p:cNvPicPr>
          <p:nvPr/>
        </p:nvPicPr>
        <p:blipFill>
          <a:blip r:embed="rId5"/>
          <a:stretch>
            <a:fillRect/>
          </a:stretch>
        </p:blipFill>
        <p:spPr>
          <a:xfrm>
            <a:off x="4572001" y="3615496"/>
            <a:ext cx="2249358" cy="3125872"/>
          </a:xfrm>
          <a:prstGeom prst="rect">
            <a:avLst/>
          </a:prstGeom>
        </p:spPr>
      </p:pic>
      <p:pic>
        <p:nvPicPr>
          <p:cNvPr id="2" name="Picture 1"/>
          <p:cNvPicPr>
            <a:picLocks noChangeAspect="1"/>
          </p:cNvPicPr>
          <p:nvPr/>
        </p:nvPicPr>
        <p:blipFill>
          <a:blip r:embed="rId6"/>
          <a:stretch>
            <a:fillRect/>
          </a:stretch>
        </p:blipFill>
        <p:spPr>
          <a:xfrm>
            <a:off x="17585" y="803031"/>
            <a:ext cx="4554415" cy="5769607"/>
          </a:xfrm>
          <a:prstGeom prst="rect">
            <a:avLst/>
          </a:prstGeom>
        </p:spPr>
      </p:pic>
    </p:spTree>
    <p:extLst>
      <p:ext uri="{BB962C8B-B14F-4D97-AF65-F5344CB8AC3E}">
        <p14:creationId xmlns:p14="http://schemas.microsoft.com/office/powerpoint/2010/main" val="3515721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0276" y="836712"/>
            <a:ext cx="9048219" cy="3672408"/>
          </a:xfrm>
          <a:prstGeom prst="rect">
            <a:avLst/>
          </a:prstGeom>
        </p:spPr>
      </p:pic>
      <p:sp>
        <p:nvSpPr>
          <p:cNvPr id="3" name="タイトル 2"/>
          <p:cNvSpPr>
            <a:spLocks noGrp="1"/>
          </p:cNvSpPr>
          <p:nvPr>
            <p:ph type="title"/>
          </p:nvPr>
        </p:nvSpPr>
        <p:spPr>
          <a:xfrm>
            <a:off x="70276" y="353568"/>
            <a:ext cx="8686800" cy="402336"/>
          </a:xfrm>
        </p:spPr>
        <p:txBody>
          <a:bodyPr>
            <a:noAutofit/>
          </a:bodyPr>
          <a:lstStyle/>
          <a:p>
            <a:r>
              <a:rPr lang="en-US" altLang="ja-JP" sz="1800" dirty="0" smtClean="0">
                <a:solidFill>
                  <a:schemeClr val="tx1"/>
                </a:solidFill>
                <a:cs typeface="Times New Roman" pitchFamily="18" charset="0"/>
              </a:rPr>
              <a:t>5a. China Factor: CNH is Still </a:t>
            </a:r>
            <a:r>
              <a:rPr lang="en-US" altLang="ja-JP" sz="1800" dirty="0">
                <a:solidFill>
                  <a:schemeClr val="tx1"/>
                </a:solidFill>
                <a:cs typeface="Times New Roman" pitchFamily="18" charset="0"/>
              </a:rPr>
              <a:t>Not Out of the </a:t>
            </a:r>
            <a:r>
              <a:rPr lang="en-US" altLang="ja-JP" sz="1800" dirty="0" smtClean="0">
                <a:solidFill>
                  <a:schemeClr val="tx1"/>
                </a:solidFill>
                <a:cs typeface="Times New Roman" pitchFamily="18" charset="0"/>
              </a:rPr>
              <a:t>Woods &amp; A Drag Factor!</a:t>
            </a:r>
            <a:endParaRPr kumimoji="1" lang="ja-JP" altLang="en-US" sz="1800" b="1" dirty="0">
              <a:solidFill>
                <a:schemeClr val="tx1"/>
              </a:solidFill>
              <a:cs typeface="Times New Roman" pitchFamily="18" charset="0"/>
            </a:endParaRPr>
          </a:p>
        </p:txBody>
      </p:sp>
      <p:sp>
        <p:nvSpPr>
          <p:cNvPr id="2" name="Rounded Rectangle 1"/>
          <p:cNvSpPr/>
          <p:nvPr/>
        </p:nvSpPr>
        <p:spPr>
          <a:xfrm>
            <a:off x="467544" y="4582571"/>
            <a:ext cx="8136904" cy="187220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u="sng" dirty="0" smtClean="0">
                <a:solidFill>
                  <a:schemeClr val="tx1"/>
                </a:solidFill>
              </a:rPr>
              <a:t>Update</a:t>
            </a:r>
          </a:p>
          <a:p>
            <a:pPr algn="ctr"/>
            <a:r>
              <a:rPr lang="en-US" sz="1400" dirty="0" smtClean="0">
                <a:solidFill>
                  <a:schemeClr val="tx1"/>
                </a:solidFill>
              </a:rPr>
              <a:t>1.Property stimulus a good start but not the end to on-going </a:t>
            </a:r>
            <a:r>
              <a:rPr lang="en-US" sz="1400" dirty="0" smtClean="0">
                <a:solidFill>
                  <a:schemeClr val="tx1"/>
                </a:solidFill>
              </a:rPr>
              <a:t>problems. </a:t>
            </a:r>
          </a:p>
          <a:p>
            <a:pPr marL="285750" indent="-285750" algn="ctr">
              <a:buFont typeface="Arial" panose="020B0604020202020204" pitchFamily="34" charset="0"/>
              <a:buChar char="•"/>
            </a:pPr>
            <a:r>
              <a:rPr lang="en-US" sz="1400" dirty="0" smtClean="0">
                <a:solidFill>
                  <a:schemeClr val="tx1"/>
                </a:solidFill>
              </a:rPr>
              <a:t> Lower </a:t>
            </a:r>
            <a:r>
              <a:rPr lang="en-US" sz="1400" dirty="0" err="1" smtClean="0">
                <a:solidFill>
                  <a:schemeClr val="tx1"/>
                </a:solidFill>
              </a:rPr>
              <a:t>downpayments</a:t>
            </a:r>
            <a:r>
              <a:rPr lang="en-US" sz="1400" dirty="0" smtClean="0">
                <a:solidFill>
                  <a:schemeClr val="tx1"/>
                </a:solidFill>
              </a:rPr>
              <a:t> and lower mortgage rates.</a:t>
            </a:r>
          </a:p>
          <a:p>
            <a:pPr marL="285750" indent="-285750" algn="ctr">
              <a:buFont typeface="Arial" panose="020B0604020202020204" pitchFamily="34" charset="0"/>
              <a:buChar char="•"/>
            </a:pPr>
            <a:r>
              <a:rPr lang="en-US" sz="1400" dirty="0" smtClean="0">
                <a:solidFill>
                  <a:schemeClr val="tx1"/>
                </a:solidFill>
              </a:rPr>
              <a:t>Relending program (RMB 500b) at 1.75%</a:t>
            </a:r>
          </a:p>
          <a:p>
            <a:pPr marL="285750" indent="-285750" algn="ctr">
              <a:buFont typeface="Arial" panose="020B0604020202020204" pitchFamily="34" charset="0"/>
              <a:buChar char="•"/>
            </a:pPr>
            <a:r>
              <a:rPr lang="en-US" sz="1400" dirty="0" smtClean="0">
                <a:solidFill>
                  <a:schemeClr val="tx1"/>
                </a:solidFill>
              </a:rPr>
              <a:t>Pilot: 30% discount on home purchases, </a:t>
            </a:r>
            <a:r>
              <a:rPr lang="en-US" sz="1400" dirty="0" err="1" smtClean="0">
                <a:solidFill>
                  <a:schemeClr val="tx1"/>
                </a:solidFill>
              </a:rPr>
              <a:t>favourable</a:t>
            </a:r>
            <a:r>
              <a:rPr lang="en-US" sz="1400" dirty="0" smtClean="0">
                <a:solidFill>
                  <a:schemeClr val="tx1"/>
                </a:solidFill>
              </a:rPr>
              <a:t> interest rates between 2.8-3%, 80% loan to asset ratio  and government subsidies </a:t>
            </a:r>
          </a:p>
          <a:p>
            <a:pPr algn="ctr"/>
            <a:r>
              <a:rPr lang="en-US" sz="1400" dirty="0" smtClean="0">
                <a:solidFill>
                  <a:schemeClr val="tx1"/>
                </a:solidFill>
              </a:rPr>
              <a:t>2. Squeeze on net Interest margins, tough price negotiations and weak household sentiments </a:t>
            </a:r>
          </a:p>
          <a:p>
            <a:pPr algn="ctr"/>
            <a:r>
              <a:rPr lang="en-US" sz="1400" dirty="0" smtClean="0">
                <a:solidFill>
                  <a:schemeClr val="tx1"/>
                </a:solidFill>
              </a:rPr>
              <a:t>3. </a:t>
            </a:r>
            <a:r>
              <a:rPr lang="en-US" sz="1400" dirty="0">
                <a:solidFill>
                  <a:schemeClr val="tx1"/>
                </a:solidFill>
              </a:rPr>
              <a:t>~</a:t>
            </a:r>
            <a:r>
              <a:rPr lang="en-US" sz="1400" dirty="0" smtClean="0">
                <a:solidFill>
                  <a:schemeClr val="tx1"/>
                </a:solidFill>
              </a:rPr>
              <a:t>31% YTD decline in home sales </a:t>
            </a:r>
            <a:r>
              <a:rPr lang="en-US" sz="1400" dirty="0" smtClean="0">
                <a:solidFill>
                  <a:schemeClr val="tx1"/>
                </a:solidFill>
              </a:rPr>
              <a:t> </a:t>
            </a:r>
          </a:p>
        </p:txBody>
      </p:sp>
    </p:spTree>
    <p:extLst>
      <p:ext uri="{BB962C8B-B14F-4D97-AF65-F5344CB8AC3E}">
        <p14:creationId xmlns:p14="http://schemas.microsoft.com/office/powerpoint/2010/main" val="57641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0276" y="353568"/>
            <a:ext cx="8686800" cy="402336"/>
          </a:xfrm>
        </p:spPr>
        <p:txBody>
          <a:bodyPr>
            <a:noAutofit/>
          </a:bodyPr>
          <a:lstStyle/>
          <a:p>
            <a:r>
              <a:rPr lang="en-US" altLang="ja-JP" sz="1800" dirty="0" smtClean="0">
                <a:solidFill>
                  <a:schemeClr val="tx1"/>
                </a:solidFill>
                <a:cs typeface="Times New Roman" pitchFamily="18" charset="0"/>
              </a:rPr>
              <a:t>5b China Factor: </a:t>
            </a:r>
            <a:r>
              <a:rPr lang="en-US" altLang="ja-JP" sz="1800" dirty="0" err="1" smtClean="0">
                <a:solidFill>
                  <a:schemeClr val="tx1"/>
                </a:solidFill>
                <a:cs typeface="Times New Roman" pitchFamily="18" charset="0"/>
              </a:rPr>
              <a:t>PBoC</a:t>
            </a:r>
            <a:r>
              <a:rPr lang="en-US" altLang="ja-JP" sz="1800" dirty="0" smtClean="0">
                <a:solidFill>
                  <a:schemeClr val="tx1"/>
                </a:solidFill>
                <a:cs typeface="Times New Roman" pitchFamily="18" charset="0"/>
              </a:rPr>
              <a:t> Pressures – </a:t>
            </a:r>
            <a:r>
              <a:rPr lang="en-US" altLang="ja-JP" sz="1800" i="1" dirty="0" smtClean="0">
                <a:solidFill>
                  <a:srgbClr val="00B0F0"/>
                </a:solidFill>
                <a:cs typeface="Times New Roman" pitchFamily="18" charset="0"/>
              </a:rPr>
              <a:t>Respect, Not Trust</a:t>
            </a:r>
            <a:endParaRPr kumimoji="1" lang="ja-JP" altLang="en-US" sz="1800" b="1" i="1" dirty="0">
              <a:solidFill>
                <a:srgbClr val="00B0F0"/>
              </a:solidFill>
              <a:cs typeface="Times New Roman" pitchFamily="18" charset="0"/>
            </a:endParaRPr>
          </a:p>
        </p:txBody>
      </p:sp>
      <p:pic>
        <p:nvPicPr>
          <p:cNvPr id="2" name="Picture 1"/>
          <p:cNvPicPr>
            <a:picLocks noChangeAspect="1"/>
          </p:cNvPicPr>
          <p:nvPr/>
        </p:nvPicPr>
        <p:blipFill>
          <a:blip r:embed="rId3"/>
          <a:stretch>
            <a:fillRect/>
          </a:stretch>
        </p:blipFill>
        <p:spPr>
          <a:xfrm>
            <a:off x="70275" y="836713"/>
            <a:ext cx="9038229" cy="5760640"/>
          </a:xfrm>
          <a:prstGeom prst="rect">
            <a:avLst/>
          </a:prstGeom>
        </p:spPr>
      </p:pic>
    </p:spTree>
    <p:extLst>
      <p:ext uri="{BB962C8B-B14F-4D97-AF65-F5344CB8AC3E}">
        <p14:creationId xmlns:p14="http://schemas.microsoft.com/office/powerpoint/2010/main" val="3399561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0276" y="353568"/>
            <a:ext cx="8686800" cy="402336"/>
          </a:xfrm>
        </p:spPr>
        <p:txBody>
          <a:bodyPr>
            <a:noAutofit/>
          </a:bodyPr>
          <a:lstStyle/>
          <a:p>
            <a:r>
              <a:rPr lang="en-US" altLang="ja-JP" sz="1800" dirty="0" smtClean="0">
                <a:solidFill>
                  <a:schemeClr val="tx1"/>
                </a:solidFill>
                <a:cs typeface="Times New Roman" pitchFamily="18" charset="0"/>
              </a:rPr>
              <a:t>5b. China Factor: Disproportionate  Pressures a Reflection of China-specific Risk (Spill-over)</a:t>
            </a:r>
            <a:endParaRPr kumimoji="1" lang="ja-JP" altLang="en-US" sz="1800" b="1" dirty="0">
              <a:solidFill>
                <a:schemeClr val="tx1"/>
              </a:solidFill>
              <a:cs typeface="Times New Roman" pitchFamily="18" charset="0"/>
            </a:endParaRPr>
          </a:p>
        </p:txBody>
      </p:sp>
      <p:pic>
        <p:nvPicPr>
          <p:cNvPr id="4" name="Picture 3"/>
          <p:cNvPicPr>
            <a:picLocks noChangeAspect="1"/>
          </p:cNvPicPr>
          <p:nvPr/>
        </p:nvPicPr>
        <p:blipFill>
          <a:blip r:embed="rId3"/>
          <a:stretch>
            <a:fillRect/>
          </a:stretch>
        </p:blipFill>
        <p:spPr>
          <a:xfrm>
            <a:off x="0" y="836712"/>
            <a:ext cx="9036496" cy="5616624"/>
          </a:xfrm>
          <a:prstGeom prst="rect">
            <a:avLst/>
          </a:prstGeom>
        </p:spPr>
      </p:pic>
      <p:pic>
        <p:nvPicPr>
          <p:cNvPr id="7" name="Picture 6"/>
          <p:cNvPicPr>
            <a:picLocks noChangeAspect="1"/>
          </p:cNvPicPr>
          <p:nvPr/>
        </p:nvPicPr>
        <p:blipFill>
          <a:blip r:embed="rId4"/>
          <a:stretch>
            <a:fillRect/>
          </a:stretch>
        </p:blipFill>
        <p:spPr>
          <a:xfrm>
            <a:off x="1" y="836712"/>
            <a:ext cx="4577938" cy="5760640"/>
          </a:xfrm>
          <a:prstGeom prst="rect">
            <a:avLst/>
          </a:prstGeom>
        </p:spPr>
      </p:pic>
    </p:spTree>
    <p:extLst>
      <p:ext uri="{BB962C8B-B14F-4D97-AF65-F5344CB8AC3E}">
        <p14:creationId xmlns:p14="http://schemas.microsoft.com/office/powerpoint/2010/main" val="3113145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0276" y="353568"/>
            <a:ext cx="8686800" cy="402336"/>
          </a:xfrm>
        </p:spPr>
        <p:txBody>
          <a:bodyPr>
            <a:noAutofit/>
          </a:bodyPr>
          <a:lstStyle/>
          <a:p>
            <a:r>
              <a:rPr lang="en-US" altLang="ja-JP" sz="1800" dirty="0" smtClean="0">
                <a:solidFill>
                  <a:schemeClr val="tx1"/>
                </a:solidFill>
                <a:cs typeface="Times New Roman" pitchFamily="18" charset="0"/>
              </a:rPr>
              <a:t>5c. China Factor: Disproportionate  Pressures a Reflection of China-specific Risk (Spill-over)</a:t>
            </a:r>
            <a:endParaRPr kumimoji="1" lang="ja-JP" altLang="en-US" sz="1800" b="1" dirty="0">
              <a:solidFill>
                <a:schemeClr val="tx1"/>
              </a:solidFill>
              <a:cs typeface="Times New Roman" pitchFamily="18" charset="0"/>
            </a:endParaRPr>
          </a:p>
        </p:txBody>
      </p:sp>
      <p:pic>
        <p:nvPicPr>
          <p:cNvPr id="2" name="Picture 1"/>
          <p:cNvPicPr>
            <a:picLocks noChangeAspect="1"/>
          </p:cNvPicPr>
          <p:nvPr/>
        </p:nvPicPr>
        <p:blipFill>
          <a:blip r:embed="rId3"/>
          <a:stretch>
            <a:fillRect/>
          </a:stretch>
        </p:blipFill>
        <p:spPr>
          <a:xfrm>
            <a:off x="35169" y="908720"/>
            <a:ext cx="9097108" cy="5674718"/>
          </a:xfrm>
          <a:prstGeom prst="rect">
            <a:avLst/>
          </a:prstGeom>
        </p:spPr>
      </p:pic>
    </p:spTree>
    <p:extLst>
      <p:ext uri="{BB962C8B-B14F-4D97-AF65-F5344CB8AC3E}">
        <p14:creationId xmlns:p14="http://schemas.microsoft.com/office/powerpoint/2010/main" val="2946650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98346" y="2996952"/>
            <a:ext cx="5607777" cy="757370"/>
          </a:xfrm>
        </p:spPr>
        <p:txBody>
          <a:bodyPr>
            <a:noAutofit/>
          </a:bodyPr>
          <a:lstStyle/>
          <a:p>
            <a:r>
              <a:rPr lang="en-US" sz="2400" b="1" i="1" smtClean="0">
                <a:solidFill>
                  <a:schemeClr val="tx2">
                    <a:lumMod val="60000"/>
                    <a:lumOff val="40000"/>
                  </a:schemeClr>
                </a:solidFill>
                <a:latin typeface="Book Antiqua" panose="02040602050305030304" pitchFamily="18" charset="0"/>
              </a:rPr>
              <a:t>EM-Asia</a:t>
            </a:r>
            <a:endParaRPr lang="en-US" sz="1400" dirty="0">
              <a:solidFill>
                <a:schemeClr val="accent6">
                  <a:lumMod val="75000"/>
                </a:schemeClr>
              </a:solidFill>
              <a:latin typeface="Book Antiqua" panose="02040602050305030304" pitchFamily="18" charset="0"/>
            </a:endParaRPr>
          </a:p>
        </p:txBody>
      </p:sp>
      <p:sp>
        <p:nvSpPr>
          <p:cNvPr id="11" name="Subtitle 10"/>
          <p:cNvSpPr>
            <a:spLocks noGrp="1"/>
          </p:cNvSpPr>
          <p:nvPr>
            <p:ph type="subTitle" idx="1"/>
          </p:nvPr>
        </p:nvSpPr>
        <p:spPr>
          <a:xfrm>
            <a:off x="5580112" y="6068649"/>
            <a:ext cx="1556927" cy="253314"/>
          </a:xfrm>
        </p:spPr>
        <p:txBody>
          <a:bodyPr>
            <a:noAutofit/>
          </a:bodyPr>
          <a:lstStyle/>
          <a:p>
            <a:r>
              <a:rPr lang="en-US" sz="900" b="0" dirty="0" smtClean="0"/>
              <a:t>June </a:t>
            </a:r>
            <a:r>
              <a:rPr lang="en-US" sz="900" b="0" dirty="0"/>
              <a:t>2024</a:t>
            </a:r>
          </a:p>
        </p:txBody>
      </p:sp>
      <p:sp>
        <p:nvSpPr>
          <p:cNvPr id="9" name="Text Box 22"/>
          <p:cNvSpPr txBox="1">
            <a:spLocks noChangeArrowheads="1"/>
          </p:cNvSpPr>
          <p:nvPr/>
        </p:nvSpPr>
        <p:spPr bwMode="auto">
          <a:xfrm>
            <a:off x="507077" y="6165304"/>
            <a:ext cx="1335881" cy="246682"/>
          </a:xfrm>
          <a:prstGeom prst="rect">
            <a:avLst/>
          </a:prstGeom>
          <a:noFill/>
          <a:ln w="9525" algn="ctr">
            <a:noFill/>
            <a:miter lim="800000"/>
            <a:headEnd/>
            <a:tailEnd/>
          </a:ln>
        </p:spPr>
        <p:txBody>
          <a:bodyPr wrap="square" tIns="81000" bIns="81000">
            <a:spAutoFit/>
          </a:bodyPr>
          <a:lstStyle/>
          <a:p>
            <a:pPr>
              <a:lnSpc>
                <a:spcPct val="90000"/>
              </a:lnSpc>
              <a:spcBef>
                <a:spcPct val="50000"/>
              </a:spcBef>
            </a:pPr>
            <a:r>
              <a:rPr lang="en-US" sz="600" dirty="0">
                <a:latin typeface="Times New Roman" pitchFamily="18" charset="0"/>
                <a:cs typeface="Times New Roman" pitchFamily="18" charset="0"/>
              </a:rPr>
              <a:t>Photo Credits: Vector Stock</a:t>
            </a:r>
          </a:p>
        </p:txBody>
      </p:sp>
    </p:spTree>
    <p:extLst>
      <p:ext uri="{BB962C8B-B14F-4D97-AF65-F5344CB8AC3E}">
        <p14:creationId xmlns:p14="http://schemas.microsoft.com/office/powerpoint/2010/main" val="22882847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SG" dirty="0"/>
          </a:p>
        </p:txBody>
      </p:sp>
      <p:sp>
        <p:nvSpPr>
          <p:cNvPr id="21" name="TextBox 20"/>
          <p:cNvSpPr txBox="1"/>
          <p:nvPr/>
        </p:nvSpPr>
        <p:spPr>
          <a:xfrm>
            <a:off x="320793" y="980728"/>
            <a:ext cx="8500990" cy="1384995"/>
          </a:xfrm>
          <a:prstGeom prst="rect">
            <a:avLst/>
          </a:prstGeom>
          <a:noFill/>
          <a:ln>
            <a:noFill/>
          </a:ln>
        </p:spPr>
        <p:txBody>
          <a:bodyPr wrap="square" rtlCol="0">
            <a:spAutoFit/>
          </a:bodyPr>
          <a:lstStyle/>
          <a:p>
            <a:pPr marL="285750" indent="-285750">
              <a:buFont typeface="Arial" panose="020B0604020202020204" pitchFamily="34" charset="0"/>
              <a:buChar char="•"/>
            </a:pPr>
            <a:r>
              <a:rPr lang="en-US" sz="1400" dirty="0" smtClean="0"/>
              <a:t>ASEAN Focus: Re-examining How ASEAN Stocks Up Goods-Services Cycle – Between Exhaustion &amp; Exploitation</a:t>
            </a:r>
          </a:p>
          <a:p>
            <a:pPr marL="742950" lvl="1" indent="-285750">
              <a:buFont typeface="Arial" panose="020B0604020202020204" pitchFamily="34" charset="0"/>
              <a:buChar char="•"/>
            </a:pPr>
            <a:r>
              <a:rPr lang="en-US" sz="1400" dirty="0"/>
              <a:t>The Goods Upturn: Semi-Conductors the Bellwether for Exploiting a More Distinct and Defined Upturn? </a:t>
            </a:r>
            <a:endParaRPr lang="en-US" sz="1400" dirty="0" smtClean="0"/>
          </a:p>
          <a:p>
            <a:pPr marL="742950" lvl="1" indent="-285750">
              <a:buFont typeface="Arial" panose="020B0604020202020204" pitchFamily="34" charset="0"/>
              <a:buChar char="•"/>
            </a:pPr>
            <a:r>
              <a:rPr lang="en-US" sz="1400" dirty="0" smtClean="0"/>
              <a:t>The Tourism Boost: Hitting Exhaustion with the Low-Hanging Big Gains?</a:t>
            </a:r>
          </a:p>
          <a:p>
            <a:pPr marL="742950" lvl="1" indent="-285750">
              <a:buFont typeface="Arial" panose="020B0604020202020204" pitchFamily="34" charset="0"/>
              <a:buChar char="•"/>
            </a:pPr>
            <a:r>
              <a:rPr lang="en-US" sz="1400" dirty="0" smtClean="0"/>
              <a:t>How ASEAN’s Fiscal Shifts Impact</a:t>
            </a:r>
          </a:p>
        </p:txBody>
      </p:sp>
    </p:spTree>
    <p:extLst>
      <p:ext uri="{BB962C8B-B14F-4D97-AF65-F5344CB8AC3E}">
        <p14:creationId xmlns:p14="http://schemas.microsoft.com/office/powerpoint/2010/main" val="2883487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&amp; Services Balance: Past vs Present </a:t>
            </a:r>
            <a:endParaRPr lang="en-SG" dirty="0"/>
          </a:p>
        </p:txBody>
      </p:sp>
      <p:pic>
        <p:nvPicPr>
          <p:cNvPr id="4" name="Picture 3"/>
          <p:cNvPicPr>
            <a:picLocks noChangeAspect="1"/>
          </p:cNvPicPr>
          <p:nvPr/>
        </p:nvPicPr>
        <p:blipFill>
          <a:blip r:embed="rId3"/>
          <a:stretch>
            <a:fillRect/>
          </a:stretch>
        </p:blipFill>
        <p:spPr>
          <a:xfrm>
            <a:off x="420452" y="917171"/>
            <a:ext cx="8363712" cy="2948940"/>
          </a:xfrm>
          <a:prstGeom prst="rect">
            <a:avLst/>
          </a:prstGeom>
        </p:spPr>
      </p:pic>
      <p:pic>
        <p:nvPicPr>
          <p:cNvPr id="5" name="Picture 4"/>
          <p:cNvPicPr>
            <a:picLocks noChangeAspect="1"/>
          </p:cNvPicPr>
          <p:nvPr/>
        </p:nvPicPr>
        <p:blipFill>
          <a:blip r:embed="rId4"/>
          <a:stretch>
            <a:fillRect/>
          </a:stretch>
        </p:blipFill>
        <p:spPr>
          <a:xfrm>
            <a:off x="467470" y="3717032"/>
            <a:ext cx="8677656" cy="2948940"/>
          </a:xfrm>
          <a:prstGeom prst="rect">
            <a:avLst/>
          </a:prstGeom>
        </p:spPr>
      </p:pic>
    </p:spTree>
    <p:extLst>
      <p:ext uri="{BB962C8B-B14F-4D97-AF65-F5344CB8AC3E}">
        <p14:creationId xmlns:p14="http://schemas.microsoft.com/office/powerpoint/2010/main" val="1815586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0000FF"/>
                </a:solidFill>
              </a:rPr>
              <a:t>The Fed’s “Type-2” Error Risks </a:t>
            </a:r>
            <a:r>
              <a:rPr lang="en-US" sz="1800" dirty="0">
                <a:solidFill>
                  <a:srgbClr val="0000FF"/>
                </a:solidFill>
              </a:rPr>
              <a:t>–</a:t>
            </a:r>
            <a:r>
              <a:rPr lang="en-US" sz="1800" dirty="0">
                <a:solidFill>
                  <a:schemeClr val="tx1"/>
                </a:solidFill>
              </a:rPr>
              <a:t> </a:t>
            </a:r>
            <a:r>
              <a:rPr lang="en-US" sz="1800" i="1" dirty="0" smtClean="0">
                <a:solidFill>
                  <a:srgbClr val="0070C0"/>
                </a:solidFill>
              </a:rPr>
              <a:t>Baggage from “Transitory” Risks “Too High for too Long”</a:t>
            </a:r>
            <a:endParaRPr lang="en-US" sz="1800" i="1" dirty="0">
              <a:solidFill>
                <a:srgbClr val="0070C0"/>
              </a:solidFill>
            </a:endParaRPr>
          </a:p>
        </p:txBody>
      </p:sp>
      <p:sp>
        <p:nvSpPr>
          <p:cNvPr id="6" name="正方形/長方形 20">
            <a:extLst>
              <a:ext uri="{FF2B5EF4-FFF2-40B4-BE49-F238E27FC236}">
                <a16:creationId xmlns:a16="http://schemas.microsoft.com/office/drawing/2014/main" id="{C0ADA60D-075E-F72F-B0BA-13D82892FE2E}"/>
              </a:ext>
            </a:extLst>
          </p:cNvPr>
          <p:cNvSpPr>
            <a:spLocks noChangeArrowheads="1"/>
          </p:cNvSpPr>
          <p:nvPr/>
        </p:nvSpPr>
        <p:spPr bwMode="auto">
          <a:xfrm>
            <a:off x="107504" y="3488793"/>
            <a:ext cx="7269497" cy="3024336"/>
          </a:xfrm>
          <a:prstGeom prst="rect">
            <a:avLst/>
          </a:prstGeom>
          <a:solidFill>
            <a:schemeClr val="bg1">
              <a:lumMod val="95000"/>
            </a:schemeClr>
          </a:solidFill>
          <a:ln w="9525" algn="ctr">
            <a:noFill/>
            <a:prstDash val="sysDot"/>
            <a:round/>
            <a:headEnd/>
            <a:tailEnd/>
          </a:ln>
        </p:spPr>
        <p:txBody>
          <a:bodyPr lIns="0" tIns="108000" rIns="108000" bIns="0"/>
          <a:lstStyle>
            <a:lvl1pPr marL="285750" indent="-285750" eaLnBrk="0" hangingPunct="0">
              <a:defRPr kumimoji="1" sz="1400" b="1">
                <a:solidFill>
                  <a:srgbClr val="FC0019"/>
                </a:solidFill>
                <a:latin typeface="ＭＳ Ｐゴシック" pitchFamily="34" charset="-128"/>
                <a:ea typeface="ＭＳ Ｐゴシック" pitchFamily="34" charset="-128"/>
              </a:defRPr>
            </a:lvl1pPr>
            <a:lvl2pPr marL="742950" indent="-285750" eaLnBrk="0" hangingPunct="0">
              <a:defRPr kumimoji="1" sz="1400" b="1">
                <a:solidFill>
                  <a:srgbClr val="FC0019"/>
                </a:solidFill>
                <a:latin typeface="ＭＳ Ｐゴシック" pitchFamily="34" charset="-128"/>
                <a:ea typeface="ＭＳ Ｐゴシック" pitchFamily="34" charset="-128"/>
              </a:defRPr>
            </a:lvl2pPr>
            <a:lvl3pPr marL="1143000" indent="-228600" eaLnBrk="0" hangingPunct="0">
              <a:defRPr kumimoji="1" sz="1400" b="1">
                <a:solidFill>
                  <a:srgbClr val="FC0019"/>
                </a:solidFill>
                <a:latin typeface="ＭＳ Ｐゴシック" pitchFamily="34" charset="-128"/>
                <a:ea typeface="ＭＳ Ｐゴシック" pitchFamily="34" charset="-128"/>
              </a:defRPr>
            </a:lvl3pPr>
            <a:lvl4pPr marL="1600200" indent="-228600" eaLnBrk="0" hangingPunct="0">
              <a:defRPr kumimoji="1" sz="1400" b="1">
                <a:solidFill>
                  <a:srgbClr val="FC0019"/>
                </a:solidFill>
                <a:latin typeface="ＭＳ Ｐゴシック" pitchFamily="34" charset="-128"/>
                <a:ea typeface="ＭＳ Ｐゴシック" pitchFamily="34" charset="-128"/>
              </a:defRPr>
            </a:lvl4pPr>
            <a:lvl5pPr marL="2057400" indent="-228600" eaLnBrk="0" hangingPunct="0">
              <a:defRPr kumimoji="1" sz="1400" b="1">
                <a:solidFill>
                  <a:srgbClr val="FC0019"/>
                </a:solidFill>
                <a:latin typeface="ＭＳ Ｐゴシック" pitchFamily="34" charset="-128"/>
                <a:ea typeface="ＭＳ Ｐゴシック" pitchFamily="34" charset="-128"/>
              </a:defRPr>
            </a:lvl5pPr>
            <a:lvl6pPr marL="25146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6pPr>
            <a:lvl7pPr marL="29718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7pPr>
            <a:lvl8pPr marL="34290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8pPr>
            <a:lvl9pPr marL="38862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9pPr>
          </a:lstStyle>
          <a:p>
            <a:pPr marL="0" lvl="0" indent="0" algn="just">
              <a:lnSpc>
                <a:spcPts val="1500"/>
              </a:lnSpc>
              <a:spcAft>
                <a:spcPts val="0"/>
              </a:spcAft>
            </a:pPr>
            <a:r>
              <a:rPr lang="en-US" sz="1100" u="sng"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“Too High  for </a:t>
            </a:r>
            <a:r>
              <a:rPr lang="en-US" sz="1100"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a:t>
            </a:r>
            <a:r>
              <a:rPr lang="en-US" sz="1100" u="sng"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oo </a:t>
            </a:r>
            <a:r>
              <a:rPr lang="en-US" sz="1100"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L</a:t>
            </a:r>
            <a:r>
              <a:rPr lang="en-US" sz="1100" u="sng"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ong” Risks Defer but Don’t Diminish Fed Rate Cuts</a:t>
            </a:r>
            <a:r>
              <a:rPr lang="en-US" sz="110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endParaRPr lang="en-US" sz="11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lvl="0" algn="just">
              <a:lnSpc>
                <a:spcPts val="1500"/>
              </a:lnSpc>
              <a:spcAft>
                <a:spcPts val="0"/>
              </a:spcAft>
              <a:buFont typeface="Arial" panose="020B0604020202020204" pitchFamily="34" charset="0"/>
              <a:buChar char="•"/>
            </a:pP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The quirks of post-pandemic durability in demand defer Fed rate cuts vis-à-vis past Fed cycles.</a:t>
            </a:r>
            <a:endParaRPr lang="en-US" sz="12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lvl="0" algn="just">
              <a:lnSpc>
                <a:spcPts val="1500"/>
              </a:lnSpc>
              <a:spcAft>
                <a:spcPts val="0"/>
              </a:spcAft>
              <a:buFont typeface="Arial" panose="020B0604020202020204" pitchFamily="34" charset="0"/>
              <a:buChar char="•"/>
            </a:pP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But ‘Type-2’ error (from overcompensating for “transitory”) of “too high, for too long” are accentuated now </a:t>
            </a:r>
            <a:endParaRPr lang="en-US" sz="12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lvl="0" algn="just">
              <a:lnSpc>
                <a:spcPts val="1500"/>
              </a:lnSpc>
              <a:spcAft>
                <a:spcPts val="0"/>
              </a:spcAft>
              <a:buFont typeface="Arial" panose="020B0604020202020204" pitchFamily="34" charset="0"/>
              <a:buChar char="•"/>
            </a:pP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Which accentuates the risks of having to catch-down more hurriedly with belated rate cuts.</a:t>
            </a:r>
          </a:p>
          <a:p>
            <a:pPr marL="0" indent="0" algn="just">
              <a:lnSpc>
                <a:spcPts val="1500"/>
              </a:lnSpc>
            </a:pPr>
            <a:r>
              <a:rPr lang="en-US" sz="1100" u="sng"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“2024 Runway Curtailed, but 2 Cuts Likely …</a:t>
            </a:r>
            <a:endParaRPr lang="en-US" sz="1100"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lvl="0" algn="just">
              <a:lnSpc>
                <a:spcPts val="1500"/>
              </a:lnSpc>
              <a:spcAft>
                <a:spcPts val="0"/>
              </a:spcAft>
              <a:buFont typeface="Arial" panose="020B0604020202020204" pitchFamily="34" charset="0"/>
              <a:buChar char="•"/>
            </a:pP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Barring a crisis (</a:t>
            </a:r>
            <a:r>
              <a:rPr lang="en-US" sz="1200" b="0" u="sng"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not</a:t>
            </a: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our base case), rate cut run-way for 2024 is constrained by data-watching and elections.</a:t>
            </a:r>
            <a:endParaRPr lang="en-US" sz="12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lvl="0" algn="just">
              <a:lnSpc>
                <a:spcPts val="1500"/>
              </a:lnSpc>
              <a:spcAft>
                <a:spcPts val="0"/>
              </a:spcAft>
              <a:buFont typeface="Arial" panose="020B0604020202020204" pitchFamily="34" charset="0"/>
              <a:buChar char="•"/>
            </a:pP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July FOMC virtually ruled out. September, November and December are “live”.</a:t>
            </a:r>
            <a:endParaRPr lang="en-US" sz="12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lvl="0" algn="just">
              <a:lnSpc>
                <a:spcPts val="1500"/>
              </a:lnSpc>
              <a:spcAft>
                <a:spcPts val="0"/>
              </a:spcAft>
              <a:buFont typeface="Arial" panose="020B0604020202020204" pitchFamily="34" charset="0"/>
              <a:buChar char="•"/>
            </a:pP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50-75 bps of rate cuts still on the table, with 50bp being most likely.</a:t>
            </a:r>
          </a:p>
          <a:p>
            <a:pPr marL="0" indent="0" algn="just">
              <a:lnSpc>
                <a:spcPts val="1500"/>
              </a:lnSpc>
            </a:pPr>
            <a:r>
              <a:rPr lang="en-US" sz="1100" u="sng"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Rate Cuts to Gather Pace in H1 2025</a:t>
            </a:r>
            <a:endParaRPr lang="en-US" sz="1100"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lvl="0" algn="just">
              <a:lnSpc>
                <a:spcPts val="1500"/>
              </a:lnSpc>
              <a:spcAft>
                <a:spcPts val="0"/>
              </a:spcAft>
              <a:buFont typeface="Arial" panose="020B0604020202020204" pitchFamily="34" charset="0"/>
              <a:buChar char="•"/>
            </a:pP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Sharper </a:t>
            </a:r>
            <a:r>
              <a:rPr lang="en-US" sz="12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demand softening </a:t>
            </a: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alongside rapid slowdown set to diminish wage-price spiral risks. </a:t>
            </a:r>
          </a:p>
          <a:p>
            <a:pPr lvl="0" algn="just">
              <a:lnSpc>
                <a:spcPts val="1500"/>
              </a:lnSpc>
              <a:spcAft>
                <a:spcPts val="0"/>
              </a:spcAft>
              <a:buFont typeface="Arial" panose="020B0604020202020204" pitchFamily="34" charset="0"/>
              <a:buChar char="•"/>
            </a:pPr>
            <a:r>
              <a:rPr lang="en-US" sz="12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a:t>
            </a: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onsequently, Fed rate cuts will gather pace in H1 2025 so as to alleviate acute policy restriction.</a:t>
            </a:r>
            <a:endParaRPr lang="en-US" sz="12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lvl="0" algn="just">
              <a:lnSpc>
                <a:spcPts val="1500"/>
              </a:lnSpc>
              <a:spcAft>
                <a:spcPts val="0"/>
              </a:spcAft>
              <a:buFont typeface="Arial" panose="020B0604020202020204" pitchFamily="34" charset="0"/>
              <a:buChar char="•"/>
            </a:pP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Up to 200bp of rate cuts by mid-2025 is not as outlandish. Fact is, 3.25-3.50% is likely still restrictive.</a:t>
            </a:r>
          </a:p>
          <a:p>
            <a:pPr marL="0" indent="0" algn="just">
              <a:lnSpc>
                <a:spcPts val="1500"/>
              </a:lnSpc>
            </a:pPr>
            <a:r>
              <a:rPr lang="en-US" sz="1100" u="sng"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Consumer Slowdown, Not Crisis</a:t>
            </a:r>
            <a:endParaRPr lang="en-US" sz="1100"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algn="just">
              <a:lnSpc>
                <a:spcPts val="1500"/>
              </a:lnSpc>
              <a:buFont typeface="Arial" panose="020B0604020202020204" pitchFamily="34" charset="0"/>
              <a:buChar char="•"/>
            </a:pP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Brisker cuts are premised on sharper consumption slowdown amid tightening cash-flows </a:t>
            </a: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 Not so soft landing</a:t>
            </a:r>
          </a:p>
          <a:p>
            <a:pPr algn="just">
              <a:lnSpc>
                <a:spcPts val="1500"/>
              </a:lnSpc>
              <a:buFont typeface="Arial" panose="020B0604020202020204" pitchFamily="34" charset="0"/>
              <a:buChar char="•"/>
            </a:pP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And not a crisis from a</a:t>
            </a: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balance sheet shock – for which far deeper and larger rate slashing will be required.</a:t>
            </a:r>
            <a:endParaRPr lang="en-SG" sz="12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a:p>
            <a:pPr algn="just">
              <a:lnSpc>
                <a:spcPts val="1500"/>
              </a:lnSpc>
              <a:buFont typeface="Arial" panose="020B0604020202020204" pitchFamily="34" charset="0"/>
              <a:buChar char="•"/>
            </a:pPr>
            <a:endParaRPr lang="en-SG" sz="1200" b="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0" y="836712"/>
            <a:ext cx="9108504" cy="2664296"/>
          </a:xfrm>
          <a:prstGeom prst="rect">
            <a:avLst/>
          </a:prstGeom>
        </p:spPr>
      </p:pic>
      <p:sp>
        <p:nvSpPr>
          <p:cNvPr id="3" name="Rounded Rectangle 2"/>
          <p:cNvSpPr/>
          <p:nvPr/>
        </p:nvSpPr>
        <p:spPr>
          <a:xfrm>
            <a:off x="7491127" y="3717032"/>
            <a:ext cx="1617377" cy="2448272"/>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rgbClr val="FF0000"/>
                </a:solidFill>
              </a:rPr>
              <a:t> </a:t>
            </a:r>
            <a:r>
              <a:rPr lang="en-US" sz="1000" b="1" dirty="0" smtClean="0">
                <a:solidFill>
                  <a:srgbClr val="FF0000"/>
                </a:solidFill>
              </a:rPr>
              <a:t>Type 1 Error: person </a:t>
            </a:r>
            <a:r>
              <a:rPr lang="en-US" sz="1000" b="1" dirty="0">
                <a:solidFill>
                  <a:srgbClr val="FF0000"/>
                </a:solidFill>
              </a:rPr>
              <a:t>may see the bear when there is none (raising a false alarm) where </a:t>
            </a:r>
            <a:r>
              <a:rPr lang="en-US" sz="1000" b="1" dirty="0" smtClean="0">
                <a:solidFill>
                  <a:srgbClr val="FF0000"/>
                </a:solidFill>
              </a:rPr>
              <a:t>:</a:t>
            </a:r>
          </a:p>
          <a:p>
            <a:pPr algn="ctr"/>
            <a:r>
              <a:rPr lang="en-US" sz="1000" b="1" dirty="0" smtClean="0">
                <a:solidFill>
                  <a:srgbClr val="FF0000"/>
                </a:solidFill>
              </a:rPr>
              <a:t> </a:t>
            </a:r>
            <a:r>
              <a:rPr lang="en-US" sz="1000" b="1" dirty="0">
                <a:solidFill>
                  <a:srgbClr val="FF0000"/>
                </a:solidFill>
              </a:rPr>
              <a:t>“There is no bear</a:t>
            </a:r>
            <a:r>
              <a:rPr lang="en-US" sz="1000" b="1" dirty="0" smtClean="0">
                <a:solidFill>
                  <a:srgbClr val="FF0000"/>
                </a:solidFill>
              </a:rPr>
              <a:t>”.</a:t>
            </a:r>
          </a:p>
          <a:p>
            <a:pPr algn="ctr"/>
            <a:endParaRPr lang="en-US" sz="1000" b="1" dirty="0" smtClean="0">
              <a:solidFill>
                <a:srgbClr val="FF0000"/>
              </a:solidFill>
            </a:endParaRPr>
          </a:p>
          <a:p>
            <a:pPr algn="ctr"/>
            <a:r>
              <a:rPr lang="en-US" sz="1000" b="1" dirty="0">
                <a:solidFill>
                  <a:srgbClr val="FF0000"/>
                </a:solidFill>
              </a:rPr>
              <a:t>Type </a:t>
            </a:r>
            <a:r>
              <a:rPr lang="en-US" sz="1000" b="1" dirty="0" smtClean="0">
                <a:solidFill>
                  <a:srgbClr val="FF0000"/>
                </a:solidFill>
              </a:rPr>
              <a:t>2 Error: A person </a:t>
            </a:r>
            <a:r>
              <a:rPr lang="en-US" sz="1000" b="1" dirty="0">
                <a:solidFill>
                  <a:srgbClr val="FF0000"/>
                </a:solidFill>
              </a:rPr>
              <a:t>may miss discovering the bear when in fact a bear is present (hence fails in raising the alarm)</a:t>
            </a:r>
            <a:endParaRPr lang="en-SG" sz="1000" b="1" dirty="0">
              <a:solidFill>
                <a:srgbClr val="FF0000"/>
              </a:solidFill>
            </a:endParaRPr>
          </a:p>
        </p:txBody>
      </p:sp>
    </p:spTree>
    <p:extLst>
      <p:ext uri="{BB962C8B-B14F-4D97-AF65-F5344CB8AC3E}">
        <p14:creationId xmlns:p14="http://schemas.microsoft.com/office/powerpoint/2010/main" val="3348845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 </a:t>
            </a:r>
            <a:r>
              <a:rPr lang="en-US" dirty="0" err="1" smtClean="0"/>
              <a:t>Broadbased</a:t>
            </a:r>
            <a:r>
              <a:rPr lang="en-US" dirty="0" smtClean="0"/>
              <a:t> or Peculiar Drivers? </a:t>
            </a:r>
            <a:endParaRPr lang="en-SG" dirty="0"/>
          </a:p>
        </p:txBody>
      </p:sp>
      <p:pic>
        <p:nvPicPr>
          <p:cNvPr id="7" name="Picture 6"/>
          <p:cNvPicPr>
            <a:picLocks noChangeAspect="1"/>
          </p:cNvPicPr>
          <p:nvPr/>
        </p:nvPicPr>
        <p:blipFill>
          <a:blip r:embed="rId3"/>
          <a:stretch>
            <a:fillRect/>
          </a:stretch>
        </p:blipFill>
        <p:spPr>
          <a:xfrm>
            <a:off x="4566352" y="1052736"/>
            <a:ext cx="4421124" cy="5082540"/>
          </a:xfrm>
          <a:prstGeom prst="rect">
            <a:avLst/>
          </a:prstGeom>
        </p:spPr>
      </p:pic>
      <p:pic>
        <p:nvPicPr>
          <p:cNvPr id="5" name="Picture 4"/>
          <p:cNvPicPr>
            <a:picLocks noChangeAspect="1"/>
          </p:cNvPicPr>
          <p:nvPr/>
        </p:nvPicPr>
        <p:blipFill>
          <a:blip r:embed="rId4"/>
          <a:stretch>
            <a:fillRect/>
          </a:stretch>
        </p:blipFill>
        <p:spPr>
          <a:xfrm>
            <a:off x="107504" y="1124744"/>
            <a:ext cx="4421124" cy="5082540"/>
          </a:xfrm>
          <a:prstGeom prst="rect">
            <a:avLst/>
          </a:prstGeom>
        </p:spPr>
      </p:pic>
    </p:spTree>
    <p:extLst>
      <p:ext uri="{BB962C8B-B14F-4D97-AF65-F5344CB8AC3E}">
        <p14:creationId xmlns:p14="http://schemas.microsoft.com/office/powerpoint/2010/main" val="1981082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 Composition of South Korea and Taiwan’s Manufacturing Industry</a:t>
            </a:r>
            <a:endParaRPr lang="en-SG" dirty="0"/>
          </a:p>
        </p:txBody>
      </p:sp>
      <p:pic>
        <p:nvPicPr>
          <p:cNvPr id="9" name="Picture 8"/>
          <p:cNvPicPr>
            <a:picLocks noChangeAspect="1"/>
          </p:cNvPicPr>
          <p:nvPr/>
        </p:nvPicPr>
        <p:blipFill>
          <a:blip r:embed="rId3"/>
          <a:stretch>
            <a:fillRect/>
          </a:stretch>
        </p:blipFill>
        <p:spPr>
          <a:xfrm>
            <a:off x="150164" y="1100050"/>
            <a:ext cx="4421124" cy="5082540"/>
          </a:xfrm>
          <a:prstGeom prst="rect">
            <a:avLst/>
          </a:prstGeom>
        </p:spPr>
      </p:pic>
      <p:pic>
        <p:nvPicPr>
          <p:cNvPr id="3" name="Picture 2"/>
          <p:cNvPicPr>
            <a:picLocks noChangeAspect="1"/>
          </p:cNvPicPr>
          <p:nvPr/>
        </p:nvPicPr>
        <p:blipFill>
          <a:blip r:embed="rId4"/>
          <a:stretch>
            <a:fillRect/>
          </a:stretch>
        </p:blipFill>
        <p:spPr>
          <a:xfrm>
            <a:off x="4571288" y="1077486"/>
            <a:ext cx="4421124" cy="5081016"/>
          </a:xfrm>
          <a:prstGeom prst="rect">
            <a:avLst/>
          </a:prstGeom>
        </p:spPr>
      </p:pic>
    </p:spTree>
    <p:extLst>
      <p:ext uri="{BB962C8B-B14F-4D97-AF65-F5344CB8AC3E}">
        <p14:creationId xmlns:p14="http://schemas.microsoft.com/office/powerpoint/2010/main" val="3939647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 Drivers of Semiconductor Growth</a:t>
            </a:r>
            <a:endParaRPr lang="en-SG" dirty="0"/>
          </a:p>
        </p:txBody>
      </p:sp>
      <p:pic>
        <p:nvPicPr>
          <p:cNvPr id="5" name="Picture 4"/>
          <p:cNvPicPr>
            <a:picLocks noChangeAspect="1"/>
          </p:cNvPicPr>
          <p:nvPr/>
        </p:nvPicPr>
        <p:blipFill>
          <a:blip r:embed="rId3"/>
          <a:stretch>
            <a:fillRect/>
          </a:stretch>
        </p:blipFill>
        <p:spPr>
          <a:xfrm>
            <a:off x="174592" y="980728"/>
            <a:ext cx="4427220" cy="5082540"/>
          </a:xfrm>
          <a:prstGeom prst="rect">
            <a:avLst/>
          </a:prstGeom>
        </p:spPr>
      </p:pic>
      <p:pic>
        <p:nvPicPr>
          <p:cNvPr id="6" name="Picture 5"/>
          <p:cNvPicPr>
            <a:picLocks noChangeAspect="1"/>
          </p:cNvPicPr>
          <p:nvPr/>
        </p:nvPicPr>
        <p:blipFill>
          <a:blip r:embed="rId4"/>
          <a:stretch>
            <a:fillRect/>
          </a:stretch>
        </p:blipFill>
        <p:spPr>
          <a:xfrm>
            <a:off x="4591504" y="980728"/>
            <a:ext cx="4421124" cy="5082540"/>
          </a:xfrm>
          <a:prstGeom prst="rect">
            <a:avLst/>
          </a:prstGeom>
        </p:spPr>
      </p:pic>
    </p:spTree>
    <p:extLst>
      <p:ext uri="{BB962C8B-B14F-4D97-AF65-F5344CB8AC3E}">
        <p14:creationId xmlns:p14="http://schemas.microsoft.com/office/powerpoint/2010/main" val="1282397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 External Drivers </a:t>
            </a:r>
            <a:endParaRPr lang="en-SG" dirty="0"/>
          </a:p>
        </p:txBody>
      </p:sp>
      <p:pic>
        <p:nvPicPr>
          <p:cNvPr id="3" name="Picture 2"/>
          <p:cNvPicPr>
            <a:picLocks noChangeAspect="1"/>
          </p:cNvPicPr>
          <p:nvPr/>
        </p:nvPicPr>
        <p:blipFill>
          <a:blip r:embed="rId3"/>
          <a:stretch>
            <a:fillRect/>
          </a:stretch>
        </p:blipFill>
        <p:spPr>
          <a:xfrm>
            <a:off x="127304" y="1085821"/>
            <a:ext cx="4443984" cy="5082540"/>
          </a:xfrm>
          <a:prstGeom prst="rect">
            <a:avLst/>
          </a:prstGeom>
        </p:spPr>
      </p:pic>
      <p:pic>
        <p:nvPicPr>
          <p:cNvPr id="9" name="Picture 8"/>
          <p:cNvPicPr>
            <a:picLocks noChangeAspect="1"/>
          </p:cNvPicPr>
          <p:nvPr/>
        </p:nvPicPr>
        <p:blipFill>
          <a:blip r:embed="rId4"/>
          <a:stretch>
            <a:fillRect/>
          </a:stretch>
        </p:blipFill>
        <p:spPr>
          <a:xfrm>
            <a:off x="4499992" y="1085821"/>
            <a:ext cx="4443984" cy="5082540"/>
          </a:xfrm>
          <a:prstGeom prst="rect">
            <a:avLst/>
          </a:prstGeom>
        </p:spPr>
      </p:pic>
    </p:spTree>
    <p:extLst>
      <p:ext uri="{BB962C8B-B14F-4D97-AF65-F5344CB8AC3E}">
        <p14:creationId xmlns:p14="http://schemas.microsoft.com/office/powerpoint/2010/main" val="30734428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93" y="-3625"/>
            <a:ext cx="8500990" cy="796473"/>
          </a:xfrm>
        </p:spPr>
        <p:txBody>
          <a:bodyPr/>
          <a:lstStyle/>
          <a:p>
            <a:r>
              <a:rPr lang="en-US" dirty="0" smtClean="0"/>
              <a:t>Goods – Strength of Recovery</a:t>
            </a:r>
            <a:endParaRPr lang="en-SG" dirty="0"/>
          </a:p>
        </p:txBody>
      </p:sp>
      <p:pic>
        <p:nvPicPr>
          <p:cNvPr id="7" name="Picture 6"/>
          <p:cNvPicPr>
            <a:picLocks noChangeAspect="1"/>
          </p:cNvPicPr>
          <p:nvPr/>
        </p:nvPicPr>
        <p:blipFill>
          <a:blip r:embed="rId3"/>
          <a:stretch>
            <a:fillRect/>
          </a:stretch>
        </p:blipFill>
        <p:spPr>
          <a:xfrm>
            <a:off x="136833" y="1000572"/>
            <a:ext cx="4422648" cy="5081016"/>
          </a:xfrm>
          <a:prstGeom prst="rect">
            <a:avLst/>
          </a:prstGeom>
        </p:spPr>
      </p:pic>
      <p:sp>
        <p:nvSpPr>
          <p:cNvPr id="9" name="TextBox 8"/>
          <p:cNvSpPr txBox="1"/>
          <p:nvPr/>
        </p:nvSpPr>
        <p:spPr>
          <a:xfrm>
            <a:off x="1139549" y="2427987"/>
            <a:ext cx="1701656" cy="553998"/>
          </a:xfrm>
          <a:prstGeom prst="rect">
            <a:avLst/>
          </a:prstGeom>
          <a:solidFill>
            <a:schemeClr val="accent3">
              <a:lumMod val="20000"/>
              <a:lumOff val="80000"/>
            </a:schemeClr>
          </a:solidFill>
          <a:ln>
            <a:noFill/>
          </a:ln>
        </p:spPr>
        <p:txBody>
          <a:bodyPr wrap="square" rtlCol="0">
            <a:spAutoFit/>
          </a:bodyPr>
          <a:lstStyle/>
          <a:p>
            <a:r>
              <a:rPr lang="en-US" sz="1000" dirty="0" smtClean="0"/>
              <a:t>‘16-’18: Advent of cloud based computing, virtual drives etc.</a:t>
            </a:r>
            <a:endParaRPr lang="en-SG" sz="1000" dirty="0"/>
          </a:p>
        </p:txBody>
      </p:sp>
      <p:sp>
        <p:nvSpPr>
          <p:cNvPr id="11" name="TextBox 10"/>
          <p:cNvSpPr txBox="1"/>
          <p:nvPr/>
        </p:nvSpPr>
        <p:spPr>
          <a:xfrm>
            <a:off x="2841205" y="1720101"/>
            <a:ext cx="1718276" cy="707886"/>
          </a:xfrm>
          <a:prstGeom prst="rect">
            <a:avLst/>
          </a:prstGeom>
          <a:solidFill>
            <a:schemeClr val="accent3">
              <a:lumMod val="20000"/>
              <a:lumOff val="80000"/>
            </a:schemeClr>
          </a:solidFill>
          <a:ln>
            <a:noFill/>
          </a:ln>
        </p:spPr>
        <p:txBody>
          <a:bodyPr wrap="square" rtlCol="0">
            <a:spAutoFit/>
          </a:bodyPr>
          <a:lstStyle/>
          <a:p>
            <a:r>
              <a:rPr lang="en-US" sz="1000" dirty="0" smtClean="0"/>
              <a:t>’19-’21: Differentiated, widespread demand for electronics and related products during pandemic</a:t>
            </a:r>
            <a:endParaRPr lang="en-SG" sz="1000" dirty="0"/>
          </a:p>
        </p:txBody>
      </p:sp>
      <p:pic>
        <p:nvPicPr>
          <p:cNvPr id="12" name="Picture 11"/>
          <p:cNvPicPr>
            <a:picLocks noChangeAspect="1"/>
          </p:cNvPicPr>
          <p:nvPr/>
        </p:nvPicPr>
        <p:blipFill>
          <a:blip r:embed="rId4"/>
          <a:stretch>
            <a:fillRect/>
          </a:stretch>
        </p:blipFill>
        <p:spPr>
          <a:xfrm>
            <a:off x="4571288" y="1000572"/>
            <a:ext cx="4421124" cy="5081016"/>
          </a:xfrm>
          <a:prstGeom prst="rect">
            <a:avLst/>
          </a:prstGeom>
        </p:spPr>
      </p:pic>
    </p:spTree>
    <p:extLst>
      <p:ext uri="{BB962C8B-B14F-4D97-AF65-F5344CB8AC3E}">
        <p14:creationId xmlns:p14="http://schemas.microsoft.com/office/powerpoint/2010/main" val="359144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–Spillovers to ASEAN</a:t>
            </a:r>
            <a:endParaRPr lang="en-SG" dirty="0"/>
          </a:p>
        </p:txBody>
      </p:sp>
      <p:graphicFrame>
        <p:nvGraphicFramePr>
          <p:cNvPr id="5" name="Table 4"/>
          <p:cNvGraphicFramePr>
            <a:graphicFrameLocks noGrp="1"/>
          </p:cNvGraphicFramePr>
          <p:nvPr>
            <p:extLst/>
          </p:nvPr>
        </p:nvGraphicFramePr>
        <p:xfrm>
          <a:off x="322808" y="1052736"/>
          <a:ext cx="4176464" cy="5308638"/>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1067391455"/>
                    </a:ext>
                  </a:extLst>
                </a:gridCol>
                <a:gridCol w="3240360">
                  <a:extLst>
                    <a:ext uri="{9D8B030D-6E8A-4147-A177-3AD203B41FA5}">
                      <a16:colId xmlns:a16="http://schemas.microsoft.com/office/drawing/2014/main" val="3215151047"/>
                    </a:ext>
                  </a:extLst>
                </a:gridCol>
              </a:tblGrid>
              <a:tr h="226280">
                <a:tc>
                  <a:txBody>
                    <a:bodyPr/>
                    <a:lstStyle/>
                    <a:p>
                      <a:endParaRPr lang="en-SG" sz="12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smtClean="0">
                          <a:solidFill>
                            <a:schemeClr val="tx1"/>
                          </a:solidFill>
                          <a:latin typeface="Calibri" panose="020F0502020204030204" pitchFamily="34" charset="0"/>
                          <a:cs typeface="Calibri" panose="020F0502020204030204" pitchFamily="34" charset="0"/>
                        </a:rPr>
                        <a:t>Top</a:t>
                      </a:r>
                      <a:r>
                        <a:rPr lang="en-US" sz="1200" baseline="0" dirty="0" smtClean="0">
                          <a:solidFill>
                            <a:schemeClr val="tx1"/>
                          </a:solidFill>
                          <a:latin typeface="Calibri" panose="020F0502020204030204" pitchFamily="34" charset="0"/>
                          <a:cs typeface="Calibri" panose="020F0502020204030204" pitchFamily="34" charset="0"/>
                        </a:rPr>
                        <a:t> Electrical machinery and Equipment Exports</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153221"/>
                  </a:ext>
                </a:extLst>
              </a:tr>
              <a:tr h="678839">
                <a:tc>
                  <a:txBody>
                    <a:bodyPr/>
                    <a:lstStyle/>
                    <a:p>
                      <a:r>
                        <a:rPr lang="en-US" sz="1200" b="0" dirty="0" smtClean="0">
                          <a:solidFill>
                            <a:schemeClr val="tx1"/>
                          </a:solidFill>
                          <a:latin typeface="Calibri" panose="020F0502020204030204" pitchFamily="34" charset="0"/>
                          <a:cs typeface="Calibri" panose="020F0502020204030204" pitchFamily="34" charset="0"/>
                        </a:rPr>
                        <a:t>Malaysia</a:t>
                      </a:r>
                      <a:endParaRPr lang="en-SG" sz="12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200" dirty="0" smtClean="0">
                          <a:solidFill>
                            <a:schemeClr val="tx1"/>
                          </a:solidFill>
                          <a:latin typeface="Calibri" panose="020F0502020204030204" pitchFamily="34" charset="0"/>
                          <a:cs typeface="Calibri" panose="020F0502020204030204" pitchFamily="34" charset="0"/>
                        </a:rPr>
                        <a:t>Electronic</a:t>
                      </a:r>
                      <a:r>
                        <a:rPr lang="en-US" sz="1200" baseline="0" dirty="0" smtClean="0">
                          <a:solidFill>
                            <a:schemeClr val="tx1"/>
                          </a:solidFill>
                          <a:latin typeface="Calibri" panose="020F0502020204030204" pitchFamily="34" charset="0"/>
                          <a:cs typeface="Calibri" panose="020F0502020204030204" pitchFamily="34" charset="0"/>
                        </a:rPr>
                        <a:t> integrated circuits (5.6%)</a:t>
                      </a:r>
                    </a:p>
                    <a:p>
                      <a:pPr marL="171450" indent="-171450">
                        <a:buFont typeface="Arial" panose="020B0604020202020204" pitchFamily="34" charset="0"/>
                        <a:buChar char="•"/>
                      </a:pPr>
                      <a:r>
                        <a:rPr lang="en-US" sz="1200" baseline="0" dirty="0" smtClean="0">
                          <a:solidFill>
                            <a:schemeClr val="tx1"/>
                          </a:solidFill>
                          <a:latin typeface="Calibri" panose="020F0502020204030204" pitchFamily="34" charset="0"/>
                          <a:cs typeface="Calibri" panose="020F0502020204030204" pitchFamily="34" charset="0"/>
                        </a:rPr>
                        <a:t>Disc, tapes, solid-state devices (1.8%)</a:t>
                      </a:r>
                    </a:p>
                    <a:p>
                      <a:pPr marL="171450" indent="-171450">
                        <a:buFont typeface="Arial" panose="020B0604020202020204" pitchFamily="34" charset="0"/>
                        <a:buChar char="•"/>
                      </a:pPr>
                      <a:r>
                        <a:rPr lang="en-US" sz="1200" baseline="0" dirty="0" smtClean="0">
                          <a:solidFill>
                            <a:schemeClr val="tx1"/>
                          </a:solidFill>
                          <a:latin typeface="Calibri" panose="020F0502020204030204" pitchFamily="34" charset="0"/>
                          <a:cs typeface="Calibri" panose="020F0502020204030204" pitchFamily="34" charset="0"/>
                        </a:rPr>
                        <a:t>Diodes, transistors, similar semiconductor devices (1.4%) </a:t>
                      </a:r>
                      <a:endParaRPr lang="en-US" sz="1200" dirty="0" smtClean="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6907242"/>
                  </a:ext>
                </a:extLst>
              </a:tr>
              <a:tr h="527986">
                <a:tc>
                  <a:txBody>
                    <a:bodyPr/>
                    <a:lstStyle/>
                    <a:p>
                      <a:r>
                        <a:rPr lang="en-US" sz="1200" dirty="0" smtClean="0">
                          <a:solidFill>
                            <a:schemeClr val="tx1"/>
                          </a:solidFill>
                          <a:latin typeface="Calibri" panose="020F0502020204030204" pitchFamily="34" charset="0"/>
                          <a:cs typeface="Calibri" panose="020F0502020204030204" pitchFamily="34" charset="0"/>
                        </a:rPr>
                        <a:t>Philippines</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200" dirty="0" smtClean="0">
                          <a:solidFill>
                            <a:schemeClr val="tx1"/>
                          </a:solidFill>
                          <a:latin typeface="Calibri" panose="020F0502020204030204" pitchFamily="34" charset="0"/>
                          <a:cs typeface="Calibri" panose="020F0502020204030204" pitchFamily="34" charset="0"/>
                        </a:rPr>
                        <a:t>Electronic integrated circuits (11.6%)</a:t>
                      </a:r>
                    </a:p>
                    <a:p>
                      <a:pPr marL="171450" indent="-171450">
                        <a:buFont typeface="Arial" panose="020B0604020202020204" pitchFamily="34" charset="0"/>
                        <a:buChar char="•"/>
                      </a:pPr>
                      <a:r>
                        <a:rPr lang="en-US" sz="1200" dirty="0" smtClean="0">
                          <a:solidFill>
                            <a:schemeClr val="tx1"/>
                          </a:solidFill>
                          <a:latin typeface="Calibri" panose="020F0502020204030204" pitchFamily="34" charset="0"/>
                          <a:cs typeface="Calibri" panose="020F0502020204030204" pitchFamily="34" charset="0"/>
                        </a:rPr>
                        <a:t>Insulated wire, cable</a:t>
                      </a:r>
                      <a:r>
                        <a:rPr lang="en-US" sz="1200" baseline="0" dirty="0" smtClean="0">
                          <a:solidFill>
                            <a:schemeClr val="tx1"/>
                          </a:solidFill>
                          <a:latin typeface="Calibri" panose="020F0502020204030204" pitchFamily="34" charset="0"/>
                          <a:cs typeface="Calibri" panose="020F0502020204030204" pitchFamily="34" charset="0"/>
                        </a:rPr>
                        <a:t> etc. (1.7%) </a:t>
                      </a:r>
                      <a:endParaRPr lang="en-US" sz="1200" dirty="0" smtClean="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dirty="0" smtClean="0">
                          <a:solidFill>
                            <a:schemeClr val="tx1"/>
                          </a:solidFill>
                          <a:latin typeface="Calibri" panose="020F0502020204030204" pitchFamily="34" charset="0"/>
                          <a:cs typeface="Calibri" panose="020F0502020204030204" pitchFamily="34" charset="0"/>
                        </a:rPr>
                        <a:t>Electric transformers, static converters (1.1%)</a:t>
                      </a:r>
                      <a:r>
                        <a:rPr lang="en-US" sz="1200" baseline="0" dirty="0" smtClean="0">
                          <a:solidFill>
                            <a:schemeClr val="tx1"/>
                          </a:solidFill>
                          <a:latin typeface="Calibri" panose="020F0502020204030204" pitchFamily="34" charset="0"/>
                          <a:cs typeface="Calibri" panose="020F0502020204030204" pitchFamily="34" charset="0"/>
                        </a:rPr>
                        <a:t> </a:t>
                      </a:r>
                      <a:endParaRPr lang="en-US" sz="1200" dirty="0" smtClean="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5452459"/>
                  </a:ext>
                </a:extLst>
              </a:tr>
              <a:tr h="527986">
                <a:tc>
                  <a:txBody>
                    <a:bodyPr/>
                    <a:lstStyle/>
                    <a:p>
                      <a:r>
                        <a:rPr lang="en-US" sz="1200" dirty="0" smtClean="0">
                          <a:solidFill>
                            <a:schemeClr val="tx1"/>
                          </a:solidFill>
                          <a:latin typeface="Calibri" panose="020F0502020204030204" pitchFamily="34" charset="0"/>
                          <a:cs typeface="Calibri" panose="020F0502020204030204" pitchFamily="34" charset="0"/>
                        </a:rPr>
                        <a:t>Vietnam</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200" dirty="0" smtClean="0">
                          <a:solidFill>
                            <a:schemeClr val="tx1"/>
                          </a:solidFill>
                          <a:latin typeface="Calibri" panose="020F0502020204030204" pitchFamily="34" charset="0"/>
                          <a:cs typeface="Calibri" panose="020F0502020204030204" pitchFamily="34" charset="0"/>
                        </a:rPr>
                        <a:t>Telephone sets (14.4%) </a:t>
                      </a:r>
                    </a:p>
                    <a:p>
                      <a:pPr marL="171450" indent="-171450">
                        <a:buFont typeface="Arial" panose="020B0604020202020204" pitchFamily="34" charset="0"/>
                        <a:buChar char="•"/>
                      </a:pPr>
                      <a:r>
                        <a:rPr lang="en-US" sz="1200" dirty="0" smtClean="0">
                          <a:solidFill>
                            <a:schemeClr val="tx1"/>
                          </a:solidFill>
                          <a:latin typeface="Calibri" panose="020F0502020204030204" pitchFamily="34" charset="0"/>
                          <a:cs typeface="Calibri" panose="020F0502020204030204" pitchFamily="34" charset="0"/>
                        </a:rPr>
                        <a:t>Monitors and projectors (1.3%)</a:t>
                      </a:r>
                    </a:p>
                    <a:p>
                      <a:pPr marL="171450" indent="-171450">
                        <a:buFont typeface="Arial" panose="020B0604020202020204" pitchFamily="34" charset="0"/>
                        <a:buChar char="•"/>
                      </a:pPr>
                      <a:r>
                        <a:rPr lang="en-US" sz="1200" dirty="0" smtClean="0">
                          <a:solidFill>
                            <a:schemeClr val="tx1"/>
                          </a:solidFill>
                          <a:latin typeface="Calibri" panose="020F0502020204030204" pitchFamily="34" charset="0"/>
                          <a:cs typeface="Calibri" panose="020F0502020204030204" pitchFamily="34" charset="0"/>
                        </a:rPr>
                        <a:t>Transmission apparatus (1.1%)</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2941004"/>
                  </a:ext>
                </a:extLst>
              </a:tr>
              <a:tr h="377133">
                <a:tc rowSpan="2">
                  <a:txBody>
                    <a:bodyPr/>
                    <a:lstStyle/>
                    <a:p>
                      <a:r>
                        <a:rPr lang="en-US" sz="1200" dirty="0" smtClean="0">
                          <a:solidFill>
                            <a:schemeClr val="tx1"/>
                          </a:solidFill>
                          <a:latin typeface="Calibri" panose="020F0502020204030204" pitchFamily="34" charset="0"/>
                          <a:cs typeface="Calibri" panose="020F0502020204030204" pitchFamily="34" charset="0"/>
                        </a:rPr>
                        <a:t>Thailand</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200" dirty="0" smtClean="0">
                          <a:solidFill>
                            <a:schemeClr val="tx1"/>
                          </a:solidFill>
                          <a:latin typeface="Calibri" panose="020F0502020204030204" pitchFamily="34" charset="0"/>
                          <a:cs typeface="Calibri" panose="020F0502020204030204" pitchFamily="34" charset="0"/>
                        </a:rPr>
                        <a:t>Transmission apparatus (0.4%)</a:t>
                      </a:r>
                    </a:p>
                    <a:p>
                      <a:pPr marL="171450" indent="-171450">
                        <a:buFont typeface="Arial" panose="020B0604020202020204" pitchFamily="34" charset="0"/>
                        <a:buChar char="•"/>
                      </a:pPr>
                      <a:r>
                        <a:rPr lang="en-US" sz="1200" dirty="0" smtClean="0">
                          <a:solidFill>
                            <a:schemeClr val="tx1"/>
                          </a:solidFill>
                          <a:latin typeface="Calibri" panose="020F0502020204030204" pitchFamily="34" charset="0"/>
                          <a:cs typeface="Calibri" panose="020F0502020204030204" pitchFamily="34" charset="0"/>
                        </a:rPr>
                        <a:t>Electric</a:t>
                      </a:r>
                      <a:r>
                        <a:rPr lang="en-US" sz="1200" baseline="0" dirty="0" smtClean="0">
                          <a:solidFill>
                            <a:schemeClr val="tx1"/>
                          </a:solidFill>
                          <a:latin typeface="Calibri" panose="020F0502020204030204" pitchFamily="34" charset="0"/>
                          <a:cs typeface="Calibri" panose="020F0502020204030204" pitchFamily="34" charset="0"/>
                        </a:rPr>
                        <a:t> transformers, static converts (0.3%)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0564457"/>
                  </a:ext>
                </a:extLst>
              </a:tr>
              <a:tr h="693751">
                <a:tc vMerge="1">
                  <a:txBody>
                    <a:bodyPr/>
                    <a:lstStyle/>
                    <a:p>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200" u="sng" dirty="0" smtClean="0">
                          <a:solidFill>
                            <a:schemeClr val="tx1"/>
                          </a:solidFill>
                          <a:latin typeface="Calibri" panose="020F0502020204030204" pitchFamily="34" charset="0"/>
                          <a:cs typeface="Calibri" panose="020F0502020204030204" pitchFamily="34" charset="0"/>
                        </a:rPr>
                        <a:t>Others</a:t>
                      </a:r>
                    </a:p>
                    <a:p>
                      <a:pPr marL="171450" indent="-171450">
                        <a:buFont typeface="Arial" panose="020B0604020202020204" pitchFamily="34" charset="0"/>
                        <a:buChar char="•"/>
                      </a:pPr>
                      <a:r>
                        <a:rPr lang="en-US" sz="1200" dirty="0" smtClean="0">
                          <a:solidFill>
                            <a:schemeClr val="tx1"/>
                          </a:solidFill>
                          <a:latin typeface="Calibri" panose="020F0502020204030204" pitchFamily="34" charset="0"/>
                          <a:cs typeface="Calibri" panose="020F0502020204030204" pitchFamily="34" charset="0"/>
                        </a:rPr>
                        <a:t>Vehicles,</a:t>
                      </a:r>
                      <a:r>
                        <a:rPr lang="en-US" sz="1200" baseline="0" dirty="0" smtClean="0">
                          <a:solidFill>
                            <a:schemeClr val="tx1"/>
                          </a:solidFill>
                          <a:latin typeface="Calibri" panose="020F0502020204030204" pitchFamily="34" charset="0"/>
                          <a:cs typeface="Calibri" panose="020F0502020204030204" pitchFamily="34" charset="0"/>
                        </a:rPr>
                        <a:t> other than rail (8.0%)</a:t>
                      </a:r>
                    </a:p>
                    <a:p>
                      <a:pPr marL="171450" indent="-171450">
                        <a:buFont typeface="Arial" panose="020B0604020202020204" pitchFamily="34" charset="0"/>
                        <a:buChar char="•"/>
                      </a:pPr>
                      <a:r>
                        <a:rPr lang="en-US" sz="1200" baseline="0" dirty="0" smtClean="0">
                          <a:solidFill>
                            <a:schemeClr val="tx1"/>
                          </a:solidFill>
                          <a:latin typeface="Calibri" panose="020F0502020204030204" pitchFamily="34" charset="0"/>
                          <a:cs typeface="Calibri" panose="020F0502020204030204" pitchFamily="34" charset="0"/>
                        </a:rPr>
                        <a:t>Rubber and articles thereof (6.1%) </a:t>
                      </a:r>
                    </a:p>
                    <a:p>
                      <a:pPr marL="171450" indent="-171450">
                        <a:buFont typeface="Arial" panose="020B0604020202020204" pitchFamily="34" charset="0"/>
                        <a:buChar char="•"/>
                      </a:pPr>
                      <a:r>
                        <a:rPr lang="en-US" sz="1200" baseline="0" dirty="0" smtClean="0">
                          <a:solidFill>
                            <a:schemeClr val="tx1"/>
                          </a:solidFill>
                          <a:latin typeface="Calibri" panose="020F0502020204030204" pitchFamily="34" charset="0"/>
                          <a:cs typeface="Calibri" panose="020F0502020204030204" pitchFamily="34" charset="0"/>
                        </a:rPr>
                        <a:t>Nuclear reactors, boilers etc. (5.5%) </a:t>
                      </a:r>
                      <a:endParaRPr lang="en-US" sz="1200" dirty="0" smtClean="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4197927"/>
                  </a:ext>
                </a:extLst>
              </a:tr>
              <a:tr h="518863">
                <a:tc rowSpan="2">
                  <a:txBody>
                    <a:bodyPr/>
                    <a:lstStyle/>
                    <a:p>
                      <a:r>
                        <a:rPr lang="en-US" sz="1200" dirty="0" smtClean="0">
                          <a:solidFill>
                            <a:schemeClr val="tx1"/>
                          </a:solidFill>
                          <a:latin typeface="Calibri" panose="020F0502020204030204" pitchFamily="34" charset="0"/>
                          <a:cs typeface="Calibri" panose="020F0502020204030204" pitchFamily="34" charset="0"/>
                        </a:rPr>
                        <a:t>Indonesia</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200" dirty="0" smtClean="0">
                          <a:solidFill>
                            <a:schemeClr val="tx1"/>
                          </a:solidFill>
                          <a:latin typeface="Calibri" panose="020F0502020204030204" pitchFamily="34" charset="0"/>
                          <a:cs typeface="Calibri" panose="020F0502020204030204" pitchFamily="34" charset="0"/>
                        </a:rPr>
                        <a:t>Monitors</a:t>
                      </a:r>
                      <a:r>
                        <a:rPr lang="en-US" sz="1200" baseline="0" dirty="0" smtClean="0">
                          <a:solidFill>
                            <a:schemeClr val="tx1"/>
                          </a:solidFill>
                          <a:latin typeface="Calibri" panose="020F0502020204030204" pitchFamily="34" charset="0"/>
                          <a:cs typeface="Calibri" panose="020F0502020204030204" pitchFamily="34" charset="0"/>
                        </a:rPr>
                        <a:t> and projectors (0.6%)</a:t>
                      </a:r>
                    </a:p>
                    <a:p>
                      <a:pPr marL="171450" indent="-171450">
                        <a:buFont typeface="Arial" panose="020B0604020202020204" pitchFamily="34" charset="0"/>
                        <a:buChar char="•"/>
                      </a:pPr>
                      <a:r>
                        <a:rPr lang="en-US" sz="1200" baseline="0" dirty="0" smtClean="0">
                          <a:solidFill>
                            <a:schemeClr val="tx1"/>
                          </a:solidFill>
                          <a:latin typeface="Calibri" panose="020F0502020204030204" pitchFamily="34" charset="0"/>
                          <a:cs typeface="Calibri" panose="020F0502020204030204" pitchFamily="34" charset="0"/>
                        </a:rPr>
                        <a:t>Insulated wire, cable (0.2%)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006949"/>
                  </a:ext>
                </a:extLst>
              </a:tr>
              <a:tr h="258397">
                <a:tc vMerge="1">
                  <a:txBody>
                    <a:bodyPr/>
                    <a:lstStyle/>
                    <a:p>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200" u="sng" baseline="0" dirty="0" smtClean="0">
                          <a:solidFill>
                            <a:schemeClr val="tx1"/>
                          </a:solidFill>
                          <a:latin typeface="Calibri" panose="020F0502020204030204" pitchFamily="34" charset="0"/>
                          <a:cs typeface="Calibri" panose="020F0502020204030204" pitchFamily="34" charset="0"/>
                        </a:rPr>
                        <a:t>Others</a:t>
                      </a:r>
                    </a:p>
                    <a:p>
                      <a:pPr marL="171450" indent="-171450">
                        <a:buFont typeface="Arial" panose="020B0604020202020204" pitchFamily="34" charset="0"/>
                        <a:buChar char="•"/>
                      </a:pPr>
                      <a:r>
                        <a:rPr lang="en-US" sz="1200" baseline="0" dirty="0" smtClean="0">
                          <a:solidFill>
                            <a:schemeClr val="tx1"/>
                          </a:solidFill>
                          <a:latin typeface="Calibri" panose="020F0502020204030204" pitchFamily="34" charset="0"/>
                          <a:cs typeface="Calibri" panose="020F0502020204030204" pitchFamily="34" charset="0"/>
                        </a:rPr>
                        <a:t>Animal or vegetable fats (14.0%)</a:t>
                      </a:r>
                    </a:p>
                    <a:p>
                      <a:pPr marL="171450" indent="-171450">
                        <a:buFont typeface="Arial" panose="020B0604020202020204" pitchFamily="34" charset="0"/>
                        <a:buChar char="•"/>
                      </a:pPr>
                      <a:r>
                        <a:rPr lang="en-US" sz="1200" baseline="0" dirty="0" smtClean="0">
                          <a:solidFill>
                            <a:schemeClr val="tx1"/>
                          </a:solidFill>
                          <a:latin typeface="Calibri" panose="020F0502020204030204" pitchFamily="34" charset="0"/>
                          <a:cs typeface="Calibri" panose="020F0502020204030204" pitchFamily="34" charset="0"/>
                        </a:rPr>
                        <a:t>Mineral fuels, mineral oils (7.0%)</a:t>
                      </a:r>
                    </a:p>
                    <a:p>
                      <a:pPr marL="171450" indent="-171450">
                        <a:buFont typeface="Arial" panose="020B0604020202020204" pitchFamily="34" charset="0"/>
                        <a:buChar char="•"/>
                      </a:pPr>
                      <a:r>
                        <a:rPr lang="en-US" sz="1200" baseline="0" dirty="0" smtClean="0">
                          <a:solidFill>
                            <a:schemeClr val="tx1"/>
                          </a:solidFill>
                          <a:latin typeface="Calibri" panose="020F0502020204030204" pitchFamily="34" charset="0"/>
                          <a:cs typeface="Calibri" panose="020F0502020204030204" pitchFamily="34" charset="0"/>
                        </a:rPr>
                        <a:t>Iron and steel (3.9%) </a:t>
                      </a:r>
                      <a:endParaRPr lang="en-SG" sz="1200" dirty="0" smtClean="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9181979"/>
                  </a:ext>
                </a:extLst>
              </a:tr>
              <a:tr h="309215">
                <a:tc gridSpan="2">
                  <a:txBody>
                    <a:bodyPr/>
                    <a:lstStyle/>
                    <a:p>
                      <a:r>
                        <a:rPr lang="en-US" sz="1200" dirty="0" smtClean="0">
                          <a:solidFill>
                            <a:schemeClr val="tx1"/>
                          </a:solidFill>
                          <a:latin typeface="Calibri" panose="020F0502020204030204" pitchFamily="34" charset="0"/>
                          <a:cs typeface="Calibri" panose="020F0502020204030204" pitchFamily="34" charset="0"/>
                        </a:rPr>
                        <a:t>Source: </a:t>
                      </a:r>
                      <a:r>
                        <a:rPr lang="en-US" sz="1200" dirty="0" err="1" smtClean="0">
                          <a:solidFill>
                            <a:schemeClr val="tx1"/>
                          </a:solidFill>
                          <a:latin typeface="Calibri" panose="020F0502020204030204" pitchFamily="34" charset="0"/>
                          <a:cs typeface="Calibri" panose="020F0502020204030204" pitchFamily="34" charset="0"/>
                        </a:rPr>
                        <a:t>UNComtrade</a:t>
                      </a:r>
                      <a:r>
                        <a:rPr lang="en-US" sz="1200" baseline="0" dirty="0" smtClean="0">
                          <a:solidFill>
                            <a:schemeClr val="tx1"/>
                          </a:solidFill>
                          <a:latin typeface="Calibri" panose="020F0502020204030204" pitchFamily="34" charset="0"/>
                          <a:cs typeface="Calibri" panose="020F0502020204030204" pitchFamily="34" charset="0"/>
                        </a:rPr>
                        <a:t> (2021), Mizuho</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indent="-171450">
                        <a:buFont typeface="Arial" panose="020B0604020202020204" pitchFamily="34" charset="0"/>
                        <a:buChar char="•"/>
                      </a:pP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4605305"/>
                  </a:ext>
                </a:extLst>
              </a:tr>
            </a:tbl>
          </a:graphicData>
        </a:graphic>
      </p:graphicFrame>
      <p:pic>
        <p:nvPicPr>
          <p:cNvPr id="6" name="Picture 5"/>
          <p:cNvPicPr>
            <a:picLocks noChangeAspect="1"/>
          </p:cNvPicPr>
          <p:nvPr/>
        </p:nvPicPr>
        <p:blipFill>
          <a:blip r:embed="rId3"/>
          <a:stretch>
            <a:fillRect/>
          </a:stretch>
        </p:blipFill>
        <p:spPr>
          <a:xfrm>
            <a:off x="4576402" y="857461"/>
            <a:ext cx="4422648" cy="2948940"/>
          </a:xfrm>
          <a:prstGeom prst="rect">
            <a:avLst/>
          </a:prstGeom>
        </p:spPr>
      </p:pic>
      <p:pic>
        <p:nvPicPr>
          <p:cNvPr id="7" name="Picture 6"/>
          <p:cNvPicPr>
            <a:picLocks noChangeAspect="1"/>
          </p:cNvPicPr>
          <p:nvPr/>
        </p:nvPicPr>
        <p:blipFill>
          <a:blip r:embed="rId4"/>
          <a:stretch>
            <a:fillRect/>
          </a:stretch>
        </p:blipFill>
        <p:spPr>
          <a:xfrm>
            <a:off x="9324528" y="3356992"/>
            <a:ext cx="4421124" cy="2947416"/>
          </a:xfrm>
          <a:prstGeom prst="rect">
            <a:avLst/>
          </a:prstGeom>
        </p:spPr>
      </p:pic>
      <p:pic>
        <p:nvPicPr>
          <p:cNvPr id="8" name="Picture 7"/>
          <p:cNvPicPr>
            <a:picLocks noChangeAspect="1"/>
          </p:cNvPicPr>
          <p:nvPr/>
        </p:nvPicPr>
        <p:blipFill>
          <a:blip r:embed="rId5"/>
          <a:stretch>
            <a:fillRect/>
          </a:stretch>
        </p:blipFill>
        <p:spPr>
          <a:xfrm>
            <a:off x="4519391" y="3806401"/>
            <a:ext cx="4421124" cy="2947416"/>
          </a:xfrm>
          <a:prstGeom prst="rect">
            <a:avLst/>
          </a:prstGeom>
        </p:spPr>
      </p:pic>
    </p:spTree>
    <p:extLst>
      <p:ext uri="{BB962C8B-B14F-4D97-AF65-F5344CB8AC3E}">
        <p14:creationId xmlns:p14="http://schemas.microsoft.com/office/powerpoint/2010/main" val="1510233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Tourism Boost: People vs Dollars</a:t>
            </a:r>
            <a:endParaRPr lang="en-SG" dirty="0"/>
          </a:p>
        </p:txBody>
      </p:sp>
      <p:pic>
        <p:nvPicPr>
          <p:cNvPr id="7" name="Picture 6"/>
          <p:cNvPicPr>
            <a:picLocks noChangeAspect="1"/>
          </p:cNvPicPr>
          <p:nvPr/>
        </p:nvPicPr>
        <p:blipFill>
          <a:blip r:embed="rId3"/>
          <a:stretch>
            <a:fillRect/>
          </a:stretch>
        </p:blipFill>
        <p:spPr>
          <a:xfrm>
            <a:off x="306704" y="980728"/>
            <a:ext cx="8468868" cy="2964180"/>
          </a:xfrm>
          <a:prstGeom prst="rect">
            <a:avLst/>
          </a:prstGeom>
        </p:spPr>
      </p:pic>
      <p:pic>
        <p:nvPicPr>
          <p:cNvPr id="3" name="Picture 2"/>
          <p:cNvPicPr>
            <a:picLocks noChangeAspect="1"/>
          </p:cNvPicPr>
          <p:nvPr/>
        </p:nvPicPr>
        <p:blipFill>
          <a:blip r:embed="rId4"/>
          <a:stretch>
            <a:fillRect/>
          </a:stretch>
        </p:blipFill>
        <p:spPr>
          <a:xfrm>
            <a:off x="373685" y="3910709"/>
            <a:ext cx="8468868" cy="2962656"/>
          </a:xfrm>
          <a:prstGeom prst="rect">
            <a:avLst/>
          </a:prstGeom>
        </p:spPr>
      </p:pic>
    </p:spTree>
    <p:extLst>
      <p:ext uri="{BB962C8B-B14F-4D97-AF65-F5344CB8AC3E}">
        <p14:creationId xmlns:p14="http://schemas.microsoft.com/office/powerpoint/2010/main" val="14071802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Tourism: The Last-Mile Tourist Dollar</a:t>
            </a:r>
            <a:endParaRPr lang="en-SG" dirty="0"/>
          </a:p>
        </p:txBody>
      </p:sp>
      <p:graphicFrame>
        <p:nvGraphicFramePr>
          <p:cNvPr id="10" name="Table 9"/>
          <p:cNvGraphicFramePr>
            <a:graphicFrameLocks noGrp="1"/>
          </p:cNvGraphicFramePr>
          <p:nvPr>
            <p:extLst/>
          </p:nvPr>
        </p:nvGraphicFramePr>
        <p:xfrm>
          <a:off x="320793" y="901224"/>
          <a:ext cx="8139639" cy="2743200"/>
        </p:xfrm>
        <a:graphic>
          <a:graphicData uri="http://schemas.openxmlformats.org/drawingml/2006/table">
            <a:tbl>
              <a:tblPr firstRow="1" bandRow="1">
                <a:tableStyleId>{5C22544A-7EE6-4342-B048-85BDC9FD1C3A}</a:tableStyleId>
              </a:tblPr>
              <a:tblGrid>
                <a:gridCol w="960278">
                  <a:extLst>
                    <a:ext uri="{9D8B030D-6E8A-4147-A177-3AD203B41FA5}">
                      <a16:colId xmlns:a16="http://schemas.microsoft.com/office/drawing/2014/main" val="1067391455"/>
                    </a:ext>
                  </a:extLst>
                </a:gridCol>
                <a:gridCol w="7179361">
                  <a:extLst>
                    <a:ext uri="{9D8B030D-6E8A-4147-A177-3AD203B41FA5}">
                      <a16:colId xmlns:a16="http://schemas.microsoft.com/office/drawing/2014/main" val="3215151047"/>
                    </a:ext>
                  </a:extLst>
                </a:gridCol>
              </a:tblGrid>
              <a:tr h="257640">
                <a:tc>
                  <a:txBody>
                    <a:bodyPr/>
                    <a:lstStyle/>
                    <a:p>
                      <a:endParaRPr lang="en-SG" sz="12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smtClean="0">
                          <a:solidFill>
                            <a:schemeClr val="tx1"/>
                          </a:solidFill>
                          <a:latin typeface="Calibri" panose="020F0502020204030204" pitchFamily="34" charset="0"/>
                          <a:cs typeface="Calibri" panose="020F0502020204030204" pitchFamily="34" charset="0"/>
                        </a:rPr>
                        <a:t>Where</a:t>
                      </a:r>
                      <a:r>
                        <a:rPr lang="en-US" sz="1200" baseline="0" dirty="0" smtClean="0">
                          <a:solidFill>
                            <a:schemeClr val="tx1"/>
                          </a:solidFill>
                          <a:latin typeface="Calibri" panose="020F0502020204030204" pitchFamily="34" charset="0"/>
                          <a:cs typeface="Calibri" panose="020F0502020204030204" pitchFamily="34" charset="0"/>
                        </a:rPr>
                        <a:t> are the Tourists? </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153221"/>
                  </a:ext>
                </a:extLst>
              </a:tr>
              <a:tr h="257640">
                <a:tc>
                  <a:txBody>
                    <a:bodyPr/>
                    <a:lstStyle/>
                    <a:p>
                      <a:r>
                        <a:rPr lang="en-US" sz="1200" dirty="0" smtClean="0">
                          <a:solidFill>
                            <a:schemeClr val="tx1"/>
                          </a:solidFill>
                          <a:latin typeface="Calibri" panose="020F0502020204030204" pitchFamily="34" charset="0"/>
                          <a:cs typeface="Calibri" panose="020F0502020204030204" pitchFamily="34" charset="0"/>
                        </a:rPr>
                        <a:t>Thailand</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200" dirty="0" smtClean="0">
                          <a:solidFill>
                            <a:schemeClr val="tx1"/>
                          </a:solidFill>
                          <a:latin typeface="Calibri" panose="020F0502020204030204" pitchFamily="34" charset="0"/>
                          <a:cs typeface="Calibri" panose="020F0502020204030204" pitchFamily="34" charset="0"/>
                        </a:rPr>
                        <a:t>Lagging</a:t>
                      </a:r>
                      <a:r>
                        <a:rPr lang="en-US" sz="1200" baseline="0" dirty="0" smtClean="0">
                          <a:solidFill>
                            <a:schemeClr val="tx1"/>
                          </a:solidFill>
                          <a:latin typeface="Calibri" panose="020F0502020204030204" pitchFamily="34" charset="0"/>
                          <a:cs typeface="Calibri" panose="020F0502020204030204" pitchFamily="34" charset="0"/>
                        </a:rPr>
                        <a:t> in recovery of higher spending </a:t>
                      </a:r>
                      <a:r>
                        <a:rPr lang="en-US" sz="1200" b="1" baseline="0" dirty="0" smtClean="0">
                          <a:solidFill>
                            <a:schemeClr val="tx1"/>
                          </a:solidFill>
                          <a:latin typeface="Calibri" panose="020F0502020204030204" pitchFamily="34" charset="0"/>
                          <a:cs typeface="Calibri" panose="020F0502020204030204" pitchFamily="34" charset="0"/>
                        </a:rPr>
                        <a:t>Chinese tourists </a:t>
                      </a:r>
                      <a:r>
                        <a:rPr lang="en-US" sz="1200" baseline="0" dirty="0" smtClean="0">
                          <a:solidFill>
                            <a:schemeClr val="tx1"/>
                          </a:solidFill>
                          <a:latin typeface="Calibri" panose="020F0502020204030204" pitchFamily="34" charset="0"/>
                          <a:cs typeface="Calibri" panose="020F0502020204030204" pitchFamily="34" charset="0"/>
                        </a:rPr>
                        <a:t>could mean more catch-up in coming quarters amid a permanent visa-free travel from March 2024. Visa free travel from India starting June.</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61620"/>
                  </a:ext>
                </a:extLst>
              </a:tr>
              <a:tr h="257640">
                <a:tc>
                  <a:txBody>
                    <a:bodyPr/>
                    <a:lstStyle/>
                    <a:p>
                      <a:r>
                        <a:rPr lang="en-US" sz="1200" dirty="0" smtClean="0">
                          <a:solidFill>
                            <a:schemeClr val="tx1"/>
                          </a:solidFill>
                          <a:latin typeface="Calibri" panose="020F0502020204030204" pitchFamily="34" charset="0"/>
                          <a:cs typeface="Calibri" panose="020F0502020204030204" pitchFamily="34" charset="0"/>
                        </a:rPr>
                        <a:t>Malaysia</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200" dirty="0" smtClean="0">
                          <a:solidFill>
                            <a:schemeClr val="tx1"/>
                          </a:solidFill>
                          <a:latin typeface="Calibri" panose="020F0502020204030204" pitchFamily="34" charset="0"/>
                          <a:cs typeface="Calibri" panose="020F0502020204030204" pitchFamily="34" charset="0"/>
                        </a:rPr>
                        <a:t>Surge</a:t>
                      </a:r>
                      <a:r>
                        <a:rPr lang="en-US" sz="1200" baseline="0" dirty="0" smtClean="0">
                          <a:solidFill>
                            <a:schemeClr val="tx1"/>
                          </a:solidFill>
                          <a:latin typeface="Calibri" panose="020F0502020204030204" pitchFamily="34" charset="0"/>
                          <a:cs typeface="Calibri" panose="020F0502020204030204" pitchFamily="34" charset="0"/>
                        </a:rPr>
                        <a:t> in day tourists from neighboring countries on weaker MYR could have inflate arrivals recovery but less impact on revenue recovery could mean more scope for further recovery. </a:t>
                      </a:r>
                    </a:p>
                    <a:p>
                      <a:pPr marL="171450" indent="-171450">
                        <a:buFont typeface="Arial" panose="020B0604020202020204" pitchFamily="34" charset="0"/>
                        <a:buChar char="•"/>
                      </a:pPr>
                      <a:r>
                        <a:rPr lang="en-US" sz="1200" baseline="0" dirty="0" smtClean="0">
                          <a:solidFill>
                            <a:schemeClr val="tx1"/>
                          </a:solidFill>
                          <a:latin typeface="Calibri" panose="020F0502020204030204" pitchFamily="34" charset="0"/>
                          <a:cs typeface="Calibri" panose="020F0502020204030204" pitchFamily="34" charset="0"/>
                        </a:rPr>
                        <a:t>Scope for outperformance on recovery</a:t>
                      </a:r>
                      <a:r>
                        <a:rPr lang="en-US" sz="1200" b="1" baseline="0" dirty="0" smtClean="0">
                          <a:solidFill>
                            <a:schemeClr val="tx1"/>
                          </a:solidFill>
                          <a:latin typeface="Calibri" panose="020F0502020204030204" pitchFamily="34" charset="0"/>
                          <a:cs typeface="Calibri" panose="020F0502020204030204" pitchFamily="34" charset="0"/>
                        </a:rPr>
                        <a:t> </a:t>
                      </a:r>
                      <a:r>
                        <a:rPr lang="en-US" sz="1200" b="0" baseline="0" dirty="0" smtClean="0">
                          <a:solidFill>
                            <a:schemeClr val="tx1"/>
                          </a:solidFill>
                          <a:latin typeface="Calibri" panose="020F0502020204030204" pitchFamily="34" charset="0"/>
                          <a:cs typeface="Calibri" panose="020F0502020204030204" pitchFamily="34" charset="0"/>
                        </a:rPr>
                        <a:t>in </a:t>
                      </a:r>
                      <a:r>
                        <a:rPr lang="en-US" sz="1200" b="1" baseline="0" dirty="0" smtClean="0">
                          <a:solidFill>
                            <a:schemeClr val="tx1"/>
                          </a:solidFill>
                          <a:latin typeface="Calibri" panose="020F0502020204030204" pitchFamily="34" charset="0"/>
                          <a:cs typeface="Calibri" panose="020F0502020204030204" pitchFamily="34" charset="0"/>
                        </a:rPr>
                        <a:t>Chinese tourists </a:t>
                      </a:r>
                      <a:r>
                        <a:rPr lang="en-US" sz="1200" baseline="0" dirty="0" smtClean="0">
                          <a:solidFill>
                            <a:schemeClr val="tx1"/>
                          </a:solidFill>
                          <a:latin typeface="Calibri" panose="020F0502020204030204" pitchFamily="34" charset="0"/>
                          <a:cs typeface="Calibri" panose="020F0502020204030204" pitchFamily="34" charset="0"/>
                        </a:rPr>
                        <a:t>is much more limited. </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5452459"/>
                  </a:ext>
                </a:extLst>
              </a:tr>
              <a:tr h="251440">
                <a:tc>
                  <a:txBody>
                    <a:bodyPr/>
                    <a:lstStyle/>
                    <a:p>
                      <a:r>
                        <a:rPr lang="en-US" sz="1200" dirty="0" smtClean="0">
                          <a:solidFill>
                            <a:schemeClr val="tx1"/>
                          </a:solidFill>
                          <a:latin typeface="Calibri" panose="020F0502020204030204" pitchFamily="34" charset="0"/>
                          <a:cs typeface="Calibri" panose="020F0502020204030204" pitchFamily="34" charset="0"/>
                        </a:rPr>
                        <a:t>Philippines</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200" dirty="0" smtClean="0">
                          <a:solidFill>
                            <a:schemeClr val="tx1"/>
                          </a:solidFill>
                          <a:latin typeface="Calibri" panose="020F0502020204030204" pitchFamily="34" charset="0"/>
                          <a:cs typeface="Calibri" panose="020F0502020204030204" pitchFamily="34" charset="0"/>
                        </a:rPr>
                        <a:t>Indications</a:t>
                      </a:r>
                      <a:r>
                        <a:rPr lang="en-US" sz="1200" baseline="0" dirty="0" smtClean="0">
                          <a:solidFill>
                            <a:schemeClr val="tx1"/>
                          </a:solidFill>
                          <a:latin typeface="Calibri" panose="020F0502020204030204" pitchFamily="34" charset="0"/>
                          <a:cs typeface="Calibri" panose="020F0502020204030204" pitchFamily="34" charset="0"/>
                        </a:rPr>
                        <a:t> that efforts to attract </a:t>
                      </a:r>
                      <a:r>
                        <a:rPr lang="en-US" sz="1200" b="1" baseline="0" dirty="0" smtClean="0">
                          <a:solidFill>
                            <a:schemeClr val="tx1"/>
                          </a:solidFill>
                          <a:latin typeface="Calibri" panose="020F0502020204030204" pitchFamily="34" charset="0"/>
                          <a:cs typeface="Calibri" panose="020F0502020204030204" pitchFamily="34" charset="0"/>
                        </a:rPr>
                        <a:t>Middle East tourists </a:t>
                      </a:r>
                      <a:r>
                        <a:rPr lang="en-US" sz="1200" baseline="0" dirty="0" smtClean="0">
                          <a:solidFill>
                            <a:schemeClr val="tx1"/>
                          </a:solidFill>
                          <a:latin typeface="Calibri" panose="020F0502020204030204" pitchFamily="34" charset="0"/>
                          <a:cs typeface="Calibri" panose="020F0502020204030204" pitchFamily="34" charset="0"/>
                        </a:rPr>
                        <a:t>are paying off. Albeit constituting a small proportion, could boost tourism dollars. </a:t>
                      </a:r>
                    </a:p>
                    <a:p>
                      <a:pPr marL="171450" indent="-171450">
                        <a:buFont typeface="Arial" panose="020B0604020202020204" pitchFamily="34" charset="0"/>
                        <a:buChar char="•"/>
                      </a:pPr>
                      <a:r>
                        <a:rPr lang="en-US" sz="1200" baseline="0" dirty="0" smtClean="0">
                          <a:solidFill>
                            <a:schemeClr val="tx1"/>
                          </a:solidFill>
                          <a:latin typeface="Calibri" panose="020F0502020204030204" pitchFamily="34" charset="0"/>
                          <a:cs typeface="Calibri" panose="020F0502020204030204" pitchFamily="34" charset="0"/>
                        </a:rPr>
                        <a:t>But stringent visa requirements could mean </a:t>
                      </a:r>
                      <a:r>
                        <a:rPr lang="en-US" sz="1200" b="1" baseline="0" dirty="0" smtClean="0">
                          <a:solidFill>
                            <a:schemeClr val="tx1"/>
                          </a:solidFill>
                          <a:latin typeface="Calibri" panose="020F0502020204030204" pitchFamily="34" charset="0"/>
                          <a:cs typeface="Calibri" panose="020F0502020204030204" pitchFamily="34" charset="0"/>
                        </a:rPr>
                        <a:t>Chinese tourists </a:t>
                      </a:r>
                      <a:r>
                        <a:rPr lang="en-US" sz="1200" baseline="0" dirty="0" smtClean="0">
                          <a:solidFill>
                            <a:schemeClr val="tx1"/>
                          </a:solidFill>
                          <a:latin typeface="Calibri" panose="020F0502020204030204" pitchFamily="34" charset="0"/>
                          <a:cs typeface="Calibri" panose="020F0502020204030204" pitchFamily="34" charset="0"/>
                        </a:rPr>
                        <a:t>recovery will be lackluster. </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2941004"/>
                  </a:ext>
                </a:extLst>
              </a:tr>
              <a:tr h="257640">
                <a:tc>
                  <a:txBody>
                    <a:bodyPr/>
                    <a:lstStyle/>
                    <a:p>
                      <a:r>
                        <a:rPr lang="en-US" sz="1200" b="0" dirty="0" smtClean="0">
                          <a:solidFill>
                            <a:schemeClr val="tx1"/>
                          </a:solidFill>
                          <a:latin typeface="Calibri" panose="020F0502020204030204" pitchFamily="34" charset="0"/>
                          <a:cs typeface="Calibri" panose="020F0502020204030204" pitchFamily="34" charset="0"/>
                        </a:rPr>
                        <a:t>Indonesia</a:t>
                      </a:r>
                      <a:endParaRPr lang="en-SG" sz="12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200" dirty="0" smtClean="0">
                          <a:solidFill>
                            <a:schemeClr val="tx1"/>
                          </a:solidFill>
                          <a:latin typeface="Calibri" panose="020F0502020204030204" pitchFamily="34" charset="0"/>
                          <a:cs typeface="Calibri" panose="020F0502020204030204" pitchFamily="34" charset="0"/>
                        </a:rPr>
                        <a:t>Tourism</a:t>
                      </a:r>
                      <a:r>
                        <a:rPr lang="en-US" sz="1200" baseline="0" dirty="0" smtClean="0">
                          <a:solidFill>
                            <a:schemeClr val="tx1"/>
                          </a:solidFill>
                          <a:latin typeface="Calibri" panose="020F0502020204030204" pitchFamily="34" charset="0"/>
                          <a:cs typeface="Calibri" panose="020F0502020204030204" pitchFamily="34" charset="0"/>
                        </a:rPr>
                        <a:t> recovery still supportive, but no notable indications for outperformance. </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6360683"/>
                  </a:ext>
                </a:extLst>
              </a:tr>
              <a:tr h="257640">
                <a:tc>
                  <a:txBody>
                    <a:bodyPr/>
                    <a:lstStyle/>
                    <a:p>
                      <a:r>
                        <a:rPr lang="en-US" sz="1200" dirty="0" smtClean="0">
                          <a:solidFill>
                            <a:schemeClr val="tx1"/>
                          </a:solidFill>
                          <a:latin typeface="Calibri" panose="020F0502020204030204" pitchFamily="34" charset="0"/>
                          <a:cs typeface="Calibri" panose="020F0502020204030204" pitchFamily="34" charset="0"/>
                        </a:rPr>
                        <a:t>Vietnam</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200" baseline="0" dirty="0" smtClean="0">
                          <a:solidFill>
                            <a:schemeClr val="tx1"/>
                          </a:solidFill>
                          <a:latin typeface="Calibri" panose="020F0502020204030204" pitchFamily="34" charset="0"/>
                          <a:cs typeface="Calibri" panose="020F0502020204030204" pitchFamily="34" charset="0"/>
                        </a:rPr>
                        <a:t>Stellar performance in 2023 on the back of early launch of visa exemption program in August 2023</a:t>
                      </a:r>
                    </a:p>
                    <a:p>
                      <a:pPr marL="171450" indent="-171450">
                        <a:buFont typeface="Arial" panose="020B0604020202020204" pitchFamily="34" charset="0"/>
                        <a:buChar char="•"/>
                      </a:pPr>
                      <a:r>
                        <a:rPr lang="en-US" sz="1200" baseline="0" dirty="0" smtClean="0">
                          <a:solidFill>
                            <a:schemeClr val="tx1"/>
                          </a:solidFill>
                          <a:latin typeface="Calibri" panose="020F0502020204030204" pitchFamily="34" charset="0"/>
                          <a:cs typeface="Calibri" panose="020F0502020204030204" pitchFamily="34" charset="0"/>
                        </a:rPr>
                        <a:t>Better  performance in 2023 could mean moderating growth in 2024. </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006949"/>
                  </a:ext>
                </a:extLst>
              </a:tr>
            </a:tbl>
          </a:graphicData>
        </a:graphic>
      </p:graphicFrame>
      <p:pic>
        <p:nvPicPr>
          <p:cNvPr id="4" name="Picture 3"/>
          <p:cNvPicPr>
            <a:picLocks noChangeAspect="1"/>
          </p:cNvPicPr>
          <p:nvPr/>
        </p:nvPicPr>
        <p:blipFill>
          <a:blip r:embed="rId3"/>
          <a:stretch>
            <a:fillRect/>
          </a:stretch>
        </p:blipFill>
        <p:spPr>
          <a:xfrm>
            <a:off x="539552" y="3827304"/>
            <a:ext cx="7741387" cy="2799512"/>
          </a:xfrm>
          <a:prstGeom prst="rect">
            <a:avLst/>
          </a:prstGeom>
        </p:spPr>
      </p:pic>
    </p:spTree>
    <p:extLst>
      <p:ext uri="{BB962C8B-B14F-4D97-AF65-F5344CB8AC3E}">
        <p14:creationId xmlns:p14="http://schemas.microsoft.com/office/powerpoint/2010/main" val="41966030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7316" y="1075875"/>
            <a:ext cx="8787943" cy="5184576"/>
          </a:xfrm>
          <a:prstGeom prst="rect">
            <a:avLst/>
          </a:prstGeom>
        </p:spPr>
      </p:pic>
      <p:sp>
        <p:nvSpPr>
          <p:cNvPr id="2" name="Title 1"/>
          <p:cNvSpPr>
            <a:spLocks noGrp="1"/>
          </p:cNvSpPr>
          <p:nvPr>
            <p:ph type="title"/>
          </p:nvPr>
        </p:nvSpPr>
        <p:spPr/>
        <p:txBody>
          <a:bodyPr/>
          <a:lstStyle/>
          <a:p>
            <a:r>
              <a:rPr lang="en-US" dirty="0" smtClean="0"/>
              <a:t>Goods &amp; Services Balance: Past vs Present</a:t>
            </a:r>
            <a:endParaRPr lang="en-SG" dirty="0"/>
          </a:p>
        </p:txBody>
      </p:sp>
      <p:sp>
        <p:nvSpPr>
          <p:cNvPr id="8" name="TextBox 7"/>
          <p:cNvSpPr txBox="1"/>
          <p:nvPr/>
        </p:nvSpPr>
        <p:spPr>
          <a:xfrm>
            <a:off x="7236296" y="2780928"/>
            <a:ext cx="1485632" cy="246221"/>
          </a:xfrm>
          <a:prstGeom prst="rect">
            <a:avLst/>
          </a:prstGeom>
          <a:solidFill>
            <a:schemeClr val="accent3">
              <a:lumMod val="40000"/>
              <a:lumOff val="60000"/>
            </a:schemeClr>
          </a:solidFill>
          <a:ln>
            <a:noFill/>
          </a:ln>
        </p:spPr>
        <p:txBody>
          <a:bodyPr wrap="square" rtlCol="0">
            <a:spAutoFit/>
          </a:bodyPr>
          <a:lstStyle/>
          <a:p>
            <a:r>
              <a:rPr lang="en-US" sz="1000" dirty="0" smtClean="0"/>
              <a:t>All Engines Firing</a:t>
            </a:r>
            <a:endParaRPr lang="en-SG" sz="1000" dirty="0"/>
          </a:p>
        </p:txBody>
      </p:sp>
      <p:sp>
        <p:nvSpPr>
          <p:cNvPr id="11" name="TextBox 10"/>
          <p:cNvSpPr txBox="1"/>
          <p:nvPr/>
        </p:nvSpPr>
        <p:spPr>
          <a:xfrm>
            <a:off x="395536" y="5445224"/>
            <a:ext cx="1485632" cy="246221"/>
          </a:xfrm>
          <a:prstGeom prst="rect">
            <a:avLst/>
          </a:prstGeom>
          <a:solidFill>
            <a:schemeClr val="accent3">
              <a:lumMod val="40000"/>
              <a:lumOff val="60000"/>
            </a:schemeClr>
          </a:solidFill>
          <a:ln>
            <a:noFill/>
          </a:ln>
        </p:spPr>
        <p:txBody>
          <a:bodyPr wrap="square" rtlCol="0">
            <a:spAutoFit/>
          </a:bodyPr>
          <a:lstStyle/>
          <a:p>
            <a:r>
              <a:rPr lang="en-US" sz="1000" dirty="0" smtClean="0"/>
              <a:t>Sputtering Growth</a:t>
            </a:r>
            <a:endParaRPr lang="en-SG" sz="1000" dirty="0"/>
          </a:p>
        </p:txBody>
      </p:sp>
      <p:sp>
        <p:nvSpPr>
          <p:cNvPr id="12" name="TextBox 11"/>
          <p:cNvSpPr txBox="1"/>
          <p:nvPr/>
        </p:nvSpPr>
        <p:spPr>
          <a:xfrm>
            <a:off x="7351076" y="5805264"/>
            <a:ext cx="1485632" cy="400110"/>
          </a:xfrm>
          <a:prstGeom prst="rect">
            <a:avLst/>
          </a:prstGeom>
          <a:solidFill>
            <a:schemeClr val="accent3">
              <a:lumMod val="40000"/>
              <a:lumOff val="60000"/>
            </a:schemeClr>
          </a:solidFill>
          <a:ln>
            <a:noFill/>
          </a:ln>
        </p:spPr>
        <p:txBody>
          <a:bodyPr wrap="square" rtlCol="0">
            <a:spAutoFit/>
          </a:bodyPr>
          <a:lstStyle/>
          <a:p>
            <a:r>
              <a:rPr lang="en-US" sz="1000" dirty="0" smtClean="0"/>
              <a:t>Services boost; </a:t>
            </a:r>
          </a:p>
          <a:p>
            <a:r>
              <a:rPr lang="en-US" sz="1000" dirty="0" err="1" smtClean="0"/>
              <a:t>Mfg</a:t>
            </a:r>
            <a:r>
              <a:rPr lang="en-US" sz="1000" dirty="0" smtClean="0"/>
              <a:t> slump</a:t>
            </a:r>
            <a:endParaRPr lang="en-SG" sz="1000" dirty="0"/>
          </a:p>
        </p:txBody>
      </p:sp>
      <p:sp>
        <p:nvSpPr>
          <p:cNvPr id="13" name="TextBox 12"/>
          <p:cNvSpPr txBox="1"/>
          <p:nvPr/>
        </p:nvSpPr>
        <p:spPr>
          <a:xfrm>
            <a:off x="392904" y="2780928"/>
            <a:ext cx="1485632" cy="400110"/>
          </a:xfrm>
          <a:prstGeom prst="rect">
            <a:avLst/>
          </a:prstGeom>
          <a:solidFill>
            <a:schemeClr val="accent3">
              <a:lumMod val="40000"/>
              <a:lumOff val="60000"/>
            </a:schemeClr>
          </a:solidFill>
          <a:ln>
            <a:noFill/>
          </a:ln>
        </p:spPr>
        <p:txBody>
          <a:bodyPr wrap="square" rtlCol="0">
            <a:spAutoFit/>
          </a:bodyPr>
          <a:lstStyle/>
          <a:p>
            <a:r>
              <a:rPr lang="en-US" sz="1000" dirty="0" err="1" smtClean="0"/>
              <a:t>Mfg</a:t>
            </a:r>
            <a:r>
              <a:rPr lang="en-US" sz="1000" dirty="0" smtClean="0"/>
              <a:t> boost; </a:t>
            </a:r>
          </a:p>
          <a:p>
            <a:r>
              <a:rPr lang="en-US" sz="1000" dirty="0" smtClean="0"/>
              <a:t>Services slump</a:t>
            </a:r>
            <a:endParaRPr lang="en-SG" sz="1000" dirty="0"/>
          </a:p>
        </p:txBody>
      </p:sp>
    </p:spTree>
    <p:extLst>
      <p:ext uri="{BB962C8B-B14F-4D97-AF65-F5344CB8AC3E}">
        <p14:creationId xmlns:p14="http://schemas.microsoft.com/office/powerpoint/2010/main" val="13728464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Fiscal Situation </a:t>
            </a:r>
            <a:endParaRPr lang="en-SG" dirty="0"/>
          </a:p>
        </p:txBody>
      </p:sp>
      <p:graphicFrame>
        <p:nvGraphicFramePr>
          <p:cNvPr id="8" name="Table 7"/>
          <p:cNvGraphicFramePr>
            <a:graphicFrameLocks noGrp="1"/>
          </p:cNvGraphicFramePr>
          <p:nvPr>
            <p:extLst/>
          </p:nvPr>
        </p:nvGraphicFramePr>
        <p:xfrm>
          <a:off x="495399" y="831907"/>
          <a:ext cx="8388425" cy="2990522"/>
        </p:xfrm>
        <a:graphic>
          <a:graphicData uri="http://schemas.openxmlformats.org/drawingml/2006/table">
            <a:tbl>
              <a:tblPr firstRow="1" bandRow="1">
                <a:tableStyleId>{5C22544A-7EE6-4342-B048-85BDC9FD1C3A}</a:tableStyleId>
              </a:tblPr>
              <a:tblGrid>
                <a:gridCol w="578007">
                  <a:extLst>
                    <a:ext uri="{9D8B030D-6E8A-4147-A177-3AD203B41FA5}">
                      <a16:colId xmlns:a16="http://schemas.microsoft.com/office/drawing/2014/main" val="636152039"/>
                    </a:ext>
                  </a:extLst>
                </a:gridCol>
                <a:gridCol w="1222193">
                  <a:extLst>
                    <a:ext uri="{9D8B030D-6E8A-4147-A177-3AD203B41FA5}">
                      <a16:colId xmlns:a16="http://schemas.microsoft.com/office/drawing/2014/main" val="4007988364"/>
                    </a:ext>
                  </a:extLst>
                </a:gridCol>
                <a:gridCol w="792088">
                  <a:extLst>
                    <a:ext uri="{9D8B030D-6E8A-4147-A177-3AD203B41FA5}">
                      <a16:colId xmlns:a16="http://schemas.microsoft.com/office/drawing/2014/main" val="3225583471"/>
                    </a:ext>
                  </a:extLst>
                </a:gridCol>
                <a:gridCol w="1008112">
                  <a:extLst>
                    <a:ext uri="{9D8B030D-6E8A-4147-A177-3AD203B41FA5}">
                      <a16:colId xmlns:a16="http://schemas.microsoft.com/office/drawing/2014/main" val="3878569315"/>
                    </a:ext>
                  </a:extLst>
                </a:gridCol>
                <a:gridCol w="864096">
                  <a:extLst>
                    <a:ext uri="{9D8B030D-6E8A-4147-A177-3AD203B41FA5}">
                      <a16:colId xmlns:a16="http://schemas.microsoft.com/office/drawing/2014/main" val="88824298"/>
                    </a:ext>
                  </a:extLst>
                </a:gridCol>
                <a:gridCol w="3923929">
                  <a:extLst>
                    <a:ext uri="{9D8B030D-6E8A-4147-A177-3AD203B41FA5}">
                      <a16:colId xmlns:a16="http://schemas.microsoft.com/office/drawing/2014/main" val="2251290308"/>
                    </a:ext>
                  </a:extLst>
                </a:gridCol>
              </a:tblGrid>
              <a:tr h="407887">
                <a:tc gridSpan="6">
                  <a:txBody>
                    <a:bodyPr/>
                    <a:lstStyle/>
                    <a:p>
                      <a:pPr algn="ctr"/>
                      <a:r>
                        <a:rPr lang="en-US" sz="1200" u="sng" dirty="0" smtClean="0">
                          <a:solidFill>
                            <a:schemeClr val="tx1"/>
                          </a:solidFill>
                          <a:latin typeface="Calibri" panose="020F0502020204030204" pitchFamily="34" charset="0"/>
                          <a:cs typeface="Calibri" panose="020F0502020204030204" pitchFamily="34" charset="0"/>
                        </a:rPr>
                        <a:t>Historical Budget Deficits (as % of GDP) and Fiscal Trajectory</a:t>
                      </a:r>
                      <a:endParaRPr lang="en-SG" sz="1200" u="sng" dirty="0">
                        <a:solidFill>
                          <a:schemeClr val="tx1"/>
                        </a:solidFill>
                        <a:latin typeface="Calibri" panose="020F0502020204030204" pitchFamily="34" charset="0"/>
                        <a:cs typeface="Calibri" panose="020F0502020204030204" pitchFamily="34" charset="0"/>
                      </a:endParaRPr>
                    </a:p>
                  </a:txBody>
                  <a:tcPr anchor="ctr">
                    <a:lnB w="12700" cap="flat" cmpd="sng" algn="ctr">
                      <a:solidFill>
                        <a:schemeClr val="tx1"/>
                      </a:solidFill>
                      <a:prstDash val="solid"/>
                      <a:round/>
                      <a:headEnd type="none" w="med" len="med"/>
                      <a:tailEnd type="none" w="med" len="med"/>
                    </a:lnB>
                    <a:noFill/>
                  </a:tcPr>
                </a:tc>
                <a:tc hMerge="1">
                  <a:txBody>
                    <a:bodyPr/>
                    <a:lstStyle/>
                    <a:p>
                      <a:pPr algn="ctr"/>
                      <a:endParaRPr lang="en-SG"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en-SG"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en-SG"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en-SG"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algn="ctr"/>
                      <a:endParaRPr lang="en-SG" sz="12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0824275"/>
                  </a:ext>
                </a:extLst>
              </a:tr>
              <a:tr h="407887">
                <a:tc>
                  <a:txBody>
                    <a:bodyPr/>
                    <a:lstStyle/>
                    <a:p>
                      <a:pPr algn="ctr"/>
                      <a:endParaRPr lang="en-SG" sz="12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smtClean="0">
                          <a:solidFill>
                            <a:schemeClr val="tx1"/>
                          </a:solidFill>
                          <a:latin typeface="Calibri" panose="020F0502020204030204" pitchFamily="34" charset="0"/>
                          <a:cs typeface="Calibri" panose="020F0502020204030204" pitchFamily="34" charset="0"/>
                        </a:rPr>
                        <a:t>‘16-’19 </a:t>
                      </a:r>
                      <a:r>
                        <a:rPr lang="en-US" sz="1200" b="1" dirty="0" err="1" smtClean="0">
                          <a:solidFill>
                            <a:schemeClr val="tx1"/>
                          </a:solidFill>
                          <a:latin typeface="Calibri" panose="020F0502020204030204" pitchFamily="34" charset="0"/>
                          <a:cs typeface="Calibri" panose="020F0502020204030204" pitchFamily="34" charset="0"/>
                        </a:rPr>
                        <a:t>Avg</a:t>
                      </a:r>
                      <a:endParaRPr lang="en-SG" sz="12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smtClean="0">
                          <a:solidFill>
                            <a:schemeClr val="tx1"/>
                          </a:solidFill>
                          <a:latin typeface="Calibri" panose="020F0502020204030204" pitchFamily="34" charset="0"/>
                          <a:cs typeface="Calibri" panose="020F0502020204030204" pitchFamily="34" charset="0"/>
                        </a:rPr>
                        <a:t>2022</a:t>
                      </a:r>
                      <a:endParaRPr lang="en-SG" sz="12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smtClean="0">
                          <a:solidFill>
                            <a:schemeClr val="tx1"/>
                          </a:solidFill>
                          <a:latin typeface="Calibri" panose="020F0502020204030204" pitchFamily="34" charset="0"/>
                          <a:cs typeface="Calibri" panose="020F0502020204030204" pitchFamily="34" charset="0"/>
                        </a:rPr>
                        <a:t>2023</a:t>
                      </a:r>
                      <a:endParaRPr lang="en-SG" sz="12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smtClean="0">
                          <a:solidFill>
                            <a:schemeClr val="tx1"/>
                          </a:solidFill>
                          <a:latin typeface="Calibri" panose="020F0502020204030204" pitchFamily="34" charset="0"/>
                          <a:cs typeface="Calibri" panose="020F0502020204030204" pitchFamily="34" charset="0"/>
                        </a:rPr>
                        <a:t>2024E</a:t>
                      </a:r>
                      <a:endParaRPr lang="en-SG" sz="12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smtClean="0">
                          <a:solidFill>
                            <a:schemeClr val="tx1"/>
                          </a:solidFill>
                          <a:latin typeface="Calibri" panose="020F0502020204030204" pitchFamily="34" charset="0"/>
                          <a:cs typeface="Calibri" panose="020F0502020204030204" pitchFamily="34" charset="0"/>
                        </a:rPr>
                        <a:t>Fiscal Trajectory</a:t>
                      </a:r>
                      <a:endParaRPr lang="en-SG" sz="12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73745323"/>
                  </a:ext>
                </a:extLst>
              </a:tr>
              <a:tr h="315087">
                <a:tc>
                  <a:txBody>
                    <a:bodyPr/>
                    <a:lstStyle/>
                    <a:p>
                      <a:r>
                        <a:rPr lang="en-US" sz="1200" dirty="0" smtClean="0">
                          <a:solidFill>
                            <a:schemeClr val="tx1"/>
                          </a:solidFill>
                          <a:latin typeface="Calibri" panose="020F0502020204030204" pitchFamily="34" charset="0"/>
                          <a:cs typeface="Calibri" panose="020F0502020204030204" pitchFamily="34" charset="0"/>
                        </a:rPr>
                        <a:t>ID</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2.3%</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2.4%</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1.7%</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2.8%</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smtClean="0">
                          <a:solidFill>
                            <a:schemeClr val="tx1"/>
                          </a:solidFill>
                          <a:latin typeface="Calibri" panose="020F0502020204030204" pitchFamily="34" charset="0"/>
                          <a:cs typeface="Calibri" panose="020F0502020204030204" pitchFamily="34" charset="0"/>
                        </a:rPr>
                        <a:t>Expected to be maintained within 3% of GDP ceiling. </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5346723"/>
                  </a:ext>
                </a:extLst>
              </a:tr>
              <a:tr h="315087">
                <a:tc>
                  <a:txBody>
                    <a:bodyPr/>
                    <a:lstStyle/>
                    <a:p>
                      <a:r>
                        <a:rPr lang="en-US" sz="1200" dirty="0" smtClean="0">
                          <a:solidFill>
                            <a:schemeClr val="tx1"/>
                          </a:solidFill>
                          <a:latin typeface="Calibri" panose="020F0502020204030204" pitchFamily="34" charset="0"/>
                          <a:cs typeface="Calibri" panose="020F0502020204030204" pitchFamily="34" charset="0"/>
                        </a:rPr>
                        <a:t>MY</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3.3%</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5.6%</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5.0%</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4.3%</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smtClean="0">
                          <a:solidFill>
                            <a:schemeClr val="tx1"/>
                          </a:solidFill>
                          <a:latin typeface="Calibri" panose="020F0502020204030204" pitchFamily="34" charset="0"/>
                          <a:cs typeface="Calibri" panose="020F0502020204030204" pitchFamily="34" charset="0"/>
                        </a:rPr>
                        <a:t>Target at 3.5% of GDP for 2024-2026 under Medium Term Fiscal</a:t>
                      </a:r>
                      <a:r>
                        <a:rPr lang="en-US" sz="1200" baseline="0" dirty="0" smtClean="0">
                          <a:solidFill>
                            <a:schemeClr val="tx1"/>
                          </a:solidFill>
                          <a:latin typeface="Calibri" panose="020F0502020204030204" pitchFamily="34" charset="0"/>
                          <a:cs typeface="Calibri" panose="020F0502020204030204" pitchFamily="34" charset="0"/>
                        </a:rPr>
                        <a:t> Framework</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4283953"/>
                  </a:ext>
                </a:extLst>
              </a:tr>
              <a:tr h="315087">
                <a:tc>
                  <a:txBody>
                    <a:bodyPr/>
                    <a:lstStyle/>
                    <a:p>
                      <a:r>
                        <a:rPr lang="en-US" sz="1200" dirty="0" smtClean="0">
                          <a:solidFill>
                            <a:schemeClr val="tx1"/>
                          </a:solidFill>
                          <a:latin typeface="Calibri" panose="020F0502020204030204" pitchFamily="34" charset="0"/>
                          <a:cs typeface="Calibri" panose="020F0502020204030204" pitchFamily="34" charset="0"/>
                        </a:rPr>
                        <a:t>PH</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2.7%</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7.3%</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6.2%</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5.6%</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smtClean="0">
                          <a:solidFill>
                            <a:schemeClr val="tx1"/>
                          </a:solidFill>
                          <a:latin typeface="Calibri" panose="020F0502020204030204" pitchFamily="34" charset="0"/>
                          <a:cs typeface="Calibri" panose="020F0502020204030204" pitchFamily="34" charset="0"/>
                        </a:rPr>
                        <a:t>Target to</a:t>
                      </a:r>
                      <a:r>
                        <a:rPr lang="en-US" sz="1200" baseline="0" dirty="0" smtClean="0">
                          <a:solidFill>
                            <a:schemeClr val="tx1"/>
                          </a:solidFill>
                          <a:latin typeface="Calibri" panose="020F0502020204030204" pitchFamily="34" charset="0"/>
                          <a:cs typeface="Calibri" panose="020F0502020204030204" pitchFamily="34" charset="0"/>
                        </a:rPr>
                        <a:t> reach 3.7% of GDP by 2028. </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2608234"/>
                  </a:ext>
                </a:extLst>
              </a:tr>
              <a:tr h="315087">
                <a:tc>
                  <a:txBody>
                    <a:bodyPr/>
                    <a:lstStyle/>
                    <a:p>
                      <a:r>
                        <a:rPr lang="en-US" sz="1200" dirty="0" smtClean="0">
                          <a:solidFill>
                            <a:schemeClr val="tx1"/>
                          </a:solidFill>
                          <a:latin typeface="Calibri" panose="020F0502020204030204" pitchFamily="34" charset="0"/>
                          <a:cs typeface="Calibri" panose="020F0502020204030204" pitchFamily="34" charset="0"/>
                        </a:rPr>
                        <a:t>TH</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2.8%</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3.5%</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3.3%</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3.6%</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smtClean="0">
                          <a:solidFill>
                            <a:schemeClr val="tx1"/>
                          </a:solidFill>
                          <a:latin typeface="Calibri" panose="020F0502020204030204" pitchFamily="34" charset="0"/>
                          <a:cs typeface="Calibri" panose="020F0502020204030204" pitchFamily="34" charset="0"/>
                        </a:rPr>
                        <a:t>2025 budget deficit widen to 4.4% on digital wallet plans. </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3433872"/>
                  </a:ext>
                </a:extLst>
              </a:tr>
              <a:tr h="315087">
                <a:tc>
                  <a:txBody>
                    <a:bodyPr/>
                    <a:lstStyle/>
                    <a:p>
                      <a:r>
                        <a:rPr lang="en-US" sz="1200" dirty="0" smtClean="0">
                          <a:solidFill>
                            <a:schemeClr val="tx1"/>
                          </a:solidFill>
                          <a:latin typeface="Calibri" panose="020F0502020204030204" pitchFamily="34" charset="0"/>
                          <a:cs typeface="Calibri" panose="020F0502020204030204" pitchFamily="34" charset="0"/>
                        </a:rPr>
                        <a:t>VN</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2.9%</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4.4%</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4.1%</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latin typeface="Calibri" panose="020F0502020204030204" pitchFamily="34" charset="0"/>
                          <a:cs typeface="Calibri" panose="020F0502020204030204" pitchFamily="34" charset="0"/>
                        </a:rPr>
                        <a:t>3.6%</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smtClean="0">
                          <a:solidFill>
                            <a:schemeClr val="tx1"/>
                          </a:solidFill>
                          <a:latin typeface="Calibri" panose="020F0502020204030204" pitchFamily="34" charset="0"/>
                          <a:cs typeface="Calibri" panose="020F0502020204030204" pitchFamily="34" charset="0"/>
                        </a:rPr>
                        <a:t>2021-2025 National Financial Plan targets fiscal deficit at 3.7% of GDP. </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2101648"/>
                  </a:ext>
                </a:extLst>
              </a:tr>
              <a:tr h="315087">
                <a:tc gridSpan="6">
                  <a:txBody>
                    <a:bodyPr/>
                    <a:lstStyle/>
                    <a:p>
                      <a:r>
                        <a:rPr lang="en-US" sz="1200" dirty="0" smtClean="0">
                          <a:solidFill>
                            <a:schemeClr val="tx1"/>
                          </a:solidFill>
                          <a:latin typeface="Calibri" panose="020F0502020204030204" pitchFamily="34" charset="0"/>
                          <a:cs typeface="Calibri" panose="020F0502020204030204" pitchFamily="34" charset="0"/>
                        </a:rPr>
                        <a:t>Source: CEIC; National Authorities; Mizuho</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621473"/>
                  </a:ext>
                </a:extLst>
              </a:tr>
            </a:tbl>
          </a:graphicData>
        </a:graphic>
      </p:graphicFrame>
      <p:pic>
        <p:nvPicPr>
          <p:cNvPr id="10" name="Picture 9"/>
          <p:cNvPicPr>
            <a:picLocks noChangeAspect="1"/>
          </p:cNvPicPr>
          <p:nvPr/>
        </p:nvPicPr>
        <p:blipFill>
          <a:blip r:embed="rId3"/>
          <a:stretch>
            <a:fillRect/>
          </a:stretch>
        </p:blipFill>
        <p:spPr>
          <a:xfrm>
            <a:off x="1043608" y="3717032"/>
            <a:ext cx="7056784" cy="3049524"/>
          </a:xfrm>
          <a:prstGeom prst="rect">
            <a:avLst/>
          </a:prstGeom>
        </p:spPr>
      </p:pic>
    </p:spTree>
    <p:extLst>
      <p:ext uri="{BB962C8B-B14F-4D97-AF65-F5344CB8AC3E}">
        <p14:creationId xmlns:p14="http://schemas.microsoft.com/office/powerpoint/2010/main" val="299021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1800" dirty="0" smtClean="0">
                <a:solidFill>
                  <a:schemeClr val="tx1"/>
                </a:solidFill>
                <a:cs typeface="Times New Roman" pitchFamily="18" charset="0"/>
              </a:rPr>
              <a:t>Historically, </a:t>
            </a:r>
            <a:r>
              <a:rPr lang="en-US" altLang="ja-JP" sz="1800" dirty="0" smtClean="0">
                <a:solidFill>
                  <a:srgbClr val="0000FF"/>
                </a:solidFill>
                <a:cs typeface="Times New Roman" pitchFamily="18" charset="0"/>
              </a:rPr>
              <a:t>Aggressive Rate Hikes</a:t>
            </a:r>
            <a:r>
              <a:rPr lang="en-US" altLang="ja-JP" sz="1800" dirty="0" smtClean="0">
                <a:solidFill>
                  <a:schemeClr val="tx1"/>
                </a:solidFill>
                <a:cs typeface="Times New Roman" pitchFamily="18" charset="0"/>
              </a:rPr>
              <a:t> Have </a:t>
            </a:r>
            <a:r>
              <a:rPr lang="en-US" altLang="ja-JP" sz="1800" dirty="0" smtClean="0">
                <a:solidFill>
                  <a:srgbClr val="FF0000"/>
                </a:solidFill>
                <a:cs typeface="Times New Roman" pitchFamily="18" charset="0"/>
              </a:rPr>
              <a:t>Seldom Been Without Economic Pain</a:t>
            </a:r>
            <a:endParaRPr lang="en-US" sz="1800" i="1" dirty="0">
              <a:solidFill>
                <a:srgbClr val="FF0000"/>
              </a:solidFill>
            </a:endParaRPr>
          </a:p>
        </p:txBody>
      </p:sp>
      <p:pic>
        <p:nvPicPr>
          <p:cNvPr id="5" name="Picture 4">
            <a:extLst>
              <a:ext uri="{FF2B5EF4-FFF2-40B4-BE49-F238E27FC236}">
                <a16:creationId xmlns:a16="http://schemas.microsoft.com/office/drawing/2014/main" id="{BFA0EE9D-ED1C-E8DB-F287-26AFA8CE8F9A}"/>
              </a:ext>
            </a:extLst>
          </p:cNvPr>
          <p:cNvPicPr>
            <a:picLocks noChangeAspect="1"/>
          </p:cNvPicPr>
          <p:nvPr/>
        </p:nvPicPr>
        <p:blipFill>
          <a:blip r:embed="rId3"/>
          <a:stretch>
            <a:fillRect/>
          </a:stretch>
        </p:blipFill>
        <p:spPr>
          <a:xfrm>
            <a:off x="395536" y="905190"/>
            <a:ext cx="8280920" cy="5476138"/>
          </a:xfrm>
          <a:prstGeom prst="rect">
            <a:avLst/>
          </a:prstGeom>
        </p:spPr>
      </p:pic>
    </p:spTree>
    <p:extLst>
      <p:ext uri="{BB962C8B-B14F-4D97-AF65-F5344CB8AC3E}">
        <p14:creationId xmlns:p14="http://schemas.microsoft.com/office/powerpoint/2010/main" val="1080115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Standing Assessment</a:t>
            </a:r>
            <a:endParaRPr lang="en-SG" dirty="0"/>
          </a:p>
        </p:txBody>
      </p:sp>
      <p:graphicFrame>
        <p:nvGraphicFramePr>
          <p:cNvPr id="4" name="Table 3"/>
          <p:cNvGraphicFramePr>
            <a:graphicFrameLocks noGrp="1"/>
          </p:cNvGraphicFramePr>
          <p:nvPr>
            <p:extLst/>
          </p:nvPr>
        </p:nvGraphicFramePr>
        <p:xfrm>
          <a:off x="238970" y="904467"/>
          <a:ext cx="8568299" cy="5217160"/>
        </p:xfrm>
        <a:graphic>
          <a:graphicData uri="http://schemas.openxmlformats.org/drawingml/2006/table">
            <a:tbl>
              <a:tblPr firstRow="1" bandRow="1">
                <a:tableStyleId>{5C22544A-7EE6-4342-B048-85BDC9FD1C3A}</a:tableStyleId>
              </a:tblPr>
              <a:tblGrid>
                <a:gridCol w="890905">
                  <a:extLst>
                    <a:ext uri="{9D8B030D-6E8A-4147-A177-3AD203B41FA5}">
                      <a16:colId xmlns:a16="http://schemas.microsoft.com/office/drawing/2014/main" val="3811798110"/>
                    </a:ext>
                  </a:extLst>
                </a:gridCol>
                <a:gridCol w="2827430">
                  <a:extLst>
                    <a:ext uri="{9D8B030D-6E8A-4147-A177-3AD203B41FA5}">
                      <a16:colId xmlns:a16="http://schemas.microsoft.com/office/drawing/2014/main" val="1717990171"/>
                    </a:ext>
                  </a:extLst>
                </a:gridCol>
                <a:gridCol w="2424982">
                  <a:extLst>
                    <a:ext uri="{9D8B030D-6E8A-4147-A177-3AD203B41FA5}">
                      <a16:colId xmlns:a16="http://schemas.microsoft.com/office/drawing/2014/main" val="2987097574"/>
                    </a:ext>
                  </a:extLst>
                </a:gridCol>
                <a:gridCol w="2424982">
                  <a:extLst>
                    <a:ext uri="{9D8B030D-6E8A-4147-A177-3AD203B41FA5}">
                      <a16:colId xmlns:a16="http://schemas.microsoft.com/office/drawing/2014/main" val="4212281412"/>
                    </a:ext>
                  </a:extLst>
                </a:gridCol>
              </a:tblGrid>
              <a:tr h="370840">
                <a:tc>
                  <a:txBody>
                    <a:bodyPr/>
                    <a:lstStyle/>
                    <a:p>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smtClean="0">
                          <a:solidFill>
                            <a:schemeClr val="tx1"/>
                          </a:solidFill>
                          <a:latin typeface="Calibri" panose="020F0502020204030204" pitchFamily="34" charset="0"/>
                          <a:cs typeface="Calibri" panose="020F0502020204030204" pitchFamily="34" charset="0"/>
                        </a:rPr>
                        <a:t>Notable Revenue Measures</a:t>
                      </a:r>
                      <a:endParaRPr lang="en-SG" sz="12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smtClean="0">
                          <a:solidFill>
                            <a:schemeClr val="tx1"/>
                          </a:solidFill>
                          <a:latin typeface="Calibri" panose="020F0502020204030204" pitchFamily="34" charset="0"/>
                          <a:cs typeface="Calibri" panose="020F0502020204030204" pitchFamily="34" charset="0"/>
                        </a:rPr>
                        <a:t>Notable Expenditure Measures</a:t>
                      </a:r>
                      <a:endParaRPr lang="en-SG" sz="12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smtClean="0">
                          <a:solidFill>
                            <a:schemeClr val="tx1"/>
                          </a:solidFill>
                          <a:latin typeface="Calibri" panose="020F0502020204030204" pitchFamily="34" charset="0"/>
                          <a:cs typeface="Calibri" panose="020F0502020204030204" pitchFamily="34" charset="0"/>
                        </a:rPr>
                        <a:t>Assessment</a:t>
                      </a:r>
                      <a:endParaRPr lang="en-SG" sz="12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41462229"/>
                  </a:ext>
                </a:extLst>
              </a:tr>
              <a:tr h="370840">
                <a:tc>
                  <a:txBody>
                    <a:bodyPr/>
                    <a:lstStyle/>
                    <a:p>
                      <a:pPr algn="ctr"/>
                      <a:r>
                        <a:rPr lang="en-US" sz="1200" dirty="0" smtClean="0">
                          <a:solidFill>
                            <a:schemeClr val="tx1"/>
                          </a:solidFill>
                          <a:latin typeface="Calibri" panose="020F0502020204030204" pitchFamily="34" charset="0"/>
                          <a:cs typeface="Calibri" panose="020F0502020204030204" pitchFamily="34" charset="0"/>
                        </a:rPr>
                        <a:t>Malaysia</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Introduction</a:t>
                      </a:r>
                      <a:r>
                        <a:rPr lang="en-US" sz="1200" baseline="0" dirty="0" smtClean="0">
                          <a:latin typeface="Calibri" panose="020F0502020204030204" pitchFamily="34" charset="0"/>
                          <a:cs typeface="Calibri" panose="020F0502020204030204" pitchFamily="34" charset="0"/>
                        </a:rPr>
                        <a:t> of capital gains tax</a:t>
                      </a:r>
                    </a:p>
                    <a:p>
                      <a:pPr marL="285750" indent="-285750">
                        <a:buFont typeface="Arial" panose="020B0604020202020204" pitchFamily="34" charset="0"/>
                        <a:buChar char="•"/>
                      </a:pPr>
                      <a:r>
                        <a:rPr lang="en-US" sz="1200" baseline="0" dirty="0" smtClean="0">
                          <a:latin typeface="Calibri" panose="020F0502020204030204" pitchFamily="34" charset="0"/>
                          <a:cs typeface="Calibri" panose="020F0502020204030204" pitchFamily="34" charset="0"/>
                        </a:rPr>
                        <a:t>Increase in services tax (eff 1 Mar 2024)</a:t>
                      </a:r>
                      <a:endParaRPr lang="en-SG" sz="1200" dirty="0" smtClean="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3335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anose="020F0502020204030204" pitchFamily="34" charset="0"/>
                          <a:cs typeface="Calibri" panose="020F0502020204030204" pitchFamily="34" charset="0"/>
                        </a:rPr>
                        <a:t>Reduction in diesel subsidies (eff 10 Jun 2024)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3335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anose="020F0502020204030204" pitchFamily="34" charset="0"/>
                          <a:cs typeface="Calibri" panose="020F0502020204030204" pitchFamily="34" charset="0"/>
                        </a:rPr>
                        <a:t>Concrete actions undertaken thus far provide confidence on government’s commitment towards fiscal sustainability.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2140839"/>
                  </a:ext>
                </a:extLst>
              </a:tr>
              <a:tr h="370840">
                <a:tc>
                  <a:txBody>
                    <a:bodyPr/>
                    <a:lstStyle/>
                    <a:p>
                      <a:pPr algn="ctr"/>
                      <a:r>
                        <a:rPr lang="en-US" sz="1200" dirty="0" smtClean="0">
                          <a:solidFill>
                            <a:schemeClr val="tx1"/>
                          </a:solidFill>
                          <a:latin typeface="Calibri" panose="020F0502020204030204" pitchFamily="34" charset="0"/>
                          <a:cs typeface="Calibri" panose="020F0502020204030204" pitchFamily="34" charset="0"/>
                        </a:rPr>
                        <a:t>Vietnam</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Extended</a:t>
                      </a:r>
                      <a:r>
                        <a:rPr lang="en-US" sz="1200" baseline="0" dirty="0" smtClean="0">
                          <a:latin typeface="Calibri" panose="020F0502020204030204" pitchFamily="34" charset="0"/>
                          <a:cs typeface="Calibri" panose="020F0502020204030204" pitchFamily="34" charset="0"/>
                        </a:rPr>
                        <a:t> VAT rate cut ((from 10% to 8% introduced in early 2022) from Jul 2023 to Jun 2024, after a brief rate reversal in early 2023. </a:t>
                      </a:r>
                      <a:endParaRPr lang="en-SG" sz="1200" dirty="0" smtClean="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3335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anose="020F0502020204030204" pitchFamily="34" charset="0"/>
                          <a:cs typeface="Calibri" panose="020F0502020204030204" pitchFamily="34" charset="0"/>
                        </a:rPr>
                        <a:t>Public investments likely to continue to struggle to hit targets, though land law reforms should aid </a:t>
                      </a:r>
                      <a:r>
                        <a:rPr lang="en-US" sz="1200" baseline="0" smtClean="0">
                          <a:latin typeface="Calibri" panose="020F0502020204030204" pitchFamily="34" charset="0"/>
                          <a:cs typeface="Calibri" panose="020F0502020204030204" pitchFamily="34" charset="0"/>
                        </a:rPr>
                        <a:t>better disbursements</a:t>
                      </a:r>
                      <a:endParaRPr lang="en-US" sz="1200" baseline="0" dirty="0" smtClean="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3335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solidFill>
                            <a:schemeClr val="tx1"/>
                          </a:solidFill>
                          <a:latin typeface="Calibri" panose="020F0502020204030204" pitchFamily="34" charset="0"/>
                          <a:cs typeface="Calibri" panose="020F0502020204030204" pitchFamily="34" charset="0"/>
                        </a:rPr>
                        <a:t>Continued VAT rate </a:t>
                      </a:r>
                      <a:r>
                        <a:rPr lang="en-US" sz="1200" baseline="0" smtClean="0">
                          <a:solidFill>
                            <a:schemeClr val="tx1"/>
                          </a:solidFill>
                          <a:latin typeface="Calibri" panose="020F0502020204030204" pitchFamily="34" charset="0"/>
                          <a:cs typeface="Calibri" panose="020F0502020204030204" pitchFamily="34" charset="0"/>
                        </a:rPr>
                        <a:t>cut extension likely </a:t>
                      </a:r>
                      <a:r>
                        <a:rPr lang="en-US" sz="1200" baseline="0" dirty="0" smtClean="0">
                          <a:solidFill>
                            <a:schemeClr val="tx1"/>
                          </a:solidFill>
                          <a:latin typeface="Calibri" panose="020F0502020204030204" pitchFamily="34" charset="0"/>
                          <a:cs typeface="Calibri" panose="020F0502020204030204" pitchFamily="34" charset="0"/>
                        </a:rPr>
                        <a:t>but no imminent fiscal worries. Risks remain on ensuring financial sector stability.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9206348"/>
                  </a:ext>
                </a:extLst>
              </a:tr>
              <a:tr h="370840">
                <a:tc>
                  <a:txBody>
                    <a:bodyPr/>
                    <a:lstStyle/>
                    <a:p>
                      <a:pPr algn="ctr"/>
                      <a:r>
                        <a:rPr lang="en-US" sz="1200" dirty="0" smtClean="0">
                          <a:solidFill>
                            <a:schemeClr val="tx1"/>
                          </a:solidFill>
                          <a:latin typeface="Calibri" panose="020F0502020204030204" pitchFamily="34" charset="0"/>
                          <a:cs typeface="Calibri" panose="020F0502020204030204" pitchFamily="34" charset="0"/>
                        </a:rPr>
                        <a:t>Philippines</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Many tax reforms pending,</a:t>
                      </a:r>
                      <a:r>
                        <a:rPr lang="en-US" sz="1200" baseline="0" dirty="0" smtClean="0">
                          <a:latin typeface="Calibri" panose="020F0502020204030204" pitchFamily="34" charset="0"/>
                          <a:cs typeface="Calibri" panose="020F0502020204030204" pitchFamily="34" charset="0"/>
                        </a:rPr>
                        <a:t> including Digital Services Tax Bill, Mining Fiscal Regime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3335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anose="020F0502020204030204" pitchFamily="34" charset="0"/>
                          <a:cs typeface="Calibri" panose="020F0502020204030204" pitchFamily="34" charset="0"/>
                        </a:rPr>
                        <a:t>Continuation of current </a:t>
                      </a:r>
                      <a:r>
                        <a:rPr lang="en-US" sz="1200" baseline="0" dirty="0" err="1" smtClean="0">
                          <a:latin typeface="Calibri" panose="020F0502020204030204" pitchFamily="34" charset="0"/>
                          <a:cs typeface="Calibri" panose="020F0502020204030204" pitchFamily="34" charset="0"/>
                        </a:rPr>
                        <a:t>programmes</a:t>
                      </a:r>
                      <a:r>
                        <a:rPr lang="en-US" sz="1200" baseline="0" dirty="0" smtClean="0">
                          <a:latin typeface="Calibri" panose="020F0502020204030204" pitchFamily="34" charset="0"/>
                          <a:cs typeface="Calibri" panose="020F0502020204030204" pitchFamily="34" charset="0"/>
                        </a:rPr>
                        <a:t>, target 5-6% of GDP yearly on infrastructure.  </a:t>
                      </a:r>
                    </a:p>
                    <a:p>
                      <a:pPr marL="171450" marR="0" lvl="0" indent="-171450" algn="l" defTabSz="3335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anose="020F0502020204030204" pitchFamily="34" charset="0"/>
                          <a:cs typeface="Calibri" panose="020F0502020204030204" pitchFamily="34" charset="0"/>
                        </a:rPr>
                        <a:t>National government’s spending performance for 2023 surpassed target by 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3335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anose="020F0502020204030204" pitchFamily="34" charset="0"/>
                          <a:cs typeface="Calibri" panose="020F0502020204030204" pitchFamily="34" charset="0"/>
                        </a:rPr>
                        <a:t>Slow-to-consolidate fiscal deficits amid slow progress on revenue measures.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6379633"/>
                  </a:ext>
                </a:extLst>
              </a:tr>
              <a:tr h="788104">
                <a:tc>
                  <a:txBody>
                    <a:bodyPr/>
                    <a:lstStyle/>
                    <a:p>
                      <a:pPr algn="ctr"/>
                      <a:r>
                        <a:rPr lang="en-US" sz="1200" dirty="0" smtClean="0">
                          <a:solidFill>
                            <a:schemeClr val="tx1"/>
                          </a:solidFill>
                          <a:latin typeface="Calibri" panose="020F0502020204030204" pitchFamily="34" charset="0"/>
                          <a:cs typeface="Calibri" panose="020F0502020204030204" pitchFamily="34" charset="0"/>
                        </a:rPr>
                        <a:t>Indonesia</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Scrap</a:t>
                      </a:r>
                      <a:r>
                        <a:rPr lang="en-US" sz="1200" baseline="0" dirty="0" smtClean="0">
                          <a:latin typeface="Calibri" panose="020F0502020204030204" pitchFamily="34" charset="0"/>
                          <a:cs typeface="Calibri" panose="020F0502020204030204" pitchFamily="34" charset="0"/>
                        </a:rPr>
                        <a:t> VAT of 11% on home purchases worth less than IDR2bn until Jun 2024, after which it will be halved for an unspecified time. </a:t>
                      </a:r>
                      <a:endParaRPr lang="en-SG" sz="1200" dirty="0" smtClean="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3335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anose="020F0502020204030204" pitchFamily="34" charset="0"/>
                          <a:cs typeface="Calibri" panose="020F0502020204030204" pitchFamily="34" charset="0"/>
                        </a:rPr>
                        <a:t>Free lunch programs and other welfare measures (likely rolled out end 2024/2025) expected to cost IDR460tn, more than the entire 2023 budget deficit.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3335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anose="020F0502020204030204" pitchFamily="34" charset="0"/>
                          <a:cs typeface="Calibri" panose="020F0502020204030204" pitchFamily="34" charset="0"/>
                        </a:rPr>
                        <a:t>Albeit still within 3% GDP ceiling, higher fiscal expenditures on campaign pledges cast an overhang; uncertainty over debt outlook incites worries.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5019458"/>
                  </a:ext>
                </a:extLst>
              </a:tr>
              <a:tr h="370840">
                <a:tc>
                  <a:txBody>
                    <a:bodyPr/>
                    <a:lstStyle/>
                    <a:p>
                      <a:pPr algn="ctr"/>
                      <a:r>
                        <a:rPr lang="en-US" sz="1200" dirty="0" smtClean="0">
                          <a:solidFill>
                            <a:schemeClr val="tx1"/>
                          </a:solidFill>
                          <a:latin typeface="Calibri" panose="020F0502020204030204" pitchFamily="34" charset="0"/>
                          <a:cs typeface="Calibri" panose="020F0502020204030204" pitchFamily="34" charset="0"/>
                        </a:rPr>
                        <a:t>Thailand</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200" dirty="0" smtClean="0">
                          <a:latin typeface="Calibri" panose="020F0502020204030204" pitchFamily="34" charset="0"/>
                          <a:cs typeface="Calibri" panose="020F0502020204030204" pitchFamily="34" charset="0"/>
                        </a:rPr>
                        <a:t>VAT</a:t>
                      </a:r>
                      <a:r>
                        <a:rPr lang="en-US" sz="1200" baseline="0" dirty="0" smtClean="0">
                          <a:latin typeface="Calibri" panose="020F0502020204030204" pitchFamily="34" charset="0"/>
                          <a:cs typeface="Calibri" panose="020F0502020204030204" pitchFamily="34" charset="0"/>
                        </a:rPr>
                        <a:t> reduction from 10% to 7% (from </a:t>
                      </a:r>
                      <a:r>
                        <a:rPr lang="en-US" sz="1200" baseline="0" dirty="0" err="1" smtClean="0">
                          <a:latin typeface="Calibri" panose="020F0502020204030204" pitchFamily="34" charset="0"/>
                          <a:cs typeface="Calibri" panose="020F0502020204030204" pitchFamily="34" charset="0"/>
                        </a:rPr>
                        <a:t>Covid</a:t>
                      </a:r>
                      <a:r>
                        <a:rPr lang="en-US" sz="1200" baseline="0" dirty="0" smtClean="0">
                          <a:latin typeface="Calibri" panose="020F0502020204030204" pitchFamily="34" charset="0"/>
                          <a:cs typeface="Calibri" panose="020F0502020204030204" pitchFamily="34" charset="0"/>
                        </a:rPr>
                        <a:t>) extended till Sep 2024. </a:t>
                      </a:r>
                      <a:endParaRPr lang="en-SG" sz="1200" dirty="0" smtClean="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3335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anose="020F0502020204030204" pitchFamily="34" charset="0"/>
                          <a:cs typeface="Calibri" panose="020F0502020204030204" pitchFamily="34" charset="0"/>
                        </a:rPr>
                        <a:t>Digital wallet plans expected to cost THB500bn (~3% of GDP).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3335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anose="020F0502020204030204" pitchFamily="34" charset="0"/>
                          <a:cs typeface="Calibri" panose="020F0502020204030204" pitchFamily="34" charset="0"/>
                        </a:rPr>
                        <a:t>2025 budget deficit widen to 4.4% on digital wallet plans. </a:t>
                      </a:r>
                    </a:p>
                    <a:p>
                      <a:pPr marL="171450" marR="0" lvl="0" indent="-171450" algn="l" defTabSz="3335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latin typeface="Calibri" panose="020F0502020204030204" pitchFamily="34" charset="0"/>
                          <a:cs typeface="Calibri" panose="020F0502020204030204" pitchFamily="34" charset="0"/>
                        </a:rPr>
                        <a:t>Public debt path may come dangerously close to legal ceiling in the next 2-3 years.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9250070"/>
                  </a:ext>
                </a:extLst>
              </a:tr>
            </a:tbl>
          </a:graphicData>
        </a:graphic>
      </p:graphicFrame>
    </p:spTree>
    <p:extLst>
      <p:ext uri="{BB962C8B-B14F-4D97-AF65-F5344CB8AC3E}">
        <p14:creationId xmlns:p14="http://schemas.microsoft.com/office/powerpoint/2010/main" val="2085439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9466" y="908720"/>
            <a:ext cx="8331153" cy="5404852"/>
          </a:xfrm>
          <a:prstGeom prst="rect">
            <a:avLst/>
          </a:prstGeom>
        </p:spPr>
      </p:pic>
      <p:sp>
        <p:nvSpPr>
          <p:cNvPr id="2" name="Title 1"/>
          <p:cNvSpPr>
            <a:spLocks noGrp="1"/>
          </p:cNvSpPr>
          <p:nvPr>
            <p:ph type="title"/>
          </p:nvPr>
        </p:nvSpPr>
        <p:spPr/>
        <p:txBody>
          <a:bodyPr/>
          <a:lstStyle/>
          <a:p>
            <a:r>
              <a:rPr lang="en-US" dirty="0" smtClean="0"/>
              <a:t>External and Fiscal</a:t>
            </a:r>
            <a:endParaRPr lang="en-SG" dirty="0"/>
          </a:p>
        </p:txBody>
      </p:sp>
      <p:sp>
        <p:nvSpPr>
          <p:cNvPr id="9" name="TextBox 8"/>
          <p:cNvSpPr txBox="1"/>
          <p:nvPr/>
        </p:nvSpPr>
        <p:spPr>
          <a:xfrm>
            <a:off x="395536" y="5445224"/>
            <a:ext cx="1944216" cy="400110"/>
          </a:xfrm>
          <a:prstGeom prst="rect">
            <a:avLst/>
          </a:prstGeom>
          <a:solidFill>
            <a:schemeClr val="accent3">
              <a:lumMod val="40000"/>
              <a:lumOff val="60000"/>
            </a:schemeClr>
          </a:solidFill>
          <a:ln>
            <a:noFill/>
          </a:ln>
        </p:spPr>
        <p:txBody>
          <a:bodyPr wrap="square" rtlCol="0">
            <a:spAutoFit/>
          </a:bodyPr>
          <a:lstStyle/>
          <a:p>
            <a:r>
              <a:rPr lang="en-US" sz="1000" dirty="0" smtClean="0"/>
              <a:t>Net Goods &amp; Services Slump; Wide Fiscal Deficit</a:t>
            </a:r>
            <a:endParaRPr lang="en-SG" sz="1000" dirty="0"/>
          </a:p>
        </p:txBody>
      </p:sp>
      <p:sp>
        <p:nvSpPr>
          <p:cNvPr id="10" name="TextBox 9"/>
          <p:cNvSpPr txBox="1"/>
          <p:nvPr/>
        </p:nvSpPr>
        <p:spPr>
          <a:xfrm>
            <a:off x="392704" y="2483948"/>
            <a:ext cx="1944216" cy="400110"/>
          </a:xfrm>
          <a:prstGeom prst="rect">
            <a:avLst/>
          </a:prstGeom>
          <a:solidFill>
            <a:schemeClr val="accent3">
              <a:lumMod val="40000"/>
              <a:lumOff val="60000"/>
            </a:schemeClr>
          </a:solidFill>
          <a:ln>
            <a:noFill/>
          </a:ln>
        </p:spPr>
        <p:txBody>
          <a:bodyPr wrap="square" rtlCol="0">
            <a:spAutoFit/>
          </a:bodyPr>
          <a:lstStyle/>
          <a:p>
            <a:r>
              <a:rPr lang="en-US" sz="1000" dirty="0" smtClean="0"/>
              <a:t>Net Goods &amp; Services Boost; Wide Fiscal Deficit</a:t>
            </a:r>
            <a:endParaRPr lang="en-SG" sz="1000" dirty="0"/>
          </a:p>
        </p:txBody>
      </p:sp>
    </p:spTree>
    <p:extLst>
      <p:ext uri="{BB962C8B-B14F-4D97-AF65-F5344CB8AC3E}">
        <p14:creationId xmlns:p14="http://schemas.microsoft.com/office/powerpoint/2010/main" val="30674635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93918" y="1023286"/>
            <a:ext cx="8862376" cy="5091066"/>
          </a:xfrm>
          <a:prstGeom prst="rect">
            <a:avLst/>
          </a:prstGeom>
          <a:noFill/>
          <a:ln/>
        </p:spPr>
        <p:txBody>
          <a:bodyPr lIns="98715" tIns="49357" rIns="98715" bIns="49357"/>
          <a:lstStyle/>
          <a:p>
            <a:r>
              <a:rPr lang="en-SG" sz="1000" b="1" dirty="0"/>
              <a:t>Important Information</a:t>
            </a:r>
            <a:endParaRPr lang="en-US" sz="1000" dirty="0"/>
          </a:p>
          <a:p>
            <a:r>
              <a:rPr lang="en-SG" sz="700" dirty="0"/>
              <a:t>This publication has been prepared by Mizuho Bank, Ltd. (“Mizuho”) and represents the views of the author.  It has not been prepared by an independent research department and it has not been prepared in accordance with legal requirements in any country or jurisdiction designed to promote the independence of investment research and is not subject to any prohibition on dealing ahead of the dissemination of investment research. </a:t>
            </a:r>
          </a:p>
          <a:p>
            <a:endParaRPr lang="en-US" sz="1700" dirty="0"/>
          </a:p>
          <a:p>
            <a:r>
              <a:rPr lang="en-SG" sz="1000" b="1" dirty="0"/>
              <a:t>Disclaimer</a:t>
            </a:r>
            <a:endParaRPr lang="en-US" sz="1000" dirty="0"/>
          </a:p>
          <a:p>
            <a:r>
              <a:rPr lang="en-SG" sz="700" dirty="0"/>
              <a:t>Unless otherwise stated, all views or opinions herein are solely those of the author(s) as of the date of this publication and are not to be relied upon as authoritative or taken in substitution for the exercise of judgement by any recipient, and are subject to change without notice. </a:t>
            </a:r>
            <a:endParaRPr lang="en-US" sz="700" dirty="0"/>
          </a:p>
          <a:p>
            <a:r>
              <a:rPr lang="en-SG" sz="700" dirty="0"/>
              <a:t>This publication has been prepared by Mizuho solely from publicly available information. Information contained herein and the data underlying it have been obtained from, or based upon, sources believed by us to be reliable, but no assurance can be given that the information, data or any computations based thereon are accurate or complete. This publication provides general background information only. It is information in summary form and does not purport to be complete</a:t>
            </a:r>
            <a:r>
              <a:rPr lang="en-SG" sz="700" b="1" dirty="0"/>
              <a:t>. </a:t>
            </a:r>
            <a:r>
              <a:rPr lang="en-SG" sz="700" dirty="0"/>
              <a:t>This publication has been prepared for information purposes only and is not intended by Mizuho or its affiliates to constitute investment, legal, accounting, tax or other advice of any kind and all recipients of this publication are advised to contact independent advisors in order to evaluate the publication, including, without limitation, the suitability of any security, commodity, futures contract or instrument or related derivative (hereinafter, a “financial instrument”), product or strategy herein described. This publication is not intended to be relied upon as advice to investors or potential investors and does not take into account investment objectives, financial situation or needs of any particular investor. It is not intended for persons who are Retail Clients within the meaning of the United Kingdom’s Financial Conduct Authority rules nor for persons who are restricted in accordance with US, Japanese, Singapore or any other applicable securities laws.</a:t>
            </a:r>
            <a:endParaRPr lang="en-US" sz="700" dirty="0"/>
          </a:p>
          <a:p>
            <a:r>
              <a:rPr lang="en-SG" sz="700" dirty="0"/>
              <a:t>This publication has been prepared for information purposes only and is not intended by Mizuho to market any financial instrument, product or service or serve as a recommendation to take or refrain from taking any particular course of action or participate in any trading or other strategy. This publication is not an offer to buy or sell or a solicitation of any offer to buy or sell any security or any of the assets, businesses or undertakings described herein, or any other financial instrument, nor is it an offer to participate in any trading or other strategy, nor a disclosure document under applicable laws, rules, regulations or guidelines. Nothing contained herein is in any way intended by Mizuho or its affiliates to offer, solicit and/or market any financial instrument, product or service, or to act as any inducement to enter into any contract or commitment whatsoever.  Neither the author, Mizuho nor any affiliate accepts any liability whatsoever with respect to the use of this publication or its contents </a:t>
            </a:r>
            <a:r>
              <a:rPr lang="en-US" sz="700" dirty="0"/>
              <a:t>or for any errors or omissions herein</a:t>
            </a:r>
            <a:r>
              <a:rPr lang="en-SG" sz="700" dirty="0"/>
              <a:t>.</a:t>
            </a:r>
            <a:endParaRPr lang="en-US" sz="700" dirty="0"/>
          </a:p>
          <a:p>
            <a:r>
              <a:rPr lang="en-SG" sz="700" dirty="0"/>
              <a:t>Mizuho and its affiliates, connected companies, employees or clients may take the other side of any order by you, enter into transactions contrary to any recommendations contained herein or have positions or make markets or act as principal or agent in transactions in any securities mentioned herein or derivative transactions relating thereto or perform or seek financial or advisory services for the issuers of those securities or financial instruments.</a:t>
            </a:r>
            <a:endParaRPr lang="en-US" sz="700" dirty="0"/>
          </a:p>
          <a:p>
            <a:r>
              <a:rPr lang="en-SG" sz="700" dirty="0"/>
              <a:t>All of the information contained in this publication is subject to further modification without prior notice and any and all opinions, forecasts, projections or forward-looking statements contained herein shall not be relied upon as facts nor relied upon as any indication of future results. Opinions stated in this publication are subject to change without notice. Future results may materially vary from such opinions, forecasts, projections or forward-looking statements. The information contained in this publication may not be current due to, among other things, changes in the financial markets or economic environment. </a:t>
            </a:r>
            <a:r>
              <a:rPr lang="en-US" sz="700" dirty="0"/>
              <a:t>Mizuho has no obligation to update any information contained in this publication. </a:t>
            </a:r>
            <a:r>
              <a:rPr lang="en-SG" sz="700" dirty="0"/>
              <a:t>Past performance is not indicative of future performance. </a:t>
            </a:r>
            <a:endParaRPr lang="en-US" sz="700" dirty="0"/>
          </a:p>
          <a:p>
            <a:r>
              <a:rPr lang="en-US" sz="700" dirty="0"/>
              <a:t>This is a strictly privileged and confidential publication. This publication contains information addressed only to a specific individual and is not intended for distribution to, or use by, any person other than the named addressee or any person or entity in any jurisdiction or country where such distribution or use would be contrary to law or regulation. Save with Mizuho’s prior written consent, you may not disclose, divulge, reproduce or furnish any information contained herein to any other party. Please notify the sender immediately if you have mistakenly received this publication.</a:t>
            </a:r>
          </a:p>
          <a:p>
            <a:r>
              <a:rPr lang="en-SG" sz="700" b="1" dirty="0"/>
              <a:t>Singapore</a:t>
            </a:r>
            <a:r>
              <a:rPr lang="en-SG" sz="700" dirty="0"/>
              <a:t>: Mizuho is licensed as a bank under the Banking Act (Chapter 19) of Singapore, and is regulated by the Monetary Authority of Singapore.</a:t>
            </a:r>
            <a:endParaRPr lang="en-US" sz="700" dirty="0"/>
          </a:p>
          <a:p>
            <a:r>
              <a:rPr lang="en-SG" sz="700" b="1" dirty="0"/>
              <a:t>Japan: </a:t>
            </a:r>
            <a:r>
              <a:rPr lang="en-SG" sz="700" dirty="0"/>
              <a:t>Mizuho is authorised and regulated by the Financial Services Agency of Japan.</a:t>
            </a:r>
            <a:endParaRPr lang="en-US" sz="700" dirty="0"/>
          </a:p>
          <a:p>
            <a:r>
              <a:rPr lang="en-SG" sz="700" b="1" dirty="0"/>
              <a:t>United Kingdom / European Economic Area: </a:t>
            </a:r>
            <a:r>
              <a:rPr lang="en-SG" sz="700" dirty="0"/>
              <a:t>In the UK, Mizuho is authorised by the Prudential Regulation Authority and subject to regulation by the Financial Conduct Authority and limited regulation by the Prudential Regulation Authority. Details about the extent of MHBK's regulation by the Prudential Regulation Authority are available upon request. This publication may also be distributed by Mizuho International plc (“MHI”). MHI is authorised by the Prudential Regulation Authority and regulated by the Financial Conduct Authority and the Prudential Regulation Authority.</a:t>
            </a:r>
            <a:endParaRPr lang="en-US" sz="700" dirty="0"/>
          </a:p>
          <a:p>
            <a:r>
              <a:rPr lang="en-SG" sz="700" b="1" dirty="0"/>
              <a:t>United States: </a:t>
            </a:r>
            <a:r>
              <a:rPr lang="en-SG" sz="700" dirty="0"/>
              <a:t>This publication is not a “research report” as defined in Commodity Futures Trading Commission (“CFTC”) Regulations 1.71 and 23.605. The content of publications distributed by Mizuho Securities USA Inc. (“MSUSA”) is the responsibility of MSUSA. The content of publications distributed directly to US customers by Mizuho is the responsibility of Mizuho. US investors must effect any order for a security that is the subject of this report through MSUSA. </a:t>
            </a:r>
            <a:endParaRPr lang="en-US" sz="700" dirty="0"/>
          </a:p>
          <a:p>
            <a:r>
              <a:rPr lang="en-SG" sz="700" dirty="0"/>
              <a:t>© 2014 Mizuho Bank Ltd. </a:t>
            </a:r>
            <a:endParaRPr lang="en-US" sz="700" dirty="0"/>
          </a:p>
          <a:p>
            <a:pPr marL="370179" indent="-370179">
              <a:spcBef>
                <a:spcPct val="20000"/>
              </a:spcBef>
              <a:buFont typeface="Arial" pitchFamily="34" charset="0"/>
              <a:buChar char="•"/>
              <a:defRPr/>
            </a:pPr>
            <a:endParaRPr kumimoji="1" lang="en-US" altLang="ja-JP" sz="1700" dirty="0">
              <a:latin typeface="Arial" pitchFamily="34" charset="0"/>
              <a:cs typeface="Arial" pitchFamily="34" charset="0"/>
            </a:endParaRPr>
          </a:p>
        </p:txBody>
      </p:sp>
      <p:sp>
        <p:nvSpPr>
          <p:cNvPr id="4" name="Title 1"/>
          <p:cNvSpPr>
            <a:spLocks noGrp="1"/>
          </p:cNvSpPr>
          <p:nvPr>
            <p:ph type="title"/>
          </p:nvPr>
        </p:nvSpPr>
        <p:spPr>
          <a:xfrm>
            <a:off x="320792" y="0"/>
            <a:ext cx="8500990" cy="796473"/>
          </a:xfrm>
        </p:spPr>
        <p:txBody>
          <a:bodyPr/>
          <a:lstStyle/>
          <a:p>
            <a:r>
              <a:rPr lang="en-US" dirty="0">
                <a:latin typeface="+mj-lt"/>
              </a:rPr>
              <a:t>Disclaimer</a:t>
            </a:r>
          </a:p>
        </p:txBody>
      </p:sp>
    </p:spTree>
    <p:extLst>
      <p:ext uri="{BB962C8B-B14F-4D97-AF65-F5344CB8AC3E}">
        <p14:creationId xmlns:p14="http://schemas.microsoft.com/office/powerpoint/2010/main" val="36858531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Ascertaining Spillovers from Value-Chain positioning</a:t>
            </a:r>
            <a:endParaRPr lang="en-SG" dirty="0"/>
          </a:p>
        </p:txBody>
      </p:sp>
      <p:pic>
        <p:nvPicPr>
          <p:cNvPr id="3" name="Picture 2"/>
          <p:cNvPicPr>
            <a:picLocks noChangeAspect="1"/>
          </p:cNvPicPr>
          <p:nvPr/>
        </p:nvPicPr>
        <p:blipFill>
          <a:blip r:embed="rId3"/>
          <a:stretch>
            <a:fillRect/>
          </a:stretch>
        </p:blipFill>
        <p:spPr>
          <a:xfrm>
            <a:off x="4424537" y="3836478"/>
            <a:ext cx="4392168" cy="2454004"/>
          </a:xfrm>
          <a:prstGeom prst="rect">
            <a:avLst/>
          </a:prstGeom>
        </p:spPr>
      </p:pic>
      <p:pic>
        <p:nvPicPr>
          <p:cNvPr id="12" name="Picture 11"/>
          <p:cNvPicPr>
            <a:picLocks noChangeAspect="1"/>
          </p:cNvPicPr>
          <p:nvPr/>
        </p:nvPicPr>
        <p:blipFill>
          <a:blip r:embed="rId4"/>
          <a:stretch>
            <a:fillRect/>
          </a:stretch>
        </p:blipFill>
        <p:spPr>
          <a:xfrm>
            <a:off x="361367" y="916809"/>
            <a:ext cx="4103744" cy="2713721"/>
          </a:xfrm>
          <a:prstGeom prst="rect">
            <a:avLst/>
          </a:prstGeom>
        </p:spPr>
      </p:pic>
      <p:pic>
        <p:nvPicPr>
          <p:cNvPr id="6" name="Picture 5"/>
          <p:cNvPicPr>
            <a:picLocks noChangeAspect="1"/>
          </p:cNvPicPr>
          <p:nvPr/>
        </p:nvPicPr>
        <p:blipFill>
          <a:blip r:embed="rId5"/>
          <a:stretch>
            <a:fillRect/>
          </a:stretch>
        </p:blipFill>
        <p:spPr>
          <a:xfrm>
            <a:off x="316254" y="3767261"/>
            <a:ext cx="3884638" cy="2592437"/>
          </a:xfrm>
          <a:prstGeom prst="rect">
            <a:avLst/>
          </a:prstGeom>
        </p:spPr>
      </p:pic>
      <p:pic>
        <p:nvPicPr>
          <p:cNvPr id="8" name="Picture 7"/>
          <p:cNvPicPr>
            <a:picLocks noChangeAspect="1"/>
          </p:cNvPicPr>
          <p:nvPr/>
        </p:nvPicPr>
        <p:blipFill>
          <a:blip r:embed="rId6"/>
          <a:stretch>
            <a:fillRect/>
          </a:stretch>
        </p:blipFill>
        <p:spPr>
          <a:xfrm>
            <a:off x="4499992" y="1134135"/>
            <a:ext cx="4393692" cy="2461260"/>
          </a:xfrm>
          <a:prstGeom prst="rect">
            <a:avLst/>
          </a:prstGeom>
        </p:spPr>
      </p:pic>
      <p:sp>
        <p:nvSpPr>
          <p:cNvPr id="7" name="TextBox 6"/>
          <p:cNvSpPr txBox="1"/>
          <p:nvPr/>
        </p:nvSpPr>
        <p:spPr>
          <a:xfrm>
            <a:off x="8460432" y="4725144"/>
            <a:ext cx="5335624" cy="307777"/>
          </a:xfrm>
          <a:prstGeom prst="rect">
            <a:avLst/>
          </a:prstGeom>
          <a:solidFill>
            <a:schemeClr val="accent3">
              <a:lumMod val="20000"/>
              <a:lumOff val="80000"/>
            </a:schemeClr>
          </a:solidFill>
          <a:ln>
            <a:noFill/>
          </a:ln>
        </p:spPr>
        <p:txBody>
          <a:bodyPr wrap="square" rtlCol="0">
            <a:spAutoFit/>
          </a:bodyPr>
          <a:lstStyle/>
          <a:p>
            <a:r>
              <a:rPr lang="en-US" sz="1400" dirty="0" smtClean="0"/>
              <a:t>To work on</a:t>
            </a:r>
          </a:p>
        </p:txBody>
      </p:sp>
    </p:spTree>
    <p:extLst>
      <p:ext uri="{BB962C8B-B14F-4D97-AF65-F5344CB8AC3E}">
        <p14:creationId xmlns:p14="http://schemas.microsoft.com/office/powerpoint/2010/main" val="2310892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Goods – Limited Tailwinds for Others</a:t>
            </a:r>
            <a:endParaRPr lang="en-SG" dirty="0"/>
          </a:p>
        </p:txBody>
      </p:sp>
      <p:sp>
        <p:nvSpPr>
          <p:cNvPr id="8" name="TextBox 7"/>
          <p:cNvSpPr txBox="1"/>
          <p:nvPr/>
        </p:nvSpPr>
        <p:spPr>
          <a:xfrm>
            <a:off x="5923714" y="868085"/>
            <a:ext cx="1080120" cy="307777"/>
          </a:xfrm>
          <a:prstGeom prst="rect">
            <a:avLst/>
          </a:prstGeom>
          <a:noFill/>
          <a:ln>
            <a:noFill/>
          </a:ln>
        </p:spPr>
        <p:txBody>
          <a:bodyPr wrap="square" rtlCol="0">
            <a:spAutoFit/>
          </a:bodyPr>
          <a:lstStyle/>
          <a:p>
            <a:r>
              <a:rPr lang="en-US" sz="1400" dirty="0" smtClean="0"/>
              <a:t>Thailand</a:t>
            </a:r>
            <a:endParaRPr lang="en-SG" sz="1400" dirty="0"/>
          </a:p>
        </p:txBody>
      </p:sp>
      <p:sp>
        <p:nvSpPr>
          <p:cNvPr id="10" name="TextBox 9"/>
          <p:cNvSpPr txBox="1"/>
          <p:nvPr/>
        </p:nvSpPr>
        <p:spPr>
          <a:xfrm>
            <a:off x="1373200" y="1021973"/>
            <a:ext cx="1080120" cy="307777"/>
          </a:xfrm>
          <a:prstGeom prst="rect">
            <a:avLst/>
          </a:prstGeom>
          <a:noFill/>
          <a:ln>
            <a:noFill/>
          </a:ln>
        </p:spPr>
        <p:txBody>
          <a:bodyPr wrap="square" rtlCol="0">
            <a:spAutoFit/>
          </a:bodyPr>
          <a:lstStyle/>
          <a:p>
            <a:r>
              <a:rPr lang="en-US" sz="1400" dirty="0" smtClean="0"/>
              <a:t>Indonesia</a:t>
            </a:r>
            <a:endParaRPr lang="en-SG" sz="1400" dirty="0"/>
          </a:p>
        </p:txBody>
      </p:sp>
      <p:pic>
        <p:nvPicPr>
          <p:cNvPr id="12" name="Picture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9325" y="3817794"/>
            <a:ext cx="3669673" cy="2701694"/>
          </a:xfrm>
          <a:prstGeom prst="rect">
            <a:avLst/>
          </a:prstGeom>
          <a:noFill/>
          <a:ln>
            <a:noFill/>
          </a:ln>
        </p:spPr>
      </p:pic>
      <p:pic>
        <p:nvPicPr>
          <p:cNvPr id="14" name="Picture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484" y="3951208"/>
            <a:ext cx="3024336" cy="2434866"/>
          </a:xfrm>
          <a:prstGeom prst="rect">
            <a:avLst/>
          </a:prstGeom>
          <a:noFill/>
          <a:ln>
            <a:noFill/>
          </a:ln>
        </p:spPr>
      </p:pic>
      <p:pic>
        <p:nvPicPr>
          <p:cNvPr id="15" name="Picture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484" y="1381283"/>
            <a:ext cx="3820339" cy="2149607"/>
          </a:xfrm>
          <a:prstGeom prst="rect">
            <a:avLst/>
          </a:prstGeom>
          <a:noFill/>
          <a:ln>
            <a:noFill/>
          </a:ln>
        </p:spPr>
      </p:pic>
      <p:pic>
        <p:nvPicPr>
          <p:cNvPr id="16" name="Picture 1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3553" y="1288556"/>
            <a:ext cx="4001219" cy="2232248"/>
          </a:xfrm>
          <a:prstGeom prst="rect">
            <a:avLst/>
          </a:prstGeom>
          <a:noFill/>
          <a:ln>
            <a:noFill/>
          </a:ln>
        </p:spPr>
      </p:pic>
    </p:spTree>
    <p:extLst>
      <p:ext uri="{BB962C8B-B14F-4D97-AF65-F5344CB8AC3E}">
        <p14:creationId xmlns:p14="http://schemas.microsoft.com/office/powerpoint/2010/main" val="13869715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Appdendix</a:t>
            </a:r>
            <a:r>
              <a:rPr lang="en-US" dirty="0" smtClean="0"/>
              <a:t>: Tourism: </a:t>
            </a:r>
            <a:r>
              <a:rPr lang="en-US" dirty="0"/>
              <a:t>Hitting Exhaustion with the Low-Hanging Big Gains? </a:t>
            </a:r>
            <a:endParaRPr lang="en-SG" dirty="0"/>
          </a:p>
        </p:txBody>
      </p:sp>
      <p:pic>
        <p:nvPicPr>
          <p:cNvPr id="3" name="Picture 2"/>
          <p:cNvPicPr>
            <a:picLocks noChangeAspect="1"/>
          </p:cNvPicPr>
          <p:nvPr/>
        </p:nvPicPr>
        <p:blipFill>
          <a:blip r:embed="rId3"/>
          <a:stretch>
            <a:fillRect/>
          </a:stretch>
        </p:blipFill>
        <p:spPr>
          <a:xfrm>
            <a:off x="4636025" y="863648"/>
            <a:ext cx="4274899" cy="2858802"/>
          </a:xfrm>
          <a:prstGeom prst="rect">
            <a:avLst/>
          </a:prstGeom>
        </p:spPr>
      </p:pic>
      <p:pic>
        <p:nvPicPr>
          <p:cNvPr id="5" name="Picture 4"/>
          <p:cNvPicPr>
            <a:picLocks noChangeAspect="1"/>
          </p:cNvPicPr>
          <p:nvPr/>
        </p:nvPicPr>
        <p:blipFill>
          <a:blip r:embed="rId4"/>
          <a:stretch>
            <a:fillRect/>
          </a:stretch>
        </p:blipFill>
        <p:spPr>
          <a:xfrm>
            <a:off x="-34443" y="1988840"/>
            <a:ext cx="4636025" cy="2948940"/>
          </a:xfrm>
          <a:prstGeom prst="rect">
            <a:avLst/>
          </a:prstGeom>
        </p:spPr>
      </p:pic>
      <p:pic>
        <p:nvPicPr>
          <p:cNvPr id="6" name="Picture 5"/>
          <p:cNvPicPr>
            <a:picLocks noChangeAspect="1"/>
          </p:cNvPicPr>
          <p:nvPr/>
        </p:nvPicPr>
        <p:blipFill>
          <a:blip r:embed="rId5"/>
          <a:stretch>
            <a:fillRect/>
          </a:stretch>
        </p:blipFill>
        <p:spPr>
          <a:xfrm>
            <a:off x="4722876" y="3713669"/>
            <a:ext cx="4421124" cy="2948940"/>
          </a:xfrm>
          <a:prstGeom prst="rect">
            <a:avLst/>
          </a:prstGeom>
        </p:spPr>
      </p:pic>
    </p:spTree>
    <p:extLst>
      <p:ext uri="{BB962C8B-B14F-4D97-AF65-F5344CB8AC3E}">
        <p14:creationId xmlns:p14="http://schemas.microsoft.com/office/powerpoint/2010/main" val="34255273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Tourism: The Chinese Tourists</a:t>
            </a:r>
            <a:endParaRPr lang="en-SG" dirty="0"/>
          </a:p>
        </p:txBody>
      </p:sp>
      <p:pic>
        <p:nvPicPr>
          <p:cNvPr id="7" name="Picture 6"/>
          <p:cNvPicPr>
            <a:picLocks noChangeAspect="1"/>
          </p:cNvPicPr>
          <p:nvPr/>
        </p:nvPicPr>
        <p:blipFill>
          <a:blip r:embed="rId3"/>
          <a:stretch>
            <a:fillRect/>
          </a:stretch>
        </p:blipFill>
        <p:spPr>
          <a:xfrm>
            <a:off x="204363" y="817807"/>
            <a:ext cx="8634188" cy="2788555"/>
          </a:xfrm>
          <a:prstGeom prst="rect">
            <a:avLst/>
          </a:prstGeom>
        </p:spPr>
      </p:pic>
      <p:graphicFrame>
        <p:nvGraphicFramePr>
          <p:cNvPr id="10" name="Table 9"/>
          <p:cNvGraphicFramePr>
            <a:graphicFrameLocks noGrp="1"/>
          </p:cNvGraphicFramePr>
          <p:nvPr>
            <p:extLst/>
          </p:nvPr>
        </p:nvGraphicFramePr>
        <p:xfrm>
          <a:off x="467544" y="3606362"/>
          <a:ext cx="7922192" cy="2924419"/>
        </p:xfrm>
        <a:graphic>
          <a:graphicData uri="http://schemas.openxmlformats.org/drawingml/2006/table">
            <a:tbl>
              <a:tblPr firstRow="1" bandRow="1">
                <a:tableStyleId>{5C22544A-7EE6-4342-B048-85BDC9FD1C3A}</a:tableStyleId>
              </a:tblPr>
              <a:tblGrid>
                <a:gridCol w="3394123">
                  <a:extLst>
                    <a:ext uri="{9D8B030D-6E8A-4147-A177-3AD203B41FA5}">
                      <a16:colId xmlns:a16="http://schemas.microsoft.com/office/drawing/2014/main" val="1067391455"/>
                    </a:ext>
                  </a:extLst>
                </a:gridCol>
                <a:gridCol w="4528069">
                  <a:extLst>
                    <a:ext uri="{9D8B030D-6E8A-4147-A177-3AD203B41FA5}">
                      <a16:colId xmlns:a16="http://schemas.microsoft.com/office/drawing/2014/main" val="3215151047"/>
                    </a:ext>
                  </a:extLst>
                </a:gridCol>
              </a:tblGrid>
              <a:tr h="257640">
                <a:tc gridSpan="2">
                  <a:txBody>
                    <a:bodyPr/>
                    <a:lstStyle/>
                    <a:p>
                      <a:pPr algn="ctr"/>
                      <a:r>
                        <a:rPr lang="en-US" sz="1200" b="1" u="sng" dirty="0" smtClean="0">
                          <a:solidFill>
                            <a:schemeClr val="tx1"/>
                          </a:solidFill>
                          <a:latin typeface="Calibri" panose="020F0502020204030204" pitchFamily="34" charset="0"/>
                          <a:cs typeface="Calibri" panose="020F0502020204030204" pitchFamily="34" charset="0"/>
                        </a:rPr>
                        <a:t>Visa Requirements for Chinese</a:t>
                      </a:r>
                      <a:r>
                        <a:rPr lang="en-US" sz="1200" b="1" u="sng" baseline="0" dirty="0" smtClean="0">
                          <a:solidFill>
                            <a:schemeClr val="tx1"/>
                          </a:solidFill>
                          <a:latin typeface="Calibri" panose="020F0502020204030204" pitchFamily="34" charset="0"/>
                          <a:cs typeface="Calibri" panose="020F0502020204030204" pitchFamily="34" charset="0"/>
                        </a:rPr>
                        <a:t> Tourists</a:t>
                      </a:r>
                      <a:endParaRPr lang="en-SG" sz="1200" b="1" u="sng"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64933220"/>
                  </a:ext>
                </a:extLst>
              </a:tr>
              <a:tr h="257640">
                <a:tc>
                  <a:txBody>
                    <a:bodyPr/>
                    <a:lstStyle/>
                    <a:p>
                      <a:r>
                        <a:rPr lang="en-US" sz="1200" b="1" dirty="0" smtClean="0">
                          <a:solidFill>
                            <a:schemeClr val="tx1"/>
                          </a:solidFill>
                          <a:latin typeface="Calibri" panose="020F0502020204030204" pitchFamily="34" charset="0"/>
                          <a:cs typeface="Calibri" panose="020F0502020204030204" pitchFamily="34" charset="0"/>
                        </a:rPr>
                        <a:t>Destination</a:t>
                      </a:r>
                      <a:endParaRPr lang="en-SG" sz="12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smtClean="0">
                          <a:solidFill>
                            <a:schemeClr val="tx1"/>
                          </a:solidFill>
                          <a:latin typeface="Calibri" panose="020F0502020204030204" pitchFamily="34" charset="0"/>
                          <a:cs typeface="Calibri" panose="020F0502020204030204" pitchFamily="34" charset="0"/>
                        </a:rPr>
                        <a:t>Visa Requirements</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153221"/>
                  </a:ext>
                </a:extLst>
              </a:tr>
              <a:tr h="257640">
                <a:tc>
                  <a:txBody>
                    <a:bodyPr/>
                    <a:lstStyle/>
                    <a:p>
                      <a:r>
                        <a:rPr lang="en-US" sz="1200" b="0" dirty="0" smtClean="0">
                          <a:solidFill>
                            <a:schemeClr val="tx1"/>
                          </a:solidFill>
                          <a:latin typeface="Calibri" panose="020F0502020204030204" pitchFamily="34" charset="0"/>
                          <a:cs typeface="Calibri" panose="020F0502020204030204" pitchFamily="34" charset="0"/>
                        </a:rPr>
                        <a:t>Thailand</a:t>
                      </a:r>
                      <a:endParaRPr lang="en-SG" sz="12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1"/>
                          </a:solidFill>
                          <a:latin typeface="Calibri" panose="020F0502020204030204" pitchFamily="34" charset="0"/>
                          <a:cs typeface="Calibri" panose="020F0502020204030204" pitchFamily="34" charset="0"/>
                        </a:rPr>
                        <a:t>Visa-Free (eff 25 Sep 2023)</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537038"/>
                  </a:ext>
                </a:extLst>
              </a:tr>
              <a:tr h="257640">
                <a:tc>
                  <a:txBody>
                    <a:bodyPr/>
                    <a:lstStyle/>
                    <a:p>
                      <a:r>
                        <a:rPr lang="en-US" sz="1200" dirty="0" smtClean="0">
                          <a:solidFill>
                            <a:schemeClr val="tx1"/>
                          </a:solidFill>
                          <a:latin typeface="Calibri" panose="020F0502020204030204" pitchFamily="34" charset="0"/>
                          <a:cs typeface="Calibri" panose="020F0502020204030204" pitchFamily="34" charset="0"/>
                        </a:rPr>
                        <a:t>Malaysia</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200" dirty="0" smtClean="0">
                          <a:solidFill>
                            <a:schemeClr val="tx1"/>
                          </a:solidFill>
                          <a:latin typeface="Calibri" panose="020F0502020204030204" pitchFamily="34" charset="0"/>
                          <a:cs typeface="Calibri" panose="020F0502020204030204" pitchFamily="34" charset="0"/>
                        </a:rPr>
                        <a:t>Visa-Free</a:t>
                      </a:r>
                      <a:r>
                        <a:rPr lang="en-US" sz="1200" baseline="0" dirty="0" smtClean="0">
                          <a:solidFill>
                            <a:schemeClr val="tx1"/>
                          </a:solidFill>
                          <a:latin typeface="Calibri" panose="020F0502020204030204" pitchFamily="34" charset="0"/>
                          <a:cs typeface="Calibri" panose="020F0502020204030204" pitchFamily="34" charset="0"/>
                        </a:rPr>
                        <a:t> (eff 1 Dec 2023)</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5452459"/>
                  </a:ext>
                </a:extLst>
              </a:tr>
              <a:tr h="257640">
                <a:tc>
                  <a:txBody>
                    <a:bodyPr/>
                    <a:lstStyle/>
                    <a:p>
                      <a:r>
                        <a:rPr lang="en-US" sz="1200" dirty="0" smtClean="0">
                          <a:solidFill>
                            <a:schemeClr val="tx1"/>
                          </a:solidFill>
                          <a:latin typeface="Calibri" panose="020F0502020204030204" pitchFamily="34" charset="0"/>
                          <a:cs typeface="Calibri" panose="020F0502020204030204" pitchFamily="34" charset="0"/>
                        </a:rPr>
                        <a:t>Singapore</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1"/>
                          </a:solidFill>
                          <a:latin typeface="Calibri" panose="020F0502020204030204" pitchFamily="34" charset="0"/>
                          <a:cs typeface="Calibri" panose="020F0502020204030204" pitchFamily="34" charset="0"/>
                        </a:rPr>
                        <a:t>Visa-Free (eff 9</a:t>
                      </a:r>
                      <a:r>
                        <a:rPr lang="en-US" sz="1200" baseline="0" dirty="0" smtClean="0">
                          <a:solidFill>
                            <a:schemeClr val="tx1"/>
                          </a:solidFill>
                          <a:latin typeface="Calibri" panose="020F0502020204030204" pitchFamily="34" charset="0"/>
                          <a:cs typeface="Calibri" panose="020F0502020204030204" pitchFamily="34" charset="0"/>
                        </a:rPr>
                        <a:t> Feb 2024)</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5809706"/>
                  </a:ext>
                </a:extLst>
              </a:tr>
              <a:tr h="304108">
                <a:tc>
                  <a:txBody>
                    <a:bodyPr/>
                    <a:lstStyle/>
                    <a:p>
                      <a:r>
                        <a:rPr lang="en-US" sz="1200" dirty="0" smtClean="0">
                          <a:solidFill>
                            <a:schemeClr val="tx1"/>
                          </a:solidFill>
                          <a:latin typeface="Calibri" panose="020F0502020204030204" pitchFamily="34" charset="0"/>
                          <a:cs typeface="Calibri" panose="020F0502020204030204" pitchFamily="34" charset="0"/>
                        </a:rPr>
                        <a:t>South Korea</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1"/>
                          </a:solidFill>
                          <a:latin typeface="Calibri" panose="020F0502020204030204" pitchFamily="34" charset="0"/>
                          <a:cs typeface="Calibri" panose="020F0502020204030204" pitchFamily="34" charset="0"/>
                        </a:rPr>
                        <a:t>Visa-free to </a:t>
                      </a:r>
                      <a:r>
                        <a:rPr lang="en-US" sz="1200" dirty="0" err="1" smtClean="0">
                          <a:solidFill>
                            <a:schemeClr val="tx1"/>
                          </a:solidFill>
                          <a:latin typeface="Calibri" panose="020F0502020204030204" pitchFamily="34" charset="0"/>
                          <a:cs typeface="Calibri" panose="020F0502020204030204" pitchFamily="34" charset="0"/>
                        </a:rPr>
                        <a:t>Jeju</a:t>
                      </a:r>
                      <a:r>
                        <a:rPr lang="en-US" sz="1200" baseline="0" dirty="0" smtClean="0">
                          <a:solidFill>
                            <a:schemeClr val="tx1"/>
                          </a:solidFill>
                          <a:latin typeface="Calibri" panose="020F0502020204030204" pitchFamily="34" charset="0"/>
                          <a:cs typeface="Calibri" panose="020F0502020204030204" pitchFamily="34" charset="0"/>
                        </a:rPr>
                        <a:t> or if </a:t>
                      </a:r>
                      <a:r>
                        <a:rPr lang="en-US" sz="1200" baseline="0" dirty="0" err="1" smtClean="0">
                          <a:solidFill>
                            <a:schemeClr val="tx1"/>
                          </a:solidFill>
                          <a:latin typeface="Calibri" panose="020F0502020204030204" pitchFamily="34" charset="0"/>
                          <a:cs typeface="Calibri" panose="020F0502020204030204" pitchFamily="34" charset="0"/>
                        </a:rPr>
                        <a:t>transitting</a:t>
                      </a:r>
                      <a:r>
                        <a:rPr lang="en-US" sz="1200" baseline="0" dirty="0" smtClean="0">
                          <a:solidFill>
                            <a:schemeClr val="tx1"/>
                          </a:solidFill>
                          <a:latin typeface="Calibri" panose="020F0502020204030204" pitchFamily="34" charset="0"/>
                          <a:cs typeface="Calibri" panose="020F0502020204030204" pitchFamily="34" charset="0"/>
                        </a:rPr>
                        <a:t> to certain destinations only. </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8545672"/>
                  </a:ext>
                </a:extLst>
              </a:tr>
              <a:tr h="257640">
                <a:tc>
                  <a:txBody>
                    <a:bodyPr/>
                    <a:lstStyle/>
                    <a:p>
                      <a:r>
                        <a:rPr lang="en-US" sz="1200" dirty="0" smtClean="0">
                          <a:solidFill>
                            <a:schemeClr val="tx1"/>
                          </a:solidFill>
                          <a:latin typeface="Calibri" panose="020F0502020204030204" pitchFamily="34" charset="0"/>
                          <a:cs typeface="Calibri" panose="020F0502020204030204" pitchFamily="34" charset="0"/>
                        </a:rPr>
                        <a:t>Vietnam</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err="1" smtClean="0">
                          <a:solidFill>
                            <a:schemeClr val="tx1"/>
                          </a:solidFill>
                          <a:latin typeface="Calibri" panose="020F0502020204030204" pitchFamily="34" charset="0"/>
                          <a:cs typeface="Calibri" panose="020F0502020204030204" pitchFamily="34" charset="0"/>
                        </a:rPr>
                        <a:t>eVisa</a:t>
                      </a:r>
                      <a:r>
                        <a:rPr lang="en-US" sz="1200" dirty="0" smtClean="0">
                          <a:solidFill>
                            <a:schemeClr val="tx1"/>
                          </a:solidFill>
                          <a:latin typeface="Calibri" panose="020F0502020204030204" pitchFamily="34" charset="0"/>
                          <a:cs typeface="Calibri" panose="020F0502020204030204" pitchFamily="34" charset="0"/>
                        </a:rPr>
                        <a:t>; Visa-free for </a:t>
                      </a:r>
                      <a:r>
                        <a:rPr lang="en-US" sz="1200" dirty="0" err="1" smtClean="0">
                          <a:solidFill>
                            <a:schemeClr val="tx1"/>
                          </a:solidFill>
                          <a:latin typeface="Calibri" panose="020F0502020204030204" pitchFamily="34" charset="0"/>
                          <a:cs typeface="Calibri" panose="020F0502020204030204" pitchFamily="34" charset="0"/>
                        </a:rPr>
                        <a:t>Phu</a:t>
                      </a:r>
                      <a:r>
                        <a:rPr lang="en-US" sz="1200" dirty="0" smtClean="0">
                          <a:solidFill>
                            <a:schemeClr val="tx1"/>
                          </a:solidFill>
                          <a:latin typeface="Calibri" panose="020F0502020204030204" pitchFamily="34" charset="0"/>
                          <a:cs typeface="Calibri" panose="020F0502020204030204" pitchFamily="34" charset="0"/>
                        </a:rPr>
                        <a:t> </a:t>
                      </a:r>
                      <a:r>
                        <a:rPr lang="en-US" sz="1200" dirty="0" err="1" smtClean="0">
                          <a:solidFill>
                            <a:schemeClr val="tx1"/>
                          </a:solidFill>
                          <a:latin typeface="Calibri" panose="020F0502020204030204" pitchFamily="34" charset="0"/>
                          <a:cs typeface="Calibri" panose="020F0502020204030204" pitchFamily="34" charset="0"/>
                        </a:rPr>
                        <a:t>Quoc</a:t>
                      </a:r>
                      <a:r>
                        <a:rPr lang="en-US" sz="1200" dirty="0" smtClean="0">
                          <a:solidFill>
                            <a:schemeClr val="tx1"/>
                          </a:solidFill>
                          <a:latin typeface="Calibri" panose="020F0502020204030204" pitchFamily="34" charset="0"/>
                          <a:cs typeface="Calibri" panose="020F0502020204030204" pitchFamily="34" charset="0"/>
                        </a:rPr>
                        <a:t> only</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006949"/>
                  </a:ext>
                </a:extLst>
              </a:tr>
              <a:tr h="425751">
                <a:tc>
                  <a:txBody>
                    <a:bodyPr/>
                    <a:lstStyle/>
                    <a:p>
                      <a:r>
                        <a:rPr lang="en-US" sz="1200" dirty="0" smtClean="0">
                          <a:solidFill>
                            <a:schemeClr val="tx1"/>
                          </a:solidFill>
                          <a:latin typeface="Calibri" panose="020F0502020204030204" pitchFamily="34" charset="0"/>
                          <a:cs typeface="Calibri" panose="020F0502020204030204" pitchFamily="34" charset="0"/>
                        </a:rPr>
                        <a:t>Philippines</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chemeClr val="tx1"/>
                          </a:solidFill>
                          <a:latin typeface="Calibri" panose="020F0502020204030204" pitchFamily="34" charset="0"/>
                          <a:cs typeface="Calibri" panose="020F0502020204030204" pitchFamily="34" charset="0"/>
                        </a:rPr>
                        <a:t>Apply Visa at consulate</a:t>
                      </a:r>
                      <a:r>
                        <a:rPr lang="en-US" sz="1200" baseline="0" dirty="0" smtClean="0">
                          <a:solidFill>
                            <a:schemeClr val="tx1"/>
                          </a:solidFill>
                          <a:latin typeface="Calibri" panose="020F0502020204030204" pitchFamily="34" charset="0"/>
                          <a:cs typeface="Calibri" panose="020F0502020204030204" pitchFamily="34" charset="0"/>
                        </a:rPr>
                        <a:t> following suspension of </a:t>
                      </a:r>
                      <a:r>
                        <a:rPr lang="en-US" sz="1200" baseline="0" dirty="0" err="1" smtClean="0">
                          <a:solidFill>
                            <a:schemeClr val="tx1"/>
                          </a:solidFill>
                          <a:latin typeface="Calibri" panose="020F0502020204030204" pitchFamily="34" charset="0"/>
                          <a:cs typeface="Calibri" panose="020F0502020204030204" pitchFamily="34" charset="0"/>
                        </a:rPr>
                        <a:t>eVisa</a:t>
                      </a:r>
                      <a:r>
                        <a:rPr lang="en-US" sz="1200" baseline="0" dirty="0" smtClean="0">
                          <a:solidFill>
                            <a:schemeClr val="tx1"/>
                          </a:solidFill>
                          <a:latin typeface="Calibri" panose="020F0502020204030204" pitchFamily="34" charset="0"/>
                          <a:cs typeface="Calibri" panose="020F0502020204030204" pitchFamily="34" charset="0"/>
                        </a:rPr>
                        <a:t> on 30 Nov 2023</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9955369"/>
                  </a:ext>
                </a:extLst>
              </a:tr>
              <a:tr h="257640">
                <a:tc>
                  <a:txBody>
                    <a:bodyPr/>
                    <a:lstStyle/>
                    <a:p>
                      <a:r>
                        <a:rPr lang="en-US" sz="1200" dirty="0" smtClean="0">
                          <a:solidFill>
                            <a:schemeClr val="tx1"/>
                          </a:solidFill>
                          <a:latin typeface="Calibri" panose="020F0502020204030204" pitchFamily="34" charset="0"/>
                          <a:cs typeface="Calibri" panose="020F0502020204030204" pitchFamily="34" charset="0"/>
                        </a:rPr>
                        <a:t>Japan</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err="1" smtClean="0">
                          <a:solidFill>
                            <a:schemeClr val="tx1"/>
                          </a:solidFill>
                          <a:latin typeface="Calibri" panose="020F0502020204030204" pitchFamily="34" charset="0"/>
                          <a:cs typeface="Calibri" panose="020F0502020204030204" pitchFamily="34" charset="0"/>
                        </a:rPr>
                        <a:t>eVisa</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2813229"/>
                  </a:ext>
                </a:extLst>
              </a:tr>
              <a:tr h="257640">
                <a:tc gridSpan="2">
                  <a:txBody>
                    <a:bodyPr/>
                    <a:lstStyle/>
                    <a:p>
                      <a:pPr algn="l"/>
                      <a:r>
                        <a:rPr lang="en-US" sz="1200" dirty="0" smtClean="0">
                          <a:solidFill>
                            <a:schemeClr val="tx1"/>
                          </a:solidFill>
                          <a:latin typeface="Calibri" panose="020F0502020204030204" pitchFamily="34" charset="0"/>
                          <a:cs typeface="Calibri" panose="020F0502020204030204" pitchFamily="34" charset="0"/>
                        </a:rPr>
                        <a:t>Source: Government agencies; various news outlets; Mizuho</a:t>
                      </a:r>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SG" sz="1200" dirty="0">
                        <a:solidFill>
                          <a:schemeClr val="tx1"/>
                        </a:solidFill>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9127373"/>
                  </a:ext>
                </a:extLst>
              </a:tr>
            </a:tbl>
          </a:graphicData>
        </a:graphic>
      </p:graphicFrame>
    </p:spTree>
    <p:extLst>
      <p:ext uri="{BB962C8B-B14F-4D97-AF65-F5344CB8AC3E}">
        <p14:creationId xmlns:p14="http://schemas.microsoft.com/office/powerpoint/2010/main" val="2527407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93918" y="1023286"/>
            <a:ext cx="8862376" cy="5091066"/>
          </a:xfrm>
          <a:prstGeom prst="rect">
            <a:avLst/>
          </a:prstGeom>
          <a:noFill/>
          <a:ln/>
        </p:spPr>
        <p:txBody>
          <a:bodyPr lIns="98715" tIns="49357" rIns="98715" bIns="49357"/>
          <a:lstStyle/>
          <a:p>
            <a:r>
              <a:rPr lang="en-SG" sz="1000" b="1" dirty="0"/>
              <a:t>Important Information</a:t>
            </a:r>
            <a:endParaRPr lang="en-US" sz="1000" dirty="0"/>
          </a:p>
          <a:p>
            <a:r>
              <a:rPr lang="en-SG" sz="700" dirty="0"/>
              <a:t>This publication has been prepared by Mizuho Bank, Ltd. (“Mizuho”) and represents the views of the author.  It has not been prepared by an independent research department and it has not been prepared in accordance with legal requirements in any country or jurisdiction designed to promote the independence of investment research and is not subject to any prohibition on dealing ahead of the dissemination of investment research. </a:t>
            </a:r>
          </a:p>
          <a:p>
            <a:endParaRPr lang="en-US" sz="1700" dirty="0"/>
          </a:p>
          <a:p>
            <a:r>
              <a:rPr lang="en-SG" sz="1000" b="1" dirty="0"/>
              <a:t>Disclaimer</a:t>
            </a:r>
            <a:endParaRPr lang="en-US" sz="1000" dirty="0"/>
          </a:p>
          <a:p>
            <a:r>
              <a:rPr lang="en-SG" sz="700" dirty="0"/>
              <a:t>Unless otherwise stated, all views or opinions herein are solely those of the author(s) as of the date of this publication and are not to be relied upon as authoritative or taken in substitution for the exercise of judgement by any recipient, and are subject to change without notice. </a:t>
            </a:r>
            <a:endParaRPr lang="en-US" sz="700" dirty="0"/>
          </a:p>
          <a:p>
            <a:r>
              <a:rPr lang="en-SG" sz="700" dirty="0"/>
              <a:t>This publication has been prepared by Mizuho solely from publicly available information. Information contained herein and the data underlying it have been obtained from, or based upon, sources believed by us to be reliable, but no assurance can be given that the information, data or any computations based thereon are accurate or complete. This publication provides general background information only. It is information in summary form and does not purport to be complete</a:t>
            </a:r>
            <a:r>
              <a:rPr lang="en-SG" sz="700" b="1" dirty="0"/>
              <a:t>. </a:t>
            </a:r>
            <a:r>
              <a:rPr lang="en-SG" sz="700" dirty="0"/>
              <a:t>This publication has been prepared for information purposes only and is not intended by Mizuho or its affiliates to constitute investment, legal, accounting, tax or other advice of any kind and all recipients of this publication are advised to contact independent advisors in order to evaluate the publication, including, without limitation, the suitability of any security, commodity, futures contract or instrument or related derivative (hereinafter, a “financial instrument”), product or strategy herein described. This publication is not intended to be relied upon as advice to investors or potential investors and does not take into account investment objectives, financial situation or needs of any particular investor. It is not intended for persons who are Retail Clients within the meaning of the United Kingdom’s Financial Conduct Authority rules nor for persons who are restricted in accordance with US, Japanese, Singapore or any other applicable securities laws.</a:t>
            </a:r>
            <a:endParaRPr lang="en-US" sz="700" dirty="0"/>
          </a:p>
          <a:p>
            <a:r>
              <a:rPr lang="en-SG" sz="700" dirty="0"/>
              <a:t>This publication has been prepared for information purposes only and is not intended by Mizuho to market any financial instrument, product or service or serve as a recommendation to take or refrain from taking any particular course of action or participate in any trading or other strategy. This publication is not an offer to buy or sell or a solicitation of any offer to buy or sell any security or any of the assets, businesses or undertakings described herein, or any other financial instrument, nor is it an offer to participate in any trading or other strategy, nor a disclosure document under applicable laws, rules, regulations or guidelines. Nothing contained herein is in any way intended by Mizuho or its affiliates to offer, solicit and/or market any financial instrument, product or service, or to act as any inducement to enter into any contract or commitment whatsoever.  Neither the author, Mizuho nor any affiliate accepts any liability whatsoever with respect to the use of this publication or its contents </a:t>
            </a:r>
            <a:r>
              <a:rPr lang="en-US" sz="700" dirty="0"/>
              <a:t>or for any errors or omissions herein</a:t>
            </a:r>
            <a:r>
              <a:rPr lang="en-SG" sz="700" dirty="0"/>
              <a:t>.</a:t>
            </a:r>
            <a:endParaRPr lang="en-US" sz="700" dirty="0"/>
          </a:p>
          <a:p>
            <a:r>
              <a:rPr lang="en-SG" sz="700" dirty="0"/>
              <a:t>Mizuho and its affiliates, connected companies, employees or clients may take the other side of any order by you, enter into transactions contrary to any recommendations contained herein or have positions or make markets or act as principal or agent in transactions in any securities mentioned herein or derivative transactions relating thereto or perform or seek financial or advisory services for the issuers of those securities or financial instruments.</a:t>
            </a:r>
            <a:endParaRPr lang="en-US" sz="700" dirty="0"/>
          </a:p>
          <a:p>
            <a:r>
              <a:rPr lang="en-SG" sz="700" dirty="0"/>
              <a:t>All of the information contained in this publication is subject to further modification without prior notice and any and all opinions, forecasts, projections or forward-looking statements contained herein shall not be relied upon as facts nor relied upon as any indication of future results. Opinions stated in this publication are subject to change without notice. Future results may materially vary from such opinions, forecasts, projections or forward-looking statements. The information contained in this publication may not be current due to, among other things, changes in the financial markets or economic environment. </a:t>
            </a:r>
            <a:r>
              <a:rPr lang="en-US" sz="700" dirty="0"/>
              <a:t>Mizuho has no obligation to update any information contained in this publication. </a:t>
            </a:r>
            <a:r>
              <a:rPr lang="en-SG" sz="700" dirty="0"/>
              <a:t>Past performance is not indicative of future performance. </a:t>
            </a:r>
            <a:endParaRPr lang="en-US" sz="700" dirty="0"/>
          </a:p>
          <a:p>
            <a:r>
              <a:rPr lang="en-US" sz="700" dirty="0"/>
              <a:t>This is a strictly privileged and confidential publication. This publication contains information addressed only to a specific individual and is not intended for distribution to, or use by, any person other than the named addressee or any person or entity in any jurisdiction or country where such distribution or use would be contrary to law or regulation. Save with Mizuho’s prior written consent, you may not disclose, divulge, reproduce or furnish any information contained herein to any other party. Please notify the sender immediately if you have mistakenly received this publication.</a:t>
            </a:r>
          </a:p>
          <a:p>
            <a:r>
              <a:rPr lang="en-SG" sz="700" b="1" dirty="0"/>
              <a:t>Singapore</a:t>
            </a:r>
            <a:r>
              <a:rPr lang="en-SG" sz="700" dirty="0"/>
              <a:t>: Mizuho is licensed as a bank under the Banking Act (Chapter 19) of Singapore, and is regulated by the Monetary Authority of Singapore.</a:t>
            </a:r>
            <a:endParaRPr lang="en-US" sz="700" dirty="0"/>
          </a:p>
          <a:p>
            <a:r>
              <a:rPr lang="en-SG" sz="700" b="1" dirty="0"/>
              <a:t>Japan: </a:t>
            </a:r>
            <a:r>
              <a:rPr lang="en-SG" sz="700" dirty="0"/>
              <a:t>Mizuho is authorised and regulated by the Financial Services Agency of Japan.</a:t>
            </a:r>
            <a:endParaRPr lang="en-US" sz="700" dirty="0"/>
          </a:p>
          <a:p>
            <a:r>
              <a:rPr lang="en-SG" sz="700" b="1" dirty="0"/>
              <a:t>United Kingdom / European Economic Area: </a:t>
            </a:r>
            <a:r>
              <a:rPr lang="en-SG" sz="700" dirty="0"/>
              <a:t>In the UK, Mizuho is authorised by the Prudential Regulation Authority and subject to regulation by the Financial Conduct Authority and limited regulation by the Prudential Regulation Authority. Details about the extent of MHBK's regulation by the Prudential Regulation Authority are available upon request. This publication may also be distributed by Mizuho International plc (“MHI”). MHI is authorised by the Prudential Regulation Authority and regulated by the Financial Conduct Authority and the Prudential Regulation Authority.</a:t>
            </a:r>
            <a:endParaRPr lang="en-US" sz="700" dirty="0"/>
          </a:p>
          <a:p>
            <a:r>
              <a:rPr lang="en-SG" sz="700" b="1" dirty="0"/>
              <a:t>United States: </a:t>
            </a:r>
            <a:r>
              <a:rPr lang="en-SG" sz="700" dirty="0"/>
              <a:t>This publication is not a “research report” as defined in Commodity Futures Trading Commission (“CFTC”) Regulations 1.71 and 23.605. The content of publications distributed by Mizuho Securities USA Inc. (“MSUSA”) is the responsibility of MSUSA. The content of publications distributed directly to US customers by Mizuho is the responsibility of Mizuho. US investors must effect any order for a security that is the subject of this report through MSUSA. </a:t>
            </a:r>
            <a:endParaRPr lang="en-US" sz="700" dirty="0"/>
          </a:p>
          <a:p>
            <a:r>
              <a:rPr lang="en-SG" sz="700" dirty="0"/>
              <a:t>© 2014 Mizuho Bank Ltd. </a:t>
            </a:r>
            <a:endParaRPr lang="en-US" sz="700" dirty="0"/>
          </a:p>
          <a:p>
            <a:pPr marL="370179" indent="-370179">
              <a:spcBef>
                <a:spcPct val="20000"/>
              </a:spcBef>
              <a:buFont typeface="Arial" pitchFamily="34" charset="0"/>
              <a:buChar char="•"/>
              <a:defRPr/>
            </a:pPr>
            <a:endParaRPr kumimoji="1" lang="en-US" altLang="ja-JP" sz="1700" dirty="0">
              <a:latin typeface="Arial" pitchFamily="34" charset="0"/>
              <a:cs typeface="Arial" pitchFamily="34" charset="0"/>
            </a:endParaRPr>
          </a:p>
        </p:txBody>
      </p:sp>
      <p:sp>
        <p:nvSpPr>
          <p:cNvPr id="4" name="Title 1"/>
          <p:cNvSpPr>
            <a:spLocks noGrp="1"/>
          </p:cNvSpPr>
          <p:nvPr>
            <p:ph type="title"/>
          </p:nvPr>
        </p:nvSpPr>
        <p:spPr>
          <a:xfrm>
            <a:off x="320792" y="0"/>
            <a:ext cx="8500990" cy="796473"/>
          </a:xfrm>
        </p:spPr>
        <p:txBody>
          <a:bodyPr/>
          <a:lstStyle/>
          <a:p>
            <a:r>
              <a:rPr lang="en-US" dirty="0">
                <a:latin typeface="+mj-lt"/>
              </a:rPr>
              <a:t>Disclaimer</a:t>
            </a:r>
          </a:p>
        </p:txBody>
      </p:sp>
    </p:spTree>
    <p:extLst>
      <p:ext uri="{BB962C8B-B14F-4D97-AF65-F5344CB8AC3E}">
        <p14:creationId xmlns:p14="http://schemas.microsoft.com/office/powerpoint/2010/main" val="35238505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70276" y="353568"/>
            <a:ext cx="8686800" cy="402336"/>
          </a:xfrm>
        </p:spPr>
        <p:txBody>
          <a:bodyPr>
            <a:noAutofit/>
          </a:bodyPr>
          <a:lstStyle/>
          <a:p>
            <a:r>
              <a:rPr lang="en-US" altLang="ja-JP" sz="1800" dirty="0" smtClean="0">
                <a:solidFill>
                  <a:schemeClr val="tx1"/>
                </a:solidFill>
                <a:cs typeface="Times New Roman" pitchFamily="18" charset="0"/>
              </a:rPr>
              <a:t>Appendix: China Consumer Confidence Impaired</a:t>
            </a:r>
            <a:endParaRPr kumimoji="1" lang="ja-JP" altLang="en-US" sz="1800" b="1" dirty="0">
              <a:solidFill>
                <a:schemeClr val="tx1"/>
              </a:solidFill>
              <a:cs typeface="Times New Roman" pitchFamily="18" charset="0"/>
            </a:endParaRPr>
          </a:p>
        </p:txBody>
      </p:sp>
      <p:pic>
        <p:nvPicPr>
          <p:cNvPr id="5" name="Picture 4"/>
          <p:cNvPicPr>
            <a:picLocks noChangeAspect="1"/>
          </p:cNvPicPr>
          <p:nvPr/>
        </p:nvPicPr>
        <p:blipFill>
          <a:blip r:embed="rId3"/>
          <a:stretch>
            <a:fillRect/>
          </a:stretch>
        </p:blipFill>
        <p:spPr>
          <a:xfrm>
            <a:off x="328" y="3933055"/>
            <a:ext cx="5064004" cy="2715229"/>
          </a:xfrm>
          <a:prstGeom prst="rect">
            <a:avLst/>
          </a:prstGeom>
        </p:spPr>
      </p:pic>
      <p:pic>
        <p:nvPicPr>
          <p:cNvPr id="6" name="Picture 5"/>
          <p:cNvPicPr>
            <a:picLocks noChangeAspect="1"/>
          </p:cNvPicPr>
          <p:nvPr/>
        </p:nvPicPr>
        <p:blipFill>
          <a:blip r:embed="rId4"/>
          <a:stretch>
            <a:fillRect/>
          </a:stretch>
        </p:blipFill>
        <p:spPr>
          <a:xfrm>
            <a:off x="5292080" y="817274"/>
            <a:ext cx="3240360" cy="3240451"/>
          </a:xfrm>
          <a:prstGeom prst="rect">
            <a:avLst/>
          </a:prstGeom>
        </p:spPr>
      </p:pic>
      <p:pic>
        <p:nvPicPr>
          <p:cNvPr id="7" name="Picture 6">
            <a:extLst>
              <a:ext uri="{FF2B5EF4-FFF2-40B4-BE49-F238E27FC236}">
                <a16:creationId xmlns:a16="http://schemas.microsoft.com/office/drawing/2014/main" id="{43C00A3C-9F33-4710-3364-908EC0A90887}"/>
              </a:ext>
            </a:extLst>
          </p:cNvPr>
          <p:cNvPicPr>
            <a:picLocks noChangeAspect="1"/>
          </p:cNvPicPr>
          <p:nvPr/>
        </p:nvPicPr>
        <p:blipFill>
          <a:blip r:embed="rId5"/>
          <a:stretch>
            <a:fillRect/>
          </a:stretch>
        </p:blipFill>
        <p:spPr>
          <a:xfrm>
            <a:off x="5136340" y="4057580"/>
            <a:ext cx="2820036" cy="2774178"/>
          </a:xfrm>
          <a:prstGeom prst="rect">
            <a:avLst/>
          </a:prstGeom>
        </p:spPr>
      </p:pic>
      <p:pic>
        <p:nvPicPr>
          <p:cNvPr id="4" name="Picture 3"/>
          <p:cNvPicPr>
            <a:picLocks noChangeAspect="1"/>
          </p:cNvPicPr>
          <p:nvPr/>
        </p:nvPicPr>
        <p:blipFill>
          <a:blip r:embed="rId6"/>
          <a:stretch>
            <a:fillRect/>
          </a:stretch>
        </p:blipFill>
        <p:spPr>
          <a:xfrm>
            <a:off x="70277" y="836711"/>
            <a:ext cx="4994056" cy="3058909"/>
          </a:xfrm>
          <a:prstGeom prst="rect">
            <a:avLst/>
          </a:prstGeom>
        </p:spPr>
      </p:pic>
    </p:spTree>
    <p:extLst>
      <p:ext uri="{BB962C8B-B14F-4D97-AF65-F5344CB8AC3E}">
        <p14:creationId xmlns:p14="http://schemas.microsoft.com/office/powerpoint/2010/main" val="28303525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0C41D-3E7F-C3B7-CB33-98AB01DDF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DC355-D5E2-F445-EF2E-15C8522D51E3}"/>
              </a:ext>
            </a:extLst>
          </p:cNvPr>
          <p:cNvSpPr>
            <a:spLocks noGrp="1"/>
          </p:cNvSpPr>
          <p:nvPr>
            <p:ph type="title"/>
          </p:nvPr>
        </p:nvSpPr>
        <p:spPr/>
        <p:txBody>
          <a:bodyPr>
            <a:normAutofit/>
          </a:bodyPr>
          <a:lstStyle/>
          <a:p>
            <a:r>
              <a:rPr lang="en-US" sz="1800" dirty="0" smtClean="0">
                <a:solidFill>
                  <a:schemeClr val="tx1"/>
                </a:solidFill>
              </a:rPr>
              <a:t>Appendix:</a:t>
            </a:r>
            <a:r>
              <a:rPr lang="en-US" sz="1800" dirty="0" smtClean="0">
                <a:solidFill>
                  <a:srgbClr val="0000FF"/>
                </a:solidFill>
              </a:rPr>
              <a:t> Geo-Political Flares to Watch</a:t>
            </a:r>
            <a:endParaRPr lang="en-US" sz="1800" i="1" dirty="0">
              <a:solidFill>
                <a:srgbClr val="0070C0"/>
              </a:solidFill>
            </a:endParaRPr>
          </a:p>
        </p:txBody>
      </p:sp>
      <p:pic>
        <p:nvPicPr>
          <p:cNvPr id="6" name="Picture 5"/>
          <p:cNvPicPr>
            <a:picLocks noChangeAspect="1"/>
          </p:cNvPicPr>
          <p:nvPr/>
        </p:nvPicPr>
        <p:blipFill>
          <a:blip r:embed="rId3"/>
          <a:stretch>
            <a:fillRect/>
          </a:stretch>
        </p:blipFill>
        <p:spPr>
          <a:xfrm>
            <a:off x="7531" y="830791"/>
            <a:ext cx="4708485" cy="3462305"/>
          </a:xfrm>
          <a:prstGeom prst="rect">
            <a:avLst/>
          </a:prstGeom>
        </p:spPr>
      </p:pic>
      <p:pic>
        <p:nvPicPr>
          <p:cNvPr id="7" name="Picture 6"/>
          <p:cNvPicPr>
            <a:picLocks noChangeAspect="1"/>
          </p:cNvPicPr>
          <p:nvPr/>
        </p:nvPicPr>
        <p:blipFill>
          <a:blip r:embed="rId4"/>
          <a:stretch>
            <a:fillRect/>
          </a:stretch>
        </p:blipFill>
        <p:spPr>
          <a:xfrm>
            <a:off x="4716016" y="836712"/>
            <a:ext cx="4406868" cy="3462305"/>
          </a:xfrm>
          <a:prstGeom prst="rect">
            <a:avLst/>
          </a:prstGeom>
        </p:spPr>
      </p:pic>
      <p:pic>
        <p:nvPicPr>
          <p:cNvPr id="9" name="Picture 8"/>
          <p:cNvPicPr>
            <a:picLocks noChangeAspect="1"/>
          </p:cNvPicPr>
          <p:nvPr/>
        </p:nvPicPr>
        <p:blipFill>
          <a:blip r:embed="rId5"/>
          <a:stretch>
            <a:fillRect/>
          </a:stretch>
        </p:blipFill>
        <p:spPr>
          <a:xfrm>
            <a:off x="1547664" y="4392466"/>
            <a:ext cx="6264696" cy="2492918"/>
          </a:xfrm>
          <a:prstGeom prst="rect">
            <a:avLst/>
          </a:prstGeom>
        </p:spPr>
      </p:pic>
    </p:spTree>
    <p:extLst>
      <p:ext uri="{BB962C8B-B14F-4D97-AF65-F5344CB8AC3E}">
        <p14:creationId xmlns:p14="http://schemas.microsoft.com/office/powerpoint/2010/main" val="2341597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635897" y="836712"/>
            <a:ext cx="3240359" cy="2592288"/>
            <a:chOff x="0" y="4244570"/>
            <a:chExt cx="2915816" cy="2394880"/>
          </a:xfrm>
        </p:grpSpPr>
        <p:pic>
          <p:nvPicPr>
            <p:cNvPr id="7" name="Picture 6"/>
            <p:cNvPicPr>
              <a:picLocks noChangeAspect="1"/>
            </p:cNvPicPr>
            <p:nvPr/>
          </p:nvPicPr>
          <p:blipFill>
            <a:blip r:embed="rId3"/>
            <a:stretch>
              <a:fillRect/>
            </a:stretch>
          </p:blipFill>
          <p:spPr>
            <a:xfrm>
              <a:off x="0" y="4244570"/>
              <a:ext cx="2915816" cy="2394880"/>
            </a:xfrm>
            <a:prstGeom prst="rect">
              <a:avLst/>
            </a:prstGeom>
          </p:spPr>
        </p:pic>
        <p:sp>
          <p:nvSpPr>
            <p:cNvPr id="8" name="Rounded Rectangle 7"/>
            <p:cNvSpPr/>
            <p:nvPr/>
          </p:nvSpPr>
          <p:spPr>
            <a:xfrm>
              <a:off x="1691680" y="5229200"/>
              <a:ext cx="535705" cy="251338"/>
            </a:xfrm>
            <a:prstGeom prst="round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sp>
          <p:nvSpPr>
            <p:cNvPr id="9" name="Rounded Rectangle 8"/>
            <p:cNvSpPr/>
            <p:nvPr/>
          </p:nvSpPr>
          <p:spPr>
            <a:xfrm>
              <a:off x="1331640" y="5509880"/>
              <a:ext cx="648072" cy="511407"/>
            </a:xfrm>
            <a:prstGeom prst="roundRect">
              <a:avLst/>
            </a:prstGeom>
            <a:noFill/>
            <a:ln w="158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grpSp>
      <p:sp>
        <p:nvSpPr>
          <p:cNvPr id="2" name="Title 1"/>
          <p:cNvSpPr>
            <a:spLocks noGrp="1"/>
          </p:cNvSpPr>
          <p:nvPr>
            <p:ph type="title"/>
          </p:nvPr>
        </p:nvSpPr>
        <p:spPr/>
        <p:txBody>
          <a:bodyPr>
            <a:normAutofit/>
          </a:bodyPr>
          <a:lstStyle/>
          <a:p>
            <a:r>
              <a:rPr lang="en-US" altLang="ja-JP" sz="1800" dirty="0" smtClean="0">
                <a:solidFill>
                  <a:schemeClr val="tx1"/>
                </a:solidFill>
                <a:cs typeface="Times New Roman" pitchFamily="18" charset="0"/>
              </a:rPr>
              <a:t>Fed Has Gotten More Hawkish at the Margin</a:t>
            </a:r>
            <a:endParaRPr lang="en-US" sz="1800" i="1" dirty="0">
              <a:solidFill>
                <a:srgbClr val="C00000"/>
              </a:solidFill>
            </a:endParaRPr>
          </a:p>
        </p:txBody>
      </p:sp>
      <p:pic>
        <p:nvPicPr>
          <p:cNvPr id="6" name="Picture 5"/>
          <p:cNvPicPr>
            <a:picLocks noChangeAspect="1"/>
          </p:cNvPicPr>
          <p:nvPr/>
        </p:nvPicPr>
        <p:blipFill>
          <a:blip r:embed="rId4"/>
          <a:stretch>
            <a:fillRect/>
          </a:stretch>
        </p:blipFill>
        <p:spPr>
          <a:xfrm>
            <a:off x="35497" y="819956"/>
            <a:ext cx="3168351" cy="2721501"/>
          </a:xfrm>
          <a:prstGeom prst="rect">
            <a:avLst/>
          </a:prstGeom>
        </p:spPr>
      </p:pic>
      <p:sp>
        <p:nvSpPr>
          <p:cNvPr id="11" name="TextBox 10"/>
          <p:cNvSpPr txBox="1"/>
          <p:nvPr/>
        </p:nvSpPr>
        <p:spPr>
          <a:xfrm>
            <a:off x="4298177" y="908720"/>
            <a:ext cx="2520280" cy="246221"/>
          </a:xfrm>
          <a:prstGeom prst="rect">
            <a:avLst/>
          </a:prstGeom>
          <a:noFill/>
          <a:ln>
            <a:noFill/>
          </a:ln>
        </p:spPr>
        <p:txBody>
          <a:bodyPr wrap="square" rtlCol="0">
            <a:spAutoFit/>
          </a:bodyPr>
          <a:lstStyle/>
          <a:p>
            <a:r>
              <a:rPr lang="en-US" sz="1000" dirty="0" smtClean="0"/>
              <a:t>Summary of Economic Projections (SEP)</a:t>
            </a:r>
            <a:endParaRPr lang="en-SG" sz="1000" dirty="0"/>
          </a:p>
        </p:txBody>
      </p:sp>
      <p:pic>
        <p:nvPicPr>
          <p:cNvPr id="12" name="Picture 11"/>
          <p:cNvPicPr>
            <a:picLocks noChangeAspect="1"/>
          </p:cNvPicPr>
          <p:nvPr/>
        </p:nvPicPr>
        <p:blipFill>
          <a:blip r:embed="rId5"/>
          <a:stretch>
            <a:fillRect/>
          </a:stretch>
        </p:blipFill>
        <p:spPr>
          <a:xfrm>
            <a:off x="7092280" y="1049006"/>
            <a:ext cx="1952381" cy="723810"/>
          </a:xfrm>
          <a:prstGeom prst="rect">
            <a:avLst/>
          </a:prstGeom>
        </p:spPr>
      </p:pic>
      <p:cxnSp>
        <p:nvCxnSpPr>
          <p:cNvPr id="14" name="Straight Arrow Connector 13"/>
          <p:cNvCxnSpPr/>
          <p:nvPr/>
        </p:nvCxnSpPr>
        <p:spPr>
          <a:xfrm flipV="1">
            <a:off x="9062990" y="1121014"/>
            <a:ext cx="0" cy="231581"/>
          </a:xfrm>
          <a:prstGeom prst="straightConnector1">
            <a:avLst/>
          </a:prstGeom>
          <a:ln w="63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9062990" y="1444587"/>
            <a:ext cx="0" cy="231581"/>
          </a:xfrm>
          <a:prstGeom prst="straightConnector1">
            <a:avLst/>
          </a:prstGeom>
          <a:ln w="6350">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6"/>
          <a:stretch>
            <a:fillRect/>
          </a:stretch>
        </p:blipFill>
        <p:spPr>
          <a:xfrm>
            <a:off x="7452320" y="1725013"/>
            <a:ext cx="1254156" cy="479851"/>
          </a:xfrm>
          <a:prstGeom prst="rect">
            <a:avLst/>
          </a:prstGeom>
        </p:spPr>
      </p:pic>
      <p:cxnSp>
        <p:nvCxnSpPr>
          <p:cNvPr id="17" name="Straight Arrow Connector 16"/>
          <p:cNvCxnSpPr/>
          <p:nvPr/>
        </p:nvCxnSpPr>
        <p:spPr>
          <a:xfrm flipV="1">
            <a:off x="8748464" y="1881291"/>
            <a:ext cx="0" cy="276472"/>
          </a:xfrm>
          <a:prstGeom prst="straightConnector1">
            <a:avLst/>
          </a:prstGeom>
          <a:ln w="952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7"/>
          <a:stretch>
            <a:fillRect/>
          </a:stretch>
        </p:blipFill>
        <p:spPr>
          <a:xfrm>
            <a:off x="7113283" y="2420888"/>
            <a:ext cx="1995221" cy="504056"/>
          </a:xfrm>
          <a:prstGeom prst="rect">
            <a:avLst/>
          </a:prstGeom>
        </p:spPr>
      </p:pic>
      <p:cxnSp>
        <p:nvCxnSpPr>
          <p:cNvPr id="20" name="Straight Arrow Connector 19"/>
          <p:cNvCxnSpPr/>
          <p:nvPr/>
        </p:nvCxnSpPr>
        <p:spPr>
          <a:xfrm flipV="1">
            <a:off x="9057500" y="2492896"/>
            <a:ext cx="0" cy="276472"/>
          </a:xfrm>
          <a:prstGeom prst="straightConnector1">
            <a:avLst/>
          </a:prstGeom>
          <a:ln w="95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436096" y="2204864"/>
            <a:ext cx="0" cy="231581"/>
          </a:xfrm>
          <a:prstGeom prst="straightConnector1">
            <a:avLst/>
          </a:prstGeom>
          <a:ln w="63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37657" y="2492896"/>
            <a:ext cx="0" cy="231581"/>
          </a:xfrm>
          <a:prstGeom prst="straightConnector1">
            <a:avLst/>
          </a:prstGeom>
          <a:ln w="6350">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8"/>
          <a:stretch>
            <a:fillRect/>
          </a:stretch>
        </p:blipFill>
        <p:spPr>
          <a:xfrm>
            <a:off x="1403648" y="3541458"/>
            <a:ext cx="6540188" cy="3315580"/>
          </a:xfrm>
          <a:prstGeom prst="rect">
            <a:avLst/>
          </a:prstGeom>
        </p:spPr>
      </p:pic>
    </p:spTree>
    <p:extLst>
      <p:ext uri="{BB962C8B-B14F-4D97-AF65-F5344CB8AC3E}">
        <p14:creationId xmlns:p14="http://schemas.microsoft.com/office/powerpoint/2010/main" val="34294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20">
            <a:extLst>
              <a:ext uri="{FF2B5EF4-FFF2-40B4-BE49-F238E27FC236}">
                <a16:creationId xmlns:a16="http://schemas.microsoft.com/office/drawing/2014/main" id="{DD22A6C1-52A0-1E92-879C-B89049E233FE}"/>
              </a:ext>
            </a:extLst>
          </p:cNvPr>
          <p:cNvSpPr>
            <a:spLocks noChangeArrowheads="1"/>
          </p:cNvSpPr>
          <p:nvPr/>
        </p:nvSpPr>
        <p:spPr bwMode="auto">
          <a:xfrm>
            <a:off x="3697120" y="3165764"/>
            <a:ext cx="3166742" cy="1487372"/>
          </a:xfrm>
          <a:prstGeom prst="rect">
            <a:avLst/>
          </a:prstGeom>
          <a:solidFill>
            <a:srgbClr val="FFC000"/>
          </a:solidFill>
          <a:ln w="9525" algn="ctr">
            <a:noFill/>
            <a:prstDash val="sysDot"/>
            <a:round/>
            <a:headEnd/>
            <a:tailEnd/>
          </a:ln>
          <a:extLst/>
        </p:spPr>
        <p:txBody>
          <a:bodyPr lIns="0" tIns="108000" rIns="108000" bIns="0"/>
          <a:lstStyle>
            <a:lvl1pPr marL="285750" indent="-285750" eaLnBrk="0" hangingPunct="0">
              <a:defRPr kumimoji="1" sz="1400" b="1">
                <a:solidFill>
                  <a:srgbClr val="FC0019"/>
                </a:solidFill>
                <a:latin typeface="ＭＳ Ｐゴシック" pitchFamily="34" charset="-128"/>
                <a:ea typeface="ＭＳ Ｐゴシック" pitchFamily="34" charset="-128"/>
              </a:defRPr>
            </a:lvl1pPr>
            <a:lvl2pPr marL="742950" indent="-285750" eaLnBrk="0" hangingPunct="0">
              <a:defRPr kumimoji="1" sz="1400" b="1">
                <a:solidFill>
                  <a:srgbClr val="FC0019"/>
                </a:solidFill>
                <a:latin typeface="ＭＳ Ｐゴシック" pitchFamily="34" charset="-128"/>
                <a:ea typeface="ＭＳ Ｐゴシック" pitchFamily="34" charset="-128"/>
              </a:defRPr>
            </a:lvl2pPr>
            <a:lvl3pPr marL="1143000" indent="-228600" eaLnBrk="0" hangingPunct="0">
              <a:defRPr kumimoji="1" sz="1400" b="1">
                <a:solidFill>
                  <a:srgbClr val="FC0019"/>
                </a:solidFill>
                <a:latin typeface="ＭＳ Ｐゴシック" pitchFamily="34" charset="-128"/>
                <a:ea typeface="ＭＳ Ｐゴシック" pitchFamily="34" charset="-128"/>
              </a:defRPr>
            </a:lvl3pPr>
            <a:lvl4pPr marL="1600200" indent="-228600" eaLnBrk="0" hangingPunct="0">
              <a:defRPr kumimoji="1" sz="1400" b="1">
                <a:solidFill>
                  <a:srgbClr val="FC0019"/>
                </a:solidFill>
                <a:latin typeface="ＭＳ Ｐゴシック" pitchFamily="34" charset="-128"/>
                <a:ea typeface="ＭＳ Ｐゴシック" pitchFamily="34" charset="-128"/>
              </a:defRPr>
            </a:lvl4pPr>
            <a:lvl5pPr marL="2057400" indent="-228600" eaLnBrk="0" hangingPunct="0">
              <a:defRPr kumimoji="1" sz="1400" b="1">
                <a:solidFill>
                  <a:srgbClr val="FC0019"/>
                </a:solidFill>
                <a:latin typeface="ＭＳ Ｐゴシック" pitchFamily="34" charset="-128"/>
                <a:ea typeface="ＭＳ Ｐゴシック" pitchFamily="34" charset="-128"/>
              </a:defRPr>
            </a:lvl5pPr>
            <a:lvl6pPr marL="25146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6pPr>
            <a:lvl7pPr marL="29718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7pPr>
            <a:lvl8pPr marL="34290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8pPr>
            <a:lvl9pPr marL="38862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9pPr>
          </a:lstStyle>
          <a:p>
            <a:pPr marL="0" lvl="0" indent="0" algn="just">
              <a:lnSpc>
                <a:spcPts val="1500"/>
              </a:lnSpc>
              <a:spcAft>
                <a:spcPts val="0"/>
              </a:spcAft>
            </a:pPr>
            <a:r>
              <a:rPr lang="en-US" sz="1200"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Red Sea:</a:t>
            </a:r>
            <a:r>
              <a:rPr lang="en-US" sz="12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p>
          <a:p>
            <a:pPr marL="0" lvl="0" indent="0" algn="just">
              <a:lnSpc>
                <a:spcPts val="1500"/>
              </a:lnSpc>
              <a:spcAft>
                <a:spcPts val="0"/>
              </a:spcAft>
            </a:pPr>
            <a:r>
              <a:rPr lang="en-US" sz="1200" kern="100"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Conflict risks - Houthi Rebels</a:t>
            </a:r>
          </a:p>
          <a:p>
            <a:pPr marL="0" lvl="0" indent="0" algn="just">
              <a:lnSpc>
                <a:spcPts val="1500"/>
              </a:lnSpc>
              <a:spcAft>
                <a:spcPts val="0"/>
              </a:spcAft>
            </a:pPr>
            <a:r>
              <a:rPr lang="en-US" sz="12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Could disrupt passage of Oil</a:t>
            </a:r>
          </a:p>
          <a:p>
            <a:pPr marL="0" lvl="0" indent="0" algn="just">
              <a:lnSpc>
                <a:spcPts val="1500"/>
              </a:lnSpc>
              <a:spcAft>
                <a:spcPts val="0"/>
              </a:spcAft>
            </a:pPr>
            <a:r>
              <a:rPr lang="en-US" sz="12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~12% of global shipping (~$1trln)</a:t>
            </a:r>
          </a:p>
          <a:p>
            <a:pPr marL="0" lvl="0" indent="0" algn="just">
              <a:lnSpc>
                <a:spcPts val="1500"/>
              </a:lnSpc>
              <a:spcAft>
                <a:spcPts val="0"/>
              </a:spcAft>
            </a:pPr>
            <a:r>
              <a:rPr lang="en-US" sz="1200" kern="100" dirty="0" err="1">
                <a:solidFill>
                  <a:srgbClr val="660033"/>
                </a:solidFill>
                <a:latin typeface="Times New Roman" panose="02020603050405020304" pitchFamily="18" charset="0"/>
                <a:ea typeface="MS Mincho" panose="02020609040205080304" pitchFamily="49" charset="-128"/>
                <a:cs typeface="Times New Roman" panose="02020603050405020304" pitchFamily="18" charset="0"/>
              </a:rPr>
              <a:t>CoGH</a:t>
            </a:r>
            <a:r>
              <a:rPr lang="en-US" sz="1200" kern="100" dirty="0">
                <a:solidFill>
                  <a:srgbClr val="660033"/>
                </a:solidFill>
                <a:latin typeface="Times New Roman" panose="02020603050405020304" pitchFamily="18" charset="0"/>
                <a:ea typeface="MS Mincho" panose="02020609040205080304" pitchFamily="49" charset="-128"/>
                <a:cs typeface="Times New Roman" panose="02020603050405020304" pitchFamily="18" charset="0"/>
              </a:rPr>
              <a:t> detour </a:t>
            </a:r>
            <a:r>
              <a:rPr lang="en-US" sz="12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adds 3-4 weeks to Asia routes </a:t>
            </a:r>
          </a:p>
          <a:p>
            <a:pPr marL="1314450" lvl="3" indent="0" algn="just">
              <a:lnSpc>
                <a:spcPts val="1500"/>
              </a:lnSpc>
            </a:pPr>
            <a:r>
              <a:rPr lang="en-US" sz="1200" i="1" kern="100" dirty="0" smtClean="0">
                <a:solidFill>
                  <a:srgbClr val="7030A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 approximated to be </a:t>
            </a:r>
            <a:r>
              <a:rPr lang="en-US" sz="1200" i="1" kern="100" dirty="0">
                <a:solidFill>
                  <a:srgbClr val="7030A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20% of </a:t>
            </a:r>
            <a:r>
              <a:rPr lang="en-US" sz="1200" i="1" kern="100" dirty="0" smtClean="0">
                <a:solidFill>
                  <a:srgbClr val="7030A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shipping capacity </a:t>
            </a:r>
            <a:r>
              <a:rPr lang="en-US" sz="1200" i="1" kern="100" dirty="0">
                <a:solidFill>
                  <a:srgbClr val="7030A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impact</a:t>
            </a:r>
            <a:endParaRPr lang="en-SG" sz="1050" i="1" kern="100" dirty="0">
              <a:solidFill>
                <a:srgbClr val="7030A0"/>
              </a:solidFill>
              <a:latin typeface="Century" panose="02040604050505020304" pitchFamily="18" charset="0"/>
              <a:ea typeface="MS Mincho" panose="02020609040205080304" pitchFamily="49" charset="-128"/>
              <a:cs typeface="Times New Roman" panose="02020603050405020304" pitchFamily="18" charset="0"/>
            </a:endParaRPr>
          </a:p>
        </p:txBody>
      </p:sp>
      <p:sp>
        <p:nvSpPr>
          <p:cNvPr id="2" name="Title 1"/>
          <p:cNvSpPr>
            <a:spLocks noGrp="1"/>
          </p:cNvSpPr>
          <p:nvPr>
            <p:ph type="title"/>
          </p:nvPr>
        </p:nvSpPr>
        <p:spPr/>
        <p:txBody>
          <a:bodyPr>
            <a:normAutofit/>
          </a:bodyPr>
          <a:lstStyle/>
          <a:p>
            <a:r>
              <a:rPr lang="en-US" sz="1800" dirty="0" smtClean="0">
                <a:solidFill>
                  <a:schemeClr val="tx1"/>
                </a:solidFill>
              </a:rPr>
              <a:t>Appendix-</a:t>
            </a:r>
            <a:r>
              <a:rPr lang="en-US" sz="1800" dirty="0" smtClean="0">
                <a:solidFill>
                  <a:srgbClr val="0000FF"/>
                </a:solidFill>
              </a:rPr>
              <a:t>Geo-Politics</a:t>
            </a:r>
            <a:r>
              <a:rPr lang="en-US" sz="1800" dirty="0">
                <a:solidFill>
                  <a:schemeClr val="tx1"/>
                </a:solidFill>
              </a:rPr>
              <a:t>: Conflict, Production &amp; Passage</a:t>
            </a:r>
            <a:endParaRPr lang="en-US" sz="1600" b="0" i="1" dirty="0">
              <a:solidFill>
                <a:schemeClr val="tx1"/>
              </a:solidFill>
            </a:endParaRPr>
          </a:p>
        </p:txBody>
      </p:sp>
      <p:pic>
        <p:nvPicPr>
          <p:cNvPr id="3" name="Picture 2"/>
          <p:cNvPicPr>
            <a:picLocks noChangeAspect="1"/>
          </p:cNvPicPr>
          <p:nvPr/>
        </p:nvPicPr>
        <p:blipFill>
          <a:blip r:embed="rId3"/>
          <a:stretch>
            <a:fillRect/>
          </a:stretch>
        </p:blipFill>
        <p:spPr>
          <a:xfrm>
            <a:off x="6863862" y="2102496"/>
            <a:ext cx="2282617" cy="2406624"/>
          </a:xfrm>
          <a:prstGeom prst="rect">
            <a:avLst/>
          </a:prstGeom>
        </p:spPr>
      </p:pic>
      <p:pic>
        <p:nvPicPr>
          <p:cNvPr id="4" name="Picture 3"/>
          <p:cNvPicPr>
            <a:picLocks noChangeAspect="1"/>
          </p:cNvPicPr>
          <p:nvPr/>
        </p:nvPicPr>
        <p:blipFill>
          <a:blip r:embed="rId4"/>
          <a:stretch>
            <a:fillRect/>
          </a:stretch>
        </p:blipFill>
        <p:spPr>
          <a:xfrm>
            <a:off x="3563888" y="5028288"/>
            <a:ext cx="2882788" cy="1808229"/>
          </a:xfrm>
          <a:prstGeom prst="rect">
            <a:avLst/>
          </a:prstGeom>
        </p:spPr>
      </p:pic>
      <p:pic>
        <p:nvPicPr>
          <p:cNvPr id="5" name="Picture 4"/>
          <p:cNvPicPr>
            <a:picLocks noChangeAspect="1"/>
          </p:cNvPicPr>
          <p:nvPr/>
        </p:nvPicPr>
        <p:blipFill>
          <a:blip r:embed="rId5"/>
          <a:stretch>
            <a:fillRect/>
          </a:stretch>
        </p:blipFill>
        <p:spPr>
          <a:xfrm>
            <a:off x="6446676" y="5036819"/>
            <a:ext cx="1537285" cy="1810213"/>
          </a:xfrm>
          <a:prstGeom prst="rect">
            <a:avLst/>
          </a:prstGeom>
        </p:spPr>
      </p:pic>
      <p:sp>
        <p:nvSpPr>
          <p:cNvPr id="12" name="正方形/長方形 20">
            <a:extLst>
              <a:ext uri="{FF2B5EF4-FFF2-40B4-BE49-F238E27FC236}">
                <a16:creationId xmlns:a16="http://schemas.microsoft.com/office/drawing/2014/main" id="{DD22A6C1-52A0-1E92-879C-B89049E233FE}"/>
              </a:ext>
            </a:extLst>
          </p:cNvPr>
          <p:cNvSpPr>
            <a:spLocks noChangeArrowheads="1"/>
          </p:cNvSpPr>
          <p:nvPr/>
        </p:nvSpPr>
        <p:spPr bwMode="auto">
          <a:xfrm>
            <a:off x="7983961" y="5028289"/>
            <a:ext cx="1144704" cy="920992"/>
          </a:xfrm>
          <a:prstGeom prst="rect">
            <a:avLst/>
          </a:prstGeom>
          <a:solidFill>
            <a:schemeClr val="accent1"/>
          </a:solidFill>
          <a:ln w="9525" algn="ctr">
            <a:noFill/>
            <a:prstDash val="sysDot"/>
            <a:round/>
            <a:headEnd/>
            <a:tailEnd/>
          </a:ln>
          <a:extLst/>
        </p:spPr>
        <p:txBody>
          <a:bodyPr lIns="0" tIns="108000" rIns="108000" bIns="0"/>
          <a:lstStyle>
            <a:lvl1pPr marL="285750" indent="-285750" eaLnBrk="0" hangingPunct="0">
              <a:defRPr kumimoji="1" sz="1400" b="1">
                <a:solidFill>
                  <a:srgbClr val="FC0019"/>
                </a:solidFill>
                <a:latin typeface="ＭＳ Ｐゴシック" pitchFamily="34" charset="-128"/>
                <a:ea typeface="ＭＳ Ｐゴシック" pitchFamily="34" charset="-128"/>
              </a:defRPr>
            </a:lvl1pPr>
            <a:lvl2pPr marL="742950" indent="-285750" eaLnBrk="0" hangingPunct="0">
              <a:defRPr kumimoji="1" sz="1400" b="1">
                <a:solidFill>
                  <a:srgbClr val="FC0019"/>
                </a:solidFill>
                <a:latin typeface="ＭＳ Ｐゴシック" pitchFamily="34" charset="-128"/>
                <a:ea typeface="ＭＳ Ｐゴシック" pitchFamily="34" charset="-128"/>
              </a:defRPr>
            </a:lvl2pPr>
            <a:lvl3pPr marL="1143000" indent="-228600" eaLnBrk="0" hangingPunct="0">
              <a:defRPr kumimoji="1" sz="1400" b="1">
                <a:solidFill>
                  <a:srgbClr val="FC0019"/>
                </a:solidFill>
                <a:latin typeface="ＭＳ Ｐゴシック" pitchFamily="34" charset="-128"/>
                <a:ea typeface="ＭＳ Ｐゴシック" pitchFamily="34" charset="-128"/>
              </a:defRPr>
            </a:lvl3pPr>
            <a:lvl4pPr marL="1600200" indent="-228600" eaLnBrk="0" hangingPunct="0">
              <a:defRPr kumimoji="1" sz="1400" b="1">
                <a:solidFill>
                  <a:srgbClr val="FC0019"/>
                </a:solidFill>
                <a:latin typeface="ＭＳ Ｐゴシック" pitchFamily="34" charset="-128"/>
                <a:ea typeface="ＭＳ Ｐゴシック" pitchFamily="34" charset="-128"/>
              </a:defRPr>
            </a:lvl4pPr>
            <a:lvl5pPr marL="2057400" indent="-228600" eaLnBrk="0" hangingPunct="0">
              <a:defRPr kumimoji="1" sz="1400" b="1">
                <a:solidFill>
                  <a:srgbClr val="FC0019"/>
                </a:solidFill>
                <a:latin typeface="ＭＳ Ｐゴシック" pitchFamily="34" charset="-128"/>
                <a:ea typeface="ＭＳ Ｐゴシック" pitchFamily="34" charset="-128"/>
              </a:defRPr>
            </a:lvl5pPr>
            <a:lvl6pPr marL="25146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6pPr>
            <a:lvl7pPr marL="29718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7pPr>
            <a:lvl8pPr marL="34290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8pPr>
            <a:lvl9pPr marL="38862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9pPr>
          </a:lstStyle>
          <a:p>
            <a:pPr marL="0" lvl="0" indent="0">
              <a:lnSpc>
                <a:spcPts val="1500"/>
              </a:lnSpc>
              <a:spcAft>
                <a:spcPts val="0"/>
              </a:spcAft>
            </a:pPr>
            <a:r>
              <a:rPr lang="en-US" sz="1200"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Panama Canal:</a:t>
            </a:r>
            <a:r>
              <a:rPr lang="en-US" sz="12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Water </a:t>
            </a:r>
            <a:r>
              <a:rPr lang="en-US" sz="120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Crisis </a:t>
            </a:r>
            <a:r>
              <a:rPr lang="en-US" sz="1200" b="0" kern="100" dirty="0" smtClean="0">
                <a:solidFill>
                  <a:srgbClr val="00206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 (Non Conflict Risk)                    </a:t>
            </a:r>
            <a:endParaRPr lang="en-SG" sz="1050" b="0" kern="100" dirty="0">
              <a:latin typeface="Century" panose="02040604050505020304" pitchFamily="18" charset="0"/>
              <a:ea typeface="MS Mincho" panose="02020609040205080304" pitchFamily="49" charset="-128"/>
              <a:cs typeface="Times New Roman" panose="02020603050405020304" pitchFamily="18" charset="0"/>
            </a:endParaRPr>
          </a:p>
        </p:txBody>
      </p:sp>
      <p:pic>
        <p:nvPicPr>
          <p:cNvPr id="13" name="Picture 12"/>
          <p:cNvPicPr>
            <a:picLocks noChangeAspect="1"/>
          </p:cNvPicPr>
          <p:nvPr/>
        </p:nvPicPr>
        <p:blipFill>
          <a:blip r:embed="rId6"/>
          <a:stretch>
            <a:fillRect/>
          </a:stretch>
        </p:blipFill>
        <p:spPr>
          <a:xfrm>
            <a:off x="6828692" y="817445"/>
            <a:ext cx="2299973" cy="1296378"/>
          </a:xfrm>
          <a:prstGeom prst="rect">
            <a:avLst/>
          </a:prstGeom>
        </p:spPr>
      </p:pic>
      <p:sp>
        <p:nvSpPr>
          <p:cNvPr id="15" name="正方形/長方形 20">
            <a:extLst>
              <a:ext uri="{FF2B5EF4-FFF2-40B4-BE49-F238E27FC236}">
                <a16:creationId xmlns:a16="http://schemas.microsoft.com/office/drawing/2014/main" id="{DD22A6C1-52A0-1E92-879C-B89049E233FE}"/>
              </a:ext>
            </a:extLst>
          </p:cNvPr>
          <p:cNvSpPr>
            <a:spLocks noChangeArrowheads="1"/>
          </p:cNvSpPr>
          <p:nvPr/>
        </p:nvSpPr>
        <p:spPr bwMode="auto">
          <a:xfrm>
            <a:off x="29417" y="836712"/>
            <a:ext cx="2915816" cy="1523322"/>
          </a:xfrm>
          <a:prstGeom prst="rect">
            <a:avLst/>
          </a:prstGeom>
          <a:noFill/>
          <a:ln w="9525" algn="ctr">
            <a:noFill/>
            <a:prstDash val="sysDot"/>
            <a:round/>
            <a:headEnd/>
            <a:tailEnd/>
          </a:ln>
          <a:extLst>
            <a:ext uri="{909E8E84-426E-40DD-AFC4-6F175D3DCCD1}">
              <a14:hiddenFill xmlns:a14="http://schemas.microsoft.com/office/drawing/2010/main">
                <a:solidFill>
                  <a:srgbClr val="FFFFFF"/>
                </a:solidFill>
              </a14:hiddenFill>
            </a:ext>
          </a:extLst>
        </p:spPr>
        <p:txBody>
          <a:bodyPr lIns="0" tIns="108000" rIns="108000" bIns="0"/>
          <a:lstStyle>
            <a:lvl1pPr marL="285750" indent="-285750" eaLnBrk="0" hangingPunct="0">
              <a:defRPr kumimoji="1" sz="1400" b="1">
                <a:solidFill>
                  <a:srgbClr val="FC0019"/>
                </a:solidFill>
                <a:latin typeface="ＭＳ Ｐゴシック" pitchFamily="34" charset="-128"/>
                <a:ea typeface="ＭＳ Ｐゴシック" pitchFamily="34" charset="-128"/>
              </a:defRPr>
            </a:lvl1pPr>
            <a:lvl2pPr marL="742950" indent="-285750" eaLnBrk="0" hangingPunct="0">
              <a:defRPr kumimoji="1" sz="1400" b="1">
                <a:solidFill>
                  <a:srgbClr val="FC0019"/>
                </a:solidFill>
                <a:latin typeface="ＭＳ Ｐゴシック" pitchFamily="34" charset="-128"/>
                <a:ea typeface="ＭＳ Ｐゴシック" pitchFamily="34" charset="-128"/>
              </a:defRPr>
            </a:lvl2pPr>
            <a:lvl3pPr marL="1143000" indent="-228600" eaLnBrk="0" hangingPunct="0">
              <a:defRPr kumimoji="1" sz="1400" b="1">
                <a:solidFill>
                  <a:srgbClr val="FC0019"/>
                </a:solidFill>
                <a:latin typeface="ＭＳ Ｐゴシック" pitchFamily="34" charset="-128"/>
                <a:ea typeface="ＭＳ Ｐゴシック" pitchFamily="34" charset="-128"/>
              </a:defRPr>
            </a:lvl3pPr>
            <a:lvl4pPr marL="1600200" indent="-228600" eaLnBrk="0" hangingPunct="0">
              <a:defRPr kumimoji="1" sz="1400" b="1">
                <a:solidFill>
                  <a:srgbClr val="FC0019"/>
                </a:solidFill>
                <a:latin typeface="ＭＳ Ｐゴシック" pitchFamily="34" charset="-128"/>
                <a:ea typeface="ＭＳ Ｐゴシック" pitchFamily="34" charset="-128"/>
              </a:defRPr>
            </a:lvl4pPr>
            <a:lvl5pPr marL="2057400" indent="-228600" eaLnBrk="0" hangingPunct="0">
              <a:defRPr kumimoji="1" sz="1400" b="1">
                <a:solidFill>
                  <a:srgbClr val="FC0019"/>
                </a:solidFill>
                <a:latin typeface="ＭＳ Ｐゴシック" pitchFamily="34" charset="-128"/>
                <a:ea typeface="ＭＳ Ｐゴシック" pitchFamily="34" charset="-128"/>
              </a:defRPr>
            </a:lvl5pPr>
            <a:lvl6pPr marL="25146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6pPr>
            <a:lvl7pPr marL="29718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7pPr>
            <a:lvl8pPr marL="34290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8pPr>
            <a:lvl9pPr marL="3886200" indent="-228600" eaLnBrk="0" fontAlgn="base" hangingPunct="0">
              <a:spcBef>
                <a:spcPct val="0"/>
              </a:spcBef>
              <a:spcAft>
                <a:spcPct val="0"/>
              </a:spcAft>
              <a:defRPr kumimoji="1" sz="1400" b="1">
                <a:solidFill>
                  <a:srgbClr val="FC0019"/>
                </a:solidFill>
                <a:latin typeface="ＭＳ Ｐゴシック" pitchFamily="34" charset="-128"/>
                <a:ea typeface="ＭＳ Ｐゴシック" pitchFamily="34" charset="-128"/>
              </a:defRPr>
            </a:lvl9pPr>
          </a:lstStyle>
          <a:p>
            <a:pPr marL="0" lvl="0" indent="0" algn="just">
              <a:lnSpc>
                <a:spcPts val="1500"/>
              </a:lnSpc>
              <a:spcAft>
                <a:spcPts val="0"/>
              </a:spcAft>
            </a:pPr>
            <a:r>
              <a:rPr lang="en-US" sz="1200" u="sng"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Straits of Hormuz:</a:t>
            </a:r>
            <a:r>
              <a:rPr lang="en-US" sz="12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 </a:t>
            </a:r>
          </a:p>
          <a:p>
            <a:pPr marL="0" lvl="0" indent="0" algn="just">
              <a:lnSpc>
                <a:spcPts val="1500"/>
              </a:lnSpc>
              <a:spcAft>
                <a:spcPts val="0"/>
              </a:spcAft>
            </a:pPr>
            <a:r>
              <a:rPr lang="en-US" sz="1200" kern="100" dirty="0">
                <a:solidFill>
                  <a:srgbClr val="FF0000"/>
                </a:solidFill>
                <a:latin typeface="Times New Roman" panose="02020603050405020304" pitchFamily="18" charset="0"/>
                <a:ea typeface="MS Mincho" panose="02020609040205080304" pitchFamily="49" charset="-128"/>
                <a:cs typeface="Times New Roman" panose="02020603050405020304" pitchFamily="18" charset="0"/>
              </a:rPr>
              <a:t>Conflict risks </a:t>
            </a:r>
          </a:p>
          <a:p>
            <a:pPr marL="0" lvl="0" indent="0" algn="just">
              <a:lnSpc>
                <a:spcPts val="1500"/>
              </a:lnSpc>
              <a:spcAft>
                <a:spcPts val="0"/>
              </a:spcAft>
            </a:pPr>
            <a:r>
              <a:rPr lang="en-US" sz="12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Most critical Oil choke point – Iran risk</a:t>
            </a:r>
          </a:p>
          <a:p>
            <a:pPr marL="0" lvl="0" indent="0" algn="just">
              <a:lnSpc>
                <a:spcPts val="1500"/>
              </a:lnSpc>
              <a:spcAft>
                <a:spcPts val="0"/>
              </a:spcAft>
            </a:pPr>
            <a:r>
              <a:rPr lang="en-US" sz="12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20-22MBpD of Oil (~$1.2b worth)</a:t>
            </a:r>
          </a:p>
          <a:p>
            <a:pPr marL="0" lvl="0" indent="0" algn="just">
              <a:lnSpc>
                <a:spcPts val="1500"/>
              </a:lnSpc>
              <a:spcAft>
                <a:spcPts val="0"/>
              </a:spcAft>
            </a:pPr>
            <a:r>
              <a:rPr lang="en-US" sz="12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rPr>
              <a:t>Most of Saudi’s Oil passage</a:t>
            </a:r>
          </a:p>
          <a:p>
            <a:pPr marL="0" lvl="0" indent="0" algn="just">
              <a:lnSpc>
                <a:spcPts val="1500"/>
              </a:lnSpc>
              <a:spcAft>
                <a:spcPts val="0"/>
              </a:spcAft>
            </a:pPr>
            <a:r>
              <a:rPr lang="en-US" sz="12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~20-25% od seaborne Oil Passage</a:t>
            </a:r>
          </a:p>
          <a:p>
            <a:pPr marL="0" lvl="0" indent="0" algn="just">
              <a:lnSpc>
                <a:spcPts val="1500"/>
              </a:lnSpc>
              <a:spcAft>
                <a:spcPts val="0"/>
              </a:spcAft>
            </a:pPr>
            <a:r>
              <a:rPr lang="en-US" sz="12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       </a:t>
            </a:r>
            <a:r>
              <a:rPr lang="en-US" sz="1200" kern="100"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 as Large as a Doubling in Prices</a:t>
            </a:r>
            <a:r>
              <a:rPr lang="en-US" sz="1200" kern="100" dirty="0">
                <a:solidFill>
                  <a:srgbClr val="002060"/>
                </a:solidFill>
                <a:latin typeface="Times New Roman" panose="02020603050405020304" pitchFamily="18" charset="0"/>
                <a:ea typeface="MS Mincho" panose="02020609040205080304" pitchFamily="49" charset="-128"/>
                <a:cs typeface="Times New Roman" panose="02020603050405020304" pitchFamily="18" charset="0"/>
                <a:sym typeface="Wingdings" panose="05000000000000000000" pitchFamily="2" charset="2"/>
              </a:rPr>
              <a:t>!</a:t>
            </a:r>
            <a:endParaRPr lang="en-SG" sz="1050" kern="100" dirty="0">
              <a:latin typeface="Century" panose="02040604050505020304" pitchFamily="18" charset="0"/>
              <a:ea typeface="MS Mincho" panose="02020609040205080304" pitchFamily="49" charset="-128"/>
              <a:cs typeface="Times New Roman" panose="02020603050405020304" pitchFamily="18" charset="0"/>
            </a:endParaRPr>
          </a:p>
        </p:txBody>
      </p:sp>
      <p:pic>
        <p:nvPicPr>
          <p:cNvPr id="16" name="Picture 15"/>
          <p:cNvPicPr>
            <a:picLocks noChangeAspect="1"/>
          </p:cNvPicPr>
          <p:nvPr/>
        </p:nvPicPr>
        <p:blipFill>
          <a:blip r:embed="rId7"/>
          <a:stretch>
            <a:fillRect/>
          </a:stretch>
        </p:blipFill>
        <p:spPr>
          <a:xfrm>
            <a:off x="-1367" y="2348880"/>
            <a:ext cx="3493247" cy="3168352"/>
          </a:xfrm>
          <a:prstGeom prst="rect">
            <a:avLst/>
          </a:prstGeom>
        </p:spPr>
      </p:pic>
      <p:pic>
        <p:nvPicPr>
          <p:cNvPr id="6" name="Picture 5"/>
          <p:cNvPicPr>
            <a:picLocks noChangeAspect="1"/>
          </p:cNvPicPr>
          <p:nvPr/>
        </p:nvPicPr>
        <p:blipFill>
          <a:blip r:embed="rId8"/>
          <a:stretch>
            <a:fillRect/>
          </a:stretch>
        </p:blipFill>
        <p:spPr>
          <a:xfrm>
            <a:off x="3697121" y="817444"/>
            <a:ext cx="3177526" cy="2467540"/>
          </a:xfrm>
          <a:prstGeom prst="rect">
            <a:avLst/>
          </a:prstGeom>
        </p:spPr>
      </p:pic>
      <p:sp>
        <p:nvSpPr>
          <p:cNvPr id="7" name="Oval 6"/>
          <p:cNvSpPr/>
          <p:nvPr/>
        </p:nvSpPr>
        <p:spPr>
          <a:xfrm>
            <a:off x="2339752" y="3789040"/>
            <a:ext cx="1008112" cy="576064"/>
          </a:xfrm>
          <a:prstGeom prst="ellipse">
            <a:avLst/>
          </a:prstGeom>
          <a:noFill/>
          <a:ln w="952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SG"/>
          </a:p>
        </p:txBody>
      </p:sp>
    </p:spTree>
    <p:extLst>
      <p:ext uri="{BB962C8B-B14F-4D97-AF65-F5344CB8AC3E}">
        <p14:creationId xmlns:p14="http://schemas.microsoft.com/office/powerpoint/2010/main" val="3636486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1800" dirty="0" smtClean="0">
                <a:solidFill>
                  <a:schemeClr val="tx1"/>
                </a:solidFill>
                <a:cs typeface="Times New Roman" pitchFamily="18" charset="0"/>
              </a:rPr>
              <a:t>Conditions are </a:t>
            </a:r>
            <a:r>
              <a:rPr lang="en-US" altLang="ja-JP" sz="1800" dirty="0" smtClean="0">
                <a:solidFill>
                  <a:srgbClr val="FF0000"/>
                </a:solidFill>
                <a:cs typeface="Times New Roman" pitchFamily="18" charset="0"/>
              </a:rPr>
              <a:t>Exceptionally Tight</a:t>
            </a:r>
            <a:r>
              <a:rPr lang="en-US" altLang="ja-JP" sz="1800" dirty="0" smtClean="0">
                <a:solidFill>
                  <a:schemeClr val="tx1"/>
                </a:solidFill>
                <a:cs typeface="Times New Roman" pitchFamily="18" charset="0"/>
              </a:rPr>
              <a:t>! Taylor Rule Does Not Require </a:t>
            </a:r>
            <a:r>
              <a:rPr lang="en-US" altLang="ja-JP" sz="1800" dirty="0">
                <a:solidFill>
                  <a:schemeClr val="tx1"/>
                </a:solidFill>
                <a:cs typeface="Times New Roman" pitchFamily="18" charset="0"/>
              </a:rPr>
              <a:t>T</a:t>
            </a:r>
            <a:r>
              <a:rPr lang="en-US" altLang="ja-JP" sz="1800" dirty="0" smtClean="0">
                <a:solidFill>
                  <a:schemeClr val="tx1"/>
                </a:solidFill>
                <a:cs typeface="Times New Roman" pitchFamily="18" charset="0"/>
              </a:rPr>
              <a:t>his Much Restriction</a:t>
            </a:r>
            <a:endParaRPr lang="en-US" sz="1800" i="1" dirty="0">
              <a:solidFill>
                <a:srgbClr val="C00000"/>
              </a:solidFill>
            </a:endParaRPr>
          </a:p>
        </p:txBody>
      </p:sp>
      <p:pic>
        <p:nvPicPr>
          <p:cNvPr id="6" name="Picture 5"/>
          <p:cNvPicPr>
            <a:picLocks noChangeAspect="1"/>
          </p:cNvPicPr>
          <p:nvPr/>
        </p:nvPicPr>
        <p:blipFill>
          <a:blip r:embed="rId3"/>
          <a:stretch>
            <a:fillRect/>
          </a:stretch>
        </p:blipFill>
        <p:spPr>
          <a:xfrm>
            <a:off x="4679504" y="836712"/>
            <a:ext cx="4429000" cy="5616624"/>
          </a:xfrm>
          <a:prstGeom prst="rect">
            <a:avLst/>
          </a:prstGeom>
        </p:spPr>
      </p:pic>
      <p:pic>
        <p:nvPicPr>
          <p:cNvPr id="5" name="Picture 4"/>
          <p:cNvPicPr>
            <a:picLocks noChangeAspect="1"/>
          </p:cNvPicPr>
          <p:nvPr/>
        </p:nvPicPr>
        <p:blipFill>
          <a:blip r:embed="rId4"/>
          <a:stretch>
            <a:fillRect/>
          </a:stretch>
        </p:blipFill>
        <p:spPr>
          <a:xfrm>
            <a:off x="326649" y="796475"/>
            <a:ext cx="3730984" cy="1910683"/>
          </a:xfrm>
          <a:prstGeom prst="rect">
            <a:avLst/>
          </a:prstGeom>
        </p:spPr>
      </p:pic>
      <p:pic>
        <p:nvPicPr>
          <p:cNvPr id="4" name="Picture 3"/>
          <p:cNvPicPr>
            <a:picLocks noChangeAspect="1"/>
          </p:cNvPicPr>
          <p:nvPr/>
        </p:nvPicPr>
        <p:blipFill>
          <a:blip r:embed="rId5"/>
          <a:stretch>
            <a:fillRect/>
          </a:stretch>
        </p:blipFill>
        <p:spPr>
          <a:xfrm>
            <a:off x="251520" y="2127528"/>
            <a:ext cx="4003779" cy="4469823"/>
          </a:xfrm>
          <a:prstGeom prst="rect">
            <a:avLst/>
          </a:prstGeom>
        </p:spPr>
      </p:pic>
      <p:sp>
        <p:nvSpPr>
          <p:cNvPr id="7" name="Rectangle 6"/>
          <p:cNvSpPr/>
          <p:nvPr/>
        </p:nvSpPr>
        <p:spPr>
          <a:xfrm>
            <a:off x="1" y="1052736"/>
            <a:ext cx="899592"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0000"/>
                </a:solidFill>
              </a:rPr>
              <a:t>1.75%-2.25%</a:t>
            </a:r>
            <a:endParaRPr lang="en-SG" sz="1000" dirty="0">
              <a:solidFill>
                <a:srgbClr val="FF0000"/>
              </a:solidFill>
            </a:endParaRPr>
          </a:p>
        </p:txBody>
      </p:sp>
      <p:sp>
        <p:nvSpPr>
          <p:cNvPr id="8" name="Rectangle 7"/>
          <p:cNvSpPr/>
          <p:nvPr/>
        </p:nvSpPr>
        <p:spPr>
          <a:xfrm>
            <a:off x="999762" y="1052736"/>
            <a:ext cx="521702"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0000"/>
                </a:solidFill>
              </a:rPr>
              <a:t>1.8%</a:t>
            </a:r>
            <a:endParaRPr lang="en-SG" sz="1000" dirty="0">
              <a:solidFill>
                <a:srgbClr val="FF0000"/>
              </a:solidFill>
            </a:endParaRPr>
          </a:p>
        </p:txBody>
      </p:sp>
      <p:sp>
        <p:nvSpPr>
          <p:cNvPr id="9" name="Rectangle 8"/>
          <p:cNvSpPr/>
          <p:nvPr/>
        </p:nvSpPr>
        <p:spPr>
          <a:xfrm>
            <a:off x="1766344" y="1052736"/>
            <a:ext cx="521702"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0000"/>
                </a:solidFill>
              </a:rPr>
              <a:t>3.7%</a:t>
            </a:r>
            <a:endParaRPr lang="en-SG" sz="1000" dirty="0">
              <a:solidFill>
                <a:srgbClr val="FF0000"/>
              </a:solidFill>
            </a:endParaRPr>
          </a:p>
        </p:txBody>
      </p:sp>
      <p:sp>
        <p:nvSpPr>
          <p:cNvPr id="10" name="Rectangle 9"/>
          <p:cNvSpPr/>
          <p:nvPr/>
        </p:nvSpPr>
        <p:spPr>
          <a:xfrm>
            <a:off x="2451400" y="1052736"/>
            <a:ext cx="521702"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dirty="0" smtClean="0">
                <a:solidFill>
                  <a:srgbClr val="FF0000"/>
                </a:solidFill>
                <a:sym typeface="Wingdings" panose="05000000000000000000" pitchFamily="2" charset="2"/>
              </a:rPr>
              <a:t></a:t>
            </a:r>
            <a:r>
              <a:rPr lang="en-SG" sz="1000" dirty="0" smtClean="0">
                <a:solidFill>
                  <a:srgbClr val="FF0000"/>
                </a:solidFill>
                <a:sym typeface="Wingdings" panose="05000000000000000000" pitchFamily="2" charset="2"/>
              </a:rPr>
              <a:t>2019</a:t>
            </a:r>
            <a:endParaRPr lang="en-US" sz="1000" dirty="0" smtClean="0">
              <a:solidFill>
                <a:srgbClr val="FF0000"/>
              </a:solidFill>
              <a:sym typeface="Wingdings" panose="05000000000000000000" pitchFamily="2" charset="2"/>
            </a:endParaRPr>
          </a:p>
        </p:txBody>
      </p:sp>
    </p:spTree>
    <p:extLst>
      <p:ext uri="{BB962C8B-B14F-4D97-AF65-F5344CB8AC3E}">
        <p14:creationId xmlns:p14="http://schemas.microsoft.com/office/powerpoint/2010/main" val="2571403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tx1"/>
                </a:solidFill>
              </a:rPr>
              <a:t>US Consumer Exceptionalism Requires Exceptional Conditions</a:t>
            </a:r>
            <a:endParaRPr lang="en-US" sz="1800" dirty="0">
              <a:solidFill>
                <a:srgbClr val="C00000"/>
              </a:solidFill>
            </a:endParaRPr>
          </a:p>
        </p:txBody>
      </p:sp>
      <p:sp>
        <p:nvSpPr>
          <p:cNvPr id="3" name="Text Box 22">
            <a:extLst>
              <a:ext uri="{FF2B5EF4-FFF2-40B4-BE49-F238E27FC236}">
                <a16:creationId xmlns:a16="http://schemas.microsoft.com/office/drawing/2014/main" id="{22083F15-447A-5F18-1CD9-931EC98713C6}"/>
              </a:ext>
            </a:extLst>
          </p:cNvPr>
          <p:cNvSpPr txBox="1">
            <a:spLocks noChangeArrowheads="1"/>
          </p:cNvSpPr>
          <p:nvPr/>
        </p:nvSpPr>
        <p:spPr bwMode="auto">
          <a:xfrm>
            <a:off x="140918" y="6378383"/>
            <a:ext cx="1694778" cy="246682"/>
          </a:xfrm>
          <a:prstGeom prst="rect">
            <a:avLst/>
          </a:prstGeom>
          <a:noFill/>
          <a:ln w="9525" algn="ctr">
            <a:noFill/>
            <a:miter lim="800000"/>
            <a:headEnd/>
            <a:tailEnd/>
          </a:ln>
        </p:spPr>
        <p:txBody>
          <a:bodyPr wrap="square" tIns="81000" bIns="81000">
            <a:spAutoFit/>
          </a:bodyPr>
          <a:lstStyle/>
          <a:p>
            <a:pPr>
              <a:lnSpc>
                <a:spcPct val="90000"/>
              </a:lnSpc>
              <a:spcBef>
                <a:spcPct val="50000"/>
              </a:spcBef>
            </a:pPr>
            <a:r>
              <a:rPr lang="en-US" sz="600" dirty="0">
                <a:latin typeface="Times New Roman" pitchFamily="18" charset="0"/>
                <a:cs typeface="Times New Roman" pitchFamily="18" charset="0"/>
              </a:rPr>
              <a:t>Source: Federal Reserve Bank of New York</a:t>
            </a:r>
          </a:p>
        </p:txBody>
      </p:sp>
      <p:pic>
        <p:nvPicPr>
          <p:cNvPr id="9" name="Picture 8">
            <a:extLst>
              <a:ext uri="{FF2B5EF4-FFF2-40B4-BE49-F238E27FC236}">
                <a16:creationId xmlns:a16="http://schemas.microsoft.com/office/drawing/2014/main" id="{64D14BDD-C2CA-0EFD-878D-FDA7A0E57F17}"/>
              </a:ext>
            </a:extLst>
          </p:cNvPr>
          <p:cNvPicPr>
            <a:picLocks noChangeAspect="1"/>
          </p:cNvPicPr>
          <p:nvPr/>
        </p:nvPicPr>
        <p:blipFill>
          <a:blip r:embed="rId3"/>
          <a:stretch>
            <a:fillRect/>
          </a:stretch>
        </p:blipFill>
        <p:spPr>
          <a:xfrm>
            <a:off x="4750389" y="1137885"/>
            <a:ext cx="4380952" cy="5387459"/>
          </a:xfrm>
          <a:prstGeom prst="rect">
            <a:avLst/>
          </a:prstGeom>
        </p:spPr>
      </p:pic>
      <p:pic>
        <p:nvPicPr>
          <p:cNvPr id="11" name="Picture 10">
            <a:extLst>
              <a:ext uri="{FF2B5EF4-FFF2-40B4-BE49-F238E27FC236}">
                <a16:creationId xmlns:a16="http://schemas.microsoft.com/office/drawing/2014/main" id="{6E598273-426B-2DA5-983C-A75332B06F60}"/>
              </a:ext>
            </a:extLst>
          </p:cNvPr>
          <p:cNvPicPr>
            <a:picLocks noChangeAspect="1"/>
          </p:cNvPicPr>
          <p:nvPr/>
        </p:nvPicPr>
        <p:blipFill>
          <a:blip r:embed="rId4"/>
          <a:stretch>
            <a:fillRect/>
          </a:stretch>
        </p:blipFill>
        <p:spPr>
          <a:xfrm>
            <a:off x="190337" y="1123406"/>
            <a:ext cx="4380952" cy="4972594"/>
          </a:xfrm>
          <a:prstGeom prst="rect">
            <a:avLst/>
          </a:prstGeom>
        </p:spPr>
      </p:pic>
    </p:spTree>
    <p:extLst>
      <p:ext uri="{BB962C8B-B14F-4D97-AF65-F5344CB8AC3E}">
        <p14:creationId xmlns:p14="http://schemas.microsoft.com/office/powerpoint/2010/main" val="147063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chemeClr val="tx1"/>
                </a:solidFill>
              </a:rPr>
              <a:t>Consumer Tea Leaves Suggest </a:t>
            </a:r>
            <a:r>
              <a:rPr lang="en-US" sz="1800" dirty="0" smtClean="0">
                <a:solidFill>
                  <a:srgbClr val="FF0000"/>
                </a:solidFill>
              </a:rPr>
              <a:t>Intensifying Cash-flow Constraints on Demand Growth </a:t>
            </a:r>
            <a:endParaRPr lang="en-US" sz="1800" dirty="0">
              <a:solidFill>
                <a:srgbClr val="FF0000"/>
              </a:solidFill>
            </a:endParaRPr>
          </a:p>
        </p:txBody>
      </p:sp>
      <p:sp>
        <p:nvSpPr>
          <p:cNvPr id="3" name="Text Box 22">
            <a:extLst>
              <a:ext uri="{FF2B5EF4-FFF2-40B4-BE49-F238E27FC236}">
                <a16:creationId xmlns:a16="http://schemas.microsoft.com/office/drawing/2014/main" id="{22083F15-447A-5F18-1CD9-931EC98713C6}"/>
              </a:ext>
            </a:extLst>
          </p:cNvPr>
          <p:cNvSpPr txBox="1">
            <a:spLocks noChangeArrowheads="1"/>
          </p:cNvSpPr>
          <p:nvPr/>
        </p:nvSpPr>
        <p:spPr bwMode="auto">
          <a:xfrm>
            <a:off x="1369156" y="6604436"/>
            <a:ext cx="1838794" cy="246682"/>
          </a:xfrm>
          <a:prstGeom prst="rect">
            <a:avLst/>
          </a:prstGeom>
          <a:noFill/>
          <a:ln w="9525" algn="ctr">
            <a:noFill/>
            <a:miter lim="800000"/>
            <a:headEnd/>
            <a:tailEnd/>
          </a:ln>
        </p:spPr>
        <p:txBody>
          <a:bodyPr wrap="square" tIns="81000" bIns="81000">
            <a:spAutoFit/>
          </a:bodyPr>
          <a:lstStyle/>
          <a:p>
            <a:pPr>
              <a:lnSpc>
                <a:spcPct val="90000"/>
              </a:lnSpc>
              <a:spcBef>
                <a:spcPct val="50000"/>
              </a:spcBef>
            </a:pPr>
            <a:r>
              <a:rPr lang="en-US" sz="600" dirty="0">
                <a:latin typeface="Times New Roman" pitchFamily="18" charset="0"/>
                <a:cs typeface="Times New Roman" pitchFamily="18" charset="0"/>
              </a:rPr>
              <a:t>Chart from </a:t>
            </a:r>
            <a:r>
              <a:rPr lang="en-US" sz="600" dirty="0" smtClean="0">
                <a:latin typeface="Times New Roman" pitchFamily="18" charset="0"/>
                <a:cs typeface="Times New Roman" pitchFamily="18" charset="0"/>
              </a:rPr>
              <a:t>Bloomberg, San Francisco Fed, </a:t>
            </a:r>
            <a:endParaRPr lang="en-US" sz="6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29594739-36ED-C263-4C34-CA20A5D396BF}"/>
              </a:ext>
            </a:extLst>
          </p:cNvPr>
          <p:cNvPicPr>
            <a:picLocks noChangeAspect="1"/>
          </p:cNvPicPr>
          <p:nvPr/>
        </p:nvPicPr>
        <p:blipFill>
          <a:blip r:embed="rId3"/>
          <a:stretch>
            <a:fillRect/>
          </a:stretch>
        </p:blipFill>
        <p:spPr>
          <a:xfrm>
            <a:off x="32075" y="814754"/>
            <a:ext cx="2955749" cy="2830270"/>
          </a:xfrm>
          <a:prstGeom prst="rect">
            <a:avLst/>
          </a:prstGeom>
        </p:spPr>
      </p:pic>
      <p:pic>
        <p:nvPicPr>
          <p:cNvPr id="4" name="Picture 3"/>
          <p:cNvPicPr>
            <a:picLocks noChangeAspect="1"/>
          </p:cNvPicPr>
          <p:nvPr/>
        </p:nvPicPr>
        <p:blipFill>
          <a:blip r:embed="rId4"/>
          <a:stretch>
            <a:fillRect/>
          </a:stretch>
        </p:blipFill>
        <p:spPr>
          <a:xfrm>
            <a:off x="1" y="3645024"/>
            <a:ext cx="4577104" cy="2895432"/>
          </a:xfrm>
          <a:prstGeom prst="rect">
            <a:avLst/>
          </a:prstGeom>
        </p:spPr>
      </p:pic>
      <p:pic>
        <p:nvPicPr>
          <p:cNvPr id="8" name="Picture 7"/>
          <p:cNvPicPr>
            <a:picLocks noChangeAspect="1"/>
          </p:cNvPicPr>
          <p:nvPr/>
        </p:nvPicPr>
        <p:blipFill>
          <a:blip r:embed="rId5"/>
          <a:stretch>
            <a:fillRect/>
          </a:stretch>
        </p:blipFill>
        <p:spPr>
          <a:xfrm>
            <a:off x="4499992" y="3641943"/>
            <a:ext cx="4644007" cy="2857208"/>
          </a:xfrm>
          <a:prstGeom prst="rect">
            <a:avLst/>
          </a:prstGeom>
        </p:spPr>
      </p:pic>
      <p:pic>
        <p:nvPicPr>
          <p:cNvPr id="9" name="Picture 8"/>
          <p:cNvPicPr>
            <a:picLocks noChangeAspect="1"/>
          </p:cNvPicPr>
          <p:nvPr/>
        </p:nvPicPr>
        <p:blipFill>
          <a:blip r:embed="rId6"/>
          <a:stretch>
            <a:fillRect/>
          </a:stretch>
        </p:blipFill>
        <p:spPr>
          <a:xfrm>
            <a:off x="2987824" y="814753"/>
            <a:ext cx="3096344" cy="2830271"/>
          </a:xfrm>
          <a:prstGeom prst="rect">
            <a:avLst/>
          </a:prstGeom>
        </p:spPr>
      </p:pic>
      <p:pic>
        <p:nvPicPr>
          <p:cNvPr id="11" name="Picture 10"/>
          <p:cNvPicPr>
            <a:picLocks noChangeAspect="1"/>
          </p:cNvPicPr>
          <p:nvPr/>
        </p:nvPicPr>
        <p:blipFill>
          <a:blip r:embed="rId7"/>
          <a:stretch>
            <a:fillRect/>
          </a:stretch>
        </p:blipFill>
        <p:spPr>
          <a:xfrm>
            <a:off x="6084168" y="814753"/>
            <a:ext cx="3024336" cy="2830271"/>
          </a:xfrm>
          <a:prstGeom prst="rect">
            <a:avLst/>
          </a:prstGeom>
        </p:spPr>
      </p:pic>
    </p:spTree>
    <p:extLst>
      <p:ext uri="{BB962C8B-B14F-4D97-AF65-F5344CB8AC3E}">
        <p14:creationId xmlns:p14="http://schemas.microsoft.com/office/powerpoint/2010/main" val="803237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solidFill>
                  <a:srgbClr val="0070C0"/>
                </a:solidFill>
              </a:rPr>
              <a:t>Significantly Diminished Wage-Price Risks</a:t>
            </a:r>
            <a:r>
              <a:rPr lang="en-US" sz="1800" dirty="0" smtClean="0">
                <a:solidFill>
                  <a:schemeClr val="tx1"/>
                </a:solidFill>
              </a:rPr>
              <a:t> May Augment </a:t>
            </a:r>
            <a:r>
              <a:rPr lang="en-US" sz="1800" dirty="0" smtClean="0">
                <a:solidFill>
                  <a:srgbClr val="C00000"/>
                </a:solidFill>
              </a:rPr>
              <a:t>Fed Response Function </a:t>
            </a:r>
            <a:endParaRPr lang="en-US" sz="1800" dirty="0">
              <a:solidFill>
                <a:srgbClr val="C00000"/>
              </a:solidFill>
            </a:endParaRPr>
          </a:p>
        </p:txBody>
      </p:sp>
      <p:pic>
        <p:nvPicPr>
          <p:cNvPr id="8" name="Picture 7"/>
          <p:cNvPicPr>
            <a:picLocks noChangeAspect="1"/>
          </p:cNvPicPr>
          <p:nvPr/>
        </p:nvPicPr>
        <p:blipFill>
          <a:blip r:embed="rId3"/>
          <a:stretch>
            <a:fillRect/>
          </a:stretch>
        </p:blipFill>
        <p:spPr>
          <a:xfrm>
            <a:off x="4779027" y="836713"/>
            <a:ext cx="4329477" cy="3169724"/>
          </a:xfrm>
          <a:prstGeom prst="rect">
            <a:avLst/>
          </a:prstGeom>
        </p:spPr>
      </p:pic>
      <p:pic>
        <p:nvPicPr>
          <p:cNvPr id="9" name="Picture 8"/>
          <p:cNvPicPr>
            <a:picLocks noChangeAspect="1"/>
          </p:cNvPicPr>
          <p:nvPr/>
        </p:nvPicPr>
        <p:blipFill>
          <a:blip r:embed="rId4"/>
          <a:stretch>
            <a:fillRect/>
          </a:stretch>
        </p:blipFill>
        <p:spPr>
          <a:xfrm>
            <a:off x="89756" y="3986607"/>
            <a:ext cx="4572000" cy="2598501"/>
          </a:xfrm>
          <a:prstGeom prst="rect">
            <a:avLst/>
          </a:prstGeom>
        </p:spPr>
      </p:pic>
      <p:pic>
        <p:nvPicPr>
          <p:cNvPr id="3" name="Picture 2"/>
          <p:cNvPicPr>
            <a:picLocks noChangeAspect="1"/>
          </p:cNvPicPr>
          <p:nvPr/>
        </p:nvPicPr>
        <p:blipFill>
          <a:blip r:embed="rId5"/>
          <a:stretch>
            <a:fillRect/>
          </a:stretch>
        </p:blipFill>
        <p:spPr>
          <a:xfrm>
            <a:off x="179512" y="836713"/>
            <a:ext cx="4392488" cy="3128612"/>
          </a:xfrm>
          <a:prstGeom prst="rect">
            <a:avLst/>
          </a:prstGeom>
        </p:spPr>
      </p:pic>
      <p:pic>
        <p:nvPicPr>
          <p:cNvPr id="5" name="Picture 4"/>
          <p:cNvPicPr>
            <a:picLocks noChangeAspect="1"/>
          </p:cNvPicPr>
          <p:nvPr/>
        </p:nvPicPr>
        <p:blipFill>
          <a:blip r:embed="rId6"/>
          <a:stretch>
            <a:fillRect/>
          </a:stretch>
        </p:blipFill>
        <p:spPr>
          <a:xfrm>
            <a:off x="4932041" y="4046675"/>
            <a:ext cx="4229544" cy="2538433"/>
          </a:xfrm>
          <a:prstGeom prst="rect">
            <a:avLst/>
          </a:prstGeom>
        </p:spPr>
      </p:pic>
    </p:spTree>
    <p:extLst>
      <p:ext uri="{BB962C8B-B14F-4D97-AF65-F5344CB8AC3E}">
        <p14:creationId xmlns:p14="http://schemas.microsoft.com/office/powerpoint/2010/main" val="2495585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60237-Mizuho-FF-PPT-Template-Panacee-A4">
  <a:themeElements>
    <a:clrScheme name="Future Frame">
      <a:dk1>
        <a:srgbClr val="000000"/>
      </a:dk1>
      <a:lt1>
        <a:srgbClr val="FFFFFF"/>
      </a:lt1>
      <a:dk2>
        <a:srgbClr val="140078"/>
      </a:dk2>
      <a:lt2>
        <a:srgbClr val="CCCCCC"/>
      </a:lt2>
      <a:accent1>
        <a:srgbClr val="85C0DB"/>
      </a:accent1>
      <a:accent2>
        <a:srgbClr val="E9C45C"/>
      </a:accent2>
      <a:accent3>
        <a:srgbClr val="8EBA69"/>
      </a:accent3>
      <a:accent4>
        <a:srgbClr val="FF9797"/>
      </a:accent4>
      <a:accent5>
        <a:srgbClr val="A791B3"/>
      </a:accent5>
      <a:accent6>
        <a:srgbClr val="EB9864"/>
      </a:accent6>
      <a:hlink>
        <a:srgbClr val="006FBC"/>
      </a:hlink>
      <a:folHlink>
        <a:srgbClr val="00A5E3"/>
      </a:folHlink>
    </a:clrScheme>
    <a:fontScheme name="Mizuho 2016">
      <a:majorFont>
        <a:latin typeface="Arial"/>
        <a:ea typeface="MS PGothic"/>
        <a:cs typeface="Arial"/>
      </a:majorFont>
      <a:minorFont>
        <a:latin typeface="Arial"/>
        <a:ea typeface="MS PGothic"/>
        <a:cs typeface="Arial"/>
      </a:minorFont>
    </a:fontScheme>
    <a:fmtScheme name="Mizuho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bg2"/>
        </a:solidFill>
        <a:ln>
          <a:noFill/>
        </a:ln>
      </a:spPr>
      <a:bodyPr lIns="0" tIns="0" rIns="0" bIns="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ln>
          <a:solidFill>
            <a:schemeClr val="bg1">
              <a:lumMod val="50000"/>
            </a:schemeClr>
          </a:solidFill>
        </a:ln>
      </a:spPr>
      <a:bodyPr wrap="square" rtlCol="0">
        <a:spAutoFit/>
      </a:bodyPr>
      <a:lstStyle>
        <a:defPPr>
          <a:defRPr sz="1400" dirty="0"/>
        </a:defPPr>
      </a:lstStyle>
    </a:txDef>
  </a:objectDefaults>
  <a:extraClrSchemeLst/>
  <a:extLst>
    <a:ext uri="{05A4C25C-085E-4340-85A3-A5531E510DB2}">
      <thm15:themeFamily xmlns:thm15="http://schemas.microsoft.com/office/thememl/2012/main" name="160237-Mizuho-FF-PPT-Template-Panacee-A4-v12.potx" id="{4F088A2F-1C72-4473-B8B0-B9AF2AB4BA45}" vid="{77905348-0567-40CD-9A19-2A19487EDF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115480</TotalTime>
  <Words>9008</Words>
  <Application>Microsoft Office PowerPoint</Application>
  <PresentationFormat>On-screen Show (4:3)</PresentationFormat>
  <Paragraphs>608</Paragraphs>
  <Slides>50</Slides>
  <Notes>49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50</vt:i4>
      </vt:variant>
    </vt:vector>
  </HeadingPairs>
  <TitlesOfParts>
    <vt:vector size="67" baseType="lpstr">
      <vt:lpstr>Helv</vt:lpstr>
      <vt:lpstr>MS Mincho</vt:lpstr>
      <vt:lpstr>ＭＳ Ｐゴシック</vt:lpstr>
      <vt:lpstr>ＭＳ Ｐゴシック</vt:lpstr>
      <vt:lpstr>Yu Gothic</vt:lpstr>
      <vt:lpstr>Arial</vt:lpstr>
      <vt:lpstr>Arial Narrow</vt:lpstr>
      <vt:lpstr>Book Antiqua</vt:lpstr>
      <vt:lpstr>Calibri</vt:lpstr>
      <vt:lpstr>Century</vt:lpstr>
      <vt:lpstr>Courier New</vt:lpstr>
      <vt:lpstr>Helvetica</vt:lpstr>
      <vt:lpstr>Tahoma</vt:lpstr>
      <vt:lpstr>Times New Roman</vt:lpstr>
      <vt:lpstr>Wingdings</vt:lpstr>
      <vt:lpstr>Wingdings 2</vt:lpstr>
      <vt:lpstr>160237-Mizuho-FF-PPT-Template-Panacee-A4</vt:lpstr>
      <vt:lpstr>  This Time, is Different(iated)? Why Asia FX may be Compromised </vt:lpstr>
      <vt:lpstr>This Time It is Different? Euphoria</vt:lpstr>
      <vt:lpstr>The Fed’s “Type-2” Error Risks – Baggage from “Transitory” Risks “Too High for too Long”</vt:lpstr>
      <vt:lpstr>Historically, Aggressive Rate Hikes Have Seldom Been Without Economic Pain</vt:lpstr>
      <vt:lpstr>Fed Has Gotten More Hawkish at the Margin</vt:lpstr>
      <vt:lpstr>Conditions are Exceptionally Tight! Taylor Rule Does Not Require This Much Restriction</vt:lpstr>
      <vt:lpstr>US Consumer Exceptionalism Requires Exceptional Conditions</vt:lpstr>
      <vt:lpstr>Consumer Tea Leaves Suggest Intensifying Cash-flow Constraints on Demand Growth </vt:lpstr>
      <vt:lpstr>Significantly Diminished Wage-Price Risks May Augment Fed Response Function </vt:lpstr>
      <vt:lpstr>Policy Nuance: Not All Pivots are Created Equal! “Competitive Pivot”/US Exceptionalism</vt:lpstr>
      <vt:lpstr>2a: Corresponding USD Response is Not the Usual “Peak USD ahead of Peak Fed”</vt:lpstr>
      <vt:lpstr>2b: Peak Persistence Increases Tail Risks on Both Ends – Fear &amp; Fed Involved!</vt:lpstr>
      <vt:lpstr>2c: Relative Rate Strength Understate “Competitive Pivot” Inclination Shifts</vt:lpstr>
      <vt:lpstr>2c: Yield Spreads Better Capture the Tendency for USD Bounce .. At Least USD Resiliency</vt:lpstr>
      <vt:lpstr>2c Caveat: Correlation Shifts &amp; De-Coupling Cloud the Outlook!</vt:lpstr>
      <vt:lpstr>2d: Peak USD is Not the Same as a Bearish USD</vt:lpstr>
      <vt:lpstr>3. Politics: Trump 2.0 (US Elections): Bracing for Geo-economic Blows</vt:lpstr>
      <vt:lpstr>Channels of “Dollar Trump”</vt:lpstr>
      <vt:lpstr>4a. Relative AXJ Under-performance is Worth Analyzing … Apart from Hysteresis Risks</vt:lpstr>
      <vt:lpstr>4b. EM Asia Erosion: … With FX Amplifying Circular/Reflexive Policy-FX Risks  Reflexivity!</vt:lpstr>
      <vt:lpstr>4c. Latent JPY (Upside) Volatility with “Carry (Unwind) Impact!</vt:lpstr>
      <vt:lpstr>4c: Despite JPY Pressures (“BoJ Problem”), Sharp JPY Upside Introduces “Fed Solution”Risks</vt:lpstr>
      <vt:lpstr>5a. China Factor: CNH is Still Not Out of the Woods &amp; A Drag Factor!</vt:lpstr>
      <vt:lpstr>5b China Factor: PBoC Pressures – Respect, Not Trust</vt:lpstr>
      <vt:lpstr>5b. China Factor: Disproportionate  Pressures a Reflection of China-specific Risk (Spill-over)</vt:lpstr>
      <vt:lpstr>5c. China Factor: Disproportionate  Pressures a Reflection of China-specific Risk (Spill-over)</vt:lpstr>
      <vt:lpstr>EM-Asia</vt:lpstr>
      <vt:lpstr>Outline</vt:lpstr>
      <vt:lpstr>Goods &amp; Services Balance: Past vs Present </vt:lpstr>
      <vt:lpstr>Goods – Broadbased or Peculiar Drivers? </vt:lpstr>
      <vt:lpstr>Goods – Composition of South Korea and Taiwan’s Manufacturing Industry</vt:lpstr>
      <vt:lpstr>Goods – Drivers of Semiconductor Growth</vt:lpstr>
      <vt:lpstr>Goods – External Drivers </vt:lpstr>
      <vt:lpstr>Goods – Strength of Recovery</vt:lpstr>
      <vt:lpstr>Goods –Spillovers to ASEAN</vt:lpstr>
      <vt:lpstr>The Tourism Boost: People vs Dollars</vt:lpstr>
      <vt:lpstr>Tourism: The Last-Mile Tourist Dollar</vt:lpstr>
      <vt:lpstr>Goods &amp; Services Balance: Past vs Present</vt:lpstr>
      <vt:lpstr>The Fiscal Situation </vt:lpstr>
      <vt:lpstr>Fiscal Standing Assessment</vt:lpstr>
      <vt:lpstr>External and Fiscal</vt:lpstr>
      <vt:lpstr>Disclaimer</vt:lpstr>
      <vt:lpstr>Appendix: Ascertaining Spillovers from Value-Chain positioning</vt:lpstr>
      <vt:lpstr>Appendix: Goods – Limited Tailwinds for Others</vt:lpstr>
      <vt:lpstr>Appdendix: Tourism: Hitting Exhaustion with the Low-Hanging Big Gains? </vt:lpstr>
      <vt:lpstr>Appendix: Tourism: The Chinese Tourists</vt:lpstr>
      <vt:lpstr>Disclaimer</vt:lpstr>
      <vt:lpstr>Appendix: China Consumer Confidence Impaired</vt:lpstr>
      <vt:lpstr>Appendix: Geo-Political Flares to Watch</vt:lpstr>
      <vt:lpstr>Appendix-Geo-Politics: Conflict, Production &amp; Passage</vt:lpstr>
    </vt:vector>
  </TitlesOfParts>
  <Company>Mizuho Bank,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All’s Fair In Love &amp; War?</dc:title>
  <dc:creator>Huani</dc:creator>
  <cp:lastModifiedBy>Tan Boon Heng</cp:lastModifiedBy>
  <cp:revision>2356</cp:revision>
  <cp:lastPrinted>2020-01-20T08:53:48Z</cp:lastPrinted>
  <dcterms:created xsi:type="dcterms:W3CDTF">2019-10-08T01:37:15Z</dcterms:created>
  <dcterms:modified xsi:type="dcterms:W3CDTF">2024-06-24T05:06:53Z</dcterms:modified>
</cp:coreProperties>
</file>