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8"/>
  </p:notesMasterIdLst>
  <p:sldIdLst>
    <p:sldId id="292" r:id="rId5"/>
    <p:sldId id="319" r:id="rId6"/>
    <p:sldId id="272" r:id="rId7"/>
    <p:sldId id="287" r:id="rId8"/>
    <p:sldId id="320" r:id="rId9"/>
    <p:sldId id="289" r:id="rId10"/>
    <p:sldId id="273" r:id="rId11"/>
    <p:sldId id="276" r:id="rId12"/>
    <p:sldId id="277" r:id="rId13"/>
    <p:sldId id="291" r:id="rId14"/>
    <p:sldId id="281" r:id="rId15"/>
    <p:sldId id="285" r:id="rId16"/>
    <p:sldId id="282" r:id="rId17"/>
    <p:sldId id="278" r:id="rId18"/>
    <p:sldId id="279" r:id="rId19"/>
    <p:sldId id="283" r:id="rId20"/>
    <p:sldId id="286" r:id="rId21"/>
    <p:sldId id="323" r:id="rId22"/>
    <p:sldId id="280" r:id="rId23"/>
    <p:sldId id="270" r:id="rId24"/>
    <p:sldId id="267" r:id="rId25"/>
    <p:sldId id="288" r:id="rId26"/>
    <p:sldId id="322" r:id="rId27"/>
  </p:sldIdLst>
  <p:sldSz cx="12192000" cy="6858000"/>
  <p:notesSz cx="6858000" cy="9144000"/>
  <p:embeddedFontLst>
    <p:embeddedFont>
      <p:font typeface="Intro Bold" panose="02000000000000000000" pitchFamily="2" charset="77"/>
      <p:bold r:id="rId29"/>
    </p:embeddedFont>
    <p:embeddedFont>
      <p:font typeface="Intro Light" panose="02000000000000000000" pitchFamily="2" charset="77"/>
      <p:regular r:id="rId30"/>
    </p:embeddedFont>
    <p:embeddedFont>
      <p:font typeface="Intro Regular" panose="02000000000000000000" pitchFamily="2" charset="77"/>
      <p:regular r:id="rId31"/>
    </p:embeddedFont>
    <p:embeddedFont>
      <p:font typeface="Poppins" pitchFamily="2" charset="77"/>
      <p:regular r:id="rId32"/>
      <p:bold r:id="rId33"/>
      <p:italic r:id="rId34"/>
      <p:boldItalic r:id="rId35"/>
    </p:embeddedFont>
    <p:embeddedFont>
      <p:font typeface="Poppins Light" pitchFamily="2" charset="77"/>
      <p:regular r:id="rId36"/>
      <p:italic r:id="rId37"/>
    </p:embeddedFont>
    <p:embeddedFont>
      <p:font typeface="Raleway" pitchFamily="2" charset="77"/>
      <p:regular r:id="rId38"/>
      <p:bold r:id="rId39"/>
      <p:italic r:id="rId40"/>
      <p:boldItalic r:id="rId41"/>
    </p:embeddedFont>
    <p:embeddedFont>
      <p:font typeface="Raleway ExtraBold" pitchFamily="2" charset="77"/>
      <p:bold r:id="rId42"/>
      <p:italic r:id="rId43"/>
      <p:boldItalic r:id="rId44"/>
    </p:embeddedFont>
    <p:embeddedFont>
      <p:font typeface="Raleway Light" pitchFamily="2" charset="77"/>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940C1C-8EBA-ECDC-6C4B-9ABA3B4E819D}" name="Guest User" initials="GU" userId="S::urn:spo:anon#a389617ef98e3d0396636f22703556d692b0836ebdf1239e9c22113cb1073ec6::" providerId="AD"/>
  <p188:author id="{454C9077-0643-33FF-ACAB-396365A238DC}" name="Darren Lowry" initials="DL" userId="S::darren@weareverve.co.uk::df91d2d9-ebb4-4d6d-9f1e-d5d31895db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74F96"/>
    <a:srgbClr val="F45E54"/>
    <a:srgbClr val="52B99E"/>
    <a:srgbClr val="36558E"/>
    <a:srgbClr val="009BDF"/>
    <a:srgbClr val="34C0CA"/>
    <a:srgbClr val="1A428A"/>
    <a:srgbClr val="2FADB6"/>
    <a:srgbClr val="755594"/>
    <a:srgbClr val="DF8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5645"/>
  </p:normalViewPr>
  <p:slideViewPr>
    <p:cSldViewPr snapToGrid="0">
      <p:cViewPr varScale="1">
        <p:scale>
          <a:sx n="90" d="100"/>
          <a:sy n="90" d="100"/>
        </p:scale>
        <p:origin x="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B4FB2-6855-8543-8BF1-127BCF076BC0}" type="datetimeFigureOut">
              <a:rPr lang="en-US" smtClean="0"/>
              <a:t>1/13/26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E1459-DE4E-C648-AA3F-A48650EA2FA5}" type="slidenum">
              <a:rPr lang="en-US" smtClean="0"/>
              <a:t>‹#›</a:t>
            </a:fld>
            <a:endParaRPr lang="en-US"/>
          </a:p>
        </p:txBody>
      </p:sp>
    </p:spTree>
    <p:extLst>
      <p:ext uri="{BB962C8B-B14F-4D97-AF65-F5344CB8AC3E}">
        <p14:creationId xmlns:p14="http://schemas.microsoft.com/office/powerpoint/2010/main" val="408404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Pages to be deleted as required.</a:t>
            </a:r>
          </a:p>
          <a:p>
            <a:pPr marL="228600" indent="-228600">
              <a:buAutoNum type="arabicPeriod"/>
            </a:pPr>
            <a:r>
              <a:rPr lang="en-US" dirty="0"/>
              <a:t>Any sections in red to be </a:t>
            </a:r>
            <a:r>
              <a:rPr lang="en-US" dirty="0" err="1"/>
              <a:t>personalised</a:t>
            </a:r>
            <a:r>
              <a:rPr lang="en-US" dirty="0"/>
              <a:t> and updated before sending.</a:t>
            </a:r>
          </a:p>
          <a:p>
            <a:pPr marL="228600" indent="-228600">
              <a:buAutoNum type="arabicPeriod"/>
            </a:pPr>
            <a:r>
              <a:rPr lang="en-US" dirty="0"/>
              <a:t>Page numbers to be added after editing</a:t>
            </a:r>
          </a:p>
          <a:p>
            <a:pPr marL="228600" indent="-228600">
              <a:buAutoNum type="arabicPeriod"/>
            </a:pPr>
            <a:r>
              <a:rPr lang="en-US" dirty="0"/>
              <a:t>Save as a PDF – Best for electronic distribution for links to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11394-217B-FF41-9518-22E90A7018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87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template crib sheet for full breakdown of pricing options.</a:t>
            </a:r>
          </a:p>
          <a:p>
            <a:r>
              <a:rPr lang="en-US" dirty="0"/>
              <a:t>https://</a:t>
            </a:r>
            <a:r>
              <a:rPr lang="en-US" dirty="0" err="1"/>
              <a:t>brand.weareverve.co.uk</a:t>
            </a:r>
            <a:r>
              <a:rPr lang="en-US" dirty="0"/>
              <a:t>/wp-content/uploads/2025/02/Template-Pricing-2025.pdf  </a:t>
            </a:r>
          </a:p>
        </p:txBody>
      </p:sp>
      <p:sp>
        <p:nvSpPr>
          <p:cNvPr id="4" name="Slide Number Placeholder 3"/>
          <p:cNvSpPr>
            <a:spLocks noGrp="1"/>
          </p:cNvSpPr>
          <p:nvPr>
            <p:ph type="sldNum" sz="quarter" idx="5"/>
          </p:nvPr>
        </p:nvSpPr>
        <p:spPr/>
        <p:txBody>
          <a:bodyPr/>
          <a:lstStyle/>
          <a:p>
            <a:fld id="{C1DE1459-DE4E-C648-AA3F-A48650EA2FA5}" type="slidenum">
              <a:rPr lang="en-US" smtClean="0"/>
              <a:t>17</a:t>
            </a:fld>
            <a:endParaRPr lang="en-US"/>
          </a:p>
        </p:txBody>
      </p:sp>
    </p:spTree>
    <p:extLst>
      <p:ext uri="{BB962C8B-B14F-4D97-AF65-F5344CB8AC3E}">
        <p14:creationId xmlns:p14="http://schemas.microsoft.com/office/powerpoint/2010/main" val="271435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5427-14B4-60D7-D5C4-6FC812EAA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F5649-A51F-7F2B-4BD7-D538D7CC5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3692C-2A6B-C746-DA2B-FF4AA2187559}"/>
              </a:ext>
            </a:extLst>
          </p:cNvPr>
          <p:cNvSpPr>
            <a:spLocks noGrp="1"/>
          </p:cNvSpPr>
          <p:nvPr>
            <p:ph type="body" idx="1"/>
          </p:nvPr>
        </p:nvSpPr>
        <p:spPr/>
        <p:txBody>
          <a:bodyPr/>
          <a:lstStyle/>
          <a:p>
            <a:r>
              <a:rPr lang="en-US" dirty="0"/>
              <a:t>See template crib sheet for full breakdown of pricing options.</a:t>
            </a:r>
          </a:p>
          <a:p>
            <a:r>
              <a:rPr lang="en-US" dirty="0"/>
              <a:t>https://</a:t>
            </a:r>
            <a:r>
              <a:rPr lang="en-US" dirty="0" err="1"/>
              <a:t>brand.weareverve.co.uk</a:t>
            </a:r>
            <a:r>
              <a:rPr lang="en-US" dirty="0"/>
              <a:t>/wp-content/uploads/2025/02/Template-Pricing-2025.pdf  </a:t>
            </a:r>
          </a:p>
        </p:txBody>
      </p:sp>
      <p:sp>
        <p:nvSpPr>
          <p:cNvPr id="4" name="Slide Number Placeholder 3">
            <a:extLst>
              <a:ext uri="{FF2B5EF4-FFF2-40B4-BE49-F238E27FC236}">
                <a16:creationId xmlns:a16="http://schemas.microsoft.com/office/drawing/2014/main" id="{7011D16A-B662-2B7B-2218-466BE4784B3E}"/>
              </a:ext>
            </a:extLst>
          </p:cNvPr>
          <p:cNvSpPr>
            <a:spLocks noGrp="1"/>
          </p:cNvSpPr>
          <p:nvPr>
            <p:ph type="sldNum" sz="quarter" idx="5"/>
          </p:nvPr>
        </p:nvSpPr>
        <p:spPr/>
        <p:txBody>
          <a:bodyPr/>
          <a:lstStyle/>
          <a:p>
            <a:fld id="{C1DE1459-DE4E-C648-AA3F-A48650EA2FA5}" type="slidenum">
              <a:rPr lang="en-US" smtClean="0"/>
              <a:t>18</a:t>
            </a:fld>
            <a:endParaRPr lang="en-US"/>
          </a:p>
        </p:txBody>
      </p:sp>
    </p:spTree>
    <p:extLst>
      <p:ext uri="{BB962C8B-B14F-4D97-AF65-F5344CB8AC3E}">
        <p14:creationId xmlns:p14="http://schemas.microsoft.com/office/powerpoint/2010/main" val="144373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Full breakdown of costs and services to be </a:t>
            </a:r>
            <a:r>
              <a:rPr lang="en-US" dirty="0" err="1">
                <a:latin typeface="Calibri"/>
                <a:ea typeface="Calibri"/>
                <a:cs typeface="Calibri"/>
              </a:rPr>
              <a:t>summarised</a:t>
            </a:r>
            <a:r>
              <a:rPr lang="en-US" dirty="0">
                <a:latin typeface="Calibri"/>
                <a:ea typeface="Calibri"/>
                <a:cs typeface="Calibri"/>
              </a:rPr>
              <a:t> here. </a:t>
            </a:r>
          </a:p>
        </p:txBody>
      </p:sp>
      <p:sp>
        <p:nvSpPr>
          <p:cNvPr id="4" name="Slide Number Placeholder 3"/>
          <p:cNvSpPr>
            <a:spLocks noGrp="1"/>
          </p:cNvSpPr>
          <p:nvPr>
            <p:ph type="sldNum" sz="quarter" idx="5"/>
          </p:nvPr>
        </p:nvSpPr>
        <p:spPr/>
        <p:txBody>
          <a:bodyPr/>
          <a:lstStyle/>
          <a:p>
            <a:fld id="{C1DE1459-DE4E-C648-AA3F-A48650EA2FA5}" type="slidenum">
              <a:rPr lang="en-US" smtClean="0"/>
              <a:t>20</a:t>
            </a:fld>
            <a:endParaRPr lang="en-US"/>
          </a:p>
        </p:txBody>
      </p:sp>
    </p:spTree>
    <p:extLst>
      <p:ext uri="{BB962C8B-B14F-4D97-AF65-F5344CB8AC3E}">
        <p14:creationId xmlns:p14="http://schemas.microsoft.com/office/powerpoint/2010/main" val="131248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Include here full and </a:t>
            </a:r>
            <a:r>
              <a:rPr lang="en-US" err="1">
                <a:latin typeface="Calibri"/>
                <a:ea typeface="Calibri"/>
                <a:cs typeface="Calibri"/>
              </a:rPr>
              <a:t>personalised</a:t>
            </a:r>
            <a:r>
              <a:rPr lang="en-US">
                <a:latin typeface="Calibri"/>
                <a:ea typeface="Calibri"/>
                <a:cs typeface="Calibri"/>
              </a:rPr>
              <a:t> details on next steps, i.e. arranging follow up meetings, links to sign up etc.</a:t>
            </a:r>
          </a:p>
        </p:txBody>
      </p:sp>
      <p:sp>
        <p:nvSpPr>
          <p:cNvPr id="4" name="Slide Number Placeholder 3"/>
          <p:cNvSpPr>
            <a:spLocks noGrp="1"/>
          </p:cNvSpPr>
          <p:nvPr>
            <p:ph type="sldNum" sz="quarter" idx="5"/>
          </p:nvPr>
        </p:nvSpPr>
        <p:spPr/>
        <p:txBody>
          <a:bodyPr/>
          <a:lstStyle/>
          <a:p>
            <a:fld id="{C1DE1459-DE4E-C648-AA3F-A48650EA2FA5}" type="slidenum">
              <a:rPr lang="en-US" smtClean="0"/>
              <a:t>21</a:t>
            </a:fld>
            <a:endParaRPr lang="en-US"/>
          </a:p>
        </p:txBody>
      </p:sp>
    </p:spTree>
    <p:extLst>
      <p:ext uri="{BB962C8B-B14F-4D97-AF65-F5344CB8AC3E}">
        <p14:creationId xmlns:p14="http://schemas.microsoft.com/office/powerpoint/2010/main" val="8618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 as necessary &amp; re-arrange </a:t>
            </a:r>
          </a:p>
        </p:txBody>
      </p:sp>
      <p:sp>
        <p:nvSpPr>
          <p:cNvPr id="4" name="Slide Number Placeholder 3"/>
          <p:cNvSpPr>
            <a:spLocks noGrp="1"/>
          </p:cNvSpPr>
          <p:nvPr>
            <p:ph type="sldNum" sz="quarter" idx="5"/>
          </p:nvPr>
        </p:nvSpPr>
        <p:spPr/>
        <p:txBody>
          <a:bodyPr/>
          <a:lstStyle/>
          <a:p>
            <a:fld id="{C1DE1459-DE4E-C648-AA3F-A48650EA2FA5}" type="slidenum">
              <a:rPr lang="en-US" smtClean="0"/>
              <a:t>22</a:t>
            </a:fld>
            <a:endParaRPr lang="en-US"/>
          </a:p>
        </p:txBody>
      </p:sp>
    </p:spTree>
    <p:extLst>
      <p:ext uri="{BB962C8B-B14F-4D97-AF65-F5344CB8AC3E}">
        <p14:creationId xmlns:p14="http://schemas.microsoft.com/office/powerpoint/2010/main" val="2679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leadership page is to be edited on a case by case basis depending on the nature of the proposal.  i.e. Paul doesn’t need to be included in a proposal without training.  Keep core C suite in every proposal.</a:t>
            </a:r>
          </a:p>
          <a:p>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4</a:t>
            </a:fld>
            <a:endParaRPr lang="en-US"/>
          </a:p>
        </p:txBody>
      </p:sp>
    </p:spTree>
    <p:extLst>
      <p:ext uri="{BB962C8B-B14F-4D97-AF65-F5344CB8AC3E}">
        <p14:creationId xmlns:p14="http://schemas.microsoft.com/office/powerpoint/2010/main" val="20938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5391E-BCEE-BA62-995E-38090CB90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911D2-2566-EBC6-6005-9D8EEE3CF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E0963-AB33-B474-784D-15389294F1AD}"/>
              </a:ext>
            </a:extLst>
          </p:cNvPr>
          <p:cNvSpPr>
            <a:spLocks noGrp="1"/>
          </p:cNvSpPr>
          <p:nvPr>
            <p:ph type="body" idx="1"/>
          </p:nvPr>
        </p:nvSpPr>
        <p:spPr/>
        <p:txBody>
          <a:bodyPr/>
          <a:lstStyle/>
          <a:p>
            <a:r>
              <a:rPr lang="en-US"/>
              <a:t>The leadership page is to be edited on a case by case basis depending on the nature of the proposal.  i.e. Paul doesn’t need to be included in a proposal without training.  Keep core C suite in every proposal.</a:t>
            </a:r>
          </a:p>
          <a:p>
            <a:endParaRPr lang="en-US"/>
          </a:p>
        </p:txBody>
      </p:sp>
      <p:sp>
        <p:nvSpPr>
          <p:cNvPr id="4" name="Slide Number Placeholder 3">
            <a:extLst>
              <a:ext uri="{FF2B5EF4-FFF2-40B4-BE49-F238E27FC236}">
                <a16:creationId xmlns:a16="http://schemas.microsoft.com/office/drawing/2014/main" id="{F530E092-1E9A-D0D6-ABA6-B0BB947B265E}"/>
              </a:ext>
            </a:extLst>
          </p:cNvPr>
          <p:cNvSpPr>
            <a:spLocks noGrp="1"/>
          </p:cNvSpPr>
          <p:nvPr>
            <p:ph type="sldNum" sz="quarter" idx="5"/>
          </p:nvPr>
        </p:nvSpPr>
        <p:spPr/>
        <p:txBody>
          <a:bodyPr/>
          <a:lstStyle/>
          <a:p>
            <a:fld id="{C1DE1459-DE4E-C648-AA3F-A48650EA2FA5}" type="slidenum">
              <a:rPr lang="en-US" smtClean="0"/>
              <a:t>5</a:t>
            </a:fld>
            <a:endParaRPr lang="en-US"/>
          </a:p>
        </p:txBody>
      </p:sp>
    </p:spTree>
    <p:extLst>
      <p:ext uri="{BB962C8B-B14F-4D97-AF65-F5344CB8AC3E}">
        <p14:creationId xmlns:p14="http://schemas.microsoft.com/office/powerpoint/2010/main" val="295422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a:solidFill>
                  <a:schemeClr val="bg1"/>
                </a:solidFill>
                <a:latin typeface="Intro Bold" panose="02000000000000000000" pitchFamily="2" charset="77"/>
              </a:rPr>
              <a:t>Ad-hoc £50 + VAT p/h / 10 hours p/w  £1,700 + VAT / 20 hours p/w £3,000 + VAT</a:t>
            </a:r>
          </a:p>
          <a:p>
            <a:pPr algn="ctr"/>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9</a:t>
            </a:fld>
            <a:endParaRPr lang="en-US"/>
          </a:p>
        </p:txBody>
      </p:sp>
    </p:spTree>
    <p:extLst>
      <p:ext uri="{BB962C8B-B14F-4D97-AF65-F5344CB8AC3E}">
        <p14:creationId xmlns:p14="http://schemas.microsoft.com/office/powerpoint/2010/main" val="229013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a:solidFill>
                  <a:schemeClr val="bg1"/>
                </a:solidFill>
                <a:latin typeface="Intro Bold" panose="02000000000000000000" pitchFamily="2" charset="77"/>
              </a:rPr>
              <a:t>Initial 12 months £445 + VAT (reducing to £320 + VAT thereafter) / Initial 12 months £550 + VAT (reducing to £445 + VAT thereafter) / Bespoke</a:t>
            </a:r>
          </a:p>
          <a:p>
            <a:pPr algn="ctr"/>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11</a:t>
            </a:fld>
            <a:endParaRPr lang="en-US"/>
          </a:p>
        </p:txBody>
      </p:sp>
    </p:spTree>
    <p:extLst>
      <p:ext uri="{BB962C8B-B14F-4D97-AF65-F5344CB8AC3E}">
        <p14:creationId xmlns:p14="http://schemas.microsoft.com/office/powerpoint/2010/main" val="164242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a:solidFill>
                  <a:schemeClr val="bg1"/>
                </a:solidFill>
                <a:latin typeface="Intro Bold"/>
              </a:rPr>
              <a:t>N</a:t>
            </a:r>
            <a:r>
              <a:rPr lang="en-US" sz="1200">
                <a:solidFill>
                  <a:schemeClr val="bg1"/>
                </a:solidFill>
                <a:latin typeface="Intro Bold"/>
              </a:rPr>
              <a:t>on-client facing. £125 + VAT pp/pm / Trainee adviser £250 + VAT pp/pm / Competent adviser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Intro Bold"/>
              </a:rPr>
              <a:t>£150 + VAT pp/pm / Route to competency £350  + VAT pp/pm (6 months)</a:t>
            </a:r>
          </a:p>
          <a:p>
            <a:pPr algn="ctr"/>
            <a:endParaRPr lang="en-US" sz="1200">
              <a:solidFill>
                <a:schemeClr val="bg1"/>
              </a:solidFill>
              <a:latin typeface="Intro Bold" panose="02000000000000000000" pitchFamily="2" charset="77"/>
            </a:endParaRPr>
          </a:p>
          <a:p>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13</a:t>
            </a:fld>
            <a:endParaRPr lang="en-US"/>
          </a:p>
        </p:txBody>
      </p:sp>
    </p:spTree>
    <p:extLst>
      <p:ext uri="{BB962C8B-B14F-4D97-AF65-F5344CB8AC3E}">
        <p14:creationId xmlns:p14="http://schemas.microsoft.com/office/powerpoint/2010/main" val="34917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a:solidFill>
                  <a:schemeClr val="bg1"/>
                </a:solidFill>
                <a:latin typeface="Intro Bold" panose="02000000000000000000" pitchFamily="2" charset="77"/>
              </a:rPr>
              <a:t>Virtual Consultancy £950 + VAT per day / In-Person Consultancy £1,500 + VAT per day</a:t>
            </a:r>
          </a:p>
          <a:p>
            <a:pPr algn="ctr"/>
            <a:r>
              <a:rPr lang="en-US" sz="1200" b="1">
                <a:solidFill>
                  <a:schemeClr val="bg1"/>
                </a:solidFill>
                <a:latin typeface="Intro Bold" panose="02000000000000000000" pitchFamily="2" charset="77"/>
              </a:rPr>
              <a:t> (plus expenses)</a:t>
            </a:r>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14</a:t>
            </a:fld>
            <a:endParaRPr lang="en-US"/>
          </a:p>
        </p:txBody>
      </p:sp>
    </p:spTree>
    <p:extLst>
      <p:ext uri="{BB962C8B-B14F-4D97-AF65-F5344CB8AC3E}">
        <p14:creationId xmlns:p14="http://schemas.microsoft.com/office/powerpoint/2010/main" val="396551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DE1459-DE4E-C648-AA3F-A48650EA2FA5}" type="slidenum">
              <a:rPr lang="en-US" smtClean="0"/>
              <a:t>15</a:t>
            </a:fld>
            <a:endParaRPr lang="en-US"/>
          </a:p>
        </p:txBody>
      </p:sp>
    </p:spTree>
    <p:extLst>
      <p:ext uri="{BB962C8B-B14F-4D97-AF65-F5344CB8AC3E}">
        <p14:creationId xmlns:p14="http://schemas.microsoft.com/office/powerpoint/2010/main" val="281434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 - £1,450 + VAT  Platform Due Diligence - £1,150 + VAT. </a:t>
            </a:r>
            <a:r>
              <a:rPr lang="en-US" err="1"/>
              <a:t>Centralised</a:t>
            </a:r>
            <a:r>
              <a:rPr lang="en-US"/>
              <a:t> Investment Proposition – From £1,150 + VAT (to document existing strategies), From £1,450 + VAT (to consult with the firm to create new strategies). </a:t>
            </a:r>
            <a:r>
              <a:rPr lang="en-US" err="1"/>
              <a:t>Centralised</a:t>
            </a:r>
            <a:r>
              <a:rPr lang="en-US"/>
              <a:t> Retirement Proposition – From £495 + VAT.</a:t>
            </a:r>
          </a:p>
          <a:p>
            <a:r>
              <a:rPr lang="en-US"/>
              <a:t>All prices from.  As a rule of thumb with CIP's Three strategies included in standard costs. </a:t>
            </a:r>
          </a:p>
        </p:txBody>
      </p:sp>
      <p:sp>
        <p:nvSpPr>
          <p:cNvPr id="4" name="Slide Number Placeholder 3"/>
          <p:cNvSpPr>
            <a:spLocks noGrp="1"/>
          </p:cNvSpPr>
          <p:nvPr>
            <p:ph type="sldNum" sz="quarter" idx="5"/>
          </p:nvPr>
        </p:nvSpPr>
        <p:spPr/>
        <p:txBody>
          <a:bodyPr/>
          <a:lstStyle/>
          <a:p>
            <a:fld id="{C1DE1459-DE4E-C648-AA3F-A48650EA2FA5}" type="slidenum">
              <a:rPr lang="en-US" smtClean="0"/>
              <a:t>16</a:t>
            </a:fld>
            <a:endParaRPr lang="en-US"/>
          </a:p>
        </p:txBody>
      </p:sp>
    </p:spTree>
    <p:extLst>
      <p:ext uri="{BB962C8B-B14F-4D97-AF65-F5344CB8AC3E}">
        <p14:creationId xmlns:p14="http://schemas.microsoft.com/office/powerpoint/2010/main" val="844905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4919353"/>
            <a:ext cx="9144000" cy="790071"/>
          </a:xfrm>
        </p:spPr>
        <p:txBody>
          <a:bodyPr anchor="b">
            <a:normAutofit/>
          </a:bodyPr>
          <a:lstStyle>
            <a:lvl1pPr algn="ctr">
              <a:defRPr sz="4800" b="0" i="0" spc="-150">
                <a:solidFill>
                  <a:schemeClr val="bg1"/>
                </a:solidFill>
                <a:latin typeface="Intro Light" panose="02000000000000000000" pitchFamily="2" charset="77"/>
              </a:defRPr>
            </a:lvl1pPr>
          </a:lstStyle>
          <a:p>
            <a:r>
              <a:rPr lang="en-GB"/>
              <a:t>Title goes here</a:t>
            </a:r>
            <a:endParaRPr lang="en-US"/>
          </a:p>
        </p:txBody>
      </p:sp>
      <p:pic>
        <p:nvPicPr>
          <p:cNvPr id="5" name="Picture 4" descr="A logo with white text&#10;&#10;Description automatically generated">
            <a:extLst>
              <a:ext uri="{FF2B5EF4-FFF2-40B4-BE49-F238E27FC236}">
                <a16:creationId xmlns:a16="http://schemas.microsoft.com/office/drawing/2014/main" id="{A1A89922-32FE-8C7D-9DFC-381D6883B9FE}"/>
              </a:ext>
            </a:extLst>
          </p:cNvPr>
          <p:cNvPicPr>
            <a:picLocks noChangeAspect="1"/>
          </p:cNvPicPr>
          <p:nvPr userDrawn="1"/>
        </p:nvPicPr>
        <p:blipFill>
          <a:blip r:embed="rId3"/>
          <a:stretch>
            <a:fillRect/>
          </a:stretch>
        </p:blipFill>
        <p:spPr>
          <a:xfrm>
            <a:off x="4320568" y="931127"/>
            <a:ext cx="3550865" cy="3430800"/>
          </a:xfrm>
          <a:prstGeom prst="rect">
            <a:avLst/>
          </a:prstGeom>
        </p:spPr>
      </p:pic>
    </p:spTree>
    <p:extLst>
      <p:ext uri="{BB962C8B-B14F-4D97-AF65-F5344CB8AC3E}">
        <p14:creationId xmlns:p14="http://schemas.microsoft.com/office/powerpoint/2010/main" val="406954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27" name="Text Placeholder 26">
            <a:extLst>
              <a:ext uri="{FF2B5EF4-FFF2-40B4-BE49-F238E27FC236}">
                <a16:creationId xmlns:a16="http://schemas.microsoft.com/office/drawing/2014/main" id="{C4B2F541-8C1E-E966-8321-BABA21DC961A}"/>
              </a:ext>
            </a:extLst>
          </p:cNvPr>
          <p:cNvSpPr>
            <a:spLocks noGrp="1"/>
          </p:cNvSpPr>
          <p:nvPr>
            <p:ph type="body" sz="quarter" idx="10"/>
          </p:nvPr>
        </p:nvSpPr>
        <p:spPr>
          <a:xfrm>
            <a:off x="1004672"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8" name="Text Placeholder 26">
            <a:extLst>
              <a:ext uri="{FF2B5EF4-FFF2-40B4-BE49-F238E27FC236}">
                <a16:creationId xmlns:a16="http://schemas.microsoft.com/office/drawing/2014/main" id="{F4067716-4B39-F80A-B568-F0A18FF7B1E5}"/>
              </a:ext>
            </a:extLst>
          </p:cNvPr>
          <p:cNvSpPr>
            <a:spLocks noGrp="1"/>
          </p:cNvSpPr>
          <p:nvPr>
            <p:ph type="body" sz="quarter" idx="11"/>
          </p:nvPr>
        </p:nvSpPr>
        <p:spPr>
          <a:xfrm>
            <a:off x="4843426"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9" name="Text Placeholder 26">
            <a:extLst>
              <a:ext uri="{FF2B5EF4-FFF2-40B4-BE49-F238E27FC236}">
                <a16:creationId xmlns:a16="http://schemas.microsoft.com/office/drawing/2014/main" id="{A04E2D52-A765-BB55-DB03-F06288D0DC2F}"/>
              </a:ext>
            </a:extLst>
          </p:cNvPr>
          <p:cNvSpPr>
            <a:spLocks noGrp="1"/>
          </p:cNvSpPr>
          <p:nvPr>
            <p:ph type="body" sz="quarter" idx="12"/>
          </p:nvPr>
        </p:nvSpPr>
        <p:spPr>
          <a:xfrm>
            <a:off x="8682181" y="4424384"/>
            <a:ext cx="2578100" cy="1325564"/>
          </a:xfrm>
        </p:spPr>
        <p:txBody>
          <a:bodyPr>
            <a:noAutofit/>
          </a:bodyPr>
          <a:lstStyle>
            <a:lvl1pPr marL="0" indent="0" algn="ctr">
              <a:buNone/>
              <a:defRPr sz="24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30" name="Oval 29">
            <a:extLst>
              <a:ext uri="{FF2B5EF4-FFF2-40B4-BE49-F238E27FC236}">
                <a16:creationId xmlns:a16="http://schemas.microsoft.com/office/drawing/2014/main" id="{0F5BE106-70F0-5AC0-5D4F-B1B6D832725B}"/>
              </a:ext>
            </a:extLst>
          </p:cNvPr>
          <p:cNvSpPr/>
          <p:nvPr userDrawn="1"/>
        </p:nvSpPr>
        <p:spPr>
          <a:xfrm>
            <a:off x="1258264" y="2072984"/>
            <a:ext cx="2070915" cy="2070915"/>
          </a:xfrm>
          <a:prstGeom prst="ellips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B247259-2188-C51C-E266-483B66B8F9C6}"/>
              </a:ext>
            </a:extLst>
          </p:cNvPr>
          <p:cNvSpPr/>
          <p:nvPr userDrawn="1"/>
        </p:nvSpPr>
        <p:spPr>
          <a:xfrm>
            <a:off x="5140150" y="2072984"/>
            <a:ext cx="2070915" cy="2070915"/>
          </a:xfrm>
          <a:prstGeom prst="ellipse">
            <a:avLst/>
          </a:prstGeom>
          <a:solidFill>
            <a:srgbClr val="34C0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221C5DD-AB40-66B4-582E-31B8FFED4FCC}"/>
              </a:ext>
            </a:extLst>
          </p:cNvPr>
          <p:cNvSpPr/>
          <p:nvPr userDrawn="1"/>
        </p:nvSpPr>
        <p:spPr>
          <a:xfrm>
            <a:off x="8935773" y="2072984"/>
            <a:ext cx="2070915" cy="2070915"/>
          </a:xfrm>
          <a:prstGeom prst="ellipse">
            <a:avLst/>
          </a:prstGeom>
          <a:solidFill>
            <a:srgbClr val="009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05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Text Placeholder 26">
            <a:extLst>
              <a:ext uri="{FF2B5EF4-FFF2-40B4-BE49-F238E27FC236}">
                <a16:creationId xmlns:a16="http://schemas.microsoft.com/office/drawing/2014/main" id="{6FE85315-F94E-1A23-F59E-4C5432018934}"/>
              </a:ext>
            </a:extLst>
          </p:cNvPr>
          <p:cNvSpPr>
            <a:spLocks noGrp="1"/>
          </p:cNvSpPr>
          <p:nvPr>
            <p:ph type="body" sz="quarter" idx="10"/>
          </p:nvPr>
        </p:nvSpPr>
        <p:spPr>
          <a:xfrm>
            <a:off x="838200"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17" name="Oval 16">
            <a:extLst>
              <a:ext uri="{FF2B5EF4-FFF2-40B4-BE49-F238E27FC236}">
                <a16:creationId xmlns:a16="http://schemas.microsoft.com/office/drawing/2014/main" id="{3D44504A-C9D1-B3BE-A19A-7CFC17BC84B2}"/>
              </a:ext>
            </a:extLst>
          </p:cNvPr>
          <p:cNvSpPr/>
          <p:nvPr userDrawn="1"/>
        </p:nvSpPr>
        <p:spPr>
          <a:xfrm>
            <a:off x="1004672" y="2202394"/>
            <a:ext cx="1710283" cy="1710283"/>
          </a:xfrm>
          <a:prstGeom prst="ellips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C3D933-3A21-2D12-6F0E-292CECC20C9D}"/>
              </a:ext>
            </a:extLst>
          </p:cNvPr>
          <p:cNvSpPr/>
          <p:nvPr userDrawn="1"/>
        </p:nvSpPr>
        <p:spPr>
          <a:xfrm>
            <a:off x="3795980" y="2202394"/>
            <a:ext cx="1710283" cy="1710283"/>
          </a:xfrm>
          <a:prstGeom prst="ellipse">
            <a:avLst/>
          </a:prstGeom>
          <a:solidFill>
            <a:srgbClr val="34C0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B389745-EFC7-23E4-760A-B568820B8B1B}"/>
              </a:ext>
            </a:extLst>
          </p:cNvPr>
          <p:cNvSpPr/>
          <p:nvPr userDrawn="1"/>
        </p:nvSpPr>
        <p:spPr>
          <a:xfrm>
            <a:off x="6587288" y="2202394"/>
            <a:ext cx="1710283" cy="1710283"/>
          </a:xfrm>
          <a:prstGeom prst="ellipse">
            <a:avLst/>
          </a:prstGeom>
          <a:solidFill>
            <a:srgbClr val="009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F549C0-05BD-4BA0-FBA0-F9FBC85EE7E3}"/>
              </a:ext>
            </a:extLst>
          </p:cNvPr>
          <p:cNvSpPr/>
          <p:nvPr userDrawn="1"/>
        </p:nvSpPr>
        <p:spPr>
          <a:xfrm>
            <a:off x="9378596" y="2202394"/>
            <a:ext cx="1710283" cy="1710283"/>
          </a:xfrm>
          <a:prstGeom prst="ellipse">
            <a:avLst/>
          </a:prstGeom>
          <a:solidFill>
            <a:srgbClr val="1A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6">
            <a:extLst>
              <a:ext uri="{FF2B5EF4-FFF2-40B4-BE49-F238E27FC236}">
                <a16:creationId xmlns:a16="http://schemas.microsoft.com/office/drawing/2014/main" id="{BEA544D8-D75F-5003-7AD2-EEBDA16E5580}"/>
              </a:ext>
            </a:extLst>
          </p:cNvPr>
          <p:cNvSpPr>
            <a:spLocks noGrp="1"/>
          </p:cNvSpPr>
          <p:nvPr>
            <p:ph type="body" sz="quarter" idx="11"/>
          </p:nvPr>
        </p:nvSpPr>
        <p:spPr>
          <a:xfrm>
            <a:off x="3615907"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4" name="Text Placeholder 26">
            <a:extLst>
              <a:ext uri="{FF2B5EF4-FFF2-40B4-BE49-F238E27FC236}">
                <a16:creationId xmlns:a16="http://schemas.microsoft.com/office/drawing/2014/main" id="{F55D3449-A7D2-ACBB-1E0E-7F0C527022AA}"/>
              </a:ext>
            </a:extLst>
          </p:cNvPr>
          <p:cNvSpPr>
            <a:spLocks noGrp="1"/>
          </p:cNvSpPr>
          <p:nvPr>
            <p:ph type="body" sz="quarter" idx="12"/>
          </p:nvPr>
        </p:nvSpPr>
        <p:spPr>
          <a:xfrm>
            <a:off x="6410865"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
        <p:nvSpPr>
          <p:cNvPr id="25" name="Text Placeholder 26">
            <a:extLst>
              <a:ext uri="{FF2B5EF4-FFF2-40B4-BE49-F238E27FC236}">
                <a16:creationId xmlns:a16="http://schemas.microsoft.com/office/drawing/2014/main" id="{3C6BE076-624E-B380-4D9B-A4D24BC5FAAC}"/>
              </a:ext>
            </a:extLst>
          </p:cNvPr>
          <p:cNvSpPr>
            <a:spLocks noGrp="1"/>
          </p:cNvSpPr>
          <p:nvPr>
            <p:ph type="body" sz="quarter" idx="13"/>
          </p:nvPr>
        </p:nvSpPr>
        <p:spPr>
          <a:xfrm>
            <a:off x="9171316" y="4328526"/>
            <a:ext cx="2025770" cy="1325564"/>
          </a:xfrm>
        </p:spPr>
        <p:txBody>
          <a:bodyPr>
            <a:noAutofit/>
          </a:bodyPr>
          <a:lstStyle>
            <a:lvl1pPr marL="0" indent="0" algn="ctr">
              <a:buNone/>
              <a:defRPr sz="2000" b="0" i="0">
                <a:latin typeface="Intro Light" panose="02000000000000000000" pitchFamily="2" charset="77"/>
              </a:defRPr>
            </a:lvl1pPr>
            <a:lvl2pPr marL="457200" indent="0">
              <a:buNone/>
              <a:defRPr sz="1400" b="0" i="0">
                <a:latin typeface="Intro Light" panose="02000000000000000000" pitchFamily="2" charset="77"/>
              </a:defRPr>
            </a:lvl2pPr>
            <a:lvl3pPr marL="914400" indent="0">
              <a:buNone/>
              <a:defRPr sz="1200" b="0" i="0">
                <a:latin typeface="Intro Light" panose="02000000000000000000" pitchFamily="2" charset="77"/>
              </a:defRPr>
            </a:lvl3pPr>
            <a:lvl4pPr marL="1371600" indent="0">
              <a:buNone/>
              <a:defRPr sz="1100" b="0" i="0">
                <a:latin typeface="Intro Light" panose="02000000000000000000" pitchFamily="2" charset="77"/>
              </a:defRPr>
            </a:lvl4pPr>
            <a:lvl5pPr marL="1828800" indent="0">
              <a:buNone/>
              <a:defRPr sz="1100" b="0" i="0">
                <a:latin typeface="Intro Light" panose="02000000000000000000" pitchFamily="2" charset="77"/>
              </a:defRPr>
            </a:lvl5pPr>
          </a:lstStyle>
          <a:p>
            <a:pPr lvl="0"/>
            <a:r>
              <a:rPr lang="en-GB"/>
              <a:t>Click to edit Master text styles</a:t>
            </a:r>
          </a:p>
        </p:txBody>
      </p:sp>
    </p:spTree>
    <p:extLst>
      <p:ext uri="{BB962C8B-B14F-4D97-AF65-F5344CB8AC3E}">
        <p14:creationId xmlns:p14="http://schemas.microsoft.com/office/powerpoint/2010/main" val="187947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Mock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pic>
        <p:nvPicPr>
          <p:cNvPr id="4" name="Picture 3" descr="A white computer with a blank screen&#10;&#10;Description automatically generated">
            <a:extLst>
              <a:ext uri="{FF2B5EF4-FFF2-40B4-BE49-F238E27FC236}">
                <a16:creationId xmlns:a16="http://schemas.microsoft.com/office/drawing/2014/main" id="{F0CBA2E3-2F34-1097-8C96-AA3B82DD88C4}"/>
              </a:ext>
            </a:extLst>
          </p:cNvPr>
          <p:cNvPicPr>
            <a:picLocks noChangeAspect="1"/>
          </p:cNvPicPr>
          <p:nvPr userDrawn="1"/>
        </p:nvPicPr>
        <p:blipFill>
          <a:blip r:embed="rId3"/>
          <a:stretch>
            <a:fillRect/>
          </a:stretch>
        </p:blipFill>
        <p:spPr>
          <a:xfrm>
            <a:off x="1616315" y="342803"/>
            <a:ext cx="8283059" cy="5531988"/>
          </a:xfrm>
          <a:prstGeom prst="rect">
            <a:avLst/>
          </a:prstGeom>
        </p:spPr>
      </p:pic>
      <p:sp>
        <p:nvSpPr>
          <p:cNvPr id="6" name="Picture Placeholder 5">
            <a:extLst>
              <a:ext uri="{FF2B5EF4-FFF2-40B4-BE49-F238E27FC236}">
                <a16:creationId xmlns:a16="http://schemas.microsoft.com/office/drawing/2014/main" id="{D8191193-5A68-477B-7766-EA9E724990FC}"/>
              </a:ext>
            </a:extLst>
          </p:cNvPr>
          <p:cNvSpPr>
            <a:spLocks noGrp="1"/>
          </p:cNvSpPr>
          <p:nvPr>
            <p:ph type="pic" sz="quarter" idx="10"/>
          </p:nvPr>
        </p:nvSpPr>
        <p:spPr>
          <a:xfrm>
            <a:off x="2488096" y="834887"/>
            <a:ext cx="6685722" cy="4174435"/>
          </a:xfrm>
        </p:spPr>
        <p:txBody>
          <a:bodyPr/>
          <a:lstStyle>
            <a:lvl1pPr>
              <a:defRPr b="0" i="0">
                <a:latin typeface="Intro Light" panose="02000000000000000000" pitchFamily="2" charset="77"/>
              </a:defRPr>
            </a:lvl1pPr>
          </a:lstStyle>
          <a:p>
            <a:endParaRPr lang="en-US"/>
          </a:p>
        </p:txBody>
      </p:sp>
    </p:spTree>
    <p:extLst>
      <p:ext uri="{BB962C8B-B14F-4D97-AF65-F5344CB8AC3E}">
        <p14:creationId xmlns:p14="http://schemas.microsoft.com/office/powerpoint/2010/main" val="225648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0" y="1659835"/>
            <a:ext cx="12192000" cy="2307328"/>
          </a:xfrm>
        </p:spPr>
        <p:txBody>
          <a:bodyPr anchor="b">
            <a:normAutofit/>
          </a:bodyPr>
          <a:lstStyle>
            <a:lvl1pPr algn="ctr">
              <a:defRPr sz="7000" b="1" i="0" spc="-300">
                <a:solidFill>
                  <a:schemeClr val="bg1"/>
                </a:solidFill>
                <a:latin typeface="Intro Bold" panose="02000000000000000000" pitchFamily="2" charset="77"/>
              </a:defRPr>
            </a:lvl1pPr>
          </a:lstStyle>
          <a:p>
            <a:r>
              <a:rPr lang="en-GB"/>
              <a:t>Thank you!</a:t>
            </a:r>
            <a:endParaRPr lang="en-US"/>
          </a:p>
        </p:txBody>
      </p:sp>
    </p:spTree>
    <p:extLst>
      <p:ext uri="{BB962C8B-B14F-4D97-AF65-F5344CB8AC3E}">
        <p14:creationId xmlns:p14="http://schemas.microsoft.com/office/powerpoint/2010/main" val="197758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38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act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03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7524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332976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Co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92207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406886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9137-C2F3-B1B5-B8CD-684E6D4DEE1A}"/>
              </a:ext>
            </a:extLst>
          </p:cNvPr>
          <p:cNvSpPr>
            <a:spLocks noGrp="1"/>
          </p:cNvSpPr>
          <p:nvPr>
            <p:ph type="ctrTitle" hasCustomPrompt="1"/>
          </p:nvPr>
        </p:nvSpPr>
        <p:spPr>
          <a:xfrm>
            <a:off x="1524000" y="1122363"/>
            <a:ext cx="9144000" cy="2387600"/>
          </a:xfrm>
        </p:spPr>
        <p:txBody>
          <a:bodyPr anchor="b">
            <a:normAutofit/>
          </a:bodyPr>
          <a:lstStyle>
            <a:lvl1pPr algn="ctr">
              <a:defRPr sz="7000" b="1" i="0" spc="-300">
                <a:solidFill>
                  <a:schemeClr val="bg1"/>
                </a:solidFill>
                <a:latin typeface="Intro Bold" panose="02000000000000000000" pitchFamily="2" charset="77"/>
              </a:defRPr>
            </a:lvl1pPr>
          </a:lstStyle>
          <a:p>
            <a:r>
              <a:rPr lang="en-GB"/>
              <a:t>Title goes here</a:t>
            </a:r>
            <a:endParaRPr lang="en-US"/>
          </a:p>
        </p:txBody>
      </p:sp>
      <p:sp>
        <p:nvSpPr>
          <p:cNvPr id="3" name="Subtitle 2">
            <a:extLst>
              <a:ext uri="{FF2B5EF4-FFF2-40B4-BE49-F238E27FC236}">
                <a16:creationId xmlns:a16="http://schemas.microsoft.com/office/drawing/2014/main" id="{04BDA4EB-0D0B-50C5-BC76-8BC400DCF934}"/>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i="0" spc="600">
                <a:solidFill>
                  <a:schemeClr val="bg1"/>
                </a:solidFill>
                <a:latin typeface="Intro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GOES HERE</a:t>
            </a:r>
            <a:endParaRPr lang="en-US"/>
          </a:p>
        </p:txBody>
      </p:sp>
    </p:spTree>
    <p:extLst>
      <p:ext uri="{BB962C8B-B14F-4D97-AF65-F5344CB8AC3E}">
        <p14:creationId xmlns:p14="http://schemas.microsoft.com/office/powerpoint/2010/main" val="16327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3" name="Content Placeholder 2">
            <a:extLst>
              <a:ext uri="{FF2B5EF4-FFF2-40B4-BE49-F238E27FC236}">
                <a16:creationId xmlns:a16="http://schemas.microsoft.com/office/drawing/2014/main" id="{7201BABF-D4F6-A4B0-A588-7670F19D8FBD}"/>
              </a:ext>
            </a:extLst>
          </p:cNvPr>
          <p:cNvSpPr>
            <a:spLocks noGrp="1"/>
          </p:cNvSpPr>
          <p:nvPr>
            <p:ph idx="1" hasCustomPrompt="1"/>
          </p:nvPr>
        </p:nvSpPr>
        <p:spPr/>
        <p:txBody>
          <a:bodyPr/>
          <a:lstStyle>
            <a:lvl1pPr marL="457200" indent="-457200">
              <a:buClr>
                <a:srgbClr val="774F96"/>
              </a:buClr>
              <a:buFont typeface="Arial" panose="020B0604020202020204" pitchFamily="34" charset="0"/>
              <a:buChar char="•"/>
              <a:defRPr b="0" i="0">
                <a:latin typeface="Intro Light" panose="02000000000000000000" pitchFamily="2" charset="77"/>
              </a:defRPr>
            </a:lvl1pPr>
            <a:lvl2pPr marL="800100" indent="-342900">
              <a:buFont typeface="Arial" panose="020B0604020202020204" pitchFamily="34" charset="0"/>
              <a:buChar char="•"/>
              <a:defRPr b="0" i="0">
                <a:latin typeface="Intro Light" panose="02000000000000000000" pitchFamily="2" charset="77"/>
              </a:defRPr>
            </a:lvl2pPr>
            <a:lvl3pPr marL="1257300" indent="-342900">
              <a:buFont typeface="Arial" panose="020B0604020202020204" pitchFamily="34" charset="0"/>
              <a:buChar char="•"/>
              <a:defRPr b="0" i="0">
                <a:latin typeface="Intro Light" panose="02000000000000000000" pitchFamily="2" charset="77"/>
              </a:defRPr>
            </a:lvl3pPr>
            <a:lvl4pPr marL="1657350" indent="-285750">
              <a:buFont typeface="Arial" panose="020B0604020202020204" pitchFamily="34" charset="0"/>
              <a:buChar char="•"/>
              <a:defRPr b="0" i="0">
                <a:latin typeface="Intro Light" panose="02000000000000000000" pitchFamily="2" charset="77"/>
              </a:defRPr>
            </a:lvl4pPr>
            <a:lvl5pPr marL="2114550" indent="-285750">
              <a:buFont typeface="Arial" panose="020B0604020202020204" pitchFamily="34" charset="0"/>
              <a:buChar char="•"/>
              <a:defRPr b="0" i="0">
                <a:latin typeface="Intro Light" panose="02000000000000000000" pitchFamily="2" charset="77"/>
              </a:defRPr>
            </a:lvl5pPr>
          </a:lstStyle>
          <a:p>
            <a:pPr lvl="0"/>
            <a:r>
              <a:rPr lang="en-GB"/>
              <a:t>Bullet </a:t>
            </a:r>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6889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a:xfrm>
            <a:off x="838200" y="2205386"/>
            <a:ext cx="4369420" cy="1363314"/>
          </a:xfrm>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Picture Placeholder 13">
            <a:extLst>
              <a:ext uri="{FF2B5EF4-FFF2-40B4-BE49-F238E27FC236}">
                <a16:creationId xmlns:a16="http://schemas.microsoft.com/office/drawing/2014/main" id="{F27652BB-2C9D-7F99-179A-9F6D3A65F4F4}"/>
              </a:ext>
            </a:extLst>
          </p:cNvPr>
          <p:cNvSpPr>
            <a:spLocks noGrp="1"/>
          </p:cNvSpPr>
          <p:nvPr>
            <p:ph type="pic" sz="quarter" idx="13"/>
          </p:nvPr>
        </p:nvSpPr>
        <p:spPr>
          <a:xfrm>
            <a:off x="5314292" y="1226634"/>
            <a:ext cx="6877708" cy="4103650"/>
          </a:xfrm>
        </p:spPr>
        <p:txBody>
          <a:bodyPr/>
          <a:lstStyle>
            <a:lvl1pPr marL="0" indent="0">
              <a:buNone/>
              <a:defRPr b="0" i="0">
                <a:latin typeface="Intro Light" panose="02000000000000000000" pitchFamily="2" charset="77"/>
              </a:defRPr>
            </a:lvl1pPr>
          </a:lstStyle>
          <a:p>
            <a:endParaRPr lang="en-US"/>
          </a:p>
        </p:txBody>
      </p:sp>
    </p:spTree>
    <p:extLst>
      <p:ext uri="{BB962C8B-B14F-4D97-AF65-F5344CB8AC3E}">
        <p14:creationId xmlns:p14="http://schemas.microsoft.com/office/powerpoint/2010/main" val="19006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B08D-A5B8-F4A2-2322-4A30EF3A137C}"/>
              </a:ext>
            </a:extLst>
          </p:cNvPr>
          <p:cNvSpPr>
            <a:spLocks noGrp="1"/>
          </p:cNvSpPr>
          <p:nvPr>
            <p:ph type="title" hasCustomPrompt="1"/>
          </p:nvPr>
        </p:nvSpPr>
        <p:spPr/>
        <p:txBody>
          <a:bodyPr>
            <a:normAutofit/>
          </a:bodyPr>
          <a:lstStyle>
            <a:lvl1pPr>
              <a:defRPr sz="4400" b="1" i="0" spc="-300">
                <a:latin typeface="Intro Bold" panose="02000000000000000000" pitchFamily="2" charset="77"/>
              </a:defRPr>
            </a:lvl1pPr>
          </a:lstStyle>
          <a:p>
            <a:r>
              <a:rPr lang="en-GB"/>
              <a:t>Title</a:t>
            </a:r>
            <a:endParaRPr lang="en-US"/>
          </a:p>
        </p:txBody>
      </p:sp>
      <p:sp>
        <p:nvSpPr>
          <p:cNvPr id="4" name="Date Placeholder 3">
            <a:extLst>
              <a:ext uri="{FF2B5EF4-FFF2-40B4-BE49-F238E27FC236}">
                <a16:creationId xmlns:a16="http://schemas.microsoft.com/office/drawing/2014/main" id="{0699B0A1-0629-B345-179A-108191E7EB05}"/>
              </a:ext>
            </a:extLst>
          </p:cNvPr>
          <p:cNvSpPr>
            <a:spLocks noGrp="1"/>
          </p:cNvSpPr>
          <p:nvPr>
            <p:ph type="dt" sz="half" idx="10"/>
          </p:nvPr>
        </p:nvSpPr>
        <p:spPr/>
        <p:txBody>
          <a:bodyPr/>
          <a:lstStyle/>
          <a:p>
            <a:fld id="{94B5811E-9D9B-8E42-A098-3A1D391E2149}" type="datetimeFigureOut">
              <a:rPr lang="en-US" smtClean="0"/>
              <a:t>1/13/26</a:t>
            </a:fld>
            <a:endParaRPr lang="en-US"/>
          </a:p>
        </p:txBody>
      </p:sp>
      <p:sp>
        <p:nvSpPr>
          <p:cNvPr id="5" name="Footer Placeholder 4">
            <a:extLst>
              <a:ext uri="{FF2B5EF4-FFF2-40B4-BE49-F238E27FC236}">
                <a16:creationId xmlns:a16="http://schemas.microsoft.com/office/drawing/2014/main" id="{E0EA6F37-E478-96A3-6F75-0EA5270E9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C8CAD-BFE9-9D02-9FCB-D96FE90B5314}"/>
              </a:ext>
            </a:extLst>
          </p:cNvPr>
          <p:cNvSpPr>
            <a:spLocks noGrp="1"/>
          </p:cNvSpPr>
          <p:nvPr>
            <p:ph type="sldNum" sz="quarter" idx="12"/>
          </p:nvPr>
        </p:nvSpPr>
        <p:spPr/>
        <p:txBody>
          <a:bodyPr/>
          <a:lstStyle/>
          <a:p>
            <a:fld id="{234F89DE-8965-C840-8C37-474E1D07965E}" type="slidenum">
              <a:rPr lang="en-US" smtClean="0"/>
              <a:t>‹#›</a:t>
            </a:fld>
            <a:endParaRPr lang="en-US"/>
          </a:p>
        </p:txBody>
      </p:sp>
      <p:sp>
        <p:nvSpPr>
          <p:cNvPr id="7" name="TextBox 6">
            <a:extLst>
              <a:ext uri="{FF2B5EF4-FFF2-40B4-BE49-F238E27FC236}">
                <a16:creationId xmlns:a16="http://schemas.microsoft.com/office/drawing/2014/main" id="{9A206155-5BD5-93CF-F035-3E038CEBE5BE}"/>
              </a:ext>
            </a:extLst>
          </p:cNvPr>
          <p:cNvSpPr txBox="1"/>
          <p:nvPr userDrawn="1"/>
        </p:nvSpPr>
        <p:spPr>
          <a:xfrm>
            <a:off x="1918010" y="591015"/>
            <a:ext cx="184731" cy="369332"/>
          </a:xfrm>
          <a:prstGeom prst="rect">
            <a:avLst/>
          </a:prstGeom>
          <a:noFill/>
        </p:spPr>
        <p:txBody>
          <a:bodyPr wrap="none" rtlCol="0">
            <a:spAutoFit/>
          </a:bodyPr>
          <a:lstStyle/>
          <a:p>
            <a:endParaRPr lang="en-US"/>
          </a:p>
        </p:txBody>
      </p:sp>
      <p:sp>
        <p:nvSpPr>
          <p:cNvPr id="14" name="Picture Placeholder 13">
            <a:extLst>
              <a:ext uri="{FF2B5EF4-FFF2-40B4-BE49-F238E27FC236}">
                <a16:creationId xmlns:a16="http://schemas.microsoft.com/office/drawing/2014/main" id="{F27652BB-2C9D-7F99-179A-9F6D3A65F4F4}"/>
              </a:ext>
            </a:extLst>
          </p:cNvPr>
          <p:cNvSpPr>
            <a:spLocks noGrp="1"/>
          </p:cNvSpPr>
          <p:nvPr>
            <p:ph type="pic" sz="quarter" idx="13"/>
          </p:nvPr>
        </p:nvSpPr>
        <p:spPr>
          <a:xfrm>
            <a:off x="5765180" y="1806575"/>
            <a:ext cx="5588620" cy="3524250"/>
          </a:xfrm>
        </p:spPr>
        <p:txBody>
          <a:bodyPr/>
          <a:lstStyle>
            <a:lvl1pPr marL="0" indent="0">
              <a:buNone/>
              <a:defRPr b="0" i="0">
                <a:latin typeface="Intro Light" panose="02000000000000000000" pitchFamily="2" charset="77"/>
              </a:defRPr>
            </a:lvl1pPr>
          </a:lstStyle>
          <a:p>
            <a:endParaRPr lang="en-US"/>
          </a:p>
        </p:txBody>
      </p:sp>
      <p:sp>
        <p:nvSpPr>
          <p:cNvPr id="3" name="Content Placeholder 2">
            <a:extLst>
              <a:ext uri="{FF2B5EF4-FFF2-40B4-BE49-F238E27FC236}">
                <a16:creationId xmlns:a16="http://schemas.microsoft.com/office/drawing/2014/main" id="{91ED2AEB-756D-5419-1912-054BD56E7FE8}"/>
              </a:ext>
            </a:extLst>
          </p:cNvPr>
          <p:cNvSpPr>
            <a:spLocks noGrp="1"/>
          </p:cNvSpPr>
          <p:nvPr>
            <p:ph idx="1" hasCustomPrompt="1"/>
          </p:nvPr>
        </p:nvSpPr>
        <p:spPr>
          <a:xfrm>
            <a:off x="838200" y="1825625"/>
            <a:ext cx="4770863" cy="4351338"/>
          </a:xfrm>
        </p:spPr>
        <p:txBody>
          <a:bodyPr/>
          <a:lstStyle>
            <a:lvl1pPr marL="457200" indent="-457200">
              <a:buClr>
                <a:srgbClr val="774F96"/>
              </a:buClr>
              <a:buFont typeface="Arial" panose="020B0604020202020204" pitchFamily="34" charset="0"/>
              <a:buChar char="•"/>
              <a:defRPr b="0" i="0">
                <a:latin typeface="Intro Light" panose="02000000000000000000" pitchFamily="2" charset="77"/>
              </a:defRPr>
            </a:lvl1pPr>
            <a:lvl2pPr marL="800100" indent="-342900">
              <a:buFont typeface="Arial" panose="020B0604020202020204" pitchFamily="34" charset="0"/>
              <a:buChar char="•"/>
              <a:defRPr b="0" i="0">
                <a:latin typeface="Intro Light" panose="02000000000000000000" pitchFamily="2" charset="77"/>
              </a:defRPr>
            </a:lvl2pPr>
            <a:lvl3pPr marL="1257300" indent="-342900">
              <a:buFont typeface="Arial" panose="020B0604020202020204" pitchFamily="34" charset="0"/>
              <a:buChar char="•"/>
              <a:defRPr b="0" i="0">
                <a:latin typeface="Intro Light" panose="02000000000000000000" pitchFamily="2" charset="77"/>
              </a:defRPr>
            </a:lvl3pPr>
            <a:lvl4pPr marL="1657350" indent="-285750">
              <a:buFont typeface="Arial" panose="020B0604020202020204" pitchFamily="34" charset="0"/>
              <a:buChar char="•"/>
              <a:defRPr b="0" i="0">
                <a:latin typeface="Intro Light" panose="02000000000000000000" pitchFamily="2" charset="77"/>
              </a:defRPr>
            </a:lvl4pPr>
            <a:lvl5pPr marL="2114550" indent="-285750">
              <a:buFont typeface="Arial" panose="020B0604020202020204" pitchFamily="34" charset="0"/>
              <a:buChar char="•"/>
              <a:defRPr b="0" i="0">
                <a:latin typeface="Intro Light" panose="02000000000000000000" pitchFamily="2" charset="77"/>
              </a:defRPr>
            </a:lvl5pPr>
          </a:lstStyle>
          <a:p>
            <a:pPr lvl="0"/>
            <a:r>
              <a:rPr lang="en-GB"/>
              <a:t>Bullet 1</a:t>
            </a:r>
          </a:p>
          <a:p>
            <a:pPr lvl="0"/>
            <a:r>
              <a:rPr lang="en-GB"/>
              <a:t>Bullet 2</a:t>
            </a:r>
          </a:p>
          <a:p>
            <a:pPr lvl="0"/>
            <a:r>
              <a:rPr lang="en-GB"/>
              <a:t>Bullet 3</a:t>
            </a:r>
          </a:p>
          <a:p>
            <a:pPr lvl="0"/>
            <a:endParaRPr lang="en-GB"/>
          </a:p>
        </p:txBody>
      </p:sp>
    </p:spTree>
    <p:extLst>
      <p:ext uri="{BB962C8B-B14F-4D97-AF65-F5344CB8AC3E}">
        <p14:creationId xmlns:p14="http://schemas.microsoft.com/office/powerpoint/2010/main" val="164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1C932-0F58-9E40-FFAC-50BE77820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AA96A9-DA1B-157F-9EC2-4E1ACA112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D7508-4B57-F270-0D40-869E27C6C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5811E-9D9B-8E42-A098-3A1D391E2149}" type="datetimeFigureOut">
              <a:rPr lang="en-US" smtClean="0"/>
              <a:t>1/13/26</a:t>
            </a:fld>
            <a:endParaRPr lang="en-US"/>
          </a:p>
        </p:txBody>
      </p:sp>
      <p:sp>
        <p:nvSpPr>
          <p:cNvPr id="5" name="Footer Placeholder 4">
            <a:extLst>
              <a:ext uri="{FF2B5EF4-FFF2-40B4-BE49-F238E27FC236}">
                <a16:creationId xmlns:a16="http://schemas.microsoft.com/office/drawing/2014/main" id="{C588964F-3C71-8BE7-4C3A-8B1E3A621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BE5E2-47F2-9638-D384-01917B466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89DE-8965-C840-8C37-474E1D07965E}" type="slidenum">
              <a:rPr lang="en-US" smtClean="0"/>
              <a:t>‹#›</a:t>
            </a:fld>
            <a:endParaRPr lang="en-US"/>
          </a:p>
        </p:txBody>
      </p:sp>
    </p:spTree>
    <p:extLst>
      <p:ext uri="{BB962C8B-B14F-4D97-AF65-F5344CB8AC3E}">
        <p14:creationId xmlns:p14="http://schemas.microsoft.com/office/powerpoint/2010/main" val="2570891876"/>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50" r:id="rId7"/>
    <p:sldLayoutId id="2147483669" r:id="rId8"/>
    <p:sldLayoutId id="2147483668" r:id="rId9"/>
    <p:sldLayoutId id="2147483670" r:id="rId10"/>
    <p:sldLayoutId id="2147483673" r:id="rId11"/>
    <p:sldLayoutId id="2147483671" r:id="rId12"/>
    <p:sldLayoutId id="2147483666" r:id="rId13"/>
    <p:sldLayoutId id="2147483664"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eareverve.co.uk/wp-content/uploads/2023/12/Sample-Suitability-Report.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dn.prod.website-files.com/6745acf50d3bfaef9adfa400/67b31c212a376ea5d3046db4_File%20Check%20Sample.pdf"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www.flipsnack.com/thevervegroup/pricing/full-view.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cdn.prod.website-files.com/6745acf50d3bfaef9adfa400/67af5fe43cd2b3ec36c05085_PDD%20Sample%20-%20Verve.pdf" TargetMode="External"/><Relationship Id="rId5" Type="http://schemas.openxmlformats.org/officeDocument/2006/relationships/hyperlink" Target="https://cdn.prod.website-files.com/6745acf50d3bfaef9adfa400/67af5ff01aa5c5fab7e85e61_CIP%20Sample%20-%20Verve.pdf" TargetMode="External"/><Relationship Id="rId4" Type="http://schemas.openxmlformats.org/officeDocument/2006/relationships/hyperlink" Target="https://weareverve.co.uk/wp-content/uploads/2023/12/Sample-Suitability-Repor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eareverve.co.uk/wp-content/uploads/2023/12/Sample-Suitability-Report.pdf" TargetMode="External"/><Relationship Id="rId5" Type="http://schemas.openxmlformats.org/officeDocument/2006/relationships/hyperlink" Target="https://cdn.prod.website-files.com/6745acf50d3bfaef9adfa400/67af6b936ae90285074a6d7a_Retirement%20Planning%20Sample%20(Small%20Print)%20-%20Verve.pdf" TargetMode="External"/><Relationship Id="rId4" Type="http://schemas.openxmlformats.org/officeDocument/2006/relationships/hyperlink" Target="https://cdn.prod.website-files.com/6745acf50d3bfaef9adfa400/67af6a932d01fbb80f5aa951_Retirement%20Planning%20Sample%20-%20Verv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eareverve.co.uk/wp-content/uploads/2023/12/Sample-Suitability-Report.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flipsnack.com/thevervegroup/pricing/full-view.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www.flipsnack.com/thevervegroup/pricing/full-view.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qLBXB2h6E9w?feature=oembed" TargetMode="Externa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cdn.prod.website-files.com/6745acf50d3bfaef9adfa400/67af6a932d01fbb80f5aa951_Retirement%20Planning%20Sample%20-%20Verve.pdf"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flipsnack.com/thevervegroup/pricing/full-view.html" TargetMode="External"/><Relationship Id="rId5" Type="http://schemas.openxmlformats.org/officeDocument/2006/relationships/hyperlink" Target="https://cdn.prod.website-files.com/6745acf50d3bfaef9adfa400/67af6cc89901584f2270f512_Periodic%20Suitability%20Sample%20(without%20Charges).pdf" TargetMode="External"/><Relationship Id="rId4" Type="http://schemas.openxmlformats.org/officeDocument/2006/relationships/hyperlink" Target="https://cdn.prod.website-files.com/6745acf50d3bfaef9adfa400/67af6b936ae90285074a6d7a_Retirement%20Planning%20Sample%20(Small%20Print)%20-%20Verv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eareverve.co.uk/wp-content/uploads/2023/12/Sample-Suitability-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92A75-54FB-A27D-53A1-D1C83654E792}"/>
              </a:ext>
            </a:extLst>
          </p:cNvPr>
          <p:cNvSpPr>
            <a:spLocks noGrp="1"/>
          </p:cNvSpPr>
          <p:nvPr>
            <p:ph type="ctrTitle"/>
          </p:nvPr>
        </p:nvSpPr>
        <p:spPr>
          <a:xfrm>
            <a:off x="1524000" y="2043289"/>
            <a:ext cx="9144000" cy="2387600"/>
          </a:xfrm>
        </p:spPr>
        <p:txBody>
          <a:bodyPr/>
          <a:lstStyle/>
          <a:p>
            <a:r>
              <a:rPr lang="en-US" b="0">
                <a:latin typeface="Raleway Light" pitchFamily="2" charset="77"/>
              </a:rPr>
              <a:t>Your challenge.</a:t>
            </a:r>
            <a:br>
              <a:rPr lang="en-US" b="0">
                <a:latin typeface="Raleway Light" pitchFamily="2" charset="77"/>
              </a:rPr>
            </a:br>
            <a:r>
              <a:rPr lang="en-US">
                <a:latin typeface="Raleway ExtraBold" pitchFamily="2" charset="77"/>
              </a:rPr>
              <a:t>Our approach.</a:t>
            </a:r>
          </a:p>
        </p:txBody>
      </p:sp>
      <p:sp>
        <p:nvSpPr>
          <p:cNvPr id="4" name="Subtitle 3">
            <a:extLst>
              <a:ext uri="{FF2B5EF4-FFF2-40B4-BE49-F238E27FC236}">
                <a16:creationId xmlns:a16="http://schemas.microsoft.com/office/drawing/2014/main" id="{E327A8E8-C0C1-FF5D-BC68-61046EA5C45F}"/>
              </a:ext>
            </a:extLst>
          </p:cNvPr>
          <p:cNvSpPr>
            <a:spLocks noGrp="1"/>
          </p:cNvSpPr>
          <p:nvPr>
            <p:ph type="subTitle" idx="1"/>
          </p:nvPr>
        </p:nvSpPr>
        <p:spPr>
          <a:xfrm>
            <a:off x="1524000" y="5202238"/>
            <a:ext cx="9144000" cy="1655762"/>
          </a:xfrm>
        </p:spPr>
        <p:txBody>
          <a:bodyPr/>
          <a:lstStyle/>
          <a:p>
            <a:r>
              <a:rPr lang="en-US" dirty="0">
                <a:latin typeface="Raleway Light" pitchFamily="2" charset="77"/>
              </a:rPr>
              <a:t>FIRM NAME</a:t>
            </a:r>
          </a:p>
        </p:txBody>
      </p:sp>
    </p:spTree>
    <p:extLst>
      <p:ext uri="{BB962C8B-B14F-4D97-AF65-F5344CB8AC3E}">
        <p14:creationId xmlns:p14="http://schemas.microsoft.com/office/powerpoint/2010/main" val="254813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623DFB-AD49-FE96-72E7-81AC77D1F9E9}"/>
              </a:ext>
            </a:extLst>
          </p:cNvPr>
          <p:cNvSpPr txBox="1"/>
          <p:nvPr/>
        </p:nvSpPr>
        <p:spPr>
          <a:xfrm>
            <a:off x="939114" y="881614"/>
            <a:ext cx="6104237"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compliance</a:t>
            </a:r>
            <a:r>
              <a:rPr lang="en-US" sz="3200" spc="-150" dirty="0">
                <a:solidFill>
                  <a:srgbClr val="774F96"/>
                </a:solidFill>
                <a:latin typeface="Raleway Light" pitchFamily="2" charset="77"/>
              </a:rPr>
              <a:t> service.</a:t>
            </a:r>
          </a:p>
        </p:txBody>
      </p:sp>
      <p:sp>
        <p:nvSpPr>
          <p:cNvPr id="12" name="TextBox 11">
            <a:extLst>
              <a:ext uri="{FF2B5EF4-FFF2-40B4-BE49-F238E27FC236}">
                <a16:creationId xmlns:a16="http://schemas.microsoft.com/office/drawing/2014/main" id="{91ECB4A9-BE11-DB1F-8B4B-BD2F076FF3EB}"/>
              </a:ext>
            </a:extLst>
          </p:cNvPr>
          <p:cNvSpPr txBox="1"/>
          <p:nvPr/>
        </p:nvSpPr>
        <p:spPr>
          <a:xfrm>
            <a:off x="939113" y="1709000"/>
            <a:ext cx="7456741" cy="2246769"/>
          </a:xfrm>
          <a:prstGeom prst="rect">
            <a:avLst/>
          </a:prstGeom>
          <a:noFill/>
        </p:spPr>
        <p:txBody>
          <a:bodyPr wrap="square" lIns="91440" tIns="45720" rIns="91440" bIns="45720" rtlCol="0" anchor="t">
            <a:spAutoFit/>
          </a:bodyPr>
          <a:lstStyle/>
          <a:p>
            <a:r>
              <a:rPr lang="en-GB" sz="1400">
                <a:effectLst/>
                <a:latin typeface="Poppins Light" pitchFamily="2" charset="77"/>
                <a:cs typeface="Poppins Light" pitchFamily="2" charset="77"/>
              </a:rPr>
              <a:t>Our </a:t>
            </a:r>
            <a:r>
              <a:rPr lang="en-GB" sz="1400">
                <a:latin typeface="Poppins Light" pitchFamily="2" charset="77"/>
                <a:cs typeface="Poppins Light" pitchFamily="2" charset="77"/>
              </a:rPr>
              <a:t>compliance</a:t>
            </a:r>
            <a:r>
              <a:rPr lang="en-GB" sz="1400">
                <a:effectLst/>
                <a:latin typeface="Poppins Light" pitchFamily="2" charset="77"/>
                <a:cs typeface="Poppins Light" pitchFamily="2" charset="77"/>
              </a:rPr>
              <a:t> support package is the perfect solution for those firms who are </a:t>
            </a:r>
            <a:r>
              <a:rPr lang="en-GB" sz="1400">
                <a:latin typeface="Poppins Light" pitchFamily="2" charset="77"/>
                <a:cs typeface="Poppins Light" pitchFamily="2" charset="77"/>
              </a:rPr>
              <a:t>looking for some external support to complement their internal resource; with the ability to bolt-on additional </a:t>
            </a:r>
            <a:r>
              <a:rPr lang="en-GB" sz="1400">
                <a:effectLst/>
                <a:latin typeface="Poppins Light" pitchFamily="2" charset="77"/>
                <a:cs typeface="Poppins Light" pitchFamily="2" charset="77"/>
              </a:rPr>
              <a:t>help</a:t>
            </a:r>
            <a:r>
              <a:rPr lang="en-GB" sz="1400">
                <a:latin typeface="Poppins Light" pitchFamily="2" charset="77"/>
                <a:cs typeface="Poppins Light" pitchFamily="2" charset="77"/>
              </a:rPr>
              <a:t> as and when needed</a:t>
            </a:r>
            <a:r>
              <a:rPr lang="en-GB" sz="1400">
                <a:effectLst/>
                <a:latin typeface="Poppins Light" pitchFamily="2" charset="77"/>
                <a:cs typeface="Poppins Light" pitchFamily="2" charset="77"/>
              </a:rPr>
              <a:t>.  </a:t>
            </a:r>
          </a:p>
          <a:p>
            <a:endParaRPr lang="en-GB" sz="1400">
              <a:latin typeface="Poppins Light" pitchFamily="2" charset="77"/>
              <a:cs typeface="Poppins Light" pitchFamily="2" charset="77"/>
            </a:endParaRPr>
          </a:p>
          <a:p>
            <a:r>
              <a:rPr lang="en-GB" sz="1400">
                <a:latin typeface="Poppins Light" pitchFamily="2" charset="77"/>
                <a:cs typeface="Poppins Light" pitchFamily="2" charset="77"/>
              </a:rPr>
              <a:t>Your compliance dashboard can easily be activated through your </a:t>
            </a:r>
            <a:r>
              <a:rPr lang="en-GB" sz="1400" err="1">
                <a:latin typeface="Poppins Light" pitchFamily="2" charset="77"/>
                <a:cs typeface="Poppins Light" pitchFamily="2" charset="77"/>
              </a:rPr>
              <a:t>Dextera</a:t>
            </a:r>
            <a:r>
              <a:rPr lang="en-GB" sz="1400">
                <a:latin typeface="Poppins Light" pitchFamily="2" charset="77"/>
                <a:cs typeface="Poppins Light" pitchFamily="2" charset="77"/>
              </a:rPr>
              <a:t> account and will give you access to an additional layer of technical resources and compliance documents in addition to all of the other complimentary features available throughout </a:t>
            </a:r>
            <a:r>
              <a:rPr lang="en-GB" sz="1400" err="1">
                <a:latin typeface="Poppins Light" pitchFamily="2" charset="77"/>
                <a:cs typeface="Poppins Light" pitchFamily="2" charset="77"/>
              </a:rPr>
              <a:t>Dextera</a:t>
            </a:r>
            <a:r>
              <a:rPr lang="en-GB" sz="1400">
                <a:latin typeface="Poppins Light" pitchFamily="2" charset="77"/>
                <a:cs typeface="Poppins Light" pitchFamily="2" charset="77"/>
              </a:rPr>
              <a:t>.  No matter the size of the firm, the cost of our compliance support package stays the same, you just need to be a paid user to benefit from the features including;</a:t>
            </a:r>
          </a:p>
        </p:txBody>
      </p:sp>
      <p:sp>
        <p:nvSpPr>
          <p:cNvPr id="13" name="Rounded Rectangle 12">
            <a:hlinkClick r:id="rId3"/>
            <a:extLst>
              <a:ext uri="{FF2B5EF4-FFF2-40B4-BE49-F238E27FC236}">
                <a16:creationId xmlns:a16="http://schemas.microsoft.com/office/drawing/2014/main" id="{EAA7B54E-4670-B7E4-E2A7-A3A6BCDE3E04}"/>
              </a:ext>
            </a:extLst>
          </p:cNvPr>
          <p:cNvSpPr/>
          <p:nvPr/>
        </p:nvSpPr>
        <p:spPr>
          <a:xfrm>
            <a:off x="8600683" y="2402937"/>
            <a:ext cx="2707410" cy="53182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Raleway Light" pitchFamily="2" charset="77"/>
              </a:rPr>
              <a:t>£185 + VAT per month</a:t>
            </a:r>
          </a:p>
        </p:txBody>
      </p:sp>
      <p:sp>
        <p:nvSpPr>
          <p:cNvPr id="14" name="Rounded Rectangle 13">
            <a:hlinkClick r:id="rId3"/>
            <a:extLst>
              <a:ext uri="{FF2B5EF4-FFF2-40B4-BE49-F238E27FC236}">
                <a16:creationId xmlns:a16="http://schemas.microsoft.com/office/drawing/2014/main" id="{29F31803-331B-112F-9AF4-E09D301F24C2}"/>
              </a:ext>
            </a:extLst>
          </p:cNvPr>
          <p:cNvSpPr/>
          <p:nvPr/>
        </p:nvSpPr>
        <p:spPr>
          <a:xfrm>
            <a:off x="8600683" y="1709000"/>
            <a:ext cx="2707410" cy="53182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Costs</a:t>
            </a:r>
          </a:p>
        </p:txBody>
      </p:sp>
      <p:sp>
        <p:nvSpPr>
          <p:cNvPr id="15" name="Rounded Rectangle 14">
            <a:extLst>
              <a:ext uri="{FF2B5EF4-FFF2-40B4-BE49-F238E27FC236}">
                <a16:creationId xmlns:a16="http://schemas.microsoft.com/office/drawing/2014/main" id="{3025691D-9AEE-A206-5BCF-AB14C2DE9CE3}"/>
              </a:ext>
            </a:extLst>
          </p:cNvPr>
          <p:cNvSpPr/>
          <p:nvPr/>
        </p:nvSpPr>
        <p:spPr>
          <a:xfrm>
            <a:off x="939114" y="4198380"/>
            <a:ext cx="2365638" cy="1637299"/>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45E54"/>
                </a:solidFill>
                <a:latin typeface="Raleway" pitchFamily="2" charset="77"/>
              </a:rPr>
              <a:t>Tech Zone complete with online search facility for all of our regulatory and technical resources</a:t>
            </a:r>
          </a:p>
        </p:txBody>
      </p:sp>
      <p:sp>
        <p:nvSpPr>
          <p:cNvPr id="16" name="Rounded Rectangle 15">
            <a:extLst>
              <a:ext uri="{FF2B5EF4-FFF2-40B4-BE49-F238E27FC236}">
                <a16:creationId xmlns:a16="http://schemas.microsoft.com/office/drawing/2014/main" id="{CB9D4959-5AD5-4760-461D-2479BFF1F0B0}"/>
              </a:ext>
            </a:extLst>
          </p:cNvPr>
          <p:cNvSpPr/>
          <p:nvPr/>
        </p:nvSpPr>
        <p:spPr>
          <a:xfrm>
            <a:off x="6267760" y="4198380"/>
            <a:ext cx="2365638" cy="1637299"/>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Technical helpdesk access if you’d prefer to get your queries answered over the phone</a:t>
            </a:r>
          </a:p>
        </p:txBody>
      </p:sp>
      <p:sp>
        <p:nvSpPr>
          <p:cNvPr id="17" name="Rounded Rectangle 16">
            <a:extLst>
              <a:ext uri="{FF2B5EF4-FFF2-40B4-BE49-F238E27FC236}">
                <a16:creationId xmlns:a16="http://schemas.microsoft.com/office/drawing/2014/main" id="{E64C9FE2-45DA-7571-B9BF-F6334DC744F7}"/>
              </a:ext>
            </a:extLst>
          </p:cNvPr>
          <p:cNvSpPr/>
          <p:nvPr/>
        </p:nvSpPr>
        <p:spPr>
          <a:xfrm>
            <a:off x="3603437" y="4198380"/>
            <a:ext cx="2365638" cy="1637299"/>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36558E"/>
                </a:solidFill>
                <a:latin typeface="Raleway" pitchFamily="2" charset="77"/>
              </a:rPr>
              <a:t>Free technical queries to get a direct answer from our team if the online database can't help</a:t>
            </a:r>
          </a:p>
        </p:txBody>
      </p:sp>
      <p:sp>
        <p:nvSpPr>
          <p:cNvPr id="18" name="Rounded Rectangle 17">
            <a:extLst>
              <a:ext uri="{FF2B5EF4-FFF2-40B4-BE49-F238E27FC236}">
                <a16:creationId xmlns:a16="http://schemas.microsoft.com/office/drawing/2014/main" id="{A1F6769A-E874-1802-239E-32F608011AC1}"/>
              </a:ext>
            </a:extLst>
          </p:cNvPr>
          <p:cNvSpPr/>
          <p:nvPr/>
        </p:nvSpPr>
        <p:spPr>
          <a:xfrm>
            <a:off x="8932084" y="4198380"/>
            <a:ext cx="2365638" cy="1637299"/>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755594"/>
                </a:solidFill>
                <a:latin typeface="Raleway" pitchFamily="2" charset="77"/>
              </a:rPr>
              <a:t>Additional suite of documents and templates to provide everything you need to run a regulated firm, including suitability templates</a:t>
            </a:r>
            <a:endParaRPr lang="en-US" sz="1400" baseline="30000">
              <a:solidFill>
                <a:srgbClr val="755594"/>
              </a:solidFill>
              <a:latin typeface="Raleway" pitchFamily="2" charset="77"/>
            </a:endParaRPr>
          </a:p>
        </p:txBody>
      </p:sp>
      <p:sp>
        <p:nvSpPr>
          <p:cNvPr id="2" name="Rounded Rectangle 1">
            <a:extLst>
              <a:ext uri="{FF2B5EF4-FFF2-40B4-BE49-F238E27FC236}">
                <a16:creationId xmlns:a16="http://schemas.microsoft.com/office/drawing/2014/main" id="{56EAF311-5776-F93A-2B09-2E0114D588EA}"/>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3" name="Rounded Rectangle 2">
            <a:extLst>
              <a:ext uri="{FF2B5EF4-FFF2-40B4-BE49-F238E27FC236}">
                <a16:creationId xmlns:a16="http://schemas.microsoft.com/office/drawing/2014/main" id="{766BDA2F-B522-397D-8D6F-F90BAD5882D4}"/>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4" name="Rounded Rectangle 3">
            <a:extLst>
              <a:ext uri="{FF2B5EF4-FFF2-40B4-BE49-F238E27FC236}">
                <a16:creationId xmlns:a16="http://schemas.microsoft.com/office/drawing/2014/main" id="{38C52B4F-A933-33D6-ECAB-ED9BF521F900}"/>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277864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92C52B3-F8EE-B215-FFE9-A0A35A652E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72E9AF-F4A7-E014-B0C5-32AE7B62E98E}"/>
              </a:ext>
            </a:extLst>
          </p:cNvPr>
          <p:cNvSpPr txBox="1"/>
          <p:nvPr/>
        </p:nvSpPr>
        <p:spPr>
          <a:xfrm>
            <a:off x="939114" y="881614"/>
            <a:ext cx="6104237"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compliance premium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EF19CABB-5B77-7299-387C-A25C1F342E73}"/>
              </a:ext>
            </a:extLst>
          </p:cNvPr>
          <p:cNvSpPr txBox="1"/>
          <p:nvPr/>
        </p:nvSpPr>
        <p:spPr>
          <a:xfrm>
            <a:off x="939113" y="1709000"/>
            <a:ext cx="7456741" cy="2893100"/>
          </a:xfrm>
          <a:prstGeom prst="rect">
            <a:avLst/>
          </a:prstGeom>
          <a:noFill/>
        </p:spPr>
        <p:txBody>
          <a:bodyPr wrap="square" rtlCol="0">
            <a:spAutoFit/>
          </a:bodyPr>
          <a:lstStyle/>
          <a:p>
            <a:pPr marL="0" indent="0">
              <a:buNone/>
            </a:pPr>
            <a:r>
              <a:rPr lang="en-US" sz="1400">
                <a:latin typeface="Poppins Light" pitchFamily="2" charset="77"/>
                <a:cs typeface="Poppins Light" pitchFamily="2" charset="77"/>
              </a:rPr>
              <a:t>Compliance premium is a comprehensive and proactive approach to help support you and your firms' regulatory needs.  Supported by your compliance manager, we can support you with a full audit of current systems, processes, policies and procedures, including support rewriting anything where needed.</a:t>
            </a:r>
          </a:p>
          <a:p>
            <a:pPr marL="0" indent="0">
              <a:buNone/>
            </a:pPr>
            <a:endParaRPr lang="en-US" sz="1400">
              <a:latin typeface="Poppins Light" pitchFamily="2" charset="77"/>
              <a:cs typeface="Poppins Light" pitchFamily="2" charset="77"/>
            </a:endParaRPr>
          </a:p>
          <a:p>
            <a:pPr marL="0" indent="0">
              <a:buNone/>
            </a:pPr>
            <a:r>
              <a:rPr lang="en-US" sz="1400">
                <a:latin typeface="Poppins Light" pitchFamily="2" charset="77"/>
                <a:cs typeface="Poppins Light" pitchFamily="2" charset="77"/>
              </a:rPr>
              <a:t>We’ll carry out an initial assessment of your advice process, client facing documentation, internal policies and procedures, Consumer Duty implementation plan and monitoring program. We’ll then create a plan based on our findings and your business plan to implement any changes needed to create a suitable long term Compliance regime and calendar that is aligned to the FCA’s requirements and your business needs. Quarterly meetings are held to keep you on track, alongside access to your Compliance Dashboard and consistent communication from your consultant with ensure you’re updated with any regulatory changes.</a:t>
            </a:r>
          </a:p>
        </p:txBody>
      </p:sp>
      <p:sp>
        <p:nvSpPr>
          <p:cNvPr id="2" name="Rounded Rectangle 1">
            <a:hlinkClick r:id="rId4"/>
            <a:extLst>
              <a:ext uri="{FF2B5EF4-FFF2-40B4-BE49-F238E27FC236}">
                <a16:creationId xmlns:a16="http://schemas.microsoft.com/office/drawing/2014/main" id="{DC473F31-C2D7-2226-611C-AA881BDD7D43}"/>
              </a:ext>
            </a:extLst>
          </p:cNvPr>
          <p:cNvSpPr/>
          <p:nvPr/>
        </p:nvSpPr>
        <p:spPr>
          <a:xfrm>
            <a:off x="8600683" y="2402937"/>
            <a:ext cx="2707410" cy="53182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FF0000"/>
                </a:solidFill>
                <a:latin typeface="Raleway Light" pitchFamily="2" charset="77"/>
              </a:rPr>
              <a:t>XXXXXXX</a:t>
            </a:r>
          </a:p>
        </p:txBody>
      </p:sp>
      <p:sp>
        <p:nvSpPr>
          <p:cNvPr id="13" name="Rounded Rectangle 12">
            <a:extLst>
              <a:ext uri="{FF2B5EF4-FFF2-40B4-BE49-F238E27FC236}">
                <a16:creationId xmlns:a16="http://schemas.microsoft.com/office/drawing/2014/main" id="{080AC787-FFB4-FBAF-8F32-2F70B2998100}"/>
              </a:ext>
            </a:extLst>
          </p:cNvPr>
          <p:cNvSpPr/>
          <p:nvPr/>
        </p:nvSpPr>
        <p:spPr>
          <a:xfrm>
            <a:off x="939113" y="4844710"/>
            <a:ext cx="1584000" cy="951195"/>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Full audits of existing systems</a:t>
            </a:r>
          </a:p>
        </p:txBody>
      </p:sp>
      <p:sp>
        <p:nvSpPr>
          <p:cNvPr id="14" name="Rounded Rectangle 13">
            <a:extLst>
              <a:ext uri="{FF2B5EF4-FFF2-40B4-BE49-F238E27FC236}">
                <a16:creationId xmlns:a16="http://schemas.microsoft.com/office/drawing/2014/main" id="{4D01CD7A-F8E0-5C22-8DAC-ED0D79F8F62B}"/>
              </a:ext>
            </a:extLst>
          </p:cNvPr>
          <p:cNvSpPr/>
          <p:nvPr/>
        </p:nvSpPr>
        <p:spPr>
          <a:xfrm>
            <a:off x="4453105" y="4844710"/>
            <a:ext cx="1584000" cy="951195"/>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Quarterly meetings to keep you on track</a:t>
            </a:r>
          </a:p>
        </p:txBody>
      </p:sp>
      <p:sp>
        <p:nvSpPr>
          <p:cNvPr id="15" name="Rounded Rectangle 14">
            <a:extLst>
              <a:ext uri="{FF2B5EF4-FFF2-40B4-BE49-F238E27FC236}">
                <a16:creationId xmlns:a16="http://schemas.microsoft.com/office/drawing/2014/main" id="{B1098A39-D953-F7A8-EACE-4C3679646F0C}"/>
              </a:ext>
            </a:extLst>
          </p:cNvPr>
          <p:cNvSpPr/>
          <p:nvPr/>
        </p:nvSpPr>
        <p:spPr>
          <a:xfrm>
            <a:off x="2696109" y="4844710"/>
            <a:ext cx="1584000" cy="951195"/>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Initial assessment and plan</a:t>
            </a:r>
          </a:p>
        </p:txBody>
      </p:sp>
      <p:sp>
        <p:nvSpPr>
          <p:cNvPr id="16" name="Rounded Rectangle 15">
            <a:extLst>
              <a:ext uri="{FF2B5EF4-FFF2-40B4-BE49-F238E27FC236}">
                <a16:creationId xmlns:a16="http://schemas.microsoft.com/office/drawing/2014/main" id="{CC331835-6229-275F-EABA-A484CA9AC54D}"/>
              </a:ext>
            </a:extLst>
          </p:cNvPr>
          <p:cNvSpPr/>
          <p:nvPr/>
        </p:nvSpPr>
        <p:spPr>
          <a:xfrm>
            <a:off x="6210101" y="4844710"/>
            <a:ext cx="1584000" cy="951195"/>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Dashboard for full visibility</a:t>
            </a:r>
          </a:p>
        </p:txBody>
      </p:sp>
      <p:sp>
        <p:nvSpPr>
          <p:cNvPr id="17" name="Rounded Rectangle 16">
            <a:extLst>
              <a:ext uri="{FF2B5EF4-FFF2-40B4-BE49-F238E27FC236}">
                <a16:creationId xmlns:a16="http://schemas.microsoft.com/office/drawing/2014/main" id="{1C30F1BA-92C9-B3E6-8629-3BC6870023D1}"/>
              </a:ext>
            </a:extLst>
          </p:cNvPr>
          <p:cNvSpPr/>
          <p:nvPr/>
        </p:nvSpPr>
        <p:spPr>
          <a:xfrm>
            <a:off x="7967097" y="4844710"/>
            <a:ext cx="1584000" cy="951195"/>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45E54"/>
                </a:solidFill>
                <a:latin typeface="Raleway" pitchFamily="2" charset="77"/>
              </a:rPr>
              <a:t>Dedicated compliance consultant</a:t>
            </a:r>
          </a:p>
        </p:txBody>
      </p:sp>
      <p:sp>
        <p:nvSpPr>
          <p:cNvPr id="18" name="Rounded Rectangle 17">
            <a:extLst>
              <a:ext uri="{FF2B5EF4-FFF2-40B4-BE49-F238E27FC236}">
                <a16:creationId xmlns:a16="http://schemas.microsoft.com/office/drawing/2014/main" id="{4369C5E6-C718-33D7-F214-A01C95BF204B}"/>
              </a:ext>
            </a:extLst>
          </p:cNvPr>
          <p:cNvSpPr/>
          <p:nvPr/>
        </p:nvSpPr>
        <p:spPr>
          <a:xfrm>
            <a:off x="9724093" y="4844710"/>
            <a:ext cx="1584000" cy="951195"/>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Optional extra: remedial work for an extra charge</a:t>
            </a:r>
          </a:p>
        </p:txBody>
      </p:sp>
      <p:sp>
        <p:nvSpPr>
          <p:cNvPr id="3" name="Rounded Rectangle 2">
            <a:hlinkClick r:id="rId4"/>
            <a:extLst>
              <a:ext uri="{FF2B5EF4-FFF2-40B4-BE49-F238E27FC236}">
                <a16:creationId xmlns:a16="http://schemas.microsoft.com/office/drawing/2014/main" id="{8AE1E547-27B7-C734-5AAC-B0EEB05364B9}"/>
              </a:ext>
            </a:extLst>
          </p:cNvPr>
          <p:cNvSpPr/>
          <p:nvPr/>
        </p:nvSpPr>
        <p:spPr>
          <a:xfrm>
            <a:off x="8600683" y="1709000"/>
            <a:ext cx="2707410" cy="53182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Costs</a:t>
            </a:r>
          </a:p>
        </p:txBody>
      </p:sp>
      <p:sp>
        <p:nvSpPr>
          <p:cNvPr id="5" name="Rounded Rectangle 4">
            <a:extLst>
              <a:ext uri="{FF2B5EF4-FFF2-40B4-BE49-F238E27FC236}">
                <a16:creationId xmlns:a16="http://schemas.microsoft.com/office/drawing/2014/main" id="{6465656A-90E1-FB2E-1017-008A2A68FC92}"/>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7" name="Rounded Rectangle 6">
            <a:extLst>
              <a:ext uri="{FF2B5EF4-FFF2-40B4-BE49-F238E27FC236}">
                <a16:creationId xmlns:a16="http://schemas.microsoft.com/office/drawing/2014/main" id="{D5A96FA8-ACD0-DC52-7142-07C8561CEF7A}"/>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938DFD77-8AE3-B324-83C6-EA1823EA954E}"/>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335801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DDC5EB-492A-957D-E75C-1F872AA891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86AA84-1696-2BE8-33C0-044729DE39C4}"/>
              </a:ext>
            </a:extLst>
          </p:cNvPr>
          <p:cNvSpPr txBox="1"/>
          <p:nvPr/>
        </p:nvSpPr>
        <p:spPr>
          <a:xfrm>
            <a:off x="939114" y="881614"/>
            <a:ext cx="6104237"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file checking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53C300BF-F0B6-9A5E-642F-0050F450DA88}"/>
              </a:ext>
            </a:extLst>
          </p:cNvPr>
          <p:cNvSpPr txBox="1"/>
          <p:nvPr/>
        </p:nvSpPr>
        <p:spPr>
          <a:xfrm>
            <a:off x="939114" y="1709000"/>
            <a:ext cx="7717998" cy="2677656"/>
          </a:xfrm>
          <a:prstGeom prst="rect">
            <a:avLst/>
          </a:prstGeom>
          <a:noFill/>
        </p:spPr>
        <p:txBody>
          <a:bodyPr wrap="square" rtlCol="0">
            <a:spAutoFit/>
          </a:bodyPr>
          <a:lstStyle/>
          <a:p>
            <a:pPr algn="l" rtl="0" fontAlgn="base"/>
            <a:r>
              <a:rPr lang="en-US" sz="1400" u="none" strike="noStrike">
                <a:solidFill>
                  <a:srgbClr val="000000"/>
                </a:solidFill>
                <a:effectLst/>
                <a:latin typeface="Poppins Light" pitchFamily="2" charset="77"/>
                <a:cs typeface="Poppins Light" pitchFamily="2" charset="77"/>
              </a:rPr>
              <a:t>We proudly offer file checking with a difference. We don’t just use a generic checklist to see if a file meets the basic requirements, we look at a file from a rounded approach - not just checking the suitability and disclosure of a file, but the process too. Of course, we want to ensure that a piece of advice in isolation is compliant and right for the client, but we also look at process to help spot any trends where a certain process may be failing in your firm to help you improve processes and ultimately de-risk your operations. </a:t>
            </a:r>
            <a:r>
              <a:rPr lang="en-US" sz="1400">
                <a:solidFill>
                  <a:srgbClr val="000000"/>
                </a:solidFill>
                <a:effectLst/>
                <a:latin typeface="Poppins Light" pitchFamily="2" charset="77"/>
                <a:cs typeface="Poppins Light" pitchFamily="2" charset="77"/>
              </a:rPr>
              <a:t>​</a:t>
            </a:r>
          </a:p>
          <a:p>
            <a:pPr algn="l" rtl="0" fontAlgn="base"/>
            <a:endParaRPr lang="en-US" sz="1400">
              <a:solidFill>
                <a:srgbClr val="000000"/>
              </a:solidFill>
              <a:effectLst/>
              <a:latin typeface="Poppins Light" pitchFamily="2" charset="77"/>
              <a:cs typeface="Poppins Light" pitchFamily="2" charset="77"/>
            </a:endParaRPr>
          </a:p>
          <a:p>
            <a:pPr algn="l" rtl="0" fontAlgn="base"/>
            <a:r>
              <a:rPr lang="en-US" sz="1400" u="none" strike="noStrike">
                <a:solidFill>
                  <a:srgbClr val="000000"/>
                </a:solidFill>
                <a:effectLst/>
                <a:latin typeface="Poppins Light" pitchFamily="2" charset="77"/>
                <a:cs typeface="Poppins Light" pitchFamily="2" charset="77"/>
              </a:rPr>
              <a:t>The aim is for our file check feedback to be common sense and practical, with easy-to-understand feedback to outline changes to be made. Any firm with </a:t>
            </a:r>
            <a:r>
              <a:rPr lang="en-US" sz="1400" u="none" strike="noStrike" err="1">
                <a:solidFill>
                  <a:srgbClr val="000000"/>
                </a:solidFill>
                <a:effectLst/>
                <a:latin typeface="Poppins Light" pitchFamily="2" charset="77"/>
                <a:cs typeface="Poppins Light" pitchFamily="2" charset="77"/>
              </a:rPr>
              <a:t>Dextera</a:t>
            </a:r>
            <a:r>
              <a:rPr lang="en-US" sz="1400" u="none" strike="noStrike">
                <a:solidFill>
                  <a:srgbClr val="000000"/>
                </a:solidFill>
                <a:effectLst/>
                <a:latin typeface="Poppins Light" pitchFamily="2" charset="77"/>
                <a:cs typeface="Poppins Light" pitchFamily="2" charset="77"/>
              </a:rPr>
              <a:t> access can upload file checks at any point, this is also a service that can added as a complimentary addition to your ongoing compliance and T&amp;C support. </a:t>
            </a:r>
            <a:endParaRPr lang="en-US" sz="1400">
              <a:solidFill>
                <a:srgbClr val="000000"/>
              </a:solidFill>
              <a:effectLst/>
              <a:latin typeface="Poppins Light" pitchFamily="2" charset="77"/>
              <a:cs typeface="Poppins Light" pitchFamily="2" charset="77"/>
            </a:endParaRPr>
          </a:p>
        </p:txBody>
      </p:sp>
      <p:sp>
        <p:nvSpPr>
          <p:cNvPr id="2" name="Rounded Rectangle 1">
            <a:hlinkClick r:id="rId3"/>
            <a:extLst>
              <a:ext uri="{FF2B5EF4-FFF2-40B4-BE49-F238E27FC236}">
                <a16:creationId xmlns:a16="http://schemas.microsoft.com/office/drawing/2014/main" id="{FE3634A9-E6A8-B7E9-3D49-326BF3381EC8}"/>
              </a:ext>
            </a:extLst>
          </p:cNvPr>
          <p:cNvSpPr/>
          <p:nvPr/>
        </p:nvSpPr>
        <p:spPr>
          <a:xfrm>
            <a:off x="8932082" y="2477363"/>
            <a:ext cx="2320801" cy="5375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File Check Sample</a:t>
            </a:r>
          </a:p>
        </p:txBody>
      </p:sp>
      <p:sp>
        <p:nvSpPr>
          <p:cNvPr id="7" name="Rounded Rectangle 6">
            <a:extLst>
              <a:ext uri="{FF2B5EF4-FFF2-40B4-BE49-F238E27FC236}">
                <a16:creationId xmlns:a16="http://schemas.microsoft.com/office/drawing/2014/main" id="{7ADE1D1E-93FC-57C0-57FB-CC2CF864C743}"/>
              </a:ext>
            </a:extLst>
          </p:cNvPr>
          <p:cNvSpPr/>
          <p:nvPr/>
        </p:nvSpPr>
        <p:spPr>
          <a:xfrm>
            <a:off x="939114" y="4587465"/>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45E54"/>
                </a:solidFill>
                <a:latin typeface="Raleway" pitchFamily="2" charset="77"/>
              </a:rPr>
              <a:t>A rounded approach to checking both the file and the process</a:t>
            </a:r>
          </a:p>
        </p:txBody>
      </p:sp>
      <p:sp>
        <p:nvSpPr>
          <p:cNvPr id="12" name="Rounded Rectangle 11">
            <a:extLst>
              <a:ext uri="{FF2B5EF4-FFF2-40B4-BE49-F238E27FC236}">
                <a16:creationId xmlns:a16="http://schemas.microsoft.com/office/drawing/2014/main" id="{005199D9-0D54-545E-5B32-8125C4E46501}"/>
              </a:ext>
            </a:extLst>
          </p:cNvPr>
          <p:cNvSpPr/>
          <p:nvPr/>
        </p:nvSpPr>
        <p:spPr>
          <a:xfrm>
            <a:off x="6267760" y="4587465"/>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Common sense approach and practical feedback</a:t>
            </a:r>
          </a:p>
        </p:txBody>
      </p:sp>
      <p:sp>
        <p:nvSpPr>
          <p:cNvPr id="13" name="Rounded Rectangle 12">
            <a:extLst>
              <a:ext uri="{FF2B5EF4-FFF2-40B4-BE49-F238E27FC236}">
                <a16:creationId xmlns:a16="http://schemas.microsoft.com/office/drawing/2014/main" id="{7BF17446-5960-1CCA-5BED-8CDED3843167}"/>
              </a:ext>
            </a:extLst>
          </p:cNvPr>
          <p:cNvSpPr/>
          <p:nvPr/>
        </p:nvSpPr>
        <p:spPr>
          <a:xfrm>
            <a:off x="3603437" y="4587465"/>
            <a:ext cx="2365638" cy="112307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Helping to spot any potential downfalls and de-risk your operations</a:t>
            </a:r>
          </a:p>
        </p:txBody>
      </p:sp>
      <p:sp>
        <p:nvSpPr>
          <p:cNvPr id="14" name="Rounded Rectangle 13">
            <a:extLst>
              <a:ext uri="{FF2B5EF4-FFF2-40B4-BE49-F238E27FC236}">
                <a16:creationId xmlns:a16="http://schemas.microsoft.com/office/drawing/2014/main" id="{B9CBFF37-A0F8-DB47-171F-802563FEBA5D}"/>
              </a:ext>
            </a:extLst>
          </p:cNvPr>
          <p:cNvSpPr/>
          <p:nvPr/>
        </p:nvSpPr>
        <p:spPr>
          <a:xfrm>
            <a:off x="8932084" y="4587465"/>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55594"/>
                </a:solidFill>
                <a:latin typeface="Raleway" pitchFamily="2" charset="77"/>
              </a:rPr>
              <a:t>Uploaded easily via </a:t>
            </a:r>
            <a:r>
              <a:rPr lang="en-US" sz="1400" dirty="0" err="1">
                <a:solidFill>
                  <a:srgbClr val="755594"/>
                </a:solidFill>
                <a:latin typeface="Raleway" pitchFamily="2" charset="77"/>
              </a:rPr>
              <a:t>Dextera</a:t>
            </a:r>
            <a:r>
              <a:rPr lang="en-US" sz="1400" baseline="30000" dirty="0" err="1">
                <a:solidFill>
                  <a:srgbClr val="755594"/>
                </a:solidFill>
                <a:latin typeface="Raleway" pitchFamily="2" charset="77"/>
              </a:rPr>
              <a:t>TM</a:t>
            </a:r>
            <a:endParaRPr lang="en-US" sz="1400" baseline="30000" dirty="0">
              <a:solidFill>
                <a:srgbClr val="755594"/>
              </a:solidFill>
              <a:latin typeface="Raleway" pitchFamily="2" charset="77"/>
            </a:endParaRPr>
          </a:p>
        </p:txBody>
      </p:sp>
      <p:sp>
        <p:nvSpPr>
          <p:cNvPr id="5" name="Rounded Rectangle 4">
            <a:hlinkClick r:id="rId4"/>
            <a:extLst>
              <a:ext uri="{FF2B5EF4-FFF2-40B4-BE49-F238E27FC236}">
                <a16:creationId xmlns:a16="http://schemas.microsoft.com/office/drawing/2014/main" id="{FA1959B1-7E35-94F7-71E2-22DE695204FF}"/>
              </a:ext>
            </a:extLst>
          </p:cNvPr>
          <p:cNvSpPr/>
          <p:nvPr/>
        </p:nvSpPr>
        <p:spPr>
          <a:xfrm>
            <a:off x="8932083" y="1772420"/>
            <a:ext cx="2320801" cy="5375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Price List</a:t>
            </a:r>
          </a:p>
        </p:txBody>
      </p:sp>
      <p:sp>
        <p:nvSpPr>
          <p:cNvPr id="3" name="Rounded Rectangle 2">
            <a:extLst>
              <a:ext uri="{FF2B5EF4-FFF2-40B4-BE49-F238E27FC236}">
                <a16:creationId xmlns:a16="http://schemas.microsoft.com/office/drawing/2014/main" id="{9333B504-7270-C3D9-A1DE-10988D228AA8}"/>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11" name="Rounded Rectangle 10">
            <a:extLst>
              <a:ext uri="{FF2B5EF4-FFF2-40B4-BE49-F238E27FC236}">
                <a16:creationId xmlns:a16="http://schemas.microsoft.com/office/drawing/2014/main" id="{176BE9A1-9A22-3A4F-8950-15B3577FAF48}"/>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5" name="Rounded Rectangle 14">
            <a:extLst>
              <a:ext uri="{FF2B5EF4-FFF2-40B4-BE49-F238E27FC236}">
                <a16:creationId xmlns:a16="http://schemas.microsoft.com/office/drawing/2014/main" id="{13A36476-421F-878E-CBDA-411BFAC6E6CD}"/>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265533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1DAD11-3A90-1119-2212-59A6B2CD98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0697D8-632A-8392-D56B-AC18C0DC666E}"/>
              </a:ext>
            </a:extLst>
          </p:cNvPr>
          <p:cNvSpPr txBox="1"/>
          <p:nvPr/>
        </p:nvSpPr>
        <p:spPr>
          <a:xfrm>
            <a:off x="939114" y="881614"/>
            <a:ext cx="657117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training &amp; competency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5E46C99C-235D-4436-F222-8C0FC362AE77}"/>
              </a:ext>
            </a:extLst>
          </p:cNvPr>
          <p:cNvSpPr txBox="1"/>
          <p:nvPr/>
        </p:nvSpPr>
        <p:spPr>
          <a:xfrm>
            <a:off x="939114" y="1709000"/>
            <a:ext cx="8420642" cy="2462213"/>
          </a:xfrm>
          <a:prstGeom prst="rect">
            <a:avLst/>
          </a:prstGeom>
          <a:noFill/>
        </p:spPr>
        <p:txBody>
          <a:bodyPr wrap="square" rtlCol="0">
            <a:spAutoFit/>
          </a:bodyPr>
          <a:lstStyle/>
          <a:p>
            <a:pPr marL="0" lvl="0" indent="0">
              <a:buSzPts val="1000"/>
              <a:buNone/>
              <a:tabLst>
                <a:tab pos="457200" algn="l"/>
              </a:tabLst>
            </a:pPr>
            <a:r>
              <a:rPr lang="en-GB" sz="1400" dirty="0">
                <a:latin typeface="Poppins Light" pitchFamily="2" charset="77"/>
                <a:ea typeface="Times New Roman" panose="02020603050405020304" pitchFamily="18" charset="0"/>
                <a:cs typeface="Poppins Light" pitchFamily="2" charset="77"/>
              </a:rPr>
              <a:t>Our T&amp;C offering is available to a range of different competency levels, supporting everyone in your firm from administrators to senior staff such as those in Senior Management roles.  </a:t>
            </a:r>
          </a:p>
          <a:p>
            <a:pPr marL="0" lvl="0" indent="0">
              <a:buSzPts val="1000"/>
              <a:buNone/>
              <a:tabLst>
                <a:tab pos="457200" algn="l"/>
              </a:tabLst>
            </a:pPr>
            <a:endParaRPr lang="en-GB" sz="1400" dirty="0">
              <a:latin typeface="Poppins Light" pitchFamily="2" charset="77"/>
              <a:ea typeface="Times New Roman" panose="02020603050405020304" pitchFamily="18" charset="0"/>
              <a:cs typeface="Poppins Light" pitchFamily="2" charset="77"/>
            </a:endParaRPr>
          </a:p>
          <a:p>
            <a:pPr marL="0" lvl="0" indent="0">
              <a:buSzPts val="1000"/>
              <a:buNone/>
              <a:tabLst>
                <a:tab pos="457200" algn="l"/>
              </a:tabLst>
            </a:pPr>
            <a:r>
              <a:rPr lang="en-GB" sz="1400" dirty="0">
                <a:latin typeface="Poppins Light" pitchFamily="2" charset="77"/>
                <a:ea typeface="Times New Roman" panose="02020603050405020304" pitchFamily="18" charset="0"/>
                <a:cs typeface="Poppins Light" pitchFamily="2" charset="77"/>
              </a:rPr>
              <a:t>Training programmes are put together and delivered on a bespoke basis, with your dedicated training manager first completing a plan with the business owner to ensure we are setting KPI’s relevant to your business.  Individual training needs analysis is then completed for each member of staff on the program followed by personal development plans to help meet personal goals which are then delivered and monitored by us.  </a:t>
            </a:r>
          </a:p>
          <a:p>
            <a:pPr marL="0" lvl="0" indent="0">
              <a:buSzPts val="1000"/>
              <a:buNone/>
              <a:tabLst>
                <a:tab pos="457200" algn="l"/>
              </a:tabLst>
            </a:pPr>
            <a:endParaRPr lang="en-GB" sz="1400" dirty="0">
              <a:latin typeface="Poppins Light" pitchFamily="2" charset="77"/>
              <a:ea typeface="Times New Roman" panose="02020603050405020304" pitchFamily="18" charset="0"/>
              <a:cs typeface="Poppins Light" pitchFamily="2" charset="77"/>
            </a:endParaRPr>
          </a:p>
          <a:p>
            <a:pPr marL="0" lvl="0" indent="0">
              <a:buSzPts val="1000"/>
              <a:buNone/>
              <a:tabLst>
                <a:tab pos="457200" algn="l"/>
              </a:tabLst>
            </a:pPr>
            <a:r>
              <a:rPr lang="en-GB" sz="1400" dirty="0">
                <a:latin typeface="Poppins Light" pitchFamily="2" charset="77"/>
                <a:ea typeface="Times New Roman" panose="02020603050405020304" pitchFamily="18" charset="0"/>
                <a:cs typeface="Poppins Light" pitchFamily="2" charset="77"/>
              </a:rPr>
              <a:t>Not only does our T&amp;C offering take the stresses and strains of constant team development off your hands, it also helps you keep up to date with a robust and compliant T&amp;C framework.</a:t>
            </a:r>
          </a:p>
        </p:txBody>
      </p:sp>
      <p:sp>
        <p:nvSpPr>
          <p:cNvPr id="7" name="Rounded Rectangle 6">
            <a:hlinkClick r:id="rId4"/>
            <a:extLst>
              <a:ext uri="{FF2B5EF4-FFF2-40B4-BE49-F238E27FC236}">
                <a16:creationId xmlns:a16="http://schemas.microsoft.com/office/drawing/2014/main" id="{F87ECAE8-BBC2-A639-3437-959247671C46}"/>
              </a:ext>
            </a:extLst>
          </p:cNvPr>
          <p:cNvSpPr/>
          <p:nvPr/>
        </p:nvSpPr>
        <p:spPr>
          <a:xfrm>
            <a:off x="9462499" y="1789426"/>
            <a:ext cx="1845224" cy="525968"/>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Raleway ExtraBold" pitchFamily="2" charset="77"/>
              </a:rPr>
              <a:t>Cost</a:t>
            </a:r>
          </a:p>
        </p:txBody>
      </p:sp>
      <p:sp>
        <p:nvSpPr>
          <p:cNvPr id="16" name="Rounded Rectangle 15">
            <a:hlinkClick r:id="rId4"/>
            <a:extLst>
              <a:ext uri="{FF2B5EF4-FFF2-40B4-BE49-F238E27FC236}">
                <a16:creationId xmlns:a16="http://schemas.microsoft.com/office/drawing/2014/main" id="{3DBFECCC-C6F8-5E56-2548-61D37E7708F0}"/>
              </a:ext>
            </a:extLst>
          </p:cNvPr>
          <p:cNvSpPr/>
          <p:nvPr/>
        </p:nvSpPr>
        <p:spPr>
          <a:xfrm>
            <a:off x="9462499" y="2487727"/>
            <a:ext cx="1845224" cy="1591113"/>
          </a:xfrm>
          <a:prstGeom prst="roundRect">
            <a:avLst>
              <a:gd name="adj" fmla="val 14279"/>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0000"/>
                </a:solidFill>
                <a:latin typeface="Raleway Light" pitchFamily="2" charset="77"/>
              </a:rPr>
              <a:t>XXXXXXX</a:t>
            </a:r>
          </a:p>
        </p:txBody>
      </p:sp>
      <p:sp>
        <p:nvSpPr>
          <p:cNvPr id="22" name="Rounded Rectangle 21">
            <a:extLst>
              <a:ext uri="{FF2B5EF4-FFF2-40B4-BE49-F238E27FC236}">
                <a16:creationId xmlns:a16="http://schemas.microsoft.com/office/drawing/2014/main" id="{6E222870-E7F5-684B-ED8E-8F618C9F41A4}"/>
              </a:ext>
            </a:extLst>
          </p:cNvPr>
          <p:cNvSpPr/>
          <p:nvPr/>
        </p:nvSpPr>
        <p:spPr>
          <a:xfrm>
            <a:off x="939114" y="4343548"/>
            <a:ext cx="2084502" cy="703940"/>
          </a:xfrm>
          <a:prstGeom prst="roundRect">
            <a:avLst>
              <a:gd name="adj" fmla="val 14727"/>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Raleway" pitchFamily="2" charset="77"/>
              </a:rPr>
              <a:t>Non-client facing </a:t>
            </a:r>
            <a:r>
              <a:rPr lang="en-US" sz="1400" err="1">
                <a:solidFill>
                  <a:schemeClr val="bg1"/>
                </a:solidFill>
                <a:latin typeface="Raleway" pitchFamily="2" charset="77"/>
              </a:rPr>
              <a:t>programmes</a:t>
            </a:r>
            <a:r>
              <a:rPr lang="en-US" sz="1400">
                <a:solidFill>
                  <a:schemeClr val="bg1"/>
                </a:solidFill>
                <a:latin typeface="Raleway" pitchFamily="2" charset="77"/>
              </a:rPr>
              <a:t> include:</a:t>
            </a:r>
          </a:p>
        </p:txBody>
      </p:sp>
      <p:sp>
        <p:nvSpPr>
          <p:cNvPr id="23" name="Rounded Rectangle 22">
            <a:extLst>
              <a:ext uri="{FF2B5EF4-FFF2-40B4-BE49-F238E27FC236}">
                <a16:creationId xmlns:a16="http://schemas.microsoft.com/office/drawing/2014/main" id="{FF2D9E13-DFBF-0D34-F2CD-D189C491EE18}"/>
              </a:ext>
            </a:extLst>
          </p:cNvPr>
          <p:cNvSpPr/>
          <p:nvPr/>
        </p:nvSpPr>
        <p:spPr>
          <a:xfrm>
            <a:off x="5492477" y="4343548"/>
            <a:ext cx="1639843" cy="70394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Monitor CPD</a:t>
            </a:r>
          </a:p>
        </p:txBody>
      </p:sp>
      <p:sp>
        <p:nvSpPr>
          <p:cNvPr id="24" name="Rounded Rectangle 23">
            <a:extLst>
              <a:ext uri="{FF2B5EF4-FFF2-40B4-BE49-F238E27FC236}">
                <a16:creationId xmlns:a16="http://schemas.microsoft.com/office/drawing/2014/main" id="{01719E24-4607-BE69-C939-3BD808031E24}"/>
              </a:ext>
            </a:extLst>
          </p:cNvPr>
          <p:cNvSpPr/>
          <p:nvPr/>
        </p:nvSpPr>
        <p:spPr>
          <a:xfrm>
            <a:off x="3323021" y="4343548"/>
            <a:ext cx="1870771" cy="70394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6558E"/>
                </a:solidFill>
                <a:latin typeface="Raleway" pitchFamily="2" charset="77"/>
              </a:rPr>
              <a:t>Monthly/quarterly</a:t>
            </a:r>
          </a:p>
          <a:p>
            <a:pPr algn="ctr"/>
            <a:r>
              <a:rPr lang="en-US" sz="1400" dirty="0">
                <a:solidFill>
                  <a:srgbClr val="36558E"/>
                </a:solidFill>
                <a:latin typeface="Raleway" pitchFamily="2" charset="77"/>
              </a:rPr>
              <a:t>1-2-1’s</a:t>
            </a:r>
          </a:p>
        </p:txBody>
      </p:sp>
      <p:sp>
        <p:nvSpPr>
          <p:cNvPr id="25" name="Rounded Rectangle 24">
            <a:extLst>
              <a:ext uri="{FF2B5EF4-FFF2-40B4-BE49-F238E27FC236}">
                <a16:creationId xmlns:a16="http://schemas.microsoft.com/office/drawing/2014/main" id="{662F6A19-0FE2-2A58-70DF-C44CA247E3B5}"/>
              </a:ext>
            </a:extLst>
          </p:cNvPr>
          <p:cNvSpPr/>
          <p:nvPr/>
        </p:nvSpPr>
        <p:spPr>
          <a:xfrm>
            <a:off x="7431005" y="4343548"/>
            <a:ext cx="3866717" cy="70394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Assess compliance &amp; product knowledge through system-based testing</a:t>
            </a:r>
            <a:endParaRPr lang="en-US" sz="1400" baseline="30000">
              <a:solidFill>
                <a:srgbClr val="755594"/>
              </a:solidFill>
              <a:latin typeface="Raleway" pitchFamily="2" charset="77"/>
            </a:endParaRPr>
          </a:p>
        </p:txBody>
      </p:sp>
      <p:sp>
        <p:nvSpPr>
          <p:cNvPr id="26" name="Rounded Rectangle 25">
            <a:extLst>
              <a:ext uri="{FF2B5EF4-FFF2-40B4-BE49-F238E27FC236}">
                <a16:creationId xmlns:a16="http://schemas.microsoft.com/office/drawing/2014/main" id="{277C8F29-E695-C921-245C-5163898F747A}"/>
              </a:ext>
            </a:extLst>
          </p:cNvPr>
          <p:cNvSpPr/>
          <p:nvPr/>
        </p:nvSpPr>
        <p:spPr>
          <a:xfrm>
            <a:off x="939114" y="5219822"/>
            <a:ext cx="1889430" cy="876177"/>
          </a:xfrm>
          <a:prstGeom prst="roundRect">
            <a:avLst>
              <a:gd name="adj" fmla="val 14727"/>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Raleway" pitchFamily="2" charset="77"/>
              </a:rPr>
              <a:t>In addition, all other </a:t>
            </a:r>
            <a:r>
              <a:rPr lang="en-US" sz="1400" err="1">
                <a:solidFill>
                  <a:schemeClr val="bg1"/>
                </a:solidFill>
                <a:latin typeface="Raleway" pitchFamily="2" charset="77"/>
              </a:rPr>
              <a:t>programmes</a:t>
            </a:r>
            <a:r>
              <a:rPr lang="en-US" sz="1400">
                <a:solidFill>
                  <a:schemeClr val="bg1"/>
                </a:solidFill>
                <a:latin typeface="Raleway" pitchFamily="2" charset="77"/>
              </a:rPr>
              <a:t> include:</a:t>
            </a:r>
          </a:p>
        </p:txBody>
      </p:sp>
      <p:sp>
        <p:nvSpPr>
          <p:cNvPr id="27" name="Rounded Rectangle 26">
            <a:extLst>
              <a:ext uri="{FF2B5EF4-FFF2-40B4-BE49-F238E27FC236}">
                <a16:creationId xmlns:a16="http://schemas.microsoft.com/office/drawing/2014/main" id="{02CDED3E-C0AE-4E1C-96B7-7960F4335CC7}"/>
              </a:ext>
            </a:extLst>
          </p:cNvPr>
          <p:cNvSpPr/>
          <p:nvPr/>
        </p:nvSpPr>
        <p:spPr>
          <a:xfrm>
            <a:off x="4777847" y="5219822"/>
            <a:ext cx="2468200" cy="876177"/>
          </a:xfrm>
          <a:prstGeom prst="roundRect">
            <a:avLst>
              <a:gd name="adj" fmla="val 14727"/>
            </a:avLst>
          </a:prstGeom>
          <a:no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Advice process and cash flow training validated by role play assessments </a:t>
            </a:r>
          </a:p>
        </p:txBody>
      </p:sp>
      <p:sp>
        <p:nvSpPr>
          <p:cNvPr id="28" name="Rounded Rectangle 27">
            <a:extLst>
              <a:ext uri="{FF2B5EF4-FFF2-40B4-BE49-F238E27FC236}">
                <a16:creationId xmlns:a16="http://schemas.microsoft.com/office/drawing/2014/main" id="{ACE75855-F747-66E3-0B43-37FAB37FCBCD}"/>
              </a:ext>
            </a:extLst>
          </p:cNvPr>
          <p:cNvSpPr/>
          <p:nvPr/>
        </p:nvSpPr>
        <p:spPr>
          <a:xfrm>
            <a:off x="3093362" y="5219822"/>
            <a:ext cx="1419667" cy="876177"/>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Initial Fit &amp; Proper assessment</a:t>
            </a:r>
          </a:p>
        </p:txBody>
      </p:sp>
      <p:sp>
        <p:nvSpPr>
          <p:cNvPr id="32" name="Rounded Rectangle 31">
            <a:extLst>
              <a:ext uri="{FF2B5EF4-FFF2-40B4-BE49-F238E27FC236}">
                <a16:creationId xmlns:a16="http://schemas.microsoft.com/office/drawing/2014/main" id="{FEE69E0A-E37E-3545-030C-958F227B29E4}"/>
              </a:ext>
            </a:extLst>
          </p:cNvPr>
          <p:cNvSpPr/>
          <p:nvPr/>
        </p:nvSpPr>
        <p:spPr>
          <a:xfrm>
            <a:off x="7510865" y="5219822"/>
            <a:ext cx="2053628" cy="876177"/>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Fit and Proper assessment and CAS status certification</a:t>
            </a:r>
            <a:endParaRPr lang="en-US" sz="1400" baseline="30000">
              <a:solidFill>
                <a:srgbClr val="009BDF"/>
              </a:solidFill>
              <a:latin typeface="Raleway" pitchFamily="2" charset="77"/>
            </a:endParaRPr>
          </a:p>
        </p:txBody>
      </p:sp>
      <p:sp>
        <p:nvSpPr>
          <p:cNvPr id="33" name="Rounded Rectangle 32">
            <a:extLst>
              <a:ext uri="{FF2B5EF4-FFF2-40B4-BE49-F238E27FC236}">
                <a16:creationId xmlns:a16="http://schemas.microsoft.com/office/drawing/2014/main" id="{0ECCC786-3D61-9675-00C8-D1D04B83B97F}"/>
              </a:ext>
            </a:extLst>
          </p:cNvPr>
          <p:cNvSpPr/>
          <p:nvPr/>
        </p:nvSpPr>
        <p:spPr>
          <a:xfrm>
            <a:off x="9829310" y="5219822"/>
            <a:ext cx="1468412" cy="876177"/>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Complete relevant FCA notifications</a:t>
            </a:r>
            <a:endParaRPr lang="en-US" sz="1400" baseline="30000">
              <a:solidFill>
                <a:srgbClr val="36558E"/>
              </a:solidFill>
              <a:latin typeface="Raleway" pitchFamily="2" charset="77"/>
            </a:endParaRPr>
          </a:p>
        </p:txBody>
      </p:sp>
      <p:sp>
        <p:nvSpPr>
          <p:cNvPr id="2" name="Rounded Rectangle 1">
            <a:extLst>
              <a:ext uri="{FF2B5EF4-FFF2-40B4-BE49-F238E27FC236}">
                <a16:creationId xmlns:a16="http://schemas.microsoft.com/office/drawing/2014/main" id="{99126BDA-30F8-BAD7-7DC9-2FA65E327F8A}"/>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3" name="Rounded Rectangle 2">
            <a:extLst>
              <a:ext uri="{FF2B5EF4-FFF2-40B4-BE49-F238E27FC236}">
                <a16:creationId xmlns:a16="http://schemas.microsoft.com/office/drawing/2014/main" id="{3CF419FF-8F6C-A87E-42F3-CDF1217ADA96}"/>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5" name="Rounded Rectangle 4">
            <a:extLst>
              <a:ext uri="{FF2B5EF4-FFF2-40B4-BE49-F238E27FC236}">
                <a16:creationId xmlns:a16="http://schemas.microsoft.com/office/drawing/2014/main" id="{93B2107A-0BBF-4578-CF6E-4114E5195945}"/>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290256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3C7710-336B-8D8C-9047-1A4A47523A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216989-7990-5EE7-2A15-4D623EEE205E}"/>
              </a:ext>
            </a:extLst>
          </p:cNvPr>
          <p:cNvSpPr txBox="1"/>
          <p:nvPr/>
        </p:nvSpPr>
        <p:spPr>
          <a:xfrm>
            <a:off x="939114" y="881614"/>
            <a:ext cx="645710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business consultancy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12886B53-6F57-2140-167B-4833ED68C99E}"/>
              </a:ext>
            </a:extLst>
          </p:cNvPr>
          <p:cNvSpPr txBox="1"/>
          <p:nvPr/>
        </p:nvSpPr>
        <p:spPr>
          <a:xfrm>
            <a:off x="939114" y="1709000"/>
            <a:ext cx="7266102" cy="2031325"/>
          </a:xfrm>
          <a:prstGeom prst="rect">
            <a:avLst/>
          </a:prstGeom>
          <a:noFill/>
        </p:spPr>
        <p:txBody>
          <a:bodyPr wrap="square" rtlCol="0">
            <a:spAutoFit/>
          </a:bodyPr>
          <a:lstStyle/>
          <a:p>
            <a:pPr algn="just" rtl="0" fontAlgn="base"/>
            <a:r>
              <a:rPr lang="en-GB" sz="1400" u="none" strike="noStrike">
                <a:solidFill>
                  <a:srgbClr val="000000"/>
                </a:solidFill>
                <a:effectLst/>
                <a:latin typeface="Poppins Light" pitchFamily="2" charset="77"/>
                <a:cs typeface="Poppins Light" pitchFamily="2" charset="77"/>
              </a:rPr>
              <a:t>Business consultancy can be taken up either on a standalone basis, or as a complimentary. Our consultants have a vast experience of running successful IFA firms and the current regulatory landscape. This gives our consultants the depth of experience needed to help transform a firm’s current operations and help get them on the right track to achieving their desired business goals. </a:t>
            </a:r>
            <a:r>
              <a:rPr lang="en-US" sz="1400">
                <a:solidFill>
                  <a:srgbClr val="000000"/>
                </a:solidFill>
                <a:effectLst/>
                <a:latin typeface="Poppins Light" pitchFamily="2" charset="77"/>
                <a:cs typeface="Poppins Light" pitchFamily="2" charset="77"/>
              </a:rPr>
              <a:t>​</a:t>
            </a:r>
          </a:p>
          <a:p>
            <a:pPr algn="just" rtl="0" fontAlgn="base"/>
            <a:endParaRPr lang="en-US" sz="1400">
              <a:solidFill>
                <a:srgbClr val="000000"/>
              </a:solidFill>
              <a:effectLst/>
              <a:latin typeface="Poppins Light" pitchFamily="2" charset="77"/>
              <a:cs typeface="Poppins Light" pitchFamily="2" charset="77"/>
            </a:endParaRPr>
          </a:p>
          <a:p>
            <a:pPr algn="just" rtl="0" fontAlgn="base"/>
            <a:r>
              <a:rPr lang="en-GB" sz="1400" u="none" strike="noStrike">
                <a:solidFill>
                  <a:srgbClr val="000000"/>
                </a:solidFill>
                <a:effectLst/>
                <a:latin typeface="Poppins Light" pitchFamily="2" charset="77"/>
                <a:cs typeface="Poppins Light" pitchFamily="2" charset="77"/>
              </a:rPr>
              <a:t>As with most businesses, their need for consultancy can take many forms! The beauty of having a diverse and experienced team means we can tailor the support to your business.</a:t>
            </a:r>
            <a:endParaRPr lang="en-GB" sz="1400">
              <a:solidFill>
                <a:srgbClr val="000000"/>
              </a:solidFill>
              <a:effectLst/>
              <a:latin typeface="Poppins Light" pitchFamily="2" charset="77"/>
              <a:cs typeface="Poppins Light" pitchFamily="2" charset="77"/>
            </a:endParaRPr>
          </a:p>
        </p:txBody>
      </p:sp>
      <p:sp>
        <p:nvSpPr>
          <p:cNvPr id="7" name="Rounded Rectangle 6">
            <a:hlinkClick r:id="rId4"/>
            <a:extLst>
              <a:ext uri="{FF2B5EF4-FFF2-40B4-BE49-F238E27FC236}">
                <a16:creationId xmlns:a16="http://schemas.microsoft.com/office/drawing/2014/main" id="{6D5D25AE-4FD6-9684-AC57-DE4E00B8E5B3}"/>
              </a:ext>
            </a:extLst>
          </p:cNvPr>
          <p:cNvSpPr/>
          <p:nvPr/>
        </p:nvSpPr>
        <p:spPr>
          <a:xfrm>
            <a:off x="8886814" y="2440116"/>
            <a:ext cx="2320802" cy="56909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FF0000"/>
                </a:solidFill>
                <a:latin typeface="Raleway Light" pitchFamily="2" charset="77"/>
              </a:rPr>
              <a:t>XXXXXXX</a:t>
            </a:r>
          </a:p>
        </p:txBody>
      </p:sp>
      <p:sp>
        <p:nvSpPr>
          <p:cNvPr id="13" name="Rounded Rectangle 12">
            <a:extLst>
              <a:ext uri="{FF2B5EF4-FFF2-40B4-BE49-F238E27FC236}">
                <a16:creationId xmlns:a16="http://schemas.microsoft.com/office/drawing/2014/main" id="{6CC30A01-AAB9-48E9-E72A-04C2C7F51D75}"/>
              </a:ext>
            </a:extLst>
          </p:cNvPr>
          <p:cNvSpPr/>
          <p:nvPr/>
        </p:nvSpPr>
        <p:spPr>
          <a:xfrm>
            <a:off x="939113" y="4559808"/>
            <a:ext cx="1584000" cy="1236097"/>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Initial chat about your  firms’ goals and aspirations</a:t>
            </a:r>
          </a:p>
        </p:txBody>
      </p:sp>
      <p:sp>
        <p:nvSpPr>
          <p:cNvPr id="14" name="Rounded Rectangle 13">
            <a:extLst>
              <a:ext uri="{FF2B5EF4-FFF2-40B4-BE49-F238E27FC236}">
                <a16:creationId xmlns:a16="http://schemas.microsoft.com/office/drawing/2014/main" id="{3EC89A96-B25A-B1EA-A01B-6031DFB61BAB}"/>
              </a:ext>
            </a:extLst>
          </p:cNvPr>
          <p:cNvSpPr/>
          <p:nvPr/>
        </p:nvSpPr>
        <p:spPr>
          <a:xfrm>
            <a:off x="4453105" y="4559808"/>
            <a:ext cx="1584000" cy="1236097"/>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Support and expertise in creating and implementing</a:t>
            </a:r>
          </a:p>
        </p:txBody>
      </p:sp>
      <p:sp>
        <p:nvSpPr>
          <p:cNvPr id="15" name="Rounded Rectangle 14">
            <a:extLst>
              <a:ext uri="{FF2B5EF4-FFF2-40B4-BE49-F238E27FC236}">
                <a16:creationId xmlns:a16="http://schemas.microsoft.com/office/drawing/2014/main" id="{4E2F92BC-B441-5EAD-CC0C-26E51B39DB7B}"/>
              </a:ext>
            </a:extLst>
          </p:cNvPr>
          <p:cNvSpPr/>
          <p:nvPr/>
        </p:nvSpPr>
        <p:spPr>
          <a:xfrm>
            <a:off x="2696109" y="4559808"/>
            <a:ext cx="1584000" cy="1236097"/>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Explanation of what and how we’ll help you achieve these</a:t>
            </a:r>
          </a:p>
        </p:txBody>
      </p:sp>
      <p:sp>
        <p:nvSpPr>
          <p:cNvPr id="16" name="Rounded Rectangle 15">
            <a:extLst>
              <a:ext uri="{FF2B5EF4-FFF2-40B4-BE49-F238E27FC236}">
                <a16:creationId xmlns:a16="http://schemas.microsoft.com/office/drawing/2014/main" id="{F0CE6CC4-3D4E-927E-6AFE-73A436C94B57}"/>
              </a:ext>
            </a:extLst>
          </p:cNvPr>
          <p:cNvSpPr/>
          <p:nvPr/>
        </p:nvSpPr>
        <p:spPr>
          <a:xfrm>
            <a:off x="6210101" y="4559808"/>
            <a:ext cx="1584000" cy="1236097"/>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Flexibility to have full, half and ad-hoc days</a:t>
            </a:r>
          </a:p>
        </p:txBody>
      </p:sp>
      <p:sp>
        <p:nvSpPr>
          <p:cNvPr id="17" name="Rounded Rectangle 16">
            <a:extLst>
              <a:ext uri="{FF2B5EF4-FFF2-40B4-BE49-F238E27FC236}">
                <a16:creationId xmlns:a16="http://schemas.microsoft.com/office/drawing/2014/main" id="{EDD6EC1C-B3C4-642C-3541-F2661F5A3AB1}"/>
              </a:ext>
            </a:extLst>
          </p:cNvPr>
          <p:cNvSpPr/>
          <p:nvPr/>
        </p:nvSpPr>
        <p:spPr>
          <a:xfrm>
            <a:off x="7967097" y="4559808"/>
            <a:ext cx="1584000" cy="1236097"/>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A relationship approach to </a:t>
            </a:r>
            <a:r>
              <a:rPr lang="en-US" sz="1400" err="1">
                <a:solidFill>
                  <a:srgbClr val="F45E54"/>
                </a:solidFill>
                <a:latin typeface="Raleway" pitchFamily="2" charset="77"/>
              </a:rPr>
              <a:t>maximise</a:t>
            </a:r>
            <a:r>
              <a:rPr lang="en-US" sz="1400">
                <a:solidFill>
                  <a:srgbClr val="F45E54"/>
                </a:solidFill>
                <a:latin typeface="Raleway" pitchFamily="2" charset="77"/>
              </a:rPr>
              <a:t> your benefit</a:t>
            </a:r>
          </a:p>
        </p:txBody>
      </p:sp>
      <p:sp>
        <p:nvSpPr>
          <p:cNvPr id="18" name="Rounded Rectangle 17">
            <a:extLst>
              <a:ext uri="{FF2B5EF4-FFF2-40B4-BE49-F238E27FC236}">
                <a16:creationId xmlns:a16="http://schemas.microsoft.com/office/drawing/2014/main" id="{58D13370-2CEB-6A09-4E9E-90C477FF9328}"/>
              </a:ext>
            </a:extLst>
          </p:cNvPr>
          <p:cNvSpPr/>
          <p:nvPr/>
        </p:nvSpPr>
        <p:spPr>
          <a:xfrm>
            <a:off x="9724093" y="4559808"/>
            <a:ext cx="1584000" cy="1236097"/>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Consultant can work without you sacrificing time yourself</a:t>
            </a:r>
          </a:p>
        </p:txBody>
      </p:sp>
      <p:sp>
        <p:nvSpPr>
          <p:cNvPr id="2" name="Rounded Rectangle 1">
            <a:hlinkClick r:id="rId4"/>
            <a:extLst>
              <a:ext uri="{FF2B5EF4-FFF2-40B4-BE49-F238E27FC236}">
                <a16:creationId xmlns:a16="http://schemas.microsoft.com/office/drawing/2014/main" id="{21F00843-1501-F719-0533-35E5F60C4592}"/>
              </a:ext>
            </a:extLst>
          </p:cNvPr>
          <p:cNvSpPr/>
          <p:nvPr/>
        </p:nvSpPr>
        <p:spPr>
          <a:xfrm>
            <a:off x="8886814" y="1709000"/>
            <a:ext cx="2320802" cy="56909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a:t>
            </a:r>
          </a:p>
        </p:txBody>
      </p:sp>
      <p:sp>
        <p:nvSpPr>
          <p:cNvPr id="3" name="Rounded Rectangle 2">
            <a:extLst>
              <a:ext uri="{FF2B5EF4-FFF2-40B4-BE49-F238E27FC236}">
                <a16:creationId xmlns:a16="http://schemas.microsoft.com/office/drawing/2014/main" id="{DCD828BF-1F4E-7FF9-F710-3F0D7449E380}"/>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5" name="Rounded Rectangle 4">
            <a:extLst>
              <a:ext uri="{FF2B5EF4-FFF2-40B4-BE49-F238E27FC236}">
                <a16:creationId xmlns:a16="http://schemas.microsoft.com/office/drawing/2014/main" id="{497ED06C-F7A6-225F-FF92-A824813A3624}"/>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15464C46-5642-9EE0-2B66-1452BABE68E3}"/>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105946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672A87-95A8-13EF-8B9A-E51847D701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B60622-8AEB-658E-4DCF-F748E65661FF}"/>
              </a:ext>
            </a:extLst>
          </p:cNvPr>
          <p:cNvSpPr txBox="1"/>
          <p:nvPr/>
        </p:nvSpPr>
        <p:spPr>
          <a:xfrm>
            <a:off x="939114" y="881614"/>
            <a:ext cx="645710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direct </a:t>
            </a:r>
            <a:r>
              <a:rPr lang="en-US" sz="3200" b="1" spc="-150" dirty="0" err="1">
                <a:solidFill>
                  <a:srgbClr val="774F96"/>
                </a:solidFill>
                <a:latin typeface="Raleway ExtraBold" pitchFamily="2" charset="77"/>
              </a:rPr>
              <a:t>authorisation</a:t>
            </a:r>
            <a:r>
              <a:rPr lang="en-US" sz="3200" b="1" spc="-150" dirty="0">
                <a:solidFill>
                  <a:srgbClr val="774F96"/>
                </a:solidFill>
                <a:latin typeface="Raleway ExtraBold" pitchFamily="2" charset="77"/>
              </a:rPr>
              <a:t>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2E3B718D-C98C-3953-E6A7-4818C5C3E451}"/>
              </a:ext>
            </a:extLst>
          </p:cNvPr>
          <p:cNvSpPr txBox="1"/>
          <p:nvPr/>
        </p:nvSpPr>
        <p:spPr>
          <a:xfrm>
            <a:off x="939114" y="1709000"/>
            <a:ext cx="7558710" cy="2462213"/>
          </a:xfrm>
          <a:prstGeom prst="rect">
            <a:avLst/>
          </a:prstGeom>
          <a:noFill/>
        </p:spPr>
        <p:txBody>
          <a:bodyPr wrap="square" rtlCol="0">
            <a:spAutoFit/>
          </a:bodyPr>
          <a:lstStyle/>
          <a:p>
            <a:r>
              <a:rPr lang="en-GB" sz="1400" u="none" strike="noStrike">
                <a:solidFill>
                  <a:srgbClr val="000000"/>
                </a:solidFill>
                <a:effectLst/>
                <a:latin typeface="Poppins Light" pitchFamily="2" charset="77"/>
                <a:cs typeface="Poppins Light" pitchFamily="2" charset="77"/>
              </a:rPr>
              <a:t>For firms choosing to go directly authorised, you’ll benefit from comprehensive support from an experienced and dedicated consultant who will guide you through the whole process from an initial consultation to provide her An easy-to-use project management system to upload documentation.</a:t>
            </a:r>
          </a:p>
          <a:p>
            <a:endParaRPr lang="en-GB" sz="1400">
              <a:solidFill>
                <a:srgbClr val="000000"/>
              </a:solidFill>
              <a:latin typeface="Poppins Light" pitchFamily="2" charset="77"/>
              <a:cs typeface="Poppins Light" pitchFamily="2" charset="77"/>
            </a:endParaRPr>
          </a:p>
          <a:p>
            <a:r>
              <a:rPr lang="en-GB" sz="1400" u="none" strike="noStrike">
                <a:solidFill>
                  <a:srgbClr val="000000"/>
                </a:solidFill>
                <a:effectLst/>
                <a:latin typeface="Poppins Light" pitchFamily="2" charset="77"/>
                <a:cs typeface="Poppins Light" pitchFamily="2" charset="77"/>
              </a:rPr>
              <a:t>We also have a range of complimentary services available to help you fully prepare for your application. We can also provide a full proposition package to ensure you have a clean and documented process around your ideal client types, service levels, charging &amp; appropriate solutions for your business plan. In addition, a lot of applicants benefit from Senior Management training to help support their individual application. </a:t>
            </a:r>
            <a:r>
              <a:rPr lang="en-GB" sz="1400">
                <a:solidFill>
                  <a:srgbClr val="000000"/>
                </a:solidFill>
                <a:effectLst/>
                <a:latin typeface="Poppins Light" pitchFamily="2" charset="77"/>
                <a:cs typeface="Poppins Light" pitchFamily="2" charset="77"/>
              </a:rPr>
              <a:t>​</a:t>
            </a:r>
            <a:endParaRPr lang="en-US" sz="1100">
              <a:latin typeface="Poppins Light" pitchFamily="2" charset="77"/>
              <a:cs typeface="Poppins Light" pitchFamily="2" charset="77"/>
            </a:endParaRPr>
          </a:p>
        </p:txBody>
      </p:sp>
      <p:sp>
        <p:nvSpPr>
          <p:cNvPr id="8" name="Rounded Rectangle 7">
            <a:extLst>
              <a:ext uri="{FF2B5EF4-FFF2-40B4-BE49-F238E27FC236}">
                <a16:creationId xmlns:a16="http://schemas.microsoft.com/office/drawing/2014/main" id="{702FF580-1FC8-FB76-CF2F-97290A08A1EB}"/>
              </a:ext>
            </a:extLst>
          </p:cNvPr>
          <p:cNvSpPr/>
          <p:nvPr/>
        </p:nvSpPr>
        <p:spPr>
          <a:xfrm>
            <a:off x="10646875" y="237663"/>
            <a:ext cx="1301694" cy="332385"/>
          </a:xfrm>
          <a:prstGeom prst="roundRect">
            <a:avLst>
              <a:gd name="adj" fmla="val 50000"/>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74F96"/>
                </a:solidFill>
                <a:latin typeface="Intro Light" panose="02000000000000000000" pitchFamily="2" charset="77"/>
              </a:rPr>
              <a:t>Our</a:t>
            </a:r>
            <a:r>
              <a:rPr lang="en-US" sz="1400" b="1" spc="-70">
                <a:solidFill>
                  <a:srgbClr val="774F96"/>
                </a:solidFill>
                <a:latin typeface="Intro Bold" panose="02000000000000000000" pitchFamily="2" charset="77"/>
              </a:rPr>
              <a:t> proposal</a:t>
            </a:r>
          </a:p>
        </p:txBody>
      </p:sp>
      <p:sp>
        <p:nvSpPr>
          <p:cNvPr id="9" name="Rounded Rectangle 8">
            <a:extLst>
              <a:ext uri="{FF2B5EF4-FFF2-40B4-BE49-F238E27FC236}">
                <a16:creationId xmlns:a16="http://schemas.microsoft.com/office/drawing/2014/main" id="{B709BF3D-1E0D-7888-912C-B72F3EBB5695}"/>
              </a:ext>
            </a:extLst>
          </p:cNvPr>
          <p:cNvSpPr/>
          <p:nvPr/>
        </p:nvSpPr>
        <p:spPr>
          <a:xfrm>
            <a:off x="9116838" y="237663"/>
            <a:ext cx="1380381" cy="332385"/>
          </a:xfrm>
          <a:prstGeom prst="roundRect">
            <a:avLst>
              <a:gd name="adj" fmla="val 50000"/>
            </a:avLst>
          </a:prstGeom>
          <a:solidFill>
            <a:srgbClr val="774F96"/>
          </a:solid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spc="-70">
                <a:solidFill>
                  <a:schemeClr val="bg1"/>
                </a:solidFill>
                <a:latin typeface="Intro Light"/>
              </a:rPr>
              <a:t>Our</a:t>
            </a:r>
            <a:r>
              <a:rPr lang="en-US" sz="1400" b="1" spc="-70">
                <a:solidFill>
                  <a:schemeClr val="bg1"/>
                </a:solidFill>
                <a:latin typeface="Intro Bold"/>
              </a:rPr>
              <a:t> solution</a:t>
            </a:r>
            <a:endParaRPr lang="en-US" sz="1400" b="1" spc="-70">
              <a:solidFill>
                <a:schemeClr val="bg1"/>
              </a:solidFill>
              <a:latin typeface="Intro Bold" panose="02000000000000000000" pitchFamily="2" charset="77"/>
            </a:endParaRPr>
          </a:p>
        </p:txBody>
      </p:sp>
      <p:sp>
        <p:nvSpPr>
          <p:cNvPr id="10" name="Rounded Rectangle 9">
            <a:extLst>
              <a:ext uri="{FF2B5EF4-FFF2-40B4-BE49-F238E27FC236}">
                <a16:creationId xmlns:a16="http://schemas.microsoft.com/office/drawing/2014/main" id="{E185F396-B0D0-6764-FD99-3C20E3E2AA54}"/>
              </a:ext>
            </a:extLst>
          </p:cNvPr>
          <p:cNvSpPr/>
          <p:nvPr/>
        </p:nvSpPr>
        <p:spPr>
          <a:xfrm>
            <a:off x="7510293" y="237664"/>
            <a:ext cx="1456889" cy="332385"/>
          </a:xfrm>
          <a:prstGeom prst="roundRect">
            <a:avLst>
              <a:gd name="adj" fmla="val 50000"/>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a:solidFill>
                  <a:srgbClr val="774F96"/>
                </a:solidFill>
                <a:latin typeface="Intro Light" panose="02000000000000000000" pitchFamily="2" charset="77"/>
              </a:rPr>
              <a:t>Your</a:t>
            </a:r>
            <a:r>
              <a:rPr lang="en-US" sz="1400" b="1" spc="-70">
                <a:solidFill>
                  <a:srgbClr val="774F96"/>
                </a:solidFill>
                <a:latin typeface="Intro Bold" panose="02000000000000000000" pitchFamily="2" charset="77"/>
              </a:rPr>
              <a:t> challenge</a:t>
            </a:r>
          </a:p>
        </p:txBody>
      </p:sp>
      <p:sp>
        <p:nvSpPr>
          <p:cNvPr id="7" name="Rounded Rectangle 6">
            <a:extLst>
              <a:ext uri="{FF2B5EF4-FFF2-40B4-BE49-F238E27FC236}">
                <a16:creationId xmlns:a16="http://schemas.microsoft.com/office/drawing/2014/main" id="{892DFEC9-5402-586E-69BF-7DEB7EDCB158}"/>
              </a:ext>
            </a:extLst>
          </p:cNvPr>
          <p:cNvSpPr/>
          <p:nvPr/>
        </p:nvSpPr>
        <p:spPr>
          <a:xfrm>
            <a:off x="939114" y="4483907"/>
            <a:ext cx="1851588" cy="1311999"/>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A full suite of templates to complete the supporting documentation</a:t>
            </a:r>
          </a:p>
        </p:txBody>
      </p:sp>
      <p:sp>
        <p:nvSpPr>
          <p:cNvPr id="12" name="Rounded Rectangle 11">
            <a:extLst>
              <a:ext uri="{FF2B5EF4-FFF2-40B4-BE49-F238E27FC236}">
                <a16:creationId xmlns:a16="http://schemas.microsoft.com/office/drawing/2014/main" id="{F905636A-1757-CC75-1B40-9075B423CEB9}"/>
              </a:ext>
            </a:extLst>
          </p:cNvPr>
          <p:cNvSpPr/>
          <p:nvPr/>
        </p:nvSpPr>
        <p:spPr>
          <a:xfrm>
            <a:off x="5170206" y="4483907"/>
            <a:ext cx="1851588" cy="1311999"/>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Help completing the supporting documentation</a:t>
            </a:r>
          </a:p>
        </p:txBody>
      </p:sp>
      <p:sp>
        <p:nvSpPr>
          <p:cNvPr id="13" name="Rounded Rectangle 12">
            <a:extLst>
              <a:ext uri="{FF2B5EF4-FFF2-40B4-BE49-F238E27FC236}">
                <a16:creationId xmlns:a16="http://schemas.microsoft.com/office/drawing/2014/main" id="{01B51584-CB89-152D-DD36-F2BE5922522A}"/>
              </a:ext>
            </a:extLst>
          </p:cNvPr>
          <p:cNvSpPr/>
          <p:nvPr/>
        </p:nvSpPr>
        <p:spPr>
          <a:xfrm>
            <a:off x="3054660" y="4483907"/>
            <a:ext cx="1851588" cy="1311999"/>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Review and advice on documentation before submission</a:t>
            </a:r>
          </a:p>
        </p:txBody>
      </p:sp>
      <p:sp>
        <p:nvSpPr>
          <p:cNvPr id="14" name="Rounded Rectangle 13">
            <a:extLst>
              <a:ext uri="{FF2B5EF4-FFF2-40B4-BE49-F238E27FC236}">
                <a16:creationId xmlns:a16="http://schemas.microsoft.com/office/drawing/2014/main" id="{F572D480-57D2-FAAD-0127-D1078482D9C7}"/>
              </a:ext>
            </a:extLst>
          </p:cNvPr>
          <p:cNvSpPr/>
          <p:nvPr/>
        </p:nvSpPr>
        <p:spPr>
          <a:xfrm>
            <a:off x="7265250" y="4483907"/>
            <a:ext cx="1851588" cy="1311999"/>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Completion of FCA forms and applications</a:t>
            </a:r>
          </a:p>
        </p:txBody>
      </p:sp>
      <p:sp>
        <p:nvSpPr>
          <p:cNvPr id="15" name="Rounded Rectangle 14">
            <a:extLst>
              <a:ext uri="{FF2B5EF4-FFF2-40B4-BE49-F238E27FC236}">
                <a16:creationId xmlns:a16="http://schemas.microsoft.com/office/drawing/2014/main" id="{0D9C768E-7A71-F080-79F4-92485B17BF74}"/>
              </a:ext>
            </a:extLst>
          </p:cNvPr>
          <p:cNvSpPr/>
          <p:nvPr/>
        </p:nvSpPr>
        <p:spPr>
          <a:xfrm>
            <a:off x="9380796" y="4483907"/>
            <a:ext cx="1851588" cy="1311999"/>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Interview prep and guidance</a:t>
            </a:r>
          </a:p>
        </p:txBody>
      </p:sp>
      <p:sp>
        <p:nvSpPr>
          <p:cNvPr id="3" name="Rounded Rectangle 2">
            <a:hlinkClick r:id="rId4"/>
            <a:extLst>
              <a:ext uri="{FF2B5EF4-FFF2-40B4-BE49-F238E27FC236}">
                <a16:creationId xmlns:a16="http://schemas.microsoft.com/office/drawing/2014/main" id="{75917BA2-D8E5-D0CA-B59B-0B7FB60CA4EF}"/>
              </a:ext>
            </a:extLst>
          </p:cNvPr>
          <p:cNvSpPr/>
          <p:nvPr/>
        </p:nvSpPr>
        <p:spPr>
          <a:xfrm>
            <a:off x="8886814" y="2440116"/>
            <a:ext cx="2320802" cy="56909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Raleway Light" pitchFamily="2" charset="77"/>
              </a:rPr>
              <a:t>£1,500 + VAT payable upfront</a:t>
            </a:r>
          </a:p>
        </p:txBody>
      </p:sp>
      <p:sp>
        <p:nvSpPr>
          <p:cNvPr id="5" name="Rounded Rectangle 4">
            <a:hlinkClick r:id="rId4"/>
            <a:extLst>
              <a:ext uri="{FF2B5EF4-FFF2-40B4-BE49-F238E27FC236}">
                <a16:creationId xmlns:a16="http://schemas.microsoft.com/office/drawing/2014/main" id="{3626D2A4-20A5-2E5A-79E5-E75992C67D0A}"/>
              </a:ext>
            </a:extLst>
          </p:cNvPr>
          <p:cNvSpPr/>
          <p:nvPr/>
        </p:nvSpPr>
        <p:spPr>
          <a:xfrm>
            <a:off x="8886814" y="1709000"/>
            <a:ext cx="2320802" cy="56909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a:t>
            </a:r>
          </a:p>
        </p:txBody>
      </p:sp>
    </p:spTree>
    <p:extLst>
      <p:ext uri="{BB962C8B-B14F-4D97-AF65-F5344CB8AC3E}">
        <p14:creationId xmlns:p14="http://schemas.microsoft.com/office/powerpoint/2010/main" val="334466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4D99579-B00C-DF69-16C2-9ABEEF1685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A7C062-1E78-F189-075A-9603655F0D1B}"/>
              </a:ext>
            </a:extLst>
          </p:cNvPr>
          <p:cNvSpPr txBox="1"/>
          <p:nvPr/>
        </p:nvSpPr>
        <p:spPr>
          <a:xfrm>
            <a:off x="939114" y="881614"/>
            <a:ext cx="657117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proposition</a:t>
            </a:r>
            <a:r>
              <a:rPr lang="en-US" sz="3200" spc="-150" dirty="0">
                <a:solidFill>
                  <a:srgbClr val="774F96"/>
                </a:solidFill>
                <a:latin typeface="Raleway Light" pitchFamily="2" charset="77"/>
              </a:rPr>
              <a:t> service.</a:t>
            </a:r>
          </a:p>
        </p:txBody>
      </p:sp>
      <p:sp>
        <p:nvSpPr>
          <p:cNvPr id="6" name="TextBox 5">
            <a:extLst>
              <a:ext uri="{FF2B5EF4-FFF2-40B4-BE49-F238E27FC236}">
                <a16:creationId xmlns:a16="http://schemas.microsoft.com/office/drawing/2014/main" id="{33D52847-0FCE-34B8-BD88-1877A9C86971}"/>
              </a:ext>
            </a:extLst>
          </p:cNvPr>
          <p:cNvSpPr txBox="1"/>
          <p:nvPr/>
        </p:nvSpPr>
        <p:spPr>
          <a:xfrm>
            <a:off x="939113" y="1709000"/>
            <a:ext cx="7988691" cy="2462213"/>
          </a:xfrm>
          <a:prstGeom prst="rect">
            <a:avLst/>
          </a:prstGeom>
          <a:noFill/>
        </p:spPr>
        <p:txBody>
          <a:bodyPr wrap="square" lIns="91440" tIns="45720" rIns="91440" bIns="45720" rtlCol="0" anchor="t">
            <a:spAutoFit/>
          </a:bodyPr>
          <a:lstStyle/>
          <a:p>
            <a:pPr marL="0" indent="0" algn="l" rtl="0" fontAlgn="base">
              <a:buNone/>
            </a:pPr>
            <a:r>
              <a:rPr lang="en-GB" sz="1400" dirty="0">
                <a:solidFill>
                  <a:srgbClr val="000000"/>
                </a:solidFill>
                <a:effectLst/>
                <a:highlight>
                  <a:srgbClr val="FFFFFF"/>
                </a:highlight>
                <a:latin typeface="Poppins Light" pitchFamily="2" charset="77"/>
                <a:cs typeface="Poppins Light" pitchFamily="2" charset="77"/>
              </a:rPr>
              <a:t>Your firm’s centralised proposition is core to everything you do.  Our specialist team will help consult with you </a:t>
            </a:r>
            <a:r>
              <a:rPr lang="en-GB" sz="1400" dirty="0">
                <a:solidFill>
                  <a:srgbClr val="000000"/>
                </a:solidFill>
                <a:highlight>
                  <a:srgbClr val="FFFFFF"/>
                </a:highlight>
                <a:latin typeface="Poppins Light" pitchFamily="2" charset="77"/>
                <a:cs typeface="Poppins Light" pitchFamily="2" charset="77"/>
              </a:rPr>
              <a:t>to</a:t>
            </a:r>
            <a:r>
              <a:rPr lang="en-GB" sz="1400" dirty="0">
                <a:solidFill>
                  <a:srgbClr val="000000"/>
                </a:solidFill>
                <a:effectLst/>
                <a:highlight>
                  <a:srgbClr val="FFFFFF"/>
                </a:highlight>
                <a:latin typeface="Poppins Light" pitchFamily="2" charset="77"/>
                <a:cs typeface="Poppins Light" pitchFamily="2" charset="77"/>
              </a:rPr>
              <a:t> design, research and compliantly document your firms PROD, platform </a:t>
            </a:r>
            <a:r>
              <a:rPr lang="en-GB" sz="1400" dirty="0">
                <a:solidFill>
                  <a:srgbClr val="000000"/>
                </a:solidFill>
                <a:highlight>
                  <a:srgbClr val="FFFFFF"/>
                </a:highlight>
                <a:latin typeface="Poppins Light" pitchFamily="2" charset="77"/>
                <a:cs typeface="Poppins Light" pitchFamily="2" charset="77"/>
              </a:rPr>
              <a:t>d</a:t>
            </a:r>
            <a:r>
              <a:rPr lang="en-GB" sz="1400" dirty="0">
                <a:solidFill>
                  <a:srgbClr val="000000"/>
                </a:solidFill>
                <a:effectLst/>
                <a:highlight>
                  <a:srgbClr val="FFFFFF"/>
                </a:highlight>
                <a:latin typeface="Poppins Light" pitchFamily="2" charset="77"/>
                <a:cs typeface="Poppins Light" pitchFamily="2" charset="77"/>
              </a:rPr>
              <a:t>ue </a:t>
            </a:r>
            <a:r>
              <a:rPr lang="en-GB" sz="1400" dirty="0">
                <a:solidFill>
                  <a:srgbClr val="000000"/>
                </a:solidFill>
                <a:highlight>
                  <a:srgbClr val="FFFFFF"/>
                </a:highlight>
                <a:latin typeface="Poppins Light" pitchFamily="2" charset="77"/>
                <a:cs typeface="Poppins Light" pitchFamily="2" charset="77"/>
              </a:rPr>
              <a:t>d</a:t>
            </a:r>
            <a:r>
              <a:rPr lang="en-GB" sz="1400" dirty="0">
                <a:solidFill>
                  <a:srgbClr val="000000"/>
                </a:solidFill>
                <a:effectLst/>
                <a:highlight>
                  <a:srgbClr val="FFFFFF"/>
                </a:highlight>
                <a:latin typeface="Poppins Light" pitchFamily="2" charset="77"/>
                <a:cs typeface="Poppins Light" pitchFamily="2" charset="77"/>
              </a:rPr>
              <a:t>iligence, centralised </a:t>
            </a:r>
            <a:r>
              <a:rPr lang="en-GB" sz="1400" dirty="0">
                <a:solidFill>
                  <a:srgbClr val="000000"/>
                </a:solidFill>
                <a:highlight>
                  <a:srgbClr val="FFFFFF"/>
                </a:highlight>
                <a:latin typeface="Poppins Light" pitchFamily="2" charset="77"/>
                <a:cs typeface="Poppins Light" pitchFamily="2" charset="77"/>
              </a:rPr>
              <a:t>i</a:t>
            </a:r>
            <a:r>
              <a:rPr lang="en-GB" sz="1400" dirty="0">
                <a:solidFill>
                  <a:srgbClr val="000000"/>
                </a:solidFill>
                <a:effectLst/>
                <a:highlight>
                  <a:srgbClr val="FFFFFF"/>
                </a:highlight>
                <a:latin typeface="Poppins Light" pitchFamily="2" charset="77"/>
                <a:cs typeface="Poppins Light" pitchFamily="2" charset="77"/>
              </a:rPr>
              <a:t>nvestment and retirement </a:t>
            </a:r>
            <a:r>
              <a:rPr lang="en-GB" sz="1400" dirty="0">
                <a:solidFill>
                  <a:srgbClr val="000000"/>
                </a:solidFill>
                <a:highlight>
                  <a:srgbClr val="FFFFFF"/>
                </a:highlight>
                <a:latin typeface="Poppins Light" pitchFamily="2" charset="77"/>
                <a:cs typeface="Poppins Light" pitchFamily="2" charset="77"/>
              </a:rPr>
              <a:t>p</a:t>
            </a:r>
            <a:r>
              <a:rPr lang="en-GB" sz="1400" dirty="0">
                <a:solidFill>
                  <a:srgbClr val="000000"/>
                </a:solidFill>
                <a:effectLst/>
                <a:highlight>
                  <a:srgbClr val="FFFFFF"/>
                </a:highlight>
                <a:latin typeface="Poppins Light" pitchFamily="2" charset="77"/>
                <a:cs typeface="Poppins Light" pitchFamily="2" charset="77"/>
              </a:rPr>
              <a:t>ropositions.  </a:t>
            </a:r>
          </a:p>
          <a:p>
            <a:pPr marL="0" indent="0" algn="l" rtl="0" fontAlgn="base">
              <a:buNone/>
            </a:pPr>
            <a:endParaRPr lang="en-GB" sz="1400" dirty="0">
              <a:solidFill>
                <a:srgbClr val="000000"/>
              </a:solidFill>
              <a:highlight>
                <a:srgbClr val="FFFFFF"/>
              </a:highlight>
              <a:latin typeface="Poppins Light" pitchFamily="2" charset="77"/>
              <a:cs typeface="Poppins Light" pitchFamily="2" charset="77"/>
            </a:endParaRPr>
          </a:p>
          <a:p>
            <a:pPr marL="0" indent="0" algn="l" rtl="0" fontAlgn="base">
              <a:buNone/>
            </a:pPr>
            <a:r>
              <a:rPr lang="en-GB" sz="1400" dirty="0">
                <a:solidFill>
                  <a:srgbClr val="000000"/>
                </a:solidFill>
                <a:effectLst/>
                <a:highlight>
                  <a:srgbClr val="FFFFFF"/>
                </a:highlight>
                <a:latin typeface="Poppins Light" pitchFamily="2" charset="77"/>
                <a:cs typeface="Poppins Light" pitchFamily="2" charset="77"/>
              </a:rPr>
              <a:t>Creating your PROD client segmentation is a consultancy led service which will help you document your ideal client types, products offered and an appropriate complimentary charging structure.  Your PDD, CIP &amp; CRP services are research led and will help you identify the right solutions for your client types and your preferred styles of investment.  </a:t>
            </a:r>
          </a:p>
          <a:p>
            <a:pPr marL="0" indent="0" algn="l" rtl="0" fontAlgn="base">
              <a:buNone/>
            </a:pPr>
            <a:endParaRPr lang="en-GB" sz="1400" dirty="0">
              <a:solidFill>
                <a:srgbClr val="000000"/>
              </a:solidFill>
              <a:highlight>
                <a:srgbClr val="FFFFFF"/>
              </a:highlight>
              <a:latin typeface="Poppins Light" pitchFamily="2" charset="77"/>
              <a:cs typeface="Poppins Light" pitchFamily="2" charset="77"/>
            </a:endParaRPr>
          </a:p>
          <a:p>
            <a:pPr fontAlgn="base"/>
            <a:r>
              <a:rPr lang="en-GB" sz="1400" dirty="0">
                <a:solidFill>
                  <a:srgbClr val="000000"/>
                </a:solidFill>
                <a:effectLst/>
                <a:highlight>
                  <a:srgbClr val="FFFFFF"/>
                </a:highlight>
                <a:latin typeface="Poppins Light" pitchFamily="2" charset="77"/>
                <a:cs typeface="Poppins Light" pitchFamily="2" charset="77"/>
              </a:rPr>
              <a:t>We’d recommend completing all 4 elements together, </a:t>
            </a:r>
            <a:r>
              <a:rPr lang="en-GB" sz="1400" dirty="0">
                <a:solidFill>
                  <a:srgbClr val="000000"/>
                </a:solidFill>
                <a:highlight>
                  <a:srgbClr val="FFFFFF"/>
                </a:highlight>
                <a:latin typeface="Poppins Light" pitchFamily="2" charset="77"/>
                <a:cs typeface="Poppins Light" pitchFamily="2" charset="77"/>
              </a:rPr>
              <a:t>although</a:t>
            </a:r>
            <a:r>
              <a:rPr lang="en-GB" sz="1400" dirty="0">
                <a:solidFill>
                  <a:srgbClr val="000000"/>
                </a:solidFill>
                <a:effectLst/>
                <a:highlight>
                  <a:srgbClr val="FFFFFF"/>
                </a:highlight>
                <a:latin typeface="Poppins Light" pitchFamily="2" charset="77"/>
                <a:cs typeface="Poppins Light" pitchFamily="2" charset="77"/>
              </a:rPr>
              <a:t> you </a:t>
            </a:r>
            <a:r>
              <a:rPr lang="en-GB" sz="1400" dirty="0">
                <a:solidFill>
                  <a:srgbClr val="000000"/>
                </a:solidFill>
                <a:highlight>
                  <a:srgbClr val="FFFFFF"/>
                </a:highlight>
                <a:latin typeface="Poppins Light" pitchFamily="2" charset="77"/>
                <a:cs typeface="Poppins Light" pitchFamily="2" charset="77"/>
              </a:rPr>
              <a:t>do </a:t>
            </a:r>
            <a:r>
              <a:rPr lang="en-GB" sz="1400" dirty="0">
                <a:solidFill>
                  <a:srgbClr val="000000"/>
                </a:solidFill>
                <a:effectLst/>
                <a:highlight>
                  <a:srgbClr val="FFFFFF"/>
                </a:highlight>
                <a:latin typeface="Poppins Light" pitchFamily="2" charset="77"/>
                <a:cs typeface="Poppins Light" pitchFamily="2" charset="77"/>
              </a:rPr>
              <a:t>have the option to mix and match to suit your requirements.</a:t>
            </a:r>
          </a:p>
        </p:txBody>
      </p:sp>
      <p:sp>
        <p:nvSpPr>
          <p:cNvPr id="15" name="Rounded Rectangle 14">
            <a:hlinkClick r:id="rId4"/>
            <a:extLst>
              <a:ext uri="{FF2B5EF4-FFF2-40B4-BE49-F238E27FC236}">
                <a16:creationId xmlns:a16="http://schemas.microsoft.com/office/drawing/2014/main" id="{100668E9-F24C-E3DD-16C6-27E04564F927}"/>
              </a:ext>
            </a:extLst>
          </p:cNvPr>
          <p:cNvSpPr/>
          <p:nvPr/>
        </p:nvSpPr>
        <p:spPr>
          <a:xfrm>
            <a:off x="9113223" y="2369815"/>
            <a:ext cx="2180884" cy="398204"/>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Raleway ExtraBold" pitchFamily="2" charset="77"/>
              </a:rPr>
              <a:t>Cost</a:t>
            </a:r>
          </a:p>
        </p:txBody>
      </p:sp>
      <p:sp>
        <p:nvSpPr>
          <p:cNvPr id="16" name="Rounded Rectangle 15">
            <a:hlinkClick r:id="rId4"/>
            <a:extLst>
              <a:ext uri="{FF2B5EF4-FFF2-40B4-BE49-F238E27FC236}">
                <a16:creationId xmlns:a16="http://schemas.microsoft.com/office/drawing/2014/main" id="{73FC573F-D74C-41EE-3AF1-2B7315B5131E}"/>
              </a:ext>
            </a:extLst>
          </p:cNvPr>
          <p:cNvSpPr/>
          <p:nvPr/>
        </p:nvSpPr>
        <p:spPr>
          <a:xfrm>
            <a:off x="9113223" y="2900632"/>
            <a:ext cx="2180884" cy="819088"/>
          </a:xfrm>
          <a:prstGeom prst="roundRect">
            <a:avLst>
              <a:gd name="adj" fmla="val 17862"/>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latin typeface="Raleway Light" pitchFamily="2" charset="77"/>
              </a:rPr>
              <a:t>XXXXXXX</a:t>
            </a:r>
          </a:p>
        </p:txBody>
      </p:sp>
      <p:sp>
        <p:nvSpPr>
          <p:cNvPr id="19" name="TextBox 18">
            <a:extLst>
              <a:ext uri="{FF2B5EF4-FFF2-40B4-BE49-F238E27FC236}">
                <a16:creationId xmlns:a16="http://schemas.microsoft.com/office/drawing/2014/main" id="{58842D3F-2172-1A9B-7B7E-0BC8381C1F3E}"/>
              </a:ext>
            </a:extLst>
          </p:cNvPr>
          <p:cNvSpPr txBox="1"/>
          <p:nvPr/>
        </p:nvSpPr>
        <p:spPr>
          <a:xfrm>
            <a:off x="947160" y="6112924"/>
            <a:ext cx="6772461" cy="430887"/>
          </a:xfrm>
          <a:prstGeom prst="rect">
            <a:avLst/>
          </a:prstGeom>
          <a:noFill/>
        </p:spPr>
        <p:txBody>
          <a:bodyPr wrap="square">
            <a:spAutoFit/>
          </a:bodyPr>
          <a:lstStyle/>
          <a:p>
            <a:r>
              <a:rPr lang="en-GB" sz="1100" dirty="0">
                <a:effectLst/>
                <a:latin typeface="Poppins Light" pitchFamily="2" charset="77"/>
                <a:cs typeface="Poppins Light" pitchFamily="2" charset="77"/>
              </a:rPr>
              <a:t>Ad-hoc research projects are also available to justify the use of more specialist investment providers such as EIS / VCT providers at £160 + VAT p/h.</a:t>
            </a:r>
          </a:p>
        </p:txBody>
      </p:sp>
      <p:sp>
        <p:nvSpPr>
          <p:cNvPr id="12" name="Rounded Rectangle 11">
            <a:extLst>
              <a:ext uri="{FF2B5EF4-FFF2-40B4-BE49-F238E27FC236}">
                <a16:creationId xmlns:a16="http://schemas.microsoft.com/office/drawing/2014/main" id="{20C0C659-C6B2-425E-2A85-B0377C074D9F}"/>
              </a:ext>
            </a:extLst>
          </p:cNvPr>
          <p:cNvSpPr/>
          <p:nvPr/>
        </p:nvSpPr>
        <p:spPr>
          <a:xfrm>
            <a:off x="939114" y="4429241"/>
            <a:ext cx="1522734" cy="1311999"/>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45E54"/>
                </a:solidFill>
                <a:latin typeface="Raleway" pitchFamily="2" charset="77"/>
              </a:rPr>
              <a:t>Meet with your technical specialist for your PROD consultation</a:t>
            </a:r>
          </a:p>
        </p:txBody>
      </p:sp>
      <p:sp>
        <p:nvSpPr>
          <p:cNvPr id="13" name="Rounded Rectangle 12">
            <a:extLst>
              <a:ext uri="{FF2B5EF4-FFF2-40B4-BE49-F238E27FC236}">
                <a16:creationId xmlns:a16="http://schemas.microsoft.com/office/drawing/2014/main" id="{4924FBB4-DF93-3A8D-9E1D-0C280BA411CE}"/>
              </a:ext>
            </a:extLst>
          </p:cNvPr>
          <p:cNvSpPr/>
          <p:nvPr/>
        </p:nvSpPr>
        <p:spPr>
          <a:xfrm>
            <a:off x="4841352" y="4429241"/>
            <a:ext cx="1705752" cy="1311999"/>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Share your input on existing providers and strategies used</a:t>
            </a:r>
          </a:p>
        </p:txBody>
      </p:sp>
      <p:sp>
        <p:nvSpPr>
          <p:cNvPr id="14" name="Rounded Rectangle 13">
            <a:extLst>
              <a:ext uri="{FF2B5EF4-FFF2-40B4-BE49-F238E27FC236}">
                <a16:creationId xmlns:a16="http://schemas.microsoft.com/office/drawing/2014/main" id="{6E91D770-9261-2AF3-724E-EF451D825DF7}"/>
              </a:ext>
            </a:extLst>
          </p:cNvPr>
          <p:cNvSpPr/>
          <p:nvPr/>
        </p:nvSpPr>
        <p:spPr>
          <a:xfrm>
            <a:off x="2725806" y="4429241"/>
            <a:ext cx="1851588" cy="1311999"/>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Complete solution preference questionnaires to help piece together research</a:t>
            </a:r>
          </a:p>
        </p:txBody>
      </p:sp>
      <p:sp>
        <p:nvSpPr>
          <p:cNvPr id="18" name="Rounded Rectangle 17">
            <a:extLst>
              <a:ext uri="{FF2B5EF4-FFF2-40B4-BE49-F238E27FC236}">
                <a16:creationId xmlns:a16="http://schemas.microsoft.com/office/drawing/2014/main" id="{CA16EE0B-B8E2-B04C-C5E6-37608ECB2E2C}"/>
              </a:ext>
            </a:extLst>
          </p:cNvPr>
          <p:cNvSpPr/>
          <p:nvPr/>
        </p:nvSpPr>
        <p:spPr>
          <a:xfrm>
            <a:off x="6812259" y="4429241"/>
            <a:ext cx="1851588" cy="1311999"/>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First drafts are produced prior to completion for one full round of amends</a:t>
            </a:r>
          </a:p>
        </p:txBody>
      </p:sp>
      <p:sp>
        <p:nvSpPr>
          <p:cNvPr id="33" name="Rounded Rectangle 32">
            <a:extLst>
              <a:ext uri="{FF2B5EF4-FFF2-40B4-BE49-F238E27FC236}">
                <a16:creationId xmlns:a16="http://schemas.microsoft.com/office/drawing/2014/main" id="{40ECBAFA-ADF2-82CE-66E9-9E3C6F137568}"/>
              </a:ext>
            </a:extLst>
          </p:cNvPr>
          <p:cNvSpPr/>
          <p:nvPr/>
        </p:nvSpPr>
        <p:spPr>
          <a:xfrm>
            <a:off x="8927805" y="4429241"/>
            <a:ext cx="2366302" cy="1311999"/>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A simple overview document containing evidence for your buyer (providers, strategies, service levels &amp; charges)</a:t>
            </a:r>
          </a:p>
        </p:txBody>
      </p:sp>
      <p:sp>
        <p:nvSpPr>
          <p:cNvPr id="34" name="Triangle 33">
            <a:extLst>
              <a:ext uri="{FF2B5EF4-FFF2-40B4-BE49-F238E27FC236}">
                <a16:creationId xmlns:a16="http://schemas.microsoft.com/office/drawing/2014/main" id="{75FE7ED6-C524-2C86-17F7-F54576889B53}"/>
              </a:ext>
            </a:extLst>
          </p:cNvPr>
          <p:cNvSpPr/>
          <p:nvPr/>
        </p:nvSpPr>
        <p:spPr>
          <a:xfrm rot="5400000">
            <a:off x="2423060" y="5011376"/>
            <a:ext cx="200714" cy="125531"/>
          </a:xfrm>
          <a:prstGeom prst="triangl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894EE516-5875-7B86-178D-076E8006CA78}"/>
              </a:ext>
            </a:extLst>
          </p:cNvPr>
          <p:cNvSpPr/>
          <p:nvPr/>
        </p:nvSpPr>
        <p:spPr>
          <a:xfrm rot="5400000">
            <a:off x="4545652" y="5022475"/>
            <a:ext cx="200714" cy="125531"/>
          </a:xfrm>
          <a:prstGeom prst="triangle">
            <a:avLst/>
          </a:prstGeom>
          <a:solidFill>
            <a:srgbClr val="365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ED71CCB5-8F6B-33FD-37C8-7502E3F6D36D}"/>
              </a:ext>
            </a:extLst>
          </p:cNvPr>
          <p:cNvSpPr/>
          <p:nvPr/>
        </p:nvSpPr>
        <p:spPr>
          <a:xfrm rot="5400000">
            <a:off x="6516559" y="5022476"/>
            <a:ext cx="200714" cy="125531"/>
          </a:xfrm>
          <a:prstGeom prst="triangle">
            <a:avLst/>
          </a:prstGeom>
          <a:solidFill>
            <a:srgbClr val="52B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CD840298-3181-1DDE-C92D-E62EBC1181FB}"/>
              </a:ext>
            </a:extLst>
          </p:cNvPr>
          <p:cNvSpPr/>
          <p:nvPr/>
        </p:nvSpPr>
        <p:spPr>
          <a:xfrm rot="5400000">
            <a:off x="8633301" y="5019381"/>
            <a:ext cx="200714" cy="125531"/>
          </a:xfrm>
          <a:prstGeom prst="triangle">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hlinkClick r:id="rId5"/>
            <a:extLst>
              <a:ext uri="{FF2B5EF4-FFF2-40B4-BE49-F238E27FC236}">
                <a16:creationId xmlns:a16="http://schemas.microsoft.com/office/drawing/2014/main" id="{C4ED3616-0317-37E7-1E71-DCB6C1E84A77}"/>
              </a:ext>
            </a:extLst>
          </p:cNvPr>
          <p:cNvSpPr/>
          <p:nvPr/>
        </p:nvSpPr>
        <p:spPr>
          <a:xfrm>
            <a:off x="9113223" y="1751074"/>
            <a:ext cx="1021855" cy="486352"/>
          </a:xfrm>
          <a:prstGeom prst="roundRect">
            <a:avLst>
              <a:gd name="adj" fmla="val 331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CIP SAMPLE</a:t>
            </a:r>
          </a:p>
        </p:txBody>
      </p:sp>
      <p:sp>
        <p:nvSpPr>
          <p:cNvPr id="3" name="Rounded Rectangle 2">
            <a:hlinkClick r:id="rId6"/>
            <a:extLst>
              <a:ext uri="{FF2B5EF4-FFF2-40B4-BE49-F238E27FC236}">
                <a16:creationId xmlns:a16="http://schemas.microsoft.com/office/drawing/2014/main" id="{0D9E94F1-C530-EC03-392F-0AD4ECF9B6C6}"/>
              </a:ext>
            </a:extLst>
          </p:cNvPr>
          <p:cNvSpPr/>
          <p:nvPr/>
        </p:nvSpPr>
        <p:spPr>
          <a:xfrm>
            <a:off x="10272251" y="1751732"/>
            <a:ext cx="1021855" cy="486352"/>
          </a:xfrm>
          <a:prstGeom prst="roundRect">
            <a:avLst>
              <a:gd name="adj" fmla="val 26811"/>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Raleway ExtraBold" pitchFamily="2" charset="77"/>
              </a:rPr>
              <a:t>PDD SAMPLE</a:t>
            </a:r>
          </a:p>
        </p:txBody>
      </p:sp>
      <p:sp>
        <p:nvSpPr>
          <p:cNvPr id="5" name="Rounded Rectangle 4">
            <a:extLst>
              <a:ext uri="{FF2B5EF4-FFF2-40B4-BE49-F238E27FC236}">
                <a16:creationId xmlns:a16="http://schemas.microsoft.com/office/drawing/2014/main" id="{86B3382C-2567-93FD-1D45-E6F25B860C08}"/>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7" name="Rounded Rectangle 6">
            <a:extLst>
              <a:ext uri="{FF2B5EF4-FFF2-40B4-BE49-F238E27FC236}">
                <a16:creationId xmlns:a16="http://schemas.microsoft.com/office/drawing/2014/main" id="{C0DA2F0D-CFC0-6408-6AE6-10FDB5DBFDC5}"/>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F2A37897-ED66-D882-31CB-737D6774B8C5}"/>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42679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B19758-5447-0F07-C0A1-1E6A4826D8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EEE885-EFFF-1EB8-1A97-8D1F8A5791E8}"/>
              </a:ext>
            </a:extLst>
          </p:cNvPr>
          <p:cNvSpPr txBox="1"/>
          <p:nvPr/>
        </p:nvSpPr>
        <p:spPr>
          <a:xfrm>
            <a:off x="939114" y="881614"/>
            <a:ext cx="645710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template creation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8673C764-8081-34BA-93DD-07682050A6FA}"/>
              </a:ext>
            </a:extLst>
          </p:cNvPr>
          <p:cNvSpPr txBox="1"/>
          <p:nvPr/>
        </p:nvSpPr>
        <p:spPr>
          <a:xfrm>
            <a:off x="939114" y="1709000"/>
            <a:ext cx="8177724" cy="2462213"/>
          </a:xfrm>
          <a:prstGeom prst="rect">
            <a:avLst/>
          </a:prstGeom>
          <a:noFill/>
        </p:spPr>
        <p:txBody>
          <a:bodyPr wrap="square" lIns="91440" tIns="45720" rIns="91440" bIns="45720" rtlCol="0" anchor="t">
            <a:spAutoFit/>
          </a:bodyPr>
          <a:lstStyle/>
          <a:p>
            <a:pPr algn="l" rtl="0" fontAlgn="base"/>
            <a:r>
              <a:rPr lang="en-US" sz="1400" u="none" strike="noStrike" dirty="0">
                <a:solidFill>
                  <a:srgbClr val="000000"/>
                </a:solidFill>
                <a:effectLst/>
                <a:latin typeface="Poppins Light" pitchFamily="2" charset="77"/>
                <a:cs typeface="Poppins Light" pitchFamily="2" charset="77"/>
              </a:rPr>
              <a:t>Having a robust suite of templates in place will ensure that you not only have a consumer duty friendly, compliant set of documents to deliver to client’s; but it also helps paraplanners become more efficient. A set of easy to use templates fully </a:t>
            </a:r>
            <a:r>
              <a:rPr lang="en-US" sz="1400" dirty="0" err="1">
                <a:solidFill>
                  <a:srgbClr val="000000"/>
                </a:solidFill>
                <a:latin typeface="Poppins Light" pitchFamily="2" charset="77"/>
                <a:cs typeface="Poppins Light" pitchFamily="2" charset="77"/>
              </a:rPr>
              <a:t>personalised</a:t>
            </a:r>
            <a:r>
              <a:rPr lang="en-US" sz="1400" u="none" strike="noStrike" dirty="0">
                <a:solidFill>
                  <a:srgbClr val="000000"/>
                </a:solidFill>
                <a:effectLst/>
                <a:latin typeface="Poppins Light" pitchFamily="2" charset="77"/>
                <a:cs typeface="Poppins Light" pitchFamily="2" charset="77"/>
              </a:rPr>
              <a:t> to your firm’s requirements will help your paraplanners spend less time editing and rewriting old reports, and </a:t>
            </a:r>
            <a:r>
              <a:rPr lang="en-US" sz="1400" dirty="0">
                <a:solidFill>
                  <a:srgbClr val="000000"/>
                </a:solidFill>
                <a:latin typeface="Poppins Light" pitchFamily="2" charset="77"/>
                <a:cs typeface="Poppins Light" pitchFamily="2" charset="77"/>
              </a:rPr>
              <a:t>therefore</a:t>
            </a:r>
            <a:r>
              <a:rPr lang="en-US" sz="1400" u="none" strike="noStrike" dirty="0">
                <a:solidFill>
                  <a:srgbClr val="000000"/>
                </a:solidFill>
                <a:effectLst/>
                <a:latin typeface="Poppins Light" pitchFamily="2" charset="77"/>
                <a:cs typeface="Poppins Light" pitchFamily="2" charset="77"/>
              </a:rPr>
              <a:t> able to produce reports in a much more-timely manner.</a:t>
            </a:r>
            <a:r>
              <a:rPr lang="en-US" sz="1400" dirty="0">
                <a:solidFill>
                  <a:srgbClr val="000000"/>
                </a:solidFill>
                <a:effectLst/>
                <a:latin typeface="Poppins Light" pitchFamily="2" charset="77"/>
                <a:cs typeface="Poppins Light" pitchFamily="2" charset="77"/>
              </a:rPr>
              <a:t>​</a:t>
            </a:r>
          </a:p>
          <a:p>
            <a:pPr algn="l" rtl="0" fontAlgn="base"/>
            <a:endParaRPr lang="en-US" sz="1400">
              <a:solidFill>
                <a:srgbClr val="000000"/>
              </a:solidFill>
              <a:effectLst/>
              <a:latin typeface="Poppins Light" pitchFamily="2" charset="77"/>
              <a:cs typeface="Poppins Light" pitchFamily="2" charset="77"/>
            </a:endParaRPr>
          </a:p>
          <a:p>
            <a:pPr algn="l" rtl="0" fontAlgn="base"/>
            <a:r>
              <a:rPr lang="en-US" sz="1400" u="none" strike="noStrike" dirty="0">
                <a:solidFill>
                  <a:srgbClr val="000000"/>
                </a:solidFill>
                <a:effectLst/>
                <a:latin typeface="Poppins Light" pitchFamily="2" charset="77"/>
                <a:cs typeface="Poppins Light" pitchFamily="2" charset="77"/>
              </a:rPr>
              <a:t>Your templates can be produced either in word or </a:t>
            </a:r>
            <a:r>
              <a:rPr lang="en-US" sz="1400" u="none" strike="noStrike" dirty="0" err="1">
                <a:solidFill>
                  <a:srgbClr val="000000"/>
                </a:solidFill>
                <a:effectLst/>
                <a:latin typeface="Poppins Light" pitchFamily="2" charset="77"/>
                <a:cs typeface="Poppins Light" pitchFamily="2" charset="77"/>
              </a:rPr>
              <a:t>Intelliflo</a:t>
            </a:r>
            <a:r>
              <a:rPr lang="en-US" sz="1400" u="none" strike="noStrike" dirty="0">
                <a:solidFill>
                  <a:srgbClr val="000000"/>
                </a:solidFill>
                <a:effectLst/>
                <a:latin typeface="Poppins Light" pitchFamily="2" charset="77"/>
                <a:cs typeface="Poppins Light" pitchFamily="2" charset="77"/>
              </a:rPr>
              <a:t>, and all advice areas can be covered, depending on which areas of business you typically focus on. </a:t>
            </a:r>
            <a:r>
              <a:rPr lang="en-US" sz="1400" dirty="0">
                <a:solidFill>
                  <a:srgbClr val="000000"/>
                </a:solidFill>
                <a:effectLst/>
                <a:latin typeface="Poppins Light" pitchFamily="2" charset="77"/>
                <a:cs typeface="Poppins Light" pitchFamily="2" charset="77"/>
              </a:rPr>
              <a:t>​</a:t>
            </a:r>
          </a:p>
          <a:p>
            <a:pPr algn="l" rtl="0" fontAlgn="base"/>
            <a:endParaRPr lang="en-US" sz="1400">
              <a:solidFill>
                <a:srgbClr val="000000"/>
              </a:solidFill>
              <a:latin typeface="Poppins Light" pitchFamily="2" charset="77"/>
              <a:cs typeface="Poppins Light" pitchFamily="2" charset="77"/>
            </a:endParaRPr>
          </a:p>
          <a:p>
            <a:pPr algn="l" rtl="0" fontAlgn="base"/>
            <a:r>
              <a:rPr lang="en-US" sz="1400" dirty="0">
                <a:solidFill>
                  <a:srgbClr val="000000"/>
                </a:solidFill>
                <a:latin typeface="Poppins Light" pitchFamily="2" charset="77"/>
                <a:cs typeface="Poppins Light" pitchFamily="2" charset="77"/>
              </a:rPr>
              <a:t>We also offer a template maintenance service for updates such as tax year end or regulatory updates can be completed by us at an hourly of £150 + VAT​.</a:t>
            </a:r>
          </a:p>
        </p:txBody>
      </p:sp>
      <p:sp>
        <p:nvSpPr>
          <p:cNvPr id="7" name="Rounded Rectangle 6">
            <a:hlinkClick r:id="rId4"/>
            <a:extLst>
              <a:ext uri="{FF2B5EF4-FFF2-40B4-BE49-F238E27FC236}">
                <a16:creationId xmlns:a16="http://schemas.microsoft.com/office/drawing/2014/main" id="{6664EDF7-C34C-E620-F82C-27F2611FF50D}"/>
              </a:ext>
            </a:extLst>
          </p:cNvPr>
          <p:cNvSpPr/>
          <p:nvPr/>
        </p:nvSpPr>
        <p:spPr>
          <a:xfrm>
            <a:off x="9369759" y="3001807"/>
            <a:ext cx="1872088" cy="50354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Retirement Planning Report example</a:t>
            </a:r>
          </a:p>
        </p:txBody>
      </p:sp>
      <p:sp>
        <p:nvSpPr>
          <p:cNvPr id="12" name="Rounded Rectangle 11">
            <a:hlinkClick r:id="rId5"/>
            <a:extLst>
              <a:ext uri="{FF2B5EF4-FFF2-40B4-BE49-F238E27FC236}">
                <a16:creationId xmlns:a16="http://schemas.microsoft.com/office/drawing/2014/main" id="{CA3E8B3D-CC23-BEC5-D111-6EFA1AECDBFE}"/>
              </a:ext>
            </a:extLst>
          </p:cNvPr>
          <p:cNvSpPr/>
          <p:nvPr/>
        </p:nvSpPr>
        <p:spPr>
          <a:xfrm>
            <a:off x="9369759" y="3571722"/>
            <a:ext cx="1872089" cy="503545"/>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Raleway ExtraBold" pitchFamily="2" charset="77"/>
              </a:rPr>
              <a:t>The Small Print Report example</a:t>
            </a:r>
          </a:p>
        </p:txBody>
      </p:sp>
      <p:sp>
        <p:nvSpPr>
          <p:cNvPr id="13" name="Rounded Rectangle 12">
            <a:extLst>
              <a:ext uri="{FF2B5EF4-FFF2-40B4-BE49-F238E27FC236}">
                <a16:creationId xmlns:a16="http://schemas.microsoft.com/office/drawing/2014/main" id="{D6FAB5F3-DBA2-4121-1E34-8D4AB51EA931}"/>
              </a:ext>
            </a:extLst>
          </p:cNvPr>
          <p:cNvSpPr/>
          <p:nvPr/>
        </p:nvSpPr>
        <p:spPr>
          <a:xfrm>
            <a:off x="939113" y="4458634"/>
            <a:ext cx="1584000" cy="1473287"/>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45E54"/>
                </a:solidFill>
                <a:latin typeface="Raleway" pitchFamily="2" charset="77"/>
              </a:rPr>
              <a:t>Initial call to discuss your options with a specialist</a:t>
            </a:r>
          </a:p>
        </p:txBody>
      </p:sp>
      <p:sp>
        <p:nvSpPr>
          <p:cNvPr id="14" name="Rounded Rectangle 13">
            <a:extLst>
              <a:ext uri="{FF2B5EF4-FFF2-40B4-BE49-F238E27FC236}">
                <a16:creationId xmlns:a16="http://schemas.microsoft.com/office/drawing/2014/main" id="{713B64D0-D78A-BBC0-1ADF-F7F0C81174D3}"/>
              </a:ext>
            </a:extLst>
          </p:cNvPr>
          <p:cNvSpPr/>
          <p:nvPr/>
        </p:nvSpPr>
        <p:spPr>
          <a:xfrm>
            <a:off x="4453105" y="4458634"/>
            <a:ext cx="1584000" cy="1473287"/>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Share details of your proposition to personalize your report</a:t>
            </a:r>
          </a:p>
        </p:txBody>
      </p:sp>
      <p:sp>
        <p:nvSpPr>
          <p:cNvPr id="15" name="Rounded Rectangle 14">
            <a:extLst>
              <a:ext uri="{FF2B5EF4-FFF2-40B4-BE49-F238E27FC236}">
                <a16:creationId xmlns:a16="http://schemas.microsoft.com/office/drawing/2014/main" id="{ADFF6F79-DDEF-1714-E66B-F77E01097F44}"/>
              </a:ext>
            </a:extLst>
          </p:cNvPr>
          <p:cNvSpPr/>
          <p:nvPr/>
        </p:nvSpPr>
        <p:spPr>
          <a:xfrm>
            <a:off x="2696109" y="4458634"/>
            <a:ext cx="1584000" cy="1473287"/>
          </a:xfrm>
          <a:prstGeom prst="roundRect">
            <a:avLst>
              <a:gd name="adj" fmla="val 14727"/>
            </a:avLst>
          </a:prstGeom>
          <a:noFill/>
          <a:ln w="28575">
            <a:solidFill>
              <a:srgbClr val="1A42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Share any ideas on any current styles, tone of voice and design</a:t>
            </a:r>
          </a:p>
        </p:txBody>
      </p:sp>
      <p:sp>
        <p:nvSpPr>
          <p:cNvPr id="16" name="Rounded Rectangle 15">
            <a:extLst>
              <a:ext uri="{FF2B5EF4-FFF2-40B4-BE49-F238E27FC236}">
                <a16:creationId xmlns:a16="http://schemas.microsoft.com/office/drawing/2014/main" id="{CE9DD11D-1D52-BEED-A4D1-E4642CE1402A}"/>
              </a:ext>
            </a:extLst>
          </p:cNvPr>
          <p:cNvSpPr/>
          <p:nvPr/>
        </p:nvSpPr>
        <p:spPr>
          <a:xfrm>
            <a:off x="6210101" y="4458634"/>
            <a:ext cx="1584000" cy="1473287"/>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Receive a first draft of your most-used template</a:t>
            </a:r>
          </a:p>
        </p:txBody>
      </p:sp>
      <p:sp>
        <p:nvSpPr>
          <p:cNvPr id="17" name="Rounded Rectangle 16">
            <a:extLst>
              <a:ext uri="{FF2B5EF4-FFF2-40B4-BE49-F238E27FC236}">
                <a16:creationId xmlns:a16="http://schemas.microsoft.com/office/drawing/2014/main" id="{5B9ADDC0-6DD6-1234-93E2-9F52D0929E49}"/>
              </a:ext>
            </a:extLst>
          </p:cNvPr>
          <p:cNvSpPr/>
          <p:nvPr/>
        </p:nvSpPr>
        <p:spPr>
          <a:xfrm>
            <a:off x="7967097" y="4458634"/>
            <a:ext cx="1584000" cy="1473287"/>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Initial feedback and amends followed by review and testing</a:t>
            </a:r>
          </a:p>
        </p:txBody>
      </p:sp>
      <p:sp>
        <p:nvSpPr>
          <p:cNvPr id="18" name="Rounded Rectangle 17">
            <a:extLst>
              <a:ext uri="{FF2B5EF4-FFF2-40B4-BE49-F238E27FC236}">
                <a16:creationId xmlns:a16="http://schemas.microsoft.com/office/drawing/2014/main" id="{01C5377D-2F8D-FE4A-45BF-8E1BC4E3B95D}"/>
              </a:ext>
            </a:extLst>
          </p:cNvPr>
          <p:cNvSpPr/>
          <p:nvPr/>
        </p:nvSpPr>
        <p:spPr>
          <a:xfrm>
            <a:off x="9724093" y="4458633"/>
            <a:ext cx="1584000" cy="1473287"/>
          </a:xfrm>
          <a:prstGeom prst="roundRect">
            <a:avLst>
              <a:gd name="adj" fmla="val 14727"/>
            </a:avLst>
          </a:prstGeom>
          <a:noFill/>
          <a:ln w="28575">
            <a:solidFill>
              <a:srgbClr val="1A42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rgbClr val="36558E"/>
                </a:solidFill>
                <a:latin typeface="Raleway" pitchFamily="2" charset="77"/>
              </a:rPr>
              <a:t>Finalised</a:t>
            </a:r>
            <a:r>
              <a:rPr lang="en-US" sz="1400">
                <a:solidFill>
                  <a:srgbClr val="36558E"/>
                </a:solidFill>
                <a:latin typeface="Raleway" pitchFamily="2" charset="77"/>
              </a:rPr>
              <a:t> templates after one full round of amends</a:t>
            </a:r>
          </a:p>
        </p:txBody>
      </p:sp>
      <p:sp>
        <p:nvSpPr>
          <p:cNvPr id="19" name="Triangle 18">
            <a:extLst>
              <a:ext uri="{FF2B5EF4-FFF2-40B4-BE49-F238E27FC236}">
                <a16:creationId xmlns:a16="http://schemas.microsoft.com/office/drawing/2014/main" id="{72D85649-C658-C659-7C6D-634BDBD1E7CA}"/>
              </a:ext>
            </a:extLst>
          </p:cNvPr>
          <p:cNvSpPr/>
          <p:nvPr/>
        </p:nvSpPr>
        <p:spPr>
          <a:xfrm rot="5400000">
            <a:off x="2485521" y="5132512"/>
            <a:ext cx="200714" cy="125531"/>
          </a:xfrm>
          <a:prstGeom prst="triangl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9739A17F-E9BE-76D2-CD11-471EE4BB4ECD}"/>
              </a:ext>
            </a:extLst>
          </p:cNvPr>
          <p:cNvSpPr/>
          <p:nvPr/>
        </p:nvSpPr>
        <p:spPr>
          <a:xfrm rot="5400000">
            <a:off x="4242518" y="5132512"/>
            <a:ext cx="200714" cy="125531"/>
          </a:xfrm>
          <a:prstGeom prst="triangle">
            <a:avLst/>
          </a:prstGeom>
          <a:solidFill>
            <a:srgbClr val="365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656A76B8-6A98-5D19-B215-892F4551A85F}"/>
              </a:ext>
            </a:extLst>
          </p:cNvPr>
          <p:cNvSpPr/>
          <p:nvPr/>
        </p:nvSpPr>
        <p:spPr>
          <a:xfrm rot="5400000">
            <a:off x="5999513" y="5132512"/>
            <a:ext cx="200714" cy="125531"/>
          </a:xfrm>
          <a:prstGeom prst="triangle">
            <a:avLst/>
          </a:prstGeom>
          <a:solidFill>
            <a:srgbClr val="52B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65628C90-FF49-F160-6D04-33FCC6C372E7}"/>
              </a:ext>
            </a:extLst>
          </p:cNvPr>
          <p:cNvSpPr/>
          <p:nvPr/>
        </p:nvSpPr>
        <p:spPr>
          <a:xfrm rot="5400000">
            <a:off x="7754253" y="5132512"/>
            <a:ext cx="200714" cy="125531"/>
          </a:xfrm>
          <a:prstGeom prst="triangle">
            <a:avLst/>
          </a:prstGeom>
          <a:solidFill>
            <a:srgbClr val="009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A264763B-4BF0-3C85-4D83-A0C0B41B8AE8}"/>
              </a:ext>
            </a:extLst>
          </p:cNvPr>
          <p:cNvSpPr/>
          <p:nvPr/>
        </p:nvSpPr>
        <p:spPr>
          <a:xfrm rot="5400000">
            <a:off x="9513505" y="5132512"/>
            <a:ext cx="200714" cy="125531"/>
          </a:xfrm>
          <a:prstGeom prst="triangle">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7AF1EDF6-0ADD-C0AF-AD35-D2696A62D14D}"/>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5" name="Rounded Rectangle 4">
            <a:extLst>
              <a:ext uri="{FF2B5EF4-FFF2-40B4-BE49-F238E27FC236}">
                <a16:creationId xmlns:a16="http://schemas.microsoft.com/office/drawing/2014/main" id="{AD4B59F8-B74C-5405-1510-020D9FC8D8C5}"/>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D033A869-1CB4-4073-2990-C3BD00A724EE}"/>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24" name="Rounded Rectangle 23">
            <a:hlinkClick r:id="rId6"/>
            <a:extLst>
              <a:ext uri="{FF2B5EF4-FFF2-40B4-BE49-F238E27FC236}">
                <a16:creationId xmlns:a16="http://schemas.microsoft.com/office/drawing/2014/main" id="{2329BDD7-592E-CE8D-2A58-2639616CA327}"/>
              </a:ext>
            </a:extLst>
          </p:cNvPr>
          <p:cNvSpPr/>
          <p:nvPr/>
        </p:nvSpPr>
        <p:spPr>
          <a:xfrm>
            <a:off x="9369758" y="2246389"/>
            <a:ext cx="1837857"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FF0000"/>
                </a:solidFill>
                <a:latin typeface="Raleway Light" pitchFamily="2" charset="77"/>
              </a:rPr>
              <a:t>XXXXXXX</a:t>
            </a:r>
          </a:p>
        </p:txBody>
      </p:sp>
      <p:sp>
        <p:nvSpPr>
          <p:cNvPr id="25" name="Rounded Rectangle 24">
            <a:hlinkClick r:id="rId6"/>
            <a:extLst>
              <a:ext uri="{FF2B5EF4-FFF2-40B4-BE49-F238E27FC236}">
                <a16:creationId xmlns:a16="http://schemas.microsoft.com/office/drawing/2014/main" id="{1EAE1894-302D-B787-9D82-04796642954E}"/>
              </a:ext>
            </a:extLst>
          </p:cNvPr>
          <p:cNvSpPr/>
          <p:nvPr/>
        </p:nvSpPr>
        <p:spPr>
          <a:xfrm>
            <a:off x="9369758" y="1709000"/>
            <a:ext cx="1837857"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a:t>
            </a:r>
          </a:p>
        </p:txBody>
      </p:sp>
    </p:spTree>
    <p:extLst>
      <p:ext uri="{BB962C8B-B14F-4D97-AF65-F5344CB8AC3E}">
        <p14:creationId xmlns:p14="http://schemas.microsoft.com/office/powerpoint/2010/main" val="97431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AD1F477-C892-E444-D037-83723C31B9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02F8A2-BA7C-262E-BACB-DD4B6C071EA8}"/>
              </a:ext>
            </a:extLst>
          </p:cNvPr>
          <p:cNvSpPr txBox="1"/>
          <p:nvPr/>
        </p:nvSpPr>
        <p:spPr>
          <a:xfrm>
            <a:off x="939114" y="881614"/>
            <a:ext cx="645710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HR </a:t>
            </a:r>
            <a:r>
              <a:rPr lang="en-US" sz="3200" spc="-150" dirty="0">
                <a:solidFill>
                  <a:srgbClr val="774F96"/>
                </a:solidFill>
                <a:latin typeface="Raleway Light" pitchFamily="2" charset="77"/>
              </a:rPr>
              <a:t>service.</a:t>
            </a:r>
          </a:p>
        </p:txBody>
      </p:sp>
      <p:sp>
        <p:nvSpPr>
          <p:cNvPr id="6" name="TextBox 5">
            <a:extLst>
              <a:ext uri="{FF2B5EF4-FFF2-40B4-BE49-F238E27FC236}">
                <a16:creationId xmlns:a16="http://schemas.microsoft.com/office/drawing/2014/main" id="{BADC992B-902C-DC21-590E-757ED6AF0B42}"/>
              </a:ext>
            </a:extLst>
          </p:cNvPr>
          <p:cNvSpPr txBox="1"/>
          <p:nvPr/>
        </p:nvSpPr>
        <p:spPr>
          <a:xfrm>
            <a:off x="939114" y="1709000"/>
            <a:ext cx="8177724" cy="2246769"/>
          </a:xfrm>
          <a:prstGeom prst="rect">
            <a:avLst/>
          </a:prstGeom>
          <a:noFill/>
        </p:spPr>
        <p:txBody>
          <a:bodyPr wrap="square" lIns="91440" tIns="45720" rIns="91440" bIns="45720" rtlCol="0" anchor="t">
            <a:spAutoFit/>
          </a:bodyPr>
          <a:lstStyle/>
          <a:p>
            <a:pPr fontAlgn="base"/>
            <a:r>
              <a:rPr lang="en-US" sz="1400" u="none" strike="noStrike" dirty="0">
                <a:solidFill>
                  <a:srgbClr val="000000"/>
                </a:solidFill>
                <a:effectLst/>
                <a:latin typeface="Poppins Light" pitchFamily="2" charset="77"/>
                <a:cs typeface="Poppins Light" pitchFamily="2" charset="77"/>
              </a:rPr>
              <a:t>Our HR service, provided by our partners at HR Alchemy, is tailored people and culture support for your firm, no matter the size or stage that you’re at. </a:t>
            </a:r>
            <a:r>
              <a:rPr lang="en-US" sz="1400" dirty="0">
                <a:solidFill>
                  <a:srgbClr val="000000"/>
                </a:solidFill>
                <a:latin typeface="Poppins Light" pitchFamily="2" charset="77"/>
                <a:cs typeface="Poppins Light" pitchFamily="2" charset="77"/>
              </a:rPr>
              <a:t>This i</a:t>
            </a:r>
            <a:r>
              <a:rPr lang="en-US" sz="1400" u="none" strike="noStrike" dirty="0">
                <a:solidFill>
                  <a:srgbClr val="000000"/>
                </a:solidFill>
                <a:effectLst/>
                <a:latin typeface="Poppins Light" pitchFamily="2" charset="77"/>
                <a:cs typeface="Poppins Light" pitchFamily="2" charset="77"/>
              </a:rPr>
              <a:t>ncludes unlimited HR advice, recruitment process advice, talent and succession planning, new starter and leaver admin support, organizational design support, and so much more! </a:t>
            </a:r>
          </a:p>
          <a:p>
            <a:pPr fontAlgn="base"/>
            <a:endParaRPr lang="en-US" sz="1400" dirty="0">
              <a:solidFill>
                <a:srgbClr val="000000"/>
              </a:solidFill>
              <a:latin typeface="Poppins Light" pitchFamily="2" charset="77"/>
              <a:cs typeface="Poppins Light" pitchFamily="2" charset="77"/>
            </a:endParaRPr>
          </a:p>
          <a:p>
            <a:pPr fontAlgn="base"/>
            <a:r>
              <a:rPr lang="en-US" sz="1400" dirty="0">
                <a:solidFill>
                  <a:srgbClr val="000000"/>
                </a:solidFill>
                <a:latin typeface="Poppins Light" pitchFamily="2" charset="77"/>
                <a:cs typeface="Poppins Light" pitchFamily="2" charset="77"/>
              </a:rPr>
              <a:t>By partnering with HR Alchemy, we’ve taken care of the third-party due diligence and made the best professional guidance available whenever you need it.</a:t>
            </a:r>
          </a:p>
          <a:p>
            <a:pPr fontAlgn="base"/>
            <a:endParaRPr lang="en-US" sz="1400" dirty="0">
              <a:solidFill>
                <a:srgbClr val="000000"/>
              </a:solidFill>
              <a:latin typeface="Poppins Light" pitchFamily="2" charset="77"/>
              <a:cs typeface="Poppins Light" pitchFamily="2" charset="77"/>
            </a:endParaRPr>
          </a:p>
          <a:p>
            <a:pPr fontAlgn="base"/>
            <a:r>
              <a:rPr lang="en-US" sz="1400" u="none" strike="noStrike" dirty="0">
                <a:solidFill>
                  <a:srgbClr val="000000"/>
                </a:solidFill>
                <a:effectLst/>
                <a:latin typeface="Poppins Light" pitchFamily="2" charset="77"/>
                <a:cs typeface="Poppins Light" pitchFamily="2" charset="77"/>
              </a:rPr>
              <a:t>Access to HR support from HR Alchemy sits seamlessly alongside your Verve services </a:t>
            </a:r>
            <a:r>
              <a:rPr lang="en-US" sz="1400" dirty="0">
                <a:solidFill>
                  <a:srgbClr val="000000"/>
                </a:solidFill>
                <a:latin typeface="Poppins Light" pitchFamily="2" charset="77"/>
                <a:cs typeface="Poppins Light" pitchFamily="2" charset="77"/>
              </a:rPr>
              <a:t>in </a:t>
            </a:r>
            <a:r>
              <a:rPr lang="en-GB" sz="1400" dirty="0" err="1">
                <a:solidFill>
                  <a:srgbClr val="000000"/>
                </a:solidFill>
                <a:latin typeface="Poppins Light" pitchFamily="2" charset="77"/>
                <a:cs typeface="Poppins Light" pitchFamily="2" charset="77"/>
              </a:rPr>
              <a:t>Dextera</a:t>
            </a:r>
            <a:r>
              <a:rPr lang="en-GB" sz="1400" dirty="0">
                <a:solidFill>
                  <a:srgbClr val="000000"/>
                </a:solidFill>
                <a:latin typeface="Poppins Light" pitchFamily="2" charset="77"/>
                <a:cs typeface="Poppins Light" pitchFamily="2" charset="77"/>
              </a:rPr>
              <a:t>™ - ideal for firms that are scaling, growing and changing.</a:t>
            </a:r>
          </a:p>
        </p:txBody>
      </p:sp>
      <p:sp>
        <p:nvSpPr>
          <p:cNvPr id="3" name="Rounded Rectangle 2">
            <a:extLst>
              <a:ext uri="{FF2B5EF4-FFF2-40B4-BE49-F238E27FC236}">
                <a16:creationId xmlns:a16="http://schemas.microsoft.com/office/drawing/2014/main" id="{F375739B-19B2-2E76-03EF-EFC8FA2CE5BC}"/>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5" name="Rounded Rectangle 4">
            <a:extLst>
              <a:ext uri="{FF2B5EF4-FFF2-40B4-BE49-F238E27FC236}">
                <a16:creationId xmlns:a16="http://schemas.microsoft.com/office/drawing/2014/main" id="{13963BE5-0BC5-96B2-26A1-DD824FD30C4D}"/>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15ED0A50-6E15-29EE-30A1-08ECF65ED0AA}"/>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24" name="Rounded Rectangle 23">
            <a:hlinkClick r:id="rId4"/>
            <a:extLst>
              <a:ext uri="{FF2B5EF4-FFF2-40B4-BE49-F238E27FC236}">
                <a16:creationId xmlns:a16="http://schemas.microsoft.com/office/drawing/2014/main" id="{4E7E5EA5-6141-989A-A342-EDBC220E4163}"/>
              </a:ext>
            </a:extLst>
          </p:cNvPr>
          <p:cNvSpPr/>
          <p:nvPr/>
        </p:nvSpPr>
        <p:spPr>
          <a:xfrm>
            <a:off x="9369758" y="2246389"/>
            <a:ext cx="1837857"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Raleway Light" pitchFamily="2" charset="77"/>
              </a:rPr>
              <a:t>Bespoke</a:t>
            </a:r>
          </a:p>
        </p:txBody>
      </p:sp>
      <p:sp>
        <p:nvSpPr>
          <p:cNvPr id="25" name="Rounded Rectangle 24">
            <a:hlinkClick r:id="rId4"/>
            <a:extLst>
              <a:ext uri="{FF2B5EF4-FFF2-40B4-BE49-F238E27FC236}">
                <a16:creationId xmlns:a16="http://schemas.microsoft.com/office/drawing/2014/main" id="{3E4453ED-57B0-B338-E36B-C59637685DAB}"/>
              </a:ext>
            </a:extLst>
          </p:cNvPr>
          <p:cNvSpPr/>
          <p:nvPr/>
        </p:nvSpPr>
        <p:spPr>
          <a:xfrm>
            <a:off x="9369758" y="1709000"/>
            <a:ext cx="1837857"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a:t>
            </a:r>
          </a:p>
        </p:txBody>
      </p:sp>
      <p:sp>
        <p:nvSpPr>
          <p:cNvPr id="2" name="Rounded Rectangle 1">
            <a:extLst>
              <a:ext uri="{FF2B5EF4-FFF2-40B4-BE49-F238E27FC236}">
                <a16:creationId xmlns:a16="http://schemas.microsoft.com/office/drawing/2014/main" id="{D04BAF1A-A62C-C9AF-705E-6CB0A7A48997}"/>
              </a:ext>
            </a:extLst>
          </p:cNvPr>
          <p:cNvSpPr/>
          <p:nvPr/>
        </p:nvSpPr>
        <p:spPr>
          <a:xfrm>
            <a:off x="939114" y="4587465"/>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45E54"/>
                </a:solidFill>
                <a:latin typeface="Raleway" pitchFamily="2" charset="77"/>
              </a:rPr>
              <a:t>Bespoke, personable HR solutions for all shape and size of businesses</a:t>
            </a:r>
          </a:p>
        </p:txBody>
      </p:sp>
      <p:sp>
        <p:nvSpPr>
          <p:cNvPr id="8" name="Rounded Rectangle 7">
            <a:extLst>
              <a:ext uri="{FF2B5EF4-FFF2-40B4-BE49-F238E27FC236}">
                <a16:creationId xmlns:a16="http://schemas.microsoft.com/office/drawing/2014/main" id="{9AA4FDA8-98FC-5CAE-D810-19A61B1E6CAA}"/>
              </a:ext>
            </a:extLst>
          </p:cNvPr>
          <p:cNvSpPr/>
          <p:nvPr/>
        </p:nvSpPr>
        <p:spPr>
          <a:xfrm>
            <a:off x="6267760" y="4587465"/>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52B99E"/>
                </a:solidFill>
                <a:latin typeface="Raleway" pitchFamily="2" charset="77"/>
              </a:rPr>
              <a:t>Blend professional guidance with real-life practical support</a:t>
            </a:r>
          </a:p>
        </p:txBody>
      </p:sp>
      <p:sp>
        <p:nvSpPr>
          <p:cNvPr id="9" name="Rounded Rectangle 8">
            <a:extLst>
              <a:ext uri="{FF2B5EF4-FFF2-40B4-BE49-F238E27FC236}">
                <a16:creationId xmlns:a16="http://schemas.microsoft.com/office/drawing/2014/main" id="{86D6CC3E-A54E-ED5D-D349-325C07DA5E51}"/>
              </a:ext>
            </a:extLst>
          </p:cNvPr>
          <p:cNvSpPr/>
          <p:nvPr/>
        </p:nvSpPr>
        <p:spPr>
          <a:xfrm>
            <a:off x="3603437" y="4587465"/>
            <a:ext cx="2365638" cy="112307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6558E"/>
                </a:solidFill>
                <a:latin typeface="Raleway" pitchFamily="2" charset="77"/>
              </a:rPr>
              <a:t>Experienced and qualified professionals – from employment law to culture</a:t>
            </a:r>
          </a:p>
        </p:txBody>
      </p:sp>
      <p:sp>
        <p:nvSpPr>
          <p:cNvPr id="10" name="Rounded Rectangle 9">
            <a:extLst>
              <a:ext uri="{FF2B5EF4-FFF2-40B4-BE49-F238E27FC236}">
                <a16:creationId xmlns:a16="http://schemas.microsoft.com/office/drawing/2014/main" id="{FF167825-8F30-25C5-5FC0-DFDC5E713D47}"/>
              </a:ext>
            </a:extLst>
          </p:cNvPr>
          <p:cNvSpPr/>
          <p:nvPr/>
        </p:nvSpPr>
        <p:spPr>
          <a:xfrm>
            <a:off x="8932084" y="4587465"/>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55594"/>
                </a:solidFill>
                <a:latin typeface="Raleway" pitchFamily="2" charset="77"/>
              </a:rPr>
              <a:t>Get exclusive access to their services via </a:t>
            </a:r>
            <a:r>
              <a:rPr lang="en-US" sz="1400" dirty="0" err="1">
                <a:solidFill>
                  <a:srgbClr val="755594"/>
                </a:solidFill>
                <a:latin typeface="Raleway" pitchFamily="2" charset="77"/>
              </a:rPr>
              <a:t>Dextera</a:t>
            </a:r>
            <a:r>
              <a:rPr lang="en-US" sz="1400" baseline="30000" dirty="0" err="1">
                <a:solidFill>
                  <a:srgbClr val="755594"/>
                </a:solidFill>
                <a:latin typeface="Raleway" pitchFamily="2" charset="77"/>
              </a:rPr>
              <a:t>TM</a:t>
            </a:r>
            <a:endParaRPr lang="en-US" sz="1400" dirty="0">
              <a:solidFill>
                <a:srgbClr val="774F96"/>
              </a:solidFill>
              <a:latin typeface="Raleway" pitchFamily="2" charset="77"/>
            </a:endParaRPr>
          </a:p>
        </p:txBody>
      </p:sp>
    </p:spTree>
    <p:extLst>
      <p:ext uri="{BB962C8B-B14F-4D97-AF65-F5344CB8AC3E}">
        <p14:creationId xmlns:p14="http://schemas.microsoft.com/office/powerpoint/2010/main" val="139702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2A5156-F3BD-01BF-C3DC-8971046602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A588B4-1DAC-47C3-C161-F1074255DFA3}"/>
              </a:ext>
            </a:extLst>
          </p:cNvPr>
          <p:cNvSpPr txBox="1"/>
          <p:nvPr/>
        </p:nvSpPr>
        <p:spPr>
          <a:xfrm>
            <a:off x="939114" y="881614"/>
            <a:ext cx="6457109"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bespoke</a:t>
            </a:r>
            <a:r>
              <a:rPr lang="en-US" sz="3200" spc="-150" dirty="0">
                <a:solidFill>
                  <a:srgbClr val="774F96"/>
                </a:solidFill>
                <a:latin typeface="Raleway Light" pitchFamily="2" charset="77"/>
              </a:rPr>
              <a:t> support.</a:t>
            </a:r>
          </a:p>
        </p:txBody>
      </p:sp>
      <p:sp>
        <p:nvSpPr>
          <p:cNvPr id="6" name="TextBox 5">
            <a:extLst>
              <a:ext uri="{FF2B5EF4-FFF2-40B4-BE49-F238E27FC236}">
                <a16:creationId xmlns:a16="http://schemas.microsoft.com/office/drawing/2014/main" id="{DE6DD7C2-F93B-48F8-7AD8-78FAEF49BEF3}"/>
              </a:ext>
            </a:extLst>
          </p:cNvPr>
          <p:cNvSpPr txBox="1"/>
          <p:nvPr/>
        </p:nvSpPr>
        <p:spPr>
          <a:xfrm>
            <a:off x="939114" y="1709000"/>
            <a:ext cx="7475544" cy="307777"/>
          </a:xfrm>
          <a:prstGeom prst="rect">
            <a:avLst/>
          </a:prstGeom>
          <a:noFill/>
        </p:spPr>
        <p:txBody>
          <a:bodyPr wrap="square" rtlCol="0">
            <a:spAutoFit/>
          </a:bodyPr>
          <a:lstStyle/>
          <a:p>
            <a:r>
              <a:rPr lang="en-US" sz="1400">
                <a:latin typeface="Poppins Light" pitchFamily="2" charset="77"/>
                <a:cs typeface="Poppins Light" pitchFamily="2" charset="77"/>
              </a:rPr>
              <a:t>Text about our bespoke support</a:t>
            </a:r>
          </a:p>
        </p:txBody>
      </p:sp>
      <p:sp>
        <p:nvSpPr>
          <p:cNvPr id="3" name="Rounded Rectangle 2">
            <a:extLst>
              <a:ext uri="{FF2B5EF4-FFF2-40B4-BE49-F238E27FC236}">
                <a16:creationId xmlns:a16="http://schemas.microsoft.com/office/drawing/2014/main" id="{EF4F9B25-DDA0-785F-D335-093209865132}"/>
              </a:ext>
            </a:extLst>
          </p:cNvPr>
          <p:cNvSpPr/>
          <p:nvPr/>
        </p:nvSpPr>
        <p:spPr>
          <a:xfrm>
            <a:off x="939114" y="4587465"/>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Key point 1</a:t>
            </a:r>
          </a:p>
        </p:txBody>
      </p:sp>
      <p:sp>
        <p:nvSpPr>
          <p:cNvPr id="7" name="Rounded Rectangle 6">
            <a:extLst>
              <a:ext uri="{FF2B5EF4-FFF2-40B4-BE49-F238E27FC236}">
                <a16:creationId xmlns:a16="http://schemas.microsoft.com/office/drawing/2014/main" id="{4833F06E-82B5-6037-0918-1C01CCE2C977}"/>
              </a:ext>
            </a:extLst>
          </p:cNvPr>
          <p:cNvSpPr/>
          <p:nvPr/>
        </p:nvSpPr>
        <p:spPr>
          <a:xfrm>
            <a:off x="6267760" y="4587465"/>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Key point 3</a:t>
            </a:r>
          </a:p>
        </p:txBody>
      </p:sp>
      <p:sp>
        <p:nvSpPr>
          <p:cNvPr id="12" name="Rounded Rectangle 11">
            <a:extLst>
              <a:ext uri="{FF2B5EF4-FFF2-40B4-BE49-F238E27FC236}">
                <a16:creationId xmlns:a16="http://schemas.microsoft.com/office/drawing/2014/main" id="{9EE27FD2-3AE4-05CE-4E91-033C9ED3880A}"/>
              </a:ext>
            </a:extLst>
          </p:cNvPr>
          <p:cNvSpPr/>
          <p:nvPr/>
        </p:nvSpPr>
        <p:spPr>
          <a:xfrm>
            <a:off x="3603437" y="4587465"/>
            <a:ext cx="2365638" cy="112307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6558E"/>
                </a:solidFill>
                <a:latin typeface="Raleway" pitchFamily="2" charset="77"/>
              </a:rPr>
              <a:t>Key point 2</a:t>
            </a:r>
          </a:p>
        </p:txBody>
      </p:sp>
      <p:sp>
        <p:nvSpPr>
          <p:cNvPr id="13" name="Rounded Rectangle 12">
            <a:extLst>
              <a:ext uri="{FF2B5EF4-FFF2-40B4-BE49-F238E27FC236}">
                <a16:creationId xmlns:a16="http://schemas.microsoft.com/office/drawing/2014/main" id="{2B291887-7ABD-25C5-C11C-F85E342F0140}"/>
              </a:ext>
            </a:extLst>
          </p:cNvPr>
          <p:cNvSpPr/>
          <p:nvPr/>
        </p:nvSpPr>
        <p:spPr>
          <a:xfrm>
            <a:off x="8932084" y="4587465"/>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Key point 4</a:t>
            </a:r>
          </a:p>
        </p:txBody>
      </p:sp>
      <p:sp>
        <p:nvSpPr>
          <p:cNvPr id="5" name="Rounded Rectangle 4">
            <a:extLst>
              <a:ext uri="{FF2B5EF4-FFF2-40B4-BE49-F238E27FC236}">
                <a16:creationId xmlns:a16="http://schemas.microsoft.com/office/drawing/2014/main" id="{FAE097D2-E247-BDB1-C997-417D5B92CC50}"/>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11" name="Rounded Rectangle 10">
            <a:extLst>
              <a:ext uri="{FF2B5EF4-FFF2-40B4-BE49-F238E27FC236}">
                <a16:creationId xmlns:a16="http://schemas.microsoft.com/office/drawing/2014/main" id="{3A139AF7-0C61-BD47-6FC5-EAB0A393FA36}"/>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4" name="Rounded Rectangle 13">
            <a:extLst>
              <a:ext uri="{FF2B5EF4-FFF2-40B4-BE49-F238E27FC236}">
                <a16:creationId xmlns:a16="http://schemas.microsoft.com/office/drawing/2014/main" id="{835AACF4-BB4C-4CC6-3350-44753F196E7F}"/>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15" name="Rounded Rectangle 14">
            <a:hlinkClick r:id="rId3"/>
            <a:extLst>
              <a:ext uri="{FF2B5EF4-FFF2-40B4-BE49-F238E27FC236}">
                <a16:creationId xmlns:a16="http://schemas.microsoft.com/office/drawing/2014/main" id="{3A043117-A7F9-78A8-8F64-AB5C4D0ACE54}"/>
              </a:ext>
            </a:extLst>
          </p:cNvPr>
          <p:cNvSpPr/>
          <p:nvPr/>
        </p:nvSpPr>
        <p:spPr>
          <a:xfrm>
            <a:off x="8932084" y="2246389"/>
            <a:ext cx="2275531"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FF0000"/>
                </a:solidFill>
                <a:latin typeface="Raleway Light" pitchFamily="2" charset="77"/>
              </a:rPr>
              <a:t>XXXXXXX</a:t>
            </a:r>
          </a:p>
        </p:txBody>
      </p:sp>
      <p:sp>
        <p:nvSpPr>
          <p:cNvPr id="16" name="Rounded Rectangle 15">
            <a:hlinkClick r:id="rId3"/>
            <a:extLst>
              <a:ext uri="{FF2B5EF4-FFF2-40B4-BE49-F238E27FC236}">
                <a16:creationId xmlns:a16="http://schemas.microsoft.com/office/drawing/2014/main" id="{9781778F-E312-A4EC-2CD2-4F261F2F508F}"/>
              </a:ext>
            </a:extLst>
          </p:cNvPr>
          <p:cNvSpPr/>
          <p:nvPr/>
        </p:nvSpPr>
        <p:spPr>
          <a:xfrm>
            <a:off x="8932084" y="1709000"/>
            <a:ext cx="2275531" cy="457257"/>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Raleway ExtraBold" pitchFamily="2" charset="77"/>
              </a:rPr>
              <a:t>Cost</a:t>
            </a:r>
          </a:p>
        </p:txBody>
      </p:sp>
    </p:spTree>
    <p:extLst>
      <p:ext uri="{BB962C8B-B14F-4D97-AF65-F5344CB8AC3E}">
        <p14:creationId xmlns:p14="http://schemas.microsoft.com/office/powerpoint/2010/main" val="339236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1D7023-B44E-8D94-E871-733B075556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D97DABF-4280-E237-D414-C968C8ADF947}"/>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srgbClr val="52B99E"/>
                </a:solidFill>
                <a:effectLst/>
                <a:uLnTx/>
                <a:uFillTx/>
                <a:latin typeface="Raleway Light" pitchFamily="2" charset="77"/>
                <a:ea typeface="+mn-ea"/>
                <a:cs typeface="+mn-cs"/>
              </a:rPr>
              <a:t>Your</a:t>
            </a:r>
            <a:r>
              <a:rPr kumimoji="0" lang="en-US" sz="3200" b="0" i="0" u="none" strike="noStrike" kern="1200" cap="none" spc="-150" normalizeH="0" baseline="0" noProof="0" dirty="0">
                <a:ln>
                  <a:noFill/>
                </a:ln>
                <a:solidFill>
                  <a:srgbClr val="52B99E"/>
                </a:solidFill>
                <a:effectLst/>
                <a:uLnTx/>
                <a:uFillTx/>
                <a:latin typeface="Raleway" pitchFamily="2" charset="77"/>
                <a:ea typeface="+mn-ea"/>
                <a:cs typeface="+mn-cs"/>
              </a:rPr>
              <a:t> </a:t>
            </a:r>
            <a:r>
              <a:rPr kumimoji="0" lang="en-US" sz="3200" b="1" i="0" u="none" strike="noStrike" kern="1200" cap="none" spc="-150" normalizeH="0" baseline="0" noProof="0" dirty="0">
                <a:ln>
                  <a:noFill/>
                </a:ln>
                <a:solidFill>
                  <a:srgbClr val="52B99E"/>
                </a:solidFill>
                <a:effectLst/>
                <a:uLnTx/>
                <a:uFillTx/>
                <a:latin typeface="Raleway ExtraBold" pitchFamily="2" charset="77"/>
                <a:ea typeface="+mn-ea"/>
                <a:cs typeface="+mn-cs"/>
              </a:rPr>
              <a:t>challenge.</a:t>
            </a:r>
          </a:p>
        </p:txBody>
      </p:sp>
      <p:sp>
        <p:nvSpPr>
          <p:cNvPr id="7" name="Rounded Rectangle 6">
            <a:extLst>
              <a:ext uri="{FF2B5EF4-FFF2-40B4-BE49-F238E27FC236}">
                <a16:creationId xmlns:a16="http://schemas.microsoft.com/office/drawing/2014/main" id="{54E8D02B-F339-4FD7-BFDE-6AD134713E17}"/>
              </a:ext>
            </a:extLst>
          </p:cNvPr>
          <p:cNvSpPr/>
          <p:nvPr/>
        </p:nvSpPr>
        <p:spPr>
          <a:xfrm>
            <a:off x="9235172" y="237663"/>
            <a:ext cx="1232018"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52B99E"/>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52B99E"/>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52B99E"/>
                </a:solidFill>
                <a:effectLst/>
                <a:uLnTx/>
                <a:uFillTx/>
                <a:latin typeface="Raleway ExtraBold" pitchFamily="2" charset="77"/>
                <a:ea typeface="+mn-ea"/>
                <a:cs typeface="+mn-cs"/>
              </a:rPr>
              <a:t>solution</a:t>
            </a:r>
          </a:p>
        </p:txBody>
      </p:sp>
      <p:sp>
        <p:nvSpPr>
          <p:cNvPr id="8" name="Rounded Rectangle 7">
            <a:extLst>
              <a:ext uri="{FF2B5EF4-FFF2-40B4-BE49-F238E27FC236}">
                <a16:creationId xmlns:a16="http://schemas.microsoft.com/office/drawing/2014/main" id="{4DF269D9-69DF-C9CC-923E-6DCD0DF395FE}"/>
              </a:ext>
            </a:extLst>
          </p:cNvPr>
          <p:cNvSpPr/>
          <p:nvPr/>
        </p:nvSpPr>
        <p:spPr>
          <a:xfrm>
            <a:off x="10616845" y="237663"/>
            <a:ext cx="1313385" cy="332385"/>
          </a:xfrm>
          <a:prstGeom prst="roundRect">
            <a:avLst>
              <a:gd name="adj" fmla="val 50000"/>
            </a:avLst>
          </a:prstGeom>
          <a:solidFill>
            <a:schemeClr val="bg1"/>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52B99E"/>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52B99E"/>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52B99E"/>
                </a:solidFill>
                <a:effectLst/>
                <a:uLnTx/>
                <a:uFillTx/>
                <a:latin typeface="Raleway ExtraBold" pitchFamily="2" charset="77"/>
                <a:ea typeface="+mn-ea"/>
                <a:cs typeface="+mn-cs"/>
              </a:rPr>
              <a:t>proposal</a:t>
            </a:r>
          </a:p>
        </p:txBody>
      </p:sp>
      <p:sp>
        <p:nvSpPr>
          <p:cNvPr id="9" name="Rounded Rectangle 8">
            <a:extLst>
              <a:ext uri="{FF2B5EF4-FFF2-40B4-BE49-F238E27FC236}">
                <a16:creationId xmlns:a16="http://schemas.microsoft.com/office/drawing/2014/main" id="{B429D9F5-5CF6-C27B-478B-5819D2F55A00}"/>
              </a:ext>
            </a:extLst>
          </p:cNvPr>
          <p:cNvSpPr/>
          <p:nvPr/>
        </p:nvSpPr>
        <p:spPr>
          <a:xfrm>
            <a:off x="7568289" y="237664"/>
            <a:ext cx="1517228" cy="332385"/>
          </a:xfrm>
          <a:prstGeom prst="roundRect">
            <a:avLst>
              <a:gd name="adj" fmla="val 50000"/>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prstClr val="white"/>
                </a:solidFill>
                <a:effectLst/>
                <a:uLnTx/>
                <a:uFillTx/>
                <a:latin typeface="Raleway Light" pitchFamily="2" charset="77"/>
                <a:ea typeface="+mn-ea"/>
                <a:cs typeface="+mn-cs"/>
              </a:rPr>
              <a:t>Your</a:t>
            </a:r>
            <a:r>
              <a:rPr kumimoji="0" lang="en-US" sz="1400" b="1" i="0" u="none" strike="noStrike" kern="1200" cap="none" spc="-70" normalizeH="0" baseline="0" noProof="0" dirty="0">
                <a:ln>
                  <a:noFill/>
                </a:ln>
                <a:solidFill>
                  <a:prstClr val="white"/>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prstClr val="white"/>
                </a:solidFill>
                <a:effectLst/>
                <a:uLnTx/>
                <a:uFillTx/>
                <a:latin typeface="Raleway ExtraBold" pitchFamily="2" charset="77"/>
                <a:ea typeface="+mn-ea"/>
                <a:cs typeface="+mn-cs"/>
              </a:rPr>
              <a:t>challenge</a:t>
            </a:r>
          </a:p>
        </p:txBody>
      </p:sp>
      <p:sp>
        <p:nvSpPr>
          <p:cNvPr id="2" name="Rounded Rectangle 1">
            <a:extLst>
              <a:ext uri="{FF2B5EF4-FFF2-40B4-BE49-F238E27FC236}">
                <a16:creationId xmlns:a16="http://schemas.microsoft.com/office/drawing/2014/main" id="{252D5CC7-64C8-B3A5-2F85-C0BA06FDCB12}"/>
              </a:ext>
            </a:extLst>
          </p:cNvPr>
          <p:cNvSpPr/>
          <p:nvPr/>
        </p:nvSpPr>
        <p:spPr>
          <a:xfrm>
            <a:off x="939114" y="1841155"/>
            <a:ext cx="5592315" cy="3630729"/>
          </a:xfrm>
          <a:prstGeom prst="roundRect">
            <a:avLst>
              <a:gd name="adj" fmla="val 6423"/>
            </a:avLst>
          </a:prstGeom>
          <a:noFill/>
          <a:ln w="19050">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32C563-8C01-0E21-FC3B-E35505C4D8B0}"/>
              </a:ext>
            </a:extLst>
          </p:cNvPr>
          <p:cNvSpPr txBox="1"/>
          <p:nvPr/>
        </p:nvSpPr>
        <p:spPr>
          <a:xfrm>
            <a:off x="1089454" y="2004011"/>
            <a:ext cx="5325860" cy="1077218"/>
          </a:xfrm>
          <a:prstGeom prst="rect">
            <a:avLst/>
          </a:prstGeom>
          <a:noFill/>
        </p:spPr>
        <p:txBody>
          <a:bodyPr wrap="square" rtlCol="0">
            <a:spAutoFit/>
          </a:bodyPr>
          <a:lstStyle/>
          <a:p>
            <a:r>
              <a:rPr lang="en-US" sz="1600" b="1" dirty="0">
                <a:solidFill>
                  <a:srgbClr val="52B99E"/>
                </a:solidFill>
                <a:latin typeface="Raleway ExtraBold" pitchFamily="2" charset="77"/>
              </a:rPr>
              <a:t>Our understanding, based on our conversations, is that you would like to:</a:t>
            </a:r>
          </a:p>
          <a:p>
            <a:endParaRPr lang="en-US" sz="1600" dirty="0">
              <a:latin typeface="Intro Light" panose="02000000000000000000" pitchFamily="2" charset="77"/>
            </a:endParaRPr>
          </a:p>
          <a:p>
            <a:pPr marL="285750" indent="-285750">
              <a:buClr>
                <a:srgbClr val="52B99E"/>
              </a:buClr>
              <a:buFont typeface="Arial" panose="020B0604020202020204" pitchFamily="34" charset="0"/>
              <a:buChar char="•"/>
            </a:pPr>
            <a:r>
              <a:rPr lang="en-US" sz="1600" dirty="0">
                <a:latin typeface="Poppins Light" pitchFamily="2" charset="77"/>
                <a:cs typeface="Poppins Light" pitchFamily="2" charset="77"/>
              </a:rPr>
              <a:t>Bullets</a:t>
            </a:r>
          </a:p>
        </p:txBody>
      </p:sp>
      <p:sp>
        <p:nvSpPr>
          <p:cNvPr id="5" name="Rounded Rectangle 4">
            <a:extLst>
              <a:ext uri="{FF2B5EF4-FFF2-40B4-BE49-F238E27FC236}">
                <a16:creationId xmlns:a16="http://schemas.microsoft.com/office/drawing/2014/main" id="{E276F689-C77C-4720-E091-EA7D8ECF97BD}"/>
              </a:ext>
            </a:extLst>
          </p:cNvPr>
          <p:cNvSpPr/>
          <p:nvPr/>
        </p:nvSpPr>
        <p:spPr>
          <a:xfrm>
            <a:off x="6836230" y="1841156"/>
            <a:ext cx="4566996" cy="3630728"/>
          </a:xfrm>
          <a:prstGeom prst="roundRect">
            <a:avLst>
              <a:gd name="adj" fmla="val 6423"/>
            </a:avLst>
          </a:prstGeom>
          <a:noFill/>
          <a:ln w="19050">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D78A2C-5ED1-8236-3088-00B8944ABEDD}"/>
              </a:ext>
            </a:extLst>
          </p:cNvPr>
          <p:cNvSpPr txBox="1"/>
          <p:nvPr/>
        </p:nvSpPr>
        <p:spPr>
          <a:xfrm>
            <a:off x="7043350" y="2033991"/>
            <a:ext cx="4209535" cy="1323439"/>
          </a:xfrm>
          <a:prstGeom prst="rect">
            <a:avLst/>
          </a:prstGeom>
          <a:noFill/>
        </p:spPr>
        <p:txBody>
          <a:bodyPr wrap="square" rtlCol="0">
            <a:spAutoFit/>
          </a:bodyPr>
          <a:lstStyle/>
          <a:p>
            <a:r>
              <a:rPr lang="en-US" sz="1600" b="1" dirty="0">
                <a:solidFill>
                  <a:srgbClr val="52B99E"/>
                </a:solidFill>
                <a:latin typeface="Raleway ExtraBold" pitchFamily="2" charset="77"/>
              </a:rPr>
              <a:t>What success looks like for XXX:</a:t>
            </a:r>
          </a:p>
          <a:p>
            <a:endParaRPr lang="en-US" sz="1600" dirty="0">
              <a:latin typeface="Intro Light" panose="02000000000000000000" pitchFamily="2" charset="77"/>
            </a:endParaRPr>
          </a:p>
          <a:p>
            <a:pPr marL="285750" indent="-285750">
              <a:buClr>
                <a:srgbClr val="52B99E"/>
              </a:buClr>
              <a:buFont typeface="Arial" panose="020B0604020202020204" pitchFamily="34" charset="0"/>
              <a:buChar char="•"/>
            </a:pPr>
            <a:r>
              <a:rPr lang="en-US" sz="1600" dirty="0">
                <a:latin typeface="Poppins Light" pitchFamily="2" charset="77"/>
                <a:cs typeface="Poppins Light" pitchFamily="2" charset="77"/>
              </a:rPr>
              <a:t>Bullets</a:t>
            </a:r>
          </a:p>
          <a:p>
            <a:pPr marL="285750" indent="-285750">
              <a:buClr>
                <a:srgbClr val="34C0CA"/>
              </a:buClr>
              <a:buFont typeface="Arial" panose="020B0604020202020204" pitchFamily="34" charset="0"/>
              <a:buChar char="•"/>
            </a:pPr>
            <a:endParaRPr lang="en-US" sz="1600" dirty="0">
              <a:latin typeface="Intro Light" panose="02000000000000000000" pitchFamily="2" charset="77"/>
            </a:endParaRPr>
          </a:p>
          <a:p>
            <a:pPr marL="285750" indent="-285750">
              <a:buClr>
                <a:srgbClr val="34C0CA"/>
              </a:buClr>
              <a:buFont typeface="Arial" panose="020B0604020202020204" pitchFamily="34" charset="0"/>
              <a:buChar char="•"/>
            </a:pPr>
            <a:endParaRPr lang="en-US" sz="1600" dirty="0">
              <a:latin typeface="Intro Light" panose="02000000000000000000" pitchFamily="2" charset="77"/>
            </a:endParaRPr>
          </a:p>
        </p:txBody>
      </p:sp>
    </p:spTree>
    <p:extLst>
      <p:ext uri="{BB962C8B-B14F-4D97-AF65-F5344CB8AC3E}">
        <p14:creationId xmlns:p14="http://schemas.microsoft.com/office/powerpoint/2010/main" val="399186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ounded Rectangle 26">
            <a:hlinkClick r:id="rId4"/>
            <a:extLst>
              <a:ext uri="{FF2B5EF4-FFF2-40B4-BE49-F238E27FC236}">
                <a16:creationId xmlns:a16="http://schemas.microsoft.com/office/drawing/2014/main" id="{5C97FBDE-E9D5-5B21-B894-324D206B97EB}"/>
              </a:ext>
            </a:extLst>
          </p:cNvPr>
          <p:cNvSpPr/>
          <p:nvPr/>
        </p:nvSpPr>
        <p:spPr>
          <a:xfrm>
            <a:off x="8611565" y="5173841"/>
            <a:ext cx="2789498" cy="332385"/>
          </a:xfrm>
          <a:prstGeom prst="roundRect">
            <a:avLst>
              <a:gd name="adj" fmla="val 50000"/>
            </a:avLst>
          </a:prstGeom>
          <a:solidFill>
            <a:srgbClr val="F45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Raleway ExtraBold" pitchFamily="2" charset="77"/>
              </a:rPr>
              <a:t>Full Pricing List</a:t>
            </a:r>
          </a:p>
        </p:txBody>
      </p:sp>
      <p:sp>
        <p:nvSpPr>
          <p:cNvPr id="2" name="TextBox 1">
            <a:extLst>
              <a:ext uri="{FF2B5EF4-FFF2-40B4-BE49-F238E27FC236}">
                <a16:creationId xmlns:a16="http://schemas.microsoft.com/office/drawing/2014/main" id="{C2AD18C6-848A-0626-95A5-5CB73A830AB2}"/>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a:t>
            </a:r>
            <a:r>
              <a:rPr lang="en-US" sz="3200" b="1" spc="-150" dirty="0">
                <a:solidFill>
                  <a:srgbClr val="F45E54"/>
                </a:solidFill>
                <a:latin typeface="Raleway ExtraBold" pitchFamily="2" charset="77"/>
              </a:rPr>
              <a:t>costs.</a:t>
            </a:r>
          </a:p>
        </p:txBody>
      </p:sp>
      <p:sp>
        <p:nvSpPr>
          <p:cNvPr id="3" name="Rounded Rectangle 2">
            <a:extLst>
              <a:ext uri="{FF2B5EF4-FFF2-40B4-BE49-F238E27FC236}">
                <a16:creationId xmlns:a16="http://schemas.microsoft.com/office/drawing/2014/main" id="{70412DD0-E3D4-C16F-C710-40566DB080A3}"/>
              </a:ext>
            </a:extLst>
          </p:cNvPr>
          <p:cNvSpPr/>
          <p:nvPr/>
        </p:nvSpPr>
        <p:spPr>
          <a:xfrm>
            <a:off x="9235172" y="237663"/>
            <a:ext cx="123201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Our </a:t>
            </a:r>
            <a:r>
              <a:rPr lang="en-US" sz="1400" b="1" spc="-70" dirty="0">
                <a:solidFill>
                  <a:srgbClr val="F45E54"/>
                </a:solidFill>
                <a:latin typeface="Raleway ExtraBold" pitchFamily="2" charset="77"/>
              </a:rPr>
              <a:t>solution</a:t>
            </a:r>
          </a:p>
        </p:txBody>
      </p:sp>
      <p:sp>
        <p:nvSpPr>
          <p:cNvPr id="7" name="Rounded Rectangle 6">
            <a:extLst>
              <a:ext uri="{FF2B5EF4-FFF2-40B4-BE49-F238E27FC236}">
                <a16:creationId xmlns:a16="http://schemas.microsoft.com/office/drawing/2014/main" id="{DA6C83F5-01BA-B4E2-49D1-B970FC29168A}"/>
              </a:ext>
            </a:extLst>
          </p:cNvPr>
          <p:cNvSpPr/>
          <p:nvPr/>
        </p:nvSpPr>
        <p:spPr>
          <a:xfrm>
            <a:off x="10616845" y="237663"/>
            <a:ext cx="1313385"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proposal</a:t>
            </a:r>
          </a:p>
        </p:txBody>
      </p:sp>
      <p:sp>
        <p:nvSpPr>
          <p:cNvPr id="8" name="Rounded Rectangle 7">
            <a:extLst>
              <a:ext uri="{FF2B5EF4-FFF2-40B4-BE49-F238E27FC236}">
                <a16:creationId xmlns:a16="http://schemas.microsoft.com/office/drawing/2014/main" id="{DDB89460-AE5A-2123-89C2-C7516D5C40D2}"/>
              </a:ext>
            </a:extLst>
          </p:cNvPr>
          <p:cNvSpPr/>
          <p:nvPr/>
        </p:nvSpPr>
        <p:spPr>
          <a:xfrm>
            <a:off x="7568289"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Your </a:t>
            </a:r>
            <a:r>
              <a:rPr lang="en-US" sz="1400" b="1" spc="-70" dirty="0">
                <a:solidFill>
                  <a:srgbClr val="F45E54"/>
                </a:solidFill>
                <a:latin typeface="Raleway ExtraBold" pitchFamily="2" charset="77"/>
              </a:rPr>
              <a:t>challenge</a:t>
            </a:r>
          </a:p>
        </p:txBody>
      </p:sp>
      <p:sp>
        <p:nvSpPr>
          <p:cNvPr id="28" name="Rounded Rectangle 27">
            <a:extLst>
              <a:ext uri="{FF2B5EF4-FFF2-40B4-BE49-F238E27FC236}">
                <a16:creationId xmlns:a16="http://schemas.microsoft.com/office/drawing/2014/main" id="{03811380-679C-BBBE-18B9-81A5CEAF808A}"/>
              </a:ext>
            </a:extLst>
          </p:cNvPr>
          <p:cNvSpPr/>
          <p:nvPr/>
        </p:nvSpPr>
        <p:spPr>
          <a:xfrm>
            <a:off x="2838310" y="2443441"/>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29" name="Rounded Rectangle 28">
            <a:extLst>
              <a:ext uri="{FF2B5EF4-FFF2-40B4-BE49-F238E27FC236}">
                <a16:creationId xmlns:a16="http://schemas.microsoft.com/office/drawing/2014/main" id="{730F2862-BD14-250F-4425-67D6643A34E1}"/>
              </a:ext>
            </a:extLst>
          </p:cNvPr>
          <p:cNvSpPr/>
          <p:nvPr/>
        </p:nvSpPr>
        <p:spPr>
          <a:xfrm>
            <a:off x="939114" y="2443441"/>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Scoping out</a:t>
            </a:r>
          </a:p>
        </p:txBody>
      </p:sp>
      <p:sp>
        <p:nvSpPr>
          <p:cNvPr id="30" name="Rounded Rectangle 29">
            <a:extLst>
              <a:ext uri="{FF2B5EF4-FFF2-40B4-BE49-F238E27FC236}">
                <a16:creationId xmlns:a16="http://schemas.microsoft.com/office/drawing/2014/main" id="{543A00BD-1756-A99A-AC2C-4413859F5967}"/>
              </a:ext>
            </a:extLst>
          </p:cNvPr>
          <p:cNvSpPr/>
          <p:nvPr/>
        </p:nvSpPr>
        <p:spPr>
          <a:xfrm>
            <a:off x="939114" y="311634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1</a:t>
            </a:r>
          </a:p>
        </p:txBody>
      </p:sp>
      <p:sp>
        <p:nvSpPr>
          <p:cNvPr id="31" name="Rounded Rectangle 30">
            <a:extLst>
              <a:ext uri="{FF2B5EF4-FFF2-40B4-BE49-F238E27FC236}">
                <a16:creationId xmlns:a16="http://schemas.microsoft.com/office/drawing/2014/main" id="{2E9EFCE4-B12B-E28A-A48A-D3FA0BBEF67F}"/>
              </a:ext>
            </a:extLst>
          </p:cNvPr>
          <p:cNvSpPr/>
          <p:nvPr/>
        </p:nvSpPr>
        <p:spPr>
          <a:xfrm>
            <a:off x="939114" y="377868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2</a:t>
            </a:r>
          </a:p>
        </p:txBody>
      </p:sp>
      <p:sp>
        <p:nvSpPr>
          <p:cNvPr id="32" name="Rounded Rectangle 31">
            <a:extLst>
              <a:ext uri="{FF2B5EF4-FFF2-40B4-BE49-F238E27FC236}">
                <a16:creationId xmlns:a16="http://schemas.microsoft.com/office/drawing/2014/main" id="{837A7424-F7F1-583E-4175-910D46DD8865}"/>
              </a:ext>
            </a:extLst>
          </p:cNvPr>
          <p:cNvSpPr/>
          <p:nvPr/>
        </p:nvSpPr>
        <p:spPr>
          <a:xfrm>
            <a:off x="939114" y="4441020"/>
            <a:ext cx="1649442"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Phase 3</a:t>
            </a:r>
          </a:p>
        </p:txBody>
      </p:sp>
      <p:sp>
        <p:nvSpPr>
          <p:cNvPr id="33" name="Rounded Rectangle 32">
            <a:extLst>
              <a:ext uri="{FF2B5EF4-FFF2-40B4-BE49-F238E27FC236}">
                <a16:creationId xmlns:a16="http://schemas.microsoft.com/office/drawing/2014/main" id="{E858C109-0476-0B98-5399-22594202F701}"/>
              </a:ext>
            </a:extLst>
          </p:cNvPr>
          <p:cNvSpPr/>
          <p:nvPr/>
        </p:nvSpPr>
        <p:spPr>
          <a:xfrm>
            <a:off x="2838309" y="1799337"/>
            <a:ext cx="2325361"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Duration</a:t>
            </a:r>
          </a:p>
        </p:txBody>
      </p:sp>
      <p:sp>
        <p:nvSpPr>
          <p:cNvPr id="34" name="Rounded Rectangle 33">
            <a:extLst>
              <a:ext uri="{FF2B5EF4-FFF2-40B4-BE49-F238E27FC236}">
                <a16:creationId xmlns:a16="http://schemas.microsoft.com/office/drawing/2014/main" id="{270BBAFF-A35D-2C5C-C7B6-7B1012187C22}"/>
              </a:ext>
            </a:extLst>
          </p:cNvPr>
          <p:cNvSpPr/>
          <p:nvPr/>
        </p:nvSpPr>
        <p:spPr>
          <a:xfrm>
            <a:off x="5413427" y="1799336"/>
            <a:ext cx="2325361" cy="465685"/>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70">
                <a:solidFill>
                  <a:schemeClr val="bg1"/>
                </a:solidFill>
                <a:latin typeface="Poppins" pitchFamily="2" charset="77"/>
                <a:cs typeface="Poppins" pitchFamily="2" charset="77"/>
              </a:rPr>
              <a:t>Cost</a:t>
            </a:r>
          </a:p>
        </p:txBody>
      </p:sp>
      <p:sp>
        <p:nvSpPr>
          <p:cNvPr id="35" name="Rounded Rectangle 34">
            <a:extLst>
              <a:ext uri="{FF2B5EF4-FFF2-40B4-BE49-F238E27FC236}">
                <a16:creationId xmlns:a16="http://schemas.microsoft.com/office/drawing/2014/main" id="{E7DA37A3-5D77-74EE-9B96-53A9F0771415}"/>
              </a:ext>
            </a:extLst>
          </p:cNvPr>
          <p:cNvSpPr/>
          <p:nvPr/>
        </p:nvSpPr>
        <p:spPr>
          <a:xfrm>
            <a:off x="5413426" y="2439609"/>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36" name="Rounded Rectangle 35">
            <a:extLst>
              <a:ext uri="{FF2B5EF4-FFF2-40B4-BE49-F238E27FC236}">
                <a16:creationId xmlns:a16="http://schemas.microsoft.com/office/drawing/2014/main" id="{68B7A432-1500-CF31-166B-ADE7DF43AC49}"/>
              </a:ext>
            </a:extLst>
          </p:cNvPr>
          <p:cNvSpPr/>
          <p:nvPr/>
        </p:nvSpPr>
        <p:spPr>
          <a:xfrm>
            <a:off x="2838309" y="3115988"/>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37" name="Rounded Rectangle 36">
            <a:extLst>
              <a:ext uri="{FF2B5EF4-FFF2-40B4-BE49-F238E27FC236}">
                <a16:creationId xmlns:a16="http://schemas.microsoft.com/office/drawing/2014/main" id="{D8AF7E3E-0564-7D70-A67A-DD122B3EBBA6}"/>
              </a:ext>
            </a:extLst>
          </p:cNvPr>
          <p:cNvSpPr/>
          <p:nvPr/>
        </p:nvSpPr>
        <p:spPr>
          <a:xfrm>
            <a:off x="5413425" y="3112156"/>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38" name="Rounded Rectangle 37">
            <a:extLst>
              <a:ext uri="{FF2B5EF4-FFF2-40B4-BE49-F238E27FC236}">
                <a16:creationId xmlns:a16="http://schemas.microsoft.com/office/drawing/2014/main" id="{95F463BF-86BE-8E9A-C1FE-7F893E787FB7}"/>
              </a:ext>
            </a:extLst>
          </p:cNvPr>
          <p:cNvSpPr/>
          <p:nvPr/>
        </p:nvSpPr>
        <p:spPr>
          <a:xfrm>
            <a:off x="2838309" y="3778680"/>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39" name="Rounded Rectangle 38">
            <a:extLst>
              <a:ext uri="{FF2B5EF4-FFF2-40B4-BE49-F238E27FC236}">
                <a16:creationId xmlns:a16="http://schemas.microsoft.com/office/drawing/2014/main" id="{3E7CF9E4-0774-A04B-9E68-77D4DFE73A3D}"/>
              </a:ext>
            </a:extLst>
          </p:cNvPr>
          <p:cNvSpPr/>
          <p:nvPr/>
        </p:nvSpPr>
        <p:spPr>
          <a:xfrm>
            <a:off x="5413425" y="3774848"/>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40" name="Rounded Rectangle 39">
            <a:extLst>
              <a:ext uri="{FF2B5EF4-FFF2-40B4-BE49-F238E27FC236}">
                <a16:creationId xmlns:a16="http://schemas.microsoft.com/office/drawing/2014/main" id="{A121DB32-2865-FBDC-EE8C-0EAF994E1082}"/>
              </a:ext>
            </a:extLst>
          </p:cNvPr>
          <p:cNvSpPr/>
          <p:nvPr/>
        </p:nvSpPr>
        <p:spPr>
          <a:xfrm>
            <a:off x="2838309" y="4444852"/>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 days</a:t>
            </a:r>
          </a:p>
        </p:txBody>
      </p:sp>
      <p:sp>
        <p:nvSpPr>
          <p:cNvPr id="41" name="Rounded Rectangle 40">
            <a:extLst>
              <a:ext uri="{FF2B5EF4-FFF2-40B4-BE49-F238E27FC236}">
                <a16:creationId xmlns:a16="http://schemas.microsoft.com/office/drawing/2014/main" id="{8D5F5CC2-02A1-C098-DA92-9AC43B1E4027}"/>
              </a:ext>
            </a:extLst>
          </p:cNvPr>
          <p:cNvSpPr/>
          <p:nvPr/>
        </p:nvSpPr>
        <p:spPr>
          <a:xfrm>
            <a:off x="5413425" y="4441020"/>
            <a:ext cx="2325362" cy="465685"/>
          </a:xfrm>
          <a:prstGeom prst="roundRect">
            <a:avLst>
              <a:gd name="adj" fmla="val 15005"/>
            </a:avLst>
          </a:prstGeom>
          <a:solidFill>
            <a:schemeClr val="bg1"/>
          </a:solidFill>
          <a:ln w="12700">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Poppins Light" pitchFamily="2" charset="77"/>
                <a:cs typeface="Poppins Light" pitchFamily="2" charset="77"/>
              </a:rPr>
              <a:t>£XXX</a:t>
            </a:r>
          </a:p>
        </p:txBody>
      </p:sp>
      <p:sp>
        <p:nvSpPr>
          <p:cNvPr id="42" name="Rounded Rectangle 41">
            <a:extLst>
              <a:ext uri="{FF2B5EF4-FFF2-40B4-BE49-F238E27FC236}">
                <a16:creationId xmlns:a16="http://schemas.microsoft.com/office/drawing/2014/main" id="{6D5FA41E-E12B-3C4A-757D-173A5973AAD4}"/>
              </a:ext>
            </a:extLst>
          </p:cNvPr>
          <p:cNvSpPr/>
          <p:nvPr/>
        </p:nvSpPr>
        <p:spPr>
          <a:xfrm>
            <a:off x="2838309" y="5111024"/>
            <a:ext cx="2325362" cy="465685"/>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rgbClr val="F45E54"/>
                </a:solidFill>
                <a:latin typeface="Poppins" pitchFamily="2" charset="77"/>
                <a:cs typeface="Poppins" pitchFamily="2" charset="77"/>
              </a:rPr>
              <a:t>X days</a:t>
            </a:r>
          </a:p>
        </p:txBody>
      </p:sp>
      <p:sp>
        <p:nvSpPr>
          <p:cNvPr id="43" name="Rounded Rectangle 42">
            <a:extLst>
              <a:ext uri="{FF2B5EF4-FFF2-40B4-BE49-F238E27FC236}">
                <a16:creationId xmlns:a16="http://schemas.microsoft.com/office/drawing/2014/main" id="{0A4D0B75-7EC7-83FC-BD83-D7EDA2EE2B86}"/>
              </a:ext>
            </a:extLst>
          </p:cNvPr>
          <p:cNvSpPr/>
          <p:nvPr/>
        </p:nvSpPr>
        <p:spPr>
          <a:xfrm>
            <a:off x="5413425" y="5107192"/>
            <a:ext cx="2325362" cy="465685"/>
          </a:xfrm>
          <a:prstGeom prst="roundRect">
            <a:avLst>
              <a:gd name="adj" fmla="val 15005"/>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70" dirty="0">
                <a:solidFill>
                  <a:srgbClr val="F45E54"/>
                </a:solidFill>
                <a:latin typeface="Poppins" pitchFamily="2" charset="77"/>
                <a:cs typeface="Poppins" pitchFamily="2" charset="77"/>
              </a:rPr>
              <a:t>£XXX</a:t>
            </a:r>
          </a:p>
        </p:txBody>
      </p:sp>
      <p:sp>
        <p:nvSpPr>
          <p:cNvPr id="44" name="TextBox 43">
            <a:extLst>
              <a:ext uri="{FF2B5EF4-FFF2-40B4-BE49-F238E27FC236}">
                <a16:creationId xmlns:a16="http://schemas.microsoft.com/office/drawing/2014/main" id="{7BAE1F7B-4C5C-8575-9022-3CDDBA93AC3A}"/>
              </a:ext>
            </a:extLst>
          </p:cNvPr>
          <p:cNvSpPr txBox="1"/>
          <p:nvPr/>
        </p:nvSpPr>
        <p:spPr>
          <a:xfrm>
            <a:off x="8417870" y="1821504"/>
            <a:ext cx="2879852" cy="1077218"/>
          </a:xfrm>
          <a:prstGeom prst="rect">
            <a:avLst/>
          </a:prstGeom>
          <a:noFill/>
        </p:spPr>
        <p:txBody>
          <a:bodyPr wrap="square" rtlCol="0">
            <a:spAutoFit/>
          </a:bodyPr>
          <a:lstStyle/>
          <a:p>
            <a:pPr marL="342900" lvl="0" indent="-342900">
              <a:buClr>
                <a:srgbClr val="F45E54"/>
              </a:buClr>
              <a:buFont typeface="Symbol" pitchFamily="2" charset="2"/>
              <a:buChar char=""/>
            </a:pPr>
            <a:r>
              <a:rPr lang="en-GB" sz="1600" dirty="0">
                <a:effectLst/>
                <a:latin typeface="Poppins Light" pitchFamily="2" charset="77"/>
                <a:ea typeface="Calibri" panose="020F0502020204030204" pitchFamily="34" charset="0"/>
                <a:cs typeface="Poppins Light" pitchFamily="2" charset="77"/>
              </a:rPr>
              <a:t>Comments on pricing</a:t>
            </a:r>
          </a:p>
          <a:p>
            <a:pPr marL="342900" lvl="0" indent="-342900">
              <a:buClr>
                <a:srgbClr val="F45E54"/>
              </a:buClr>
              <a:buFont typeface="Symbol" pitchFamily="2" charset="2"/>
              <a:buChar char=""/>
            </a:pPr>
            <a:endParaRPr lang="en-GB" sz="1600" dirty="0">
              <a:latin typeface="Poppins Light" pitchFamily="2" charset="77"/>
              <a:cs typeface="Poppins Light" pitchFamily="2" charset="77"/>
            </a:endParaRPr>
          </a:p>
          <a:p>
            <a:pPr marL="342900" lvl="0" indent="-342900">
              <a:buClr>
                <a:srgbClr val="F45E54"/>
              </a:buClr>
              <a:buFont typeface="Symbol" pitchFamily="2" charset="2"/>
              <a:buChar char=""/>
            </a:pPr>
            <a:r>
              <a:rPr lang="en-GB" sz="1600" dirty="0">
                <a:latin typeface="Poppins Light" pitchFamily="2" charset="77"/>
                <a:cs typeface="Poppins Light" pitchFamily="2" charset="77"/>
              </a:rPr>
              <a:t>Costs are exclusive of VAT</a:t>
            </a:r>
            <a:endParaRPr lang="en-US" sz="1600" dirty="0">
              <a:latin typeface="Poppins Light" pitchFamily="2" charset="77"/>
              <a:cs typeface="Poppins Light" pitchFamily="2" charset="77"/>
            </a:endParaRPr>
          </a:p>
        </p:txBody>
      </p:sp>
    </p:spTree>
    <p:extLst>
      <p:ext uri="{BB962C8B-B14F-4D97-AF65-F5344CB8AC3E}">
        <p14:creationId xmlns:p14="http://schemas.microsoft.com/office/powerpoint/2010/main" val="109025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474348B-F5B6-C68C-114E-AE666267EEB7}"/>
              </a:ext>
            </a:extLst>
          </p:cNvPr>
          <p:cNvSpPr/>
          <p:nvPr/>
        </p:nvSpPr>
        <p:spPr>
          <a:xfrm>
            <a:off x="9235172" y="237663"/>
            <a:ext cx="123201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Our </a:t>
            </a:r>
            <a:r>
              <a:rPr lang="en-US" sz="1400" b="1" spc="-70" dirty="0">
                <a:solidFill>
                  <a:srgbClr val="F45E54"/>
                </a:solidFill>
                <a:latin typeface="Raleway ExtraBold" pitchFamily="2" charset="77"/>
              </a:rPr>
              <a:t>solution</a:t>
            </a:r>
          </a:p>
        </p:txBody>
      </p:sp>
      <p:sp>
        <p:nvSpPr>
          <p:cNvPr id="4" name="Rounded Rectangle 3">
            <a:extLst>
              <a:ext uri="{FF2B5EF4-FFF2-40B4-BE49-F238E27FC236}">
                <a16:creationId xmlns:a16="http://schemas.microsoft.com/office/drawing/2014/main" id="{DCE21E8E-9B8F-A85C-5AC9-F4FD2EF1E474}"/>
              </a:ext>
            </a:extLst>
          </p:cNvPr>
          <p:cNvSpPr/>
          <p:nvPr/>
        </p:nvSpPr>
        <p:spPr>
          <a:xfrm>
            <a:off x="10616845" y="237663"/>
            <a:ext cx="1313385"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proposal</a:t>
            </a:r>
          </a:p>
        </p:txBody>
      </p:sp>
      <p:sp>
        <p:nvSpPr>
          <p:cNvPr id="5" name="Rounded Rectangle 4">
            <a:extLst>
              <a:ext uri="{FF2B5EF4-FFF2-40B4-BE49-F238E27FC236}">
                <a16:creationId xmlns:a16="http://schemas.microsoft.com/office/drawing/2014/main" id="{8FDBDD06-6C0C-AF0F-7A21-A73A1BD2D199}"/>
              </a:ext>
            </a:extLst>
          </p:cNvPr>
          <p:cNvSpPr/>
          <p:nvPr/>
        </p:nvSpPr>
        <p:spPr>
          <a:xfrm>
            <a:off x="7568289"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Your </a:t>
            </a:r>
            <a:r>
              <a:rPr lang="en-US" sz="1400" b="1" spc="-70" dirty="0">
                <a:solidFill>
                  <a:srgbClr val="F45E54"/>
                </a:solidFill>
                <a:latin typeface="Raleway ExtraBold" pitchFamily="2" charset="77"/>
              </a:rPr>
              <a:t>challenge</a:t>
            </a:r>
          </a:p>
        </p:txBody>
      </p:sp>
      <p:sp>
        <p:nvSpPr>
          <p:cNvPr id="6" name="Rounded Rectangle 5">
            <a:extLst>
              <a:ext uri="{FF2B5EF4-FFF2-40B4-BE49-F238E27FC236}">
                <a16:creationId xmlns:a16="http://schemas.microsoft.com/office/drawing/2014/main" id="{1492E5C5-A06E-B66E-8A6A-1327053DD0DA}"/>
              </a:ext>
            </a:extLst>
          </p:cNvPr>
          <p:cNvSpPr>
            <a:spLocks noChangeAspect="1"/>
          </p:cNvSpPr>
          <p:nvPr/>
        </p:nvSpPr>
        <p:spPr>
          <a:xfrm>
            <a:off x="939114" y="2385187"/>
            <a:ext cx="537115" cy="540000"/>
          </a:xfrm>
          <a:prstGeom prst="roundRect">
            <a:avLst>
              <a:gd name="adj" fmla="val 15005"/>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1</a:t>
            </a:r>
          </a:p>
        </p:txBody>
      </p:sp>
      <p:sp>
        <p:nvSpPr>
          <p:cNvPr id="7" name="Rounded Rectangle 6">
            <a:extLst>
              <a:ext uri="{FF2B5EF4-FFF2-40B4-BE49-F238E27FC236}">
                <a16:creationId xmlns:a16="http://schemas.microsoft.com/office/drawing/2014/main" id="{E19FB6C3-F159-0402-95CF-50DC9C1F7D26}"/>
              </a:ext>
            </a:extLst>
          </p:cNvPr>
          <p:cNvSpPr>
            <a:spLocks noChangeAspect="1"/>
          </p:cNvSpPr>
          <p:nvPr/>
        </p:nvSpPr>
        <p:spPr>
          <a:xfrm>
            <a:off x="939114" y="3412659"/>
            <a:ext cx="537115" cy="540000"/>
          </a:xfrm>
          <a:prstGeom prst="roundRect">
            <a:avLst>
              <a:gd name="adj" fmla="val 15005"/>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2</a:t>
            </a:r>
          </a:p>
        </p:txBody>
      </p:sp>
      <p:sp>
        <p:nvSpPr>
          <p:cNvPr id="18" name="Rounded Rectangle 17">
            <a:extLst>
              <a:ext uri="{FF2B5EF4-FFF2-40B4-BE49-F238E27FC236}">
                <a16:creationId xmlns:a16="http://schemas.microsoft.com/office/drawing/2014/main" id="{75B421EF-173B-22B3-8441-24654900D2B5}"/>
              </a:ext>
            </a:extLst>
          </p:cNvPr>
          <p:cNvSpPr>
            <a:spLocks noChangeAspect="1"/>
          </p:cNvSpPr>
          <p:nvPr/>
        </p:nvSpPr>
        <p:spPr>
          <a:xfrm>
            <a:off x="939114" y="4440131"/>
            <a:ext cx="537115" cy="540000"/>
          </a:xfrm>
          <a:prstGeom prst="roundRect">
            <a:avLst>
              <a:gd name="adj" fmla="val 15005"/>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spc="-70" dirty="0">
                <a:solidFill>
                  <a:schemeClr val="bg1"/>
                </a:solidFill>
                <a:latin typeface="Poppins" pitchFamily="2" charset="77"/>
                <a:cs typeface="Poppins" pitchFamily="2" charset="77"/>
              </a:rPr>
              <a:t>3</a:t>
            </a:r>
          </a:p>
        </p:txBody>
      </p:sp>
      <p:sp>
        <p:nvSpPr>
          <p:cNvPr id="19" name="TextBox 18">
            <a:extLst>
              <a:ext uri="{FF2B5EF4-FFF2-40B4-BE49-F238E27FC236}">
                <a16:creationId xmlns:a16="http://schemas.microsoft.com/office/drawing/2014/main" id="{B889BDD7-148B-5AE0-F17F-F71FC2FC199F}"/>
              </a:ext>
            </a:extLst>
          </p:cNvPr>
          <p:cNvSpPr txBox="1"/>
          <p:nvPr/>
        </p:nvSpPr>
        <p:spPr>
          <a:xfrm>
            <a:off x="1782535" y="2485910"/>
            <a:ext cx="9470351" cy="338554"/>
          </a:xfrm>
          <a:prstGeom prst="rect">
            <a:avLst/>
          </a:prstGeom>
          <a:noFill/>
        </p:spPr>
        <p:txBody>
          <a:bodyPr wrap="square" lIns="91440" tIns="45720" rIns="91440" bIns="45720" rtlCol="0" anchor="t">
            <a:spAutoFit/>
          </a:bodyPr>
          <a:lstStyle/>
          <a:p>
            <a:r>
              <a:rPr lang="en-US" sz="1600" dirty="0">
                <a:latin typeface="Poppins Light" pitchFamily="2" charset="77"/>
                <a:cs typeface="Poppins Light" pitchFamily="2" charset="77"/>
              </a:rPr>
              <a:t>Text</a:t>
            </a:r>
          </a:p>
        </p:txBody>
      </p:sp>
      <p:sp>
        <p:nvSpPr>
          <p:cNvPr id="20" name="TextBox 19">
            <a:extLst>
              <a:ext uri="{FF2B5EF4-FFF2-40B4-BE49-F238E27FC236}">
                <a16:creationId xmlns:a16="http://schemas.microsoft.com/office/drawing/2014/main" id="{3D518CEC-F60F-A61B-B4E7-915177AC637A}"/>
              </a:ext>
            </a:extLst>
          </p:cNvPr>
          <p:cNvSpPr txBox="1"/>
          <p:nvPr/>
        </p:nvSpPr>
        <p:spPr>
          <a:xfrm>
            <a:off x="1782533" y="3450218"/>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21" name="TextBox 20">
            <a:extLst>
              <a:ext uri="{FF2B5EF4-FFF2-40B4-BE49-F238E27FC236}">
                <a16:creationId xmlns:a16="http://schemas.microsoft.com/office/drawing/2014/main" id="{DCA7B25E-A29E-9B31-4CCA-FD2890A1F140}"/>
              </a:ext>
            </a:extLst>
          </p:cNvPr>
          <p:cNvSpPr txBox="1"/>
          <p:nvPr/>
        </p:nvSpPr>
        <p:spPr>
          <a:xfrm>
            <a:off x="1782534" y="4540854"/>
            <a:ext cx="9470351" cy="338554"/>
          </a:xfrm>
          <a:prstGeom prst="rect">
            <a:avLst/>
          </a:prstGeom>
          <a:noFill/>
        </p:spPr>
        <p:txBody>
          <a:bodyPr wrap="square" rtlCol="0">
            <a:spAutoFit/>
          </a:bodyPr>
          <a:lstStyle/>
          <a:p>
            <a:r>
              <a:rPr lang="en-US" sz="1600" dirty="0">
                <a:latin typeface="Poppins Light" pitchFamily="2" charset="77"/>
                <a:cs typeface="Poppins Light" pitchFamily="2" charset="77"/>
              </a:rPr>
              <a:t>Text</a:t>
            </a:r>
          </a:p>
        </p:txBody>
      </p:sp>
      <p:sp>
        <p:nvSpPr>
          <p:cNvPr id="22" name="TextBox 21">
            <a:extLst>
              <a:ext uri="{FF2B5EF4-FFF2-40B4-BE49-F238E27FC236}">
                <a16:creationId xmlns:a16="http://schemas.microsoft.com/office/drawing/2014/main" id="{191CBBE8-AACC-6CD5-D761-816754888F72}"/>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The next </a:t>
            </a:r>
            <a:r>
              <a:rPr lang="en-US" sz="3200" b="1" spc="-150" dirty="0">
                <a:solidFill>
                  <a:srgbClr val="F45E54"/>
                </a:solidFill>
                <a:latin typeface="Raleway ExtraBold" pitchFamily="2" charset="77"/>
              </a:rPr>
              <a:t>steps.</a:t>
            </a:r>
          </a:p>
        </p:txBody>
      </p:sp>
    </p:spTree>
    <p:extLst>
      <p:ext uri="{BB962C8B-B14F-4D97-AF65-F5344CB8AC3E}">
        <p14:creationId xmlns:p14="http://schemas.microsoft.com/office/powerpoint/2010/main" val="353801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76CE44-4E42-19A5-94D3-5952A7BB9B6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321B78CE-2E6F-85CA-7495-2136864B2157}"/>
              </a:ext>
            </a:extLst>
          </p:cNvPr>
          <p:cNvSpPr/>
          <p:nvPr/>
        </p:nvSpPr>
        <p:spPr>
          <a:xfrm>
            <a:off x="939114" y="2855983"/>
            <a:ext cx="4943058" cy="1564908"/>
          </a:xfrm>
          <a:prstGeom prst="roundRect">
            <a:avLst/>
          </a:prstGeom>
          <a:noFill/>
          <a:ln>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 name="TextBox 4">
            <a:extLst>
              <a:ext uri="{FF2B5EF4-FFF2-40B4-BE49-F238E27FC236}">
                <a16:creationId xmlns:a16="http://schemas.microsoft.com/office/drawing/2014/main" id="{88EFF939-45CA-4382-FBB5-5B8F73936FDC}"/>
              </a:ext>
            </a:extLst>
          </p:cNvPr>
          <p:cNvSpPr txBox="1"/>
          <p:nvPr/>
        </p:nvSpPr>
        <p:spPr>
          <a:xfrm>
            <a:off x="2672751" y="3107521"/>
            <a:ext cx="3040691" cy="1061829"/>
          </a:xfrm>
          <a:prstGeom prst="rect">
            <a:avLst/>
          </a:prstGeom>
          <a:noFill/>
        </p:spPr>
        <p:txBody>
          <a:bodyPr wrap="square" rtlCol="0">
            <a:spAutoFit/>
          </a:bodyPr>
          <a:lstStyle/>
          <a:p>
            <a:r>
              <a:rPr lang="en-US" sz="1200" b="1" dirty="0">
                <a:solidFill>
                  <a:srgbClr val="F45E54"/>
                </a:solidFill>
                <a:latin typeface="Raleway ExtraBold" pitchFamily="2" charset="77"/>
              </a:rPr>
              <a:t>Darren Lowry</a:t>
            </a:r>
          </a:p>
          <a:p>
            <a:r>
              <a:rPr lang="en-US" sz="1050" dirty="0">
                <a:solidFill>
                  <a:srgbClr val="F45E54"/>
                </a:solidFill>
                <a:latin typeface="Raleway Light" pitchFamily="2" charset="77"/>
              </a:rPr>
              <a:t>Chief Commercial Officer</a:t>
            </a:r>
          </a:p>
          <a:p>
            <a:endParaRPr lang="en-US" sz="1050" dirty="0">
              <a:solidFill>
                <a:srgbClr val="774F96"/>
              </a:solidFill>
              <a:latin typeface="Raleway Light" pitchFamily="2" charset="77"/>
            </a:endParaRPr>
          </a:p>
          <a:p>
            <a:r>
              <a:rPr lang="en-GB" sz="1000" dirty="0">
                <a:solidFill>
                  <a:srgbClr val="000000"/>
                </a:solidFill>
                <a:effectLst/>
                <a:latin typeface="Raleway Light" pitchFamily="2" charset="77"/>
              </a:rPr>
              <a:t>       </a:t>
            </a:r>
            <a:r>
              <a:rPr lang="en-GB" sz="1000" dirty="0" err="1">
                <a:solidFill>
                  <a:srgbClr val="000000"/>
                </a:solidFill>
                <a:latin typeface="Raleway Light" pitchFamily="2" charset="77"/>
              </a:rPr>
              <a:t>darren</a:t>
            </a:r>
            <a:r>
              <a:rPr lang="en-GB" sz="1000" dirty="0" err="1">
                <a:solidFill>
                  <a:srgbClr val="000000"/>
                </a:solidFill>
                <a:effectLst/>
                <a:latin typeface="Raleway Light" pitchFamily="2" charset="77"/>
              </a:rPr>
              <a:t>@weareverve.co.uk</a:t>
            </a:r>
            <a:endParaRPr lang="en-GB" sz="1000" dirty="0">
              <a:solidFill>
                <a:srgbClr val="000000"/>
              </a:solidFill>
              <a:effectLst/>
              <a:latin typeface="Raleway Light" pitchFamily="2" charset="77"/>
            </a:endParaRPr>
          </a:p>
          <a:p>
            <a:endParaRPr lang="en-GB" sz="1000" dirty="0">
              <a:solidFill>
                <a:srgbClr val="000000"/>
              </a:solidFill>
              <a:latin typeface="Raleway Light" pitchFamily="2" charset="77"/>
            </a:endParaRPr>
          </a:p>
          <a:p>
            <a:r>
              <a:rPr lang="en-US" sz="1000" dirty="0">
                <a:latin typeface="Raleway Light" pitchFamily="2" charset="77"/>
              </a:rPr>
              <a:t>       01325 952116 ext. 107</a:t>
            </a:r>
          </a:p>
        </p:txBody>
      </p:sp>
      <p:pic>
        <p:nvPicPr>
          <p:cNvPr id="7" name="Graphic 6">
            <a:extLst>
              <a:ext uri="{FF2B5EF4-FFF2-40B4-BE49-F238E27FC236}">
                <a16:creationId xmlns:a16="http://schemas.microsoft.com/office/drawing/2014/main" id="{0771E0C0-32A9-E828-4644-8037D1163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0496" y="3954164"/>
            <a:ext cx="147762" cy="147762"/>
          </a:xfrm>
          <a:prstGeom prst="rect">
            <a:avLst/>
          </a:prstGeom>
        </p:spPr>
      </p:pic>
      <p:pic>
        <p:nvPicPr>
          <p:cNvPr id="19" name="Graphic 18">
            <a:extLst>
              <a:ext uri="{FF2B5EF4-FFF2-40B4-BE49-F238E27FC236}">
                <a16:creationId xmlns:a16="http://schemas.microsoft.com/office/drawing/2014/main" id="{982ABCAB-8366-F57A-1AF8-BB38D00056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70495" y="3654006"/>
            <a:ext cx="147761" cy="147761"/>
          </a:xfrm>
          <a:prstGeom prst="rect">
            <a:avLst/>
          </a:prstGeom>
        </p:spPr>
      </p:pic>
      <p:sp>
        <p:nvSpPr>
          <p:cNvPr id="20" name="Rounded Rectangle 19">
            <a:extLst>
              <a:ext uri="{FF2B5EF4-FFF2-40B4-BE49-F238E27FC236}">
                <a16:creationId xmlns:a16="http://schemas.microsoft.com/office/drawing/2014/main" id="{7740352B-C535-9737-E72C-098D0A59B4DC}"/>
              </a:ext>
            </a:extLst>
          </p:cNvPr>
          <p:cNvSpPr/>
          <p:nvPr/>
        </p:nvSpPr>
        <p:spPr>
          <a:xfrm>
            <a:off x="6309828" y="2855982"/>
            <a:ext cx="4943058" cy="1564908"/>
          </a:xfrm>
          <a:prstGeom prst="roundRect">
            <a:avLst/>
          </a:prstGeom>
          <a:noFill/>
          <a:ln>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2" name="TextBox 21">
            <a:extLst>
              <a:ext uri="{FF2B5EF4-FFF2-40B4-BE49-F238E27FC236}">
                <a16:creationId xmlns:a16="http://schemas.microsoft.com/office/drawing/2014/main" id="{030A0731-E009-63DA-FC9A-614ABE997892}"/>
              </a:ext>
            </a:extLst>
          </p:cNvPr>
          <p:cNvSpPr txBox="1"/>
          <p:nvPr/>
        </p:nvSpPr>
        <p:spPr>
          <a:xfrm>
            <a:off x="8043464" y="3107521"/>
            <a:ext cx="3040691" cy="1061829"/>
          </a:xfrm>
          <a:prstGeom prst="rect">
            <a:avLst/>
          </a:prstGeom>
          <a:noFill/>
        </p:spPr>
        <p:txBody>
          <a:bodyPr wrap="square" rtlCol="0">
            <a:spAutoFit/>
          </a:bodyPr>
          <a:lstStyle/>
          <a:p>
            <a:r>
              <a:rPr lang="en-US" sz="1200" b="1" dirty="0">
                <a:solidFill>
                  <a:srgbClr val="F45E54"/>
                </a:solidFill>
                <a:latin typeface="Raleway ExtraBold" pitchFamily="2" charset="77"/>
              </a:rPr>
              <a:t>Jamie </a:t>
            </a:r>
            <a:r>
              <a:rPr lang="en-US" sz="1200" b="1" dirty="0" err="1">
                <a:solidFill>
                  <a:srgbClr val="F45E54"/>
                </a:solidFill>
                <a:latin typeface="Raleway ExtraBold" pitchFamily="2" charset="77"/>
              </a:rPr>
              <a:t>Rudrum</a:t>
            </a:r>
            <a:endParaRPr lang="en-US" sz="1200" b="1" dirty="0">
              <a:solidFill>
                <a:srgbClr val="F45E54"/>
              </a:solidFill>
              <a:latin typeface="Raleway ExtraBold" pitchFamily="2" charset="77"/>
            </a:endParaRPr>
          </a:p>
          <a:p>
            <a:r>
              <a:rPr lang="en-US" sz="1050" dirty="0">
                <a:solidFill>
                  <a:srgbClr val="F45E54"/>
                </a:solidFill>
                <a:latin typeface="Raleway Light" pitchFamily="2" charset="77"/>
              </a:rPr>
              <a:t>Client Experience Lead</a:t>
            </a:r>
          </a:p>
          <a:p>
            <a:endParaRPr lang="en-US" sz="1050" dirty="0">
              <a:solidFill>
                <a:srgbClr val="774F96"/>
              </a:solidFill>
              <a:latin typeface="Raleway Light" pitchFamily="2" charset="77"/>
            </a:endParaRPr>
          </a:p>
          <a:p>
            <a:r>
              <a:rPr lang="en-GB" sz="1000" dirty="0">
                <a:solidFill>
                  <a:srgbClr val="000000"/>
                </a:solidFill>
                <a:effectLst/>
                <a:latin typeface="Raleway Light" pitchFamily="2" charset="77"/>
              </a:rPr>
              <a:t>       </a:t>
            </a:r>
            <a:r>
              <a:rPr lang="en-GB" sz="1000" dirty="0" err="1">
                <a:solidFill>
                  <a:srgbClr val="000000"/>
                </a:solidFill>
                <a:latin typeface="Raleway Light" pitchFamily="2" charset="77"/>
              </a:rPr>
              <a:t>jamie.rudrum</a:t>
            </a:r>
            <a:r>
              <a:rPr lang="en-GB" sz="1000" dirty="0" err="1">
                <a:solidFill>
                  <a:srgbClr val="000000"/>
                </a:solidFill>
                <a:effectLst/>
                <a:latin typeface="Raleway Light" pitchFamily="2" charset="77"/>
              </a:rPr>
              <a:t>@weareverve.co.uk</a:t>
            </a:r>
            <a:endParaRPr lang="en-GB" sz="1000" dirty="0">
              <a:solidFill>
                <a:srgbClr val="000000"/>
              </a:solidFill>
              <a:effectLst/>
              <a:latin typeface="Raleway Light" pitchFamily="2" charset="77"/>
            </a:endParaRPr>
          </a:p>
          <a:p>
            <a:endParaRPr lang="en-GB" sz="1000" dirty="0">
              <a:solidFill>
                <a:srgbClr val="000000"/>
              </a:solidFill>
              <a:latin typeface="Raleway Light" pitchFamily="2" charset="77"/>
            </a:endParaRPr>
          </a:p>
          <a:p>
            <a:r>
              <a:rPr lang="en-US" sz="1000" dirty="0">
                <a:latin typeface="Raleway Light" pitchFamily="2" charset="77"/>
              </a:rPr>
              <a:t>       01325 952116 ext. 309</a:t>
            </a:r>
          </a:p>
        </p:txBody>
      </p:sp>
      <p:pic>
        <p:nvPicPr>
          <p:cNvPr id="23" name="Graphic 22">
            <a:extLst>
              <a:ext uri="{FF2B5EF4-FFF2-40B4-BE49-F238E27FC236}">
                <a16:creationId xmlns:a16="http://schemas.microsoft.com/office/drawing/2014/main" id="{259A49C8-DFC2-B442-B0C0-25D9809485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1210" y="3954163"/>
            <a:ext cx="147762" cy="147762"/>
          </a:xfrm>
          <a:prstGeom prst="rect">
            <a:avLst/>
          </a:prstGeom>
        </p:spPr>
      </p:pic>
      <p:pic>
        <p:nvPicPr>
          <p:cNvPr id="24" name="Graphic 23">
            <a:extLst>
              <a:ext uri="{FF2B5EF4-FFF2-40B4-BE49-F238E27FC236}">
                <a16:creationId xmlns:a16="http://schemas.microsoft.com/office/drawing/2014/main" id="{C83CC1BF-A94E-5CE5-E0D9-81BA167C24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1209" y="3654005"/>
            <a:ext cx="147761" cy="147761"/>
          </a:xfrm>
          <a:prstGeom prst="rect">
            <a:avLst/>
          </a:prstGeom>
        </p:spPr>
      </p:pic>
      <p:pic>
        <p:nvPicPr>
          <p:cNvPr id="36" name="Picture 35">
            <a:extLst>
              <a:ext uri="{FF2B5EF4-FFF2-40B4-BE49-F238E27FC236}">
                <a16:creationId xmlns:a16="http://schemas.microsoft.com/office/drawing/2014/main" id="{0F36C17F-0F97-3348-73D8-CB26D434444E}"/>
              </a:ext>
            </a:extLst>
          </p:cNvPr>
          <p:cNvPicPr>
            <a:picLocks noChangeAspect="1"/>
          </p:cNvPicPr>
          <p:nvPr/>
        </p:nvPicPr>
        <p:blipFill>
          <a:blip r:embed="rId8"/>
          <a:srcRect/>
          <a:stretch/>
        </p:blipFill>
        <p:spPr>
          <a:xfrm>
            <a:off x="939111" y="2862018"/>
            <a:ext cx="1564909" cy="1564909"/>
          </a:xfrm>
          <a:prstGeom prst="roundRect">
            <a:avLst/>
          </a:prstGeom>
        </p:spPr>
      </p:pic>
      <p:pic>
        <p:nvPicPr>
          <p:cNvPr id="38" name="Picture 37">
            <a:extLst>
              <a:ext uri="{FF2B5EF4-FFF2-40B4-BE49-F238E27FC236}">
                <a16:creationId xmlns:a16="http://schemas.microsoft.com/office/drawing/2014/main" id="{A2FC104A-A3E3-3FA0-CFEA-142F96493782}"/>
              </a:ext>
            </a:extLst>
          </p:cNvPr>
          <p:cNvPicPr>
            <a:picLocks noChangeAspect="1"/>
          </p:cNvPicPr>
          <p:nvPr/>
        </p:nvPicPr>
        <p:blipFill>
          <a:blip r:embed="rId9"/>
          <a:srcRect/>
          <a:stretch/>
        </p:blipFill>
        <p:spPr>
          <a:xfrm>
            <a:off x="6309825" y="2855982"/>
            <a:ext cx="1564909" cy="1564909"/>
          </a:xfrm>
          <a:prstGeom prst="roundRect">
            <a:avLst/>
          </a:prstGeom>
        </p:spPr>
      </p:pic>
      <p:sp>
        <p:nvSpPr>
          <p:cNvPr id="2" name="TextBox 1">
            <a:extLst>
              <a:ext uri="{FF2B5EF4-FFF2-40B4-BE49-F238E27FC236}">
                <a16:creationId xmlns:a16="http://schemas.microsoft.com/office/drawing/2014/main" id="{232D7182-DD3B-9764-4FD1-CD2A9AAAC13A}"/>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F45E54"/>
                </a:solidFill>
                <a:latin typeface="Raleway Light" pitchFamily="2" charset="77"/>
              </a:rPr>
              <a:t>Your </a:t>
            </a:r>
            <a:r>
              <a:rPr lang="en-US" sz="3200" b="1" spc="-150" dirty="0">
                <a:solidFill>
                  <a:srgbClr val="F45E54"/>
                </a:solidFill>
                <a:latin typeface="Raleway ExtraBold" pitchFamily="2" charset="77"/>
              </a:rPr>
              <a:t>key contacts.</a:t>
            </a:r>
          </a:p>
        </p:txBody>
      </p:sp>
      <p:sp>
        <p:nvSpPr>
          <p:cNvPr id="4" name="Rounded Rectangle 3">
            <a:extLst>
              <a:ext uri="{FF2B5EF4-FFF2-40B4-BE49-F238E27FC236}">
                <a16:creationId xmlns:a16="http://schemas.microsoft.com/office/drawing/2014/main" id="{BF6F5254-6F93-6B67-5819-D3163C059615}"/>
              </a:ext>
            </a:extLst>
          </p:cNvPr>
          <p:cNvSpPr/>
          <p:nvPr/>
        </p:nvSpPr>
        <p:spPr>
          <a:xfrm>
            <a:off x="9235172" y="237663"/>
            <a:ext cx="123201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Our </a:t>
            </a:r>
            <a:r>
              <a:rPr lang="en-US" sz="1400" b="1" spc="-70" dirty="0">
                <a:solidFill>
                  <a:srgbClr val="F45E54"/>
                </a:solidFill>
                <a:latin typeface="Raleway ExtraBold" pitchFamily="2" charset="77"/>
              </a:rPr>
              <a:t>solution</a:t>
            </a:r>
          </a:p>
        </p:txBody>
      </p:sp>
      <p:sp>
        <p:nvSpPr>
          <p:cNvPr id="6" name="Rounded Rectangle 5">
            <a:extLst>
              <a:ext uri="{FF2B5EF4-FFF2-40B4-BE49-F238E27FC236}">
                <a16:creationId xmlns:a16="http://schemas.microsoft.com/office/drawing/2014/main" id="{8E3D01B3-F18A-A4BF-BC73-DCB0245F71B1}"/>
              </a:ext>
            </a:extLst>
          </p:cNvPr>
          <p:cNvSpPr/>
          <p:nvPr/>
        </p:nvSpPr>
        <p:spPr>
          <a:xfrm>
            <a:off x="10616845" y="237663"/>
            <a:ext cx="1313385" cy="332385"/>
          </a:xfrm>
          <a:prstGeom prst="roundRect">
            <a:avLst>
              <a:gd name="adj" fmla="val 50000"/>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proposal</a:t>
            </a:r>
          </a:p>
        </p:txBody>
      </p:sp>
      <p:sp>
        <p:nvSpPr>
          <p:cNvPr id="9" name="Rounded Rectangle 8">
            <a:extLst>
              <a:ext uri="{FF2B5EF4-FFF2-40B4-BE49-F238E27FC236}">
                <a16:creationId xmlns:a16="http://schemas.microsoft.com/office/drawing/2014/main" id="{859838A7-4133-3823-8107-55D7D53D40FC}"/>
              </a:ext>
            </a:extLst>
          </p:cNvPr>
          <p:cNvSpPr/>
          <p:nvPr/>
        </p:nvSpPr>
        <p:spPr>
          <a:xfrm>
            <a:off x="7568289" y="237664"/>
            <a:ext cx="1517228" cy="332385"/>
          </a:xfrm>
          <a:prstGeom prst="roundRect">
            <a:avLst>
              <a:gd name="adj" fmla="val 50000"/>
            </a:avLst>
          </a:prstGeom>
          <a:solidFill>
            <a:schemeClr val="bg1"/>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F45E54"/>
                </a:solidFill>
                <a:latin typeface="Raleway Light" pitchFamily="2" charset="77"/>
              </a:rPr>
              <a:t>Your </a:t>
            </a:r>
            <a:r>
              <a:rPr lang="en-US" sz="1400" b="1" spc="-70" dirty="0">
                <a:solidFill>
                  <a:srgbClr val="F45E54"/>
                </a:solidFill>
                <a:latin typeface="Raleway ExtraBold" pitchFamily="2" charset="77"/>
              </a:rPr>
              <a:t>challenge</a:t>
            </a:r>
          </a:p>
        </p:txBody>
      </p:sp>
    </p:spTree>
    <p:extLst>
      <p:ext uri="{BB962C8B-B14F-4D97-AF65-F5344CB8AC3E}">
        <p14:creationId xmlns:p14="http://schemas.microsoft.com/office/powerpoint/2010/main" val="415789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8B811-6DFA-27DB-7B8F-367091F20E7E}"/>
              </a:ext>
            </a:extLst>
          </p:cNvPr>
          <p:cNvSpPr txBox="1"/>
          <p:nvPr/>
        </p:nvSpPr>
        <p:spPr>
          <a:xfrm>
            <a:off x="3043880" y="4219753"/>
            <a:ext cx="6104237" cy="338554"/>
          </a:xfrm>
          <a:prstGeom prst="rect">
            <a:avLst/>
          </a:prstGeom>
          <a:noFill/>
        </p:spPr>
        <p:txBody>
          <a:bodyPr wrap="square" rtlCol="0">
            <a:spAutoFit/>
          </a:bodyPr>
          <a:lstStyle/>
          <a:p>
            <a:pPr algn="ctr"/>
            <a:r>
              <a:rPr lang="en-GB" sz="1600" b="1" dirty="0" err="1">
                <a:solidFill>
                  <a:schemeClr val="bg1"/>
                </a:solidFill>
                <a:latin typeface="Raleway ExtraBold" pitchFamily="2" charset="77"/>
              </a:rPr>
              <a:t>darren@weareverve.co.uk</a:t>
            </a:r>
            <a:endParaRPr lang="en-US" sz="1600" b="1" dirty="0">
              <a:solidFill>
                <a:schemeClr val="bg1"/>
              </a:solidFill>
              <a:latin typeface="Raleway ExtraBold" pitchFamily="2" charset="77"/>
            </a:endParaRPr>
          </a:p>
        </p:txBody>
      </p:sp>
      <p:sp>
        <p:nvSpPr>
          <p:cNvPr id="5" name="TextBox 4">
            <a:extLst>
              <a:ext uri="{FF2B5EF4-FFF2-40B4-BE49-F238E27FC236}">
                <a16:creationId xmlns:a16="http://schemas.microsoft.com/office/drawing/2014/main" id="{4E62C287-EC9B-D025-46DF-35AF2804D5DA}"/>
              </a:ext>
            </a:extLst>
          </p:cNvPr>
          <p:cNvSpPr txBox="1"/>
          <p:nvPr/>
        </p:nvSpPr>
        <p:spPr>
          <a:xfrm>
            <a:off x="640644" y="6256945"/>
            <a:ext cx="10910711" cy="415498"/>
          </a:xfrm>
          <a:prstGeom prst="rect">
            <a:avLst/>
          </a:prstGeom>
          <a:noFill/>
        </p:spPr>
        <p:txBody>
          <a:bodyPr wrap="square" rtlCol="0">
            <a:spAutoFit/>
          </a:bodyPr>
          <a:lstStyle/>
          <a:p>
            <a:pPr algn="ctr"/>
            <a:r>
              <a:rPr lang="en-US" sz="1050" b="0" i="0" dirty="0">
                <a:solidFill>
                  <a:schemeClr val="bg1"/>
                </a:solidFill>
                <a:latin typeface="Poppins Light" pitchFamily="2" charset="77"/>
                <a:cs typeface="Poppins Light" pitchFamily="2" charset="77"/>
              </a:rPr>
              <a:t>Information: This file is confidential and intended solely for the use of the individual or entity to whom it is sent. Do not retain, copy or disclose it without our consent. Verve is the trading name of Verve Holdings Ltd. Registered in England &amp; Wales. Company registration number 11212673.</a:t>
            </a:r>
          </a:p>
        </p:txBody>
      </p:sp>
    </p:spTree>
    <p:extLst>
      <p:ext uri="{BB962C8B-B14F-4D97-AF65-F5344CB8AC3E}">
        <p14:creationId xmlns:p14="http://schemas.microsoft.com/office/powerpoint/2010/main" val="382997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FCBE21-6D23-2653-27E9-9D2B6B5B85A7}"/>
              </a:ext>
            </a:extLst>
          </p:cNvPr>
          <p:cNvSpPr txBox="1"/>
          <p:nvPr/>
        </p:nvSpPr>
        <p:spPr>
          <a:xfrm>
            <a:off x="939114" y="881614"/>
            <a:ext cx="6104237" cy="584775"/>
          </a:xfrm>
          <a:prstGeom prst="rect">
            <a:avLst/>
          </a:prstGeom>
          <a:noFill/>
        </p:spPr>
        <p:txBody>
          <a:bodyPr wrap="square" rtlCol="0">
            <a:spAutoFit/>
          </a:bodyPr>
          <a:lstStyle/>
          <a:p>
            <a:r>
              <a:rPr lang="en-US" sz="3200" spc="-150" dirty="0">
                <a:solidFill>
                  <a:srgbClr val="774F96"/>
                </a:solidFill>
                <a:latin typeface="Raleway Light" pitchFamily="2" charset="77"/>
              </a:rPr>
              <a:t>Who </a:t>
            </a:r>
            <a:r>
              <a:rPr lang="en-US" sz="3200" b="1" spc="-150" dirty="0">
                <a:solidFill>
                  <a:srgbClr val="774F96"/>
                </a:solidFill>
                <a:latin typeface="Raleway ExtraBold" pitchFamily="2" charset="77"/>
              </a:rPr>
              <a:t>we</a:t>
            </a:r>
            <a:r>
              <a:rPr lang="en-US" sz="3200" spc="-150" dirty="0">
                <a:solidFill>
                  <a:srgbClr val="774F96"/>
                </a:solidFill>
                <a:latin typeface="Raleway Light" pitchFamily="2" charset="77"/>
              </a:rPr>
              <a:t> are.</a:t>
            </a:r>
          </a:p>
        </p:txBody>
      </p:sp>
      <p:sp>
        <p:nvSpPr>
          <p:cNvPr id="10" name="TextBox 9">
            <a:extLst>
              <a:ext uri="{FF2B5EF4-FFF2-40B4-BE49-F238E27FC236}">
                <a16:creationId xmlns:a16="http://schemas.microsoft.com/office/drawing/2014/main" id="{E7C686EB-CC4F-A505-993C-AF76D0BB01A3}"/>
              </a:ext>
            </a:extLst>
          </p:cNvPr>
          <p:cNvSpPr txBox="1"/>
          <p:nvPr/>
        </p:nvSpPr>
        <p:spPr>
          <a:xfrm>
            <a:off x="939114" y="1719886"/>
            <a:ext cx="8146403" cy="3785652"/>
          </a:xfrm>
          <a:prstGeom prst="rect">
            <a:avLst/>
          </a:prstGeom>
          <a:noFill/>
        </p:spPr>
        <p:txBody>
          <a:bodyPr wrap="square" lIns="91440" tIns="45720" rIns="91440" bIns="45720" rtlCol="0" anchor="t">
            <a:spAutoFit/>
          </a:bodyPr>
          <a:lstStyle/>
          <a:p>
            <a:pPr fontAlgn="base"/>
            <a:r>
              <a:rPr lang="en-US" sz="1200" u="none" strike="noStrike" dirty="0">
                <a:solidFill>
                  <a:srgbClr val="000000"/>
                </a:solidFill>
                <a:effectLst/>
                <a:latin typeface="Poppins Light" pitchFamily="2" charset="77"/>
                <a:cs typeface="Poppins Light" pitchFamily="2" charset="77"/>
              </a:rPr>
              <a:t>Verve is a </a:t>
            </a:r>
            <a:r>
              <a:rPr lang="en-US" sz="1200" dirty="0">
                <a:solidFill>
                  <a:srgbClr val="000000"/>
                </a:solidFill>
                <a:latin typeface="Poppins Light" pitchFamily="2" charset="77"/>
                <a:cs typeface="Poppins Light" pitchFamily="2" charset="77"/>
              </a:rPr>
              <a:t>multi-award</a:t>
            </a:r>
            <a:r>
              <a:rPr lang="en-US" sz="1200" u="none" strike="noStrike" dirty="0">
                <a:solidFill>
                  <a:srgbClr val="000000"/>
                </a:solidFill>
                <a:effectLst/>
                <a:latin typeface="Poppins Light" pitchFamily="2" charset="77"/>
                <a:cs typeface="Poppins Light" pitchFamily="2" charset="77"/>
              </a:rPr>
              <a:t> winning financial services support company, founded in 2009. We initially started life as Para-Sols, an outsourced paraplanning company. Since then, our offering has grown one service at a time, into </a:t>
            </a:r>
            <a:r>
              <a:rPr lang="en-US" sz="1200" dirty="0">
                <a:solidFill>
                  <a:srgbClr val="000000"/>
                </a:solidFill>
                <a:latin typeface="Poppins Light" pitchFamily="2" charset="77"/>
                <a:cs typeface="Poppins Light" pitchFamily="2" charset="77"/>
              </a:rPr>
              <a:t>the most comprehensive </a:t>
            </a:r>
            <a:r>
              <a:rPr lang="en-US" sz="1200" u="none" strike="noStrike" dirty="0">
                <a:solidFill>
                  <a:srgbClr val="000000"/>
                </a:solidFill>
                <a:effectLst/>
                <a:latin typeface="Poppins Light" pitchFamily="2" charset="77"/>
                <a:cs typeface="Poppins Light" pitchFamily="2" charset="77"/>
              </a:rPr>
              <a:t>support services </a:t>
            </a:r>
            <a:r>
              <a:rPr lang="en-US" sz="1200" dirty="0">
                <a:solidFill>
                  <a:srgbClr val="000000"/>
                </a:solidFill>
                <a:latin typeface="Poppins Light" pitchFamily="2" charset="77"/>
                <a:cs typeface="Poppins Light" pitchFamily="2" charset="77"/>
              </a:rPr>
              <a:t>company in financial services</a:t>
            </a:r>
            <a:r>
              <a:rPr lang="en-US" sz="1200" u="none" strike="noStrike" dirty="0">
                <a:solidFill>
                  <a:srgbClr val="000000"/>
                </a:solidFill>
                <a:effectLst/>
                <a:latin typeface="Poppins Light" pitchFamily="2" charset="77"/>
                <a:cs typeface="Poppins Light" pitchFamily="2" charset="77"/>
              </a:rPr>
              <a:t>. Verve now proudly </a:t>
            </a:r>
            <a:r>
              <a:rPr lang="en-US" sz="1200" dirty="0">
                <a:solidFill>
                  <a:srgbClr val="000000"/>
                </a:solidFill>
                <a:latin typeface="Poppins Light" pitchFamily="2" charset="77"/>
                <a:cs typeface="Poppins Light" pitchFamily="2" charset="77"/>
              </a:rPr>
              <a:t>supports</a:t>
            </a:r>
            <a:r>
              <a:rPr lang="en-US" sz="1200" u="none" strike="noStrike" dirty="0">
                <a:solidFill>
                  <a:srgbClr val="000000"/>
                </a:solidFill>
                <a:effectLst/>
                <a:latin typeface="Poppins Light" pitchFamily="2" charset="77"/>
                <a:cs typeface="Poppins Light" pitchFamily="2" charset="77"/>
              </a:rPr>
              <a:t> over 300 </a:t>
            </a:r>
            <a:r>
              <a:rPr lang="en-US" sz="1200" dirty="0">
                <a:solidFill>
                  <a:srgbClr val="000000"/>
                </a:solidFill>
                <a:latin typeface="Poppins Light" pitchFamily="2" charset="77"/>
                <a:cs typeface="Poppins Light" pitchFamily="2" charset="77"/>
              </a:rPr>
              <a:t>advice firms</a:t>
            </a:r>
            <a:r>
              <a:rPr lang="en-US" sz="1200" u="none" strike="noStrike" dirty="0">
                <a:solidFill>
                  <a:srgbClr val="000000"/>
                </a:solidFill>
                <a:effectLst/>
                <a:latin typeface="Poppins Light" pitchFamily="2" charset="77"/>
                <a:cs typeface="Poppins Light" pitchFamily="2" charset="77"/>
              </a:rPr>
              <a:t> </a:t>
            </a:r>
            <a:r>
              <a:rPr lang="en-US" sz="1200" dirty="0">
                <a:solidFill>
                  <a:srgbClr val="000000"/>
                </a:solidFill>
                <a:latin typeface="Poppins Light" pitchFamily="2" charset="77"/>
                <a:cs typeface="Poppins Light" pitchFamily="2" charset="77"/>
              </a:rPr>
              <a:t>on an ongoing basis nationwide,</a:t>
            </a:r>
            <a:r>
              <a:rPr lang="en-US" sz="1200" u="none" strike="noStrike" dirty="0">
                <a:solidFill>
                  <a:srgbClr val="000000"/>
                </a:solidFill>
                <a:effectLst/>
                <a:latin typeface="Poppins Light" pitchFamily="2" charset="77"/>
                <a:cs typeface="Poppins Light" pitchFamily="2" charset="77"/>
              </a:rPr>
              <a:t> of all shapes and </a:t>
            </a:r>
            <a:r>
              <a:rPr lang="en-US" sz="1200" dirty="0">
                <a:solidFill>
                  <a:srgbClr val="000000"/>
                </a:solidFill>
                <a:latin typeface="Poppins Light" pitchFamily="2" charset="77"/>
                <a:cs typeface="Poppins Light" pitchFamily="2" charset="77"/>
              </a:rPr>
              <a:t>sizes, from</a:t>
            </a:r>
            <a:r>
              <a:rPr lang="en-US" sz="1200" u="none" strike="noStrike" dirty="0">
                <a:solidFill>
                  <a:srgbClr val="000000"/>
                </a:solidFill>
                <a:effectLst/>
                <a:latin typeface="Poppins Light" pitchFamily="2" charset="77"/>
                <a:cs typeface="Poppins Light" pitchFamily="2" charset="77"/>
              </a:rPr>
              <a:t> sole adviser firms to larger nationals &amp; networks. </a:t>
            </a:r>
            <a:endParaRPr lang="en-US" sz="1600" dirty="0">
              <a:latin typeface="Poppins Light" pitchFamily="2" charset="77"/>
              <a:cs typeface="Poppins Light" pitchFamily="2" charset="77"/>
            </a:endParaRPr>
          </a:p>
          <a:p>
            <a:endParaRPr lang="en-US" sz="1200" dirty="0">
              <a:solidFill>
                <a:srgbClr val="000000"/>
              </a:solidFill>
              <a:latin typeface="Poppins Light" pitchFamily="2" charset="77"/>
              <a:cs typeface="Poppins Light" pitchFamily="2" charset="77"/>
            </a:endParaRPr>
          </a:p>
          <a:p>
            <a:r>
              <a:rPr lang="en-US" sz="1200" dirty="0">
                <a:solidFill>
                  <a:srgbClr val="000000"/>
                </a:solidFill>
                <a:effectLst/>
                <a:latin typeface="Poppins Light" pitchFamily="2" charset="77"/>
                <a:cs typeface="Poppins Light" pitchFamily="2" charset="77"/>
              </a:rPr>
              <a:t>​</a:t>
            </a:r>
            <a:r>
              <a:rPr lang="en-US" sz="1200" dirty="0">
                <a:solidFill>
                  <a:srgbClr val="000000"/>
                </a:solidFill>
                <a:latin typeface="Poppins Light" pitchFamily="2" charset="77"/>
                <a:cs typeface="Poppins Light" pitchFamily="2" charset="77"/>
              </a:rPr>
              <a:t>Alongside this we support hundreds of other firms, either on ad hoc projects, one-off pieces of work, events and CPD training or supporting them through our sister company, The Verve Foundation, to get up and running. We have our own community, where Verve member firms can chat, share and collaborate and we focus on researching and knowledge sharing, to help all advice firms to thrive. </a:t>
            </a:r>
          </a:p>
          <a:p>
            <a:endParaRPr lang="en-US" sz="1200" dirty="0">
              <a:latin typeface="Poppins Light" pitchFamily="2" charset="77"/>
              <a:cs typeface="Poppins Light" pitchFamily="2" charset="77"/>
            </a:endParaRPr>
          </a:p>
          <a:p>
            <a:pPr fontAlgn="base"/>
            <a:r>
              <a:rPr lang="en-US" sz="1200" u="none" strike="noStrike" dirty="0">
                <a:solidFill>
                  <a:srgbClr val="000000"/>
                </a:solidFill>
                <a:effectLst/>
                <a:latin typeface="Poppins Light" pitchFamily="2" charset="77"/>
                <a:cs typeface="Poppins Light" pitchFamily="2" charset="77"/>
              </a:rPr>
              <a:t>Based largely up at our head office in Darlington, we employ 50+ industry specialists and are proud to deliver all of our services to clients through employed staff. We don’t use contractors, which means the whole team is passionate about the Verve mission to deliver the best support services around. </a:t>
            </a:r>
            <a:r>
              <a:rPr lang="en-US" sz="1200" dirty="0">
                <a:solidFill>
                  <a:srgbClr val="000000"/>
                </a:solidFill>
                <a:latin typeface="Poppins Light" pitchFamily="2" charset="77"/>
                <a:cs typeface="Poppins Light" pitchFamily="2" charset="77"/>
              </a:rPr>
              <a:t> </a:t>
            </a:r>
            <a:r>
              <a:rPr lang="en-US" sz="1200" dirty="0">
                <a:solidFill>
                  <a:srgbClr val="000000"/>
                </a:solidFill>
                <a:effectLst/>
                <a:latin typeface="Poppins Light" pitchFamily="2" charset="77"/>
                <a:cs typeface="Poppins Light" pitchFamily="2" charset="77"/>
              </a:rPr>
              <a:t>​</a:t>
            </a:r>
          </a:p>
          <a:p>
            <a:pPr rtl="0" fontAlgn="base"/>
            <a:endParaRPr lang="en-US" sz="1200" dirty="0">
              <a:solidFill>
                <a:srgbClr val="000000"/>
              </a:solidFill>
              <a:effectLst/>
              <a:latin typeface="Poppins Light" pitchFamily="2" charset="77"/>
              <a:cs typeface="Poppins Light" pitchFamily="2" charset="77"/>
            </a:endParaRPr>
          </a:p>
          <a:p>
            <a:pPr fontAlgn="base"/>
            <a:r>
              <a:rPr lang="en-US" sz="1200" u="none" strike="noStrike" dirty="0">
                <a:solidFill>
                  <a:srgbClr val="000000"/>
                </a:solidFill>
                <a:effectLst/>
                <a:latin typeface="Poppins Light" pitchFamily="2" charset="77"/>
                <a:cs typeface="Poppins Light" pitchFamily="2" charset="77"/>
              </a:rPr>
              <a:t>Our </a:t>
            </a:r>
            <a:r>
              <a:rPr lang="en-US" sz="1200" dirty="0">
                <a:solidFill>
                  <a:srgbClr val="000000"/>
                </a:solidFill>
                <a:latin typeface="Poppins Light" pitchFamily="2" charset="77"/>
                <a:cs typeface="Poppins Light" pitchFamily="2" charset="77"/>
              </a:rPr>
              <a:t>overall</a:t>
            </a:r>
            <a:r>
              <a:rPr lang="en-US" sz="1200" u="none" strike="noStrike" dirty="0">
                <a:solidFill>
                  <a:srgbClr val="000000"/>
                </a:solidFill>
                <a:effectLst/>
                <a:latin typeface="Poppins Light" pitchFamily="2" charset="77"/>
                <a:cs typeface="Poppins Light" pitchFamily="2" charset="77"/>
              </a:rPr>
              <a:t> </a:t>
            </a:r>
            <a:r>
              <a:rPr lang="en-US" sz="1200" dirty="0">
                <a:solidFill>
                  <a:srgbClr val="000000"/>
                </a:solidFill>
                <a:latin typeface="Poppins Light" pitchFamily="2" charset="77"/>
                <a:cs typeface="Poppins Light" pitchFamily="2" charset="77"/>
              </a:rPr>
              <a:t>mission is to contribute towards a flourishing advice market, to ultimately help more individual's </a:t>
            </a:r>
            <a:r>
              <a:rPr lang="en-US" sz="1200" dirty="0" err="1">
                <a:solidFill>
                  <a:srgbClr val="000000"/>
                </a:solidFill>
                <a:latin typeface="Poppins Light" pitchFamily="2" charset="77"/>
                <a:cs typeface="Poppins Light" pitchFamily="2" charset="77"/>
              </a:rPr>
              <a:t>realise</a:t>
            </a:r>
            <a:r>
              <a:rPr lang="en-US" sz="1200" dirty="0">
                <a:solidFill>
                  <a:srgbClr val="000000"/>
                </a:solidFill>
                <a:latin typeface="Poppins Light" pitchFamily="2" charset="77"/>
                <a:cs typeface="Poppins Light" pitchFamily="2" charset="77"/>
              </a:rPr>
              <a:t> the benefit of financial planning and to help the firm's involved in this to achieve their own missions. </a:t>
            </a:r>
          </a:p>
          <a:p>
            <a:endParaRPr lang="en-US" sz="1200" dirty="0">
              <a:solidFill>
                <a:srgbClr val="000000"/>
              </a:solidFill>
              <a:latin typeface="Poppins Light" pitchFamily="2" charset="77"/>
              <a:cs typeface="Poppins Light" pitchFamily="2" charset="77"/>
            </a:endParaRPr>
          </a:p>
          <a:p>
            <a:r>
              <a:rPr lang="en-US" sz="1200" dirty="0">
                <a:solidFill>
                  <a:srgbClr val="000000"/>
                </a:solidFill>
                <a:latin typeface="Poppins Light" pitchFamily="2" charset="77"/>
                <a:cs typeface="Poppins Light" pitchFamily="2" charset="77"/>
              </a:rPr>
              <a:t>Whatever your challenge, we're here to help. </a:t>
            </a:r>
          </a:p>
        </p:txBody>
      </p:sp>
      <p:sp>
        <p:nvSpPr>
          <p:cNvPr id="2" name="Rounded Rectangle 1">
            <a:extLst>
              <a:ext uri="{FF2B5EF4-FFF2-40B4-BE49-F238E27FC236}">
                <a16:creationId xmlns:a16="http://schemas.microsoft.com/office/drawing/2014/main" id="{4B76FF8E-4EEC-CB21-648E-FECC529E3CBB}"/>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3" name="Rounded Rectangle 2">
            <a:extLst>
              <a:ext uri="{FF2B5EF4-FFF2-40B4-BE49-F238E27FC236}">
                <a16:creationId xmlns:a16="http://schemas.microsoft.com/office/drawing/2014/main" id="{8170719B-C215-BC18-C285-ABE3C1CDA050}"/>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5" name="Rounded Rectangle 4">
            <a:extLst>
              <a:ext uri="{FF2B5EF4-FFF2-40B4-BE49-F238E27FC236}">
                <a16:creationId xmlns:a16="http://schemas.microsoft.com/office/drawing/2014/main" id="{2F080D8D-F421-5F86-72ED-108DCB2C3B39}"/>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11" name="Rounded Rectangle 10">
            <a:extLst>
              <a:ext uri="{FF2B5EF4-FFF2-40B4-BE49-F238E27FC236}">
                <a16:creationId xmlns:a16="http://schemas.microsoft.com/office/drawing/2014/main" id="{DFC25FC5-8F9B-B9CE-4DF8-4617B97C6E8D}"/>
              </a:ext>
            </a:extLst>
          </p:cNvPr>
          <p:cNvSpPr/>
          <p:nvPr/>
        </p:nvSpPr>
        <p:spPr>
          <a:xfrm>
            <a:off x="9574306" y="1468190"/>
            <a:ext cx="1965116" cy="853015"/>
          </a:xfrm>
          <a:prstGeom prst="roundRect">
            <a:avLst>
              <a:gd name="adj" fmla="val 21592"/>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a:solidFill>
                  <a:schemeClr val="bg1"/>
                </a:solidFill>
                <a:latin typeface="Raleway Light" pitchFamily="2" charset="77"/>
              </a:rPr>
              <a:t>We deliver </a:t>
            </a:r>
            <a:r>
              <a:rPr lang="en-US" sz="1600" b="1" spc="-70">
                <a:solidFill>
                  <a:schemeClr val="bg1"/>
                </a:solidFill>
                <a:latin typeface="Raleway ExtraBold" pitchFamily="2" charset="77"/>
              </a:rPr>
              <a:t>world class quality</a:t>
            </a:r>
            <a:r>
              <a:rPr lang="en-US" sz="1600" spc="-70">
                <a:solidFill>
                  <a:schemeClr val="bg1"/>
                </a:solidFill>
                <a:latin typeface="Raleway Light" pitchFamily="2" charset="77"/>
              </a:rPr>
              <a:t>.</a:t>
            </a:r>
            <a:endParaRPr lang="en-US" sz="800" spc="-70">
              <a:solidFill>
                <a:schemeClr val="bg1"/>
              </a:solidFill>
              <a:latin typeface="Raleway Light" pitchFamily="2" charset="77"/>
            </a:endParaRPr>
          </a:p>
        </p:txBody>
      </p:sp>
      <p:sp>
        <p:nvSpPr>
          <p:cNvPr id="12" name="Rounded Rectangle 11">
            <a:extLst>
              <a:ext uri="{FF2B5EF4-FFF2-40B4-BE49-F238E27FC236}">
                <a16:creationId xmlns:a16="http://schemas.microsoft.com/office/drawing/2014/main" id="{54707D66-D201-6D8A-FF80-11188563B9F9}"/>
              </a:ext>
            </a:extLst>
          </p:cNvPr>
          <p:cNvSpPr/>
          <p:nvPr/>
        </p:nvSpPr>
        <p:spPr>
          <a:xfrm>
            <a:off x="9574306" y="2522061"/>
            <a:ext cx="1965116" cy="853015"/>
          </a:xfrm>
          <a:prstGeom prst="roundRect">
            <a:avLst>
              <a:gd name="adj" fmla="val 21592"/>
            </a:avLst>
          </a:prstGeom>
          <a:solidFill>
            <a:srgbClr val="36558E"/>
          </a:solid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a:solidFill>
                  <a:schemeClr val="bg1"/>
                </a:solidFill>
                <a:latin typeface="Raleway Light" pitchFamily="2" charset="77"/>
              </a:rPr>
              <a:t>We keep </a:t>
            </a:r>
            <a:r>
              <a:rPr lang="en-US" sz="1600" b="1" spc="-70">
                <a:solidFill>
                  <a:schemeClr val="bg1"/>
                </a:solidFill>
                <a:latin typeface="Raleway ExtraBold" pitchFamily="2" charset="77"/>
              </a:rPr>
              <a:t>ahead</a:t>
            </a:r>
          </a:p>
          <a:p>
            <a:pPr algn="ctr"/>
            <a:r>
              <a:rPr lang="en-US" sz="1600" b="1" spc="-70">
                <a:solidFill>
                  <a:schemeClr val="bg1"/>
                </a:solidFill>
                <a:latin typeface="Raleway ExtraBold" pitchFamily="2" charset="77"/>
              </a:rPr>
              <a:t>of the curve</a:t>
            </a:r>
            <a:r>
              <a:rPr lang="en-US" sz="1600" spc="-70">
                <a:solidFill>
                  <a:schemeClr val="bg1"/>
                </a:solidFill>
                <a:latin typeface="Raleway Light" pitchFamily="2" charset="77"/>
              </a:rPr>
              <a:t>.</a:t>
            </a:r>
            <a:endParaRPr lang="en-US" sz="800" spc="-70">
              <a:solidFill>
                <a:schemeClr val="bg1"/>
              </a:solidFill>
              <a:latin typeface="Raleway Light" pitchFamily="2" charset="77"/>
            </a:endParaRPr>
          </a:p>
        </p:txBody>
      </p:sp>
      <p:sp>
        <p:nvSpPr>
          <p:cNvPr id="16" name="Rounded Rectangle 15">
            <a:extLst>
              <a:ext uri="{FF2B5EF4-FFF2-40B4-BE49-F238E27FC236}">
                <a16:creationId xmlns:a16="http://schemas.microsoft.com/office/drawing/2014/main" id="{6F72CA11-37CF-23DF-3141-A53B69C66CB1}"/>
              </a:ext>
            </a:extLst>
          </p:cNvPr>
          <p:cNvSpPr/>
          <p:nvPr/>
        </p:nvSpPr>
        <p:spPr>
          <a:xfrm>
            <a:off x="9578330" y="3575932"/>
            <a:ext cx="1965116" cy="853015"/>
          </a:xfrm>
          <a:prstGeom prst="roundRect">
            <a:avLst>
              <a:gd name="adj" fmla="val 21592"/>
            </a:avLst>
          </a:prstGeom>
          <a:solidFill>
            <a:srgbClr val="52B99E"/>
          </a:solid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a:solidFill>
                  <a:schemeClr val="bg1"/>
                </a:solidFill>
                <a:latin typeface="Raleway Light" pitchFamily="2" charset="77"/>
              </a:rPr>
              <a:t>We do the </a:t>
            </a:r>
            <a:r>
              <a:rPr lang="en-US" sz="1600" b="1" spc="-70">
                <a:solidFill>
                  <a:schemeClr val="bg1"/>
                </a:solidFill>
                <a:latin typeface="Raleway ExtraBold" pitchFamily="2" charset="77"/>
              </a:rPr>
              <a:t>right thing</a:t>
            </a:r>
            <a:r>
              <a:rPr lang="en-US" sz="1600" spc="-70">
                <a:solidFill>
                  <a:schemeClr val="bg1"/>
                </a:solidFill>
                <a:latin typeface="Raleway Light" pitchFamily="2" charset="77"/>
              </a:rPr>
              <a:t>.</a:t>
            </a:r>
            <a:endParaRPr lang="en-US" sz="800" spc="-70">
              <a:solidFill>
                <a:schemeClr val="bg1"/>
              </a:solidFill>
              <a:latin typeface="Raleway Light" pitchFamily="2" charset="77"/>
            </a:endParaRPr>
          </a:p>
        </p:txBody>
      </p:sp>
      <p:sp>
        <p:nvSpPr>
          <p:cNvPr id="17" name="Rounded Rectangle 16">
            <a:extLst>
              <a:ext uri="{FF2B5EF4-FFF2-40B4-BE49-F238E27FC236}">
                <a16:creationId xmlns:a16="http://schemas.microsoft.com/office/drawing/2014/main" id="{0FCC9E3F-6484-E169-B74A-B5CC79D8FE23}"/>
              </a:ext>
            </a:extLst>
          </p:cNvPr>
          <p:cNvSpPr/>
          <p:nvPr/>
        </p:nvSpPr>
        <p:spPr>
          <a:xfrm>
            <a:off x="9574306" y="4618587"/>
            <a:ext cx="1965116" cy="853015"/>
          </a:xfrm>
          <a:prstGeom prst="roundRect">
            <a:avLst>
              <a:gd name="adj" fmla="val 21592"/>
            </a:avLst>
          </a:prstGeom>
          <a:solidFill>
            <a:srgbClr val="009BDF"/>
          </a:solid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70">
                <a:solidFill>
                  <a:schemeClr val="bg1"/>
                </a:solidFill>
                <a:latin typeface="Raleway Light" pitchFamily="2" charset="77"/>
              </a:rPr>
              <a:t>We have </a:t>
            </a:r>
            <a:r>
              <a:rPr lang="en-US" sz="1600" b="1" spc="-70">
                <a:solidFill>
                  <a:schemeClr val="bg1"/>
                </a:solidFill>
                <a:latin typeface="Raleway ExtraBold" pitchFamily="2" charset="77"/>
              </a:rPr>
              <a:t>got</a:t>
            </a:r>
          </a:p>
          <a:p>
            <a:pPr algn="ctr"/>
            <a:r>
              <a:rPr lang="en-US" sz="1600" b="1" spc="-70">
                <a:solidFill>
                  <a:schemeClr val="bg1"/>
                </a:solidFill>
                <a:latin typeface="Raleway ExtraBold" pitchFamily="2" charset="77"/>
              </a:rPr>
              <a:t>your back</a:t>
            </a:r>
            <a:r>
              <a:rPr lang="en-US" sz="1600" spc="-70">
                <a:solidFill>
                  <a:schemeClr val="bg1"/>
                </a:solidFill>
                <a:latin typeface="Raleway Light" pitchFamily="2" charset="77"/>
              </a:rPr>
              <a:t>.</a:t>
            </a:r>
            <a:endParaRPr lang="en-US" sz="800" spc="-70">
              <a:solidFill>
                <a:schemeClr val="bg1"/>
              </a:solidFill>
              <a:latin typeface="Raleway Light" pitchFamily="2" charset="77"/>
            </a:endParaRPr>
          </a:p>
        </p:txBody>
      </p:sp>
    </p:spTree>
    <p:extLst>
      <p:ext uri="{BB962C8B-B14F-4D97-AF65-F5344CB8AC3E}">
        <p14:creationId xmlns:p14="http://schemas.microsoft.com/office/powerpoint/2010/main" val="158632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F86CE15-1C2B-B86C-41B2-C0F39D637BC7}"/>
              </a:ext>
            </a:extLst>
          </p:cNvPr>
          <p:cNvSpPr/>
          <p:nvPr/>
        </p:nvSpPr>
        <p:spPr>
          <a:xfrm>
            <a:off x="939114" y="1858491"/>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5" name="Rounded Rectangle 34">
            <a:extLst>
              <a:ext uri="{FF2B5EF4-FFF2-40B4-BE49-F238E27FC236}">
                <a16:creationId xmlns:a16="http://schemas.microsoft.com/office/drawing/2014/main" id="{09D9F1FA-10CD-2544-D34B-59D05675A8AD}"/>
              </a:ext>
            </a:extLst>
          </p:cNvPr>
          <p:cNvSpPr/>
          <p:nvPr/>
        </p:nvSpPr>
        <p:spPr>
          <a:xfrm>
            <a:off x="4429927" y="1858491"/>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ounded Rectangle 36">
            <a:extLst>
              <a:ext uri="{FF2B5EF4-FFF2-40B4-BE49-F238E27FC236}">
                <a16:creationId xmlns:a16="http://schemas.microsoft.com/office/drawing/2014/main" id="{37BAE5B1-0FE0-0FCB-5195-B1F7E973255E}"/>
              </a:ext>
            </a:extLst>
          </p:cNvPr>
          <p:cNvSpPr/>
          <p:nvPr/>
        </p:nvSpPr>
        <p:spPr>
          <a:xfrm>
            <a:off x="7926067" y="1858491"/>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8" name="Rounded Rectangle 37">
            <a:extLst>
              <a:ext uri="{FF2B5EF4-FFF2-40B4-BE49-F238E27FC236}">
                <a16:creationId xmlns:a16="http://schemas.microsoft.com/office/drawing/2014/main" id="{4ECCA59E-B5AD-2C25-E017-FD996898422D}"/>
              </a:ext>
            </a:extLst>
          </p:cNvPr>
          <p:cNvSpPr/>
          <p:nvPr/>
        </p:nvSpPr>
        <p:spPr>
          <a:xfrm>
            <a:off x="940938" y="3194405"/>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9" name="Rounded Rectangle 38">
            <a:extLst>
              <a:ext uri="{FF2B5EF4-FFF2-40B4-BE49-F238E27FC236}">
                <a16:creationId xmlns:a16="http://schemas.microsoft.com/office/drawing/2014/main" id="{807E4037-6E62-1755-A069-9D184D5778A7}"/>
              </a:ext>
            </a:extLst>
          </p:cNvPr>
          <p:cNvSpPr/>
          <p:nvPr/>
        </p:nvSpPr>
        <p:spPr>
          <a:xfrm>
            <a:off x="4457413" y="3189186"/>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40" name="Rounded Rectangle 39">
            <a:extLst>
              <a:ext uri="{FF2B5EF4-FFF2-40B4-BE49-F238E27FC236}">
                <a16:creationId xmlns:a16="http://schemas.microsoft.com/office/drawing/2014/main" id="{7AAB26AF-2281-DC97-63AC-00FE4D2148F6}"/>
              </a:ext>
            </a:extLst>
          </p:cNvPr>
          <p:cNvSpPr/>
          <p:nvPr/>
        </p:nvSpPr>
        <p:spPr>
          <a:xfrm>
            <a:off x="7926067" y="3189186"/>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41" name="Rounded Rectangle 40">
            <a:extLst>
              <a:ext uri="{FF2B5EF4-FFF2-40B4-BE49-F238E27FC236}">
                <a16:creationId xmlns:a16="http://schemas.microsoft.com/office/drawing/2014/main" id="{CA9E95BB-15FC-4F01-052E-F553B3778763}"/>
              </a:ext>
            </a:extLst>
          </p:cNvPr>
          <p:cNvSpPr/>
          <p:nvPr/>
        </p:nvSpPr>
        <p:spPr>
          <a:xfrm>
            <a:off x="935982" y="4525100"/>
            <a:ext cx="3284094" cy="1080000"/>
          </a:xfrm>
          <a:prstGeom prst="roundRect">
            <a:avLst/>
          </a:prstGeom>
          <a:noFill/>
          <a:ln>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42" name="Picture 41">
            <a:extLst>
              <a:ext uri="{FF2B5EF4-FFF2-40B4-BE49-F238E27FC236}">
                <a16:creationId xmlns:a16="http://schemas.microsoft.com/office/drawing/2014/main" id="{D7799244-6B59-B74A-D0ED-F24C93231EFA}"/>
              </a:ext>
            </a:extLst>
          </p:cNvPr>
          <p:cNvPicPr>
            <a:picLocks noChangeAspect="1"/>
          </p:cNvPicPr>
          <p:nvPr/>
        </p:nvPicPr>
        <p:blipFill>
          <a:blip r:embed="rId4"/>
          <a:srcRect/>
          <a:stretch/>
        </p:blipFill>
        <p:spPr>
          <a:xfrm>
            <a:off x="940938" y="3189186"/>
            <a:ext cx="1080000" cy="1080000"/>
          </a:xfrm>
          <a:prstGeom prst="roundRect">
            <a:avLst/>
          </a:prstGeom>
        </p:spPr>
      </p:pic>
      <p:pic>
        <p:nvPicPr>
          <p:cNvPr id="44" name="Picture 43">
            <a:extLst>
              <a:ext uri="{FF2B5EF4-FFF2-40B4-BE49-F238E27FC236}">
                <a16:creationId xmlns:a16="http://schemas.microsoft.com/office/drawing/2014/main" id="{226BF517-D2DF-1802-80DE-B87EB48AB5B7}"/>
              </a:ext>
            </a:extLst>
          </p:cNvPr>
          <p:cNvPicPr>
            <a:picLocks noChangeAspect="1"/>
          </p:cNvPicPr>
          <p:nvPr/>
        </p:nvPicPr>
        <p:blipFill>
          <a:blip r:embed="rId5"/>
          <a:srcRect/>
          <a:stretch/>
        </p:blipFill>
        <p:spPr>
          <a:xfrm>
            <a:off x="4445382" y="3189186"/>
            <a:ext cx="1080000" cy="1080000"/>
          </a:xfrm>
          <a:prstGeom prst="roundRect">
            <a:avLst/>
          </a:prstGeom>
        </p:spPr>
      </p:pic>
      <p:pic>
        <p:nvPicPr>
          <p:cNvPr id="45" name="Picture 44">
            <a:extLst>
              <a:ext uri="{FF2B5EF4-FFF2-40B4-BE49-F238E27FC236}">
                <a16:creationId xmlns:a16="http://schemas.microsoft.com/office/drawing/2014/main" id="{A7BDB786-7AC1-E182-8F5A-39FC7774C62F}"/>
              </a:ext>
            </a:extLst>
          </p:cNvPr>
          <p:cNvPicPr>
            <a:picLocks noChangeAspect="1"/>
          </p:cNvPicPr>
          <p:nvPr/>
        </p:nvPicPr>
        <p:blipFill>
          <a:blip r:embed="rId6"/>
          <a:srcRect/>
          <a:stretch/>
        </p:blipFill>
        <p:spPr>
          <a:xfrm>
            <a:off x="7920740" y="3189186"/>
            <a:ext cx="1080000" cy="1080000"/>
          </a:xfrm>
          <a:prstGeom prst="roundRect">
            <a:avLst/>
          </a:prstGeom>
        </p:spPr>
      </p:pic>
      <p:pic>
        <p:nvPicPr>
          <p:cNvPr id="46" name="Picture 45">
            <a:extLst>
              <a:ext uri="{FF2B5EF4-FFF2-40B4-BE49-F238E27FC236}">
                <a16:creationId xmlns:a16="http://schemas.microsoft.com/office/drawing/2014/main" id="{AE58693A-D2BC-8B1B-F411-0CCA9CADCF1D}"/>
              </a:ext>
            </a:extLst>
          </p:cNvPr>
          <p:cNvPicPr>
            <a:picLocks noChangeAspect="1"/>
          </p:cNvPicPr>
          <p:nvPr/>
        </p:nvPicPr>
        <p:blipFill>
          <a:blip r:embed="rId7"/>
          <a:srcRect/>
          <a:stretch/>
        </p:blipFill>
        <p:spPr>
          <a:xfrm>
            <a:off x="7920740" y="1858491"/>
            <a:ext cx="1080000" cy="1080000"/>
          </a:xfrm>
          <a:prstGeom prst="roundRect">
            <a:avLst/>
          </a:prstGeom>
        </p:spPr>
      </p:pic>
      <p:pic>
        <p:nvPicPr>
          <p:cNvPr id="47" name="Picture 46">
            <a:extLst>
              <a:ext uri="{FF2B5EF4-FFF2-40B4-BE49-F238E27FC236}">
                <a16:creationId xmlns:a16="http://schemas.microsoft.com/office/drawing/2014/main" id="{9D59C48C-110D-13D9-87A8-AB95A1617AE2}"/>
              </a:ext>
            </a:extLst>
          </p:cNvPr>
          <p:cNvPicPr>
            <a:picLocks noChangeAspect="1"/>
          </p:cNvPicPr>
          <p:nvPr/>
        </p:nvPicPr>
        <p:blipFill>
          <a:blip r:embed="rId8"/>
          <a:srcRect/>
          <a:stretch/>
        </p:blipFill>
        <p:spPr>
          <a:xfrm>
            <a:off x="935982" y="4525100"/>
            <a:ext cx="1080000" cy="1080000"/>
          </a:xfrm>
          <a:prstGeom prst="roundRect">
            <a:avLst/>
          </a:prstGeom>
        </p:spPr>
      </p:pic>
      <p:pic>
        <p:nvPicPr>
          <p:cNvPr id="49" name="Picture 48">
            <a:extLst>
              <a:ext uri="{FF2B5EF4-FFF2-40B4-BE49-F238E27FC236}">
                <a16:creationId xmlns:a16="http://schemas.microsoft.com/office/drawing/2014/main" id="{EA1157EF-6F7D-0910-C4C7-33F8DEE0D580}"/>
              </a:ext>
            </a:extLst>
          </p:cNvPr>
          <p:cNvPicPr>
            <a:picLocks noChangeAspect="1"/>
          </p:cNvPicPr>
          <p:nvPr/>
        </p:nvPicPr>
        <p:blipFill>
          <a:blip r:embed="rId9"/>
          <a:srcRect t="84" b="84"/>
          <a:stretch/>
        </p:blipFill>
        <p:spPr>
          <a:xfrm>
            <a:off x="939114" y="1858491"/>
            <a:ext cx="1081824" cy="1080000"/>
          </a:xfrm>
          <a:prstGeom prst="roundRect">
            <a:avLst/>
          </a:prstGeom>
        </p:spPr>
      </p:pic>
      <p:pic>
        <p:nvPicPr>
          <p:cNvPr id="50" name="Picture 49">
            <a:extLst>
              <a:ext uri="{FF2B5EF4-FFF2-40B4-BE49-F238E27FC236}">
                <a16:creationId xmlns:a16="http://schemas.microsoft.com/office/drawing/2014/main" id="{800B4BFB-F9C9-78A0-F497-0CFDBAF94ABC}"/>
              </a:ext>
            </a:extLst>
          </p:cNvPr>
          <p:cNvPicPr>
            <a:picLocks noChangeAspect="1"/>
          </p:cNvPicPr>
          <p:nvPr/>
        </p:nvPicPr>
        <p:blipFill>
          <a:blip r:embed="rId10"/>
          <a:srcRect/>
          <a:stretch/>
        </p:blipFill>
        <p:spPr>
          <a:xfrm>
            <a:off x="4429927" y="1858491"/>
            <a:ext cx="1080000" cy="1080000"/>
          </a:xfrm>
          <a:prstGeom prst="roundRect">
            <a:avLst/>
          </a:prstGeom>
        </p:spPr>
      </p:pic>
      <p:sp>
        <p:nvSpPr>
          <p:cNvPr id="51" name="TextBox 50">
            <a:extLst>
              <a:ext uri="{FF2B5EF4-FFF2-40B4-BE49-F238E27FC236}">
                <a16:creationId xmlns:a16="http://schemas.microsoft.com/office/drawing/2014/main" id="{60BD8FE2-A5CC-7770-CA8A-94F0B11F0182}"/>
              </a:ext>
            </a:extLst>
          </p:cNvPr>
          <p:cNvSpPr txBox="1"/>
          <p:nvPr/>
        </p:nvSpPr>
        <p:spPr>
          <a:xfrm>
            <a:off x="2045060" y="1890124"/>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Cathi Harrison FPFS</a:t>
            </a:r>
          </a:p>
          <a:p>
            <a:r>
              <a:rPr lang="en-US" sz="900" dirty="0">
                <a:solidFill>
                  <a:srgbClr val="774F96"/>
                </a:solidFill>
                <a:latin typeface="Raleway Light" pitchFamily="2" charset="77"/>
              </a:rPr>
              <a:t>CEO &amp; Founder</a:t>
            </a:r>
          </a:p>
          <a:p>
            <a:r>
              <a:rPr lang="en-GB" sz="800" dirty="0">
                <a:solidFill>
                  <a:srgbClr val="000000"/>
                </a:solidFill>
                <a:effectLst/>
                <a:latin typeface="Raleway Light" pitchFamily="2" charset="77"/>
              </a:rPr>
              <a:t>With a passion for financial services and for breaking the mould, she uses her extensive experience, knowledge and qualifications to push new boundaries to help the industry evolve.</a:t>
            </a:r>
            <a:endParaRPr lang="en-US" sz="800" dirty="0">
              <a:solidFill>
                <a:srgbClr val="774F96"/>
              </a:solidFill>
              <a:latin typeface="Raleway Light" pitchFamily="2" charset="77"/>
            </a:endParaRPr>
          </a:p>
        </p:txBody>
      </p:sp>
      <p:sp>
        <p:nvSpPr>
          <p:cNvPr id="53" name="TextBox 52">
            <a:extLst>
              <a:ext uri="{FF2B5EF4-FFF2-40B4-BE49-F238E27FC236}">
                <a16:creationId xmlns:a16="http://schemas.microsoft.com/office/drawing/2014/main" id="{EFCB0D10-103A-525E-225B-1429A0075D57}"/>
              </a:ext>
            </a:extLst>
          </p:cNvPr>
          <p:cNvSpPr txBox="1"/>
          <p:nvPr/>
        </p:nvSpPr>
        <p:spPr>
          <a:xfrm>
            <a:off x="5529567" y="1890124"/>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Darren Lowry</a:t>
            </a:r>
          </a:p>
          <a:p>
            <a:r>
              <a:rPr lang="en-US" sz="900" dirty="0">
                <a:solidFill>
                  <a:srgbClr val="774F96"/>
                </a:solidFill>
                <a:latin typeface="Raleway Light" pitchFamily="2" charset="77"/>
              </a:rPr>
              <a:t>Chief Commercial Officer</a:t>
            </a:r>
          </a:p>
          <a:p>
            <a:r>
              <a:rPr lang="en-GB" sz="800" dirty="0">
                <a:solidFill>
                  <a:srgbClr val="000000"/>
                </a:solidFill>
                <a:effectLst/>
                <a:latin typeface="Raleway Light" pitchFamily="2" charset="77"/>
              </a:rPr>
              <a:t>Darren joined the team as Chief Commercial Officer in 2024 after an impressive 17 years at platform provider Nucleus and before that, worked </a:t>
            </a:r>
            <a:r>
              <a:rPr lang="en-GB" sz="800" dirty="0">
                <a:solidFill>
                  <a:srgbClr val="000000"/>
                </a:solidFill>
                <a:latin typeface="Raleway Light" pitchFamily="2" charset="77"/>
              </a:rPr>
              <a:t>directly in the financial planning sector.</a:t>
            </a:r>
            <a:endParaRPr lang="en-US" sz="800" dirty="0">
              <a:solidFill>
                <a:srgbClr val="774F96"/>
              </a:solidFill>
              <a:latin typeface="Raleway Light" pitchFamily="2" charset="77"/>
            </a:endParaRPr>
          </a:p>
        </p:txBody>
      </p:sp>
      <p:sp>
        <p:nvSpPr>
          <p:cNvPr id="55" name="TextBox 54">
            <a:extLst>
              <a:ext uri="{FF2B5EF4-FFF2-40B4-BE49-F238E27FC236}">
                <a16:creationId xmlns:a16="http://schemas.microsoft.com/office/drawing/2014/main" id="{FA2C461C-90F8-80E6-0E47-6783759EB1DB}"/>
              </a:ext>
            </a:extLst>
          </p:cNvPr>
          <p:cNvSpPr txBox="1"/>
          <p:nvPr/>
        </p:nvSpPr>
        <p:spPr>
          <a:xfrm>
            <a:off x="9022515" y="1889288"/>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Jo Campbell </a:t>
            </a:r>
            <a:r>
              <a:rPr lang="en-US" sz="1050" b="1" dirty="0" err="1">
                <a:solidFill>
                  <a:srgbClr val="774F96"/>
                </a:solidFill>
                <a:latin typeface="Raleway ExtraBold" pitchFamily="2" charset="77"/>
              </a:rPr>
              <a:t>DipPFS</a:t>
            </a:r>
            <a:endParaRPr lang="en-US" sz="1050" b="1" dirty="0">
              <a:solidFill>
                <a:srgbClr val="774F96"/>
              </a:solidFill>
              <a:latin typeface="Raleway ExtraBold" pitchFamily="2" charset="77"/>
            </a:endParaRPr>
          </a:p>
          <a:p>
            <a:r>
              <a:rPr lang="en-US" sz="900" dirty="0">
                <a:solidFill>
                  <a:srgbClr val="774F96"/>
                </a:solidFill>
                <a:latin typeface="Raleway Light" pitchFamily="2" charset="77"/>
              </a:rPr>
              <a:t>Chief Operations Officer</a:t>
            </a:r>
          </a:p>
          <a:p>
            <a:r>
              <a:rPr lang="en-GB" sz="800" dirty="0">
                <a:solidFill>
                  <a:srgbClr val="000000"/>
                </a:solidFill>
                <a:effectLst/>
                <a:latin typeface="Raleway Light" pitchFamily="2" charset="77"/>
              </a:rPr>
              <a:t>Jo’s focus is on helping to build scale and maintain the incredible service and client focus that was the main factor of success in the early years while ensuring the team continue to thrive and evolve.</a:t>
            </a:r>
            <a:endParaRPr lang="en-US" sz="800" dirty="0">
              <a:solidFill>
                <a:srgbClr val="774F96"/>
              </a:solidFill>
              <a:latin typeface="Raleway Light" pitchFamily="2" charset="77"/>
            </a:endParaRPr>
          </a:p>
        </p:txBody>
      </p:sp>
      <p:sp>
        <p:nvSpPr>
          <p:cNvPr id="56" name="TextBox 55">
            <a:extLst>
              <a:ext uri="{FF2B5EF4-FFF2-40B4-BE49-F238E27FC236}">
                <a16:creationId xmlns:a16="http://schemas.microsoft.com/office/drawing/2014/main" id="{27AEA13D-D4E8-B0EC-A03A-F0953A75229C}"/>
              </a:ext>
            </a:extLst>
          </p:cNvPr>
          <p:cNvSpPr txBox="1"/>
          <p:nvPr/>
        </p:nvSpPr>
        <p:spPr>
          <a:xfrm>
            <a:off x="2042713" y="3225202"/>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Kim </a:t>
            </a:r>
            <a:r>
              <a:rPr lang="en-US" sz="1050" b="1" dirty="0" err="1">
                <a:solidFill>
                  <a:srgbClr val="774F96"/>
                </a:solidFill>
                <a:latin typeface="Raleway ExtraBold" pitchFamily="2" charset="77"/>
              </a:rPr>
              <a:t>Binks</a:t>
            </a:r>
            <a:r>
              <a:rPr lang="en-US" sz="1050" b="1" dirty="0">
                <a:solidFill>
                  <a:srgbClr val="774F96"/>
                </a:solidFill>
                <a:latin typeface="Raleway ExtraBold" pitchFamily="2" charset="77"/>
              </a:rPr>
              <a:t> </a:t>
            </a:r>
            <a:r>
              <a:rPr lang="en-US" sz="1050" b="1" dirty="0" err="1">
                <a:solidFill>
                  <a:srgbClr val="774F96"/>
                </a:solidFill>
                <a:latin typeface="Raleway ExtraBold" pitchFamily="2" charset="77"/>
              </a:rPr>
              <a:t>DipPFS</a:t>
            </a:r>
            <a:endParaRPr lang="en-US" sz="1050" b="1" dirty="0">
              <a:solidFill>
                <a:srgbClr val="774F96"/>
              </a:solidFill>
              <a:latin typeface="Raleway ExtraBold" pitchFamily="2" charset="77"/>
            </a:endParaRPr>
          </a:p>
          <a:p>
            <a:r>
              <a:rPr lang="en-US" sz="900" dirty="0">
                <a:solidFill>
                  <a:srgbClr val="774F96"/>
                </a:solidFill>
                <a:latin typeface="Raleway Light" pitchFamily="2" charset="77"/>
              </a:rPr>
              <a:t>Head of Finance &amp; Corporate</a:t>
            </a:r>
          </a:p>
          <a:p>
            <a:r>
              <a:rPr lang="en-GB" sz="800" dirty="0">
                <a:solidFill>
                  <a:srgbClr val="000000"/>
                </a:solidFill>
                <a:effectLst/>
                <a:latin typeface="Raleway Light" pitchFamily="2" charset="77"/>
              </a:rPr>
              <a:t>Kim’s insightful knowledge of financial advice and firms, and understanding what advisers need, helps us to ensure we can support and deliver the support services required by financial advisers.</a:t>
            </a:r>
            <a:endParaRPr lang="en-US" sz="800" dirty="0">
              <a:solidFill>
                <a:srgbClr val="774F96"/>
              </a:solidFill>
              <a:latin typeface="Raleway Light" pitchFamily="2" charset="77"/>
            </a:endParaRPr>
          </a:p>
        </p:txBody>
      </p:sp>
      <p:sp>
        <p:nvSpPr>
          <p:cNvPr id="57" name="TextBox 56">
            <a:extLst>
              <a:ext uri="{FF2B5EF4-FFF2-40B4-BE49-F238E27FC236}">
                <a16:creationId xmlns:a16="http://schemas.microsoft.com/office/drawing/2014/main" id="{CEAF522D-838B-F78A-17D0-19052DB85546}"/>
              </a:ext>
            </a:extLst>
          </p:cNvPr>
          <p:cNvSpPr txBox="1"/>
          <p:nvPr/>
        </p:nvSpPr>
        <p:spPr>
          <a:xfrm>
            <a:off x="5560095" y="3225202"/>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cs typeface="Poppins ExtraBold" pitchFamily="2" charset="77"/>
              </a:rPr>
              <a:t>Maddie </a:t>
            </a:r>
            <a:r>
              <a:rPr lang="en-US" sz="1050" b="1" dirty="0" err="1">
                <a:solidFill>
                  <a:srgbClr val="774F96"/>
                </a:solidFill>
                <a:latin typeface="Raleway ExtraBold" pitchFamily="2" charset="77"/>
                <a:cs typeface="Poppins ExtraBold" pitchFamily="2" charset="77"/>
              </a:rPr>
              <a:t>Delboy</a:t>
            </a:r>
            <a:r>
              <a:rPr lang="en-US" sz="1050" b="1" dirty="0">
                <a:solidFill>
                  <a:srgbClr val="774F96"/>
                </a:solidFill>
                <a:latin typeface="Raleway ExtraBold" pitchFamily="2" charset="77"/>
                <a:cs typeface="Poppins ExtraBold" pitchFamily="2" charset="77"/>
              </a:rPr>
              <a:t> </a:t>
            </a:r>
            <a:r>
              <a:rPr lang="en-US" sz="1050" b="1" dirty="0" err="1">
                <a:solidFill>
                  <a:srgbClr val="774F96"/>
                </a:solidFill>
                <a:latin typeface="Raleway ExtraBold" pitchFamily="2" charset="77"/>
                <a:cs typeface="Poppins ExtraBold" pitchFamily="2" charset="77"/>
              </a:rPr>
              <a:t>DipPFS</a:t>
            </a:r>
            <a:endParaRPr lang="en-US" sz="1050" b="1" dirty="0">
              <a:solidFill>
                <a:srgbClr val="774F96"/>
              </a:solidFill>
              <a:latin typeface="Raleway ExtraBold" pitchFamily="2" charset="77"/>
              <a:cs typeface="Poppins ExtraBold" pitchFamily="2" charset="77"/>
            </a:endParaRPr>
          </a:p>
          <a:p>
            <a:r>
              <a:rPr lang="en-US" sz="900" dirty="0">
                <a:solidFill>
                  <a:srgbClr val="774F96"/>
                </a:solidFill>
                <a:latin typeface="Raleway Light" pitchFamily="2" charset="77"/>
              </a:rPr>
              <a:t>Compliance Manager</a:t>
            </a:r>
          </a:p>
          <a:p>
            <a:r>
              <a:rPr lang="en-GB" sz="800" dirty="0">
                <a:solidFill>
                  <a:srgbClr val="000000"/>
                </a:solidFill>
                <a:effectLst/>
                <a:latin typeface="Raleway Light" pitchFamily="2" charset="77"/>
              </a:rPr>
              <a:t>With a fresh outlook on the industry, Maddie can help firms understand the regulators current focuses and ensuring it's embedded effortlessly within their processes and culture. </a:t>
            </a:r>
            <a:endParaRPr lang="en-US" sz="800" dirty="0">
              <a:solidFill>
                <a:srgbClr val="774F96"/>
              </a:solidFill>
              <a:latin typeface="Raleway Light" pitchFamily="2" charset="77"/>
            </a:endParaRPr>
          </a:p>
        </p:txBody>
      </p:sp>
      <p:sp>
        <p:nvSpPr>
          <p:cNvPr id="58" name="TextBox 57">
            <a:extLst>
              <a:ext uri="{FF2B5EF4-FFF2-40B4-BE49-F238E27FC236}">
                <a16:creationId xmlns:a16="http://schemas.microsoft.com/office/drawing/2014/main" id="{33127BC0-CC3D-6386-A479-DB0CBE7EEB3C}"/>
              </a:ext>
            </a:extLst>
          </p:cNvPr>
          <p:cNvSpPr txBox="1"/>
          <p:nvPr/>
        </p:nvSpPr>
        <p:spPr>
          <a:xfrm>
            <a:off x="9058212" y="3225202"/>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Natalie Bell</a:t>
            </a:r>
          </a:p>
          <a:p>
            <a:r>
              <a:rPr lang="en-US" sz="900" dirty="0">
                <a:solidFill>
                  <a:srgbClr val="774F96"/>
                </a:solidFill>
                <a:latin typeface="Raleway Light" pitchFamily="2" charset="77"/>
              </a:rPr>
              <a:t>Chief Engagement Officer</a:t>
            </a:r>
          </a:p>
          <a:p>
            <a:r>
              <a:rPr lang="en-GB" sz="800" dirty="0">
                <a:solidFill>
                  <a:srgbClr val="000000"/>
                </a:solidFill>
                <a:effectLst/>
                <a:latin typeface="Raleway Light" pitchFamily="2" charset="77"/>
              </a:rPr>
              <a:t>Using her brand and marketing expertise, as well as her qualifications in coaching and motivational behaviour, she's responsible for telling our story and engaging audiences.</a:t>
            </a:r>
            <a:endParaRPr lang="en-US" sz="800" dirty="0">
              <a:solidFill>
                <a:srgbClr val="774F96"/>
              </a:solidFill>
              <a:latin typeface="Raleway Light" pitchFamily="2" charset="77"/>
            </a:endParaRPr>
          </a:p>
        </p:txBody>
      </p:sp>
      <p:sp>
        <p:nvSpPr>
          <p:cNvPr id="59" name="TextBox 58">
            <a:extLst>
              <a:ext uri="{FF2B5EF4-FFF2-40B4-BE49-F238E27FC236}">
                <a16:creationId xmlns:a16="http://schemas.microsoft.com/office/drawing/2014/main" id="{AC702E3C-C27F-A9C1-9101-5224D0BD5F9F}"/>
              </a:ext>
            </a:extLst>
          </p:cNvPr>
          <p:cNvSpPr txBox="1"/>
          <p:nvPr/>
        </p:nvSpPr>
        <p:spPr>
          <a:xfrm>
            <a:off x="2062664" y="4561116"/>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Paul Sylvester-Evans</a:t>
            </a:r>
          </a:p>
          <a:p>
            <a:r>
              <a:rPr lang="en-US" sz="900" dirty="0">
                <a:solidFill>
                  <a:srgbClr val="774F96"/>
                </a:solidFill>
                <a:latin typeface="Raleway Light" pitchFamily="2" charset="77"/>
              </a:rPr>
              <a:t>Training Manager</a:t>
            </a:r>
          </a:p>
          <a:p>
            <a:r>
              <a:rPr lang="en-GB" sz="800" dirty="0">
                <a:solidFill>
                  <a:srgbClr val="000000"/>
                </a:solidFill>
                <a:effectLst/>
                <a:latin typeface="Raleway Light" pitchFamily="2" charset="77"/>
              </a:rPr>
              <a:t>With over 20 years experience of working in the industry, Paul understands the needs and requirements of our clients to support them to develop and move their businesses forward.</a:t>
            </a:r>
            <a:endParaRPr lang="en-US" sz="800" dirty="0">
              <a:solidFill>
                <a:srgbClr val="774F96"/>
              </a:solidFill>
              <a:latin typeface="Raleway Light" pitchFamily="2" charset="77"/>
            </a:endParaRPr>
          </a:p>
        </p:txBody>
      </p:sp>
      <p:sp>
        <p:nvSpPr>
          <p:cNvPr id="60" name="TextBox 59">
            <a:extLst>
              <a:ext uri="{FF2B5EF4-FFF2-40B4-BE49-F238E27FC236}">
                <a16:creationId xmlns:a16="http://schemas.microsoft.com/office/drawing/2014/main" id="{F51D3098-1D0E-095C-1964-890776E34791}"/>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774F96"/>
                </a:solidFill>
                <a:latin typeface="Raleway Light" pitchFamily="2" charset="77"/>
              </a:rPr>
              <a:t>Our </a:t>
            </a:r>
            <a:r>
              <a:rPr lang="en-US" sz="3200" b="1" spc="-150">
                <a:solidFill>
                  <a:srgbClr val="774F96"/>
                </a:solidFill>
                <a:latin typeface="Raleway ExtraBold" pitchFamily="2" charset="77"/>
              </a:rPr>
              <a:t>leadership.</a:t>
            </a:r>
          </a:p>
        </p:txBody>
      </p:sp>
      <p:sp>
        <p:nvSpPr>
          <p:cNvPr id="61" name="Rounded Rectangle 60">
            <a:extLst>
              <a:ext uri="{FF2B5EF4-FFF2-40B4-BE49-F238E27FC236}">
                <a16:creationId xmlns:a16="http://schemas.microsoft.com/office/drawing/2014/main" id="{7A06F261-9184-EBBA-8510-7C359DD603E2}"/>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62" name="Rounded Rectangle 61">
            <a:extLst>
              <a:ext uri="{FF2B5EF4-FFF2-40B4-BE49-F238E27FC236}">
                <a16:creationId xmlns:a16="http://schemas.microsoft.com/office/drawing/2014/main" id="{4D67F79C-224F-23ED-83CF-A659CED238C4}"/>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63" name="Rounded Rectangle 62">
            <a:extLst>
              <a:ext uri="{FF2B5EF4-FFF2-40B4-BE49-F238E27FC236}">
                <a16:creationId xmlns:a16="http://schemas.microsoft.com/office/drawing/2014/main" id="{B7B4CB69-6EF5-3FB3-7604-AB7078A53288}"/>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41437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BFCB27-9F1E-8067-A8D0-ADC42A137144}"/>
            </a:ext>
          </a:extLst>
        </p:cNvPr>
        <p:cNvGrpSpPr/>
        <p:nvPr/>
      </p:nvGrpSpPr>
      <p:grpSpPr>
        <a:xfrm>
          <a:off x="0" y="0"/>
          <a:ext cx="0" cy="0"/>
          <a:chOff x="0" y="0"/>
          <a:chExt cx="0" cy="0"/>
        </a:xfrm>
      </p:grpSpPr>
      <p:sp>
        <p:nvSpPr>
          <p:cNvPr id="60" name="TextBox 59">
            <a:extLst>
              <a:ext uri="{FF2B5EF4-FFF2-40B4-BE49-F238E27FC236}">
                <a16:creationId xmlns:a16="http://schemas.microsoft.com/office/drawing/2014/main" id="{7B20A15D-B689-D467-25B4-FBD57D612CB3}"/>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a:solidFill>
                  <a:srgbClr val="774F96"/>
                </a:solidFill>
                <a:latin typeface="Raleway Light" pitchFamily="2" charset="77"/>
              </a:rPr>
              <a:t>Our </a:t>
            </a:r>
            <a:r>
              <a:rPr lang="en-US" sz="3200" b="1" spc="-150">
                <a:solidFill>
                  <a:srgbClr val="774F96"/>
                </a:solidFill>
                <a:latin typeface="Raleway ExtraBold" pitchFamily="2" charset="77"/>
              </a:rPr>
              <a:t>leadership.</a:t>
            </a:r>
          </a:p>
        </p:txBody>
      </p:sp>
      <p:pic>
        <p:nvPicPr>
          <p:cNvPr id="4" name="Picture 3">
            <a:extLst>
              <a:ext uri="{FF2B5EF4-FFF2-40B4-BE49-F238E27FC236}">
                <a16:creationId xmlns:a16="http://schemas.microsoft.com/office/drawing/2014/main" id="{13298FFA-9724-9633-DECA-1F2C58486A92}"/>
              </a:ext>
            </a:extLst>
          </p:cNvPr>
          <p:cNvPicPr>
            <a:picLocks noChangeAspect="1"/>
          </p:cNvPicPr>
          <p:nvPr/>
        </p:nvPicPr>
        <p:blipFill>
          <a:blip r:embed="rId4"/>
          <a:srcRect/>
          <a:stretch/>
        </p:blipFill>
        <p:spPr>
          <a:xfrm>
            <a:off x="933846" y="1854318"/>
            <a:ext cx="1080001" cy="1080001"/>
          </a:xfrm>
          <a:prstGeom prst="roundRect">
            <a:avLst/>
          </a:prstGeom>
        </p:spPr>
      </p:pic>
      <p:sp>
        <p:nvSpPr>
          <p:cNvPr id="5" name="TextBox 4">
            <a:extLst>
              <a:ext uri="{FF2B5EF4-FFF2-40B4-BE49-F238E27FC236}">
                <a16:creationId xmlns:a16="http://schemas.microsoft.com/office/drawing/2014/main" id="{8B5FA076-4DF6-8CA7-7795-0467E7CCB414}"/>
              </a:ext>
            </a:extLst>
          </p:cNvPr>
          <p:cNvSpPr txBox="1"/>
          <p:nvPr/>
        </p:nvSpPr>
        <p:spPr>
          <a:xfrm>
            <a:off x="2040578" y="1895554"/>
            <a:ext cx="2133813" cy="1007968"/>
          </a:xfrm>
          <a:prstGeom prst="rect">
            <a:avLst/>
          </a:prstGeom>
          <a:noFill/>
        </p:spPr>
        <p:txBody>
          <a:bodyPr wrap="square" rtlCol="0">
            <a:spAutoFit/>
          </a:bodyPr>
          <a:lstStyle/>
          <a:p>
            <a:r>
              <a:rPr lang="en-US" sz="1050" b="1" dirty="0">
                <a:solidFill>
                  <a:srgbClr val="774F96"/>
                </a:solidFill>
                <a:latin typeface="Raleway ExtraBold" pitchFamily="2" charset="77"/>
              </a:rPr>
              <a:t>Pete Rhoden </a:t>
            </a:r>
            <a:r>
              <a:rPr lang="en-US" sz="1050" b="1" dirty="0" err="1">
                <a:solidFill>
                  <a:srgbClr val="774F96"/>
                </a:solidFill>
                <a:latin typeface="Raleway ExtraBold" pitchFamily="2" charset="77"/>
              </a:rPr>
              <a:t>DipPFS</a:t>
            </a:r>
            <a:endParaRPr lang="en-US" sz="1050" b="1" dirty="0">
              <a:solidFill>
                <a:srgbClr val="774F96"/>
              </a:solidFill>
              <a:latin typeface="Raleway ExtraBold" pitchFamily="2" charset="77"/>
            </a:endParaRPr>
          </a:p>
          <a:p>
            <a:r>
              <a:rPr lang="en-US" sz="900" dirty="0">
                <a:solidFill>
                  <a:srgbClr val="774F96"/>
                </a:solidFill>
                <a:latin typeface="Raleway Light" pitchFamily="2" charset="77"/>
              </a:rPr>
              <a:t>Paraplanning Manager</a:t>
            </a:r>
          </a:p>
          <a:p>
            <a:r>
              <a:rPr lang="en-GB" sz="800" dirty="0">
                <a:solidFill>
                  <a:srgbClr val="000000"/>
                </a:solidFill>
                <a:effectLst/>
                <a:latin typeface="Raleway Light" pitchFamily="2" charset="77"/>
              </a:rPr>
              <a:t>Pete uses his technical knowledge, experience of advice firms and organisational skills to manage the large paraplanning team. His passion is in team mentoring.</a:t>
            </a:r>
            <a:endParaRPr lang="en-US" sz="800" dirty="0">
              <a:solidFill>
                <a:srgbClr val="774F96"/>
              </a:solidFill>
              <a:latin typeface="Raleway Light" pitchFamily="2" charset="77"/>
            </a:endParaRPr>
          </a:p>
        </p:txBody>
      </p:sp>
      <p:sp>
        <p:nvSpPr>
          <p:cNvPr id="6" name="Rounded Rectangle 5">
            <a:extLst>
              <a:ext uri="{FF2B5EF4-FFF2-40B4-BE49-F238E27FC236}">
                <a16:creationId xmlns:a16="http://schemas.microsoft.com/office/drawing/2014/main" id="{A47CE7E6-C73F-2E7C-BDED-63489A2E784A}"/>
              </a:ext>
            </a:extLst>
          </p:cNvPr>
          <p:cNvSpPr/>
          <p:nvPr/>
        </p:nvSpPr>
        <p:spPr>
          <a:xfrm>
            <a:off x="939114" y="1858491"/>
            <a:ext cx="3284094" cy="1080000"/>
          </a:xfrm>
          <a:prstGeom prst="roundRect">
            <a:avLst/>
          </a:prstGeom>
          <a:noFill/>
          <a:ln>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a:extLst>
              <a:ext uri="{FF2B5EF4-FFF2-40B4-BE49-F238E27FC236}">
                <a16:creationId xmlns:a16="http://schemas.microsoft.com/office/drawing/2014/main" id="{55487CF4-4428-A8EB-09CB-DF3374DCC866}"/>
              </a:ext>
            </a:extLst>
          </p:cNvPr>
          <p:cNvSpPr/>
          <p:nvPr/>
        </p:nvSpPr>
        <p:spPr>
          <a:xfrm>
            <a:off x="4453837" y="1858491"/>
            <a:ext cx="3284094" cy="1080000"/>
          </a:xfrm>
          <a:prstGeom prst="roundRect">
            <a:avLst/>
          </a:prstGeom>
          <a:noFill/>
          <a:ln>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a:extLst>
              <a:ext uri="{FF2B5EF4-FFF2-40B4-BE49-F238E27FC236}">
                <a16:creationId xmlns:a16="http://schemas.microsoft.com/office/drawing/2014/main" id="{89FB6F80-9BB5-84D0-633C-E5946EC5687C}"/>
              </a:ext>
            </a:extLst>
          </p:cNvPr>
          <p:cNvSpPr/>
          <p:nvPr/>
        </p:nvSpPr>
        <p:spPr>
          <a:xfrm>
            <a:off x="7963233" y="1858491"/>
            <a:ext cx="3284094" cy="1080000"/>
          </a:xfrm>
          <a:prstGeom prst="roundRect">
            <a:avLst/>
          </a:prstGeom>
          <a:noFill/>
          <a:ln>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9" name="Rounded Rectangle 8">
            <a:extLst>
              <a:ext uri="{FF2B5EF4-FFF2-40B4-BE49-F238E27FC236}">
                <a16:creationId xmlns:a16="http://schemas.microsoft.com/office/drawing/2014/main" id="{1F5023C2-B402-5971-ED99-D074F1B2604B}"/>
              </a:ext>
            </a:extLst>
          </p:cNvPr>
          <p:cNvSpPr/>
          <p:nvPr/>
        </p:nvSpPr>
        <p:spPr>
          <a:xfrm>
            <a:off x="915204" y="3194405"/>
            <a:ext cx="3284094" cy="1080000"/>
          </a:xfrm>
          <a:prstGeom prst="roundRect">
            <a:avLst/>
          </a:prstGeom>
          <a:noFill/>
          <a:ln>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a:extLst>
              <a:ext uri="{FF2B5EF4-FFF2-40B4-BE49-F238E27FC236}">
                <a16:creationId xmlns:a16="http://schemas.microsoft.com/office/drawing/2014/main" id="{0BFB22CF-3D42-C6BD-D91B-D553272A7CB2}"/>
              </a:ext>
            </a:extLst>
          </p:cNvPr>
          <p:cNvSpPr txBox="1"/>
          <p:nvPr/>
        </p:nvSpPr>
        <p:spPr>
          <a:xfrm>
            <a:off x="5528632" y="1890124"/>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Rachael Callaghan APFS</a:t>
            </a:r>
          </a:p>
          <a:p>
            <a:r>
              <a:rPr lang="en-US" sz="900" dirty="0">
                <a:solidFill>
                  <a:srgbClr val="774F96"/>
                </a:solidFill>
                <a:latin typeface="Raleway Light" pitchFamily="2" charset="77"/>
              </a:rPr>
              <a:t>Paraplanner Manager</a:t>
            </a:r>
          </a:p>
          <a:p>
            <a:r>
              <a:rPr lang="en-GB" sz="800" dirty="0">
                <a:solidFill>
                  <a:srgbClr val="000000"/>
                </a:solidFill>
                <a:effectLst/>
                <a:latin typeface="Raleway Light" pitchFamily="2" charset="77"/>
              </a:rPr>
              <a:t>As a charter</a:t>
            </a:r>
            <a:r>
              <a:rPr lang="en-GB" sz="800" dirty="0">
                <a:solidFill>
                  <a:srgbClr val="000000"/>
                </a:solidFill>
                <a:latin typeface="Raleway Light" pitchFamily="2" charset="77"/>
              </a:rPr>
              <a:t>ed paraplanner, </a:t>
            </a:r>
            <a:r>
              <a:rPr lang="en-GB" sz="800" dirty="0">
                <a:solidFill>
                  <a:srgbClr val="000000"/>
                </a:solidFill>
                <a:effectLst/>
                <a:latin typeface="Raleway Light" pitchFamily="2" charset="77"/>
              </a:rPr>
              <a:t>Rachael loves working on the holistic side of financial planning and creates beautiful financial plans for our clients, covering a huge amount of areas, in great detail.</a:t>
            </a:r>
            <a:endParaRPr lang="en-US" sz="800" dirty="0">
              <a:solidFill>
                <a:srgbClr val="774F96"/>
              </a:solidFill>
              <a:latin typeface="Raleway Light" pitchFamily="2" charset="77"/>
            </a:endParaRPr>
          </a:p>
        </p:txBody>
      </p:sp>
      <p:sp>
        <p:nvSpPr>
          <p:cNvPr id="12" name="TextBox 11">
            <a:extLst>
              <a:ext uri="{FF2B5EF4-FFF2-40B4-BE49-F238E27FC236}">
                <a16:creationId xmlns:a16="http://schemas.microsoft.com/office/drawing/2014/main" id="{954BD011-979D-2D9F-B9C9-87880B76120F}"/>
              </a:ext>
            </a:extLst>
          </p:cNvPr>
          <p:cNvSpPr txBox="1"/>
          <p:nvPr/>
        </p:nvSpPr>
        <p:spPr>
          <a:xfrm>
            <a:off x="9062873" y="1890124"/>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Kylie Rushton</a:t>
            </a:r>
          </a:p>
          <a:p>
            <a:r>
              <a:rPr lang="en-US" sz="900" dirty="0">
                <a:solidFill>
                  <a:srgbClr val="774F96"/>
                </a:solidFill>
                <a:latin typeface="Raleway Light" pitchFamily="2" charset="77"/>
              </a:rPr>
              <a:t>Admin Manager</a:t>
            </a:r>
          </a:p>
          <a:p>
            <a:r>
              <a:rPr lang="en-GB" sz="800" dirty="0">
                <a:solidFill>
                  <a:srgbClr val="000000"/>
                </a:solidFill>
                <a:effectLst/>
                <a:latin typeface="Raleway Light" pitchFamily="2" charset="77"/>
              </a:rPr>
              <a:t>With a passion for people development and admin, Kylie is hands on with the day to day administration while helping to develop the rest of the team to allow them to achieve their full potential.</a:t>
            </a:r>
            <a:endParaRPr lang="en-US" sz="800" dirty="0">
              <a:solidFill>
                <a:srgbClr val="774F96"/>
              </a:solidFill>
              <a:latin typeface="Raleway Light" pitchFamily="2" charset="77"/>
            </a:endParaRPr>
          </a:p>
        </p:txBody>
      </p:sp>
      <p:sp>
        <p:nvSpPr>
          <p:cNvPr id="13" name="TextBox 12">
            <a:extLst>
              <a:ext uri="{FF2B5EF4-FFF2-40B4-BE49-F238E27FC236}">
                <a16:creationId xmlns:a16="http://schemas.microsoft.com/office/drawing/2014/main" id="{4D14D769-457A-8C4B-7DC9-F05E2ED5987A}"/>
              </a:ext>
            </a:extLst>
          </p:cNvPr>
          <p:cNvSpPr txBox="1"/>
          <p:nvPr/>
        </p:nvSpPr>
        <p:spPr>
          <a:xfrm>
            <a:off x="2013847" y="3225202"/>
            <a:ext cx="2160544" cy="1007968"/>
          </a:xfrm>
          <a:prstGeom prst="rect">
            <a:avLst/>
          </a:prstGeom>
          <a:noFill/>
        </p:spPr>
        <p:txBody>
          <a:bodyPr wrap="square" rtlCol="0">
            <a:spAutoFit/>
          </a:bodyPr>
          <a:lstStyle/>
          <a:p>
            <a:r>
              <a:rPr lang="en-US" sz="1050" b="1" dirty="0">
                <a:solidFill>
                  <a:srgbClr val="774F96"/>
                </a:solidFill>
                <a:latin typeface="Raleway ExtraBold" pitchFamily="2" charset="77"/>
              </a:rPr>
              <a:t>Grant Callaghan APFS</a:t>
            </a:r>
          </a:p>
          <a:p>
            <a:r>
              <a:rPr lang="en-US" sz="900" dirty="0">
                <a:solidFill>
                  <a:srgbClr val="774F96"/>
                </a:solidFill>
                <a:latin typeface="Raleway Light" pitchFamily="2" charset="77"/>
              </a:rPr>
              <a:t>Financial Planning Specialist</a:t>
            </a:r>
          </a:p>
          <a:p>
            <a:r>
              <a:rPr lang="en-GB" sz="800" dirty="0">
                <a:solidFill>
                  <a:srgbClr val="000000"/>
                </a:solidFill>
                <a:effectLst/>
                <a:latin typeface="Raleway Light" pitchFamily="2" charset="77"/>
              </a:rPr>
              <a:t>Grant is our resident technical expert. He supports our clients with technical queries, investment and platform propositions, compliance checks and creating templates and blueprints.</a:t>
            </a:r>
            <a:endParaRPr lang="en-US" sz="800" dirty="0">
              <a:solidFill>
                <a:srgbClr val="774F96"/>
              </a:solidFill>
              <a:latin typeface="Raleway Light" pitchFamily="2" charset="77"/>
            </a:endParaRPr>
          </a:p>
        </p:txBody>
      </p:sp>
      <p:pic>
        <p:nvPicPr>
          <p:cNvPr id="15" name="Picture 14">
            <a:extLst>
              <a:ext uri="{FF2B5EF4-FFF2-40B4-BE49-F238E27FC236}">
                <a16:creationId xmlns:a16="http://schemas.microsoft.com/office/drawing/2014/main" id="{73514031-8ABE-245D-8E74-37474DDA0D0E}"/>
              </a:ext>
            </a:extLst>
          </p:cNvPr>
          <p:cNvPicPr>
            <a:picLocks noChangeAspect="1"/>
          </p:cNvPicPr>
          <p:nvPr/>
        </p:nvPicPr>
        <p:blipFill>
          <a:blip r:embed="rId5"/>
          <a:srcRect/>
          <a:stretch/>
        </p:blipFill>
        <p:spPr>
          <a:xfrm>
            <a:off x="4445117" y="1854108"/>
            <a:ext cx="1080000" cy="1080000"/>
          </a:xfrm>
          <a:prstGeom prst="roundRect">
            <a:avLst/>
          </a:prstGeom>
        </p:spPr>
      </p:pic>
      <p:pic>
        <p:nvPicPr>
          <p:cNvPr id="16" name="Picture 15">
            <a:extLst>
              <a:ext uri="{FF2B5EF4-FFF2-40B4-BE49-F238E27FC236}">
                <a16:creationId xmlns:a16="http://schemas.microsoft.com/office/drawing/2014/main" id="{FABB264B-E169-F3A1-C7ED-D06AFF7FD8B3}"/>
              </a:ext>
            </a:extLst>
          </p:cNvPr>
          <p:cNvPicPr>
            <a:picLocks noChangeAspect="1"/>
          </p:cNvPicPr>
          <p:nvPr/>
        </p:nvPicPr>
        <p:blipFill>
          <a:blip r:embed="rId6"/>
          <a:srcRect/>
          <a:stretch/>
        </p:blipFill>
        <p:spPr>
          <a:xfrm>
            <a:off x="915204" y="3198577"/>
            <a:ext cx="1080000" cy="1080000"/>
          </a:xfrm>
          <a:prstGeom prst="roundRect">
            <a:avLst/>
          </a:prstGeom>
        </p:spPr>
      </p:pic>
      <p:pic>
        <p:nvPicPr>
          <p:cNvPr id="17" name="Picture 16">
            <a:extLst>
              <a:ext uri="{FF2B5EF4-FFF2-40B4-BE49-F238E27FC236}">
                <a16:creationId xmlns:a16="http://schemas.microsoft.com/office/drawing/2014/main" id="{EC05C760-868D-1D4E-2E5A-277D764F6D93}"/>
              </a:ext>
            </a:extLst>
          </p:cNvPr>
          <p:cNvPicPr>
            <a:picLocks noChangeAspect="1"/>
          </p:cNvPicPr>
          <p:nvPr/>
        </p:nvPicPr>
        <p:blipFill>
          <a:blip r:embed="rId7"/>
          <a:srcRect/>
          <a:stretch/>
        </p:blipFill>
        <p:spPr>
          <a:xfrm>
            <a:off x="7958963" y="1854108"/>
            <a:ext cx="1080000" cy="1080000"/>
          </a:xfrm>
          <a:prstGeom prst="roundRect">
            <a:avLst/>
          </a:prstGeom>
        </p:spPr>
      </p:pic>
      <p:sp>
        <p:nvSpPr>
          <p:cNvPr id="19" name="Rounded Rectangle 18">
            <a:extLst>
              <a:ext uri="{FF2B5EF4-FFF2-40B4-BE49-F238E27FC236}">
                <a16:creationId xmlns:a16="http://schemas.microsoft.com/office/drawing/2014/main" id="{D6645037-3CCF-FC79-2789-60F2ACE5E640}"/>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20" name="Rounded Rectangle 19">
            <a:extLst>
              <a:ext uri="{FF2B5EF4-FFF2-40B4-BE49-F238E27FC236}">
                <a16:creationId xmlns:a16="http://schemas.microsoft.com/office/drawing/2014/main" id="{9FC1DEC4-B747-941B-3D8E-72C9C32C7A31}"/>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21" name="Rounded Rectangle 20">
            <a:extLst>
              <a:ext uri="{FF2B5EF4-FFF2-40B4-BE49-F238E27FC236}">
                <a16:creationId xmlns:a16="http://schemas.microsoft.com/office/drawing/2014/main" id="{E718123A-940D-74F9-8D74-B5F77CCA50F0}"/>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426119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40B63-4A0B-E955-C037-16894AAA67BD}"/>
              </a:ext>
            </a:extLst>
          </p:cNvPr>
          <p:cNvSpPr>
            <a:spLocks noGrp="1"/>
          </p:cNvSpPr>
          <p:nvPr>
            <p:ph idx="1"/>
          </p:nvPr>
        </p:nvSpPr>
        <p:spPr>
          <a:xfrm>
            <a:off x="838200" y="1684049"/>
            <a:ext cx="8396972" cy="1513476"/>
          </a:xfrm>
        </p:spPr>
        <p:txBody>
          <a:bodyPr vert="horz" lIns="91440" tIns="45720" rIns="91440" bIns="45720" rtlCol="0" anchor="t">
            <a:normAutofit/>
          </a:bodyPr>
          <a:lstStyle/>
          <a:p>
            <a:pPr marL="0" indent="0">
              <a:buNone/>
            </a:pPr>
            <a:r>
              <a:rPr lang="en-GB" sz="1600" dirty="0">
                <a:effectLst/>
                <a:latin typeface="Poppins Light" pitchFamily="2" charset="77"/>
                <a:cs typeface="Poppins Light" pitchFamily="2" charset="77"/>
              </a:rPr>
              <a:t>Your Verve services are accessed and delivered through our bespoke technology </a:t>
            </a:r>
            <a:r>
              <a:rPr lang="en-GB" sz="1600" dirty="0" err="1">
                <a:effectLst/>
                <a:latin typeface="Poppins Light" pitchFamily="2" charset="77"/>
                <a:cs typeface="Poppins Light" pitchFamily="2" charset="77"/>
              </a:rPr>
              <a:t>Dextera</a:t>
            </a:r>
            <a:r>
              <a:rPr lang="en-GB" sz="1600" baseline="30000" dirty="0" err="1">
                <a:effectLst/>
                <a:latin typeface="Poppins Light" pitchFamily="2" charset="77"/>
                <a:cs typeface="Poppins Light" pitchFamily="2" charset="77"/>
              </a:rPr>
              <a:t>TM</a:t>
            </a:r>
            <a:r>
              <a:rPr lang="en-GB" sz="1600" dirty="0">
                <a:effectLst/>
                <a:latin typeface="Poppins Light" pitchFamily="2" charset="77"/>
                <a:cs typeface="Poppins Light" pitchFamily="2" charset="77"/>
              </a:rPr>
              <a:t>, which not only provides you with </a:t>
            </a:r>
            <a:r>
              <a:rPr lang="en-GB" sz="1600" dirty="0">
                <a:latin typeface="Poppins Light" pitchFamily="2" charset="77"/>
                <a:cs typeface="Poppins Light" pitchFamily="2" charset="77"/>
              </a:rPr>
              <a:t>the facility to easily access additional support and services from us, but also has a huge range of tech features too.  In addition, signing up as a paid member of Verve gives you access to </a:t>
            </a:r>
            <a:r>
              <a:rPr lang="en-GB" sz="1600" dirty="0">
                <a:effectLst/>
                <a:latin typeface="Poppins Light" pitchFamily="2" charset="77"/>
                <a:cs typeface="Poppins Light" pitchFamily="2" charset="77"/>
              </a:rPr>
              <a:t>a wide range of membership benefits too, giving you exceptional value for money.  Being a member </a:t>
            </a:r>
            <a:r>
              <a:rPr lang="en-GB" sz="1600" dirty="0">
                <a:latin typeface="Poppins Light" pitchFamily="2" charset="77"/>
                <a:cs typeface="Poppins Light" pitchFamily="2" charset="77"/>
              </a:rPr>
              <a:t>also </a:t>
            </a:r>
            <a:r>
              <a:rPr lang="en-GB" sz="1600" dirty="0">
                <a:effectLst/>
                <a:latin typeface="Poppins Light" pitchFamily="2" charset="77"/>
                <a:cs typeface="Poppins Light" pitchFamily="2" charset="77"/>
              </a:rPr>
              <a:t>gives you;</a:t>
            </a:r>
            <a:endParaRPr lang="en-GB" sz="3200" dirty="0">
              <a:latin typeface="Poppins Light" pitchFamily="2" charset="77"/>
              <a:cs typeface="Poppins Light" pitchFamily="2" charset="77"/>
            </a:endParaRPr>
          </a:p>
        </p:txBody>
      </p:sp>
      <p:sp>
        <p:nvSpPr>
          <p:cNvPr id="10" name="Rounded Rectangle 9">
            <a:hlinkClick r:id="rId3"/>
            <a:extLst>
              <a:ext uri="{FF2B5EF4-FFF2-40B4-BE49-F238E27FC236}">
                <a16:creationId xmlns:a16="http://schemas.microsoft.com/office/drawing/2014/main" id="{D415445A-7DAC-F97F-6A8C-2C064EE9075B}"/>
              </a:ext>
            </a:extLst>
          </p:cNvPr>
          <p:cNvSpPr/>
          <p:nvPr/>
        </p:nvSpPr>
        <p:spPr>
          <a:xfrm>
            <a:off x="9697299" y="1684049"/>
            <a:ext cx="1605555" cy="615162"/>
          </a:xfrm>
          <a:prstGeom prst="roundRect">
            <a:avLst>
              <a:gd name="adj" fmla="val 32626"/>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bg1"/>
                </a:solidFill>
                <a:latin typeface="Raleway ExtraBold" pitchFamily="2" charset="77"/>
              </a:rPr>
              <a:t>From £75 + VAT per month</a:t>
            </a:r>
          </a:p>
        </p:txBody>
      </p:sp>
      <p:sp>
        <p:nvSpPr>
          <p:cNvPr id="11" name="Rounded Rectangle 10">
            <a:extLst>
              <a:ext uri="{FF2B5EF4-FFF2-40B4-BE49-F238E27FC236}">
                <a16:creationId xmlns:a16="http://schemas.microsoft.com/office/drawing/2014/main" id="{28065A2F-5E94-A087-8352-FAFF74E35815}"/>
              </a:ext>
            </a:extLst>
          </p:cNvPr>
          <p:cNvSpPr/>
          <p:nvPr/>
        </p:nvSpPr>
        <p:spPr>
          <a:xfrm>
            <a:off x="939114" y="3429000"/>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Light" pitchFamily="2" charset="77"/>
              </a:rPr>
              <a:t>1 x </a:t>
            </a:r>
            <a:r>
              <a:rPr lang="en-US" sz="1400" err="1">
                <a:solidFill>
                  <a:srgbClr val="F45E54"/>
                </a:solidFill>
                <a:latin typeface="Raleway Light" pitchFamily="2" charset="77"/>
              </a:rPr>
              <a:t>Dextera</a:t>
            </a:r>
            <a:r>
              <a:rPr lang="en-US" sz="1400" baseline="30000" err="1">
                <a:solidFill>
                  <a:srgbClr val="F45E54"/>
                </a:solidFill>
                <a:latin typeface="Raleway Light" pitchFamily="2" charset="77"/>
              </a:rPr>
              <a:t>TM</a:t>
            </a:r>
            <a:r>
              <a:rPr lang="en-US" sz="1400">
                <a:solidFill>
                  <a:srgbClr val="F45E54"/>
                </a:solidFill>
                <a:latin typeface="Raleway Light" pitchFamily="2" charset="77"/>
              </a:rPr>
              <a:t> </a:t>
            </a:r>
            <a:r>
              <a:rPr lang="en-US" sz="1400" err="1">
                <a:solidFill>
                  <a:srgbClr val="F45E54"/>
                </a:solidFill>
                <a:latin typeface="Raleway Light" pitchFamily="2" charset="77"/>
              </a:rPr>
              <a:t>licence</a:t>
            </a:r>
            <a:r>
              <a:rPr lang="en-US" sz="1400">
                <a:solidFill>
                  <a:srgbClr val="F45E54"/>
                </a:solidFill>
                <a:latin typeface="Raleway Light" pitchFamily="2" charset="77"/>
              </a:rPr>
              <a:t> included</a:t>
            </a:r>
          </a:p>
        </p:txBody>
      </p:sp>
      <p:sp>
        <p:nvSpPr>
          <p:cNvPr id="12" name="Rounded Rectangle 11">
            <a:extLst>
              <a:ext uri="{FF2B5EF4-FFF2-40B4-BE49-F238E27FC236}">
                <a16:creationId xmlns:a16="http://schemas.microsoft.com/office/drawing/2014/main" id="{1B922495-863A-2E01-B05E-6265B4BF7845}"/>
              </a:ext>
            </a:extLst>
          </p:cNvPr>
          <p:cNvSpPr/>
          <p:nvPr/>
        </p:nvSpPr>
        <p:spPr>
          <a:xfrm>
            <a:off x="6267760" y="3429000"/>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Light" pitchFamily="2" charset="77"/>
              </a:rPr>
              <a:t>Access to our Protection panel with exclusive enhanced rates</a:t>
            </a:r>
          </a:p>
        </p:txBody>
      </p:sp>
      <p:sp>
        <p:nvSpPr>
          <p:cNvPr id="13" name="Rounded Rectangle 12">
            <a:extLst>
              <a:ext uri="{FF2B5EF4-FFF2-40B4-BE49-F238E27FC236}">
                <a16:creationId xmlns:a16="http://schemas.microsoft.com/office/drawing/2014/main" id="{4B62A5E8-B171-0CE2-6C13-BF311A06E125}"/>
              </a:ext>
            </a:extLst>
          </p:cNvPr>
          <p:cNvSpPr/>
          <p:nvPr/>
        </p:nvSpPr>
        <p:spPr>
          <a:xfrm>
            <a:off x="3603437" y="3429000"/>
            <a:ext cx="2365638" cy="1123070"/>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Light" pitchFamily="2" charset="77"/>
              </a:rPr>
              <a:t>A whole load of compliance and business management updates and resources</a:t>
            </a:r>
          </a:p>
        </p:txBody>
      </p:sp>
      <p:sp>
        <p:nvSpPr>
          <p:cNvPr id="14" name="Rounded Rectangle 13">
            <a:extLst>
              <a:ext uri="{FF2B5EF4-FFF2-40B4-BE49-F238E27FC236}">
                <a16:creationId xmlns:a16="http://schemas.microsoft.com/office/drawing/2014/main" id="{05B28853-226A-1B64-765D-EE995340DC73}"/>
              </a:ext>
            </a:extLst>
          </p:cNvPr>
          <p:cNvSpPr/>
          <p:nvPr/>
        </p:nvSpPr>
        <p:spPr>
          <a:xfrm>
            <a:off x="8932084" y="3429000"/>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Light" pitchFamily="2" charset="77"/>
              </a:rPr>
              <a:t>Access to The Verve Exchange; our friendly and helpful community </a:t>
            </a:r>
          </a:p>
        </p:txBody>
      </p:sp>
      <p:sp>
        <p:nvSpPr>
          <p:cNvPr id="15" name="Rounded Rectangle 14">
            <a:extLst>
              <a:ext uri="{FF2B5EF4-FFF2-40B4-BE49-F238E27FC236}">
                <a16:creationId xmlns:a16="http://schemas.microsoft.com/office/drawing/2014/main" id="{75C12C8E-61F5-39C1-1E8D-34B5ED20C77C}"/>
              </a:ext>
            </a:extLst>
          </p:cNvPr>
          <p:cNvSpPr/>
          <p:nvPr/>
        </p:nvSpPr>
        <p:spPr>
          <a:xfrm>
            <a:off x="8932084" y="4799335"/>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Light" pitchFamily="2" charset="77"/>
              </a:rPr>
              <a:t>No paraplanning retainer required</a:t>
            </a:r>
          </a:p>
        </p:txBody>
      </p:sp>
      <p:sp>
        <p:nvSpPr>
          <p:cNvPr id="16" name="Rounded Rectangle 15">
            <a:extLst>
              <a:ext uri="{FF2B5EF4-FFF2-40B4-BE49-F238E27FC236}">
                <a16:creationId xmlns:a16="http://schemas.microsoft.com/office/drawing/2014/main" id="{91DE85E0-470F-1AB9-B203-03FEF030DF65}"/>
              </a:ext>
            </a:extLst>
          </p:cNvPr>
          <p:cNvSpPr/>
          <p:nvPr/>
        </p:nvSpPr>
        <p:spPr>
          <a:xfrm>
            <a:off x="939114" y="4799335"/>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Light" pitchFamily="2" charset="77"/>
              </a:rPr>
              <a:t>Discounts on a variety of tools and software</a:t>
            </a:r>
          </a:p>
        </p:txBody>
      </p:sp>
      <p:sp>
        <p:nvSpPr>
          <p:cNvPr id="17" name="Rounded Rectangle 16">
            <a:extLst>
              <a:ext uri="{FF2B5EF4-FFF2-40B4-BE49-F238E27FC236}">
                <a16:creationId xmlns:a16="http://schemas.microsoft.com/office/drawing/2014/main" id="{518299B1-D232-D0CA-8EF8-718045C9B87F}"/>
              </a:ext>
            </a:extLst>
          </p:cNvPr>
          <p:cNvSpPr/>
          <p:nvPr/>
        </p:nvSpPr>
        <p:spPr>
          <a:xfrm>
            <a:off x="6267760" y="4799335"/>
            <a:ext cx="2365638" cy="1123070"/>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Light" pitchFamily="2" charset="77"/>
              </a:rPr>
              <a:t>50% off all our e-learning modules within </a:t>
            </a:r>
            <a:r>
              <a:rPr lang="en-US" sz="1400" err="1">
                <a:solidFill>
                  <a:srgbClr val="009BDF"/>
                </a:solidFill>
                <a:latin typeface="Raleway Light" pitchFamily="2" charset="77"/>
              </a:rPr>
              <a:t>Dextera</a:t>
            </a:r>
            <a:r>
              <a:rPr lang="en-US" sz="1400" baseline="30000" err="1">
                <a:solidFill>
                  <a:srgbClr val="009BDF"/>
                </a:solidFill>
                <a:latin typeface="Raleway Light" pitchFamily="2" charset="77"/>
              </a:rPr>
              <a:t>TM</a:t>
            </a:r>
            <a:endParaRPr lang="en-US" sz="1400" baseline="30000">
              <a:solidFill>
                <a:srgbClr val="009BDF"/>
              </a:solidFill>
              <a:latin typeface="Raleway Light" pitchFamily="2" charset="77"/>
            </a:endParaRPr>
          </a:p>
        </p:txBody>
      </p:sp>
      <p:sp>
        <p:nvSpPr>
          <p:cNvPr id="18" name="Rounded Rectangle 17">
            <a:extLst>
              <a:ext uri="{FF2B5EF4-FFF2-40B4-BE49-F238E27FC236}">
                <a16:creationId xmlns:a16="http://schemas.microsoft.com/office/drawing/2014/main" id="{9E3CD886-EB19-37BD-8198-0E78522289B3}"/>
              </a:ext>
            </a:extLst>
          </p:cNvPr>
          <p:cNvSpPr/>
          <p:nvPr/>
        </p:nvSpPr>
        <p:spPr>
          <a:xfrm>
            <a:off x="3603437" y="4799335"/>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Light" pitchFamily="2" charset="77"/>
              </a:rPr>
              <a:t>Free tickets to Evolution; our annual conference and awards</a:t>
            </a:r>
          </a:p>
        </p:txBody>
      </p:sp>
      <p:sp>
        <p:nvSpPr>
          <p:cNvPr id="2" name="Rounded Rectangle 1">
            <a:extLst>
              <a:ext uri="{FF2B5EF4-FFF2-40B4-BE49-F238E27FC236}">
                <a16:creationId xmlns:a16="http://schemas.microsoft.com/office/drawing/2014/main" id="{909521E0-4F6F-5C45-33FF-02E38E3E4AD1}"/>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4" name="Rounded Rectangle 3">
            <a:extLst>
              <a:ext uri="{FF2B5EF4-FFF2-40B4-BE49-F238E27FC236}">
                <a16:creationId xmlns:a16="http://schemas.microsoft.com/office/drawing/2014/main" id="{71818B37-A597-E104-10E1-9524486491A0}"/>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5" name="Rounded Rectangle 4">
            <a:extLst>
              <a:ext uri="{FF2B5EF4-FFF2-40B4-BE49-F238E27FC236}">
                <a16:creationId xmlns:a16="http://schemas.microsoft.com/office/drawing/2014/main" id="{3491A987-09F5-8965-7028-19625DA40586}"/>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19" name="TextBox 18">
            <a:extLst>
              <a:ext uri="{FF2B5EF4-FFF2-40B4-BE49-F238E27FC236}">
                <a16:creationId xmlns:a16="http://schemas.microsoft.com/office/drawing/2014/main" id="{D5094A60-1DE2-D438-566D-907D4FD28EFD}"/>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774F96"/>
                </a:solidFill>
                <a:latin typeface="Raleway Light" pitchFamily="2" charset="77"/>
              </a:rPr>
              <a:t>Your </a:t>
            </a:r>
            <a:r>
              <a:rPr lang="en-US" sz="3200" b="1" spc="-150" dirty="0">
                <a:solidFill>
                  <a:srgbClr val="774F96"/>
                </a:solidFill>
                <a:latin typeface="Raleway ExtraBold" pitchFamily="2" charset="77"/>
              </a:rPr>
              <a:t>membership.</a:t>
            </a:r>
          </a:p>
        </p:txBody>
      </p:sp>
    </p:spTree>
    <p:extLst>
      <p:ext uri="{BB962C8B-B14F-4D97-AF65-F5344CB8AC3E}">
        <p14:creationId xmlns:p14="http://schemas.microsoft.com/office/powerpoint/2010/main" val="348855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0AE9D7D-3F15-5B56-8609-863BADA191C6}"/>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6" name="Rounded Rectangle 5">
            <a:extLst>
              <a:ext uri="{FF2B5EF4-FFF2-40B4-BE49-F238E27FC236}">
                <a16:creationId xmlns:a16="http://schemas.microsoft.com/office/drawing/2014/main" id="{7C43B3D0-E08F-3953-1049-61952EEEB305}"/>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7" name="Rounded Rectangle 6">
            <a:extLst>
              <a:ext uri="{FF2B5EF4-FFF2-40B4-BE49-F238E27FC236}">
                <a16:creationId xmlns:a16="http://schemas.microsoft.com/office/drawing/2014/main" id="{ADAE1B8C-3A43-518C-3694-4BEEC192E1B2}"/>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
        <p:nvSpPr>
          <p:cNvPr id="8" name="TextBox 7">
            <a:extLst>
              <a:ext uri="{FF2B5EF4-FFF2-40B4-BE49-F238E27FC236}">
                <a16:creationId xmlns:a16="http://schemas.microsoft.com/office/drawing/2014/main" id="{6025D9ED-E697-2664-9EEB-F9BEFBEC8F33}"/>
              </a:ext>
            </a:extLst>
          </p:cNvPr>
          <p:cNvSpPr txBox="1"/>
          <p:nvPr/>
        </p:nvSpPr>
        <p:spPr>
          <a:xfrm>
            <a:off x="838200" y="2536066"/>
            <a:ext cx="4126442" cy="3016210"/>
          </a:xfrm>
          <a:prstGeom prst="rect">
            <a:avLst/>
          </a:prstGeom>
          <a:noFill/>
        </p:spPr>
        <p:txBody>
          <a:bodyPr wrap="square" lIns="91440" tIns="45720" rIns="91440" bIns="45720" rtlCol="0" anchor="t">
            <a:spAutoFit/>
          </a:bodyPr>
          <a:lstStyle/>
          <a:p>
            <a:pPr marL="342900" lvl="0" indent="-342900">
              <a:lnSpc>
                <a:spcPct val="150000"/>
              </a:lnSpc>
              <a:buClr>
                <a:srgbClr val="774F96"/>
              </a:buClr>
              <a:buFont typeface="Symbol" pitchFamily="2" charset="2"/>
              <a:buChar char=""/>
            </a:pPr>
            <a:r>
              <a:rPr lang="en-GB" sz="1600" dirty="0">
                <a:effectLst/>
                <a:latin typeface="Poppins Light"/>
                <a:ea typeface="Calibri"/>
                <a:cs typeface="Poppins Light"/>
              </a:rPr>
              <a:t>Integrated and interactive policies</a:t>
            </a:r>
          </a:p>
          <a:p>
            <a:pPr marL="342900" lvl="0" indent="-342900">
              <a:lnSpc>
                <a:spcPct val="150000"/>
              </a:lnSpc>
              <a:buClr>
                <a:srgbClr val="774F96"/>
              </a:buClr>
              <a:buFont typeface="Symbol" pitchFamily="2" charset="2"/>
              <a:buChar char=""/>
            </a:pPr>
            <a:r>
              <a:rPr lang="en-GB" sz="1600" dirty="0">
                <a:latin typeface="Poppins Light"/>
                <a:ea typeface="Calibri"/>
                <a:cs typeface="Poppins Light"/>
              </a:rPr>
              <a:t>Full regulatory framework</a:t>
            </a:r>
          </a:p>
          <a:p>
            <a:pPr marL="342900" lvl="0" indent="-342900">
              <a:lnSpc>
                <a:spcPct val="150000"/>
              </a:lnSpc>
              <a:buClr>
                <a:srgbClr val="774F96"/>
              </a:buClr>
              <a:buFont typeface="Symbol" pitchFamily="2" charset="2"/>
              <a:buChar char=""/>
            </a:pPr>
            <a:r>
              <a:rPr lang="en-GB" sz="1600" dirty="0">
                <a:effectLst/>
                <a:latin typeface="Poppins Light"/>
                <a:ea typeface="Calibri"/>
                <a:cs typeface="Poppins Light"/>
              </a:rPr>
              <a:t>Live compliance bulletins</a:t>
            </a:r>
          </a:p>
          <a:p>
            <a:pPr marL="342900" lvl="0" indent="-342900">
              <a:lnSpc>
                <a:spcPct val="150000"/>
              </a:lnSpc>
              <a:buClr>
                <a:srgbClr val="774F96"/>
              </a:buClr>
              <a:buFont typeface="Symbol" pitchFamily="2" charset="2"/>
              <a:buChar char=""/>
            </a:pPr>
            <a:r>
              <a:rPr lang="en-GB" sz="1600" dirty="0">
                <a:latin typeface="Poppins Light"/>
                <a:ea typeface="Calibri"/>
                <a:cs typeface="Poppins Light"/>
              </a:rPr>
              <a:t>CPD tracking and team oversight</a:t>
            </a:r>
          </a:p>
          <a:p>
            <a:pPr marL="342900" lvl="0" indent="-342900">
              <a:lnSpc>
                <a:spcPct val="150000"/>
              </a:lnSpc>
              <a:buClr>
                <a:srgbClr val="774F96"/>
              </a:buClr>
              <a:buFont typeface="Symbol" pitchFamily="2" charset="2"/>
              <a:buChar char=""/>
            </a:pPr>
            <a:r>
              <a:rPr lang="en-GB" sz="1600" dirty="0">
                <a:effectLst/>
                <a:latin typeface="Poppins Light"/>
                <a:ea typeface="Calibri"/>
                <a:cs typeface="Poppins Light"/>
              </a:rPr>
              <a:t>Annual testing</a:t>
            </a:r>
          </a:p>
          <a:p>
            <a:pPr marL="342900" lvl="0" indent="-342900">
              <a:lnSpc>
                <a:spcPct val="150000"/>
              </a:lnSpc>
              <a:buClr>
                <a:srgbClr val="774F96"/>
              </a:buClr>
              <a:buFont typeface="Symbol" pitchFamily="2" charset="2"/>
              <a:buChar char=""/>
            </a:pPr>
            <a:r>
              <a:rPr lang="en-GB" sz="1600" dirty="0">
                <a:effectLst/>
                <a:latin typeface="Poppins Light"/>
                <a:ea typeface="Calibri"/>
                <a:cs typeface="Poppins Light"/>
              </a:rPr>
              <a:t>Personalised </a:t>
            </a:r>
            <a:r>
              <a:rPr lang="en-GB" sz="1600" dirty="0">
                <a:latin typeface="Poppins Light"/>
                <a:ea typeface="Calibri"/>
                <a:cs typeface="Poppins Light"/>
              </a:rPr>
              <a:t>task list</a:t>
            </a:r>
          </a:p>
          <a:p>
            <a:pPr marL="342900" lvl="0" indent="-342900">
              <a:lnSpc>
                <a:spcPct val="150000"/>
              </a:lnSpc>
              <a:buClr>
                <a:srgbClr val="774F96"/>
              </a:buClr>
              <a:buFont typeface="Symbol" pitchFamily="2" charset="2"/>
              <a:buChar char=""/>
            </a:pPr>
            <a:r>
              <a:rPr lang="en-GB" sz="1600" dirty="0">
                <a:effectLst/>
                <a:latin typeface="Poppins Light"/>
                <a:ea typeface="Calibri"/>
                <a:cs typeface="Poppins Light"/>
              </a:rPr>
              <a:t>Templates, guides and checklists</a:t>
            </a:r>
          </a:p>
          <a:p>
            <a:pPr marL="342900" lvl="0" indent="-342900">
              <a:lnSpc>
                <a:spcPct val="150000"/>
              </a:lnSpc>
              <a:buClr>
                <a:srgbClr val="774F96"/>
              </a:buClr>
              <a:buFont typeface="Symbol" pitchFamily="2" charset="2"/>
              <a:buChar char=""/>
            </a:pPr>
            <a:r>
              <a:rPr lang="en-GB" sz="1600" dirty="0">
                <a:latin typeface="Poppins Light"/>
                <a:ea typeface="Calibri"/>
                <a:cs typeface="Poppins Light"/>
              </a:rPr>
              <a:t>Easy access to hands-on support</a:t>
            </a:r>
            <a:endParaRPr lang="en-GB" sz="1600" dirty="0">
              <a:effectLst/>
              <a:latin typeface="Poppins Light"/>
              <a:ea typeface="Calibri"/>
              <a:cs typeface="Poppins Light"/>
            </a:endParaRPr>
          </a:p>
        </p:txBody>
      </p:sp>
      <p:grpSp>
        <p:nvGrpSpPr>
          <p:cNvPr id="9" name="Group 8">
            <a:extLst>
              <a:ext uri="{FF2B5EF4-FFF2-40B4-BE49-F238E27FC236}">
                <a16:creationId xmlns:a16="http://schemas.microsoft.com/office/drawing/2014/main" id="{961E1A44-1651-090C-1321-D8DBC69AE7C0}"/>
              </a:ext>
            </a:extLst>
          </p:cNvPr>
          <p:cNvGrpSpPr/>
          <p:nvPr/>
        </p:nvGrpSpPr>
        <p:grpSpPr>
          <a:xfrm>
            <a:off x="5635185" y="2460548"/>
            <a:ext cx="5369049" cy="3585815"/>
            <a:chOff x="5845638" y="1883350"/>
            <a:chExt cx="6346362" cy="4238531"/>
          </a:xfrm>
        </p:grpSpPr>
        <p:grpSp>
          <p:nvGrpSpPr>
            <p:cNvPr id="15" name="Group 14">
              <a:extLst>
                <a:ext uri="{FF2B5EF4-FFF2-40B4-BE49-F238E27FC236}">
                  <a16:creationId xmlns:a16="http://schemas.microsoft.com/office/drawing/2014/main" id="{46BEB917-16F5-1B72-67DC-87100D34C087}"/>
                </a:ext>
              </a:extLst>
            </p:cNvPr>
            <p:cNvGrpSpPr/>
            <p:nvPr/>
          </p:nvGrpSpPr>
          <p:grpSpPr>
            <a:xfrm>
              <a:off x="5845638" y="1883350"/>
              <a:ext cx="6346362" cy="4238531"/>
              <a:chOff x="5065556" y="1309734"/>
              <a:chExt cx="6346362" cy="4238531"/>
            </a:xfrm>
          </p:grpSpPr>
          <p:pic>
            <p:nvPicPr>
              <p:cNvPr id="21" name="Picture 20">
                <a:extLst>
                  <a:ext uri="{FF2B5EF4-FFF2-40B4-BE49-F238E27FC236}">
                    <a16:creationId xmlns:a16="http://schemas.microsoft.com/office/drawing/2014/main" id="{57E1C666-0A35-8162-C144-C42A889B7A9F}"/>
                  </a:ext>
                </a:extLst>
              </p:cNvPr>
              <p:cNvPicPr>
                <a:picLocks noChangeAspect="1"/>
              </p:cNvPicPr>
              <p:nvPr/>
            </p:nvPicPr>
            <p:blipFill>
              <a:blip r:embed="rId4"/>
              <a:stretch>
                <a:fillRect/>
              </a:stretch>
            </p:blipFill>
            <p:spPr>
              <a:xfrm>
                <a:off x="5065556" y="1309734"/>
                <a:ext cx="6346362" cy="4238531"/>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FC25B421-56D2-2FC3-ACF1-BBE29FF26E75}"/>
                  </a:ext>
                </a:extLst>
              </p:cNvPr>
              <p:cNvPicPr>
                <a:picLocks noChangeAspect="1"/>
              </p:cNvPicPr>
              <p:nvPr/>
            </p:nvPicPr>
            <p:blipFill>
              <a:blip r:embed="rId5"/>
              <a:stretch>
                <a:fillRect/>
              </a:stretch>
            </p:blipFill>
            <p:spPr>
              <a:xfrm>
                <a:off x="5743311" y="1756851"/>
                <a:ext cx="5088326" cy="3075833"/>
              </a:xfrm>
              <a:prstGeom prst="rect">
                <a:avLst/>
              </a:prstGeom>
            </p:spPr>
          </p:pic>
        </p:grpSp>
        <p:sp>
          <p:nvSpPr>
            <p:cNvPr id="19" name="Rectangle 18">
              <a:extLst>
                <a:ext uri="{FF2B5EF4-FFF2-40B4-BE49-F238E27FC236}">
                  <a16:creationId xmlns:a16="http://schemas.microsoft.com/office/drawing/2014/main" id="{AEFF1CDD-4E6B-17DC-BD24-3299D2E801F0}"/>
                </a:ext>
              </a:extLst>
            </p:cNvPr>
            <p:cNvSpPr/>
            <p:nvPr/>
          </p:nvSpPr>
          <p:spPr>
            <a:xfrm>
              <a:off x="6509497" y="2252596"/>
              <a:ext cx="5102222" cy="3231573"/>
            </a:xfrm>
            <a:prstGeom prst="rect">
              <a:avLst/>
            </a:prstGeom>
            <a:solidFill>
              <a:srgbClr val="755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Online Media 3" descr="Dextera™ Demo">
              <a:hlinkClick r:id="" action="ppaction://media"/>
              <a:extLst>
                <a:ext uri="{FF2B5EF4-FFF2-40B4-BE49-F238E27FC236}">
                  <a16:creationId xmlns:a16="http://schemas.microsoft.com/office/drawing/2014/main" id="{5EF38047-7B93-F5D4-4C16-6F92ED0DBC3F}"/>
                </a:ext>
              </a:extLst>
            </p:cNvPr>
            <p:cNvPicPr>
              <a:picLocks noRot="1" noChangeAspect="1"/>
            </p:cNvPicPr>
            <p:nvPr>
              <a:videoFile r:link="rId1"/>
            </p:nvPr>
          </p:nvPicPr>
          <p:blipFill>
            <a:blip r:embed="rId6"/>
            <a:srcRect/>
            <a:stretch/>
          </p:blipFill>
          <p:spPr>
            <a:xfrm>
              <a:off x="6509497" y="2456165"/>
              <a:ext cx="5092041" cy="2877003"/>
            </a:xfrm>
            <a:prstGeom prst="rect">
              <a:avLst/>
            </a:prstGeom>
          </p:spPr>
        </p:pic>
      </p:grpSp>
      <p:sp>
        <p:nvSpPr>
          <p:cNvPr id="23" name="TextBox 22">
            <a:extLst>
              <a:ext uri="{FF2B5EF4-FFF2-40B4-BE49-F238E27FC236}">
                <a16:creationId xmlns:a16="http://schemas.microsoft.com/office/drawing/2014/main" id="{8F6B3C66-9BA0-A35C-B6C3-6EC830508805}"/>
              </a:ext>
            </a:extLst>
          </p:cNvPr>
          <p:cNvSpPr txBox="1"/>
          <p:nvPr/>
        </p:nvSpPr>
        <p:spPr>
          <a:xfrm>
            <a:off x="838200" y="1670455"/>
            <a:ext cx="10166034" cy="584775"/>
          </a:xfrm>
          <a:prstGeom prst="rect">
            <a:avLst/>
          </a:prstGeom>
          <a:noFill/>
        </p:spPr>
        <p:txBody>
          <a:bodyPr wrap="square" rtlCol="0">
            <a:spAutoFit/>
          </a:bodyPr>
          <a:lstStyle/>
          <a:p>
            <a:r>
              <a:rPr lang="en-US" sz="1600" dirty="0" err="1">
                <a:latin typeface="Poppins Light" pitchFamily="2" charset="77"/>
                <a:cs typeface="Poppins Light" pitchFamily="2" charset="77"/>
              </a:rPr>
              <a:t>Dextera</a:t>
            </a:r>
            <a:r>
              <a:rPr lang="en-GB" sz="1600" dirty="0">
                <a:latin typeface="Poppins Light" pitchFamily="2" charset="77"/>
                <a:cs typeface="Poppins Light" pitchFamily="2" charset="77"/>
              </a:rPr>
              <a:t>™</a:t>
            </a:r>
            <a:r>
              <a:rPr lang="en-US" sz="1600" dirty="0">
                <a:latin typeface="Poppins Light" pitchFamily="2" charset="77"/>
                <a:cs typeface="Poppins Light" pitchFamily="2" charset="77"/>
              </a:rPr>
              <a:t> is at the core to all services across Verve. Each of the elements of the proposal are concluded on the software, creating </a:t>
            </a:r>
            <a:r>
              <a:rPr lang="en-US" sz="1600" b="1" dirty="0">
                <a:solidFill>
                  <a:srgbClr val="774F96"/>
                </a:solidFill>
                <a:latin typeface="Poppins" pitchFamily="2" charset="77"/>
                <a:cs typeface="Poppins" pitchFamily="2" charset="77"/>
              </a:rPr>
              <a:t>one source of truth </a:t>
            </a:r>
            <a:r>
              <a:rPr lang="en-US" sz="1600" dirty="0">
                <a:latin typeface="Poppins Light" pitchFamily="2" charset="77"/>
                <a:cs typeface="Poppins Light" pitchFamily="2" charset="77"/>
              </a:rPr>
              <a:t>for all of your data.</a:t>
            </a:r>
          </a:p>
        </p:txBody>
      </p:sp>
      <p:sp>
        <p:nvSpPr>
          <p:cNvPr id="24" name="TextBox 23">
            <a:extLst>
              <a:ext uri="{FF2B5EF4-FFF2-40B4-BE49-F238E27FC236}">
                <a16:creationId xmlns:a16="http://schemas.microsoft.com/office/drawing/2014/main" id="{09240B6A-FCEE-D96C-8D90-BA0F2B6781D1}"/>
              </a:ext>
            </a:extLst>
          </p:cNvPr>
          <p:cNvSpPr txBox="1"/>
          <p:nvPr/>
        </p:nvSpPr>
        <p:spPr>
          <a:xfrm>
            <a:off x="838200" y="850885"/>
            <a:ext cx="6104237" cy="584775"/>
          </a:xfrm>
          <a:prstGeom prst="rect">
            <a:avLst/>
          </a:prstGeom>
          <a:noFill/>
        </p:spPr>
        <p:txBody>
          <a:bodyPr wrap="square" lIns="91440" tIns="45720" rIns="91440" bIns="45720" rtlCol="0" anchor="t">
            <a:spAutoFit/>
          </a:bodyPr>
          <a:lstStyle/>
          <a:p>
            <a:r>
              <a:rPr lang="en-GB" sz="3200" spc="-150" dirty="0">
                <a:solidFill>
                  <a:srgbClr val="774F96"/>
                </a:solidFill>
                <a:latin typeface="Raleway Light" pitchFamily="2" charset="77"/>
              </a:rPr>
              <a:t>Our </a:t>
            </a:r>
            <a:r>
              <a:rPr lang="en-US" sz="3200" b="1" spc="-150" dirty="0">
                <a:solidFill>
                  <a:srgbClr val="774F96"/>
                </a:solidFill>
                <a:latin typeface="Raleway ExtraBold" pitchFamily="2" charset="77"/>
              </a:rPr>
              <a:t>technology.</a:t>
            </a:r>
          </a:p>
        </p:txBody>
      </p:sp>
    </p:spTree>
    <p:extLst>
      <p:ext uri="{BB962C8B-B14F-4D97-AF65-F5344CB8AC3E}">
        <p14:creationId xmlns:p14="http://schemas.microsoft.com/office/powerpoint/2010/main" val="3627340798"/>
      </p:ext>
    </p:extLst>
  </p:cSld>
  <p:clrMapOvr>
    <a:masterClrMapping/>
  </p:clrMapOvr>
  <p:timing>
    <p:tnLst>
      <p:par>
        <p:cTn id="1" dur="indefinite" restart="never" nodeType="tmRoot">
          <p:childTnLst>
            <p:video>
              <p:cMediaNode vol="80000">
                <p:cTn id="2" fill="hold" display="0">
                  <p:stCondLst>
                    <p:cond delay="indefinite"/>
                  </p:stCondLst>
                </p:cTn>
                <p:tgtEl>
                  <p:spTgt spid="2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397D1-C0BA-02C4-C420-259098556914}"/>
              </a:ext>
            </a:extLst>
          </p:cNvPr>
          <p:cNvSpPr txBox="1"/>
          <p:nvPr/>
        </p:nvSpPr>
        <p:spPr>
          <a:xfrm>
            <a:off x="939114" y="881614"/>
            <a:ext cx="6104237" cy="584775"/>
          </a:xfrm>
          <a:prstGeom prst="rect">
            <a:avLst/>
          </a:prstGeom>
          <a:noFill/>
        </p:spPr>
        <p:txBody>
          <a:bodyPr wrap="square" rtlCol="0">
            <a:spAutoFit/>
          </a:bodyPr>
          <a:lstStyle/>
          <a:p>
            <a:r>
              <a:rPr lang="en-US" sz="3200" spc="-150" dirty="0">
                <a:solidFill>
                  <a:srgbClr val="774F96"/>
                </a:solidFill>
                <a:latin typeface="Raleway Light" pitchFamily="2" charset="77"/>
              </a:rPr>
              <a:t>Our </a:t>
            </a:r>
            <a:r>
              <a:rPr lang="en-US" sz="3200" b="1" spc="-150" dirty="0">
                <a:solidFill>
                  <a:srgbClr val="774F96"/>
                </a:solidFill>
                <a:latin typeface="Raleway ExtraBold" pitchFamily="2" charset="77"/>
              </a:rPr>
              <a:t>paraplanning</a:t>
            </a:r>
            <a:r>
              <a:rPr lang="en-US" sz="3200" spc="-150" dirty="0">
                <a:solidFill>
                  <a:srgbClr val="774F96"/>
                </a:solidFill>
                <a:latin typeface="Raleway Light" pitchFamily="2" charset="77"/>
              </a:rPr>
              <a:t> service.</a:t>
            </a:r>
          </a:p>
        </p:txBody>
      </p:sp>
      <p:sp>
        <p:nvSpPr>
          <p:cNvPr id="5" name="Rounded Rectangle 4">
            <a:extLst>
              <a:ext uri="{FF2B5EF4-FFF2-40B4-BE49-F238E27FC236}">
                <a16:creationId xmlns:a16="http://schemas.microsoft.com/office/drawing/2014/main" id="{5EE6EC01-4E48-4EBB-AD54-C28F34D144CE}"/>
              </a:ext>
            </a:extLst>
          </p:cNvPr>
          <p:cNvSpPr/>
          <p:nvPr/>
        </p:nvSpPr>
        <p:spPr>
          <a:xfrm>
            <a:off x="3076217" y="4672836"/>
            <a:ext cx="1851588" cy="112307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Your templates, or ours - fully branded &amp; personalised</a:t>
            </a:r>
          </a:p>
        </p:txBody>
      </p:sp>
      <p:sp>
        <p:nvSpPr>
          <p:cNvPr id="6" name="TextBox 5">
            <a:extLst>
              <a:ext uri="{FF2B5EF4-FFF2-40B4-BE49-F238E27FC236}">
                <a16:creationId xmlns:a16="http://schemas.microsoft.com/office/drawing/2014/main" id="{51DCD76C-E60F-B8B4-4602-A03F1B650B26}"/>
              </a:ext>
            </a:extLst>
          </p:cNvPr>
          <p:cNvSpPr txBox="1"/>
          <p:nvPr/>
        </p:nvSpPr>
        <p:spPr>
          <a:xfrm>
            <a:off x="939114" y="1801333"/>
            <a:ext cx="7931754" cy="2492990"/>
          </a:xfrm>
          <a:prstGeom prst="rect">
            <a:avLst/>
          </a:prstGeom>
          <a:noFill/>
        </p:spPr>
        <p:txBody>
          <a:bodyPr wrap="square" lIns="91440" tIns="45720" rIns="91440" bIns="45720" rtlCol="0" anchor="t">
            <a:spAutoFit/>
          </a:bodyPr>
          <a:lstStyle/>
          <a:p>
            <a:r>
              <a:rPr lang="en-US" sz="1300" dirty="0">
                <a:latin typeface="Poppins Light" pitchFamily="2" charset="77"/>
                <a:cs typeface="Poppins Light" pitchFamily="2" charset="77"/>
              </a:rPr>
              <a:t>Our award-winning paraplanning support is suitable for a wide range of firms.  There’s no such thing as a typical paraplanning client; we work with a wide variety of firms, from sole advisers through to national &amp; network firms.  In addition to the report writing, we can get involved from the start, chasing LOA's and gathering data if needed.  The team can also get involved with true paraplanning, helping with research, tax calculations, cashflow modelling and helping to take a case from start to finish with guidance from the adviser. </a:t>
            </a:r>
          </a:p>
          <a:p>
            <a:endParaRPr lang="en-US" sz="1300" dirty="0">
              <a:latin typeface="Poppins Light" pitchFamily="2" charset="77"/>
              <a:cs typeface="Poppins Light" pitchFamily="2" charset="77"/>
            </a:endParaRPr>
          </a:p>
          <a:p>
            <a:r>
              <a:rPr lang="en-US" sz="1300" dirty="0">
                <a:latin typeface="Poppins Light" pitchFamily="2" charset="77"/>
                <a:cs typeface="Poppins Light" pitchFamily="2" charset="77"/>
              </a:rPr>
              <a:t>We offer different levels of support, and a large, experienced and dynamic paraplanning team on hand to ensure no matter the make up of your existing firm, we can offer paraplanning support that suits you and your individual requirements.  This also means that we can tailor our support to fit in with your existing processes, such as using your own templates, preferred research and cashflow modelling tools for instance. </a:t>
            </a:r>
            <a:endParaRPr lang="en-US" sz="1300" dirty="0">
              <a:latin typeface="Poppins Light" pitchFamily="2" charset="77"/>
              <a:ea typeface="Calibri"/>
              <a:cs typeface="Poppins Light" pitchFamily="2" charset="77"/>
            </a:endParaRPr>
          </a:p>
        </p:txBody>
      </p:sp>
      <p:sp>
        <p:nvSpPr>
          <p:cNvPr id="13" name="Rounded Rectangle 12">
            <a:hlinkClick r:id="rId3"/>
            <a:extLst>
              <a:ext uri="{FF2B5EF4-FFF2-40B4-BE49-F238E27FC236}">
                <a16:creationId xmlns:a16="http://schemas.microsoft.com/office/drawing/2014/main" id="{BEB91DC5-FF4F-DC3E-87F2-D2B13E4F05C2}"/>
              </a:ext>
            </a:extLst>
          </p:cNvPr>
          <p:cNvSpPr/>
          <p:nvPr/>
        </p:nvSpPr>
        <p:spPr>
          <a:xfrm>
            <a:off x="9380796" y="2406141"/>
            <a:ext cx="1851586" cy="430601"/>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Retirement Planning Report sample</a:t>
            </a:r>
          </a:p>
        </p:txBody>
      </p:sp>
      <p:sp>
        <p:nvSpPr>
          <p:cNvPr id="14" name="Rounded Rectangle 13">
            <a:hlinkClick r:id="rId4"/>
            <a:extLst>
              <a:ext uri="{FF2B5EF4-FFF2-40B4-BE49-F238E27FC236}">
                <a16:creationId xmlns:a16="http://schemas.microsoft.com/office/drawing/2014/main" id="{A6295819-4300-D28C-511D-696BF71F78EF}"/>
              </a:ext>
            </a:extLst>
          </p:cNvPr>
          <p:cNvSpPr/>
          <p:nvPr/>
        </p:nvSpPr>
        <p:spPr>
          <a:xfrm>
            <a:off x="9380795" y="2985429"/>
            <a:ext cx="1851587" cy="430601"/>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The Small Print Report sample</a:t>
            </a:r>
          </a:p>
        </p:txBody>
      </p:sp>
      <p:sp>
        <p:nvSpPr>
          <p:cNvPr id="15" name="Rounded Rectangle 14">
            <a:hlinkClick r:id="rId5"/>
            <a:extLst>
              <a:ext uri="{FF2B5EF4-FFF2-40B4-BE49-F238E27FC236}">
                <a16:creationId xmlns:a16="http://schemas.microsoft.com/office/drawing/2014/main" id="{738AA35B-54EB-B87D-8D7A-5E088E7D1DD6}"/>
              </a:ext>
            </a:extLst>
          </p:cNvPr>
          <p:cNvSpPr/>
          <p:nvPr/>
        </p:nvSpPr>
        <p:spPr>
          <a:xfrm>
            <a:off x="9380795" y="3587586"/>
            <a:ext cx="1851587" cy="43060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Raleway ExtraBold" pitchFamily="2" charset="77"/>
              </a:rPr>
              <a:t>Periodic Suitability Review sample</a:t>
            </a:r>
          </a:p>
        </p:txBody>
      </p:sp>
      <p:sp>
        <p:nvSpPr>
          <p:cNvPr id="20" name="Rounded Rectangle 19">
            <a:extLst>
              <a:ext uri="{FF2B5EF4-FFF2-40B4-BE49-F238E27FC236}">
                <a16:creationId xmlns:a16="http://schemas.microsoft.com/office/drawing/2014/main" id="{0684FBC3-244F-0262-82F3-74ADD997C6A0}"/>
              </a:ext>
            </a:extLst>
          </p:cNvPr>
          <p:cNvSpPr/>
          <p:nvPr/>
        </p:nvSpPr>
        <p:spPr>
          <a:xfrm>
            <a:off x="961954" y="4672836"/>
            <a:ext cx="1851588" cy="1123070"/>
          </a:xfrm>
          <a:prstGeom prst="roundRect">
            <a:avLst>
              <a:gd name="adj" fmla="val 14727"/>
            </a:avLst>
          </a:prstGeom>
          <a:solidFill>
            <a:srgbClr val="F45E54"/>
          </a:solid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Raleway" pitchFamily="2" charset="77"/>
              </a:rPr>
              <a:t>5 working day turnaround times</a:t>
            </a:r>
          </a:p>
        </p:txBody>
      </p:sp>
      <p:sp>
        <p:nvSpPr>
          <p:cNvPr id="21" name="Rounded Rectangle 20">
            <a:extLst>
              <a:ext uri="{FF2B5EF4-FFF2-40B4-BE49-F238E27FC236}">
                <a16:creationId xmlns:a16="http://schemas.microsoft.com/office/drawing/2014/main" id="{E4B583E4-D1D6-9195-A557-F7C276D24927}"/>
              </a:ext>
            </a:extLst>
          </p:cNvPr>
          <p:cNvSpPr/>
          <p:nvPr/>
        </p:nvSpPr>
        <p:spPr>
          <a:xfrm>
            <a:off x="5191763" y="4672836"/>
            <a:ext cx="185158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Option to have dedicated paraplanners</a:t>
            </a:r>
          </a:p>
        </p:txBody>
      </p:sp>
      <p:sp>
        <p:nvSpPr>
          <p:cNvPr id="22" name="Rounded Rectangle 21">
            <a:extLst>
              <a:ext uri="{FF2B5EF4-FFF2-40B4-BE49-F238E27FC236}">
                <a16:creationId xmlns:a16="http://schemas.microsoft.com/office/drawing/2014/main" id="{A7E90838-7B2B-86A6-1915-F889EF0557EC}"/>
              </a:ext>
            </a:extLst>
          </p:cNvPr>
          <p:cNvSpPr/>
          <p:nvPr/>
        </p:nvSpPr>
        <p:spPr>
          <a:xfrm>
            <a:off x="7265250" y="4672836"/>
            <a:ext cx="185158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Range of specialists available for different areas</a:t>
            </a:r>
          </a:p>
        </p:txBody>
      </p:sp>
      <p:sp>
        <p:nvSpPr>
          <p:cNvPr id="23" name="Rounded Rectangle 22">
            <a:extLst>
              <a:ext uri="{FF2B5EF4-FFF2-40B4-BE49-F238E27FC236}">
                <a16:creationId xmlns:a16="http://schemas.microsoft.com/office/drawing/2014/main" id="{1B1266AB-66CC-F48E-0422-E4C81807BA58}"/>
              </a:ext>
            </a:extLst>
          </p:cNvPr>
          <p:cNvSpPr/>
          <p:nvPr/>
        </p:nvSpPr>
        <p:spPr>
          <a:xfrm>
            <a:off x="9380796" y="4672836"/>
            <a:ext cx="1851588" cy="1123070"/>
          </a:xfrm>
          <a:prstGeom prst="roundRect">
            <a:avLst>
              <a:gd name="adj" fmla="val 14727"/>
            </a:avLst>
          </a:prstGeom>
          <a:noFill/>
          <a:ln w="28575">
            <a:solidFill>
              <a:srgbClr val="009B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9BDF"/>
                </a:solidFill>
                <a:latin typeface="Raleway" pitchFamily="2" charset="77"/>
              </a:rPr>
              <a:t>Consumer Duty focused reporting</a:t>
            </a:r>
          </a:p>
        </p:txBody>
      </p:sp>
      <p:sp>
        <p:nvSpPr>
          <p:cNvPr id="2" name="Rounded Rectangle 1">
            <a:hlinkClick r:id="rId6"/>
            <a:extLst>
              <a:ext uri="{FF2B5EF4-FFF2-40B4-BE49-F238E27FC236}">
                <a16:creationId xmlns:a16="http://schemas.microsoft.com/office/drawing/2014/main" id="{17256340-D713-2421-DF17-2957639FFC30}"/>
              </a:ext>
            </a:extLst>
          </p:cNvPr>
          <p:cNvSpPr/>
          <p:nvPr/>
        </p:nvSpPr>
        <p:spPr>
          <a:xfrm>
            <a:off x="9380796" y="1795529"/>
            <a:ext cx="1851586" cy="430602"/>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Raleway ExtraBold" pitchFamily="2" charset="77"/>
              </a:rPr>
              <a:t>Price list</a:t>
            </a:r>
          </a:p>
        </p:txBody>
      </p:sp>
      <p:sp>
        <p:nvSpPr>
          <p:cNvPr id="3" name="Rounded Rectangle 2">
            <a:extLst>
              <a:ext uri="{FF2B5EF4-FFF2-40B4-BE49-F238E27FC236}">
                <a16:creationId xmlns:a16="http://schemas.microsoft.com/office/drawing/2014/main" id="{EB747BE1-7550-E78A-9A25-800232AB0E2F}"/>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7" name="Rounded Rectangle 6">
            <a:extLst>
              <a:ext uri="{FF2B5EF4-FFF2-40B4-BE49-F238E27FC236}">
                <a16:creationId xmlns:a16="http://schemas.microsoft.com/office/drawing/2014/main" id="{BE6B86F3-AC8E-D27E-BB3E-792E40680C59}"/>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14BC7110-0AF8-7EA1-F887-D7EFA33469B8}"/>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4550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0D331C-BDC2-A823-9070-338CAE97D2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724EAC-3ED8-7C8B-B4A9-5B6FD1AC68B9}"/>
              </a:ext>
            </a:extLst>
          </p:cNvPr>
          <p:cNvSpPr txBox="1"/>
          <p:nvPr/>
        </p:nvSpPr>
        <p:spPr>
          <a:xfrm>
            <a:off x="939114" y="881614"/>
            <a:ext cx="6104237" cy="584775"/>
          </a:xfrm>
          <a:prstGeom prst="rect">
            <a:avLst/>
          </a:prstGeom>
          <a:noFill/>
        </p:spPr>
        <p:txBody>
          <a:bodyPr wrap="square" lIns="91440" tIns="45720" rIns="91440" bIns="45720" rtlCol="0" anchor="t">
            <a:spAutoFit/>
          </a:bodyPr>
          <a:lstStyle/>
          <a:p>
            <a:r>
              <a:rPr lang="en-US" sz="3200" spc="-150" dirty="0">
                <a:solidFill>
                  <a:srgbClr val="774F96"/>
                </a:solidFill>
                <a:latin typeface="Raleway Light" pitchFamily="2" charset="77"/>
                <a:cs typeface="Poppins Light" pitchFamily="2" charset="77"/>
              </a:rPr>
              <a:t>Our </a:t>
            </a:r>
            <a:r>
              <a:rPr lang="en-US" sz="3200" b="1" spc="-150" dirty="0">
                <a:solidFill>
                  <a:srgbClr val="774F96"/>
                </a:solidFill>
                <a:latin typeface="Raleway ExtraBold" pitchFamily="2" charset="77"/>
                <a:cs typeface="Poppins Light" pitchFamily="2" charset="77"/>
              </a:rPr>
              <a:t>admin</a:t>
            </a:r>
            <a:r>
              <a:rPr lang="en-US" sz="3200" spc="-150" dirty="0">
                <a:solidFill>
                  <a:srgbClr val="774F96"/>
                </a:solidFill>
                <a:latin typeface="Raleway Light" pitchFamily="2" charset="77"/>
                <a:cs typeface="Poppins Light" pitchFamily="2" charset="77"/>
              </a:rPr>
              <a:t> service.</a:t>
            </a:r>
          </a:p>
        </p:txBody>
      </p:sp>
      <p:sp>
        <p:nvSpPr>
          <p:cNvPr id="6" name="TextBox 5">
            <a:extLst>
              <a:ext uri="{FF2B5EF4-FFF2-40B4-BE49-F238E27FC236}">
                <a16:creationId xmlns:a16="http://schemas.microsoft.com/office/drawing/2014/main" id="{DDA8B014-6B01-88AF-D8B7-AE265F56FB8C}"/>
              </a:ext>
            </a:extLst>
          </p:cNvPr>
          <p:cNvSpPr txBox="1"/>
          <p:nvPr/>
        </p:nvSpPr>
        <p:spPr>
          <a:xfrm>
            <a:off x="939113" y="1709000"/>
            <a:ext cx="7694285" cy="2462213"/>
          </a:xfrm>
          <a:prstGeom prst="rect">
            <a:avLst/>
          </a:prstGeom>
          <a:noFill/>
        </p:spPr>
        <p:txBody>
          <a:bodyPr wrap="square" rtlCol="0">
            <a:spAutoFit/>
          </a:bodyPr>
          <a:lstStyle/>
          <a:p>
            <a:r>
              <a:rPr lang="en-US" sz="1400" u="none" strike="noStrike" dirty="0">
                <a:solidFill>
                  <a:srgbClr val="000000"/>
                </a:solidFill>
                <a:effectLst/>
                <a:latin typeface="Poppins Light" pitchFamily="2" charset="77"/>
                <a:cs typeface="Poppins Light" pitchFamily="2" charset="77"/>
              </a:rPr>
              <a:t>Financial services administration goes way beyond the usual label of ‘admin’ support. </a:t>
            </a:r>
          </a:p>
          <a:p>
            <a:endParaRPr lang="en-US" sz="1400" dirty="0">
              <a:solidFill>
                <a:srgbClr val="000000"/>
              </a:solidFill>
              <a:latin typeface="Poppins Light" pitchFamily="2" charset="77"/>
              <a:cs typeface="Poppins Light" pitchFamily="2" charset="77"/>
            </a:endParaRPr>
          </a:p>
          <a:p>
            <a:r>
              <a:rPr lang="en-US" sz="1400" u="none" strike="noStrike" dirty="0">
                <a:solidFill>
                  <a:srgbClr val="000000"/>
                </a:solidFill>
                <a:effectLst/>
                <a:latin typeface="Poppins Light" pitchFamily="2" charset="77"/>
                <a:cs typeface="Poppins Light" pitchFamily="2" charset="77"/>
              </a:rPr>
              <a:t>Our administration understand the lingo and the challenges often associated with dealing with providers and the day-to-day process that need to be followed to keep your firm ticking. </a:t>
            </a:r>
          </a:p>
          <a:p>
            <a:endParaRPr lang="en-US" sz="1400" dirty="0">
              <a:solidFill>
                <a:srgbClr val="000000"/>
              </a:solidFill>
              <a:latin typeface="Poppins Light" pitchFamily="2" charset="77"/>
              <a:cs typeface="Poppins Light" pitchFamily="2" charset="77"/>
            </a:endParaRPr>
          </a:p>
          <a:p>
            <a:r>
              <a:rPr lang="en-US" sz="1400" u="none" strike="noStrike" dirty="0">
                <a:solidFill>
                  <a:srgbClr val="000000"/>
                </a:solidFill>
                <a:effectLst/>
                <a:latin typeface="Poppins Light" pitchFamily="2" charset="77"/>
                <a:cs typeface="Poppins Light" pitchFamily="2" charset="77"/>
              </a:rPr>
              <a:t>Admin support can be used to plug a number of gaps, from chasing LOA’s and data harvesting, to updating back offices and completing the necessary but onerous tasks of annual review prep. Your admin support can be a completely bespoke offering to your needs.</a:t>
            </a:r>
            <a:endParaRPr lang="en-US" sz="1100" dirty="0">
              <a:latin typeface="Poppins Light" pitchFamily="2" charset="77"/>
              <a:cs typeface="Poppins Light" pitchFamily="2" charset="77"/>
            </a:endParaRPr>
          </a:p>
        </p:txBody>
      </p:sp>
      <p:sp>
        <p:nvSpPr>
          <p:cNvPr id="2" name="Rounded Rectangle 1">
            <a:hlinkClick r:id="rId4"/>
            <a:extLst>
              <a:ext uri="{FF2B5EF4-FFF2-40B4-BE49-F238E27FC236}">
                <a16:creationId xmlns:a16="http://schemas.microsoft.com/office/drawing/2014/main" id="{0BAB3ED1-0745-EF95-4FBC-C62994708265}"/>
              </a:ext>
            </a:extLst>
          </p:cNvPr>
          <p:cNvSpPr/>
          <p:nvPr/>
        </p:nvSpPr>
        <p:spPr>
          <a:xfrm>
            <a:off x="8909612" y="2426030"/>
            <a:ext cx="2320800" cy="499261"/>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FF0000"/>
                </a:solidFill>
                <a:latin typeface="Raleway Light" pitchFamily="2" charset="77"/>
              </a:rPr>
              <a:t>XXXXXX</a:t>
            </a:r>
          </a:p>
        </p:txBody>
      </p:sp>
      <p:sp>
        <p:nvSpPr>
          <p:cNvPr id="13" name="Rounded Rectangle 12">
            <a:extLst>
              <a:ext uri="{FF2B5EF4-FFF2-40B4-BE49-F238E27FC236}">
                <a16:creationId xmlns:a16="http://schemas.microsoft.com/office/drawing/2014/main" id="{3C11522E-F5EC-A9CE-4EE4-D8E689B19E48}"/>
              </a:ext>
            </a:extLst>
          </p:cNvPr>
          <p:cNvSpPr/>
          <p:nvPr/>
        </p:nvSpPr>
        <p:spPr>
          <a:xfrm>
            <a:off x="939114" y="4587465"/>
            <a:ext cx="2365638" cy="1123070"/>
          </a:xfrm>
          <a:prstGeom prst="roundRect">
            <a:avLst>
              <a:gd name="adj" fmla="val 14727"/>
            </a:avLst>
          </a:prstGeom>
          <a:noFill/>
          <a:ln w="28575">
            <a:solidFill>
              <a:srgbClr val="F45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F45E54"/>
                </a:solidFill>
                <a:latin typeface="Raleway" pitchFamily="2" charset="77"/>
              </a:rPr>
              <a:t>Team of experts on hand</a:t>
            </a:r>
          </a:p>
        </p:txBody>
      </p:sp>
      <p:sp>
        <p:nvSpPr>
          <p:cNvPr id="14" name="Rounded Rectangle 13">
            <a:extLst>
              <a:ext uri="{FF2B5EF4-FFF2-40B4-BE49-F238E27FC236}">
                <a16:creationId xmlns:a16="http://schemas.microsoft.com/office/drawing/2014/main" id="{3945A740-0651-002E-CC9D-4FBFBED021C0}"/>
              </a:ext>
            </a:extLst>
          </p:cNvPr>
          <p:cNvSpPr/>
          <p:nvPr/>
        </p:nvSpPr>
        <p:spPr>
          <a:xfrm>
            <a:off x="6267760" y="4587465"/>
            <a:ext cx="2365638" cy="1123070"/>
          </a:xfrm>
          <a:prstGeom prst="roundRect">
            <a:avLst>
              <a:gd name="adj" fmla="val 14727"/>
            </a:avLst>
          </a:prstGeom>
          <a:noFill/>
          <a:ln w="28575">
            <a:solidFill>
              <a:srgbClr val="52B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52B99E"/>
                </a:solidFill>
                <a:latin typeface="Raleway" pitchFamily="2" charset="77"/>
              </a:rPr>
              <a:t>Bespoke support to meet the needs of your business</a:t>
            </a:r>
          </a:p>
        </p:txBody>
      </p:sp>
      <p:sp>
        <p:nvSpPr>
          <p:cNvPr id="15" name="Rounded Rectangle 14">
            <a:extLst>
              <a:ext uri="{FF2B5EF4-FFF2-40B4-BE49-F238E27FC236}">
                <a16:creationId xmlns:a16="http://schemas.microsoft.com/office/drawing/2014/main" id="{7C3F122F-C53A-CB53-46F3-B90E152F12DE}"/>
              </a:ext>
            </a:extLst>
          </p:cNvPr>
          <p:cNvSpPr/>
          <p:nvPr/>
        </p:nvSpPr>
        <p:spPr>
          <a:xfrm>
            <a:off x="3603437" y="4587465"/>
            <a:ext cx="2365638" cy="1123070"/>
          </a:xfrm>
          <a:prstGeom prst="roundRect">
            <a:avLst>
              <a:gd name="adj" fmla="val 14727"/>
            </a:avLst>
          </a:prstGeom>
          <a:noFill/>
          <a:ln w="28575">
            <a:solidFill>
              <a:srgbClr val="3655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36558E"/>
                </a:solidFill>
                <a:latin typeface="Raleway" pitchFamily="2" charset="77"/>
              </a:rPr>
              <a:t>Support from chasing LOAs to updating back office systems</a:t>
            </a:r>
          </a:p>
        </p:txBody>
      </p:sp>
      <p:sp>
        <p:nvSpPr>
          <p:cNvPr id="16" name="Rounded Rectangle 15">
            <a:extLst>
              <a:ext uri="{FF2B5EF4-FFF2-40B4-BE49-F238E27FC236}">
                <a16:creationId xmlns:a16="http://schemas.microsoft.com/office/drawing/2014/main" id="{C7E9BCBB-4330-2AE2-7CD1-6A3808493A4C}"/>
              </a:ext>
            </a:extLst>
          </p:cNvPr>
          <p:cNvSpPr/>
          <p:nvPr/>
        </p:nvSpPr>
        <p:spPr>
          <a:xfrm>
            <a:off x="8932084" y="4587465"/>
            <a:ext cx="2365638" cy="1123070"/>
          </a:xfrm>
          <a:prstGeom prst="roundRect">
            <a:avLst>
              <a:gd name="adj" fmla="val 14727"/>
            </a:avLst>
          </a:prstGeom>
          <a:noFill/>
          <a:ln w="28575">
            <a:solidFill>
              <a:srgbClr val="774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755594"/>
                </a:solidFill>
                <a:latin typeface="Raleway" pitchFamily="2" charset="77"/>
              </a:rPr>
              <a:t>Available as ad-hoc or weekly admin support</a:t>
            </a:r>
          </a:p>
        </p:txBody>
      </p:sp>
      <p:sp>
        <p:nvSpPr>
          <p:cNvPr id="5" name="Rounded Rectangle 4">
            <a:hlinkClick r:id="rId4"/>
            <a:extLst>
              <a:ext uri="{FF2B5EF4-FFF2-40B4-BE49-F238E27FC236}">
                <a16:creationId xmlns:a16="http://schemas.microsoft.com/office/drawing/2014/main" id="{31EFB6EF-28E2-2977-EF87-2F4CD4C5754D}"/>
              </a:ext>
            </a:extLst>
          </p:cNvPr>
          <p:cNvSpPr/>
          <p:nvPr/>
        </p:nvSpPr>
        <p:spPr>
          <a:xfrm>
            <a:off x="8909612" y="1743768"/>
            <a:ext cx="2320800" cy="499261"/>
          </a:xfrm>
          <a:prstGeom prst="roundRect">
            <a:avLst>
              <a:gd name="adj" fmla="val 50000"/>
            </a:avLst>
          </a:prstGeom>
          <a:solidFill>
            <a:srgbClr val="774F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Raleway ExtraBold" pitchFamily="2" charset="77"/>
              </a:rPr>
              <a:t>Costs</a:t>
            </a:r>
          </a:p>
        </p:txBody>
      </p:sp>
      <p:sp>
        <p:nvSpPr>
          <p:cNvPr id="3" name="Rounded Rectangle 2">
            <a:extLst>
              <a:ext uri="{FF2B5EF4-FFF2-40B4-BE49-F238E27FC236}">
                <a16:creationId xmlns:a16="http://schemas.microsoft.com/office/drawing/2014/main" id="{964D167F-0294-E24A-1C4A-04A67986F9CB}"/>
              </a:ext>
            </a:extLst>
          </p:cNvPr>
          <p:cNvSpPr/>
          <p:nvPr/>
        </p:nvSpPr>
        <p:spPr>
          <a:xfrm>
            <a:off x="9235172" y="237663"/>
            <a:ext cx="1232018" cy="332385"/>
          </a:xfrm>
          <a:prstGeom prst="roundRect">
            <a:avLst>
              <a:gd name="adj" fmla="val 50000"/>
            </a:avLst>
          </a:prstGeom>
          <a:solidFill>
            <a:srgbClr val="774F96"/>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chemeClr val="bg1"/>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chemeClr val="bg1"/>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chemeClr val="bg1"/>
                </a:solidFill>
                <a:effectLst/>
                <a:uLnTx/>
                <a:uFillTx/>
                <a:latin typeface="Raleway ExtraBold" pitchFamily="2" charset="77"/>
                <a:ea typeface="+mn-ea"/>
                <a:cs typeface="+mn-cs"/>
              </a:rPr>
              <a:t>solution</a:t>
            </a:r>
          </a:p>
        </p:txBody>
      </p:sp>
      <p:sp>
        <p:nvSpPr>
          <p:cNvPr id="7" name="Rounded Rectangle 6">
            <a:extLst>
              <a:ext uri="{FF2B5EF4-FFF2-40B4-BE49-F238E27FC236}">
                <a16:creationId xmlns:a16="http://schemas.microsoft.com/office/drawing/2014/main" id="{AD32991E-4A37-AA28-E4DB-20DA7AACADD3}"/>
              </a:ext>
            </a:extLst>
          </p:cNvPr>
          <p:cNvSpPr/>
          <p:nvPr/>
        </p:nvSpPr>
        <p:spPr>
          <a:xfrm>
            <a:off x="10616845" y="237663"/>
            <a:ext cx="1313385"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70" normalizeH="0" baseline="0" noProof="0" dirty="0">
                <a:ln>
                  <a:noFill/>
                </a:ln>
                <a:solidFill>
                  <a:srgbClr val="755594"/>
                </a:solidFill>
                <a:effectLst/>
                <a:uLnTx/>
                <a:uFillTx/>
                <a:latin typeface="Raleway Light" pitchFamily="2" charset="77"/>
                <a:ea typeface="+mn-ea"/>
                <a:cs typeface="+mn-cs"/>
              </a:rPr>
              <a:t>Our</a:t>
            </a:r>
            <a:r>
              <a:rPr kumimoji="0" lang="en-US" sz="1400" b="1" i="0" u="none" strike="noStrike" kern="1200" cap="none" spc="-70" normalizeH="0" baseline="0" noProof="0" dirty="0">
                <a:ln>
                  <a:noFill/>
                </a:ln>
                <a:solidFill>
                  <a:srgbClr val="755594"/>
                </a:solidFill>
                <a:effectLst/>
                <a:uLnTx/>
                <a:uFillTx/>
                <a:latin typeface="Intro Bold" panose="02000000000000000000" pitchFamily="2" charset="77"/>
                <a:ea typeface="+mn-ea"/>
                <a:cs typeface="+mn-cs"/>
              </a:rPr>
              <a:t> </a:t>
            </a:r>
            <a:r>
              <a:rPr kumimoji="0" lang="en-US" sz="1400" b="1" i="0" u="none" strike="noStrike" kern="1200" cap="none" spc="-70" normalizeH="0" baseline="0" noProof="0" dirty="0">
                <a:ln>
                  <a:noFill/>
                </a:ln>
                <a:solidFill>
                  <a:srgbClr val="755594"/>
                </a:solidFill>
                <a:effectLst/>
                <a:uLnTx/>
                <a:uFillTx/>
                <a:latin typeface="Raleway ExtraBold" pitchFamily="2" charset="77"/>
                <a:ea typeface="+mn-ea"/>
                <a:cs typeface="+mn-cs"/>
              </a:rPr>
              <a:t>proposal</a:t>
            </a:r>
          </a:p>
        </p:txBody>
      </p:sp>
      <p:sp>
        <p:nvSpPr>
          <p:cNvPr id="11" name="Rounded Rectangle 10">
            <a:extLst>
              <a:ext uri="{FF2B5EF4-FFF2-40B4-BE49-F238E27FC236}">
                <a16:creationId xmlns:a16="http://schemas.microsoft.com/office/drawing/2014/main" id="{8A0B1742-9AD9-5D7C-B60F-D40515FC8100}"/>
              </a:ext>
            </a:extLst>
          </p:cNvPr>
          <p:cNvSpPr/>
          <p:nvPr/>
        </p:nvSpPr>
        <p:spPr>
          <a:xfrm>
            <a:off x="7568289" y="237664"/>
            <a:ext cx="1517228" cy="332385"/>
          </a:xfrm>
          <a:prstGeom prst="roundRect">
            <a:avLst>
              <a:gd name="adj" fmla="val 50000"/>
            </a:avLst>
          </a:prstGeom>
          <a:solidFill>
            <a:schemeClr val="bg1"/>
          </a:solidFill>
          <a:ln w="28575">
            <a:solidFill>
              <a:srgbClr val="7555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spc="-70" dirty="0">
                <a:solidFill>
                  <a:srgbClr val="755594"/>
                </a:solidFill>
                <a:latin typeface="Raleway Light" pitchFamily="2" charset="77"/>
              </a:rPr>
              <a:t>Your </a:t>
            </a:r>
            <a:r>
              <a:rPr lang="en-US" sz="1400" b="1" spc="-70" dirty="0">
                <a:solidFill>
                  <a:srgbClr val="755594"/>
                </a:solidFill>
                <a:latin typeface="Raleway ExtraBold" pitchFamily="2" charset="77"/>
              </a:rPr>
              <a:t>challenge</a:t>
            </a:r>
          </a:p>
        </p:txBody>
      </p:sp>
    </p:spTree>
    <p:extLst>
      <p:ext uri="{BB962C8B-B14F-4D97-AF65-F5344CB8AC3E}">
        <p14:creationId xmlns:p14="http://schemas.microsoft.com/office/powerpoint/2010/main" val="38983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3F059A34CB4947BC29B4F6D4D77252" ma:contentTypeVersion="18" ma:contentTypeDescription="Create a new document." ma:contentTypeScope="" ma:versionID="5946fbea46bed8704fe75144afbb28fd">
  <xsd:schema xmlns:xsd="http://www.w3.org/2001/XMLSchema" xmlns:xs="http://www.w3.org/2001/XMLSchema" xmlns:p="http://schemas.microsoft.com/office/2006/metadata/properties" xmlns:ns2="fdcb42c3-eedf-4539-b7d1-083f9ab1246b" xmlns:ns3="bd74ba58-4d2d-4555-9aa3-a4878ca805a5" targetNamespace="http://schemas.microsoft.com/office/2006/metadata/properties" ma:root="true" ma:fieldsID="4fe746f27a7ef10867f06bc7e91ed105" ns2:_="" ns3:_="">
    <xsd:import namespace="fdcb42c3-eedf-4539-b7d1-083f9ab1246b"/>
    <xsd:import namespace="bd74ba58-4d2d-4555-9aa3-a4878ca805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b42c3-eedf-4539-b7d1-083f9ab12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901608-1c27-4d96-914a-8761eec9fe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74ba58-4d2d-4555-9aa3-a4878ca80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f926753-c626-4d9a-9c4e-fb96b800a236}" ma:internalName="TaxCatchAll" ma:showField="CatchAllData" ma:web="bd74ba58-4d2d-4555-9aa3-a4878ca80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cb42c3-eedf-4539-b7d1-083f9ab1246b">
      <Terms xmlns="http://schemas.microsoft.com/office/infopath/2007/PartnerControls"/>
    </lcf76f155ced4ddcb4097134ff3c332f>
    <TaxCatchAll xmlns="bd74ba58-4d2d-4555-9aa3-a4878ca805a5" xsi:nil="true"/>
  </documentManagement>
</p:properties>
</file>

<file path=customXml/itemProps1.xml><?xml version="1.0" encoding="utf-8"?>
<ds:datastoreItem xmlns:ds="http://schemas.openxmlformats.org/officeDocument/2006/customXml" ds:itemID="{1B7EC06F-20EF-44ED-8886-C01B1D4B299D}">
  <ds:schemaRefs>
    <ds:schemaRef ds:uri="http://schemas.microsoft.com/sharepoint/v3/contenttype/forms"/>
  </ds:schemaRefs>
</ds:datastoreItem>
</file>

<file path=customXml/itemProps2.xml><?xml version="1.0" encoding="utf-8"?>
<ds:datastoreItem xmlns:ds="http://schemas.openxmlformats.org/officeDocument/2006/customXml" ds:itemID="{559E649E-0E6F-460E-94BE-D0D474549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b42c3-eedf-4539-b7d1-083f9ab1246b"/>
    <ds:schemaRef ds:uri="bd74ba58-4d2d-4555-9aa3-a4878ca80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A09AD6-2656-4619-AEC3-0973372E14EF}">
  <ds:schemaRefs>
    <ds:schemaRef ds:uri="http://schemas.microsoft.com/office/2006/metadata/properties"/>
    <ds:schemaRef ds:uri="http://schemas.microsoft.com/office/infopath/2007/PartnerControls"/>
    <ds:schemaRef ds:uri="fdcb42c3-eedf-4539-b7d1-083f9ab1246b"/>
    <ds:schemaRef ds:uri="bd74ba58-4d2d-4555-9aa3-a4878ca805a5"/>
  </ds:schemaRefs>
</ds:datastoreItem>
</file>

<file path=docProps/app.xml><?xml version="1.0" encoding="utf-8"?>
<Properties xmlns="http://schemas.openxmlformats.org/officeDocument/2006/extended-properties" xmlns:vt="http://schemas.openxmlformats.org/officeDocument/2006/docPropsVTypes">
  <TotalTime>138</TotalTime>
  <Words>3758</Words>
  <Application>Microsoft Macintosh PowerPoint</Application>
  <PresentationFormat>Widescreen</PresentationFormat>
  <Paragraphs>372</Paragraphs>
  <Slides>23</Slides>
  <Notes>14</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Raleway Light</vt:lpstr>
      <vt:lpstr>Calibri</vt:lpstr>
      <vt:lpstr>Intro Regular</vt:lpstr>
      <vt:lpstr>Intro Light</vt:lpstr>
      <vt:lpstr>Intro Bold</vt:lpstr>
      <vt:lpstr>Poppins</vt:lpstr>
      <vt:lpstr>Symbol</vt:lpstr>
      <vt:lpstr>Aptos</vt:lpstr>
      <vt:lpstr>Arial</vt:lpstr>
      <vt:lpstr>Raleway ExtraBold</vt:lpstr>
      <vt:lpstr>Poppins Light</vt:lpstr>
      <vt:lpstr>Calibri Light</vt:lpstr>
      <vt:lpstr>Raleway</vt:lpstr>
      <vt:lpstr>Office Theme</vt:lpstr>
      <vt:lpstr>Your challenge. Our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Brocklebank</dc:creator>
  <cp:lastModifiedBy>Laura Pearson</cp:lastModifiedBy>
  <cp:revision>29</cp:revision>
  <dcterms:created xsi:type="dcterms:W3CDTF">2023-07-26T12:50:24Z</dcterms:created>
  <dcterms:modified xsi:type="dcterms:W3CDTF">2026-01-13T09:51:28Z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0x010100AB3F059A34CB4947BC29B4F6D4D77252</vt:lpwstr>
  </property>
</Properties>
</file>