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3C_C082CD3E.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4"/>
  </p:notesMasterIdLst>
  <p:sldIdLst>
    <p:sldId id="256" r:id="rId5"/>
    <p:sldId id="318" r:id="rId6"/>
    <p:sldId id="257" r:id="rId7"/>
    <p:sldId id="291" r:id="rId8"/>
    <p:sldId id="301" r:id="rId9"/>
    <p:sldId id="283" r:id="rId10"/>
    <p:sldId id="290" r:id="rId11"/>
    <p:sldId id="324" r:id="rId12"/>
    <p:sldId id="266" r:id="rId13"/>
    <p:sldId id="325" r:id="rId14"/>
    <p:sldId id="327" r:id="rId15"/>
    <p:sldId id="328" r:id="rId16"/>
    <p:sldId id="326" r:id="rId17"/>
    <p:sldId id="305" r:id="rId18"/>
    <p:sldId id="268" r:id="rId19"/>
    <p:sldId id="271" r:id="rId20"/>
    <p:sldId id="316" r:id="rId21"/>
    <p:sldId id="296" r:id="rId22"/>
    <p:sldId id="272" r:id="rId23"/>
    <p:sldId id="297" r:id="rId24"/>
    <p:sldId id="258" r:id="rId25"/>
    <p:sldId id="260" r:id="rId26"/>
    <p:sldId id="311" r:id="rId27"/>
    <p:sldId id="321" r:id="rId28"/>
    <p:sldId id="263" r:id="rId29"/>
    <p:sldId id="322" r:id="rId30"/>
    <p:sldId id="329" r:id="rId31"/>
    <p:sldId id="330" r:id="rId32"/>
    <p:sldId id="275" r:id="rId33"/>
  </p:sldIdLst>
  <p:sldSz cx="12192000" cy="6858000"/>
  <p:notesSz cx="6858000" cy="9144000"/>
  <p:embeddedFontLst>
    <p:embeddedFont>
      <p:font typeface="Intro Bold" panose="02000000000000000000" pitchFamily="2" charset="77"/>
      <p:bold r:id="rId35"/>
    </p:embeddedFont>
    <p:embeddedFont>
      <p:font typeface="Intro Light" panose="02000000000000000000" pitchFamily="2" charset="77"/>
      <p:regular r:id="rId36"/>
    </p:embeddedFont>
    <p:embeddedFont>
      <p:font typeface="Intro Regular" panose="02000000000000000000" pitchFamily="2" charset="77"/>
      <p:regular r:id="rId37"/>
    </p:embeddedFont>
    <p:embeddedFont>
      <p:font typeface="Poppins" pitchFamily="2" charset="77"/>
      <p:regular r:id="rId38"/>
      <p:bold r:id="rId39"/>
      <p:italic r:id="rId40"/>
      <p:boldItalic r:id="rId41"/>
    </p:embeddedFont>
    <p:embeddedFont>
      <p:font typeface="Poppins Light" pitchFamily="2" charset="77"/>
      <p:regular r:id="rId42"/>
      <p:italic r:id="rId43"/>
    </p:embeddedFont>
    <p:embeddedFont>
      <p:font typeface="Raleway" pitchFamily="2" charset="77"/>
      <p:regular r:id="rId44"/>
      <p:bold r:id="rId45"/>
      <p:italic r:id="rId46"/>
      <p:boldItalic r:id="rId47"/>
    </p:embeddedFont>
    <p:embeddedFont>
      <p:font typeface="Raleway ExtraBold" pitchFamily="2" charset="77"/>
      <p:bold r:id="rId48"/>
      <p:italic r:id="rId49"/>
      <p:boldItalic r:id="rId50"/>
    </p:embeddedFont>
    <p:embeddedFont>
      <p:font typeface="Raleway Light" pitchFamily="2" charset="77"/>
      <p:regular r:id="rId51"/>
      <p: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CAFACA-E811-C05D-8D8D-0DAE614AC77D}" name="Christian Markwick" initials="" userId="S::christian.markwick@weareverve.co.uk::d140c5ca-2b93-4c87-9768-7e06229773d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2B99E"/>
    <a:srgbClr val="36558E"/>
    <a:srgbClr val="755594"/>
    <a:srgbClr val="FF5F8A"/>
    <a:srgbClr val="009BDF"/>
    <a:srgbClr val="34C0CA"/>
    <a:srgbClr val="F45E54"/>
    <a:srgbClr val="1A428A"/>
    <a:srgbClr val="774F96"/>
    <a:srgbClr val="049E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1C274-7BD9-8578-1B62-B4DBE95EC7DA}" v="52" dt="2025-02-12T09:11:21.645"/>
    <p1510:client id="{4FEB9D34-D307-0F42-9C38-73F0ABEB1EAB}" v="1241" dt="2025-02-12T11:09:35.482"/>
    <p1510:client id="{7760DE3F-D52E-CB42-84A1-6E6CD4DFD121}" v="2" dt="2025-02-11T12:56:13.074"/>
    <p1510:client id="{BEE00B7E-C759-DD4C-97FC-6E83E7E4DC8D}" v="797" dt="2025-02-12T08:59:04.690"/>
    <p1510:client id="{F516CE69-59B3-A478-CED7-1C47485944C6}" v="4" dt="2025-02-11T13:31:20.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94669"/>
  </p:normalViewPr>
  <p:slideViewPr>
    <p:cSldViewPr snapToGrid="0">
      <p:cViewPr>
        <p:scale>
          <a:sx n="68" d="100"/>
          <a:sy n="68" d="100"/>
        </p:scale>
        <p:origin x="1176" y="90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font" Target="fonts/font18.fntdata"/></Relationships>
</file>

<file path=ppt/comments/modernComment_13C_C082CD3E.xml><?xml version="1.0" encoding="utf-8"?>
<p188:cmLst xmlns:a="http://schemas.openxmlformats.org/drawingml/2006/main" xmlns:r="http://schemas.openxmlformats.org/officeDocument/2006/relationships" xmlns:p188="http://schemas.microsoft.com/office/powerpoint/2018/8/main">
  <p188:cm id="{644E045F-F0C2-E44D-92DC-D0641368B105}" authorId="{63CAFACA-E811-C05D-8D8D-0DAE614AC77D}" created="2025-02-11T13:00:29.931">
    <ac:txMkLst xmlns:ac="http://schemas.microsoft.com/office/drawing/2013/main/command">
      <pc:docMk xmlns:pc="http://schemas.microsoft.com/office/powerpoint/2013/main/command"/>
      <pc:sldMk xmlns:pc="http://schemas.microsoft.com/office/powerpoint/2013/main/command" cId="3229797694" sldId="316"/>
      <ac:spMk id="10" creationId="{06780989-0AD1-68C3-B1BB-5F2FDB75DEA4}"/>
      <ac:txMk cp="33" len="9">
        <ac:context len="54" hash="576831783"/>
      </ac:txMk>
    </ac:txMkLst>
    <p188:pos x="4486108" y="476331"/>
    <p188:txBody>
      <a:bodyPr/>
      <a:lstStyle/>
      <a:p>
        <a:r>
          <a:rPr lang="en-US"/>
          <a:t>Firms internal compliance documentation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D7948-3269-C444-BDFE-DE9AB7BFF65A}" type="datetimeFigureOut">
              <a:rPr lang="en-US" smtClean="0"/>
              <a:t>4/10/26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11394-217B-FF41-9518-22E90A70189A}" type="slidenum">
              <a:rPr lang="en-US" smtClean="0"/>
              <a:t>‹#›</a:t>
            </a:fld>
            <a:endParaRPr lang="en-US"/>
          </a:p>
        </p:txBody>
      </p:sp>
    </p:spTree>
    <p:extLst>
      <p:ext uri="{BB962C8B-B14F-4D97-AF65-F5344CB8AC3E}">
        <p14:creationId xmlns:p14="http://schemas.microsoft.com/office/powerpoint/2010/main" val="64128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111394-217B-FF41-9518-22E90A70189A}" type="slidenum">
              <a:rPr lang="en-US" smtClean="0"/>
              <a:t>1</a:t>
            </a:fld>
            <a:endParaRPr lang="en-US"/>
          </a:p>
        </p:txBody>
      </p:sp>
    </p:spTree>
    <p:extLst>
      <p:ext uri="{BB962C8B-B14F-4D97-AF65-F5344CB8AC3E}">
        <p14:creationId xmlns:p14="http://schemas.microsoft.com/office/powerpoint/2010/main" val="269878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111394-217B-FF41-9518-22E90A70189A}" type="slidenum">
              <a:rPr lang="en-US" smtClean="0"/>
              <a:t>21</a:t>
            </a:fld>
            <a:endParaRPr lang="en-US"/>
          </a:p>
        </p:txBody>
      </p:sp>
    </p:spTree>
    <p:extLst>
      <p:ext uri="{BB962C8B-B14F-4D97-AF65-F5344CB8AC3E}">
        <p14:creationId xmlns:p14="http://schemas.microsoft.com/office/powerpoint/2010/main" val="1557606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111394-217B-FF41-9518-22E90A70189A}" type="slidenum">
              <a:rPr lang="en-US" smtClean="0"/>
              <a:t>23</a:t>
            </a:fld>
            <a:endParaRPr lang="en-US"/>
          </a:p>
        </p:txBody>
      </p:sp>
    </p:spTree>
    <p:extLst>
      <p:ext uri="{BB962C8B-B14F-4D97-AF65-F5344CB8AC3E}">
        <p14:creationId xmlns:p14="http://schemas.microsoft.com/office/powerpoint/2010/main" val="2311481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111394-217B-FF41-9518-22E90A70189A}" type="slidenum">
              <a:rPr lang="en-US" smtClean="0"/>
              <a:t>24</a:t>
            </a:fld>
            <a:endParaRPr lang="en-US"/>
          </a:p>
        </p:txBody>
      </p:sp>
    </p:spTree>
    <p:extLst>
      <p:ext uri="{BB962C8B-B14F-4D97-AF65-F5344CB8AC3E}">
        <p14:creationId xmlns:p14="http://schemas.microsoft.com/office/powerpoint/2010/main" val="247107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radiantfinancial.co.uk</a:t>
            </a:r>
            <a:endParaRPr lang="en-US"/>
          </a:p>
          <a:p>
            <a:endParaRPr lang="en-US"/>
          </a:p>
        </p:txBody>
      </p:sp>
      <p:sp>
        <p:nvSpPr>
          <p:cNvPr id="4" name="Slide Number Placeholder 3"/>
          <p:cNvSpPr>
            <a:spLocks noGrp="1"/>
          </p:cNvSpPr>
          <p:nvPr>
            <p:ph type="sldNum" sz="quarter" idx="5"/>
          </p:nvPr>
        </p:nvSpPr>
        <p:spPr/>
        <p:txBody>
          <a:bodyPr/>
          <a:lstStyle/>
          <a:p>
            <a:fld id="{B4111394-217B-FF41-9518-22E90A70189A}" type="slidenum">
              <a:rPr lang="en-US" smtClean="0"/>
              <a:t>25</a:t>
            </a:fld>
            <a:endParaRPr lang="en-US"/>
          </a:p>
        </p:txBody>
      </p:sp>
    </p:spTree>
    <p:extLst>
      <p:ext uri="{BB962C8B-B14F-4D97-AF65-F5344CB8AC3E}">
        <p14:creationId xmlns:p14="http://schemas.microsoft.com/office/powerpoint/2010/main" val="3757031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87947-F79F-4839-B509-E7F2CB010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184B0-CE73-4883-89E1-486C2C440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6C509A-25D5-7FB8-CE11-5CCF34AB18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774076-60E0-1A31-189F-B9024F1F8986}"/>
              </a:ext>
            </a:extLst>
          </p:cNvPr>
          <p:cNvSpPr>
            <a:spLocks noGrp="1"/>
          </p:cNvSpPr>
          <p:nvPr>
            <p:ph type="sldNum" sz="quarter" idx="5"/>
          </p:nvPr>
        </p:nvSpPr>
        <p:spPr/>
        <p:txBody>
          <a:bodyPr/>
          <a:lstStyle/>
          <a:p>
            <a:fld id="{B4111394-217B-FF41-9518-22E90A70189A}" type="slidenum">
              <a:rPr lang="en-US" smtClean="0"/>
              <a:t>26</a:t>
            </a:fld>
            <a:endParaRPr lang="en-US"/>
          </a:p>
        </p:txBody>
      </p:sp>
    </p:spTree>
    <p:extLst>
      <p:ext uri="{BB962C8B-B14F-4D97-AF65-F5344CB8AC3E}">
        <p14:creationId xmlns:p14="http://schemas.microsoft.com/office/powerpoint/2010/main" val="3886528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9C2F2-661F-128A-E19F-C1484158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7D4FF-B9A5-DA67-25FC-2A216C20CC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B04D33-FA64-5021-0E3E-BC30694C53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0BDFA7-94A6-6D4C-9A8B-1672716C6247}"/>
              </a:ext>
            </a:extLst>
          </p:cNvPr>
          <p:cNvSpPr>
            <a:spLocks noGrp="1"/>
          </p:cNvSpPr>
          <p:nvPr>
            <p:ph type="sldNum" sz="quarter" idx="5"/>
          </p:nvPr>
        </p:nvSpPr>
        <p:spPr/>
        <p:txBody>
          <a:bodyPr/>
          <a:lstStyle/>
          <a:p>
            <a:fld id="{B4111394-217B-FF41-9518-22E90A70189A}" type="slidenum">
              <a:rPr lang="en-US" smtClean="0"/>
              <a:t>27</a:t>
            </a:fld>
            <a:endParaRPr lang="en-US"/>
          </a:p>
        </p:txBody>
      </p:sp>
    </p:spTree>
    <p:extLst>
      <p:ext uri="{BB962C8B-B14F-4D97-AF65-F5344CB8AC3E}">
        <p14:creationId xmlns:p14="http://schemas.microsoft.com/office/powerpoint/2010/main" val="3846438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AF0BF-C3C5-3094-613C-62606DB58C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6AE2E-BCA2-3779-6E2E-DEB4E2C1D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D7C67C-E602-2597-68EA-40B1C6667C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F031D9-4D69-FFB3-EE04-C27A0BCFA5CB}"/>
              </a:ext>
            </a:extLst>
          </p:cNvPr>
          <p:cNvSpPr>
            <a:spLocks noGrp="1"/>
          </p:cNvSpPr>
          <p:nvPr>
            <p:ph type="sldNum" sz="quarter" idx="5"/>
          </p:nvPr>
        </p:nvSpPr>
        <p:spPr/>
        <p:txBody>
          <a:bodyPr/>
          <a:lstStyle/>
          <a:p>
            <a:fld id="{B4111394-217B-FF41-9518-22E90A70189A}" type="slidenum">
              <a:rPr lang="en-US" smtClean="0"/>
              <a:t>28</a:t>
            </a:fld>
            <a:endParaRPr lang="en-US"/>
          </a:p>
        </p:txBody>
      </p:sp>
    </p:spTree>
    <p:extLst>
      <p:ext uri="{BB962C8B-B14F-4D97-AF65-F5344CB8AC3E}">
        <p14:creationId xmlns:p14="http://schemas.microsoft.com/office/powerpoint/2010/main" val="84018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5B7F3-2498-B703-741F-98B30C241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82AB4-3633-E99B-FC2C-7A0366D693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A99B09-96E4-EFB3-3113-4809DEE034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p>
          <a:p>
            <a:endParaRPr lang="en-US"/>
          </a:p>
        </p:txBody>
      </p:sp>
      <p:sp>
        <p:nvSpPr>
          <p:cNvPr id="4" name="Slide Number Placeholder 3">
            <a:extLst>
              <a:ext uri="{FF2B5EF4-FFF2-40B4-BE49-F238E27FC236}">
                <a16:creationId xmlns:a16="http://schemas.microsoft.com/office/drawing/2014/main" id="{CD3F7C4E-233F-D4B8-D5F0-E544B4535639}"/>
              </a:ext>
            </a:extLst>
          </p:cNvPr>
          <p:cNvSpPr>
            <a:spLocks noGrp="1"/>
          </p:cNvSpPr>
          <p:nvPr>
            <p:ph type="sldNum" sz="quarter" idx="5"/>
          </p:nvPr>
        </p:nvSpPr>
        <p:spPr/>
        <p:txBody>
          <a:bodyPr/>
          <a:lstStyle/>
          <a:p>
            <a:fld id="{B4111394-217B-FF41-9518-22E90A70189A}" type="slidenum">
              <a:rPr lang="en-US" smtClean="0"/>
              <a:t>4</a:t>
            </a:fld>
            <a:endParaRPr lang="en-US"/>
          </a:p>
        </p:txBody>
      </p:sp>
    </p:spTree>
    <p:extLst>
      <p:ext uri="{BB962C8B-B14F-4D97-AF65-F5344CB8AC3E}">
        <p14:creationId xmlns:p14="http://schemas.microsoft.com/office/powerpoint/2010/main" val="2219093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72722-9B10-A6FF-E6B8-1C10BAAD0C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DE16A-B55D-4260-D826-AEA5F5095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AF754-7B8C-D7A7-6C90-60C9F68657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p>
          <a:p>
            <a:endParaRPr lang="en-US"/>
          </a:p>
        </p:txBody>
      </p:sp>
      <p:sp>
        <p:nvSpPr>
          <p:cNvPr id="4" name="Slide Number Placeholder 3">
            <a:extLst>
              <a:ext uri="{FF2B5EF4-FFF2-40B4-BE49-F238E27FC236}">
                <a16:creationId xmlns:a16="http://schemas.microsoft.com/office/drawing/2014/main" id="{529A83ED-B372-5CB3-FA35-B9F8E2B1FAF7}"/>
              </a:ext>
            </a:extLst>
          </p:cNvPr>
          <p:cNvSpPr>
            <a:spLocks noGrp="1"/>
          </p:cNvSpPr>
          <p:nvPr>
            <p:ph type="sldNum" sz="quarter" idx="5"/>
          </p:nvPr>
        </p:nvSpPr>
        <p:spPr/>
        <p:txBody>
          <a:bodyPr/>
          <a:lstStyle/>
          <a:p>
            <a:fld id="{B4111394-217B-FF41-9518-22E90A70189A}" type="slidenum">
              <a:rPr lang="en-US" smtClean="0"/>
              <a:t>5</a:t>
            </a:fld>
            <a:endParaRPr lang="en-US"/>
          </a:p>
        </p:txBody>
      </p:sp>
    </p:spTree>
    <p:extLst>
      <p:ext uri="{BB962C8B-B14F-4D97-AF65-F5344CB8AC3E}">
        <p14:creationId xmlns:p14="http://schemas.microsoft.com/office/powerpoint/2010/main" val="195583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111394-217B-FF41-9518-22E90A70189A}" type="slidenum">
              <a:rPr lang="en-US" smtClean="0"/>
              <a:t>6</a:t>
            </a:fld>
            <a:endParaRPr lang="en-US"/>
          </a:p>
        </p:txBody>
      </p:sp>
    </p:spTree>
    <p:extLst>
      <p:ext uri="{BB962C8B-B14F-4D97-AF65-F5344CB8AC3E}">
        <p14:creationId xmlns:p14="http://schemas.microsoft.com/office/powerpoint/2010/main" val="424888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548AD-0C14-8565-53A2-221F561E3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A3FB5-75B6-2B60-C79B-7C6C63CE9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D7A68F-9981-0B0B-9432-8D1CD2C8BD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BB7AD9-3CEA-559F-245E-8D783D1D4A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11394-217B-FF41-9518-22E90A70189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4673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17D1A-C7F9-BA8D-357A-447A755077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9CC04F-7AD2-4A8F-AFC8-9E454A9AC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C9CE1-73AB-6048-3129-51126FE9DD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ABFCBF-247B-7F64-5676-BE119A6C2F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11394-217B-FF41-9518-22E90A70189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461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111394-217B-FF41-9518-22E90A70189A}" type="slidenum">
              <a:rPr lang="en-US" smtClean="0"/>
              <a:t>15</a:t>
            </a:fld>
            <a:endParaRPr lang="en-US"/>
          </a:p>
        </p:txBody>
      </p:sp>
    </p:spTree>
    <p:extLst>
      <p:ext uri="{BB962C8B-B14F-4D97-AF65-F5344CB8AC3E}">
        <p14:creationId xmlns:p14="http://schemas.microsoft.com/office/powerpoint/2010/main" val="336219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111394-217B-FF41-9518-22E90A70189A}" type="slidenum">
              <a:rPr lang="en-US" smtClean="0"/>
              <a:t>19</a:t>
            </a:fld>
            <a:endParaRPr lang="en-US"/>
          </a:p>
        </p:txBody>
      </p:sp>
    </p:spTree>
    <p:extLst>
      <p:ext uri="{BB962C8B-B14F-4D97-AF65-F5344CB8AC3E}">
        <p14:creationId xmlns:p14="http://schemas.microsoft.com/office/powerpoint/2010/main" val="1513881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50272-4704-B1C5-54C2-0141BE143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784E6-B561-ADAE-8C69-841851541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F4B4E3-3938-6E35-3F42-FE9F941AB6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1D177B-3E27-6B84-E8C2-BD37C90B3798}"/>
              </a:ext>
            </a:extLst>
          </p:cNvPr>
          <p:cNvSpPr>
            <a:spLocks noGrp="1"/>
          </p:cNvSpPr>
          <p:nvPr>
            <p:ph type="sldNum" sz="quarter" idx="5"/>
          </p:nvPr>
        </p:nvSpPr>
        <p:spPr/>
        <p:txBody>
          <a:bodyPr/>
          <a:lstStyle/>
          <a:p>
            <a:fld id="{B4111394-217B-FF41-9518-22E90A70189A}" type="slidenum">
              <a:rPr lang="en-US" smtClean="0"/>
              <a:t>20</a:t>
            </a:fld>
            <a:endParaRPr lang="en-US"/>
          </a:p>
        </p:txBody>
      </p:sp>
    </p:spTree>
    <p:extLst>
      <p:ext uri="{BB962C8B-B14F-4D97-AF65-F5344CB8AC3E}">
        <p14:creationId xmlns:p14="http://schemas.microsoft.com/office/powerpoint/2010/main" val="3497955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9137-C2F3-B1B5-B8CD-684E6D4DEE1A}"/>
              </a:ext>
            </a:extLst>
          </p:cNvPr>
          <p:cNvSpPr>
            <a:spLocks noGrp="1"/>
          </p:cNvSpPr>
          <p:nvPr>
            <p:ph type="ctrTitle" hasCustomPrompt="1"/>
          </p:nvPr>
        </p:nvSpPr>
        <p:spPr>
          <a:xfrm>
            <a:off x="1524000" y="4919353"/>
            <a:ext cx="9144000" cy="790071"/>
          </a:xfrm>
        </p:spPr>
        <p:txBody>
          <a:bodyPr anchor="b">
            <a:normAutofit/>
          </a:bodyPr>
          <a:lstStyle>
            <a:lvl1pPr algn="ctr">
              <a:defRPr sz="4800" b="0" i="0" spc="-150">
                <a:solidFill>
                  <a:schemeClr val="bg1"/>
                </a:solidFill>
                <a:latin typeface="Intro Light" panose="02000000000000000000" pitchFamily="2" charset="77"/>
              </a:defRPr>
            </a:lvl1pPr>
          </a:lstStyle>
          <a:p>
            <a:r>
              <a:rPr lang="en-GB"/>
              <a:t>Title goes here</a:t>
            </a:r>
            <a:endParaRPr lang="en-US"/>
          </a:p>
        </p:txBody>
      </p:sp>
      <p:pic>
        <p:nvPicPr>
          <p:cNvPr id="5" name="Picture 4" descr="A logo with white text&#10;&#10;Description automatically generated">
            <a:extLst>
              <a:ext uri="{FF2B5EF4-FFF2-40B4-BE49-F238E27FC236}">
                <a16:creationId xmlns:a16="http://schemas.microsoft.com/office/drawing/2014/main" id="{A1A89922-32FE-8C7D-9DFC-381D6883B9FE}"/>
              </a:ext>
            </a:extLst>
          </p:cNvPr>
          <p:cNvPicPr>
            <a:picLocks noChangeAspect="1"/>
          </p:cNvPicPr>
          <p:nvPr userDrawn="1"/>
        </p:nvPicPr>
        <p:blipFill>
          <a:blip r:embed="rId3"/>
          <a:stretch>
            <a:fillRect/>
          </a:stretch>
        </p:blipFill>
        <p:spPr>
          <a:xfrm>
            <a:off x="4320568" y="931127"/>
            <a:ext cx="3550865" cy="3430800"/>
          </a:xfrm>
          <a:prstGeom prst="rect">
            <a:avLst/>
          </a:prstGeom>
        </p:spPr>
      </p:pic>
    </p:spTree>
    <p:extLst>
      <p:ext uri="{BB962C8B-B14F-4D97-AF65-F5344CB8AC3E}">
        <p14:creationId xmlns:p14="http://schemas.microsoft.com/office/powerpoint/2010/main" val="406954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B08D-A5B8-F4A2-2322-4A30EF3A137C}"/>
              </a:ext>
            </a:extLst>
          </p:cNvPr>
          <p:cNvSpPr>
            <a:spLocks noGrp="1"/>
          </p:cNvSpPr>
          <p:nvPr>
            <p:ph type="title" hasCustomPrompt="1"/>
          </p:nvPr>
        </p:nvSpPr>
        <p:spPr/>
        <p:txBody>
          <a:bodyPr>
            <a:normAutofit/>
          </a:bodyPr>
          <a:lstStyle>
            <a:lvl1pPr>
              <a:defRPr sz="4400" b="1" i="0" spc="-300">
                <a:latin typeface="Intro Bold" panose="02000000000000000000" pitchFamily="2" charset="77"/>
              </a:defRPr>
            </a:lvl1pPr>
          </a:lstStyle>
          <a:p>
            <a:r>
              <a:rPr lang="en-GB"/>
              <a:t>Title</a:t>
            </a:r>
            <a:endParaRPr lang="en-US"/>
          </a:p>
        </p:txBody>
      </p:sp>
      <p:sp>
        <p:nvSpPr>
          <p:cNvPr id="7" name="TextBox 6">
            <a:extLst>
              <a:ext uri="{FF2B5EF4-FFF2-40B4-BE49-F238E27FC236}">
                <a16:creationId xmlns:a16="http://schemas.microsoft.com/office/drawing/2014/main" id="{9A206155-5BD5-93CF-F035-3E038CEBE5BE}"/>
              </a:ext>
            </a:extLst>
          </p:cNvPr>
          <p:cNvSpPr txBox="1"/>
          <p:nvPr userDrawn="1"/>
        </p:nvSpPr>
        <p:spPr>
          <a:xfrm>
            <a:off x="1918010" y="591015"/>
            <a:ext cx="184731" cy="369332"/>
          </a:xfrm>
          <a:prstGeom prst="rect">
            <a:avLst/>
          </a:prstGeom>
          <a:noFill/>
        </p:spPr>
        <p:txBody>
          <a:bodyPr wrap="none" rtlCol="0">
            <a:spAutoFit/>
          </a:bodyPr>
          <a:lstStyle/>
          <a:p>
            <a:endParaRPr lang="en-US"/>
          </a:p>
        </p:txBody>
      </p:sp>
      <p:sp>
        <p:nvSpPr>
          <p:cNvPr id="27" name="Text Placeholder 26">
            <a:extLst>
              <a:ext uri="{FF2B5EF4-FFF2-40B4-BE49-F238E27FC236}">
                <a16:creationId xmlns:a16="http://schemas.microsoft.com/office/drawing/2014/main" id="{C4B2F541-8C1E-E966-8321-BABA21DC961A}"/>
              </a:ext>
            </a:extLst>
          </p:cNvPr>
          <p:cNvSpPr>
            <a:spLocks noGrp="1"/>
          </p:cNvSpPr>
          <p:nvPr>
            <p:ph type="body" sz="quarter" idx="10"/>
          </p:nvPr>
        </p:nvSpPr>
        <p:spPr>
          <a:xfrm>
            <a:off x="1004672" y="4424384"/>
            <a:ext cx="2578100" cy="1325564"/>
          </a:xfrm>
        </p:spPr>
        <p:txBody>
          <a:bodyPr>
            <a:noAutofit/>
          </a:bodyPr>
          <a:lstStyle>
            <a:lvl1pPr marL="0" indent="0" algn="ctr">
              <a:buNone/>
              <a:defRPr sz="2400" b="0" i="0">
                <a:latin typeface="Intro Light" panose="02000000000000000000" pitchFamily="2" charset="77"/>
              </a:defRPr>
            </a:lvl1pPr>
            <a:lvl2pPr marL="457200" indent="0">
              <a:buNone/>
              <a:defRPr sz="1400" b="0" i="0">
                <a:latin typeface="Intro Light" panose="02000000000000000000" pitchFamily="2" charset="77"/>
              </a:defRPr>
            </a:lvl2pPr>
            <a:lvl3pPr marL="914400" indent="0">
              <a:buNone/>
              <a:defRPr sz="1200" b="0" i="0">
                <a:latin typeface="Intro Light" panose="02000000000000000000" pitchFamily="2" charset="77"/>
              </a:defRPr>
            </a:lvl3pPr>
            <a:lvl4pPr marL="1371600" indent="0">
              <a:buNone/>
              <a:defRPr sz="1100" b="0" i="0">
                <a:latin typeface="Intro Light" panose="02000000000000000000" pitchFamily="2" charset="77"/>
              </a:defRPr>
            </a:lvl4pPr>
            <a:lvl5pPr marL="1828800" indent="0">
              <a:buNone/>
              <a:defRPr sz="1100" b="0" i="0">
                <a:latin typeface="Intro Light" panose="02000000000000000000" pitchFamily="2" charset="77"/>
              </a:defRPr>
            </a:lvl5pPr>
          </a:lstStyle>
          <a:p>
            <a:pPr lvl="0"/>
            <a:r>
              <a:rPr lang="en-GB"/>
              <a:t>Click to edit Master text styles</a:t>
            </a:r>
          </a:p>
        </p:txBody>
      </p:sp>
      <p:sp>
        <p:nvSpPr>
          <p:cNvPr id="28" name="Text Placeholder 26">
            <a:extLst>
              <a:ext uri="{FF2B5EF4-FFF2-40B4-BE49-F238E27FC236}">
                <a16:creationId xmlns:a16="http://schemas.microsoft.com/office/drawing/2014/main" id="{F4067716-4B39-F80A-B568-F0A18FF7B1E5}"/>
              </a:ext>
            </a:extLst>
          </p:cNvPr>
          <p:cNvSpPr>
            <a:spLocks noGrp="1"/>
          </p:cNvSpPr>
          <p:nvPr>
            <p:ph type="body" sz="quarter" idx="11"/>
          </p:nvPr>
        </p:nvSpPr>
        <p:spPr>
          <a:xfrm>
            <a:off x="4843426" y="4424384"/>
            <a:ext cx="2578100" cy="1325564"/>
          </a:xfrm>
        </p:spPr>
        <p:txBody>
          <a:bodyPr>
            <a:noAutofit/>
          </a:bodyPr>
          <a:lstStyle>
            <a:lvl1pPr marL="0" indent="0" algn="ctr">
              <a:buNone/>
              <a:defRPr sz="2400" b="0" i="0">
                <a:latin typeface="Intro Light" panose="02000000000000000000" pitchFamily="2" charset="77"/>
              </a:defRPr>
            </a:lvl1pPr>
            <a:lvl2pPr marL="457200" indent="0">
              <a:buNone/>
              <a:defRPr sz="1400" b="0" i="0">
                <a:latin typeface="Intro Light" panose="02000000000000000000" pitchFamily="2" charset="77"/>
              </a:defRPr>
            </a:lvl2pPr>
            <a:lvl3pPr marL="914400" indent="0">
              <a:buNone/>
              <a:defRPr sz="1200" b="0" i="0">
                <a:latin typeface="Intro Light" panose="02000000000000000000" pitchFamily="2" charset="77"/>
              </a:defRPr>
            </a:lvl3pPr>
            <a:lvl4pPr marL="1371600" indent="0">
              <a:buNone/>
              <a:defRPr sz="1100" b="0" i="0">
                <a:latin typeface="Intro Light" panose="02000000000000000000" pitchFamily="2" charset="77"/>
              </a:defRPr>
            </a:lvl4pPr>
            <a:lvl5pPr marL="1828800" indent="0">
              <a:buNone/>
              <a:defRPr sz="1100" b="0" i="0">
                <a:latin typeface="Intro Light" panose="02000000000000000000" pitchFamily="2" charset="77"/>
              </a:defRPr>
            </a:lvl5pPr>
          </a:lstStyle>
          <a:p>
            <a:pPr lvl="0"/>
            <a:r>
              <a:rPr lang="en-GB"/>
              <a:t>Click to edit Master text styles</a:t>
            </a:r>
          </a:p>
        </p:txBody>
      </p:sp>
      <p:sp>
        <p:nvSpPr>
          <p:cNvPr id="29" name="Text Placeholder 26">
            <a:extLst>
              <a:ext uri="{FF2B5EF4-FFF2-40B4-BE49-F238E27FC236}">
                <a16:creationId xmlns:a16="http://schemas.microsoft.com/office/drawing/2014/main" id="{A04E2D52-A765-BB55-DB03-F06288D0DC2F}"/>
              </a:ext>
            </a:extLst>
          </p:cNvPr>
          <p:cNvSpPr>
            <a:spLocks noGrp="1"/>
          </p:cNvSpPr>
          <p:nvPr>
            <p:ph type="body" sz="quarter" idx="12"/>
          </p:nvPr>
        </p:nvSpPr>
        <p:spPr>
          <a:xfrm>
            <a:off x="8682181" y="4424384"/>
            <a:ext cx="2578100" cy="1325564"/>
          </a:xfrm>
        </p:spPr>
        <p:txBody>
          <a:bodyPr>
            <a:noAutofit/>
          </a:bodyPr>
          <a:lstStyle>
            <a:lvl1pPr marL="0" indent="0" algn="ctr">
              <a:buNone/>
              <a:defRPr sz="2400" b="0" i="0">
                <a:latin typeface="Intro Light" panose="02000000000000000000" pitchFamily="2" charset="77"/>
              </a:defRPr>
            </a:lvl1pPr>
            <a:lvl2pPr marL="457200" indent="0">
              <a:buNone/>
              <a:defRPr sz="1400" b="0" i="0">
                <a:latin typeface="Intro Light" panose="02000000000000000000" pitchFamily="2" charset="77"/>
              </a:defRPr>
            </a:lvl2pPr>
            <a:lvl3pPr marL="914400" indent="0">
              <a:buNone/>
              <a:defRPr sz="1200" b="0" i="0">
                <a:latin typeface="Intro Light" panose="02000000000000000000" pitchFamily="2" charset="77"/>
              </a:defRPr>
            </a:lvl3pPr>
            <a:lvl4pPr marL="1371600" indent="0">
              <a:buNone/>
              <a:defRPr sz="1100" b="0" i="0">
                <a:latin typeface="Intro Light" panose="02000000000000000000" pitchFamily="2" charset="77"/>
              </a:defRPr>
            </a:lvl4pPr>
            <a:lvl5pPr marL="1828800" indent="0">
              <a:buNone/>
              <a:defRPr sz="1100" b="0" i="0">
                <a:latin typeface="Intro Light" panose="02000000000000000000" pitchFamily="2" charset="77"/>
              </a:defRPr>
            </a:lvl5pPr>
          </a:lstStyle>
          <a:p>
            <a:pPr lvl="0"/>
            <a:r>
              <a:rPr lang="en-GB"/>
              <a:t>Click to edit Master text styles</a:t>
            </a:r>
          </a:p>
        </p:txBody>
      </p:sp>
      <p:sp>
        <p:nvSpPr>
          <p:cNvPr id="30" name="Oval 29">
            <a:extLst>
              <a:ext uri="{FF2B5EF4-FFF2-40B4-BE49-F238E27FC236}">
                <a16:creationId xmlns:a16="http://schemas.microsoft.com/office/drawing/2014/main" id="{0F5BE106-70F0-5AC0-5D4F-B1B6D832725B}"/>
              </a:ext>
            </a:extLst>
          </p:cNvPr>
          <p:cNvSpPr/>
          <p:nvPr userDrawn="1"/>
        </p:nvSpPr>
        <p:spPr>
          <a:xfrm>
            <a:off x="1258264" y="2072984"/>
            <a:ext cx="2070915" cy="2070915"/>
          </a:xfrm>
          <a:prstGeom prst="ellipse">
            <a:avLst/>
          </a:prstGeom>
          <a:solidFill>
            <a:srgbClr val="F45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B247259-2188-C51C-E266-483B66B8F9C6}"/>
              </a:ext>
            </a:extLst>
          </p:cNvPr>
          <p:cNvSpPr/>
          <p:nvPr userDrawn="1"/>
        </p:nvSpPr>
        <p:spPr>
          <a:xfrm>
            <a:off x="5140150" y="2072984"/>
            <a:ext cx="2070915" cy="2070915"/>
          </a:xfrm>
          <a:prstGeom prst="ellipse">
            <a:avLst/>
          </a:prstGeom>
          <a:solidFill>
            <a:srgbClr val="34C0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221C5DD-AB40-66B4-582E-31B8FFED4FCC}"/>
              </a:ext>
            </a:extLst>
          </p:cNvPr>
          <p:cNvSpPr/>
          <p:nvPr userDrawn="1"/>
        </p:nvSpPr>
        <p:spPr>
          <a:xfrm>
            <a:off x="8935773" y="2072984"/>
            <a:ext cx="2070915" cy="2070915"/>
          </a:xfrm>
          <a:prstGeom prst="ellipse">
            <a:avLst/>
          </a:prstGeom>
          <a:solidFill>
            <a:srgbClr val="009B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056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B08D-A5B8-F4A2-2322-4A30EF3A137C}"/>
              </a:ext>
            </a:extLst>
          </p:cNvPr>
          <p:cNvSpPr>
            <a:spLocks noGrp="1"/>
          </p:cNvSpPr>
          <p:nvPr>
            <p:ph type="title" hasCustomPrompt="1"/>
          </p:nvPr>
        </p:nvSpPr>
        <p:spPr/>
        <p:txBody>
          <a:bodyPr>
            <a:normAutofit/>
          </a:bodyPr>
          <a:lstStyle>
            <a:lvl1pPr>
              <a:defRPr sz="4400" b="1" i="0" spc="-300">
                <a:latin typeface="Intro Bold" panose="02000000000000000000" pitchFamily="2" charset="77"/>
              </a:defRPr>
            </a:lvl1pPr>
          </a:lstStyle>
          <a:p>
            <a:r>
              <a:rPr lang="en-GB"/>
              <a:t>Title</a:t>
            </a:r>
            <a:endParaRPr lang="en-US"/>
          </a:p>
        </p:txBody>
      </p:sp>
      <p:sp>
        <p:nvSpPr>
          <p:cNvPr id="7" name="TextBox 6">
            <a:extLst>
              <a:ext uri="{FF2B5EF4-FFF2-40B4-BE49-F238E27FC236}">
                <a16:creationId xmlns:a16="http://schemas.microsoft.com/office/drawing/2014/main" id="{9A206155-5BD5-93CF-F035-3E038CEBE5BE}"/>
              </a:ext>
            </a:extLst>
          </p:cNvPr>
          <p:cNvSpPr txBox="1"/>
          <p:nvPr userDrawn="1"/>
        </p:nvSpPr>
        <p:spPr>
          <a:xfrm>
            <a:off x="1918010" y="591015"/>
            <a:ext cx="184731" cy="369332"/>
          </a:xfrm>
          <a:prstGeom prst="rect">
            <a:avLst/>
          </a:prstGeom>
          <a:noFill/>
        </p:spPr>
        <p:txBody>
          <a:bodyPr wrap="none" rtlCol="0">
            <a:spAutoFit/>
          </a:bodyPr>
          <a:lstStyle/>
          <a:p>
            <a:endParaRPr lang="en-US"/>
          </a:p>
        </p:txBody>
      </p:sp>
      <p:sp>
        <p:nvSpPr>
          <p:cNvPr id="14" name="Text Placeholder 26">
            <a:extLst>
              <a:ext uri="{FF2B5EF4-FFF2-40B4-BE49-F238E27FC236}">
                <a16:creationId xmlns:a16="http://schemas.microsoft.com/office/drawing/2014/main" id="{6FE85315-F94E-1A23-F59E-4C5432018934}"/>
              </a:ext>
            </a:extLst>
          </p:cNvPr>
          <p:cNvSpPr>
            <a:spLocks noGrp="1"/>
          </p:cNvSpPr>
          <p:nvPr>
            <p:ph type="body" sz="quarter" idx="10"/>
          </p:nvPr>
        </p:nvSpPr>
        <p:spPr>
          <a:xfrm>
            <a:off x="838200" y="4328526"/>
            <a:ext cx="2025770" cy="1325564"/>
          </a:xfrm>
        </p:spPr>
        <p:txBody>
          <a:bodyPr>
            <a:noAutofit/>
          </a:bodyPr>
          <a:lstStyle>
            <a:lvl1pPr marL="0" indent="0" algn="ctr">
              <a:buNone/>
              <a:defRPr sz="2000" b="0" i="0">
                <a:latin typeface="Intro Light" panose="02000000000000000000" pitchFamily="2" charset="77"/>
              </a:defRPr>
            </a:lvl1pPr>
            <a:lvl2pPr marL="457200" indent="0">
              <a:buNone/>
              <a:defRPr sz="1400" b="0" i="0">
                <a:latin typeface="Intro Light" panose="02000000000000000000" pitchFamily="2" charset="77"/>
              </a:defRPr>
            </a:lvl2pPr>
            <a:lvl3pPr marL="914400" indent="0">
              <a:buNone/>
              <a:defRPr sz="1200" b="0" i="0">
                <a:latin typeface="Intro Light" panose="02000000000000000000" pitchFamily="2" charset="77"/>
              </a:defRPr>
            </a:lvl3pPr>
            <a:lvl4pPr marL="1371600" indent="0">
              <a:buNone/>
              <a:defRPr sz="1100" b="0" i="0">
                <a:latin typeface="Intro Light" panose="02000000000000000000" pitchFamily="2" charset="77"/>
              </a:defRPr>
            </a:lvl4pPr>
            <a:lvl5pPr marL="1828800" indent="0">
              <a:buNone/>
              <a:defRPr sz="1100" b="0" i="0">
                <a:latin typeface="Intro Light" panose="02000000000000000000" pitchFamily="2" charset="77"/>
              </a:defRPr>
            </a:lvl5pPr>
          </a:lstStyle>
          <a:p>
            <a:pPr lvl="0"/>
            <a:r>
              <a:rPr lang="en-GB"/>
              <a:t>Click to edit Master text styles</a:t>
            </a:r>
          </a:p>
        </p:txBody>
      </p:sp>
      <p:sp>
        <p:nvSpPr>
          <p:cNvPr id="17" name="Oval 16">
            <a:extLst>
              <a:ext uri="{FF2B5EF4-FFF2-40B4-BE49-F238E27FC236}">
                <a16:creationId xmlns:a16="http://schemas.microsoft.com/office/drawing/2014/main" id="{3D44504A-C9D1-B3BE-A19A-7CFC17BC84B2}"/>
              </a:ext>
            </a:extLst>
          </p:cNvPr>
          <p:cNvSpPr/>
          <p:nvPr userDrawn="1"/>
        </p:nvSpPr>
        <p:spPr>
          <a:xfrm>
            <a:off x="1004672" y="2202394"/>
            <a:ext cx="1710283" cy="1710283"/>
          </a:xfrm>
          <a:prstGeom prst="ellipse">
            <a:avLst/>
          </a:prstGeom>
          <a:solidFill>
            <a:srgbClr val="F45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FC3D933-3A21-2D12-6F0E-292CECC20C9D}"/>
              </a:ext>
            </a:extLst>
          </p:cNvPr>
          <p:cNvSpPr/>
          <p:nvPr userDrawn="1"/>
        </p:nvSpPr>
        <p:spPr>
          <a:xfrm>
            <a:off x="3795980" y="2202394"/>
            <a:ext cx="1710283" cy="1710283"/>
          </a:xfrm>
          <a:prstGeom prst="ellipse">
            <a:avLst/>
          </a:prstGeom>
          <a:solidFill>
            <a:srgbClr val="34C0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B389745-EFC7-23E4-760A-B568820B8B1B}"/>
              </a:ext>
            </a:extLst>
          </p:cNvPr>
          <p:cNvSpPr/>
          <p:nvPr userDrawn="1"/>
        </p:nvSpPr>
        <p:spPr>
          <a:xfrm>
            <a:off x="6587288" y="2202394"/>
            <a:ext cx="1710283" cy="1710283"/>
          </a:xfrm>
          <a:prstGeom prst="ellipse">
            <a:avLst/>
          </a:prstGeom>
          <a:solidFill>
            <a:srgbClr val="009B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1F549C0-05BD-4BA0-FBA0-F9FBC85EE7E3}"/>
              </a:ext>
            </a:extLst>
          </p:cNvPr>
          <p:cNvSpPr/>
          <p:nvPr userDrawn="1"/>
        </p:nvSpPr>
        <p:spPr>
          <a:xfrm>
            <a:off x="9378596" y="2202394"/>
            <a:ext cx="1710283" cy="1710283"/>
          </a:xfrm>
          <a:prstGeom prst="ellipse">
            <a:avLst/>
          </a:prstGeom>
          <a:solidFill>
            <a:srgbClr val="1A42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6">
            <a:extLst>
              <a:ext uri="{FF2B5EF4-FFF2-40B4-BE49-F238E27FC236}">
                <a16:creationId xmlns:a16="http://schemas.microsoft.com/office/drawing/2014/main" id="{BEA544D8-D75F-5003-7AD2-EEBDA16E5580}"/>
              </a:ext>
            </a:extLst>
          </p:cNvPr>
          <p:cNvSpPr>
            <a:spLocks noGrp="1"/>
          </p:cNvSpPr>
          <p:nvPr>
            <p:ph type="body" sz="quarter" idx="11"/>
          </p:nvPr>
        </p:nvSpPr>
        <p:spPr>
          <a:xfrm>
            <a:off x="3615907" y="4328526"/>
            <a:ext cx="2025770" cy="1325564"/>
          </a:xfrm>
        </p:spPr>
        <p:txBody>
          <a:bodyPr>
            <a:noAutofit/>
          </a:bodyPr>
          <a:lstStyle>
            <a:lvl1pPr marL="0" indent="0" algn="ctr">
              <a:buNone/>
              <a:defRPr sz="2000" b="0" i="0">
                <a:latin typeface="Intro Light" panose="02000000000000000000" pitchFamily="2" charset="77"/>
              </a:defRPr>
            </a:lvl1pPr>
            <a:lvl2pPr marL="457200" indent="0">
              <a:buNone/>
              <a:defRPr sz="1400" b="0" i="0">
                <a:latin typeface="Intro Light" panose="02000000000000000000" pitchFamily="2" charset="77"/>
              </a:defRPr>
            </a:lvl2pPr>
            <a:lvl3pPr marL="914400" indent="0">
              <a:buNone/>
              <a:defRPr sz="1200" b="0" i="0">
                <a:latin typeface="Intro Light" panose="02000000000000000000" pitchFamily="2" charset="77"/>
              </a:defRPr>
            </a:lvl3pPr>
            <a:lvl4pPr marL="1371600" indent="0">
              <a:buNone/>
              <a:defRPr sz="1100" b="0" i="0">
                <a:latin typeface="Intro Light" panose="02000000000000000000" pitchFamily="2" charset="77"/>
              </a:defRPr>
            </a:lvl4pPr>
            <a:lvl5pPr marL="1828800" indent="0">
              <a:buNone/>
              <a:defRPr sz="1100" b="0" i="0">
                <a:latin typeface="Intro Light" panose="02000000000000000000" pitchFamily="2" charset="77"/>
              </a:defRPr>
            </a:lvl5pPr>
          </a:lstStyle>
          <a:p>
            <a:pPr lvl="0"/>
            <a:r>
              <a:rPr lang="en-GB"/>
              <a:t>Click to edit Master text styles</a:t>
            </a:r>
          </a:p>
        </p:txBody>
      </p:sp>
      <p:sp>
        <p:nvSpPr>
          <p:cNvPr id="24" name="Text Placeholder 26">
            <a:extLst>
              <a:ext uri="{FF2B5EF4-FFF2-40B4-BE49-F238E27FC236}">
                <a16:creationId xmlns:a16="http://schemas.microsoft.com/office/drawing/2014/main" id="{F55D3449-A7D2-ACBB-1E0E-7F0C527022AA}"/>
              </a:ext>
            </a:extLst>
          </p:cNvPr>
          <p:cNvSpPr>
            <a:spLocks noGrp="1"/>
          </p:cNvSpPr>
          <p:nvPr>
            <p:ph type="body" sz="quarter" idx="12"/>
          </p:nvPr>
        </p:nvSpPr>
        <p:spPr>
          <a:xfrm>
            <a:off x="6410865" y="4328526"/>
            <a:ext cx="2025770" cy="1325564"/>
          </a:xfrm>
        </p:spPr>
        <p:txBody>
          <a:bodyPr>
            <a:noAutofit/>
          </a:bodyPr>
          <a:lstStyle>
            <a:lvl1pPr marL="0" indent="0" algn="ctr">
              <a:buNone/>
              <a:defRPr sz="2000" b="0" i="0">
                <a:latin typeface="Intro Light" panose="02000000000000000000" pitchFamily="2" charset="77"/>
              </a:defRPr>
            </a:lvl1pPr>
            <a:lvl2pPr marL="457200" indent="0">
              <a:buNone/>
              <a:defRPr sz="1400" b="0" i="0">
                <a:latin typeface="Intro Light" panose="02000000000000000000" pitchFamily="2" charset="77"/>
              </a:defRPr>
            </a:lvl2pPr>
            <a:lvl3pPr marL="914400" indent="0">
              <a:buNone/>
              <a:defRPr sz="1200" b="0" i="0">
                <a:latin typeface="Intro Light" panose="02000000000000000000" pitchFamily="2" charset="77"/>
              </a:defRPr>
            </a:lvl3pPr>
            <a:lvl4pPr marL="1371600" indent="0">
              <a:buNone/>
              <a:defRPr sz="1100" b="0" i="0">
                <a:latin typeface="Intro Light" panose="02000000000000000000" pitchFamily="2" charset="77"/>
              </a:defRPr>
            </a:lvl4pPr>
            <a:lvl5pPr marL="1828800" indent="0">
              <a:buNone/>
              <a:defRPr sz="1100" b="0" i="0">
                <a:latin typeface="Intro Light" panose="02000000000000000000" pitchFamily="2" charset="77"/>
              </a:defRPr>
            </a:lvl5pPr>
          </a:lstStyle>
          <a:p>
            <a:pPr lvl="0"/>
            <a:r>
              <a:rPr lang="en-GB"/>
              <a:t>Click to edit Master text styles</a:t>
            </a:r>
          </a:p>
        </p:txBody>
      </p:sp>
      <p:sp>
        <p:nvSpPr>
          <p:cNvPr id="25" name="Text Placeholder 26">
            <a:extLst>
              <a:ext uri="{FF2B5EF4-FFF2-40B4-BE49-F238E27FC236}">
                <a16:creationId xmlns:a16="http://schemas.microsoft.com/office/drawing/2014/main" id="{3C6BE076-624E-B380-4D9B-A4D24BC5FAAC}"/>
              </a:ext>
            </a:extLst>
          </p:cNvPr>
          <p:cNvSpPr>
            <a:spLocks noGrp="1"/>
          </p:cNvSpPr>
          <p:nvPr>
            <p:ph type="body" sz="quarter" idx="13"/>
          </p:nvPr>
        </p:nvSpPr>
        <p:spPr>
          <a:xfrm>
            <a:off x="9171316" y="4328526"/>
            <a:ext cx="2025770" cy="1325564"/>
          </a:xfrm>
        </p:spPr>
        <p:txBody>
          <a:bodyPr>
            <a:noAutofit/>
          </a:bodyPr>
          <a:lstStyle>
            <a:lvl1pPr marL="0" indent="0" algn="ctr">
              <a:buNone/>
              <a:defRPr sz="2000" b="0" i="0">
                <a:latin typeface="Intro Light" panose="02000000000000000000" pitchFamily="2" charset="77"/>
              </a:defRPr>
            </a:lvl1pPr>
            <a:lvl2pPr marL="457200" indent="0">
              <a:buNone/>
              <a:defRPr sz="1400" b="0" i="0">
                <a:latin typeface="Intro Light" panose="02000000000000000000" pitchFamily="2" charset="77"/>
              </a:defRPr>
            </a:lvl2pPr>
            <a:lvl3pPr marL="914400" indent="0">
              <a:buNone/>
              <a:defRPr sz="1200" b="0" i="0">
                <a:latin typeface="Intro Light" panose="02000000000000000000" pitchFamily="2" charset="77"/>
              </a:defRPr>
            </a:lvl3pPr>
            <a:lvl4pPr marL="1371600" indent="0">
              <a:buNone/>
              <a:defRPr sz="1100" b="0" i="0">
                <a:latin typeface="Intro Light" panose="02000000000000000000" pitchFamily="2" charset="77"/>
              </a:defRPr>
            </a:lvl4pPr>
            <a:lvl5pPr marL="1828800" indent="0">
              <a:buNone/>
              <a:defRPr sz="1100" b="0" i="0">
                <a:latin typeface="Intro Light" panose="02000000000000000000" pitchFamily="2" charset="77"/>
              </a:defRPr>
            </a:lvl5pPr>
          </a:lstStyle>
          <a:p>
            <a:pPr lvl="0"/>
            <a:r>
              <a:rPr lang="en-GB"/>
              <a:t>Click to edit Master text styles</a:t>
            </a:r>
          </a:p>
        </p:txBody>
      </p:sp>
    </p:spTree>
    <p:extLst>
      <p:ext uri="{BB962C8B-B14F-4D97-AF65-F5344CB8AC3E}">
        <p14:creationId xmlns:p14="http://schemas.microsoft.com/office/powerpoint/2010/main" val="1879470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Mocku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206155-5BD5-93CF-F035-3E038CEBE5BE}"/>
              </a:ext>
            </a:extLst>
          </p:cNvPr>
          <p:cNvSpPr txBox="1"/>
          <p:nvPr userDrawn="1"/>
        </p:nvSpPr>
        <p:spPr>
          <a:xfrm>
            <a:off x="1918010" y="591015"/>
            <a:ext cx="184731" cy="369332"/>
          </a:xfrm>
          <a:prstGeom prst="rect">
            <a:avLst/>
          </a:prstGeom>
          <a:noFill/>
        </p:spPr>
        <p:txBody>
          <a:bodyPr wrap="none" rtlCol="0">
            <a:spAutoFit/>
          </a:bodyPr>
          <a:lstStyle/>
          <a:p>
            <a:endParaRPr lang="en-US"/>
          </a:p>
        </p:txBody>
      </p:sp>
      <p:pic>
        <p:nvPicPr>
          <p:cNvPr id="4" name="Picture 3" descr="A white computer with a blank screen&#10;&#10;Description automatically generated">
            <a:extLst>
              <a:ext uri="{FF2B5EF4-FFF2-40B4-BE49-F238E27FC236}">
                <a16:creationId xmlns:a16="http://schemas.microsoft.com/office/drawing/2014/main" id="{F0CBA2E3-2F34-1097-8C96-AA3B82DD88C4}"/>
              </a:ext>
            </a:extLst>
          </p:cNvPr>
          <p:cNvPicPr>
            <a:picLocks noChangeAspect="1"/>
          </p:cNvPicPr>
          <p:nvPr userDrawn="1"/>
        </p:nvPicPr>
        <p:blipFill>
          <a:blip r:embed="rId3"/>
          <a:stretch>
            <a:fillRect/>
          </a:stretch>
        </p:blipFill>
        <p:spPr>
          <a:xfrm>
            <a:off x="1616315" y="342803"/>
            <a:ext cx="8283059" cy="5531988"/>
          </a:xfrm>
          <a:prstGeom prst="rect">
            <a:avLst/>
          </a:prstGeom>
        </p:spPr>
      </p:pic>
      <p:sp>
        <p:nvSpPr>
          <p:cNvPr id="6" name="Picture Placeholder 5">
            <a:extLst>
              <a:ext uri="{FF2B5EF4-FFF2-40B4-BE49-F238E27FC236}">
                <a16:creationId xmlns:a16="http://schemas.microsoft.com/office/drawing/2014/main" id="{D8191193-5A68-477B-7766-EA9E724990FC}"/>
              </a:ext>
            </a:extLst>
          </p:cNvPr>
          <p:cNvSpPr>
            <a:spLocks noGrp="1"/>
          </p:cNvSpPr>
          <p:nvPr>
            <p:ph type="pic" sz="quarter" idx="10"/>
          </p:nvPr>
        </p:nvSpPr>
        <p:spPr>
          <a:xfrm>
            <a:off x="2488096" y="834887"/>
            <a:ext cx="6685722" cy="4174435"/>
          </a:xfrm>
        </p:spPr>
        <p:txBody>
          <a:bodyPr/>
          <a:lstStyle>
            <a:lvl1pPr>
              <a:defRPr b="0" i="0">
                <a:latin typeface="Intro Light" panose="02000000000000000000" pitchFamily="2" charset="77"/>
              </a:defRPr>
            </a:lvl1pPr>
          </a:lstStyle>
          <a:p>
            <a:endParaRPr lang="en-US"/>
          </a:p>
        </p:txBody>
      </p:sp>
    </p:spTree>
    <p:extLst>
      <p:ext uri="{BB962C8B-B14F-4D97-AF65-F5344CB8AC3E}">
        <p14:creationId xmlns:p14="http://schemas.microsoft.com/office/powerpoint/2010/main" val="2256488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9137-C2F3-B1B5-B8CD-684E6D4DEE1A}"/>
              </a:ext>
            </a:extLst>
          </p:cNvPr>
          <p:cNvSpPr>
            <a:spLocks noGrp="1"/>
          </p:cNvSpPr>
          <p:nvPr>
            <p:ph type="ctrTitle" hasCustomPrompt="1"/>
          </p:nvPr>
        </p:nvSpPr>
        <p:spPr>
          <a:xfrm>
            <a:off x="0" y="1659835"/>
            <a:ext cx="12192000" cy="2307328"/>
          </a:xfrm>
        </p:spPr>
        <p:txBody>
          <a:bodyPr anchor="b">
            <a:normAutofit/>
          </a:bodyPr>
          <a:lstStyle>
            <a:lvl1pPr algn="ctr">
              <a:defRPr sz="7000" b="1" i="0" spc="-300">
                <a:solidFill>
                  <a:schemeClr val="bg1"/>
                </a:solidFill>
                <a:latin typeface="Intro Bold" panose="02000000000000000000" pitchFamily="2" charset="77"/>
              </a:defRPr>
            </a:lvl1pPr>
          </a:lstStyle>
          <a:p>
            <a:r>
              <a:rPr lang="en-GB"/>
              <a:t>Thank you!</a:t>
            </a:r>
            <a:endParaRPr lang="en-US"/>
          </a:p>
        </p:txBody>
      </p:sp>
    </p:spTree>
    <p:extLst>
      <p:ext uri="{BB962C8B-B14F-4D97-AF65-F5344CB8AC3E}">
        <p14:creationId xmlns:p14="http://schemas.microsoft.com/office/powerpoint/2010/main" val="1977586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384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act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03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9137-C2F3-B1B5-B8CD-684E6D4DEE1A}"/>
              </a:ext>
            </a:extLst>
          </p:cNvPr>
          <p:cNvSpPr>
            <a:spLocks noGrp="1"/>
          </p:cNvSpPr>
          <p:nvPr>
            <p:ph type="ctrTitle" hasCustomPrompt="1"/>
          </p:nvPr>
        </p:nvSpPr>
        <p:spPr>
          <a:xfrm>
            <a:off x="1524000" y="1122363"/>
            <a:ext cx="9144000" cy="2387600"/>
          </a:xfrm>
        </p:spPr>
        <p:txBody>
          <a:bodyPr anchor="b">
            <a:normAutofit/>
          </a:bodyPr>
          <a:lstStyle>
            <a:lvl1pPr algn="ctr">
              <a:defRPr sz="7000" b="1" i="0" spc="-300">
                <a:solidFill>
                  <a:schemeClr val="bg1"/>
                </a:solidFill>
                <a:latin typeface="Intro Bold" panose="02000000000000000000" pitchFamily="2" charset="77"/>
              </a:defRPr>
            </a:lvl1pPr>
          </a:lstStyle>
          <a:p>
            <a:r>
              <a:rPr lang="en-GB"/>
              <a:t>Title goes here</a:t>
            </a:r>
            <a:endParaRPr lang="en-US"/>
          </a:p>
        </p:txBody>
      </p:sp>
      <p:sp>
        <p:nvSpPr>
          <p:cNvPr id="3" name="Subtitle 2">
            <a:extLst>
              <a:ext uri="{FF2B5EF4-FFF2-40B4-BE49-F238E27FC236}">
                <a16:creationId xmlns:a16="http://schemas.microsoft.com/office/drawing/2014/main" id="{04BDA4EB-0D0B-50C5-BC76-8BC400DCF934}"/>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000" b="0" i="0" spc="600">
                <a:solidFill>
                  <a:schemeClr val="bg1"/>
                </a:solidFill>
                <a:latin typeface="Intro Regular"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GOES HERE</a:t>
            </a:r>
            <a:endParaRPr lang="en-US"/>
          </a:p>
        </p:txBody>
      </p:sp>
    </p:spTree>
    <p:extLst>
      <p:ext uri="{BB962C8B-B14F-4D97-AF65-F5344CB8AC3E}">
        <p14:creationId xmlns:p14="http://schemas.microsoft.com/office/powerpoint/2010/main" val="7524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9137-C2F3-B1B5-B8CD-684E6D4DEE1A}"/>
              </a:ext>
            </a:extLst>
          </p:cNvPr>
          <p:cNvSpPr>
            <a:spLocks noGrp="1"/>
          </p:cNvSpPr>
          <p:nvPr>
            <p:ph type="ctrTitle" hasCustomPrompt="1"/>
          </p:nvPr>
        </p:nvSpPr>
        <p:spPr>
          <a:xfrm>
            <a:off x="1524000" y="1122363"/>
            <a:ext cx="9144000" cy="2387600"/>
          </a:xfrm>
        </p:spPr>
        <p:txBody>
          <a:bodyPr anchor="b">
            <a:normAutofit/>
          </a:bodyPr>
          <a:lstStyle>
            <a:lvl1pPr algn="ctr">
              <a:defRPr sz="7000" b="1" i="0" spc="-300">
                <a:solidFill>
                  <a:schemeClr val="bg1"/>
                </a:solidFill>
                <a:latin typeface="Intro Bold" panose="02000000000000000000" pitchFamily="2" charset="77"/>
              </a:defRPr>
            </a:lvl1pPr>
          </a:lstStyle>
          <a:p>
            <a:r>
              <a:rPr lang="en-GB"/>
              <a:t>Title goes here</a:t>
            </a:r>
            <a:endParaRPr lang="en-US"/>
          </a:p>
        </p:txBody>
      </p:sp>
      <p:sp>
        <p:nvSpPr>
          <p:cNvPr id="3" name="Subtitle 2">
            <a:extLst>
              <a:ext uri="{FF2B5EF4-FFF2-40B4-BE49-F238E27FC236}">
                <a16:creationId xmlns:a16="http://schemas.microsoft.com/office/drawing/2014/main" id="{04BDA4EB-0D0B-50C5-BC76-8BC400DCF934}"/>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000" b="0" i="0" spc="600">
                <a:solidFill>
                  <a:schemeClr val="bg1"/>
                </a:solidFill>
                <a:latin typeface="Intro Regular"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GOES HERE</a:t>
            </a:r>
            <a:endParaRPr lang="en-US"/>
          </a:p>
        </p:txBody>
      </p:sp>
    </p:spTree>
    <p:extLst>
      <p:ext uri="{BB962C8B-B14F-4D97-AF65-F5344CB8AC3E}">
        <p14:creationId xmlns:p14="http://schemas.microsoft.com/office/powerpoint/2010/main" val="332976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vider (Co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9137-C2F3-B1B5-B8CD-684E6D4DEE1A}"/>
              </a:ext>
            </a:extLst>
          </p:cNvPr>
          <p:cNvSpPr>
            <a:spLocks noGrp="1"/>
          </p:cNvSpPr>
          <p:nvPr>
            <p:ph type="ctrTitle" hasCustomPrompt="1"/>
          </p:nvPr>
        </p:nvSpPr>
        <p:spPr>
          <a:xfrm>
            <a:off x="1524000" y="1122363"/>
            <a:ext cx="9144000" cy="2387600"/>
          </a:xfrm>
        </p:spPr>
        <p:txBody>
          <a:bodyPr anchor="b">
            <a:normAutofit/>
          </a:bodyPr>
          <a:lstStyle>
            <a:lvl1pPr algn="ctr">
              <a:defRPr sz="7000" b="1" i="0" spc="-300">
                <a:solidFill>
                  <a:schemeClr val="bg1"/>
                </a:solidFill>
                <a:latin typeface="Intro Bold" panose="02000000000000000000" pitchFamily="2" charset="77"/>
              </a:defRPr>
            </a:lvl1pPr>
          </a:lstStyle>
          <a:p>
            <a:r>
              <a:rPr lang="en-GB"/>
              <a:t>Title goes here</a:t>
            </a:r>
            <a:endParaRPr lang="en-US"/>
          </a:p>
        </p:txBody>
      </p:sp>
      <p:sp>
        <p:nvSpPr>
          <p:cNvPr id="3" name="Subtitle 2">
            <a:extLst>
              <a:ext uri="{FF2B5EF4-FFF2-40B4-BE49-F238E27FC236}">
                <a16:creationId xmlns:a16="http://schemas.microsoft.com/office/drawing/2014/main" id="{04BDA4EB-0D0B-50C5-BC76-8BC400DCF934}"/>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000" b="0" i="0" spc="600">
                <a:solidFill>
                  <a:schemeClr val="bg1"/>
                </a:solidFill>
                <a:latin typeface="Intro Regular"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GOES HERE</a:t>
            </a:r>
            <a:endParaRPr lang="en-US"/>
          </a:p>
        </p:txBody>
      </p:sp>
    </p:spTree>
    <p:extLst>
      <p:ext uri="{BB962C8B-B14F-4D97-AF65-F5344CB8AC3E}">
        <p14:creationId xmlns:p14="http://schemas.microsoft.com/office/powerpoint/2010/main" val="92207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vider (Nav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9137-C2F3-B1B5-B8CD-684E6D4DEE1A}"/>
              </a:ext>
            </a:extLst>
          </p:cNvPr>
          <p:cNvSpPr>
            <a:spLocks noGrp="1"/>
          </p:cNvSpPr>
          <p:nvPr>
            <p:ph type="ctrTitle" hasCustomPrompt="1"/>
          </p:nvPr>
        </p:nvSpPr>
        <p:spPr>
          <a:xfrm>
            <a:off x="1524000" y="1122363"/>
            <a:ext cx="9144000" cy="2387600"/>
          </a:xfrm>
        </p:spPr>
        <p:txBody>
          <a:bodyPr anchor="b">
            <a:normAutofit/>
          </a:bodyPr>
          <a:lstStyle>
            <a:lvl1pPr algn="ctr">
              <a:defRPr sz="7000" b="1" i="0" spc="-300">
                <a:solidFill>
                  <a:schemeClr val="bg1"/>
                </a:solidFill>
                <a:latin typeface="Intro Bold" panose="02000000000000000000" pitchFamily="2" charset="77"/>
              </a:defRPr>
            </a:lvl1pPr>
          </a:lstStyle>
          <a:p>
            <a:r>
              <a:rPr lang="en-GB"/>
              <a:t>Title goes here</a:t>
            </a:r>
            <a:endParaRPr lang="en-US"/>
          </a:p>
        </p:txBody>
      </p:sp>
      <p:sp>
        <p:nvSpPr>
          <p:cNvPr id="3" name="Subtitle 2">
            <a:extLst>
              <a:ext uri="{FF2B5EF4-FFF2-40B4-BE49-F238E27FC236}">
                <a16:creationId xmlns:a16="http://schemas.microsoft.com/office/drawing/2014/main" id="{04BDA4EB-0D0B-50C5-BC76-8BC400DCF934}"/>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000" b="0" i="0" spc="600">
                <a:solidFill>
                  <a:schemeClr val="bg1"/>
                </a:solidFill>
                <a:latin typeface="Intro Regular"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GOES HERE</a:t>
            </a:r>
            <a:endParaRPr lang="en-US"/>
          </a:p>
        </p:txBody>
      </p:sp>
    </p:spTree>
    <p:extLst>
      <p:ext uri="{BB962C8B-B14F-4D97-AF65-F5344CB8AC3E}">
        <p14:creationId xmlns:p14="http://schemas.microsoft.com/office/powerpoint/2010/main" val="406886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vide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9137-C2F3-B1B5-B8CD-684E6D4DEE1A}"/>
              </a:ext>
            </a:extLst>
          </p:cNvPr>
          <p:cNvSpPr>
            <a:spLocks noGrp="1"/>
          </p:cNvSpPr>
          <p:nvPr>
            <p:ph type="ctrTitle" hasCustomPrompt="1"/>
          </p:nvPr>
        </p:nvSpPr>
        <p:spPr>
          <a:xfrm>
            <a:off x="1524000" y="1122363"/>
            <a:ext cx="9144000" cy="2387600"/>
          </a:xfrm>
        </p:spPr>
        <p:txBody>
          <a:bodyPr anchor="b">
            <a:normAutofit/>
          </a:bodyPr>
          <a:lstStyle>
            <a:lvl1pPr algn="ctr">
              <a:defRPr sz="7000" b="1" i="0" spc="-300">
                <a:solidFill>
                  <a:schemeClr val="bg1"/>
                </a:solidFill>
                <a:latin typeface="Intro Bold" panose="02000000000000000000" pitchFamily="2" charset="77"/>
              </a:defRPr>
            </a:lvl1pPr>
          </a:lstStyle>
          <a:p>
            <a:r>
              <a:rPr lang="en-GB"/>
              <a:t>Title goes here</a:t>
            </a:r>
            <a:endParaRPr lang="en-US"/>
          </a:p>
        </p:txBody>
      </p:sp>
      <p:sp>
        <p:nvSpPr>
          <p:cNvPr id="3" name="Subtitle 2">
            <a:extLst>
              <a:ext uri="{FF2B5EF4-FFF2-40B4-BE49-F238E27FC236}">
                <a16:creationId xmlns:a16="http://schemas.microsoft.com/office/drawing/2014/main" id="{04BDA4EB-0D0B-50C5-BC76-8BC400DCF934}"/>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000" b="0" i="0" spc="600">
                <a:solidFill>
                  <a:schemeClr val="bg1"/>
                </a:solidFill>
                <a:latin typeface="Intro Regular"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GOES HERE</a:t>
            </a:r>
            <a:endParaRPr lang="en-US"/>
          </a:p>
        </p:txBody>
      </p:sp>
    </p:spTree>
    <p:extLst>
      <p:ext uri="{BB962C8B-B14F-4D97-AF65-F5344CB8AC3E}">
        <p14:creationId xmlns:p14="http://schemas.microsoft.com/office/powerpoint/2010/main" val="163278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B08D-A5B8-F4A2-2322-4A30EF3A137C}"/>
              </a:ext>
            </a:extLst>
          </p:cNvPr>
          <p:cNvSpPr>
            <a:spLocks noGrp="1"/>
          </p:cNvSpPr>
          <p:nvPr>
            <p:ph type="title" hasCustomPrompt="1"/>
          </p:nvPr>
        </p:nvSpPr>
        <p:spPr/>
        <p:txBody>
          <a:bodyPr>
            <a:normAutofit/>
          </a:bodyPr>
          <a:lstStyle>
            <a:lvl1pPr>
              <a:defRPr sz="4400" b="1" i="0" spc="-300">
                <a:latin typeface="Intro Bold" panose="02000000000000000000" pitchFamily="2" charset="77"/>
              </a:defRPr>
            </a:lvl1pPr>
          </a:lstStyle>
          <a:p>
            <a:r>
              <a:rPr lang="en-GB"/>
              <a:t>Title</a:t>
            </a:r>
            <a:endParaRPr lang="en-US"/>
          </a:p>
        </p:txBody>
      </p:sp>
      <p:sp>
        <p:nvSpPr>
          <p:cNvPr id="3" name="Content Placeholder 2">
            <a:extLst>
              <a:ext uri="{FF2B5EF4-FFF2-40B4-BE49-F238E27FC236}">
                <a16:creationId xmlns:a16="http://schemas.microsoft.com/office/drawing/2014/main" id="{7201BABF-D4F6-A4B0-A588-7670F19D8FBD}"/>
              </a:ext>
            </a:extLst>
          </p:cNvPr>
          <p:cNvSpPr>
            <a:spLocks noGrp="1"/>
          </p:cNvSpPr>
          <p:nvPr>
            <p:ph idx="1" hasCustomPrompt="1"/>
          </p:nvPr>
        </p:nvSpPr>
        <p:spPr/>
        <p:txBody>
          <a:bodyPr/>
          <a:lstStyle>
            <a:lvl1pPr marL="457200" indent="-457200">
              <a:buClr>
                <a:srgbClr val="774F96"/>
              </a:buClr>
              <a:buFont typeface="Arial" panose="020B0604020202020204" pitchFamily="34" charset="0"/>
              <a:buChar char="•"/>
              <a:defRPr b="0" i="0">
                <a:latin typeface="Intro Light" panose="02000000000000000000" pitchFamily="2" charset="77"/>
              </a:defRPr>
            </a:lvl1pPr>
            <a:lvl2pPr marL="800100" indent="-342900">
              <a:buFont typeface="Arial" panose="020B0604020202020204" pitchFamily="34" charset="0"/>
              <a:buChar char="•"/>
              <a:defRPr b="0" i="0">
                <a:latin typeface="Intro Light" panose="02000000000000000000" pitchFamily="2" charset="77"/>
              </a:defRPr>
            </a:lvl2pPr>
            <a:lvl3pPr marL="1257300" indent="-342900">
              <a:buFont typeface="Arial" panose="020B0604020202020204" pitchFamily="34" charset="0"/>
              <a:buChar char="•"/>
              <a:defRPr b="0" i="0">
                <a:latin typeface="Intro Light" panose="02000000000000000000" pitchFamily="2" charset="77"/>
              </a:defRPr>
            </a:lvl3pPr>
            <a:lvl4pPr marL="1657350" indent="-285750">
              <a:buFont typeface="Arial" panose="020B0604020202020204" pitchFamily="34" charset="0"/>
              <a:buChar char="•"/>
              <a:defRPr b="0" i="0">
                <a:latin typeface="Intro Light" panose="02000000000000000000" pitchFamily="2" charset="77"/>
              </a:defRPr>
            </a:lvl4pPr>
            <a:lvl5pPr marL="2114550" indent="-285750">
              <a:buFont typeface="Arial" panose="020B0604020202020204" pitchFamily="34" charset="0"/>
              <a:buChar char="•"/>
              <a:defRPr b="0" i="0">
                <a:latin typeface="Intro Light" panose="02000000000000000000" pitchFamily="2" charset="77"/>
              </a:defRPr>
            </a:lvl5pPr>
          </a:lstStyle>
          <a:p>
            <a:pPr lvl="0"/>
            <a:r>
              <a:rPr lang="en-GB"/>
              <a:t>Bullet </a:t>
            </a:r>
          </a:p>
        </p:txBody>
      </p:sp>
      <p:sp>
        <p:nvSpPr>
          <p:cNvPr id="7" name="TextBox 6">
            <a:extLst>
              <a:ext uri="{FF2B5EF4-FFF2-40B4-BE49-F238E27FC236}">
                <a16:creationId xmlns:a16="http://schemas.microsoft.com/office/drawing/2014/main" id="{9A206155-5BD5-93CF-F035-3E038CEBE5BE}"/>
              </a:ext>
            </a:extLst>
          </p:cNvPr>
          <p:cNvSpPr txBox="1"/>
          <p:nvPr userDrawn="1"/>
        </p:nvSpPr>
        <p:spPr>
          <a:xfrm>
            <a:off x="1918010" y="5910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96889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B08D-A5B8-F4A2-2322-4A30EF3A137C}"/>
              </a:ext>
            </a:extLst>
          </p:cNvPr>
          <p:cNvSpPr>
            <a:spLocks noGrp="1"/>
          </p:cNvSpPr>
          <p:nvPr>
            <p:ph type="title" hasCustomPrompt="1"/>
          </p:nvPr>
        </p:nvSpPr>
        <p:spPr>
          <a:xfrm>
            <a:off x="838200" y="2205386"/>
            <a:ext cx="4369420" cy="1363314"/>
          </a:xfrm>
        </p:spPr>
        <p:txBody>
          <a:bodyPr>
            <a:normAutofit/>
          </a:bodyPr>
          <a:lstStyle>
            <a:lvl1pPr>
              <a:defRPr sz="4400" b="1" i="0" spc="-300">
                <a:latin typeface="Intro Bold" panose="02000000000000000000" pitchFamily="2" charset="77"/>
              </a:defRPr>
            </a:lvl1pPr>
          </a:lstStyle>
          <a:p>
            <a:r>
              <a:rPr lang="en-GB"/>
              <a:t>Title</a:t>
            </a:r>
            <a:endParaRPr lang="en-US"/>
          </a:p>
        </p:txBody>
      </p:sp>
      <p:sp>
        <p:nvSpPr>
          <p:cNvPr id="7" name="TextBox 6">
            <a:extLst>
              <a:ext uri="{FF2B5EF4-FFF2-40B4-BE49-F238E27FC236}">
                <a16:creationId xmlns:a16="http://schemas.microsoft.com/office/drawing/2014/main" id="{9A206155-5BD5-93CF-F035-3E038CEBE5BE}"/>
              </a:ext>
            </a:extLst>
          </p:cNvPr>
          <p:cNvSpPr txBox="1"/>
          <p:nvPr userDrawn="1"/>
        </p:nvSpPr>
        <p:spPr>
          <a:xfrm>
            <a:off x="1918010" y="591015"/>
            <a:ext cx="184731" cy="369332"/>
          </a:xfrm>
          <a:prstGeom prst="rect">
            <a:avLst/>
          </a:prstGeom>
          <a:noFill/>
        </p:spPr>
        <p:txBody>
          <a:bodyPr wrap="none" rtlCol="0">
            <a:spAutoFit/>
          </a:bodyPr>
          <a:lstStyle/>
          <a:p>
            <a:endParaRPr lang="en-US"/>
          </a:p>
        </p:txBody>
      </p:sp>
      <p:sp>
        <p:nvSpPr>
          <p:cNvPr id="14" name="Picture Placeholder 13">
            <a:extLst>
              <a:ext uri="{FF2B5EF4-FFF2-40B4-BE49-F238E27FC236}">
                <a16:creationId xmlns:a16="http://schemas.microsoft.com/office/drawing/2014/main" id="{F27652BB-2C9D-7F99-179A-9F6D3A65F4F4}"/>
              </a:ext>
            </a:extLst>
          </p:cNvPr>
          <p:cNvSpPr>
            <a:spLocks noGrp="1"/>
          </p:cNvSpPr>
          <p:nvPr>
            <p:ph type="pic" sz="quarter" idx="13"/>
          </p:nvPr>
        </p:nvSpPr>
        <p:spPr>
          <a:xfrm>
            <a:off x="5314292" y="1226634"/>
            <a:ext cx="6877708" cy="4103650"/>
          </a:xfrm>
        </p:spPr>
        <p:txBody>
          <a:bodyPr/>
          <a:lstStyle>
            <a:lvl1pPr marL="0" indent="0">
              <a:buNone/>
              <a:defRPr b="0" i="0">
                <a:latin typeface="Intro Light" panose="02000000000000000000" pitchFamily="2" charset="77"/>
              </a:defRPr>
            </a:lvl1pPr>
          </a:lstStyle>
          <a:p>
            <a:endParaRPr lang="en-US"/>
          </a:p>
        </p:txBody>
      </p:sp>
    </p:spTree>
    <p:extLst>
      <p:ext uri="{BB962C8B-B14F-4D97-AF65-F5344CB8AC3E}">
        <p14:creationId xmlns:p14="http://schemas.microsoft.com/office/powerpoint/2010/main" val="19006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Imag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B08D-A5B8-F4A2-2322-4A30EF3A137C}"/>
              </a:ext>
            </a:extLst>
          </p:cNvPr>
          <p:cNvSpPr>
            <a:spLocks noGrp="1"/>
          </p:cNvSpPr>
          <p:nvPr>
            <p:ph type="title" hasCustomPrompt="1"/>
          </p:nvPr>
        </p:nvSpPr>
        <p:spPr/>
        <p:txBody>
          <a:bodyPr>
            <a:normAutofit/>
          </a:bodyPr>
          <a:lstStyle>
            <a:lvl1pPr>
              <a:defRPr sz="4400" b="1" i="0" spc="-300">
                <a:latin typeface="Intro Bold" panose="02000000000000000000" pitchFamily="2" charset="77"/>
              </a:defRPr>
            </a:lvl1pPr>
          </a:lstStyle>
          <a:p>
            <a:r>
              <a:rPr lang="en-GB"/>
              <a:t>Title</a:t>
            </a:r>
            <a:endParaRPr lang="en-US"/>
          </a:p>
        </p:txBody>
      </p:sp>
      <p:sp>
        <p:nvSpPr>
          <p:cNvPr id="4" name="Date Placeholder 3">
            <a:extLst>
              <a:ext uri="{FF2B5EF4-FFF2-40B4-BE49-F238E27FC236}">
                <a16:creationId xmlns:a16="http://schemas.microsoft.com/office/drawing/2014/main" id="{0699B0A1-0629-B345-179A-108191E7EB05}"/>
              </a:ext>
            </a:extLst>
          </p:cNvPr>
          <p:cNvSpPr>
            <a:spLocks noGrp="1"/>
          </p:cNvSpPr>
          <p:nvPr>
            <p:ph type="dt" sz="half" idx="10"/>
          </p:nvPr>
        </p:nvSpPr>
        <p:spPr/>
        <p:txBody>
          <a:bodyPr/>
          <a:lstStyle/>
          <a:p>
            <a:fld id="{94B5811E-9D9B-8E42-A098-3A1D391E2149}" type="datetimeFigureOut">
              <a:rPr lang="en-US" smtClean="0"/>
              <a:t>4/10/26</a:t>
            </a:fld>
            <a:endParaRPr lang="en-US"/>
          </a:p>
        </p:txBody>
      </p:sp>
      <p:sp>
        <p:nvSpPr>
          <p:cNvPr id="5" name="Footer Placeholder 4">
            <a:extLst>
              <a:ext uri="{FF2B5EF4-FFF2-40B4-BE49-F238E27FC236}">
                <a16:creationId xmlns:a16="http://schemas.microsoft.com/office/drawing/2014/main" id="{E0EA6F37-E478-96A3-6F75-0EA5270E9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C8CAD-BFE9-9D02-9FCB-D96FE90B5314}"/>
              </a:ext>
            </a:extLst>
          </p:cNvPr>
          <p:cNvSpPr>
            <a:spLocks noGrp="1"/>
          </p:cNvSpPr>
          <p:nvPr>
            <p:ph type="sldNum" sz="quarter" idx="12"/>
          </p:nvPr>
        </p:nvSpPr>
        <p:spPr/>
        <p:txBody>
          <a:bodyPr/>
          <a:lstStyle/>
          <a:p>
            <a:fld id="{234F89DE-8965-C840-8C37-474E1D07965E}" type="slidenum">
              <a:rPr lang="en-US" smtClean="0"/>
              <a:t>‹#›</a:t>
            </a:fld>
            <a:endParaRPr lang="en-US"/>
          </a:p>
        </p:txBody>
      </p:sp>
      <p:sp>
        <p:nvSpPr>
          <p:cNvPr id="7" name="TextBox 6">
            <a:extLst>
              <a:ext uri="{FF2B5EF4-FFF2-40B4-BE49-F238E27FC236}">
                <a16:creationId xmlns:a16="http://schemas.microsoft.com/office/drawing/2014/main" id="{9A206155-5BD5-93CF-F035-3E038CEBE5BE}"/>
              </a:ext>
            </a:extLst>
          </p:cNvPr>
          <p:cNvSpPr txBox="1"/>
          <p:nvPr userDrawn="1"/>
        </p:nvSpPr>
        <p:spPr>
          <a:xfrm>
            <a:off x="1918010" y="591015"/>
            <a:ext cx="184731" cy="369332"/>
          </a:xfrm>
          <a:prstGeom prst="rect">
            <a:avLst/>
          </a:prstGeom>
          <a:noFill/>
        </p:spPr>
        <p:txBody>
          <a:bodyPr wrap="none" rtlCol="0">
            <a:spAutoFit/>
          </a:bodyPr>
          <a:lstStyle/>
          <a:p>
            <a:endParaRPr lang="en-US"/>
          </a:p>
        </p:txBody>
      </p:sp>
      <p:sp>
        <p:nvSpPr>
          <p:cNvPr id="14" name="Picture Placeholder 13">
            <a:extLst>
              <a:ext uri="{FF2B5EF4-FFF2-40B4-BE49-F238E27FC236}">
                <a16:creationId xmlns:a16="http://schemas.microsoft.com/office/drawing/2014/main" id="{F27652BB-2C9D-7F99-179A-9F6D3A65F4F4}"/>
              </a:ext>
            </a:extLst>
          </p:cNvPr>
          <p:cNvSpPr>
            <a:spLocks noGrp="1"/>
          </p:cNvSpPr>
          <p:nvPr>
            <p:ph type="pic" sz="quarter" idx="13"/>
          </p:nvPr>
        </p:nvSpPr>
        <p:spPr>
          <a:xfrm>
            <a:off x="5765180" y="1806575"/>
            <a:ext cx="5588620" cy="3524250"/>
          </a:xfrm>
        </p:spPr>
        <p:txBody>
          <a:bodyPr/>
          <a:lstStyle>
            <a:lvl1pPr marL="0" indent="0">
              <a:buNone/>
              <a:defRPr b="0" i="0">
                <a:latin typeface="Intro Light" panose="02000000000000000000" pitchFamily="2" charset="77"/>
              </a:defRPr>
            </a:lvl1pPr>
          </a:lstStyle>
          <a:p>
            <a:endParaRPr lang="en-US"/>
          </a:p>
        </p:txBody>
      </p:sp>
      <p:sp>
        <p:nvSpPr>
          <p:cNvPr id="3" name="Content Placeholder 2">
            <a:extLst>
              <a:ext uri="{FF2B5EF4-FFF2-40B4-BE49-F238E27FC236}">
                <a16:creationId xmlns:a16="http://schemas.microsoft.com/office/drawing/2014/main" id="{91ED2AEB-756D-5419-1912-054BD56E7FE8}"/>
              </a:ext>
            </a:extLst>
          </p:cNvPr>
          <p:cNvSpPr>
            <a:spLocks noGrp="1"/>
          </p:cNvSpPr>
          <p:nvPr>
            <p:ph idx="1" hasCustomPrompt="1"/>
          </p:nvPr>
        </p:nvSpPr>
        <p:spPr>
          <a:xfrm>
            <a:off x="838200" y="1825625"/>
            <a:ext cx="4770863" cy="4351338"/>
          </a:xfrm>
        </p:spPr>
        <p:txBody>
          <a:bodyPr/>
          <a:lstStyle>
            <a:lvl1pPr marL="457200" indent="-457200">
              <a:buClr>
                <a:srgbClr val="774F96"/>
              </a:buClr>
              <a:buFont typeface="Arial" panose="020B0604020202020204" pitchFamily="34" charset="0"/>
              <a:buChar char="•"/>
              <a:defRPr b="0" i="0">
                <a:latin typeface="Intro Light" panose="02000000000000000000" pitchFamily="2" charset="77"/>
              </a:defRPr>
            </a:lvl1pPr>
            <a:lvl2pPr marL="800100" indent="-342900">
              <a:buFont typeface="Arial" panose="020B0604020202020204" pitchFamily="34" charset="0"/>
              <a:buChar char="•"/>
              <a:defRPr b="0" i="0">
                <a:latin typeface="Intro Light" panose="02000000000000000000" pitchFamily="2" charset="77"/>
              </a:defRPr>
            </a:lvl2pPr>
            <a:lvl3pPr marL="1257300" indent="-342900">
              <a:buFont typeface="Arial" panose="020B0604020202020204" pitchFamily="34" charset="0"/>
              <a:buChar char="•"/>
              <a:defRPr b="0" i="0">
                <a:latin typeface="Intro Light" panose="02000000000000000000" pitchFamily="2" charset="77"/>
              </a:defRPr>
            </a:lvl3pPr>
            <a:lvl4pPr marL="1657350" indent="-285750">
              <a:buFont typeface="Arial" panose="020B0604020202020204" pitchFamily="34" charset="0"/>
              <a:buChar char="•"/>
              <a:defRPr b="0" i="0">
                <a:latin typeface="Intro Light" panose="02000000000000000000" pitchFamily="2" charset="77"/>
              </a:defRPr>
            </a:lvl4pPr>
            <a:lvl5pPr marL="2114550" indent="-285750">
              <a:buFont typeface="Arial" panose="020B0604020202020204" pitchFamily="34" charset="0"/>
              <a:buChar char="•"/>
              <a:defRPr b="0" i="0">
                <a:latin typeface="Intro Light" panose="02000000000000000000" pitchFamily="2" charset="77"/>
              </a:defRPr>
            </a:lvl5pPr>
          </a:lstStyle>
          <a:p>
            <a:pPr lvl="0"/>
            <a:r>
              <a:rPr lang="en-GB"/>
              <a:t>Bullet 1</a:t>
            </a:r>
          </a:p>
          <a:p>
            <a:pPr lvl="0"/>
            <a:r>
              <a:rPr lang="en-GB"/>
              <a:t>Bullet 2</a:t>
            </a:r>
          </a:p>
          <a:p>
            <a:pPr lvl="0"/>
            <a:r>
              <a:rPr lang="en-GB"/>
              <a:t>Bullet 3</a:t>
            </a:r>
          </a:p>
          <a:p>
            <a:pPr lvl="0"/>
            <a:endParaRPr lang="en-GB"/>
          </a:p>
        </p:txBody>
      </p:sp>
    </p:spTree>
    <p:extLst>
      <p:ext uri="{BB962C8B-B14F-4D97-AF65-F5344CB8AC3E}">
        <p14:creationId xmlns:p14="http://schemas.microsoft.com/office/powerpoint/2010/main" val="1649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1C932-0F58-9E40-FFAC-50BE778204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6AA96A9-DA1B-157F-9EC2-4E1ACA1121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5D7508-4B57-F270-0D40-869E27C6CF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5811E-9D9B-8E42-A098-3A1D391E2149}" type="datetimeFigureOut">
              <a:rPr lang="en-US" smtClean="0"/>
              <a:t>4/10/26</a:t>
            </a:fld>
            <a:endParaRPr lang="en-US"/>
          </a:p>
        </p:txBody>
      </p:sp>
      <p:sp>
        <p:nvSpPr>
          <p:cNvPr id="5" name="Footer Placeholder 4">
            <a:extLst>
              <a:ext uri="{FF2B5EF4-FFF2-40B4-BE49-F238E27FC236}">
                <a16:creationId xmlns:a16="http://schemas.microsoft.com/office/drawing/2014/main" id="{C588964F-3C71-8BE7-4C3A-8B1E3A621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9BE5E2-47F2-9638-D384-01917B466B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F89DE-8965-C840-8C37-474E1D07965E}" type="slidenum">
              <a:rPr lang="en-US" smtClean="0"/>
              <a:t>‹#›</a:t>
            </a:fld>
            <a:endParaRPr lang="en-US"/>
          </a:p>
        </p:txBody>
      </p:sp>
    </p:spTree>
    <p:extLst>
      <p:ext uri="{BB962C8B-B14F-4D97-AF65-F5344CB8AC3E}">
        <p14:creationId xmlns:p14="http://schemas.microsoft.com/office/powerpoint/2010/main" val="2570891876"/>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60" r:id="rId3"/>
    <p:sldLayoutId id="2147483661" r:id="rId4"/>
    <p:sldLayoutId id="2147483662" r:id="rId5"/>
    <p:sldLayoutId id="2147483663" r:id="rId6"/>
    <p:sldLayoutId id="2147483650" r:id="rId7"/>
    <p:sldLayoutId id="2147483669" r:id="rId8"/>
    <p:sldLayoutId id="2147483668" r:id="rId9"/>
    <p:sldLayoutId id="2147483670" r:id="rId10"/>
    <p:sldLayoutId id="2147483673" r:id="rId11"/>
    <p:sldLayoutId id="2147483671" r:id="rId12"/>
    <p:sldLayoutId id="2147483666" r:id="rId13"/>
    <p:sldLayoutId id="2147483664" r:id="rId14"/>
    <p:sldLayoutId id="214748367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8/10/relationships/comments" Target="../comments/modernComment_13C_C082CD3E.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6.pn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video" Target="https://www.youtube.com/embed/qLBXB2h6E9w?feature=oembed" TargetMode="Externa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0.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png"/><Relationship Id="rId3" Type="http://schemas.openxmlformats.org/officeDocument/2006/relationships/image" Target="../media/image16.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7.png"/><Relationship Id="rId5" Type="http://schemas.openxmlformats.org/officeDocument/2006/relationships/image" Target="../media/image41.jpe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weareverve.co.uk/news/weve-transformed-our-entire-approach-to-complianc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weareverve.co.uk/news/ive-reimagined-advice-for-the-next-genera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weareverve.co.uk/news/aabs-journey-to-positive-compliance"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592A75-54FB-A27D-53A1-D1C83654E792}"/>
              </a:ext>
            </a:extLst>
          </p:cNvPr>
          <p:cNvSpPr>
            <a:spLocks noGrp="1"/>
          </p:cNvSpPr>
          <p:nvPr>
            <p:ph type="ctrTitle"/>
          </p:nvPr>
        </p:nvSpPr>
        <p:spPr>
          <a:xfrm>
            <a:off x="1524000" y="2043289"/>
            <a:ext cx="9144000" cy="2387600"/>
          </a:xfrm>
        </p:spPr>
        <p:txBody>
          <a:bodyPr/>
          <a:lstStyle/>
          <a:p>
            <a:r>
              <a:rPr lang="en-US" b="0">
                <a:latin typeface="Raleway Light" pitchFamily="2" charset="77"/>
              </a:rPr>
              <a:t>Your challenge.</a:t>
            </a:r>
            <a:br>
              <a:rPr lang="en-US" b="0">
                <a:latin typeface="Raleway Light" pitchFamily="2" charset="77"/>
              </a:rPr>
            </a:br>
            <a:r>
              <a:rPr lang="en-US">
                <a:latin typeface="Raleway ExtraBold" pitchFamily="2" charset="77"/>
              </a:rPr>
              <a:t>Our approach.</a:t>
            </a:r>
          </a:p>
        </p:txBody>
      </p:sp>
      <p:sp>
        <p:nvSpPr>
          <p:cNvPr id="4" name="Subtitle 3">
            <a:extLst>
              <a:ext uri="{FF2B5EF4-FFF2-40B4-BE49-F238E27FC236}">
                <a16:creationId xmlns:a16="http://schemas.microsoft.com/office/drawing/2014/main" id="{E327A8E8-C0C1-FF5D-BC68-61046EA5C45F}"/>
              </a:ext>
            </a:extLst>
          </p:cNvPr>
          <p:cNvSpPr>
            <a:spLocks noGrp="1"/>
          </p:cNvSpPr>
          <p:nvPr>
            <p:ph type="subTitle" idx="1"/>
          </p:nvPr>
        </p:nvSpPr>
        <p:spPr>
          <a:xfrm>
            <a:off x="1524000" y="5202238"/>
            <a:ext cx="9144000" cy="1655762"/>
          </a:xfrm>
        </p:spPr>
        <p:txBody>
          <a:bodyPr/>
          <a:lstStyle/>
          <a:p>
            <a:r>
              <a:rPr lang="en-US" dirty="0">
                <a:latin typeface="Raleway Light" pitchFamily="2" charset="77"/>
              </a:rPr>
              <a:t>FIRM NAME</a:t>
            </a:r>
          </a:p>
        </p:txBody>
      </p:sp>
    </p:spTree>
    <p:extLst>
      <p:ext uri="{BB962C8B-B14F-4D97-AF65-F5344CB8AC3E}">
        <p14:creationId xmlns:p14="http://schemas.microsoft.com/office/powerpoint/2010/main" val="288120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6A6A08-A760-22CC-B908-4F68A87B2EF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8DFA438-A80F-3983-45D0-82A4E94EE845}"/>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dirty="0">
                <a:solidFill>
                  <a:srgbClr val="F45E54"/>
                </a:solidFill>
                <a:latin typeface="Raleway Light" pitchFamily="2" charset="77"/>
              </a:rPr>
              <a:t>The </a:t>
            </a:r>
            <a:r>
              <a:rPr lang="en-US" sz="3200" b="1" spc="-150" dirty="0">
                <a:solidFill>
                  <a:srgbClr val="F45E54"/>
                </a:solidFill>
                <a:latin typeface="Raleway ExtraBold" pitchFamily="2" charset="77"/>
              </a:rPr>
              <a:t>timeline.</a:t>
            </a:r>
          </a:p>
        </p:txBody>
      </p:sp>
      <p:sp>
        <p:nvSpPr>
          <p:cNvPr id="14" name="Rounded Rectangle 13">
            <a:extLst>
              <a:ext uri="{FF2B5EF4-FFF2-40B4-BE49-F238E27FC236}">
                <a16:creationId xmlns:a16="http://schemas.microsoft.com/office/drawing/2014/main" id="{D0722E40-0F97-2F76-1F96-1AA384D52A13}"/>
              </a:ext>
            </a:extLst>
          </p:cNvPr>
          <p:cNvSpPr/>
          <p:nvPr/>
        </p:nvSpPr>
        <p:spPr>
          <a:xfrm>
            <a:off x="9116838" y="237663"/>
            <a:ext cx="1301694" cy="332385"/>
          </a:xfrm>
          <a:prstGeom prst="roundRect">
            <a:avLst>
              <a:gd name="adj" fmla="val 50000"/>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proposal</a:t>
            </a:r>
          </a:p>
        </p:txBody>
      </p:sp>
      <p:sp>
        <p:nvSpPr>
          <p:cNvPr id="15" name="Rounded Rectangle 14">
            <a:extLst>
              <a:ext uri="{FF2B5EF4-FFF2-40B4-BE49-F238E27FC236}">
                <a16:creationId xmlns:a16="http://schemas.microsoft.com/office/drawing/2014/main" id="{3A3A6F8C-7C86-A639-A4A7-0CEDA2575EA6}"/>
              </a:ext>
            </a:extLst>
          </p:cNvPr>
          <p:cNvSpPr/>
          <p:nvPr/>
        </p:nvSpPr>
        <p:spPr>
          <a:xfrm>
            <a:off x="10568187" y="237663"/>
            <a:ext cx="1380381"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F45E54"/>
                </a:solidFill>
                <a:latin typeface="Raleway Light" pitchFamily="2" charset="77"/>
              </a:rPr>
              <a:t>Our </a:t>
            </a:r>
            <a:r>
              <a:rPr lang="en-US" sz="1400" b="1" spc="-70">
                <a:solidFill>
                  <a:srgbClr val="F45E54"/>
                </a:solidFill>
                <a:latin typeface="Raleway ExtraBold" pitchFamily="2" charset="77"/>
              </a:rPr>
              <a:t>approach</a:t>
            </a:r>
          </a:p>
        </p:txBody>
      </p:sp>
      <p:sp>
        <p:nvSpPr>
          <p:cNvPr id="16" name="Rounded Rectangle 15">
            <a:extLst>
              <a:ext uri="{FF2B5EF4-FFF2-40B4-BE49-F238E27FC236}">
                <a16:creationId xmlns:a16="http://schemas.microsoft.com/office/drawing/2014/main" id="{3C6ED441-3C2F-9214-7222-86458EE49E4E}"/>
              </a:ext>
            </a:extLst>
          </p:cNvPr>
          <p:cNvSpPr/>
          <p:nvPr/>
        </p:nvSpPr>
        <p:spPr>
          <a:xfrm>
            <a:off x="7449955" y="237664"/>
            <a:ext cx="1517228"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F45E54"/>
                </a:solidFill>
                <a:latin typeface="Raleway Light" pitchFamily="2" charset="77"/>
              </a:rPr>
              <a:t>Your</a:t>
            </a:r>
            <a:r>
              <a:rPr lang="en-US" sz="1400" b="1" spc="-70">
                <a:solidFill>
                  <a:srgbClr val="F45E54"/>
                </a:solidFill>
                <a:latin typeface="Intro Bold" panose="02000000000000000000" pitchFamily="2" charset="77"/>
              </a:rPr>
              <a:t> </a:t>
            </a:r>
            <a:r>
              <a:rPr lang="en-US" sz="1400" b="1" spc="-70">
                <a:solidFill>
                  <a:srgbClr val="F45E54"/>
                </a:solidFill>
                <a:latin typeface="Raleway ExtraBold" pitchFamily="2" charset="77"/>
              </a:rPr>
              <a:t>challenge</a:t>
            </a:r>
          </a:p>
        </p:txBody>
      </p:sp>
      <p:cxnSp>
        <p:nvCxnSpPr>
          <p:cNvPr id="6" name="Straight Connector 5">
            <a:extLst>
              <a:ext uri="{FF2B5EF4-FFF2-40B4-BE49-F238E27FC236}">
                <a16:creationId xmlns:a16="http://schemas.microsoft.com/office/drawing/2014/main" id="{5B2E1EA0-9C86-8C24-B156-4B566FFA3397}"/>
              </a:ext>
            </a:extLst>
          </p:cNvPr>
          <p:cNvCxnSpPr>
            <a:cxnSpLocks/>
            <a:stCxn id="7" idx="1"/>
            <a:endCxn id="13" idx="3"/>
          </p:cNvCxnSpPr>
          <p:nvPr/>
        </p:nvCxnSpPr>
        <p:spPr>
          <a:xfrm>
            <a:off x="1622684" y="3663778"/>
            <a:ext cx="867566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45A1D0F1-47C2-8EA8-81D4-A5F9074B3CA2}"/>
              </a:ext>
            </a:extLst>
          </p:cNvPr>
          <p:cNvSpPr/>
          <p:nvPr/>
        </p:nvSpPr>
        <p:spPr>
          <a:xfrm>
            <a:off x="1622684" y="3565645"/>
            <a:ext cx="196266" cy="196266"/>
          </a:xfrm>
          <a:prstGeom prst="roundRect">
            <a:avLst/>
          </a:prstGeom>
          <a:solidFill>
            <a:srgbClr val="F45E54"/>
          </a:solidFill>
          <a:ln>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F282D46-48D3-D4E7-FB0D-CA1015BCDE51}"/>
              </a:ext>
            </a:extLst>
          </p:cNvPr>
          <p:cNvSpPr txBox="1"/>
          <p:nvPr/>
        </p:nvSpPr>
        <p:spPr>
          <a:xfrm>
            <a:off x="854325" y="3886170"/>
            <a:ext cx="1732985" cy="861774"/>
          </a:xfrm>
          <a:prstGeom prst="rect">
            <a:avLst/>
          </a:prstGeom>
          <a:noFill/>
        </p:spPr>
        <p:txBody>
          <a:bodyPr wrap="square" rtlCol="0">
            <a:spAutoFit/>
          </a:bodyPr>
          <a:lstStyle/>
          <a:p>
            <a:pPr algn="ctr"/>
            <a:r>
              <a:rPr lang="en-US" sz="1400" b="1" dirty="0">
                <a:solidFill>
                  <a:srgbClr val="F45E54"/>
                </a:solidFill>
                <a:latin typeface="Poppins" pitchFamily="2" charset="77"/>
                <a:cs typeface="Poppins" pitchFamily="2" charset="77"/>
              </a:rPr>
              <a:t>Month 2025</a:t>
            </a:r>
          </a:p>
          <a:p>
            <a:pPr algn="ctr">
              <a:buClr>
                <a:srgbClr val="F45E54"/>
              </a:buClr>
            </a:pPr>
            <a:r>
              <a:rPr lang="en-US" sz="1200" dirty="0">
                <a:latin typeface="Poppins Light" pitchFamily="2" charset="77"/>
                <a:cs typeface="Poppins Light" pitchFamily="2" charset="77"/>
              </a:rPr>
              <a:t>Agree terms, define scope of work and contract agreement</a:t>
            </a:r>
          </a:p>
        </p:txBody>
      </p:sp>
      <p:sp>
        <p:nvSpPr>
          <p:cNvPr id="11" name="Rounded Rectangle 10">
            <a:extLst>
              <a:ext uri="{FF2B5EF4-FFF2-40B4-BE49-F238E27FC236}">
                <a16:creationId xmlns:a16="http://schemas.microsoft.com/office/drawing/2014/main" id="{EC6CE9BB-EB41-9D7E-2F4E-23CC958B073C}"/>
              </a:ext>
            </a:extLst>
          </p:cNvPr>
          <p:cNvSpPr/>
          <p:nvPr/>
        </p:nvSpPr>
        <p:spPr>
          <a:xfrm>
            <a:off x="5997867" y="3547802"/>
            <a:ext cx="196266" cy="196266"/>
          </a:xfrm>
          <a:prstGeom prst="roundRect">
            <a:avLst/>
          </a:prstGeom>
          <a:solidFill>
            <a:srgbClr val="36558E"/>
          </a:solidFill>
          <a:ln>
            <a:solidFill>
              <a:srgbClr val="3655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DDCF350E-2239-4966-7293-691A77620F4F}"/>
              </a:ext>
            </a:extLst>
          </p:cNvPr>
          <p:cNvSpPr/>
          <p:nvPr/>
        </p:nvSpPr>
        <p:spPr>
          <a:xfrm>
            <a:off x="3810275" y="3571102"/>
            <a:ext cx="196266" cy="196266"/>
          </a:xfrm>
          <a:prstGeom prst="roundRect">
            <a:avLst/>
          </a:prstGeom>
          <a:solidFill>
            <a:srgbClr val="52B99E"/>
          </a:solidFill>
          <a:ln>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151B9A12-6518-D9E5-15F1-2756911BCD7E}"/>
              </a:ext>
            </a:extLst>
          </p:cNvPr>
          <p:cNvSpPr/>
          <p:nvPr/>
        </p:nvSpPr>
        <p:spPr>
          <a:xfrm>
            <a:off x="10102086" y="3565645"/>
            <a:ext cx="196266" cy="196266"/>
          </a:xfrm>
          <a:prstGeom prst="roundRect">
            <a:avLst/>
          </a:prstGeom>
          <a:solidFill>
            <a:srgbClr val="009BDF"/>
          </a:solidFill>
          <a:ln>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77821643-2764-3985-C740-BE1D772B7500}"/>
              </a:ext>
            </a:extLst>
          </p:cNvPr>
          <p:cNvSpPr/>
          <p:nvPr/>
        </p:nvSpPr>
        <p:spPr>
          <a:xfrm>
            <a:off x="8185458" y="3565645"/>
            <a:ext cx="196266" cy="196266"/>
          </a:xfrm>
          <a:prstGeom prst="roundRect">
            <a:avLst/>
          </a:prstGeom>
          <a:solidFill>
            <a:srgbClr val="774F96"/>
          </a:solidFill>
          <a:ln>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ECD49AF-5510-B694-17E1-61E7FF213038}"/>
              </a:ext>
            </a:extLst>
          </p:cNvPr>
          <p:cNvSpPr txBox="1"/>
          <p:nvPr/>
        </p:nvSpPr>
        <p:spPr>
          <a:xfrm>
            <a:off x="5229506" y="3886170"/>
            <a:ext cx="1738800" cy="677108"/>
          </a:xfrm>
          <a:prstGeom prst="rect">
            <a:avLst/>
          </a:prstGeom>
          <a:noFill/>
        </p:spPr>
        <p:txBody>
          <a:bodyPr wrap="square" rtlCol="0">
            <a:spAutoFit/>
          </a:bodyPr>
          <a:lstStyle/>
          <a:p>
            <a:pPr algn="ctr">
              <a:buClr>
                <a:srgbClr val="1A428A"/>
              </a:buClr>
            </a:pPr>
            <a:r>
              <a:rPr lang="en-US" sz="1400" b="1" dirty="0">
                <a:solidFill>
                  <a:srgbClr val="36558E"/>
                </a:solidFill>
                <a:latin typeface="Poppins" pitchFamily="2" charset="77"/>
                <a:cs typeface="Poppins" pitchFamily="2" charset="77"/>
              </a:rPr>
              <a:t>Month 2025</a:t>
            </a:r>
          </a:p>
          <a:p>
            <a:pPr algn="ctr">
              <a:buClr>
                <a:srgbClr val="1A428A"/>
              </a:buClr>
            </a:pPr>
            <a:r>
              <a:rPr lang="en-US" sz="1200" dirty="0">
                <a:latin typeface="Poppins Light" pitchFamily="2" charset="77"/>
                <a:cs typeface="Poppins Light" pitchFamily="2" charset="77"/>
              </a:rPr>
              <a:t>Delivery of phase 2 - assemble</a:t>
            </a:r>
          </a:p>
        </p:txBody>
      </p:sp>
      <p:sp>
        <p:nvSpPr>
          <p:cNvPr id="19" name="TextBox 18">
            <a:extLst>
              <a:ext uri="{FF2B5EF4-FFF2-40B4-BE49-F238E27FC236}">
                <a16:creationId xmlns:a16="http://schemas.microsoft.com/office/drawing/2014/main" id="{A0D9F3E8-380B-2A2E-1198-E56EA301CE29}"/>
              </a:ext>
            </a:extLst>
          </p:cNvPr>
          <p:cNvSpPr txBox="1"/>
          <p:nvPr/>
        </p:nvSpPr>
        <p:spPr>
          <a:xfrm>
            <a:off x="9330819" y="3886170"/>
            <a:ext cx="1738800" cy="492443"/>
          </a:xfrm>
          <a:prstGeom prst="rect">
            <a:avLst/>
          </a:prstGeom>
          <a:noFill/>
        </p:spPr>
        <p:txBody>
          <a:bodyPr wrap="square" rtlCol="0">
            <a:spAutoFit/>
          </a:bodyPr>
          <a:lstStyle/>
          <a:p>
            <a:pPr algn="ctr">
              <a:buClr>
                <a:srgbClr val="1A428A"/>
              </a:buClr>
            </a:pPr>
            <a:r>
              <a:rPr lang="en-US" sz="1400" b="1" dirty="0">
                <a:solidFill>
                  <a:srgbClr val="009BDF"/>
                </a:solidFill>
                <a:latin typeface="Poppins" pitchFamily="2" charset="77"/>
                <a:cs typeface="Poppins" pitchFamily="2" charset="77"/>
              </a:rPr>
              <a:t>Month 2025</a:t>
            </a:r>
          </a:p>
          <a:p>
            <a:pPr algn="ctr">
              <a:buClr>
                <a:srgbClr val="009BDF"/>
              </a:buClr>
            </a:pPr>
            <a:r>
              <a:rPr lang="en-US" sz="1200" dirty="0">
                <a:latin typeface="Poppins Light" pitchFamily="2" charset="77"/>
                <a:cs typeface="Poppins Light" pitchFamily="2" charset="77"/>
              </a:rPr>
              <a:t>Firm engagement*</a:t>
            </a:r>
          </a:p>
        </p:txBody>
      </p:sp>
      <p:sp>
        <p:nvSpPr>
          <p:cNvPr id="20" name="TextBox 19">
            <a:extLst>
              <a:ext uri="{FF2B5EF4-FFF2-40B4-BE49-F238E27FC236}">
                <a16:creationId xmlns:a16="http://schemas.microsoft.com/office/drawing/2014/main" id="{F19456C7-8519-A4E5-F384-046C47B9EA9C}"/>
              </a:ext>
            </a:extLst>
          </p:cNvPr>
          <p:cNvSpPr txBox="1"/>
          <p:nvPr/>
        </p:nvSpPr>
        <p:spPr>
          <a:xfrm>
            <a:off x="3039008" y="2742163"/>
            <a:ext cx="1738800" cy="677108"/>
          </a:xfrm>
          <a:prstGeom prst="rect">
            <a:avLst/>
          </a:prstGeom>
          <a:noFill/>
        </p:spPr>
        <p:txBody>
          <a:bodyPr wrap="square" rtlCol="0">
            <a:spAutoFit/>
          </a:bodyPr>
          <a:lstStyle/>
          <a:p>
            <a:pPr algn="ctr">
              <a:buClr>
                <a:srgbClr val="1A428A"/>
              </a:buClr>
            </a:pPr>
            <a:r>
              <a:rPr lang="en-US" sz="1400" b="1" dirty="0">
                <a:solidFill>
                  <a:srgbClr val="52B99E"/>
                </a:solidFill>
                <a:latin typeface="Poppins" pitchFamily="2" charset="77"/>
                <a:cs typeface="Poppins" pitchFamily="2" charset="77"/>
              </a:rPr>
              <a:t>Month 2025</a:t>
            </a:r>
          </a:p>
          <a:p>
            <a:pPr algn="ctr">
              <a:buClr>
                <a:srgbClr val="1A428A"/>
              </a:buClr>
            </a:pPr>
            <a:r>
              <a:rPr lang="en-US" sz="1200" dirty="0">
                <a:latin typeface="Poppins Light" pitchFamily="2" charset="77"/>
                <a:cs typeface="Poppins Light" pitchFamily="2" charset="77"/>
              </a:rPr>
              <a:t>Delivery of phase 1 - scope</a:t>
            </a:r>
          </a:p>
        </p:txBody>
      </p:sp>
      <p:sp>
        <p:nvSpPr>
          <p:cNvPr id="21" name="TextBox 20">
            <a:extLst>
              <a:ext uri="{FF2B5EF4-FFF2-40B4-BE49-F238E27FC236}">
                <a16:creationId xmlns:a16="http://schemas.microsoft.com/office/drawing/2014/main" id="{557B476B-3C27-9617-C361-BF1C0A59D58D}"/>
              </a:ext>
            </a:extLst>
          </p:cNvPr>
          <p:cNvSpPr txBox="1"/>
          <p:nvPr/>
        </p:nvSpPr>
        <p:spPr>
          <a:xfrm>
            <a:off x="7414194" y="2751892"/>
            <a:ext cx="1738800" cy="677108"/>
          </a:xfrm>
          <a:prstGeom prst="rect">
            <a:avLst/>
          </a:prstGeom>
          <a:noFill/>
        </p:spPr>
        <p:txBody>
          <a:bodyPr wrap="square" rtlCol="0">
            <a:spAutoFit/>
          </a:bodyPr>
          <a:lstStyle/>
          <a:p>
            <a:pPr algn="ctr">
              <a:buClr>
                <a:srgbClr val="1A428A"/>
              </a:buClr>
            </a:pPr>
            <a:r>
              <a:rPr lang="en-US" sz="1400" b="1" dirty="0">
                <a:solidFill>
                  <a:srgbClr val="755594"/>
                </a:solidFill>
                <a:latin typeface="Poppins" pitchFamily="2" charset="77"/>
                <a:cs typeface="Poppins" pitchFamily="2" charset="77"/>
              </a:rPr>
              <a:t>Month 2025</a:t>
            </a:r>
          </a:p>
          <a:p>
            <a:pPr algn="ctr">
              <a:buClr>
                <a:srgbClr val="1A428A"/>
              </a:buClr>
            </a:pPr>
            <a:r>
              <a:rPr lang="en-US" sz="1200" dirty="0">
                <a:latin typeface="Poppins Light" pitchFamily="2" charset="77"/>
                <a:cs typeface="Poppins Light" pitchFamily="2" charset="77"/>
              </a:rPr>
              <a:t>Delivery of phase 3 - implement</a:t>
            </a:r>
          </a:p>
        </p:txBody>
      </p:sp>
    </p:spTree>
    <p:extLst>
      <p:ext uri="{BB962C8B-B14F-4D97-AF65-F5344CB8AC3E}">
        <p14:creationId xmlns:p14="http://schemas.microsoft.com/office/powerpoint/2010/main" val="2187858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CF575F3-FAB2-2067-9D87-5D9CDDA6C3A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856B002-68BD-204F-A3AB-6D3DB94135E4}"/>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dirty="0">
                <a:solidFill>
                  <a:srgbClr val="F45E54"/>
                </a:solidFill>
                <a:latin typeface="Raleway Light" pitchFamily="2" charset="77"/>
              </a:rPr>
              <a:t>The </a:t>
            </a:r>
            <a:r>
              <a:rPr lang="en-US" sz="3200" b="1" spc="-150" dirty="0">
                <a:solidFill>
                  <a:srgbClr val="F45E54"/>
                </a:solidFill>
                <a:latin typeface="Raleway ExtraBold" pitchFamily="2" charset="77"/>
              </a:rPr>
              <a:t>costs.</a:t>
            </a:r>
          </a:p>
        </p:txBody>
      </p:sp>
      <p:sp>
        <p:nvSpPr>
          <p:cNvPr id="14" name="Rounded Rectangle 13">
            <a:extLst>
              <a:ext uri="{FF2B5EF4-FFF2-40B4-BE49-F238E27FC236}">
                <a16:creationId xmlns:a16="http://schemas.microsoft.com/office/drawing/2014/main" id="{FDAEFA0E-0667-3C13-BAC4-9BB10F46D103}"/>
              </a:ext>
            </a:extLst>
          </p:cNvPr>
          <p:cNvSpPr/>
          <p:nvPr/>
        </p:nvSpPr>
        <p:spPr>
          <a:xfrm>
            <a:off x="9116838" y="237663"/>
            <a:ext cx="1301694" cy="332385"/>
          </a:xfrm>
          <a:prstGeom prst="roundRect">
            <a:avLst>
              <a:gd name="adj" fmla="val 50000"/>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proposal</a:t>
            </a:r>
          </a:p>
        </p:txBody>
      </p:sp>
      <p:sp>
        <p:nvSpPr>
          <p:cNvPr id="15" name="Rounded Rectangle 14">
            <a:extLst>
              <a:ext uri="{FF2B5EF4-FFF2-40B4-BE49-F238E27FC236}">
                <a16:creationId xmlns:a16="http://schemas.microsoft.com/office/drawing/2014/main" id="{DDFE5F56-F3BA-0497-8350-15BA7DAA2CE1}"/>
              </a:ext>
            </a:extLst>
          </p:cNvPr>
          <p:cNvSpPr/>
          <p:nvPr/>
        </p:nvSpPr>
        <p:spPr>
          <a:xfrm>
            <a:off x="10568187" y="237663"/>
            <a:ext cx="1380381"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F45E54"/>
                </a:solidFill>
                <a:latin typeface="Raleway Light" pitchFamily="2" charset="77"/>
              </a:rPr>
              <a:t>Our </a:t>
            </a:r>
            <a:r>
              <a:rPr lang="en-US" sz="1400" b="1" spc="-70">
                <a:solidFill>
                  <a:srgbClr val="F45E54"/>
                </a:solidFill>
                <a:latin typeface="Raleway ExtraBold" pitchFamily="2" charset="77"/>
              </a:rPr>
              <a:t>approach</a:t>
            </a:r>
          </a:p>
        </p:txBody>
      </p:sp>
      <p:sp>
        <p:nvSpPr>
          <p:cNvPr id="16" name="Rounded Rectangle 15">
            <a:extLst>
              <a:ext uri="{FF2B5EF4-FFF2-40B4-BE49-F238E27FC236}">
                <a16:creationId xmlns:a16="http://schemas.microsoft.com/office/drawing/2014/main" id="{676F8CA5-2A26-9ECA-B2F8-CCFBEE4FFABD}"/>
              </a:ext>
            </a:extLst>
          </p:cNvPr>
          <p:cNvSpPr/>
          <p:nvPr/>
        </p:nvSpPr>
        <p:spPr>
          <a:xfrm>
            <a:off x="7449955" y="237664"/>
            <a:ext cx="1517228"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F45E54"/>
                </a:solidFill>
                <a:latin typeface="Raleway Light" pitchFamily="2" charset="77"/>
              </a:rPr>
              <a:t>Your</a:t>
            </a:r>
            <a:r>
              <a:rPr lang="en-US" sz="1400" b="1" spc="-70">
                <a:solidFill>
                  <a:srgbClr val="F45E54"/>
                </a:solidFill>
                <a:latin typeface="Intro Bold" panose="02000000000000000000" pitchFamily="2" charset="77"/>
              </a:rPr>
              <a:t> </a:t>
            </a:r>
            <a:r>
              <a:rPr lang="en-US" sz="1400" b="1" spc="-70">
                <a:solidFill>
                  <a:srgbClr val="F45E54"/>
                </a:solidFill>
                <a:latin typeface="Raleway ExtraBold" pitchFamily="2" charset="77"/>
              </a:rPr>
              <a:t>challenge</a:t>
            </a:r>
          </a:p>
        </p:txBody>
      </p:sp>
      <p:sp>
        <p:nvSpPr>
          <p:cNvPr id="2" name="Rounded Rectangle 1">
            <a:extLst>
              <a:ext uri="{FF2B5EF4-FFF2-40B4-BE49-F238E27FC236}">
                <a16:creationId xmlns:a16="http://schemas.microsoft.com/office/drawing/2014/main" id="{ACB3B137-F76D-C9AC-8933-1D642EE512E8}"/>
              </a:ext>
            </a:extLst>
          </p:cNvPr>
          <p:cNvSpPr/>
          <p:nvPr/>
        </p:nvSpPr>
        <p:spPr>
          <a:xfrm>
            <a:off x="2838310" y="2443441"/>
            <a:ext cx="2325362" cy="465685"/>
          </a:xfrm>
          <a:prstGeom prst="roundRect">
            <a:avLst>
              <a:gd name="adj" fmla="val 15005"/>
            </a:avLst>
          </a:prstGeom>
          <a:solidFill>
            <a:schemeClr val="bg1"/>
          </a:solidFill>
          <a:ln w="12700">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Poppins Light" pitchFamily="2" charset="77"/>
                <a:cs typeface="Poppins Light" pitchFamily="2" charset="77"/>
              </a:rPr>
              <a:t>X days</a:t>
            </a:r>
          </a:p>
        </p:txBody>
      </p:sp>
      <p:sp>
        <p:nvSpPr>
          <p:cNvPr id="3" name="Rounded Rectangle 2">
            <a:extLst>
              <a:ext uri="{FF2B5EF4-FFF2-40B4-BE49-F238E27FC236}">
                <a16:creationId xmlns:a16="http://schemas.microsoft.com/office/drawing/2014/main" id="{4DC239EB-939B-0706-C32E-AE67EE8828ED}"/>
              </a:ext>
            </a:extLst>
          </p:cNvPr>
          <p:cNvSpPr/>
          <p:nvPr/>
        </p:nvSpPr>
        <p:spPr>
          <a:xfrm>
            <a:off x="939114" y="2443441"/>
            <a:ext cx="1649442" cy="465685"/>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70">
                <a:solidFill>
                  <a:schemeClr val="bg1"/>
                </a:solidFill>
                <a:latin typeface="Poppins" pitchFamily="2" charset="77"/>
                <a:cs typeface="Poppins" pitchFamily="2" charset="77"/>
              </a:rPr>
              <a:t>Scoping out</a:t>
            </a:r>
          </a:p>
        </p:txBody>
      </p:sp>
      <p:sp>
        <p:nvSpPr>
          <p:cNvPr id="4" name="Rounded Rectangle 3">
            <a:extLst>
              <a:ext uri="{FF2B5EF4-FFF2-40B4-BE49-F238E27FC236}">
                <a16:creationId xmlns:a16="http://schemas.microsoft.com/office/drawing/2014/main" id="{369CC8E0-F663-E856-FFE3-2887DEDA3257}"/>
              </a:ext>
            </a:extLst>
          </p:cNvPr>
          <p:cNvSpPr/>
          <p:nvPr/>
        </p:nvSpPr>
        <p:spPr>
          <a:xfrm>
            <a:off x="939114" y="3116340"/>
            <a:ext cx="1649442" cy="465685"/>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70">
                <a:solidFill>
                  <a:schemeClr val="bg1"/>
                </a:solidFill>
                <a:latin typeface="Poppins" pitchFamily="2" charset="77"/>
                <a:cs typeface="Poppins" pitchFamily="2" charset="77"/>
              </a:rPr>
              <a:t>Phase 1</a:t>
            </a:r>
          </a:p>
        </p:txBody>
      </p:sp>
      <p:sp>
        <p:nvSpPr>
          <p:cNvPr id="5" name="Rounded Rectangle 4">
            <a:extLst>
              <a:ext uri="{FF2B5EF4-FFF2-40B4-BE49-F238E27FC236}">
                <a16:creationId xmlns:a16="http://schemas.microsoft.com/office/drawing/2014/main" id="{07D355F9-03BC-3BDD-DB02-9A64EBFCA01A}"/>
              </a:ext>
            </a:extLst>
          </p:cNvPr>
          <p:cNvSpPr/>
          <p:nvPr/>
        </p:nvSpPr>
        <p:spPr>
          <a:xfrm>
            <a:off x="939114" y="3778680"/>
            <a:ext cx="1649442" cy="465685"/>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70">
                <a:solidFill>
                  <a:schemeClr val="bg1"/>
                </a:solidFill>
                <a:latin typeface="Poppins" pitchFamily="2" charset="77"/>
                <a:cs typeface="Poppins" pitchFamily="2" charset="77"/>
              </a:rPr>
              <a:t>Phase 2</a:t>
            </a:r>
          </a:p>
        </p:txBody>
      </p:sp>
      <p:sp>
        <p:nvSpPr>
          <p:cNvPr id="10" name="Rounded Rectangle 9">
            <a:extLst>
              <a:ext uri="{FF2B5EF4-FFF2-40B4-BE49-F238E27FC236}">
                <a16:creationId xmlns:a16="http://schemas.microsoft.com/office/drawing/2014/main" id="{4BDFE37D-01A6-1987-068A-A2081C2FFAF8}"/>
              </a:ext>
            </a:extLst>
          </p:cNvPr>
          <p:cNvSpPr/>
          <p:nvPr/>
        </p:nvSpPr>
        <p:spPr>
          <a:xfrm>
            <a:off x="939114" y="4441020"/>
            <a:ext cx="1649442" cy="465685"/>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70">
                <a:solidFill>
                  <a:schemeClr val="bg1"/>
                </a:solidFill>
                <a:latin typeface="Poppins" pitchFamily="2" charset="77"/>
                <a:cs typeface="Poppins" pitchFamily="2" charset="77"/>
              </a:rPr>
              <a:t>Phase 3</a:t>
            </a:r>
          </a:p>
        </p:txBody>
      </p:sp>
      <p:sp>
        <p:nvSpPr>
          <p:cNvPr id="22" name="Rounded Rectangle 21">
            <a:extLst>
              <a:ext uri="{FF2B5EF4-FFF2-40B4-BE49-F238E27FC236}">
                <a16:creationId xmlns:a16="http://schemas.microsoft.com/office/drawing/2014/main" id="{E62A6A88-F135-028D-CFF8-063299991C37}"/>
              </a:ext>
            </a:extLst>
          </p:cNvPr>
          <p:cNvSpPr/>
          <p:nvPr/>
        </p:nvSpPr>
        <p:spPr>
          <a:xfrm>
            <a:off x="2838309" y="1799337"/>
            <a:ext cx="2325361" cy="465685"/>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70">
                <a:solidFill>
                  <a:schemeClr val="bg1"/>
                </a:solidFill>
                <a:latin typeface="Poppins" pitchFamily="2" charset="77"/>
                <a:cs typeface="Poppins" pitchFamily="2" charset="77"/>
              </a:rPr>
              <a:t>Duration</a:t>
            </a:r>
          </a:p>
        </p:txBody>
      </p:sp>
      <p:sp>
        <p:nvSpPr>
          <p:cNvPr id="23" name="Rounded Rectangle 22">
            <a:extLst>
              <a:ext uri="{FF2B5EF4-FFF2-40B4-BE49-F238E27FC236}">
                <a16:creationId xmlns:a16="http://schemas.microsoft.com/office/drawing/2014/main" id="{AF4668A6-825A-9D9B-6B1E-3B32B79C84A7}"/>
              </a:ext>
            </a:extLst>
          </p:cNvPr>
          <p:cNvSpPr/>
          <p:nvPr/>
        </p:nvSpPr>
        <p:spPr>
          <a:xfrm>
            <a:off x="5413427" y="1799336"/>
            <a:ext cx="2325361" cy="465685"/>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70">
                <a:solidFill>
                  <a:schemeClr val="bg1"/>
                </a:solidFill>
                <a:latin typeface="Poppins" pitchFamily="2" charset="77"/>
                <a:cs typeface="Poppins" pitchFamily="2" charset="77"/>
              </a:rPr>
              <a:t>Cost</a:t>
            </a:r>
          </a:p>
        </p:txBody>
      </p:sp>
      <p:sp>
        <p:nvSpPr>
          <p:cNvPr id="24" name="Rounded Rectangle 23">
            <a:extLst>
              <a:ext uri="{FF2B5EF4-FFF2-40B4-BE49-F238E27FC236}">
                <a16:creationId xmlns:a16="http://schemas.microsoft.com/office/drawing/2014/main" id="{35377D8E-6A8C-748F-6475-D222EFA010FF}"/>
              </a:ext>
            </a:extLst>
          </p:cNvPr>
          <p:cNvSpPr/>
          <p:nvPr/>
        </p:nvSpPr>
        <p:spPr>
          <a:xfrm>
            <a:off x="5413426" y="2439609"/>
            <a:ext cx="2325362" cy="465685"/>
          </a:xfrm>
          <a:prstGeom prst="roundRect">
            <a:avLst>
              <a:gd name="adj" fmla="val 15005"/>
            </a:avLst>
          </a:prstGeom>
          <a:solidFill>
            <a:schemeClr val="bg1"/>
          </a:solidFill>
          <a:ln w="12700">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Poppins Light" pitchFamily="2" charset="77"/>
                <a:cs typeface="Poppins Light" pitchFamily="2" charset="77"/>
              </a:rPr>
              <a:t>£XXX</a:t>
            </a:r>
          </a:p>
        </p:txBody>
      </p:sp>
      <p:sp>
        <p:nvSpPr>
          <p:cNvPr id="25" name="Rounded Rectangle 24">
            <a:extLst>
              <a:ext uri="{FF2B5EF4-FFF2-40B4-BE49-F238E27FC236}">
                <a16:creationId xmlns:a16="http://schemas.microsoft.com/office/drawing/2014/main" id="{4AC0F233-7E64-99E8-1267-119CBC6ECE03}"/>
              </a:ext>
            </a:extLst>
          </p:cNvPr>
          <p:cNvSpPr/>
          <p:nvPr/>
        </p:nvSpPr>
        <p:spPr>
          <a:xfrm>
            <a:off x="2838309" y="3115988"/>
            <a:ext cx="2325362" cy="465685"/>
          </a:xfrm>
          <a:prstGeom prst="roundRect">
            <a:avLst>
              <a:gd name="adj" fmla="val 15005"/>
            </a:avLst>
          </a:prstGeom>
          <a:solidFill>
            <a:schemeClr val="bg1"/>
          </a:solidFill>
          <a:ln w="12700">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Poppins Light" pitchFamily="2" charset="77"/>
                <a:cs typeface="Poppins Light" pitchFamily="2" charset="77"/>
              </a:rPr>
              <a:t>X days</a:t>
            </a:r>
          </a:p>
        </p:txBody>
      </p:sp>
      <p:sp>
        <p:nvSpPr>
          <p:cNvPr id="26" name="Rounded Rectangle 25">
            <a:extLst>
              <a:ext uri="{FF2B5EF4-FFF2-40B4-BE49-F238E27FC236}">
                <a16:creationId xmlns:a16="http://schemas.microsoft.com/office/drawing/2014/main" id="{E190627F-A9D2-F4E1-4F7A-01226503253E}"/>
              </a:ext>
            </a:extLst>
          </p:cNvPr>
          <p:cNvSpPr/>
          <p:nvPr/>
        </p:nvSpPr>
        <p:spPr>
          <a:xfrm>
            <a:off x="5413425" y="3112156"/>
            <a:ext cx="2325362" cy="465685"/>
          </a:xfrm>
          <a:prstGeom prst="roundRect">
            <a:avLst>
              <a:gd name="adj" fmla="val 15005"/>
            </a:avLst>
          </a:prstGeom>
          <a:solidFill>
            <a:schemeClr val="bg1"/>
          </a:solidFill>
          <a:ln w="12700">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Poppins Light" pitchFamily="2" charset="77"/>
                <a:cs typeface="Poppins Light" pitchFamily="2" charset="77"/>
              </a:rPr>
              <a:t>£XXX</a:t>
            </a:r>
          </a:p>
        </p:txBody>
      </p:sp>
      <p:sp>
        <p:nvSpPr>
          <p:cNvPr id="27" name="Rounded Rectangle 26">
            <a:extLst>
              <a:ext uri="{FF2B5EF4-FFF2-40B4-BE49-F238E27FC236}">
                <a16:creationId xmlns:a16="http://schemas.microsoft.com/office/drawing/2014/main" id="{D0CBA7CF-5B9C-CF7B-D382-89CBC05B3913}"/>
              </a:ext>
            </a:extLst>
          </p:cNvPr>
          <p:cNvSpPr/>
          <p:nvPr/>
        </p:nvSpPr>
        <p:spPr>
          <a:xfrm>
            <a:off x="2838309" y="3778680"/>
            <a:ext cx="2325362" cy="465685"/>
          </a:xfrm>
          <a:prstGeom prst="roundRect">
            <a:avLst>
              <a:gd name="adj" fmla="val 15005"/>
            </a:avLst>
          </a:prstGeom>
          <a:solidFill>
            <a:schemeClr val="bg1"/>
          </a:solidFill>
          <a:ln w="12700">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Poppins Light" pitchFamily="2" charset="77"/>
                <a:cs typeface="Poppins Light" pitchFamily="2" charset="77"/>
              </a:rPr>
              <a:t>X days</a:t>
            </a:r>
          </a:p>
        </p:txBody>
      </p:sp>
      <p:sp>
        <p:nvSpPr>
          <p:cNvPr id="28" name="Rounded Rectangle 27">
            <a:extLst>
              <a:ext uri="{FF2B5EF4-FFF2-40B4-BE49-F238E27FC236}">
                <a16:creationId xmlns:a16="http://schemas.microsoft.com/office/drawing/2014/main" id="{86AE0E83-6670-FA7A-27E6-74B7D0963D14}"/>
              </a:ext>
            </a:extLst>
          </p:cNvPr>
          <p:cNvSpPr/>
          <p:nvPr/>
        </p:nvSpPr>
        <p:spPr>
          <a:xfrm>
            <a:off x="5413425" y="3774848"/>
            <a:ext cx="2325362" cy="465685"/>
          </a:xfrm>
          <a:prstGeom prst="roundRect">
            <a:avLst>
              <a:gd name="adj" fmla="val 15005"/>
            </a:avLst>
          </a:prstGeom>
          <a:solidFill>
            <a:schemeClr val="bg1"/>
          </a:solidFill>
          <a:ln w="12700">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Poppins Light" pitchFamily="2" charset="77"/>
                <a:cs typeface="Poppins Light" pitchFamily="2" charset="77"/>
              </a:rPr>
              <a:t>£XXX</a:t>
            </a:r>
          </a:p>
        </p:txBody>
      </p:sp>
      <p:sp>
        <p:nvSpPr>
          <p:cNvPr id="29" name="Rounded Rectangle 28">
            <a:extLst>
              <a:ext uri="{FF2B5EF4-FFF2-40B4-BE49-F238E27FC236}">
                <a16:creationId xmlns:a16="http://schemas.microsoft.com/office/drawing/2014/main" id="{781DE32A-B4CB-40D5-8C18-4F5ED50D566F}"/>
              </a:ext>
            </a:extLst>
          </p:cNvPr>
          <p:cNvSpPr/>
          <p:nvPr/>
        </p:nvSpPr>
        <p:spPr>
          <a:xfrm>
            <a:off x="2838309" y="4444852"/>
            <a:ext cx="2325362" cy="465685"/>
          </a:xfrm>
          <a:prstGeom prst="roundRect">
            <a:avLst>
              <a:gd name="adj" fmla="val 15005"/>
            </a:avLst>
          </a:prstGeom>
          <a:solidFill>
            <a:schemeClr val="bg1"/>
          </a:solidFill>
          <a:ln w="12700">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Poppins Light" pitchFamily="2" charset="77"/>
                <a:cs typeface="Poppins Light" pitchFamily="2" charset="77"/>
              </a:rPr>
              <a:t>X days</a:t>
            </a:r>
          </a:p>
        </p:txBody>
      </p:sp>
      <p:sp>
        <p:nvSpPr>
          <p:cNvPr id="30" name="Rounded Rectangle 29">
            <a:extLst>
              <a:ext uri="{FF2B5EF4-FFF2-40B4-BE49-F238E27FC236}">
                <a16:creationId xmlns:a16="http://schemas.microsoft.com/office/drawing/2014/main" id="{098FAE68-AF15-CCE6-CFAD-5D627A1B935C}"/>
              </a:ext>
            </a:extLst>
          </p:cNvPr>
          <p:cNvSpPr/>
          <p:nvPr/>
        </p:nvSpPr>
        <p:spPr>
          <a:xfrm>
            <a:off x="5413425" y="4441020"/>
            <a:ext cx="2325362" cy="465685"/>
          </a:xfrm>
          <a:prstGeom prst="roundRect">
            <a:avLst>
              <a:gd name="adj" fmla="val 15005"/>
            </a:avLst>
          </a:prstGeom>
          <a:solidFill>
            <a:schemeClr val="bg1"/>
          </a:solidFill>
          <a:ln w="12700">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Poppins Light" pitchFamily="2" charset="77"/>
                <a:cs typeface="Poppins Light" pitchFamily="2" charset="77"/>
              </a:rPr>
              <a:t>£XXX</a:t>
            </a:r>
          </a:p>
        </p:txBody>
      </p:sp>
      <p:sp>
        <p:nvSpPr>
          <p:cNvPr id="31" name="Rounded Rectangle 30">
            <a:extLst>
              <a:ext uri="{FF2B5EF4-FFF2-40B4-BE49-F238E27FC236}">
                <a16:creationId xmlns:a16="http://schemas.microsoft.com/office/drawing/2014/main" id="{13851A01-1F37-81F3-F0F2-8D177E33FD69}"/>
              </a:ext>
            </a:extLst>
          </p:cNvPr>
          <p:cNvSpPr/>
          <p:nvPr/>
        </p:nvSpPr>
        <p:spPr>
          <a:xfrm>
            <a:off x="2838309" y="5111024"/>
            <a:ext cx="2325362" cy="465685"/>
          </a:xfrm>
          <a:prstGeom prst="roundRect">
            <a:avLst>
              <a:gd name="adj" fmla="val 15005"/>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spc="-70" dirty="0">
                <a:solidFill>
                  <a:srgbClr val="F45E54"/>
                </a:solidFill>
                <a:latin typeface="Poppins" pitchFamily="2" charset="77"/>
                <a:cs typeface="Poppins" pitchFamily="2" charset="77"/>
              </a:rPr>
              <a:t>X days</a:t>
            </a:r>
          </a:p>
        </p:txBody>
      </p:sp>
      <p:sp>
        <p:nvSpPr>
          <p:cNvPr id="32" name="Rounded Rectangle 31">
            <a:extLst>
              <a:ext uri="{FF2B5EF4-FFF2-40B4-BE49-F238E27FC236}">
                <a16:creationId xmlns:a16="http://schemas.microsoft.com/office/drawing/2014/main" id="{D4B08D14-BB9A-598E-646A-56B92004CC48}"/>
              </a:ext>
            </a:extLst>
          </p:cNvPr>
          <p:cNvSpPr/>
          <p:nvPr/>
        </p:nvSpPr>
        <p:spPr>
          <a:xfrm>
            <a:off x="5413425" y="5107192"/>
            <a:ext cx="2325362" cy="465685"/>
          </a:xfrm>
          <a:prstGeom prst="roundRect">
            <a:avLst>
              <a:gd name="adj" fmla="val 15005"/>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spc="-70" dirty="0">
                <a:solidFill>
                  <a:srgbClr val="F45E54"/>
                </a:solidFill>
                <a:latin typeface="Poppins" pitchFamily="2" charset="77"/>
                <a:cs typeface="Poppins" pitchFamily="2" charset="77"/>
              </a:rPr>
              <a:t>£XXX</a:t>
            </a:r>
          </a:p>
        </p:txBody>
      </p:sp>
      <p:sp>
        <p:nvSpPr>
          <p:cNvPr id="33" name="TextBox 32">
            <a:extLst>
              <a:ext uri="{FF2B5EF4-FFF2-40B4-BE49-F238E27FC236}">
                <a16:creationId xmlns:a16="http://schemas.microsoft.com/office/drawing/2014/main" id="{E7C51A59-D0D4-63C4-9BEF-D5F790B9CC86}"/>
              </a:ext>
            </a:extLst>
          </p:cNvPr>
          <p:cNvSpPr txBox="1"/>
          <p:nvPr/>
        </p:nvSpPr>
        <p:spPr>
          <a:xfrm>
            <a:off x="8417870" y="1821504"/>
            <a:ext cx="2879852" cy="2062103"/>
          </a:xfrm>
          <a:prstGeom prst="rect">
            <a:avLst/>
          </a:prstGeom>
          <a:noFill/>
        </p:spPr>
        <p:txBody>
          <a:bodyPr wrap="square" rtlCol="0">
            <a:spAutoFit/>
          </a:bodyPr>
          <a:lstStyle/>
          <a:p>
            <a:pPr marL="342900" lvl="0" indent="-342900">
              <a:buClr>
                <a:srgbClr val="F45E54"/>
              </a:buClr>
              <a:buFont typeface="Symbol" pitchFamily="2" charset="2"/>
              <a:buChar char=""/>
            </a:pPr>
            <a:r>
              <a:rPr lang="en-GB" sz="1600" dirty="0">
                <a:effectLst/>
                <a:latin typeface="Poppins Light" pitchFamily="2" charset="77"/>
                <a:ea typeface="Calibri" panose="020F0502020204030204" pitchFamily="34" charset="0"/>
                <a:cs typeface="Poppins Light" pitchFamily="2" charset="77"/>
              </a:rPr>
              <a:t>Phases 1 – 3 are indicative maximum time-frames and will be confirmed following scoping out. It is </a:t>
            </a:r>
          </a:p>
          <a:p>
            <a:pPr marL="342900" lvl="0" indent="-342900">
              <a:buClr>
                <a:srgbClr val="F45E54"/>
              </a:buClr>
              <a:buFont typeface="Symbol" pitchFamily="2" charset="2"/>
              <a:buChar char=""/>
            </a:pPr>
            <a:endParaRPr lang="en-GB" sz="1600" dirty="0">
              <a:latin typeface="Poppins Light" pitchFamily="2" charset="77"/>
              <a:cs typeface="Poppins Light" pitchFamily="2" charset="77"/>
            </a:endParaRPr>
          </a:p>
          <a:p>
            <a:pPr marL="342900" lvl="0" indent="-342900">
              <a:buClr>
                <a:srgbClr val="F45E54"/>
              </a:buClr>
              <a:buFont typeface="Symbol" pitchFamily="2" charset="2"/>
              <a:buChar char=""/>
            </a:pPr>
            <a:r>
              <a:rPr lang="en-GB" sz="1600" dirty="0">
                <a:latin typeface="Poppins Light" pitchFamily="2" charset="77"/>
                <a:cs typeface="Poppins Light" pitchFamily="2" charset="77"/>
              </a:rPr>
              <a:t>Costs are exclusive of VAT</a:t>
            </a:r>
            <a:endParaRPr lang="en-US" sz="1600" dirty="0">
              <a:latin typeface="Poppins Light" pitchFamily="2" charset="77"/>
              <a:cs typeface="Poppins Light" pitchFamily="2" charset="77"/>
            </a:endParaRPr>
          </a:p>
        </p:txBody>
      </p:sp>
    </p:spTree>
    <p:extLst>
      <p:ext uri="{BB962C8B-B14F-4D97-AF65-F5344CB8AC3E}">
        <p14:creationId xmlns:p14="http://schemas.microsoft.com/office/powerpoint/2010/main" val="2403007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0AA99F-04B2-734A-8716-0C583D9AE6B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3C7FA8D-F44E-0E2A-1CBA-33FB92EEF90B}"/>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dirty="0">
                <a:solidFill>
                  <a:srgbClr val="F45E54"/>
                </a:solidFill>
                <a:latin typeface="Raleway Light" pitchFamily="2" charset="77"/>
              </a:rPr>
              <a:t>The </a:t>
            </a:r>
            <a:r>
              <a:rPr lang="en-US" sz="3200" b="1" spc="-150" dirty="0">
                <a:solidFill>
                  <a:srgbClr val="F45E54"/>
                </a:solidFill>
                <a:latin typeface="Raleway ExtraBold" pitchFamily="2" charset="77"/>
              </a:rPr>
              <a:t>costs.</a:t>
            </a:r>
          </a:p>
        </p:txBody>
      </p:sp>
      <p:sp>
        <p:nvSpPr>
          <p:cNvPr id="14" name="Rounded Rectangle 13">
            <a:extLst>
              <a:ext uri="{FF2B5EF4-FFF2-40B4-BE49-F238E27FC236}">
                <a16:creationId xmlns:a16="http://schemas.microsoft.com/office/drawing/2014/main" id="{AB56FBA8-5DE4-A424-D851-2F35E6973653}"/>
              </a:ext>
            </a:extLst>
          </p:cNvPr>
          <p:cNvSpPr/>
          <p:nvPr/>
        </p:nvSpPr>
        <p:spPr>
          <a:xfrm>
            <a:off x="9116838" y="237663"/>
            <a:ext cx="1301694" cy="332385"/>
          </a:xfrm>
          <a:prstGeom prst="roundRect">
            <a:avLst>
              <a:gd name="adj" fmla="val 50000"/>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proposal</a:t>
            </a:r>
          </a:p>
        </p:txBody>
      </p:sp>
      <p:sp>
        <p:nvSpPr>
          <p:cNvPr id="15" name="Rounded Rectangle 14">
            <a:extLst>
              <a:ext uri="{FF2B5EF4-FFF2-40B4-BE49-F238E27FC236}">
                <a16:creationId xmlns:a16="http://schemas.microsoft.com/office/drawing/2014/main" id="{D73D878B-A174-5AAC-DC51-3E508B4BE8AD}"/>
              </a:ext>
            </a:extLst>
          </p:cNvPr>
          <p:cNvSpPr/>
          <p:nvPr/>
        </p:nvSpPr>
        <p:spPr>
          <a:xfrm>
            <a:off x="10568187" y="237663"/>
            <a:ext cx="1380381"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F45E54"/>
                </a:solidFill>
                <a:latin typeface="Raleway Light" pitchFamily="2" charset="77"/>
              </a:rPr>
              <a:t>Our </a:t>
            </a:r>
            <a:r>
              <a:rPr lang="en-US" sz="1400" b="1" spc="-70">
                <a:solidFill>
                  <a:srgbClr val="F45E54"/>
                </a:solidFill>
                <a:latin typeface="Raleway ExtraBold" pitchFamily="2" charset="77"/>
              </a:rPr>
              <a:t>approach</a:t>
            </a:r>
          </a:p>
        </p:txBody>
      </p:sp>
      <p:sp>
        <p:nvSpPr>
          <p:cNvPr id="16" name="Rounded Rectangle 15">
            <a:extLst>
              <a:ext uri="{FF2B5EF4-FFF2-40B4-BE49-F238E27FC236}">
                <a16:creationId xmlns:a16="http://schemas.microsoft.com/office/drawing/2014/main" id="{33C37FFA-1957-9B05-D9FC-D865D7459BB6}"/>
              </a:ext>
            </a:extLst>
          </p:cNvPr>
          <p:cNvSpPr/>
          <p:nvPr/>
        </p:nvSpPr>
        <p:spPr>
          <a:xfrm>
            <a:off x="7449955" y="237664"/>
            <a:ext cx="1517228"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F45E54"/>
                </a:solidFill>
                <a:latin typeface="Raleway Light" pitchFamily="2" charset="77"/>
              </a:rPr>
              <a:t>Your</a:t>
            </a:r>
            <a:r>
              <a:rPr lang="en-US" sz="1400" b="1" spc="-70">
                <a:solidFill>
                  <a:srgbClr val="F45E54"/>
                </a:solidFill>
                <a:latin typeface="Intro Bold" panose="02000000000000000000" pitchFamily="2" charset="77"/>
              </a:rPr>
              <a:t> </a:t>
            </a:r>
            <a:r>
              <a:rPr lang="en-US" sz="1400" b="1" spc="-70">
                <a:solidFill>
                  <a:srgbClr val="F45E54"/>
                </a:solidFill>
                <a:latin typeface="Raleway ExtraBold" pitchFamily="2" charset="77"/>
              </a:rPr>
              <a:t>challenge</a:t>
            </a:r>
          </a:p>
        </p:txBody>
      </p:sp>
      <p:grpSp>
        <p:nvGrpSpPr>
          <p:cNvPr id="6" name="object 14">
            <a:extLst>
              <a:ext uri="{FF2B5EF4-FFF2-40B4-BE49-F238E27FC236}">
                <a16:creationId xmlns:a16="http://schemas.microsoft.com/office/drawing/2014/main" id="{C4018B9C-386A-CFB9-E2A5-E4BFF4C6612A}"/>
              </a:ext>
            </a:extLst>
          </p:cNvPr>
          <p:cNvGrpSpPr/>
          <p:nvPr/>
        </p:nvGrpSpPr>
        <p:grpSpPr>
          <a:xfrm>
            <a:off x="0" y="6034347"/>
            <a:ext cx="6015355" cy="833755"/>
            <a:chOff x="-14287" y="6038850"/>
            <a:chExt cx="6015355" cy="833755"/>
          </a:xfrm>
        </p:grpSpPr>
        <p:sp>
          <p:nvSpPr>
            <p:cNvPr id="7" name="object 15">
              <a:extLst>
                <a:ext uri="{FF2B5EF4-FFF2-40B4-BE49-F238E27FC236}">
                  <a16:creationId xmlns:a16="http://schemas.microsoft.com/office/drawing/2014/main" id="{5105EE55-D787-0DFA-FEAB-4B3B0DA778D8}"/>
                </a:ext>
              </a:extLst>
            </p:cNvPr>
            <p:cNvSpPr/>
            <p:nvPr/>
          </p:nvSpPr>
          <p:spPr>
            <a:xfrm>
              <a:off x="0" y="6053137"/>
              <a:ext cx="5986780" cy="805180"/>
            </a:xfrm>
            <a:custGeom>
              <a:avLst/>
              <a:gdLst/>
              <a:ahLst/>
              <a:cxnLst/>
              <a:rect l="l" t="t" r="r" b="b"/>
              <a:pathLst>
                <a:path w="5986780" h="805179">
                  <a:moveTo>
                    <a:pt x="5314950" y="0"/>
                  </a:moveTo>
                  <a:lnTo>
                    <a:pt x="0" y="0"/>
                  </a:lnTo>
                  <a:lnTo>
                    <a:pt x="0" y="804862"/>
                  </a:lnTo>
                  <a:lnTo>
                    <a:pt x="5973050" y="804862"/>
                  </a:lnTo>
                  <a:lnTo>
                    <a:pt x="5979855" y="766515"/>
                  </a:lnTo>
                  <a:lnTo>
                    <a:pt x="5984839" y="719469"/>
                  </a:lnTo>
                  <a:lnTo>
                    <a:pt x="5986526" y="671512"/>
                  </a:lnTo>
                  <a:lnTo>
                    <a:pt x="5984839" y="623555"/>
                  </a:lnTo>
                  <a:lnTo>
                    <a:pt x="5979855" y="576509"/>
                  </a:lnTo>
                  <a:lnTo>
                    <a:pt x="5971688" y="530486"/>
                  </a:lnTo>
                  <a:lnTo>
                    <a:pt x="5960451" y="485601"/>
                  </a:lnTo>
                  <a:lnTo>
                    <a:pt x="5946258" y="441966"/>
                  </a:lnTo>
                  <a:lnTo>
                    <a:pt x="5929222" y="399696"/>
                  </a:lnTo>
                  <a:lnTo>
                    <a:pt x="5909458" y="358904"/>
                  </a:lnTo>
                  <a:lnTo>
                    <a:pt x="5887079" y="319704"/>
                  </a:lnTo>
                  <a:lnTo>
                    <a:pt x="5862199" y="282210"/>
                  </a:lnTo>
                  <a:lnTo>
                    <a:pt x="5834931" y="246535"/>
                  </a:lnTo>
                  <a:lnTo>
                    <a:pt x="5805390" y="212792"/>
                  </a:lnTo>
                  <a:lnTo>
                    <a:pt x="5773689" y="181096"/>
                  </a:lnTo>
                  <a:lnTo>
                    <a:pt x="5739942" y="151560"/>
                  </a:lnTo>
                  <a:lnTo>
                    <a:pt x="5704262" y="124298"/>
                  </a:lnTo>
                  <a:lnTo>
                    <a:pt x="5666764" y="99422"/>
                  </a:lnTo>
                  <a:lnTo>
                    <a:pt x="5627560" y="77048"/>
                  </a:lnTo>
                  <a:lnTo>
                    <a:pt x="5586765" y="57288"/>
                  </a:lnTo>
                  <a:lnTo>
                    <a:pt x="5544493" y="40257"/>
                  </a:lnTo>
                  <a:lnTo>
                    <a:pt x="5500857" y="26067"/>
                  </a:lnTo>
                  <a:lnTo>
                    <a:pt x="5455971" y="14833"/>
                  </a:lnTo>
                  <a:lnTo>
                    <a:pt x="5409948" y="6668"/>
                  </a:lnTo>
                  <a:lnTo>
                    <a:pt x="5362903" y="1686"/>
                  </a:lnTo>
                  <a:lnTo>
                    <a:pt x="5314950" y="0"/>
                  </a:lnTo>
                  <a:close/>
                </a:path>
              </a:pathLst>
            </a:custGeom>
            <a:solidFill>
              <a:srgbClr val="F45E53"/>
            </a:solidFill>
          </p:spPr>
          <p:txBody>
            <a:bodyPr wrap="square" lIns="0" tIns="0" rIns="0" bIns="0" rtlCol="0"/>
            <a:lstStyle/>
            <a:p>
              <a:endParaRPr>
                <a:latin typeface="Intro Light" panose="02000000000000000000" pitchFamily="2" charset="77"/>
              </a:endParaRPr>
            </a:p>
          </p:txBody>
        </p:sp>
        <p:sp>
          <p:nvSpPr>
            <p:cNvPr id="9" name="object 16">
              <a:extLst>
                <a:ext uri="{FF2B5EF4-FFF2-40B4-BE49-F238E27FC236}">
                  <a16:creationId xmlns:a16="http://schemas.microsoft.com/office/drawing/2014/main" id="{C7399BD7-7896-373A-22DA-F6DC6B847835}"/>
                </a:ext>
              </a:extLst>
            </p:cNvPr>
            <p:cNvSpPr/>
            <p:nvPr/>
          </p:nvSpPr>
          <p:spPr>
            <a:xfrm>
              <a:off x="0" y="6053137"/>
              <a:ext cx="5986780" cy="805180"/>
            </a:xfrm>
            <a:custGeom>
              <a:avLst/>
              <a:gdLst/>
              <a:ahLst/>
              <a:cxnLst/>
              <a:rect l="l" t="t" r="r" b="b"/>
              <a:pathLst>
                <a:path w="5986780" h="805179">
                  <a:moveTo>
                    <a:pt x="0" y="0"/>
                  </a:moveTo>
                  <a:lnTo>
                    <a:pt x="5314950" y="0"/>
                  </a:lnTo>
                  <a:lnTo>
                    <a:pt x="5362903" y="1686"/>
                  </a:lnTo>
                  <a:lnTo>
                    <a:pt x="5409948" y="6668"/>
                  </a:lnTo>
                  <a:lnTo>
                    <a:pt x="5455971" y="14833"/>
                  </a:lnTo>
                  <a:lnTo>
                    <a:pt x="5500857" y="26067"/>
                  </a:lnTo>
                  <a:lnTo>
                    <a:pt x="5544493" y="40257"/>
                  </a:lnTo>
                  <a:lnTo>
                    <a:pt x="5586765" y="57288"/>
                  </a:lnTo>
                  <a:lnTo>
                    <a:pt x="5627560" y="77048"/>
                  </a:lnTo>
                  <a:lnTo>
                    <a:pt x="5666764" y="99422"/>
                  </a:lnTo>
                  <a:lnTo>
                    <a:pt x="5704262" y="124298"/>
                  </a:lnTo>
                  <a:lnTo>
                    <a:pt x="5739942" y="151560"/>
                  </a:lnTo>
                  <a:lnTo>
                    <a:pt x="5773689" y="181096"/>
                  </a:lnTo>
                  <a:lnTo>
                    <a:pt x="5805390" y="212792"/>
                  </a:lnTo>
                  <a:lnTo>
                    <a:pt x="5834931" y="246535"/>
                  </a:lnTo>
                  <a:lnTo>
                    <a:pt x="5862199" y="282210"/>
                  </a:lnTo>
                  <a:lnTo>
                    <a:pt x="5887079" y="319704"/>
                  </a:lnTo>
                  <a:lnTo>
                    <a:pt x="5909458" y="358904"/>
                  </a:lnTo>
                  <a:lnTo>
                    <a:pt x="5929222" y="399696"/>
                  </a:lnTo>
                  <a:lnTo>
                    <a:pt x="5946258" y="441966"/>
                  </a:lnTo>
                  <a:lnTo>
                    <a:pt x="5960451" y="485601"/>
                  </a:lnTo>
                  <a:lnTo>
                    <a:pt x="5971688" y="530486"/>
                  </a:lnTo>
                  <a:lnTo>
                    <a:pt x="5979855" y="576509"/>
                  </a:lnTo>
                  <a:lnTo>
                    <a:pt x="5984839" y="623555"/>
                  </a:lnTo>
                  <a:lnTo>
                    <a:pt x="5986526" y="671512"/>
                  </a:lnTo>
                  <a:lnTo>
                    <a:pt x="5984839" y="719469"/>
                  </a:lnTo>
                  <a:lnTo>
                    <a:pt x="5979855" y="766515"/>
                  </a:lnTo>
                  <a:lnTo>
                    <a:pt x="5973050" y="804862"/>
                  </a:lnTo>
                </a:path>
              </a:pathLst>
            </a:custGeom>
            <a:ln w="28575">
              <a:solidFill>
                <a:srgbClr val="F45E53"/>
              </a:solidFill>
            </a:ln>
          </p:spPr>
          <p:txBody>
            <a:bodyPr wrap="square" lIns="0" tIns="0" rIns="0" bIns="0" rtlCol="0"/>
            <a:lstStyle/>
            <a:p>
              <a:endParaRPr>
                <a:latin typeface="Intro Light" panose="02000000000000000000" pitchFamily="2" charset="77"/>
              </a:endParaRPr>
            </a:p>
          </p:txBody>
        </p:sp>
      </p:grpSp>
      <p:sp>
        <p:nvSpPr>
          <p:cNvPr id="11" name="object 17">
            <a:extLst>
              <a:ext uri="{FF2B5EF4-FFF2-40B4-BE49-F238E27FC236}">
                <a16:creationId xmlns:a16="http://schemas.microsoft.com/office/drawing/2014/main" id="{DD107541-4B6F-2AC5-12C6-CB0AAF9EAD8F}"/>
              </a:ext>
            </a:extLst>
          </p:cNvPr>
          <p:cNvSpPr txBox="1"/>
          <p:nvPr/>
        </p:nvSpPr>
        <p:spPr>
          <a:xfrm>
            <a:off x="3764026" y="6358572"/>
            <a:ext cx="781050" cy="185307"/>
          </a:xfrm>
          <a:prstGeom prst="rect">
            <a:avLst/>
          </a:prstGeom>
        </p:spPr>
        <p:txBody>
          <a:bodyPr vert="horz" wrap="square" lIns="0" tIns="15875" rIns="0" bIns="0" rtlCol="0">
            <a:spAutoFit/>
          </a:bodyPr>
          <a:lstStyle/>
          <a:p>
            <a:pPr marL="12700">
              <a:lnSpc>
                <a:spcPct val="100000"/>
              </a:lnSpc>
              <a:spcBef>
                <a:spcPts val="125"/>
              </a:spcBef>
            </a:pPr>
            <a:r>
              <a:rPr sz="1100" spc="-50" dirty="0">
                <a:solidFill>
                  <a:srgbClr val="FFFFFF"/>
                </a:solidFill>
                <a:latin typeface="Poppins Light" pitchFamily="2" charset="77"/>
                <a:cs typeface="Poppins Light" pitchFamily="2" charset="77"/>
              </a:rPr>
              <a:t>£9,750</a:t>
            </a:r>
            <a:r>
              <a:rPr sz="1100" spc="-35" dirty="0">
                <a:solidFill>
                  <a:srgbClr val="FFFFFF"/>
                </a:solidFill>
                <a:latin typeface="Poppins Light" pitchFamily="2" charset="77"/>
                <a:cs typeface="Poppins Light" pitchFamily="2" charset="77"/>
              </a:rPr>
              <a:t> </a:t>
            </a:r>
            <a:r>
              <a:rPr sz="1100" spc="-85" dirty="0">
                <a:solidFill>
                  <a:srgbClr val="FFFFFF"/>
                </a:solidFill>
                <a:latin typeface="Poppins Light" pitchFamily="2" charset="77"/>
                <a:cs typeface="Poppins Light" pitchFamily="2" charset="77"/>
              </a:rPr>
              <a:t>+</a:t>
            </a:r>
            <a:r>
              <a:rPr sz="1100" spc="-105" dirty="0">
                <a:solidFill>
                  <a:srgbClr val="FFFFFF"/>
                </a:solidFill>
                <a:latin typeface="Poppins Light" pitchFamily="2" charset="77"/>
                <a:cs typeface="Poppins Light" pitchFamily="2" charset="77"/>
              </a:rPr>
              <a:t> </a:t>
            </a:r>
            <a:r>
              <a:rPr sz="1100" spc="-85" dirty="0">
                <a:solidFill>
                  <a:srgbClr val="FFFFFF"/>
                </a:solidFill>
                <a:latin typeface="Poppins Light" pitchFamily="2" charset="77"/>
                <a:cs typeface="Poppins Light" pitchFamily="2" charset="77"/>
              </a:rPr>
              <a:t>VAT</a:t>
            </a:r>
            <a:endParaRPr sz="1100" dirty="0">
              <a:latin typeface="Poppins Light" pitchFamily="2" charset="77"/>
              <a:cs typeface="Poppins Light" pitchFamily="2" charset="77"/>
            </a:endParaRPr>
          </a:p>
        </p:txBody>
      </p:sp>
      <p:sp>
        <p:nvSpPr>
          <p:cNvPr id="12" name="object 18">
            <a:extLst>
              <a:ext uri="{FF2B5EF4-FFF2-40B4-BE49-F238E27FC236}">
                <a16:creationId xmlns:a16="http://schemas.microsoft.com/office/drawing/2014/main" id="{8F74A332-813F-39E5-C3B8-C5125295C1D0}"/>
              </a:ext>
            </a:extLst>
          </p:cNvPr>
          <p:cNvSpPr txBox="1"/>
          <p:nvPr/>
        </p:nvSpPr>
        <p:spPr>
          <a:xfrm>
            <a:off x="1018539" y="6177279"/>
            <a:ext cx="2456181" cy="551433"/>
          </a:xfrm>
          <a:prstGeom prst="rect">
            <a:avLst/>
          </a:prstGeom>
        </p:spPr>
        <p:txBody>
          <a:bodyPr vert="horz" wrap="square" lIns="0" tIns="12700" rIns="0" bIns="0" rtlCol="0">
            <a:spAutoFit/>
          </a:bodyPr>
          <a:lstStyle/>
          <a:p>
            <a:pPr marL="12700">
              <a:lnSpc>
                <a:spcPct val="100000"/>
              </a:lnSpc>
              <a:spcBef>
                <a:spcPts val="100"/>
              </a:spcBef>
            </a:pPr>
            <a:r>
              <a:rPr sz="1200" b="1" spc="-95" dirty="0">
                <a:solidFill>
                  <a:srgbClr val="FFFFFF"/>
                </a:solidFill>
                <a:latin typeface="Poppins" pitchFamily="2" charset="77"/>
                <a:cs typeface="Poppins" pitchFamily="2" charset="77"/>
              </a:rPr>
              <a:t>IO</a:t>
            </a:r>
            <a:r>
              <a:rPr sz="1200" b="1" spc="-15" dirty="0">
                <a:solidFill>
                  <a:srgbClr val="FFFFFF"/>
                </a:solidFill>
                <a:latin typeface="Poppins" pitchFamily="2" charset="77"/>
                <a:cs typeface="Poppins" pitchFamily="2" charset="77"/>
              </a:rPr>
              <a:t> </a:t>
            </a:r>
            <a:r>
              <a:rPr sz="1200" b="1" spc="-10" dirty="0">
                <a:solidFill>
                  <a:srgbClr val="FFFFFF"/>
                </a:solidFill>
                <a:latin typeface="Poppins" pitchFamily="2" charset="77"/>
                <a:cs typeface="Poppins" pitchFamily="2" charset="77"/>
              </a:rPr>
              <a:t>BUNDLE</a:t>
            </a:r>
            <a:endParaRPr sz="1200" b="1" dirty="0">
              <a:latin typeface="Poppins" pitchFamily="2" charset="77"/>
              <a:cs typeface="Poppins" pitchFamily="2" charset="77"/>
            </a:endParaRPr>
          </a:p>
          <a:p>
            <a:pPr marL="12700">
              <a:lnSpc>
                <a:spcPct val="100000"/>
              </a:lnSpc>
              <a:spcBef>
                <a:spcPts val="15"/>
              </a:spcBef>
            </a:pPr>
            <a:r>
              <a:rPr sz="1100" spc="-90" dirty="0">
                <a:solidFill>
                  <a:srgbClr val="FFFFFF"/>
                </a:solidFill>
                <a:latin typeface="Poppins Light" pitchFamily="2" charset="77"/>
                <a:cs typeface="Poppins Light" pitchFamily="2" charset="77"/>
              </a:rPr>
              <a:t>Cost</a:t>
            </a:r>
            <a:r>
              <a:rPr sz="1100" spc="-45" dirty="0">
                <a:solidFill>
                  <a:srgbClr val="FFFFFF"/>
                </a:solidFill>
                <a:latin typeface="Poppins Light" pitchFamily="2" charset="77"/>
                <a:cs typeface="Poppins Light" pitchFamily="2" charset="77"/>
              </a:rPr>
              <a:t> </a:t>
            </a:r>
            <a:r>
              <a:rPr sz="1100" dirty="0">
                <a:solidFill>
                  <a:srgbClr val="FFFFFF"/>
                </a:solidFill>
                <a:latin typeface="Poppins Light" pitchFamily="2" charset="77"/>
                <a:cs typeface="Poppins Light" pitchFamily="2" charset="77"/>
              </a:rPr>
              <a:t>for </a:t>
            </a:r>
            <a:r>
              <a:rPr sz="1100" spc="-45" dirty="0">
                <a:solidFill>
                  <a:srgbClr val="FFFFFF"/>
                </a:solidFill>
                <a:latin typeface="Poppins Light" pitchFamily="2" charset="77"/>
                <a:cs typeface="Poppins Light" pitchFamily="2" charset="77"/>
              </a:rPr>
              <a:t>all</a:t>
            </a:r>
            <a:r>
              <a:rPr sz="1100" spc="-25" dirty="0">
                <a:solidFill>
                  <a:srgbClr val="FFFFFF"/>
                </a:solidFill>
                <a:latin typeface="Poppins Light" pitchFamily="2" charset="77"/>
                <a:cs typeface="Poppins Light" pitchFamily="2" charset="77"/>
              </a:rPr>
              <a:t> </a:t>
            </a:r>
            <a:r>
              <a:rPr sz="1100" spc="-105" dirty="0">
                <a:solidFill>
                  <a:srgbClr val="FFFFFF"/>
                </a:solidFill>
                <a:latin typeface="Poppins Light" pitchFamily="2" charset="77"/>
                <a:cs typeface="Poppins Light" pitchFamily="2" charset="77"/>
              </a:rPr>
              <a:t>as</a:t>
            </a:r>
            <a:r>
              <a:rPr sz="1100" spc="-55" dirty="0">
                <a:solidFill>
                  <a:srgbClr val="FFFFFF"/>
                </a:solidFill>
                <a:latin typeface="Poppins Light" pitchFamily="2" charset="77"/>
                <a:cs typeface="Poppins Light" pitchFamily="2" charset="77"/>
              </a:rPr>
              <a:t> </a:t>
            </a:r>
            <a:r>
              <a:rPr sz="1100" spc="-50" dirty="0">
                <a:solidFill>
                  <a:srgbClr val="FFFFFF"/>
                </a:solidFill>
                <a:latin typeface="Poppins Light" pitchFamily="2" charset="77"/>
                <a:cs typeface="Poppins Light" pitchFamily="2" charset="77"/>
              </a:rPr>
              <a:t>Word</a:t>
            </a:r>
            <a:r>
              <a:rPr sz="1100" spc="-55" dirty="0">
                <a:solidFill>
                  <a:srgbClr val="FFFFFF"/>
                </a:solidFill>
                <a:latin typeface="Poppins Light" pitchFamily="2" charset="77"/>
                <a:cs typeface="Poppins Light" pitchFamily="2" charset="77"/>
              </a:rPr>
              <a:t> </a:t>
            </a:r>
            <a:r>
              <a:rPr sz="1100" spc="-25" dirty="0">
                <a:solidFill>
                  <a:srgbClr val="FFFFFF"/>
                </a:solidFill>
                <a:latin typeface="Poppins Light" pitchFamily="2" charset="77"/>
                <a:cs typeface="Poppins Light" pitchFamily="2" charset="77"/>
              </a:rPr>
              <a:t>documents</a:t>
            </a:r>
            <a:endParaRPr sz="1100" dirty="0">
              <a:latin typeface="Poppins Light" pitchFamily="2" charset="77"/>
              <a:cs typeface="Poppins Light" pitchFamily="2" charset="77"/>
            </a:endParaRPr>
          </a:p>
          <a:p>
            <a:pPr marL="12700">
              <a:lnSpc>
                <a:spcPct val="100000"/>
              </a:lnSpc>
              <a:spcBef>
                <a:spcPts val="5"/>
              </a:spcBef>
              <a:tabLst>
                <a:tab pos="927735" algn="l"/>
              </a:tabLst>
            </a:pPr>
            <a:r>
              <a:rPr sz="1200" spc="-95" dirty="0">
                <a:solidFill>
                  <a:srgbClr val="FFFFFF"/>
                </a:solidFill>
                <a:latin typeface="Poppins Light" pitchFamily="2" charset="77"/>
                <a:cs typeface="Poppins Light" pitchFamily="2" charset="77"/>
              </a:rPr>
              <a:t>IO</a:t>
            </a:r>
            <a:r>
              <a:rPr sz="1200" spc="-75" dirty="0">
                <a:solidFill>
                  <a:srgbClr val="FFFFFF"/>
                </a:solidFill>
                <a:latin typeface="Poppins Light" pitchFamily="2" charset="77"/>
                <a:cs typeface="Poppins Light" pitchFamily="2" charset="77"/>
              </a:rPr>
              <a:t> </a:t>
            </a:r>
            <a:r>
              <a:rPr sz="1200" spc="-10" dirty="0">
                <a:solidFill>
                  <a:srgbClr val="FFFFFF"/>
                </a:solidFill>
                <a:latin typeface="Poppins Light" pitchFamily="2" charset="77"/>
                <a:cs typeface="Poppins Light" pitchFamily="2" charset="77"/>
              </a:rPr>
              <a:t>premium</a:t>
            </a:r>
            <a:r>
              <a:rPr sz="1200" dirty="0">
                <a:solidFill>
                  <a:srgbClr val="FFFFFF"/>
                </a:solidFill>
                <a:latin typeface="Poppins Light" pitchFamily="2" charset="77"/>
                <a:cs typeface="Poppins Light" pitchFamily="2" charset="77"/>
              </a:rPr>
              <a:t>	</a:t>
            </a:r>
            <a:r>
              <a:rPr sz="1200" spc="-20" dirty="0">
                <a:solidFill>
                  <a:srgbClr val="FFFFFF"/>
                </a:solidFill>
                <a:latin typeface="Poppins Light" pitchFamily="2" charset="77"/>
                <a:cs typeface="Poppins Light" pitchFamily="2" charset="77"/>
              </a:rPr>
              <a:t>(10%)</a:t>
            </a:r>
            <a:endParaRPr sz="1200" dirty="0">
              <a:latin typeface="Poppins Light" pitchFamily="2" charset="77"/>
              <a:cs typeface="Poppins Light" pitchFamily="2" charset="77"/>
            </a:endParaRPr>
          </a:p>
        </p:txBody>
      </p:sp>
      <p:sp>
        <p:nvSpPr>
          <p:cNvPr id="13" name="object 19">
            <a:extLst>
              <a:ext uri="{FF2B5EF4-FFF2-40B4-BE49-F238E27FC236}">
                <a16:creationId xmlns:a16="http://schemas.microsoft.com/office/drawing/2014/main" id="{635D208E-29F1-760C-5788-E4011E725EB3}"/>
              </a:ext>
            </a:extLst>
          </p:cNvPr>
          <p:cNvSpPr txBox="1"/>
          <p:nvPr/>
        </p:nvSpPr>
        <p:spPr>
          <a:xfrm>
            <a:off x="3764026" y="6530657"/>
            <a:ext cx="909319" cy="197490"/>
          </a:xfrm>
          <a:prstGeom prst="rect">
            <a:avLst/>
          </a:prstGeom>
        </p:spPr>
        <p:txBody>
          <a:bodyPr vert="horz" wrap="square" lIns="0" tIns="12700" rIns="0" bIns="0" rtlCol="0">
            <a:spAutoFit/>
          </a:bodyPr>
          <a:lstStyle/>
          <a:p>
            <a:pPr marL="12700">
              <a:lnSpc>
                <a:spcPct val="100000"/>
              </a:lnSpc>
              <a:spcBef>
                <a:spcPts val="100"/>
              </a:spcBef>
            </a:pPr>
            <a:r>
              <a:rPr sz="1200" spc="-55" dirty="0">
                <a:solidFill>
                  <a:srgbClr val="FFFFFF"/>
                </a:solidFill>
                <a:latin typeface="Poppins Light" pitchFamily="2" charset="77"/>
                <a:cs typeface="Poppins Light" pitchFamily="2" charset="77"/>
              </a:rPr>
              <a:t>£11,000</a:t>
            </a:r>
            <a:r>
              <a:rPr sz="1200" spc="-40" dirty="0">
                <a:solidFill>
                  <a:srgbClr val="FFFFFF"/>
                </a:solidFill>
                <a:latin typeface="Poppins Light" pitchFamily="2" charset="77"/>
                <a:cs typeface="Poppins Light" pitchFamily="2" charset="77"/>
              </a:rPr>
              <a:t> </a:t>
            </a:r>
            <a:r>
              <a:rPr sz="1200" spc="-105" dirty="0">
                <a:solidFill>
                  <a:srgbClr val="FFFFFF"/>
                </a:solidFill>
                <a:latin typeface="Poppins Light" pitchFamily="2" charset="77"/>
                <a:cs typeface="Poppins Light" pitchFamily="2" charset="77"/>
              </a:rPr>
              <a:t>+ </a:t>
            </a:r>
            <a:r>
              <a:rPr sz="1200" spc="-135" dirty="0">
                <a:solidFill>
                  <a:srgbClr val="FFFFFF"/>
                </a:solidFill>
                <a:latin typeface="Poppins Light" pitchFamily="2" charset="77"/>
                <a:cs typeface="Poppins Light" pitchFamily="2" charset="77"/>
              </a:rPr>
              <a:t>VAT</a:t>
            </a:r>
            <a:endParaRPr sz="1200" dirty="0">
              <a:latin typeface="Poppins Light" pitchFamily="2" charset="77"/>
              <a:cs typeface="Poppins Light" pitchFamily="2" charset="77"/>
            </a:endParaRPr>
          </a:p>
        </p:txBody>
      </p:sp>
      <p:graphicFrame>
        <p:nvGraphicFramePr>
          <p:cNvPr id="17" name="object 13">
            <a:extLst>
              <a:ext uri="{FF2B5EF4-FFF2-40B4-BE49-F238E27FC236}">
                <a16:creationId xmlns:a16="http://schemas.microsoft.com/office/drawing/2014/main" id="{2C9788EA-AF25-7DAE-9D06-01A38C0A9BE8}"/>
              </a:ext>
            </a:extLst>
          </p:cNvPr>
          <p:cNvGraphicFramePr>
            <a:graphicFrameLocks noGrp="1"/>
          </p:cNvGraphicFramePr>
          <p:nvPr>
            <p:extLst>
              <p:ext uri="{D42A27DB-BD31-4B8C-83A1-F6EECF244321}">
                <p14:modId xmlns:p14="http://schemas.microsoft.com/office/powerpoint/2010/main" val="3064184734"/>
              </p:ext>
            </p:extLst>
          </p:nvPr>
        </p:nvGraphicFramePr>
        <p:xfrm>
          <a:off x="892176" y="1564305"/>
          <a:ext cx="10407648" cy="4294992"/>
        </p:xfrm>
        <a:graphic>
          <a:graphicData uri="http://schemas.openxmlformats.org/drawingml/2006/table">
            <a:tbl>
              <a:tblPr firstRow="1" bandRow="1">
                <a:tableStyleId>{2D5ABB26-0587-4C30-8999-92F81FD0307C}</a:tableStyleId>
              </a:tblPr>
              <a:tblGrid>
                <a:gridCol w="3526154">
                  <a:extLst>
                    <a:ext uri="{9D8B030D-6E8A-4147-A177-3AD203B41FA5}">
                      <a16:colId xmlns:a16="http://schemas.microsoft.com/office/drawing/2014/main" val="20000"/>
                    </a:ext>
                  </a:extLst>
                </a:gridCol>
                <a:gridCol w="1370964">
                  <a:extLst>
                    <a:ext uri="{9D8B030D-6E8A-4147-A177-3AD203B41FA5}">
                      <a16:colId xmlns:a16="http://schemas.microsoft.com/office/drawing/2014/main" val="20001"/>
                    </a:ext>
                  </a:extLst>
                </a:gridCol>
                <a:gridCol w="4099560">
                  <a:extLst>
                    <a:ext uri="{9D8B030D-6E8A-4147-A177-3AD203B41FA5}">
                      <a16:colId xmlns:a16="http://schemas.microsoft.com/office/drawing/2014/main" val="20002"/>
                    </a:ext>
                  </a:extLst>
                </a:gridCol>
                <a:gridCol w="1410970">
                  <a:extLst>
                    <a:ext uri="{9D8B030D-6E8A-4147-A177-3AD203B41FA5}">
                      <a16:colId xmlns:a16="http://schemas.microsoft.com/office/drawing/2014/main" val="20003"/>
                    </a:ext>
                  </a:extLst>
                </a:gridCol>
              </a:tblGrid>
              <a:tr h="298941">
                <a:tc>
                  <a:txBody>
                    <a:bodyPr/>
                    <a:lstStyle/>
                    <a:p>
                      <a:pPr marL="92075">
                        <a:lnSpc>
                          <a:spcPct val="100000"/>
                        </a:lnSpc>
                        <a:spcBef>
                          <a:spcPts val="585"/>
                        </a:spcBef>
                      </a:pPr>
                      <a:r>
                        <a:rPr sz="1000" b="1" i="0" spc="-100" dirty="0">
                          <a:solidFill>
                            <a:srgbClr val="F45E53"/>
                          </a:solidFill>
                          <a:latin typeface="Poppins" pitchFamily="2" charset="77"/>
                          <a:cs typeface="Poppins" pitchFamily="2" charset="77"/>
                        </a:rPr>
                        <a:t>Combined</a:t>
                      </a:r>
                      <a:r>
                        <a:rPr sz="1000" b="1" i="0" spc="-30" dirty="0">
                          <a:solidFill>
                            <a:srgbClr val="F45E53"/>
                          </a:solidFill>
                          <a:latin typeface="Poppins" pitchFamily="2" charset="77"/>
                          <a:cs typeface="Poppins" pitchFamily="2" charset="77"/>
                        </a:rPr>
                        <a:t> </a:t>
                      </a:r>
                      <a:r>
                        <a:rPr sz="1000" b="1" i="0" spc="-60" dirty="0">
                          <a:solidFill>
                            <a:srgbClr val="F45E53"/>
                          </a:solidFill>
                          <a:latin typeface="Poppins" pitchFamily="2" charset="77"/>
                          <a:cs typeface="Poppins" pitchFamily="2" charset="77"/>
                        </a:rPr>
                        <a:t>template </a:t>
                      </a:r>
                      <a:r>
                        <a:rPr sz="1000" b="1" i="0" spc="-10" dirty="0">
                          <a:solidFill>
                            <a:srgbClr val="F45E53"/>
                          </a:solidFill>
                          <a:latin typeface="Poppins" pitchFamily="2" charset="77"/>
                          <a:cs typeface="Poppins" pitchFamily="2" charset="77"/>
                        </a:rPr>
                        <a:t>options</a:t>
                      </a:r>
                      <a:endParaRPr sz="1000" b="1" i="0" dirty="0">
                        <a:latin typeface="Poppins" pitchFamily="2" charset="77"/>
                        <a:cs typeface="Poppins" pitchFamily="2" charset="77"/>
                      </a:endParaRPr>
                    </a:p>
                  </a:txBody>
                  <a:tcPr marL="0" marR="0" marT="74295" marB="0">
                    <a:lnL w="9525">
                      <a:solidFill>
                        <a:srgbClr val="FFFFFF"/>
                      </a:solidFill>
                      <a:prstDash val="solid"/>
                    </a:lnL>
                    <a:lnR w="9525">
                      <a:solidFill>
                        <a:srgbClr val="FFFFFF"/>
                      </a:solidFill>
                      <a:prstDash val="solid"/>
                    </a:lnR>
                    <a:lnT w="9525">
                      <a:solidFill>
                        <a:srgbClr val="FFFFFF"/>
                      </a:solidFill>
                      <a:prstDash val="solid"/>
                    </a:lnT>
                    <a:lnB w="12700">
                      <a:solidFill>
                        <a:srgbClr val="F45E53"/>
                      </a:solidFill>
                      <a:prstDash val="solid"/>
                    </a:lnB>
                  </a:tcPr>
                </a:tc>
                <a:tc>
                  <a:txBody>
                    <a:bodyPr/>
                    <a:lstStyle/>
                    <a:p>
                      <a:pPr>
                        <a:lnSpc>
                          <a:spcPct val="100000"/>
                        </a:lnSpc>
                      </a:pPr>
                      <a:endParaRPr sz="900" b="1" i="0">
                        <a:latin typeface="Poppins" pitchFamily="2" charset="77"/>
                        <a:cs typeface="Poppins" pitchFamily="2" charset="77"/>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12700">
                      <a:solidFill>
                        <a:srgbClr val="F45E53"/>
                      </a:solidFill>
                      <a:prstDash val="solid"/>
                    </a:lnB>
                  </a:tcPr>
                </a:tc>
                <a:tc>
                  <a:txBody>
                    <a:bodyPr/>
                    <a:lstStyle/>
                    <a:p>
                      <a:pPr marL="95885">
                        <a:lnSpc>
                          <a:spcPct val="100000"/>
                        </a:lnSpc>
                        <a:spcBef>
                          <a:spcPts val="585"/>
                        </a:spcBef>
                      </a:pPr>
                      <a:r>
                        <a:rPr sz="1000" b="1" i="0" spc="-95" dirty="0">
                          <a:solidFill>
                            <a:srgbClr val="F45E53"/>
                          </a:solidFill>
                          <a:latin typeface="Poppins" pitchFamily="2" charset="77"/>
                          <a:cs typeface="Poppins" pitchFamily="2" charset="77"/>
                        </a:rPr>
                        <a:t>Standalone</a:t>
                      </a:r>
                      <a:r>
                        <a:rPr sz="1000" b="1" i="0" spc="10" dirty="0">
                          <a:solidFill>
                            <a:srgbClr val="F45E53"/>
                          </a:solidFill>
                          <a:latin typeface="Poppins" pitchFamily="2" charset="77"/>
                          <a:cs typeface="Poppins" pitchFamily="2" charset="77"/>
                        </a:rPr>
                        <a:t> </a:t>
                      </a:r>
                      <a:r>
                        <a:rPr sz="1000" b="1" i="0" spc="-10" dirty="0">
                          <a:solidFill>
                            <a:srgbClr val="F45E53"/>
                          </a:solidFill>
                          <a:latin typeface="Poppins" pitchFamily="2" charset="77"/>
                          <a:cs typeface="Poppins" pitchFamily="2" charset="77"/>
                        </a:rPr>
                        <a:t>templates</a:t>
                      </a:r>
                      <a:endParaRPr sz="1000" b="1" i="0" dirty="0">
                        <a:latin typeface="Poppins" pitchFamily="2" charset="77"/>
                        <a:cs typeface="Poppins" pitchFamily="2" charset="77"/>
                      </a:endParaRPr>
                    </a:p>
                  </a:txBody>
                  <a:tcPr marL="0" marR="0" marT="74295" marB="0">
                    <a:lnL w="9525">
                      <a:solidFill>
                        <a:srgbClr val="FFFFFF"/>
                      </a:solidFill>
                      <a:prstDash val="solid"/>
                    </a:lnL>
                    <a:lnR w="9525">
                      <a:solidFill>
                        <a:srgbClr val="FFFFFF"/>
                      </a:solidFill>
                      <a:prstDash val="solid"/>
                    </a:lnR>
                    <a:lnT w="9525">
                      <a:solidFill>
                        <a:srgbClr val="FFFFFF"/>
                      </a:solidFill>
                      <a:prstDash val="solid"/>
                    </a:lnT>
                    <a:lnB w="12700">
                      <a:solidFill>
                        <a:srgbClr val="F45E53"/>
                      </a:solidFill>
                      <a:prstDash val="solid"/>
                    </a:lnB>
                  </a:tcPr>
                </a:tc>
                <a:tc>
                  <a:txBody>
                    <a:bodyPr/>
                    <a:lstStyle/>
                    <a:p>
                      <a:pPr>
                        <a:lnSpc>
                          <a:spcPct val="100000"/>
                        </a:lnSpc>
                      </a:pPr>
                      <a:endParaRPr sz="900" b="0" i="0">
                        <a:latin typeface="Intro Light" panose="02000000000000000000" pitchFamily="2" charset="77"/>
                        <a:cs typeface="Times New Roman"/>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12700">
                      <a:solidFill>
                        <a:srgbClr val="F45E53"/>
                      </a:solidFill>
                      <a:prstDash val="solid"/>
                    </a:lnB>
                  </a:tcPr>
                </a:tc>
                <a:extLst>
                  <a:ext uri="{0D108BD9-81ED-4DB2-BD59-A6C34878D82A}">
                    <a16:rowId xmlns:a16="http://schemas.microsoft.com/office/drawing/2014/main" val="10000"/>
                  </a:ext>
                </a:extLst>
              </a:tr>
              <a:tr h="401684">
                <a:tc>
                  <a:txBody>
                    <a:bodyPr/>
                    <a:lstStyle/>
                    <a:p>
                      <a:pPr marL="92075">
                        <a:lnSpc>
                          <a:spcPct val="100000"/>
                        </a:lnSpc>
                        <a:spcBef>
                          <a:spcPts val="330"/>
                        </a:spcBef>
                      </a:pPr>
                      <a:r>
                        <a:rPr sz="1000" b="0" i="0" spc="-65">
                          <a:latin typeface="Poppins Light" pitchFamily="2" charset="77"/>
                          <a:cs typeface="Poppins Light" pitchFamily="2" charset="77"/>
                        </a:rPr>
                        <a:t>Replacement</a:t>
                      </a:r>
                      <a:r>
                        <a:rPr sz="1000" b="0" i="0" spc="15">
                          <a:latin typeface="Poppins Light" pitchFamily="2" charset="77"/>
                          <a:cs typeface="Poppins Light" pitchFamily="2" charset="77"/>
                        </a:rPr>
                        <a:t> </a:t>
                      </a:r>
                      <a:r>
                        <a:rPr sz="1000" b="0" i="0" spc="-10">
                          <a:latin typeface="Poppins Light" pitchFamily="2" charset="77"/>
                          <a:cs typeface="Poppins Light" pitchFamily="2" charset="77"/>
                        </a:rPr>
                        <a:t>business</a:t>
                      </a:r>
                      <a:endParaRPr sz="1000" b="0" i="0">
                        <a:latin typeface="Poppins Light" pitchFamily="2" charset="77"/>
                        <a:cs typeface="Poppins Light" pitchFamily="2" charset="77"/>
                      </a:endParaRPr>
                    </a:p>
                    <a:p>
                      <a:pPr marL="92075">
                        <a:lnSpc>
                          <a:spcPct val="100000"/>
                        </a:lnSpc>
                        <a:spcBef>
                          <a:spcPts val="105"/>
                        </a:spcBef>
                      </a:pPr>
                      <a:r>
                        <a:rPr sz="1000" b="0" i="0" spc="-55">
                          <a:latin typeface="Poppins Light" pitchFamily="2" charset="77"/>
                          <a:cs typeface="Poppins Light" pitchFamily="2" charset="77"/>
                        </a:rPr>
                        <a:t>(pensions</a:t>
                      </a:r>
                      <a:r>
                        <a:rPr sz="1000" b="0" i="0" spc="-45">
                          <a:latin typeface="Poppins Light" pitchFamily="2" charset="77"/>
                          <a:cs typeface="Poppins Light" pitchFamily="2" charset="77"/>
                        </a:rPr>
                        <a:t> </a:t>
                      </a:r>
                      <a:r>
                        <a:rPr sz="1000" b="0" i="0" spc="-75">
                          <a:latin typeface="Poppins Light" pitchFamily="2" charset="77"/>
                          <a:cs typeface="Poppins Light" pitchFamily="2" charset="77"/>
                        </a:rPr>
                        <a:t>and</a:t>
                      </a:r>
                      <a:r>
                        <a:rPr sz="1000" b="0" i="0" spc="-40">
                          <a:latin typeface="Poppins Light" pitchFamily="2" charset="77"/>
                          <a:cs typeface="Poppins Light" pitchFamily="2" charset="77"/>
                        </a:rPr>
                        <a:t> </a:t>
                      </a:r>
                      <a:r>
                        <a:rPr sz="1000" b="0" i="0" spc="-10">
                          <a:latin typeface="Poppins Light" pitchFamily="2" charset="77"/>
                          <a:cs typeface="Poppins Light" pitchFamily="2" charset="77"/>
                        </a:rPr>
                        <a:t>investments)</a:t>
                      </a:r>
                      <a:endParaRPr sz="1000" b="0" i="0">
                        <a:latin typeface="Poppins Light" pitchFamily="2" charset="77"/>
                        <a:cs typeface="Poppins Light" pitchFamily="2" charset="77"/>
                      </a:endParaRPr>
                    </a:p>
                  </a:txBody>
                  <a:tcPr marL="0" marR="0" marT="4191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4615">
                        <a:lnSpc>
                          <a:spcPct val="100000"/>
                        </a:lnSpc>
                        <a:spcBef>
                          <a:spcPts val="1030"/>
                        </a:spcBef>
                      </a:pPr>
                      <a:r>
                        <a:rPr sz="1000" b="0" i="0" spc="-50">
                          <a:latin typeface="Poppins Light" pitchFamily="2" charset="77"/>
                          <a:cs typeface="Poppins Light" pitchFamily="2" charset="77"/>
                        </a:rPr>
                        <a:t>£1,750</a:t>
                      </a:r>
                      <a:r>
                        <a:rPr sz="1000" b="0" i="0" spc="-35">
                          <a:latin typeface="Poppins Light" pitchFamily="2" charset="77"/>
                          <a:cs typeface="Poppins Light" pitchFamily="2" charset="77"/>
                        </a:rPr>
                        <a:t> </a:t>
                      </a:r>
                      <a:r>
                        <a:rPr sz="1000" b="0" i="0" spc="-85">
                          <a:latin typeface="Poppins Light" pitchFamily="2" charset="77"/>
                          <a:cs typeface="Poppins Light" pitchFamily="2" charset="77"/>
                        </a:rPr>
                        <a:t>+</a:t>
                      </a:r>
                      <a:r>
                        <a:rPr sz="1000" b="0" i="0" spc="-105">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txBody>
                  <a:tcPr marL="0" marR="0" marT="13081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5885">
                        <a:lnSpc>
                          <a:spcPct val="100000"/>
                        </a:lnSpc>
                        <a:spcBef>
                          <a:spcPts val="330"/>
                        </a:spcBef>
                      </a:pPr>
                      <a:r>
                        <a:rPr sz="1000" b="0" i="0" spc="-65">
                          <a:latin typeface="Poppins Light" pitchFamily="2" charset="77"/>
                          <a:cs typeface="Poppins Light" pitchFamily="2" charset="77"/>
                        </a:rPr>
                        <a:t>Replacement</a:t>
                      </a:r>
                      <a:r>
                        <a:rPr sz="1000" b="0" i="0">
                          <a:latin typeface="Poppins Light" pitchFamily="2" charset="77"/>
                          <a:cs typeface="Poppins Light" pitchFamily="2" charset="77"/>
                        </a:rPr>
                        <a:t> </a:t>
                      </a:r>
                      <a:r>
                        <a:rPr sz="1000" b="0" i="0" spc="-10">
                          <a:latin typeface="Poppins Light" pitchFamily="2" charset="77"/>
                          <a:cs typeface="Poppins Light" pitchFamily="2" charset="77"/>
                        </a:rPr>
                        <a:t>pensions</a:t>
                      </a:r>
                      <a:endParaRPr sz="1000" b="0" i="0">
                        <a:latin typeface="Poppins Light" pitchFamily="2" charset="77"/>
                        <a:cs typeface="Poppins Light" pitchFamily="2" charset="77"/>
                      </a:endParaRPr>
                    </a:p>
                    <a:p>
                      <a:pPr marL="95885">
                        <a:lnSpc>
                          <a:spcPct val="100000"/>
                        </a:lnSpc>
                        <a:spcBef>
                          <a:spcPts val="105"/>
                        </a:spcBef>
                      </a:pPr>
                      <a:r>
                        <a:rPr sz="1000" b="0" i="0" spc="-65">
                          <a:latin typeface="Poppins Light" pitchFamily="2" charset="77"/>
                          <a:cs typeface="Poppins Light" pitchFamily="2" charset="77"/>
                        </a:rPr>
                        <a:t>Replacement</a:t>
                      </a:r>
                      <a:r>
                        <a:rPr sz="1000" b="0" i="0" spc="10">
                          <a:latin typeface="Poppins Light" pitchFamily="2" charset="77"/>
                          <a:cs typeface="Poppins Light" pitchFamily="2" charset="77"/>
                        </a:rPr>
                        <a:t> </a:t>
                      </a:r>
                      <a:r>
                        <a:rPr sz="1000" b="0" i="0" spc="-10">
                          <a:latin typeface="Poppins Light" pitchFamily="2" charset="77"/>
                          <a:cs typeface="Poppins Light" pitchFamily="2" charset="77"/>
                        </a:rPr>
                        <a:t>investments</a:t>
                      </a:r>
                      <a:endParaRPr sz="1000" b="0" i="0">
                        <a:latin typeface="Poppins Light" pitchFamily="2" charset="77"/>
                        <a:cs typeface="Poppins Light" pitchFamily="2" charset="77"/>
                      </a:endParaRPr>
                    </a:p>
                  </a:txBody>
                  <a:tcPr marL="0" marR="0" marT="4191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9060">
                        <a:lnSpc>
                          <a:spcPct val="100000"/>
                        </a:lnSpc>
                        <a:spcBef>
                          <a:spcPts val="330"/>
                        </a:spcBef>
                      </a:pPr>
                      <a:r>
                        <a:rPr sz="1000" b="0" i="0" spc="-50">
                          <a:latin typeface="Poppins Light" pitchFamily="2" charset="77"/>
                          <a:cs typeface="Poppins Light" pitchFamily="2" charset="77"/>
                        </a:rPr>
                        <a:t>£950</a:t>
                      </a:r>
                      <a:r>
                        <a:rPr sz="1000" b="0" i="0" spc="-120">
                          <a:latin typeface="Poppins Light" pitchFamily="2" charset="77"/>
                          <a:cs typeface="Poppins Light" pitchFamily="2" charset="77"/>
                        </a:rPr>
                        <a:t> </a:t>
                      </a:r>
                      <a:r>
                        <a:rPr sz="1000" b="0" i="0" spc="-85">
                          <a:latin typeface="Poppins Light" pitchFamily="2" charset="77"/>
                          <a:cs typeface="Poppins Light" pitchFamily="2" charset="77"/>
                        </a:rPr>
                        <a:t>+</a:t>
                      </a:r>
                      <a:r>
                        <a:rPr sz="1000" b="0" i="0" spc="-20">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p>
                      <a:pPr marL="99060">
                        <a:lnSpc>
                          <a:spcPct val="100000"/>
                        </a:lnSpc>
                        <a:spcBef>
                          <a:spcPts val="105"/>
                        </a:spcBef>
                      </a:pPr>
                      <a:r>
                        <a:rPr sz="1000" b="0" i="0" spc="-50">
                          <a:latin typeface="Poppins Light" pitchFamily="2" charset="77"/>
                          <a:cs typeface="Poppins Light" pitchFamily="2" charset="77"/>
                        </a:rPr>
                        <a:t>£950</a:t>
                      </a:r>
                      <a:r>
                        <a:rPr sz="1000" b="0" i="0" spc="-114">
                          <a:latin typeface="Poppins Light" pitchFamily="2" charset="77"/>
                          <a:cs typeface="Poppins Light" pitchFamily="2" charset="77"/>
                        </a:rPr>
                        <a:t> </a:t>
                      </a:r>
                      <a:r>
                        <a:rPr sz="1000" b="0" i="0" spc="-90">
                          <a:latin typeface="Poppins Light" pitchFamily="2" charset="77"/>
                          <a:cs typeface="Poppins Light" pitchFamily="2" charset="77"/>
                        </a:rPr>
                        <a:t>+</a:t>
                      </a:r>
                      <a:r>
                        <a:rPr sz="1000" b="0" i="0" spc="-20">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txBody>
                  <a:tcPr marL="0" marR="0" marT="4191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extLst>
                  <a:ext uri="{0D108BD9-81ED-4DB2-BD59-A6C34878D82A}">
                    <a16:rowId xmlns:a16="http://schemas.microsoft.com/office/drawing/2014/main" val="10001"/>
                  </a:ext>
                </a:extLst>
              </a:tr>
              <a:tr h="401684">
                <a:tc>
                  <a:txBody>
                    <a:bodyPr/>
                    <a:lstStyle/>
                    <a:p>
                      <a:pPr marL="92075">
                        <a:lnSpc>
                          <a:spcPct val="100000"/>
                        </a:lnSpc>
                        <a:spcBef>
                          <a:spcPts val="335"/>
                        </a:spcBef>
                      </a:pPr>
                      <a:r>
                        <a:rPr sz="1000" b="0" i="0" spc="-55">
                          <a:latin typeface="Poppins Light" pitchFamily="2" charset="77"/>
                          <a:cs typeface="Poppins Light" pitchFamily="2" charset="77"/>
                        </a:rPr>
                        <a:t>New </a:t>
                      </a:r>
                      <a:r>
                        <a:rPr sz="1000" b="0" i="0" spc="-10">
                          <a:latin typeface="Poppins Light" pitchFamily="2" charset="77"/>
                          <a:cs typeface="Poppins Light" pitchFamily="2" charset="77"/>
                        </a:rPr>
                        <a:t>business</a:t>
                      </a:r>
                      <a:endParaRPr sz="1000" b="0" i="0">
                        <a:latin typeface="Poppins Light" pitchFamily="2" charset="77"/>
                        <a:cs typeface="Poppins Light" pitchFamily="2" charset="77"/>
                      </a:endParaRPr>
                    </a:p>
                    <a:p>
                      <a:pPr marL="92075">
                        <a:lnSpc>
                          <a:spcPct val="100000"/>
                        </a:lnSpc>
                        <a:spcBef>
                          <a:spcPts val="105"/>
                        </a:spcBef>
                      </a:pPr>
                      <a:r>
                        <a:rPr sz="1000" b="0" i="0" spc="-55">
                          <a:latin typeface="Poppins Light" pitchFamily="2" charset="77"/>
                          <a:cs typeface="Poppins Light" pitchFamily="2" charset="77"/>
                        </a:rPr>
                        <a:t>(pensions</a:t>
                      </a:r>
                      <a:r>
                        <a:rPr sz="1000" b="0" i="0" spc="-45">
                          <a:latin typeface="Poppins Light" pitchFamily="2" charset="77"/>
                          <a:cs typeface="Poppins Light" pitchFamily="2" charset="77"/>
                        </a:rPr>
                        <a:t> </a:t>
                      </a:r>
                      <a:r>
                        <a:rPr sz="1000" b="0" i="0" spc="-75">
                          <a:latin typeface="Poppins Light" pitchFamily="2" charset="77"/>
                          <a:cs typeface="Poppins Light" pitchFamily="2" charset="77"/>
                        </a:rPr>
                        <a:t>and</a:t>
                      </a:r>
                      <a:r>
                        <a:rPr sz="1000" b="0" i="0" spc="-40">
                          <a:latin typeface="Poppins Light" pitchFamily="2" charset="77"/>
                          <a:cs typeface="Poppins Light" pitchFamily="2" charset="77"/>
                        </a:rPr>
                        <a:t> </a:t>
                      </a:r>
                      <a:r>
                        <a:rPr sz="1000" b="0" i="0" spc="-10">
                          <a:latin typeface="Poppins Light" pitchFamily="2" charset="77"/>
                          <a:cs typeface="Poppins Light" pitchFamily="2" charset="77"/>
                        </a:rPr>
                        <a:t>investments)</a:t>
                      </a:r>
                      <a:endParaRPr sz="1000" b="0" i="0">
                        <a:latin typeface="Poppins Light" pitchFamily="2" charset="77"/>
                        <a:cs typeface="Poppins Light" pitchFamily="2" charset="77"/>
                      </a:endParaRPr>
                    </a:p>
                  </a:txBody>
                  <a:tcPr marL="0" marR="0" marT="42545"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4615">
                        <a:lnSpc>
                          <a:spcPct val="100000"/>
                        </a:lnSpc>
                        <a:spcBef>
                          <a:spcPts val="1035"/>
                        </a:spcBef>
                      </a:pPr>
                      <a:r>
                        <a:rPr sz="1000" b="0" i="0" spc="-50">
                          <a:latin typeface="Poppins Light" pitchFamily="2" charset="77"/>
                          <a:cs typeface="Poppins Light" pitchFamily="2" charset="77"/>
                        </a:rPr>
                        <a:t>£1,750</a:t>
                      </a:r>
                      <a:r>
                        <a:rPr sz="1000" b="0" i="0" spc="-35">
                          <a:latin typeface="Poppins Light" pitchFamily="2" charset="77"/>
                          <a:cs typeface="Poppins Light" pitchFamily="2" charset="77"/>
                        </a:rPr>
                        <a:t> </a:t>
                      </a:r>
                      <a:r>
                        <a:rPr sz="1000" b="0" i="0" spc="-85">
                          <a:latin typeface="Poppins Light" pitchFamily="2" charset="77"/>
                          <a:cs typeface="Poppins Light" pitchFamily="2" charset="77"/>
                        </a:rPr>
                        <a:t>+</a:t>
                      </a:r>
                      <a:r>
                        <a:rPr sz="1000" b="0" i="0" spc="-105">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txBody>
                  <a:tcPr marL="0" marR="0" marT="131445"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5885">
                        <a:lnSpc>
                          <a:spcPct val="100000"/>
                        </a:lnSpc>
                        <a:spcBef>
                          <a:spcPts val="335"/>
                        </a:spcBef>
                      </a:pPr>
                      <a:r>
                        <a:rPr sz="1000" b="0" i="0" spc="-55">
                          <a:latin typeface="Poppins Light" pitchFamily="2" charset="77"/>
                          <a:cs typeface="Poppins Light" pitchFamily="2" charset="77"/>
                        </a:rPr>
                        <a:t>New</a:t>
                      </a:r>
                      <a:r>
                        <a:rPr sz="1000" b="0" i="0" spc="-60">
                          <a:latin typeface="Poppins Light" pitchFamily="2" charset="77"/>
                          <a:cs typeface="Poppins Light" pitchFamily="2" charset="77"/>
                        </a:rPr>
                        <a:t> </a:t>
                      </a:r>
                      <a:r>
                        <a:rPr sz="1000" b="0" i="0" spc="-10">
                          <a:latin typeface="Poppins Light" pitchFamily="2" charset="77"/>
                          <a:cs typeface="Poppins Light" pitchFamily="2" charset="77"/>
                        </a:rPr>
                        <a:t>pensions</a:t>
                      </a:r>
                      <a:endParaRPr sz="1000" b="0" i="0">
                        <a:latin typeface="Poppins Light" pitchFamily="2" charset="77"/>
                        <a:cs typeface="Poppins Light" pitchFamily="2" charset="77"/>
                      </a:endParaRPr>
                    </a:p>
                    <a:p>
                      <a:pPr marL="95885">
                        <a:lnSpc>
                          <a:spcPct val="100000"/>
                        </a:lnSpc>
                        <a:spcBef>
                          <a:spcPts val="105"/>
                        </a:spcBef>
                      </a:pPr>
                      <a:r>
                        <a:rPr sz="1000" b="0" i="0" spc="-55">
                          <a:latin typeface="Poppins Light" pitchFamily="2" charset="77"/>
                          <a:cs typeface="Poppins Light" pitchFamily="2" charset="77"/>
                        </a:rPr>
                        <a:t>New </a:t>
                      </a:r>
                      <a:r>
                        <a:rPr sz="1000" b="0" i="0" spc="-10">
                          <a:latin typeface="Poppins Light" pitchFamily="2" charset="77"/>
                          <a:cs typeface="Poppins Light" pitchFamily="2" charset="77"/>
                        </a:rPr>
                        <a:t>investments</a:t>
                      </a:r>
                      <a:endParaRPr sz="1000" b="0" i="0">
                        <a:latin typeface="Poppins Light" pitchFamily="2" charset="77"/>
                        <a:cs typeface="Poppins Light" pitchFamily="2" charset="77"/>
                      </a:endParaRPr>
                    </a:p>
                  </a:txBody>
                  <a:tcPr marL="0" marR="0" marT="42545"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9060">
                        <a:lnSpc>
                          <a:spcPct val="100000"/>
                        </a:lnSpc>
                        <a:spcBef>
                          <a:spcPts val="335"/>
                        </a:spcBef>
                      </a:pPr>
                      <a:r>
                        <a:rPr sz="1000" b="0" i="0" spc="-50">
                          <a:latin typeface="Poppins Light" pitchFamily="2" charset="77"/>
                          <a:cs typeface="Poppins Light" pitchFamily="2" charset="77"/>
                        </a:rPr>
                        <a:t>£950</a:t>
                      </a:r>
                      <a:r>
                        <a:rPr sz="1000" b="0" i="0" spc="-120">
                          <a:latin typeface="Poppins Light" pitchFamily="2" charset="77"/>
                          <a:cs typeface="Poppins Light" pitchFamily="2" charset="77"/>
                        </a:rPr>
                        <a:t> </a:t>
                      </a:r>
                      <a:r>
                        <a:rPr sz="1000" b="0" i="0" spc="-85">
                          <a:latin typeface="Poppins Light" pitchFamily="2" charset="77"/>
                          <a:cs typeface="Poppins Light" pitchFamily="2" charset="77"/>
                        </a:rPr>
                        <a:t>+</a:t>
                      </a:r>
                      <a:r>
                        <a:rPr sz="1000" b="0" i="0" spc="-20">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p>
                      <a:pPr marL="99060">
                        <a:lnSpc>
                          <a:spcPct val="100000"/>
                        </a:lnSpc>
                        <a:spcBef>
                          <a:spcPts val="105"/>
                        </a:spcBef>
                      </a:pPr>
                      <a:r>
                        <a:rPr sz="1000" b="0" i="0" spc="-50">
                          <a:latin typeface="Poppins Light" pitchFamily="2" charset="77"/>
                          <a:cs typeface="Poppins Light" pitchFamily="2" charset="77"/>
                        </a:rPr>
                        <a:t>£950</a:t>
                      </a:r>
                      <a:r>
                        <a:rPr sz="1000" b="0" i="0" spc="-114">
                          <a:latin typeface="Poppins Light" pitchFamily="2" charset="77"/>
                          <a:cs typeface="Poppins Light" pitchFamily="2" charset="77"/>
                        </a:rPr>
                        <a:t> </a:t>
                      </a:r>
                      <a:r>
                        <a:rPr sz="1000" b="0" i="0" spc="-90">
                          <a:latin typeface="Poppins Light" pitchFamily="2" charset="77"/>
                          <a:cs typeface="Poppins Light" pitchFamily="2" charset="77"/>
                        </a:rPr>
                        <a:t>+</a:t>
                      </a:r>
                      <a:r>
                        <a:rPr sz="1000" b="0" i="0" spc="-20">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txBody>
                  <a:tcPr marL="0" marR="0" marT="42545"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extLst>
                  <a:ext uri="{0D108BD9-81ED-4DB2-BD59-A6C34878D82A}">
                    <a16:rowId xmlns:a16="http://schemas.microsoft.com/office/drawing/2014/main" val="10002"/>
                  </a:ext>
                </a:extLst>
              </a:tr>
              <a:tr h="563634">
                <a:tc>
                  <a:txBody>
                    <a:bodyPr/>
                    <a:lstStyle/>
                    <a:p>
                      <a:pPr marL="92075">
                        <a:lnSpc>
                          <a:spcPct val="100000"/>
                        </a:lnSpc>
                        <a:spcBef>
                          <a:spcPts val="1040"/>
                        </a:spcBef>
                      </a:pPr>
                      <a:r>
                        <a:rPr sz="1000" b="0" i="0" spc="-10" dirty="0">
                          <a:latin typeface="Poppins Light" pitchFamily="2" charset="77"/>
                          <a:cs typeface="Poppins Light" pitchFamily="2" charset="77"/>
                        </a:rPr>
                        <a:t>Decumulation</a:t>
                      </a:r>
                      <a:endParaRPr sz="1000" b="0" i="0" dirty="0">
                        <a:latin typeface="Poppins Light" pitchFamily="2" charset="77"/>
                        <a:cs typeface="Poppins Light" pitchFamily="2" charset="77"/>
                      </a:endParaRPr>
                    </a:p>
                    <a:p>
                      <a:pPr marL="92075">
                        <a:lnSpc>
                          <a:spcPct val="100000"/>
                        </a:lnSpc>
                        <a:spcBef>
                          <a:spcPts val="105"/>
                        </a:spcBef>
                      </a:pPr>
                      <a:r>
                        <a:rPr sz="1000" b="0" i="0" spc="-35" dirty="0">
                          <a:latin typeface="Poppins Light" pitchFamily="2" charset="77"/>
                          <a:cs typeface="Poppins Light" pitchFamily="2" charset="77"/>
                        </a:rPr>
                        <a:t>(drawdown </a:t>
                      </a:r>
                      <a:r>
                        <a:rPr sz="1000" b="0" i="0" spc="-75" dirty="0">
                          <a:latin typeface="Poppins Light" pitchFamily="2" charset="77"/>
                          <a:cs typeface="Poppins Light" pitchFamily="2" charset="77"/>
                        </a:rPr>
                        <a:t>and</a:t>
                      </a:r>
                      <a:r>
                        <a:rPr sz="1000" b="0" i="0" spc="-35" dirty="0">
                          <a:latin typeface="Poppins Light" pitchFamily="2" charset="77"/>
                          <a:cs typeface="Poppins Light" pitchFamily="2" charset="77"/>
                        </a:rPr>
                        <a:t> </a:t>
                      </a:r>
                      <a:r>
                        <a:rPr sz="1000" b="0" i="0" spc="-10" dirty="0">
                          <a:latin typeface="Poppins Light" pitchFamily="2" charset="77"/>
                          <a:cs typeface="Poppins Light" pitchFamily="2" charset="77"/>
                        </a:rPr>
                        <a:t>annuity)</a:t>
                      </a:r>
                      <a:endParaRPr sz="1000" b="0" i="0" dirty="0">
                        <a:latin typeface="Poppins Light" pitchFamily="2" charset="77"/>
                        <a:cs typeface="Poppins Light" pitchFamily="2" charset="77"/>
                      </a:endParaRPr>
                    </a:p>
                  </a:txBody>
                  <a:tcPr marL="0" marR="0" marT="13208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a:lnSpc>
                          <a:spcPct val="100000"/>
                        </a:lnSpc>
                        <a:spcBef>
                          <a:spcPts val="475"/>
                        </a:spcBef>
                      </a:pPr>
                      <a:endParaRPr sz="1000" b="0" i="0">
                        <a:latin typeface="Poppins Light" pitchFamily="2" charset="77"/>
                        <a:cs typeface="Poppins Light" pitchFamily="2" charset="77"/>
                      </a:endParaRPr>
                    </a:p>
                    <a:p>
                      <a:pPr marL="94615">
                        <a:lnSpc>
                          <a:spcPct val="100000"/>
                        </a:lnSpc>
                      </a:pPr>
                      <a:r>
                        <a:rPr sz="1000" b="0" i="0" spc="-50">
                          <a:latin typeface="Poppins Light" pitchFamily="2" charset="77"/>
                          <a:cs typeface="Poppins Light" pitchFamily="2" charset="77"/>
                        </a:rPr>
                        <a:t>£2,750</a:t>
                      </a:r>
                      <a:r>
                        <a:rPr sz="1000" b="0" i="0" spc="-35">
                          <a:latin typeface="Poppins Light" pitchFamily="2" charset="77"/>
                          <a:cs typeface="Poppins Light" pitchFamily="2" charset="77"/>
                        </a:rPr>
                        <a:t> </a:t>
                      </a:r>
                      <a:r>
                        <a:rPr sz="1000" b="0" i="0" spc="-85">
                          <a:latin typeface="Poppins Light" pitchFamily="2" charset="77"/>
                          <a:cs typeface="Poppins Light" pitchFamily="2" charset="77"/>
                        </a:rPr>
                        <a:t>+</a:t>
                      </a:r>
                      <a:r>
                        <a:rPr sz="1000" b="0" i="0" spc="-105">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txBody>
                  <a:tcPr marL="0" marR="0" marT="60325"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5885" marR="2828290">
                        <a:lnSpc>
                          <a:spcPct val="105300"/>
                        </a:lnSpc>
                        <a:spcBef>
                          <a:spcPts val="265"/>
                        </a:spcBef>
                      </a:pPr>
                      <a:r>
                        <a:rPr sz="1000" b="0" i="0" spc="-45">
                          <a:latin typeface="Poppins Light" pitchFamily="2" charset="77"/>
                          <a:cs typeface="Poppins Light" pitchFamily="2" charset="77"/>
                        </a:rPr>
                        <a:t>Drawdown</a:t>
                      </a:r>
                      <a:r>
                        <a:rPr sz="1000" b="0" i="0" spc="-35">
                          <a:latin typeface="Poppins Light" pitchFamily="2" charset="77"/>
                          <a:cs typeface="Poppins Light" pitchFamily="2" charset="77"/>
                        </a:rPr>
                        <a:t> </a:t>
                      </a:r>
                      <a:r>
                        <a:rPr sz="1000" b="0" i="0" spc="-50">
                          <a:latin typeface="Poppins Light" pitchFamily="2" charset="77"/>
                          <a:cs typeface="Poppins Light" pitchFamily="2" charset="77"/>
                        </a:rPr>
                        <a:t>(existing) </a:t>
                      </a:r>
                      <a:r>
                        <a:rPr sz="1000" b="0" i="0" spc="-45">
                          <a:latin typeface="Poppins Light" pitchFamily="2" charset="77"/>
                          <a:cs typeface="Poppins Light" pitchFamily="2" charset="77"/>
                        </a:rPr>
                        <a:t>Drawdown</a:t>
                      </a:r>
                      <a:r>
                        <a:rPr sz="1000" b="0" i="0" spc="-35">
                          <a:latin typeface="Poppins Light" pitchFamily="2" charset="77"/>
                          <a:cs typeface="Poppins Light" pitchFamily="2" charset="77"/>
                        </a:rPr>
                        <a:t> </a:t>
                      </a:r>
                      <a:r>
                        <a:rPr sz="1000" b="0" i="0" spc="-20">
                          <a:latin typeface="Poppins Light" pitchFamily="2" charset="77"/>
                          <a:cs typeface="Poppins Light" pitchFamily="2" charset="77"/>
                        </a:rPr>
                        <a:t>(new) </a:t>
                      </a:r>
                      <a:r>
                        <a:rPr sz="1000" b="0" i="0" spc="-10">
                          <a:latin typeface="Poppins Light" pitchFamily="2" charset="77"/>
                          <a:cs typeface="Poppins Light" pitchFamily="2" charset="77"/>
                        </a:rPr>
                        <a:t>Annuity</a:t>
                      </a:r>
                      <a:endParaRPr sz="1000" b="0" i="0">
                        <a:latin typeface="Poppins Light" pitchFamily="2" charset="77"/>
                        <a:cs typeface="Poppins Light" pitchFamily="2" charset="77"/>
                      </a:endParaRPr>
                    </a:p>
                  </a:txBody>
                  <a:tcPr marL="0" marR="0" marT="33655"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9060">
                        <a:lnSpc>
                          <a:spcPct val="100000"/>
                        </a:lnSpc>
                        <a:spcBef>
                          <a:spcPts val="335"/>
                        </a:spcBef>
                      </a:pPr>
                      <a:r>
                        <a:rPr sz="1000" b="0" i="0" spc="-50">
                          <a:latin typeface="Poppins Light" pitchFamily="2" charset="77"/>
                          <a:cs typeface="Poppins Light" pitchFamily="2" charset="77"/>
                        </a:rPr>
                        <a:t>£950</a:t>
                      </a:r>
                      <a:r>
                        <a:rPr sz="1000" b="0" i="0" spc="-120">
                          <a:latin typeface="Poppins Light" pitchFamily="2" charset="77"/>
                          <a:cs typeface="Poppins Light" pitchFamily="2" charset="77"/>
                        </a:rPr>
                        <a:t> </a:t>
                      </a:r>
                      <a:r>
                        <a:rPr sz="1000" b="0" i="0" spc="-85">
                          <a:latin typeface="Poppins Light" pitchFamily="2" charset="77"/>
                          <a:cs typeface="Poppins Light" pitchFamily="2" charset="77"/>
                        </a:rPr>
                        <a:t>+</a:t>
                      </a:r>
                      <a:r>
                        <a:rPr sz="1000" b="0" i="0" spc="-20">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p>
                      <a:pPr marL="99060">
                        <a:lnSpc>
                          <a:spcPct val="100000"/>
                        </a:lnSpc>
                        <a:spcBef>
                          <a:spcPts val="110"/>
                        </a:spcBef>
                      </a:pPr>
                      <a:r>
                        <a:rPr sz="1000" b="0" i="0" spc="-50">
                          <a:latin typeface="Poppins Light" pitchFamily="2" charset="77"/>
                          <a:cs typeface="Poppins Light" pitchFamily="2" charset="77"/>
                        </a:rPr>
                        <a:t>£950</a:t>
                      </a:r>
                      <a:r>
                        <a:rPr sz="1000" b="0" i="0" spc="-120">
                          <a:latin typeface="Poppins Light" pitchFamily="2" charset="77"/>
                          <a:cs typeface="Poppins Light" pitchFamily="2" charset="77"/>
                        </a:rPr>
                        <a:t> </a:t>
                      </a:r>
                      <a:r>
                        <a:rPr sz="1000" b="0" i="0" spc="-85">
                          <a:latin typeface="Poppins Light" pitchFamily="2" charset="77"/>
                          <a:cs typeface="Poppins Light" pitchFamily="2" charset="77"/>
                        </a:rPr>
                        <a:t>+</a:t>
                      </a:r>
                      <a:r>
                        <a:rPr sz="1000" b="0" i="0" spc="-20">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p>
                      <a:pPr marL="99060">
                        <a:lnSpc>
                          <a:spcPct val="100000"/>
                        </a:lnSpc>
                        <a:spcBef>
                          <a:spcPts val="30"/>
                        </a:spcBef>
                      </a:pPr>
                      <a:r>
                        <a:rPr sz="1000" b="0" i="0" spc="-50">
                          <a:latin typeface="Poppins Light" pitchFamily="2" charset="77"/>
                          <a:cs typeface="Poppins Light" pitchFamily="2" charset="77"/>
                        </a:rPr>
                        <a:t>£950</a:t>
                      </a:r>
                      <a:r>
                        <a:rPr sz="1000" b="0" i="0" spc="-114">
                          <a:latin typeface="Poppins Light" pitchFamily="2" charset="77"/>
                          <a:cs typeface="Poppins Light" pitchFamily="2" charset="77"/>
                        </a:rPr>
                        <a:t> </a:t>
                      </a:r>
                      <a:r>
                        <a:rPr sz="1000" b="0" i="0" spc="-90">
                          <a:latin typeface="Poppins Light" pitchFamily="2" charset="77"/>
                          <a:cs typeface="Poppins Light" pitchFamily="2" charset="77"/>
                        </a:rPr>
                        <a:t>+</a:t>
                      </a:r>
                      <a:r>
                        <a:rPr sz="1000" b="0" i="0" spc="-20">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txBody>
                  <a:tcPr marL="0" marR="0" marT="42545"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extLst>
                  <a:ext uri="{0D108BD9-81ED-4DB2-BD59-A6C34878D82A}">
                    <a16:rowId xmlns:a16="http://schemas.microsoft.com/office/drawing/2014/main" val="10003"/>
                  </a:ext>
                </a:extLst>
              </a:tr>
              <a:tr h="401684">
                <a:tc>
                  <a:txBody>
                    <a:bodyPr/>
                    <a:lstStyle/>
                    <a:p>
                      <a:pPr marL="92075">
                        <a:lnSpc>
                          <a:spcPct val="100000"/>
                        </a:lnSpc>
                        <a:spcBef>
                          <a:spcPts val="345"/>
                        </a:spcBef>
                      </a:pPr>
                      <a:r>
                        <a:rPr sz="1000" b="0" i="0" spc="-60">
                          <a:latin typeface="Poppins Light" pitchFamily="2" charset="77"/>
                          <a:cs typeface="Poppins Light" pitchFamily="2" charset="77"/>
                        </a:rPr>
                        <a:t>Estate</a:t>
                      </a:r>
                      <a:r>
                        <a:rPr sz="1000" b="0" i="0" spc="-70">
                          <a:latin typeface="Poppins Light" pitchFamily="2" charset="77"/>
                          <a:cs typeface="Poppins Light" pitchFamily="2" charset="77"/>
                        </a:rPr>
                        <a:t> </a:t>
                      </a:r>
                      <a:r>
                        <a:rPr sz="1000" b="0" i="0" spc="-10">
                          <a:latin typeface="Poppins Light" pitchFamily="2" charset="77"/>
                          <a:cs typeface="Poppins Light" pitchFamily="2" charset="77"/>
                        </a:rPr>
                        <a:t>planning</a:t>
                      </a:r>
                      <a:endParaRPr sz="1000" b="0" i="0">
                        <a:latin typeface="Poppins Light" pitchFamily="2" charset="77"/>
                        <a:cs typeface="Poppins Light" pitchFamily="2" charset="77"/>
                      </a:endParaRPr>
                    </a:p>
                    <a:p>
                      <a:pPr marL="92075">
                        <a:lnSpc>
                          <a:spcPct val="100000"/>
                        </a:lnSpc>
                        <a:spcBef>
                          <a:spcPts val="105"/>
                        </a:spcBef>
                      </a:pPr>
                      <a:r>
                        <a:rPr sz="1000" b="0" i="0" spc="-70">
                          <a:latin typeface="Poppins Light" pitchFamily="2" charset="77"/>
                          <a:cs typeface="Poppins Light" pitchFamily="2" charset="77"/>
                        </a:rPr>
                        <a:t>(WoL,</a:t>
                      </a:r>
                      <a:r>
                        <a:rPr sz="1000" b="0" i="0" spc="-30">
                          <a:latin typeface="Poppins Light" pitchFamily="2" charset="77"/>
                          <a:cs typeface="Poppins Light" pitchFamily="2" charset="77"/>
                        </a:rPr>
                        <a:t> trusts,</a:t>
                      </a:r>
                      <a:r>
                        <a:rPr sz="1000" b="0" i="0" spc="-25">
                          <a:latin typeface="Poppins Light" pitchFamily="2" charset="77"/>
                          <a:cs typeface="Poppins Light" pitchFamily="2" charset="77"/>
                        </a:rPr>
                        <a:t> BR)</a:t>
                      </a:r>
                      <a:endParaRPr sz="1000" b="0" i="0">
                        <a:latin typeface="Poppins Light" pitchFamily="2" charset="77"/>
                        <a:cs typeface="Poppins Light" pitchFamily="2" charset="77"/>
                      </a:endParaRPr>
                    </a:p>
                  </a:txBody>
                  <a:tcPr marL="0" marR="0" marT="43815"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4615">
                        <a:lnSpc>
                          <a:spcPct val="100000"/>
                        </a:lnSpc>
                        <a:spcBef>
                          <a:spcPts val="1045"/>
                        </a:spcBef>
                      </a:pPr>
                      <a:r>
                        <a:rPr sz="1000" b="0" i="0" spc="-50">
                          <a:latin typeface="Poppins Light" pitchFamily="2" charset="77"/>
                          <a:cs typeface="Poppins Light" pitchFamily="2" charset="77"/>
                        </a:rPr>
                        <a:t>£1,750</a:t>
                      </a:r>
                      <a:r>
                        <a:rPr sz="1000" b="0" i="0" spc="-35">
                          <a:latin typeface="Poppins Light" pitchFamily="2" charset="77"/>
                          <a:cs typeface="Poppins Light" pitchFamily="2" charset="77"/>
                        </a:rPr>
                        <a:t> </a:t>
                      </a:r>
                      <a:r>
                        <a:rPr sz="1000" b="0" i="0" spc="-85">
                          <a:latin typeface="Poppins Light" pitchFamily="2" charset="77"/>
                          <a:cs typeface="Poppins Light" pitchFamily="2" charset="77"/>
                        </a:rPr>
                        <a:t>+</a:t>
                      </a:r>
                      <a:r>
                        <a:rPr sz="1000" b="0" i="0" spc="-105">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txBody>
                  <a:tcPr marL="0" marR="0" marT="132715"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5885">
                        <a:lnSpc>
                          <a:spcPct val="100000"/>
                        </a:lnSpc>
                        <a:spcBef>
                          <a:spcPts val="345"/>
                        </a:spcBef>
                      </a:pPr>
                      <a:r>
                        <a:rPr sz="1000" b="0" i="0" spc="-95">
                          <a:latin typeface="Poppins Light" pitchFamily="2" charset="77"/>
                          <a:cs typeface="Poppins Light" pitchFamily="2" charset="77"/>
                        </a:rPr>
                        <a:t>Business</a:t>
                      </a:r>
                      <a:r>
                        <a:rPr sz="1000" b="0" i="0" spc="-15">
                          <a:latin typeface="Poppins Light" pitchFamily="2" charset="77"/>
                          <a:cs typeface="Poppins Light" pitchFamily="2" charset="77"/>
                        </a:rPr>
                        <a:t> </a:t>
                      </a:r>
                      <a:r>
                        <a:rPr sz="1000" b="0" i="0" spc="-10">
                          <a:latin typeface="Poppins Light" pitchFamily="2" charset="77"/>
                          <a:cs typeface="Poppins Light" pitchFamily="2" charset="77"/>
                        </a:rPr>
                        <a:t>Relief</a:t>
                      </a:r>
                      <a:endParaRPr sz="1000" b="0" i="0">
                        <a:latin typeface="Poppins Light" pitchFamily="2" charset="77"/>
                        <a:cs typeface="Poppins Light" pitchFamily="2" charset="77"/>
                      </a:endParaRPr>
                    </a:p>
                    <a:p>
                      <a:pPr marL="95885">
                        <a:lnSpc>
                          <a:spcPct val="100000"/>
                        </a:lnSpc>
                        <a:spcBef>
                          <a:spcPts val="105"/>
                        </a:spcBef>
                      </a:pPr>
                      <a:r>
                        <a:rPr sz="1000" b="0" i="0" spc="-10">
                          <a:latin typeface="Poppins Light" pitchFamily="2" charset="77"/>
                          <a:cs typeface="Poppins Light" pitchFamily="2" charset="77"/>
                        </a:rPr>
                        <a:t>Trusts</a:t>
                      </a:r>
                      <a:endParaRPr sz="1000" b="0" i="0">
                        <a:latin typeface="Poppins Light" pitchFamily="2" charset="77"/>
                        <a:cs typeface="Poppins Light" pitchFamily="2" charset="77"/>
                      </a:endParaRPr>
                    </a:p>
                  </a:txBody>
                  <a:tcPr marL="0" marR="0" marT="43815"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9060">
                        <a:lnSpc>
                          <a:spcPct val="100000"/>
                        </a:lnSpc>
                        <a:spcBef>
                          <a:spcPts val="345"/>
                        </a:spcBef>
                      </a:pPr>
                      <a:r>
                        <a:rPr sz="1000" b="0" i="0" spc="-50">
                          <a:latin typeface="Poppins Light" pitchFamily="2" charset="77"/>
                          <a:cs typeface="Poppins Light" pitchFamily="2" charset="77"/>
                        </a:rPr>
                        <a:t>£950</a:t>
                      </a:r>
                      <a:r>
                        <a:rPr sz="1000" b="0" i="0" spc="-120">
                          <a:latin typeface="Poppins Light" pitchFamily="2" charset="77"/>
                          <a:cs typeface="Poppins Light" pitchFamily="2" charset="77"/>
                        </a:rPr>
                        <a:t> </a:t>
                      </a:r>
                      <a:r>
                        <a:rPr sz="1000" b="0" i="0" spc="-85">
                          <a:latin typeface="Poppins Light" pitchFamily="2" charset="77"/>
                          <a:cs typeface="Poppins Light" pitchFamily="2" charset="77"/>
                        </a:rPr>
                        <a:t>+</a:t>
                      </a:r>
                      <a:r>
                        <a:rPr sz="1000" b="0" i="0" spc="-20">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p>
                      <a:pPr marL="99060">
                        <a:lnSpc>
                          <a:spcPct val="100000"/>
                        </a:lnSpc>
                        <a:spcBef>
                          <a:spcPts val="105"/>
                        </a:spcBef>
                      </a:pPr>
                      <a:r>
                        <a:rPr sz="1000" b="0" i="0" spc="-50">
                          <a:latin typeface="Poppins Light" pitchFamily="2" charset="77"/>
                          <a:cs typeface="Poppins Light" pitchFamily="2" charset="77"/>
                        </a:rPr>
                        <a:t>£950</a:t>
                      </a:r>
                      <a:r>
                        <a:rPr sz="1000" b="0" i="0" spc="-114">
                          <a:latin typeface="Poppins Light" pitchFamily="2" charset="77"/>
                          <a:cs typeface="Poppins Light" pitchFamily="2" charset="77"/>
                        </a:rPr>
                        <a:t> </a:t>
                      </a:r>
                      <a:r>
                        <a:rPr sz="1000" b="0" i="0" spc="-90">
                          <a:latin typeface="Poppins Light" pitchFamily="2" charset="77"/>
                          <a:cs typeface="Poppins Light" pitchFamily="2" charset="77"/>
                        </a:rPr>
                        <a:t>+</a:t>
                      </a:r>
                      <a:r>
                        <a:rPr sz="1000" b="0" i="0" spc="-20">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txBody>
                  <a:tcPr marL="0" marR="0" marT="43815"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extLst>
                  <a:ext uri="{0D108BD9-81ED-4DB2-BD59-A6C34878D82A}">
                    <a16:rowId xmlns:a16="http://schemas.microsoft.com/office/drawing/2014/main" val="10004"/>
                  </a:ext>
                </a:extLst>
              </a:tr>
              <a:tr h="401684">
                <a:tc>
                  <a:txBody>
                    <a:bodyPr/>
                    <a:lstStyle/>
                    <a:p>
                      <a:pPr marL="92075">
                        <a:lnSpc>
                          <a:spcPct val="100000"/>
                        </a:lnSpc>
                        <a:spcBef>
                          <a:spcPts val="1050"/>
                        </a:spcBef>
                      </a:pPr>
                      <a:r>
                        <a:rPr sz="1000" b="0" i="0" spc="-25">
                          <a:latin typeface="Poppins Light" pitchFamily="2" charset="77"/>
                          <a:cs typeface="Poppins Light" pitchFamily="2" charset="77"/>
                        </a:rPr>
                        <a:t>N/A</a:t>
                      </a:r>
                      <a:endParaRPr sz="1000" b="0" i="0">
                        <a:latin typeface="Poppins Light" pitchFamily="2" charset="77"/>
                        <a:cs typeface="Poppins Light" pitchFamily="2" charset="77"/>
                      </a:endParaRPr>
                    </a:p>
                  </a:txBody>
                  <a:tcPr marL="0" marR="0" marT="13335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a:lnSpc>
                          <a:spcPct val="100000"/>
                        </a:lnSpc>
                      </a:pPr>
                      <a:endParaRPr sz="1000" b="0" i="0">
                        <a:latin typeface="Poppins Light" pitchFamily="2" charset="77"/>
                        <a:cs typeface="Poppins Light" pitchFamily="2" charset="77"/>
                      </a:endParaRPr>
                    </a:p>
                  </a:txBody>
                  <a:tcPr marL="0" marR="0" marT="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5885" marR="2739390">
                        <a:lnSpc>
                          <a:spcPct val="108200"/>
                        </a:lnSpc>
                        <a:spcBef>
                          <a:spcPts val="240"/>
                        </a:spcBef>
                      </a:pPr>
                      <a:r>
                        <a:rPr sz="1000" b="0" i="0" spc="-65">
                          <a:latin typeface="Poppins Light" pitchFamily="2" charset="77"/>
                          <a:cs typeface="Poppins Light" pitchFamily="2" charset="77"/>
                        </a:rPr>
                        <a:t>Specialist</a:t>
                      </a:r>
                      <a:r>
                        <a:rPr sz="1000" b="0" i="0">
                          <a:latin typeface="Poppins Light" pitchFamily="2" charset="77"/>
                          <a:cs typeface="Poppins Light" pitchFamily="2" charset="77"/>
                        </a:rPr>
                        <a:t> </a:t>
                      </a:r>
                      <a:r>
                        <a:rPr sz="1000" b="0" i="0" spc="-45">
                          <a:latin typeface="Poppins Light" pitchFamily="2" charset="77"/>
                          <a:cs typeface="Poppins Light" pitchFamily="2" charset="77"/>
                        </a:rPr>
                        <a:t>Investments </a:t>
                      </a:r>
                      <a:r>
                        <a:rPr sz="1000" b="0" i="0" spc="-135">
                          <a:latin typeface="Poppins Light" pitchFamily="2" charset="77"/>
                          <a:cs typeface="Poppins Light" pitchFamily="2" charset="77"/>
                        </a:rPr>
                        <a:t>(EIS</a:t>
                      </a:r>
                      <a:r>
                        <a:rPr sz="1000" b="0" i="0" spc="-50">
                          <a:latin typeface="Poppins Light" pitchFamily="2" charset="77"/>
                          <a:cs typeface="Poppins Light" pitchFamily="2" charset="77"/>
                        </a:rPr>
                        <a:t> </a:t>
                      </a:r>
                      <a:r>
                        <a:rPr sz="1000" b="0" i="0">
                          <a:latin typeface="Poppins Light" pitchFamily="2" charset="77"/>
                          <a:cs typeface="Poppins Light" pitchFamily="2" charset="77"/>
                        </a:rPr>
                        <a:t>&amp; </a:t>
                      </a:r>
                      <a:r>
                        <a:rPr sz="1000" b="0" i="0" spc="-20">
                          <a:latin typeface="Poppins Light" pitchFamily="2" charset="77"/>
                          <a:cs typeface="Poppins Light" pitchFamily="2" charset="77"/>
                        </a:rPr>
                        <a:t>VCT)</a:t>
                      </a:r>
                      <a:endParaRPr sz="1000" b="0" i="0">
                        <a:latin typeface="Poppins Light" pitchFamily="2" charset="77"/>
                        <a:cs typeface="Poppins Light" pitchFamily="2" charset="77"/>
                      </a:endParaRPr>
                    </a:p>
                  </a:txBody>
                  <a:tcPr marL="0" marR="0" marT="3048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9060">
                        <a:lnSpc>
                          <a:spcPct val="100000"/>
                        </a:lnSpc>
                        <a:spcBef>
                          <a:spcPts val="1050"/>
                        </a:spcBef>
                      </a:pPr>
                      <a:r>
                        <a:rPr sz="1000" b="0" i="0" spc="-50">
                          <a:latin typeface="Poppins Light" pitchFamily="2" charset="77"/>
                          <a:cs typeface="Poppins Light" pitchFamily="2" charset="77"/>
                        </a:rPr>
                        <a:t>£1,500</a:t>
                      </a:r>
                      <a:r>
                        <a:rPr sz="1000" b="0" i="0" spc="-30">
                          <a:latin typeface="Poppins Light" pitchFamily="2" charset="77"/>
                          <a:cs typeface="Poppins Light" pitchFamily="2" charset="77"/>
                        </a:rPr>
                        <a:t> </a:t>
                      </a:r>
                      <a:r>
                        <a:rPr sz="1000" b="0" i="0" spc="-90">
                          <a:latin typeface="Poppins Light" pitchFamily="2" charset="77"/>
                          <a:cs typeface="Poppins Light" pitchFamily="2" charset="77"/>
                        </a:rPr>
                        <a:t>+</a:t>
                      </a:r>
                      <a:r>
                        <a:rPr sz="1000" b="0" i="0" spc="-100">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txBody>
                  <a:tcPr marL="0" marR="0" marT="13335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extLst>
                  <a:ext uri="{0D108BD9-81ED-4DB2-BD59-A6C34878D82A}">
                    <a16:rowId xmlns:a16="http://schemas.microsoft.com/office/drawing/2014/main" val="10005"/>
                  </a:ext>
                </a:extLst>
              </a:tr>
              <a:tr h="564214">
                <a:tc>
                  <a:txBody>
                    <a:bodyPr/>
                    <a:lstStyle/>
                    <a:p>
                      <a:pPr marL="92075">
                        <a:lnSpc>
                          <a:spcPct val="100000"/>
                        </a:lnSpc>
                        <a:spcBef>
                          <a:spcPts val="1055"/>
                        </a:spcBef>
                      </a:pPr>
                      <a:r>
                        <a:rPr sz="1000" b="0" i="0" spc="-50">
                          <a:latin typeface="Poppins Light" pitchFamily="2" charset="77"/>
                          <a:cs typeface="Poppins Light" pitchFamily="2" charset="77"/>
                        </a:rPr>
                        <a:t>Annual</a:t>
                      </a:r>
                      <a:r>
                        <a:rPr sz="1000" b="0" i="0" spc="-85">
                          <a:latin typeface="Poppins Light" pitchFamily="2" charset="77"/>
                          <a:cs typeface="Poppins Light" pitchFamily="2" charset="77"/>
                        </a:rPr>
                        <a:t> </a:t>
                      </a:r>
                      <a:r>
                        <a:rPr sz="1000" b="0" i="0" spc="-10">
                          <a:latin typeface="Poppins Light" pitchFamily="2" charset="77"/>
                          <a:cs typeface="Poppins Light" pitchFamily="2" charset="77"/>
                        </a:rPr>
                        <a:t>review</a:t>
                      </a:r>
                      <a:endParaRPr sz="1000" b="0" i="0">
                        <a:latin typeface="Poppins Light" pitchFamily="2" charset="77"/>
                        <a:cs typeface="Poppins Light" pitchFamily="2" charset="77"/>
                      </a:endParaRPr>
                    </a:p>
                    <a:p>
                      <a:pPr marL="92075">
                        <a:lnSpc>
                          <a:spcPct val="100000"/>
                        </a:lnSpc>
                        <a:spcBef>
                          <a:spcPts val="105"/>
                        </a:spcBef>
                      </a:pPr>
                      <a:r>
                        <a:rPr sz="1000" b="0" i="0" spc="-40">
                          <a:latin typeface="Poppins Light" pitchFamily="2" charset="77"/>
                          <a:cs typeface="Poppins Light" pitchFamily="2" charset="77"/>
                        </a:rPr>
                        <a:t>(including</a:t>
                      </a:r>
                      <a:r>
                        <a:rPr sz="1000" b="0" i="0" spc="-15">
                          <a:latin typeface="Poppins Light" pitchFamily="2" charset="77"/>
                          <a:cs typeface="Poppins Light" pitchFamily="2" charset="77"/>
                        </a:rPr>
                        <a:t> </a:t>
                      </a:r>
                      <a:r>
                        <a:rPr sz="1000" b="0" i="0" spc="-10">
                          <a:latin typeface="Poppins Light" pitchFamily="2" charset="77"/>
                          <a:cs typeface="Poppins Light" pitchFamily="2" charset="77"/>
                        </a:rPr>
                        <a:t>advice)</a:t>
                      </a:r>
                      <a:endParaRPr sz="1000" b="0" i="0">
                        <a:latin typeface="Poppins Light" pitchFamily="2" charset="77"/>
                        <a:cs typeface="Poppins Light" pitchFamily="2" charset="77"/>
                      </a:endParaRPr>
                    </a:p>
                  </a:txBody>
                  <a:tcPr marL="0" marR="0" marT="133985"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a:lnSpc>
                          <a:spcPct val="100000"/>
                        </a:lnSpc>
                        <a:spcBef>
                          <a:spcPts val="490"/>
                        </a:spcBef>
                      </a:pPr>
                      <a:endParaRPr sz="1000" b="0" i="0">
                        <a:latin typeface="Poppins Light" pitchFamily="2" charset="77"/>
                        <a:cs typeface="Poppins Light" pitchFamily="2" charset="77"/>
                      </a:endParaRPr>
                    </a:p>
                    <a:p>
                      <a:pPr marL="94615">
                        <a:lnSpc>
                          <a:spcPct val="100000"/>
                        </a:lnSpc>
                      </a:pPr>
                      <a:r>
                        <a:rPr sz="1000" b="0" i="0" spc="-50">
                          <a:latin typeface="Poppins Light" pitchFamily="2" charset="77"/>
                          <a:cs typeface="Poppins Light" pitchFamily="2" charset="77"/>
                        </a:rPr>
                        <a:t>£1,750</a:t>
                      </a:r>
                      <a:r>
                        <a:rPr sz="1000" b="0" i="0" spc="-35">
                          <a:latin typeface="Poppins Light" pitchFamily="2" charset="77"/>
                          <a:cs typeface="Poppins Light" pitchFamily="2" charset="77"/>
                        </a:rPr>
                        <a:t> </a:t>
                      </a:r>
                      <a:r>
                        <a:rPr sz="1000" b="0" i="0" spc="-85">
                          <a:latin typeface="Poppins Light" pitchFamily="2" charset="77"/>
                          <a:cs typeface="Poppins Light" pitchFamily="2" charset="77"/>
                        </a:rPr>
                        <a:t>+</a:t>
                      </a:r>
                      <a:r>
                        <a:rPr sz="1000" b="0" i="0" spc="-105">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txBody>
                  <a:tcPr marL="0" marR="0" marT="6223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5885" marR="2495550">
                        <a:lnSpc>
                          <a:spcPct val="108100"/>
                        </a:lnSpc>
                        <a:spcBef>
                          <a:spcPts val="245"/>
                        </a:spcBef>
                      </a:pPr>
                      <a:r>
                        <a:rPr sz="1000" b="0" i="0" spc="-55" dirty="0">
                          <a:latin typeface="Poppins Light" pitchFamily="2" charset="77"/>
                          <a:cs typeface="Poppins Light" pitchFamily="2" charset="77"/>
                        </a:rPr>
                        <a:t>Annual</a:t>
                      </a:r>
                      <a:r>
                        <a:rPr sz="1000" b="0" i="0" spc="-85" dirty="0">
                          <a:latin typeface="Poppins Light" pitchFamily="2" charset="77"/>
                          <a:cs typeface="Poppins Light" pitchFamily="2" charset="77"/>
                        </a:rPr>
                        <a:t> </a:t>
                      </a:r>
                      <a:r>
                        <a:rPr sz="1000" b="0" i="0" spc="-70" dirty="0">
                          <a:latin typeface="Poppins Light" pitchFamily="2" charset="77"/>
                          <a:cs typeface="Poppins Light" pitchFamily="2" charset="77"/>
                        </a:rPr>
                        <a:t>Review</a:t>
                      </a:r>
                      <a:r>
                        <a:rPr sz="1000" b="0" i="0" spc="-30" dirty="0">
                          <a:latin typeface="Poppins Light" pitchFamily="2" charset="77"/>
                          <a:cs typeface="Poppins Light" pitchFamily="2" charset="77"/>
                        </a:rPr>
                        <a:t> </a:t>
                      </a:r>
                      <a:r>
                        <a:rPr sz="1000" b="0" i="0" spc="-40" dirty="0">
                          <a:latin typeface="Poppins Light" pitchFamily="2" charset="77"/>
                          <a:cs typeface="Poppins Light" pitchFamily="2" charset="77"/>
                        </a:rPr>
                        <a:t>(no</a:t>
                      </a:r>
                      <a:r>
                        <a:rPr sz="1000" b="0" i="0" spc="-45" dirty="0">
                          <a:latin typeface="Poppins Light" pitchFamily="2" charset="77"/>
                          <a:cs typeface="Poppins Light" pitchFamily="2" charset="77"/>
                        </a:rPr>
                        <a:t> </a:t>
                      </a:r>
                      <a:r>
                        <a:rPr sz="1000" b="0" i="0" spc="-50" dirty="0">
                          <a:latin typeface="Poppins Light" pitchFamily="2" charset="77"/>
                          <a:cs typeface="Poppins Light" pitchFamily="2" charset="77"/>
                        </a:rPr>
                        <a:t>advice) </a:t>
                      </a:r>
                      <a:r>
                        <a:rPr sz="1000" b="0" i="0" spc="-140" dirty="0">
                          <a:latin typeface="Poppins Light" pitchFamily="2" charset="77"/>
                          <a:cs typeface="Poppins Light" pitchFamily="2" charset="77"/>
                        </a:rPr>
                        <a:t>AR</a:t>
                      </a:r>
                      <a:r>
                        <a:rPr sz="1000" b="0" i="0" spc="-65" dirty="0">
                          <a:latin typeface="Poppins Light" pitchFamily="2" charset="77"/>
                          <a:cs typeface="Poppins Light" pitchFamily="2" charset="77"/>
                        </a:rPr>
                        <a:t> </a:t>
                      </a:r>
                      <a:r>
                        <a:rPr sz="1000" b="0" i="0" dirty="0">
                          <a:latin typeface="Poppins Light" pitchFamily="2" charset="77"/>
                          <a:cs typeface="Poppins Light" pitchFamily="2" charset="77"/>
                        </a:rPr>
                        <a:t>&amp;</a:t>
                      </a:r>
                      <a:r>
                        <a:rPr sz="1000" b="0" i="0" spc="-70" dirty="0">
                          <a:latin typeface="Poppins Light" pitchFamily="2" charset="77"/>
                          <a:cs typeface="Poppins Light" pitchFamily="2" charset="77"/>
                        </a:rPr>
                        <a:t> </a:t>
                      </a:r>
                      <a:r>
                        <a:rPr sz="1000" b="0" i="0" spc="-45" dirty="0">
                          <a:latin typeface="Poppins Light" pitchFamily="2" charset="77"/>
                          <a:cs typeface="Poppins Light" pitchFamily="2" charset="77"/>
                        </a:rPr>
                        <a:t>Drawdown</a:t>
                      </a:r>
                      <a:r>
                        <a:rPr sz="1000" b="0" i="0" spc="-40" dirty="0">
                          <a:latin typeface="Poppins Light" pitchFamily="2" charset="77"/>
                          <a:cs typeface="Poppins Light" pitchFamily="2" charset="77"/>
                        </a:rPr>
                        <a:t> </a:t>
                      </a:r>
                      <a:r>
                        <a:rPr sz="1000" b="0" i="0" spc="-10" dirty="0">
                          <a:latin typeface="Poppins Light" pitchFamily="2" charset="77"/>
                          <a:cs typeface="Poppins Light" pitchFamily="2" charset="77"/>
                        </a:rPr>
                        <a:t>review</a:t>
                      </a:r>
                      <a:endParaRPr sz="1000" b="0" i="0" dirty="0">
                        <a:latin typeface="Poppins Light" pitchFamily="2" charset="77"/>
                        <a:cs typeface="Poppins Light" pitchFamily="2" charset="77"/>
                      </a:endParaRPr>
                    </a:p>
                    <a:p>
                      <a:pPr marL="95885">
                        <a:lnSpc>
                          <a:spcPct val="100000"/>
                        </a:lnSpc>
                        <a:spcBef>
                          <a:spcPts val="35"/>
                        </a:spcBef>
                      </a:pPr>
                      <a:r>
                        <a:rPr sz="1000" b="0" i="0" spc="-140" dirty="0">
                          <a:latin typeface="Poppins Light" pitchFamily="2" charset="77"/>
                          <a:cs typeface="Poppins Light" pitchFamily="2" charset="77"/>
                        </a:rPr>
                        <a:t>AR</a:t>
                      </a:r>
                      <a:r>
                        <a:rPr sz="1000" b="0" i="0" spc="-75" dirty="0">
                          <a:latin typeface="Poppins Light" pitchFamily="2" charset="77"/>
                          <a:cs typeface="Poppins Light" pitchFamily="2" charset="77"/>
                        </a:rPr>
                        <a:t> </a:t>
                      </a:r>
                      <a:r>
                        <a:rPr sz="1000" b="0" i="0" dirty="0">
                          <a:latin typeface="Poppins Light" pitchFamily="2" charset="77"/>
                          <a:cs typeface="Poppins Light" pitchFamily="2" charset="77"/>
                        </a:rPr>
                        <a:t>&amp;</a:t>
                      </a:r>
                      <a:r>
                        <a:rPr sz="1000" b="0" i="0" spc="-80" dirty="0">
                          <a:latin typeface="Poppins Light" pitchFamily="2" charset="77"/>
                          <a:cs typeface="Poppins Light" pitchFamily="2" charset="77"/>
                        </a:rPr>
                        <a:t> </a:t>
                      </a:r>
                      <a:r>
                        <a:rPr sz="1000" b="0" i="0" spc="-70" dirty="0">
                          <a:latin typeface="Poppins Light" pitchFamily="2" charset="77"/>
                          <a:cs typeface="Poppins Light" pitchFamily="2" charset="77"/>
                        </a:rPr>
                        <a:t>Bed</a:t>
                      </a:r>
                      <a:r>
                        <a:rPr sz="1000" b="0" i="0" spc="-50" dirty="0">
                          <a:latin typeface="Poppins Light" pitchFamily="2" charset="77"/>
                          <a:cs typeface="Poppins Light" pitchFamily="2" charset="77"/>
                        </a:rPr>
                        <a:t> </a:t>
                      </a:r>
                      <a:r>
                        <a:rPr sz="1000" b="0" i="0" dirty="0">
                          <a:latin typeface="Poppins Light" pitchFamily="2" charset="77"/>
                          <a:cs typeface="Poppins Light" pitchFamily="2" charset="77"/>
                        </a:rPr>
                        <a:t>&amp;</a:t>
                      </a:r>
                      <a:r>
                        <a:rPr sz="1000" b="0" i="0" spc="-75" dirty="0">
                          <a:latin typeface="Poppins Light" pitchFamily="2" charset="77"/>
                          <a:cs typeface="Poppins Light" pitchFamily="2" charset="77"/>
                        </a:rPr>
                        <a:t> </a:t>
                      </a:r>
                      <a:r>
                        <a:rPr sz="1000" b="0" i="0" spc="-130" dirty="0">
                          <a:latin typeface="Poppins Light" pitchFamily="2" charset="77"/>
                          <a:cs typeface="Poppins Light" pitchFamily="2" charset="77"/>
                        </a:rPr>
                        <a:t>ISA</a:t>
                      </a:r>
                      <a:r>
                        <a:rPr sz="1000" b="0" i="0" spc="-35" dirty="0">
                          <a:latin typeface="Poppins Light" pitchFamily="2" charset="77"/>
                          <a:cs typeface="Poppins Light" pitchFamily="2" charset="77"/>
                        </a:rPr>
                        <a:t> </a:t>
                      </a:r>
                      <a:r>
                        <a:rPr sz="1000" b="0" i="0" spc="130" dirty="0">
                          <a:latin typeface="Poppins Light" pitchFamily="2" charset="77"/>
                          <a:cs typeface="Poppins Light" pitchFamily="2" charset="77"/>
                        </a:rPr>
                        <a:t>/</a:t>
                      </a:r>
                      <a:r>
                        <a:rPr sz="1000" b="0" i="0" spc="-45" dirty="0">
                          <a:latin typeface="Poppins Light" pitchFamily="2" charset="77"/>
                          <a:cs typeface="Poppins Light" pitchFamily="2" charset="77"/>
                        </a:rPr>
                        <a:t> </a:t>
                      </a:r>
                      <a:r>
                        <a:rPr sz="1000" b="0" i="0" spc="-25" dirty="0">
                          <a:latin typeface="Poppins Light" pitchFamily="2" charset="77"/>
                          <a:cs typeface="Poppins Light" pitchFamily="2" charset="77"/>
                        </a:rPr>
                        <a:t>fund</a:t>
                      </a:r>
                      <a:r>
                        <a:rPr sz="1000" b="0" i="0" spc="-50" dirty="0">
                          <a:latin typeface="Poppins Light" pitchFamily="2" charset="77"/>
                          <a:cs typeface="Poppins Light" pitchFamily="2" charset="77"/>
                        </a:rPr>
                        <a:t> </a:t>
                      </a:r>
                      <a:r>
                        <a:rPr sz="1000" b="0" i="0" spc="-20" dirty="0">
                          <a:latin typeface="Poppins Light" pitchFamily="2" charset="77"/>
                          <a:cs typeface="Poppins Light" pitchFamily="2" charset="77"/>
                        </a:rPr>
                        <a:t>switch/top</a:t>
                      </a:r>
                      <a:r>
                        <a:rPr sz="1000" b="0" i="0" spc="-50" dirty="0">
                          <a:latin typeface="Poppins Light" pitchFamily="2" charset="77"/>
                          <a:cs typeface="Poppins Light" pitchFamily="2" charset="77"/>
                        </a:rPr>
                        <a:t> </a:t>
                      </a:r>
                      <a:r>
                        <a:rPr sz="1000" b="0" i="0" spc="-25" dirty="0">
                          <a:latin typeface="Poppins Light" pitchFamily="2" charset="77"/>
                          <a:cs typeface="Poppins Light" pitchFamily="2" charset="77"/>
                        </a:rPr>
                        <a:t>up</a:t>
                      </a:r>
                      <a:endParaRPr sz="1000" b="0" i="0" dirty="0">
                        <a:latin typeface="Poppins Light" pitchFamily="2" charset="77"/>
                        <a:cs typeface="Poppins Light" pitchFamily="2" charset="77"/>
                      </a:endParaRPr>
                    </a:p>
                  </a:txBody>
                  <a:tcPr marL="0" marR="0" marT="31115"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9060">
                        <a:lnSpc>
                          <a:spcPct val="100000"/>
                        </a:lnSpc>
                        <a:spcBef>
                          <a:spcPts val="355"/>
                        </a:spcBef>
                      </a:pPr>
                      <a:r>
                        <a:rPr sz="1000" b="0" i="0" spc="-50">
                          <a:latin typeface="Poppins Light" pitchFamily="2" charset="77"/>
                          <a:cs typeface="Poppins Light" pitchFamily="2" charset="77"/>
                        </a:rPr>
                        <a:t>£500</a:t>
                      </a:r>
                      <a:r>
                        <a:rPr sz="1000" b="0" i="0" spc="-120">
                          <a:latin typeface="Poppins Light" pitchFamily="2" charset="77"/>
                          <a:cs typeface="Poppins Light" pitchFamily="2" charset="77"/>
                        </a:rPr>
                        <a:t> </a:t>
                      </a:r>
                      <a:r>
                        <a:rPr sz="1000" b="0" i="0" spc="-85">
                          <a:latin typeface="Poppins Light" pitchFamily="2" charset="77"/>
                          <a:cs typeface="Poppins Light" pitchFamily="2" charset="77"/>
                        </a:rPr>
                        <a:t>+</a:t>
                      </a:r>
                      <a:r>
                        <a:rPr sz="1000" b="0" i="0" spc="-20">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p>
                      <a:pPr marL="99060">
                        <a:lnSpc>
                          <a:spcPct val="100000"/>
                        </a:lnSpc>
                        <a:spcBef>
                          <a:spcPts val="105"/>
                        </a:spcBef>
                      </a:pPr>
                      <a:r>
                        <a:rPr sz="1000" b="0" i="0" spc="-50">
                          <a:latin typeface="Poppins Light" pitchFamily="2" charset="77"/>
                          <a:cs typeface="Poppins Light" pitchFamily="2" charset="77"/>
                        </a:rPr>
                        <a:t>£750</a:t>
                      </a:r>
                      <a:r>
                        <a:rPr sz="1000" b="0" i="0" spc="-120">
                          <a:latin typeface="Poppins Light" pitchFamily="2" charset="77"/>
                          <a:cs typeface="Poppins Light" pitchFamily="2" charset="77"/>
                        </a:rPr>
                        <a:t> </a:t>
                      </a:r>
                      <a:r>
                        <a:rPr sz="1000" b="0" i="0" spc="-85">
                          <a:latin typeface="Poppins Light" pitchFamily="2" charset="77"/>
                          <a:cs typeface="Poppins Light" pitchFamily="2" charset="77"/>
                        </a:rPr>
                        <a:t>+</a:t>
                      </a:r>
                      <a:r>
                        <a:rPr sz="1000" b="0" i="0" spc="-20">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p>
                      <a:pPr marL="99060">
                        <a:lnSpc>
                          <a:spcPct val="100000"/>
                        </a:lnSpc>
                        <a:spcBef>
                          <a:spcPts val="35"/>
                        </a:spcBef>
                      </a:pPr>
                      <a:r>
                        <a:rPr sz="1000" b="0" i="0" spc="-50">
                          <a:latin typeface="Poppins Light" pitchFamily="2" charset="77"/>
                          <a:cs typeface="Poppins Light" pitchFamily="2" charset="77"/>
                        </a:rPr>
                        <a:t>£750</a:t>
                      </a:r>
                      <a:r>
                        <a:rPr sz="1000" b="0" i="0" spc="-114">
                          <a:latin typeface="Poppins Light" pitchFamily="2" charset="77"/>
                          <a:cs typeface="Poppins Light" pitchFamily="2" charset="77"/>
                        </a:rPr>
                        <a:t> </a:t>
                      </a:r>
                      <a:r>
                        <a:rPr sz="1000" b="0" i="0" spc="-90">
                          <a:latin typeface="Poppins Light" pitchFamily="2" charset="77"/>
                          <a:cs typeface="Poppins Light" pitchFamily="2" charset="77"/>
                        </a:rPr>
                        <a:t>+</a:t>
                      </a:r>
                      <a:r>
                        <a:rPr sz="1000" b="0" i="0" spc="-20">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txBody>
                  <a:tcPr marL="0" marR="0" marT="45085"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extLst>
                  <a:ext uri="{0D108BD9-81ED-4DB2-BD59-A6C34878D82A}">
                    <a16:rowId xmlns:a16="http://schemas.microsoft.com/office/drawing/2014/main" val="10006"/>
                  </a:ext>
                </a:extLst>
              </a:tr>
              <a:tr h="401102">
                <a:tc>
                  <a:txBody>
                    <a:bodyPr/>
                    <a:lstStyle/>
                    <a:p>
                      <a:pPr marL="92075">
                        <a:lnSpc>
                          <a:spcPct val="100000"/>
                        </a:lnSpc>
                        <a:spcBef>
                          <a:spcPts val="360"/>
                        </a:spcBef>
                      </a:pPr>
                      <a:r>
                        <a:rPr sz="1000" b="0" i="0" spc="-10">
                          <a:latin typeface="Poppins Light" pitchFamily="2" charset="77"/>
                          <a:cs typeface="Poppins Light" pitchFamily="2" charset="77"/>
                        </a:rPr>
                        <a:t>Protection</a:t>
                      </a:r>
                      <a:endParaRPr sz="1000" b="0" i="0">
                        <a:latin typeface="Poppins Light" pitchFamily="2" charset="77"/>
                        <a:cs typeface="Poppins Light" pitchFamily="2" charset="77"/>
                      </a:endParaRPr>
                    </a:p>
                    <a:p>
                      <a:pPr marL="92075">
                        <a:lnSpc>
                          <a:spcPct val="100000"/>
                        </a:lnSpc>
                        <a:spcBef>
                          <a:spcPts val="110"/>
                        </a:spcBef>
                      </a:pPr>
                      <a:r>
                        <a:rPr sz="1000" b="0" i="0" spc="-30">
                          <a:latin typeface="Poppins Light" pitchFamily="2" charset="77"/>
                          <a:cs typeface="Poppins Light" pitchFamily="2" charset="77"/>
                        </a:rPr>
                        <a:t>(new</a:t>
                      </a:r>
                      <a:r>
                        <a:rPr sz="1000" b="0" i="0" spc="-120">
                          <a:latin typeface="Poppins Light" pitchFamily="2" charset="77"/>
                          <a:cs typeface="Poppins Light" pitchFamily="2" charset="77"/>
                        </a:rPr>
                        <a:t> </a:t>
                      </a:r>
                      <a:r>
                        <a:rPr sz="1000" b="0" i="0" spc="-50">
                          <a:latin typeface="Poppins Light" pitchFamily="2" charset="77"/>
                          <a:cs typeface="Poppins Light" pitchFamily="2" charset="77"/>
                        </a:rPr>
                        <a:t>and</a:t>
                      </a:r>
                      <a:r>
                        <a:rPr sz="1000" b="0" i="0" spc="-55">
                          <a:latin typeface="Poppins Light" pitchFamily="2" charset="77"/>
                          <a:cs typeface="Poppins Light" pitchFamily="2" charset="77"/>
                        </a:rPr>
                        <a:t> </a:t>
                      </a:r>
                      <a:r>
                        <a:rPr sz="1000" b="0" i="0" spc="-50">
                          <a:latin typeface="Poppins Light" pitchFamily="2" charset="77"/>
                          <a:cs typeface="Poppins Light" pitchFamily="2" charset="77"/>
                        </a:rPr>
                        <a:t>and</a:t>
                      </a:r>
                      <a:r>
                        <a:rPr sz="1000" b="0" i="0" spc="-55">
                          <a:latin typeface="Poppins Light" pitchFamily="2" charset="77"/>
                          <a:cs typeface="Poppins Light" pitchFamily="2" charset="77"/>
                        </a:rPr>
                        <a:t> </a:t>
                      </a:r>
                      <a:r>
                        <a:rPr sz="1000" b="0" i="0" spc="-10">
                          <a:latin typeface="Poppins Light" pitchFamily="2" charset="77"/>
                          <a:cs typeface="Poppins Light" pitchFamily="2" charset="77"/>
                        </a:rPr>
                        <a:t>replacement)</a:t>
                      </a:r>
                      <a:endParaRPr sz="1000" b="0" i="0">
                        <a:latin typeface="Poppins Light" pitchFamily="2" charset="77"/>
                        <a:cs typeface="Poppins Light" pitchFamily="2" charset="77"/>
                      </a:endParaRPr>
                    </a:p>
                  </a:txBody>
                  <a:tcPr marL="0" marR="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4615">
                        <a:lnSpc>
                          <a:spcPct val="100000"/>
                        </a:lnSpc>
                        <a:spcBef>
                          <a:spcPts val="1065"/>
                        </a:spcBef>
                      </a:pPr>
                      <a:r>
                        <a:rPr sz="1000" b="0" i="0" spc="-50">
                          <a:latin typeface="Poppins Light" pitchFamily="2" charset="77"/>
                          <a:cs typeface="Poppins Light" pitchFamily="2" charset="77"/>
                        </a:rPr>
                        <a:t>£1,750</a:t>
                      </a:r>
                      <a:r>
                        <a:rPr sz="1000" b="0" i="0" spc="-30">
                          <a:latin typeface="Poppins Light" pitchFamily="2" charset="77"/>
                          <a:cs typeface="Poppins Light" pitchFamily="2" charset="77"/>
                        </a:rPr>
                        <a:t> </a:t>
                      </a:r>
                      <a:r>
                        <a:rPr sz="1000" b="0" i="0" spc="-90">
                          <a:latin typeface="Poppins Light" pitchFamily="2" charset="77"/>
                          <a:cs typeface="Poppins Light" pitchFamily="2" charset="77"/>
                        </a:rPr>
                        <a:t>+</a:t>
                      </a:r>
                      <a:r>
                        <a:rPr sz="1000" b="0" i="0" spc="-100">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txBody>
                  <a:tcPr marL="0" marR="0" marT="135255"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5885" marR="2625090">
                        <a:lnSpc>
                          <a:spcPct val="108100"/>
                        </a:lnSpc>
                        <a:spcBef>
                          <a:spcPts val="254"/>
                        </a:spcBef>
                      </a:pPr>
                      <a:r>
                        <a:rPr sz="1000" b="0" i="0" spc="-55">
                          <a:latin typeface="Poppins Light" pitchFamily="2" charset="77"/>
                          <a:cs typeface="Poppins Light" pitchFamily="2" charset="77"/>
                        </a:rPr>
                        <a:t>New</a:t>
                      </a:r>
                      <a:r>
                        <a:rPr sz="1000" b="0" i="0" spc="-60">
                          <a:latin typeface="Poppins Light" pitchFamily="2" charset="77"/>
                          <a:cs typeface="Poppins Light" pitchFamily="2" charset="77"/>
                        </a:rPr>
                        <a:t> </a:t>
                      </a:r>
                      <a:r>
                        <a:rPr sz="1000" b="0" i="0" spc="-10">
                          <a:latin typeface="Poppins Light" pitchFamily="2" charset="77"/>
                          <a:cs typeface="Poppins Light" pitchFamily="2" charset="77"/>
                        </a:rPr>
                        <a:t>protection </a:t>
                      </a:r>
                      <a:r>
                        <a:rPr sz="1000" b="0" i="0" spc="-65">
                          <a:latin typeface="Poppins Light" pitchFamily="2" charset="77"/>
                          <a:cs typeface="Poppins Light" pitchFamily="2" charset="77"/>
                        </a:rPr>
                        <a:t>Replacement</a:t>
                      </a:r>
                      <a:r>
                        <a:rPr sz="1000" b="0" i="0">
                          <a:latin typeface="Poppins Light" pitchFamily="2" charset="77"/>
                          <a:cs typeface="Poppins Light" pitchFamily="2" charset="77"/>
                        </a:rPr>
                        <a:t> </a:t>
                      </a:r>
                      <a:r>
                        <a:rPr sz="1000" b="0" i="0" spc="-20">
                          <a:latin typeface="Poppins Light" pitchFamily="2" charset="77"/>
                          <a:cs typeface="Poppins Light" pitchFamily="2" charset="77"/>
                        </a:rPr>
                        <a:t>protection</a:t>
                      </a:r>
                      <a:endParaRPr sz="1000" b="0" i="0">
                        <a:latin typeface="Poppins Light" pitchFamily="2" charset="77"/>
                        <a:cs typeface="Poppins Light" pitchFamily="2" charset="77"/>
                      </a:endParaRPr>
                    </a:p>
                  </a:txBody>
                  <a:tcPr marL="0" marR="0" marT="32384"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9060">
                        <a:lnSpc>
                          <a:spcPct val="100000"/>
                        </a:lnSpc>
                        <a:spcBef>
                          <a:spcPts val="360"/>
                        </a:spcBef>
                      </a:pPr>
                      <a:r>
                        <a:rPr sz="1000" b="0" i="0" spc="-50">
                          <a:latin typeface="Poppins Light" pitchFamily="2" charset="77"/>
                          <a:cs typeface="Poppins Light" pitchFamily="2" charset="77"/>
                        </a:rPr>
                        <a:t>£950</a:t>
                      </a:r>
                      <a:r>
                        <a:rPr sz="1000" b="0" i="0" spc="-120">
                          <a:latin typeface="Poppins Light" pitchFamily="2" charset="77"/>
                          <a:cs typeface="Poppins Light" pitchFamily="2" charset="77"/>
                        </a:rPr>
                        <a:t> </a:t>
                      </a:r>
                      <a:r>
                        <a:rPr sz="1000" b="0" i="0" spc="-85">
                          <a:latin typeface="Poppins Light" pitchFamily="2" charset="77"/>
                          <a:cs typeface="Poppins Light" pitchFamily="2" charset="77"/>
                        </a:rPr>
                        <a:t>+</a:t>
                      </a:r>
                      <a:r>
                        <a:rPr sz="1000" b="0" i="0" spc="-20">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p>
                      <a:pPr marL="99060">
                        <a:lnSpc>
                          <a:spcPct val="100000"/>
                        </a:lnSpc>
                        <a:spcBef>
                          <a:spcPts val="110"/>
                        </a:spcBef>
                      </a:pPr>
                      <a:r>
                        <a:rPr sz="1000" b="0" i="0" spc="-50">
                          <a:latin typeface="Poppins Light" pitchFamily="2" charset="77"/>
                          <a:cs typeface="Poppins Light" pitchFamily="2" charset="77"/>
                        </a:rPr>
                        <a:t>£950</a:t>
                      </a:r>
                      <a:r>
                        <a:rPr sz="1000" b="0" i="0" spc="-120">
                          <a:latin typeface="Poppins Light" pitchFamily="2" charset="77"/>
                          <a:cs typeface="Poppins Light" pitchFamily="2" charset="77"/>
                        </a:rPr>
                        <a:t> </a:t>
                      </a:r>
                      <a:r>
                        <a:rPr sz="1000" b="0" i="0" spc="-85">
                          <a:latin typeface="Poppins Light" pitchFamily="2" charset="77"/>
                          <a:cs typeface="Poppins Light" pitchFamily="2" charset="77"/>
                        </a:rPr>
                        <a:t>+</a:t>
                      </a:r>
                      <a:r>
                        <a:rPr sz="1000" b="0" i="0" spc="-20">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txBody>
                  <a:tcPr marL="0" marR="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extLst>
                  <a:ext uri="{0D108BD9-81ED-4DB2-BD59-A6C34878D82A}">
                    <a16:rowId xmlns:a16="http://schemas.microsoft.com/office/drawing/2014/main" val="10007"/>
                  </a:ext>
                </a:extLst>
              </a:tr>
              <a:tr h="312292">
                <a:tc>
                  <a:txBody>
                    <a:bodyPr/>
                    <a:lstStyle/>
                    <a:p>
                      <a:pPr marL="92075">
                        <a:lnSpc>
                          <a:spcPct val="100000"/>
                        </a:lnSpc>
                        <a:spcBef>
                          <a:spcPts val="680"/>
                        </a:spcBef>
                      </a:pPr>
                      <a:r>
                        <a:rPr sz="1000" b="0" i="0" spc="-25">
                          <a:latin typeface="Poppins Light" pitchFamily="2" charset="77"/>
                          <a:cs typeface="Poppins Light" pitchFamily="2" charset="77"/>
                        </a:rPr>
                        <a:t>N/A</a:t>
                      </a:r>
                      <a:endParaRPr sz="1000" b="0" i="0">
                        <a:latin typeface="Poppins Light" pitchFamily="2" charset="77"/>
                        <a:cs typeface="Poppins Light" pitchFamily="2" charset="77"/>
                      </a:endParaRPr>
                    </a:p>
                  </a:txBody>
                  <a:tcPr marL="0" marR="0" marT="8636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a:lnSpc>
                          <a:spcPct val="100000"/>
                        </a:lnSpc>
                      </a:pPr>
                      <a:endParaRPr sz="1000" b="0" i="0">
                        <a:latin typeface="Poppins Light" pitchFamily="2" charset="77"/>
                        <a:cs typeface="Poppins Light" pitchFamily="2" charset="77"/>
                      </a:endParaRPr>
                    </a:p>
                  </a:txBody>
                  <a:tcPr marL="0" marR="0" marT="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5885">
                        <a:lnSpc>
                          <a:spcPct val="100000"/>
                        </a:lnSpc>
                        <a:spcBef>
                          <a:spcPts val="680"/>
                        </a:spcBef>
                      </a:pPr>
                      <a:r>
                        <a:rPr sz="1000" b="0" i="0" spc="-95" dirty="0">
                          <a:latin typeface="Poppins Light" pitchFamily="2" charset="77"/>
                          <a:cs typeface="Poppins Light" pitchFamily="2" charset="77"/>
                        </a:rPr>
                        <a:t>Business</a:t>
                      </a:r>
                      <a:r>
                        <a:rPr sz="1000" b="0" i="0" spc="-20" dirty="0">
                          <a:latin typeface="Poppins Light" pitchFamily="2" charset="77"/>
                          <a:cs typeface="Poppins Light" pitchFamily="2" charset="77"/>
                        </a:rPr>
                        <a:t> </a:t>
                      </a:r>
                      <a:r>
                        <a:rPr sz="1000" b="0" i="0" spc="-10" dirty="0">
                          <a:latin typeface="Poppins Light" pitchFamily="2" charset="77"/>
                          <a:cs typeface="Poppins Light" pitchFamily="2" charset="77"/>
                        </a:rPr>
                        <a:t>Protection</a:t>
                      </a:r>
                      <a:endParaRPr sz="1000" b="0" i="0" dirty="0">
                        <a:latin typeface="Poppins Light" pitchFamily="2" charset="77"/>
                        <a:cs typeface="Poppins Light" pitchFamily="2" charset="77"/>
                      </a:endParaRPr>
                    </a:p>
                  </a:txBody>
                  <a:tcPr marL="0" marR="0" marT="8636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9060">
                        <a:lnSpc>
                          <a:spcPct val="100000"/>
                        </a:lnSpc>
                        <a:spcBef>
                          <a:spcPts val="680"/>
                        </a:spcBef>
                      </a:pPr>
                      <a:r>
                        <a:rPr sz="1000" b="0" i="0" spc="-50">
                          <a:latin typeface="Poppins Light" pitchFamily="2" charset="77"/>
                          <a:cs typeface="Poppins Light" pitchFamily="2" charset="77"/>
                        </a:rPr>
                        <a:t>£950</a:t>
                      </a:r>
                      <a:r>
                        <a:rPr sz="1000" b="0" i="0" spc="-114">
                          <a:latin typeface="Poppins Light" pitchFamily="2" charset="77"/>
                          <a:cs typeface="Poppins Light" pitchFamily="2" charset="77"/>
                        </a:rPr>
                        <a:t> </a:t>
                      </a:r>
                      <a:r>
                        <a:rPr sz="1000" b="0" i="0" spc="-90">
                          <a:latin typeface="Poppins Light" pitchFamily="2" charset="77"/>
                          <a:cs typeface="Poppins Light" pitchFamily="2" charset="77"/>
                        </a:rPr>
                        <a:t>+</a:t>
                      </a:r>
                      <a:r>
                        <a:rPr sz="1000" b="0" i="0" spc="-20">
                          <a:latin typeface="Poppins Light" pitchFamily="2" charset="77"/>
                          <a:cs typeface="Poppins Light" pitchFamily="2" charset="77"/>
                        </a:rPr>
                        <a:t> </a:t>
                      </a:r>
                      <a:r>
                        <a:rPr sz="1000" b="0" i="0" spc="-25">
                          <a:latin typeface="Poppins Light" pitchFamily="2" charset="77"/>
                          <a:cs typeface="Poppins Light" pitchFamily="2" charset="77"/>
                        </a:rPr>
                        <a:t>VAT</a:t>
                      </a:r>
                      <a:endParaRPr sz="1000" b="0" i="0">
                        <a:latin typeface="Poppins Light" pitchFamily="2" charset="77"/>
                        <a:cs typeface="Poppins Light" pitchFamily="2" charset="77"/>
                      </a:endParaRPr>
                    </a:p>
                  </a:txBody>
                  <a:tcPr marL="0" marR="0" marT="8636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extLst>
                  <a:ext uri="{0D108BD9-81ED-4DB2-BD59-A6C34878D82A}">
                    <a16:rowId xmlns:a16="http://schemas.microsoft.com/office/drawing/2014/main" val="10008"/>
                  </a:ext>
                </a:extLst>
              </a:tr>
              <a:tr h="426063">
                <a:tc>
                  <a:txBody>
                    <a:bodyPr/>
                    <a:lstStyle/>
                    <a:p>
                      <a:pPr marL="92075">
                        <a:lnSpc>
                          <a:spcPct val="100000"/>
                        </a:lnSpc>
                        <a:spcBef>
                          <a:spcPts val="1180"/>
                        </a:spcBef>
                      </a:pPr>
                      <a:r>
                        <a:rPr sz="1000" b="0" i="0" spc="-25">
                          <a:latin typeface="Poppins Light" pitchFamily="2" charset="77"/>
                          <a:cs typeface="Poppins Light" pitchFamily="2" charset="77"/>
                        </a:rPr>
                        <a:t>N/A</a:t>
                      </a:r>
                      <a:endParaRPr sz="1000" b="0" i="0">
                        <a:latin typeface="Poppins Light" pitchFamily="2" charset="77"/>
                        <a:cs typeface="Poppins Light" pitchFamily="2" charset="77"/>
                      </a:endParaRPr>
                    </a:p>
                  </a:txBody>
                  <a:tcPr marL="0" marR="0" marT="14986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a:lnSpc>
                          <a:spcPct val="100000"/>
                        </a:lnSpc>
                      </a:pPr>
                      <a:endParaRPr sz="1000" b="0" i="0">
                        <a:latin typeface="Poppins Light" pitchFamily="2" charset="77"/>
                        <a:cs typeface="Poppins Light" pitchFamily="2" charset="77"/>
                      </a:endParaRPr>
                    </a:p>
                  </a:txBody>
                  <a:tcPr marL="0" marR="0" marT="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5885" marR="2333625">
                        <a:lnSpc>
                          <a:spcPct val="108100"/>
                        </a:lnSpc>
                        <a:spcBef>
                          <a:spcPts val="370"/>
                        </a:spcBef>
                      </a:pPr>
                      <a:r>
                        <a:rPr sz="1000" b="0" i="0" spc="-55" dirty="0">
                          <a:latin typeface="Poppins Light" pitchFamily="2" charset="77"/>
                          <a:cs typeface="Poppins Light" pitchFamily="2" charset="77"/>
                        </a:rPr>
                        <a:t>Defined</a:t>
                      </a:r>
                      <a:r>
                        <a:rPr sz="1000" b="0" i="0" spc="-20" dirty="0">
                          <a:latin typeface="Poppins Light" pitchFamily="2" charset="77"/>
                          <a:cs typeface="Poppins Light" pitchFamily="2" charset="77"/>
                        </a:rPr>
                        <a:t> </a:t>
                      </a:r>
                      <a:r>
                        <a:rPr sz="1000" b="0" i="0" spc="-50" dirty="0">
                          <a:latin typeface="Poppins Light" pitchFamily="2" charset="77"/>
                          <a:cs typeface="Poppins Light" pitchFamily="2" charset="77"/>
                        </a:rPr>
                        <a:t>Benefits</a:t>
                      </a:r>
                      <a:r>
                        <a:rPr sz="1000" b="0" i="0" spc="-15" dirty="0">
                          <a:latin typeface="Poppins Light" pitchFamily="2" charset="77"/>
                          <a:cs typeface="Poppins Light" pitchFamily="2" charset="77"/>
                        </a:rPr>
                        <a:t> </a:t>
                      </a:r>
                      <a:r>
                        <a:rPr sz="1000" b="0" i="0" dirty="0">
                          <a:latin typeface="Poppins Light" pitchFamily="2" charset="77"/>
                          <a:cs typeface="Poppins Light" pitchFamily="2" charset="77"/>
                        </a:rPr>
                        <a:t>(to</a:t>
                      </a:r>
                      <a:r>
                        <a:rPr sz="1000" b="0" i="0" spc="-20" dirty="0">
                          <a:latin typeface="Poppins Light" pitchFamily="2" charset="77"/>
                          <a:cs typeface="Poppins Light" pitchFamily="2" charset="77"/>
                        </a:rPr>
                        <a:t> </a:t>
                      </a:r>
                      <a:r>
                        <a:rPr sz="1000" b="0" i="0" spc="-10" dirty="0">
                          <a:latin typeface="Poppins Light" pitchFamily="2" charset="77"/>
                          <a:cs typeface="Poppins Light" pitchFamily="2" charset="77"/>
                        </a:rPr>
                        <a:t>remain) </a:t>
                      </a:r>
                      <a:r>
                        <a:rPr lang="en-GB" sz="1000" b="0" i="0" spc="-55" dirty="0">
                          <a:latin typeface="Poppins Light" pitchFamily="2" charset="77"/>
                          <a:cs typeface="Poppins Light" pitchFamily="2" charset="77"/>
                        </a:rPr>
                        <a:t>Defined Benefits (to transfer)</a:t>
                      </a:r>
                      <a:endParaRPr sz="1000" b="0" i="0" dirty="0">
                        <a:latin typeface="Poppins Light" pitchFamily="2" charset="77"/>
                        <a:cs typeface="Poppins Light" pitchFamily="2" charset="77"/>
                      </a:endParaRPr>
                    </a:p>
                  </a:txBody>
                  <a:tcPr marL="0" marR="0" marT="46990"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tc>
                  <a:txBody>
                    <a:bodyPr/>
                    <a:lstStyle/>
                    <a:p>
                      <a:pPr marL="99060">
                        <a:lnSpc>
                          <a:spcPct val="100000"/>
                        </a:lnSpc>
                        <a:spcBef>
                          <a:spcPts val="475"/>
                        </a:spcBef>
                      </a:pPr>
                      <a:r>
                        <a:rPr sz="1000" b="0" i="0" spc="-50" dirty="0">
                          <a:latin typeface="Poppins Light" pitchFamily="2" charset="77"/>
                          <a:cs typeface="Poppins Light" pitchFamily="2" charset="77"/>
                        </a:rPr>
                        <a:t>£1,250</a:t>
                      </a:r>
                      <a:r>
                        <a:rPr sz="1000" b="0" i="0" spc="-35" dirty="0">
                          <a:latin typeface="Poppins Light" pitchFamily="2" charset="77"/>
                          <a:cs typeface="Poppins Light" pitchFamily="2" charset="77"/>
                        </a:rPr>
                        <a:t> </a:t>
                      </a:r>
                      <a:r>
                        <a:rPr sz="1000" b="0" i="0" spc="-85" dirty="0">
                          <a:latin typeface="Poppins Light" pitchFamily="2" charset="77"/>
                          <a:cs typeface="Poppins Light" pitchFamily="2" charset="77"/>
                        </a:rPr>
                        <a:t>+</a:t>
                      </a:r>
                      <a:r>
                        <a:rPr sz="1000" b="0" i="0" spc="-105" dirty="0">
                          <a:latin typeface="Poppins Light" pitchFamily="2" charset="77"/>
                          <a:cs typeface="Poppins Light" pitchFamily="2" charset="77"/>
                        </a:rPr>
                        <a:t> </a:t>
                      </a:r>
                      <a:r>
                        <a:rPr sz="1000" b="0" i="0" spc="-25" dirty="0">
                          <a:latin typeface="Poppins Light" pitchFamily="2" charset="77"/>
                          <a:cs typeface="Poppins Light" pitchFamily="2" charset="77"/>
                        </a:rPr>
                        <a:t>VAT</a:t>
                      </a:r>
                      <a:endParaRPr sz="1000" b="0" i="0" dirty="0">
                        <a:latin typeface="Poppins Light" pitchFamily="2" charset="77"/>
                        <a:cs typeface="Poppins Light" pitchFamily="2" charset="77"/>
                      </a:endParaRPr>
                    </a:p>
                    <a:p>
                      <a:pPr marL="99060">
                        <a:lnSpc>
                          <a:spcPct val="100000"/>
                        </a:lnSpc>
                        <a:spcBef>
                          <a:spcPts val="110"/>
                        </a:spcBef>
                      </a:pPr>
                      <a:r>
                        <a:rPr sz="1000" b="0" i="0" spc="-50" dirty="0">
                          <a:latin typeface="Poppins Light" pitchFamily="2" charset="77"/>
                          <a:cs typeface="Poppins Light" pitchFamily="2" charset="77"/>
                        </a:rPr>
                        <a:t>£1,750</a:t>
                      </a:r>
                      <a:r>
                        <a:rPr sz="1000" b="0" i="0" spc="-35" dirty="0">
                          <a:latin typeface="Poppins Light" pitchFamily="2" charset="77"/>
                          <a:cs typeface="Poppins Light" pitchFamily="2" charset="77"/>
                        </a:rPr>
                        <a:t> </a:t>
                      </a:r>
                      <a:r>
                        <a:rPr sz="1000" b="0" i="0" spc="-85" dirty="0">
                          <a:latin typeface="Poppins Light" pitchFamily="2" charset="77"/>
                          <a:cs typeface="Poppins Light" pitchFamily="2" charset="77"/>
                        </a:rPr>
                        <a:t>+</a:t>
                      </a:r>
                      <a:r>
                        <a:rPr sz="1000" b="0" i="0" spc="-105" dirty="0">
                          <a:latin typeface="Poppins Light" pitchFamily="2" charset="77"/>
                          <a:cs typeface="Poppins Light" pitchFamily="2" charset="77"/>
                        </a:rPr>
                        <a:t> </a:t>
                      </a:r>
                      <a:r>
                        <a:rPr sz="1000" b="0" i="0" spc="-25" dirty="0">
                          <a:latin typeface="Poppins Light" pitchFamily="2" charset="77"/>
                          <a:cs typeface="Poppins Light" pitchFamily="2" charset="77"/>
                        </a:rPr>
                        <a:t>VAT</a:t>
                      </a:r>
                      <a:endParaRPr sz="1000" b="0" i="0" dirty="0">
                        <a:latin typeface="Poppins Light" pitchFamily="2" charset="77"/>
                        <a:cs typeface="Poppins Light" pitchFamily="2" charset="77"/>
                      </a:endParaRPr>
                    </a:p>
                  </a:txBody>
                  <a:tcPr marL="0" marR="0" marT="60325" marB="0">
                    <a:lnL w="9525">
                      <a:solidFill>
                        <a:srgbClr val="FFFFFF"/>
                      </a:solidFill>
                      <a:prstDash val="solid"/>
                    </a:lnL>
                    <a:lnR w="9525">
                      <a:solidFill>
                        <a:srgbClr val="FFFFFF"/>
                      </a:solidFill>
                      <a:prstDash val="solid"/>
                    </a:lnR>
                    <a:lnT w="12700">
                      <a:solidFill>
                        <a:srgbClr val="F45E53"/>
                      </a:solidFill>
                      <a:prstDash val="solid"/>
                    </a:lnT>
                    <a:lnB w="12700">
                      <a:solidFill>
                        <a:srgbClr val="F45E53"/>
                      </a:solidFill>
                      <a:prstDash val="soli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68037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D019116-943F-CF07-D40F-122D6AE69A06}"/>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02B8F1D3-5F6D-6A28-307A-603A685CA259}"/>
              </a:ext>
            </a:extLst>
          </p:cNvPr>
          <p:cNvSpPr>
            <a:spLocks noChangeAspect="1"/>
          </p:cNvSpPr>
          <p:nvPr/>
        </p:nvSpPr>
        <p:spPr>
          <a:xfrm>
            <a:off x="939114" y="2385187"/>
            <a:ext cx="537115" cy="540000"/>
          </a:xfrm>
          <a:prstGeom prst="roundRect">
            <a:avLst>
              <a:gd name="adj" fmla="val 15005"/>
            </a:avLst>
          </a:prstGeom>
          <a:solidFill>
            <a:srgbClr val="009BDF"/>
          </a:solid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b="1" spc="-70" dirty="0">
                <a:solidFill>
                  <a:schemeClr val="bg1"/>
                </a:solidFill>
                <a:latin typeface="Poppins" pitchFamily="2" charset="77"/>
                <a:cs typeface="Poppins" pitchFamily="2" charset="77"/>
              </a:rPr>
              <a:t>1</a:t>
            </a:r>
          </a:p>
        </p:txBody>
      </p:sp>
      <p:sp>
        <p:nvSpPr>
          <p:cNvPr id="30" name="Rounded Rectangle 29">
            <a:extLst>
              <a:ext uri="{FF2B5EF4-FFF2-40B4-BE49-F238E27FC236}">
                <a16:creationId xmlns:a16="http://schemas.microsoft.com/office/drawing/2014/main" id="{62733904-1167-4BA3-C917-521546A8B8B5}"/>
              </a:ext>
            </a:extLst>
          </p:cNvPr>
          <p:cNvSpPr>
            <a:spLocks noChangeAspect="1"/>
          </p:cNvSpPr>
          <p:nvPr/>
        </p:nvSpPr>
        <p:spPr>
          <a:xfrm>
            <a:off x="939114" y="3412659"/>
            <a:ext cx="537115" cy="540000"/>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b="1" spc="-70" dirty="0">
                <a:solidFill>
                  <a:schemeClr val="bg1"/>
                </a:solidFill>
                <a:latin typeface="Poppins" pitchFamily="2" charset="77"/>
                <a:cs typeface="Poppins" pitchFamily="2" charset="77"/>
              </a:rPr>
              <a:t>2</a:t>
            </a:r>
          </a:p>
        </p:txBody>
      </p:sp>
      <p:sp>
        <p:nvSpPr>
          <p:cNvPr id="38" name="Rounded Rectangle 37">
            <a:extLst>
              <a:ext uri="{FF2B5EF4-FFF2-40B4-BE49-F238E27FC236}">
                <a16:creationId xmlns:a16="http://schemas.microsoft.com/office/drawing/2014/main" id="{8337F68D-E9F7-A819-01A1-79DD03C168A5}"/>
              </a:ext>
            </a:extLst>
          </p:cNvPr>
          <p:cNvSpPr>
            <a:spLocks noChangeAspect="1"/>
          </p:cNvSpPr>
          <p:nvPr/>
        </p:nvSpPr>
        <p:spPr>
          <a:xfrm>
            <a:off x="939114" y="4440131"/>
            <a:ext cx="537115" cy="540000"/>
          </a:xfrm>
          <a:prstGeom prst="roundRect">
            <a:avLst>
              <a:gd name="adj" fmla="val 15005"/>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b="1" spc="-70" dirty="0">
                <a:solidFill>
                  <a:schemeClr val="bg1"/>
                </a:solidFill>
                <a:latin typeface="Poppins" pitchFamily="2" charset="77"/>
                <a:cs typeface="Poppins" pitchFamily="2" charset="77"/>
              </a:rPr>
              <a:t>3</a:t>
            </a:r>
          </a:p>
        </p:txBody>
      </p:sp>
      <p:sp>
        <p:nvSpPr>
          <p:cNvPr id="2" name="TextBox 1">
            <a:extLst>
              <a:ext uri="{FF2B5EF4-FFF2-40B4-BE49-F238E27FC236}">
                <a16:creationId xmlns:a16="http://schemas.microsoft.com/office/drawing/2014/main" id="{158BFFB1-3A65-14C2-A5C1-536B1AFFC327}"/>
              </a:ext>
            </a:extLst>
          </p:cNvPr>
          <p:cNvSpPr txBox="1"/>
          <p:nvPr/>
        </p:nvSpPr>
        <p:spPr>
          <a:xfrm>
            <a:off x="1782535" y="2485910"/>
            <a:ext cx="9470351" cy="338554"/>
          </a:xfrm>
          <a:prstGeom prst="rect">
            <a:avLst/>
          </a:prstGeom>
          <a:noFill/>
        </p:spPr>
        <p:txBody>
          <a:bodyPr wrap="square" lIns="91440" tIns="45720" rIns="91440" bIns="45720" rtlCol="0" anchor="t">
            <a:spAutoFit/>
          </a:bodyPr>
          <a:lstStyle/>
          <a:p>
            <a:r>
              <a:rPr lang="en-US" sz="1600" dirty="0">
                <a:latin typeface="Poppins Light" pitchFamily="2" charset="77"/>
                <a:cs typeface="Poppins Light" pitchFamily="2" charset="77"/>
              </a:rPr>
              <a:t>Text</a:t>
            </a:r>
          </a:p>
        </p:txBody>
      </p:sp>
      <p:sp>
        <p:nvSpPr>
          <p:cNvPr id="4" name="TextBox 3">
            <a:extLst>
              <a:ext uri="{FF2B5EF4-FFF2-40B4-BE49-F238E27FC236}">
                <a16:creationId xmlns:a16="http://schemas.microsoft.com/office/drawing/2014/main" id="{C9572536-B292-DD94-31C4-C7FDAAC15C4A}"/>
              </a:ext>
            </a:extLst>
          </p:cNvPr>
          <p:cNvSpPr txBox="1"/>
          <p:nvPr/>
        </p:nvSpPr>
        <p:spPr>
          <a:xfrm>
            <a:off x="1782533" y="3450218"/>
            <a:ext cx="9470351" cy="338554"/>
          </a:xfrm>
          <a:prstGeom prst="rect">
            <a:avLst/>
          </a:prstGeom>
          <a:noFill/>
        </p:spPr>
        <p:txBody>
          <a:bodyPr wrap="square" rtlCol="0">
            <a:spAutoFit/>
          </a:bodyPr>
          <a:lstStyle/>
          <a:p>
            <a:r>
              <a:rPr lang="en-US" sz="1600" dirty="0">
                <a:latin typeface="Poppins Light" pitchFamily="2" charset="77"/>
                <a:cs typeface="Poppins Light" pitchFamily="2" charset="77"/>
              </a:rPr>
              <a:t>Text</a:t>
            </a:r>
          </a:p>
        </p:txBody>
      </p:sp>
      <p:sp>
        <p:nvSpPr>
          <p:cNvPr id="10" name="TextBox 9">
            <a:extLst>
              <a:ext uri="{FF2B5EF4-FFF2-40B4-BE49-F238E27FC236}">
                <a16:creationId xmlns:a16="http://schemas.microsoft.com/office/drawing/2014/main" id="{1BE750F5-1B58-F21C-2804-5AF69F1B6DD6}"/>
              </a:ext>
            </a:extLst>
          </p:cNvPr>
          <p:cNvSpPr txBox="1"/>
          <p:nvPr/>
        </p:nvSpPr>
        <p:spPr>
          <a:xfrm>
            <a:off x="1782534" y="4540854"/>
            <a:ext cx="9470351" cy="338554"/>
          </a:xfrm>
          <a:prstGeom prst="rect">
            <a:avLst/>
          </a:prstGeom>
          <a:noFill/>
        </p:spPr>
        <p:txBody>
          <a:bodyPr wrap="square" rtlCol="0">
            <a:spAutoFit/>
          </a:bodyPr>
          <a:lstStyle/>
          <a:p>
            <a:r>
              <a:rPr lang="en-US" sz="1600" dirty="0">
                <a:latin typeface="Poppins Light" pitchFamily="2" charset="77"/>
                <a:cs typeface="Poppins Light" pitchFamily="2" charset="77"/>
              </a:rPr>
              <a:t>Text</a:t>
            </a:r>
          </a:p>
        </p:txBody>
      </p:sp>
      <p:sp>
        <p:nvSpPr>
          <p:cNvPr id="8" name="TextBox 7">
            <a:extLst>
              <a:ext uri="{FF2B5EF4-FFF2-40B4-BE49-F238E27FC236}">
                <a16:creationId xmlns:a16="http://schemas.microsoft.com/office/drawing/2014/main" id="{FFB5E324-53B5-F866-014E-09EF5C829C1E}"/>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dirty="0">
                <a:solidFill>
                  <a:srgbClr val="F45E54"/>
                </a:solidFill>
                <a:latin typeface="Raleway Light" pitchFamily="2" charset="77"/>
              </a:rPr>
              <a:t>The next </a:t>
            </a:r>
            <a:r>
              <a:rPr lang="en-US" sz="3200" b="1" spc="-150" dirty="0">
                <a:solidFill>
                  <a:srgbClr val="F45E54"/>
                </a:solidFill>
                <a:latin typeface="Raleway ExtraBold" pitchFamily="2" charset="77"/>
              </a:rPr>
              <a:t>steps.</a:t>
            </a:r>
          </a:p>
        </p:txBody>
      </p:sp>
      <p:sp>
        <p:nvSpPr>
          <p:cNvPr id="14" name="Rounded Rectangle 13">
            <a:extLst>
              <a:ext uri="{FF2B5EF4-FFF2-40B4-BE49-F238E27FC236}">
                <a16:creationId xmlns:a16="http://schemas.microsoft.com/office/drawing/2014/main" id="{2C4896B7-586B-63D5-9701-AACA65F75086}"/>
              </a:ext>
            </a:extLst>
          </p:cNvPr>
          <p:cNvSpPr/>
          <p:nvPr/>
        </p:nvSpPr>
        <p:spPr>
          <a:xfrm>
            <a:off x="9116838" y="237663"/>
            <a:ext cx="1301694" cy="332385"/>
          </a:xfrm>
          <a:prstGeom prst="roundRect">
            <a:avLst>
              <a:gd name="adj" fmla="val 50000"/>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proposal</a:t>
            </a:r>
          </a:p>
        </p:txBody>
      </p:sp>
      <p:sp>
        <p:nvSpPr>
          <p:cNvPr id="15" name="Rounded Rectangle 14">
            <a:extLst>
              <a:ext uri="{FF2B5EF4-FFF2-40B4-BE49-F238E27FC236}">
                <a16:creationId xmlns:a16="http://schemas.microsoft.com/office/drawing/2014/main" id="{E5411387-4FFE-C9B6-99E9-8CDF5D66987C}"/>
              </a:ext>
            </a:extLst>
          </p:cNvPr>
          <p:cNvSpPr/>
          <p:nvPr/>
        </p:nvSpPr>
        <p:spPr>
          <a:xfrm>
            <a:off x="10568187" y="237663"/>
            <a:ext cx="1380381"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F45E54"/>
                </a:solidFill>
                <a:latin typeface="Raleway Light" pitchFamily="2" charset="77"/>
              </a:rPr>
              <a:t>Our </a:t>
            </a:r>
            <a:r>
              <a:rPr lang="en-US" sz="1400" b="1" spc="-70">
                <a:solidFill>
                  <a:srgbClr val="F45E54"/>
                </a:solidFill>
                <a:latin typeface="Raleway ExtraBold" pitchFamily="2" charset="77"/>
              </a:rPr>
              <a:t>approach</a:t>
            </a:r>
          </a:p>
        </p:txBody>
      </p:sp>
      <p:sp>
        <p:nvSpPr>
          <p:cNvPr id="16" name="Rounded Rectangle 15">
            <a:extLst>
              <a:ext uri="{FF2B5EF4-FFF2-40B4-BE49-F238E27FC236}">
                <a16:creationId xmlns:a16="http://schemas.microsoft.com/office/drawing/2014/main" id="{6ADA6C2A-517C-8E17-FF93-F653692C2E83}"/>
              </a:ext>
            </a:extLst>
          </p:cNvPr>
          <p:cNvSpPr/>
          <p:nvPr/>
        </p:nvSpPr>
        <p:spPr>
          <a:xfrm>
            <a:off x="7449955" y="237664"/>
            <a:ext cx="1517228"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F45E54"/>
                </a:solidFill>
                <a:latin typeface="Raleway Light" pitchFamily="2" charset="77"/>
              </a:rPr>
              <a:t>Your</a:t>
            </a:r>
            <a:r>
              <a:rPr lang="en-US" sz="1400" b="1" spc="-70">
                <a:solidFill>
                  <a:srgbClr val="F45E54"/>
                </a:solidFill>
                <a:latin typeface="Intro Bold" panose="02000000000000000000" pitchFamily="2" charset="77"/>
              </a:rPr>
              <a:t> </a:t>
            </a:r>
            <a:r>
              <a:rPr lang="en-US" sz="1400" b="1" spc="-70">
                <a:solidFill>
                  <a:srgbClr val="F45E54"/>
                </a:solidFill>
                <a:latin typeface="Raleway ExtraBold" pitchFamily="2" charset="77"/>
              </a:rPr>
              <a:t>challenge</a:t>
            </a:r>
          </a:p>
        </p:txBody>
      </p:sp>
    </p:spTree>
    <p:extLst>
      <p:ext uri="{BB962C8B-B14F-4D97-AF65-F5344CB8AC3E}">
        <p14:creationId xmlns:p14="http://schemas.microsoft.com/office/powerpoint/2010/main" val="3342825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CC0DA54-E6D6-03DF-6269-0D1BDC791A3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BB5776D-D6EF-8E42-01CC-F53CD890E335}"/>
              </a:ext>
            </a:extLst>
          </p:cNvPr>
          <p:cNvSpPr>
            <a:spLocks noGrp="1"/>
          </p:cNvSpPr>
          <p:nvPr>
            <p:ph type="ctrTitle"/>
          </p:nvPr>
        </p:nvSpPr>
        <p:spPr>
          <a:xfrm>
            <a:off x="1524000" y="1199430"/>
            <a:ext cx="9144000" cy="2387600"/>
          </a:xfrm>
        </p:spPr>
        <p:txBody>
          <a:bodyPr/>
          <a:lstStyle/>
          <a:p>
            <a:r>
              <a:rPr lang="en-US" b="0">
                <a:latin typeface="Raleway Light" pitchFamily="2" charset="77"/>
              </a:rPr>
              <a:t>Summary</a:t>
            </a:r>
          </a:p>
        </p:txBody>
      </p:sp>
      <p:sp>
        <p:nvSpPr>
          <p:cNvPr id="8" name="TextBox 7">
            <a:extLst>
              <a:ext uri="{FF2B5EF4-FFF2-40B4-BE49-F238E27FC236}">
                <a16:creationId xmlns:a16="http://schemas.microsoft.com/office/drawing/2014/main" id="{B815EE11-8E23-3267-12B8-531BCA3BDCE5}"/>
              </a:ext>
            </a:extLst>
          </p:cNvPr>
          <p:cNvSpPr txBox="1"/>
          <p:nvPr/>
        </p:nvSpPr>
        <p:spPr>
          <a:xfrm>
            <a:off x="1586459" y="3990144"/>
            <a:ext cx="9019082" cy="369332"/>
          </a:xfrm>
          <a:prstGeom prst="rect">
            <a:avLst/>
          </a:prstGeom>
          <a:noFill/>
        </p:spPr>
        <p:txBody>
          <a:bodyPr wrap="square" lIns="91440" tIns="45720" rIns="91440" bIns="45720" rtlCol="0" anchor="t">
            <a:spAutoFit/>
          </a:bodyPr>
          <a:lstStyle/>
          <a:p>
            <a:pPr algn="ctr"/>
            <a:r>
              <a:rPr lang="en-US">
                <a:solidFill>
                  <a:schemeClr val="bg1"/>
                </a:solidFill>
                <a:latin typeface="Raleway Light" pitchFamily="2" charset="77"/>
              </a:rPr>
              <a:t>Your team, costs and exclusions.</a:t>
            </a:r>
            <a:endParaRPr lang="en-US">
              <a:latin typeface="Raleway Light" pitchFamily="2" charset="77"/>
            </a:endParaRPr>
          </a:p>
        </p:txBody>
      </p:sp>
    </p:spTree>
    <p:extLst>
      <p:ext uri="{BB962C8B-B14F-4D97-AF65-F5344CB8AC3E}">
        <p14:creationId xmlns:p14="http://schemas.microsoft.com/office/powerpoint/2010/main" val="401630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49A8590-47D8-7A9C-F915-B5A6C9C56555}"/>
              </a:ext>
            </a:extLst>
          </p:cNvPr>
          <p:cNvCxnSpPr>
            <a:cxnSpLocks/>
          </p:cNvCxnSpPr>
          <p:nvPr/>
        </p:nvCxnSpPr>
        <p:spPr>
          <a:xfrm>
            <a:off x="2384972" y="2789052"/>
            <a:ext cx="7509305" cy="0"/>
          </a:xfrm>
          <a:prstGeom prst="line">
            <a:avLst/>
          </a:prstGeom>
          <a:ln w="28575">
            <a:solidFill>
              <a:srgbClr val="52B99E"/>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E7A5F3A-6CFA-51CE-344D-56AAAA3AD2CE}"/>
              </a:ext>
            </a:extLst>
          </p:cNvPr>
          <p:cNvPicPr>
            <a:picLocks noChangeAspect="1"/>
          </p:cNvPicPr>
          <p:nvPr/>
        </p:nvPicPr>
        <p:blipFill>
          <a:blip r:embed="rId4"/>
          <a:srcRect/>
          <a:stretch/>
        </p:blipFill>
        <p:spPr>
          <a:xfrm>
            <a:off x="1970268" y="3212802"/>
            <a:ext cx="881614" cy="881614"/>
          </a:xfrm>
          <a:prstGeom prst="roundRect">
            <a:avLst/>
          </a:prstGeom>
        </p:spPr>
      </p:pic>
      <p:pic>
        <p:nvPicPr>
          <p:cNvPr id="16" name="Picture 15">
            <a:extLst>
              <a:ext uri="{FF2B5EF4-FFF2-40B4-BE49-F238E27FC236}">
                <a16:creationId xmlns:a16="http://schemas.microsoft.com/office/drawing/2014/main" id="{F371CD18-F10A-92BD-B57F-23CA124A90A7}"/>
              </a:ext>
            </a:extLst>
          </p:cNvPr>
          <p:cNvPicPr>
            <a:picLocks noChangeAspect="1"/>
          </p:cNvPicPr>
          <p:nvPr/>
        </p:nvPicPr>
        <p:blipFill>
          <a:blip r:embed="rId5"/>
          <a:srcRect/>
          <a:stretch/>
        </p:blipFill>
        <p:spPr>
          <a:xfrm>
            <a:off x="5626907" y="3212802"/>
            <a:ext cx="881614" cy="881614"/>
          </a:xfrm>
          <a:prstGeom prst="roundRect">
            <a:avLst/>
          </a:prstGeom>
        </p:spPr>
      </p:pic>
      <p:cxnSp>
        <p:nvCxnSpPr>
          <p:cNvPr id="19" name="Straight Connector 18">
            <a:extLst>
              <a:ext uri="{FF2B5EF4-FFF2-40B4-BE49-F238E27FC236}">
                <a16:creationId xmlns:a16="http://schemas.microsoft.com/office/drawing/2014/main" id="{6E6C40E6-372C-A293-F429-D9B636414600}"/>
              </a:ext>
            </a:extLst>
          </p:cNvPr>
          <p:cNvCxnSpPr>
            <a:cxnSpLocks/>
          </p:cNvCxnSpPr>
          <p:nvPr/>
        </p:nvCxnSpPr>
        <p:spPr>
          <a:xfrm>
            <a:off x="2384972" y="2789052"/>
            <a:ext cx="0" cy="423750"/>
          </a:xfrm>
          <a:prstGeom prst="line">
            <a:avLst/>
          </a:prstGeom>
          <a:ln w="28575">
            <a:solidFill>
              <a:srgbClr val="52B99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F4E3F3-CA8C-8981-CA3E-F9080F4FCF8E}"/>
              </a:ext>
            </a:extLst>
          </p:cNvPr>
          <p:cNvCxnSpPr>
            <a:cxnSpLocks/>
          </p:cNvCxnSpPr>
          <p:nvPr/>
        </p:nvCxnSpPr>
        <p:spPr>
          <a:xfrm>
            <a:off x="6082121" y="2365302"/>
            <a:ext cx="6652" cy="847500"/>
          </a:xfrm>
          <a:prstGeom prst="line">
            <a:avLst/>
          </a:prstGeom>
          <a:ln w="28575">
            <a:solidFill>
              <a:srgbClr val="52B99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4B9EA7D-66EC-7D6F-7311-8A456FA61AC5}"/>
              </a:ext>
            </a:extLst>
          </p:cNvPr>
          <p:cNvCxnSpPr>
            <a:cxnSpLocks/>
          </p:cNvCxnSpPr>
          <p:nvPr/>
        </p:nvCxnSpPr>
        <p:spPr>
          <a:xfrm>
            <a:off x="9887625" y="2789052"/>
            <a:ext cx="0" cy="423750"/>
          </a:xfrm>
          <a:prstGeom prst="line">
            <a:avLst/>
          </a:prstGeom>
          <a:ln w="28575">
            <a:solidFill>
              <a:srgbClr val="52B99E"/>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B5CAE42-E17E-4202-99AC-B0F26188B8C9}"/>
              </a:ext>
            </a:extLst>
          </p:cNvPr>
          <p:cNvSpPr txBox="1"/>
          <p:nvPr/>
        </p:nvSpPr>
        <p:spPr>
          <a:xfrm>
            <a:off x="8173011" y="4224745"/>
            <a:ext cx="3424962" cy="923330"/>
          </a:xfrm>
          <a:prstGeom prst="rect">
            <a:avLst/>
          </a:prstGeom>
          <a:noFill/>
        </p:spPr>
        <p:txBody>
          <a:bodyPr wrap="square" rtlCol="0">
            <a:spAutoFit/>
          </a:bodyPr>
          <a:lstStyle/>
          <a:p>
            <a:pPr algn="ctr"/>
            <a:r>
              <a:rPr lang="en-US" sz="1400" b="1" dirty="0">
                <a:solidFill>
                  <a:srgbClr val="52B99E"/>
                </a:solidFill>
                <a:latin typeface="Raleway ExtraBold" pitchFamily="2" charset="77"/>
              </a:rPr>
              <a:t>Jamie </a:t>
            </a:r>
            <a:r>
              <a:rPr lang="en-US" sz="1400" b="1" dirty="0" err="1">
                <a:solidFill>
                  <a:srgbClr val="52B99E"/>
                </a:solidFill>
                <a:latin typeface="Raleway ExtraBold" pitchFamily="2" charset="77"/>
              </a:rPr>
              <a:t>Rudrum</a:t>
            </a:r>
            <a:endParaRPr lang="en-US" sz="1400" b="1" dirty="0">
              <a:solidFill>
                <a:srgbClr val="52B99E"/>
              </a:solidFill>
              <a:latin typeface="Raleway ExtraBold" pitchFamily="2" charset="77"/>
            </a:endParaRPr>
          </a:p>
          <a:p>
            <a:pPr algn="ctr"/>
            <a:r>
              <a:rPr lang="en-US" sz="1400" dirty="0">
                <a:solidFill>
                  <a:srgbClr val="52B99E"/>
                </a:solidFill>
                <a:latin typeface="Raleway Light" pitchFamily="2" charset="77"/>
              </a:rPr>
              <a:t>Client Experience Lead</a:t>
            </a:r>
          </a:p>
          <a:p>
            <a:pPr algn="ctr"/>
            <a:endParaRPr lang="en-US" sz="1400" dirty="0">
              <a:solidFill>
                <a:srgbClr val="F45E54"/>
              </a:solidFill>
              <a:latin typeface="Raleway Light" pitchFamily="2" charset="77"/>
            </a:endParaRPr>
          </a:p>
          <a:p>
            <a:pPr marL="285750" indent="-285750">
              <a:buClr>
                <a:srgbClr val="52B99E"/>
              </a:buClr>
              <a:buFont typeface="Arial" panose="020B0604020202020204" pitchFamily="34" charset="0"/>
              <a:buChar char="•"/>
            </a:pPr>
            <a:r>
              <a:rPr lang="en-US" sz="1200" dirty="0">
                <a:latin typeface="Poppins Light" pitchFamily="2" charset="77"/>
                <a:cs typeface="Poppins Light" pitchFamily="2" charset="77"/>
              </a:rPr>
              <a:t>XXX</a:t>
            </a:r>
          </a:p>
        </p:txBody>
      </p:sp>
      <p:sp>
        <p:nvSpPr>
          <p:cNvPr id="29" name="TextBox 28">
            <a:extLst>
              <a:ext uri="{FF2B5EF4-FFF2-40B4-BE49-F238E27FC236}">
                <a16:creationId xmlns:a16="http://schemas.microsoft.com/office/drawing/2014/main" id="{A2CCB124-32D5-B0B7-1C80-91D149108823}"/>
              </a:ext>
            </a:extLst>
          </p:cNvPr>
          <p:cNvSpPr txBox="1"/>
          <p:nvPr/>
        </p:nvSpPr>
        <p:spPr>
          <a:xfrm>
            <a:off x="775404" y="4224745"/>
            <a:ext cx="3243587" cy="923330"/>
          </a:xfrm>
          <a:prstGeom prst="rect">
            <a:avLst/>
          </a:prstGeom>
          <a:noFill/>
        </p:spPr>
        <p:txBody>
          <a:bodyPr wrap="square" lIns="91440" tIns="45720" rIns="91440" bIns="45720" rtlCol="0" anchor="t">
            <a:spAutoFit/>
          </a:bodyPr>
          <a:lstStyle/>
          <a:p>
            <a:pPr algn="ctr"/>
            <a:r>
              <a:rPr lang="en-US" sz="1400" b="1" dirty="0">
                <a:solidFill>
                  <a:srgbClr val="52B99E"/>
                </a:solidFill>
                <a:latin typeface="Raleway ExtraBold"/>
              </a:rPr>
              <a:t>Darren Lowry</a:t>
            </a:r>
          </a:p>
          <a:p>
            <a:pPr algn="ctr"/>
            <a:r>
              <a:rPr lang="en-US" sz="1400" dirty="0">
                <a:solidFill>
                  <a:srgbClr val="52B99E"/>
                </a:solidFill>
                <a:latin typeface="Raleway Light"/>
              </a:rPr>
              <a:t>Chief Commercial Officer</a:t>
            </a:r>
          </a:p>
          <a:p>
            <a:pPr algn="ctr"/>
            <a:endParaRPr lang="en-US" sz="1400" dirty="0">
              <a:solidFill>
                <a:srgbClr val="F45E54"/>
              </a:solidFill>
              <a:latin typeface="Raleway Light" pitchFamily="2" charset="77"/>
            </a:endParaRPr>
          </a:p>
          <a:p>
            <a:pPr marL="285750" indent="-285750">
              <a:buClr>
                <a:srgbClr val="52B99E"/>
              </a:buClr>
              <a:buFont typeface="Arial" panose="020B0604020202020204" pitchFamily="34" charset="0"/>
              <a:buChar char="•"/>
            </a:pPr>
            <a:r>
              <a:rPr lang="en-US" sz="1200" dirty="0">
                <a:latin typeface="Poppins Light"/>
                <a:cs typeface="Poppins Light"/>
              </a:rPr>
              <a:t>XXX</a:t>
            </a:r>
          </a:p>
        </p:txBody>
      </p:sp>
      <p:sp>
        <p:nvSpPr>
          <p:cNvPr id="30" name="TextBox 29">
            <a:extLst>
              <a:ext uri="{FF2B5EF4-FFF2-40B4-BE49-F238E27FC236}">
                <a16:creationId xmlns:a16="http://schemas.microsoft.com/office/drawing/2014/main" id="{250F9376-5B14-7345-F5C3-E780894589DB}"/>
              </a:ext>
            </a:extLst>
          </p:cNvPr>
          <p:cNvSpPr txBox="1"/>
          <p:nvPr/>
        </p:nvSpPr>
        <p:spPr>
          <a:xfrm>
            <a:off x="4433695" y="4224745"/>
            <a:ext cx="3243587" cy="923330"/>
          </a:xfrm>
          <a:prstGeom prst="rect">
            <a:avLst/>
          </a:prstGeom>
          <a:noFill/>
        </p:spPr>
        <p:txBody>
          <a:bodyPr wrap="square" lIns="91440" tIns="45720" rIns="91440" bIns="45720" rtlCol="0" anchor="t">
            <a:spAutoFit/>
          </a:bodyPr>
          <a:lstStyle/>
          <a:p>
            <a:pPr algn="ctr"/>
            <a:r>
              <a:rPr lang="en-US" sz="1400" b="1" dirty="0">
                <a:solidFill>
                  <a:srgbClr val="52B99E"/>
                </a:solidFill>
                <a:latin typeface="Raleway ExtraBold" pitchFamily="2" charset="77"/>
              </a:rPr>
              <a:t>Maddie </a:t>
            </a:r>
            <a:r>
              <a:rPr lang="en-US" sz="1400" b="1" dirty="0" err="1">
                <a:solidFill>
                  <a:srgbClr val="52B99E"/>
                </a:solidFill>
                <a:latin typeface="Raleway ExtraBold" pitchFamily="2" charset="77"/>
              </a:rPr>
              <a:t>Delboy</a:t>
            </a:r>
            <a:endParaRPr lang="en-US" sz="1400" b="1" dirty="0">
              <a:solidFill>
                <a:srgbClr val="52B99E"/>
              </a:solidFill>
              <a:latin typeface="Raleway ExtraBold" pitchFamily="2" charset="77"/>
            </a:endParaRPr>
          </a:p>
          <a:p>
            <a:pPr algn="ctr"/>
            <a:r>
              <a:rPr lang="en-US" sz="1400" dirty="0">
                <a:solidFill>
                  <a:srgbClr val="52B99E"/>
                </a:solidFill>
                <a:latin typeface="Raleway Light" pitchFamily="2" charset="77"/>
              </a:rPr>
              <a:t>Compliance Manager</a:t>
            </a:r>
            <a:br>
              <a:rPr lang="en-US" sz="1400" dirty="0">
                <a:latin typeface="Raleway Light" pitchFamily="2" charset="77"/>
              </a:rPr>
            </a:br>
            <a:endParaRPr lang="en-US" sz="1400" dirty="0">
              <a:solidFill>
                <a:srgbClr val="F45E54"/>
              </a:solidFill>
              <a:latin typeface="Raleway Light" pitchFamily="2" charset="77"/>
            </a:endParaRPr>
          </a:p>
          <a:p>
            <a:pPr marL="285750" indent="-285750">
              <a:buClr>
                <a:srgbClr val="52B99E"/>
              </a:buClr>
              <a:buFont typeface="Arial" panose="020B0604020202020204" pitchFamily="34" charset="0"/>
              <a:buChar char="•"/>
            </a:pPr>
            <a:r>
              <a:rPr lang="en-US" sz="1200" dirty="0">
                <a:latin typeface="Poppins Light" pitchFamily="2" charset="77"/>
                <a:cs typeface="Poppins Light" pitchFamily="2" charset="77"/>
              </a:rPr>
              <a:t>XXX</a:t>
            </a:r>
          </a:p>
        </p:txBody>
      </p:sp>
      <p:sp>
        <p:nvSpPr>
          <p:cNvPr id="3" name="Rounded Rectangle 2">
            <a:extLst>
              <a:ext uri="{FF2B5EF4-FFF2-40B4-BE49-F238E27FC236}">
                <a16:creationId xmlns:a16="http://schemas.microsoft.com/office/drawing/2014/main" id="{567DE6D3-2F7C-B4FC-923B-67097214F095}"/>
              </a:ext>
            </a:extLst>
          </p:cNvPr>
          <p:cNvSpPr/>
          <p:nvPr/>
        </p:nvSpPr>
        <p:spPr>
          <a:xfrm>
            <a:off x="9116838" y="237663"/>
            <a:ext cx="1301694"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Our </a:t>
            </a:r>
            <a:r>
              <a:rPr lang="en-US" sz="1400" b="1" spc="-70">
                <a:solidFill>
                  <a:srgbClr val="52B99E"/>
                </a:solidFill>
                <a:latin typeface="Raleway ExtraBold" pitchFamily="2" charset="77"/>
              </a:rPr>
              <a:t>proposal</a:t>
            </a:r>
          </a:p>
        </p:txBody>
      </p:sp>
      <p:sp>
        <p:nvSpPr>
          <p:cNvPr id="5" name="Rounded Rectangle 4">
            <a:extLst>
              <a:ext uri="{FF2B5EF4-FFF2-40B4-BE49-F238E27FC236}">
                <a16:creationId xmlns:a16="http://schemas.microsoft.com/office/drawing/2014/main" id="{52AE50BC-A5FB-6978-8496-D1C790CBBA15}"/>
              </a:ext>
            </a:extLst>
          </p:cNvPr>
          <p:cNvSpPr/>
          <p:nvPr/>
        </p:nvSpPr>
        <p:spPr>
          <a:xfrm>
            <a:off x="10568187" y="237663"/>
            <a:ext cx="1380381" cy="332385"/>
          </a:xfrm>
          <a:prstGeom prst="roundRect">
            <a:avLst>
              <a:gd name="adj" fmla="val 50000"/>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approach</a:t>
            </a:r>
          </a:p>
        </p:txBody>
      </p:sp>
      <p:sp>
        <p:nvSpPr>
          <p:cNvPr id="7" name="Rounded Rectangle 6">
            <a:extLst>
              <a:ext uri="{FF2B5EF4-FFF2-40B4-BE49-F238E27FC236}">
                <a16:creationId xmlns:a16="http://schemas.microsoft.com/office/drawing/2014/main" id="{13EE2A44-BC9D-02FD-1E83-713EC4C9BC53}"/>
              </a:ext>
            </a:extLst>
          </p:cNvPr>
          <p:cNvSpPr/>
          <p:nvPr/>
        </p:nvSpPr>
        <p:spPr>
          <a:xfrm>
            <a:off x="7449955" y="237664"/>
            <a:ext cx="1517228"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Your</a:t>
            </a:r>
            <a:r>
              <a:rPr lang="en-US" sz="1400" b="1" spc="-70">
                <a:solidFill>
                  <a:srgbClr val="52B99E"/>
                </a:solidFill>
                <a:latin typeface="Intro Bold" panose="02000000000000000000" pitchFamily="2" charset="77"/>
              </a:rPr>
              <a:t> </a:t>
            </a:r>
            <a:r>
              <a:rPr lang="en-US" sz="1400" b="1" spc="-70">
                <a:solidFill>
                  <a:srgbClr val="52B99E"/>
                </a:solidFill>
                <a:latin typeface="Raleway ExtraBold" pitchFamily="2" charset="77"/>
              </a:rPr>
              <a:t>challenge</a:t>
            </a:r>
          </a:p>
        </p:txBody>
      </p:sp>
      <p:sp>
        <p:nvSpPr>
          <p:cNvPr id="8" name="TextBox 7">
            <a:extLst>
              <a:ext uri="{FF2B5EF4-FFF2-40B4-BE49-F238E27FC236}">
                <a16:creationId xmlns:a16="http://schemas.microsoft.com/office/drawing/2014/main" id="{B961FD06-740F-8D06-AE82-5DB91D87B97D}"/>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a:solidFill>
                  <a:srgbClr val="52B99E"/>
                </a:solidFill>
                <a:latin typeface="Raleway Light" pitchFamily="2" charset="77"/>
              </a:rPr>
              <a:t>Our </a:t>
            </a:r>
            <a:r>
              <a:rPr lang="en-US" sz="3200" b="1" spc="-150">
                <a:solidFill>
                  <a:srgbClr val="52B99E"/>
                </a:solidFill>
                <a:latin typeface="Raleway ExtraBold" pitchFamily="2" charset="77"/>
              </a:rPr>
              <a:t>relationship.</a:t>
            </a:r>
          </a:p>
        </p:txBody>
      </p:sp>
      <p:pic>
        <p:nvPicPr>
          <p:cNvPr id="17" name="Picture 16">
            <a:extLst>
              <a:ext uri="{FF2B5EF4-FFF2-40B4-BE49-F238E27FC236}">
                <a16:creationId xmlns:a16="http://schemas.microsoft.com/office/drawing/2014/main" id="{886393F5-701F-9051-D3D8-7C9096100A31}"/>
              </a:ext>
            </a:extLst>
          </p:cNvPr>
          <p:cNvPicPr>
            <a:picLocks noChangeAspect="1"/>
          </p:cNvPicPr>
          <p:nvPr/>
        </p:nvPicPr>
        <p:blipFill>
          <a:blip r:embed="rId6"/>
          <a:srcRect/>
          <a:stretch/>
        </p:blipFill>
        <p:spPr>
          <a:xfrm>
            <a:off x="9444685" y="3212802"/>
            <a:ext cx="881614" cy="881614"/>
          </a:xfrm>
          <a:prstGeom prst="roundRect">
            <a:avLst/>
          </a:prstGeom>
        </p:spPr>
      </p:pic>
      <p:sp>
        <p:nvSpPr>
          <p:cNvPr id="4" name="Rounded Rectangle 3">
            <a:extLst>
              <a:ext uri="{FF2B5EF4-FFF2-40B4-BE49-F238E27FC236}">
                <a16:creationId xmlns:a16="http://schemas.microsoft.com/office/drawing/2014/main" id="{949BAEA8-18D1-D15B-3BAE-753AB592C715}"/>
              </a:ext>
            </a:extLst>
          </p:cNvPr>
          <p:cNvSpPr/>
          <p:nvPr/>
        </p:nvSpPr>
        <p:spPr>
          <a:xfrm>
            <a:off x="5007534" y="1565989"/>
            <a:ext cx="2162478" cy="799313"/>
          </a:xfrm>
          <a:prstGeom prst="roundRect">
            <a:avLst/>
          </a:prstGeom>
          <a:no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783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3D0C638-6EBF-8D5E-B69B-4C0D56171BC9}"/>
              </a:ext>
            </a:extLst>
          </p:cNvPr>
          <p:cNvGraphicFramePr>
            <a:graphicFrameLocks noGrp="1"/>
          </p:cNvGraphicFramePr>
          <p:nvPr>
            <p:extLst>
              <p:ext uri="{D42A27DB-BD31-4B8C-83A1-F6EECF244321}">
                <p14:modId xmlns:p14="http://schemas.microsoft.com/office/powerpoint/2010/main" val="1678766270"/>
              </p:ext>
            </p:extLst>
          </p:nvPr>
        </p:nvGraphicFramePr>
        <p:xfrm>
          <a:off x="838199" y="1854051"/>
          <a:ext cx="10334625" cy="3709013"/>
        </p:xfrm>
        <a:graphic>
          <a:graphicData uri="http://schemas.openxmlformats.org/drawingml/2006/table">
            <a:tbl>
              <a:tblPr firstRow="1" bandRow="1">
                <a:tableStyleId>{5C22544A-7EE6-4342-B048-85BDC9FD1C3A}</a:tableStyleId>
              </a:tblPr>
              <a:tblGrid>
                <a:gridCol w="1631323">
                  <a:extLst>
                    <a:ext uri="{9D8B030D-6E8A-4147-A177-3AD203B41FA5}">
                      <a16:colId xmlns:a16="http://schemas.microsoft.com/office/drawing/2014/main" val="2525721776"/>
                    </a:ext>
                  </a:extLst>
                </a:gridCol>
                <a:gridCol w="3572443">
                  <a:extLst>
                    <a:ext uri="{9D8B030D-6E8A-4147-A177-3AD203B41FA5}">
                      <a16:colId xmlns:a16="http://schemas.microsoft.com/office/drawing/2014/main" val="4251092683"/>
                    </a:ext>
                  </a:extLst>
                </a:gridCol>
                <a:gridCol w="3381062">
                  <a:extLst>
                    <a:ext uri="{9D8B030D-6E8A-4147-A177-3AD203B41FA5}">
                      <a16:colId xmlns:a16="http://schemas.microsoft.com/office/drawing/2014/main" val="1863205889"/>
                    </a:ext>
                  </a:extLst>
                </a:gridCol>
                <a:gridCol w="1749797">
                  <a:extLst>
                    <a:ext uri="{9D8B030D-6E8A-4147-A177-3AD203B41FA5}">
                      <a16:colId xmlns:a16="http://schemas.microsoft.com/office/drawing/2014/main" val="2753798790"/>
                    </a:ext>
                  </a:extLst>
                </a:gridCol>
              </a:tblGrid>
              <a:tr h="584858">
                <a:tc>
                  <a:txBody>
                    <a:bodyPr/>
                    <a:lstStyle/>
                    <a:p>
                      <a:r>
                        <a:rPr lang="en-US" sz="1600" b="1" i="0">
                          <a:latin typeface="Raleway ExtraBold" pitchFamily="2" charset="77"/>
                        </a:rPr>
                        <a:t>Service</a:t>
                      </a:r>
                    </a:p>
                  </a:txBody>
                  <a:tcPr anchor="ctr">
                    <a:solidFill>
                      <a:srgbClr val="52B99E"/>
                    </a:solidFill>
                  </a:tcPr>
                </a:tc>
                <a:tc>
                  <a:txBody>
                    <a:bodyPr/>
                    <a:lstStyle/>
                    <a:p>
                      <a:r>
                        <a:rPr lang="en-US" sz="1600" b="1" i="0">
                          <a:latin typeface="Raleway ExtraBold" pitchFamily="2" charset="77"/>
                        </a:rPr>
                        <a:t>Cost</a:t>
                      </a:r>
                    </a:p>
                  </a:txBody>
                  <a:tcPr anchor="ctr">
                    <a:solidFill>
                      <a:srgbClr val="52B99E"/>
                    </a:solidFill>
                  </a:tcPr>
                </a:tc>
                <a:tc>
                  <a:txBody>
                    <a:bodyPr/>
                    <a:lstStyle/>
                    <a:p>
                      <a:r>
                        <a:rPr lang="en-US" sz="1600" b="1" i="0">
                          <a:latin typeface="Raleway ExtraBold" pitchFamily="2" charset="77"/>
                        </a:rPr>
                        <a:t>Current Annual Total</a:t>
                      </a:r>
                    </a:p>
                  </a:txBody>
                  <a:tcPr anchor="ctr">
                    <a:solidFill>
                      <a:srgbClr val="52B99E"/>
                    </a:solidFill>
                  </a:tcPr>
                </a:tc>
                <a:tc>
                  <a:txBody>
                    <a:bodyPr/>
                    <a:lstStyle/>
                    <a:p>
                      <a:r>
                        <a:rPr lang="en-US" sz="1600" b="1" i="0">
                          <a:latin typeface="Raleway ExtraBold" pitchFamily="2" charset="77"/>
                        </a:rPr>
                        <a:t>Year 1 Cost</a:t>
                      </a:r>
                    </a:p>
                  </a:txBody>
                  <a:tcPr anchor="ctr">
                    <a:solidFill>
                      <a:srgbClr val="52B99E"/>
                    </a:solidFill>
                  </a:tcPr>
                </a:tc>
                <a:extLst>
                  <a:ext uri="{0D108BD9-81ED-4DB2-BD59-A6C34878D82A}">
                    <a16:rowId xmlns:a16="http://schemas.microsoft.com/office/drawing/2014/main" val="3279658938"/>
                  </a:ext>
                </a:extLst>
              </a:tr>
              <a:tr h="538467">
                <a:tc>
                  <a:txBody>
                    <a:bodyPr/>
                    <a:lstStyle/>
                    <a:p>
                      <a:r>
                        <a:rPr lang="en-US" sz="1200" b="0" i="0">
                          <a:latin typeface="Poppins Light" pitchFamily="2" charset="77"/>
                          <a:cs typeface="Poppins Light" pitchFamily="2" charset="77"/>
                        </a:rPr>
                        <a:t>Dextera</a:t>
                      </a:r>
                    </a:p>
                  </a:txBody>
                  <a:tcPr anchor="ctr">
                    <a:solidFill>
                      <a:schemeClr val="bg1">
                        <a:lumMod val="95000"/>
                      </a:schemeClr>
                    </a:solidFill>
                  </a:tcPr>
                </a:tc>
                <a:tc>
                  <a:txBody>
                    <a:bodyPr/>
                    <a:lstStyle/>
                    <a:p>
                      <a:r>
                        <a:rPr lang="en-US" sz="1200" b="0" i="0">
                          <a:latin typeface="Poppins Light" pitchFamily="2" charset="77"/>
                          <a:cs typeface="Poppins Light" pitchFamily="2" charset="77"/>
                        </a:rPr>
                        <a:t>£1,900+VAT per month </a:t>
                      </a:r>
                      <a:br>
                        <a:rPr lang="en-US" sz="1200" b="0" i="0">
                          <a:latin typeface="Poppins Light" pitchFamily="2" charset="77"/>
                          <a:cs typeface="Poppins Light" pitchFamily="2" charset="77"/>
                        </a:rPr>
                      </a:br>
                      <a:r>
                        <a:rPr lang="en-US" sz="1200" b="0" i="0">
                          <a:latin typeface="Poppins Light" pitchFamily="2" charset="77"/>
                          <a:cs typeface="Poppins Light" pitchFamily="2" charset="77"/>
                        </a:rPr>
                        <a:t>(£10per month per user)</a:t>
                      </a:r>
                    </a:p>
                  </a:txBody>
                  <a:tcPr anchor="ctr">
                    <a:solidFill>
                      <a:schemeClr val="bg1">
                        <a:lumMod val="95000"/>
                      </a:schemeClr>
                    </a:solidFill>
                  </a:tcPr>
                </a:tc>
                <a:tc>
                  <a:txBody>
                    <a:bodyPr/>
                    <a:lstStyle/>
                    <a:p>
                      <a:r>
                        <a:rPr lang="en-US" sz="1200" b="0" i="0">
                          <a:latin typeface="Poppins Light" pitchFamily="2" charset="77"/>
                          <a:cs typeface="Poppins Light" pitchFamily="2" charset="77"/>
                        </a:rPr>
                        <a:t>£22,800+VAT</a:t>
                      </a:r>
                    </a:p>
                  </a:txBody>
                  <a:tcPr anchor="ctr">
                    <a:solidFill>
                      <a:schemeClr val="bg1">
                        <a:lumMod val="95000"/>
                      </a:schemeClr>
                    </a:solidFill>
                  </a:tcPr>
                </a:tc>
                <a:tc>
                  <a:txBody>
                    <a:bodyPr/>
                    <a:lstStyle/>
                    <a:p>
                      <a:endParaRPr lang="en-US" sz="1200" b="0" i="0">
                        <a:latin typeface="Poppins Light" pitchFamily="2" charset="77"/>
                        <a:cs typeface="Poppins Light" pitchFamily="2" charset="77"/>
                      </a:endParaRPr>
                    </a:p>
                  </a:txBody>
                  <a:tcPr anchor="ctr">
                    <a:solidFill>
                      <a:schemeClr val="bg1">
                        <a:lumMod val="95000"/>
                      </a:schemeClr>
                    </a:solidFill>
                  </a:tcPr>
                </a:tc>
                <a:extLst>
                  <a:ext uri="{0D108BD9-81ED-4DB2-BD59-A6C34878D82A}">
                    <a16:rowId xmlns:a16="http://schemas.microsoft.com/office/drawing/2014/main" val="2384913993"/>
                  </a:ext>
                </a:extLst>
              </a:tr>
              <a:tr h="646422">
                <a:tc>
                  <a:txBody>
                    <a:bodyPr/>
                    <a:lstStyle/>
                    <a:p>
                      <a:r>
                        <a:rPr lang="en-US" sz="1200" b="0" i="0">
                          <a:latin typeface="Poppins Light" pitchFamily="2" charset="77"/>
                          <a:cs typeface="Poppins Light" pitchFamily="2" charset="77"/>
                        </a:rPr>
                        <a:t>Advanta Wealth Compliance</a:t>
                      </a:r>
                    </a:p>
                  </a:txBody>
                  <a:tcPr anchor="ctr">
                    <a:solidFill>
                      <a:schemeClr val="bg1">
                        <a:lumMod val="95000"/>
                      </a:schemeClr>
                    </a:solidFill>
                  </a:tcPr>
                </a:tc>
                <a:tc>
                  <a:txBody>
                    <a:bodyPr/>
                    <a:lstStyle/>
                    <a:p>
                      <a:r>
                        <a:rPr lang="en-US" sz="1200" b="0" i="0">
                          <a:latin typeface="Poppins Light" pitchFamily="2" charset="77"/>
                          <a:cs typeface="Poppins Light" pitchFamily="2" charset="77"/>
                        </a:rPr>
                        <a:t>£2,000+VAT per month + £1,500+VAT one off cost</a:t>
                      </a:r>
                    </a:p>
                  </a:txBody>
                  <a:tcPr anchor="ctr">
                    <a:solidFill>
                      <a:schemeClr val="bg1">
                        <a:lumMod val="95000"/>
                      </a:schemeClr>
                    </a:solidFill>
                  </a:tcPr>
                </a:tc>
                <a:tc>
                  <a:txBody>
                    <a:bodyPr/>
                    <a:lstStyle/>
                    <a:p>
                      <a:r>
                        <a:rPr lang="en-US" sz="1200" b="0" i="0">
                          <a:latin typeface="Poppins Light" pitchFamily="2" charset="77"/>
                          <a:cs typeface="Poppins Light" pitchFamily="2" charset="77"/>
                        </a:rPr>
                        <a:t>£24,000+VAT + £1,500+VAT</a:t>
                      </a:r>
                    </a:p>
                  </a:txBody>
                  <a:tcPr anchor="ctr">
                    <a:solidFill>
                      <a:schemeClr val="bg1">
                        <a:lumMod val="95000"/>
                      </a:schemeClr>
                    </a:solidFill>
                  </a:tcPr>
                </a:tc>
                <a:tc>
                  <a:txBody>
                    <a:bodyPr/>
                    <a:lstStyle/>
                    <a:p>
                      <a:endParaRPr lang="en-US" sz="1200" b="0" i="0">
                        <a:latin typeface="Poppins Light" pitchFamily="2" charset="77"/>
                        <a:cs typeface="Poppins Light" pitchFamily="2" charset="77"/>
                      </a:endParaRPr>
                    </a:p>
                  </a:txBody>
                  <a:tcPr anchor="ctr">
                    <a:solidFill>
                      <a:schemeClr val="bg1">
                        <a:lumMod val="95000"/>
                      </a:schemeClr>
                    </a:solidFill>
                  </a:tcPr>
                </a:tc>
                <a:extLst>
                  <a:ext uri="{0D108BD9-81ED-4DB2-BD59-A6C34878D82A}">
                    <a16:rowId xmlns:a16="http://schemas.microsoft.com/office/drawing/2014/main" val="616766461"/>
                  </a:ext>
                </a:extLst>
              </a:tr>
              <a:tr h="831114">
                <a:tc>
                  <a:txBody>
                    <a:bodyPr/>
                    <a:lstStyle/>
                    <a:p>
                      <a:r>
                        <a:rPr lang="en-US" sz="1200" b="0" i="0">
                          <a:latin typeface="Poppins Light" pitchFamily="2" charset="77"/>
                          <a:cs typeface="Poppins Light" pitchFamily="2" charset="77"/>
                        </a:rPr>
                        <a:t>Acquisition current and future Compliance</a:t>
                      </a:r>
                    </a:p>
                  </a:txBody>
                  <a:tcPr anchor="ctr">
                    <a:solidFill>
                      <a:schemeClr val="bg1">
                        <a:lumMod val="95000"/>
                      </a:schemeClr>
                    </a:solidFill>
                  </a:tcPr>
                </a:tc>
                <a:tc>
                  <a:txBody>
                    <a:bodyPr/>
                    <a:lstStyle/>
                    <a:p>
                      <a:r>
                        <a:rPr lang="en-US" sz="1200" b="0" i="0">
                          <a:latin typeface="Poppins Light" pitchFamily="2" charset="77"/>
                          <a:cs typeface="Poppins Light" pitchFamily="2" charset="77"/>
                        </a:rPr>
                        <a:t>£175+VAT per month + £1,500+VAT one off cost</a:t>
                      </a:r>
                    </a:p>
                  </a:txBody>
                  <a:tcPr anchor="ctr">
                    <a:solidFill>
                      <a:schemeClr val="bg1">
                        <a:lumMod val="95000"/>
                      </a:schemeClr>
                    </a:solidFill>
                  </a:tcPr>
                </a:tc>
                <a:tc>
                  <a:txBody>
                    <a:bodyPr/>
                    <a:lstStyle/>
                    <a:p>
                      <a:r>
                        <a:rPr lang="en-US" sz="1200" b="0" i="0">
                          <a:latin typeface="Poppins Light" pitchFamily="2" charset="77"/>
                          <a:cs typeface="Poppins Light" pitchFamily="2" charset="77"/>
                        </a:rPr>
                        <a:t>£8,400+VAT + £6,000+VAT </a:t>
                      </a:r>
                      <a:br>
                        <a:rPr lang="en-US" sz="1200" b="0" i="0">
                          <a:latin typeface="Poppins Light" pitchFamily="2" charset="77"/>
                          <a:cs typeface="Poppins Light" pitchFamily="2" charset="77"/>
                        </a:rPr>
                      </a:br>
                      <a:r>
                        <a:rPr lang="en-US" sz="1200" b="0" i="0">
                          <a:latin typeface="Poppins Light" pitchFamily="2" charset="77"/>
                          <a:cs typeface="Poppins Light" pitchFamily="2" charset="77"/>
                        </a:rPr>
                        <a:t>(4 current additional entities)</a:t>
                      </a:r>
                    </a:p>
                  </a:txBody>
                  <a:tcPr anchor="ctr">
                    <a:solidFill>
                      <a:schemeClr val="bg1">
                        <a:lumMod val="95000"/>
                      </a:schemeClr>
                    </a:solidFill>
                  </a:tcPr>
                </a:tc>
                <a:tc>
                  <a:txBody>
                    <a:bodyPr/>
                    <a:lstStyle/>
                    <a:p>
                      <a:endParaRPr lang="en-US" sz="1200" b="0" i="0">
                        <a:latin typeface="Poppins Light" pitchFamily="2" charset="77"/>
                        <a:cs typeface="Poppins Light" pitchFamily="2" charset="77"/>
                      </a:endParaRPr>
                    </a:p>
                  </a:txBody>
                  <a:tcPr anchor="ctr">
                    <a:solidFill>
                      <a:schemeClr val="bg1">
                        <a:lumMod val="95000"/>
                      </a:schemeClr>
                    </a:solidFill>
                  </a:tcPr>
                </a:tc>
                <a:extLst>
                  <a:ext uri="{0D108BD9-81ED-4DB2-BD59-A6C34878D82A}">
                    <a16:rowId xmlns:a16="http://schemas.microsoft.com/office/drawing/2014/main" val="1390103327"/>
                  </a:ext>
                </a:extLst>
              </a:tr>
              <a:tr h="646422">
                <a:tc>
                  <a:txBody>
                    <a:bodyPr/>
                    <a:lstStyle/>
                    <a:p>
                      <a:r>
                        <a:rPr lang="en-US" sz="1200" b="0" i="0">
                          <a:latin typeface="Poppins Light" pitchFamily="2" charset="77"/>
                          <a:cs typeface="Poppins Light" pitchFamily="2" charset="77"/>
                        </a:rPr>
                        <a:t>File Checks</a:t>
                      </a:r>
                    </a:p>
                  </a:txBody>
                  <a:tcPr anchor="ctr">
                    <a:solidFill>
                      <a:schemeClr val="bg1">
                        <a:lumMod val="95000"/>
                      </a:schemeClr>
                    </a:solidFill>
                  </a:tcPr>
                </a:tc>
                <a:tc>
                  <a:txBody>
                    <a:bodyPr/>
                    <a:lstStyle/>
                    <a:p>
                      <a:r>
                        <a:rPr lang="en-US" sz="1200" b="0" i="0">
                          <a:latin typeface="Poppins Light" pitchFamily="2" charset="77"/>
                          <a:cs typeface="Poppins Light" pitchFamily="2" charset="77"/>
                        </a:rPr>
                        <a:t>PAYG</a:t>
                      </a:r>
                    </a:p>
                  </a:txBody>
                  <a:tcPr anchor="ctr">
                    <a:solidFill>
                      <a:schemeClr val="bg1">
                        <a:lumMod val="95000"/>
                      </a:schemeClr>
                    </a:solidFill>
                  </a:tcPr>
                </a:tc>
                <a:tc>
                  <a:txBody>
                    <a:bodyPr/>
                    <a:lstStyle/>
                    <a:p>
                      <a:r>
                        <a:rPr lang="en-US" sz="1200" b="0" i="0">
                          <a:latin typeface="Poppins Light" pitchFamily="2" charset="77"/>
                          <a:cs typeface="Poppins Light" pitchFamily="2" charset="77"/>
                        </a:rPr>
                        <a:t>Dependent on usage and case type</a:t>
                      </a:r>
                    </a:p>
                  </a:txBody>
                  <a:tcPr anchor="ctr">
                    <a:solidFill>
                      <a:schemeClr val="bg1">
                        <a:lumMod val="95000"/>
                      </a:schemeClr>
                    </a:solidFill>
                  </a:tcPr>
                </a:tc>
                <a:tc>
                  <a:txBody>
                    <a:bodyPr/>
                    <a:lstStyle/>
                    <a:p>
                      <a:endParaRPr lang="en-US" sz="1200" b="0" i="0">
                        <a:latin typeface="Poppins Light" pitchFamily="2" charset="77"/>
                        <a:cs typeface="Poppins Light" pitchFamily="2" charset="77"/>
                      </a:endParaRPr>
                    </a:p>
                  </a:txBody>
                  <a:tcPr anchor="ctr">
                    <a:solidFill>
                      <a:schemeClr val="bg1">
                        <a:lumMod val="95000"/>
                      </a:schemeClr>
                    </a:solidFill>
                  </a:tcPr>
                </a:tc>
                <a:extLst>
                  <a:ext uri="{0D108BD9-81ED-4DB2-BD59-A6C34878D82A}">
                    <a16:rowId xmlns:a16="http://schemas.microsoft.com/office/drawing/2014/main" val="2368329868"/>
                  </a:ext>
                </a:extLst>
              </a:tr>
              <a:tr h="461730">
                <a:tc>
                  <a:txBody>
                    <a:bodyPr/>
                    <a:lstStyle/>
                    <a:p>
                      <a:r>
                        <a:rPr lang="en-US" sz="1200" b="0" i="0">
                          <a:latin typeface="Poppins Light" pitchFamily="2" charset="77"/>
                          <a:cs typeface="Poppins Light" pitchFamily="2" charset="77"/>
                        </a:rPr>
                        <a:t>Business Support</a:t>
                      </a:r>
                    </a:p>
                  </a:txBody>
                  <a:tcPr anchor="ctr">
                    <a:solidFill>
                      <a:schemeClr val="bg1">
                        <a:lumMod val="95000"/>
                      </a:schemeClr>
                    </a:solidFill>
                  </a:tcPr>
                </a:tc>
                <a:tc>
                  <a:txBody>
                    <a:bodyPr/>
                    <a:lstStyle/>
                    <a:p>
                      <a:r>
                        <a:rPr lang="en-US" sz="1200" b="0" i="0">
                          <a:latin typeface="Poppins Light" pitchFamily="2" charset="77"/>
                          <a:cs typeface="Poppins Light" pitchFamily="2" charset="77"/>
                        </a:rPr>
                        <a:t>Covered by The Verve Group</a:t>
                      </a:r>
                    </a:p>
                  </a:txBody>
                  <a:tcPr anchor="ctr">
                    <a:solidFill>
                      <a:schemeClr val="bg1">
                        <a:lumMod val="95000"/>
                      </a:schemeClr>
                    </a:solidFill>
                  </a:tcPr>
                </a:tc>
                <a:tc>
                  <a:txBody>
                    <a:bodyPr/>
                    <a:lstStyle/>
                    <a:p>
                      <a:r>
                        <a:rPr lang="en-US" sz="1200" b="0" i="0">
                          <a:latin typeface="Poppins Light" pitchFamily="2" charset="77"/>
                          <a:cs typeface="Poppins Light" pitchFamily="2" charset="77"/>
                        </a:rPr>
                        <a:t>N/A</a:t>
                      </a:r>
                    </a:p>
                  </a:txBody>
                  <a:tcPr anchor="ctr">
                    <a:solidFill>
                      <a:schemeClr val="bg1">
                        <a:lumMod val="95000"/>
                      </a:schemeClr>
                    </a:solidFill>
                  </a:tcPr>
                </a:tc>
                <a:tc>
                  <a:txBody>
                    <a:bodyPr/>
                    <a:lstStyle/>
                    <a:p>
                      <a:r>
                        <a:rPr lang="en-US" sz="1200" b="0" i="0">
                          <a:latin typeface="Poppins Light" pitchFamily="2" charset="77"/>
                          <a:cs typeface="Poppins Light" pitchFamily="2" charset="77"/>
                        </a:rPr>
                        <a:t>£62,700+VAT</a:t>
                      </a:r>
                    </a:p>
                  </a:txBody>
                  <a:tcPr anchor="ctr">
                    <a:solidFill>
                      <a:schemeClr val="bg1">
                        <a:lumMod val="95000"/>
                      </a:schemeClr>
                    </a:solidFill>
                  </a:tcPr>
                </a:tc>
                <a:extLst>
                  <a:ext uri="{0D108BD9-81ED-4DB2-BD59-A6C34878D82A}">
                    <a16:rowId xmlns:a16="http://schemas.microsoft.com/office/drawing/2014/main" val="4052423073"/>
                  </a:ext>
                </a:extLst>
              </a:tr>
            </a:tbl>
          </a:graphicData>
        </a:graphic>
      </p:graphicFrame>
      <p:sp>
        <p:nvSpPr>
          <p:cNvPr id="2" name="Rounded Rectangle 1">
            <a:extLst>
              <a:ext uri="{FF2B5EF4-FFF2-40B4-BE49-F238E27FC236}">
                <a16:creationId xmlns:a16="http://schemas.microsoft.com/office/drawing/2014/main" id="{D154BF69-74A6-6D47-1393-566C0CF38860}"/>
              </a:ext>
            </a:extLst>
          </p:cNvPr>
          <p:cNvSpPr/>
          <p:nvPr/>
        </p:nvSpPr>
        <p:spPr>
          <a:xfrm>
            <a:off x="9116838" y="237663"/>
            <a:ext cx="1301694"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Our </a:t>
            </a:r>
            <a:r>
              <a:rPr lang="en-US" sz="1400" b="1" spc="-70">
                <a:solidFill>
                  <a:srgbClr val="52B99E"/>
                </a:solidFill>
                <a:latin typeface="Raleway ExtraBold" pitchFamily="2" charset="77"/>
              </a:rPr>
              <a:t>proposal</a:t>
            </a:r>
          </a:p>
        </p:txBody>
      </p:sp>
      <p:sp>
        <p:nvSpPr>
          <p:cNvPr id="3" name="Rounded Rectangle 2">
            <a:extLst>
              <a:ext uri="{FF2B5EF4-FFF2-40B4-BE49-F238E27FC236}">
                <a16:creationId xmlns:a16="http://schemas.microsoft.com/office/drawing/2014/main" id="{40C262BE-9F38-9F66-0D21-47C0CE12EA7D}"/>
              </a:ext>
            </a:extLst>
          </p:cNvPr>
          <p:cNvSpPr/>
          <p:nvPr/>
        </p:nvSpPr>
        <p:spPr>
          <a:xfrm>
            <a:off x="10568187" y="237663"/>
            <a:ext cx="1380381" cy="332385"/>
          </a:xfrm>
          <a:prstGeom prst="roundRect">
            <a:avLst>
              <a:gd name="adj" fmla="val 50000"/>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approach</a:t>
            </a:r>
          </a:p>
        </p:txBody>
      </p:sp>
      <p:sp>
        <p:nvSpPr>
          <p:cNvPr id="4" name="Rounded Rectangle 3">
            <a:extLst>
              <a:ext uri="{FF2B5EF4-FFF2-40B4-BE49-F238E27FC236}">
                <a16:creationId xmlns:a16="http://schemas.microsoft.com/office/drawing/2014/main" id="{9BCAAF12-93C0-47DA-3499-9C498F41D1ED}"/>
              </a:ext>
            </a:extLst>
          </p:cNvPr>
          <p:cNvSpPr/>
          <p:nvPr/>
        </p:nvSpPr>
        <p:spPr>
          <a:xfrm>
            <a:off x="7449955" y="237664"/>
            <a:ext cx="1517228"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Your</a:t>
            </a:r>
            <a:r>
              <a:rPr lang="en-US" sz="1400" b="1" spc="-70">
                <a:solidFill>
                  <a:srgbClr val="52B99E"/>
                </a:solidFill>
                <a:latin typeface="Intro Bold" panose="02000000000000000000" pitchFamily="2" charset="77"/>
              </a:rPr>
              <a:t> </a:t>
            </a:r>
            <a:r>
              <a:rPr lang="en-US" sz="1400" b="1" spc="-70">
                <a:solidFill>
                  <a:srgbClr val="52B99E"/>
                </a:solidFill>
                <a:latin typeface="Raleway ExtraBold" pitchFamily="2" charset="77"/>
              </a:rPr>
              <a:t>challenge</a:t>
            </a:r>
          </a:p>
        </p:txBody>
      </p:sp>
      <p:sp>
        <p:nvSpPr>
          <p:cNvPr id="5" name="TextBox 4">
            <a:extLst>
              <a:ext uri="{FF2B5EF4-FFF2-40B4-BE49-F238E27FC236}">
                <a16:creationId xmlns:a16="http://schemas.microsoft.com/office/drawing/2014/main" id="{4253FD71-1A25-A7BD-9C57-BE1EAB3A8EE1}"/>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a:solidFill>
                  <a:srgbClr val="52B99E"/>
                </a:solidFill>
                <a:latin typeface="Raleway Light" pitchFamily="2" charset="77"/>
              </a:rPr>
              <a:t>Cost </a:t>
            </a:r>
            <a:r>
              <a:rPr lang="en-US" sz="3200" b="1" spc="-150">
                <a:solidFill>
                  <a:srgbClr val="52B99E"/>
                </a:solidFill>
                <a:latin typeface="Raleway ExtraBold" pitchFamily="2" charset="77"/>
              </a:rPr>
              <a:t>summary.</a:t>
            </a:r>
          </a:p>
        </p:txBody>
      </p:sp>
    </p:spTree>
    <p:extLst>
      <p:ext uri="{BB962C8B-B14F-4D97-AF65-F5344CB8AC3E}">
        <p14:creationId xmlns:p14="http://schemas.microsoft.com/office/powerpoint/2010/main" val="1919862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3DAA848-2ACC-64DC-D03B-D510D5E6930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168427-EF91-B683-EF09-A7CB320369A7}"/>
              </a:ext>
            </a:extLst>
          </p:cNvPr>
          <p:cNvSpPr txBox="1"/>
          <p:nvPr/>
        </p:nvSpPr>
        <p:spPr>
          <a:xfrm>
            <a:off x="838200" y="1614915"/>
            <a:ext cx="10414686" cy="830997"/>
          </a:xfrm>
          <a:prstGeom prst="rect">
            <a:avLst/>
          </a:prstGeom>
          <a:noFill/>
        </p:spPr>
        <p:txBody>
          <a:bodyPr wrap="square" rtlCol="0">
            <a:spAutoFit/>
          </a:bodyPr>
          <a:lstStyle/>
          <a:p>
            <a:r>
              <a:rPr lang="en-US" sz="1600">
                <a:latin typeface="Poppins Light" pitchFamily="2" charset="77"/>
                <a:cs typeface="Poppins Light" pitchFamily="2" charset="77"/>
              </a:rPr>
              <a:t>Verve are experienced and equipped to support you in other elements of the business need however, are currently excluded in the proposal. We would be able to discuss and offer support in all aspects of the below if and when required to be included for additional cost.</a:t>
            </a:r>
          </a:p>
        </p:txBody>
      </p:sp>
      <p:sp>
        <p:nvSpPr>
          <p:cNvPr id="4" name="Rounded Rectangle 3">
            <a:extLst>
              <a:ext uri="{FF2B5EF4-FFF2-40B4-BE49-F238E27FC236}">
                <a16:creationId xmlns:a16="http://schemas.microsoft.com/office/drawing/2014/main" id="{A951F5FB-79A1-F592-2B99-3781B8C9549E}"/>
              </a:ext>
            </a:extLst>
          </p:cNvPr>
          <p:cNvSpPr>
            <a:spLocks noChangeAspect="1"/>
          </p:cNvSpPr>
          <p:nvPr/>
        </p:nvSpPr>
        <p:spPr>
          <a:xfrm>
            <a:off x="913150" y="2785692"/>
            <a:ext cx="537115" cy="540000"/>
          </a:xfrm>
          <a:prstGeom prst="roundRect">
            <a:avLst>
              <a:gd name="adj" fmla="val 15005"/>
            </a:avLst>
          </a:prstGeom>
          <a:solidFill>
            <a:srgbClr val="009BDF"/>
          </a:solid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pc="-70">
                <a:solidFill>
                  <a:schemeClr val="bg1"/>
                </a:solidFill>
                <a:latin typeface="Poppins" pitchFamily="2" charset="77"/>
                <a:cs typeface="Poppins" pitchFamily="2" charset="77"/>
              </a:rPr>
              <a:t>a</a:t>
            </a:r>
          </a:p>
        </p:txBody>
      </p:sp>
      <p:sp>
        <p:nvSpPr>
          <p:cNvPr id="5" name="Rounded Rectangle 4">
            <a:extLst>
              <a:ext uri="{FF2B5EF4-FFF2-40B4-BE49-F238E27FC236}">
                <a16:creationId xmlns:a16="http://schemas.microsoft.com/office/drawing/2014/main" id="{76F81356-D52C-EC40-0D52-EBB2CAADA6DD}"/>
              </a:ext>
            </a:extLst>
          </p:cNvPr>
          <p:cNvSpPr>
            <a:spLocks noChangeAspect="1"/>
          </p:cNvSpPr>
          <p:nvPr/>
        </p:nvSpPr>
        <p:spPr>
          <a:xfrm>
            <a:off x="913150" y="3813164"/>
            <a:ext cx="537115" cy="540000"/>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pc="-70">
                <a:solidFill>
                  <a:schemeClr val="bg1"/>
                </a:solidFill>
                <a:latin typeface="Poppins" pitchFamily="2" charset="77"/>
                <a:cs typeface="Poppins" pitchFamily="2" charset="77"/>
              </a:rPr>
              <a:t>b</a:t>
            </a:r>
          </a:p>
        </p:txBody>
      </p:sp>
      <p:sp>
        <p:nvSpPr>
          <p:cNvPr id="6" name="Rounded Rectangle 5">
            <a:extLst>
              <a:ext uri="{FF2B5EF4-FFF2-40B4-BE49-F238E27FC236}">
                <a16:creationId xmlns:a16="http://schemas.microsoft.com/office/drawing/2014/main" id="{96E44A9C-1647-5ECB-8A62-DEFD7DB0D95B}"/>
              </a:ext>
            </a:extLst>
          </p:cNvPr>
          <p:cNvSpPr>
            <a:spLocks noChangeAspect="1"/>
          </p:cNvSpPr>
          <p:nvPr/>
        </p:nvSpPr>
        <p:spPr>
          <a:xfrm>
            <a:off x="913150" y="4840636"/>
            <a:ext cx="537115" cy="540000"/>
          </a:xfrm>
          <a:prstGeom prst="roundRect">
            <a:avLst>
              <a:gd name="adj" fmla="val 15005"/>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pc="-70">
                <a:solidFill>
                  <a:schemeClr val="bg1"/>
                </a:solidFill>
                <a:latin typeface="Poppins" pitchFamily="2" charset="77"/>
                <a:cs typeface="Poppins" pitchFamily="2" charset="77"/>
              </a:rPr>
              <a:t>c</a:t>
            </a:r>
          </a:p>
        </p:txBody>
      </p:sp>
      <p:sp>
        <p:nvSpPr>
          <p:cNvPr id="8" name="TextBox 7">
            <a:extLst>
              <a:ext uri="{FF2B5EF4-FFF2-40B4-BE49-F238E27FC236}">
                <a16:creationId xmlns:a16="http://schemas.microsoft.com/office/drawing/2014/main" id="{81FD7656-F27A-388B-1BDE-97CE1FE028C6}"/>
              </a:ext>
            </a:extLst>
          </p:cNvPr>
          <p:cNvSpPr txBox="1"/>
          <p:nvPr/>
        </p:nvSpPr>
        <p:spPr>
          <a:xfrm>
            <a:off x="1616879" y="2927413"/>
            <a:ext cx="7324338" cy="337733"/>
          </a:xfrm>
          <a:prstGeom prst="rect">
            <a:avLst/>
          </a:prstGeom>
          <a:noFill/>
        </p:spPr>
        <p:txBody>
          <a:bodyPr wrap="square" rtlCol="0">
            <a:spAutoFit/>
          </a:bodyPr>
          <a:lstStyle/>
          <a:p>
            <a:r>
              <a:rPr lang="en-US" sz="1600">
                <a:latin typeface="Poppins Light" pitchFamily="2" charset="77"/>
                <a:cs typeface="Poppins Light" pitchFamily="2" charset="77"/>
              </a:rPr>
              <a:t>The monitoring and training within the T&amp;C scheme.</a:t>
            </a:r>
          </a:p>
        </p:txBody>
      </p:sp>
      <p:sp>
        <p:nvSpPr>
          <p:cNvPr id="10" name="TextBox 9">
            <a:extLst>
              <a:ext uri="{FF2B5EF4-FFF2-40B4-BE49-F238E27FC236}">
                <a16:creationId xmlns:a16="http://schemas.microsoft.com/office/drawing/2014/main" id="{06780989-0AD1-68C3-B1BB-5F2FDB75DEA4}"/>
              </a:ext>
            </a:extLst>
          </p:cNvPr>
          <p:cNvSpPr txBox="1"/>
          <p:nvPr/>
        </p:nvSpPr>
        <p:spPr>
          <a:xfrm>
            <a:off x="1616878" y="3937665"/>
            <a:ext cx="7017455" cy="338554"/>
          </a:xfrm>
          <a:prstGeom prst="rect">
            <a:avLst/>
          </a:prstGeom>
          <a:noFill/>
        </p:spPr>
        <p:txBody>
          <a:bodyPr wrap="square" rtlCol="0">
            <a:spAutoFit/>
          </a:bodyPr>
          <a:lstStyle/>
          <a:p>
            <a:r>
              <a:rPr lang="en-US" sz="1600">
                <a:latin typeface="Poppins Light" pitchFamily="2" charset="77"/>
                <a:cs typeface="Poppins Light" pitchFamily="2" charset="77"/>
              </a:rPr>
              <a:t>The completion of the compliance framework documents.</a:t>
            </a:r>
          </a:p>
        </p:txBody>
      </p:sp>
      <p:sp>
        <p:nvSpPr>
          <p:cNvPr id="11" name="TextBox 10">
            <a:extLst>
              <a:ext uri="{FF2B5EF4-FFF2-40B4-BE49-F238E27FC236}">
                <a16:creationId xmlns:a16="http://schemas.microsoft.com/office/drawing/2014/main" id="{4D9B8A60-EC47-101F-8695-5406C914D8DC}"/>
              </a:ext>
            </a:extLst>
          </p:cNvPr>
          <p:cNvSpPr txBox="1"/>
          <p:nvPr/>
        </p:nvSpPr>
        <p:spPr>
          <a:xfrm>
            <a:off x="1616879" y="4965137"/>
            <a:ext cx="9430871" cy="338554"/>
          </a:xfrm>
          <a:prstGeom prst="rect">
            <a:avLst/>
          </a:prstGeom>
          <a:noFill/>
        </p:spPr>
        <p:txBody>
          <a:bodyPr wrap="square" rtlCol="0">
            <a:spAutoFit/>
          </a:bodyPr>
          <a:lstStyle/>
          <a:p>
            <a:r>
              <a:rPr lang="en-US" sz="1600">
                <a:latin typeface="Poppins Light" pitchFamily="2" charset="77"/>
                <a:cs typeface="Poppins Light" pitchFamily="2" charset="77"/>
              </a:rPr>
              <a:t>The reports for migration of acquired firms to Advanta Wealth’s proposition.</a:t>
            </a:r>
          </a:p>
        </p:txBody>
      </p:sp>
      <p:sp>
        <p:nvSpPr>
          <p:cNvPr id="2" name="Rounded Rectangle 1">
            <a:extLst>
              <a:ext uri="{FF2B5EF4-FFF2-40B4-BE49-F238E27FC236}">
                <a16:creationId xmlns:a16="http://schemas.microsoft.com/office/drawing/2014/main" id="{CC5D68DA-8280-71AD-1C5E-B6AE4FEEB55C}"/>
              </a:ext>
            </a:extLst>
          </p:cNvPr>
          <p:cNvSpPr/>
          <p:nvPr/>
        </p:nvSpPr>
        <p:spPr>
          <a:xfrm>
            <a:off x="9116838" y="237663"/>
            <a:ext cx="1301694"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Our </a:t>
            </a:r>
            <a:r>
              <a:rPr lang="en-US" sz="1400" b="1" spc="-70">
                <a:solidFill>
                  <a:srgbClr val="52B99E"/>
                </a:solidFill>
                <a:latin typeface="Raleway ExtraBold" pitchFamily="2" charset="77"/>
              </a:rPr>
              <a:t>proposal</a:t>
            </a:r>
          </a:p>
        </p:txBody>
      </p:sp>
      <p:sp>
        <p:nvSpPr>
          <p:cNvPr id="7" name="Rounded Rectangle 6">
            <a:extLst>
              <a:ext uri="{FF2B5EF4-FFF2-40B4-BE49-F238E27FC236}">
                <a16:creationId xmlns:a16="http://schemas.microsoft.com/office/drawing/2014/main" id="{A0F70939-E25F-B6FA-B581-CEFDB66AACFB}"/>
              </a:ext>
            </a:extLst>
          </p:cNvPr>
          <p:cNvSpPr/>
          <p:nvPr/>
        </p:nvSpPr>
        <p:spPr>
          <a:xfrm>
            <a:off x="10568187" y="237663"/>
            <a:ext cx="1380381" cy="332385"/>
          </a:xfrm>
          <a:prstGeom prst="roundRect">
            <a:avLst>
              <a:gd name="adj" fmla="val 50000"/>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approach</a:t>
            </a:r>
          </a:p>
        </p:txBody>
      </p:sp>
      <p:sp>
        <p:nvSpPr>
          <p:cNvPr id="12" name="Rounded Rectangle 11">
            <a:extLst>
              <a:ext uri="{FF2B5EF4-FFF2-40B4-BE49-F238E27FC236}">
                <a16:creationId xmlns:a16="http://schemas.microsoft.com/office/drawing/2014/main" id="{D3E408EB-486E-7AE5-78D3-78B710AB10A6}"/>
              </a:ext>
            </a:extLst>
          </p:cNvPr>
          <p:cNvSpPr/>
          <p:nvPr/>
        </p:nvSpPr>
        <p:spPr>
          <a:xfrm>
            <a:off x="7449955" y="237664"/>
            <a:ext cx="1517228"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Your</a:t>
            </a:r>
            <a:r>
              <a:rPr lang="en-US" sz="1400" b="1" spc="-70">
                <a:solidFill>
                  <a:srgbClr val="52B99E"/>
                </a:solidFill>
                <a:latin typeface="Intro Bold" panose="02000000000000000000" pitchFamily="2" charset="77"/>
              </a:rPr>
              <a:t> </a:t>
            </a:r>
            <a:r>
              <a:rPr lang="en-US" sz="1400" b="1" spc="-70">
                <a:solidFill>
                  <a:srgbClr val="52B99E"/>
                </a:solidFill>
                <a:latin typeface="Raleway ExtraBold" pitchFamily="2" charset="77"/>
              </a:rPr>
              <a:t>challenge</a:t>
            </a:r>
          </a:p>
        </p:txBody>
      </p:sp>
      <p:sp>
        <p:nvSpPr>
          <p:cNvPr id="13" name="TextBox 12">
            <a:extLst>
              <a:ext uri="{FF2B5EF4-FFF2-40B4-BE49-F238E27FC236}">
                <a16:creationId xmlns:a16="http://schemas.microsoft.com/office/drawing/2014/main" id="{698EF77E-C10E-3D3E-7723-24A3C8E19BF8}"/>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a:solidFill>
                  <a:srgbClr val="52B99E"/>
                </a:solidFill>
                <a:latin typeface="Raleway Light" pitchFamily="2" charset="77"/>
              </a:rPr>
              <a:t>Current </a:t>
            </a:r>
            <a:r>
              <a:rPr lang="en-US" sz="3200" b="1" spc="-150">
                <a:solidFill>
                  <a:srgbClr val="52B99E"/>
                </a:solidFill>
                <a:latin typeface="Raleway ExtraBold" pitchFamily="2" charset="77"/>
              </a:rPr>
              <a:t>exclusions.</a:t>
            </a:r>
          </a:p>
        </p:txBody>
      </p:sp>
    </p:spTree>
    <p:extLst>
      <p:ext uri="{BB962C8B-B14F-4D97-AF65-F5344CB8AC3E}">
        <p14:creationId xmlns:p14="http://schemas.microsoft.com/office/powerpoint/2010/main" val="3229797694"/>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617F85E-AFBF-0921-E4C5-270712CCF1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120A6B-6A84-64EE-D402-8EA0B172E0E9}"/>
              </a:ext>
            </a:extLst>
          </p:cNvPr>
          <p:cNvSpPr>
            <a:spLocks noGrp="1"/>
          </p:cNvSpPr>
          <p:nvPr>
            <p:ph type="ctrTitle"/>
          </p:nvPr>
        </p:nvSpPr>
        <p:spPr>
          <a:xfrm>
            <a:off x="1524000" y="1579563"/>
            <a:ext cx="9144000" cy="2387600"/>
          </a:xfrm>
        </p:spPr>
        <p:txBody>
          <a:bodyPr/>
          <a:lstStyle/>
          <a:p>
            <a:r>
              <a:rPr lang="en-US" b="0">
                <a:latin typeface="Raleway Light" pitchFamily="2" charset="77"/>
              </a:rPr>
              <a:t>Appendix</a:t>
            </a:r>
          </a:p>
        </p:txBody>
      </p:sp>
    </p:spTree>
    <p:extLst>
      <p:ext uri="{BB962C8B-B14F-4D97-AF65-F5344CB8AC3E}">
        <p14:creationId xmlns:p14="http://schemas.microsoft.com/office/powerpoint/2010/main" val="2608188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64CEFD32-6EB9-3A1B-2F63-1071932920E2}"/>
              </a:ext>
            </a:extLst>
          </p:cNvPr>
          <p:cNvSpPr/>
          <p:nvPr/>
        </p:nvSpPr>
        <p:spPr>
          <a:xfrm>
            <a:off x="939114" y="1858491"/>
            <a:ext cx="3284094" cy="1080000"/>
          </a:xfrm>
          <a:prstGeom prst="roundRect">
            <a:avLst/>
          </a:prstGeom>
          <a:noFill/>
          <a:ln>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32" name="Rounded Rectangle 31">
            <a:extLst>
              <a:ext uri="{FF2B5EF4-FFF2-40B4-BE49-F238E27FC236}">
                <a16:creationId xmlns:a16="http://schemas.microsoft.com/office/drawing/2014/main" id="{70D36C4D-6189-84F9-4461-1AEE5EADF141}"/>
              </a:ext>
            </a:extLst>
          </p:cNvPr>
          <p:cNvSpPr/>
          <p:nvPr/>
        </p:nvSpPr>
        <p:spPr>
          <a:xfrm>
            <a:off x="4424600" y="1858491"/>
            <a:ext cx="3284094" cy="1080000"/>
          </a:xfrm>
          <a:prstGeom prst="roundRect">
            <a:avLst/>
          </a:prstGeom>
          <a:noFill/>
          <a:ln>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34" name="Rounded Rectangle 33">
            <a:extLst>
              <a:ext uri="{FF2B5EF4-FFF2-40B4-BE49-F238E27FC236}">
                <a16:creationId xmlns:a16="http://schemas.microsoft.com/office/drawing/2014/main" id="{AE74D764-9514-8CAF-B3CC-BB08938DDD45}"/>
              </a:ext>
            </a:extLst>
          </p:cNvPr>
          <p:cNvSpPr/>
          <p:nvPr/>
        </p:nvSpPr>
        <p:spPr>
          <a:xfrm>
            <a:off x="7939323" y="1858491"/>
            <a:ext cx="3284094" cy="1080000"/>
          </a:xfrm>
          <a:prstGeom prst="roundRect">
            <a:avLst/>
          </a:prstGeom>
          <a:noFill/>
          <a:ln>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35" name="Rounded Rectangle 34">
            <a:extLst>
              <a:ext uri="{FF2B5EF4-FFF2-40B4-BE49-F238E27FC236}">
                <a16:creationId xmlns:a16="http://schemas.microsoft.com/office/drawing/2014/main" id="{9D2B4549-CC4A-D686-692A-43C09A6A54F6}"/>
              </a:ext>
            </a:extLst>
          </p:cNvPr>
          <p:cNvSpPr/>
          <p:nvPr/>
        </p:nvSpPr>
        <p:spPr>
          <a:xfrm>
            <a:off x="940938" y="3194405"/>
            <a:ext cx="3284094" cy="1080000"/>
          </a:xfrm>
          <a:prstGeom prst="roundRect">
            <a:avLst/>
          </a:prstGeom>
          <a:noFill/>
          <a:ln>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36" name="Rounded Rectangle 35">
            <a:extLst>
              <a:ext uri="{FF2B5EF4-FFF2-40B4-BE49-F238E27FC236}">
                <a16:creationId xmlns:a16="http://schemas.microsoft.com/office/drawing/2014/main" id="{B88BA984-D9F3-9926-E311-BBA2A37B4994}"/>
              </a:ext>
            </a:extLst>
          </p:cNvPr>
          <p:cNvSpPr/>
          <p:nvPr/>
        </p:nvSpPr>
        <p:spPr>
          <a:xfrm>
            <a:off x="4462365" y="3189186"/>
            <a:ext cx="3284094" cy="1080000"/>
          </a:xfrm>
          <a:prstGeom prst="roundRect">
            <a:avLst/>
          </a:prstGeom>
          <a:noFill/>
          <a:ln>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37" name="Rounded Rectangle 36">
            <a:extLst>
              <a:ext uri="{FF2B5EF4-FFF2-40B4-BE49-F238E27FC236}">
                <a16:creationId xmlns:a16="http://schemas.microsoft.com/office/drawing/2014/main" id="{DB9A8C58-01F3-F173-5B93-AC81BBF0C68E}"/>
              </a:ext>
            </a:extLst>
          </p:cNvPr>
          <p:cNvSpPr/>
          <p:nvPr/>
        </p:nvSpPr>
        <p:spPr>
          <a:xfrm>
            <a:off x="7939323" y="3189186"/>
            <a:ext cx="3284094" cy="1080000"/>
          </a:xfrm>
          <a:prstGeom prst="roundRect">
            <a:avLst/>
          </a:prstGeom>
          <a:noFill/>
          <a:ln>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38" name="Rounded Rectangle 37">
            <a:extLst>
              <a:ext uri="{FF2B5EF4-FFF2-40B4-BE49-F238E27FC236}">
                <a16:creationId xmlns:a16="http://schemas.microsoft.com/office/drawing/2014/main" id="{5ED05885-EFC8-50E8-A9D4-131C57DFCC64}"/>
              </a:ext>
            </a:extLst>
          </p:cNvPr>
          <p:cNvSpPr/>
          <p:nvPr/>
        </p:nvSpPr>
        <p:spPr>
          <a:xfrm>
            <a:off x="940938" y="4525100"/>
            <a:ext cx="3284094" cy="1080000"/>
          </a:xfrm>
          <a:prstGeom prst="roundRect">
            <a:avLst/>
          </a:prstGeom>
          <a:noFill/>
          <a:ln>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pic>
        <p:nvPicPr>
          <p:cNvPr id="5" name="Picture 4">
            <a:extLst>
              <a:ext uri="{FF2B5EF4-FFF2-40B4-BE49-F238E27FC236}">
                <a16:creationId xmlns:a16="http://schemas.microsoft.com/office/drawing/2014/main" id="{777198F6-5BF9-3257-8CEF-1F24F1A2E789}"/>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940938" y="3189186"/>
            <a:ext cx="1080000" cy="1080000"/>
          </a:xfrm>
          <a:prstGeom prst="roundRect">
            <a:avLst/>
          </a:prstGeom>
        </p:spPr>
      </p:pic>
      <p:pic>
        <p:nvPicPr>
          <p:cNvPr id="16" name="Picture 15">
            <a:extLst>
              <a:ext uri="{FF2B5EF4-FFF2-40B4-BE49-F238E27FC236}">
                <a16:creationId xmlns:a16="http://schemas.microsoft.com/office/drawing/2014/main" id="{4A3AFA4B-8039-CB9B-8E2F-4DF3BDF3025E}"/>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4450334" y="3189186"/>
            <a:ext cx="1080000" cy="1080000"/>
          </a:xfrm>
          <a:prstGeom prst="roundRect">
            <a:avLst/>
          </a:prstGeom>
        </p:spPr>
      </p:pic>
      <p:pic>
        <p:nvPicPr>
          <p:cNvPr id="18" name="Picture 17">
            <a:extLst>
              <a:ext uri="{FF2B5EF4-FFF2-40B4-BE49-F238E27FC236}">
                <a16:creationId xmlns:a16="http://schemas.microsoft.com/office/drawing/2014/main" id="{8A77D50B-BE01-CABE-5432-4AE2DD21BA6F}"/>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7933996" y="3189186"/>
            <a:ext cx="1080000" cy="1080000"/>
          </a:xfrm>
          <a:prstGeom prst="roundRect">
            <a:avLst/>
          </a:prstGeom>
        </p:spPr>
      </p:pic>
      <p:pic>
        <p:nvPicPr>
          <p:cNvPr id="20" name="Picture 19">
            <a:extLst>
              <a:ext uri="{FF2B5EF4-FFF2-40B4-BE49-F238E27FC236}">
                <a16:creationId xmlns:a16="http://schemas.microsoft.com/office/drawing/2014/main" id="{AB0AF8C7-5F62-53C2-041E-34DB526AD942}"/>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7933996" y="1858491"/>
            <a:ext cx="1080000" cy="1080000"/>
          </a:xfrm>
          <a:prstGeom prst="roundRect">
            <a:avLst/>
          </a:prstGeom>
        </p:spPr>
      </p:pic>
      <p:pic>
        <p:nvPicPr>
          <p:cNvPr id="22" name="Picture 21">
            <a:extLst>
              <a:ext uri="{FF2B5EF4-FFF2-40B4-BE49-F238E27FC236}">
                <a16:creationId xmlns:a16="http://schemas.microsoft.com/office/drawing/2014/main" id="{A0A26939-0F56-93B6-B1EC-F74649D03DA0}"/>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940938" y="4525100"/>
            <a:ext cx="1080000" cy="1080000"/>
          </a:xfrm>
          <a:prstGeom prst="roundRect">
            <a:avLst/>
          </a:prstGeom>
        </p:spPr>
      </p:pic>
      <p:pic>
        <p:nvPicPr>
          <p:cNvPr id="26" name="Picture 25">
            <a:extLst>
              <a:ext uri="{FF2B5EF4-FFF2-40B4-BE49-F238E27FC236}">
                <a16:creationId xmlns:a16="http://schemas.microsoft.com/office/drawing/2014/main" id="{98CF2444-310A-AC5D-5F52-A3BD1233B174}"/>
              </a:ext>
            </a:extLst>
          </p:cNvPr>
          <p:cNvPicPr>
            <a:picLocks noChangeAspect="1"/>
          </p:cNvPicPr>
          <p:nvPr/>
        </p:nvPicPr>
        <p:blipFill>
          <a:blip r:embed="rId9" cstate="hqprint">
            <a:extLst>
              <a:ext uri="{28A0092B-C50C-407E-A947-70E740481C1C}">
                <a14:useLocalDpi xmlns:a14="http://schemas.microsoft.com/office/drawing/2010/main"/>
              </a:ext>
            </a:extLst>
          </a:blip>
          <a:srcRect/>
          <a:stretch/>
        </p:blipFill>
        <p:spPr>
          <a:xfrm>
            <a:off x="939114" y="1858491"/>
            <a:ext cx="1081824" cy="1080000"/>
          </a:xfrm>
          <a:prstGeom prst="roundRect">
            <a:avLst/>
          </a:prstGeom>
        </p:spPr>
      </p:pic>
      <p:pic>
        <p:nvPicPr>
          <p:cNvPr id="28" name="Picture 27">
            <a:extLst>
              <a:ext uri="{FF2B5EF4-FFF2-40B4-BE49-F238E27FC236}">
                <a16:creationId xmlns:a16="http://schemas.microsoft.com/office/drawing/2014/main" id="{423BCD9A-D527-3EEB-157F-C847A665CD98}"/>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a:off x="4424600" y="1858491"/>
            <a:ext cx="1080000" cy="1080000"/>
          </a:xfrm>
          <a:prstGeom prst="roundRect">
            <a:avLst/>
          </a:prstGeom>
        </p:spPr>
      </p:pic>
      <p:sp>
        <p:nvSpPr>
          <p:cNvPr id="39" name="TextBox 38">
            <a:extLst>
              <a:ext uri="{FF2B5EF4-FFF2-40B4-BE49-F238E27FC236}">
                <a16:creationId xmlns:a16="http://schemas.microsoft.com/office/drawing/2014/main" id="{8081041B-91E2-1B48-4859-A09051BA0846}"/>
              </a:ext>
            </a:extLst>
          </p:cNvPr>
          <p:cNvSpPr txBox="1"/>
          <p:nvPr/>
        </p:nvSpPr>
        <p:spPr>
          <a:xfrm>
            <a:off x="2045060" y="1890124"/>
            <a:ext cx="2160544" cy="1007968"/>
          </a:xfrm>
          <a:prstGeom prst="rect">
            <a:avLst/>
          </a:prstGeom>
          <a:noFill/>
        </p:spPr>
        <p:txBody>
          <a:bodyPr wrap="square" rtlCol="0">
            <a:spAutoFit/>
          </a:bodyPr>
          <a:lstStyle/>
          <a:p>
            <a:r>
              <a:rPr lang="en-US" sz="1050" b="1">
                <a:solidFill>
                  <a:srgbClr val="52B99E"/>
                </a:solidFill>
                <a:latin typeface="Raleway ExtraBold" pitchFamily="2" charset="77"/>
              </a:rPr>
              <a:t>Cathi Harrison FPFS</a:t>
            </a:r>
          </a:p>
          <a:p>
            <a:r>
              <a:rPr lang="en-US" sz="900">
                <a:solidFill>
                  <a:srgbClr val="52B99E"/>
                </a:solidFill>
                <a:latin typeface="Raleway Light" pitchFamily="2" charset="77"/>
              </a:rPr>
              <a:t>CEO &amp; Founder</a:t>
            </a:r>
          </a:p>
          <a:p>
            <a:r>
              <a:rPr lang="en-GB" sz="800">
                <a:solidFill>
                  <a:srgbClr val="000000"/>
                </a:solidFill>
                <a:effectLst/>
                <a:latin typeface="Raleway Light" pitchFamily="2" charset="77"/>
              </a:rPr>
              <a:t>With a passion for financial services and for breaking the mould, she uses her extensive experience, knowledge and qualifications to push new boundaries to help the industry evolve.</a:t>
            </a:r>
            <a:endParaRPr lang="en-US" sz="800">
              <a:solidFill>
                <a:srgbClr val="774F96"/>
              </a:solidFill>
              <a:latin typeface="Raleway Light" pitchFamily="2" charset="77"/>
            </a:endParaRPr>
          </a:p>
        </p:txBody>
      </p:sp>
      <p:sp>
        <p:nvSpPr>
          <p:cNvPr id="43" name="TextBox 42">
            <a:extLst>
              <a:ext uri="{FF2B5EF4-FFF2-40B4-BE49-F238E27FC236}">
                <a16:creationId xmlns:a16="http://schemas.microsoft.com/office/drawing/2014/main" id="{4105E03E-AAC0-9A20-3B7D-52CEE0AB9884}"/>
              </a:ext>
            </a:extLst>
          </p:cNvPr>
          <p:cNvSpPr txBox="1"/>
          <p:nvPr/>
        </p:nvSpPr>
        <p:spPr>
          <a:xfrm>
            <a:off x="5524240" y="1890124"/>
            <a:ext cx="2160544" cy="1007968"/>
          </a:xfrm>
          <a:prstGeom prst="rect">
            <a:avLst/>
          </a:prstGeom>
          <a:noFill/>
        </p:spPr>
        <p:txBody>
          <a:bodyPr wrap="square" rtlCol="0">
            <a:spAutoFit/>
          </a:bodyPr>
          <a:lstStyle/>
          <a:p>
            <a:r>
              <a:rPr lang="en-US" sz="1050" b="1">
                <a:solidFill>
                  <a:srgbClr val="52B99E"/>
                </a:solidFill>
                <a:latin typeface="Raleway ExtraBold" pitchFamily="2" charset="77"/>
              </a:rPr>
              <a:t>Darren Lowry</a:t>
            </a:r>
          </a:p>
          <a:p>
            <a:r>
              <a:rPr lang="en-US" sz="900">
                <a:solidFill>
                  <a:srgbClr val="52B99E"/>
                </a:solidFill>
                <a:latin typeface="Raleway Light" pitchFamily="2" charset="77"/>
              </a:rPr>
              <a:t>Chief Commercial Officer</a:t>
            </a:r>
          </a:p>
          <a:p>
            <a:r>
              <a:rPr lang="en-GB" sz="800">
                <a:solidFill>
                  <a:srgbClr val="000000"/>
                </a:solidFill>
                <a:effectLst/>
                <a:latin typeface="Raleway Light" pitchFamily="2" charset="77"/>
              </a:rPr>
              <a:t>Darren joined the team as Chief Commercial Officer in 2024 after an impressive 17 years at platform provider Nucleus and before that, worked </a:t>
            </a:r>
            <a:r>
              <a:rPr lang="en-GB" sz="800">
                <a:solidFill>
                  <a:srgbClr val="000000"/>
                </a:solidFill>
                <a:latin typeface="Raleway Light" pitchFamily="2" charset="77"/>
              </a:rPr>
              <a:t>directly in the financial planning sector.</a:t>
            </a:r>
            <a:endParaRPr lang="en-US" sz="800">
              <a:solidFill>
                <a:srgbClr val="774F96"/>
              </a:solidFill>
              <a:latin typeface="Raleway Light" pitchFamily="2" charset="77"/>
            </a:endParaRPr>
          </a:p>
        </p:txBody>
      </p:sp>
      <p:sp>
        <p:nvSpPr>
          <p:cNvPr id="45" name="TextBox 44">
            <a:extLst>
              <a:ext uri="{FF2B5EF4-FFF2-40B4-BE49-F238E27FC236}">
                <a16:creationId xmlns:a16="http://schemas.microsoft.com/office/drawing/2014/main" id="{6A4EA6B4-903C-BED6-FAE7-5838EF0FF625}"/>
              </a:ext>
            </a:extLst>
          </p:cNvPr>
          <p:cNvSpPr txBox="1"/>
          <p:nvPr/>
        </p:nvSpPr>
        <p:spPr>
          <a:xfrm>
            <a:off x="9035771" y="1889288"/>
            <a:ext cx="2160544" cy="1007968"/>
          </a:xfrm>
          <a:prstGeom prst="rect">
            <a:avLst/>
          </a:prstGeom>
          <a:noFill/>
        </p:spPr>
        <p:txBody>
          <a:bodyPr wrap="square" rtlCol="0">
            <a:spAutoFit/>
          </a:bodyPr>
          <a:lstStyle/>
          <a:p>
            <a:r>
              <a:rPr lang="en-US" sz="1050" b="1">
                <a:solidFill>
                  <a:srgbClr val="52B99E"/>
                </a:solidFill>
                <a:latin typeface="Raleway ExtraBold" pitchFamily="2" charset="77"/>
              </a:rPr>
              <a:t>Jo Campbell </a:t>
            </a:r>
            <a:r>
              <a:rPr lang="en-US" sz="1050" b="1" err="1">
                <a:solidFill>
                  <a:srgbClr val="52B99E"/>
                </a:solidFill>
                <a:latin typeface="Raleway ExtraBold" pitchFamily="2" charset="77"/>
              </a:rPr>
              <a:t>DipPFS</a:t>
            </a:r>
            <a:endParaRPr lang="en-US" sz="1050" b="1">
              <a:solidFill>
                <a:srgbClr val="52B99E"/>
              </a:solidFill>
              <a:latin typeface="Raleway ExtraBold" pitchFamily="2" charset="77"/>
            </a:endParaRPr>
          </a:p>
          <a:p>
            <a:r>
              <a:rPr lang="en-US" sz="900">
                <a:solidFill>
                  <a:srgbClr val="52B99E"/>
                </a:solidFill>
                <a:latin typeface="Raleway Light" pitchFamily="2" charset="77"/>
              </a:rPr>
              <a:t>Chief Operations Officer</a:t>
            </a:r>
          </a:p>
          <a:p>
            <a:r>
              <a:rPr lang="en-GB" sz="800">
                <a:solidFill>
                  <a:srgbClr val="000000"/>
                </a:solidFill>
                <a:effectLst/>
                <a:latin typeface="Raleway Light" pitchFamily="2" charset="77"/>
              </a:rPr>
              <a:t>Jo’s focus is on helping to build scale and maintain the incredible service and client focus that was the main factor of success in the early years while ensuring the team continue to thrive and evolve.</a:t>
            </a:r>
            <a:endParaRPr lang="en-US" sz="800">
              <a:solidFill>
                <a:srgbClr val="774F96"/>
              </a:solidFill>
              <a:latin typeface="Raleway Light" pitchFamily="2" charset="77"/>
            </a:endParaRPr>
          </a:p>
        </p:txBody>
      </p:sp>
      <p:sp>
        <p:nvSpPr>
          <p:cNvPr id="46" name="TextBox 45">
            <a:extLst>
              <a:ext uri="{FF2B5EF4-FFF2-40B4-BE49-F238E27FC236}">
                <a16:creationId xmlns:a16="http://schemas.microsoft.com/office/drawing/2014/main" id="{22D56FCA-E369-A2F2-F0B4-FFE2FCA9DBE6}"/>
              </a:ext>
            </a:extLst>
          </p:cNvPr>
          <p:cNvSpPr txBox="1"/>
          <p:nvPr/>
        </p:nvSpPr>
        <p:spPr>
          <a:xfrm>
            <a:off x="2042713" y="3225202"/>
            <a:ext cx="2160544" cy="1007968"/>
          </a:xfrm>
          <a:prstGeom prst="rect">
            <a:avLst/>
          </a:prstGeom>
          <a:noFill/>
        </p:spPr>
        <p:txBody>
          <a:bodyPr wrap="square" rtlCol="0">
            <a:spAutoFit/>
          </a:bodyPr>
          <a:lstStyle/>
          <a:p>
            <a:r>
              <a:rPr lang="en-US" sz="1050" b="1" dirty="0">
                <a:solidFill>
                  <a:srgbClr val="52B99E"/>
                </a:solidFill>
                <a:latin typeface="Raleway ExtraBold" pitchFamily="2" charset="77"/>
              </a:rPr>
              <a:t>Kim </a:t>
            </a:r>
            <a:r>
              <a:rPr lang="en-US" sz="1050" b="1" dirty="0" err="1">
                <a:solidFill>
                  <a:srgbClr val="52B99E"/>
                </a:solidFill>
                <a:latin typeface="Raleway ExtraBold" pitchFamily="2" charset="77"/>
              </a:rPr>
              <a:t>Binks</a:t>
            </a:r>
            <a:r>
              <a:rPr lang="en-US" sz="1050" b="1" dirty="0">
                <a:solidFill>
                  <a:srgbClr val="52B99E"/>
                </a:solidFill>
                <a:latin typeface="Raleway ExtraBold" pitchFamily="2" charset="77"/>
              </a:rPr>
              <a:t> </a:t>
            </a:r>
            <a:r>
              <a:rPr lang="en-US" sz="1050" b="1" dirty="0" err="1">
                <a:solidFill>
                  <a:srgbClr val="52B99E"/>
                </a:solidFill>
                <a:latin typeface="Raleway ExtraBold" pitchFamily="2" charset="77"/>
              </a:rPr>
              <a:t>DipPFS</a:t>
            </a:r>
            <a:endParaRPr lang="en-US" sz="1050" b="1" dirty="0">
              <a:solidFill>
                <a:srgbClr val="52B99E"/>
              </a:solidFill>
              <a:latin typeface="Raleway ExtraBold" pitchFamily="2" charset="77"/>
            </a:endParaRPr>
          </a:p>
          <a:p>
            <a:r>
              <a:rPr lang="en-US" sz="900" dirty="0">
                <a:solidFill>
                  <a:srgbClr val="52B99E"/>
                </a:solidFill>
                <a:latin typeface="Raleway Light" pitchFamily="2" charset="77"/>
              </a:rPr>
              <a:t>Head of Finance &amp; Corporate</a:t>
            </a:r>
          </a:p>
          <a:p>
            <a:r>
              <a:rPr lang="en-GB" sz="800" dirty="0">
                <a:solidFill>
                  <a:srgbClr val="000000"/>
                </a:solidFill>
                <a:effectLst/>
                <a:latin typeface="Raleway Light" pitchFamily="2" charset="77"/>
              </a:rPr>
              <a:t>Kim’s insightful knowledge of financial advice and firms, and understanding what advisers need, helps us to ensure we can support and deliver the support services required by financial advisers.</a:t>
            </a:r>
            <a:endParaRPr lang="en-US" sz="800" dirty="0">
              <a:solidFill>
                <a:srgbClr val="774F96"/>
              </a:solidFill>
              <a:latin typeface="Raleway Light" pitchFamily="2" charset="77"/>
            </a:endParaRPr>
          </a:p>
        </p:txBody>
      </p:sp>
      <p:sp>
        <p:nvSpPr>
          <p:cNvPr id="49" name="TextBox 48">
            <a:extLst>
              <a:ext uri="{FF2B5EF4-FFF2-40B4-BE49-F238E27FC236}">
                <a16:creationId xmlns:a16="http://schemas.microsoft.com/office/drawing/2014/main" id="{FF77AF03-BAE6-1BF3-9F4B-D48EFB57AB61}"/>
              </a:ext>
            </a:extLst>
          </p:cNvPr>
          <p:cNvSpPr txBox="1"/>
          <p:nvPr/>
        </p:nvSpPr>
        <p:spPr>
          <a:xfrm>
            <a:off x="5565047" y="3225202"/>
            <a:ext cx="2160544" cy="1007968"/>
          </a:xfrm>
          <a:prstGeom prst="rect">
            <a:avLst/>
          </a:prstGeom>
          <a:noFill/>
        </p:spPr>
        <p:txBody>
          <a:bodyPr wrap="square" rtlCol="0">
            <a:spAutoFit/>
          </a:bodyPr>
          <a:lstStyle/>
          <a:p>
            <a:r>
              <a:rPr lang="en-US" sz="1050" b="1">
                <a:solidFill>
                  <a:srgbClr val="52B99E"/>
                </a:solidFill>
                <a:latin typeface="Raleway ExtraBold" pitchFamily="2" charset="77"/>
                <a:cs typeface="Poppins ExtraBold" pitchFamily="2" charset="77"/>
              </a:rPr>
              <a:t>Maddie </a:t>
            </a:r>
            <a:r>
              <a:rPr lang="en-US" sz="1050" b="1" err="1">
                <a:solidFill>
                  <a:srgbClr val="52B99E"/>
                </a:solidFill>
                <a:latin typeface="Raleway ExtraBold" pitchFamily="2" charset="77"/>
                <a:cs typeface="Poppins ExtraBold" pitchFamily="2" charset="77"/>
              </a:rPr>
              <a:t>Delboy</a:t>
            </a:r>
            <a:r>
              <a:rPr lang="en-US" sz="1050" b="1">
                <a:solidFill>
                  <a:srgbClr val="52B99E"/>
                </a:solidFill>
                <a:latin typeface="Raleway ExtraBold" pitchFamily="2" charset="77"/>
                <a:cs typeface="Poppins ExtraBold" pitchFamily="2" charset="77"/>
              </a:rPr>
              <a:t> </a:t>
            </a:r>
            <a:r>
              <a:rPr lang="en-US" sz="1050" b="1" err="1">
                <a:solidFill>
                  <a:srgbClr val="52B99E"/>
                </a:solidFill>
                <a:latin typeface="Raleway ExtraBold" pitchFamily="2" charset="77"/>
                <a:cs typeface="Poppins ExtraBold" pitchFamily="2" charset="77"/>
              </a:rPr>
              <a:t>DipPFS</a:t>
            </a:r>
            <a:endParaRPr lang="en-US" sz="1050" b="1">
              <a:solidFill>
                <a:srgbClr val="52B99E"/>
              </a:solidFill>
              <a:latin typeface="Raleway ExtraBold" pitchFamily="2" charset="77"/>
              <a:cs typeface="Poppins ExtraBold" pitchFamily="2" charset="77"/>
            </a:endParaRPr>
          </a:p>
          <a:p>
            <a:r>
              <a:rPr lang="en-US" sz="900">
                <a:solidFill>
                  <a:srgbClr val="52B99E"/>
                </a:solidFill>
                <a:latin typeface="Raleway Light" pitchFamily="2" charset="77"/>
              </a:rPr>
              <a:t>Compliance Manager</a:t>
            </a:r>
          </a:p>
          <a:p>
            <a:r>
              <a:rPr lang="en-GB" sz="800">
                <a:solidFill>
                  <a:srgbClr val="000000"/>
                </a:solidFill>
                <a:effectLst/>
                <a:latin typeface="Raleway Light" pitchFamily="2" charset="77"/>
              </a:rPr>
              <a:t>With a fresh outlook on the industry, Maddie can help firms understand the regulators current focuses and ensuring it's embedded effortlessly within their processes and culture. </a:t>
            </a:r>
            <a:endParaRPr lang="en-US" sz="800">
              <a:solidFill>
                <a:srgbClr val="774F96"/>
              </a:solidFill>
              <a:latin typeface="Raleway Light" pitchFamily="2" charset="77"/>
            </a:endParaRPr>
          </a:p>
        </p:txBody>
      </p:sp>
      <p:sp>
        <p:nvSpPr>
          <p:cNvPr id="50" name="TextBox 49">
            <a:extLst>
              <a:ext uri="{FF2B5EF4-FFF2-40B4-BE49-F238E27FC236}">
                <a16:creationId xmlns:a16="http://schemas.microsoft.com/office/drawing/2014/main" id="{4D209425-8F33-419F-24A8-768585EFEC05}"/>
              </a:ext>
            </a:extLst>
          </p:cNvPr>
          <p:cNvSpPr txBox="1"/>
          <p:nvPr/>
        </p:nvSpPr>
        <p:spPr>
          <a:xfrm>
            <a:off x="9071468" y="3225202"/>
            <a:ext cx="2160544" cy="1007968"/>
          </a:xfrm>
          <a:prstGeom prst="rect">
            <a:avLst/>
          </a:prstGeom>
          <a:noFill/>
        </p:spPr>
        <p:txBody>
          <a:bodyPr wrap="square" rtlCol="0">
            <a:spAutoFit/>
          </a:bodyPr>
          <a:lstStyle/>
          <a:p>
            <a:r>
              <a:rPr lang="en-US" sz="1050" b="1">
                <a:solidFill>
                  <a:srgbClr val="52B99E"/>
                </a:solidFill>
                <a:latin typeface="Raleway ExtraBold" pitchFamily="2" charset="77"/>
              </a:rPr>
              <a:t>Natalie Bell</a:t>
            </a:r>
          </a:p>
          <a:p>
            <a:r>
              <a:rPr lang="en-US" sz="900">
                <a:solidFill>
                  <a:srgbClr val="52B99E"/>
                </a:solidFill>
                <a:latin typeface="Raleway Light" pitchFamily="2" charset="77"/>
              </a:rPr>
              <a:t>Chief Engagement Officer</a:t>
            </a:r>
          </a:p>
          <a:p>
            <a:r>
              <a:rPr lang="en-GB" sz="800">
                <a:solidFill>
                  <a:srgbClr val="000000"/>
                </a:solidFill>
                <a:effectLst/>
                <a:latin typeface="Raleway Light" pitchFamily="2" charset="77"/>
              </a:rPr>
              <a:t>Using her brand and marketing expertise, as well as her qualifications in coaching and motivational behaviour, she's responsible for telling our story and engaging audiences.</a:t>
            </a:r>
            <a:endParaRPr lang="en-US" sz="800">
              <a:solidFill>
                <a:srgbClr val="774F96"/>
              </a:solidFill>
              <a:latin typeface="Raleway Light" pitchFamily="2" charset="77"/>
            </a:endParaRPr>
          </a:p>
        </p:txBody>
      </p:sp>
      <p:sp>
        <p:nvSpPr>
          <p:cNvPr id="51" name="TextBox 50">
            <a:extLst>
              <a:ext uri="{FF2B5EF4-FFF2-40B4-BE49-F238E27FC236}">
                <a16:creationId xmlns:a16="http://schemas.microsoft.com/office/drawing/2014/main" id="{F5AF612F-A519-FA2A-FC73-1FA95D637A7D}"/>
              </a:ext>
            </a:extLst>
          </p:cNvPr>
          <p:cNvSpPr txBox="1"/>
          <p:nvPr/>
        </p:nvSpPr>
        <p:spPr>
          <a:xfrm>
            <a:off x="2067620" y="4561116"/>
            <a:ext cx="2160544" cy="1007968"/>
          </a:xfrm>
          <a:prstGeom prst="rect">
            <a:avLst/>
          </a:prstGeom>
          <a:noFill/>
        </p:spPr>
        <p:txBody>
          <a:bodyPr wrap="square" rtlCol="0">
            <a:spAutoFit/>
          </a:bodyPr>
          <a:lstStyle/>
          <a:p>
            <a:r>
              <a:rPr lang="en-US" sz="1050" b="1">
                <a:solidFill>
                  <a:srgbClr val="52B99E"/>
                </a:solidFill>
                <a:latin typeface="Raleway ExtraBold" pitchFamily="2" charset="77"/>
              </a:rPr>
              <a:t>Paul Sylvester-Evans</a:t>
            </a:r>
          </a:p>
          <a:p>
            <a:r>
              <a:rPr lang="en-US" sz="900">
                <a:solidFill>
                  <a:srgbClr val="52B99E"/>
                </a:solidFill>
                <a:latin typeface="Raleway Light" pitchFamily="2" charset="77"/>
              </a:rPr>
              <a:t>Training Manager</a:t>
            </a:r>
          </a:p>
          <a:p>
            <a:r>
              <a:rPr lang="en-GB" sz="800">
                <a:solidFill>
                  <a:srgbClr val="000000"/>
                </a:solidFill>
                <a:effectLst/>
                <a:latin typeface="Raleway Light" pitchFamily="2" charset="77"/>
              </a:rPr>
              <a:t>With over 20 years experience of working in the industry, Paul understands the needs and requirements of our clients to support them to develop and move their businesses forward.</a:t>
            </a:r>
            <a:endParaRPr lang="en-US" sz="800">
              <a:solidFill>
                <a:srgbClr val="774F96"/>
              </a:solidFill>
              <a:latin typeface="Raleway Light" pitchFamily="2" charset="77"/>
            </a:endParaRPr>
          </a:p>
        </p:txBody>
      </p:sp>
      <p:sp>
        <p:nvSpPr>
          <p:cNvPr id="6" name="Rounded Rectangle 5">
            <a:extLst>
              <a:ext uri="{FF2B5EF4-FFF2-40B4-BE49-F238E27FC236}">
                <a16:creationId xmlns:a16="http://schemas.microsoft.com/office/drawing/2014/main" id="{39151ADB-333C-BC2B-A6E5-950E5329567A}"/>
              </a:ext>
            </a:extLst>
          </p:cNvPr>
          <p:cNvSpPr/>
          <p:nvPr/>
        </p:nvSpPr>
        <p:spPr>
          <a:xfrm>
            <a:off x="9116838" y="237663"/>
            <a:ext cx="1301694"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Our </a:t>
            </a:r>
            <a:r>
              <a:rPr lang="en-US" sz="1400" b="1" spc="-70">
                <a:solidFill>
                  <a:srgbClr val="52B99E"/>
                </a:solidFill>
                <a:latin typeface="Raleway ExtraBold" pitchFamily="2" charset="77"/>
              </a:rPr>
              <a:t>proposal</a:t>
            </a:r>
          </a:p>
        </p:txBody>
      </p:sp>
      <p:sp>
        <p:nvSpPr>
          <p:cNvPr id="7" name="Rounded Rectangle 6">
            <a:extLst>
              <a:ext uri="{FF2B5EF4-FFF2-40B4-BE49-F238E27FC236}">
                <a16:creationId xmlns:a16="http://schemas.microsoft.com/office/drawing/2014/main" id="{6104EE96-E078-54A4-1829-62FFB76A87A5}"/>
              </a:ext>
            </a:extLst>
          </p:cNvPr>
          <p:cNvSpPr/>
          <p:nvPr/>
        </p:nvSpPr>
        <p:spPr>
          <a:xfrm>
            <a:off x="10568187" y="237663"/>
            <a:ext cx="1380381" cy="332385"/>
          </a:xfrm>
          <a:prstGeom prst="roundRect">
            <a:avLst>
              <a:gd name="adj" fmla="val 50000"/>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approach</a:t>
            </a:r>
          </a:p>
        </p:txBody>
      </p:sp>
      <p:sp>
        <p:nvSpPr>
          <p:cNvPr id="8" name="Rounded Rectangle 7">
            <a:extLst>
              <a:ext uri="{FF2B5EF4-FFF2-40B4-BE49-F238E27FC236}">
                <a16:creationId xmlns:a16="http://schemas.microsoft.com/office/drawing/2014/main" id="{2D3408A4-205E-8933-B23F-512EE23DC9D5}"/>
              </a:ext>
            </a:extLst>
          </p:cNvPr>
          <p:cNvSpPr/>
          <p:nvPr/>
        </p:nvSpPr>
        <p:spPr>
          <a:xfrm>
            <a:off x="7449955" y="237664"/>
            <a:ext cx="1517228"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Your</a:t>
            </a:r>
            <a:r>
              <a:rPr lang="en-US" sz="1400" b="1" spc="-70">
                <a:solidFill>
                  <a:srgbClr val="52B99E"/>
                </a:solidFill>
                <a:latin typeface="Intro Bold" panose="02000000000000000000" pitchFamily="2" charset="77"/>
              </a:rPr>
              <a:t> </a:t>
            </a:r>
            <a:r>
              <a:rPr lang="en-US" sz="1400" b="1" spc="-70">
                <a:solidFill>
                  <a:srgbClr val="52B99E"/>
                </a:solidFill>
                <a:latin typeface="Raleway ExtraBold" pitchFamily="2" charset="77"/>
              </a:rPr>
              <a:t>challenge</a:t>
            </a:r>
          </a:p>
        </p:txBody>
      </p:sp>
      <p:sp>
        <p:nvSpPr>
          <p:cNvPr id="10" name="TextBox 9">
            <a:extLst>
              <a:ext uri="{FF2B5EF4-FFF2-40B4-BE49-F238E27FC236}">
                <a16:creationId xmlns:a16="http://schemas.microsoft.com/office/drawing/2014/main" id="{4F4BFA93-5772-A6C9-A433-9E694C2A02BE}"/>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a:solidFill>
                  <a:srgbClr val="52B99E"/>
                </a:solidFill>
                <a:latin typeface="Raleway Light" pitchFamily="2" charset="77"/>
              </a:rPr>
              <a:t>Our </a:t>
            </a:r>
            <a:r>
              <a:rPr lang="en-US" sz="3200" b="1" spc="-150">
                <a:solidFill>
                  <a:srgbClr val="52B99E"/>
                </a:solidFill>
                <a:latin typeface="Raleway ExtraBold" pitchFamily="2" charset="77"/>
              </a:rPr>
              <a:t>leadership.</a:t>
            </a:r>
          </a:p>
        </p:txBody>
      </p:sp>
    </p:spTree>
    <p:extLst>
      <p:ext uri="{BB962C8B-B14F-4D97-AF65-F5344CB8AC3E}">
        <p14:creationId xmlns:p14="http://schemas.microsoft.com/office/powerpoint/2010/main" val="954407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1D7023-B44E-8D94-E871-733B075556E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713771-9209-10B8-2322-6D72CB4A5191}"/>
              </a:ext>
            </a:extLst>
          </p:cNvPr>
          <p:cNvSpPr>
            <a:spLocks noGrp="1"/>
          </p:cNvSpPr>
          <p:nvPr>
            <p:ph idx="1"/>
          </p:nvPr>
        </p:nvSpPr>
        <p:spPr>
          <a:xfrm>
            <a:off x="838200" y="1655777"/>
            <a:ext cx="10515600" cy="4351338"/>
          </a:xfrm>
        </p:spPr>
        <p:txBody>
          <a:bodyPr vert="horz" lIns="91440" tIns="45720" rIns="91440" bIns="45720" rtlCol="0" anchor="t">
            <a:normAutofit/>
          </a:bodyPr>
          <a:lstStyle/>
          <a:p>
            <a:pPr marL="0" indent="0">
              <a:lnSpc>
                <a:spcPct val="100000"/>
              </a:lnSpc>
              <a:buNone/>
            </a:pPr>
            <a:r>
              <a:rPr lang="en-US" sz="1600" dirty="0">
                <a:latin typeface="Poppins Light" pitchFamily="2" charset="77"/>
                <a:cs typeface="Poppins Light" pitchFamily="2" charset="77"/>
              </a:rPr>
              <a:t>Text here…</a:t>
            </a:r>
          </a:p>
          <a:p>
            <a:pPr marL="0" indent="0">
              <a:lnSpc>
                <a:spcPct val="100000"/>
              </a:lnSpc>
              <a:buNone/>
            </a:pPr>
            <a:endParaRPr lang="en-US" sz="1600" dirty="0">
              <a:latin typeface="Poppins Light" pitchFamily="2" charset="77"/>
              <a:cs typeface="Poppins Light" pitchFamily="2" charset="77"/>
            </a:endParaRPr>
          </a:p>
          <a:p>
            <a:pPr marL="0" indent="0">
              <a:lnSpc>
                <a:spcPct val="100000"/>
              </a:lnSpc>
              <a:buNone/>
            </a:pPr>
            <a:endParaRPr lang="en-US" sz="1600" dirty="0">
              <a:latin typeface="Poppins Light" pitchFamily="2" charset="77"/>
              <a:cs typeface="Poppins Light" pitchFamily="2" charset="77"/>
            </a:endParaRPr>
          </a:p>
        </p:txBody>
      </p:sp>
      <p:sp>
        <p:nvSpPr>
          <p:cNvPr id="6" name="TextBox 5">
            <a:extLst>
              <a:ext uri="{FF2B5EF4-FFF2-40B4-BE49-F238E27FC236}">
                <a16:creationId xmlns:a16="http://schemas.microsoft.com/office/drawing/2014/main" id="{8D97DABF-4280-E237-D414-C968C8ADF947}"/>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US" sz="3200" spc="-150">
                <a:solidFill>
                  <a:srgbClr val="755594"/>
                </a:solidFill>
                <a:latin typeface="Raleway Light" pitchFamily="2" charset="77"/>
              </a:rPr>
              <a:t>The</a:t>
            </a:r>
            <a:r>
              <a:rPr lang="en-US" sz="3200" spc="-150">
                <a:solidFill>
                  <a:srgbClr val="755594"/>
                </a:solidFill>
                <a:latin typeface="Raleway" pitchFamily="2" charset="77"/>
              </a:rPr>
              <a:t> </a:t>
            </a:r>
            <a:r>
              <a:rPr lang="en-US" sz="3200" b="1" spc="-150">
                <a:solidFill>
                  <a:srgbClr val="755594"/>
                </a:solidFill>
                <a:latin typeface="Raleway ExtraBold" pitchFamily="2" charset="77"/>
              </a:rPr>
              <a:t>brief. </a:t>
            </a:r>
          </a:p>
        </p:txBody>
      </p:sp>
      <p:sp>
        <p:nvSpPr>
          <p:cNvPr id="7" name="Rounded Rectangle 6">
            <a:extLst>
              <a:ext uri="{FF2B5EF4-FFF2-40B4-BE49-F238E27FC236}">
                <a16:creationId xmlns:a16="http://schemas.microsoft.com/office/drawing/2014/main" id="{54E8D02B-F339-4FD7-BFDE-6AD134713E17}"/>
              </a:ext>
            </a:extLst>
          </p:cNvPr>
          <p:cNvSpPr/>
          <p:nvPr/>
        </p:nvSpPr>
        <p:spPr>
          <a:xfrm>
            <a:off x="9116838" y="237663"/>
            <a:ext cx="1301694"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755594"/>
                </a:solidFill>
                <a:latin typeface="Raleway Light" pitchFamily="2" charset="77"/>
              </a:rPr>
              <a:t>Our</a:t>
            </a:r>
            <a:r>
              <a:rPr lang="en-US" sz="1400" b="1" spc="-70">
                <a:solidFill>
                  <a:srgbClr val="755594"/>
                </a:solidFill>
                <a:latin typeface="Intro Bold" panose="02000000000000000000" pitchFamily="2" charset="77"/>
              </a:rPr>
              <a:t> </a:t>
            </a:r>
            <a:r>
              <a:rPr lang="en-US" sz="1400" b="1" spc="-70">
                <a:solidFill>
                  <a:srgbClr val="755594"/>
                </a:solidFill>
                <a:latin typeface="Raleway ExtraBold" pitchFamily="2" charset="77"/>
              </a:rPr>
              <a:t>proposal</a:t>
            </a:r>
          </a:p>
        </p:txBody>
      </p:sp>
      <p:sp>
        <p:nvSpPr>
          <p:cNvPr id="8" name="Rounded Rectangle 7">
            <a:extLst>
              <a:ext uri="{FF2B5EF4-FFF2-40B4-BE49-F238E27FC236}">
                <a16:creationId xmlns:a16="http://schemas.microsoft.com/office/drawing/2014/main" id="{4DF269D9-69DF-C9CC-923E-6DCD0DF395FE}"/>
              </a:ext>
            </a:extLst>
          </p:cNvPr>
          <p:cNvSpPr/>
          <p:nvPr/>
        </p:nvSpPr>
        <p:spPr>
          <a:xfrm>
            <a:off x="10568187" y="237663"/>
            <a:ext cx="1380381"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755594"/>
                </a:solidFill>
                <a:latin typeface="Raleway Light" pitchFamily="2" charset="77"/>
              </a:rPr>
              <a:t>Our</a:t>
            </a:r>
            <a:r>
              <a:rPr lang="en-US" sz="1400" b="1" spc="-70">
                <a:solidFill>
                  <a:srgbClr val="755594"/>
                </a:solidFill>
                <a:latin typeface="Intro Bold" panose="02000000000000000000" pitchFamily="2" charset="77"/>
              </a:rPr>
              <a:t> </a:t>
            </a:r>
            <a:r>
              <a:rPr lang="en-US" sz="1400" b="1" spc="-70">
                <a:solidFill>
                  <a:srgbClr val="755594"/>
                </a:solidFill>
                <a:latin typeface="Raleway ExtraBold" pitchFamily="2" charset="77"/>
              </a:rPr>
              <a:t>approach</a:t>
            </a:r>
          </a:p>
        </p:txBody>
      </p:sp>
      <p:sp>
        <p:nvSpPr>
          <p:cNvPr id="9" name="Rounded Rectangle 8">
            <a:extLst>
              <a:ext uri="{FF2B5EF4-FFF2-40B4-BE49-F238E27FC236}">
                <a16:creationId xmlns:a16="http://schemas.microsoft.com/office/drawing/2014/main" id="{B429D9F5-5CF6-C27B-478B-5819D2F55A00}"/>
              </a:ext>
            </a:extLst>
          </p:cNvPr>
          <p:cNvSpPr/>
          <p:nvPr/>
        </p:nvSpPr>
        <p:spPr>
          <a:xfrm>
            <a:off x="7449955" y="237664"/>
            <a:ext cx="1517228" cy="332385"/>
          </a:xfrm>
          <a:prstGeom prst="roundRect">
            <a:avLst>
              <a:gd name="adj" fmla="val 50000"/>
            </a:avLst>
          </a:prstGeom>
          <a:solidFill>
            <a:srgbClr val="755594"/>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Your</a:t>
            </a:r>
            <a:r>
              <a:rPr lang="en-US" sz="1400" b="1" spc="-70">
                <a:solidFill>
                  <a:schemeClr val="bg1"/>
                </a:solidFill>
                <a:latin typeface="Intro Bold" panose="02000000000000000000" pitchFamily="2" charset="77"/>
              </a:rPr>
              <a:t> </a:t>
            </a:r>
            <a:r>
              <a:rPr lang="en-US" sz="1400" b="1" spc="-70">
                <a:solidFill>
                  <a:schemeClr val="bg1"/>
                </a:solidFill>
                <a:latin typeface="Raleway ExtraBold" pitchFamily="2" charset="77"/>
              </a:rPr>
              <a:t>challenge</a:t>
            </a:r>
          </a:p>
        </p:txBody>
      </p:sp>
    </p:spTree>
    <p:extLst>
      <p:ext uri="{BB962C8B-B14F-4D97-AF65-F5344CB8AC3E}">
        <p14:creationId xmlns:p14="http://schemas.microsoft.com/office/powerpoint/2010/main" val="1014967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2FD0FE3-C4CA-43C5-2C2E-1D74CCB8772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6C9CE67-12B6-EB52-6310-B485F89CE45D}"/>
              </a:ext>
            </a:extLst>
          </p:cNvPr>
          <p:cNvSpPr txBox="1"/>
          <p:nvPr/>
        </p:nvSpPr>
        <p:spPr>
          <a:xfrm>
            <a:off x="838202" y="1824138"/>
            <a:ext cx="6571179" cy="338554"/>
          </a:xfrm>
          <a:prstGeom prst="rect">
            <a:avLst/>
          </a:prstGeom>
          <a:noFill/>
        </p:spPr>
        <p:txBody>
          <a:bodyPr wrap="square" rtlCol="0">
            <a:spAutoFit/>
          </a:bodyPr>
          <a:lstStyle/>
          <a:p>
            <a:r>
              <a:rPr lang="en-US" sz="1600" b="1">
                <a:solidFill>
                  <a:srgbClr val="52B99E"/>
                </a:solidFill>
                <a:latin typeface="Poppins" pitchFamily="2" charset="77"/>
                <a:cs typeface="Poppins" pitchFamily="2" charset="77"/>
              </a:rPr>
              <a:t>Our purpose</a:t>
            </a:r>
          </a:p>
        </p:txBody>
      </p:sp>
      <p:sp>
        <p:nvSpPr>
          <p:cNvPr id="17" name="Rounded Rectangle 16">
            <a:extLst>
              <a:ext uri="{FF2B5EF4-FFF2-40B4-BE49-F238E27FC236}">
                <a16:creationId xmlns:a16="http://schemas.microsoft.com/office/drawing/2014/main" id="{60FC09E6-F9F7-8224-BA0C-725DBC593C3E}"/>
              </a:ext>
            </a:extLst>
          </p:cNvPr>
          <p:cNvSpPr/>
          <p:nvPr/>
        </p:nvSpPr>
        <p:spPr>
          <a:xfrm>
            <a:off x="9175158" y="1468190"/>
            <a:ext cx="2364264" cy="853015"/>
          </a:xfrm>
          <a:prstGeom prst="roundRect">
            <a:avLst>
              <a:gd name="adj" fmla="val 21592"/>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pc="-70">
                <a:solidFill>
                  <a:schemeClr val="bg1"/>
                </a:solidFill>
                <a:latin typeface="Raleway Light" pitchFamily="2" charset="77"/>
              </a:rPr>
              <a:t>We deliver </a:t>
            </a:r>
            <a:r>
              <a:rPr lang="en-US" b="1" spc="-70">
                <a:solidFill>
                  <a:schemeClr val="bg1"/>
                </a:solidFill>
                <a:latin typeface="Raleway ExtraBold" pitchFamily="2" charset="77"/>
              </a:rPr>
              <a:t>world class quality</a:t>
            </a:r>
            <a:r>
              <a:rPr lang="en-US" spc="-70">
                <a:solidFill>
                  <a:schemeClr val="bg1"/>
                </a:solidFill>
                <a:latin typeface="Raleway Light" pitchFamily="2" charset="77"/>
              </a:rPr>
              <a:t>.</a:t>
            </a:r>
            <a:endParaRPr lang="en-US" sz="900" spc="-70">
              <a:solidFill>
                <a:schemeClr val="bg1"/>
              </a:solidFill>
              <a:latin typeface="Raleway Light" pitchFamily="2" charset="77"/>
            </a:endParaRPr>
          </a:p>
        </p:txBody>
      </p:sp>
      <p:sp>
        <p:nvSpPr>
          <p:cNvPr id="18" name="Rounded Rectangle 17">
            <a:extLst>
              <a:ext uri="{FF2B5EF4-FFF2-40B4-BE49-F238E27FC236}">
                <a16:creationId xmlns:a16="http://schemas.microsoft.com/office/drawing/2014/main" id="{3AA277B6-D590-F841-E722-C6BE54177EB5}"/>
              </a:ext>
            </a:extLst>
          </p:cNvPr>
          <p:cNvSpPr/>
          <p:nvPr/>
        </p:nvSpPr>
        <p:spPr>
          <a:xfrm>
            <a:off x="9175158" y="2522061"/>
            <a:ext cx="2364264" cy="853015"/>
          </a:xfrm>
          <a:prstGeom prst="roundRect">
            <a:avLst>
              <a:gd name="adj" fmla="val 21592"/>
            </a:avLst>
          </a:prstGeom>
          <a:solidFill>
            <a:srgbClr val="36558E"/>
          </a:solidFill>
          <a:ln w="28575">
            <a:solidFill>
              <a:srgbClr val="3655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pc="-70">
                <a:solidFill>
                  <a:schemeClr val="bg1"/>
                </a:solidFill>
                <a:latin typeface="Raleway Light" pitchFamily="2" charset="77"/>
              </a:rPr>
              <a:t>We keep </a:t>
            </a:r>
            <a:r>
              <a:rPr lang="en-US" b="1" spc="-70">
                <a:solidFill>
                  <a:schemeClr val="bg1"/>
                </a:solidFill>
                <a:latin typeface="Raleway ExtraBold" pitchFamily="2" charset="77"/>
              </a:rPr>
              <a:t>ahead</a:t>
            </a:r>
          </a:p>
          <a:p>
            <a:pPr algn="ctr"/>
            <a:r>
              <a:rPr lang="en-US" b="1" spc="-70">
                <a:solidFill>
                  <a:schemeClr val="bg1"/>
                </a:solidFill>
                <a:latin typeface="Raleway ExtraBold" pitchFamily="2" charset="77"/>
              </a:rPr>
              <a:t>of the curve</a:t>
            </a:r>
            <a:r>
              <a:rPr lang="en-US" spc="-70">
                <a:solidFill>
                  <a:schemeClr val="bg1"/>
                </a:solidFill>
                <a:latin typeface="Raleway Light" pitchFamily="2" charset="77"/>
              </a:rPr>
              <a:t>.</a:t>
            </a:r>
            <a:endParaRPr lang="en-US" sz="900" spc="-70">
              <a:solidFill>
                <a:schemeClr val="bg1"/>
              </a:solidFill>
              <a:latin typeface="Raleway Light" pitchFamily="2" charset="77"/>
            </a:endParaRPr>
          </a:p>
        </p:txBody>
      </p:sp>
      <p:sp>
        <p:nvSpPr>
          <p:cNvPr id="19" name="Rounded Rectangle 18">
            <a:extLst>
              <a:ext uri="{FF2B5EF4-FFF2-40B4-BE49-F238E27FC236}">
                <a16:creationId xmlns:a16="http://schemas.microsoft.com/office/drawing/2014/main" id="{6335C4C8-E47A-397D-49E3-3D4BBC3C17FC}"/>
              </a:ext>
            </a:extLst>
          </p:cNvPr>
          <p:cNvSpPr/>
          <p:nvPr/>
        </p:nvSpPr>
        <p:spPr>
          <a:xfrm>
            <a:off x="9179182" y="3575932"/>
            <a:ext cx="2364264" cy="853015"/>
          </a:xfrm>
          <a:prstGeom prst="roundRect">
            <a:avLst>
              <a:gd name="adj" fmla="val 21592"/>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pc="-70">
                <a:solidFill>
                  <a:schemeClr val="bg1"/>
                </a:solidFill>
                <a:latin typeface="Raleway Light" pitchFamily="2" charset="77"/>
              </a:rPr>
              <a:t>We do the </a:t>
            </a:r>
            <a:r>
              <a:rPr lang="en-US" b="1" spc="-70">
                <a:solidFill>
                  <a:schemeClr val="bg1"/>
                </a:solidFill>
                <a:latin typeface="Raleway ExtraBold" pitchFamily="2" charset="77"/>
              </a:rPr>
              <a:t>right thing</a:t>
            </a:r>
            <a:r>
              <a:rPr lang="en-US" spc="-70">
                <a:solidFill>
                  <a:schemeClr val="bg1"/>
                </a:solidFill>
                <a:latin typeface="Raleway Light" pitchFamily="2" charset="77"/>
              </a:rPr>
              <a:t>.</a:t>
            </a:r>
            <a:endParaRPr lang="en-US" sz="900" spc="-70">
              <a:solidFill>
                <a:schemeClr val="bg1"/>
              </a:solidFill>
              <a:latin typeface="Raleway Light" pitchFamily="2" charset="77"/>
            </a:endParaRPr>
          </a:p>
        </p:txBody>
      </p:sp>
      <p:sp>
        <p:nvSpPr>
          <p:cNvPr id="20" name="Rounded Rectangle 19">
            <a:extLst>
              <a:ext uri="{FF2B5EF4-FFF2-40B4-BE49-F238E27FC236}">
                <a16:creationId xmlns:a16="http://schemas.microsoft.com/office/drawing/2014/main" id="{74FDBA4C-D142-CB50-A91B-7251DD099A4E}"/>
              </a:ext>
            </a:extLst>
          </p:cNvPr>
          <p:cNvSpPr/>
          <p:nvPr/>
        </p:nvSpPr>
        <p:spPr>
          <a:xfrm>
            <a:off x="9175158" y="4618587"/>
            <a:ext cx="2364264" cy="853015"/>
          </a:xfrm>
          <a:prstGeom prst="roundRect">
            <a:avLst>
              <a:gd name="adj" fmla="val 21592"/>
            </a:avLst>
          </a:prstGeom>
          <a:solidFill>
            <a:srgbClr val="009BDF"/>
          </a:solid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pc="-70">
                <a:solidFill>
                  <a:schemeClr val="bg1"/>
                </a:solidFill>
                <a:latin typeface="Raleway Light" pitchFamily="2" charset="77"/>
              </a:rPr>
              <a:t>We have </a:t>
            </a:r>
            <a:r>
              <a:rPr lang="en-US" b="1" spc="-70">
                <a:solidFill>
                  <a:schemeClr val="bg1"/>
                </a:solidFill>
                <a:latin typeface="Raleway ExtraBold" pitchFamily="2" charset="77"/>
              </a:rPr>
              <a:t>got</a:t>
            </a:r>
          </a:p>
          <a:p>
            <a:pPr algn="ctr"/>
            <a:r>
              <a:rPr lang="en-US" b="1" spc="-70">
                <a:solidFill>
                  <a:schemeClr val="bg1"/>
                </a:solidFill>
                <a:latin typeface="Raleway ExtraBold" pitchFamily="2" charset="77"/>
              </a:rPr>
              <a:t>your back</a:t>
            </a:r>
            <a:r>
              <a:rPr lang="en-US" spc="-70">
                <a:solidFill>
                  <a:schemeClr val="bg1"/>
                </a:solidFill>
                <a:latin typeface="Raleway Light" pitchFamily="2" charset="77"/>
              </a:rPr>
              <a:t>.</a:t>
            </a:r>
            <a:endParaRPr lang="en-US" sz="900" spc="-70">
              <a:solidFill>
                <a:schemeClr val="bg1"/>
              </a:solidFill>
              <a:latin typeface="Raleway Light" pitchFamily="2" charset="77"/>
            </a:endParaRPr>
          </a:p>
        </p:txBody>
      </p:sp>
      <p:sp>
        <p:nvSpPr>
          <p:cNvPr id="5" name="TextBox 4">
            <a:extLst>
              <a:ext uri="{FF2B5EF4-FFF2-40B4-BE49-F238E27FC236}">
                <a16:creationId xmlns:a16="http://schemas.microsoft.com/office/drawing/2014/main" id="{A1263A17-ED4C-B9B8-70EA-B15B2790709C}"/>
              </a:ext>
            </a:extLst>
          </p:cNvPr>
          <p:cNvSpPr txBox="1"/>
          <p:nvPr/>
        </p:nvSpPr>
        <p:spPr>
          <a:xfrm>
            <a:off x="838201" y="2204400"/>
            <a:ext cx="6571179" cy="1077218"/>
          </a:xfrm>
          <a:prstGeom prst="rect">
            <a:avLst/>
          </a:prstGeom>
          <a:noFill/>
        </p:spPr>
        <p:txBody>
          <a:bodyPr wrap="square" rtlCol="0">
            <a:spAutoFit/>
          </a:bodyPr>
          <a:lstStyle/>
          <a:p>
            <a:r>
              <a:rPr lang="en-US" sz="1600">
                <a:latin typeface="Poppins Light" pitchFamily="2" charset="77"/>
                <a:cs typeface="Poppins Light" pitchFamily="2" charset="77"/>
              </a:rPr>
              <a:t>Verve has a focus on supporting financial advisers with the support they need to start, grow or refine their firm. We always look at how things can be done better – for the firms, and for the end client.</a:t>
            </a:r>
          </a:p>
        </p:txBody>
      </p:sp>
      <p:sp>
        <p:nvSpPr>
          <p:cNvPr id="10" name="TextBox 9">
            <a:extLst>
              <a:ext uri="{FF2B5EF4-FFF2-40B4-BE49-F238E27FC236}">
                <a16:creationId xmlns:a16="http://schemas.microsoft.com/office/drawing/2014/main" id="{8710786E-9ADF-EDCA-8F86-AB7980E4911C}"/>
              </a:ext>
            </a:extLst>
          </p:cNvPr>
          <p:cNvSpPr txBox="1"/>
          <p:nvPr/>
        </p:nvSpPr>
        <p:spPr>
          <a:xfrm>
            <a:off x="838201" y="3416781"/>
            <a:ext cx="6571179" cy="338554"/>
          </a:xfrm>
          <a:prstGeom prst="rect">
            <a:avLst/>
          </a:prstGeom>
          <a:noFill/>
        </p:spPr>
        <p:txBody>
          <a:bodyPr wrap="square" rtlCol="0">
            <a:spAutoFit/>
          </a:bodyPr>
          <a:lstStyle/>
          <a:p>
            <a:r>
              <a:rPr lang="en-US" sz="1600" b="1">
                <a:solidFill>
                  <a:srgbClr val="52B99E"/>
                </a:solidFill>
                <a:latin typeface="Poppins" pitchFamily="2" charset="77"/>
                <a:cs typeface="Poppins" pitchFamily="2" charset="77"/>
              </a:rPr>
              <a:t>Our values</a:t>
            </a:r>
          </a:p>
        </p:txBody>
      </p:sp>
      <p:sp>
        <p:nvSpPr>
          <p:cNvPr id="11" name="TextBox 10">
            <a:extLst>
              <a:ext uri="{FF2B5EF4-FFF2-40B4-BE49-F238E27FC236}">
                <a16:creationId xmlns:a16="http://schemas.microsoft.com/office/drawing/2014/main" id="{0DFF3A55-E778-3706-B4BF-214D128912A1}"/>
              </a:ext>
            </a:extLst>
          </p:cNvPr>
          <p:cNvSpPr txBox="1"/>
          <p:nvPr/>
        </p:nvSpPr>
        <p:spPr>
          <a:xfrm>
            <a:off x="838200" y="3797043"/>
            <a:ext cx="6571179" cy="1569660"/>
          </a:xfrm>
          <a:prstGeom prst="rect">
            <a:avLst/>
          </a:prstGeom>
          <a:noFill/>
        </p:spPr>
        <p:txBody>
          <a:bodyPr wrap="square" rtlCol="0">
            <a:spAutoFit/>
          </a:bodyPr>
          <a:lstStyle/>
          <a:p>
            <a:r>
              <a:rPr lang="en-US" sz="1600">
                <a:latin typeface="Poppins Light" pitchFamily="2" charset="77"/>
                <a:cs typeface="Poppins Light" pitchFamily="2" charset="77"/>
              </a:rPr>
              <a:t>We’re incredibly proud of our values and have invested a great deal of time and resource in to developing a framework to underpin every element of who we are as individuals, and who we are collectively as a business. How we approach recruitment, how we do business with clients and how we interact as a team are all guided by our company values.</a:t>
            </a:r>
          </a:p>
        </p:txBody>
      </p:sp>
      <p:sp>
        <p:nvSpPr>
          <p:cNvPr id="6" name="Rounded Rectangle 5">
            <a:extLst>
              <a:ext uri="{FF2B5EF4-FFF2-40B4-BE49-F238E27FC236}">
                <a16:creationId xmlns:a16="http://schemas.microsoft.com/office/drawing/2014/main" id="{2511EFA9-4D4E-6CF0-BC72-9222F262FDB5}"/>
              </a:ext>
            </a:extLst>
          </p:cNvPr>
          <p:cNvSpPr/>
          <p:nvPr/>
        </p:nvSpPr>
        <p:spPr>
          <a:xfrm>
            <a:off x="9116838" y="237663"/>
            <a:ext cx="1301694"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Our </a:t>
            </a:r>
            <a:r>
              <a:rPr lang="en-US" sz="1400" b="1" spc="-70">
                <a:solidFill>
                  <a:srgbClr val="52B99E"/>
                </a:solidFill>
                <a:latin typeface="Raleway ExtraBold" pitchFamily="2" charset="77"/>
              </a:rPr>
              <a:t>proposal</a:t>
            </a:r>
          </a:p>
        </p:txBody>
      </p:sp>
      <p:sp>
        <p:nvSpPr>
          <p:cNvPr id="7" name="Rounded Rectangle 6">
            <a:extLst>
              <a:ext uri="{FF2B5EF4-FFF2-40B4-BE49-F238E27FC236}">
                <a16:creationId xmlns:a16="http://schemas.microsoft.com/office/drawing/2014/main" id="{2CAC000A-B8B1-2DEC-B813-9C8B8B57AD10}"/>
              </a:ext>
            </a:extLst>
          </p:cNvPr>
          <p:cNvSpPr/>
          <p:nvPr/>
        </p:nvSpPr>
        <p:spPr>
          <a:xfrm>
            <a:off x="10568187" y="237663"/>
            <a:ext cx="1380381" cy="332385"/>
          </a:xfrm>
          <a:prstGeom prst="roundRect">
            <a:avLst>
              <a:gd name="adj" fmla="val 50000"/>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approach</a:t>
            </a:r>
          </a:p>
        </p:txBody>
      </p:sp>
      <p:sp>
        <p:nvSpPr>
          <p:cNvPr id="8" name="Rounded Rectangle 7">
            <a:extLst>
              <a:ext uri="{FF2B5EF4-FFF2-40B4-BE49-F238E27FC236}">
                <a16:creationId xmlns:a16="http://schemas.microsoft.com/office/drawing/2014/main" id="{B6B33BCA-E155-E7AD-71AB-EFF5B32A337C}"/>
              </a:ext>
            </a:extLst>
          </p:cNvPr>
          <p:cNvSpPr/>
          <p:nvPr/>
        </p:nvSpPr>
        <p:spPr>
          <a:xfrm>
            <a:off x="7449955" y="237664"/>
            <a:ext cx="1517228"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Your</a:t>
            </a:r>
            <a:r>
              <a:rPr lang="en-US" sz="1400" b="1" spc="-70">
                <a:solidFill>
                  <a:srgbClr val="52B99E"/>
                </a:solidFill>
                <a:latin typeface="Intro Bold" panose="02000000000000000000" pitchFamily="2" charset="77"/>
              </a:rPr>
              <a:t> </a:t>
            </a:r>
            <a:r>
              <a:rPr lang="en-US" sz="1400" b="1" spc="-70">
                <a:solidFill>
                  <a:srgbClr val="52B99E"/>
                </a:solidFill>
                <a:latin typeface="Raleway ExtraBold" pitchFamily="2" charset="77"/>
              </a:rPr>
              <a:t>challenge</a:t>
            </a:r>
          </a:p>
        </p:txBody>
      </p:sp>
      <p:sp>
        <p:nvSpPr>
          <p:cNvPr id="13" name="TextBox 12">
            <a:extLst>
              <a:ext uri="{FF2B5EF4-FFF2-40B4-BE49-F238E27FC236}">
                <a16:creationId xmlns:a16="http://schemas.microsoft.com/office/drawing/2014/main" id="{C68CB1EA-15DC-EFC7-C485-5ED8F6099973}"/>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a:solidFill>
                  <a:srgbClr val="52B99E"/>
                </a:solidFill>
                <a:latin typeface="Raleway Light" pitchFamily="2" charset="77"/>
              </a:rPr>
              <a:t>Our </a:t>
            </a:r>
            <a:r>
              <a:rPr lang="en-US" sz="3200" b="1" spc="-150">
                <a:solidFill>
                  <a:srgbClr val="52B99E"/>
                </a:solidFill>
                <a:latin typeface="Raleway ExtraBold" pitchFamily="2" charset="77"/>
              </a:rPr>
              <a:t>purpose </a:t>
            </a:r>
            <a:r>
              <a:rPr lang="en-US" sz="3200" spc="-150">
                <a:solidFill>
                  <a:srgbClr val="52B99E"/>
                </a:solidFill>
                <a:latin typeface="Raleway Light" pitchFamily="2" charset="77"/>
              </a:rPr>
              <a:t>and </a:t>
            </a:r>
            <a:r>
              <a:rPr lang="en-US" sz="3200" b="1" spc="-150">
                <a:solidFill>
                  <a:srgbClr val="52B99E"/>
                </a:solidFill>
                <a:latin typeface="Raleway ExtraBold" pitchFamily="2" charset="77"/>
              </a:rPr>
              <a:t>values.</a:t>
            </a:r>
          </a:p>
        </p:txBody>
      </p:sp>
    </p:spTree>
    <p:extLst>
      <p:ext uri="{BB962C8B-B14F-4D97-AF65-F5344CB8AC3E}">
        <p14:creationId xmlns:p14="http://schemas.microsoft.com/office/powerpoint/2010/main" val="1440909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5E5520-B28B-C7F4-172F-7406414072DD}"/>
              </a:ext>
            </a:extLst>
          </p:cNvPr>
          <p:cNvSpPr txBox="1"/>
          <p:nvPr/>
        </p:nvSpPr>
        <p:spPr>
          <a:xfrm>
            <a:off x="939113" y="1824138"/>
            <a:ext cx="7034993" cy="584775"/>
          </a:xfrm>
          <a:prstGeom prst="rect">
            <a:avLst/>
          </a:prstGeom>
          <a:noFill/>
        </p:spPr>
        <p:txBody>
          <a:bodyPr wrap="square" rtlCol="0">
            <a:spAutoFit/>
          </a:bodyPr>
          <a:lstStyle/>
          <a:p>
            <a:r>
              <a:rPr lang="en-US" sz="1600" dirty="0">
                <a:latin typeface="Poppins Light" pitchFamily="2" charset="77"/>
                <a:cs typeface="Poppins Light" pitchFamily="2" charset="77"/>
              </a:rPr>
              <a:t>Verve has a focus on supporting advisers, but not doing what has always been done before. We combine:</a:t>
            </a:r>
          </a:p>
        </p:txBody>
      </p:sp>
      <p:sp>
        <p:nvSpPr>
          <p:cNvPr id="3" name="TextBox 2">
            <a:extLst>
              <a:ext uri="{FF2B5EF4-FFF2-40B4-BE49-F238E27FC236}">
                <a16:creationId xmlns:a16="http://schemas.microsoft.com/office/drawing/2014/main" id="{87EF9A7F-7A34-6EB8-EE53-5450DA6961E6}"/>
              </a:ext>
            </a:extLst>
          </p:cNvPr>
          <p:cNvSpPr txBox="1"/>
          <p:nvPr/>
        </p:nvSpPr>
        <p:spPr>
          <a:xfrm>
            <a:off x="939112" y="2720478"/>
            <a:ext cx="3119931" cy="1323439"/>
          </a:xfrm>
          <a:prstGeom prst="rect">
            <a:avLst/>
          </a:prstGeom>
          <a:noFill/>
        </p:spPr>
        <p:txBody>
          <a:bodyPr wrap="square" rtlCol="0">
            <a:spAutoFit/>
          </a:bodyPr>
          <a:lstStyle/>
          <a:p>
            <a:pPr marL="285750" indent="-285750">
              <a:buClr>
                <a:srgbClr val="52B99E"/>
              </a:buClr>
              <a:buFont typeface="Arial" panose="020B0604020202020204" pitchFamily="34" charset="0"/>
              <a:buChar char="•"/>
            </a:pPr>
            <a:r>
              <a:rPr lang="en-US" sz="1600">
                <a:latin typeface="Poppins Light" pitchFamily="2" charset="77"/>
                <a:cs typeface="Poppins Light" pitchFamily="2" charset="77"/>
              </a:rPr>
              <a:t>Technical expertise</a:t>
            </a:r>
          </a:p>
          <a:p>
            <a:pPr marL="285750" indent="-285750">
              <a:buClr>
                <a:srgbClr val="52B99E"/>
              </a:buClr>
              <a:buFont typeface="Arial" panose="020B0604020202020204" pitchFamily="34" charset="0"/>
              <a:buChar char="•"/>
            </a:pPr>
            <a:endParaRPr lang="en-US" sz="1600">
              <a:latin typeface="Poppins Light" pitchFamily="2" charset="77"/>
              <a:cs typeface="Poppins Light" pitchFamily="2" charset="77"/>
            </a:endParaRPr>
          </a:p>
          <a:p>
            <a:pPr marL="285750" indent="-285750">
              <a:buClr>
                <a:srgbClr val="52B99E"/>
              </a:buClr>
              <a:buFont typeface="Arial" panose="020B0604020202020204" pitchFamily="34" charset="0"/>
              <a:buChar char="•"/>
            </a:pPr>
            <a:r>
              <a:rPr lang="en-US" sz="1600">
                <a:latin typeface="Poppins Light" pitchFamily="2" charset="77"/>
                <a:cs typeface="Poppins Light" pitchFamily="2" charset="77"/>
              </a:rPr>
              <a:t>Practical experience</a:t>
            </a:r>
          </a:p>
          <a:p>
            <a:pPr marL="285750" indent="-285750">
              <a:buClr>
                <a:srgbClr val="52B99E"/>
              </a:buClr>
              <a:buFont typeface="Arial" panose="020B0604020202020204" pitchFamily="34" charset="0"/>
              <a:buChar char="•"/>
            </a:pPr>
            <a:endParaRPr lang="en-US" sz="1600">
              <a:latin typeface="Poppins Light" pitchFamily="2" charset="77"/>
              <a:cs typeface="Poppins Light" pitchFamily="2" charset="77"/>
            </a:endParaRPr>
          </a:p>
          <a:p>
            <a:pPr marL="285750" indent="-285750">
              <a:buClr>
                <a:srgbClr val="52B99E"/>
              </a:buClr>
              <a:buFont typeface="Arial" panose="020B0604020202020204" pitchFamily="34" charset="0"/>
              <a:buChar char="•"/>
            </a:pPr>
            <a:r>
              <a:rPr lang="en-US" sz="1600">
                <a:latin typeface="Poppins Light" pitchFamily="2" charset="77"/>
                <a:cs typeface="Poppins Light" pitchFamily="2" charset="77"/>
              </a:rPr>
              <a:t>Common sense</a:t>
            </a:r>
          </a:p>
        </p:txBody>
      </p:sp>
      <p:sp>
        <p:nvSpPr>
          <p:cNvPr id="4" name="TextBox 3">
            <a:extLst>
              <a:ext uri="{FF2B5EF4-FFF2-40B4-BE49-F238E27FC236}">
                <a16:creationId xmlns:a16="http://schemas.microsoft.com/office/drawing/2014/main" id="{F8245834-25FD-9D9C-0D3C-CBD7E98EB8A3}"/>
              </a:ext>
            </a:extLst>
          </p:cNvPr>
          <p:cNvSpPr txBox="1"/>
          <p:nvPr/>
        </p:nvSpPr>
        <p:spPr>
          <a:xfrm>
            <a:off x="4570775" y="2720478"/>
            <a:ext cx="3119931" cy="1815882"/>
          </a:xfrm>
          <a:prstGeom prst="rect">
            <a:avLst/>
          </a:prstGeom>
          <a:noFill/>
        </p:spPr>
        <p:txBody>
          <a:bodyPr wrap="square" rtlCol="0">
            <a:spAutoFit/>
          </a:bodyPr>
          <a:lstStyle/>
          <a:p>
            <a:pPr marL="285750" indent="-285750">
              <a:buClr>
                <a:srgbClr val="52B99E"/>
              </a:buClr>
              <a:buFont typeface="Arial" panose="020B0604020202020204" pitchFamily="34" charset="0"/>
              <a:buChar char="•"/>
            </a:pPr>
            <a:r>
              <a:rPr lang="en-US" sz="1600">
                <a:latin typeface="Poppins Light" pitchFamily="2" charset="77"/>
                <a:cs typeface="Poppins Light" pitchFamily="2" charset="77"/>
              </a:rPr>
              <a:t>A  desire to simplify</a:t>
            </a:r>
          </a:p>
          <a:p>
            <a:pPr>
              <a:buClr>
                <a:srgbClr val="52B99E"/>
              </a:buClr>
            </a:pPr>
            <a:r>
              <a:rPr lang="en-US" sz="1600">
                <a:latin typeface="Poppins Light" pitchFamily="2" charset="77"/>
                <a:cs typeface="Poppins Light" pitchFamily="2" charset="77"/>
              </a:rPr>
              <a:t> </a:t>
            </a:r>
          </a:p>
          <a:p>
            <a:pPr marL="285750" indent="-285750">
              <a:buClr>
                <a:srgbClr val="52B99E"/>
              </a:buClr>
              <a:buFont typeface="Arial" panose="020B0604020202020204" pitchFamily="34" charset="0"/>
              <a:buChar char="•"/>
            </a:pPr>
            <a:r>
              <a:rPr lang="en-US" sz="1600">
                <a:latin typeface="Poppins Light" pitchFamily="2" charset="77"/>
                <a:cs typeface="Poppins Light" pitchFamily="2" charset="77"/>
              </a:rPr>
              <a:t>A focus on the positive</a:t>
            </a:r>
          </a:p>
          <a:p>
            <a:pPr marL="285750" indent="-285750">
              <a:buClr>
                <a:srgbClr val="52B99E"/>
              </a:buClr>
              <a:buFont typeface="Arial" panose="020B0604020202020204" pitchFamily="34" charset="0"/>
              <a:buChar char="•"/>
            </a:pPr>
            <a:endParaRPr lang="en-US" sz="1600">
              <a:latin typeface="Poppins Light" pitchFamily="2" charset="77"/>
              <a:cs typeface="Poppins Light" pitchFamily="2" charset="77"/>
            </a:endParaRPr>
          </a:p>
          <a:p>
            <a:pPr marL="285750" indent="-285750">
              <a:buClr>
                <a:srgbClr val="52B99E"/>
              </a:buClr>
              <a:buFont typeface="Arial" panose="020B0604020202020204" pitchFamily="34" charset="0"/>
              <a:buChar char="•"/>
            </a:pPr>
            <a:r>
              <a:rPr lang="en-US" sz="1600">
                <a:latin typeface="Poppins Light" pitchFamily="2" charset="77"/>
                <a:cs typeface="Poppins Light" pitchFamily="2" charset="77"/>
              </a:rPr>
              <a:t>An obsession with quality</a:t>
            </a:r>
          </a:p>
          <a:p>
            <a:pPr marL="285750" indent="-285750">
              <a:buClr>
                <a:srgbClr val="52B99E"/>
              </a:buClr>
              <a:buFont typeface="Arial" panose="020B0604020202020204" pitchFamily="34" charset="0"/>
              <a:buChar char="•"/>
            </a:pPr>
            <a:endParaRPr lang="en-US" sz="1600">
              <a:latin typeface="Poppins Light" pitchFamily="2" charset="77"/>
              <a:cs typeface="Poppins Light" pitchFamily="2" charset="77"/>
            </a:endParaRPr>
          </a:p>
          <a:p>
            <a:pPr marL="285750" indent="-285750">
              <a:buClr>
                <a:srgbClr val="52B99E"/>
              </a:buClr>
              <a:buFont typeface="Arial" panose="020B0604020202020204" pitchFamily="34" charset="0"/>
              <a:buChar char="•"/>
            </a:pPr>
            <a:endParaRPr lang="en-US" sz="1600">
              <a:latin typeface="Poppins Light" pitchFamily="2" charset="77"/>
              <a:cs typeface="Poppins Light" pitchFamily="2" charset="77"/>
            </a:endParaRPr>
          </a:p>
        </p:txBody>
      </p:sp>
      <p:pic>
        <p:nvPicPr>
          <p:cNvPr id="14" name="Picture 13" descr="A red white and blue sign&#10;&#10;Description automatically generated">
            <a:extLst>
              <a:ext uri="{FF2B5EF4-FFF2-40B4-BE49-F238E27FC236}">
                <a16:creationId xmlns:a16="http://schemas.microsoft.com/office/drawing/2014/main" id="{48A78852-D34B-CC6B-50C0-1A9A9BAAA306}"/>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021226" y="5307890"/>
            <a:ext cx="1102347" cy="362512"/>
          </a:xfrm>
          <a:prstGeom prst="rect">
            <a:avLst/>
          </a:prstGeom>
        </p:spPr>
      </p:pic>
      <p:pic>
        <p:nvPicPr>
          <p:cNvPr id="16" name="Picture 15" descr="A red and white logo&#10;&#10;Description automatically generated">
            <a:extLst>
              <a:ext uri="{FF2B5EF4-FFF2-40B4-BE49-F238E27FC236}">
                <a16:creationId xmlns:a16="http://schemas.microsoft.com/office/drawing/2014/main" id="{DF3361F1-C509-2051-681E-1A813C5081FF}"/>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939113" y="5214645"/>
            <a:ext cx="810276" cy="558342"/>
          </a:xfrm>
          <a:prstGeom prst="rect">
            <a:avLst/>
          </a:prstGeom>
        </p:spPr>
      </p:pic>
      <p:pic>
        <p:nvPicPr>
          <p:cNvPr id="1032" name="Picture 8" descr="Money Marketing Awards 2024 | Money ...">
            <a:extLst>
              <a:ext uri="{FF2B5EF4-FFF2-40B4-BE49-F238E27FC236}">
                <a16:creationId xmlns:a16="http://schemas.microsoft.com/office/drawing/2014/main" id="{8B627529-9570-F8DF-5466-F6D2B6FD1C05}"/>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b="50000"/>
          <a:stretch/>
        </p:blipFill>
        <p:spPr bwMode="auto">
          <a:xfrm>
            <a:off x="3414255" y="5246428"/>
            <a:ext cx="1156520" cy="5105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w to take part in the 2024 PROFESSIONAL PARAPLANNER AWARDS - Professional  Paraplanner">
            <a:extLst>
              <a:ext uri="{FF2B5EF4-FFF2-40B4-BE49-F238E27FC236}">
                <a16:creationId xmlns:a16="http://schemas.microsoft.com/office/drawing/2014/main" id="{2AE52EAC-73A9-2848-C1BD-351789785FE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913496" y="5198715"/>
            <a:ext cx="752512" cy="478137"/>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a:extLst>
              <a:ext uri="{FF2B5EF4-FFF2-40B4-BE49-F238E27FC236}">
                <a16:creationId xmlns:a16="http://schemas.microsoft.com/office/drawing/2014/main" id="{793508BE-CC49-E372-1DB1-121995A09997}"/>
              </a:ext>
            </a:extLst>
          </p:cNvPr>
          <p:cNvSpPr/>
          <p:nvPr/>
        </p:nvSpPr>
        <p:spPr>
          <a:xfrm>
            <a:off x="9175158" y="1293379"/>
            <a:ext cx="2364264" cy="853015"/>
          </a:xfrm>
          <a:prstGeom prst="roundRect">
            <a:avLst>
              <a:gd name="adj" fmla="val 21592"/>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spc="-70">
                <a:solidFill>
                  <a:schemeClr val="bg1"/>
                </a:solidFill>
                <a:latin typeface="Raleway ExtraBold" pitchFamily="2" charset="77"/>
              </a:rPr>
              <a:t>1,800+</a:t>
            </a:r>
            <a:endParaRPr lang="en-US" sz="1400" b="1" spc="-70">
              <a:solidFill>
                <a:schemeClr val="bg1"/>
              </a:solidFill>
              <a:latin typeface="Raleway ExtraBold" pitchFamily="2" charset="77"/>
            </a:endParaRPr>
          </a:p>
          <a:p>
            <a:pPr algn="ctr"/>
            <a:r>
              <a:rPr lang="en-US" sz="1400" spc="-70">
                <a:solidFill>
                  <a:schemeClr val="bg1"/>
                </a:solidFill>
                <a:latin typeface="Raleway Light" pitchFamily="2" charset="77"/>
              </a:rPr>
              <a:t>users</a:t>
            </a:r>
          </a:p>
        </p:txBody>
      </p:sp>
      <p:sp>
        <p:nvSpPr>
          <p:cNvPr id="18" name="Rounded Rectangle 17">
            <a:extLst>
              <a:ext uri="{FF2B5EF4-FFF2-40B4-BE49-F238E27FC236}">
                <a16:creationId xmlns:a16="http://schemas.microsoft.com/office/drawing/2014/main" id="{06AB8465-9E00-6E0A-19DA-647C237142C4}"/>
              </a:ext>
            </a:extLst>
          </p:cNvPr>
          <p:cNvSpPr/>
          <p:nvPr/>
        </p:nvSpPr>
        <p:spPr>
          <a:xfrm>
            <a:off x="9175158" y="2347250"/>
            <a:ext cx="2364264" cy="853015"/>
          </a:xfrm>
          <a:prstGeom prst="roundRect">
            <a:avLst>
              <a:gd name="adj" fmla="val 21592"/>
            </a:avLst>
          </a:prstGeom>
          <a:solidFill>
            <a:srgbClr val="774F96"/>
          </a:solidFill>
          <a:ln w="28575">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spc="-70" dirty="0">
                <a:solidFill>
                  <a:schemeClr val="bg1"/>
                </a:solidFill>
                <a:latin typeface="Raleway ExtraBold" pitchFamily="2" charset="77"/>
              </a:rPr>
              <a:t>330+</a:t>
            </a:r>
          </a:p>
          <a:p>
            <a:pPr algn="ctr"/>
            <a:r>
              <a:rPr lang="en-US" sz="1400" spc="-70" dirty="0">
                <a:solidFill>
                  <a:schemeClr val="bg1"/>
                </a:solidFill>
                <a:latin typeface="Raleway Light" pitchFamily="2" charset="77"/>
              </a:rPr>
              <a:t>firms</a:t>
            </a:r>
          </a:p>
        </p:txBody>
      </p:sp>
      <p:sp>
        <p:nvSpPr>
          <p:cNvPr id="19" name="Rounded Rectangle 18">
            <a:extLst>
              <a:ext uri="{FF2B5EF4-FFF2-40B4-BE49-F238E27FC236}">
                <a16:creationId xmlns:a16="http://schemas.microsoft.com/office/drawing/2014/main" id="{F59296E0-CD14-CEA2-2F69-E095FC13B139}"/>
              </a:ext>
            </a:extLst>
          </p:cNvPr>
          <p:cNvSpPr/>
          <p:nvPr/>
        </p:nvSpPr>
        <p:spPr>
          <a:xfrm>
            <a:off x="9179182" y="3401121"/>
            <a:ext cx="2364264" cy="853015"/>
          </a:xfrm>
          <a:prstGeom prst="roundRect">
            <a:avLst>
              <a:gd name="adj" fmla="val 21592"/>
            </a:avLst>
          </a:prstGeom>
          <a:solidFill>
            <a:srgbClr val="009BDF"/>
          </a:solid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spc="-70" dirty="0">
                <a:solidFill>
                  <a:schemeClr val="bg1"/>
                </a:solidFill>
                <a:latin typeface="Raleway ExtraBold"/>
              </a:rPr>
              <a:t>c.5520 </a:t>
            </a:r>
            <a:endParaRPr lang="en-US" sz="3600" b="1" spc="-70" dirty="0">
              <a:solidFill>
                <a:schemeClr val="bg1"/>
              </a:solidFill>
              <a:latin typeface="Raleway ExtraBold" pitchFamily="2" charset="77"/>
            </a:endParaRPr>
          </a:p>
          <a:p>
            <a:pPr algn="ctr"/>
            <a:r>
              <a:rPr lang="en-US" sz="1400" spc="-70" dirty="0">
                <a:solidFill>
                  <a:schemeClr val="bg1"/>
                </a:solidFill>
                <a:latin typeface="Raleway Light"/>
              </a:rPr>
              <a:t>completed projects*</a:t>
            </a:r>
          </a:p>
        </p:txBody>
      </p:sp>
      <p:sp>
        <p:nvSpPr>
          <p:cNvPr id="20" name="Rounded Rectangle 19">
            <a:extLst>
              <a:ext uri="{FF2B5EF4-FFF2-40B4-BE49-F238E27FC236}">
                <a16:creationId xmlns:a16="http://schemas.microsoft.com/office/drawing/2014/main" id="{CDFC5BF6-DB62-35C5-F440-666D0CAF874B}"/>
              </a:ext>
            </a:extLst>
          </p:cNvPr>
          <p:cNvSpPr/>
          <p:nvPr/>
        </p:nvSpPr>
        <p:spPr>
          <a:xfrm>
            <a:off x="9175158" y="4443776"/>
            <a:ext cx="2364264" cy="853015"/>
          </a:xfrm>
          <a:prstGeom prst="roundRect">
            <a:avLst>
              <a:gd name="adj" fmla="val 21592"/>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spc="-70" dirty="0">
                <a:solidFill>
                  <a:schemeClr val="bg1"/>
                </a:solidFill>
                <a:latin typeface="Raleway ExtraBold" pitchFamily="2" charset="77"/>
              </a:rPr>
              <a:t>c.450</a:t>
            </a:r>
            <a:endParaRPr lang="en-US" sz="1400" b="1" spc="-70" dirty="0">
              <a:solidFill>
                <a:schemeClr val="bg1"/>
              </a:solidFill>
              <a:latin typeface="Raleway ExtraBold" pitchFamily="2" charset="77"/>
            </a:endParaRPr>
          </a:p>
          <a:p>
            <a:pPr algn="ctr"/>
            <a:r>
              <a:rPr lang="en-US" sz="1400" spc="-70">
                <a:solidFill>
                  <a:schemeClr val="bg1"/>
                </a:solidFill>
                <a:latin typeface="Raleway Light" pitchFamily="2" charset="77"/>
              </a:rPr>
              <a:t>work items*</a:t>
            </a:r>
            <a:endParaRPr lang="en-US" sz="1400" spc="-70" dirty="0">
              <a:solidFill>
                <a:schemeClr val="bg1"/>
              </a:solidFill>
              <a:latin typeface="Raleway Light" pitchFamily="2" charset="77"/>
            </a:endParaRPr>
          </a:p>
        </p:txBody>
      </p:sp>
      <p:sp>
        <p:nvSpPr>
          <p:cNvPr id="21" name="TextBox 20">
            <a:extLst>
              <a:ext uri="{FF2B5EF4-FFF2-40B4-BE49-F238E27FC236}">
                <a16:creationId xmlns:a16="http://schemas.microsoft.com/office/drawing/2014/main" id="{E1FD5F71-B5ED-FECB-5711-380FB987CC80}"/>
              </a:ext>
            </a:extLst>
          </p:cNvPr>
          <p:cNvSpPr txBox="1"/>
          <p:nvPr/>
        </p:nvSpPr>
        <p:spPr>
          <a:xfrm>
            <a:off x="8967183" y="5502686"/>
            <a:ext cx="2832094" cy="461665"/>
          </a:xfrm>
          <a:prstGeom prst="rect">
            <a:avLst/>
          </a:prstGeom>
          <a:noFill/>
        </p:spPr>
        <p:txBody>
          <a:bodyPr wrap="square" lIns="91440" tIns="45720" rIns="91440" bIns="45720" rtlCol="0" anchor="t">
            <a:spAutoFit/>
          </a:bodyPr>
          <a:lstStyle/>
          <a:p>
            <a:pPr algn="ctr"/>
            <a:r>
              <a:rPr lang="en-US" sz="1200" dirty="0">
                <a:latin typeface="Raleway Light" pitchFamily="2" charset="77"/>
              </a:rPr>
              <a:t>Source: </a:t>
            </a:r>
            <a:r>
              <a:rPr lang="en-US" sz="1200" dirty="0" err="1">
                <a:latin typeface="Raleway Light" pitchFamily="2" charset="77"/>
              </a:rPr>
              <a:t>Dextera</a:t>
            </a:r>
            <a:r>
              <a:rPr lang="en-US" sz="1200" dirty="0">
                <a:latin typeface="Raleway Light" pitchFamily="2" charset="77"/>
              </a:rPr>
              <a:t>™ as of 31/07/25</a:t>
            </a:r>
          </a:p>
          <a:p>
            <a:pPr algn="ctr"/>
            <a:r>
              <a:rPr lang="en-US" sz="1200" dirty="0">
                <a:latin typeface="Raleway Light" pitchFamily="2" charset="77"/>
              </a:rPr>
              <a:t>* in preceding 12 months</a:t>
            </a:r>
          </a:p>
        </p:txBody>
      </p:sp>
      <p:sp>
        <p:nvSpPr>
          <p:cNvPr id="5" name="TextBox 4">
            <a:extLst>
              <a:ext uri="{FF2B5EF4-FFF2-40B4-BE49-F238E27FC236}">
                <a16:creationId xmlns:a16="http://schemas.microsoft.com/office/drawing/2014/main" id="{242A9232-913F-72D9-3643-F4020D5A57B3}"/>
              </a:ext>
            </a:extLst>
          </p:cNvPr>
          <p:cNvSpPr txBox="1"/>
          <p:nvPr/>
        </p:nvSpPr>
        <p:spPr>
          <a:xfrm>
            <a:off x="939112" y="4347633"/>
            <a:ext cx="7034993" cy="584775"/>
          </a:xfrm>
          <a:prstGeom prst="rect">
            <a:avLst/>
          </a:prstGeom>
          <a:noFill/>
        </p:spPr>
        <p:txBody>
          <a:bodyPr wrap="square" lIns="91440" tIns="45720" rIns="91440" bIns="45720" rtlCol="0" anchor="t">
            <a:spAutoFit/>
          </a:bodyPr>
          <a:lstStyle/>
          <a:p>
            <a:r>
              <a:rPr lang="en-US" sz="1600" dirty="0">
                <a:latin typeface="Poppins Light" pitchFamily="2" charset="77"/>
                <a:cs typeface="Poppins Light" pitchFamily="2" charset="77"/>
              </a:rPr>
              <a:t>We also demonstrate our commitment to building capacity within the industry via our not-for-profit arm, the Verve Foundation.</a:t>
            </a:r>
          </a:p>
        </p:txBody>
      </p:sp>
      <p:sp>
        <p:nvSpPr>
          <p:cNvPr id="6" name="Rounded Rectangle 5">
            <a:extLst>
              <a:ext uri="{FF2B5EF4-FFF2-40B4-BE49-F238E27FC236}">
                <a16:creationId xmlns:a16="http://schemas.microsoft.com/office/drawing/2014/main" id="{96FE9F2A-8F59-743E-D4ED-801567730845}"/>
              </a:ext>
            </a:extLst>
          </p:cNvPr>
          <p:cNvSpPr/>
          <p:nvPr/>
        </p:nvSpPr>
        <p:spPr>
          <a:xfrm>
            <a:off x="9116838" y="237663"/>
            <a:ext cx="1301694"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Our </a:t>
            </a:r>
            <a:r>
              <a:rPr lang="en-US" sz="1400" b="1" spc="-70">
                <a:solidFill>
                  <a:srgbClr val="52B99E"/>
                </a:solidFill>
                <a:latin typeface="Raleway ExtraBold" pitchFamily="2" charset="77"/>
              </a:rPr>
              <a:t>proposal</a:t>
            </a:r>
          </a:p>
        </p:txBody>
      </p:sp>
      <p:sp>
        <p:nvSpPr>
          <p:cNvPr id="7" name="Rounded Rectangle 6">
            <a:extLst>
              <a:ext uri="{FF2B5EF4-FFF2-40B4-BE49-F238E27FC236}">
                <a16:creationId xmlns:a16="http://schemas.microsoft.com/office/drawing/2014/main" id="{D93044CE-0F2E-B0DB-AAF5-CB9473C7331A}"/>
              </a:ext>
            </a:extLst>
          </p:cNvPr>
          <p:cNvSpPr/>
          <p:nvPr/>
        </p:nvSpPr>
        <p:spPr>
          <a:xfrm>
            <a:off x="10568187" y="237663"/>
            <a:ext cx="1380381" cy="332385"/>
          </a:xfrm>
          <a:prstGeom prst="roundRect">
            <a:avLst>
              <a:gd name="adj" fmla="val 50000"/>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approach</a:t>
            </a:r>
          </a:p>
        </p:txBody>
      </p:sp>
      <p:sp>
        <p:nvSpPr>
          <p:cNvPr id="8" name="Rounded Rectangle 7">
            <a:extLst>
              <a:ext uri="{FF2B5EF4-FFF2-40B4-BE49-F238E27FC236}">
                <a16:creationId xmlns:a16="http://schemas.microsoft.com/office/drawing/2014/main" id="{040329E0-FCED-26FD-33BE-1B6F0CFA1407}"/>
              </a:ext>
            </a:extLst>
          </p:cNvPr>
          <p:cNvSpPr/>
          <p:nvPr/>
        </p:nvSpPr>
        <p:spPr>
          <a:xfrm>
            <a:off x="7449955" y="237664"/>
            <a:ext cx="1517228"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Your</a:t>
            </a:r>
            <a:r>
              <a:rPr lang="en-US" sz="1400" b="1" spc="-70">
                <a:solidFill>
                  <a:srgbClr val="52B99E"/>
                </a:solidFill>
                <a:latin typeface="Intro Bold" panose="02000000000000000000" pitchFamily="2" charset="77"/>
              </a:rPr>
              <a:t> </a:t>
            </a:r>
            <a:r>
              <a:rPr lang="en-US" sz="1400" b="1" spc="-70">
                <a:solidFill>
                  <a:srgbClr val="52B99E"/>
                </a:solidFill>
                <a:latin typeface="Raleway ExtraBold" pitchFamily="2" charset="77"/>
              </a:rPr>
              <a:t>challenge</a:t>
            </a:r>
          </a:p>
        </p:txBody>
      </p:sp>
      <p:sp>
        <p:nvSpPr>
          <p:cNvPr id="13" name="TextBox 12">
            <a:extLst>
              <a:ext uri="{FF2B5EF4-FFF2-40B4-BE49-F238E27FC236}">
                <a16:creationId xmlns:a16="http://schemas.microsoft.com/office/drawing/2014/main" id="{33DBD452-21ED-76DF-BBBB-AD79E8940B78}"/>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a:solidFill>
                  <a:srgbClr val="52B99E"/>
                </a:solidFill>
                <a:latin typeface="Raleway Light" pitchFamily="2" charset="77"/>
              </a:rPr>
              <a:t>Our </a:t>
            </a:r>
            <a:r>
              <a:rPr lang="en-US" sz="3200" b="1" spc="-150">
                <a:solidFill>
                  <a:srgbClr val="52B99E"/>
                </a:solidFill>
                <a:latin typeface="Raleway ExtraBold" pitchFamily="2" charset="77"/>
              </a:rPr>
              <a:t>credentials.</a:t>
            </a:r>
          </a:p>
        </p:txBody>
      </p:sp>
    </p:spTree>
    <p:extLst>
      <p:ext uri="{BB962C8B-B14F-4D97-AF65-F5344CB8AC3E}">
        <p14:creationId xmlns:p14="http://schemas.microsoft.com/office/powerpoint/2010/main" val="862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AB918D3-EA4E-308E-A905-6C73606960D1}"/>
              </a:ext>
            </a:extLst>
          </p:cNvPr>
          <p:cNvSpPr/>
          <p:nvPr/>
        </p:nvSpPr>
        <p:spPr>
          <a:xfrm>
            <a:off x="939113" y="1841157"/>
            <a:ext cx="3286378" cy="1864569"/>
          </a:xfrm>
          <a:prstGeom prst="roundRect">
            <a:avLst>
              <a:gd name="adj" fmla="val 3746"/>
            </a:avLst>
          </a:prstGeom>
          <a:noFill/>
          <a:ln w="19050">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2FDAE28-CE1F-335E-F8E1-D9985FDBD899}"/>
              </a:ext>
            </a:extLst>
          </p:cNvPr>
          <p:cNvSpPr txBox="1"/>
          <p:nvPr/>
        </p:nvSpPr>
        <p:spPr>
          <a:xfrm>
            <a:off x="1072880" y="2099273"/>
            <a:ext cx="3065986" cy="1384995"/>
          </a:xfrm>
          <a:prstGeom prst="rect">
            <a:avLst/>
          </a:prstGeom>
          <a:noFill/>
        </p:spPr>
        <p:txBody>
          <a:bodyPr wrap="square" rtlCol="0">
            <a:spAutoFit/>
          </a:bodyPr>
          <a:lstStyle/>
          <a:p>
            <a:pPr marL="285750" indent="-285750">
              <a:buClr>
                <a:srgbClr val="52B99E"/>
              </a:buClr>
              <a:buFont typeface="Arial" panose="020B0604020202020204" pitchFamily="34" charset="0"/>
              <a:buChar char="•"/>
            </a:pPr>
            <a:r>
              <a:rPr lang="en-US" sz="1200" dirty="0">
                <a:latin typeface="Poppins Light" pitchFamily="2" charset="77"/>
                <a:cs typeface="Poppins Light" pitchFamily="2" charset="77"/>
              </a:rPr>
              <a:t>Platform due diligence</a:t>
            </a:r>
          </a:p>
          <a:p>
            <a:pPr marL="285750" indent="-285750">
              <a:buClr>
                <a:srgbClr val="52B99E"/>
              </a:buClr>
              <a:buFont typeface="Arial" panose="020B0604020202020204" pitchFamily="34" charset="0"/>
              <a:buChar char="•"/>
            </a:pPr>
            <a:r>
              <a:rPr lang="en-US" sz="1200" dirty="0">
                <a:latin typeface="Poppins Light" pitchFamily="2" charset="77"/>
                <a:cs typeface="Poppins Light" pitchFamily="2" charset="77"/>
              </a:rPr>
              <a:t>Centralised investment solutions</a:t>
            </a:r>
          </a:p>
          <a:p>
            <a:pPr marL="285750" indent="-285750">
              <a:buClr>
                <a:srgbClr val="52B99E"/>
              </a:buClr>
              <a:buFont typeface="Arial" panose="020B0604020202020204" pitchFamily="34" charset="0"/>
              <a:buChar char="•"/>
            </a:pPr>
            <a:r>
              <a:rPr lang="en-US" sz="1200" dirty="0">
                <a:latin typeface="Poppins Light" pitchFamily="2" charset="77"/>
                <a:cs typeface="Poppins Light" pitchFamily="2" charset="77"/>
              </a:rPr>
              <a:t>Centralised retirement solutions</a:t>
            </a:r>
          </a:p>
          <a:p>
            <a:pPr marL="285750" indent="-285750">
              <a:buClr>
                <a:srgbClr val="52B99E"/>
              </a:buClr>
              <a:buFont typeface="Arial" panose="020B0604020202020204" pitchFamily="34" charset="0"/>
              <a:buChar char="•"/>
            </a:pPr>
            <a:r>
              <a:rPr lang="en-US" sz="1200" dirty="0">
                <a:latin typeface="Poppins Light" pitchFamily="2" charset="77"/>
                <a:cs typeface="Poppins Light" pitchFamily="2" charset="77"/>
              </a:rPr>
              <a:t>PROD client analysis as per MiFID II requirements</a:t>
            </a:r>
          </a:p>
          <a:p>
            <a:pPr marL="285750" indent="-285750">
              <a:buClr>
                <a:srgbClr val="52B99E"/>
              </a:buClr>
              <a:buFont typeface="Arial" panose="020B0604020202020204" pitchFamily="34" charset="0"/>
              <a:buChar char="•"/>
            </a:pPr>
            <a:r>
              <a:rPr lang="en-US" sz="1200" dirty="0">
                <a:latin typeface="Poppins Light" pitchFamily="2" charset="77"/>
                <a:cs typeface="Poppins Light" pitchFamily="2" charset="77"/>
              </a:rPr>
              <a:t>ESG focus</a:t>
            </a:r>
          </a:p>
          <a:p>
            <a:pPr marL="285750" indent="-285750">
              <a:buClr>
                <a:srgbClr val="52B99E"/>
              </a:buClr>
              <a:buFont typeface="Arial" panose="020B0604020202020204" pitchFamily="34" charset="0"/>
              <a:buChar char="•"/>
            </a:pPr>
            <a:r>
              <a:rPr lang="en-US" sz="1200" dirty="0">
                <a:latin typeface="Poppins Light" pitchFamily="2" charset="77"/>
                <a:cs typeface="Poppins Light" pitchFamily="2" charset="77"/>
              </a:rPr>
              <a:t>Cashflow planning framework</a:t>
            </a:r>
          </a:p>
        </p:txBody>
      </p:sp>
      <p:sp>
        <p:nvSpPr>
          <p:cNvPr id="13" name="Rounded Rectangle 12">
            <a:extLst>
              <a:ext uri="{FF2B5EF4-FFF2-40B4-BE49-F238E27FC236}">
                <a16:creationId xmlns:a16="http://schemas.microsoft.com/office/drawing/2014/main" id="{5DC9595E-92FA-F065-A8FA-0FC987470A35}"/>
              </a:ext>
            </a:extLst>
          </p:cNvPr>
          <p:cNvSpPr/>
          <p:nvPr/>
        </p:nvSpPr>
        <p:spPr>
          <a:xfrm>
            <a:off x="1140254" y="1678261"/>
            <a:ext cx="1150589" cy="332385"/>
          </a:xfrm>
          <a:prstGeom prst="roundRect">
            <a:avLst>
              <a:gd name="adj" fmla="val 28089"/>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spc="-70">
                <a:solidFill>
                  <a:schemeClr val="bg1"/>
                </a:solidFill>
                <a:latin typeface="Raleway ExtraBold" pitchFamily="2" charset="77"/>
              </a:rPr>
              <a:t>Proposition</a:t>
            </a:r>
          </a:p>
        </p:txBody>
      </p:sp>
      <p:sp>
        <p:nvSpPr>
          <p:cNvPr id="14" name="Rounded Rectangle 13">
            <a:extLst>
              <a:ext uri="{FF2B5EF4-FFF2-40B4-BE49-F238E27FC236}">
                <a16:creationId xmlns:a16="http://schemas.microsoft.com/office/drawing/2014/main" id="{6DAA5613-81CC-B2DC-B6A1-F30FE2D61E52}"/>
              </a:ext>
            </a:extLst>
          </p:cNvPr>
          <p:cNvSpPr/>
          <p:nvPr/>
        </p:nvSpPr>
        <p:spPr>
          <a:xfrm>
            <a:off x="939113" y="4016994"/>
            <a:ext cx="3286378" cy="1864569"/>
          </a:xfrm>
          <a:prstGeom prst="roundRect">
            <a:avLst>
              <a:gd name="adj" fmla="val 3746"/>
            </a:avLst>
          </a:prstGeom>
          <a:noFill/>
          <a:ln w="19050">
            <a:solidFill>
              <a:srgbClr val="FF5F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F3C5584-BFF1-393C-B994-8D3D3203117E}"/>
              </a:ext>
            </a:extLst>
          </p:cNvPr>
          <p:cNvSpPr txBox="1"/>
          <p:nvPr/>
        </p:nvSpPr>
        <p:spPr>
          <a:xfrm>
            <a:off x="1072880" y="4275110"/>
            <a:ext cx="3065986" cy="1384995"/>
          </a:xfrm>
          <a:prstGeom prst="rect">
            <a:avLst/>
          </a:prstGeom>
          <a:noFill/>
        </p:spPr>
        <p:txBody>
          <a:bodyPr wrap="square" lIns="91440" tIns="45720" rIns="91440" bIns="45720" rtlCol="0" anchor="t">
            <a:spAutoFit/>
          </a:bodyPr>
          <a:lstStyle/>
          <a:p>
            <a:pPr marL="285750" indent="-285750">
              <a:buClr>
                <a:srgbClr val="FF5F8A"/>
              </a:buClr>
              <a:buFont typeface="Arial" panose="020B0604020202020204" pitchFamily="34" charset="0"/>
              <a:buChar char="•"/>
            </a:pPr>
            <a:r>
              <a:rPr lang="en-US" sz="1200">
                <a:latin typeface="Poppins Light" pitchFamily="2" charset="77"/>
                <a:cs typeface="Poppins Light" pitchFamily="2" charset="77"/>
              </a:rPr>
              <a:t>T&amp;C framework and delivery </a:t>
            </a:r>
          </a:p>
          <a:p>
            <a:pPr marL="285750" indent="-285750">
              <a:buClr>
                <a:srgbClr val="DF85BB"/>
              </a:buClr>
              <a:buFont typeface="Arial" panose="020B0604020202020204" pitchFamily="34" charset="0"/>
              <a:buChar char="•"/>
            </a:pPr>
            <a:r>
              <a:rPr lang="en-US" sz="1200">
                <a:latin typeface="Poppins Light" pitchFamily="2" charset="77"/>
                <a:cs typeface="Poppins Light" pitchFamily="2" charset="77"/>
              </a:rPr>
              <a:t>CPD focused events on a variety of subjects</a:t>
            </a:r>
          </a:p>
          <a:p>
            <a:pPr marL="285750" indent="-285750">
              <a:buClr>
                <a:srgbClr val="DF85BB"/>
              </a:buClr>
              <a:buFont typeface="Arial" panose="020B0604020202020204" pitchFamily="34" charset="0"/>
              <a:buChar char="•"/>
            </a:pPr>
            <a:r>
              <a:rPr lang="en-US" sz="1200" err="1">
                <a:latin typeface="Poppins Light" pitchFamily="2" charset="77"/>
                <a:cs typeface="Poppins Light" pitchFamily="2" charset="77"/>
              </a:rPr>
              <a:t>Specialised</a:t>
            </a:r>
            <a:r>
              <a:rPr lang="en-US" sz="1200">
                <a:latin typeface="Poppins Light" pitchFamily="2" charset="77"/>
                <a:cs typeface="Poppins Light" pitchFamily="2" charset="77"/>
              </a:rPr>
              <a:t> e-learning modules</a:t>
            </a:r>
          </a:p>
          <a:p>
            <a:pPr marL="285750" indent="-285750">
              <a:buClr>
                <a:srgbClr val="DF85BB"/>
              </a:buClr>
              <a:buFont typeface="Arial" panose="020B0604020202020204" pitchFamily="34" charset="0"/>
              <a:buChar char="•"/>
            </a:pPr>
            <a:r>
              <a:rPr lang="en-US" sz="1200">
                <a:latin typeface="Poppins Light" pitchFamily="2" charset="77"/>
                <a:cs typeface="Poppins Light" pitchFamily="2" charset="77"/>
              </a:rPr>
              <a:t>Training library full of resources to complete CPD requirements across all job roles and functions</a:t>
            </a:r>
          </a:p>
        </p:txBody>
      </p:sp>
      <p:sp>
        <p:nvSpPr>
          <p:cNvPr id="16" name="Rounded Rectangle 15">
            <a:extLst>
              <a:ext uri="{FF2B5EF4-FFF2-40B4-BE49-F238E27FC236}">
                <a16:creationId xmlns:a16="http://schemas.microsoft.com/office/drawing/2014/main" id="{0067A824-828C-90F2-35E2-FB4250FA8EA3}"/>
              </a:ext>
            </a:extLst>
          </p:cNvPr>
          <p:cNvSpPr/>
          <p:nvPr/>
        </p:nvSpPr>
        <p:spPr>
          <a:xfrm>
            <a:off x="1140256" y="3854098"/>
            <a:ext cx="892940" cy="332385"/>
          </a:xfrm>
          <a:prstGeom prst="roundRect">
            <a:avLst>
              <a:gd name="adj" fmla="val 28089"/>
            </a:avLst>
          </a:prstGeom>
          <a:solidFill>
            <a:srgbClr val="FF5F8A"/>
          </a:solidFill>
          <a:ln w="28575">
            <a:solidFill>
              <a:srgbClr val="FF5F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spc="-70">
                <a:solidFill>
                  <a:schemeClr val="bg1"/>
                </a:solidFill>
                <a:latin typeface="Raleway ExtraBold" pitchFamily="2" charset="77"/>
              </a:rPr>
              <a:t>Training</a:t>
            </a:r>
          </a:p>
        </p:txBody>
      </p:sp>
      <p:sp>
        <p:nvSpPr>
          <p:cNvPr id="21" name="Rounded Rectangle 20">
            <a:extLst>
              <a:ext uri="{FF2B5EF4-FFF2-40B4-BE49-F238E27FC236}">
                <a16:creationId xmlns:a16="http://schemas.microsoft.com/office/drawing/2014/main" id="{C48F52B9-50C1-E4AD-BF25-D83B0A5D5256}"/>
              </a:ext>
            </a:extLst>
          </p:cNvPr>
          <p:cNvSpPr/>
          <p:nvPr/>
        </p:nvSpPr>
        <p:spPr>
          <a:xfrm>
            <a:off x="7966511" y="1841157"/>
            <a:ext cx="3286378" cy="1864569"/>
          </a:xfrm>
          <a:prstGeom prst="roundRect">
            <a:avLst>
              <a:gd name="adj" fmla="val 3746"/>
            </a:avLst>
          </a:prstGeom>
          <a:noFill/>
          <a:ln w="19050">
            <a:solidFill>
              <a:srgbClr val="1A42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81D329F-8C8E-4AD3-8E5A-C754B26A8F60}"/>
              </a:ext>
            </a:extLst>
          </p:cNvPr>
          <p:cNvSpPr txBox="1"/>
          <p:nvPr/>
        </p:nvSpPr>
        <p:spPr>
          <a:xfrm>
            <a:off x="8100278" y="2099273"/>
            <a:ext cx="3065986" cy="1384995"/>
          </a:xfrm>
          <a:prstGeom prst="rect">
            <a:avLst/>
          </a:prstGeom>
          <a:noFill/>
        </p:spPr>
        <p:txBody>
          <a:bodyPr wrap="square" lIns="91440" tIns="45720" rIns="91440" bIns="45720" rtlCol="0" anchor="t">
            <a:spAutoFit/>
          </a:bodyPr>
          <a:lstStyle/>
          <a:p>
            <a:pPr marL="285750" indent="-285750">
              <a:buClr>
                <a:srgbClr val="36558E"/>
              </a:buClr>
              <a:buFont typeface="Arial" panose="020B0604020202020204" pitchFamily="34" charset="0"/>
              <a:buChar char="•"/>
            </a:pPr>
            <a:r>
              <a:rPr lang="en-US" sz="1200">
                <a:latin typeface="Poppins Light" pitchFamily="2" charset="77"/>
                <a:cs typeface="Poppins Light" pitchFamily="2" charset="77"/>
              </a:rPr>
              <a:t>Project-led approach</a:t>
            </a:r>
          </a:p>
          <a:p>
            <a:pPr marL="285750" indent="-285750">
              <a:buClr>
                <a:srgbClr val="36558E"/>
              </a:buClr>
              <a:buFont typeface="Arial" panose="020B0604020202020204" pitchFamily="34" charset="0"/>
              <a:buChar char="•"/>
            </a:pPr>
            <a:r>
              <a:rPr lang="en-US" sz="1200">
                <a:latin typeface="Poppins Light" pitchFamily="2" charset="77"/>
                <a:cs typeface="Poppins Light" pitchFamily="2" charset="77"/>
              </a:rPr>
              <a:t>5 working day turnaround</a:t>
            </a:r>
          </a:p>
          <a:p>
            <a:pPr marL="285750" indent="-285750">
              <a:buClr>
                <a:srgbClr val="36558E"/>
              </a:buClr>
              <a:buFont typeface="Arial" panose="020B0604020202020204" pitchFamily="34" charset="0"/>
              <a:buChar char="•"/>
            </a:pPr>
            <a:r>
              <a:rPr lang="en-US" sz="1200">
                <a:latin typeface="Poppins Light" pitchFamily="2" charset="77"/>
                <a:cs typeface="Poppins Light" pitchFamily="2" charset="77"/>
              </a:rPr>
              <a:t>Data gathering</a:t>
            </a:r>
          </a:p>
          <a:p>
            <a:pPr marL="285750" indent="-285750">
              <a:buClr>
                <a:srgbClr val="36558E"/>
              </a:buClr>
              <a:buFont typeface="Arial" panose="020B0604020202020204" pitchFamily="34" charset="0"/>
              <a:buChar char="•"/>
            </a:pPr>
            <a:r>
              <a:rPr lang="en-US" sz="1200">
                <a:latin typeface="Poppins Light" pitchFamily="2" charset="77"/>
                <a:cs typeface="Poppins Light" pitchFamily="2" charset="77"/>
              </a:rPr>
              <a:t>Full plan research </a:t>
            </a:r>
          </a:p>
          <a:p>
            <a:pPr marL="285750" indent="-285750">
              <a:buClr>
                <a:srgbClr val="36558E"/>
              </a:buClr>
              <a:buFont typeface="Arial" panose="020B0604020202020204" pitchFamily="34" charset="0"/>
              <a:buChar char="•"/>
            </a:pPr>
            <a:r>
              <a:rPr lang="en-US" sz="1200">
                <a:latin typeface="Poppins Light" pitchFamily="2" charset="77"/>
                <a:cs typeface="Poppins Light" pitchFamily="2" charset="77"/>
              </a:rPr>
              <a:t>Flexibility of templates which have a </a:t>
            </a:r>
            <a:r>
              <a:rPr lang="en-US" sz="1200" err="1">
                <a:latin typeface="Poppins Light" pitchFamily="2" charset="77"/>
                <a:cs typeface="Poppins Light" pitchFamily="2" charset="77"/>
              </a:rPr>
              <a:t>personalised</a:t>
            </a:r>
            <a:r>
              <a:rPr lang="en-US" sz="1200">
                <a:latin typeface="Poppins Light" pitchFamily="2" charset="77"/>
                <a:cs typeface="Poppins Light" pitchFamily="2" charset="77"/>
              </a:rPr>
              <a:t> structure, format and language for the firm</a:t>
            </a:r>
          </a:p>
        </p:txBody>
      </p:sp>
      <p:sp>
        <p:nvSpPr>
          <p:cNvPr id="23" name="Rounded Rectangle 22">
            <a:extLst>
              <a:ext uri="{FF2B5EF4-FFF2-40B4-BE49-F238E27FC236}">
                <a16:creationId xmlns:a16="http://schemas.microsoft.com/office/drawing/2014/main" id="{5D120863-54CD-4B3A-D858-161A84C41ACE}"/>
              </a:ext>
            </a:extLst>
          </p:cNvPr>
          <p:cNvSpPr/>
          <p:nvPr/>
        </p:nvSpPr>
        <p:spPr>
          <a:xfrm>
            <a:off x="8167652" y="1678261"/>
            <a:ext cx="1296859" cy="332385"/>
          </a:xfrm>
          <a:prstGeom prst="roundRect">
            <a:avLst>
              <a:gd name="adj" fmla="val 28089"/>
            </a:avLst>
          </a:prstGeom>
          <a:solidFill>
            <a:srgbClr val="36558E"/>
          </a:solidFill>
          <a:ln w="28575">
            <a:solidFill>
              <a:srgbClr val="3655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spc="-70">
                <a:solidFill>
                  <a:schemeClr val="bg1"/>
                </a:solidFill>
                <a:latin typeface="Raleway ExtraBold" pitchFamily="2" charset="77"/>
              </a:rPr>
              <a:t>Paraplanning</a:t>
            </a:r>
          </a:p>
        </p:txBody>
      </p:sp>
      <p:sp>
        <p:nvSpPr>
          <p:cNvPr id="24" name="Rounded Rectangle 23">
            <a:extLst>
              <a:ext uri="{FF2B5EF4-FFF2-40B4-BE49-F238E27FC236}">
                <a16:creationId xmlns:a16="http://schemas.microsoft.com/office/drawing/2014/main" id="{7963C381-3FA3-4B60-7C16-EBEA063AB102}"/>
              </a:ext>
            </a:extLst>
          </p:cNvPr>
          <p:cNvSpPr/>
          <p:nvPr/>
        </p:nvSpPr>
        <p:spPr>
          <a:xfrm>
            <a:off x="7966511" y="4016994"/>
            <a:ext cx="3286378" cy="1864569"/>
          </a:xfrm>
          <a:prstGeom prst="roundRect">
            <a:avLst>
              <a:gd name="adj" fmla="val 3746"/>
            </a:avLst>
          </a:prstGeom>
          <a:noFill/>
          <a:ln w="19050">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4DC7050-32B1-771C-7FFC-261901D33D25}"/>
              </a:ext>
            </a:extLst>
          </p:cNvPr>
          <p:cNvSpPr txBox="1"/>
          <p:nvPr/>
        </p:nvSpPr>
        <p:spPr>
          <a:xfrm>
            <a:off x="8100277" y="4275110"/>
            <a:ext cx="3152609" cy="1384995"/>
          </a:xfrm>
          <a:prstGeom prst="rect">
            <a:avLst/>
          </a:prstGeom>
          <a:noFill/>
        </p:spPr>
        <p:txBody>
          <a:bodyPr wrap="square" lIns="91440" tIns="45720" rIns="91440" bIns="45720" rtlCol="0" anchor="t">
            <a:spAutoFit/>
          </a:bodyPr>
          <a:lstStyle/>
          <a:p>
            <a:pPr marL="285750" indent="-285750">
              <a:buClr>
                <a:srgbClr val="774F96"/>
              </a:buClr>
              <a:buFont typeface="Arial" panose="020B0604020202020204" pitchFamily="34" charset="0"/>
              <a:buChar char="•"/>
            </a:pPr>
            <a:r>
              <a:rPr lang="en-US" sz="1200">
                <a:latin typeface="Poppins Light" pitchFamily="2" charset="77"/>
                <a:cs typeface="Poppins Light" pitchFamily="2" charset="77"/>
              </a:rPr>
              <a:t>Proprietary technology stack for business, regulatory and staff management – </a:t>
            </a:r>
            <a:r>
              <a:rPr lang="en-US" sz="1200" err="1">
                <a:latin typeface="Poppins Light" pitchFamily="2" charset="77"/>
                <a:cs typeface="Poppins Light" pitchFamily="2" charset="77"/>
              </a:rPr>
              <a:t>Dextera</a:t>
            </a:r>
            <a:r>
              <a:rPr lang="en-US" sz="1200">
                <a:latin typeface="Poppins Light" pitchFamily="2" charset="77"/>
                <a:cs typeface="Poppins Light" pitchFamily="2" charset="77"/>
              </a:rPr>
              <a:t>™</a:t>
            </a:r>
          </a:p>
          <a:p>
            <a:pPr marL="285750" indent="-285750">
              <a:buClr>
                <a:srgbClr val="774F96"/>
              </a:buClr>
              <a:buFont typeface="Arial" panose="020B0604020202020204" pitchFamily="34" charset="0"/>
              <a:buChar char="•"/>
            </a:pPr>
            <a:r>
              <a:rPr lang="en-US" sz="1200">
                <a:latin typeface="Poppins Light" pitchFamily="2" charset="77"/>
                <a:cs typeface="Poppins Light" pitchFamily="2" charset="77"/>
              </a:rPr>
              <a:t>Data insight trends and analysis</a:t>
            </a:r>
          </a:p>
          <a:p>
            <a:pPr marL="285750" indent="-285750">
              <a:buClr>
                <a:srgbClr val="774F96"/>
              </a:buClr>
              <a:buFont typeface="Arial" panose="020B0604020202020204" pitchFamily="34" charset="0"/>
              <a:buChar char="•"/>
            </a:pPr>
            <a:r>
              <a:rPr lang="en-US" sz="1200">
                <a:latin typeface="Poppins Light" pitchFamily="2" charset="77"/>
                <a:cs typeface="Poppins Light" pitchFamily="2" charset="77"/>
              </a:rPr>
              <a:t>Overview of asset flows, trends on platforms and managers and firm approaches to teams and training </a:t>
            </a:r>
          </a:p>
        </p:txBody>
      </p:sp>
      <p:sp>
        <p:nvSpPr>
          <p:cNvPr id="26" name="Rounded Rectangle 25">
            <a:extLst>
              <a:ext uri="{FF2B5EF4-FFF2-40B4-BE49-F238E27FC236}">
                <a16:creationId xmlns:a16="http://schemas.microsoft.com/office/drawing/2014/main" id="{3A49BDFF-B699-7493-37D0-E6235C528FE3}"/>
              </a:ext>
            </a:extLst>
          </p:cNvPr>
          <p:cNvSpPr/>
          <p:nvPr/>
        </p:nvSpPr>
        <p:spPr>
          <a:xfrm>
            <a:off x="8167652" y="3854098"/>
            <a:ext cx="1347409" cy="332385"/>
          </a:xfrm>
          <a:prstGeom prst="roundRect">
            <a:avLst>
              <a:gd name="adj" fmla="val 28089"/>
            </a:avLst>
          </a:prstGeom>
          <a:solidFill>
            <a:srgbClr val="774F96"/>
          </a:solidFill>
          <a:ln w="28575">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spc="-70">
                <a:solidFill>
                  <a:schemeClr val="bg1"/>
                </a:solidFill>
                <a:latin typeface="Raleway ExtraBold" pitchFamily="2" charset="77"/>
              </a:rPr>
              <a:t>Data Services</a:t>
            </a:r>
          </a:p>
        </p:txBody>
      </p:sp>
      <p:sp>
        <p:nvSpPr>
          <p:cNvPr id="27" name="Rounded Rectangle 26">
            <a:extLst>
              <a:ext uri="{FF2B5EF4-FFF2-40B4-BE49-F238E27FC236}">
                <a16:creationId xmlns:a16="http://schemas.microsoft.com/office/drawing/2014/main" id="{25470793-7E72-15B3-62BA-E2E92EF1AC01}"/>
              </a:ext>
            </a:extLst>
          </p:cNvPr>
          <p:cNvSpPr/>
          <p:nvPr/>
        </p:nvSpPr>
        <p:spPr>
          <a:xfrm>
            <a:off x="4426632" y="1841157"/>
            <a:ext cx="3286378" cy="1864569"/>
          </a:xfrm>
          <a:prstGeom prst="roundRect">
            <a:avLst>
              <a:gd name="adj" fmla="val 3746"/>
            </a:avLst>
          </a:prstGeom>
          <a:noFill/>
          <a:ln w="19050">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96058A6-BD6E-B3E9-7462-29E0A4AF418B}"/>
              </a:ext>
            </a:extLst>
          </p:cNvPr>
          <p:cNvSpPr txBox="1"/>
          <p:nvPr/>
        </p:nvSpPr>
        <p:spPr>
          <a:xfrm>
            <a:off x="4560399" y="2099273"/>
            <a:ext cx="3065986" cy="1384995"/>
          </a:xfrm>
          <a:prstGeom prst="rect">
            <a:avLst/>
          </a:prstGeom>
          <a:noFill/>
        </p:spPr>
        <p:txBody>
          <a:bodyPr wrap="square" lIns="91440" tIns="45720" rIns="91440" bIns="45720" rtlCol="0" anchor="t">
            <a:spAutoFit/>
          </a:bodyPr>
          <a:lstStyle/>
          <a:p>
            <a:pPr marL="285750" indent="-285750">
              <a:buClr>
                <a:srgbClr val="F45E54"/>
              </a:buClr>
              <a:buFont typeface="Arial" panose="020B0604020202020204" pitchFamily="34" charset="0"/>
              <a:buChar char="•"/>
            </a:pPr>
            <a:r>
              <a:rPr lang="en-US" sz="1200">
                <a:latin typeface="Poppins Light" pitchFamily="2" charset="77"/>
                <a:cs typeface="Poppins Light" pitchFamily="2" charset="77"/>
              </a:rPr>
              <a:t>Tailored compliance consultancy</a:t>
            </a:r>
            <a:endParaRPr lang="en-US" sz="1200">
              <a:latin typeface="Poppins Light" pitchFamily="2" charset="77"/>
              <a:ea typeface="Calibri" panose="020F0502020204030204"/>
              <a:cs typeface="Poppins Light" pitchFamily="2" charset="77"/>
            </a:endParaRPr>
          </a:p>
          <a:p>
            <a:pPr marL="285750" indent="-285750">
              <a:buClr>
                <a:srgbClr val="F45E54"/>
              </a:buClr>
              <a:buFont typeface="Arial" panose="020B0604020202020204" pitchFamily="34" charset="0"/>
              <a:buChar char="•"/>
            </a:pPr>
            <a:r>
              <a:rPr lang="en-US" sz="1200">
                <a:latin typeface="Poppins Light" pitchFamily="2" charset="77"/>
                <a:cs typeface="Poppins Light" pitchFamily="2" charset="77"/>
              </a:rPr>
              <a:t>File checking</a:t>
            </a:r>
            <a:endParaRPr lang="en-US" sz="1200">
              <a:latin typeface="Poppins Light" pitchFamily="2" charset="77"/>
              <a:ea typeface="Calibri"/>
              <a:cs typeface="Poppins Light" pitchFamily="2" charset="77"/>
            </a:endParaRPr>
          </a:p>
          <a:p>
            <a:pPr marL="285750" indent="-285750">
              <a:buClr>
                <a:srgbClr val="F45E54"/>
              </a:buClr>
              <a:buFont typeface="Arial" panose="020B0604020202020204" pitchFamily="34" charset="0"/>
              <a:buChar char="•"/>
            </a:pPr>
            <a:r>
              <a:rPr lang="en-US" sz="1200">
                <a:latin typeface="Poppins Light" pitchFamily="2" charset="77"/>
                <a:cs typeface="Poppins Light" pitchFamily="2" charset="77"/>
              </a:rPr>
              <a:t>PI / capital adequacy</a:t>
            </a:r>
          </a:p>
          <a:p>
            <a:pPr marL="285750" indent="-285750">
              <a:buClr>
                <a:srgbClr val="F45E54"/>
              </a:buClr>
              <a:buFont typeface="Arial" panose="020B0604020202020204" pitchFamily="34" charset="0"/>
              <a:buChar char="•"/>
            </a:pPr>
            <a:r>
              <a:rPr lang="en-US" sz="1200">
                <a:latin typeface="Poppins Light" pitchFamily="2" charset="77"/>
                <a:cs typeface="Poppins Light" pitchFamily="2" charset="77"/>
              </a:rPr>
              <a:t>Technical notes</a:t>
            </a:r>
          </a:p>
          <a:p>
            <a:pPr marL="285750" indent="-285750">
              <a:buClr>
                <a:srgbClr val="F45E54"/>
              </a:buClr>
              <a:buFont typeface="Arial" panose="020B0604020202020204" pitchFamily="34" charset="0"/>
              <a:buChar char="•"/>
            </a:pPr>
            <a:r>
              <a:rPr lang="en-US" sz="1200">
                <a:latin typeface="Poppins Light" pitchFamily="2" charset="77"/>
                <a:cs typeface="Poppins Light" pitchFamily="2" charset="77"/>
              </a:rPr>
              <a:t>Complaints handling</a:t>
            </a:r>
          </a:p>
          <a:p>
            <a:pPr marL="285750" indent="-285750">
              <a:buClr>
                <a:srgbClr val="F45E54"/>
              </a:buClr>
              <a:buFont typeface="Arial" panose="020B0604020202020204" pitchFamily="34" charset="0"/>
              <a:buChar char="•"/>
            </a:pPr>
            <a:r>
              <a:rPr lang="en-US" sz="1200">
                <a:latin typeface="Poppins Light" pitchFamily="2" charset="77"/>
                <a:cs typeface="Poppins Light" pitchFamily="2" charset="77"/>
              </a:rPr>
              <a:t>Reporting including </a:t>
            </a:r>
            <a:r>
              <a:rPr lang="en-US" sz="1200" err="1">
                <a:latin typeface="Poppins Light" pitchFamily="2" charset="77"/>
                <a:cs typeface="Poppins Light" pitchFamily="2" charset="77"/>
              </a:rPr>
              <a:t>RegData</a:t>
            </a:r>
            <a:endParaRPr lang="en-US" sz="1200">
              <a:latin typeface="Poppins Light" pitchFamily="2" charset="77"/>
              <a:cs typeface="Poppins Light" pitchFamily="2" charset="77"/>
            </a:endParaRPr>
          </a:p>
          <a:p>
            <a:pPr marL="285750" indent="-285750">
              <a:buClr>
                <a:srgbClr val="F45E54"/>
              </a:buClr>
              <a:buFont typeface="Arial" panose="020B0604020202020204" pitchFamily="34" charset="0"/>
              <a:buChar char="•"/>
            </a:pPr>
            <a:r>
              <a:rPr lang="en-US" sz="1200">
                <a:latin typeface="Poppins Light" pitchFamily="2" charset="77"/>
                <a:cs typeface="Poppins Light" pitchFamily="2" charset="77"/>
              </a:rPr>
              <a:t>Business review and audits</a:t>
            </a:r>
          </a:p>
        </p:txBody>
      </p:sp>
      <p:sp>
        <p:nvSpPr>
          <p:cNvPr id="29" name="Rounded Rectangle 28">
            <a:extLst>
              <a:ext uri="{FF2B5EF4-FFF2-40B4-BE49-F238E27FC236}">
                <a16:creationId xmlns:a16="http://schemas.microsoft.com/office/drawing/2014/main" id="{AB4D96EE-03C0-7B0E-C020-287863ADB876}"/>
              </a:ext>
            </a:extLst>
          </p:cNvPr>
          <p:cNvSpPr/>
          <p:nvPr/>
        </p:nvSpPr>
        <p:spPr>
          <a:xfrm>
            <a:off x="4627775" y="1678261"/>
            <a:ext cx="1224386" cy="332385"/>
          </a:xfrm>
          <a:prstGeom prst="roundRect">
            <a:avLst>
              <a:gd name="adj" fmla="val 28089"/>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spc="-70">
                <a:solidFill>
                  <a:schemeClr val="bg1"/>
                </a:solidFill>
                <a:latin typeface="Raleway ExtraBold" pitchFamily="2" charset="77"/>
              </a:rPr>
              <a:t>Compliance</a:t>
            </a:r>
          </a:p>
        </p:txBody>
      </p:sp>
      <p:sp>
        <p:nvSpPr>
          <p:cNvPr id="30" name="Rounded Rectangle 29">
            <a:extLst>
              <a:ext uri="{FF2B5EF4-FFF2-40B4-BE49-F238E27FC236}">
                <a16:creationId xmlns:a16="http://schemas.microsoft.com/office/drawing/2014/main" id="{80EB4E60-33C2-66CE-DFB8-B31E5DB2B612}"/>
              </a:ext>
            </a:extLst>
          </p:cNvPr>
          <p:cNvSpPr/>
          <p:nvPr/>
        </p:nvSpPr>
        <p:spPr>
          <a:xfrm>
            <a:off x="4426632" y="4016994"/>
            <a:ext cx="3286378" cy="1864569"/>
          </a:xfrm>
          <a:prstGeom prst="roundRect">
            <a:avLst>
              <a:gd name="adj" fmla="val 3746"/>
            </a:avLst>
          </a:prstGeom>
          <a:noFill/>
          <a:ln w="19050">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5431B59-1FCF-F908-B63F-94A077AC2D5F}"/>
              </a:ext>
            </a:extLst>
          </p:cNvPr>
          <p:cNvSpPr txBox="1"/>
          <p:nvPr/>
        </p:nvSpPr>
        <p:spPr>
          <a:xfrm>
            <a:off x="4560400" y="4230140"/>
            <a:ext cx="3152610" cy="1384995"/>
          </a:xfrm>
          <a:prstGeom prst="rect">
            <a:avLst/>
          </a:prstGeom>
          <a:noFill/>
        </p:spPr>
        <p:txBody>
          <a:bodyPr wrap="square" lIns="91440" tIns="45720" rIns="91440" bIns="45720" rtlCol="0" anchor="t">
            <a:spAutoFit/>
          </a:bodyPr>
          <a:lstStyle/>
          <a:p>
            <a:pPr marL="285750" indent="-285750">
              <a:buClr>
                <a:srgbClr val="009BDF"/>
              </a:buClr>
              <a:buFont typeface="Arial" panose="020B0604020202020204" pitchFamily="34" charset="0"/>
              <a:buChar char="•"/>
            </a:pPr>
            <a:r>
              <a:rPr lang="en-US" sz="1200">
                <a:latin typeface="Poppins Light" pitchFamily="2" charset="77"/>
                <a:cs typeface="Poppins Light" pitchFamily="2" charset="77"/>
              </a:rPr>
              <a:t>Business consultants, focused on a firms needs</a:t>
            </a:r>
          </a:p>
          <a:p>
            <a:pPr marL="285750" indent="-285750">
              <a:buClr>
                <a:srgbClr val="009BDF"/>
              </a:buClr>
              <a:buFont typeface="Arial" panose="020B0604020202020204" pitchFamily="34" charset="0"/>
              <a:buChar char="•"/>
            </a:pPr>
            <a:r>
              <a:rPr lang="en-US" sz="1200">
                <a:latin typeface="Poppins Light" pitchFamily="2" charset="77"/>
                <a:cs typeface="Poppins Light" pitchFamily="2" charset="77"/>
              </a:rPr>
              <a:t>M&amp;A support, creating efficiencies and building team and culture</a:t>
            </a:r>
          </a:p>
          <a:p>
            <a:pPr marL="285750" indent="-285750">
              <a:buClr>
                <a:srgbClr val="009BDF"/>
              </a:buClr>
              <a:buFont typeface="Arial" panose="020B0604020202020204" pitchFamily="34" charset="0"/>
              <a:buChar char="•"/>
            </a:pPr>
            <a:r>
              <a:rPr lang="en-US" sz="1200">
                <a:latin typeface="Poppins Light" pitchFamily="2" charset="77"/>
                <a:cs typeface="Poppins Light" pitchFamily="2" charset="77"/>
              </a:rPr>
              <a:t>Online or in person and tailored to the business and its requirements</a:t>
            </a:r>
          </a:p>
          <a:p>
            <a:pPr marL="285750" indent="-285750">
              <a:buClr>
                <a:srgbClr val="009BDF"/>
              </a:buClr>
              <a:buFont typeface="Arial" panose="020B0604020202020204" pitchFamily="34" charset="0"/>
              <a:buChar char="•"/>
            </a:pPr>
            <a:r>
              <a:rPr lang="en-US" sz="1200">
                <a:latin typeface="Poppins Light" pitchFamily="2" charset="77"/>
                <a:cs typeface="Poppins Light" pitchFamily="2" charset="77"/>
              </a:rPr>
              <a:t>Follow up MI and reporting</a:t>
            </a:r>
          </a:p>
        </p:txBody>
      </p:sp>
      <p:sp>
        <p:nvSpPr>
          <p:cNvPr id="32" name="Rounded Rectangle 31">
            <a:extLst>
              <a:ext uri="{FF2B5EF4-FFF2-40B4-BE49-F238E27FC236}">
                <a16:creationId xmlns:a16="http://schemas.microsoft.com/office/drawing/2014/main" id="{5282971B-E993-9DEA-8266-97A9E6201EBA}"/>
              </a:ext>
            </a:extLst>
          </p:cNvPr>
          <p:cNvSpPr/>
          <p:nvPr/>
        </p:nvSpPr>
        <p:spPr>
          <a:xfrm>
            <a:off x="4627773" y="3854098"/>
            <a:ext cx="1282697" cy="332385"/>
          </a:xfrm>
          <a:prstGeom prst="roundRect">
            <a:avLst>
              <a:gd name="adj" fmla="val 28089"/>
            </a:avLst>
          </a:prstGeom>
          <a:solidFill>
            <a:srgbClr val="009BDF"/>
          </a:solid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spc="-70">
                <a:solidFill>
                  <a:schemeClr val="bg1"/>
                </a:solidFill>
                <a:latin typeface="Raleway ExtraBold" pitchFamily="2" charset="77"/>
              </a:rPr>
              <a:t>Consultancy</a:t>
            </a:r>
          </a:p>
        </p:txBody>
      </p:sp>
      <p:sp>
        <p:nvSpPr>
          <p:cNvPr id="6" name="Rounded Rectangle 5">
            <a:extLst>
              <a:ext uri="{FF2B5EF4-FFF2-40B4-BE49-F238E27FC236}">
                <a16:creationId xmlns:a16="http://schemas.microsoft.com/office/drawing/2014/main" id="{26A6F0B6-7B21-0C4D-CE40-B118E8129251}"/>
              </a:ext>
            </a:extLst>
          </p:cNvPr>
          <p:cNvSpPr/>
          <p:nvPr/>
        </p:nvSpPr>
        <p:spPr>
          <a:xfrm>
            <a:off x="9116838" y="237663"/>
            <a:ext cx="1301694"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Our </a:t>
            </a:r>
            <a:r>
              <a:rPr lang="en-US" sz="1400" b="1" spc="-70">
                <a:solidFill>
                  <a:srgbClr val="52B99E"/>
                </a:solidFill>
                <a:latin typeface="Raleway ExtraBold" pitchFamily="2" charset="77"/>
              </a:rPr>
              <a:t>proposal</a:t>
            </a:r>
          </a:p>
        </p:txBody>
      </p:sp>
      <p:sp>
        <p:nvSpPr>
          <p:cNvPr id="7" name="Rounded Rectangle 6">
            <a:extLst>
              <a:ext uri="{FF2B5EF4-FFF2-40B4-BE49-F238E27FC236}">
                <a16:creationId xmlns:a16="http://schemas.microsoft.com/office/drawing/2014/main" id="{8B5B9F0A-1FB0-DAB9-F9B0-EE75DD763881}"/>
              </a:ext>
            </a:extLst>
          </p:cNvPr>
          <p:cNvSpPr/>
          <p:nvPr/>
        </p:nvSpPr>
        <p:spPr>
          <a:xfrm>
            <a:off x="10568187" y="237663"/>
            <a:ext cx="1380381" cy="332385"/>
          </a:xfrm>
          <a:prstGeom prst="roundRect">
            <a:avLst>
              <a:gd name="adj" fmla="val 50000"/>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approach</a:t>
            </a:r>
          </a:p>
        </p:txBody>
      </p:sp>
      <p:sp>
        <p:nvSpPr>
          <p:cNvPr id="8" name="Rounded Rectangle 7">
            <a:extLst>
              <a:ext uri="{FF2B5EF4-FFF2-40B4-BE49-F238E27FC236}">
                <a16:creationId xmlns:a16="http://schemas.microsoft.com/office/drawing/2014/main" id="{CB398778-39AE-6DC9-477F-C08F8C52A431}"/>
              </a:ext>
            </a:extLst>
          </p:cNvPr>
          <p:cNvSpPr/>
          <p:nvPr/>
        </p:nvSpPr>
        <p:spPr>
          <a:xfrm>
            <a:off x="7449955" y="237664"/>
            <a:ext cx="1517228"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Your</a:t>
            </a:r>
            <a:r>
              <a:rPr lang="en-US" sz="1400" b="1" spc="-70">
                <a:solidFill>
                  <a:srgbClr val="52B99E"/>
                </a:solidFill>
                <a:latin typeface="Intro Bold" panose="02000000000000000000" pitchFamily="2" charset="77"/>
              </a:rPr>
              <a:t> </a:t>
            </a:r>
            <a:r>
              <a:rPr lang="en-US" sz="1400" b="1" spc="-70">
                <a:solidFill>
                  <a:srgbClr val="52B99E"/>
                </a:solidFill>
                <a:latin typeface="Raleway ExtraBold" pitchFamily="2" charset="77"/>
              </a:rPr>
              <a:t>challenge</a:t>
            </a:r>
          </a:p>
        </p:txBody>
      </p:sp>
      <p:sp>
        <p:nvSpPr>
          <p:cNvPr id="11" name="TextBox 10">
            <a:extLst>
              <a:ext uri="{FF2B5EF4-FFF2-40B4-BE49-F238E27FC236}">
                <a16:creationId xmlns:a16="http://schemas.microsoft.com/office/drawing/2014/main" id="{A3D7BBA0-E9B3-B9EA-DDCD-931F9D3E085C}"/>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a:solidFill>
                  <a:srgbClr val="52B99E"/>
                </a:solidFill>
                <a:latin typeface="Raleway Light" pitchFamily="2" charset="77"/>
              </a:rPr>
              <a:t>Our </a:t>
            </a:r>
            <a:r>
              <a:rPr lang="en-US" sz="3200" b="1" spc="-150">
                <a:solidFill>
                  <a:srgbClr val="52B99E"/>
                </a:solidFill>
                <a:latin typeface="Raleway ExtraBold" pitchFamily="2" charset="77"/>
              </a:rPr>
              <a:t>capabilities.</a:t>
            </a:r>
          </a:p>
        </p:txBody>
      </p:sp>
    </p:spTree>
    <p:extLst>
      <p:ext uri="{BB962C8B-B14F-4D97-AF65-F5344CB8AC3E}">
        <p14:creationId xmlns:p14="http://schemas.microsoft.com/office/powerpoint/2010/main" val="1212885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C6BEA8-1FA8-B80C-4D16-C60AE7E12A3D}"/>
              </a:ext>
            </a:extLst>
          </p:cNvPr>
          <p:cNvSpPr txBox="1"/>
          <p:nvPr/>
        </p:nvSpPr>
        <p:spPr>
          <a:xfrm>
            <a:off x="838200" y="2536066"/>
            <a:ext cx="4126442" cy="3016210"/>
          </a:xfrm>
          <a:prstGeom prst="rect">
            <a:avLst/>
          </a:prstGeom>
          <a:noFill/>
        </p:spPr>
        <p:txBody>
          <a:bodyPr wrap="square" lIns="91440" tIns="45720" rIns="91440" bIns="45720" rtlCol="0" anchor="t">
            <a:spAutoFit/>
          </a:bodyPr>
          <a:lstStyle/>
          <a:p>
            <a:pPr marL="342900" lvl="0" indent="-342900">
              <a:lnSpc>
                <a:spcPct val="150000"/>
              </a:lnSpc>
              <a:buClr>
                <a:srgbClr val="52B99E"/>
              </a:buClr>
              <a:buFont typeface="Symbol" pitchFamily="2" charset="2"/>
              <a:buChar char=""/>
            </a:pPr>
            <a:r>
              <a:rPr lang="en-GB" sz="1600" dirty="0">
                <a:effectLst/>
                <a:latin typeface="Poppins Light"/>
                <a:ea typeface="Calibri"/>
                <a:cs typeface="Poppins Light"/>
              </a:rPr>
              <a:t>Integrated and interactive policies</a:t>
            </a:r>
          </a:p>
          <a:p>
            <a:pPr marL="342900" lvl="0" indent="-342900">
              <a:lnSpc>
                <a:spcPct val="150000"/>
              </a:lnSpc>
              <a:buClr>
                <a:srgbClr val="52B99E"/>
              </a:buClr>
              <a:buFont typeface="Symbol" pitchFamily="2" charset="2"/>
              <a:buChar char=""/>
            </a:pPr>
            <a:r>
              <a:rPr lang="en-GB" sz="1600" dirty="0">
                <a:latin typeface="Poppins Light"/>
                <a:ea typeface="Calibri"/>
                <a:cs typeface="Poppins Light"/>
              </a:rPr>
              <a:t>Full regulatory framework</a:t>
            </a:r>
          </a:p>
          <a:p>
            <a:pPr marL="342900" lvl="0" indent="-342900">
              <a:lnSpc>
                <a:spcPct val="150000"/>
              </a:lnSpc>
              <a:buClr>
                <a:srgbClr val="52B99E"/>
              </a:buClr>
              <a:buFont typeface="Symbol" pitchFamily="2" charset="2"/>
              <a:buChar char=""/>
            </a:pPr>
            <a:r>
              <a:rPr lang="en-GB" sz="1600" dirty="0">
                <a:effectLst/>
                <a:latin typeface="Poppins Light"/>
                <a:ea typeface="Calibri"/>
                <a:cs typeface="Poppins Light"/>
              </a:rPr>
              <a:t>Live compliance bulletins</a:t>
            </a:r>
          </a:p>
          <a:p>
            <a:pPr marL="342900" lvl="0" indent="-342900">
              <a:lnSpc>
                <a:spcPct val="150000"/>
              </a:lnSpc>
              <a:buClr>
                <a:srgbClr val="52B99E"/>
              </a:buClr>
              <a:buFont typeface="Symbol" pitchFamily="2" charset="2"/>
              <a:buChar char=""/>
            </a:pPr>
            <a:r>
              <a:rPr lang="en-GB" sz="1600" dirty="0">
                <a:latin typeface="Poppins Light"/>
                <a:ea typeface="Calibri"/>
                <a:cs typeface="Poppins Light"/>
              </a:rPr>
              <a:t>CPD tracking and team oversight</a:t>
            </a:r>
          </a:p>
          <a:p>
            <a:pPr marL="342900" lvl="0" indent="-342900">
              <a:lnSpc>
                <a:spcPct val="150000"/>
              </a:lnSpc>
              <a:buClr>
                <a:srgbClr val="52B99E"/>
              </a:buClr>
              <a:buFont typeface="Symbol" pitchFamily="2" charset="2"/>
              <a:buChar char=""/>
            </a:pPr>
            <a:r>
              <a:rPr lang="en-GB" sz="1600" dirty="0">
                <a:effectLst/>
                <a:latin typeface="Poppins Light"/>
                <a:ea typeface="Calibri"/>
                <a:cs typeface="Poppins Light"/>
              </a:rPr>
              <a:t>Annual testing</a:t>
            </a:r>
          </a:p>
          <a:p>
            <a:pPr marL="342900" lvl="0" indent="-342900">
              <a:lnSpc>
                <a:spcPct val="150000"/>
              </a:lnSpc>
              <a:buClr>
                <a:srgbClr val="52B99E"/>
              </a:buClr>
              <a:buFont typeface="Symbol" pitchFamily="2" charset="2"/>
              <a:buChar char=""/>
            </a:pPr>
            <a:r>
              <a:rPr lang="en-GB" sz="1600" dirty="0">
                <a:effectLst/>
                <a:latin typeface="Poppins Light"/>
                <a:ea typeface="Calibri"/>
                <a:cs typeface="Poppins Light"/>
              </a:rPr>
              <a:t>Personalised </a:t>
            </a:r>
            <a:r>
              <a:rPr lang="en-GB" sz="1600" dirty="0">
                <a:latin typeface="Poppins Light"/>
                <a:ea typeface="Calibri"/>
                <a:cs typeface="Poppins Light"/>
              </a:rPr>
              <a:t>task list</a:t>
            </a:r>
          </a:p>
          <a:p>
            <a:pPr marL="342900" lvl="0" indent="-342900">
              <a:lnSpc>
                <a:spcPct val="150000"/>
              </a:lnSpc>
              <a:buClr>
                <a:srgbClr val="52B99E"/>
              </a:buClr>
              <a:buFont typeface="Symbol" pitchFamily="2" charset="2"/>
              <a:buChar char=""/>
            </a:pPr>
            <a:r>
              <a:rPr lang="en-GB" sz="1600" dirty="0">
                <a:effectLst/>
                <a:latin typeface="Poppins Light"/>
                <a:ea typeface="Calibri"/>
                <a:cs typeface="Poppins Light"/>
              </a:rPr>
              <a:t>Templates, guides and checklists</a:t>
            </a:r>
          </a:p>
          <a:p>
            <a:pPr marL="342900" lvl="0" indent="-342900">
              <a:lnSpc>
                <a:spcPct val="150000"/>
              </a:lnSpc>
              <a:buClr>
                <a:srgbClr val="52B99E"/>
              </a:buClr>
              <a:buFont typeface="Symbol" pitchFamily="2" charset="2"/>
              <a:buChar char=""/>
            </a:pPr>
            <a:r>
              <a:rPr lang="en-GB" sz="1600" dirty="0">
                <a:latin typeface="Poppins Light"/>
                <a:ea typeface="Calibri"/>
                <a:cs typeface="Poppins Light"/>
              </a:rPr>
              <a:t>Easy access to hands-on support</a:t>
            </a:r>
            <a:endParaRPr lang="en-GB" sz="1600" dirty="0">
              <a:effectLst/>
              <a:latin typeface="Poppins Light"/>
              <a:ea typeface="Calibri"/>
              <a:cs typeface="Poppins Light"/>
            </a:endParaRPr>
          </a:p>
        </p:txBody>
      </p:sp>
      <p:grpSp>
        <p:nvGrpSpPr>
          <p:cNvPr id="17" name="Group 16">
            <a:extLst>
              <a:ext uri="{FF2B5EF4-FFF2-40B4-BE49-F238E27FC236}">
                <a16:creationId xmlns:a16="http://schemas.microsoft.com/office/drawing/2014/main" id="{DA9BB0B5-6C01-7F1C-9EDF-984E7DF70420}"/>
              </a:ext>
            </a:extLst>
          </p:cNvPr>
          <p:cNvGrpSpPr/>
          <p:nvPr/>
        </p:nvGrpSpPr>
        <p:grpSpPr>
          <a:xfrm>
            <a:off x="5635185" y="2460548"/>
            <a:ext cx="5369049" cy="3585815"/>
            <a:chOff x="5845638" y="1883350"/>
            <a:chExt cx="6346362" cy="4238531"/>
          </a:xfrm>
        </p:grpSpPr>
        <p:grpSp>
          <p:nvGrpSpPr>
            <p:cNvPr id="10" name="Group 9">
              <a:extLst>
                <a:ext uri="{FF2B5EF4-FFF2-40B4-BE49-F238E27FC236}">
                  <a16:creationId xmlns:a16="http://schemas.microsoft.com/office/drawing/2014/main" id="{400D963D-B7F2-BCEE-6B26-6D8DD02EA350}"/>
                </a:ext>
              </a:extLst>
            </p:cNvPr>
            <p:cNvGrpSpPr/>
            <p:nvPr/>
          </p:nvGrpSpPr>
          <p:grpSpPr>
            <a:xfrm>
              <a:off x="5845638" y="1883350"/>
              <a:ext cx="6346362" cy="4238531"/>
              <a:chOff x="5065556" y="1309734"/>
              <a:chExt cx="6346362" cy="4238531"/>
            </a:xfrm>
          </p:grpSpPr>
          <p:pic>
            <p:nvPicPr>
              <p:cNvPr id="3" name="Picture 2">
                <a:extLst>
                  <a:ext uri="{FF2B5EF4-FFF2-40B4-BE49-F238E27FC236}">
                    <a16:creationId xmlns:a16="http://schemas.microsoft.com/office/drawing/2014/main" id="{C53CD9CD-574F-8CA9-3190-73D097D691C9}"/>
                  </a:ext>
                </a:extLst>
              </p:cNvPr>
              <p:cNvPicPr>
                <a:picLocks noChangeAspect="1"/>
              </p:cNvPicPr>
              <p:nvPr/>
            </p:nvPicPr>
            <p:blipFill>
              <a:blip r:embed="rId5"/>
              <a:stretch>
                <a:fillRect/>
              </a:stretch>
            </p:blipFill>
            <p:spPr>
              <a:xfrm>
                <a:off x="5065556" y="1309734"/>
                <a:ext cx="6346362" cy="4238531"/>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32F863CA-0D6B-146B-FE68-B98C3B0BFBC6}"/>
                  </a:ext>
                </a:extLst>
              </p:cNvPr>
              <p:cNvPicPr>
                <a:picLocks noChangeAspect="1"/>
              </p:cNvPicPr>
              <p:nvPr/>
            </p:nvPicPr>
            <p:blipFill>
              <a:blip r:embed="rId6"/>
              <a:stretch>
                <a:fillRect/>
              </a:stretch>
            </p:blipFill>
            <p:spPr>
              <a:xfrm>
                <a:off x="5743311" y="1756851"/>
                <a:ext cx="5088326" cy="3075833"/>
              </a:xfrm>
              <a:prstGeom prst="rect">
                <a:avLst/>
              </a:prstGeom>
            </p:spPr>
          </p:pic>
        </p:grpSp>
        <p:sp>
          <p:nvSpPr>
            <p:cNvPr id="11" name="Rectangle 10">
              <a:extLst>
                <a:ext uri="{FF2B5EF4-FFF2-40B4-BE49-F238E27FC236}">
                  <a16:creationId xmlns:a16="http://schemas.microsoft.com/office/drawing/2014/main" id="{50139B41-AEEB-4F3B-98EB-6218C8EE4519}"/>
                </a:ext>
              </a:extLst>
            </p:cNvPr>
            <p:cNvSpPr/>
            <p:nvPr/>
          </p:nvSpPr>
          <p:spPr>
            <a:xfrm>
              <a:off x="6509497" y="2252596"/>
              <a:ext cx="5102222" cy="3231573"/>
            </a:xfrm>
            <a:prstGeom prst="rect">
              <a:avLst/>
            </a:prstGeom>
            <a:solidFill>
              <a:srgbClr val="7555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Dextera™ Demo">
              <a:hlinkClick r:id="" action="ppaction://media"/>
              <a:extLst>
                <a:ext uri="{FF2B5EF4-FFF2-40B4-BE49-F238E27FC236}">
                  <a16:creationId xmlns:a16="http://schemas.microsoft.com/office/drawing/2014/main" id="{AA453180-E2F4-1978-A4D7-28C43B5FCC71}"/>
                </a:ext>
              </a:extLst>
            </p:cNvPr>
            <p:cNvPicPr>
              <a:picLocks noRot="1" noChangeAspect="1"/>
            </p:cNvPicPr>
            <p:nvPr>
              <a:videoFile r:link="rId1"/>
            </p:nvPr>
          </p:nvPicPr>
          <p:blipFill>
            <a:blip r:embed="rId7"/>
            <a:srcRect/>
            <a:stretch/>
          </p:blipFill>
          <p:spPr>
            <a:xfrm>
              <a:off x="6509497" y="2456165"/>
              <a:ext cx="5092041" cy="2877003"/>
            </a:xfrm>
            <a:prstGeom prst="rect">
              <a:avLst/>
            </a:prstGeom>
          </p:spPr>
        </p:pic>
      </p:grpSp>
      <p:sp>
        <p:nvSpPr>
          <p:cNvPr id="16" name="TextBox 15">
            <a:extLst>
              <a:ext uri="{FF2B5EF4-FFF2-40B4-BE49-F238E27FC236}">
                <a16:creationId xmlns:a16="http://schemas.microsoft.com/office/drawing/2014/main" id="{672AC8FC-B378-9C60-1BDB-AE74386E302F}"/>
              </a:ext>
            </a:extLst>
          </p:cNvPr>
          <p:cNvSpPr txBox="1"/>
          <p:nvPr/>
        </p:nvSpPr>
        <p:spPr>
          <a:xfrm>
            <a:off x="838200" y="1670455"/>
            <a:ext cx="10166034" cy="584775"/>
          </a:xfrm>
          <a:prstGeom prst="rect">
            <a:avLst/>
          </a:prstGeom>
          <a:noFill/>
        </p:spPr>
        <p:txBody>
          <a:bodyPr wrap="square" rtlCol="0">
            <a:spAutoFit/>
          </a:bodyPr>
          <a:lstStyle/>
          <a:p>
            <a:r>
              <a:rPr lang="en-US" sz="1600" dirty="0" err="1">
                <a:latin typeface="Poppins Light" pitchFamily="2" charset="77"/>
                <a:cs typeface="Poppins Light" pitchFamily="2" charset="77"/>
              </a:rPr>
              <a:t>Dextera</a:t>
            </a:r>
            <a:r>
              <a:rPr lang="en-GB" sz="1600" dirty="0">
                <a:latin typeface="Poppins Light" pitchFamily="2" charset="77"/>
                <a:cs typeface="Poppins Light" pitchFamily="2" charset="77"/>
              </a:rPr>
              <a:t>™</a:t>
            </a:r>
            <a:r>
              <a:rPr lang="en-US" sz="1600" dirty="0">
                <a:latin typeface="Poppins Light" pitchFamily="2" charset="77"/>
                <a:cs typeface="Poppins Light" pitchFamily="2" charset="77"/>
              </a:rPr>
              <a:t> is at the core to all services across Verve. Each of the elements of the proposal are concluded on the software, creating </a:t>
            </a:r>
            <a:r>
              <a:rPr lang="en-US" sz="1600" b="1" dirty="0">
                <a:solidFill>
                  <a:srgbClr val="52B99E"/>
                </a:solidFill>
                <a:latin typeface="Poppins" pitchFamily="2" charset="77"/>
                <a:cs typeface="Poppins" pitchFamily="2" charset="77"/>
              </a:rPr>
              <a:t>one source of truth </a:t>
            </a:r>
            <a:r>
              <a:rPr lang="en-US" sz="1600" dirty="0">
                <a:latin typeface="Poppins Light" pitchFamily="2" charset="77"/>
                <a:cs typeface="Poppins Light" pitchFamily="2" charset="77"/>
              </a:rPr>
              <a:t>for all of your data.</a:t>
            </a:r>
          </a:p>
        </p:txBody>
      </p:sp>
      <p:sp>
        <p:nvSpPr>
          <p:cNvPr id="14" name="TextBox 13">
            <a:extLst>
              <a:ext uri="{FF2B5EF4-FFF2-40B4-BE49-F238E27FC236}">
                <a16:creationId xmlns:a16="http://schemas.microsoft.com/office/drawing/2014/main" id="{A93431D8-5D8A-74F4-1FA8-6737D18D2A2E}"/>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dirty="0">
                <a:solidFill>
                  <a:srgbClr val="52B99E"/>
                </a:solidFill>
                <a:latin typeface="Raleway Light" pitchFamily="2" charset="77"/>
              </a:rPr>
              <a:t>Our </a:t>
            </a:r>
            <a:r>
              <a:rPr lang="en-US" sz="3200" b="1" spc="-150" dirty="0">
                <a:solidFill>
                  <a:srgbClr val="52B99E"/>
                </a:solidFill>
                <a:latin typeface="Raleway ExtraBold" pitchFamily="2" charset="77"/>
              </a:rPr>
              <a:t>technology.</a:t>
            </a:r>
          </a:p>
        </p:txBody>
      </p:sp>
      <p:sp>
        <p:nvSpPr>
          <p:cNvPr id="6" name="Rounded Rectangle 5">
            <a:extLst>
              <a:ext uri="{FF2B5EF4-FFF2-40B4-BE49-F238E27FC236}">
                <a16:creationId xmlns:a16="http://schemas.microsoft.com/office/drawing/2014/main" id="{1B20B156-063D-29FE-05E1-200786699996}"/>
              </a:ext>
            </a:extLst>
          </p:cNvPr>
          <p:cNvSpPr/>
          <p:nvPr/>
        </p:nvSpPr>
        <p:spPr>
          <a:xfrm>
            <a:off x="9116838" y="237663"/>
            <a:ext cx="1301694"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Our </a:t>
            </a:r>
            <a:r>
              <a:rPr lang="en-US" sz="1400" b="1" spc="-70">
                <a:solidFill>
                  <a:srgbClr val="52B99E"/>
                </a:solidFill>
                <a:latin typeface="Raleway ExtraBold" pitchFamily="2" charset="77"/>
              </a:rPr>
              <a:t>proposal</a:t>
            </a:r>
          </a:p>
        </p:txBody>
      </p:sp>
      <p:sp>
        <p:nvSpPr>
          <p:cNvPr id="7" name="Rounded Rectangle 6">
            <a:extLst>
              <a:ext uri="{FF2B5EF4-FFF2-40B4-BE49-F238E27FC236}">
                <a16:creationId xmlns:a16="http://schemas.microsoft.com/office/drawing/2014/main" id="{A65B8F77-5B85-2EE7-D1B4-927F84AC87C1}"/>
              </a:ext>
            </a:extLst>
          </p:cNvPr>
          <p:cNvSpPr/>
          <p:nvPr/>
        </p:nvSpPr>
        <p:spPr>
          <a:xfrm>
            <a:off x="10568187" y="237663"/>
            <a:ext cx="1380381" cy="332385"/>
          </a:xfrm>
          <a:prstGeom prst="roundRect">
            <a:avLst>
              <a:gd name="adj" fmla="val 50000"/>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approach</a:t>
            </a:r>
          </a:p>
        </p:txBody>
      </p:sp>
      <p:sp>
        <p:nvSpPr>
          <p:cNvPr id="8" name="Rounded Rectangle 7">
            <a:extLst>
              <a:ext uri="{FF2B5EF4-FFF2-40B4-BE49-F238E27FC236}">
                <a16:creationId xmlns:a16="http://schemas.microsoft.com/office/drawing/2014/main" id="{134F0800-A845-302A-25BE-F3430E243943}"/>
              </a:ext>
            </a:extLst>
          </p:cNvPr>
          <p:cNvSpPr/>
          <p:nvPr/>
        </p:nvSpPr>
        <p:spPr>
          <a:xfrm>
            <a:off x="7449955" y="237664"/>
            <a:ext cx="1517228"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Your</a:t>
            </a:r>
            <a:r>
              <a:rPr lang="en-US" sz="1400" b="1" spc="-70">
                <a:solidFill>
                  <a:srgbClr val="52B99E"/>
                </a:solidFill>
                <a:latin typeface="Intro Bold" panose="02000000000000000000" pitchFamily="2" charset="77"/>
              </a:rPr>
              <a:t> </a:t>
            </a:r>
            <a:r>
              <a:rPr lang="en-US" sz="1400" b="1" spc="-70">
                <a:solidFill>
                  <a:srgbClr val="52B99E"/>
                </a:solidFill>
                <a:latin typeface="Raleway ExtraBold" pitchFamily="2" charset="77"/>
              </a:rPr>
              <a:t>challenge</a:t>
            </a:r>
          </a:p>
        </p:txBody>
      </p:sp>
    </p:spTree>
    <p:extLst>
      <p:ext uri="{BB962C8B-B14F-4D97-AF65-F5344CB8AC3E}">
        <p14:creationId xmlns:p14="http://schemas.microsoft.com/office/powerpoint/2010/main" val="2072732611"/>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3431D8-5D8A-74F4-1FA8-6737D18D2A2E}"/>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dirty="0">
                <a:solidFill>
                  <a:srgbClr val="52B99E"/>
                </a:solidFill>
                <a:latin typeface="Raleway Light" pitchFamily="2" charset="77"/>
              </a:rPr>
              <a:t>Our </a:t>
            </a:r>
            <a:r>
              <a:rPr lang="en-US" sz="3200" b="1" spc="-150" dirty="0">
                <a:solidFill>
                  <a:srgbClr val="52B99E"/>
                </a:solidFill>
                <a:latin typeface="Raleway ExtraBold" pitchFamily="2" charset="77"/>
              </a:rPr>
              <a:t>insight.</a:t>
            </a:r>
          </a:p>
        </p:txBody>
      </p:sp>
      <p:sp>
        <p:nvSpPr>
          <p:cNvPr id="6" name="Rounded Rectangle 5">
            <a:extLst>
              <a:ext uri="{FF2B5EF4-FFF2-40B4-BE49-F238E27FC236}">
                <a16:creationId xmlns:a16="http://schemas.microsoft.com/office/drawing/2014/main" id="{1B20B156-063D-29FE-05E1-200786699996}"/>
              </a:ext>
            </a:extLst>
          </p:cNvPr>
          <p:cNvSpPr/>
          <p:nvPr/>
        </p:nvSpPr>
        <p:spPr>
          <a:xfrm>
            <a:off x="9116838" y="237663"/>
            <a:ext cx="1301694"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Our </a:t>
            </a:r>
            <a:r>
              <a:rPr lang="en-US" sz="1400" b="1" spc="-70">
                <a:solidFill>
                  <a:srgbClr val="52B99E"/>
                </a:solidFill>
                <a:latin typeface="Raleway ExtraBold" pitchFamily="2" charset="77"/>
              </a:rPr>
              <a:t>proposal</a:t>
            </a:r>
          </a:p>
        </p:txBody>
      </p:sp>
      <p:sp>
        <p:nvSpPr>
          <p:cNvPr id="7" name="Rounded Rectangle 6">
            <a:extLst>
              <a:ext uri="{FF2B5EF4-FFF2-40B4-BE49-F238E27FC236}">
                <a16:creationId xmlns:a16="http://schemas.microsoft.com/office/drawing/2014/main" id="{A65B8F77-5B85-2EE7-D1B4-927F84AC87C1}"/>
              </a:ext>
            </a:extLst>
          </p:cNvPr>
          <p:cNvSpPr/>
          <p:nvPr/>
        </p:nvSpPr>
        <p:spPr>
          <a:xfrm>
            <a:off x="10568187" y="237663"/>
            <a:ext cx="1380381" cy="332385"/>
          </a:xfrm>
          <a:prstGeom prst="roundRect">
            <a:avLst>
              <a:gd name="adj" fmla="val 50000"/>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approach</a:t>
            </a:r>
          </a:p>
        </p:txBody>
      </p:sp>
      <p:sp>
        <p:nvSpPr>
          <p:cNvPr id="8" name="Rounded Rectangle 7">
            <a:extLst>
              <a:ext uri="{FF2B5EF4-FFF2-40B4-BE49-F238E27FC236}">
                <a16:creationId xmlns:a16="http://schemas.microsoft.com/office/drawing/2014/main" id="{134F0800-A845-302A-25BE-F3430E243943}"/>
              </a:ext>
            </a:extLst>
          </p:cNvPr>
          <p:cNvSpPr/>
          <p:nvPr/>
        </p:nvSpPr>
        <p:spPr>
          <a:xfrm>
            <a:off x="7449955" y="237664"/>
            <a:ext cx="1517228"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Your</a:t>
            </a:r>
            <a:r>
              <a:rPr lang="en-US" sz="1400" b="1" spc="-70">
                <a:solidFill>
                  <a:srgbClr val="52B99E"/>
                </a:solidFill>
                <a:latin typeface="Intro Bold" panose="02000000000000000000" pitchFamily="2" charset="77"/>
              </a:rPr>
              <a:t> </a:t>
            </a:r>
            <a:r>
              <a:rPr lang="en-US" sz="1400" b="1" spc="-70">
                <a:solidFill>
                  <a:srgbClr val="52B99E"/>
                </a:solidFill>
                <a:latin typeface="Raleway ExtraBold" pitchFamily="2" charset="77"/>
              </a:rPr>
              <a:t>challenge</a:t>
            </a:r>
          </a:p>
        </p:txBody>
      </p:sp>
      <p:pic>
        <p:nvPicPr>
          <p:cNvPr id="9" name="Picture 8" descr="A pie chart with numbers and symbols&#10;&#10;Description automatically generated">
            <a:extLst>
              <a:ext uri="{FF2B5EF4-FFF2-40B4-BE49-F238E27FC236}">
                <a16:creationId xmlns:a16="http://schemas.microsoft.com/office/drawing/2014/main" id="{4253BC65-1A24-E6F4-583A-3A4686EDC8A2}"/>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9553734" y="1435660"/>
            <a:ext cx="1726116" cy="1718462"/>
          </a:xfrm>
          <a:prstGeom prst="roundRect">
            <a:avLst>
              <a:gd name="adj" fmla="val 9061"/>
            </a:avLst>
          </a:prstGeom>
          <a:effectLst>
            <a:outerShdw blurRad="304800" sx="102000" sy="102000" algn="ctr" rotWithShape="0">
              <a:prstClr val="black">
                <a:alpha val="40000"/>
              </a:prstClr>
            </a:outerShdw>
          </a:effectLst>
        </p:spPr>
      </p:pic>
      <p:pic>
        <p:nvPicPr>
          <p:cNvPr id="12" name="Picture 11" descr="A screenshot of a test&#10;&#10;Description automatically generated">
            <a:extLst>
              <a:ext uri="{FF2B5EF4-FFF2-40B4-BE49-F238E27FC236}">
                <a16:creationId xmlns:a16="http://schemas.microsoft.com/office/drawing/2014/main" id="{8ED27855-CC4E-4945-214F-C7E81404F5CB}"/>
              </a:ext>
            </a:extLst>
          </p:cNvPr>
          <p:cNvPicPr>
            <a:picLocks noChangeAspect="1"/>
          </p:cNvPicPr>
          <p:nvPr/>
        </p:nvPicPr>
        <p:blipFill>
          <a:blip r:embed="rId5"/>
          <a:stretch>
            <a:fillRect/>
          </a:stretch>
        </p:blipFill>
        <p:spPr>
          <a:xfrm>
            <a:off x="6623077" y="3806698"/>
            <a:ext cx="2111168" cy="1910434"/>
          </a:xfrm>
          <a:prstGeom prst="roundRect">
            <a:avLst>
              <a:gd name="adj" fmla="val 5970"/>
            </a:avLst>
          </a:prstGeom>
          <a:effectLst>
            <a:outerShdw blurRad="305016" sx="99000" sy="99000" algn="ctr" rotWithShape="0">
              <a:prstClr val="black">
                <a:alpha val="40000"/>
              </a:prstClr>
            </a:outerShdw>
          </a:effectLst>
        </p:spPr>
      </p:pic>
      <p:pic>
        <p:nvPicPr>
          <p:cNvPr id="13" name="Picture 12" descr="A graph on a white background&#10;&#10;Description automatically generated">
            <a:extLst>
              <a:ext uri="{FF2B5EF4-FFF2-40B4-BE49-F238E27FC236}">
                <a16:creationId xmlns:a16="http://schemas.microsoft.com/office/drawing/2014/main" id="{B14D8861-0BF5-9176-A107-4E91D9903AFE}"/>
              </a:ext>
            </a:extLst>
          </p:cNvPr>
          <p:cNvPicPr>
            <a:picLocks noChangeAspect="1"/>
          </p:cNvPicPr>
          <p:nvPr/>
        </p:nvPicPr>
        <p:blipFill>
          <a:blip r:embed="rId6"/>
          <a:stretch>
            <a:fillRect/>
          </a:stretch>
        </p:blipFill>
        <p:spPr>
          <a:xfrm>
            <a:off x="6438127" y="1592149"/>
            <a:ext cx="1839479" cy="1718461"/>
          </a:xfrm>
          <a:prstGeom prst="roundRect">
            <a:avLst>
              <a:gd name="adj" fmla="val 7324"/>
            </a:avLst>
          </a:prstGeom>
          <a:effectLst>
            <a:outerShdw blurRad="305016" sx="99000" sy="99000" algn="ctr" rotWithShape="0">
              <a:prstClr val="black">
                <a:alpha val="40000"/>
              </a:prstClr>
            </a:outerShdw>
          </a:effectLst>
        </p:spPr>
      </p:pic>
      <p:pic>
        <p:nvPicPr>
          <p:cNvPr id="15" name="Picture 14" descr="A blue and red pie chart&#10;&#10;Description automatically generated">
            <a:extLst>
              <a:ext uri="{FF2B5EF4-FFF2-40B4-BE49-F238E27FC236}">
                <a16:creationId xmlns:a16="http://schemas.microsoft.com/office/drawing/2014/main" id="{9A3C2B51-2B38-34A1-1A07-9996F7D3883E}"/>
              </a:ext>
            </a:extLst>
          </p:cNvPr>
          <p:cNvPicPr>
            <a:picLocks noChangeAspect="1"/>
          </p:cNvPicPr>
          <p:nvPr/>
        </p:nvPicPr>
        <p:blipFill>
          <a:blip r:embed="rId7"/>
          <a:stretch>
            <a:fillRect/>
          </a:stretch>
        </p:blipFill>
        <p:spPr>
          <a:xfrm>
            <a:off x="8089647" y="2192512"/>
            <a:ext cx="1847455" cy="1897726"/>
          </a:xfrm>
          <a:prstGeom prst="roundRect">
            <a:avLst>
              <a:gd name="adj" fmla="val 5605"/>
            </a:avLst>
          </a:prstGeom>
          <a:effectLst>
            <a:outerShdw blurRad="305016" sx="99000" sy="99000" algn="ctr" rotWithShape="0">
              <a:prstClr val="black">
                <a:alpha val="40000"/>
              </a:prstClr>
            </a:outerShdw>
          </a:effectLst>
        </p:spPr>
      </p:pic>
      <p:pic>
        <p:nvPicPr>
          <p:cNvPr id="18" name="Picture 17" descr="A screenshot of a phone&#10;&#10;Description automatically generated">
            <a:extLst>
              <a:ext uri="{FF2B5EF4-FFF2-40B4-BE49-F238E27FC236}">
                <a16:creationId xmlns:a16="http://schemas.microsoft.com/office/drawing/2014/main" id="{AA6A8F09-4477-6FB4-E801-B3AB28F653F2}"/>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9433671" y="3642708"/>
            <a:ext cx="1969722" cy="2057400"/>
          </a:xfrm>
          <a:prstGeom prst="roundRect">
            <a:avLst>
              <a:gd name="adj" fmla="val 6663"/>
            </a:avLst>
          </a:prstGeom>
          <a:effectLst>
            <a:outerShdw blurRad="305016" sx="99000" sy="99000" algn="ctr" rotWithShape="0">
              <a:prstClr val="black">
                <a:alpha val="40000"/>
              </a:prstClr>
            </a:outerShdw>
          </a:effectLst>
        </p:spPr>
      </p:pic>
      <p:sp>
        <p:nvSpPr>
          <p:cNvPr id="19" name="TextBox 18">
            <a:extLst>
              <a:ext uri="{FF2B5EF4-FFF2-40B4-BE49-F238E27FC236}">
                <a16:creationId xmlns:a16="http://schemas.microsoft.com/office/drawing/2014/main" id="{BD3039B6-012C-3DB5-0FA4-D123F3CBAC1C}"/>
              </a:ext>
            </a:extLst>
          </p:cNvPr>
          <p:cNvSpPr txBox="1"/>
          <p:nvPr/>
        </p:nvSpPr>
        <p:spPr>
          <a:xfrm>
            <a:off x="838201" y="1811742"/>
            <a:ext cx="4902287" cy="1077218"/>
          </a:xfrm>
          <a:prstGeom prst="rect">
            <a:avLst/>
          </a:prstGeom>
          <a:noFill/>
        </p:spPr>
        <p:txBody>
          <a:bodyPr wrap="square" rtlCol="0">
            <a:spAutoFit/>
          </a:bodyPr>
          <a:lstStyle/>
          <a:p>
            <a:r>
              <a:rPr lang="en-US" sz="1600" dirty="0" err="1">
                <a:latin typeface="Poppins Light" pitchFamily="2" charset="77"/>
                <a:cs typeface="Poppins Light" pitchFamily="2" charset="77"/>
              </a:rPr>
              <a:t>Dextera</a:t>
            </a:r>
            <a:r>
              <a:rPr lang="en-US" sz="1600" dirty="0">
                <a:latin typeface="Poppins Light" pitchFamily="2" charset="77"/>
                <a:cs typeface="Poppins Light" pitchFamily="2" charset="77"/>
              </a:rPr>
              <a:t>™ allows us to see data and trends across firms and all areas of advice - aka “who is doing what, where and with who?”, including: </a:t>
            </a:r>
          </a:p>
        </p:txBody>
      </p:sp>
      <p:sp>
        <p:nvSpPr>
          <p:cNvPr id="20" name="TextBox 19">
            <a:extLst>
              <a:ext uri="{FF2B5EF4-FFF2-40B4-BE49-F238E27FC236}">
                <a16:creationId xmlns:a16="http://schemas.microsoft.com/office/drawing/2014/main" id="{2D700C4B-6004-29DF-6414-01D4E9DC4A77}"/>
              </a:ext>
            </a:extLst>
          </p:cNvPr>
          <p:cNvSpPr txBox="1"/>
          <p:nvPr/>
        </p:nvSpPr>
        <p:spPr>
          <a:xfrm>
            <a:off x="838200" y="3141375"/>
            <a:ext cx="4902289" cy="2308324"/>
          </a:xfrm>
          <a:prstGeom prst="rect">
            <a:avLst/>
          </a:prstGeom>
          <a:noFill/>
        </p:spPr>
        <p:txBody>
          <a:bodyPr wrap="square" rtlCol="0">
            <a:spAutoFit/>
          </a:bodyPr>
          <a:lstStyle/>
          <a:p>
            <a:pPr marL="285750" indent="-285750">
              <a:buClr>
                <a:srgbClr val="52B99E"/>
              </a:buClr>
              <a:buFont typeface="Arial" panose="020B0604020202020204" pitchFamily="34" charset="0"/>
              <a:buChar char="•"/>
            </a:pPr>
            <a:r>
              <a:rPr lang="en-US" sz="1600" b="1" dirty="0">
                <a:solidFill>
                  <a:srgbClr val="52B99E"/>
                </a:solidFill>
                <a:latin typeface="Poppins" pitchFamily="2" charset="77"/>
                <a:cs typeface="Poppins" pitchFamily="2" charset="77"/>
              </a:rPr>
              <a:t>Firm data </a:t>
            </a:r>
            <a:r>
              <a:rPr lang="en-US" sz="1600" dirty="0">
                <a:solidFill>
                  <a:srgbClr val="774F96"/>
                </a:solidFill>
                <a:latin typeface="Poppins Light" pitchFamily="2" charset="77"/>
                <a:cs typeface="Poppins Light" pitchFamily="2" charset="77"/>
              </a:rPr>
              <a:t>- </a:t>
            </a:r>
            <a:r>
              <a:rPr lang="en-US" sz="1600" dirty="0">
                <a:latin typeface="Poppins Light" pitchFamily="2" charset="77"/>
                <a:cs typeface="Poppins Light" pitchFamily="2" charset="77"/>
              </a:rPr>
              <a:t>compliance providers, </a:t>
            </a:r>
            <a:r>
              <a:rPr lang="en-US" sz="1600" dirty="0" err="1">
                <a:latin typeface="Poppins Light" pitchFamily="2" charset="77"/>
                <a:cs typeface="Poppins Light" pitchFamily="2" charset="77"/>
              </a:rPr>
              <a:t>backoffice</a:t>
            </a:r>
            <a:r>
              <a:rPr lang="en-US" sz="1600" dirty="0">
                <a:latin typeface="Poppins Light" pitchFamily="2" charset="77"/>
                <a:cs typeface="Poppins Light" pitchFamily="2" charset="77"/>
              </a:rPr>
              <a:t> providers, risk profiling tools.</a:t>
            </a:r>
          </a:p>
          <a:p>
            <a:pPr>
              <a:buClr>
                <a:srgbClr val="52B99E"/>
              </a:buClr>
            </a:pPr>
            <a:endParaRPr lang="en-US" sz="1600" dirty="0">
              <a:latin typeface="Poppins Light" pitchFamily="2" charset="77"/>
              <a:cs typeface="Poppins Light" pitchFamily="2" charset="77"/>
            </a:endParaRPr>
          </a:p>
          <a:p>
            <a:pPr marL="285750" indent="-285750">
              <a:buClr>
                <a:srgbClr val="52B99E"/>
              </a:buClr>
              <a:buFont typeface="Arial" panose="020B0604020202020204" pitchFamily="34" charset="0"/>
              <a:buChar char="•"/>
            </a:pPr>
            <a:r>
              <a:rPr lang="en-US" sz="1600" b="1" dirty="0">
                <a:solidFill>
                  <a:srgbClr val="52B99E"/>
                </a:solidFill>
                <a:latin typeface="Poppins" pitchFamily="2" charset="77"/>
                <a:cs typeface="Poppins" pitchFamily="2" charset="77"/>
              </a:rPr>
              <a:t>CPD and training </a:t>
            </a:r>
            <a:r>
              <a:rPr lang="en-US" sz="1600" dirty="0">
                <a:solidFill>
                  <a:srgbClr val="774F96"/>
                </a:solidFill>
                <a:latin typeface="Poppins Light" pitchFamily="2" charset="77"/>
                <a:cs typeface="Poppins Light" pitchFamily="2" charset="77"/>
              </a:rPr>
              <a:t>- </a:t>
            </a:r>
            <a:r>
              <a:rPr lang="en-US" sz="1600" dirty="0">
                <a:latin typeface="Poppins Light" pitchFamily="2" charset="77"/>
                <a:cs typeface="Poppins Light" pitchFamily="2" charset="77"/>
              </a:rPr>
              <a:t>sources of CPD, annual tests, CPD subjects, popular webinar subjects</a:t>
            </a:r>
          </a:p>
          <a:p>
            <a:pPr marL="285750" indent="-285750">
              <a:buClr>
                <a:srgbClr val="52B99E"/>
              </a:buClr>
              <a:buFont typeface="Arial" panose="020B0604020202020204" pitchFamily="34" charset="0"/>
              <a:buChar char="•"/>
            </a:pPr>
            <a:endParaRPr lang="en-US" sz="1600" dirty="0">
              <a:latin typeface="Poppins Light" pitchFamily="2" charset="77"/>
              <a:cs typeface="Poppins Light" pitchFamily="2" charset="77"/>
            </a:endParaRPr>
          </a:p>
          <a:p>
            <a:pPr marL="285750" indent="-285750">
              <a:buClr>
                <a:srgbClr val="52B99E"/>
              </a:buClr>
              <a:buFont typeface="Arial" panose="020B0604020202020204" pitchFamily="34" charset="0"/>
              <a:buChar char="•"/>
            </a:pPr>
            <a:r>
              <a:rPr lang="en-US" sz="1600" b="1" dirty="0">
                <a:solidFill>
                  <a:srgbClr val="52B99E"/>
                </a:solidFill>
                <a:latin typeface="Poppins" pitchFamily="2" charset="77"/>
                <a:cs typeface="Poppins" pitchFamily="2" charset="77"/>
              </a:rPr>
              <a:t>Advice data </a:t>
            </a:r>
            <a:r>
              <a:rPr lang="en-US" sz="1600" dirty="0">
                <a:solidFill>
                  <a:srgbClr val="774F96"/>
                </a:solidFill>
                <a:latin typeface="Poppins Light" pitchFamily="2" charset="77"/>
                <a:cs typeface="Poppins Light" pitchFamily="2" charset="77"/>
              </a:rPr>
              <a:t>- </a:t>
            </a:r>
            <a:r>
              <a:rPr lang="en-US" sz="1600" dirty="0">
                <a:latin typeface="Poppins Light" pitchFamily="2" charset="77"/>
                <a:cs typeface="Poppins Light" pitchFamily="2" charset="77"/>
              </a:rPr>
              <a:t>advice trends, fees, replacement business, destinations, reviews</a:t>
            </a:r>
          </a:p>
        </p:txBody>
      </p:sp>
    </p:spTree>
    <p:extLst>
      <p:ext uri="{BB962C8B-B14F-4D97-AF65-F5344CB8AC3E}">
        <p14:creationId xmlns:p14="http://schemas.microsoft.com/office/powerpoint/2010/main" val="216589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7419D9-E85C-A19D-1CC5-1A4F54223AD8}"/>
              </a:ext>
            </a:extLst>
          </p:cNvPr>
          <p:cNvSpPr txBox="1"/>
          <p:nvPr/>
        </p:nvSpPr>
        <p:spPr>
          <a:xfrm>
            <a:off x="838200" y="1851296"/>
            <a:ext cx="4902287" cy="2554545"/>
          </a:xfrm>
          <a:prstGeom prst="rect">
            <a:avLst/>
          </a:prstGeom>
          <a:noFill/>
        </p:spPr>
        <p:txBody>
          <a:bodyPr wrap="square" lIns="91440" tIns="45720" rIns="91440" bIns="45720" rtlCol="0" anchor="t">
            <a:spAutoFit/>
          </a:bodyPr>
          <a:lstStyle/>
          <a:p>
            <a:r>
              <a:rPr lang="en-US" sz="1600">
                <a:latin typeface="Poppins Light" pitchFamily="2" charset="77"/>
                <a:cs typeface="Poppins Light" pitchFamily="2" charset="77"/>
              </a:rPr>
              <a:t>We work with a range of partners to deliver the services they need.</a:t>
            </a:r>
          </a:p>
          <a:p>
            <a:endParaRPr lang="en-US" sz="1600">
              <a:latin typeface="Poppins Light" pitchFamily="2" charset="77"/>
              <a:cs typeface="Poppins Light" pitchFamily="2" charset="77"/>
            </a:endParaRPr>
          </a:p>
          <a:p>
            <a:pPr marL="285750" indent="-285750">
              <a:buClr>
                <a:srgbClr val="52B99E"/>
              </a:buClr>
              <a:buFont typeface="Arial" panose="020B0604020202020204" pitchFamily="34" charset="0"/>
              <a:buChar char="•"/>
            </a:pPr>
            <a:r>
              <a:rPr lang="en-US" sz="1600">
                <a:latin typeface="Poppins Light" pitchFamily="2" charset="77"/>
                <a:cs typeface="Poppins Light" pitchFamily="2" charset="77"/>
              </a:rPr>
              <a:t>Consistent approach</a:t>
            </a:r>
          </a:p>
          <a:p>
            <a:pPr marL="285750" indent="-285750">
              <a:buClr>
                <a:srgbClr val="52B99E"/>
              </a:buClr>
              <a:buFont typeface="Arial" panose="020B0604020202020204" pitchFamily="34" charset="0"/>
              <a:buChar char="•"/>
            </a:pPr>
            <a:endParaRPr lang="en-US" sz="1600">
              <a:latin typeface="Poppins Light" pitchFamily="2" charset="77"/>
              <a:cs typeface="Poppins Light" pitchFamily="2" charset="77"/>
            </a:endParaRPr>
          </a:p>
          <a:p>
            <a:pPr marL="285750" indent="-285750">
              <a:buClr>
                <a:srgbClr val="52B99E"/>
              </a:buClr>
              <a:buFont typeface="Arial" panose="020B0604020202020204" pitchFamily="34" charset="0"/>
              <a:buChar char="•"/>
            </a:pPr>
            <a:r>
              <a:rPr lang="en-US" sz="1600" err="1">
                <a:latin typeface="Poppins Light" pitchFamily="2" charset="77"/>
                <a:cs typeface="Poppins Light" pitchFamily="2" charset="77"/>
              </a:rPr>
              <a:t>Industrialised</a:t>
            </a:r>
            <a:r>
              <a:rPr lang="en-US" sz="1600">
                <a:latin typeface="Poppins Light" pitchFamily="2" charset="77"/>
                <a:cs typeface="Poppins Light" pitchFamily="2" charset="77"/>
              </a:rPr>
              <a:t> processes</a:t>
            </a:r>
          </a:p>
          <a:p>
            <a:pPr marL="285750" indent="-285750">
              <a:buClr>
                <a:srgbClr val="52B99E"/>
              </a:buClr>
              <a:buFont typeface="Arial" panose="020B0604020202020204" pitchFamily="34" charset="0"/>
              <a:buChar char="•"/>
            </a:pPr>
            <a:endParaRPr lang="en-US" sz="1600">
              <a:latin typeface="Poppins Light" pitchFamily="2" charset="77"/>
              <a:cs typeface="Poppins Light" pitchFamily="2" charset="77"/>
            </a:endParaRPr>
          </a:p>
          <a:p>
            <a:pPr marL="285750" indent="-285750">
              <a:buClr>
                <a:srgbClr val="52B99E"/>
              </a:buClr>
              <a:buFont typeface="Arial" panose="020B0604020202020204" pitchFamily="34" charset="0"/>
              <a:buChar char="•"/>
            </a:pPr>
            <a:r>
              <a:rPr lang="en-US" sz="1600">
                <a:latin typeface="Poppins Light" pitchFamily="2" charset="77"/>
                <a:cs typeface="Poppins Light" pitchFamily="2" charset="77"/>
              </a:rPr>
              <a:t>Tailored to firm requirements</a:t>
            </a:r>
          </a:p>
          <a:p>
            <a:pPr marL="285750" indent="-285750">
              <a:buClr>
                <a:srgbClr val="52B99E"/>
              </a:buClr>
              <a:buFont typeface="Arial" panose="020B0604020202020204" pitchFamily="34" charset="0"/>
              <a:buChar char="•"/>
            </a:pPr>
            <a:endParaRPr lang="en-US" sz="1600">
              <a:latin typeface="Poppins Light" pitchFamily="2" charset="77"/>
              <a:cs typeface="Poppins Light" pitchFamily="2" charset="77"/>
            </a:endParaRPr>
          </a:p>
          <a:p>
            <a:pPr marL="285750" indent="-285750">
              <a:buClr>
                <a:srgbClr val="52B99E"/>
              </a:buClr>
              <a:buFont typeface="Arial" panose="020B0604020202020204" pitchFamily="34" charset="0"/>
              <a:buChar char="•"/>
            </a:pPr>
            <a:r>
              <a:rPr lang="en-US" sz="1600">
                <a:latin typeface="Poppins Light" pitchFamily="2" charset="77"/>
                <a:cs typeface="Poppins Light" pitchFamily="2" charset="77"/>
              </a:rPr>
              <a:t>Dedicated relationship management</a:t>
            </a:r>
          </a:p>
        </p:txBody>
      </p:sp>
      <p:pic>
        <p:nvPicPr>
          <p:cNvPr id="7172" name="Picture 4" descr="Accredited Financial Planning Firms">
            <a:extLst>
              <a:ext uri="{FF2B5EF4-FFF2-40B4-BE49-F238E27FC236}">
                <a16:creationId xmlns:a16="http://schemas.microsoft.com/office/drawing/2014/main" id="{AFEDAC93-B123-0B0A-C980-17C6F4FC94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95752" y="1631192"/>
            <a:ext cx="1625387" cy="44020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brdn announces launch of new industrial metals ETF and launches new brand  in the Americas market">
            <a:extLst>
              <a:ext uri="{FF2B5EF4-FFF2-40B4-BE49-F238E27FC236}">
                <a16:creationId xmlns:a16="http://schemas.microsoft.com/office/drawing/2014/main" id="{11A76475-EB87-D7BA-22DC-F9B782DEC1A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98905" y="1469052"/>
            <a:ext cx="1456889" cy="76448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Evelyn Partners | Accountancy Careers">
            <a:extLst>
              <a:ext uri="{FF2B5EF4-FFF2-40B4-BE49-F238E27FC236}">
                <a16:creationId xmlns:a16="http://schemas.microsoft.com/office/drawing/2014/main" id="{6D6935CA-289C-3252-D10D-572016DF1CA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485264" y="2486892"/>
            <a:ext cx="1545125" cy="592902"/>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ome - Lowes UK Defined Strategy Fund">
            <a:extLst>
              <a:ext uri="{FF2B5EF4-FFF2-40B4-BE49-F238E27FC236}">
                <a16:creationId xmlns:a16="http://schemas.microsoft.com/office/drawing/2014/main" id="{4DDA6D7D-C100-72E9-5F24-E9E29FAF93F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251907" y="3524110"/>
            <a:ext cx="1418017" cy="33238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Independent Financial Advise | The Melton Mowbray Building Society : The  Melton Building Society">
            <a:extLst>
              <a:ext uri="{FF2B5EF4-FFF2-40B4-BE49-F238E27FC236}">
                <a16:creationId xmlns:a16="http://schemas.microsoft.com/office/drawing/2014/main" id="{27B86D70-8680-3BB3-419A-BFC766313D3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518339" y="5145140"/>
            <a:ext cx="1418017" cy="216211"/>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progeny-logo - Business Fours">
            <a:extLst>
              <a:ext uri="{FF2B5EF4-FFF2-40B4-BE49-F238E27FC236}">
                <a16:creationId xmlns:a16="http://schemas.microsoft.com/office/drawing/2014/main" id="{19E7B1D5-C32A-B16C-BD7A-7846024189B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498905" y="3570289"/>
            <a:ext cx="1545125" cy="333972"/>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Financial Adviser Cheltenham IFA | IHT | Pensions | RockWealth">
            <a:extLst>
              <a:ext uri="{FF2B5EF4-FFF2-40B4-BE49-F238E27FC236}">
                <a16:creationId xmlns:a16="http://schemas.microsoft.com/office/drawing/2014/main" id="{DFC1210B-4FA5-0211-2F59-9FCC86DBB8E2}"/>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279999" y="5018396"/>
            <a:ext cx="1545125" cy="4696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rgentis">
            <a:extLst>
              <a:ext uri="{FF2B5EF4-FFF2-40B4-BE49-F238E27FC236}">
                <a16:creationId xmlns:a16="http://schemas.microsoft.com/office/drawing/2014/main" id="{E424C913-3297-00C8-51D0-61A74BC08E12}"/>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345479" y="4241695"/>
            <a:ext cx="1324445" cy="538315"/>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id="{C054AB32-69DA-93C2-7789-C8AE7ECD89A5}"/>
              </a:ext>
            </a:extLst>
          </p:cNvPr>
          <p:cNvSpPr/>
          <p:nvPr/>
        </p:nvSpPr>
        <p:spPr>
          <a:xfrm>
            <a:off x="9116838" y="237663"/>
            <a:ext cx="1301694"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Our </a:t>
            </a:r>
            <a:r>
              <a:rPr lang="en-US" sz="1400" b="1" spc="-70">
                <a:solidFill>
                  <a:srgbClr val="52B99E"/>
                </a:solidFill>
                <a:latin typeface="Raleway ExtraBold" pitchFamily="2" charset="77"/>
              </a:rPr>
              <a:t>proposal</a:t>
            </a:r>
          </a:p>
        </p:txBody>
      </p:sp>
      <p:sp>
        <p:nvSpPr>
          <p:cNvPr id="10" name="Rounded Rectangle 9">
            <a:extLst>
              <a:ext uri="{FF2B5EF4-FFF2-40B4-BE49-F238E27FC236}">
                <a16:creationId xmlns:a16="http://schemas.microsoft.com/office/drawing/2014/main" id="{CCD60094-7C19-B460-D392-1A8EB8046A90}"/>
              </a:ext>
            </a:extLst>
          </p:cNvPr>
          <p:cNvSpPr/>
          <p:nvPr/>
        </p:nvSpPr>
        <p:spPr>
          <a:xfrm>
            <a:off x="10568187" y="237663"/>
            <a:ext cx="1380381" cy="332385"/>
          </a:xfrm>
          <a:prstGeom prst="roundRect">
            <a:avLst>
              <a:gd name="adj" fmla="val 50000"/>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approach</a:t>
            </a:r>
          </a:p>
        </p:txBody>
      </p:sp>
      <p:sp>
        <p:nvSpPr>
          <p:cNvPr id="11" name="Rounded Rectangle 10">
            <a:extLst>
              <a:ext uri="{FF2B5EF4-FFF2-40B4-BE49-F238E27FC236}">
                <a16:creationId xmlns:a16="http://schemas.microsoft.com/office/drawing/2014/main" id="{54664802-B1E0-F2E8-5DDE-9FF451254C20}"/>
              </a:ext>
            </a:extLst>
          </p:cNvPr>
          <p:cNvSpPr/>
          <p:nvPr/>
        </p:nvSpPr>
        <p:spPr>
          <a:xfrm>
            <a:off x="7449955" y="237664"/>
            <a:ext cx="1517228"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Your</a:t>
            </a:r>
            <a:r>
              <a:rPr lang="en-US" sz="1400" b="1" spc="-70">
                <a:solidFill>
                  <a:srgbClr val="52B99E"/>
                </a:solidFill>
                <a:latin typeface="Intro Bold" panose="02000000000000000000" pitchFamily="2" charset="77"/>
              </a:rPr>
              <a:t> </a:t>
            </a:r>
            <a:r>
              <a:rPr lang="en-US" sz="1400" b="1" spc="-70">
                <a:solidFill>
                  <a:srgbClr val="52B99E"/>
                </a:solidFill>
                <a:latin typeface="Raleway ExtraBold" pitchFamily="2" charset="77"/>
              </a:rPr>
              <a:t>challenge</a:t>
            </a:r>
          </a:p>
        </p:txBody>
      </p:sp>
      <p:sp>
        <p:nvSpPr>
          <p:cNvPr id="13" name="TextBox 12">
            <a:extLst>
              <a:ext uri="{FF2B5EF4-FFF2-40B4-BE49-F238E27FC236}">
                <a16:creationId xmlns:a16="http://schemas.microsoft.com/office/drawing/2014/main" id="{A3976A21-FC37-467F-9F81-C59DFF96E5C7}"/>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a:solidFill>
                  <a:srgbClr val="52B99E"/>
                </a:solidFill>
                <a:latin typeface="Raleway Light" pitchFamily="2" charset="77"/>
              </a:rPr>
              <a:t>Our </a:t>
            </a:r>
            <a:r>
              <a:rPr lang="en-US" sz="3200" b="1" spc="-150">
                <a:solidFill>
                  <a:srgbClr val="52B99E"/>
                </a:solidFill>
                <a:latin typeface="Raleway ExtraBold" pitchFamily="2" charset="77"/>
              </a:rPr>
              <a:t>key clients.</a:t>
            </a:r>
          </a:p>
        </p:txBody>
      </p:sp>
      <p:pic>
        <p:nvPicPr>
          <p:cNvPr id="8194" name="Picture 2" descr="Amber River – Bespoke Financial Planning – Life Landscaping®">
            <a:extLst>
              <a:ext uri="{FF2B5EF4-FFF2-40B4-BE49-F238E27FC236}">
                <a16:creationId xmlns:a16="http://schemas.microsoft.com/office/drawing/2014/main" id="{CFE7975F-C442-E90A-AE63-42EE5CB21B75}"/>
              </a:ext>
            </a:extLst>
          </p:cNvPr>
          <p:cNvPicPr>
            <a:picLocks noChangeAspect="1" noChangeArrowheads="1"/>
          </p:cNvPicPr>
          <p:nvPr/>
        </p:nvPicPr>
        <p:blipFill rotWithShape="1">
          <a:blip r:embed="rId12">
            <a:extLst>
              <a:ext uri="{28A0092B-C50C-407E-A947-70E740481C1C}">
                <a14:useLocalDpi xmlns:a14="http://schemas.microsoft.com/office/drawing/2010/main"/>
              </a:ext>
            </a:extLst>
          </a:blip>
          <a:srcRect b="19107"/>
          <a:stretch/>
        </p:blipFill>
        <p:spPr bwMode="auto">
          <a:xfrm>
            <a:off x="7165439" y="2480688"/>
            <a:ext cx="1591042" cy="59910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ome - Radiant Financial Group">
            <a:extLst>
              <a:ext uri="{FF2B5EF4-FFF2-40B4-BE49-F238E27FC236}">
                <a16:creationId xmlns:a16="http://schemas.microsoft.com/office/drawing/2014/main" id="{DF27A6FC-5399-1650-3C8D-DEA21E4BC8EF}"/>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9498905" y="4218445"/>
            <a:ext cx="1470568" cy="62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936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CD1B697-960D-13E5-8B5C-30263F535C7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FBA5CED-18C0-87B3-306F-50BE06BF71AD}"/>
              </a:ext>
            </a:extLst>
          </p:cNvPr>
          <p:cNvSpPr txBox="1"/>
          <p:nvPr/>
        </p:nvSpPr>
        <p:spPr>
          <a:xfrm>
            <a:off x="838200" y="1851296"/>
            <a:ext cx="10120086" cy="307777"/>
          </a:xfrm>
          <a:prstGeom prst="rect">
            <a:avLst/>
          </a:prstGeom>
          <a:noFill/>
        </p:spPr>
        <p:txBody>
          <a:bodyPr wrap="square" lIns="91440" tIns="45720" rIns="91440" bIns="45720" rtlCol="0" anchor="t">
            <a:spAutoFit/>
          </a:bodyPr>
          <a:lstStyle/>
          <a:p>
            <a:r>
              <a:rPr lang="en-US" sz="1400" b="1" dirty="0">
                <a:solidFill>
                  <a:srgbClr val="52B99E"/>
                </a:solidFill>
                <a:latin typeface="Poppins" pitchFamily="2" charset="77"/>
                <a:cs typeface="Poppins" pitchFamily="2" charset="77"/>
              </a:rPr>
              <a:t>“We’ve transformed our entire approach to compliance”</a:t>
            </a:r>
          </a:p>
        </p:txBody>
      </p:sp>
      <p:sp>
        <p:nvSpPr>
          <p:cNvPr id="8" name="Rounded Rectangle 7">
            <a:extLst>
              <a:ext uri="{FF2B5EF4-FFF2-40B4-BE49-F238E27FC236}">
                <a16:creationId xmlns:a16="http://schemas.microsoft.com/office/drawing/2014/main" id="{7AE26DD3-A04F-DEE0-F8CF-B63D7AE2B26D}"/>
              </a:ext>
            </a:extLst>
          </p:cNvPr>
          <p:cNvSpPr/>
          <p:nvPr/>
        </p:nvSpPr>
        <p:spPr>
          <a:xfrm>
            <a:off x="9116838" y="237663"/>
            <a:ext cx="1301694"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Our </a:t>
            </a:r>
            <a:r>
              <a:rPr lang="en-US" sz="1400" b="1" spc="-70">
                <a:solidFill>
                  <a:srgbClr val="52B99E"/>
                </a:solidFill>
                <a:latin typeface="Raleway ExtraBold" pitchFamily="2" charset="77"/>
              </a:rPr>
              <a:t>proposal</a:t>
            </a:r>
          </a:p>
        </p:txBody>
      </p:sp>
      <p:sp>
        <p:nvSpPr>
          <p:cNvPr id="10" name="Rounded Rectangle 9">
            <a:extLst>
              <a:ext uri="{FF2B5EF4-FFF2-40B4-BE49-F238E27FC236}">
                <a16:creationId xmlns:a16="http://schemas.microsoft.com/office/drawing/2014/main" id="{BADDBEB4-23A1-1757-C736-7E3B0FD22DB2}"/>
              </a:ext>
            </a:extLst>
          </p:cNvPr>
          <p:cNvSpPr/>
          <p:nvPr/>
        </p:nvSpPr>
        <p:spPr>
          <a:xfrm>
            <a:off x="10568187" y="237663"/>
            <a:ext cx="1380381" cy="332385"/>
          </a:xfrm>
          <a:prstGeom prst="roundRect">
            <a:avLst>
              <a:gd name="adj" fmla="val 50000"/>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approach</a:t>
            </a:r>
          </a:p>
        </p:txBody>
      </p:sp>
      <p:sp>
        <p:nvSpPr>
          <p:cNvPr id="11" name="Rounded Rectangle 10">
            <a:extLst>
              <a:ext uri="{FF2B5EF4-FFF2-40B4-BE49-F238E27FC236}">
                <a16:creationId xmlns:a16="http://schemas.microsoft.com/office/drawing/2014/main" id="{D1F67776-6FD8-6022-AA2E-F1197E0EC350}"/>
              </a:ext>
            </a:extLst>
          </p:cNvPr>
          <p:cNvSpPr/>
          <p:nvPr/>
        </p:nvSpPr>
        <p:spPr>
          <a:xfrm>
            <a:off x="7449955" y="237664"/>
            <a:ext cx="1517228"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Your</a:t>
            </a:r>
            <a:r>
              <a:rPr lang="en-US" sz="1400" b="1" spc="-70">
                <a:solidFill>
                  <a:srgbClr val="52B99E"/>
                </a:solidFill>
                <a:latin typeface="Intro Bold" panose="02000000000000000000" pitchFamily="2" charset="77"/>
              </a:rPr>
              <a:t> </a:t>
            </a:r>
            <a:r>
              <a:rPr lang="en-US" sz="1400" b="1" spc="-70">
                <a:solidFill>
                  <a:srgbClr val="52B99E"/>
                </a:solidFill>
                <a:latin typeface="Raleway ExtraBold" pitchFamily="2" charset="77"/>
              </a:rPr>
              <a:t>challenge</a:t>
            </a:r>
          </a:p>
        </p:txBody>
      </p:sp>
      <p:sp>
        <p:nvSpPr>
          <p:cNvPr id="13" name="TextBox 12">
            <a:extLst>
              <a:ext uri="{FF2B5EF4-FFF2-40B4-BE49-F238E27FC236}">
                <a16:creationId xmlns:a16="http://schemas.microsoft.com/office/drawing/2014/main" id="{2EEE0ED6-EC65-9F7E-25F4-847668B5D2F5}"/>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dirty="0">
                <a:solidFill>
                  <a:srgbClr val="52B99E"/>
                </a:solidFill>
                <a:latin typeface="Raleway Light" pitchFamily="2" charset="77"/>
              </a:rPr>
              <a:t>A </a:t>
            </a:r>
            <a:r>
              <a:rPr lang="en-US" sz="3200" b="1" spc="-150" dirty="0">
                <a:solidFill>
                  <a:srgbClr val="52B99E"/>
                </a:solidFill>
                <a:latin typeface="Raleway ExtraBold" pitchFamily="2" charset="77"/>
              </a:rPr>
              <a:t>case study.</a:t>
            </a:r>
          </a:p>
        </p:txBody>
      </p:sp>
      <p:sp>
        <p:nvSpPr>
          <p:cNvPr id="3" name="Rounded Rectangle 2">
            <a:hlinkClick r:id="rId4"/>
            <a:extLst>
              <a:ext uri="{FF2B5EF4-FFF2-40B4-BE49-F238E27FC236}">
                <a16:creationId xmlns:a16="http://schemas.microsoft.com/office/drawing/2014/main" id="{89AF1F1E-F27F-6329-8F49-1E6F5BBA800D}"/>
              </a:ext>
            </a:extLst>
          </p:cNvPr>
          <p:cNvSpPr/>
          <p:nvPr/>
        </p:nvSpPr>
        <p:spPr>
          <a:xfrm>
            <a:off x="943653" y="5294670"/>
            <a:ext cx="1965510" cy="332385"/>
          </a:xfrm>
          <a:prstGeom prst="roundRect">
            <a:avLst>
              <a:gd name="adj" fmla="val 50000"/>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spc="-70" dirty="0">
                <a:solidFill>
                  <a:schemeClr val="bg1"/>
                </a:solidFill>
                <a:latin typeface="Raleway ExtraBold" pitchFamily="2" charset="77"/>
              </a:rPr>
              <a:t>Read full article here</a:t>
            </a:r>
          </a:p>
        </p:txBody>
      </p:sp>
      <p:sp>
        <p:nvSpPr>
          <p:cNvPr id="5" name="TextBox 4">
            <a:extLst>
              <a:ext uri="{FF2B5EF4-FFF2-40B4-BE49-F238E27FC236}">
                <a16:creationId xmlns:a16="http://schemas.microsoft.com/office/drawing/2014/main" id="{A0B32152-4698-23AD-466A-2F4C30C2D7BC}"/>
              </a:ext>
            </a:extLst>
          </p:cNvPr>
          <p:cNvSpPr txBox="1"/>
          <p:nvPr/>
        </p:nvSpPr>
        <p:spPr>
          <a:xfrm>
            <a:off x="838200" y="2260078"/>
            <a:ext cx="10120086" cy="2451953"/>
          </a:xfrm>
          <a:prstGeom prst="rect">
            <a:avLst/>
          </a:prstGeom>
          <a:noFill/>
        </p:spPr>
        <p:txBody>
          <a:bodyPr wrap="square" lIns="91440" tIns="45720" rIns="91440" bIns="45720" rtlCol="0" anchor="t">
            <a:spAutoFit/>
          </a:bodyPr>
          <a:lstStyle/>
          <a:p>
            <a:pPr algn="l">
              <a:spcAft>
                <a:spcPts val="750"/>
              </a:spcAft>
            </a:pPr>
            <a:r>
              <a:rPr lang="en-US" sz="1400" dirty="0">
                <a:latin typeface="Poppins Light" pitchFamily="2" charset="77"/>
                <a:cs typeface="Poppins Light" pitchFamily="2" charset="77"/>
              </a:rPr>
              <a:t>Before we switched to Verve, our experience with compliance providers was frustrating - the process felt incredibly disjointed and the </a:t>
            </a:r>
            <a:r>
              <a:rPr lang="en-GB" sz="1400" dirty="0">
                <a:solidFill>
                  <a:srgbClr val="101828"/>
                </a:solidFill>
                <a:effectLst/>
                <a:latin typeface="Poppins Light" pitchFamily="2" charset="77"/>
                <a:cs typeface="Poppins Light" pitchFamily="2" charset="77"/>
              </a:rPr>
              <a:t>tools we were given were rudimentary at best - a basic website with documentation where you were simply signposted to templates. </a:t>
            </a:r>
          </a:p>
          <a:p>
            <a:pPr algn="l">
              <a:spcAft>
                <a:spcPts val="750"/>
              </a:spcAft>
            </a:pPr>
            <a:r>
              <a:rPr lang="en-GB" sz="1400" dirty="0">
                <a:solidFill>
                  <a:srgbClr val="101828"/>
                </a:solidFill>
                <a:effectLst/>
                <a:latin typeface="Poppins Light" pitchFamily="2" charset="77"/>
                <a:cs typeface="Poppins Light" pitchFamily="2" charset="77"/>
              </a:rPr>
              <a:t>It became clear that this approach wasn’t working for us, then someone recommended what was then </a:t>
            </a:r>
            <a:r>
              <a:rPr lang="en-GB" sz="1400" dirty="0" err="1">
                <a:solidFill>
                  <a:srgbClr val="101828"/>
                </a:solidFill>
                <a:effectLst/>
                <a:latin typeface="Poppins Light" pitchFamily="2" charset="77"/>
                <a:cs typeface="Poppins Light" pitchFamily="2" charset="77"/>
              </a:rPr>
              <a:t>Apricity</a:t>
            </a:r>
            <a:r>
              <a:rPr lang="en-GB" sz="1400" dirty="0">
                <a:solidFill>
                  <a:srgbClr val="101828"/>
                </a:solidFill>
                <a:effectLst/>
                <a:latin typeface="Poppins Light" pitchFamily="2" charset="77"/>
                <a:cs typeface="Poppins Light" pitchFamily="2" charset="77"/>
              </a:rPr>
              <a:t>. From the first conversation I had with the team, I could tell this would be different. The team had worked in advisory businesses before, which was crucial because it meant that they understood how we operated. Straight away, I felt like we were on the same page.</a:t>
            </a:r>
            <a:endParaRPr lang="en-GB" sz="1400" dirty="0">
              <a:solidFill>
                <a:srgbClr val="101828"/>
              </a:solidFill>
              <a:latin typeface="Poppins Light" pitchFamily="2" charset="77"/>
              <a:cs typeface="Poppins Light" pitchFamily="2" charset="77"/>
            </a:endParaRPr>
          </a:p>
          <a:p>
            <a:pPr algn="l">
              <a:spcAft>
                <a:spcPts val="750"/>
              </a:spcAft>
            </a:pPr>
            <a:r>
              <a:rPr lang="en-GB" sz="1400" dirty="0">
                <a:solidFill>
                  <a:srgbClr val="101828"/>
                </a:solidFill>
                <a:effectLst/>
                <a:latin typeface="Poppins Light" pitchFamily="2" charset="77"/>
                <a:cs typeface="Poppins Light" pitchFamily="2" charset="77"/>
              </a:rPr>
              <a:t>Working with Verve has completely changed the way we approach compliance. It’s no longer a burden or a source of stress. Instead, it’s an integrated part of our business that supports our growth and helps us deliver better outcomes for our clients.</a:t>
            </a:r>
          </a:p>
        </p:txBody>
      </p:sp>
      <p:sp>
        <p:nvSpPr>
          <p:cNvPr id="6" name="TextBox 5">
            <a:extLst>
              <a:ext uri="{FF2B5EF4-FFF2-40B4-BE49-F238E27FC236}">
                <a16:creationId xmlns:a16="http://schemas.microsoft.com/office/drawing/2014/main" id="{7C191376-C77B-2F4F-27FF-2368799CC5DA}"/>
              </a:ext>
            </a:extLst>
          </p:cNvPr>
          <p:cNvSpPr txBox="1"/>
          <p:nvPr/>
        </p:nvSpPr>
        <p:spPr>
          <a:xfrm>
            <a:off x="838200" y="4798662"/>
            <a:ext cx="10120086" cy="307777"/>
          </a:xfrm>
          <a:prstGeom prst="rect">
            <a:avLst/>
          </a:prstGeom>
          <a:noFill/>
        </p:spPr>
        <p:txBody>
          <a:bodyPr wrap="square" lIns="91440" tIns="45720" rIns="91440" bIns="45720" rtlCol="0" anchor="t">
            <a:spAutoFit/>
          </a:bodyPr>
          <a:lstStyle/>
          <a:p>
            <a:r>
              <a:rPr lang="en-US" sz="1400" dirty="0">
                <a:solidFill>
                  <a:srgbClr val="52B99E"/>
                </a:solidFill>
                <a:latin typeface="Poppins Light" pitchFamily="2" charset="77"/>
                <a:cs typeface="Poppins Light" pitchFamily="2" charset="77"/>
              </a:rPr>
              <a:t>Lee Walters, CEO &amp; Financial Planner at </a:t>
            </a:r>
            <a:r>
              <a:rPr lang="en-US" sz="1400" dirty="0" err="1">
                <a:solidFill>
                  <a:srgbClr val="52B99E"/>
                </a:solidFill>
                <a:latin typeface="Poppins Light" pitchFamily="2" charset="77"/>
                <a:cs typeface="Poppins Light" pitchFamily="2" charset="77"/>
              </a:rPr>
              <a:t>Barwells</a:t>
            </a:r>
            <a:r>
              <a:rPr lang="en-US" sz="1400" dirty="0">
                <a:solidFill>
                  <a:srgbClr val="52B99E"/>
                </a:solidFill>
                <a:latin typeface="Poppins Light" pitchFamily="2" charset="77"/>
                <a:cs typeface="Poppins Light" pitchFamily="2" charset="77"/>
              </a:rPr>
              <a:t> Wealth</a:t>
            </a:r>
          </a:p>
        </p:txBody>
      </p:sp>
    </p:spTree>
    <p:extLst>
      <p:ext uri="{BB962C8B-B14F-4D97-AF65-F5344CB8AC3E}">
        <p14:creationId xmlns:p14="http://schemas.microsoft.com/office/powerpoint/2010/main" val="201733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3820B8C-6672-3D49-37BB-8D4EA492073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7718206-BF69-9373-C159-918F2B8F50CD}"/>
              </a:ext>
            </a:extLst>
          </p:cNvPr>
          <p:cNvSpPr txBox="1"/>
          <p:nvPr/>
        </p:nvSpPr>
        <p:spPr>
          <a:xfrm>
            <a:off x="838200" y="1851296"/>
            <a:ext cx="10120086" cy="307777"/>
          </a:xfrm>
          <a:prstGeom prst="rect">
            <a:avLst/>
          </a:prstGeom>
          <a:noFill/>
        </p:spPr>
        <p:txBody>
          <a:bodyPr wrap="square" lIns="91440" tIns="45720" rIns="91440" bIns="45720" rtlCol="0" anchor="t">
            <a:spAutoFit/>
          </a:bodyPr>
          <a:lstStyle/>
          <a:p>
            <a:r>
              <a:rPr lang="en-US" sz="1400" b="1" dirty="0">
                <a:solidFill>
                  <a:srgbClr val="52B99E"/>
                </a:solidFill>
                <a:latin typeface="Poppins" pitchFamily="2" charset="77"/>
                <a:cs typeface="Poppins" pitchFamily="2" charset="77"/>
              </a:rPr>
              <a:t>”I’ve reimagined advice for the next generation”</a:t>
            </a:r>
          </a:p>
        </p:txBody>
      </p:sp>
      <p:sp>
        <p:nvSpPr>
          <p:cNvPr id="8" name="Rounded Rectangle 7">
            <a:extLst>
              <a:ext uri="{FF2B5EF4-FFF2-40B4-BE49-F238E27FC236}">
                <a16:creationId xmlns:a16="http://schemas.microsoft.com/office/drawing/2014/main" id="{EB378081-136D-CDC3-C78E-81BEB7EC9398}"/>
              </a:ext>
            </a:extLst>
          </p:cNvPr>
          <p:cNvSpPr/>
          <p:nvPr/>
        </p:nvSpPr>
        <p:spPr>
          <a:xfrm>
            <a:off x="9116838" y="237663"/>
            <a:ext cx="1301694"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Our </a:t>
            </a:r>
            <a:r>
              <a:rPr lang="en-US" sz="1400" b="1" spc="-70">
                <a:solidFill>
                  <a:srgbClr val="52B99E"/>
                </a:solidFill>
                <a:latin typeface="Raleway ExtraBold" pitchFamily="2" charset="77"/>
              </a:rPr>
              <a:t>proposal</a:t>
            </a:r>
          </a:p>
        </p:txBody>
      </p:sp>
      <p:sp>
        <p:nvSpPr>
          <p:cNvPr id="10" name="Rounded Rectangle 9">
            <a:extLst>
              <a:ext uri="{FF2B5EF4-FFF2-40B4-BE49-F238E27FC236}">
                <a16:creationId xmlns:a16="http://schemas.microsoft.com/office/drawing/2014/main" id="{B28279F2-F466-9A6C-B188-45E653BEE6CF}"/>
              </a:ext>
            </a:extLst>
          </p:cNvPr>
          <p:cNvSpPr/>
          <p:nvPr/>
        </p:nvSpPr>
        <p:spPr>
          <a:xfrm>
            <a:off x="10568187" y="237663"/>
            <a:ext cx="1380381" cy="332385"/>
          </a:xfrm>
          <a:prstGeom prst="roundRect">
            <a:avLst>
              <a:gd name="adj" fmla="val 50000"/>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approach</a:t>
            </a:r>
          </a:p>
        </p:txBody>
      </p:sp>
      <p:sp>
        <p:nvSpPr>
          <p:cNvPr id="11" name="Rounded Rectangle 10">
            <a:extLst>
              <a:ext uri="{FF2B5EF4-FFF2-40B4-BE49-F238E27FC236}">
                <a16:creationId xmlns:a16="http://schemas.microsoft.com/office/drawing/2014/main" id="{D821FAD1-BBD7-6359-577E-6172ACC8D959}"/>
              </a:ext>
            </a:extLst>
          </p:cNvPr>
          <p:cNvSpPr/>
          <p:nvPr/>
        </p:nvSpPr>
        <p:spPr>
          <a:xfrm>
            <a:off x="7449955" y="237664"/>
            <a:ext cx="1517228"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Your</a:t>
            </a:r>
            <a:r>
              <a:rPr lang="en-US" sz="1400" b="1" spc="-70">
                <a:solidFill>
                  <a:srgbClr val="52B99E"/>
                </a:solidFill>
                <a:latin typeface="Intro Bold" panose="02000000000000000000" pitchFamily="2" charset="77"/>
              </a:rPr>
              <a:t> </a:t>
            </a:r>
            <a:r>
              <a:rPr lang="en-US" sz="1400" b="1" spc="-70">
                <a:solidFill>
                  <a:srgbClr val="52B99E"/>
                </a:solidFill>
                <a:latin typeface="Raleway ExtraBold" pitchFamily="2" charset="77"/>
              </a:rPr>
              <a:t>challenge</a:t>
            </a:r>
          </a:p>
        </p:txBody>
      </p:sp>
      <p:sp>
        <p:nvSpPr>
          <p:cNvPr id="13" name="TextBox 12">
            <a:extLst>
              <a:ext uri="{FF2B5EF4-FFF2-40B4-BE49-F238E27FC236}">
                <a16:creationId xmlns:a16="http://schemas.microsoft.com/office/drawing/2014/main" id="{8918AAD7-26EE-7E7B-5F1E-9658BF2CCC1A}"/>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dirty="0">
                <a:solidFill>
                  <a:srgbClr val="52B99E"/>
                </a:solidFill>
                <a:latin typeface="Raleway Light" pitchFamily="2" charset="77"/>
              </a:rPr>
              <a:t>A </a:t>
            </a:r>
            <a:r>
              <a:rPr lang="en-US" sz="3200" b="1" spc="-150" dirty="0">
                <a:solidFill>
                  <a:srgbClr val="52B99E"/>
                </a:solidFill>
                <a:latin typeface="Raleway ExtraBold" pitchFamily="2" charset="77"/>
              </a:rPr>
              <a:t>case study.</a:t>
            </a:r>
          </a:p>
        </p:txBody>
      </p:sp>
      <p:sp>
        <p:nvSpPr>
          <p:cNvPr id="3" name="Rounded Rectangle 2">
            <a:hlinkClick r:id="rId4"/>
            <a:extLst>
              <a:ext uri="{FF2B5EF4-FFF2-40B4-BE49-F238E27FC236}">
                <a16:creationId xmlns:a16="http://schemas.microsoft.com/office/drawing/2014/main" id="{4C04462A-A955-D982-0782-9013C066A64F}"/>
              </a:ext>
            </a:extLst>
          </p:cNvPr>
          <p:cNvSpPr/>
          <p:nvPr/>
        </p:nvSpPr>
        <p:spPr>
          <a:xfrm>
            <a:off x="943653" y="5524488"/>
            <a:ext cx="1965510" cy="332385"/>
          </a:xfrm>
          <a:prstGeom prst="roundRect">
            <a:avLst>
              <a:gd name="adj" fmla="val 50000"/>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spc="-70" dirty="0">
                <a:solidFill>
                  <a:schemeClr val="bg1"/>
                </a:solidFill>
                <a:latin typeface="Raleway ExtraBold" pitchFamily="2" charset="77"/>
              </a:rPr>
              <a:t>Read full article here</a:t>
            </a:r>
          </a:p>
        </p:txBody>
      </p:sp>
      <p:sp>
        <p:nvSpPr>
          <p:cNvPr id="5" name="TextBox 4">
            <a:extLst>
              <a:ext uri="{FF2B5EF4-FFF2-40B4-BE49-F238E27FC236}">
                <a16:creationId xmlns:a16="http://schemas.microsoft.com/office/drawing/2014/main" id="{C0F7FFFA-4575-D722-A3F8-090B42263927}"/>
              </a:ext>
            </a:extLst>
          </p:cNvPr>
          <p:cNvSpPr txBox="1"/>
          <p:nvPr/>
        </p:nvSpPr>
        <p:spPr>
          <a:xfrm>
            <a:off x="838200" y="2260078"/>
            <a:ext cx="10120086" cy="2667397"/>
          </a:xfrm>
          <a:prstGeom prst="rect">
            <a:avLst/>
          </a:prstGeom>
          <a:noFill/>
        </p:spPr>
        <p:txBody>
          <a:bodyPr wrap="square" lIns="91440" tIns="45720" rIns="91440" bIns="45720" rtlCol="0" anchor="t">
            <a:spAutoFit/>
          </a:bodyPr>
          <a:lstStyle/>
          <a:p>
            <a:pPr algn="l">
              <a:spcAft>
                <a:spcPts val="750"/>
              </a:spcAft>
            </a:pPr>
            <a:r>
              <a:rPr lang="en-GB" sz="1400" dirty="0">
                <a:solidFill>
                  <a:srgbClr val="101828"/>
                </a:solidFill>
                <a:effectLst/>
                <a:latin typeface="Poppins Light" pitchFamily="2" charset="77"/>
                <a:cs typeface="Poppins Light" pitchFamily="2" charset="77"/>
              </a:rPr>
              <a:t>Working with Verve allowed me to rethink compliance and focus on delivering real value to clients. Together, we tackled the unique aspects of my business model. Cathi helped me navigate the regulatory environment, and we identified that much of the risk regulation didn’t apply because my model isn’t about distribution - it’s about creating financial confidence.</a:t>
            </a:r>
          </a:p>
          <a:p>
            <a:pPr algn="l">
              <a:spcAft>
                <a:spcPts val="750"/>
              </a:spcAft>
            </a:pPr>
            <a:r>
              <a:rPr lang="en-GB" sz="1400" dirty="0">
                <a:solidFill>
                  <a:srgbClr val="101828"/>
                </a:solidFill>
                <a:effectLst/>
                <a:latin typeface="Poppins Light" pitchFamily="2" charset="77"/>
                <a:cs typeface="Poppins Light" pitchFamily="2" charset="77"/>
              </a:rPr>
              <a:t>The final piece was recognising the need for bravery. My model pairs female advisers in their 30s and 40s with clients of the same demographic, creating long-term partnerships where both parties can grow together. These advisers focus on skills relevant to their clients’ immediate needs, like building emergency funds and maximising ISA subscriptions, rather than inheritance tax planning or wealth transfer.</a:t>
            </a:r>
            <a:endParaRPr lang="en-GB" sz="1400" dirty="0">
              <a:solidFill>
                <a:srgbClr val="101828"/>
              </a:solidFill>
              <a:latin typeface="Poppins Light" pitchFamily="2" charset="77"/>
              <a:cs typeface="Poppins Light" pitchFamily="2" charset="77"/>
            </a:endParaRPr>
          </a:p>
          <a:p>
            <a:pPr algn="l">
              <a:spcAft>
                <a:spcPts val="750"/>
              </a:spcAft>
            </a:pPr>
            <a:r>
              <a:rPr lang="en-GB" sz="1400" dirty="0">
                <a:solidFill>
                  <a:srgbClr val="101828"/>
                </a:solidFill>
                <a:effectLst/>
                <a:latin typeface="Poppins Light" pitchFamily="2" charset="77"/>
                <a:cs typeface="Poppins Light" pitchFamily="2" charset="77"/>
              </a:rPr>
              <a:t>Cathi and her team understand that the next generation of clients won’t tolerate outdated models. Digital-savvy clients demand speed, quality, and competitive pricing. Margins are shrinking, and businesses must differentiate through human connection and exceptional service.</a:t>
            </a:r>
          </a:p>
        </p:txBody>
      </p:sp>
      <p:sp>
        <p:nvSpPr>
          <p:cNvPr id="6" name="TextBox 5">
            <a:extLst>
              <a:ext uri="{FF2B5EF4-FFF2-40B4-BE49-F238E27FC236}">
                <a16:creationId xmlns:a16="http://schemas.microsoft.com/office/drawing/2014/main" id="{D29F9394-9B27-5CA8-D2EB-A2B40C9EEA69}"/>
              </a:ext>
            </a:extLst>
          </p:cNvPr>
          <p:cNvSpPr txBox="1"/>
          <p:nvPr/>
        </p:nvSpPr>
        <p:spPr>
          <a:xfrm>
            <a:off x="838200" y="5028480"/>
            <a:ext cx="10120086" cy="307777"/>
          </a:xfrm>
          <a:prstGeom prst="rect">
            <a:avLst/>
          </a:prstGeom>
          <a:noFill/>
        </p:spPr>
        <p:txBody>
          <a:bodyPr wrap="square" lIns="91440" tIns="45720" rIns="91440" bIns="45720" rtlCol="0" anchor="t">
            <a:spAutoFit/>
          </a:bodyPr>
          <a:lstStyle/>
          <a:p>
            <a:r>
              <a:rPr lang="en-US" sz="1400" dirty="0">
                <a:solidFill>
                  <a:srgbClr val="52B99E"/>
                </a:solidFill>
                <a:latin typeface="Poppins Light" pitchFamily="2" charset="77"/>
                <a:cs typeface="Poppins Light" pitchFamily="2" charset="77"/>
              </a:rPr>
              <a:t>Sam </a:t>
            </a:r>
            <a:r>
              <a:rPr lang="en-US" sz="1400" dirty="0" err="1">
                <a:solidFill>
                  <a:srgbClr val="52B99E"/>
                </a:solidFill>
                <a:latin typeface="Poppins Light" pitchFamily="2" charset="77"/>
                <a:cs typeface="Poppins Light" pitchFamily="2" charset="77"/>
              </a:rPr>
              <a:t>Secomb</a:t>
            </a:r>
            <a:r>
              <a:rPr lang="en-US" sz="1400" dirty="0">
                <a:solidFill>
                  <a:srgbClr val="52B99E"/>
                </a:solidFill>
                <a:latin typeface="Poppins Light" pitchFamily="2" charset="77"/>
                <a:cs typeface="Poppins Light" pitchFamily="2" charset="77"/>
              </a:rPr>
              <a:t>, Founder &amp; Chartered Financial Planner at Women’s Wealth</a:t>
            </a:r>
          </a:p>
        </p:txBody>
      </p:sp>
    </p:spTree>
    <p:extLst>
      <p:ext uri="{BB962C8B-B14F-4D97-AF65-F5344CB8AC3E}">
        <p14:creationId xmlns:p14="http://schemas.microsoft.com/office/powerpoint/2010/main" val="1473707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9379F2A-A85A-64B9-0039-6011CDB3771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8ADF430-4467-D13B-503C-8E041E43F64E}"/>
              </a:ext>
            </a:extLst>
          </p:cNvPr>
          <p:cNvSpPr txBox="1"/>
          <p:nvPr/>
        </p:nvSpPr>
        <p:spPr>
          <a:xfrm>
            <a:off x="838200" y="1851296"/>
            <a:ext cx="10120086" cy="307777"/>
          </a:xfrm>
          <a:prstGeom prst="rect">
            <a:avLst/>
          </a:prstGeom>
          <a:noFill/>
        </p:spPr>
        <p:txBody>
          <a:bodyPr wrap="square" lIns="91440" tIns="45720" rIns="91440" bIns="45720" rtlCol="0" anchor="t">
            <a:spAutoFit/>
          </a:bodyPr>
          <a:lstStyle/>
          <a:p>
            <a:r>
              <a:rPr lang="en-US" sz="1400" b="1" dirty="0">
                <a:solidFill>
                  <a:srgbClr val="52B99E"/>
                </a:solidFill>
                <a:latin typeface="Poppins" pitchFamily="2" charset="77"/>
                <a:cs typeface="Poppins" pitchFamily="2" charset="77"/>
              </a:rPr>
              <a:t>“AAB’s journey to Positive Compliance”</a:t>
            </a:r>
          </a:p>
        </p:txBody>
      </p:sp>
      <p:sp>
        <p:nvSpPr>
          <p:cNvPr id="8" name="Rounded Rectangle 7">
            <a:extLst>
              <a:ext uri="{FF2B5EF4-FFF2-40B4-BE49-F238E27FC236}">
                <a16:creationId xmlns:a16="http://schemas.microsoft.com/office/drawing/2014/main" id="{D4442904-842E-ABD3-CC09-D42B4F815FE2}"/>
              </a:ext>
            </a:extLst>
          </p:cNvPr>
          <p:cNvSpPr/>
          <p:nvPr/>
        </p:nvSpPr>
        <p:spPr>
          <a:xfrm>
            <a:off x="9116838" y="237663"/>
            <a:ext cx="1301694"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Our </a:t>
            </a:r>
            <a:r>
              <a:rPr lang="en-US" sz="1400" b="1" spc="-70">
                <a:solidFill>
                  <a:srgbClr val="52B99E"/>
                </a:solidFill>
                <a:latin typeface="Raleway ExtraBold" pitchFamily="2" charset="77"/>
              </a:rPr>
              <a:t>proposal</a:t>
            </a:r>
          </a:p>
        </p:txBody>
      </p:sp>
      <p:sp>
        <p:nvSpPr>
          <p:cNvPr id="10" name="Rounded Rectangle 9">
            <a:extLst>
              <a:ext uri="{FF2B5EF4-FFF2-40B4-BE49-F238E27FC236}">
                <a16:creationId xmlns:a16="http://schemas.microsoft.com/office/drawing/2014/main" id="{D527279F-40F7-D437-5497-B5A17217B029}"/>
              </a:ext>
            </a:extLst>
          </p:cNvPr>
          <p:cNvSpPr/>
          <p:nvPr/>
        </p:nvSpPr>
        <p:spPr>
          <a:xfrm>
            <a:off x="10568187" y="237663"/>
            <a:ext cx="1380381" cy="332385"/>
          </a:xfrm>
          <a:prstGeom prst="roundRect">
            <a:avLst>
              <a:gd name="adj" fmla="val 50000"/>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approach</a:t>
            </a:r>
          </a:p>
        </p:txBody>
      </p:sp>
      <p:sp>
        <p:nvSpPr>
          <p:cNvPr id="11" name="Rounded Rectangle 10">
            <a:extLst>
              <a:ext uri="{FF2B5EF4-FFF2-40B4-BE49-F238E27FC236}">
                <a16:creationId xmlns:a16="http://schemas.microsoft.com/office/drawing/2014/main" id="{13F4178E-8A1E-838C-E631-BE8B5D75C130}"/>
              </a:ext>
            </a:extLst>
          </p:cNvPr>
          <p:cNvSpPr/>
          <p:nvPr/>
        </p:nvSpPr>
        <p:spPr>
          <a:xfrm>
            <a:off x="7449955" y="237664"/>
            <a:ext cx="1517228"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52B99E"/>
                </a:solidFill>
                <a:latin typeface="Raleway Light" pitchFamily="2" charset="77"/>
              </a:rPr>
              <a:t>Your</a:t>
            </a:r>
            <a:r>
              <a:rPr lang="en-US" sz="1400" b="1" spc="-70">
                <a:solidFill>
                  <a:srgbClr val="52B99E"/>
                </a:solidFill>
                <a:latin typeface="Intro Bold" panose="02000000000000000000" pitchFamily="2" charset="77"/>
              </a:rPr>
              <a:t> </a:t>
            </a:r>
            <a:r>
              <a:rPr lang="en-US" sz="1400" b="1" spc="-70">
                <a:solidFill>
                  <a:srgbClr val="52B99E"/>
                </a:solidFill>
                <a:latin typeface="Raleway ExtraBold" pitchFamily="2" charset="77"/>
              </a:rPr>
              <a:t>challenge</a:t>
            </a:r>
          </a:p>
        </p:txBody>
      </p:sp>
      <p:sp>
        <p:nvSpPr>
          <p:cNvPr id="13" name="TextBox 12">
            <a:extLst>
              <a:ext uri="{FF2B5EF4-FFF2-40B4-BE49-F238E27FC236}">
                <a16:creationId xmlns:a16="http://schemas.microsoft.com/office/drawing/2014/main" id="{D8F4EDE3-DF31-F35C-89B3-1205E83C231D}"/>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dirty="0">
                <a:solidFill>
                  <a:srgbClr val="52B99E"/>
                </a:solidFill>
                <a:latin typeface="Raleway Light" pitchFamily="2" charset="77"/>
              </a:rPr>
              <a:t>A </a:t>
            </a:r>
            <a:r>
              <a:rPr lang="en-US" sz="3200" b="1" spc="-150" dirty="0">
                <a:solidFill>
                  <a:srgbClr val="52B99E"/>
                </a:solidFill>
                <a:latin typeface="Raleway ExtraBold" pitchFamily="2" charset="77"/>
              </a:rPr>
              <a:t>case study.</a:t>
            </a:r>
          </a:p>
        </p:txBody>
      </p:sp>
      <p:sp>
        <p:nvSpPr>
          <p:cNvPr id="3" name="Rounded Rectangle 2">
            <a:hlinkClick r:id="rId4"/>
            <a:extLst>
              <a:ext uri="{FF2B5EF4-FFF2-40B4-BE49-F238E27FC236}">
                <a16:creationId xmlns:a16="http://schemas.microsoft.com/office/drawing/2014/main" id="{0DEF5D6A-6713-271C-B400-3C3C09953CE3}"/>
              </a:ext>
            </a:extLst>
          </p:cNvPr>
          <p:cNvSpPr/>
          <p:nvPr/>
        </p:nvSpPr>
        <p:spPr>
          <a:xfrm>
            <a:off x="943653" y="5524488"/>
            <a:ext cx="1965510" cy="332385"/>
          </a:xfrm>
          <a:prstGeom prst="roundRect">
            <a:avLst>
              <a:gd name="adj" fmla="val 50000"/>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spc="-70" dirty="0">
                <a:solidFill>
                  <a:schemeClr val="bg1"/>
                </a:solidFill>
                <a:latin typeface="Raleway ExtraBold" pitchFamily="2" charset="77"/>
              </a:rPr>
              <a:t>Read full article here</a:t>
            </a:r>
          </a:p>
        </p:txBody>
      </p:sp>
      <p:sp>
        <p:nvSpPr>
          <p:cNvPr id="5" name="TextBox 4">
            <a:extLst>
              <a:ext uri="{FF2B5EF4-FFF2-40B4-BE49-F238E27FC236}">
                <a16:creationId xmlns:a16="http://schemas.microsoft.com/office/drawing/2014/main" id="{3976C2D3-3308-58F9-FA5A-B355BE1F7008}"/>
              </a:ext>
            </a:extLst>
          </p:cNvPr>
          <p:cNvSpPr txBox="1"/>
          <p:nvPr/>
        </p:nvSpPr>
        <p:spPr>
          <a:xfrm>
            <a:off x="838200" y="2260078"/>
            <a:ext cx="10120086" cy="2667397"/>
          </a:xfrm>
          <a:prstGeom prst="rect">
            <a:avLst/>
          </a:prstGeom>
          <a:noFill/>
        </p:spPr>
        <p:txBody>
          <a:bodyPr wrap="square" lIns="91440" tIns="45720" rIns="91440" bIns="45720" rtlCol="0" anchor="t">
            <a:spAutoFit/>
          </a:bodyPr>
          <a:lstStyle/>
          <a:p>
            <a:pPr algn="l">
              <a:spcAft>
                <a:spcPts val="750"/>
              </a:spcAft>
            </a:pPr>
            <a:r>
              <a:rPr lang="en-GB" sz="1400" dirty="0">
                <a:solidFill>
                  <a:srgbClr val="101828"/>
                </a:solidFill>
                <a:effectLst/>
                <a:latin typeface="Poppins Light" pitchFamily="2" charset="77"/>
                <a:cs typeface="Poppins Light" pitchFamily="2" charset="77"/>
              </a:rPr>
              <a:t>One of the biggest differences we noticed with Verve was their approach -  it’s much more collaborative. They provide feedback, but how we implement that feedback is up to us. If we don’t agree with something, we can challenge it, and there’s always an open conversation. That level of two-way communication is something we really value - it’s such a fresh way to work</a:t>
            </a:r>
          </a:p>
          <a:p>
            <a:pPr algn="l">
              <a:spcAft>
                <a:spcPts val="750"/>
              </a:spcAft>
            </a:pPr>
            <a:r>
              <a:rPr lang="en-GB" sz="1400" dirty="0">
                <a:solidFill>
                  <a:srgbClr val="101828"/>
                </a:solidFill>
                <a:effectLst/>
                <a:latin typeface="Poppins Light" pitchFamily="2" charset="77"/>
                <a:cs typeface="Poppins Light" pitchFamily="2" charset="77"/>
              </a:rPr>
              <a:t>For us, Verve is more than just a compliance provider - it’s a true partner. They take the time to ask what support firms need, knowing that compliance isn’t static, it’s always changing. Their approach is intuitive, collaborative, and forward-thinking.</a:t>
            </a:r>
          </a:p>
          <a:p>
            <a:pPr algn="l">
              <a:spcAft>
                <a:spcPts val="750"/>
              </a:spcAft>
            </a:pPr>
            <a:r>
              <a:rPr lang="en-GB" sz="1400" dirty="0">
                <a:solidFill>
                  <a:srgbClr val="101828"/>
                </a:solidFill>
                <a:effectLst/>
                <a:latin typeface="Poppins Light" pitchFamily="2" charset="77"/>
                <a:cs typeface="Poppins Light" pitchFamily="2" charset="77"/>
              </a:rPr>
              <a:t>Working with the team has given us the confidence to manage compliance in a way that works for our business, rather than feeling forced into a one-size-fits-all approach. We’ve moved beyond traditional, reactive compliance and embraced a proactive, strategic, and technology-driven approach that aligns with our long-term goals.</a:t>
            </a:r>
          </a:p>
        </p:txBody>
      </p:sp>
      <p:sp>
        <p:nvSpPr>
          <p:cNvPr id="6" name="TextBox 5">
            <a:extLst>
              <a:ext uri="{FF2B5EF4-FFF2-40B4-BE49-F238E27FC236}">
                <a16:creationId xmlns:a16="http://schemas.microsoft.com/office/drawing/2014/main" id="{948AD520-77BE-E7F8-A0B9-3B7B4BCDC25A}"/>
              </a:ext>
            </a:extLst>
          </p:cNvPr>
          <p:cNvSpPr txBox="1"/>
          <p:nvPr/>
        </p:nvSpPr>
        <p:spPr>
          <a:xfrm>
            <a:off x="838200" y="5028480"/>
            <a:ext cx="10120086" cy="307777"/>
          </a:xfrm>
          <a:prstGeom prst="rect">
            <a:avLst/>
          </a:prstGeom>
          <a:noFill/>
        </p:spPr>
        <p:txBody>
          <a:bodyPr wrap="square" lIns="91440" tIns="45720" rIns="91440" bIns="45720" rtlCol="0" anchor="t">
            <a:spAutoFit/>
          </a:bodyPr>
          <a:lstStyle/>
          <a:p>
            <a:r>
              <a:rPr lang="en-US" sz="1400" dirty="0">
                <a:solidFill>
                  <a:srgbClr val="52B99E"/>
                </a:solidFill>
                <a:latin typeface="Poppins Light" pitchFamily="2" charset="77"/>
                <a:cs typeface="Poppins Light" pitchFamily="2" charset="77"/>
              </a:rPr>
              <a:t>Vikki </a:t>
            </a:r>
            <a:r>
              <a:rPr lang="en-US" sz="1400" dirty="0" err="1">
                <a:solidFill>
                  <a:srgbClr val="52B99E"/>
                </a:solidFill>
                <a:latin typeface="Poppins Light" pitchFamily="2" charset="77"/>
                <a:cs typeface="Poppins Light" pitchFamily="2" charset="77"/>
              </a:rPr>
              <a:t>Venerus</a:t>
            </a:r>
            <a:r>
              <a:rPr lang="en-US" sz="1400" dirty="0">
                <a:solidFill>
                  <a:srgbClr val="52B99E"/>
                </a:solidFill>
                <a:latin typeface="Poppins Light" pitchFamily="2" charset="77"/>
                <a:cs typeface="Poppins Light" pitchFamily="2" charset="77"/>
              </a:rPr>
              <a:t>, Head of Risk &amp; Compliance at AAB Wealth</a:t>
            </a:r>
          </a:p>
        </p:txBody>
      </p:sp>
    </p:spTree>
    <p:extLst>
      <p:ext uri="{BB962C8B-B14F-4D97-AF65-F5344CB8AC3E}">
        <p14:creationId xmlns:p14="http://schemas.microsoft.com/office/powerpoint/2010/main" val="837760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2EFF7E-AA1E-5A76-37CF-C4FFD65D79EB}"/>
              </a:ext>
            </a:extLst>
          </p:cNvPr>
          <p:cNvSpPr txBox="1"/>
          <p:nvPr/>
        </p:nvSpPr>
        <p:spPr>
          <a:xfrm>
            <a:off x="3043880" y="4219753"/>
            <a:ext cx="6104237" cy="338554"/>
          </a:xfrm>
          <a:prstGeom prst="rect">
            <a:avLst/>
          </a:prstGeom>
          <a:noFill/>
        </p:spPr>
        <p:txBody>
          <a:bodyPr wrap="square" rtlCol="0">
            <a:spAutoFit/>
          </a:bodyPr>
          <a:lstStyle/>
          <a:p>
            <a:pPr algn="ctr"/>
            <a:r>
              <a:rPr lang="en-GB" sz="1600" b="1" dirty="0" err="1">
                <a:solidFill>
                  <a:schemeClr val="bg1"/>
                </a:solidFill>
                <a:latin typeface="Raleway ExtraBold" pitchFamily="2" charset="77"/>
              </a:rPr>
              <a:t>darren@weareverve.co.uk</a:t>
            </a:r>
            <a:endParaRPr lang="en-US" sz="1600" b="1" dirty="0">
              <a:solidFill>
                <a:schemeClr val="bg1"/>
              </a:solidFill>
              <a:latin typeface="Raleway ExtraBold" pitchFamily="2" charset="77"/>
            </a:endParaRPr>
          </a:p>
        </p:txBody>
      </p:sp>
      <p:sp>
        <p:nvSpPr>
          <p:cNvPr id="3" name="TextBox 2">
            <a:extLst>
              <a:ext uri="{FF2B5EF4-FFF2-40B4-BE49-F238E27FC236}">
                <a16:creationId xmlns:a16="http://schemas.microsoft.com/office/drawing/2014/main" id="{B222EC18-B943-2E95-70E0-6078342B8BE6}"/>
              </a:ext>
            </a:extLst>
          </p:cNvPr>
          <p:cNvSpPr txBox="1"/>
          <p:nvPr/>
        </p:nvSpPr>
        <p:spPr>
          <a:xfrm>
            <a:off x="640644" y="6256945"/>
            <a:ext cx="10910711" cy="415498"/>
          </a:xfrm>
          <a:prstGeom prst="rect">
            <a:avLst/>
          </a:prstGeom>
          <a:noFill/>
        </p:spPr>
        <p:txBody>
          <a:bodyPr wrap="square" rtlCol="0">
            <a:spAutoFit/>
          </a:bodyPr>
          <a:lstStyle/>
          <a:p>
            <a:pPr algn="ctr"/>
            <a:r>
              <a:rPr lang="en-US" sz="1050" b="0" i="0" dirty="0">
                <a:solidFill>
                  <a:schemeClr val="bg1"/>
                </a:solidFill>
                <a:latin typeface="Poppins Light" pitchFamily="2" charset="77"/>
                <a:cs typeface="Poppins Light" pitchFamily="2" charset="77"/>
              </a:rPr>
              <a:t>Information: This file is confidential and intended solely for the use of the individual or entity to whom it is sent. Do not retain, copy or disclose it without our consent. Verve is the trading name of Verve Holdings Ltd. Registered in England &amp; Wales. Company registration number 11212673.</a:t>
            </a:r>
          </a:p>
        </p:txBody>
      </p:sp>
    </p:spTree>
    <p:extLst>
      <p:ext uri="{BB962C8B-B14F-4D97-AF65-F5344CB8AC3E}">
        <p14:creationId xmlns:p14="http://schemas.microsoft.com/office/powerpoint/2010/main" val="411221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A4B9C4C7-F754-BE43-DEFD-B35C3C04C409}"/>
              </a:ext>
            </a:extLst>
          </p:cNvPr>
          <p:cNvSpPr/>
          <p:nvPr/>
        </p:nvSpPr>
        <p:spPr>
          <a:xfrm>
            <a:off x="939114" y="1841155"/>
            <a:ext cx="5592315" cy="3630729"/>
          </a:xfrm>
          <a:prstGeom prst="roundRect">
            <a:avLst>
              <a:gd name="adj" fmla="val 6423"/>
            </a:avLst>
          </a:prstGeom>
          <a:noFill/>
          <a:ln w="19050">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A0B7CC-29E6-C733-87CE-0BCE072DE579}"/>
              </a:ext>
            </a:extLst>
          </p:cNvPr>
          <p:cNvSpPr txBox="1"/>
          <p:nvPr/>
        </p:nvSpPr>
        <p:spPr>
          <a:xfrm>
            <a:off x="1089454" y="2004011"/>
            <a:ext cx="5325860" cy="1077218"/>
          </a:xfrm>
          <a:prstGeom prst="rect">
            <a:avLst/>
          </a:prstGeom>
          <a:noFill/>
        </p:spPr>
        <p:txBody>
          <a:bodyPr wrap="square" rtlCol="0">
            <a:spAutoFit/>
          </a:bodyPr>
          <a:lstStyle/>
          <a:p>
            <a:r>
              <a:rPr lang="en-US" sz="1600" b="1" dirty="0">
                <a:solidFill>
                  <a:srgbClr val="755594"/>
                </a:solidFill>
                <a:latin typeface="Raleway ExtraBold" pitchFamily="2" charset="77"/>
              </a:rPr>
              <a:t>Our understanding, based on our conversations, is that you would like to:</a:t>
            </a:r>
          </a:p>
          <a:p>
            <a:endParaRPr lang="en-US" sz="1600" dirty="0">
              <a:latin typeface="Intro Light" panose="02000000000000000000" pitchFamily="2" charset="77"/>
            </a:endParaRPr>
          </a:p>
          <a:p>
            <a:pPr marL="285750" indent="-285750">
              <a:buClr>
                <a:srgbClr val="755594"/>
              </a:buClr>
              <a:buFont typeface="Arial" panose="020B0604020202020204" pitchFamily="34" charset="0"/>
              <a:buChar char="•"/>
            </a:pPr>
            <a:r>
              <a:rPr lang="en-US" sz="1600" dirty="0">
                <a:latin typeface="Poppins Light" pitchFamily="2" charset="77"/>
                <a:cs typeface="Poppins Light" pitchFamily="2" charset="77"/>
              </a:rPr>
              <a:t>Bullets</a:t>
            </a:r>
          </a:p>
        </p:txBody>
      </p:sp>
      <p:sp>
        <p:nvSpPr>
          <p:cNvPr id="12" name="Rounded Rectangle 11">
            <a:extLst>
              <a:ext uri="{FF2B5EF4-FFF2-40B4-BE49-F238E27FC236}">
                <a16:creationId xmlns:a16="http://schemas.microsoft.com/office/drawing/2014/main" id="{AC59621C-3723-C7E1-9615-797FA0EC42CC}"/>
              </a:ext>
            </a:extLst>
          </p:cNvPr>
          <p:cNvSpPr/>
          <p:nvPr/>
        </p:nvSpPr>
        <p:spPr>
          <a:xfrm>
            <a:off x="6836230" y="1841156"/>
            <a:ext cx="4566996" cy="3630728"/>
          </a:xfrm>
          <a:prstGeom prst="roundRect">
            <a:avLst>
              <a:gd name="adj" fmla="val 6423"/>
            </a:avLst>
          </a:prstGeom>
          <a:noFill/>
          <a:ln w="19050">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97A78F6-DCB6-A0BB-BDDE-3C35678334AA}"/>
              </a:ext>
            </a:extLst>
          </p:cNvPr>
          <p:cNvSpPr txBox="1"/>
          <p:nvPr/>
        </p:nvSpPr>
        <p:spPr>
          <a:xfrm>
            <a:off x="7043350" y="2033991"/>
            <a:ext cx="4209535" cy="1323439"/>
          </a:xfrm>
          <a:prstGeom prst="rect">
            <a:avLst/>
          </a:prstGeom>
          <a:noFill/>
        </p:spPr>
        <p:txBody>
          <a:bodyPr wrap="square" rtlCol="0">
            <a:spAutoFit/>
          </a:bodyPr>
          <a:lstStyle/>
          <a:p>
            <a:r>
              <a:rPr lang="en-US" sz="1600" b="1" dirty="0">
                <a:solidFill>
                  <a:srgbClr val="755594"/>
                </a:solidFill>
                <a:latin typeface="Raleway ExtraBold" pitchFamily="2" charset="77"/>
              </a:rPr>
              <a:t>What success looks like for </a:t>
            </a:r>
            <a:r>
              <a:rPr lang="en-US" sz="1600" b="1" dirty="0">
                <a:solidFill>
                  <a:srgbClr val="FF0000"/>
                </a:solidFill>
                <a:latin typeface="Raleway ExtraBold" pitchFamily="2" charset="77"/>
              </a:rPr>
              <a:t>XXX</a:t>
            </a:r>
            <a:r>
              <a:rPr lang="en-US" sz="1600" b="1" dirty="0">
                <a:solidFill>
                  <a:srgbClr val="755594"/>
                </a:solidFill>
                <a:latin typeface="Raleway ExtraBold" pitchFamily="2" charset="77"/>
              </a:rPr>
              <a:t>:</a:t>
            </a:r>
          </a:p>
          <a:p>
            <a:endParaRPr lang="en-US" sz="1600" dirty="0">
              <a:latin typeface="Intro Light" panose="02000000000000000000" pitchFamily="2" charset="77"/>
            </a:endParaRPr>
          </a:p>
          <a:p>
            <a:pPr marL="285750" indent="-285750">
              <a:buClr>
                <a:srgbClr val="755594"/>
              </a:buClr>
              <a:buFont typeface="Arial" panose="020B0604020202020204" pitchFamily="34" charset="0"/>
              <a:buChar char="•"/>
            </a:pPr>
            <a:r>
              <a:rPr lang="en-US" sz="1600" dirty="0">
                <a:latin typeface="Poppins Light" pitchFamily="2" charset="77"/>
                <a:cs typeface="Poppins Light" pitchFamily="2" charset="77"/>
              </a:rPr>
              <a:t>Bullets</a:t>
            </a:r>
          </a:p>
          <a:p>
            <a:pPr marL="285750" indent="-285750">
              <a:buClr>
                <a:srgbClr val="34C0CA"/>
              </a:buClr>
              <a:buFont typeface="Arial" panose="020B0604020202020204" pitchFamily="34" charset="0"/>
              <a:buChar char="•"/>
            </a:pPr>
            <a:endParaRPr lang="en-US" sz="1600" dirty="0">
              <a:latin typeface="Intro Light" panose="02000000000000000000" pitchFamily="2" charset="77"/>
            </a:endParaRPr>
          </a:p>
          <a:p>
            <a:pPr marL="285750" indent="-285750">
              <a:buClr>
                <a:srgbClr val="34C0CA"/>
              </a:buClr>
              <a:buFont typeface="Arial" panose="020B0604020202020204" pitchFamily="34" charset="0"/>
              <a:buChar char="•"/>
            </a:pPr>
            <a:endParaRPr lang="en-US" sz="1600" dirty="0">
              <a:latin typeface="Intro Light" panose="02000000000000000000" pitchFamily="2" charset="77"/>
            </a:endParaRPr>
          </a:p>
        </p:txBody>
      </p:sp>
      <p:sp>
        <p:nvSpPr>
          <p:cNvPr id="5" name="TextBox 4">
            <a:extLst>
              <a:ext uri="{FF2B5EF4-FFF2-40B4-BE49-F238E27FC236}">
                <a16:creationId xmlns:a16="http://schemas.microsoft.com/office/drawing/2014/main" id="{82B1E297-BAC7-CBC0-C0BE-931D62A05FCF}"/>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US" sz="3200" spc="-150">
                <a:solidFill>
                  <a:srgbClr val="755594"/>
                </a:solidFill>
                <a:latin typeface="Raleway Light" pitchFamily="2" charset="77"/>
              </a:rPr>
              <a:t>Your</a:t>
            </a:r>
            <a:r>
              <a:rPr lang="en-US" sz="3200" spc="-150">
                <a:solidFill>
                  <a:srgbClr val="755594"/>
                </a:solidFill>
                <a:latin typeface="Raleway" pitchFamily="2" charset="77"/>
              </a:rPr>
              <a:t> </a:t>
            </a:r>
            <a:r>
              <a:rPr lang="en-US" sz="3200" b="1" spc="-150">
                <a:solidFill>
                  <a:srgbClr val="755594"/>
                </a:solidFill>
                <a:latin typeface="Raleway ExtraBold" pitchFamily="2" charset="77"/>
              </a:rPr>
              <a:t>challenge.</a:t>
            </a:r>
          </a:p>
        </p:txBody>
      </p:sp>
      <p:sp>
        <p:nvSpPr>
          <p:cNvPr id="14" name="Rounded Rectangle 13">
            <a:extLst>
              <a:ext uri="{FF2B5EF4-FFF2-40B4-BE49-F238E27FC236}">
                <a16:creationId xmlns:a16="http://schemas.microsoft.com/office/drawing/2014/main" id="{FE586A81-FD0F-FC0E-CCF0-086543676247}"/>
              </a:ext>
            </a:extLst>
          </p:cNvPr>
          <p:cNvSpPr/>
          <p:nvPr/>
        </p:nvSpPr>
        <p:spPr>
          <a:xfrm>
            <a:off x="9116838" y="237663"/>
            <a:ext cx="1301694"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755594"/>
                </a:solidFill>
                <a:latin typeface="Raleway Light" pitchFamily="2" charset="77"/>
              </a:rPr>
              <a:t>Our</a:t>
            </a:r>
            <a:r>
              <a:rPr lang="en-US" sz="1400" b="1" spc="-70">
                <a:solidFill>
                  <a:srgbClr val="755594"/>
                </a:solidFill>
                <a:latin typeface="Intro Bold" panose="02000000000000000000" pitchFamily="2" charset="77"/>
              </a:rPr>
              <a:t> </a:t>
            </a:r>
            <a:r>
              <a:rPr lang="en-US" sz="1400" b="1" spc="-70">
                <a:solidFill>
                  <a:srgbClr val="755594"/>
                </a:solidFill>
                <a:latin typeface="Raleway ExtraBold" pitchFamily="2" charset="77"/>
              </a:rPr>
              <a:t>proposal</a:t>
            </a:r>
          </a:p>
        </p:txBody>
      </p:sp>
      <p:sp>
        <p:nvSpPr>
          <p:cNvPr id="15" name="Rounded Rectangle 14">
            <a:extLst>
              <a:ext uri="{FF2B5EF4-FFF2-40B4-BE49-F238E27FC236}">
                <a16:creationId xmlns:a16="http://schemas.microsoft.com/office/drawing/2014/main" id="{748C8527-5F20-89A8-5EB7-FD6E9866D749}"/>
              </a:ext>
            </a:extLst>
          </p:cNvPr>
          <p:cNvSpPr/>
          <p:nvPr/>
        </p:nvSpPr>
        <p:spPr>
          <a:xfrm>
            <a:off x="10568187" y="237663"/>
            <a:ext cx="1380381"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755594"/>
                </a:solidFill>
                <a:latin typeface="Raleway Light" pitchFamily="2" charset="77"/>
              </a:rPr>
              <a:t>Our</a:t>
            </a:r>
            <a:r>
              <a:rPr lang="en-US" sz="1400" b="1" spc="-70">
                <a:solidFill>
                  <a:srgbClr val="755594"/>
                </a:solidFill>
                <a:latin typeface="Intro Bold" panose="02000000000000000000" pitchFamily="2" charset="77"/>
              </a:rPr>
              <a:t> </a:t>
            </a:r>
            <a:r>
              <a:rPr lang="en-US" sz="1400" b="1" spc="-70">
                <a:solidFill>
                  <a:srgbClr val="755594"/>
                </a:solidFill>
                <a:latin typeface="Raleway ExtraBold" pitchFamily="2" charset="77"/>
              </a:rPr>
              <a:t>approach</a:t>
            </a:r>
          </a:p>
        </p:txBody>
      </p:sp>
      <p:sp>
        <p:nvSpPr>
          <p:cNvPr id="16" name="Rounded Rectangle 15">
            <a:extLst>
              <a:ext uri="{FF2B5EF4-FFF2-40B4-BE49-F238E27FC236}">
                <a16:creationId xmlns:a16="http://schemas.microsoft.com/office/drawing/2014/main" id="{4463A182-0E90-E26F-2A98-35792764506D}"/>
              </a:ext>
            </a:extLst>
          </p:cNvPr>
          <p:cNvSpPr/>
          <p:nvPr/>
        </p:nvSpPr>
        <p:spPr>
          <a:xfrm>
            <a:off x="7449955" y="237664"/>
            <a:ext cx="1517228" cy="332385"/>
          </a:xfrm>
          <a:prstGeom prst="roundRect">
            <a:avLst>
              <a:gd name="adj" fmla="val 50000"/>
            </a:avLst>
          </a:prstGeom>
          <a:solidFill>
            <a:srgbClr val="755594"/>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Your</a:t>
            </a:r>
            <a:r>
              <a:rPr lang="en-US" sz="1400" b="1" spc="-70">
                <a:solidFill>
                  <a:schemeClr val="bg1"/>
                </a:solidFill>
                <a:latin typeface="Intro Bold" panose="02000000000000000000" pitchFamily="2" charset="77"/>
              </a:rPr>
              <a:t> </a:t>
            </a:r>
            <a:r>
              <a:rPr lang="en-US" sz="1400" b="1" spc="-70">
                <a:solidFill>
                  <a:schemeClr val="bg1"/>
                </a:solidFill>
                <a:latin typeface="Raleway ExtraBold" pitchFamily="2" charset="77"/>
              </a:rPr>
              <a:t>challenge</a:t>
            </a:r>
          </a:p>
        </p:txBody>
      </p:sp>
    </p:spTree>
    <p:extLst>
      <p:ext uri="{BB962C8B-B14F-4D97-AF65-F5344CB8AC3E}">
        <p14:creationId xmlns:p14="http://schemas.microsoft.com/office/powerpoint/2010/main" val="97104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9848120-759B-2ACE-DFDA-1752BB18941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A561D2E-3DF9-0CDC-592B-13A5D1BCE9C1}"/>
              </a:ext>
            </a:extLst>
          </p:cNvPr>
          <p:cNvSpPr txBox="1"/>
          <p:nvPr/>
        </p:nvSpPr>
        <p:spPr>
          <a:xfrm>
            <a:off x="939114" y="1613422"/>
            <a:ext cx="10166034" cy="338554"/>
          </a:xfrm>
          <a:prstGeom prst="rect">
            <a:avLst/>
          </a:prstGeom>
          <a:noFill/>
        </p:spPr>
        <p:txBody>
          <a:bodyPr wrap="square" rtlCol="0">
            <a:spAutoFit/>
          </a:bodyPr>
          <a:lstStyle/>
          <a:p>
            <a:r>
              <a:rPr lang="en-US" sz="1600" dirty="0">
                <a:latin typeface="Poppins Light" pitchFamily="2" charset="77"/>
                <a:cs typeface="Poppins Light" pitchFamily="2" charset="77"/>
              </a:rPr>
              <a:t>Text here…</a:t>
            </a:r>
          </a:p>
        </p:txBody>
      </p:sp>
      <p:sp>
        <p:nvSpPr>
          <p:cNvPr id="7" name="TextBox 6">
            <a:extLst>
              <a:ext uri="{FF2B5EF4-FFF2-40B4-BE49-F238E27FC236}">
                <a16:creationId xmlns:a16="http://schemas.microsoft.com/office/drawing/2014/main" id="{23FC67AD-5D4C-21CE-D089-7BF4BAA4B196}"/>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US" sz="3200" spc="-150">
                <a:solidFill>
                  <a:srgbClr val="755594"/>
                </a:solidFill>
                <a:latin typeface="Raleway Light" pitchFamily="2" charset="77"/>
              </a:rPr>
              <a:t>Your</a:t>
            </a:r>
            <a:r>
              <a:rPr lang="en-US" sz="3200" spc="-150">
                <a:solidFill>
                  <a:srgbClr val="755594"/>
                </a:solidFill>
                <a:latin typeface="Raleway" pitchFamily="2" charset="77"/>
              </a:rPr>
              <a:t> </a:t>
            </a:r>
            <a:r>
              <a:rPr lang="en-US" sz="3200" b="1" spc="-150">
                <a:solidFill>
                  <a:srgbClr val="755594"/>
                </a:solidFill>
                <a:latin typeface="Raleway ExtraBold" pitchFamily="2" charset="77"/>
              </a:rPr>
              <a:t>requirements.</a:t>
            </a:r>
          </a:p>
        </p:txBody>
      </p:sp>
      <p:sp>
        <p:nvSpPr>
          <p:cNvPr id="8" name="Rounded Rectangle 7">
            <a:extLst>
              <a:ext uri="{FF2B5EF4-FFF2-40B4-BE49-F238E27FC236}">
                <a16:creationId xmlns:a16="http://schemas.microsoft.com/office/drawing/2014/main" id="{6351666A-CABC-9274-A181-AC7F97142F06}"/>
              </a:ext>
            </a:extLst>
          </p:cNvPr>
          <p:cNvSpPr/>
          <p:nvPr/>
        </p:nvSpPr>
        <p:spPr>
          <a:xfrm>
            <a:off x="9116838" y="237663"/>
            <a:ext cx="1301694"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755594"/>
                </a:solidFill>
                <a:latin typeface="Raleway Light" pitchFamily="2" charset="77"/>
              </a:rPr>
              <a:t>Our</a:t>
            </a:r>
            <a:r>
              <a:rPr lang="en-US" sz="1400" b="1" spc="-70">
                <a:solidFill>
                  <a:srgbClr val="755594"/>
                </a:solidFill>
                <a:latin typeface="Intro Bold" panose="02000000000000000000" pitchFamily="2" charset="77"/>
              </a:rPr>
              <a:t> </a:t>
            </a:r>
            <a:r>
              <a:rPr lang="en-US" sz="1400" b="1" spc="-70">
                <a:solidFill>
                  <a:srgbClr val="755594"/>
                </a:solidFill>
                <a:latin typeface="Raleway ExtraBold" pitchFamily="2" charset="77"/>
              </a:rPr>
              <a:t>proposal</a:t>
            </a:r>
          </a:p>
        </p:txBody>
      </p:sp>
      <p:sp>
        <p:nvSpPr>
          <p:cNvPr id="10" name="Rounded Rectangle 9">
            <a:extLst>
              <a:ext uri="{FF2B5EF4-FFF2-40B4-BE49-F238E27FC236}">
                <a16:creationId xmlns:a16="http://schemas.microsoft.com/office/drawing/2014/main" id="{ED043C04-7665-4B05-2DB1-642DF110F5DF}"/>
              </a:ext>
            </a:extLst>
          </p:cNvPr>
          <p:cNvSpPr/>
          <p:nvPr/>
        </p:nvSpPr>
        <p:spPr>
          <a:xfrm>
            <a:off x="10568187" y="237663"/>
            <a:ext cx="1380381"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755594"/>
                </a:solidFill>
                <a:latin typeface="Raleway Light" pitchFamily="2" charset="77"/>
              </a:rPr>
              <a:t>Our</a:t>
            </a:r>
            <a:r>
              <a:rPr lang="en-US" sz="1400" b="1" spc="-70">
                <a:solidFill>
                  <a:srgbClr val="755594"/>
                </a:solidFill>
                <a:latin typeface="Intro Bold" panose="02000000000000000000" pitchFamily="2" charset="77"/>
              </a:rPr>
              <a:t> </a:t>
            </a:r>
            <a:r>
              <a:rPr lang="en-US" sz="1400" b="1" spc="-70">
                <a:solidFill>
                  <a:srgbClr val="755594"/>
                </a:solidFill>
                <a:latin typeface="Raleway ExtraBold" pitchFamily="2" charset="77"/>
              </a:rPr>
              <a:t>approach</a:t>
            </a:r>
          </a:p>
        </p:txBody>
      </p:sp>
      <p:sp>
        <p:nvSpPr>
          <p:cNvPr id="14" name="Rounded Rectangle 13">
            <a:extLst>
              <a:ext uri="{FF2B5EF4-FFF2-40B4-BE49-F238E27FC236}">
                <a16:creationId xmlns:a16="http://schemas.microsoft.com/office/drawing/2014/main" id="{201FCAD8-EAC9-1BD0-4810-ABA53B1134E2}"/>
              </a:ext>
            </a:extLst>
          </p:cNvPr>
          <p:cNvSpPr/>
          <p:nvPr/>
        </p:nvSpPr>
        <p:spPr>
          <a:xfrm>
            <a:off x="7449955" y="237664"/>
            <a:ext cx="1517228" cy="332385"/>
          </a:xfrm>
          <a:prstGeom prst="roundRect">
            <a:avLst>
              <a:gd name="adj" fmla="val 50000"/>
            </a:avLst>
          </a:prstGeom>
          <a:solidFill>
            <a:srgbClr val="755594"/>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Your</a:t>
            </a:r>
            <a:r>
              <a:rPr lang="en-US" sz="1400" b="1" spc="-70">
                <a:solidFill>
                  <a:schemeClr val="bg1"/>
                </a:solidFill>
                <a:latin typeface="Intro Bold" panose="02000000000000000000" pitchFamily="2" charset="77"/>
              </a:rPr>
              <a:t> </a:t>
            </a:r>
            <a:r>
              <a:rPr lang="en-US" sz="1400" b="1" spc="-70">
                <a:solidFill>
                  <a:schemeClr val="bg1"/>
                </a:solidFill>
                <a:latin typeface="Raleway ExtraBold" pitchFamily="2" charset="77"/>
              </a:rPr>
              <a:t>challenge</a:t>
            </a:r>
          </a:p>
        </p:txBody>
      </p:sp>
    </p:spTree>
    <p:extLst>
      <p:ext uri="{BB962C8B-B14F-4D97-AF65-F5344CB8AC3E}">
        <p14:creationId xmlns:p14="http://schemas.microsoft.com/office/powerpoint/2010/main" val="270753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A601F51-F769-D6C3-C950-D2DD4B9E4F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BA285A-2C29-56AC-1E49-353EA300E970}"/>
              </a:ext>
            </a:extLst>
          </p:cNvPr>
          <p:cNvSpPr txBox="1"/>
          <p:nvPr/>
        </p:nvSpPr>
        <p:spPr>
          <a:xfrm>
            <a:off x="838200" y="1645263"/>
            <a:ext cx="10266947" cy="584775"/>
          </a:xfrm>
          <a:prstGeom prst="rect">
            <a:avLst/>
          </a:prstGeom>
          <a:noFill/>
        </p:spPr>
        <p:txBody>
          <a:bodyPr wrap="square" rtlCol="0">
            <a:spAutoFit/>
          </a:bodyPr>
          <a:lstStyle/>
          <a:p>
            <a:pPr marL="0" indent="0">
              <a:buNone/>
            </a:pPr>
            <a:r>
              <a:rPr lang="en-US" sz="1600" dirty="0">
                <a:latin typeface="Poppins Light" pitchFamily="2" charset="77"/>
                <a:cs typeface="Poppins Light" pitchFamily="2" charset="77"/>
              </a:rPr>
              <a:t>This proposal is split into three distinct areas where we believe we can support </a:t>
            </a:r>
            <a:r>
              <a:rPr lang="en-US" sz="1600" dirty="0">
                <a:solidFill>
                  <a:srgbClr val="FF0000"/>
                </a:solidFill>
                <a:latin typeface="Poppins Light" pitchFamily="2" charset="77"/>
                <a:cs typeface="Poppins Light" pitchFamily="2" charset="77"/>
              </a:rPr>
              <a:t>XXX</a:t>
            </a:r>
            <a:r>
              <a:rPr lang="en-US" sz="1600" dirty="0">
                <a:latin typeface="Poppins Light" pitchFamily="2" charset="77"/>
                <a:cs typeface="Poppins Light" pitchFamily="2" charset="77"/>
              </a:rPr>
              <a:t>; the areas can operate independently, but also complement one another:</a:t>
            </a:r>
          </a:p>
        </p:txBody>
      </p:sp>
      <p:sp>
        <p:nvSpPr>
          <p:cNvPr id="4" name="Rounded Rectangle 3">
            <a:extLst>
              <a:ext uri="{FF2B5EF4-FFF2-40B4-BE49-F238E27FC236}">
                <a16:creationId xmlns:a16="http://schemas.microsoft.com/office/drawing/2014/main" id="{31177470-C8EF-871E-DFE0-A387053BFB62}"/>
              </a:ext>
            </a:extLst>
          </p:cNvPr>
          <p:cNvSpPr>
            <a:spLocks noChangeAspect="1"/>
          </p:cNvSpPr>
          <p:nvPr/>
        </p:nvSpPr>
        <p:spPr>
          <a:xfrm>
            <a:off x="939853" y="2541597"/>
            <a:ext cx="521728" cy="540000"/>
          </a:xfrm>
          <a:prstGeom prst="roundRect">
            <a:avLst>
              <a:gd name="adj" fmla="val 15005"/>
            </a:avLst>
          </a:prstGeom>
          <a:solidFill>
            <a:srgbClr val="009BDF"/>
          </a:solid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pc="-70">
                <a:solidFill>
                  <a:schemeClr val="bg1"/>
                </a:solidFill>
                <a:latin typeface="Poppins" pitchFamily="2" charset="77"/>
                <a:cs typeface="Poppins" pitchFamily="2" charset="77"/>
              </a:rPr>
              <a:t>1</a:t>
            </a:r>
          </a:p>
        </p:txBody>
      </p:sp>
      <p:sp>
        <p:nvSpPr>
          <p:cNvPr id="5" name="Rounded Rectangle 4">
            <a:extLst>
              <a:ext uri="{FF2B5EF4-FFF2-40B4-BE49-F238E27FC236}">
                <a16:creationId xmlns:a16="http://schemas.microsoft.com/office/drawing/2014/main" id="{BA760979-1059-E84A-5AB1-6EFA60A2C3BD}"/>
              </a:ext>
            </a:extLst>
          </p:cNvPr>
          <p:cNvSpPr>
            <a:spLocks noChangeAspect="1"/>
          </p:cNvSpPr>
          <p:nvPr/>
        </p:nvSpPr>
        <p:spPr>
          <a:xfrm>
            <a:off x="939853" y="3569069"/>
            <a:ext cx="521728" cy="540000"/>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pc="-70">
                <a:solidFill>
                  <a:schemeClr val="bg1"/>
                </a:solidFill>
                <a:latin typeface="Poppins" pitchFamily="2" charset="77"/>
                <a:cs typeface="Poppins" pitchFamily="2" charset="77"/>
              </a:rPr>
              <a:t>2</a:t>
            </a:r>
          </a:p>
        </p:txBody>
      </p:sp>
      <p:sp>
        <p:nvSpPr>
          <p:cNvPr id="6" name="Rounded Rectangle 5">
            <a:extLst>
              <a:ext uri="{FF2B5EF4-FFF2-40B4-BE49-F238E27FC236}">
                <a16:creationId xmlns:a16="http://schemas.microsoft.com/office/drawing/2014/main" id="{465F155D-653D-1E52-19AF-B1E2773F0BDD}"/>
              </a:ext>
            </a:extLst>
          </p:cNvPr>
          <p:cNvSpPr>
            <a:spLocks noChangeAspect="1"/>
          </p:cNvSpPr>
          <p:nvPr/>
        </p:nvSpPr>
        <p:spPr>
          <a:xfrm>
            <a:off x="939853" y="4596541"/>
            <a:ext cx="521728" cy="540000"/>
          </a:xfrm>
          <a:prstGeom prst="roundRect">
            <a:avLst>
              <a:gd name="adj" fmla="val 15005"/>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pc="-70">
                <a:solidFill>
                  <a:schemeClr val="bg1"/>
                </a:solidFill>
                <a:latin typeface="Poppins" pitchFamily="2" charset="77"/>
                <a:cs typeface="Poppins" pitchFamily="2" charset="77"/>
              </a:rPr>
              <a:t>3</a:t>
            </a:r>
          </a:p>
        </p:txBody>
      </p:sp>
      <p:sp>
        <p:nvSpPr>
          <p:cNvPr id="7" name="TextBox 6">
            <a:extLst>
              <a:ext uri="{FF2B5EF4-FFF2-40B4-BE49-F238E27FC236}">
                <a16:creationId xmlns:a16="http://schemas.microsoft.com/office/drawing/2014/main" id="{BCBAD6DB-BEE4-6C05-C869-864B270179F7}"/>
              </a:ext>
            </a:extLst>
          </p:cNvPr>
          <p:cNvSpPr txBox="1"/>
          <p:nvPr/>
        </p:nvSpPr>
        <p:spPr>
          <a:xfrm>
            <a:off x="1783274" y="2669616"/>
            <a:ext cx="9199044" cy="338554"/>
          </a:xfrm>
          <a:prstGeom prst="rect">
            <a:avLst/>
          </a:prstGeom>
          <a:noFill/>
        </p:spPr>
        <p:txBody>
          <a:bodyPr wrap="square" lIns="91440" tIns="45720" rIns="91440" bIns="45720" rtlCol="0" anchor="t">
            <a:spAutoFit/>
          </a:bodyPr>
          <a:lstStyle/>
          <a:p>
            <a:r>
              <a:rPr lang="en-US" sz="1600" dirty="0">
                <a:latin typeface="Poppins Light" pitchFamily="2" charset="77"/>
                <a:cs typeface="Poppins Light" pitchFamily="2" charset="77"/>
              </a:rPr>
              <a:t>Text</a:t>
            </a:r>
          </a:p>
        </p:txBody>
      </p:sp>
      <p:sp>
        <p:nvSpPr>
          <p:cNvPr id="8" name="TextBox 7">
            <a:extLst>
              <a:ext uri="{FF2B5EF4-FFF2-40B4-BE49-F238E27FC236}">
                <a16:creationId xmlns:a16="http://schemas.microsoft.com/office/drawing/2014/main" id="{B24EF2BE-BA52-2F9F-7F20-AE2ECFF354E9}"/>
              </a:ext>
            </a:extLst>
          </p:cNvPr>
          <p:cNvSpPr txBox="1"/>
          <p:nvPr/>
        </p:nvSpPr>
        <p:spPr>
          <a:xfrm>
            <a:off x="1783274" y="3697088"/>
            <a:ext cx="9199044" cy="338554"/>
          </a:xfrm>
          <a:prstGeom prst="rect">
            <a:avLst/>
          </a:prstGeom>
          <a:noFill/>
        </p:spPr>
        <p:txBody>
          <a:bodyPr wrap="square" rtlCol="0">
            <a:spAutoFit/>
          </a:bodyPr>
          <a:lstStyle/>
          <a:p>
            <a:r>
              <a:rPr lang="en-US" sz="1600" dirty="0">
                <a:latin typeface="Poppins Light" pitchFamily="2" charset="77"/>
                <a:cs typeface="Poppins Light" pitchFamily="2" charset="77"/>
              </a:rPr>
              <a:t>Text</a:t>
            </a:r>
          </a:p>
        </p:txBody>
      </p:sp>
      <p:sp>
        <p:nvSpPr>
          <p:cNvPr id="10" name="TextBox 9">
            <a:extLst>
              <a:ext uri="{FF2B5EF4-FFF2-40B4-BE49-F238E27FC236}">
                <a16:creationId xmlns:a16="http://schemas.microsoft.com/office/drawing/2014/main" id="{109F5530-B9DC-D17A-1657-30F844D1F538}"/>
              </a:ext>
            </a:extLst>
          </p:cNvPr>
          <p:cNvSpPr txBox="1"/>
          <p:nvPr/>
        </p:nvSpPr>
        <p:spPr>
          <a:xfrm>
            <a:off x="1783273" y="4724560"/>
            <a:ext cx="9199044" cy="338554"/>
          </a:xfrm>
          <a:prstGeom prst="rect">
            <a:avLst/>
          </a:prstGeom>
          <a:noFill/>
        </p:spPr>
        <p:txBody>
          <a:bodyPr wrap="square" rtlCol="0">
            <a:spAutoFit/>
          </a:bodyPr>
          <a:lstStyle/>
          <a:p>
            <a:r>
              <a:rPr lang="en-US" sz="1600" dirty="0">
                <a:latin typeface="Poppins Light" pitchFamily="2" charset="77"/>
                <a:cs typeface="Poppins Light" pitchFamily="2" charset="77"/>
              </a:rPr>
              <a:t>Text</a:t>
            </a:r>
          </a:p>
        </p:txBody>
      </p:sp>
      <p:sp>
        <p:nvSpPr>
          <p:cNvPr id="16" name="TextBox 15">
            <a:extLst>
              <a:ext uri="{FF2B5EF4-FFF2-40B4-BE49-F238E27FC236}">
                <a16:creationId xmlns:a16="http://schemas.microsoft.com/office/drawing/2014/main" id="{9DDF81D1-8625-34A0-7860-B2DFB161DF1D}"/>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US" sz="3200" spc="-150">
                <a:solidFill>
                  <a:srgbClr val="755594"/>
                </a:solidFill>
                <a:latin typeface="Raleway Light" pitchFamily="2" charset="77"/>
              </a:rPr>
              <a:t>Proposal</a:t>
            </a:r>
            <a:r>
              <a:rPr lang="en-US" sz="3200" spc="-150">
                <a:solidFill>
                  <a:srgbClr val="755594"/>
                </a:solidFill>
                <a:latin typeface="Raleway" pitchFamily="2" charset="77"/>
              </a:rPr>
              <a:t> </a:t>
            </a:r>
            <a:r>
              <a:rPr lang="en-US" sz="3200" b="1" spc="-150">
                <a:solidFill>
                  <a:srgbClr val="755594"/>
                </a:solidFill>
                <a:latin typeface="Raleway ExtraBold" pitchFamily="2" charset="77"/>
              </a:rPr>
              <a:t>overview.</a:t>
            </a:r>
          </a:p>
        </p:txBody>
      </p:sp>
      <p:sp>
        <p:nvSpPr>
          <p:cNvPr id="17" name="Rounded Rectangle 16">
            <a:extLst>
              <a:ext uri="{FF2B5EF4-FFF2-40B4-BE49-F238E27FC236}">
                <a16:creationId xmlns:a16="http://schemas.microsoft.com/office/drawing/2014/main" id="{CA25D901-4152-5FF0-A998-EBE05645034F}"/>
              </a:ext>
            </a:extLst>
          </p:cNvPr>
          <p:cNvSpPr/>
          <p:nvPr/>
        </p:nvSpPr>
        <p:spPr>
          <a:xfrm>
            <a:off x="9116838" y="237663"/>
            <a:ext cx="1301694"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755594"/>
                </a:solidFill>
                <a:latin typeface="Raleway Light" pitchFamily="2" charset="77"/>
              </a:rPr>
              <a:t>Our</a:t>
            </a:r>
            <a:r>
              <a:rPr lang="en-US" sz="1400" b="1" spc="-70">
                <a:solidFill>
                  <a:srgbClr val="755594"/>
                </a:solidFill>
                <a:latin typeface="Intro Bold" panose="02000000000000000000" pitchFamily="2" charset="77"/>
              </a:rPr>
              <a:t> </a:t>
            </a:r>
            <a:r>
              <a:rPr lang="en-US" sz="1400" b="1" spc="-70">
                <a:solidFill>
                  <a:srgbClr val="755594"/>
                </a:solidFill>
                <a:latin typeface="Raleway ExtraBold" pitchFamily="2" charset="77"/>
              </a:rPr>
              <a:t>proposal</a:t>
            </a:r>
          </a:p>
        </p:txBody>
      </p:sp>
      <p:sp>
        <p:nvSpPr>
          <p:cNvPr id="18" name="Rounded Rectangle 17">
            <a:extLst>
              <a:ext uri="{FF2B5EF4-FFF2-40B4-BE49-F238E27FC236}">
                <a16:creationId xmlns:a16="http://schemas.microsoft.com/office/drawing/2014/main" id="{7CF4B469-95B1-D5FE-226D-88BA869B9C42}"/>
              </a:ext>
            </a:extLst>
          </p:cNvPr>
          <p:cNvSpPr/>
          <p:nvPr/>
        </p:nvSpPr>
        <p:spPr>
          <a:xfrm>
            <a:off x="10568187" y="237663"/>
            <a:ext cx="1380381"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755594"/>
                </a:solidFill>
                <a:latin typeface="Raleway Light" pitchFamily="2" charset="77"/>
              </a:rPr>
              <a:t>Our</a:t>
            </a:r>
            <a:r>
              <a:rPr lang="en-US" sz="1400" b="1" spc="-70">
                <a:solidFill>
                  <a:srgbClr val="755594"/>
                </a:solidFill>
                <a:latin typeface="Intro Bold" panose="02000000000000000000" pitchFamily="2" charset="77"/>
              </a:rPr>
              <a:t> </a:t>
            </a:r>
            <a:r>
              <a:rPr lang="en-US" sz="1400" b="1" spc="-70">
                <a:solidFill>
                  <a:srgbClr val="755594"/>
                </a:solidFill>
                <a:latin typeface="Raleway ExtraBold" pitchFamily="2" charset="77"/>
              </a:rPr>
              <a:t>approach</a:t>
            </a:r>
          </a:p>
        </p:txBody>
      </p:sp>
      <p:sp>
        <p:nvSpPr>
          <p:cNvPr id="19" name="Rounded Rectangle 18">
            <a:extLst>
              <a:ext uri="{FF2B5EF4-FFF2-40B4-BE49-F238E27FC236}">
                <a16:creationId xmlns:a16="http://schemas.microsoft.com/office/drawing/2014/main" id="{8BECCA2C-E4DC-9141-23D5-DB21A348C0F8}"/>
              </a:ext>
            </a:extLst>
          </p:cNvPr>
          <p:cNvSpPr/>
          <p:nvPr/>
        </p:nvSpPr>
        <p:spPr>
          <a:xfrm>
            <a:off x="7449955" y="237664"/>
            <a:ext cx="1517228" cy="332385"/>
          </a:xfrm>
          <a:prstGeom prst="roundRect">
            <a:avLst>
              <a:gd name="adj" fmla="val 50000"/>
            </a:avLst>
          </a:prstGeom>
          <a:solidFill>
            <a:srgbClr val="755594"/>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Your</a:t>
            </a:r>
            <a:r>
              <a:rPr lang="en-US" sz="1400" b="1" spc="-70">
                <a:solidFill>
                  <a:schemeClr val="bg1"/>
                </a:solidFill>
                <a:latin typeface="Intro Bold" panose="02000000000000000000" pitchFamily="2" charset="77"/>
              </a:rPr>
              <a:t> </a:t>
            </a:r>
            <a:r>
              <a:rPr lang="en-US" sz="1400" b="1" spc="-70">
                <a:solidFill>
                  <a:schemeClr val="bg1"/>
                </a:solidFill>
                <a:latin typeface="Raleway ExtraBold" pitchFamily="2" charset="77"/>
              </a:rPr>
              <a:t>challenge</a:t>
            </a:r>
          </a:p>
        </p:txBody>
      </p:sp>
    </p:spTree>
    <p:extLst>
      <p:ext uri="{BB962C8B-B14F-4D97-AF65-F5344CB8AC3E}">
        <p14:creationId xmlns:p14="http://schemas.microsoft.com/office/powerpoint/2010/main" val="2818478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6EE7-71BD-F4DB-2FA4-7F48408AF102}"/>
              </a:ext>
            </a:extLst>
          </p:cNvPr>
          <p:cNvSpPr>
            <a:spLocks noGrp="1"/>
          </p:cNvSpPr>
          <p:nvPr>
            <p:ph type="ctrTitle"/>
          </p:nvPr>
        </p:nvSpPr>
        <p:spPr>
          <a:xfrm>
            <a:off x="949377" y="1764914"/>
            <a:ext cx="10293246" cy="2387600"/>
          </a:xfrm>
        </p:spPr>
        <p:txBody>
          <a:bodyPr>
            <a:normAutofit/>
          </a:bodyPr>
          <a:lstStyle/>
          <a:p>
            <a:r>
              <a:rPr lang="en-US" b="0" dirty="0">
                <a:latin typeface="Raleway Light" pitchFamily="2" charset="77"/>
              </a:rPr>
              <a:t>Proposal:</a:t>
            </a:r>
            <a:br>
              <a:rPr lang="en-US" b="0" dirty="0">
                <a:latin typeface="Intro Bold"/>
              </a:rPr>
            </a:br>
            <a:r>
              <a:rPr lang="en-GB" dirty="0">
                <a:latin typeface="Raleway ExtraBold" pitchFamily="2" charset="77"/>
              </a:rPr>
              <a:t>Subject</a:t>
            </a:r>
            <a:endParaRPr lang="en-US" dirty="0">
              <a:latin typeface="Raleway ExtraBold" pitchFamily="2" charset="77"/>
            </a:endParaRPr>
          </a:p>
        </p:txBody>
      </p:sp>
      <p:sp>
        <p:nvSpPr>
          <p:cNvPr id="4" name="TextBox 3">
            <a:extLst>
              <a:ext uri="{FF2B5EF4-FFF2-40B4-BE49-F238E27FC236}">
                <a16:creationId xmlns:a16="http://schemas.microsoft.com/office/drawing/2014/main" id="{C8681F90-8338-8854-F03D-37EE8A524EB4}"/>
              </a:ext>
            </a:extLst>
          </p:cNvPr>
          <p:cNvSpPr txBox="1"/>
          <p:nvPr/>
        </p:nvSpPr>
        <p:spPr>
          <a:xfrm>
            <a:off x="1586459" y="4555628"/>
            <a:ext cx="9019082" cy="369332"/>
          </a:xfrm>
          <a:prstGeom prst="rect">
            <a:avLst/>
          </a:prstGeom>
          <a:noFill/>
        </p:spPr>
        <p:txBody>
          <a:bodyPr wrap="square" lIns="91440" tIns="45720" rIns="91440" bIns="45720" rtlCol="0" anchor="t">
            <a:spAutoFit/>
          </a:bodyPr>
          <a:lstStyle/>
          <a:p>
            <a:pPr algn="ctr"/>
            <a:r>
              <a:rPr lang="en-US" dirty="0">
                <a:solidFill>
                  <a:schemeClr val="bg1"/>
                </a:solidFill>
                <a:latin typeface="Raleway Light"/>
              </a:rPr>
              <a:t>Summary of section</a:t>
            </a:r>
            <a:endParaRPr lang="en-US" dirty="0">
              <a:solidFill>
                <a:schemeClr val="bg1"/>
              </a:solidFill>
              <a:highlight>
                <a:srgbClr val="FF0000"/>
              </a:highlight>
              <a:latin typeface="Raleway Light"/>
            </a:endParaRPr>
          </a:p>
        </p:txBody>
      </p:sp>
    </p:spTree>
    <p:extLst>
      <p:ext uri="{BB962C8B-B14F-4D97-AF65-F5344CB8AC3E}">
        <p14:creationId xmlns:p14="http://schemas.microsoft.com/office/powerpoint/2010/main" val="671355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E387D03-9F8B-E195-3962-5D39B39205C5}"/>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AD501579-7F3F-B56F-01D8-9B8CBDD909B6}"/>
              </a:ext>
            </a:extLst>
          </p:cNvPr>
          <p:cNvSpPr/>
          <p:nvPr/>
        </p:nvSpPr>
        <p:spPr>
          <a:xfrm>
            <a:off x="939113" y="1768349"/>
            <a:ext cx="1649442" cy="902852"/>
          </a:xfrm>
          <a:prstGeom prst="roundRect">
            <a:avLst>
              <a:gd name="adj" fmla="val 15005"/>
            </a:avLst>
          </a:prstGeom>
          <a:solidFill>
            <a:srgbClr val="009BDF"/>
          </a:solid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70" normalizeH="0" baseline="0" noProof="0">
                <a:ln>
                  <a:noFill/>
                </a:ln>
                <a:solidFill>
                  <a:prstClr val="white"/>
                </a:solidFill>
                <a:effectLst/>
                <a:uLnTx/>
                <a:uFillTx/>
                <a:latin typeface="Raleway Light" pitchFamily="2" charset="77"/>
              </a:rPr>
              <a:t>Phase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spc="-70">
                <a:solidFill>
                  <a:prstClr val="white"/>
                </a:solidFill>
                <a:latin typeface="Raleway ExtraBold" pitchFamily="2" charset="77"/>
              </a:rPr>
              <a:t>Discover</a:t>
            </a:r>
            <a:endParaRPr kumimoji="0" lang="en-US" sz="1600" b="1" u="none" strike="noStrike" kern="1200" cap="none" spc="-70" normalizeH="0" baseline="0" noProof="0">
              <a:ln>
                <a:noFill/>
              </a:ln>
              <a:solidFill>
                <a:prstClr val="white"/>
              </a:solidFill>
              <a:effectLst/>
              <a:uLnTx/>
              <a:uFillTx/>
              <a:latin typeface="Raleway ExtraBold" pitchFamily="2" charset="77"/>
            </a:endParaRPr>
          </a:p>
        </p:txBody>
      </p:sp>
      <p:sp>
        <p:nvSpPr>
          <p:cNvPr id="4" name="Rounded Rectangle 3">
            <a:extLst>
              <a:ext uri="{FF2B5EF4-FFF2-40B4-BE49-F238E27FC236}">
                <a16:creationId xmlns:a16="http://schemas.microsoft.com/office/drawing/2014/main" id="{E76C57D8-B561-54E4-1078-7CDEAA6DD095}"/>
              </a:ext>
            </a:extLst>
          </p:cNvPr>
          <p:cNvSpPr/>
          <p:nvPr/>
        </p:nvSpPr>
        <p:spPr>
          <a:xfrm>
            <a:off x="939113" y="2781221"/>
            <a:ext cx="1649442" cy="902852"/>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70" normalizeH="0" baseline="0" noProof="0">
                <a:ln>
                  <a:noFill/>
                </a:ln>
                <a:solidFill>
                  <a:prstClr val="white"/>
                </a:solidFill>
                <a:effectLst/>
                <a:uLnTx/>
                <a:uFillTx/>
                <a:latin typeface="Raleway Light" pitchFamily="2" charset="77"/>
              </a:rPr>
              <a:t>Phase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spc="-70">
                <a:solidFill>
                  <a:prstClr val="white"/>
                </a:solidFill>
                <a:latin typeface="Raleway ExtraBold" pitchFamily="2" charset="77"/>
              </a:rPr>
              <a:t>Arrange</a:t>
            </a:r>
          </a:p>
        </p:txBody>
      </p:sp>
      <p:sp>
        <p:nvSpPr>
          <p:cNvPr id="10" name="Rounded Rectangle 9">
            <a:extLst>
              <a:ext uri="{FF2B5EF4-FFF2-40B4-BE49-F238E27FC236}">
                <a16:creationId xmlns:a16="http://schemas.microsoft.com/office/drawing/2014/main" id="{FB505D4B-BF5B-D441-A2D6-876455266F1C}"/>
              </a:ext>
            </a:extLst>
          </p:cNvPr>
          <p:cNvSpPr/>
          <p:nvPr/>
        </p:nvSpPr>
        <p:spPr>
          <a:xfrm>
            <a:off x="939113" y="3794093"/>
            <a:ext cx="1649442" cy="902852"/>
          </a:xfrm>
          <a:prstGeom prst="roundRect">
            <a:avLst>
              <a:gd name="adj" fmla="val 15005"/>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70" normalizeH="0" baseline="0" noProof="0">
                <a:ln>
                  <a:noFill/>
                </a:ln>
                <a:solidFill>
                  <a:prstClr val="white"/>
                </a:solidFill>
                <a:effectLst/>
                <a:uLnTx/>
                <a:uFillTx/>
                <a:latin typeface="Raleway Light" pitchFamily="2" charset="77"/>
              </a:rPr>
              <a:t>Phase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spc="-70">
                <a:solidFill>
                  <a:prstClr val="white"/>
                </a:solidFill>
                <a:latin typeface="Raleway" pitchFamily="2" charset="77"/>
              </a:rPr>
              <a:t>Cascade</a:t>
            </a:r>
            <a:endParaRPr kumimoji="0" lang="en-US" sz="1600" b="1" u="none" strike="noStrike" kern="1200" cap="none" spc="-70" normalizeH="0" baseline="0" noProof="0">
              <a:ln>
                <a:noFill/>
              </a:ln>
              <a:solidFill>
                <a:prstClr val="white"/>
              </a:solidFill>
              <a:effectLst/>
              <a:uLnTx/>
              <a:uFillTx/>
              <a:latin typeface="Raleway" pitchFamily="2" charset="77"/>
            </a:endParaRPr>
          </a:p>
        </p:txBody>
      </p:sp>
      <p:sp>
        <p:nvSpPr>
          <p:cNvPr id="11" name="TextBox 10">
            <a:extLst>
              <a:ext uri="{FF2B5EF4-FFF2-40B4-BE49-F238E27FC236}">
                <a16:creationId xmlns:a16="http://schemas.microsoft.com/office/drawing/2014/main" id="{475DB807-3144-60CC-9875-8032F94EA3C8}"/>
              </a:ext>
            </a:extLst>
          </p:cNvPr>
          <p:cNvSpPr txBox="1"/>
          <p:nvPr/>
        </p:nvSpPr>
        <p:spPr>
          <a:xfrm>
            <a:off x="2964870" y="2050498"/>
            <a:ext cx="7966363" cy="338554"/>
          </a:xfrm>
          <a:prstGeom prst="rect">
            <a:avLst/>
          </a:prstGeom>
          <a:noFill/>
        </p:spPr>
        <p:txBody>
          <a:bodyPr wrap="square" lIns="91440" tIns="45720" rIns="91440" bIns="45720" rtlCol="0" anchor="t">
            <a:spAutoFit/>
          </a:bodyPr>
          <a:lstStyle/>
          <a:p>
            <a:pPr>
              <a:defRPr/>
            </a:pPr>
            <a:r>
              <a:rPr kumimoji="0" lang="en-US" sz="1600" u="none" strike="noStrike" kern="1200" cap="none" spc="0" normalizeH="0" baseline="0" noProof="0" dirty="0">
                <a:ln>
                  <a:noFill/>
                </a:ln>
                <a:solidFill>
                  <a:prstClr val="black"/>
                </a:solidFill>
                <a:effectLst/>
                <a:uLnTx/>
                <a:uFillTx/>
                <a:latin typeface="Poppins Light" pitchFamily="2" charset="77"/>
                <a:cs typeface="Poppins Light" pitchFamily="2" charset="77"/>
              </a:rPr>
              <a:t>Text</a:t>
            </a:r>
          </a:p>
        </p:txBody>
      </p:sp>
      <p:sp>
        <p:nvSpPr>
          <p:cNvPr id="12" name="TextBox 11">
            <a:extLst>
              <a:ext uri="{FF2B5EF4-FFF2-40B4-BE49-F238E27FC236}">
                <a16:creationId xmlns:a16="http://schemas.microsoft.com/office/drawing/2014/main" id="{4DF89AE5-F2D4-9D79-72D6-5AAEF7723261}"/>
              </a:ext>
            </a:extLst>
          </p:cNvPr>
          <p:cNvSpPr txBox="1"/>
          <p:nvPr/>
        </p:nvSpPr>
        <p:spPr>
          <a:xfrm>
            <a:off x="2964869" y="3063370"/>
            <a:ext cx="7966363" cy="338554"/>
          </a:xfrm>
          <a:prstGeom prst="rect">
            <a:avLst/>
          </a:prstGeom>
          <a:noFill/>
        </p:spPr>
        <p:txBody>
          <a:bodyPr wrap="square" rtlCol="0">
            <a:spAutoFit/>
          </a:bodyPr>
          <a:lstStyle/>
          <a:p>
            <a:pPr>
              <a:defRPr/>
            </a:pPr>
            <a:r>
              <a:rPr lang="en-US" sz="1600" dirty="0">
                <a:latin typeface="Poppins Light" pitchFamily="2" charset="77"/>
                <a:cs typeface="Poppins Light" pitchFamily="2" charset="77"/>
              </a:rPr>
              <a:t>Text</a:t>
            </a:r>
            <a:endParaRPr kumimoji="0" lang="en-US" sz="1600" u="none" strike="noStrike" kern="1200" cap="none" spc="0" normalizeH="0" baseline="0" noProof="0" dirty="0">
              <a:ln>
                <a:noFill/>
              </a:ln>
              <a:solidFill>
                <a:prstClr val="black"/>
              </a:solidFill>
              <a:effectLst/>
              <a:uLnTx/>
              <a:uFillTx/>
              <a:latin typeface="Poppins Light" pitchFamily="2" charset="77"/>
              <a:cs typeface="Poppins Light" pitchFamily="2" charset="77"/>
            </a:endParaRPr>
          </a:p>
        </p:txBody>
      </p:sp>
      <p:sp>
        <p:nvSpPr>
          <p:cNvPr id="19" name="TextBox 18">
            <a:extLst>
              <a:ext uri="{FF2B5EF4-FFF2-40B4-BE49-F238E27FC236}">
                <a16:creationId xmlns:a16="http://schemas.microsoft.com/office/drawing/2014/main" id="{1469E543-AF8E-A76D-48AB-44D1F6272836}"/>
              </a:ext>
            </a:extLst>
          </p:cNvPr>
          <p:cNvSpPr txBox="1"/>
          <p:nvPr/>
        </p:nvSpPr>
        <p:spPr>
          <a:xfrm>
            <a:off x="2964869" y="4076242"/>
            <a:ext cx="7966363" cy="338554"/>
          </a:xfrm>
          <a:prstGeom prst="rect">
            <a:avLst/>
          </a:prstGeom>
          <a:noFill/>
        </p:spPr>
        <p:txBody>
          <a:bodyPr wrap="square" lIns="91440" tIns="45720" rIns="91440" bIns="45720" rtlCol="0" anchor="t">
            <a:spAutoFit/>
          </a:bodyPr>
          <a:lstStyle/>
          <a:p>
            <a:pPr>
              <a:defRPr/>
            </a:pPr>
            <a:r>
              <a:rPr kumimoji="0" lang="en-US" sz="1600" u="none" strike="noStrike" kern="1200" cap="none" spc="0" normalizeH="0" baseline="0" noProof="0" dirty="0">
                <a:ln>
                  <a:noFill/>
                </a:ln>
                <a:solidFill>
                  <a:prstClr val="black"/>
                </a:solidFill>
                <a:effectLst/>
                <a:uLnTx/>
                <a:uFillTx/>
                <a:latin typeface="Poppins Light" pitchFamily="2" charset="77"/>
                <a:cs typeface="Poppins Light" pitchFamily="2" charset="77"/>
              </a:rPr>
              <a:t>Text</a:t>
            </a:r>
          </a:p>
        </p:txBody>
      </p:sp>
      <p:sp>
        <p:nvSpPr>
          <p:cNvPr id="15" name="Rounded Rectangle 14">
            <a:extLst>
              <a:ext uri="{FF2B5EF4-FFF2-40B4-BE49-F238E27FC236}">
                <a16:creationId xmlns:a16="http://schemas.microsoft.com/office/drawing/2014/main" id="{2CDFBC5A-788A-E25F-5C65-95B6F28AA013}"/>
              </a:ext>
            </a:extLst>
          </p:cNvPr>
          <p:cNvSpPr/>
          <p:nvPr/>
        </p:nvSpPr>
        <p:spPr>
          <a:xfrm>
            <a:off x="939113" y="4809916"/>
            <a:ext cx="1649442" cy="902852"/>
          </a:xfrm>
          <a:prstGeom prst="roundRect">
            <a:avLst>
              <a:gd name="adj" fmla="val 15005"/>
            </a:avLst>
          </a:prstGeom>
          <a:solidFill>
            <a:srgbClr val="755594"/>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70" normalizeH="0" baseline="0" noProof="0">
                <a:ln>
                  <a:noFill/>
                </a:ln>
                <a:solidFill>
                  <a:prstClr val="white"/>
                </a:solidFill>
                <a:effectLst/>
                <a:uLnTx/>
                <a:uFillTx/>
                <a:latin typeface="Raleway Light" pitchFamily="2" charset="77"/>
              </a:rPr>
              <a:t>Phase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70" normalizeH="0" baseline="0" noProof="0">
                <a:ln>
                  <a:noFill/>
                </a:ln>
                <a:solidFill>
                  <a:prstClr val="white"/>
                </a:solidFill>
                <a:effectLst/>
                <a:uLnTx/>
                <a:uFillTx/>
                <a:latin typeface="Raleway ExtraBold" pitchFamily="2" charset="77"/>
              </a:rPr>
              <a:t>Migrate</a:t>
            </a:r>
          </a:p>
        </p:txBody>
      </p:sp>
      <p:sp>
        <p:nvSpPr>
          <p:cNvPr id="16" name="TextBox 15">
            <a:extLst>
              <a:ext uri="{FF2B5EF4-FFF2-40B4-BE49-F238E27FC236}">
                <a16:creationId xmlns:a16="http://schemas.microsoft.com/office/drawing/2014/main" id="{2A7FAEA8-CEA3-2684-CE39-17E1122395F6}"/>
              </a:ext>
            </a:extLst>
          </p:cNvPr>
          <p:cNvSpPr txBox="1"/>
          <p:nvPr/>
        </p:nvSpPr>
        <p:spPr>
          <a:xfrm>
            <a:off x="2964868" y="5092065"/>
            <a:ext cx="7966363" cy="338554"/>
          </a:xfrm>
          <a:prstGeom prst="rect">
            <a:avLst/>
          </a:prstGeom>
          <a:noFill/>
        </p:spPr>
        <p:txBody>
          <a:bodyPr wrap="square" lIns="91440" tIns="45720" rIns="91440" bIns="45720" rtlCol="0" anchor="t">
            <a:spAutoFit/>
          </a:bodyPr>
          <a:lstStyle/>
          <a:p>
            <a:pPr>
              <a:defRPr/>
            </a:pPr>
            <a:r>
              <a:rPr lang="en-US" sz="1600" dirty="0">
                <a:solidFill>
                  <a:prstClr val="black"/>
                </a:solidFill>
                <a:latin typeface="Poppins Light" pitchFamily="2" charset="77"/>
                <a:cs typeface="Poppins Light" pitchFamily="2" charset="77"/>
              </a:rPr>
              <a:t>Text</a:t>
            </a:r>
            <a:endParaRPr kumimoji="0" lang="en-US" sz="1600" u="none" strike="noStrike" kern="1200" cap="none" spc="0" normalizeH="0" baseline="0" noProof="0" dirty="0">
              <a:ln>
                <a:noFill/>
              </a:ln>
              <a:solidFill>
                <a:prstClr val="black"/>
              </a:solidFill>
              <a:effectLst/>
              <a:uLnTx/>
              <a:uFillTx/>
              <a:latin typeface="Poppins Light" pitchFamily="2" charset="77"/>
              <a:cs typeface="Poppins Light" pitchFamily="2" charset="77"/>
            </a:endParaRPr>
          </a:p>
        </p:txBody>
      </p:sp>
      <p:sp>
        <p:nvSpPr>
          <p:cNvPr id="14" name="TextBox 13">
            <a:extLst>
              <a:ext uri="{FF2B5EF4-FFF2-40B4-BE49-F238E27FC236}">
                <a16:creationId xmlns:a16="http://schemas.microsoft.com/office/drawing/2014/main" id="{3ED07FE1-280E-4677-4020-A8874D90AF45}"/>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a:solidFill>
                  <a:srgbClr val="F45E54"/>
                </a:solidFill>
                <a:latin typeface="Raleway Light" pitchFamily="2" charset="77"/>
              </a:rPr>
              <a:t>Our </a:t>
            </a:r>
            <a:r>
              <a:rPr lang="en-US" sz="3200" b="1" spc="-150">
                <a:solidFill>
                  <a:srgbClr val="F45E54"/>
                </a:solidFill>
                <a:latin typeface="Raleway ExtraBold" pitchFamily="2" charset="77"/>
              </a:rPr>
              <a:t>proposal.</a:t>
            </a:r>
          </a:p>
        </p:txBody>
      </p:sp>
      <p:sp>
        <p:nvSpPr>
          <p:cNvPr id="21" name="Rounded Rectangle 20">
            <a:extLst>
              <a:ext uri="{FF2B5EF4-FFF2-40B4-BE49-F238E27FC236}">
                <a16:creationId xmlns:a16="http://schemas.microsoft.com/office/drawing/2014/main" id="{993077A0-0C0C-D955-83D0-70B8FBBC4B46}"/>
              </a:ext>
            </a:extLst>
          </p:cNvPr>
          <p:cNvSpPr/>
          <p:nvPr/>
        </p:nvSpPr>
        <p:spPr>
          <a:xfrm>
            <a:off x="9116838" y="237663"/>
            <a:ext cx="1301694" cy="332385"/>
          </a:xfrm>
          <a:prstGeom prst="roundRect">
            <a:avLst>
              <a:gd name="adj" fmla="val 50000"/>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proposal</a:t>
            </a:r>
          </a:p>
        </p:txBody>
      </p:sp>
      <p:sp>
        <p:nvSpPr>
          <p:cNvPr id="22" name="Rounded Rectangle 21">
            <a:extLst>
              <a:ext uri="{FF2B5EF4-FFF2-40B4-BE49-F238E27FC236}">
                <a16:creationId xmlns:a16="http://schemas.microsoft.com/office/drawing/2014/main" id="{36F0AB80-6201-7D68-B498-E425BACBAB5D}"/>
              </a:ext>
            </a:extLst>
          </p:cNvPr>
          <p:cNvSpPr/>
          <p:nvPr/>
        </p:nvSpPr>
        <p:spPr>
          <a:xfrm>
            <a:off x="10568187" y="237663"/>
            <a:ext cx="1380381"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F45E54"/>
                </a:solidFill>
                <a:latin typeface="Raleway Light" pitchFamily="2" charset="77"/>
              </a:rPr>
              <a:t>Our </a:t>
            </a:r>
            <a:r>
              <a:rPr lang="en-US" sz="1400" b="1" spc="-70">
                <a:solidFill>
                  <a:srgbClr val="F45E54"/>
                </a:solidFill>
                <a:latin typeface="Raleway ExtraBold" pitchFamily="2" charset="77"/>
              </a:rPr>
              <a:t>approach</a:t>
            </a:r>
          </a:p>
        </p:txBody>
      </p:sp>
      <p:sp>
        <p:nvSpPr>
          <p:cNvPr id="23" name="Rounded Rectangle 22">
            <a:extLst>
              <a:ext uri="{FF2B5EF4-FFF2-40B4-BE49-F238E27FC236}">
                <a16:creationId xmlns:a16="http://schemas.microsoft.com/office/drawing/2014/main" id="{1DDB04D9-A2E1-F9AD-3550-708556BB5CDF}"/>
              </a:ext>
            </a:extLst>
          </p:cNvPr>
          <p:cNvSpPr/>
          <p:nvPr/>
        </p:nvSpPr>
        <p:spPr>
          <a:xfrm>
            <a:off x="7449955" y="237664"/>
            <a:ext cx="1517228"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F45E54"/>
                </a:solidFill>
                <a:latin typeface="Raleway Light" pitchFamily="2" charset="77"/>
              </a:rPr>
              <a:t>Your</a:t>
            </a:r>
            <a:r>
              <a:rPr lang="en-US" sz="1400" b="1" spc="-70">
                <a:solidFill>
                  <a:srgbClr val="F45E54"/>
                </a:solidFill>
                <a:latin typeface="Intro Bold" panose="02000000000000000000" pitchFamily="2" charset="77"/>
              </a:rPr>
              <a:t> </a:t>
            </a:r>
            <a:r>
              <a:rPr lang="en-US" sz="1400" b="1" spc="-70">
                <a:solidFill>
                  <a:srgbClr val="F45E54"/>
                </a:solidFill>
                <a:latin typeface="Raleway ExtraBold" pitchFamily="2" charset="77"/>
              </a:rPr>
              <a:t>challenge</a:t>
            </a:r>
          </a:p>
        </p:txBody>
      </p:sp>
    </p:spTree>
    <p:extLst>
      <p:ext uri="{BB962C8B-B14F-4D97-AF65-F5344CB8AC3E}">
        <p14:creationId xmlns:p14="http://schemas.microsoft.com/office/powerpoint/2010/main" val="1291026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B83DC97-1133-7F79-98F3-77359434840E}"/>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AD3C0CF1-5222-1D8B-05A3-632E75443B35}"/>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dirty="0">
                <a:solidFill>
                  <a:srgbClr val="F45E54"/>
                </a:solidFill>
                <a:latin typeface="Raleway Light" pitchFamily="2" charset="77"/>
              </a:rPr>
              <a:t>Your </a:t>
            </a:r>
            <a:r>
              <a:rPr lang="en-US" sz="3200" b="1" spc="-150" dirty="0">
                <a:solidFill>
                  <a:srgbClr val="F45E54"/>
                </a:solidFill>
                <a:latin typeface="Raleway ExtraBold" pitchFamily="2" charset="77"/>
              </a:rPr>
              <a:t>requirements.</a:t>
            </a:r>
          </a:p>
        </p:txBody>
      </p:sp>
      <p:sp>
        <p:nvSpPr>
          <p:cNvPr id="21" name="Rounded Rectangle 20">
            <a:extLst>
              <a:ext uri="{FF2B5EF4-FFF2-40B4-BE49-F238E27FC236}">
                <a16:creationId xmlns:a16="http://schemas.microsoft.com/office/drawing/2014/main" id="{05211F72-D9F8-64FD-E588-C562312F5E6A}"/>
              </a:ext>
            </a:extLst>
          </p:cNvPr>
          <p:cNvSpPr/>
          <p:nvPr/>
        </p:nvSpPr>
        <p:spPr>
          <a:xfrm>
            <a:off x="9116838" y="237663"/>
            <a:ext cx="1301694" cy="332385"/>
          </a:xfrm>
          <a:prstGeom prst="roundRect">
            <a:avLst>
              <a:gd name="adj" fmla="val 50000"/>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proposal</a:t>
            </a:r>
          </a:p>
        </p:txBody>
      </p:sp>
      <p:sp>
        <p:nvSpPr>
          <p:cNvPr id="22" name="Rounded Rectangle 21">
            <a:extLst>
              <a:ext uri="{FF2B5EF4-FFF2-40B4-BE49-F238E27FC236}">
                <a16:creationId xmlns:a16="http://schemas.microsoft.com/office/drawing/2014/main" id="{977860F7-46A3-01DA-7491-F1338FACC9F9}"/>
              </a:ext>
            </a:extLst>
          </p:cNvPr>
          <p:cNvSpPr/>
          <p:nvPr/>
        </p:nvSpPr>
        <p:spPr>
          <a:xfrm>
            <a:off x="10568187" y="237663"/>
            <a:ext cx="1380381"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F45E54"/>
                </a:solidFill>
                <a:latin typeface="Raleway Light" pitchFamily="2" charset="77"/>
              </a:rPr>
              <a:t>Our </a:t>
            </a:r>
            <a:r>
              <a:rPr lang="en-US" sz="1400" b="1" spc="-70">
                <a:solidFill>
                  <a:srgbClr val="F45E54"/>
                </a:solidFill>
                <a:latin typeface="Raleway ExtraBold" pitchFamily="2" charset="77"/>
              </a:rPr>
              <a:t>approach</a:t>
            </a:r>
          </a:p>
        </p:txBody>
      </p:sp>
      <p:sp>
        <p:nvSpPr>
          <p:cNvPr id="23" name="Rounded Rectangle 22">
            <a:extLst>
              <a:ext uri="{FF2B5EF4-FFF2-40B4-BE49-F238E27FC236}">
                <a16:creationId xmlns:a16="http://schemas.microsoft.com/office/drawing/2014/main" id="{78842F20-9F45-2127-9E31-37F7D92A3005}"/>
              </a:ext>
            </a:extLst>
          </p:cNvPr>
          <p:cNvSpPr/>
          <p:nvPr/>
        </p:nvSpPr>
        <p:spPr>
          <a:xfrm>
            <a:off x="7449955" y="237664"/>
            <a:ext cx="1517228"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F45E54"/>
                </a:solidFill>
                <a:latin typeface="Raleway Light" pitchFamily="2" charset="77"/>
              </a:rPr>
              <a:t>Your</a:t>
            </a:r>
            <a:r>
              <a:rPr lang="en-US" sz="1400" b="1" spc="-70">
                <a:solidFill>
                  <a:srgbClr val="F45E54"/>
                </a:solidFill>
                <a:latin typeface="Intro Bold" panose="02000000000000000000" pitchFamily="2" charset="77"/>
              </a:rPr>
              <a:t> </a:t>
            </a:r>
            <a:r>
              <a:rPr lang="en-US" sz="1400" b="1" spc="-70">
                <a:solidFill>
                  <a:srgbClr val="F45E54"/>
                </a:solidFill>
                <a:latin typeface="Raleway ExtraBold" pitchFamily="2" charset="77"/>
              </a:rPr>
              <a:t>challenge</a:t>
            </a:r>
          </a:p>
        </p:txBody>
      </p:sp>
      <p:cxnSp>
        <p:nvCxnSpPr>
          <p:cNvPr id="3" name="Straight Connector 2">
            <a:extLst>
              <a:ext uri="{FF2B5EF4-FFF2-40B4-BE49-F238E27FC236}">
                <a16:creationId xmlns:a16="http://schemas.microsoft.com/office/drawing/2014/main" id="{BA7ABFBD-A563-A146-2807-152538B5E923}"/>
              </a:ext>
            </a:extLst>
          </p:cNvPr>
          <p:cNvCxnSpPr>
            <a:stCxn id="7" idx="3"/>
          </p:cNvCxnSpPr>
          <p:nvPr/>
        </p:nvCxnSpPr>
        <p:spPr>
          <a:xfrm>
            <a:off x="4139510" y="3051647"/>
            <a:ext cx="5630657" cy="13671"/>
          </a:xfrm>
          <a:prstGeom prst="line">
            <a:avLst/>
          </a:prstGeom>
          <a:ln w="28575">
            <a:solidFill>
              <a:srgbClr val="009BD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B5942C0-05B2-E369-70F0-2BE1F6AEBA47}"/>
              </a:ext>
            </a:extLst>
          </p:cNvPr>
          <p:cNvSpPr txBox="1"/>
          <p:nvPr/>
        </p:nvSpPr>
        <p:spPr>
          <a:xfrm>
            <a:off x="939113" y="1824138"/>
            <a:ext cx="10166034" cy="584775"/>
          </a:xfrm>
          <a:prstGeom prst="rect">
            <a:avLst/>
          </a:prstGeom>
          <a:noFill/>
        </p:spPr>
        <p:txBody>
          <a:bodyPr wrap="square" rtlCol="0">
            <a:spAutoFit/>
          </a:bodyPr>
          <a:lstStyle/>
          <a:p>
            <a:r>
              <a:rPr lang="en-US" sz="1600">
                <a:solidFill>
                  <a:srgbClr val="F45E54"/>
                </a:solidFill>
                <a:latin typeface="Poppins Light" pitchFamily="2" charset="77"/>
                <a:cs typeface="Poppins Light" pitchFamily="2" charset="77"/>
              </a:rPr>
              <a:t>Objective: </a:t>
            </a:r>
            <a:r>
              <a:rPr lang="en-US" sz="1600">
                <a:latin typeface="Poppins Light" pitchFamily="2" charset="77"/>
                <a:cs typeface="Poppins Light" pitchFamily="2" charset="77"/>
              </a:rPr>
              <a:t>to fully document and build end-to-end process to support client transfers in a scalable and compliant manner. </a:t>
            </a:r>
          </a:p>
        </p:txBody>
      </p:sp>
      <p:sp>
        <p:nvSpPr>
          <p:cNvPr id="6" name="Rounded Rectangle 5">
            <a:extLst>
              <a:ext uri="{FF2B5EF4-FFF2-40B4-BE49-F238E27FC236}">
                <a16:creationId xmlns:a16="http://schemas.microsoft.com/office/drawing/2014/main" id="{8BD76F75-A9AB-968B-F96B-DBAE771BDF73}"/>
              </a:ext>
            </a:extLst>
          </p:cNvPr>
          <p:cNvSpPr/>
          <p:nvPr/>
        </p:nvSpPr>
        <p:spPr>
          <a:xfrm>
            <a:off x="939113" y="2720478"/>
            <a:ext cx="1649442" cy="662338"/>
          </a:xfrm>
          <a:prstGeom prst="roundRect">
            <a:avLst>
              <a:gd name="adj" fmla="val 15005"/>
            </a:avLst>
          </a:prstGeom>
          <a:solidFill>
            <a:srgbClr val="009BDF"/>
          </a:solid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spc="-70" dirty="0">
                <a:solidFill>
                  <a:schemeClr val="bg1"/>
                </a:solidFill>
                <a:latin typeface="Raleway Light" pitchFamily="2" charset="77"/>
              </a:rPr>
              <a:t>Phase 1</a:t>
            </a:r>
          </a:p>
          <a:p>
            <a:pPr algn="ctr"/>
            <a:r>
              <a:rPr lang="en-US" sz="1600" b="1" spc="-70" dirty="0">
                <a:solidFill>
                  <a:schemeClr val="bg1"/>
                </a:solidFill>
                <a:latin typeface="Raleway ExtraBold" pitchFamily="2" charset="77"/>
              </a:rPr>
              <a:t>Scope</a:t>
            </a:r>
          </a:p>
        </p:txBody>
      </p:sp>
      <p:sp>
        <p:nvSpPr>
          <p:cNvPr id="7" name="Rounded Rectangle 6">
            <a:extLst>
              <a:ext uri="{FF2B5EF4-FFF2-40B4-BE49-F238E27FC236}">
                <a16:creationId xmlns:a16="http://schemas.microsoft.com/office/drawing/2014/main" id="{CC0456B8-4136-56D7-C88B-09EFBB388A71}"/>
              </a:ext>
            </a:extLst>
          </p:cNvPr>
          <p:cNvSpPr/>
          <p:nvPr/>
        </p:nvSpPr>
        <p:spPr>
          <a:xfrm>
            <a:off x="2986587" y="2720478"/>
            <a:ext cx="1152923" cy="662338"/>
          </a:xfrm>
          <a:prstGeom prst="roundRect">
            <a:avLst>
              <a:gd name="adj" fmla="val 15005"/>
            </a:avLst>
          </a:prstGeom>
          <a:solidFill>
            <a:schemeClr val="bg1"/>
          </a:solid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spc="-70" dirty="0">
                <a:solidFill>
                  <a:srgbClr val="009BDF"/>
                </a:solidFill>
                <a:latin typeface="Poppins Light" pitchFamily="2" charset="77"/>
                <a:cs typeface="Poppins Light" pitchFamily="2" charset="77"/>
              </a:rPr>
              <a:t>Team creation and training</a:t>
            </a:r>
          </a:p>
        </p:txBody>
      </p:sp>
      <p:sp>
        <p:nvSpPr>
          <p:cNvPr id="8" name="Rounded Rectangle 7">
            <a:extLst>
              <a:ext uri="{FF2B5EF4-FFF2-40B4-BE49-F238E27FC236}">
                <a16:creationId xmlns:a16="http://schemas.microsoft.com/office/drawing/2014/main" id="{10C4557A-110A-CA01-C518-A834B397B6E0}"/>
              </a:ext>
            </a:extLst>
          </p:cNvPr>
          <p:cNvSpPr/>
          <p:nvPr/>
        </p:nvSpPr>
        <p:spPr>
          <a:xfrm>
            <a:off x="4343303" y="2720478"/>
            <a:ext cx="1356716" cy="662338"/>
          </a:xfrm>
          <a:prstGeom prst="roundRect">
            <a:avLst>
              <a:gd name="adj" fmla="val 15005"/>
            </a:avLst>
          </a:prstGeom>
          <a:solidFill>
            <a:schemeClr val="bg1"/>
          </a:solid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spc="-70" dirty="0">
                <a:solidFill>
                  <a:srgbClr val="009BDF"/>
                </a:solidFill>
                <a:latin typeface="Poppins Light" pitchFamily="2" charset="77"/>
                <a:cs typeface="Poppins Light" pitchFamily="2" charset="77"/>
              </a:rPr>
              <a:t>PROD and  segmentation</a:t>
            </a:r>
          </a:p>
        </p:txBody>
      </p:sp>
      <p:sp>
        <p:nvSpPr>
          <p:cNvPr id="9" name="Rounded Rectangle 8">
            <a:extLst>
              <a:ext uri="{FF2B5EF4-FFF2-40B4-BE49-F238E27FC236}">
                <a16:creationId xmlns:a16="http://schemas.microsoft.com/office/drawing/2014/main" id="{BB975B8F-2723-0CD2-5E78-AF42977499C6}"/>
              </a:ext>
            </a:extLst>
          </p:cNvPr>
          <p:cNvSpPr/>
          <p:nvPr/>
        </p:nvSpPr>
        <p:spPr>
          <a:xfrm>
            <a:off x="5804452" y="2720478"/>
            <a:ext cx="1048490" cy="662338"/>
          </a:xfrm>
          <a:prstGeom prst="roundRect">
            <a:avLst>
              <a:gd name="adj" fmla="val 15005"/>
            </a:avLst>
          </a:prstGeom>
          <a:solidFill>
            <a:schemeClr val="bg1"/>
          </a:solid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spc="-70">
                <a:solidFill>
                  <a:srgbClr val="009BDF"/>
                </a:solidFill>
                <a:latin typeface="Poppins Light" pitchFamily="2" charset="77"/>
                <a:cs typeface="Poppins Light" pitchFamily="2" charset="77"/>
              </a:rPr>
              <a:t>Research &amp; analysis</a:t>
            </a:r>
          </a:p>
        </p:txBody>
      </p:sp>
      <p:sp>
        <p:nvSpPr>
          <p:cNvPr id="13" name="Rounded Rectangle 12">
            <a:extLst>
              <a:ext uri="{FF2B5EF4-FFF2-40B4-BE49-F238E27FC236}">
                <a16:creationId xmlns:a16="http://schemas.microsoft.com/office/drawing/2014/main" id="{FE2DA2FE-78CE-D927-5682-FB6AD517EAA8}"/>
              </a:ext>
            </a:extLst>
          </p:cNvPr>
          <p:cNvSpPr/>
          <p:nvPr/>
        </p:nvSpPr>
        <p:spPr>
          <a:xfrm>
            <a:off x="7056735" y="2720478"/>
            <a:ext cx="1252378" cy="662338"/>
          </a:xfrm>
          <a:prstGeom prst="roundRect">
            <a:avLst>
              <a:gd name="adj" fmla="val 15005"/>
            </a:avLst>
          </a:prstGeom>
          <a:solidFill>
            <a:schemeClr val="bg1"/>
          </a:solid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spc="-70">
                <a:solidFill>
                  <a:srgbClr val="009BDF"/>
                </a:solidFill>
                <a:latin typeface="Poppins Light" pitchFamily="2" charset="77"/>
                <a:cs typeface="Poppins Light" pitchFamily="2" charset="77"/>
              </a:rPr>
              <a:t>Compliance consultation</a:t>
            </a:r>
          </a:p>
        </p:txBody>
      </p:sp>
      <p:sp>
        <p:nvSpPr>
          <p:cNvPr id="17" name="Rounded Rectangle 16">
            <a:extLst>
              <a:ext uri="{FF2B5EF4-FFF2-40B4-BE49-F238E27FC236}">
                <a16:creationId xmlns:a16="http://schemas.microsoft.com/office/drawing/2014/main" id="{883330B5-65CE-E910-9E6D-B4C9C9533218}"/>
              </a:ext>
            </a:extLst>
          </p:cNvPr>
          <p:cNvSpPr/>
          <p:nvPr/>
        </p:nvSpPr>
        <p:spPr>
          <a:xfrm>
            <a:off x="8413451" y="2720478"/>
            <a:ext cx="1152923" cy="662338"/>
          </a:xfrm>
          <a:prstGeom prst="roundRect">
            <a:avLst>
              <a:gd name="adj" fmla="val 15005"/>
            </a:avLst>
          </a:prstGeom>
          <a:solidFill>
            <a:schemeClr val="bg1"/>
          </a:solid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spc="-70">
                <a:solidFill>
                  <a:srgbClr val="009BDF"/>
                </a:solidFill>
                <a:latin typeface="Poppins Light" pitchFamily="2" charset="77"/>
                <a:cs typeface="Poppins Light" pitchFamily="2" charset="77"/>
              </a:rPr>
              <a:t>Tracking &amp; dashboard</a:t>
            </a:r>
          </a:p>
        </p:txBody>
      </p:sp>
      <p:sp>
        <p:nvSpPr>
          <p:cNvPr id="18" name="Rounded Rectangle 17">
            <a:extLst>
              <a:ext uri="{FF2B5EF4-FFF2-40B4-BE49-F238E27FC236}">
                <a16:creationId xmlns:a16="http://schemas.microsoft.com/office/drawing/2014/main" id="{670444EE-C8A7-91AD-C588-62E370FB5178}"/>
              </a:ext>
            </a:extLst>
          </p:cNvPr>
          <p:cNvSpPr/>
          <p:nvPr/>
        </p:nvSpPr>
        <p:spPr>
          <a:xfrm>
            <a:off x="9770167" y="2720478"/>
            <a:ext cx="1152923" cy="662338"/>
          </a:xfrm>
          <a:prstGeom prst="roundRect">
            <a:avLst>
              <a:gd name="adj" fmla="val 15005"/>
            </a:avLst>
          </a:prstGeom>
          <a:solidFill>
            <a:schemeClr val="bg1"/>
          </a:solid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spc="-70">
                <a:solidFill>
                  <a:srgbClr val="009BDF"/>
                </a:solidFill>
                <a:latin typeface="Poppins Light" pitchFamily="2" charset="77"/>
                <a:cs typeface="Poppins Light" pitchFamily="2" charset="77"/>
              </a:rPr>
              <a:t>Client comms / suitability</a:t>
            </a:r>
          </a:p>
        </p:txBody>
      </p:sp>
      <p:cxnSp>
        <p:nvCxnSpPr>
          <p:cNvPr id="20" name="Straight Connector 19">
            <a:extLst>
              <a:ext uri="{FF2B5EF4-FFF2-40B4-BE49-F238E27FC236}">
                <a16:creationId xmlns:a16="http://schemas.microsoft.com/office/drawing/2014/main" id="{2AD2678F-44EA-37DC-F0E5-55723CC21E2F}"/>
              </a:ext>
            </a:extLst>
          </p:cNvPr>
          <p:cNvCxnSpPr>
            <a:stCxn id="25" idx="3"/>
          </p:cNvCxnSpPr>
          <p:nvPr/>
        </p:nvCxnSpPr>
        <p:spPr>
          <a:xfrm>
            <a:off x="4139510" y="3900238"/>
            <a:ext cx="5630657" cy="13671"/>
          </a:xfrm>
          <a:prstGeom prst="line">
            <a:avLst/>
          </a:prstGeom>
          <a:ln w="28575">
            <a:solidFill>
              <a:srgbClr val="F45E54"/>
            </a:solidFill>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F699719A-5441-0C70-BBE8-CEE7815E1AE1}"/>
              </a:ext>
            </a:extLst>
          </p:cNvPr>
          <p:cNvSpPr/>
          <p:nvPr/>
        </p:nvSpPr>
        <p:spPr>
          <a:xfrm>
            <a:off x="939113" y="3569069"/>
            <a:ext cx="1649442" cy="662338"/>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spc="-70" dirty="0">
                <a:solidFill>
                  <a:schemeClr val="bg1"/>
                </a:solidFill>
                <a:latin typeface="Raleway Light" pitchFamily="2" charset="77"/>
              </a:rPr>
              <a:t>Phase 2</a:t>
            </a:r>
          </a:p>
          <a:p>
            <a:pPr algn="ctr"/>
            <a:r>
              <a:rPr lang="en-US" sz="1600" b="1" spc="-70" dirty="0">
                <a:solidFill>
                  <a:schemeClr val="bg1"/>
                </a:solidFill>
                <a:latin typeface="Raleway ExtraBold" pitchFamily="2" charset="77"/>
              </a:rPr>
              <a:t>Assemble</a:t>
            </a:r>
          </a:p>
        </p:txBody>
      </p:sp>
      <p:sp>
        <p:nvSpPr>
          <p:cNvPr id="25" name="Rounded Rectangle 24">
            <a:extLst>
              <a:ext uri="{FF2B5EF4-FFF2-40B4-BE49-F238E27FC236}">
                <a16:creationId xmlns:a16="http://schemas.microsoft.com/office/drawing/2014/main" id="{AC55F6EA-A8DD-7D77-C878-90322D1DD69B}"/>
              </a:ext>
            </a:extLst>
          </p:cNvPr>
          <p:cNvSpPr/>
          <p:nvPr/>
        </p:nvSpPr>
        <p:spPr>
          <a:xfrm>
            <a:off x="2986587" y="3569069"/>
            <a:ext cx="1152923" cy="662338"/>
          </a:xfrm>
          <a:prstGeom prst="roundRect">
            <a:avLst>
              <a:gd name="adj" fmla="val 15005"/>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spc="-70">
                <a:solidFill>
                  <a:srgbClr val="F45E54"/>
                </a:solidFill>
                <a:latin typeface="Poppins Light" pitchFamily="2" charset="77"/>
                <a:cs typeface="Poppins Light" pitchFamily="2" charset="77"/>
              </a:rPr>
              <a:t>Data gathering</a:t>
            </a:r>
          </a:p>
        </p:txBody>
      </p:sp>
      <p:sp>
        <p:nvSpPr>
          <p:cNvPr id="26" name="Rounded Rectangle 25">
            <a:extLst>
              <a:ext uri="{FF2B5EF4-FFF2-40B4-BE49-F238E27FC236}">
                <a16:creationId xmlns:a16="http://schemas.microsoft.com/office/drawing/2014/main" id="{72F28BA6-C1B3-530B-1CA4-88AA96CC3979}"/>
              </a:ext>
            </a:extLst>
          </p:cNvPr>
          <p:cNvSpPr/>
          <p:nvPr/>
        </p:nvSpPr>
        <p:spPr>
          <a:xfrm>
            <a:off x="4343303" y="3569069"/>
            <a:ext cx="1152923" cy="662338"/>
          </a:xfrm>
          <a:prstGeom prst="roundRect">
            <a:avLst>
              <a:gd name="adj" fmla="val 15005"/>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spc="-70">
                <a:solidFill>
                  <a:srgbClr val="F45E54"/>
                </a:solidFill>
                <a:latin typeface="Poppins Light" pitchFamily="2" charset="77"/>
                <a:cs typeface="Poppins Light" pitchFamily="2" charset="77"/>
              </a:rPr>
              <a:t>Personal analysis</a:t>
            </a:r>
          </a:p>
        </p:txBody>
      </p:sp>
      <p:sp>
        <p:nvSpPr>
          <p:cNvPr id="27" name="Rounded Rectangle 26">
            <a:extLst>
              <a:ext uri="{FF2B5EF4-FFF2-40B4-BE49-F238E27FC236}">
                <a16:creationId xmlns:a16="http://schemas.microsoft.com/office/drawing/2014/main" id="{DBC435E2-BD12-C8FD-B3B7-A3A873789361}"/>
              </a:ext>
            </a:extLst>
          </p:cNvPr>
          <p:cNvSpPr/>
          <p:nvPr/>
        </p:nvSpPr>
        <p:spPr>
          <a:xfrm>
            <a:off x="5700019" y="3569069"/>
            <a:ext cx="1152923" cy="662338"/>
          </a:xfrm>
          <a:prstGeom prst="roundRect">
            <a:avLst>
              <a:gd name="adj" fmla="val 15005"/>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spc="-70">
                <a:solidFill>
                  <a:srgbClr val="F45E54"/>
                </a:solidFill>
                <a:latin typeface="Poppins Light" pitchFamily="2" charset="77"/>
                <a:cs typeface="Poppins Light" pitchFamily="2" charset="77"/>
              </a:rPr>
              <a:t>Suitability templates</a:t>
            </a:r>
          </a:p>
        </p:txBody>
      </p:sp>
      <p:sp>
        <p:nvSpPr>
          <p:cNvPr id="28" name="Rounded Rectangle 27">
            <a:extLst>
              <a:ext uri="{FF2B5EF4-FFF2-40B4-BE49-F238E27FC236}">
                <a16:creationId xmlns:a16="http://schemas.microsoft.com/office/drawing/2014/main" id="{D9DEDA3E-FD37-314D-2D03-B7289B5F734E}"/>
              </a:ext>
            </a:extLst>
          </p:cNvPr>
          <p:cNvSpPr/>
          <p:nvPr/>
        </p:nvSpPr>
        <p:spPr>
          <a:xfrm>
            <a:off x="7056735" y="3569069"/>
            <a:ext cx="1152923" cy="662338"/>
          </a:xfrm>
          <a:prstGeom prst="roundRect">
            <a:avLst>
              <a:gd name="adj" fmla="val 15005"/>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spc="-70">
                <a:solidFill>
                  <a:srgbClr val="F45E54"/>
                </a:solidFill>
                <a:latin typeface="Poppins Light" pitchFamily="2" charset="77"/>
                <a:cs typeface="Poppins Light" pitchFamily="2" charset="77"/>
              </a:rPr>
              <a:t>Client comms</a:t>
            </a:r>
          </a:p>
        </p:txBody>
      </p:sp>
      <p:sp>
        <p:nvSpPr>
          <p:cNvPr id="29" name="Rounded Rectangle 28">
            <a:extLst>
              <a:ext uri="{FF2B5EF4-FFF2-40B4-BE49-F238E27FC236}">
                <a16:creationId xmlns:a16="http://schemas.microsoft.com/office/drawing/2014/main" id="{D6AEDDFC-DDFD-839F-0EDC-06B80D653722}"/>
              </a:ext>
            </a:extLst>
          </p:cNvPr>
          <p:cNvSpPr/>
          <p:nvPr/>
        </p:nvSpPr>
        <p:spPr>
          <a:xfrm>
            <a:off x="8413451" y="3569069"/>
            <a:ext cx="1152923" cy="662338"/>
          </a:xfrm>
          <a:prstGeom prst="roundRect">
            <a:avLst>
              <a:gd name="adj" fmla="val 15005"/>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spc="-70">
                <a:solidFill>
                  <a:srgbClr val="F45E54"/>
                </a:solidFill>
                <a:latin typeface="Poppins Light" pitchFamily="2" charset="77"/>
                <a:cs typeface="Poppins Light" pitchFamily="2" charset="77"/>
              </a:rPr>
              <a:t>Reports &amp; illustrations</a:t>
            </a:r>
          </a:p>
        </p:txBody>
      </p:sp>
      <p:sp>
        <p:nvSpPr>
          <p:cNvPr id="30" name="Rounded Rectangle 29">
            <a:extLst>
              <a:ext uri="{FF2B5EF4-FFF2-40B4-BE49-F238E27FC236}">
                <a16:creationId xmlns:a16="http://schemas.microsoft.com/office/drawing/2014/main" id="{3F2C1B72-20BB-A2CC-825E-3D3E525FEDCE}"/>
              </a:ext>
            </a:extLst>
          </p:cNvPr>
          <p:cNvSpPr/>
          <p:nvPr/>
        </p:nvSpPr>
        <p:spPr>
          <a:xfrm>
            <a:off x="9770167" y="3569069"/>
            <a:ext cx="1152923" cy="662338"/>
          </a:xfrm>
          <a:prstGeom prst="roundRect">
            <a:avLst>
              <a:gd name="adj" fmla="val 15005"/>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spc="-70">
                <a:solidFill>
                  <a:srgbClr val="F45E54"/>
                </a:solidFill>
                <a:latin typeface="Poppins Light" pitchFamily="2" charset="77"/>
                <a:cs typeface="Poppins Light" pitchFamily="2" charset="77"/>
              </a:rPr>
              <a:t>Data keying</a:t>
            </a:r>
          </a:p>
        </p:txBody>
      </p:sp>
      <p:cxnSp>
        <p:nvCxnSpPr>
          <p:cNvPr id="31" name="Straight Connector 30">
            <a:extLst>
              <a:ext uri="{FF2B5EF4-FFF2-40B4-BE49-F238E27FC236}">
                <a16:creationId xmlns:a16="http://schemas.microsoft.com/office/drawing/2014/main" id="{9B4BAF29-566A-4842-020B-FA2C19C1AB27}"/>
              </a:ext>
            </a:extLst>
          </p:cNvPr>
          <p:cNvCxnSpPr>
            <a:stCxn id="33" idx="3"/>
          </p:cNvCxnSpPr>
          <p:nvPr/>
        </p:nvCxnSpPr>
        <p:spPr>
          <a:xfrm>
            <a:off x="4139510" y="4762500"/>
            <a:ext cx="5630657" cy="13671"/>
          </a:xfrm>
          <a:prstGeom prst="line">
            <a:avLst/>
          </a:prstGeom>
          <a:ln w="28575">
            <a:solidFill>
              <a:srgbClr val="52B99E"/>
            </a:solidFill>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101A3ED3-B53C-FB80-9893-ACFE9673060B}"/>
              </a:ext>
            </a:extLst>
          </p:cNvPr>
          <p:cNvSpPr/>
          <p:nvPr/>
        </p:nvSpPr>
        <p:spPr>
          <a:xfrm>
            <a:off x="939113" y="4431331"/>
            <a:ext cx="1649442" cy="662338"/>
          </a:xfrm>
          <a:prstGeom prst="roundRect">
            <a:avLst>
              <a:gd name="adj" fmla="val 15005"/>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spc="-70" dirty="0">
                <a:solidFill>
                  <a:schemeClr val="bg1"/>
                </a:solidFill>
                <a:latin typeface="Raleway Light" pitchFamily="2" charset="77"/>
              </a:rPr>
              <a:t>Phase 3</a:t>
            </a:r>
          </a:p>
          <a:p>
            <a:pPr algn="ctr"/>
            <a:r>
              <a:rPr lang="en-US" sz="1600" b="1" spc="-70" dirty="0">
                <a:solidFill>
                  <a:schemeClr val="bg1"/>
                </a:solidFill>
                <a:latin typeface="Raleway ExtraBold" pitchFamily="2" charset="77"/>
              </a:rPr>
              <a:t>Implement</a:t>
            </a:r>
          </a:p>
        </p:txBody>
      </p:sp>
      <p:sp>
        <p:nvSpPr>
          <p:cNvPr id="33" name="Rounded Rectangle 32">
            <a:extLst>
              <a:ext uri="{FF2B5EF4-FFF2-40B4-BE49-F238E27FC236}">
                <a16:creationId xmlns:a16="http://schemas.microsoft.com/office/drawing/2014/main" id="{3F349893-EA2B-BAC4-44CD-875E039032FB}"/>
              </a:ext>
            </a:extLst>
          </p:cNvPr>
          <p:cNvSpPr/>
          <p:nvPr/>
        </p:nvSpPr>
        <p:spPr>
          <a:xfrm>
            <a:off x="2986587" y="4431331"/>
            <a:ext cx="1152923" cy="662338"/>
          </a:xfrm>
          <a:prstGeom prst="roundRect">
            <a:avLst>
              <a:gd name="adj" fmla="val 15005"/>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spc="-70">
                <a:solidFill>
                  <a:srgbClr val="52B99E"/>
                </a:solidFill>
                <a:latin typeface="Poppins Light" pitchFamily="2" charset="77"/>
                <a:cs typeface="Poppins Light" pitchFamily="2" charset="77"/>
              </a:rPr>
              <a:t>Submit applications</a:t>
            </a:r>
          </a:p>
        </p:txBody>
      </p:sp>
      <p:sp>
        <p:nvSpPr>
          <p:cNvPr id="34" name="Rounded Rectangle 33">
            <a:extLst>
              <a:ext uri="{FF2B5EF4-FFF2-40B4-BE49-F238E27FC236}">
                <a16:creationId xmlns:a16="http://schemas.microsoft.com/office/drawing/2014/main" id="{0A3AA169-9BD8-1B8A-6A22-D3564C1C2C47}"/>
              </a:ext>
            </a:extLst>
          </p:cNvPr>
          <p:cNvSpPr/>
          <p:nvPr/>
        </p:nvSpPr>
        <p:spPr>
          <a:xfrm>
            <a:off x="4343303" y="4431331"/>
            <a:ext cx="1152923" cy="662338"/>
          </a:xfrm>
          <a:prstGeom prst="roundRect">
            <a:avLst>
              <a:gd name="adj" fmla="val 15005"/>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spc="-70">
                <a:solidFill>
                  <a:srgbClr val="52B99E"/>
                </a:solidFill>
                <a:latin typeface="Poppins Light" pitchFamily="2" charset="77"/>
                <a:cs typeface="Poppins Light" pitchFamily="2" charset="77"/>
              </a:rPr>
              <a:t>Transfer packs</a:t>
            </a:r>
          </a:p>
        </p:txBody>
      </p:sp>
      <p:sp>
        <p:nvSpPr>
          <p:cNvPr id="35" name="Rounded Rectangle 34">
            <a:extLst>
              <a:ext uri="{FF2B5EF4-FFF2-40B4-BE49-F238E27FC236}">
                <a16:creationId xmlns:a16="http://schemas.microsoft.com/office/drawing/2014/main" id="{0BD0D018-0CBE-3BFA-45E3-02528284DF95}"/>
              </a:ext>
            </a:extLst>
          </p:cNvPr>
          <p:cNvSpPr/>
          <p:nvPr/>
        </p:nvSpPr>
        <p:spPr>
          <a:xfrm>
            <a:off x="5700019" y="4431331"/>
            <a:ext cx="1152923" cy="662338"/>
          </a:xfrm>
          <a:prstGeom prst="roundRect">
            <a:avLst>
              <a:gd name="adj" fmla="val 15005"/>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spc="-70">
                <a:solidFill>
                  <a:srgbClr val="52B99E"/>
                </a:solidFill>
                <a:latin typeface="Poppins Light" pitchFamily="2" charset="77"/>
                <a:cs typeface="Poppins Light" pitchFamily="2" charset="77"/>
              </a:rPr>
              <a:t>Progress reporting</a:t>
            </a:r>
          </a:p>
        </p:txBody>
      </p:sp>
      <p:sp>
        <p:nvSpPr>
          <p:cNvPr id="36" name="Rounded Rectangle 35">
            <a:extLst>
              <a:ext uri="{FF2B5EF4-FFF2-40B4-BE49-F238E27FC236}">
                <a16:creationId xmlns:a16="http://schemas.microsoft.com/office/drawing/2014/main" id="{5EB279DC-368F-3821-FAED-D4DD88B65766}"/>
              </a:ext>
            </a:extLst>
          </p:cNvPr>
          <p:cNvSpPr/>
          <p:nvPr/>
        </p:nvSpPr>
        <p:spPr>
          <a:xfrm>
            <a:off x="7056735" y="4431331"/>
            <a:ext cx="1152923" cy="662338"/>
          </a:xfrm>
          <a:prstGeom prst="roundRect">
            <a:avLst>
              <a:gd name="adj" fmla="val 15005"/>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spc="-70">
                <a:solidFill>
                  <a:srgbClr val="52B99E"/>
                </a:solidFill>
                <a:latin typeface="Poppins Light" pitchFamily="2" charset="77"/>
                <a:cs typeface="Poppins Light" pitchFamily="2" charset="77"/>
              </a:rPr>
              <a:t>Follow-up </a:t>
            </a:r>
            <a:r>
              <a:rPr lang="en-US" sz="1200" spc="-70" err="1">
                <a:solidFill>
                  <a:srgbClr val="52B99E"/>
                </a:solidFill>
                <a:latin typeface="Poppins Light" pitchFamily="2" charset="77"/>
                <a:cs typeface="Poppins Light" pitchFamily="2" charset="77"/>
              </a:rPr>
              <a:t>programme</a:t>
            </a:r>
            <a:endParaRPr lang="en-US" sz="1200" spc="-70">
              <a:solidFill>
                <a:srgbClr val="52B99E"/>
              </a:solidFill>
              <a:latin typeface="Poppins Light" pitchFamily="2" charset="77"/>
              <a:cs typeface="Poppins Light" pitchFamily="2" charset="77"/>
            </a:endParaRPr>
          </a:p>
        </p:txBody>
      </p:sp>
      <p:sp>
        <p:nvSpPr>
          <p:cNvPr id="37" name="Rounded Rectangle 36">
            <a:extLst>
              <a:ext uri="{FF2B5EF4-FFF2-40B4-BE49-F238E27FC236}">
                <a16:creationId xmlns:a16="http://schemas.microsoft.com/office/drawing/2014/main" id="{5CA9E875-60E6-6526-A452-E1D133197604}"/>
              </a:ext>
            </a:extLst>
          </p:cNvPr>
          <p:cNvSpPr/>
          <p:nvPr/>
        </p:nvSpPr>
        <p:spPr>
          <a:xfrm>
            <a:off x="8413451" y="4431331"/>
            <a:ext cx="1356716" cy="662338"/>
          </a:xfrm>
          <a:prstGeom prst="roundRect">
            <a:avLst>
              <a:gd name="adj" fmla="val 15005"/>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spc="-70">
                <a:solidFill>
                  <a:srgbClr val="52B99E"/>
                </a:solidFill>
                <a:latin typeface="Poppins Light" pitchFamily="2" charset="77"/>
                <a:cs typeface="Poppins Light" pitchFamily="2" charset="77"/>
              </a:rPr>
              <a:t>Client comms</a:t>
            </a:r>
          </a:p>
        </p:txBody>
      </p:sp>
    </p:spTree>
    <p:extLst>
      <p:ext uri="{BB962C8B-B14F-4D97-AF65-F5344CB8AC3E}">
        <p14:creationId xmlns:p14="http://schemas.microsoft.com/office/powerpoint/2010/main" val="31200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E0F343E-D019-C18B-83A3-5BB3310FFCBD}"/>
              </a:ext>
            </a:extLst>
          </p:cNvPr>
          <p:cNvSpPr>
            <a:spLocks noChangeAspect="1"/>
          </p:cNvSpPr>
          <p:nvPr/>
        </p:nvSpPr>
        <p:spPr>
          <a:xfrm>
            <a:off x="939114" y="2529566"/>
            <a:ext cx="537115" cy="540000"/>
          </a:xfrm>
          <a:prstGeom prst="roundRect">
            <a:avLst>
              <a:gd name="adj" fmla="val 15005"/>
            </a:avLst>
          </a:prstGeom>
          <a:solidFill>
            <a:srgbClr val="009BDF"/>
          </a:solid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pc="-70">
                <a:solidFill>
                  <a:schemeClr val="bg1"/>
                </a:solidFill>
                <a:latin typeface="Poppins" pitchFamily="2" charset="77"/>
                <a:cs typeface="Poppins" pitchFamily="2" charset="77"/>
              </a:rPr>
              <a:t>a</a:t>
            </a:r>
          </a:p>
        </p:txBody>
      </p:sp>
      <p:sp>
        <p:nvSpPr>
          <p:cNvPr id="30" name="Rounded Rectangle 29">
            <a:extLst>
              <a:ext uri="{FF2B5EF4-FFF2-40B4-BE49-F238E27FC236}">
                <a16:creationId xmlns:a16="http://schemas.microsoft.com/office/drawing/2014/main" id="{8FDAA21A-4AAC-AE0A-4682-5E67CF6236C4}"/>
              </a:ext>
            </a:extLst>
          </p:cNvPr>
          <p:cNvSpPr>
            <a:spLocks noChangeAspect="1"/>
          </p:cNvSpPr>
          <p:nvPr/>
        </p:nvSpPr>
        <p:spPr>
          <a:xfrm>
            <a:off x="939114" y="3557038"/>
            <a:ext cx="537115" cy="540000"/>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pc="-70">
                <a:solidFill>
                  <a:schemeClr val="bg1"/>
                </a:solidFill>
                <a:latin typeface="Poppins" pitchFamily="2" charset="77"/>
                <a:cs typeface="Poppins" pitchFamily="2" charset="77"/>
              </a:rPr>
              <a:t>b</a:t>
            </a:r>
          </a:p>
        </p:txBody>
      </p:sp>
      <p:sp>
        <p:nvSpPr>
          <p:cNvPr id="38" name="Rounded Rectangle 37">
            <a:extLst>
              <a:ext uri="{FF2B5EF4-FFF2-40B4-BE49-F238E27FC236}">
                <a16:creationId xmlns:a16="http://schemas.microsoft.com/office/drawing/2014/main" id="{FB132F4B-0085-26B2-5E6F-433A52969566}"/>
              </a:ext>
            </a:extLst>
          </p:cNvPr>
          <p:cNvSpPr>
            <a:spLocks noChangeAspect="1"/>
          </p:cNvSpPr>
          <p:nvPr/>
        </p:nvSpPr>
        <p:spPr>
          <a:xfrm>
            <a:off x="939114" y="4584510"/>
            <a:ext cx="537115" cy="540000"/>
          </a:xfrm>
          <a:prstGeom prst="roundRect">
            <a:avLst>
              <a:gd name="adj" fmla="val 15005"/>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pc="-70">
                <a:solidFill>
                  <a:schemeClr val="bg1"/>
                </a:solidFill>
                <a:latin typeface="Poppins" pitchFamily="2" charset="77"/>
                <a:cs typeface="Poppins" pitchFamily="2" charset="77"/>
              </a:rPr>
              <a:t>c</a:t>
            </a:r>
          </a:p>
        </p:txBody>
      </p:sp>
      <p:sp>
        <p:nvSpPr>
          <p:cNvPr id="2" name="TextBox 1">
            <a:extLst>
              <a:ext uri="{FF2B5EF4-FFF2-40B4-BE49-F238E27FC236}">
                <a16:creationId xmlns:a16="http://schemas.microsoft.com/office/drawing/2014/main" id="{728CB52F-7FDB-3F43-B634-33A40212D5E8}"/>
              </a:ext>
            </a:extLst>
          </p:cNvPr>
          <p:cNvSpPr txBox="1"/>
          <p:nvPr/>
        </p:nvSpPr>
        <p:spPr>
          <a:xfrm>
            <a:off x="1782535" y="2630289"/>
            <a:ext cx="9470351" cy="338554"/>
          </a:xfrm>
          <a:prstGeom prst="rect">
            <a:avLst/>
          </a:prstGeom>
          <a:noFill/>
        </p:spPr>
        <p:txBody>
          <a:bodyPr wrap="square" lIns="91440" tIns="45720" rIns="91440" bIns="45720" rtlCol="0" anchor="t">
            <a:spAutoFit/>
          </a:bodyPr>
          <a:lstStyle/>
          <a:p>
            <a:r>
              <a:rPr lang="en-US" sz="1600" dirty="0">
                <a:latin typeface="Poppins Light" pitchFamily="2" charset="77"/>
                <a:cs typeface="Poppins Light" pitchFamily="2" charset="77"/>
              </a:rPr>
              <a:t>Text</a:t>
            </a:r>
          </a:p>
        </p:txBody>
      </p:sp>
      <p:sp>
        <p:nvSpPr>
          <p:cNvPr id="4" name="TextBox 3">
            <a:extLst>
              <a:ext uri="{FF2B5EF4-FFF2-40B4-BE49-F238E27FC236}">
                <a16:creationId xmlns:a16="http://schemas.microsoft.com/office/drawing/2014/main" id="{CD461F03-6EA2-417E-7C0D-E347AB9E0015}"/>
              </a:ext>
            </a:extLst>
          </p:cNvPr>
          <p:cNvSpPr txBox="1"/>
          <p:nvPr/>
        </p:nvSpPr>
        <p:spPr>
          <a:xfrm>
            <a:off x="1782533" y="3594597"/>
            <a:ext cx="9470351" cy="338554"/>
          </a:xfrm>
          <a:prstGeom prst="rect">
            <a:avLst/>
          </a:prstGeom>
          <a:noFill/>
        </p:spPr>
        <p:txBody>
          <a:bodyPr wrap="square" rtlCol="0">
            <a:spAutoFit/>
          </a:bodyPr>
          <a:lstStyle/>
          <a:p>
            <a:r>
              <a:rPr lang="en-US" sz="1600" dirty="0">
                <a:latin typeface="Poppins Light" pitchFamily="2" charset="77"/>
                <a:cs typeface="Poppins Light" pitchFamily="2" charset="77"/>
              </a:rPr>
              <a:t>Text</a:t>
            </a:r>
          </a:p>
        </p:txBody>
      </p:sp>
      <p:sp>
        <p:nvSpPr>
          <p:cNvPr id="10" name="TextBox 9">
            <a:extLst>
              <a:ext uri="{FF2B5EF4-FFF2-40B4-BE49-F238E27FC236}">
                <a16:creationId xmlns:a16="http://schemas.microsoft.com/office/drawing/2014/main" id="{FAAD150F-8FBD-2466-D57F-BD1D67566971}"/>
              </a:ext>
            </a:extLst>
          </p:cNvPr>
          <p:cNvSpPr txBox="1"/>
          <p:nvPr/>
        </p:nvSpPr>
        <p:spPr>
          <a:xfrm>
            <a:off x="1782534" y="4685233"/>
            <a:ext cx="9470351" cy="338554"/>
          </a:xfrm>
          <a:prstGeom prst="rect">
            <a:avLst/>
          </a:prstGeom>
          <a:noFill/>
        </p:spPr>
        <p:txBody>
          <a:bodyPr wrap="square" rtlCol="0">
            <a:spAutoFit/>
          </a:bodyPr>
          <a:lstStyle/>
          <a:p>
            <a:r>
              <a:rPr lang="en-US" sz="1600" dirty="0">
                <a:latin typeface="Poppins Light" pitchFamily="2" charset="77"/>
                <a:cs typeface="Poppins Light" pitchFamily="2" charset="77"/>
              </a:rPr>
              <a:t>Text</a:t>
            </a:r>
          </a:p>
        </p:txBody>
      </p:sp>
      <p:sp>
        <p:nvSpPr>
          <p:cNvPr id="8" name="TextBox 7">
            <a:extLst>
              <a:ext uri="{FF2B5EF4-FFF2-40B4-BE49-F238E27FC236}">
                <a16:creationId xmlns:a16="http://schemas.microsoft.com/office/drawing/2014/main" id="{C1786417-8286-938C-1608-8A5E86516E24}"/>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dirty="0">
                <a:solidFill>
                  <a:srgbClr val="F45E54"/>
                </a:solidFill>
                <a:latin typeface="Raleway Light" pitchFamily="2" charset="77"/>
              </a:rPr>
              <a:t>The </a:t>
            </a:r>
            <a:r>
              <a:rPr lang="en-US" sz="3200" b="1" spc="-150" dirty="0">
                <a:solidFill>
                  <a:srgbClr val="F45E54"/>
                </a:solidFill>
                <a:latin typeface="Raleway ExtraBold" pitchFamily="2" charset="77"/>
              </a:rPr>
              <a:t>deliverables.</a:t>
            </a:r>
          </a:p>
        </p:txBody>
      </p:sp>
      <p:sp>
        <p:nvSpPr>
          <p:cNvPr id="14" name="Rounded Rectangle 13">
            <a:extLst>
              <a:ext uri="{FF2B5EF4-FFF2-40B4-BE49-F238E27FC236}">
                <a16:creationId xmlns:a16="http://schemas.microsoft.com/office/drawing/2014/main" id="{1CB741F8-2233-1F32-4981-53E41EEEEC21}"/>
              </a:ext>
            </a:extLst>
          </p:cNvPr>
          <p:cNvSpPr/>
          <p:nvPr/>
        </p:nvSpPr>
        <p:spPr>
          <a:xfrm>
            <a:off x="9116838" y="237663"/>
            <a:ext cx="1301694" cy="332385"/>
          </a:xfrm>
          <a:prstGeom prst="roundRect">
            <a:avLst>
              <a:gd name="adj" fmla="val 50000"/>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chemeClr val="bg1"/>
                </a:solidFill>
                <a:latin typeface="Raleway Light" pitchFamily="2" charset="77"/>
              </a:rPr>
              <a:t>Our </a:t>
            </a:r>
            <a:r>
              <a:rPr lang="en-US" sz="1400" b="1" spc="-70">
                <a:solidFill>
                  <a:schemeClr val="bg1"/>
                </a:solidFill>
                <a:latin typeface="Raleway ExtraBold" pitchFamily="2" charset="77"/>
              </a:rPr>
              <a:t>proposal</a:t>
            </a:r>
          </a:p>
        </p:txBody>
      </p:sp>
      <p:sp>
        <p:nvSpPr>
          <p:cNvPr id="15" name="Rounded Rectangle 14">
            <a:extLst>
              <a:ext uri="{FF2B5EF4-FFF2-40B4-BE49-F238E27FC236}">
                <a16:creationId xmlns:a16="http://schemas.microsoft.com/office/drawing/2014/main" id="{EE651D14-33E6-88D8-C09D-EA21EB811FE4}"/>
              </a:ext>
            </a:extLst>
          </p:cNvPr>
          <p:cNvSpPr/>
          <p:nvPr/>
        </p:nvSpPr>
        <p:spPr>
          <a:xfrm>
            <a:off x="10568187" y="237663"/>
            <a:ext cx="1380381"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F45E54"/>
                </a:solidFill>
                <a:latin typeface="Raleway Light" pitchFamily="2" charset="77"/>
              </a:rPr>
              <a:t>Our </a:t>
            </a:r>
            <a:r>
              <a:rPr lang="en-US" sz="1400" b="1" spc="-70">
                <a:solidFill>
                  <a:srgbClr val="F45E54"/>
                </a:solidFill>
                <a:latin typeface="Raleway ExtraBold" pitchFamily="2" charset="77"/>
              </a:rPr>
              <a:t>approach</a:t>
            </a:r>
          </a:p>
        </p:txBody>
      </p:sp>
      <p:sp>
        <p:nvSpPr>
          <p:cNvPr id="16" name="Rounded Rectangle 15">
            <a:extLst>
              <a:ext uri="{FF2B5EF4-FFF2-40B4-BE49-F238E27FC236}">
                <a16:creationId xmlns:a16="http://schemas.microsoft.com/office/drawing/2014/main" id="{7AF2D32C-4E32-52AE-4894-F16BA839946F}"/>
              </a:ext>
            </a:extLst>
          </p:cNvPr>
          <p:cNvSpPr/>
          <p:nvPr/>
        </p:nvSpPr>
        <p:spPr>
          <a:xfrm>
            <a:off x="7449955" y="237664"/>
            <a:ext cx="1517228"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F45E54"/>
                </a:solidFill>
                <a:latin typeface="Raleway Light" pitchFamily="2" charset="77"/>
              </a:rPr>
              <a:t>Your</a:t>
            </a:r>
            <a:r>
              <a:rPr lang="en-US" sz="1400" b="1" spc="-70">
                <a:solidFill>
                  <a:srgbClr val="F45E54"/>
                </a:solidFill>
                <a:latin typeface="Intro Bold" panose="02000000000000000000" pitchFamily="2" charset="77"/>
              </a:rPr>
              <a:t> </a:t>
            </a:r>
            <a:r>
              <a:rPr lang="en-US" sz="1400" b="1" spc="-70">
                <a:solidFill>
                  <a:srgbClr val="F45E54"/>
                </a:solidFill>
                <a:latin typeface="Raleway ExtraBold" pitchFamily="2" charset="77"/>
              </a:rPr>
              <a:t>challenge</a:t>
            </a:r>
          </a:p>
        </p:txBody>
      </p:sp>
      <p:sp>
        <p:nvSpPr>
          <p:cNvPr id="3" name="TextBox 2">
            <a:extLst>
              <a:ext uri="{FF2B5EF4-FFF2-40B4-BE49-F238E27FC236}">
                <a16:creationId xmlns:a16="http://schemas.microsoft.com/office/drawing/2014/main" id="{959CC447-4A6A-7934-6788-DC23FC62F0EB}"/>
              </a:ext>
            </a:extLst>
          </p:cNvPr>
          <p:cNvSpPr txBox="1"/>
          <p:nvPr/>
        </p:nvSpPr>
        <p:spPr>
          <a:xfrm>
            <a:off x="939113" y="1824138"/>
            <a:ext cx="10166034" cy="338554"/>
          </a:xfrm>
          <a:prstGeom prst="rect">
            <a:avLst/>
          </a:prstGeom>
          <a:noFill/>
        </p:spPr>
        <p:txBody>
          <a:bodyPr wrap="square" rtlCol="0">
            <a:spAutoFit/>
          </a:bodyPr>
          <a:lstStyle/>
          <a:p>
            <a:r>
              <a:rPr lang="en-US" sz="1600" dirty="0">
                <a:latin typeface="Poppins Light" pitchFamily="2" charset="77"/>
                <a:cs typeface="Poppins Light" pitchFamily="2" charset="77"/>
              </a:rPr>
              <a:t>The suite of roll out materials contains:</a:t>
            </a:r>
          </a:p>
        </p:txBody>
      </p:sp>
    </p:spTree>
    <p:extLst>
      <p:ext uri="{BB962C8B-B14F-4D97-AF65-F5344CB8AC3E}">
        <p14:creationId xmlns:p14="http://schemas.microsoft.com/office/powerpoint/2010/main" val="2204135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d74ba58-4d2d-4555-9aa3-a4878ca805a5" xsi:nil="true"/>
    <lcf76f155ced4ddcb4097134ff3c332f xmlns="fdcb42c3-eedf-4539-b7d1-083f9ab1246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3F059A34CB4947BC29B4F6D4D77252" ma:contentTypeVersion="18" ma:contentTypeDescription="Create a new document." ma:contentTypeScope="" ma:versionID="5946fbea46bed8704fe75144afbb28fd">
  <xsd:schema xmlns:xsd="http://www.w3.org/2001/XMLSchema" xmlns:xs="http://www.w3.org/2001/XMLSchema" xmlns:p="http://schemas.microsoft.com/office/2006/metadata/properties" xmlns:ns2="fdcb42c3-eedf-4539-b7d1-083f9ab1246b" xmlns:ns3="bd74ba58-4d2d-4555-9aa3-a4878ca805a5" targetNamespace="http://schemas.microsoft.com/office/2006/metadata/properties" ma:root="true" ma:fieldsID="4fe746f27a7ef10867f06bc7e91ed105" ns2:_="" ns3:_="">
    <xsd:import namespace="fdcb42c3-eedf-4539-b7d1-083f9ab1246b"/>
    <xsd:import namespace="bd74ba58-4d2d-4555-9aa3-a4878ca805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cb42c3-eedf-4539-b7d1-083f9ab124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901608-1c27-4d96-914a-8761eec9fe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74ba58-4d2d-4555-9aa3-a4878ca805a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f926753-c626-4d9a-9c4e-fb96b800a236}" ma:internalName="TaxCatchAll" ma:showField="CatchAllData" ma:web="bd74ba58-4d2d-4555-9aa3-a4878ca80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83677E-FAFE-4BDE-92C3-FA5807AFAD57}">
  <ds:schemaRefs>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fa09f36e-d805-436e-8085-9d3624adb8dc"/>
    <ds:schemaRef ds:uri="2fcd5aae-2f90-4094-854e-343b77d79acf"/>
    <ds:schemaRef ds:uri="http://schemas.microsoft.com/office/2006/metadata/properties"/>
    <ds:schemaRef ds:uri="bd74ba58-4d2d-4555-9aa3-a4878ca805a5"/>
    <ds:schemaRef ds:uri="fdcb42c3-eedf-4539-b7d1-083f9ab1246b"/>
  </ds:schemaRefs>
</ds:datastoreItem>
</file>

<file path=customXml/itemProps2.xml><?xml version="1.0" encoding="utf-8"?>
<ds:datastoreItem xmlns:ds="http://schemas.openxmlformats.org/officeDocument/2006/customXml" ds:itemID="{FBA83A2F-D1B9-4E04-85F5-336BB645F8BF}">
  <ds:schemaRefs>
    <ds:schemaRef ds:uri="http://schemas.microsoft.com/sharepoint/v3/contenttype/forms"/>
  </ds:schemaRefs>
</ds:datastoreItem>
</file>

<file path=customXml/itemProps3.xml><?xml version="1.0" encoding="utf-8"?>
<ds:datastoreItem xmlns:ds="http://schemas.openxmlformats.org/officeDocument/2006/customXml" ds:itemID="{1EFD36E4-35DF-4171-82E9-19D61B3242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cb42c3-eedf-4539-b7d1-083f9ab1246b"/>
    <ds:schemaRef ds:uri="bd74ba58-4d2d-4555-9aa3-a4878ca805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TotalTime>
  <Words>2458</Words>
  <Application>Microsoft Macintosh PowerPoint</Application>
  <PresentationFormat>Widescreen</PresentationFormat>
  <Paragraphs>446</Paragraphs>
  <Slides>29</Slides>
  <Notes>16</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Calibri Light</vt:lpstr>
      <vt:lpstr>Raleway</vt:lpstr>
      <vt:lpstr>Calibri</vt:lpstr>
      <vt:lpstr>Raleway Light</vt:lpstr>
      <vt:lpstr>Intro Regular</vt:lpstr>
      <vt:lpstr>Poppins Light</vt:lpstr>
      <vt:lpstr>Symbol</vt:lpstr>
      <vt:lpstr>Raleway ExtraBold</vt:lpstr>
      <vt:lpstr>Aptos</vt:lpstr>
      <vt:lpstr>Arial</vt:lpstr>
      <vt:lpstr>Intro Bold</vt:lpstr>
      <vt:lpstr>Intro Light</vt:lpstr>
      <vt:lpstr>Poppins</vt:lpstr>
      <vt:lpstr>Office Theme</vt:lpstr>
      <vt:lpstr>Your challenge. Our approach.</vt:lpstr>
      <vt:lpstr>PowerPoint Presentation</vt:lpstr>
      <vt:lpstr>PowerPoint Presentation</vt:lpstr>
      <vt:lpstr>PowerPoint Presentation</vt:lpstr>
      <vt:lpstr>PowerPoint Presentation</vt:lpstr>
      <vt:lpstr>Proposal: Subject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Brocklebank</dc:creator>
  <cp:lastModifiedBy>Laura Pearson</cp:lastModifiedBy>
  <cp:revision>21</cp:revision>
  <cp:lastPrinted>2024-10-02T09:13:12Z</cp:lastPrinted>
  <dcterms:created xsi:type="dcterms:W3CDTF">2023-07-26T12:50:24Z</dcterms:created>
  <dcterms:modified xsi:type="dcterms:W3CDTF">2026-04-10T12:02:36Z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0x010100AB3F059A34CB4947BC29B4F6D4D77252</vt:lpwstr>
  </property>
</Properties>
</file>