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91" r:id="rId2"/>
    <p:sldId id="270" r:id="rId3"/>
    <p:sldId id="271" r:id="rId4"/>
    <p:sldId id="292" r:id="rId5"/>
    <p:sldId id="293" r:id="rId6"/>
    <p:sldId id="285" r:id="rId7"/>
    <p:sldId id="286" r:id="rId8"/>
    <p:sldId id="294" r:id="rId9"/>
    <p:sldId id="288" r:id="rId10"/>
    <p:sldId id="295" r:id="rId11"/>
    <p:sldId id="290" r:id="rId12"/>
    <p:sldId id="283" r:id="rId1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5"/>
  </p:normalViewPr>
  <p:slideViewPr>
    <p:cSldViewPr snapToGrid="0">
      <p:cViewPr varScale="1">
        <p:scale>
          <a:sx n="99" d="100"/>
          <a:sy n="99" d="100"/>
        </p:scale>
        <p:origin x="192" y="6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MX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.02"/>
          <c:y val="0.18"/>
          <c:w val="0.96"/>
          <c:h val="0.7"/>
        </c:manualLayout>
      </c:layout>
      <c:barChart>
        <c:barDir val="col"/>
        <c:grouping val="clustered"/>
        <c:varyColors val="0"/>
        <c:ser>
          <c:idx val="0"/>
          <c:order val="0"/>
          <c:tx>
            <c:v>Values</c:v>
          </c:tx>
          <c:spPr>
            <a:solidFill>
              <a:srgbClr val="C9CBEA"/>
            </a:solidFill>
            <a:ln>
              <a:noFill/>
            </a:ln>
          </c:spPr>
          <c:invertIfNegative val="1"/>
          <c:dPt>
            <c:idx val="3"/>
            <c:invertIfNegative val="1"/>
            <c:bubble3D val="0"/>
            <c:spPr>
              <a:solidFill>
                <a:srgbClr val="3D3FA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F1C0-0D47-9B01-DA13F4196E4D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400" b="1">
                    <a:solidFill>
                      <a:srgbClr val="1E1C4A"/>
                    </a:solidFill>
                    <a:latin typeface="Montserrat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4"/>
              <c:pt idx="0">
                <c:v>2022</c:v>
              </c:pt>
              <c:pt idx="1">
                <c:v>2023</c:v>
              </c:pt>
              <c:pt idx="2">
                <c:v>2024</c:v>
              </c:pt>
              <c:pt idx="3">
                <c:v>2025</c:v>
              </c:pt>
            </c:strLit>
          </c:cat>
          <c:val>
            <c:numLit>
              <c:formatCode>General</c:formatCode>
              <c:ptCount val="4"/>
              <c:pt idx="0">
                <c:v>420</c:v>
              </c:pt>
              <c:pt idx="1">
                <c:v>465</c:v>
              </c:pt>
              <c:pt idx="2">
                <c:v>510</c:v>
              </c:pt>
              <c:pt idx="3">
                <c:v>580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F1C0-0D47-9B01-DA13F4196E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"/>
        <c:axId val="2"/>
      </c:barChart>
      <c:catAx>
        <c:axId val="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525">
            <a:solidFill>
              <a:srgbClr val="C2C1D0"/>
            </a:solidFill>
          </a:ln>
        </c:spPr>
        <c:txPr>
          <a:bodyPr rot="0" vert="horz"/>
          <a:lstStyle/>
          <a:p>
            <a:pPr>
              <a:defRPr sz="1400" b="0">
                <a:solidFill>
                  <a:srgbClr val="1E1C4A"/>
                </a:solidFill>
                <a:latin typeface="Montserrat"/>
              </a:defRPr>
            </a:pPr>
            <a:endParaRPr lang="en-US"/>
          </a:p>
        </c:txPr>
        <c:crossAx val="2"/>
        <c:crosses val="autoZero"/>
        <c:auto val="1"/>
        <c:lblAlgn val="ctr"/>
        <c:lblOffset val="100"/>
        <c:noMultiLvlLbl val="1"/>
      </c:catAx>
      <c:valAx>
        <c:axId val="2"/>
        <c:scaling>
          <c:orientation val="minMax"/>
          <c:max val="725"/>
          <c:min val="0"/>
        </c:scaling>
        <c:delete val="1"/>
        <c:axPos val="l"/>
        <c:numFmt formatCode="General" sourceLinked="1"/>
        <c:majorTickMark val="none"/>
        <c:minorTickMark val="none"/>
        <c:tickLblPos val="none"/>
        <c:crossAx val="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Skyline CDMX" descr="Skyline CDMX"/>
          <p:cNvPicPr>
            <a:picLocks noChangeAspect="1"/>
          </p:cNvPicPr>
          <p:nvPr userDrawn="1"/>
        </p:nvPicPr>
        <p:blipFill>
          <a:blip r:embed="rId2">
            <a:alphaModFix amt="28000"/>
          </a:blip>
          <a:stretch>
            <a:fillRect/>
          </a:stretch>
        </p:blipFill>
        <p:spPr>
          <a:xfrm>
            <a:off x="3810000" y="4241800"/>
            <a:ext cx="8084820" cy="2616200"/>
          </a:xfrm>
          <a:prstGeom prst="rect">
            <a:avLst/>
          </a:prstGeom>
        </p:spPr>
      </p:pic>
      <p:pic>
        <p:nvPicPr>
          <p:cNvPr id="202" name="Ondas" descr="Ondas"/>
          <p:cNvPicPr>
            <a:picLocks noChangeAspect="1"/>
          </p:cNvPicPr>
          <p:nvPr userDrawn="1"/>
        </p:nvPicPr>
        <p:blipFill>
          <a:blip r:embed="rId3">
            <a:alphaModFix amt="60000"/>
          </a:blip>
          <a:srcRect l="19000" t="53000" b="2000"/>
          <a:stretch>
            <a:fillRect/>
          </a:stretch>
        </p:blipFill>
        <p:spPr>
          <a:xfrm>
            <a:off x="6858000" y="2159000"/>
            <a:ext cx="5334000" cy="2959100"/>
          </a:xfrm>
          <a:prstGeom prst="rect">
            <a:avLst/>
          </a:prstGeom>
        </p:spPr>
      </p:pic>
      <p:pic>
        <p:nvPicPr>
          <p:cNvPr id="203" name="Logo LAHRS" descr="Logo LAHRS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87400" y="508000"/>
            <a:ext cx="1498600" cy="731520"/>
          </a:xfrm>
          <a:prstGeom prst="rect">
            <a:avLst/>
          </a:prstGeom>
        </p:spPr>
      </p:pic>
      <p:sp>
        <p:nvSpPr>
          <p:cNvPr id="204" name="Separador"/>
          <p:cNvSpPr/>
          <p:nvPr userDrawn="1"/>
        </p:nvSpPr>
        <p:spPr>
          <a:xfrm>
            <a:off x="2489200" y="558800"/>
            <a:ext cx="9525" cy="635000"/>
          </a:xfrm>
          <a:prstGeom prst="rect">
            <a:avLst/>
          </a:prstGeom>
          <a:solidFill>
            <a:srgbClr val="C9C9E6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pic>
        <p:nvPicPr>
          <p:cNvPr id="205" name="Logo SOMEEC" descr="Logo SOMEEC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692400" y="622300"/>
            <a:ext cx="2032000" cy="530860"/>
          </a:xfrm>
          <a:prstGeom prst="rect">
            <a:avLst/>
          </a:prstGeom>
        </p:spPr>
      </p:pic>
      <p:pic>
        <p:nvPicPr>
          <p:cNvPr id="206" name="Logo Congreso" descr="Logo Congreso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271000" y="508000"/>
            <a:ext cx="2133600" cy="698500"/>
          </a:xfrm>
          <a:prstGeom prst="rect">
            <a:avLst/>
          </a:prstGeom>
        </p:spPr>
      </p:pic>
      <p:sp>
        <p:nvSpPr>
          <p:cNvPr id="207" name="Barra roja"/>
          <p:cNvSpPr/>
          <p:nvPr userDrawn="1"/>
        </p:nvSpPr>
        <p:spPr>
          <a:xfrm>
            <a:off x="787400" y="1625600"/>
            <a:ext cx="457200" cy="63500"/>
          </a:xfrm>
          <a:prstGeom prst="rect">
            <a:avLst/>
          </a:prstGeom>
          <a:solidFill>
            <a:srgbClr val="C8262F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208" name="Barra verde"/>
          <p:cNvSpPr/>
          <p:nvPr userDrawn="1"/>
        </p:nvSpPr>
        <p:spPr>
          <a:xfrm>
            <a:off x="1295400" y="1625600"/>
            <a:ext cx="457200" cy="63500"/>
          </a:xfrm>
          <a:prstGeom prst="rect">
            <a:avLst/>
          </a:prstGeom>
          <a:solidFill>
            <a:srgbClr val="1F7A3E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209" name="Sitio web"/>
          <p:cNvSpPr txBox="1"/>
          <p:nvPr userDrawn="1"/>
        </p:nvSpPr>
        <p:spPr>
          <a:xfrm>
            <a:off x="787400" y="6172200"/>
            <a:ext cx="3810000" cy="3048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r>
              <a:rPr lang="es-MX" sz="1400" b="1" dirty="0">
                <a:solidFill>
                  <a:srgbClr val="2B2A7A"/>
                </a:solidFill>
              </a:rPr>
              <a:t>www.lahrssomeec2026.com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E3AC2A2-732E-F349-865D-7CD509730C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7400" y="1905000"/>
            <a:ext cx="7620000" cy="1905000"/>
          </a:xfrm>
        </p:spPr>
        <p:txBody>
          <a:bodyPr lIns="0" rIns="0" anchor="b"/>
          <a:lstStyle>
            <a:lvl1pPr algn="l">
              <a:lnSpc>
                <a:spcPct val="90000"/>
              </a:lnSpc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62E0CC2-D43B-E1A5-B07A-F2A8DD21F9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7400" y="3962400"/>
            <a:ext cx="7112000" cy="1143000"/>
          </a:xfrm>
        </p:spPr>
        <p:txBody>
          <a:bodyPr lIns="0" rIns="0"/>
          <a:lstStyle>
            <a:lvl1pPr marL="0" indent="0" algn="l">
              <a:buNone/>
              <a:defRPr sz="1800">
                <a:solidFill>
                  <a:srgbClr val="3550A8"/>
                </a:solidFill>
              </a:defRPr>
            </a:lvl1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34E2F6-6A15-67D8-4DEC-448CE7ACB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4D673-DCDF-6847-A0A1-1C3543651A71}" type="datetimeFigureOut">
              <a:rPr lang="es-MX" smtClean="0"/>
              <a:t>21/10/26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7A22242-7049-AC04-0410-282296F79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B1ABC8-A3AE-9930-9AA0-DEC6873D3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97E9-EF23-B346-8912-4A3F1321B3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68665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A42425-E2A0-617D-6543-D363ED47D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7CB500-C9BB-5C22-2083-B72BD98A60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15EC8B1-2668-FBEE-F7B4-5EA7F86C2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4D673-DCDF-6847-A0A1-1C3543651A71}" type="datetimeFigureOut">
              <a:rPr lang="es-MX" smtClean="0"/>
              <a:t>21/10/26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27A0277-3FF1-E8B5-7E0F-15708A621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F2C350-3C01-1E9F-39AE-8C6450AF1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97E9-EF23-B346-8912-4A3F1321B3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2136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Encabezado de sección">
    <p:bg>
      <p:bgPr>
        <a:solidFill>
          <a:srgbClr val="2B2A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Skyline CDMX" descr="Skyline CDMX"/>
          <p:cNvPicPr>
            <a:picLocks noChangeAspect="1"/>
          </p:cNvPicPr>
          <p:nvPr userDrawn="1"/>
        </p:nvPicPr>
        <p:blipFill>
          <a:blip r:embed="rId2">
            <a:lum bright="100000"/>
            <a:alphaModFix amt="9000"/>
          </a:blip>
          <a:stretch>
            <a:fillRect/>
          </a:stretch>
        </p:blipFill>
        <p:spPr>
          <a:xfrm>
            <a:off x="0" y="2921000"/>
            <a:ext cx="12192000" cy="3943350"/>
          </a:xfrm>
          <a:prstGeom prst="rect">
            <a:avLst/>
          </a:prstGeom>
        </p:spPr>
      </p:pic>
      <p:pic>
        <p:nvPicPr>
          <p:cNvPr id="302" name="Ondas" descr="Ondas"/>
          <p:cNvPicPr>
            <a:picLocks noChangeAspect="1"/>
          </p:cNvPicPr>
          <p:nvPr userDrawn="1"/>
        </p:nvPicPr>
        <p:blipFill>
          <a:blip r:embed="rId3">
            <a:alphaModFix amt="70000"/>
          </a:blip>
          <a:srcRect l="19000" t="53000" b="2000"/>
          <a:stretch>
            <a:fillRect/>
          </a:stretch>
        </p:blipFill>
        <p:spPr>
          <a:xfrm>
            <a:off x="7493000" y="203200"/>
            <a:ext cx="4699000" cy="2609850"/>
          </a:xfrm>
          <a:prstGeom prst="rect">
            <a:avLst/>
          </a:prstGeom>
        </p:spPr>
      </p:pic>
      <p:sp>
        <p:nvSpPr>
          <p:cNvPr id="303" name="Barra roja"/>
          <p:cNvSpPr/>
          <p:nvPr userDrawn="1"/>
        </p:nvSpPr>
        <p:spPr>
          <a:xfrm>
            <a:off x="787400" y="1574800"/>
            <a:ext cx="457200" cy="63500"/>
          </a:xfrm>
          <a:prstGeom prst="rect">
            <a:avLst/>
          </a:prstGeom>
          <a:solidFill>
            <a:srgbClr val="C8262F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304" name="Barra verde"/>
          <p:cNvSpPr/>
          <p:nvPr userDrawn="1"/>
        </p:nvSpPr>
        <p:spPr>
          <a:xfrm>
            <a:off x="1295400" y="1574800"/>
            <a:ext cx="457200" cy="63500"/>
          </a:xfrm>
          <a:prstGeom prst="rect">
            <a:avLst/>
          </a:prstGeom>
          <a:solidFill>
            <a:srgbClr val="4FB06B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5D4D559-915B-B0B7-FB1F-9A97712FA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905000"/>
            <a:ext cx="8890000" cy="1651000"/>
          </a:xfrm>
        </p:spPr>
        <p:txBody>
          <a:bodyPr lIns="0" rIns="0" anchor="b"/>
          <a:lstStyle>
            <a:lvl1pPr algn="l">
              <a:lnSpc>
                <a:spcPct val="90000"/>
              </a:lnSpc>
              <a:defRPr sz="4400" b="1">
                <a:solidFill>
                  <a:srgbClr val="FFFFFF"/>
                </a:solidFill>
              </a:defRPr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454872F-12F4-B09D-070C-2D6C1E25CC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7400" y="3708400"/>
            <a:ext cx="8890000" cy="762000"/>
          </a:xfrm>
        </p:spPr>
        <p:txBody>
          <a:bodyPr lIns="0" rIns="0" anchor="t"/>
          <a:lstStyle>
            <a:lvl1pPr marL="0" indent="0" algn="l">
              <a:buNone/>
              <a:defRPr sz="1800">
                <a:solidFill>
                  <a:srgbClr val="C9CBF2"/>
                </a:solidFill>
              </a:defRPr>
            </a:lvl1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73E2646-13E5-0F99-E3BE-221A294A6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4D673-DCDF-6847-A0A1-1C3543651A71}" type="datetimeFigureOut">
              <a:rPr lang="es-MX" smtClean="0"/>
              <a:t>21/10/26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D2683A-820E-7763-E850-D1FDC54ED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61F02D-91FA-8C90-E14F-F805554FC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97E9-EF23-B346-8912-4A3F1321B3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36049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A995BA-DF66-3397-5D60-4318152DF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355600"/>
            <a:ext cx="10617200" cy="812800"/>
          </a:xfrm>
        </p:spPr>
        <p:txBody>
          <a:bodyPr lIns="0" rIns="0" anchor="ctr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5B0B5BA-4E09-DA51-F962-135E0AC33C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7400" y="1498600"/>
            <a:ext cx="5130800" cy="4572000"/>
          </a:xfrm>
        </p:spPr>
        <p:txBody>
          <a:bodyPr lIns="0" rIns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DA30950-88C2-F8CF-B72C-470DC573A4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3800" y="1498600"/>
            <a:ext cx="5130800" cy="4572000"/>
          </a:xfrm>
        </p:spPr>
        <p:txBody>
          <a:bodyPr lIns="0" rIns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1D287FB-D200-5440-6069-7015EEA93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4D673-DCDF-6847-A0A1-1C3543651A71}" type="datetimeFigureOut">
              <a:rPr lang="es-MX" smtClean="0"/>
              <a:t>21/10/26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E0F821E-B705-BC64-29C1-54F09D86D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9C6F971-41A1-A56B-41CA-B80C2C080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97E9-EF23-B346-8912-4A3F1321B3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5749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86733A-E102-5E67-7E7B-21B95A627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355600"/>
            <a:ext cx="10617200" cy="812800"/>
          </a:xfrm>
        </p:spPr>
        <p:txBody>
          <a:bodyPr lIns="0" rIns="0" anchor="ctr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ED9F7C4-928E-A693-B594-C6EEC520D4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7400" y="1498600"/>
            <a:ext cx="5130800" cy="558800"/>
          </a:xfrm>
        </p:spPr>
        <p:txBody>
          <a:bodyPr lIns="0" rIns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B5990AC-C443-FE40-784C-7322300A6E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7400" y="2159000"/>
            <a:ext cx="5130800" cy="3911600"/>
          </a:xfrm>
        </p:spPr>
        <p:txBody>
          <a:bodyPr lIns="0" rIns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8329045-EBA6-69A4-5D94-0662191818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3800" y="1498600"/>
            <a:ext cx="5130800" cy="558800"/>
          </a:xfrm>
        </p:spPr>
        <p:txBody>
          <a:bodyPr lIns="0" rIns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48B68BF-A6D8-A87D-115A-C712E8AECB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3800" y="2159000"/>
            <a:ext cx="5130800" cy="3911600"/>
          </a:xfrm>
        </p:spPr>
        <p:txBody>
          <a:bodyPr lIns="0" rIns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7EA976F-F37C-F878-D9FF-016E2F9E5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4D673-DCDF-6847-A0A1-1C3543651A71}" type="datetimeFigureOut">
              <a:rPr lang="es-MX" smtClean="0"/>
              <a:t>21/10/26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D32D123-8D33-8F80-2096-F5440E804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B08F78B-D281-9722-A7D1-49DEFA950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97E9-EF23-B346-8912-4A3F1321B3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47922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4757EF-58AD-7817-C708-E788CCC86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355600"/>
            <a:ext cx="10617200" cy="812800"/>
          </a:xfrm>
        </p:spPr>
        <p:txBody>
          <a:bodyPr lIns="0" rIns="0" anchor="ctr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EF0926F-6BC1-9F58-D563-EEAA03F91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4D673-DCDF-6847-A0A1-1C3543651A71}" type="datetimeFigureOut">
              <a:rPr lang="es-MX" smtClean="0"/>
              <a:t>21/10/26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A6EEE0F-42BD-EF1E-2926-4CBBBFA94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EE4CCCA-33F0-A927-7E99-CDAA68B69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97E9-EF23-B346-8912-4A3F1321B3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6226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45C386E-9F31-56B8-24C0-F0E217261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4D673-DCDF-6847-A0A1-1C3543651A71}" type="datetimeFigureOut">
              <a:rPr lang="es-MX" smtClean="0"/>
              <a:t>21/10/26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7317FA6-5C8F-C39A-86EA-BC1F52814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CCEE59B-C66E-C7F9-CE91-E99D1D1C4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97E9-EF23-B346-8912-4A3F1321B3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6745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A06DC6-542B-19E4-C939-F3A804325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6B4DA9-5AA7-E5FF-F823-D613D4BB46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532B490-2367-F8D3-8AEF-ACDD173435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2D2C265-6717-19CA-DA47-4839D138F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4D673-DCDF-6847-A0A1-1C3543651A71}" type="datetimeFigureOut">
              <a:rPr lang="es-MX" smtClean="0"/>
              <a:t>21/10/26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E95E748-9E99-E87E-3D6F-B5A82FDD4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CB8E44-434F-6E42-9B58-E48E27E5A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97E9-EF23-B346-8912-4A3F1321B3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3814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604F08-BE49-89AD-A1F0-C00AF4C46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355600"/>
            <a:ext cx="10617200" cy="812800"/>
          </a:xfrm>
        </p:spPr>
        <p:txBody>
          <a:bodyPr lIns="0" rIns="0" anchor="ctr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357D27A-3E04-E7BC-B71D-D33CCBA4DC7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C944FAA-0794-C04C-F80E-4AC8CCEB91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8B12BF1-77C4-3D6D-D0D2-022172017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4D673-DCDF-6847-A0A1-1C3543651A71}" type="datetimeFigureOut">
              <a:rPr lang="es-MX" smtClean="0"/>
              <a:t>21/10/26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9540CBB-70F0-1563-13E9-14935202D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F76FEE7-F128-7690-DD81-598C81E74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97E9-EF23-B346-8912-4A3F1321B3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9256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53028D-9BDB-BB83-E18A-8B82F09F1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9188618-3BC4-C708-BB4B-B86F6C65E1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8202A0-6828-3130-917A-E4EBBBFDE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4D673-DCDF-6847-A0A1-1C3543651A71}" type="datetimeFigureOut">
              <a:rPr lang="es-MX" smtClean="0"/>
              <a:t>21/10/26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2B435A-ACED-9FD0-5EDD-F610B589F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B5F154-F0F4-33EA-E5D2-F043F09F8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97E9-EF23-B346-8912-4A3F1321B3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05649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6EB53F1-2D25-A578-46FB-4CAA8A9935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E662133-2E3A-3146-775A-7D86EA555F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874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0B953F-8D1B-31AE-56D3-EEAE880BE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4D673-DCDF-6847-A0A1-1C3543651A71}" type="datetimeFigureOut">
              <a:rPr lang="es-MX" smtClean="0"/>
              <a:t>21/10/26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06BB72-5378-8566-437C-22F7A6E69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5BC43CF-428E-B214-1AC5-228EC4A5F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97E9-EF23-B346-8912-4A3F1321B3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88031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Barra roja"/>
          <p:cNvSpPr/>
          <p:nvPr userDrawn="1"/>
        </p:nvSpPr>
        <p:spPr>
          <a:xfrm>
            <a:off x="558800" y="533400"/>
            <a:ext cx="63500" cy="457200"/>
          </a:xfrm>
          <a:prstGeom prst="rect">
            <a:avLst/>
          </a:prstGeom>
          <a:solidFill>
            <a:srgbClr val="C8262F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102" name="Barra verde"/>
          <p:cNvSpPr/>
          <p:nvPr userDrawn="1"/>
        </p:nvSpPr>
        <p:spPr>
          <a:xfrm>
            <a:off x="660400" y="533400"/>
            <a:ext cx="63500" cy="457200"/>
          </a:xfrm>
          <a:prstGeom prst="rect">
            <a:avLst/>
          </a:prstGeom>
          <a:solidFill>
            <a:srgbClr val="1F7A3E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103" name="Línea pie"/>
          <p:cNvSpPr/>
          <p:nvPr userDrawn="1"/>
        </p:nvSpPr>
        <p:spPr>
          <a:xfrm>
            <a:off x="787400" y="6248400"/>
            <a:ext cx="10617200" cy="9525"/>
          </a:xfrm>
          <a:prstGeom prst="rect">
            <a:avLst/>
          </a:prstGeom>
          <a:solidFill>
            <a:srgbClr val="DCDCF0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104" name="Texto pie"/>
          <p:cNvSpPr txBox="1"/>
          <p:nvPr userDrawn="1"/>
        </p:nvSpPr>
        <p:spPr>
          <a:xfrm>
            <a:off x="787400" y="6350000"/>
            <a:ext cx="6096000" cy="3048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r>
              <a:rPr lang="es-MX" sz="1000" b="0" dirty="0">
                <a:solidFill>
                  <a:srgbClr val="6B6B9A"/>
                </a:solidFill>
              </a:rPr>
              <a:t>Congreso Internacional LAHRS – SOMEEC 2026  ·  Ciudad de México</a:t>
            </a:r>
          </a:p>
        </p:txBody>
      </p:sp>
      <p:pic>
        <p:nvPicPr>
          <p:cNvPr id="105" name="Logo LAHRS" descr="Logo LAHRS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613900" y="6356350"/>
            <a:ext cx="624840" cy="304800"/>
          </a:xfrm>
          <a:prstGeom prst="rect">
            <a:avLst/>
          </a:prstGeom>
        </p:spPr>
      </p:pic>
      <p:sp>
        <p:nvSpPr>
          <p:cNvPr id="106" name="Separador logos"/>
          <p:cNvSpPr/>
          <p:nvPr userDrawn="1"/>
        </p:nvSpPr>
        <p:spPr>
          <a:xfrm>
            <a:off x="10350500" y="6350000"/>
            <a:ext cx="9525" cy="304800"/>
          </a:xfrm>
          <a:prstGeom prst="rect">
            <a:avLst/>
          </a:prstGeom>
          <a:solidFill>
            <a:srgbClr val="C9C9E6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pic>
        <p:nvPicPr>
          <p:cNvPr id="107" name="Logo SOMEEC" descr="Logo SOMEEC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458450" y="6381750"/>
            <a:ext cx="946150" cy="247650"/>
          </a:xfrm>
          <a:prstGeom prst="rect">
            <a:avLst/>
          </a:prstGeom>
        </p:spPr>
      </p:pic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229463C-E523-58FA-05DF-32FC47445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355600"/>
            <a:ext cx="10617200" cy="8128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48AB7E4-08AB-2C34-C801-A3E9893621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7400" y="1498600"/>
            <a:ext cx="10617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0CC0A0-5F08-A921-E867-25CB7FAE21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84D673-DCDF-6847-A0A1-1C3543651A71}" type="datetimeFigureOut">
              <a:rPr lang="es-MX" smtClean="0"/>
              <a:t>21/10/26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BD6AC60-0CC9-4113-F96D-3ABE983FB5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257860E-9D8B-FCBE-7DEE-6F5E714C38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A997E9-EF23-B346-8912-4A3F1321B3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8637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CFC1D8-AF75-2AAD-D278-45860D2C8D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/>
              <a:t>Título de la ponencia</a:t>
            </a:r>
          </a:p>
          <a:p>
            <a:r>
              <a:rPr lang="en-US" sz="2400" b="0" dirty="0">
                <a:solidFill>
                  <a:srgbClr val="3550A8"/>
                </a:solidFill>
              </a:rPr>
              <a:t>Presentation title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302A034-11E5-3CD3-887F-94624E6EA6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b="1" dirty="0">
                <a:solidFill>
                  <a:schemeClr val="tx1"/>
                </a:solidFill>
              </a:rPr>
              <a:t>Dr. Nombre Apellido</a:t>
            </a:r>
          </a:p>
          <a:p>
            <a:r>
              <a:rPr lang="es-MX" sz="1400" dirty="0"/>
              <a:t>Institución, país · Institution, country</a:t>
            </a:r>
          </a:p>
          <a:p>
            <a:r>
              <a:rPr lang="es-MX" sz="1400" dirty="0"/>
              <a:t>Noviembre 2026 · November 2026</a:t>
            </a:r>
          </a:p>
        </p:txBody>
      </p:sp>
    </p:spTree>
    <p:extLst>
      <p:ext uri="{BB962C8B-B14F-4D97-AF65-F5344CB8AC3E}">
        <p14:creationId xmlns:p14="http://schemas.microsoft.com/office/powerpoint/2010/main" val="740576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7B3D72-319E-B8B4-ECAE-02D3DFB40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Agenda</a:t>
            </a:r>
            <a:r>
              <a:rPr lang="en-US" b="0" dirty="0">
                <a:solidFill>
                  <a:schemeClr val="accent6"/>
                </a:solidFill>
              </a:rPr>
              <a:t> · Agenda</a:t>
            </a:r>
          </a:p>
        </p:txBody>
      </p:sp>
      <p:sp>
        <p:nvSpPr>
          <p:cNvPr id="10" name="Texto 11"/>
          <p:cNvSpPr txBox="1"/>
          <p:nvPr/>
        </p:nvSpPr>
        <p:spPr>
          <a:xfrm>
            <a:off x="787400" y="1625600"/>
            <a:ext cx="1016000" cy="914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lang="es-MX" sz="3200" b="1" dirty="0">
                <a:solidFill>
                  <a:schemeClr val="accent2"/>
                </a:solidFill>
              </a:rPr>
              <a:t>01</a:t>
            </a:r>
          </a:p>
        </p:txBody>
      </p:sp>
      <p:sp>
        <p:nvSpPr>
          <p:cNvPr id="11" name="Texto 12"/>
          <p:cNvSpPr txBox="1"/>
          <p:nvPr/>
        </p:nvSpPr>
        <p:spPr>
          <a:xfrm>
            <a:off x="1905000" y="1625600"/>
            <a:ext cx="8890000" cy="914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lang="es-MX" sz="2200" b="1" dirty="0">
                <a:solidFill>
                  <a:schemeClr val="tx2"/>
                </a:solidFill>
              </a:rPr>
              <a:t>Antecedentes</a:t>
            </a:r>
          </a:p>
          <a:p>
            <a:r>
              <a:rPr lang="en-US" sz="1400" dirty="0">
                <a:solidFill>
                  <a:srgbClr val="6B6B9A"/>
                </a:solidFill>
              </a:rPr>
              <a:t>Background</a:t>
            </a:r>
          </a:p>
        </p:txBody>
      </p:sp>
      <p:sp>
        <p:nvSpPr>
          <p:cNvPr id="12" name="Línea 13"/>
          <p:cNvSpPr/>
          <p:nvPr/>
        </p:nvSpPr>
        <p:spPr>
          <a:xfrm>
            <a:off x="787400" y="2616200"/>
            <a:ext cx="10617200" cy="9525"/>
          </a:xfrm>
          <a:prstGeom prst="rect">
            <a:avLst/>
          </a:prstGeom>
          <a:solidFill>
            <a:srgbClr val="DCDCF0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13" name="Texto 14"/>
          <p:cNvSpPr txBox="1"/>
          <p:nvPr/>
        </p:nvSpPr>
        <p:spPr>
          <a:xfrm>
            <a:off x="787400" y="2692400"/>
            <a:ext cx="1016000" cy="914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lang="es-MX" sz="3200" b="1" dirty="0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14" name="Texto 15"/>
          <p:cNvSpPr txBox="1"/>
          <p:nvPr/>
        </p:nvSpPr>
        <p:spPr>
          <a:xfrm>
            <a:off x="1905000" y="2692400"/>
            <a:ext cx="8890000" cy="914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lang="es-MX" sz="2200" b="1" dirty="0">
                <a:solidFill>
                  <a:schemeClr val="tx2"/>
                </a:solidFill>
              </a:rPr>
              <a:t>Metodología</a:t>
            </a:r>
          </a:p>
          <a:p>
            <a:r>
              <a:rPr lang="en-US" sz="1400" dirty="0">
                <a:solidFill>
                  <a:srgbClr val="6B6B9A"/>
                </a:solidFill>
              </a:rPr>
              <a:t>Methods</a:t>
            </a:r>
          </a:p>
        </p:txBody>
      </p:sp>
      <p:sp>
        <p:nvSpPr>
          <p:cNvPr id="15" name="Línea 16"/>
          <p:cNvSpPr/>
          <p:nvPr/>
        </p:nvSpPr>
        <p:spPr>
          <a:xfrm>
            <a:off x="787400" y="3683000"/>
            <a:ext cx="10617200" cy="9525"/>
          </a:xfrm>
          <a:prstGeom prst="rect">
            <a:avLst/>
          </a:prstGeom>
          <a:solidFill>
            <a:srgbClr val="DCDCF0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16" name="Texto 17"/>
          <p:cNvSpPr txBox="1"/>
          <p:nvPr/>
        </p:nvSpPr>
        <p:spPr>
          <a:xfrm>
            <a:off x="787400" y="3759200"/>
            <a:ext cx="1016000" cy="914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lang="es-MX" sz="3200" b="1" dirty="0">
                <a:solidFill>
                  <a:schemeClr val="accent2"/>
                </a:solidFill>
              </a:rPr>
              <a:t>03</a:t>
            </a:r>
          </a:p>
        </p:txBody>
      </p:sp>
      <p:sp>
        <p:nvSpPr>
          <p:cNvPr id="17" name="Texto 18"/>
          <p:cNvSpPr txBox="1"/>
          <p:nvPr/>
        </p:nvSpPr>
        <p:spPr>
          <a:xfrm>
            <a:off x="1905000" y="3759200"/>
            <a:ext cx="8890000" cy="914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lang="es-MX" sz="2200" b="1" dirty="0">
                <a:solidFill>
                  <a:schemeClr val="tx2"/>
                </a:solidFill>
              </a:rPr>
              <a:t>Resultados</a:t>
            </a:r>
          </a:p>
          <a:p>
            <a:r>
              <a:rPr lang="en-US" sz="1400" dirty="0">
                <a:solidFill>
                  <a:srgbClr val="6B6B9A"/>
                </a:solidFill>
              </a:rPr>
              <a:t>Results</a:t>
            </a:r>
          </a:p>
        </p:txBody>
      </p:sp>
      <p:sp>
        <p:nvSpPr>
          <p:cNvPr id="18" name="Línea 19"/>
          <p:cNvSpPr/>
          <p:nvPr/>
        </p:nvSpPr>
        <p:spPr>
          <a:xfrm>
            <a:off x="787400" y="4749800"/>
            <a:ext cx="10617200" cy="9525"/>
          </a:xfrm>
          <a:prstGeom prst="rect">
            <a:avLst/>
          </a:prstGeom>
          <a:solidFill>
            <a:srgbClr val="DCDCF0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19" name="Texto 20"/>
          <p:cNvSpPr txBox="1"/>
          <p:nvPr/>
        </p:nvSpPr>
        <p:spPr>
          <a:xfrm>
            <a:off x="787400" y="4826000"/>
            <a:ext cx="1016000" cy="914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lang="es-MX" sz="3200" b="1" dirty="0">
                <a:solidFill>
                  <a:schemeClr val="accent2"/>
                </a:solidFill>
              </a:rPr>
              <a:t>04</a:t>
            </a:r>
          </a:p>
        </p:txBody>
      </p:sp>
      <p:sp>
        <p:nvSpPr>
          <p:cNvPr id="20" name="Texto 21"/>
          <p:cNvSpPr txBox="1"/>
          <p:nvPr/>
        </p:nvSpPr>
        <p:spPr>
          <a:xfrm>
            <a:off x="1905000" y="4826000"/>
            <a:ext cx="8890000" cy="914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lang="es-MX" sz="2200" b="1" dirty="0">
                <a:solidFill>
                  <a:schemeClr val="tx2"/>
                </a:solidFill>
              </a:rPr>
              <a:t>Conclusiones</a:t>
            </a:r>
          </a:p>
          <a:p>
            <a:r>
              <a:rPr lang="en-US" sz="1400" dirty="0">
                <a:solidFill>
                  <a:srgbClr val="6B6B9A"/>
                </a:solidFill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4075592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44B0D2-4E78-B2AC-2ACA-ECF30687D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>
                <a:solidFill>
                  <a:srgbClr val="F08A6E"/>
                </a:solidFill>
              </a:rPr>
              <a:t>01</a:t>
            </a:r>
          </a:p>
          <a:p>
            <a:r>
              <a:rPr lang="es-MX" dirty="0"/>
              <a:t>Título de la sección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D28F368-B3DD-1F0B-1CC3-62787C4D44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389115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8288CE-DB9E-8D3F-B073-3AF15FC49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El título dice la conclusión de la diapositiva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7DB9EC-D2D9-21C8-07C8-CF8DF4DA17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spcBef>
                <a:spcPts val="1800"/>
              </a:spcBef>
            </a:pPr>
            <a:r>
              <a:rPr lang="es-MX" dirty="0"/>
              <a:t>Primer punto: una idea por viñeta, máximo dos líneas</a:t>
            </a:r>
          </a:p>
          <a:p>
            <a:pPr marL="342900" lvl="0" indent="-342900">
              <a:spcBef>
                <a:spcPts val="1800"/>
              </a:spcBef>
            </a:pPr>
            <a:r>
              <a:rPr lang="es-MX" dirty="0"/>
              <a:t>Segundo punto con un dato concreto: 1 de cada 5 pacientes</a:t>
            </a:r>
          </a:p>
          <a:p>
            <a:pPr marL="685800" lvl="1" indent="-342900">
              <a:spcBef>
                <a:spcPts val="1800"/>
              </a:spcBef>
            </a:pPr>
            <a:r>
              <a:rPr lang="es-MX" dirty="0"/>
              <a:t>Second-level point in English / punto de segundo nivel</a:t>
            </a:r>
          </a:p>
          <a:p>
            <a:pPr marL="342900" lvl="0" indent="-342900">
              <a:spcBef>
                <a:spcPts val="1800"/>
              </a:spcBef>
            </a:pPr>
            <a:r>
              <a:rPr lang="es-MX" dirty="0"/>
              <a:t>Tercer punto: resalte en </a:t>
            </a:r>
            <a:r>
              <a:rPr lang="es-MX" b="1" dirty="0">
                <a:solidFill>
                  <a:schemeClr val="tx2"/>
                </a:solidFill>
              </a:rPr>
              <a:t>negritas lo esencial</a:t>
            </a:r>
          </a:p>
        </p:txBody>
      </p:sp>
    </p:spTree>
    <p:extLst>
      <p:ext uri="{BB962C8B-B14F-4D97-AF65-F5344CB8AC3E}">
        <p14:creationId xmlns:p14="http://schemas.microsoft.com/office/powerpoint/2010/main" val="2065122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arjeta 20"/>
          <p:cNvSpPr/>
          <p:nvPr/>
        </p:nvSpPr>
        <p:spPr>
          <a:xfrm>
            <a:off x="787400" y="1422400"/>
            <a:ext cx="5130800" cy="4648200"/>
          </a:xfrm>
          <a:prstGeom prst="rect">
            <a:avLst/>
          </a:prstGeom>
          <a:solidFill>
            <a:srgbClr val="FFFFFF"/>
          </a:solidFill>
          <a:ln w="9525">
            <a:solidFill>
              <a:srgbClr val="DCDCF0"/>
            </a:solidFill>
          </a:ln>
        </p:spPr>
        <p:txBody>
          <a:bodyPr/>
          <a:lstStyle/>
          <a:p>
            <a:endParaRPr lang="es-MX"/>
          </a:p>
        </p:txBody>
      </p:sp>
      <p:sp>
        <p:nvSpPr>
          <p:cNvPr id="21" name="Tarjeta 21"/>
          <p:cNvSpPr/>
          <p:nvPr/>
        </p:nvSpPr>
        <p:spPr>
          <a:xfrm>
            <a:off x="6273800" y="1422400"/>
            <a:ext cx="5130800" cy="4648200"/>
          </a:xfrm>
          <a:prstGeom prst="rect">
            <a:avLst/>
          </a:prstGeom>
          <a:solidFill>
            <a:srgbClr val="FFFFFF"/>
          </a:solidFill>
          <a:ln w="9525">
            <a:solidFill>
              <a:srgbClr val="DCDCF0"/>
            </a:solidFill>
          </a:ln>
        </p:spPr>
        <p:txBody>
          <a:bodyPr/>
          <a:lstStyle/>
          <a:p>
            <a:endParaRPr lang="es-MX"/>
          </a:p>
        </p:txBody>
      </p:sp>
      <p:sp>
        <p:nvSpPr>
          <p:cNvPr id="22" name="Tarjeta 22"/>
          <p:cNvSpPr/>
          <p:nvPr/>
        </p:nvSpPr>
        <p:spPr>
          <a:xfrm>
            <a:off x="787400" y="1422400"/>
            <a:ext cx="5130800" cy="63500"/>
          </a:xfrm>
          <a:prstGeom prst="rect">
            <a:avLst/>
          </a:prstGeom>
          <a:solidFill>
            <a:srgbClr val="C8262F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23" name="Tarjeta 23"/>
          <p:cNvSpPr/>
          <p:nvPr/>
        </p:nvSpPr>
        <p:spPr>
          <a:xfrm>
            <a:off x="6273800" y="1422400"/>
            <a:ext cx="5130800" cy="63500"/>
          </a:xfrm>
          <a:prstGeom prst="rect">
            <a:avLst/>
          </a:prstGeom>
          <a:solidFill>
            <a:srgbClr val="1F7A3E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BC30750-7A2F-B979-B507-4E844E940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Comparación de dos enfoques · Comparison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CEF030-463B-8CED-0B3E-C80F761B75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200" y="1701800"/>
            <a:ext cx="4521200" cy="558800"/>
          </a:xfrm>
        </p:spPr>
        <p:txBody>
          <a:bodyPr/>
          <a:lstStyle/>
          <a:p>
            <a:r>
              <a:rPr lang="es-MX" sz="2000" b="1" dirty="0">
                <a:solidFill>
                  <a:schemeClr val="accent2"/>
                </a:solidFill>
              </a:rPr>
              <a:t>Opción A · Option A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B4E9C33-D727-A454-BB9D-A92BEA4AB7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200" y="2362200"/>
            <a:ext cx="4521200" cy="3505200"/>
          </a:xfrm>
        </p:spPr>
        <p:txBody>
          <a:bodyPr/>
          <a:lstStyle/>
          <a:p>
            <a:pPr marL="342900" indent="-342900">
              <a:spcBef>
                <a:spcPts val="1400"/>
              </a:spcBef>
            </a:pPr>
            <a:r>
              <a:rPr lang="es-MX" sz="1800" dirty="0"/>
              <a:t>Característica o resultado principal</a:t>
            </a:r>
          </a:p>
          <a:p>
            <a:pPr marL="342900" indent="-342900">
              <a:spcBef>
                <a:spcPts val="1400"/>
              </a:spcBef>
            </a:pPr>
            <a:r>
              <a:rPr lang="es-MX" sz="1800" dirty="0"/>
              <a:t>Dato de apoyo con cifra</a:t>
            </a:r>
          </a:p>
          <a:p>
            <a:pPr marL="342900" indent="-342900">
              <a:spcBef>
                <a:spcPts val="1400"/>
              </a:spcBef>
            </a:pPr>
            <a:r>
              <a:rPr lang="es-MX" sz="1800" dirty="0"/>
              <a:t>Ventaja o limitación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1DF8ECB-1056-1C3D-0559-6357332421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78600" y="1701800"/>
            <a:ext cx="4521200" cy="558800"/>
          </a:xfrm>
        </p:spPr>
        <p:txBody>
          <a:bodyPr/>
          <a:lstStyle/>
          <a:p>
            <a:r>
              <a:rPr lang="es-MX" sz="2000" b="1" dirty="0">
                <a:solidFill>
                  <a:schemeClr val="accent3"/>
                </a:solidFill>
              </a:rPr>
              <a:t>Opción B · Option B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5B56383-2F12-E626-650C-2FE1143783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78600" y="2362200"/>
            <a:ext cx="4521200" cy="3505200"/>
          </a:xfrm>
        </p:spPr>
        <p:txBody>
          <a:bodyPr/>
          <a:lstStyle/>
          <a:p>
            <a:pPr marL="342900" indent="-342900">
              <a:spcBef>
                <a:spcPts val="1400"/>
              </a:spcBef>
            </a:pPr>
            <a:r>
              <a:rPr lang="es-MX" sz="1800" dirty="0"/>
              <a:t>Característica o resultado principal</a:t>
            </a:r>
          </a:p>
          <a:p>
            <a:pPr marL="342900" indent="-342900">
              <a:spcBef>
                <a:spcPts val="1400"/>
              </a:spcBef>
            </a:pPr>
            <a:r>
              <a:rPr lang="es-MX" sz="1800" dirty="0"/>
              <a:t>Dato de apoyo con cifra</a:t>
            </a:r>
          </a:p>
          <a:p>
            <a:pPr marL="342900" indent="-342900">
              <a:spcBef>
                <a:spcPts val="1400"/>
              </a:spcBef>
            </a:pPr>
            <a:r>
              <a:rPr lang="es-MX" sz="1800" dirty="0"/>
              <a:t>Ventaja o limitación</a:t>
            </a:r>
          </a:p>
        </p:txBody>
      </p:sp>
    </p:spTree>
    <p:extLst>
      <p:ext uri="{BB962C8B-B14F-4D97-AF65-F5344CB8AC3E}">
        <p14:creationId xmlns:p14="http://schemas.microsoft.com/office/powerpoint/2010/main" val="385170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14B96A-FC94-D473-F69A-5F02189B1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Imagen con mensaje · Image with message</a:t>
            </a:r>
          </a:p>
        </p:txBody>
      </p:sp>
      <p:sp>
        <p:nvSpPr>
          <p:cNvPr id="10" name="Espacio para fotografía"/>
          <p:cNvSpPr/>
          <p:nvPr/>
        </p:nvSpPr>
        <p:spPr>
          <a:xfrm>
            <a:off x="787400" y="1498600"/>
            <a:ext cx="6350000" cy="4572000"/>
          </a:xfrm>
          <a:prstGeom prst="roundRect">
            <a:avLst>
              <a:gd name="adj" fmla="val 4000"/>
            </a:avLst>
          </a:prstGeom>
          <a:solidFill>
            <a:srgbClr val="E9E9F8"/>
          </a:solidFill>
          <a:ln w="12700">
            <a:solidFill>
              <a:srgbClr val="C9C9E6"/>
            </a:solidFill>
            <a:prstDash val="dash"/>
          </a:ln>
        </p:spPr>
        <p:txBody>
          <a:bodyPr lIns="0" rIns="0" anchor="ctr"/>
          <a:lstStyle/>
          <a:p>
            <a:pPr algn="ctr"/>
            <a:r>
              <a:rPr lang="es-MX" sz="1600" b="1" dirty="0">
                <a:solidFill>
                  <a:schemeClr val="accent1"/>
                </a:solidFill>
              </a:rPr>
              <a:t>Inserte fotografía aquí</a:t>
            </a:r>
          </a:p>
          <a:p>
            <a:pPr algn="ctr"/>
            <a:r>
              <a:rPr lang="en-US" sz="1400" dirty="0">
                <a:solidFill>
                  <a:srgbClr val="6B6B9A"/>
                </a:solidFill>
              </a:rPr>
              <a:t>Insert photo here · recorte, no deforme / crop, don't stretch</a:t>
            </a:r>
          </a:p>
        </p:txBody>
      </p:sp>
      <p:sp>
        <p:nvSpPr>
          <p:cNvPr id="11" name="Texto imagen"/>
          <p:cNvSpPr txBox="1"/>
          <p:nvPr/>
        </p:nvSpPr>
        <p:spPr>
          <a:xfrm>
            <a:off x="7543800" y="1498600"/>
            <a:ext cx="3860800" cy="4572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lang="es-MX" sz="2400" b="1" dirty="0">
                <a:solidFill>
                  <a:schemeClr val="tx2"/>
                </a:solidFill>
              </a:rPr>
              <a:t>Lo que la imagen demuestra</a:t>
            </a:r>
          </a:p>
          <a:p>
            <a:pPr>
              <a:spcBef>
                <a:spcPts val="1200"/>
              </a:spcBef>
            </a:pPr>
            <a:r>
              <a:rPr lang="es-MX" sz="1600" dirty="0">
                <a:solidFill>
                  <a:schemeClr val="tx1"/>
                </a:solidFill>
              </a:rPr>
              <a:t>Describa en una o dos frases lo que el público debe observar: hallazgo, técnica o caso clínico.</a:t>
            </a:r>
          </a:p>
          <a:p>
            <a:pPr>
              <a:spcBef>
                <a:spcPts val="1200"/>
              </a:spcBef>
            </a:pPr>
            <a:r>
              <a:rPr lang="en-US" sz="1400" dirty="0">
                <a:solidFill>
                  <a:srgbClr val="6B6B9A"/>
                </a:solidFill>
              </a:rPr>
              <a:t>Describe in one or two sentences what the audience should notice.</a:t>
            </a:r>
          </a:p>
          <a:p>
            <a:pPr>
              <a:spcBef>
                <a:spcPts val="1800"/>
              </a:spcBef>
            </a:pPr>
            <a:r>
              <a:rPr lang="es-MX" sz="1100" dirty="0">
                <a:solidFill>
                  <a:srgbClr val="6B6B9A"/>
                </a:solidFill>
              </a:rPr>
              <a:t>Fuente / Source: autor, año</a:t>
            </a:r>
          </a:p>
        </p:txBody>
      </p:sp>
    </p:spTree>
    <p:extLst>
      <p:ext uri="{BB962C8B-B14F-4D97-AF65-F5344CB8AC3E}">
        <p14:creationId xmlns:p14="http://schemas.microsoft.com/office/powerpoint/2010/main" val="1746728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B48EE9-201C-ECA5-3E98-A26AF6858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Los procedimientos crecieron 38% entre 2022 y 2025</a:t>
            </a:r>
          </a:p>
        </p:txBody>
      </p:sp>
      <p:sp>
        <p:nvSpPr>
          <p:cNvPr id="10" name="Texto 10"/>
          <p:cNvSpPr txBox="1"/>
          <p:nvPr/>
        </p:nvSpPr>
        <p:spPr>
          <a:xfrm>
            <a:off x="787400" y="1422400"/>
            <a:ext cx="10617200" cy="279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lang="es-MX" sz="1400" b="1" dirty="0">
                <a:solidFill>
                  <a:srgbClr val="2B2A7A"/>
                </a:solidFill>
              </a:rPr>
              <a:t>Procedimientos de ablación por año · Ablation procedures per year (datos de ejemplo / sample data)</a:t>
            </a:r>
          </a:p>
        </p:txBody>
      </p:sp>
      <p:sp>
        <p:nvSpPr>
          <p:cNvPr id="11" name="Texto 11"/>
          <p:cNvSpPr txBox="1"/>
          <p:nvPr/>
        </p:nvSpPr>
        <p:spPr>
          <a:xfrm>
            <a:off x="787400" y="5969000"/>
            <a:ext cx="106172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lang="es-MX" sz="1100" b="0" dirty="0">
                <a:solidFill>
                  <a:srgbClr val="6B6B9A"/>
                </a:solidFill>
              </a:rPr>
              <a:t>Fuente / Source: registro institucional, año. Reemplace con sus datos · Replace with your data</a:t>
            </a:r>
          </a:p>
        </p:txBody>
      </p:sp>
      <p:graphicFrame>
        <p:nvGraphicFramePr>
          <p:cNvPr id="12" name="Chart"/>
          <p:cNvGraphicFramePr/>
          <p:nvPr/>
        </p:nvGraphicFramePr>
        <p:xfrm>
          <a:off x="787400" y="1752600"/>
          <a:ext cx="10617200" cy="414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3" name="GrowthArrow f12 0"/>
          <p:cNvGrpSpPr/>
          <p:nvPr/>
        </p:nvGrpSpPr>
        <p:grpSpPr>
          <a:xfrm>
            <a:off x="2353808" y="2487464"/>
            <a:ext cx="7484384" cy="969590"/>
            <a:chOff x="2353808" y="2487464"/>
            <a:chExt cx="7484384" cy="969590"/>
          </a:xfrm>
        </p:grpSpPr>
        <p:cxnSp>
          <p:nvCxnSpPr>
            <p:cNvPr id="14" name="GrowthArrow f12 0 rise"/>
            <p:cNvCxnSpPr/>
            <p:nvPr/>
          </p:nvCxnSpPr>
          <p:spPr>
            <a:xfrm flipV="1">
              <a:off x="2353808" y="2612464"/>
              <a:ext cx="1" cy="844590"/>
            </a:xfrm>
            <a:prstGeom prst="line">
              <a:avLst/>
            </a:prstGeom>
            <a:ln w="12700">
              <a:solidFill>
                <a:srgbClr val="6B6B9A"/>
              </a:solidFill>
            </a:ln>
          </p:spPr>
        </p:cxnSp>
        <p:cxnSp>
          <p:nvCxnSpPr>
            <p:cNvPr id="15" name="GrowthArrow f12 0 line"/>
            <p:cNvCxnSpPr/>
            <p:nvPr/>
          </p:nvCxnSpPr>
          <p:spPr>
            <a:xfrm>
              <a:off x="2353808" y="2612464"/>
              <a:ext cx="7484384" cy="1"/>
            </a:xfrm>
            <a:prstGeom prst="line">
              <a:avLst/>
            </a:prstGeom>
            <a:ln w="12700">
              <a:solidFill>
                <a:srgbClr val="6B6B9A"/>
              </a:solidFill>
            </a:ln>
          </p:spPr>
        </p:cxnSp>
        <p:cxnSp>
          <p:nvCxnSpPr>
            <p:cNvPr id="16" name="GrowthArrow f12 0 drop"/>
            <p:cNvCxnSpPr/>
            <p:nvPr/>
          </p:nvCxnSpPr>
          <p:spPr>
            <a:xfrm>
              <a:off x="9838192" y="2612464"/>
              <a:ext cx="1" cy="205000"/>
            </a:xfrm>
            <a:prstGeom prst="line">
              <a:avLst/>
            </a:prstGeom>
            <a:ln w="12700">
              <a:solidFill>
                <a:srgbClr val="6B6B9A"/>
              </a:solidFill>
              <a:tailEnd type="triangle" w="med" len="med"/>
            </a:ln>
          </p:spPr>
        </p:cxnSp>
        <p:sp>
          <p:nvSpPr>
            <p:cNvPr id="17" name="GrowthArrow f12 0 label"/>
            <p:cNvSpPr txBox="1"/>
            <p:nvPr/>
          </p:nvSpPr>
          <p:spPr>
            <a:xfrm>
              <a:off x="5802800" y="2487464"/>
              <a:ext cx="586400" cy="250000"/>
            </a:xfrm>
            <a:prstGeom prst="rect">
              <a:avLst/>
            </a:prstGeom>
            <a:solidFill>
              <a:srgbClr val="F8F8FD"/>
            </a:solidFill>
          </p:spPr>
          <p:txBody>
            <a:bodyPr wrap="square" anchor="ctr">
              <a:normAutofit fontScale="70000" lnSpcReduction="20000"/>
            </a:bodyPr>
            <a:lstStyle/>
            <a:p>
              <a:pPr algn="ctr"/>
              <a:r>
                <a:rPr lang="en-US" sz="1600" b="1" dirty="0">
                  <a:solidFill>
                    <a:srgbClr val="1E1C4A"/>
                  </a:solidFill>
                  <a:latin typeface="Montserrat"/>
                </a:rPr>
                <a:t>+38%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675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232F3A-6C1B-4D62-EB9C-0EF50D1FA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El grupo B tuvo menos recurrencia al año</a:t>
            </a:r>
          </a:p>
        </p:txBody>
      </p:sp>
      <p:graphicFrame>
        <p:nvGraphicFramePr>
          <p:cNvPr id="10" name="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8609996"/>
              </p:ext>
            </p:extLst>
          </p:nvPr>
        </p:nvGraphicFramePr>
        <p:xfrm>
          <a:off x="787400" y="1574800"/>
          <a:ext cx="10617200" cy="3759200"/>
        </p:xfrm>
        <a:graphic>
          <a:graphicData uri="http://schemas.openxmlformats.org/drawingml/2006/table">
            <a:tbl>
              <a:tblPr firstRow="1"/>
              <a:tblGrid>
                <a:gridCol w="452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algn="l"/>
                      <a:r>
                        <a:rPr lang="es-MX" sz="1400" b="1" dirty="0">
                          <a:solidFill>
                            <a:srgbClr val="2B2A7A"/>
                          </a:solidFill>
                        </a:rPr>
                        <a:t>Variable · Variable</a:t>
                      </a:r>
                    </a:p>
                  </a:txBody>
                  <a:tcPr marL="101600" marR="1016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9A9DD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1" dirty="0">
                          <a:solidFill>
                            <a:srgbClr val="2B2A7A"/>
                          </a:solidFill>
                        </a:rPr>
                        <a:t>Grupo A · Group A</a:t>
                      </a:r>
                    </a:p>
                  </a:txBody>
                  <a:tcPr marL="101600" marR="1016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9A9DD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1" dirty="0">
                          <a:solidFill>
                            <a:srgbClr val="2B2A7A"/>
                          </a:solidFill>
                        </a:rPr>
                        <a:t>Grupo B · Group B</a:t>
                      </a:r>
                    </a:p>
                  </a:txBody>
                  <a:tcPr marL="101600" marR="1016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9A9DD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1" dirty="0">
                          <a:solidFill>
                            <a:srgbClr val="2B2A7A"/>
                          </a:solidFill>
                        </a:rPr>
                        <a:t>Valor p</a:t>
                      </a:r>
                    </a:p>
                  </a:txBody>
                  <a:tcPr marL="101600" marR="1016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9A9DDB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algn="l"/>
                      <a:r>
                        <a:rPr lang="es-MX" sz="1600" b="1" dirty="0">
                          <a:solidFill>
                            <a:srgbClr val="1E1C4A"/>
                          </a:solidFill>
                        </a:rPr>
                        <a:t>Pacientes · Patients</a:t>
                      </a:r>
                    </a:p>
                  </a:txBody>
                  <a:tcPr marL="101600" marR="1016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9A9D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CDC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600" b="0" dirty="0">
                          <a:solidFill>
                            <a:srgbClr val="1E1C4A"/>
                          </a:solidFill>
                        </a:rPr>
                        <a:t>120</a:t>
                      </a:r>
                    </a:p>
                  </a:txBody>
                  <a:tcPr marL="101600" marR="1016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9A9D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CDC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600" b="0" dirty="0">
                          <a:solidFill>
                            <a:srgbClr val="1E1C4A"/>
                          </a:solidFill>
                        </a:rPr>
                        <a:t>118</a:t>
                      </a:r>
                    </a:p>
                  </a:txBody>
                  <a:tcPr marL="101600" marR="1016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9A9D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CDC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600" b="0" dirty="0">
                          <a:solidFill>
                            <a:srgbClr val="1E1C4A"/>
                          </a:solidFill>
                        </a:rPr>
                        <a:t>—</a:t>
                      </a:r>
                    </a:p>
                  </a:txBody>
                  <a:tcPr marL="101600" marR="1016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9A9D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CDCF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algn="l"/>
                      <a:r>
                        <a:rPr lang="es-MX" sz="1600" b="1" dirty="0">
                          <a:solidFill>
                            <a:srgbClr val="1E1C4A"/>
                          </a:solidFill>
                        </a:rPr>
                        <a:t>Edad media · Mean age</a:t>
                      </a:r>
                    </a:p>
                  </a:txBody>
                  <a:tcPr marL="101600" marR="1016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CD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CDC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600" b="0" dirty="0">
                          <a:solidFill>
                            <a:srgbClr val="1E1C4A"/>
                          </a:solidFill>
                        </a:rPr>
                        <a:t>62 años</a:t>
                      </a:r>
                    </a:p>
                  </a:txBody>
                  <a:tcPr marL="101600" marR="1016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CD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CDC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600" b="0" dirty="0">
                          <a:solidFill>
                            <a:srgbClr val="1E1C4A"/>
                          </a:solidFill>
                        </a:rPr>
                        <a:t>61 años</a:t>
                      </a:r>
                    </a:p>
                  </a:txBody>
                  <a:tcPr marL="101600" marR="1016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CD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CDC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600" b="0" dirty="0">
                          <a:solidFill>
                            <a:srgbClr val="1E1C4A"/>
                          </a:solidFill>
                        </a:rPr>
                        <a:t>0.48</a:t>
                      </a:r>
                    </a:p>
                  </a:txBody>
                  <a:tcPr marL="101600" marR="1016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CD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CDCF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algn="l"/>
                      <a:r>
                        <a:rPr lang="es-MX" sz="1600" b="1" dirty="0">
                          <a:solidFill>
                            <a:srgbClr val="1E1C4A"/>
                          </a:solidFill>
                        </a:rPr>
                        <a:t>Éxito agudo · Acute success</a:t>
                      </a:r>
                    </a:p>
                  </a:txBody>
                  <a:tcPr marL="101600" marR="1016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CD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CDC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600" b="0" dirty="0">
                          <a:solidFill>
                            <a:srgbClr val="1E1C4A"/>
                          </a:solidFill>
                        </a:rPr>
                        <a:t>94%</a:t>
                      </a:r>
                    </a:p>
                  </a:txBody>
                  <a:tcPr marL="101600" marR="1016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CD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CDC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600" b="0" dirty="0">
                          <a:solidFill>
                            <a:srgbClr val="1E1C4A"/>
                          </a:solidFill>
                        </a:rPr>
                        <a:t>96%</a:t>
                      </a:r>
                    </a:p>
                  </a:txBody>
                  <a:tcPr marL="101600" marR="1016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CD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CDC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600" b="0" dirty="0">
                          <a:solidFill>
                            <a:srgbClr val="1E1C4A"/>
                          </a:solidFill>
                        </a:rPr>
                        <a:t>0.32</a:t>
                      </a:r>
                    </a:p>
                  </a:txBody>
                  <a:tcPr marL="101600" marR="1016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CD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CDCF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algn="l"/>
                      <a:r>
                        <a:rPr lang="es-MX" sz="1600" b="1" dirty="0">
                          <a:solidFill>
                            <a:srgbClr val="1E1C4A"/>
                          </a:solidFill>
                        </a:rPr>
                        <a:t>Recurrencia 12 m · 12-mo recurrence</a:t>
                      </a:r>
                    </a:p>
                  </a:txBody>
                  <a:tcPr marL="101600" marR="1016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CD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CDCF0"/>
                      </a:solidFill>
                    </a:lnB>
                    <a:solidFill>
                      <a:srgbClr val="ECEC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600" b="1" dirty="0">
                          <a:solidFill>
                            <a:srgbClr val="3D3FA0"/>
                          </a:solidFill>
                        </a:rPr>
                        <a:t>22%</a:t>
                      </a:r>
                    </a:p>
                  </a:txBody>
                  <a:tcPr marL="101600" marR="1016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CD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CDCF0"/>
                      </a:solidFill>
                    </a:lnB>
                    <a:solidFill>
                      <a:srgbClr val="ECEC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600" b="1" dirty="0">
                          <a:solidFill>
                            <a:srgbClr val="3D3FA0"/>
                          </a:solidFill>
                        </a:rPr>
                        <a:t>14%</a:t>
                      </a:r>
                    </a:p>
                  </a:txBody>
                  <a:tcPr marL="101600" marR="1016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CD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CDCF0"/>
                      </a:solidFill>
                    </a:lnB>
                    <a:solidFill>
                      <a:srgbClr val="ECEC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600" b="1" dirty="0">
                          <a:solidFill>
                            <a:srgbClr val="3D3FA0"/>
                          </a:solidFill>
                        </a:rPr>
                        <a:t>0.03</a:t>
                      </a:r>
                    </a:p>
                  </a:txBody>
                  <a:tcPr marL="101600" marR="1016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CD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CDCF0"/>
                      </a:solidFill>
                    </a:lnB>
                    <a:solidFill>
                      <a:srgbClr val="ECEC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Nota tabla"/>
          <p:cNvSpPr txBox="1"/>
          <p:nvPr/>
        </p:nvSpPr>
        <p:spPr>
          <a:xfrm>
            <a:off x="787400" y="5740400"/>
            <a:ext cx="10617200" cy="3810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r>
              <a:rPr lang="es-MX" sz="1100" dirty="0">
                <a:solidFill>
                  <a:srgbClr val="6B6B9A"/>
                </a:solidFill>
              </a:rPr>
              <a:t>Datos de ejemplo · Sample data. Fuente / Source: autor, revista, año. La fila resaltada es el mensaje de la diapositiva.</a:t>
            </a:r>
          </a:p>
        </p:txBody>
      </p:sp>
    </p:spTree>
    <p:extLst>
      <p:ext uri="{BB962C8B-B14F-4D97-AF65-F5344CB8AC3E}">
        <p14:creationId xmlns:p14="http://schemas.microsoft.com/office/powerpoint/2010/main" val="1746772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BC8BDB-731F-8DAC-FBAE-C9E4644A2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Dato destacado · Key figure</a:t>
            </a:r>
          </a:p>
        </p:txBody>
      </p:sp>
      <p:sp>
        <p:nvSpPr>
          <p:cNvPr id="10" name="Elemento 10"/>
          <p:cNvSpPr txBox="1"/>
          <p:nvPr/>
        </p:nvSpPr>
        <p:spPr>
          <a:xfrm>
            <a:off x="787400" y="1778000"/>
            <a:ext cx="5334000" cy="190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>
              <a:lnSpc>
                <a:spcPct val="85000"/>
              </a:lnSpc>
            </a:pPr>
            <a:r>
              <a:rPr lang="es-MX" sz="9600" b="1" dirty="0">
                <a:solidFill>
                  <a:srgbClr val="2B2A7A"/>
                </a:solidFill>
              </a:rPr>
              <a:t>1 de 3</a:t>
            </a:r>
          </a:p>
        </p:txBody>
      </p:sp>
      <p:sp>
        <p:nvSpPr>
          <p:cNvPr id="12" name="Elemento 12"/>
          <p:cNvSpPr/>
          <p:nvPr/>
        </p:nvSpPr>
        <p:spPr>
          <a:xfrm>
            <a:off x="787400" y="3759200"/>
            <a:ext cx="1016000" cy="63500"/>
          </a:xfrm>
          <a:prstGeom prst="rect">
            <a:avLst/>
          </a:prstGeom>
          <a:solidFill>
            <a:srgbClr val="C8262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endParaRPr lang="es-MX"/>
          </a:p>
        </p:txBody>
      </p:sp>
      <p:sp>
        <p:nvSpPr>
          <p:cNvPr id="13" name="Elemento 13"/>
          <p:cNvSpPr txBox="1"/>
          <p:nvPr/>
        </p:nvSpPr>
        <p:spPr>
          <a:xfrm>
            <a:off x="787400" y="3987800"/>
            <a:ext cx="50800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r>
              <a:rPr lang="es-MX" sz="2000" b="1" dirty="0">
                <a:solidFill>
                  <a:srgbClr val="1E1C4A"/>
                </a:solidFill>
              </a:rPr>
              <a:t>pacientes presenta el hallazgo descrito en el estudio</a:t>
            </a:r>
          </a:p>
          <a:p>
            <a:pPr>
              <a:spcBef>
                <a:spcPts val="800"/>
              </a:spcBef>
            </a:pPr>
            <a:r>
              <a:rPr lang="en-US" sz="1400" b="0" dirty="0">
                <a:solidFill>
                  <a:srgbClr val="6B6B9A"/>
                </a:solidFill>
              </a:rPr>
              <a:t>1 in 3 patients show the finding described</a:t>
            </a:r>
          </a:p>
        </p:txBody>
      </p:sp>
      <p:sp>
        <p:nvSpPr>
          <p:cNvPr id="14" name="Elemento 14"/>
          <p:cNvSpPr/>
          <p:nvPr/>
        </p:nvSpPr>
        <p:spPr>
          <a:xfrm>
            <a:off x="6604000" y="1778000"/>
            <a:ext cx="4800600" cy="3810000"/>
          </a:xfrm>
          <a:prstGeom prst="roundRect">
            <a:avLst/>
          </a:prstGeom>
          <a:solidFill>
            <a:srgbClr val="ECECFA"/>
          </a:solidFill>
          <a:ln>
            <a:noFill/>
          </a:ln>
        </p:spPr>
        <p:txBody>
          <a:bodyPr wrap="square" lIns="355600" tIns="355600" rIns="355600" bIns="355600" anchor="ctr">
            <a:noAutofit/>
          </a:bodyPr>
          <a:lstStyle/>
          <a:p>
            <a:r>
              <a:rPr lang="es-MX" sz="6000" b="1" dirty="0">
                <a:solidFill>
                  <a:srgbClr val="C8262F"/>
                </a:solidFill>
              </a:rPr>
              <a:t>“</a:t>
            </a:r>
          </a:p>
          <a:p>
            <a:r>
              <a:rPr lang="es-MX" sz="2000" b="1" dirty="0">
                <a:solidFill>
                  <a:srgbClr val="2B2A7A"/>
                </a:solidFill>
              </a:rPr>
              <a:t>Espacio para una cita breve o un mensaje clave del ponente.</a:t>
            </a:r>
          </a:p>
          <a:p>
            <a:pPr>
              <a:spcBef>
                <a:spcPts val="1000"/>
              </a:spcBef>
            </a:pPr>
            <a:r>
              <a:rPr lang="en-US" sz="1400" b="0" dirty="0">
                <a:solidFill>
                  <a:srgbClr val="6B6B9A"/>
                </a:solidFill>
              </a:rPr>
              <a:t>A short quote or key message.</a:t>
            </a:r>
          </a:p>
          <a:p>
            <a:pPr>
              <a:spcBef>
                <a:spcPts val="1400"/>
              </a:spcBef>
            </a:pPr>
            <a:r>
              <a:rPr lang="es-MX" sz="1200" b="1" dirty="0">
                <a:solidFill>
                  <a:srgbClr val="3D3FA0"/>
                </a:solidFill>
              </a:rPr>
              <a:t>— Nombre, institución</a:t>
            </a:r>
          </a:p>
        </p:txBody>
      </p:sp>
    </p:spTree>
    <p:extLst>
      <p:ext uri="{BB962C8B-B14F-4D97-AF65-F5344CB8AC3E}">
        <p14:creationId xmlns:p14="http://schemas.microsoft.com/office/powerpoint/2010/main" val="3500384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664B40-A4D1-EDD4-4903-D86820CE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Ponente · Speaker</a:t>
            </a:r>
          </a:p>
        </p:txBody>
      </p:sp>
      <p:sp>
        <p:nvSpPr>
          <p:cNvPr id="10" name="Espacio foto ponente"/>
          <p:cNvSpPr/>
          <p:nvPr/>
        </p:nvSpPr>
        <p:spPr>
          <a:xfrm>
            <a:off x="787400" y="1778000"/>
            <a:ext cx="3048000" cy="3048000"/>
          </a:xfrm>
          <a:prstGeom prst="ellipse">
            <a:avLst/>
          </a:prstGeom>
          <a:solidFill>
            <a:srgbClr val="E9E9F8"/>
          </a:solidFill>
          <a:ln w="12700">
            <a:solidFill>
              <a:srgbClr val="C9C9E6"/>
            </a:solidFill>
            <a:prstDash val="dash"/>
          </a:ln>
        </p:spPr>
        <p:txBody>
          <a:bodyPr lIns="0" rIns="0" anchor="ctr"/>
          <a:lstStyle/>
          <a:p>
            <a:pPr algn="ctr"/>
            <a:r>
              <a:rPr lang="es-MX" sz="1400" b="1" dirty="0">
                <a:solidFill>
                  <a:srgbClr val="3D3FA0"/>
                </a:solidFill>
              </a:rPr>
              <a:t>Foto · Photo</a:t>
            </a:r>
          </a:p>
        </p:txBody>
      </p:sp>
      <p:sp>
        <p:nvSpPr>
          <p:cNvPr id="11" name="Semblanza"/>
          <p:cNvSpPr txBox="1"/>
          <p:nvPr/>
        </p:nvSpPr>
        <p:spPr>
          <a:xfrm>
            <a:off x="4368800" y="1651000"/>
            <a:ext cx="7035800" cy="4318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lang="es-MX" sz="2800" b="1" dirty="0">
                <a:solidFill>
                  <a:srgbClr val="2B2A7A"/>
                </a:solidFill>
              </a:rPr>
              <a:t>Dra. Nombre Apellido</a:t>
            </a:r>
          </a:p>
          <a:p>
            <a:r>
              <a:rPr lang="es-MX" sz="1600" b="0" dirty="0">
                <a:solidFill>
                  <a:srgbClr val="3550A8"/>
                </a:solidFill>
              </a:rPr>
              <a:t>Electrofisióloga · Cardiac electrophysiologist</a:t>
            </a:r>
          </a:p>
          <a:p>
            <a:pPr>
              <a:spcBef>
                <a:spcPts val="200"/>
              </a:spcBef>
            </a:pPr>
            <a:r>
              <a:rPr lang="es-MX" sz="1400" b="0" dirty="0">
                <a:solidFill>
                  <a:srgbClr val="6B6B9A"/>
                </a:solidFill>
              </a:rPr>
              <a:t>Hospital o institución, ciudad, país</a:t>
            </a:r>
          </a:p>
          <a:p>
            <a:pPr marL="285750" indent="-285750">
              <a:spcBef>
                <a:spcPts val="800"/>
              </a:spcBef>
              <a:buClr>
                <a:srgbClr val="C8262F"/>
              </a:buClr>
              <a:buFont typeface="Arial"/>
              <a:buChar char="•"/>
            </a:pPr>
            <a:r>
              <a:rPr lang="es-MX" sz="1600" b="0" dirty="0">
                <a:solidFill>
                  <a:srgbClr val="1E1C4A"/>
                </a:solidFill>
              </a:rPr>
              <a:t>Cargo actual o jefatura de servicio</a:t>
            </a:r>
          </a:p>
          <a:p>
            <a:pPr marL="285750" indent="-285750">
              <a:spcBef>
                <a:spcPts val="800"/>
              </a:spcBef>
              <a:buClr>
                <a:srgbClr val="C8262F"/>
              </a:buClr>
              <a:buFont typeface="Arial"/>
              <a:buChar char="•"/>
            </a:pPr>
            <a:r>
              <a:rPr lang="es-MX" sz="1600" b="0" dirty="0">
                <a:solidFill>
                  <a:srgbClr val="1E1C4A"/>
                </a:solidFill>
              </a:rPr>
              <a:t>Formación: universidad y especialidad</a:t>
            </a:r>
          </a:p>
          <a:p>
            <a:pPr marL="285750" indent="-285750">
              <a:spcBef>
                <a:spcPts val="800"/>
              </a:spcBef>
              <a:buClr>
                <a:srgbClr val="C8262F"/>
              </a:buClr>
              <a:buFont typeface="Arial"/>
              <a:buChar char="•"/>
            </a:pPr>
            <a:r>
              <a:rPr lang="es-MX" sz="1600" b="0" dirty="0">
                <a:solidFill>
                  <a:srgbClr val="1E1C4A"/>
                </a:solidFill>
              </a:rPr>
              <a:t>Líneas de investigación o publicaciones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1400" i="1" dirty="0">
                <a:solidFill>
                  <a:srgbClr val="6B6B9A"/>
                </a:solidFill>
              </a:rPr>
              <a:t>EN: current role, training and research interests</a:t>
            </a:r>
          </a:p>
        </p:txBody>
      </p:sp>
    </p:spTree>
    <p:extLst>
      <p:ext uri="{BB962C8B-B14F-4D97-AF65-F5344CB8AC3E}">
        <p14:creationId xmlns:p14="http://schemas.microsoft.com/office/powerpoint/2010/main" val="1775173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9E7FEC-E8AA-7EE5-6BC3-B027477A5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Patrocinadores · Sponsors</a:t>
            </a:r>
          </a:p>
        </p:txBody>
      </p:sp>
      <p:sp>
        <p:nvSpPr>
          <p:cNvPr id="10" name="Nivel"/>
          <p:cNvSpPr txBox="1"/>
          <p:nvPr/>
        </p:nvSpPr>
        <p:spPr>
          <a:xfrm>
            <a:off x="787400" y="1498600"/>
            <a:ext cx="10617200" cy="279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lang="es-MX" sz="1400" b="1" dirty="0">
                <a:solidFill>
                  <a:srgbClr val="C8262F"/>
                </a:solidFill>
              </a:rPr>
              <a:t>PLATINO · PLATINUM</a:t>
            </a:r>
          </a:p>
        </p:txBody>
      </p:sp>
      <p:sp>
        <p:nvSpPr>
          <p:cNvPr id="11" name="Logo patrocinador"/>
          <p:cNvSpPr/>
          <p:nvPr/>
        </p:nvSpPr>
        <p:spPr>
          <a:xfrm>
            <a:off x="787400" y="1879600"/>
            <a:ext cx="3335867" cy="1651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CDCF0"/>
            </a:solidFill>
          </a:ln>
        </p:spPr>
        <p:txBody>
          <a:bodyPr anchor="ctr"/>
          <a:lstStyle/>
          <a:p>
            <a:pPr algn="ctr"/>
            <a:r>
              <a:rPr lang="es-MX" sz="1400" b="1" dirty="0">
                <a:solidFill>
                  <a:srgbClr val="6B6B9A"/>
                </a:solidFill>
              </a:rPr>
              <a:t>Logo</a:t>
            </a:r>
          </a:p>
        </p:txBody>
      </p:sp>
      <p:sp>
        <p:nvSpPr>
          <p:cNvPr id="12" name="Logo patrocinador"/>
          <p:cNvSpPr/>
          <p:nvPr/>
        </p:nvSpPr>
        <p:spPr>
          <a:xfrm>
            <a:off x="4428067" y="1879600"/>
            <a:ext cx="3335867" cy="1651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CDCF0"/>
            </a:solidFill>
          </a:ln>
        </p:spPr>
        <p:txBody>
          <a:bodyPr anchor="ctr"/>
          <a:lstStyle/>
          <a:p>
            <a:pPr algn="ctr"/>
            <a:r>
              <a:rPr lang="es-MX" sz="1400" b="1" dirty="0">
                <a:solidFill>
                  <a:srgbClr val="6B6B9A"/>
                </a:solidFill>
              </a:rPr>
              <a:t>Logo</a:t>
            </a:r>
          </a:p>
        </p:txBody>
      </p:sp>
      <p:sp>
        <p:nvSpPr>
          <p:cNvPr id="13" name="Logo patrocinador"/>
          <p:cNvSpPr/>
          <p:nvPr/>
        </p:nvSpPr>
        <p:spPr>
          <a:xfrm>
            <a:off x="8068733" y="1879600"/>
            <a:ext cx="3335867" cy="1651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CDCF0"/>
            </a:solidFill>
          </a:ln>
        </p:spPr>
        <p:txBody>
          <a:bodyPr anchor="ctr"/>
          <a:lstStyle/>
          <a:p>
            <a:pPr algn="ctr"/>
            <a:r>
              <a:rPr lang="es-MX" sz="1400" b="1" dirty="0">
                <a:solidFill>
                  <a:srgbClr val="6B6B9A"/>
                </a:solidFill>
              </a:rPr>
              <a:t>Logo</a:t>
            </a:r>
          </a:p>
        </p:txBody>
      </p:sp>
      <p:sp>
        <p:nvSpPr>
          <p:cNvPr id="14" name="Nivel"/>
          <p:cNvSpPr txBox="1"/>
          <p:nvPr/>
        </p:nvSpPr>
        <p:spPr>
          <a:xfrm>
            <a:off x="787400" y="3784600"/>
            <a:ext cx="10617200" cy="279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lang="es-MX" sz="1400" b="1" dirty="0">
                <a:solidFill>
                  <a:srgbClr val="C8262F"/>
                </a:solidFill>
              </a:rPr>
              <a:t>ORO · GOLD</a:t>
            </a:r>
          </a:p>
        </p:txBody>
      </p:sp>
      <p:sp>
        <p:nvSpPr>
          <p:cNvPr id="15" name="Logo patrocinador"/>
          <p:cNvSpPr/>
          <p:nvPr/>
        </p:nvSpPr>
        <p:spPr>
          <a:xfrm>
            <a:off x="787400" y="4165600"/>
            <a:ext cx="1920240" cy="127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CDCF0"/>
            </a:solidFill>
          </a:ln>
        </p:spPr>
        <p:txBody>
          <a:bodyPr anchor="ctr"/>
          <a:lstStyle/>
          <a:p>
            <a:pPr algn="ctr"/>
            <a:r>
              <a:rPr lang="es-MX" sz="1400" b="1" dirty="0">
                <a:solidFill>
                  <a:srgbClr val="6B6B9A"/>
                </a:solidFill>
              </a:rPr>
              <a:t>Logo</a:t>
            </a:r>
          </a:p>
        </p:txBody>
      </p:sp>
      <p:sp>
        <p:nvSpPr>
          <p:cNvPr id="16" name="Logo patrocinador"/>
          <p:cNvSpPr/>
          <p:nvPr/>
        </p:nvSpPr>
        <p:spPr>
          <a:xfrm>
            <a:off x="2961640" y="4165600"/>
            <a:ext cx="1920240" cy="127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CDCF0"/>
            </a:solidFill>
          </a:ln>
        </p:spPr>
        <p:txBody>
          <a:bodyPr anchor="ctr"/>
          <a:lstStyle/>
          <a:p>
            <a:pPr algn="ctr"/>
            <a:r>
              <a:rPr lang="es-MX" sz="1400" b="1" dirty="0">
                <a:solidFill>
                  <a:srgbClr val="6B6B9A"/>
                </a:solidFill>
              </a:rPr>
              <a:t>Logo</a:t>
            </a:r>
          </a:p>
        </p:txBody>
      </p:sp>
      <p:sp>
        <p:nvSpPr>
          <p:cNvPr id="17" name="Logo patrocinador"/>
          <p:cNvSpPr/>
          <p:nvPr/>
        </p:nvSpPr>
        <p:spPr>
          <a:xfrm>
            <a:off x="5135880" y="4165600"/>
            <a:ext cx="1920240" cy="127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CDCF0"/>
            </a:solidFill>
          </a:ln>
        </p:spPr>
        <p:txBody>
          <a:bodyPr anchor="ctr"/>
          <a:lstStyle/>
          <a:p>
            <a:pPr algn="ctr"/>
            <a:r>
              <a:rPr lang="es-MX" sz="1400" b="1" dirty="0">
                <a:solidFill>
                  <a:srgbClr val="6B6B9A"/>
                </a:solidFill>
              </a:rPr>
              <a:t>Logo</a:t>
            </a:r>
          </a:p>
        </p:txBody>
      </p:sp>
      <p:sp>
        <p:nvSpPr>
          <p:cNvPr id="18" name="Logo patrocinador"/>
          <p:cNvSpPr/>
          <p:nvPr/>
        </p:nvSpPr>
        <p:spPr>
          <a:xfrm>
            <a:off x="7310120" y="4165600"/>
            <a:ext cx="1920240" cy="127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CDCF0"/>
            </a:solidFill>
          </a:ln>
        </p:spPr>
        <p:txBody>
          <a:bodyPr anchor="ctr"/>
          <a:lstStyle/>
          <a:p>
            <a:pPr algn="ctr"/>
            <a:r>
              <a:rPr lang="es-MX" sz="1400" b="1" dirty="0">
                <a:solidFill>
                  <a:srgbClr val="6B6B9A"/>
                </a:solidFill>
              </a:rPr>
              <a:t>Logo</a:t>
            </a:r>
          </a:p>
        </p:txBody>
      </p:sp>
      <p:sp>
        <p:nvSpPr>
          <p:cNvPr id="19" name="Logo patrocinador"/>
          <p:cNvSpPr/>
          <p:nvPr/>
        </p:nvSpPr>
        <p:spPr>
          <a:xfrm>
            <a:off x="9484360" y="4165600"/>
            <a:ext cx="1920240" cy="127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CDCF0"/>
            </a:solidFill>
          </a:ln>
        </p:spPr>
        <p:txBody>
          <a:bodyPr anchor="ctr"/>
          <a:lstStyle/>
          <a:p>
            <a:pPr algn="ctr"/>
            <a:r>
              <a:rPr lang="es-MX" sz="1400" b="1" dirty="0">
                <a:solidFill>
                  <a:srgbClr val="6B6B9A"/>
                </a:solidFill>
              </a:rPr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414006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32F71B-1B00-29F3-63A5-AC6F954504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sz="5400" dirty="0"/>
              <a:t>¡Gracias!</a:t>
            </a:r>
          </a:p>
          <a:p>
            <a:r>
              <a:rPr lang="en-US" sz="2800" b="0" dirty="0">
                <a:solidFill>
                  <a:srgbClr val="3550A8"/>
                </a:solidFill>
              </a:rPr>
              <a:t>Thank you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18A2FD9-E828-EE46-9B29-6D2991AB2C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b="1" dirty="0">
                <a:solidFill>
                  <a:schemeClr val="tx1"/>
                </a:solidFill>
              </a:rPr>
              <a:t>Dr. Nombre Apellido</a:t>
            </a:r>
          </a:p>
          <a:p>
            <a:r>
              <a:rPr lang="es-MX" sz="1400" dirty="0"/>
              <a:t>correo@institucion.org</a:t>
            </a:r>
          </a:p>
          <a:p>
            <a:r>
              <a:rPr lang="es-MX" sz="1400" dirty="0"/>
              <a:t>Preguntas · Questions</a:t>
            </a:r>
          </a:p>
        </p:txBody>
      </p:sp>
    </p:spTree>
    <p:extLst>
      <p:ext uri="{BB962C8B-B14F-4D97-AF65-F5344CB8AC3E}">
        <p14:creationId xmlns:p14="http://schemas.microsoft.com/office/powerpoint/2010/main" val="13474113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 [1792571772459]">
  <a:themeElements>
    <a:clrScheme name="LAHRS SOMEEC 2026">
      <a:dk1>
        <a:srgbClr val="1E1C4A"/>
      </a:dk1>
      <a:lt1>
        <a:srgbClr val="FFFFFF"/>
      </a:lt1>
      <a:dk2>
        <a:srgbClr val="2B2A7A"/>
      </a:dk2>
      <a:lt2>
        <a:srgbClr val="F4F4FB"/>
      </a:lt2>
      <a:accent1>
        <a:srgbClr val="3D3FA0"/>
      </a:accent1>
      <a:accent2>
        <a:srgbClr val="C8262F"/>
      </a:accent2>
      <a:accent3>
        <a:srgbClr val="1F7A3E"/>
      </a:accent3>
      <a:accent4>
        <a:srgbClr val="1C8FCB"/>
      </a:accent4>
      <a:accent5>
        <a:srgbClr val="F08A6E"/>
      </a:accent5>
      <a:accent6>
        <a:srgbClr val="9A9DDB"/>
      </a:accent6>
      <a:hlink>
        <a:srgbClr val="3550A8"/>
      </a:hlink>
      <a:folHlink>
        <a:srgbClr val="6B5BA8"/>
      </a:folHlink>
    </a:clrScheme>
    <a:fontScheme name="Office">
      <a:majorFont>
        <a:latin typeface="Montserra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ontserrat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2F528A1-91C6-A74D-A2A5-D8F95EFE41AE}">
  <we:reference id="wa200010725" version="1.0.0.1" store="es-MX" storeType="OMEX"/>
  <we:alternateReferences>
    <we:reference id="wa200010725" version="1.0.0.1" store="wa200010725" storeType="OMEX"/>
  </we:alternateReferences>
  <we:properties>
    <we:property name="claude.fileId" value="&quot;a23eb508-8796-423f-bd46-c535b4b77c1d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462</Words>
  <Application>Microsoft Macintosh PowerPoint</Application>
  <PresentationFormat>Panorámica</PresentationFormat>
  <Paragraphs>101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5" baseType="lpstr">
      <vt:lpstr>Arial</vt:lpstr>
      <vt:lpstr>Montserrat</vt:lpstr>
      <vt:lpstr>Tema de Office [1792571772459]</vt:lpstr>
      <vt:lpstr>Título de la ponencia Presentation title</vt:lpstr>
      <vt:lpstr>Agenda · Agenda</vt:lpstr>
      <vt:lpstr>01 Título de la sección</vt:lpstr>
      <vt:lpstr>El título dice la conclusión de la diapositiva</vt:lpstr>
      <vt:lpstr>Comparación de dos enfoques · Comparison</vt:lpstr>
      <vt:lpstr>Imagen con mensaje · Image with message</vt:lpstr>
      <vt:lpstr>Los procedimientos crecieron 38% entre 2022 y 2025</vt:lpstr>
      <vt:lpstr>El grupo B tuvo menos recurrencia al año</vt:lpstr>
      <vt:lpstr>Dato destacado · Key figure</vt:lpstr>
      <vt:lpstr>Ponente · Speaker</vt:lpstr>
      <vt:lpstr>Patrocinadores · Sponsors</vt:lpstr>
      <vt:lpstr>¡Gracias! 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alfonso hernandez Bermudez</dc:creator>
  <cp:lastModifiedBy>alfonso hernandez Bermudez</cp:lastModifiedBy>
  <cp:revision>6</cp:revision>
  <dcterms:created xsi:type="dcterms:W3CDTF">2026-10-21T08:21:47Z</dcterms:created>
  <dcterms:modified xsi:type="dcterms:W3CDTF">2026-10-21T08:39:20Z</dcterms:modified>
</cp:coreProperties>
</file>