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72" r:id="rId2"/>
    <p:sldId id="273" r:id="rId3"/>
    <p:sldId id="269" r:id="rId4"/>
    <p:sldId id="274" r:id="rId5"/>
  </p:sldIdLst>
  <p:sldSz cx="6858000" cy="12192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9"/>
    <p:restoredTop sz="94674"/>
  </p:normalViewPr>
  <p:slideViewPr>
    <p:cSldViewPr snapToGrid="0">
      <p:cViewPr varScale="1">
        <p:scale>
          <a:sx n="132" d="100"/>
          <a:sy n="132" d="100"/>
        </p:scale>
        <p:origin x="2408" y="-36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03673-7E93-A33D-3B91-D7A4D4FE7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53EFDF1-629D-4D4D-E0E0-D4247BA143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3405406-D5C5-8635-CFCC-2397E65800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FF522E-6A56-9C19-9746-09FD2049A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5DFC371-63CF-1833-3647-2771DB2E84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03550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FBB62C-80E1-8F96-1AB8-1497B4AD2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1"/>
            <a:ext cx="10515600" cy="285273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8F15329-C94C-B1BA-C918-29F2079B00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6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11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0027410-E692-1DA9-E3FC-43B950A6C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64CC12-5F19-7C59-B5CA-09E22A139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3F4939-A299-ED26-4DEE-3BA72A9DF7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473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925722D-FC78-E79D-FE2D-9993ABE4C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B146410-931D-D9A4-9220-9BA2D4E8F5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49C7335-0609-488E-15EB-B4B7C17354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CFC4F68-6780-DFB8-842C-8EEBAADC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BB933E0-BC08-6E7D-1873-78352A53F0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6C4B503-266E-8D26-D0AC-628DB172F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578409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291BD4-D8C8-C7F8-299A-D4D954D13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DF70AAF-54D2-0978-8AAD-53ABEF4F87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90" y="1681165"/>
            <a:ext cx="5157787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520EB01-7EA3-2FE0-60ED-9A69D4FAFC2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90" y="2505078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F8F535C4-2E62-DA8D-D952-B987346F4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5"/>
            <a:ext cx="5183188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0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62BA15C-E02E-737A-C537-F686C036000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8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1956283-836A-F556-24FE-E10154BB8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688E0FA-8AD6-C451-B18E-CC6485E76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EDB69E1-3BCD-8829-0929-6AF77D8147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01149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F68B42B-2D05-49A0-1615-8068EDC0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9FA5226-93BF-8885-4366-158B62EE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E236F8-7B30-4487-7298-16F470F634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3385B6AD-9680-2410-0ABE-E049E89CD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85202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54AA30D-102D-3046-87B3-DD61CE068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0F1C623C-B9C6-E2E9-0D05-EE4EFFA90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6F93681-C696-023F-C501-D64E61990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9349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286CC1-FA10-A49A-36CA-C73ECB2D9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01E14E4-39C2-A20B-E1DD-4F334136F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4EA16EE4-5EE9-3E4C-E1BC-AF61F42B69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AF8E0C3-60FC-852F-0DCC-025EB6C4E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579AF8B-817B-DA4C-4F88-515186897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1C85EA4-3D40-65EB-E227-21D04C6A3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693738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288B709-2139-C34E-7AA7-0325516BE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2883325-3C82-4071-90F4-FD8EEBF16F66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1AB96367-27D2-CBF0-B24A-C583933AC2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0"/>
            </a:lvl2pPr>
            <a:lvl3pPr marL="914411" indent="0">
              <a:buNone/>
              <a:defRPr sz="1200"/>
            </a:lvl3pPr>
            <a:lvl4pPr marL="1371617" indent="0">
              <a:buNone/>
              <a:defRPr sz="1000"/>
            </a:lvl4pPr>
            <a:lvl5pPr marL="1828823" indent="0">
              <a:buNone/>
              <a:defRPr sz="1000"/>
            </a:lvl5pPr>
            <a:lvl6pPr marL="2286029" indent="0">
              <a:buNone/>
              <a:defRPr sz="1000"/>
            </a:lvl6pPr>
            <a:lvl7pPr marL="2743234" indent="0">
              <a:buNone/>
              <a:defRPr sz="1000"/>
            </a:lvl7pPr>
            <a:lvl8pPr marL="3200440" indent="0">
              <a:buNone/>
              <a:defRPr sz="1000"/>
            </a:lvl8pPr>
            <a:lvl9pPr marL="3657646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362A36A-A8C8-B9D8-82F6-4DDB2F452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8ED7DEF-08FB-2DB0-360A-89E5A911E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56DAB2-BBB2-957C-8C84-73B00359C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33919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11676A-60BB-2900-494F-75E401D29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105557-CACE-A542-F9EC-C6CD47914D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8CBDC59-508F-79CA-DC7C-D4473057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CFFC4CF-F318-F5EA-7E37-C96BE98FA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57B40A5-DF4E-9FD9-2001-34E56C644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4801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915EAA6-B39A-412C-A3F8-C7E6700BBB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8E03DA-76E1-F406-89BA-020587CF74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6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F61B9A3-9D96-965B-0051-2E732AA74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FF8612B-B56E-8F14-D005-B64F0A9E5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59C2158-2C9C-C396-8D2D-CA5DC60FDC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77222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0" name="Ondas" descr="Ondas"/>
          <p:cNvPicPr>
            <a:picLocks noChangeAspect="1"/>
          </p:cNvPicPr>
          <p:nvPr userDrawn="1"/>
        </p:nvPicPr>
        <p:blipFill>
          <a:blip r:embed="rId12">
            <a:alphaModFix amt="45000"/>
          </a:blip>
          <a:srcRect l="19000" t="53000" b="3000"/>
          <a:stretch>
            <a:fillRect/>
          </a:stretch>
        </p:blipFill>
        <p:spPr>
          <a:xfrm>
            <a:off x="3365500" y="10160000"/>
            <a:ext cx="3492500" cy="1943100"/>
          </a:xfrm>
          <a:prstGeom prst="rect">
            <a:avLst/>
          </a:prstGeom>
        </p:spPr>
      </p:pic>
      <p:pic>
        <p:nvPicPr>
          <p:cNvPr id="901" name="Skyline CDMX" descr="Skyline CDMX"/>
          <p:cNvPicPr>
            <a:picLocks noChangeAspect="1"/>
          </p:cNvPicPr>
          <p:nvPr userDrawn="1"/>
        </p:nvPicPr>
        <p:blipFill>
          <a:blip r:embed="rId13">
            <a:alphaModFix amt="42000"/>
          </a:blip>
          <a:stretch>
            <a:fillRect/>
          </a:stretch>
        </p:blipFill>
        <p:spPr>
          <a:xfrm>
            <a:off x="0" y="9974058"/>
            <a:ext cx="6858000" cy="2217942"/>
          </a:xfrm>
          <a:prstGeom prst="rect">
            <a:avLst/>
          </a:prstGeom>
        </p:spPr>
      </p:pic>
      <p:sp>
        <p:nvSpPr>
          <p:cNvPr id="902" name="Cubre texto skyline"/>
          <p:cNvSpPr/>
          <p:nvPr userDrawn="1"/>
        </p:nvSpPr>
        <p:spPr>
          <a:xfrm>
            <a:off x="3162300" y="10634458"/>
            <a:ext cx="1117600" cy="2794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s-MX"/>
          </a:p>
        </p:txBody>
      </p:sp>
      <p:pic>
        <p:nvPicPr>
          <p:cNvPr id="903" name="Logo LAHRS" descr="Logo LAHRS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406400" y="368300"/>
            <a:ext cx="1353820" cy="660400"/>
          </a:xfrm>
          <a:prstGeom prst="rect">
            <a:avLst/>
          </a:prstGeom>
        </p:spPr>
      </p:pic>
      <p:cxnSp>
        <p:nvCxnSpPr>
          <p:cNvPr id="904" name="Divisor logo 1"/>
          <p:cNvCxnSpPr/>
          <p:nvPr userDrawn="1"/>
        </p:nvCxnSpPr>
        <p:spPr>
          <a:xfrm>
            <a:off x="2010727" y="457200"/>
            <a:ext cx="0" cy="482600"/>
          </a:xfrm>
          <a:prstGeom prst="line">
            <a:avLst/>
          </a:prstGeom>
          <a:ln w="12700">
            <a:solidFill>
              <a:srgbClr val="C9CCEE"/>
            </a:solidFill>
          </a:ln>
        </p:spPr>
      </p:cxnSp>
      <p:pic>
        <p:nvPicPr>
          <p:cNvPr id="905" name="Logo SOMEEC" descr="Logo SOMEEC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2261235" y="469900"/>
            <a:ext cx="1748790" cy="457200"/>
          </a:xfrm>
          <a:prstGeom prst="rect">
            <a:avLst/>
          </a:prstGeom>
        </p:spPr>
      </p:pic>
      <p:cxnSp>
        <p:nvCxnSpPr>
          <p:cNvPr id="906" name="Divisor logo 2"/>
          <p:cNvCxnSpPr/>
          <p:nvPr userDrawn="1"/>
        </p:nvCxnSpPr>
        <p:spPr>
          <a:xfrm>
            <a:off x="4260533" y="457200"/>
            <a:ext cx="0" cy="482600"/>
          </a:xfrm>
          <a:prstGeom prst="line">
            <a:avLst/>
          </a:prstGeom>
          <a:ln w="12700">
            <a:solidFill>
              <a:srgbClr val="C9CCEE"/>
            </a:solidFill>
          </a:ln>
        </p:spPr>
      </p:cxnSp>
      <p:pic>
        <p:nvPicPr>
          <p:cNvPr id="907" name="Logo International Congress on Arrhythmias" descr="Logo International Congress on Arrhythmias"/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4511040" y="381000"/>
            <a:ext cx="1940560" cy="635000"/>
          </a:xfrm>
          <a:prstGeom prst="rect">
            <a:avLst/>
          </a:prstGeom>
        </p:spPr>
      </p:pic>
      <p:cxnSp>
        <p:nvCxnSpPr>
          <p:cNvPr id="908" name="Linea encabezado"/>
          <p:cNvCxnSpPr/>
          <p:nvPr userDrawn="1"/>
        </p:nvCxnSpPr>
        <p:spPr>
          <a:xfrm>
            <a:off x="406400" y="1270000"/>
            <a:ext cx="6045200" cy="0"/>
          </a:xfrm>
          <a:prstGeom prst="line">
            <a:avLst/>
          </a:prstGeom>
          <a:ln w="12700">
            <a:solidFill>
              <a:srgbClr val="C9CCEE"/>
            </a:solidFill>
          </a:ln>
        </p:spPr>
      </p:cxnSp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0F134E8-59CA-531B-77E9-AA92F32D31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047AECE-2ED2-8E15-B3D5-3CA01D7DD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E994B74-216A-4E27-AFCE-4DFC9CCC21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31267E1-8592-4144-BA19-0A108A5EBBAA}" type="datetimeFigureOut">
              <a:rPr lang="es-MX" smtClean="0"/>
              <a:t>21/10/26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98F2076-AC51-5212-8AE5-06798EE09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B319C2F-79FE-D5C8-6978-8B2E1A857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F2C44A6-D502-FB42-AB04-2CF450B919E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20182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ulo"/>
          <p:cNvSpPr txBox="1"/>
          <p:nvPr/>
        </p:nvSpPr>
        <p:spPr>
          <a:xfrm>
            <a:off x="406400" y="1473200"/>
            <a:ext cx="6045200" cy="63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Aft>
                <a:spcPts val="200"/>
              </a:spcAft>
              <a:buNone/>
            </a:pPr>
            <a:r>
              <a:rPr lang="es-MX" sz="4000" b="1" dirty="0">
                <a:solidFill>
                  <a:schemeClr val="accent1"/>
                </a:solidFill>
              </a:rPr>
              <a:t>Instrucciones</a:t>
            </a:r>
          </a:p>
        </p:txBody>
      </p:sp>
      <p:sp>
        <p:nvSpPr>
          <p:cNvPr id="11" name="Aviso eliminar"/>
          <p:cNvSpPr txBox="1"/>
          <p:nvPr/>
        </p:nvSpPr>
        <p:spPr>
          <a:xfrm>
            <a:off x="406400" y="2184400"/>
            <a:ext cx="6045200" cy="431800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txBody>
          <a:bodyPr wrap="square" lIns="152400" tIns="0" rIns="152400" bIns="0" anchor="ctr">
            <a:noAutofit/>
          </a:bodyPr>
          <a:lstStyle/>
          <a:p>
            <a:pPr algn="ctr">
              <a:spcAft>
                <a:spcPts val="200"/>
              </a:spcAft>
              <a:buNone/>
            </a:pPr>
            <a:r>
              <a:rPr lang="es-MX" sz="1500" b="1" dirty="0">
                <a:solidFill>
                  <a:srgbClr val="FFFFFF"/>
                </a:solidFill>
              </a:rPr>
              <a:t>Elimina esta página antes de guardar tu PDF</a:t>
            </a:r>
          </a:p>
        </p:txBody>
      </p:sp>
      <p:sp>
        <p:nvSpPr>
          <p:cNvPr id="12" name="Reglas"/>
          <p:cNvSpPr txBox="1"/>
          <p:nvPr/>
        </p:nvSpPr>
        <p:spPr>
          <a:xfrm>
            <a:off x="406400" y="2819400"/>
            <a:ext cx="6045200" cy="6934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es-MX" sz="1700" b="1" dirty="0">
                <a:solidFill>
                  <a:schemeClr val="accent1"/>
                </a:solidFill>
              </a:rPr>
              <a:t>Formato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dirty="0">
                <a:solidFill>
                  <a:schemeClr val="tx1"/>
                </a:solidFill>
              </a:rPr>
              <a:t>Vertical 9:16, 1080 × 1920 px (19.05 × 33.87 cm). Esta plantilla ya tiene ese tamaño.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dirty="0">
                <a:solidFill>
                  <a:schemeClr val="tx1"/>
                </a:solidFill>
              </a:rPr>
              <a:t>Fuentes Arial o Calibri únicamente.</a:t>
            </a:r>
          </a:p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es-MX" sz="1700" b="1" dirty="0">
                <a:solidFill>
                  <a:schemeClr val="accent1"/>
                </a:solidFill>
              </a:rPr>
              <a:t>Estructura: máximo 3 páginas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Página 1: </a:t>
            </a:r>
            <a:r>
              <a:rPr lang="es-MX" sz="1400" dirty="0">
                <a:solidFill>
                  <a:schemeClr val="tx1"/>
                </a:solidFill>
              </a:rPr>
              <a:t>título, autores, institución e introducción.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Página 2: </a:t>
            </a:r>
            <a:r>
              <a:rPr lang="es-MX" sz="1400" dirty="0">
                <a:solidFill>
                  <a:schemeClr val="tx1"/>
                </a:solidFill>
              </a:rPr>
              <a:t>presentación del caso o métodos y resultados, con imágenes.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Página 3: </a:t>
            </a:r>
            <a:r>
              <a:rPr lang="es-MX" sz="1400" dirty="0">
                <a:solidFill>
                  <a:schemeClr val="tx1"/>
                </a:solidFill>
              </a:rPr>
              <a:t>discusión, conclusiones y referencias.</a:t>
            </a:r>
          </a:p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es-MX" sz="1700" b="1" dirty="0">
                <a:solidFill>
                  <a:schemeClr val="accent1"/>
                </a:solidFill>
              </a:rPr>
              <a:t>Texto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Máximo 150 palabras </a:t>
            </a:r>
            <a:r>
              <a:rPr lang="es-MX" sz="1400" dirty="0">
                <a:solidFill>
                  <a:schemeClr val="tx1"/>
                </a:solidFill>
              </a:rPr>
              <a:t>por página.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Tamaño mínimo: </a:t>
            </a:r>
            <a:r>
              <a:rPr lang="es-MX" sz="1400" dirty="0">
                <a:solidFill>
                  <a:schemeClr val="tx1"/>
                </a:solidFill>
              </a:rPr>
              <a:t>24 pt en texto y 40 pt en títulos.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Referencias: </a:t>
            </a:r>
            <a:r>
              <a:rPr lang="es-MX" sz="1400" dirty="0">
                <a:solidFill>
                  <a:schemeClr val="tx1"/>
                </a:solidFill>
              </a:rPr>
              <a:t>máximo 5, en 16 pt mínimo, en la última página.</a:t>
            </a:r>
          </a:p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es-MX" sz="1700" b="1" dirty="0">
                <a:solidFill>
                  <a:schemeClr val="accent1"/>
                </a:solidFill>
              </a:rPr>
              <a:t>Imágenes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dirty="0">
                <a:solidFill>
                  <a:schemeClr val="tx1"/>
                </a:solidFill>
              </a:rPr>
              <a:t>JPG o PNG de buena resolución (mínimo 150 dpi).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dirty="0">
                <a:solidFill>
                  <a:schemeClr val="tx1"/>
                </a:solidFill>
              </a:rPr>
              <a:t>Inserta con Insertar &gt; Imágenes &gt; Este dispositivo, o copia y pega. No uses «Insertar y vincular» ni «Vincular a archivo».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Sin datos del paciente </a:t>
            </a:r>
            <a:r>
              <a:rPr lang="es-MX" sz="1400" dirty="0">
                <a:solidFill>
                  <a:schemeClr val="tx1"/>
                </a:solidFill>
              </a:rPr>
              <a:t>en ECG, ecocardiograma, fluoroscopía, mapas electroanatómicos, etc.</a:t>
            </a:r>
          </a:p>
          <a:p>
            <a:pPr>
              <a:spcBef>
                <a:spcPts val="1200"/>
              </a:spcBef>
              <a:spcAft>
                <a:spcPts val="300"/>
              </a:spcAft>
              <a:buNone/>
            </a:pPr>
            <a:r>
              <a:rPr lang="es-MX" sz="1700" b="1" dirty="0">
                <a:solidFill>
                  <a:schemeClr val="accent1"/>
                </a:solidFill>
              </a:rPr>
              <a:t>Entrega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dirty="0">
                <a:solidFill>
                  <a:schemeClr val="tx1"/>
                </a:solidFill>
              </a:rPr>
              <a:t>Guarda como PDF (Archivo &gt; Guardar como &gt; PDF) y revísalo antes de enviarlo.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Nombre del archivo: </a:t>
            </a:r>
            <a:r>
              <a:rPr lang="es-MX" sz="1400" dirty="0">
                <a:solidFill>
                  <a:schemeClr val="tx1"/>
                </a:solidFill>
              </a:rPr>
              <a:t>EPOSTER_Apellido_Titulo-corto.pdf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Fecha límite: </a:t>
            </a:r>
            <a:r>
              <a:rPr lang="es-MX" sz="1400" dirty="0">
                <a:solidFill>
                  <a:schemeClr val="tx1"/>
                </a:solidFill>
              </a:rPr>
              <a:t>lunes 9 de noviembre de 2026.</a:t>
            </a:r>
          </a:p>
          <a:p>
            <a:pPr marL="228600" indent="-228600">
              <a:spcAft>
                <a:spcPts val="200"/>
              </a:spcAft>
              <a:buClr>
                <a:schemeClr val="accent2"/>
              </a:buClr>
              <a:buFont typeface="Arial"/>
              <a:buChar char="•"/>
            </a:pPr>
            <a:r>
              <a:rPr lang="es-MX" sz="1400" b="1" dirty="0">
                <a:solidFill>
                  <a:schemeClr val="tx1"/>
                </a:solidFill>
              </a:rPr>
              <a:t>Envío: </a:t>
            </a:r>
            <a:r>
              <a:rPr lang="es-MX" sz="1400" dirty="0">
                <a:solidFill>
                  <a:schemeClr val="tx1"/>
                </a:solidFill>
              </a:rPr>
              <a:t>[CORREO DEL CONGRESO]</a:t>
            </a:r>
          </a:p>
        </p:txBody>
      </p:sp>
    </p:spTree>
    <p:extLst>
      <p:ext uri="{BB962C8B-B14F-4D97-AF65-F5344CB8AC3E}">
        <p14:creationId xmlns:p14="http://schemas.microsoft.com/office/powerpoint/2010/main" val="37389498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ulo del trabajo"/>
          <p:cNvSpPr txBox="1"/>
          <p:nvPr/>
        </p:nvSpPr>
        <p:spPr>
          <a:xfrm>
            <a:off x="406400" y="1549400"/>
            <a:ext cx="6045200" cy="157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4800" b="1" dirty="0">
                <a:solidFill>
                  <a:schemeClr val="accent1"/>
                </a:solidFill>
              </a:rPr>
              <a:t>Título del trabajo, claro y breve</a:t>
            </a:r>
          </a:p>
        </p:txBody>
      </p:sp>
      <p:sp>
        <p:nvSpPr>
          <p:cNvPr id="11" name="Autores"/>
          <p:cNvSpPr txBox="1"/>
          <p:nvPr/>
        </p:nvSpPr>
        <p:spPr>
          <a:xfrm>
            <a:off x="406400" y="3276600"/>
            <a:ext cx="6045200" cy="812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2400" b="1" dirty="0">
                <a:solidFill>
                  <a:schemeClr val="tx1"/>
                </a:solidFill>
              </a:rPr>
              <a:t>Nombre Apellido</a:t>
            </a:r>
            <a:r>
              <a:rPr lang="es-MX" sz="2400" b="1" baseline="30000" dirty="0">
                <a:solidFill>
                  <a:schemeClr val="tx1"/>
                </a:solidFill>
              </a:rPr>
              <a:t>1</a:t>
            </a:r>
            <a:r>
              <a:rPr lang="es-MX" sz="2400" b="1" dirty="0">
                <a:solidFill>
                  <a:schemeClr val="tx1"/>
                </a:solidFill>
              </a:rPr>
              <a:t>, Nombre Apellido</a:t>
            </a:r>
            <a:r>
              <a:rPr lang="es-MX" sz="2400" b="1" baseline="30000" dirty="0">
                <a:solidFill>
                  <a:schemeClr val="tx1"/>
                </a:solidFill>
              </a:rPr>
              <a:t>2</a:t>
            </a:r>
            <a:r>
              <a:rPr lang="es-MX" sz="2400" b="1" dirty="0">
                <a:solidFill>
                  <a:schemeClr val="tx1"/>
                </a:solidFill>
              </a:rPr>
              <a:t>, Nombre Apellido</a:t>
            </a:r>
            <a:r>
              <a:rPr lang="es-MX" sz="2400" b="1" baseline="300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2" name="Institucion"/>
          <p:cNvSpPr txBox="1"/>
          <p:nvPr/>
        </p:nvSpPr>
        <p:spPr>
          <a:xfrm>
            <a:off x="406400" y="4165600"/>
            <a:ext cx="6045200" cy="812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2400" baseline="30000" dirty="0">
                <a:solidFill>
                  <a:srgbClr val="5A5A78"/>
                </a:solidFill>
              </a:rPr>
              <a:t>1</a:t>
            </a:r>
            <a:r>
              <a:rPr lang="es-MX" sz="2400" dirty="0">
                <a:solidFill>
                  <a:srgbClr val="5A5A78"/>
                </a:solidFill>
              </a:rPr>
              <a:t>Institución, ciudad, país</a:t>
            </a:r>
          </a:p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2400" baseline="30000" dirty="0">
                <a:solidFill>
                  <a:srgbClr val="5A5A78"/>
                </a:solidFill>
              </a:rPr>
              <a:t>2</a:t>
            </a:r>
            <a:r>
              <a:rPr lang="es-MX" sz="2400" dirty="0">
                <a:solidFill>
                  <a:srgbClr val="5A5A78"/>
                </a:solidFill>
              </a:rPr>
              <a:t>Institución, ciudad, país</a:t>
            </a:r>
          </a:p>
        </p:txBody>
      </p:sp>
      <p:cxnSp>
        <p:nvCxnSpPr>
          <p:cNvPr id="13" name="Divisor"/>
          <p:cNvCxnSpPr/>
          <p:nvPr/>
        </p:nvCxnSpPr>
        <p:spPr>
          <a:xfrm>
            <a:off x="406400" y="5232400"/>
            <a:ext cx="1524000" cy="0"/>
          </a:xfrm>
          <a:prstGeom prst="line">
            <a:avLst/>
          </a:prstGeom>
          <a:ln w="38100">
            <a:solidFill>
              <a:schemeClr val="accent2"/>
            </a:solidFill>
          </a:ln>
        </p:spPr>
      </p:cxnSp>
      <p:sp>
        <p:nvSpPr>
          <p:cNvPr id="14" name="Encabezado Introduccion"/>
          <p:cNvSpPr txBox="1"/>
          <p:nvPr/>
        </p:nvSpPr>
        <p:spPr>
          <a:xfrm>
            <a:off x="406400" y="5435600"/>
            <a:ext cx="6045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4000" b="1" dirty="0">
                <a:solidFill>
                  <a:schemeClr val="accent1"/>
                </a:solidFill>
              </a:rPr>
              <a:t>Introducción</a:t>
            </a:r>
          </a:p>
        </p:txBody>
      </p:sp>
      <p:sp>
        <p:nvSpPr>
          <p:cNvPr id="15" name="Texto Introduccion"/>
          <p:cNvSpPr txBox="1"/>
          <p:nvPr/>
        </p:nvSpPr>
        <p:spPr>
          <a:xfrm>
            <a:off x="406400" y="6197600"/>
            <a:ext cx="6045200" cy="3581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Aft>
                <a:spcPts val="0"/>
              </a:spcAft>
              <a:buNone/>
            </a:pPr>
            <a:r>
              <a:rPr lang="es-MX" sz="2400" dirty="0">
                <a:solidFill>
                  <a:schemeClr val="tx1"/>
                </a:solidFill>
              </a:rPr>
              <a:t>Escribe aquí la introducción en Arial o Calibri de 24 pt. Plantea el problema clínico, lo que se sabe del tema y el objetivo del trabajo. Máximo 150 palabras en toda la página, contando título, autores e institución.</a:t>
            </a:r>
          </a:p>
        </p:txBody>
      </p:sp>
    </p:spTree>
    <p:extLst>
      <p:ext uri="{BB962C8B-B14F-4D97-AF65-F5344CB8AC3E}">
        <p14:creationId xmlns:p14="http://schemas.microsoft.com/office/powerpoint/2010/main" val="374183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cabezado Metodos"/>
          <p:cNvSpPr txBox="1"/>
          <p:nvPr/>
        </p:nvSpPr>
        <p:spPr>
          <a:xfrm>
            <a:off x="406400" y="1498600"/>
            <a:ext cx="6045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4000" b="1" dirty="0">
                <a:solidFill>
                  <a:schemeClr val="accent1"/>
                </a:solidFill>
              </a:rPr>
              <a:t>Métodos y resultados</a:t>
            </a:r>
          </a:p>
        </p:txBody>
      </p:sp>
      <p:sp>
        <p:nvSpPr>
          <p:cNvPr id="11" name="Texto Metodos"/>
          <p:cNvSpPr txBox="1"/>
          <p:nvPr/>
        </p:nvSpPr>
        <p:spPr>
          <a:xfrm>
            <a:off x="406400" y="2286000"/>
            <a:ext cx="6045200" cy="2095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2400" dirty="0">
                <a:solidFill>
                  <a:schemeClr val="tx1"/>
                </a:solidFill>
              </a:rPr>
              <a:t>Describe aquí los métodos y resultados en 24 pt. Si es un caso clínico, cambia el encabezado a «Presentación del caso» y resume la historia clínica, los estudios y el tratamiento.</a:t>
            </a:r>
          </a:p>
        </p:txBody>
      </p:sp>
      <p:sp>
        <p:nvSpPr>
          <p:cNvPr id="12" name="Imagen 1"/>
          <p:cNvSpPr/>
          <p:nvPr/>
        </p:nvSpPr>
        <p:spPr>
          <a:xfrm>
            <a:off x="406400" y="4724400"/>
            <a:ext cx="2921000" cy="3429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6"/>
            </a:solidFill>
            <a:prstDash val="dash"/>
          </a:ln>
        </p:spPr>
        <p:txBody>
          <a:bodyPr wrap="square" lIns="152400" tIns="152400" rIns="152400" bIns="152400" anchor="ctr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s-MX" sz="2000" b="1" dirty="0">
                <a:solidFill>
                  <a:schemeClr val="accent1"/>
                </a:solidFill>
              </a:rPr>
              <a:t>Figura 1</a:t>
            </a:r>
          </a:p>
          <a:p>
            <a:pPr algn="ctr">
              <a:lnSpc>
                <a:spcPct val="95000"/>
              </a:lnSpc>
              <a:buNone/>
            </a:pPr>
            <a:r>
              <a:rPr lang="es-MX" sz="1400" dirty="0">
                <a:solidFill>
                  <a:schemeClr val="accent1"/>
                </a:solidFill>
              </a:rPr>
              <a:t>Borra este cuadro e inserta tu imagen (JPG o PNG, sin datos del paciente)</a:t>
            </a:r>
          </a:p>
        </p:txBody>
      </p:sp>
      <p:sp>
        <p:nvSpPr>
          <p:cNvPr id="13" name="Imagen 2"/>
          <p:cNvSpPr/>
          <p:nvPr/>
        </p:nvSpPr>
        <p:spPr>
          <a:xfrm>
            <a:off x="3530600" y="4724400"/>
            <a:ext cx="2921000" cy="3429000"/>
          </a:xfrm>
          <a:prstGeom prst="rect">
            <a:avLst/>
          </a:prstGeom>
          <a:solidFill>
            <a:schemeClr val="bg2"/>
          </a:solidFill>
          <a:ln w="19050">
            <a:solidFill>
              <a:schemeClr val="accent6"/>
            </a:solidFill>
            <a:prstDash val="dash"/>
          </a:ln>
        </p:spPr>
        <p:txBody>
          <a:bodyPr wrap="square" lIns="152400" tIns="152400" rIns="152400" bIns="152400" anchor="ctr">
            <a:noAutofit/>
          </a:bodyPr>
          <a:lstStyle/>
          <a:p>
            <a:pPr algn="ctr">
              <a:lnSpc>
                <a:spcPct val="95000"/>
              </a:lnSpc>
              <a:buNone/>
            </a:pPr>
            <a:r>
              <a:rPr lang="es-MX" sz="2000" b="1" dirty="0">
                <a:solidFill>
                  <a:schemeClr val="accent1"/>
                </a:solidFill>
              </a:rPr>
              <a:t>Figura 2</a:t>
            </a:r>
          </a:p>
          <a:p>
            <a:pPr algn="ctr">
              <a:lnSpc>
                <a:spcPct val="95000"/>
              </a:lnSpc>
              <a:buNone/>
            </a:pPr>
            <a:r>
              <a:rPr lang="es-MX" sz="1400" dirty="0">
                <a:solidFill>
                  <a:schemeClr val="accent1"/>
                </a:solidFill>
              </a:rPr>
              <a:t>Borra este cuadro e inserta tu imagen (JPG o PNG, sin datos del paciente)</a:t>
            </a:r>
          </a:p>
        </p:txBody>
      </p:sp>
      <p:sp>
        <p:nvSpPr>
          <p:cNvPr id="14" name="Pie Figura 1"/>
          <p:cNvSpPr txBox="1"/>
          <p:nvPr/>
        </p:nvSpPr>
        <p:spPr>
          <a:xfrm>
            <a:off x="406400" y="8280400"/>
            <a:ext cx="2921000" cy="1397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2400" b="1" dirty="0">
                <a:solidFill>
                  <a:schemeClr val="accent1"/>
                </a:solidFill>
              </a:rPr>
              <a:t>Figura 1. </a:t>
            </a:r>
            <a:r>
              <a:rPr lang="es-MX" sz="2400" dirty="0">
                <a:solidFill>
                  <a:schemeClr val="tx1"/>
                </a:solidFill>
              </a:rPr>
              <a:t>Descripción breve.</a:t>
            </a:r>
          </a:p>
        </p:txBody>
      </p:sp>
      <p:sp>
        <p:nvSpPr>
          <p:cNvPr id="15" name="Pie Figura 2"/>
          <p:cNvSpPr txBox="1"/>
          <p:nvPr/>
        </p:nvSpPr>
        <p:spPr>
          <a:xfrm>
            <a:off x="3530600" y="8280400"/>
            <a:ext cx="2921000" cy="1397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2400" b="1" dirty="0">
                <a:solidFill>
                  <a:schemeClr val="accent1"/>
                </a:solidFill>
              </a:rPr>
              <a:t>Figura 2. </a:t>
            </a:r>
            <a:r>
              <a:rPr lang="es-MX" sz="2400" dirty="0">
                <a:solidFill>
                  <a:schemeClr val="tx1"/>
                </a:solidFill>
              </a:rPr>
              <a:t>Descripción breve.</a:t>
            </a:r>
          </a:p>
        </p:txBody>
      </p:sp>
    </p:spTree>
    <p:extLst>
      <p:ext uri="{BB962C8B-B14F-4D97-AF65-F5344CB8AC3E}">
        <p14:creationId xmlns:p14="http://schemas.microsoft.com/office/powerpoint/2010/main" val="752826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ncabezado Discusion"/>
          <p:cNvSpPr txBox="1"/>
          <p:nvPr/>
        </p:nvSpPr>
        <p:spPr>
          <a:xfrm>
            <a:off x="406400" y="1498600"/>
            <a:ext cx="6045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4000" b="1" dirty="0">
                <a:solidFill>
                  <a:schemeClr val="accent1"/>
                </a:solidFill>
              </a:rPr>
              <a:t>Discusión</a:t>
            </a:r>
          </a:p>
        </p:txBody>
      </p:sp>
      <p:sp>
        <p:nvSpPr>
          <p:cNvPr id="11" name="Texto Discusion"/>
          <p:cNvSpPr txBox="1"/>
          <p:nvPr/>
        </p:nvSpPr>
        <p:spPr>
          <a:xfrm>
            <a:off x="406400" y="2235200"/>
            <a:ext cx="6045200" cy="190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2400" dirty="0">
                <a:solidFill>
                  <a:schemeClr val="tx1"/>
                </a:solidFill>
              </a:rPr>
              <a:t>Escribe aquí la discusión en 24 pt: interpreta los hallazgos y compáralos con lo publicado. Menciona las limitaciones y la aplicación clínica.</a:t>
            </a:r>
          </a:p>
        </p:txBody>
      </p:sp>
      <p:sp>
        <p:nvSpPr>
          <p:cNvPr id="12" name="Encabezado Conclusiones"/>
          <p:cNvSpPr txBox="1"/>
          <p:nvPr/>
        </p:nvSpPr>
        <p:spPr>
          <a:xfrm>
            <a:off x="406400" y="4292600"/>
            <a:ext cx="6045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4000" b="1" dirty="0">
                <a:solidFill>
                  <a:schemeClr val="accent1"/>
                </a:solidFill>
              </a:rPr>
              <a:t>Conclusiones</a:t>
            </a:r>
          </a:p>
        </p:txBody>
      </p:sp>
      <p:sp>
        <p:nvSpPr>
          <p:cNvPr id="13" name="Texto Conclusiones"/>
          <p:cNvSpPr txBox="1"/>
          <p:nvPr/>
        </p:nvSpPr>
        <p:spPr>
          <a:xfrm>
            <a:off x="406400" y="5029200"/>
            <a:ext cx="6045200" cy="127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2400" dirty="0">
                <a:solidFill>
                  <a:schemeClr val="tx1"/>
                </a:solidFill>
              </a:rPr>
              <a:t>Escribe aquí las conclusiones en 24 pt, en una o dos frases.</a:t>
            </a:r>
          </a:p>
        </p:txBody>
      </p:sp>
      <p:sp>
        <p:nvSpPr>
          <p:cNvPr id="14" name="Encabezado Referencias"/>
          <p:cNvSpPr txBox="1"/>
          <p:nvPr/>
        </p:nvSpPr>
        <p:spPr>
          <a:xfrm>
            <a:off x="406400" y="6426200"/>
            <a:ext cx="6045200" cy="66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buNone/>
            </a:pPr>
            <a:r>
              <a:rPr lang="es-MX" sz="4000" b="1" dirty="0">
                <a:solidFill>
                  <a:schemeClr val="accent1"/>
                </a:solidFill>
              </a:rPr>
              <a:t>Referencias</a:t>
            </a:r>
          </a:p>
        </p:txBody>
      </p:sp>
      <p:sp>
        <p:nvSpPr>
          <p:cNvPr id="15" name="Referencias"/>
          <p:cNvSpPr txBox="1"/>
          <p:nvPr/>
        </p:nvSpPr>
        <p:spPr>
          <a:xfrm>
            <a:off x="406400" y="7162800"/>
            <a:ext cx="6045200" cy="2540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279400" indent="-279400">
              <a:spcAft>
                <a:spcPts val="400"/>
              </a:spcAft>
              <a:buClr>
                <a:schemeClr val="accent1"/>
              </a:buClr>
              <a:buFont typeface="Arial"/>
              <a:buAutoNum type="arabicPeriod"/>
            </a:pPr>
            <a:r>
              <a:rPr lang="es-MX" sz="1600" dirty="0">
                <a:solidFill>
                  <a:schemeClr val="tx1"/>
                </a:solidFill>
              </a:rPr>
              <a:t>Apellido A, Apellido B. Título del artículo. Revista. Año;Vol(Núm):páginas.</a:t>
            </a:r>
          </a:p>
          <a:p>
            <a:pPr marL="279400" indent="-279400">
              <a:spcAft>
                <a:spcPts val="400"/>
              </a:spcAft>
              <a:buClr>
                <a:schemeClr val="accent1"/>
              </a:buClr>
              <a:buFont typeface="Arial"/>
              <a:buAutoNum type="arabicPeriod"/>
            </a:pPr>
            <a:r>
              <a:rPr lang="es-MX" sz="1600" dirty="0">
                <a:solidFill>
                  <a:schemeClr val="tx1"/>
                </a:solidFill>
              </a:rPr>
              <a:t>Apellido A, Apellido B. Título del artículo. Revista. Año;Vol(Núm):páginas.</a:t>
            </a:r>
          </a:p>
          <a:p>
            <a:pPr marL="279400" indent="-279400">
              <a:spcAft>
                <a:spcPts val="400"/>
              </a:spcAft>
              <a:buClr>
                <a:schemeClr val="accent1"/>
              </a:buClr>
              <a:buFont typeface="Arial"/>
              <a:buAutoNum type="arabicPeriod"/>
            </a:pPr>
            <a:r>
              <a:rPr lang="es-MX" sz="1600" dirty="0">
                <a:solidFill>
                  <a:schemeClr val="tx1"/>
                </a:solidFill>
              </a:rPr>
              <a:t>Apellido A, Apellido B. Título del artículo. Revista. Año;Vol(Núm):páginas.</a:t>
            </a:r>
          </a:p>
          <a:p>
            <a:pPr marL="279400" indent="-279400">
              <a:spcAft>
                <a:spcPts val="400"/>
              </a:spcAft>
              <a:buClr>
                <a:schemeClr val="accent1"/>
              </a:buClr>
              <a:buFont typeface="Arial"/>
              <a:buAutoNum type="arabicPeriod"/>
            </a:pPr>
            <a:r>
              <a:rPr lang="es-MX" sz="1600" dirty="0">
                <a:solidFill>
                  <a:schemeClr val="tx1"/>
                </a:solidFill>
              </a:rPr>
              <a:t>Apellido A, Apellido B. Título del artículo. Revista. Año;Vol(Núm):páginas.</a:t>
            </a:r>
          </a:p>
          <a:p>
            <a:pPr marL="279400" indent="-279400">
              <a:spcAft>
                <a:spcPts val="400"/>
              </a:spcAft>
              <a:buClr>
                <a:schemeClr val="accent1"/>
              </a:buClr>
              <a:buFont typeface="Arial"/>
              <a:buAutoNum type="arabicPeriod"/>
            </a:pPr>
            <a:r>
              <a:rPr lang="es-MX" sz="1600" dirty="0">
                <a:solidFill>
                  <a:schemeClr val="tx1"/>
                </a:solidFill>
              </a:rPr>
              <a:t>Apellido A, Apellido B. Título del artículo. Revista. Año;Vol(Núm):páginas.</a:t>
            </a:r>
          </a:p>
        </p:txBody>
      </p:sp>
    </p:spTree>
    <p:extLst>
      <p:ext uri="{BB962C8B-B14F-4D97-AF65-F5344CB8AC3E}">
        <p14:creationId xmlns:p14="http://schemas.microsoft.com/office/powerpoint/2010/main" val="178564271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 [1792569822848]">
  <a:themeElements>
    <a:clrScheme name="LAHRS SOMEEC 2026">
      <a:dk1>
        <a:srgbClr val="1F1F3A"/>
      </a:dk1>
      <a:lt1>
        <a:srgbClr val="FFFFFF"/>
      </a:lt1>
      <a:dk2>
        <a:srgbClr val="2B2A8C"/>
      </a:dk2>
      <a:lt2>
        <a:srgbClr val="EEF0FB"/>
      </a:lt2>
      <a:accent1>
        <a:srgbClr val="2F2C93"/>
      </a:accent1>
      <a:accent2>
        <a:srgbClr val="D7352B"/>
      </a:accent2>
      <a:accent3>
        <a:srgbClr val="1E7B3F"/>
      </a:accent3>
      <a:accent4>
        <a:srgbClr val="3B53A8"/>
      </a:accent4>
      <a:accent5>
        <a:srgbClr val="E9806A"/>
      </a:accent5>
      <a:accent6>
        <a:srgbClr val="8A90D8"/>
      </a:accent6>
      <a:hlink>
        <a:srgbClr val="2F2C93"/>
      </a:hlink>
      <a:folHlink>
        <a:srgbClr val="5A5FB8"/>
      </a:folHlink>
    </a:clrScheme>
    <a:fontScheme name="Arial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5FB22C9-83CB-7B45-9E98-EE8731183E2F}">
  <we:reference id="wa200010725" version="1.0.0.1" store="es-MX" storeType="OMEX"/>
  <we:alternateReferences>
    <we:reference id="wa200010725" version="1.0.0.1" store="wa200010725" storeType="OMEX"/>
  </we:alternateReferences>
  <we:properties>
    <we:property name="claude.fileId" value="&quot;03a61984-2388-45b0-9afd-532d93b2f767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513</Words>
  <Application>Microsoft Macintosh PowerPoint</Application>
  <PresentationFormat>Panorámica</PresentationFormat>
  <Paragraphs>46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6" baseType="lpstr">
      <vt:lpstr>Arial</vt:lpstr>
      <vt:lpstr>Tema de Office [1792569822848]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alfonso hernandez Bermudez</dc:creator>
  <cp:lastModifiedBy>alfonso hernandez Bermudez</cp:lastModifiedBy>
  <cp:revision>4</cp:revision>
  <dcterms:created xsi:type="dcterms:W3CDTF">2026-10-21T07:52:56Z</dcterms:created>
  <dcterms:modified xsi:type="dcterms:W3CDTF">2026-10-21T08:13:07Z</dcterms:modified>
</cp:coreProperties>
</file>