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59" r:id="rId5"/>
    <p:sldId id="260" r:id="rId6"/>
    <p:sldId id="261" r:id="rId7"/>
    <p:sldId id="262" r:id="rId8"/>
    <p:sldId id="264"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2" autoAdjust="0"/>
    <p:restoredTop sz="94660"/>
  </p:normalViewPr>
  <p:slideViewPr>
    <p:cSldViewPr snapToGrid="0">
      <p:cViewPr varScale="1">
        <p:scale>
          <a:sx n="111" d="100"/>
          <a:sy n="111" d="100"/>
        </p:scale>
        <p:origin x="23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an Hamilton" userId="16c63948-7a03-4dc9-b9ef-7867c129834f" providerId="ADAL" clId="{05378F90-05A1-46E5-960C-8F9C0B3207EF}"/>
    <pc:docChg chg="modSld">
      <pc:chgData name="Dean Hamilton" userId="16c63948-7a03-4dc9-b9ef-7867c129834f" providerId="ADAL" clId="{05378F90-05A1-46E5-960C-8F9C0B3207EF}" dt="2022-08-26T18:22:18.817" v="27" actId="20577"/>
      <pc:docMkLst>
        <pc:docMk/>
      </pc:docMkLst>
      <pc:sldChg chg="modSp mod">
        <pc:chgData name="Dean Hamilton" userId="16c63948-7a03-4dc9-b9ef-7867c129834f" providerId="ADAL" clId="{05378F90-05A1-46E5-960C-8F9C0B3207EF}" dt="2022-08-26T18:22:18.817" v="27" actId="20577"/>
        <pc:sldMkLst>
          <pc:docMk/>
          <pc:sldMk cId="263750614" sldId="259"/>
        </pc:sldMkLst>
        <pc:spChg chg="mod">
          <ac:chgData name="Dean Hamilton" userId="16c63948-7a03-4dc9-b9ef-7867c129834f" providerId="ADAL" clId="{05378F90-05A1-46E5-960C-8F9C0B3207EF}" dt="2022-08-26T18:22:18.817" v="27" actId="20577"/>
          <ac:spMkLst>
            <pc:docMk/>
            <pc:sldMk cId="263750614" sldId="259"/>
            <ac:spMk id="3" creationId="{3A24455E-5E93-8B22-00EF-A0E2CBD0AE5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C6794-F99E-F999-032D-CA73D97D34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9889FD-B865-2EB6-A4ED-6D262C3009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A494376-C159-0D7B-BFE7-15DD6F602814}"/>
              </a:ext>
            </a:extLst>
          </p:cNvPr>
          <p:cNvSpPr>
            <a:spLocks noGrp="1"/>
          </p:cNvSpPr>
          <p:nvPr>
            <p:ph type="dt" sz="half" idx="10"/>
          </p:nvPr>
        </p:nvSpPr>
        <p:spPr/>
        <p:txBody>
          <a:bodyPr/>
          <a:lstStyle/>
          <a:p>
            <a:fld id="{A446C753-86F2-4FAB-8791-E59976E618B7}" type="datetimeFigureOut">
              <a:rPr lang="en-US" smtClean="0"/>
              <a:t>8/26/2022</a:t>
            </a:fld>
            <a:endParaRPr lang="en-US"/>
          </a:p>
        </p:txBody>
      </p:sp>
      <p:sp>
        <p:nvSpPr>
          <p:cNvPr id="5" name="Footer Placeholder 4">
            <a:extLst>
              <a:ext uri="{FF2B5EF4-FFF2-40B4-BE49-F238E27FC236}">
                <a16:creationId xmlns:a16="http://schemas.microsoft.com/office/drawing/2014/main" id="{46B609A0-7D7D-EB9D-F170-64C8616CB7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A81409-7CC5-DE53-7596-B1F0ADF087A4}"/>
              </a:ext>
            </a:extLst>
          </p:cNvPr>
          <p:cNvSpPr>
            <a:spLocks noGrp="1"/>
          </p:cNvSpPr>
          <p:nvPr>
            <p:ph type="sldNum" sz="quarter" idx="12"/>
          </p:nvPr>
        </p:nvSpPr>
        <p:spPr/>
        <p:txBody>
          <a:bodyPr/>
          <a:lstStyle/>
          <a:p>
            <a:fld id="{9BF86859-7BF7-4229-9DE0-ADC1206D16AF}" type="slidenum">
              <a:rPr lang="en-US" smtClean="0"/>
              <a:t>‹#›</a:t>
            </a:fld>
            <a:endParaRPr lang="en-US"/>
          </a:p>
        </p:txBody>
      </p:sp>
    </p:spTree>
    <p:extLst>
      <p:ext uri="{BB962C8B-B14F-4D97-AF65-F5344CB8AC3E}">
        <p14:creationId xmlns:p14="http://schemas.microsoft.com/office/powerpoint/2010/main" val="1343028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0DD80-FE20-9EE2-2BB2-70B4B9CAC1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91FE89-C024-4E81-B21E-8E6F342BD2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4B0CE6-946D-C48A-FE66-0A23B526E6B0}"/>
              </a:ext>
            </a:extLst>
          </p:cNvPr>
          <p:cNvSpPr>
            <a:spLocks noGrp="1"/>
          </p:cNvSpPr>
          <p:nvPr>
            <p:ph type="dt" sz="half" idx="10"/>
          </p:nvPr>
        </p:nvSpPr>
        <p:spPr/>
        <p:txBody>
          <a:bodyPr/>
          <a:lstStyle/>
          <a:p>
            <a:fld id="{A446C753-86F2-4FAB-8791-E59976E618B7}" type="datetimeFigureOut">
              <a:rPr lang="en-US" smtClean="0"/>
              <a:t>8/26/2022</a:t>
            </a:fld>
            <a:endParaRPr lang="en-US"/>
          </a:p>
        </p:txBody>
      </p:sp>
      <p:sp>
        <p:nvSpPr>
          <p:cNvPr id="5" name="Footer Placeholder 4">
            <a:extLst>
              <a:ext uri="{FF2B5EF4-FFF2-40B4-BE49-F238E27FC236}">
                <a16:creationId xmlns:a16="http://schemas.microsoft.com/office/drawing/2014/main" id="{6F1BA412-5814-9094-9244-A384D4E7A0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5208B4-6CD8-7A1C-9D14-C46AB6D45190}"/>
              </a:ext>
            </a:extLst>
          </p:cNvPr>
          <p:cNvSpPr>
            <a:spLocks noGrp="1"/>
          </p:cNvSpPr>
          <p:nvPr>
            <p:ph type="sldNum" sz="quarter" idx="12"/>
          </p:nvPr>
        </p:nvSpPr>
        <p:spPr/>
        <p:txBody>
          <a:bodyPr/>
          <a:lstStyle/>
          <a:p>
            <a:fld id="{9BF86859-7BF7-4229-9DE0-ADC1206D16AF}" type="slidenum">
              <a:rPr lang="en-US" smtClean="0"/>
              <a:t>‹#›</a:t>
            </a:fld>
            <a:endParaRPr lang="en-US"/>
          </a:p>
        </p:txBody>
      </p:sp>
    </p:spTree>
    <p:extLst>
      <p:ext uri="{BB962C8B-B14F-4D97-AF65-F5344CB8AC3E}">
        <p14:creationId xmlns:p14="http://schemas.microsoft.com/office/powerpoint/2010/main" val="4207176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14049F-3562-34F6-900E-C3BE92302E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A92C6A-3979-25DE-76A9-CB474806F4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ED044D-9FAF-23DD-D5FA-F059A7404DB6}"/>
              </a:ext>
            </a:extLst>
          </p:cNvPr>
          <p:cNvSpPr>
            <a:spLocks noGrp="1"/>
          </p:cNvSpPr>
          <p:nvPr>
            <p:ph type="dt" sz="half" idx="10"/>
          </p:nvPr>
        </p:nvSpPr>
        <p:spPr/>
        <p:txBody>
          <a:bodyPr/>
          <a:lstStyle/>
          <a:p>
            <a:fld id="{A446C753-86F2-4FAB-8791-E59976E618B7}" type="datetimeFigureOut">
              <a:rPr lang="en-US" smtClean="0"/>
              <a:t>8/26/2022</a:t>
            </a:fld>
            <a:endParaRPr lang="en-US"/>
          </a:p>
        </p:txBody>
      </p:sp>
      <p:sp>
        <p:nvSpPr>
          <p:cNvPr id="5" name="Footer Placeholder 4">
            <a:extLst>
              <a:ext uri="{FF2B5EF4-FFF2-40B4-BE49-F238E27FC236}">
                <a16:creationId xmlns:a16="http://schemas.microsoft.com/office/drawing/2014/main" id="{D230D92C-A885-F37E-7BD1-7C7A81B6E4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810A74-1E15-0FF6-13EF-CBC1A61FE088}"/>
              </a:ext>
            </a:extLst>
          </p:cNvPr>
          <p:cNvSpPr>
            <a:spLocks noGrp="1"/>
          </p:cNvSpPr>
          <p:nvPr>
            <p:ph type="sldNum" sz="quarter" idx="12"/>
          </p:nvPr>
        </p:nvSpPr>
        <p:spPr/>
        <p:txBody>
          <a:bodyPr/>
          <a:lstStyle/>
          <a:p>
            <a:fld id="{9BF86859-7BF7-4229-9DE0-ADC1206D16AF}" type="slidenum">
              <a:rPr lang="en-US" smtClean="0"/>
              <a:t>‹#›</a:t>
            </a:fld>
            <a:endParaRPr lang="en-US"/>
          </a:p>
        </p:txBody>
      </p:sp>
    </p:spTree>
    <p:extLst>
      <p:ext uri="{BB962C8B-B14F-4D97-AF65-F5344CB8AC3E}">
        <p14:creationId xmlns:p14="http://schemas.microsoft.com/office/powerpoint/2010/main" val="374325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21566-AB7D-6F90-E3BA-4A581D2EEB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40B59F-1F84-C9B8-9105-5E662EE38F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F52D7F-B871-4B38-11C3-9719FE339B73}"/>
              </a:ext>
            </a:extLst>
          </p:cNvPr>
          <p:cNvSpPr>
            <a:spLocks noGrp="1"/>
          </p:cNvSpPr>
          <p:nvPr>
            <p:ph type="dt" sz="half" idx="10"/>
          </p:nvPr>
        </p:nvSpPr>
        <p:spPr/>
        <p:txBody>
          <a:bodyPr/>
          <a:lstStyle/>
          <a:p>
            <a:fld id="{A446C753-86F2-4FAB-8791-E59976E618B7}" type="datetimeFigureOut">
              <a:rPr lang="en-US" smtClean="0"/>
              <a:t>8/26/2022</a:t>
            </a:fld>
            <a:endParaRPr lang="en-US"/>
          </a:p>
        </p:txBody>
      </p:sp>
      <p:sp>
        <p:nvSpPr>
          <p:cNvPr id="5" name="Footer Placeholder 4">
            <a:extLst>
              <a:ext uri="{FF2B5EF4-FFF2-40B4-BE49-F238E27FC236}">
                <a16:creationId xmlns:a16="http://schemas.microsoft.com/office/drawing/2014/main" id="{9601E5CB-B71F-B0C6-CD5B-59BB8CDB1F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D93336-F7F1-3C84-638A-91F6D25BC415}"/>
              </a:ext>
            </a:extLst>
          </p:cNvPr>
          <p:cNvSpPr>
            <a:spLocks noGrp="1"/>
          </p:cNvSpPr>
          <p:nvPr>
            <p:ph type="sldNum" sz="quarter" idx="12"/>
          </p:nvPr>
        </p:nvSpPr>
        <p:spPr/>
        <p:txBody>
          <a:bodyPr/>
          <a:lstStyle/>
          <a:p>
            <a:fld id="{9BF86859-7BF7-4229-9DE0-ADC1206D16AF}" type="slidenum">
              <a:rPr lang="en-US" smtClean="0"/>
              <a:t>‹#›</a:t>
            </a:fld>
            <a:endParaRPr lang="en-US"/>
          </a:p>
        </p:txBody>
      </p:sp>
    </p:spTree>
    <p:extLst>
      <p:ext uri="{BB962C8B-B14F-4D97-AF65-F5344CB8AC3E}">
        <p14:creationId xmlns:p14="http://schemas.microsoft.com/office/powerpoint/2010/main" val="163251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C564C-748D-226F-6655-DAA7FAB8B4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4688D08-92D6-36CA-E99F-DB0773535F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1AA084-243E-6657-82DC-01AD16FC0FEC}"/>
              </a:ext>
            </a:extLst>
          </p:cNvPr>
          <p:cNvSpPr>
            <a:spLocks noGrp="1"/>
          </p:cNvSpPr>
          <p:nvPr>
            <p:ph type="dt" sz="half" idx="10"/>
          </p:nvPr>
        </p:nvSpPr>
        <p:spPr/>
        <p:txBody>
          <a:bodyPr/>
          <a:lstStyle/>
          <a:p>
            <a:fld id="{A446C753-86F2-4FAB-8791-E59976E618B7}" type="datetimeFigureOut">
              <a:rPr lang="en-US" smtClean="0"/>
              <a:t>8/26/2022</a:t>
            </a:fld>
            <a:endParaRPr lang="en-US"/>
          </a:p>
        </p:txBody>
      </p:sp>
      <p:sp>
        <p:nvSpPr>
          <p:cNvPr id="5" name="Footer Placeholder 4">
            <a:extLst>
              <a:ext uri="{FF2B5EF4-FFF2-40B4-BE49-F238E27FC236}">
                <a16:creationId xmlns:a16="http://schemas.microsoft.com/office/drawing/2014/main" id="{513A84D6-E79D-0F03-3793-2251A1955E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7E28AD-DD58-7DF8-3CD1-868FD51349E9}"/>
              </a:ext>
            </a:extLst>
          </p:cNvPr>
          <p:cNvSpPr>
            <a:spLocks noGrp="1"/>
          </p:cNvSpPr>
          <p:nvPr>
            <p:ph type="sldNum" sz="quarter" idx="12"/>
          </p:nvPr>
        </p:nvSpPr>
        <p:spPr/>
        <p:txBody>
          <a:bodyPr/>
          <a:lstStyle/>
          <a:p>
            <a:fld id="{9BF86859-7BF7-4229-9DE0-ADC1206D16AF}" type="slidenum">
              <a:rPr lang="en-US" smtClean="0"/>
              <a:t>‹#›</a:t>
            </a:fld>
            <a:endParaRPr lang="en-US"/>
          </a:p>
        </p:txBody>
      </p:sp>
    </p:spTree>
    <p:extLst>
      <p:ext uri="{BB962C8B-B14F-4D97-AF65-F5344CB8AC3E}">
        <p14:creationId xmlns:p14="http://schemas.microsoft.com/office/powerpoint/2010/main" val="1291289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2703D-98AF-B5B7-4D46-ADDC400B9A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8E9FDD-C962-19FD-5884-28067C10F7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FBC332-BD42-C5E9-7F78-DD41B02CFB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2A3F02-0411-FAB0-607B-4DAC8ACA71E6}"/>
              </a:ext>
            </a:extLst>
          </p:cNvPr>
          <p:cNvSpPr>
            <a:spLocks noGrp="1"/>
          </p:cNvSpPr>
          <p:nvPr>
            <p:ph type="dt" sz="half" idx="10"/>
          </p:nvPr>
        </p:nvSpPr>
        <p:spPr/>
        <p:txBody>
          <a:bodyPr/>
          <a:lstStyle/>
          <a:p>
            <a:fld id="{A446C753-86F2-4FAB-8791-E59976E618B7}" type="datetimeFigureOut">
              <a:rPr lang="en-US" smtClean="0"/>
              <a:t>8/26/2022</a:t>
            </a:fld>
            <a:endParaRPr lang="en-US"/>
          </a:p>
        </p:txBody>
      </p:sp>
      <p:sp>
        <p:nvSpPr>
          <p:cNvPr id="6" name="Footer Placeholder 5">
            <a:extLst>
              <a:ext uri="{FF2B5EF4-FFF2-40B4-BE49-F238E27FC236}">
                <a16:creationId xmlns:a16="http://schemas.microsoft.com/office/drawing/2014/main" id="{18E436E0-0AD4-89AF-B46F-315C6202FF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723EFE-56A8-97B9-B21B-3DDF95CE006C}"/>
              </a:ext>
            </a:extLst>
          </p:cNvPr>
          <p:cNvSpPr>
            <a:spLocks noGrp="1"/>
          </p:cNvSpPr>
          <p:nvPr>
            <p:ph type="sldNum" sz="quarter" idx="12"/>
          </p:nvPr>
        </p:nvSpPr>
        <p:spPr/>
        <p:txBody>
          <a:bodyPr/>
          <a:lstStyle/>
          <a:p>
            <a:fld id="{9BF86859-7BF7-4229-9DE0-ADC1206D16AF}" type="slidenum">
              <a:rPr lang="en-US" smtClean="0"/>
              <a:t>‹#›</a:t>
            </a:fld>
            <a:endParaRPr lang="en-US"/>
          </a:p>
        </p:txBody>
      </p:sp>
    </p:spTree>
    <p:extLst>
      <p:ext uri="{BB962C8B-B14F-4D97-AF65-F5344CB8AC3E}">
        <p14:creationId xmlns:p14="http://schemas.microsoft.com/office/powerpoint/2010/main" val="2072909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E834D-65F6-6A96-8BC7-4A7C2BF4A87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4AD840-6DC3-FC85-F173-BC8501865B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42C426-4729-03CC-5798-B3E2D9B583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1E5021-DC95-F627-51E3-D5A0796335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78A000-07B6-7C35-B098-09087812573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A3F6376-4AA3-6731-D132-3C665E61B032}"/>
              </a:ext>
            </a:extLst>
          </p:cNvPr>
          <p:cNvSpPr>
            <a:spLocks noGrp="1"/>
          </p:cNvSpPr>
          <p:nvPr>
            <p:ph type="dt" sz="half" idx="10"/>
          </p:nvPr>
        </p:nvSpPr>
        <p:spPr/>
        <p:txBody>
          <a:bodyPr/>
          <a:lstStyle/>
          <a:p>
            <a:fld id="{A446C753-86F2-4FAB-8791-E59976E618B7}" type="datetimeFigureOut">
              <a:rPr lang="en-US" smtClean="0"/>
              <a:t>8/26/2022</a:t>
            </a:fld>
            <a:endParaRPr lang="en-US"/>
          </a:p>
        </p:txBody>
      </p:sp>
      <p:sp>
        <p:nvSpPr>
          <p:cNvPr id="8" name="Footer Placeholder 7">
            <a:extLst>
              <a:ext uri="{FF2B5EF4-FFF2-40B4-BE49-F238E27FC236}">
                <a16:creationId xmlns:a16="http://schemas.microsoft.com/office/drawing/2014/main" id="{60AB2EB6-A14B-8FB5-68AA-EBA75B904C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FCCC8B-C42B-2A82-CCF6-9B1F9105CC8B}"/>
              </a:ext>
            </a:extLst>
          </p:cNvPr>
          <p:cNvSpPr>
            <a:spLocks noGrp="1"/>
          </p:cNvSpPr>
          <p:nvPr>
            <p:ph type="sldNum" sz="quarter" idx="12"/>
          </p:nvPr>
        </p:nvSpPr>
        <p:spPr/>
        <p:txBody>
          <a:bodyPr/>
          <a:lstStyle/>
          <a:p>
            <a:fld id="{9BF86859-7BF7-4229-9DE0-ADC1206D16AF}" type="slidenum">
              <a:rPr lang="en-US" smtClean="0"/>
              <a:t>‹#›</a:t>
            </a:fld>
            <a:endParaRPr lang="en-US"/>
          </a:p>
        </p:txBody>
      </p:sp>
    </p:spTree>
    <p:extLst>
      <p:ext uri="{BB962C8B-B14F-4D97-AF65-F5344CB8AC3E}">
        <p14:creationId xmlns:p14="http://schemas.microsoft.com/office/powerpoint/2010/main" val="4274117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730C1-D87E-BF6C-0388-CB7439EEDA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CCD0B76-AADB-22B8-81FA-8584973A9E40}"/>
              </a:ext>
            </a:extLst>
          </p:cNvPr>
          <p:cNvSpPr>
            <a:spLocks noGrp="1"/>
          </p:cNvSpPr>
          <p:nvPr>
            <p:ph type="dt" sz="half" idx="10"/>
          </p:nvPr>
        </p:nvSpPr>
        <p:spPr/>
        <p:txBody>
          <a:bodyPr/>
          <a:lstStyle/>
          <a:p>
            <a:fld id="{A446C753-86F2-4FAB-8791-E59976E618B7}" type="datetimeFigureOut">
              <a:rPr lang="en-US" smtClean="0"/>
              <a:t>8/26/2022</a:t>
            </a:fld>
            <a:endParaRPr lang="en-US"/>
          </a:p>
        </p:txBody>
      </p:sp>
      <p:sp>
        <p:nvSpPr>
          <p:cNvPr id="4" name="Footer Placeholder 3">
            <a:extLst>
              <a:ext uri="{FF2B5EF4-FFF2-40B4-BE49-F238E27FC236}">
                <a16:creationId xmlns:a16="http://schemas.microsoft.com/office/drawing/2014/main" id="{5BAC55B8-3C84-F038-4AF8-8DD138C3AEE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C2237A-468F-76CA-751B-E976286E81FC}"/>
              </a:ext>
            </a:extLst>
          </p:cNvPr>
          <p:cNvSpPr>
            <a:spLocks noGrp="1"/>
          </p:cNvSpPr>
          <p:nvPr>
            <p:ph type="sldNum" sz="quarter" idx="12"/>
          </p:nvPr>
        </p:nvSpPr>
        <p:spPr/>
        <p:txBody>
          <a:bodyPr/>
          <a:lstStyle/>
          <a:p>
            <a:fld id="{9BF86859-7BF7-4229-9DE0-ADC1206D16AF}" type="slidenum">
              <a:rPr lang="en-US" smtClean="0"/>
              <a:t>‹#›</a:t>
            </a:fld>
            <a:endParaRPr lang="en-US"/>
          </a:p>
        </p:txBody>
      </p:sp>
    </p:spTree>
    <p:extLst>
      <p:ext uri="{BB962C8B-B14F-4D97-AF65-F5344CB8AC3E}">
        <p14:creationId xmlns:p14="http://schemas.microsoft.com/office/powerpoint/2010/main" val="1539589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005385-05C6-6086-6C26-2C43DD7D941F}"/>
              </a:ext>
            </a:extLst>
          </p:cNvPr>
          <p:cNvSpPr>
            <a:spLocks noGrp="1"/>
          </p:cNvSpPr>
          <p:nvPr>
            <p:ph type="dt" sz="half" idx="10"/>
          </p:nvPr>
        </p:nvSpPr>
        <p:spPr/>
        <p:txBody>
          <a:bodyPr/>
          <a:lstStyle/>
          <a:p>
            <a:fld id="{A446C753-86F2-4FAB-8791-E59976E618B7}" type="datetimeFigureOut">
              <a:rPr lang="en-US" smtClean="0"/>
              <a:t>8/26/2022</a:t>
            </a:fld>
            <a:endParaRPr lang="en-US"/>
          </a:p>
        </p:txBody>
      </p:sp>
      <p:sp>
        <p:nvSpPr>
          <p:cNvPr id="3" name="Footer Placeholder 2">
            <a:extLst>
              <a:ext uri="{FF2B5EF4-FFF2-40B4-BE49-F238E27FC236}">
                <a16:creationId xmlns:a16="http://schemas.microsoft.com/office/drawing/2014/main" id="{1BFCEE5E-CD39-FBCE-64D0-7AF95C9120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8C3329-FB95-525C-956B-90BB981CB3A7}"/>
              </a:ext>
            </a:extLst>
          </p:cNvPr>
          <p:cNvSpPr>
            <a:spLocks noGrp="1"/>
          </p:cNvSpPr>
          <p:nvPr>
            <p:ph type="sldNum" sz="quarter" idx="12"/>
          </p:nvPr>
        </p:nvSpPr>
        <p:spPr/>
        <p:txBody>
          <a:bodyPr/>
          <a:lstStyle/>
          <a:p>
            <a:fld id="{9BF86859-7BF7-4229-9DE0-ADC1206D16AF}" type="slidenum">
              <a:rPr lang="en-US" smtClean="0"/>
              <a:t>‹#›</a:t>
            </a:fld>
            <a:endParaRPr lang="en-US"/>
          </a:p>
        </p:txBody>
      </p:sp>
    </p:spTree>
    <p:extLst>
      <p:ext uri="{BB962C8B-B14F-4D97-AF65-F5344CB8AC3E}">
        <p14:creationId xmlns:p14="http://schemas.microsoft.com/office/powerpoint/2010/main" val="1474859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56492-EA62-601F-F015-B49C95F462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5DF118-8E9F-0827-5A35-2C2FFEB236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F96D2A-838F-A3D2-BF3C-54B666CA58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E3DF26-6EE5-D0CD-FF8A-C9919E365A83}"/>
              </a:ext>
            </a:extLst>
          </p:cNvPr>
          <p:cNvSpPr>
            <a:spLocks noGrp="1"/>
          </p:cNvSpPr>
          <p:nvPr>
            <p:ph type="dt" sz="half" idx="10"/>
          </p:nvPr>
        </p:nvSpPr>
        <p:spPr/>
        <p:txBody>
          <a:bodyPr/>
          <a:lstStyle/>
          <a:p>
            <a:fld id="{A446C753-86F2-4FAB-8791-E59976E618B7}" type="datetimeFigureOut">
              <a:rPr lang="en-US" smtClean="0"/>
              <a:t>8/26/2022</a:t>
            </a:fld>
            <a:endParaRPr lang="en-US"/>
          </a:p>
        </p:txBody>
      </p:sp>
      <p:sp>
        <p:nvSpPr>
          <p:cNvPr id="6" name="Footer Placeholder 5">
            <a:extLst>
              <a:ext uri="{FF2B5EF4-FFF2-40B4-BE49-F238E27FC236}">
                <a16:creationId xmlns:a16="http://schemas.microsoft.com/office/drawing/2014/main" id="{0B27F44E-7D32-19AC-DBF0-A66CF31004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A1E8FA-B398-6661-1DB5-ED9587F88980}"/>
              </a:ext>
            </a:extLst>
          </p:cNvPr>
          <p:cNvSpPr>
            <a:spLocks noGrp="1"/>
          </p:cNvSpPr>
          <p:nvPr>
            <p:ph type="sldNum" sz="quarter" idx="12"/>
          </p:nvPr>
        </p:nvSpPr>
        <p:spPr/>
        <p:txBody>
          <a:bodyPr/>
          <a:lstStyle/>
          <a:p>
            <a:fld id="{9BF86859-7BF7-4229-9DE0-ADC1206D16AF}" type="slidenum">
              <a:rPr lang="en-US" smtClean="0"/>
              <a:t>‹#›</a:t>
            </a:fld>
            <a:endParaRPr lang="en-US"/>
          </a:p>
        </p:txBody>
      </p:sp>
    </p:spTree>
    <p:extLst>
      <p:ext uri="{BB962C8B-B14F-4D97-AF65-F5344CB8AC3E}">
        <p14:creationId xmlns:p14="http://schemas.microsoft.com/office/powerpoint/2010/main" val="3224031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24144-C0D5-3768-4533-7F1DE0B7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0367BD-2F9B-4D44-8CA9-BFF19DB379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1D3B51-7779-19CF-75C4-31EAD683A6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C32198-264C-14AE-4053-D9FD2DB07F93}"/>
              </a:ext>
            </a:extLst>
          </p:cNvPr>
          <p:cNvSpPr>
            <a:spLocks noGrp="1"/>
          </p:cNvSpPr>
          <p:nvPr>
            <p:ph type="dt" sz="half" idx="10"/>
          </p:nvPr>
        </p:nvSpPr>
        <p:spPr/>
        <p:txBody>
          <a:bodyPr/>
          <a:lstStyle/>
          <a:p>
            <a:fld id="{A446C753-86F2-4FAB-8791-E59976E618B7}" type="datetimeFigureOut">
              <a:rPr lang="en-US" smtClean="0"/>
              <a:t>8/26/2022</a:t>
            </a:fld>
            <a:endParaRPr lang="en-US"/>
          </a:p>
        </p:txBody>
      </p:sp>
      <p:sp>
        <p:nvSpPr>
          <p:cNvPr id="6" name="Footer Placeholder 5">
            <a:extLst>
              <a:ext uri="{FF2B5EF4-FFF2-40B4-BE49-F238E27FC236}">
                <a16:creationId xmlns:a16="http://schemas.microsoft.com/office/drawing/2014/main" id="{79C419A9-C8A4-DFF3-098A-BF63AAF650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40DB24-855F-6212-95D4-F40CC1306B07}"/>
              </a:ext>
            </a:extLst>
          </p:cNvPr>
          <p:cNvSpPr>
            <a:spLocks noGrp="1"/>
          </p:cNvSpPr>
          <p:nvPr>
            <p:ph type="sldNum" sz="quarter" idx="12"/>
          </p:nvPr>
        </p:nvSpPr>
        <p:spPr/>
        <p:txBody>
          <a:bodyPr/>
          <a:lstStyle/>
          <a:p>
            <a:fld id="{9BF86859-7BF7-4229-9DE0-ADC1206D16AF}" type="slidenum">
              <a:rPr lang="en-US" smtClean="0"/>
              <a:t>‹#›</a:t>
            </a:fld>
            <a:endParaRPr lang="en-US"/>
          </a:p>
        </p:txBody>
      </p:sp>
    </p:spTree>
    <p:extLst>
      <p:ext uri="{BB962C8B-B14F-4D97-AF65-F5344CB8AC3E}">
        <p14:creationId xmlns:p14="http://schemas.microsoft.com/office/powerpoint/2010/main" val="2197570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996881-C531-A90F-4B51-929615A851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AC0658-8721-2EE0-5655-61244D17C5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87BFDE-4F98-20F9-2B11-523F1F7B49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46C753-86F2-4FAB-8791-E59976E618B7}" type="datetimeFigureOut">
              <a:rPr lang="en-US" smtClean="0"/>
              <a:t>8/26/2022</a:t>
            </a:fld>
            <a:endParaRPr lang="en-US"/>
          </a:p>
        </p:txBody>
      </p:sp>
      <p:sp>
        <p:nvSpPr>
          <p:cNvPr id="5" name="Footer Placeholder 4">
            <a:extLst>
              <a:ext uri="{FF2B5EF4-FFF2-40B4-BE49-F238E27FC236}">
                <a16:creationId xmlns:a16="http://schemas.microsoft.com/office/drawing/2014/main" id="{FCA2860D-2102-2FB9-ECF4-B39E72895B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35EA44-0115-38C7-DEAB-281B32C5FE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F86859-7BF7-4229-9DE0-ADC1206D16AF}" type="slidenum">
              <a:rPr lang="en-US" smtClean="0"/>
              <a:t>‹#›</a:t>
            </a:fld>
            <a:endParaRPr lang="en-US"/>
          </a:p>
        </p:txBody>
      </p:sp>
    </p:spTree>
    <p:extLst>
      <p:ext uri="{BB962C8B-B14F-4D97-AF65-F5344CB8AC3E}">
        <p14:creationId xmlns:p14="http://schemas.microsoft.com/office/powerpoint/2010/main" val="3659380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nipr.com/help/look-up-your-npn" TargetMode="External"/><Relationship Id="rId2" Type="http://schemas.openxmlformats.org/officeDocument/2006/relationships/hyperlink" Target="https://knowledge.limra.com/Login.asp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sircon.com/utah" TargetMode="External"/><Relationship Id="rId2" Type="http://schemas.openxmlformats.org/officeDocument/2006/relationships/hyperlink" Target="mailto:mcovington@utah.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ED4D3-469B-CFC2-8F26-7A0317A4608C}"/>
              </a:ext>
            </a:extLst>
          </p:cNvPr>
          <p:cNvSpPr>
            <a:spLocks noGrp="1"/>
          </p:cNvSpPr>
          <p:nvPr>
            <p:ph type="ctrTitle"/>
          </p:nvPr>
        </p:nvSpPr>
        <p:spPr/>
        <p:txBody>
          <a:bodyPr/>
          <a:lstStyle/>
          <a:p>
            <a:r>
              <a:rPr lang="en-US" dirty="0"/>
              <a:t>Insurance Contracting &amp; Appointment</a:t>
            </a:r>
          </a:p>
        </p:txBody>
      </p:sp>
      <p:sp>
        <p:nvSpPr>
          <p:cNvPr id="3" name="Subtitle 2">
            <a:extLst>
              <a:ext uri="{FF2B5EF4-FFF2-40B4-BE49-F238E27FC236}">
                <a16:creationId xmlns:a16="http://schemas.microsoft.com/office/drawing/2014/main" id="{5A8BFD5C-A623-9CFC-CCE4-72C033598A65}"/>
              </a:ext>
            </a:extLst>
          </p:cNvPr>
          <p:cNvSpPr>
            <a:spLocks noGrp="1"/>
          </p:cNvSpPr>
          <p:nvPr>
            <p:ph type="subTitle" idx="1"/>
          </p:nvPr>
        </p:nvSpPr>
        <p:spPr/>
        <p:txBody>
          <a:bodyPr/>
          <a:lstStyle/>
          <a:p>
            <a:r>
              <a:rPr lang="en-US" dirty="0"/>
              <a:t>Start to finish guide for contracting with an FMO &amp; Carrier to write insurance business (updated as of 8/26/22)</a:t>
            </a:r>
          </a:p>
        </p:txBody>
      </p:sp>
    </p:spTree>
    <p:extLst>
      <p:ext uri="{BB962C8B-B14F-4D97-AF65-F5344CB8AC3E}">
        <p14:creationId xmlns:p14="http://schemas.microsoft.com/office/powerpoint/2010/main" val="2014289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AA7656-E783-3267-53A6-8C9EBB238BBF}"/>
              </a:ext>
            </a:extLst>
          </p:cNvPr>
          <p:cNvSpPr>
            <a:spLocks noGrp="1"/>
          </p:cNvSpPr>
          <p:nvPr>
            <p:ph idx="1"/>
          </p:nvPr>
        </p:nvSpPr>
        <p:spPr/>
        <p:txBody>
          <a:bodyPr>
            <a:normAutofit/>
          </a:bodyPr>
          <a:lstStyle/>
          <a:p>
            <a:r>
              <a:rPr lang="en-US" dirty="0"/>
              <a:t>1. Pass Licensing Exams</a:t>
            </a:r>
          </a:p>
          <a:p>
            <a:r>
              <a:rPr lang="en-US" dirty="0"/>
              <a:t>2. Get E&amp;O insurance (get added to the Capita policy)</a:t>
            </a:r>
          </a:p>
          <a:p>
            <a:r>
              <a:rPr lang="en-US" dirty="0"/>
              <a:t>3. Appointment</a:t>
            </a:r>
          </a:p>
          <a:p>
            <a:pPr lvl="1"/>
            <a:r>
              <a:rPr lang="en-US" dirty="0"/>
              <a:t>Appointment is a contract between the insurance company the agent that allows the agent to sell that company’s products</a:t>
            </a:r>
          </a:p>
        </p:txBody>
      </p:sp>
      <p:sp>
        <p:nvSpPr>
          <p:cNvPr id="2" name="Title 1">
            <a:extLst>
              <a:ext uri="{FF2B5EF4-FFF2-40B4-BE49-F238E27FC236}">
                <a16:creationId xmlns:a16="http://schemas.microsoft.com/office/drawing/2014/main" id="{1F1850A3-A924-36D6-F27A-AE752EBCBDB7}"/>
              </a:ext>
            </a:extLst>
          </p:cNvPr>
          <p:cNvSpPr>
            <a:spLocks noGrp="1"/>
          </p:cNvSpPr>
          <p:nvPr>
            <p:ph type="title"/>
          </p:nvPr>
        </p:nvSpPr>
        <p:spPr>
          <a:xfrm>
            <a:off x="838200" y="365125"/>
            <a:ext cx="10515600" cy="1325563"/>
          </a:xfrm>
        </p:spPr>
        <p:txBody>
          <a:bodyPr/>
          <a:lstStyle/>
          <a:p>
            <a:r>
              <a:rPr lang="en-US" dirty="0"/>
              <a:t>3 General Steps</a:t>
            </a:r>
          </a:p>
        </p:txBody>
      </p:sp>
    </p:spTree>
    <p:extLst>
      <p:ext uri="{BB962C8B-B14F-4D97-AF65-F5344CB8AC3E}">
        <p14:creationId xmlns:p14="http://schemas.microsoft.com/office/powerpoint/2010/main" val="3873261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70661-8D24-B741-2FFF-925A493CDFC3}"/>
              </a:ext>
            </a:extLst>
          </p:cNvPr>
          <p:cNvSpPr>
            <a:spLocks noGrp="1"/>
          </p:cNvSpPr>
          <p:nvPr>
            <p:ph type="title"/>
          </p:nvPr>
        </p:nvSpPr>
        <p:spPr/>
        <p:txBody>
          <a:bodyPr/>
          <a:lstStyle/>
          <a:p>
            <a:r>
              <a:rPr lang="en-US" dirty="0"/>
              <a:t>Players in the industry</a:t>
            </a:r>
          </a:p>
        </p:txBody>
      </p:sp>
      <p:sp>
        <p:nvSpPr>
          <p:cNvPr id="3" name="Content Placeholder 2">
            <a:extLst>
              <a:ext uri="{FF2B5EF4-FFF2-40B4-BE49-F238E27FC236}">
                <a16:creationId xmlns:a16="http://schemas.microsoft.com/office/drawing/2014/main" id="{47407FA2-99F4-404B-EE8A-1E3FD2FDF560}"/>
              </a:ext>
            </a:extLst>
          </p:cNvPr>
          <p:cNvSpPr>
            <a:spLocks noGrp="1"/>
          </p:cNvSpPr>
          <p:nvPr>
            <p:ph idx="1"/>
          </p:nvPr>
        </p:nvSpPr>
        <p:spPr>
          <a:xfrm>
            <a:off x="838200" y="1406768"/>
            <a:ext cx="10515600" cy="5222631"/>
          </a:xfrm>
        </p:spPr>
        <p:txBody>
          <a:bodyPr>
            <a:normAutofit fontScale="70000" lnSpcReduction="20000"/>
          </a:bodyPr>
          <a:lstStyle/>
          <a:p>
            <a:r>
              <a:rPr lang="en-US" dirty="0"/>
              <a:t>Carriers</a:t>
            </a:r>
          </a:p>
          <a:p>
            <a:pPr lvl="1"/>
            <a:r>
              <a:rPr lang="en-US" dirty="0"/>
              <a:t>Create insurance products (annuities &amp; life insurance) for distribution</a:t>
            </a:r>
          </a:p>
          <a:p>
            <a:r>
              <a:rPr lang="en-US" dirty="0"/>
              <a:t>FMO</a:t>
            </a:r>
          </a:p>
          <a:p>
            <a:pPr lvl="1"/>
            <a:r>
              <a:rPr lang="en-US" dirty="0"/>
              <a:t>(Field Marketing Organization) or an IMO…I for “insurance”, BGA (Broker General Agents)</a:t>
            </a:r>
          </a:p>
          <a:p>
            <a:pPr lvl="1"/>
            <a:r>
              <a:rPr lang="en-US" dirty="0"/>
              <a:t>FMOs train agents and consolidate distribution channels (agents)</a:t>
            </a:r>
          </a:p>
          <a:p>
            <a:pPr lvl="1"/>
            <a:r>
              <a:rPr lang="en-US" dirty="0"/>
              <a:t>Carriers prefer larger entities that consolidate business (FMOs)</a:t>
            </a:r>
          </a:p>
          <a:p>
            <a:pPr lvl="1"/>
            <a:r>
              <a:rPr lang="en-US" dirty="0"/>
              <a:t>In order to get access to insurance companies’ products you most likely need to work with an FMO/IMO/BGA.</a:t>
            </a:r>
          </a:p>
          <a:p>
            <a:r>
              <a:rPr lang="en-US" dirty="0"/>
              <a:t>Advisor/Agent firms</a:t>
            </a:r>
          </a:p>
          <a:p>
            <a:pPr lvl="1"/>
            <a:r>
              <a:rPr lang="en-US" dirty="0"/>
              <a:t>Agents sometimes write business individually</a:t>
            </a:r>
          </a:p>
          <a:p>
            <a:pPr lvl="1"/>
            <a:r>
              <a:rPr lang="en-US" dirty="0"/>
              <a:t>Some Agents work as a team.  In these cases, the company may need to register as a licensed entity (Capita is licensed in addition to the agents).</a:t>
            </a:r>
          </a:p>
          <a:p>
            <a:pPr lvl="2"/>
            <a:r>
              <a:rPr lang="en-US" dirty="0"/>
              <a:t>Allows compensation to be paid to an entity as a team.</a:t>
            </a:r>
          </a:p>
          <a:p>
            <a:r>
              <a:rPr lang="en-US" dirty="0"/>
              <a:t>State Regulators</a:t>
            </a:r>
          </a:p>
          <a:p>
            <a:pPr lvl="1"/>
            <a:r>
              <a:rPr lang="en-US" dirty="0"/>
              <a:t>Insurance is governed at the state level</a:t>
            </a:r>
          </a:p>
          <a:p>
            <a:pPr lvl="1"/>
            <a:r>
              <a:rPr lang="en-US" dirty="0"/>
              <a:t>NAIC – National Associate of Insurance Commissioners.  The NAIC makes a lot of the rules that states choose to adopt</a:t>
            </a:r>
          </a:p>
          <a:p>
            <a:r>
              <a:rPr lang="en-US" dirty="0"/>
              <a:t>Software &amp; Education providers</a:t>
            </a:r>
          </a:p>
          <a:p>
            <a:pPr lvl="1"/>
            <a:r>
              <a:rPr lang="en-US" dirty="0"/>
              <a:t>AML online training</a:t>
            </a:r>
          </a:p>
          <a:p>
            <a:pPr lvl="1"/>
            <a:r>
              <a:rPr lang="en-US" dirty="0"/>
              <a:t>Continuing Ed online training</a:t>
            </a:r>
          </a:p>
          <a:p>
            <a:pPr lvl="1"/>
            <a:r>
              <a:rPr lang="en-US" dirty="0"/>
              <a:t>Product training</a:t>
            </a:r>
          </a:p>
          <a:p>
            <a:endParaRPr lang="en-US" dirty="0"/>
          </a:p>
        </p:txBody>
      </p:sp>
    </p:spTree>
    <p:extLst>
      <p:ext uri="{BB962C8B-B14F-4D97-AF65-F5344CB8AC3E}">
        <p14:creationId xmlns:p14="http://schemas.microsoft.com/office/powerpoint/2010/main" val="1180584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DFFA6-7A2E-6138-928C-F78ECCEFC263}"/>
              </a:ext>
            </a:extLst>
          </p:cNvPr>
          <p:cNvSpPr>
            <a:spLocks noGrp="1"/>
          </p:cNvSpPr>
          <p:nvPr>
            <p:ph type="title"/>
          </p:nvPr>
        </p:nvSpPr>
        <p:spPr/>
        <p:txBody>
          <a:bodyPr/>
          <a:lstStyle/>
          <a:p>
            <a:r>
              <a:rPr lang="en-US" dirty="0"/>
              <a:t>Getting Appointed</a:t>
            </a:r>
          </a:p>
        </p:txBody>
      </p:sp>
      <p:sp>
        <p:nvSpPr>
          <p:cNvPr id="3" name="Content Placeholder 2">
            <a:extLst>
              <a:ext uri="{FF2B5EF4-FFF2-40B4-BE49-F238E27FC236}">
                <a16:creationId xmlns:a16="http://schemas.microsoft.com/office/drawing/2014/main" id="{3A24455E-5E93-8B22-00EF-A0E2CBD0AE59}"/>
              </a:ext>
            </a:extLst>
          </p:cNvPr>
          <p:cNvSpPr>
            <a:spLocks noGrp="1"/>
          </p:cNvSpPr>
          <p:nvPr>
            <p:ph idx="1"/>
          </p:nvPr>
        </p:nvSpPr>
        <p:spPr/>
        <p:txBody>
          <a:bodyPr>
            <a:normAutofit lnSpcReduction="10000"/>
          </a:bodyPr>
          <a:lstStyle/>
          <a:p>
            <a:pPr marL="514350" indent="-514350">
              <a:buFont typeface="+mj-lt"/>
              <a:buAutoNum type="arabicPeriod"/>
            </a:pPr>
            <a:r>
              <a:rPr lang="en-US" dirty="0"/>
              <a:t>Fill out Contracting Kit with the FMO</a:t>
            </a:r>
          </a:p>
          <a:p>
            <a:pPr marL="971550" lvl="1" indent="-514350">
              <a:buFont typeface="+mj-lt"/>
              <a:buAutoNum type="arabicPeriod"/>
            </a:pPr>
            <a:r>
              <a:rPr lang="en-US" dirty="0"/>
              <a:t>Include License</a:t>
            </a:r>
          </a:p>
          <a:p>
            <a:pPr marL="971550" lvl="1" indent="-514350">
              <a:buFont typeface="+mj-lt"/>
              <a:buAutoNum type="arabicPeriod"/>
            </a:pPr>
            <a:r>
              <a:rPr lang="en-US" dirty="0"/>
              <a:t>E&amp;O</a:t>
            </a:r>
          </a:p>
          <a:p>
            <a:pPr marL="971550" lvl="1" indent="-514350">
              <a:buFont typeface="+mj-lt"/>
              <a:buAutoNum type="arabicPeriod"/>
            </a:pPr>
            <a:r>
              <a:rPr lang="en-US" dirty="0"/>
              <a:t>Anti-Money Laundering (AML) Training Completion </a:t>
            </a:r>
          </a:p>
          <a:p>
            <a:pPr marL="1428750" lvl="2" indent="-514350">
              <a:buFont typeface="+mj-lt"/>
              <a:buAutoNum type="arabicPeriod"/>
            </a:pPr>
            <a:r>
              <a:rPr lang="en-US" dirty="0"/>
              <a:t>This is completed in step 9 if you don’t have a current one</a:t>
            </a:r>
          </a:p>
          <a:p>
            <a:pPr marL="514350" indent="-514350">
              <a:buFont typeface="+mj-lt"/>
              <a:buAutoNum type="arabicPeriod"/>
            </a:pPr>
            <a:r>
              <a:rPr lang="en-US" dirty="0"/>
              <a:t>FMO consolidates info into their system into a single file</a:t>
            </a:r>
          </a:p>
          <a:p>
            <a:pPr marL="514350" indent="-514350">
              <a:buFont typeface="+mj-lt"/>
              <a:buAutoNum type="arabicPeriod"/>
            </a:pPr>
            <a:r>
              <a:rPr lang="en-US" dirty="0"/>
              <a:t>FMO sends file back to Agent for signature and includes carrier contract.</a:t>
            </a:r>
          </a:p>
          <a:p>
            <a:pPr marL="514350" indent="-514350">
              <a:buFont typeface="+mj-lt"/>
              <a:buAutoNum type="arabicPeriod"/>
            </a:pPr>
            <a:r>
              <a:rPr lang="en-US" dirty="0"/>
              <a:t>Agent signs carrier contract digitally</a:t>
            </a:r>
          </a:p>
          <a:p>
            <a:pPr marL="514350" indent="-514350">
              <a:buFont typeface="+mj-lt"/>
              <a:buAutoNum type="arabicPeriod"/>
            </a:pPr>
            <a:r>
              <a:rPr lang="en-US" dirty="0"/>
              <a:t>FMO reviews and sends on to carrier</a:t>
            </a:r>
          </a:p>
          <a:p>
            <a:endParaRPr lang="en-US" dirty="0"/>
          </a:p>
        </p:txBody>
      </p:sp>
    </p:spTree>
    <p:extLst>
      <p:ext uri="{BB962C8B-B14F-4D97-AF65-F5344CB8AC3E}">
        <p14:creationId xmlns:p14="http://schemas.microsoft.com/office/powerpoint/2010/main" val="263750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DFFA6-7A2E-6138-928C-F78ECCEFC263}"/>
              </a:ext>
            </a:extLst>
          </p:cNvPr>
          <p:cNvSpPr>
            <a:spLocks noGrp="1"/>
          </p:cNvSpPr>
          <p:nvPr>
            <p:ph type="title"/>
          </p:nvPr>
        </p:nvSpPr>
        <p:spPr/>
        <p:txBody>
          <a:bodyPr/>
          <a:lstStyle/>
          <a:p>
            <a:r>
              <a:rPr lang="en-US" dirty="0"/>
              <a:t>Getting Appointed (cont.)</a:t>
            </a:r>
          </a:p>
        </p:txBody>
      </p:sp>
      <p:sp>
        <p:nvSpPr>
          <p:cNvPr id="3" name="Content Placeholder 2">
            <a:extLst>
              <a:ext uri="{FF2B5EF4-FFF2-40B4-BE49-F238E27FC236}">
                <a16:creationId xmlns:a16="http://schemas.microsoft.com/office/drawing/2014/main" id="{3A24455E-5E93-8B22-00EF-A0E2CBD0AE59}"/>
              </a:ext>
            </a:extLst>
          </p:cNvPr>
          <p:cNvSpPr>
            <a:spLocks noGrp="1"/>
          </p:cNvSpPr>
          <p:nvPr>
            <p:ph idx="1"/>
          </p:nvPr>
        </p:nvSpPr>
        <p:spPr/>
        <p:txBody>
          <a:bodyPr>
            <a:normAutofit fontScale="77500" lnSpcReduction="20000"/>
          </a:bodyPr>
          <a:lstStyle/>
          <a:p>
            <a:pPr marL="0" indent="0">
              <a:buNone/>
            </a:pPr>
            <a:r>
              <a:rPr lang="en-US" dirty="0"/>
              <a:t>6. Carrier pulls background check</a:t>
            </a:r>
          </a:p>
          <a:p>
            <a:pPr marL="0" indent="0">
              <a:buNone/>
            </a:pPr>
            <a:r>
              <a:rPr lang="en-US" dirty="0"/>
              <a:t>7. Carrier reviews contracting material</a:t>
            </a:r>
          </a:p>
          <a:p>
            <a:pPr marL="0" indent="0">
              <a:buNone/>
            </a:pPr>
            <a:r>
              <a:rPr lang="en-US" dirty="0"/>
              <a:t>8. Carrier verifies licensing</a:t>
            </a:r>
          </a:p>
          <a:p>
            <a:pPr marL="0" indent="0">
              <a:buNone/>
            </a:pPr>
            <a:r>
              <a:rPr lang="en-US" dirty="0"/>
              <a:t>9. Carrier verifies AML through LIMRA.</a:t>
            </a:r>
          </a:p>
          <a:p>
            <a:r>
              <a:rPr lang="en-US" dirty="0"/>
              <a:t>If Agent has LIMRA account &amp; AML is up to date, Carrier moves on.</a:t>
            </a:r>
          </a:p>
          <a:p>
            <a:r>
              <a:rPr lang="en-US" dirty="0"/>
              <a:t>If Agent doesn’t have a LIMRA account, Carrier creates account and loads needed AML training.</a:t>
            </a:r>
          </a:p>
          <a:p>
            <a:r>
              <a:rPr lang="en-US" dirty="0"/>
              <a:t>If Agent has LIMRA account &amp; AML is not up to date, Carrier will upload current AML required training and notify Agent.</a:t>
            </a:r>
          </a:p>
          <a:p>
            <a:pPr marL="0" indent="0">
              <a:buNone/>
            </a:pPr>
            <a:r>
              <a:rPr lang="en-US" dirty="0"/>
              <a:t>10. Carrier issues an agent code and appoints the agents to sell.</a:t>
            </a:r>
          </a:p>
          <a:p>
            <a:pPr marL="0" indent="0">
              <a:buNone/>
            </a:pPr>
            <a:r>
              <a:rPr lang="en-US" dirty="0"/>
              <a:t>11. Agent given conditional approval.  Subject to product training and suitability training.</a:t>
            </a:r>
          </a:p>
          <a:p>
            <a:pPr marL="0" indent="0">
              <a:buNone/>
            </a:pPr>
            <a:r>
              <a:rPr lang="en-US" dirty="0"/>
              <a:t>12. Agent good to write upon completing Step 10.</a:t>
            </a:r>
          </a:p>
        </p:txBody>
      </p:sp>
    </p:spTree>
    <p:extLst>
      <p:ext uri="{BB962C8B-B14F-4D97-AF65-F5344CB8AC3E}">
        <p14:creationId xmlns:p14="http://schemas.microsoft.com/office/powerpoint/2010/main" val="538914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31705-0FF5-5363-3E9D-4F6D4C10EEDB}"/>
              </a:ext>
            </a:extLst>
          </p:cNvPr>
          <p:cNvSpPr>
            <a:spLocks noGrp="1"/>
          </p:cNvSpPr>
          <p:nvPr>
            <p:ph type="title"/>
          </p:nvPr>
        </p:nvSpPr>
        <p:spPr/>
        <p:txBody>
          <a:bodyPr/>
          <a:lstStyle/>
          <a:p>
            <a:r>
              <a:rPr lang="en-US" dirty="0"/>
              <a:t>AML Training Tips</a:t>
            </a:r>
          </a:p>
        </p:txBody>
      </p:sp>
      <p:sp>
        <p:nvSpPr>
          <p:cNvPr id="3" name="Content Placeholder 2">
            <a:extLst>
              <a:ext uri="{FF2B5EF4-FFF2-40B4-BE49-F238E27FC236}">
                <a16:creationId xmlns:a16="http://schemas.microsoft.com/office/drawing/2014/main" id="{3CAAAEC7-A773-A400-200E-FB5A392BA5E3}"/>
              </a:ext>
            </a:extLst>
          </p:cNvPr>
          <p:cNvSpPr>
            <a:spLocks noGrp="1"/>
          </p:cNvSpPr>
          <p:nvPr>
            <p:ph idx="1"/>
          </p:nvPr>
        </p:nvSpPr>
        <p:spPr>
          <a:xfrm>
            <a:off x="838200" y="1825624"/>
            <a:ext cx="10515600" cy="4733437"/>
          </a:xfrm>
        </p:spPr>
        <p:txBody>
          <a:bodyPr>
            <a:normAutofit fontScale="85000" lnSpcReduction="20000"/>
          </a:bodyPr>
          <a:lstStyle/>
          <a:p>
            <a:r>
              <a:rPr lang="en-US" dirty="0"/>
              <a:t>LIMRA is the software that 80% of the AML is done through.</a:t>
            </a:r>
          </a:p>
          <a:p>
            <a:r>
              <a:rPr lang="en-US" dirty="0">
                <a:hlinkClick r:id="rId2"/>
              </a:rPr>
              <a:t>https://knowledge.limra.com/Login.aspx</a:t>
            </a:r>
            <a:endParaRPr lang="en-US" dirty="0"/>
          </a:p>
          <a:p>
            <a:r>
              <a:rPr lang="en-US" dirty="0"/>
              <a:t>For first time users</a:t>
            </a:r>
          </a:p>
          <a:p>
            <a:pPr lvl="1"/>
            <a:r>
              <a:rPr lang="en-US" dirty="0"/>
              <a:t>the login user name is their NPN (National Producer Number) </a:t>
            </a:r>
          </a:p>
          <a:p>
            <a:pPr lvl="1"/>
            <a:r>
              <a:rPr lang="en-US" dirty="0"/>
              <a:t>The login password is their last name all lowercase</a:t>
            </a:r>
          </a:p>
          <a:p>
            <a:pPr lvl="1"/>
            <a:r>
              <a:rPr lang="en-US" dirty="0"/>
              <a:t>LIMRA will prompt an immediate password change</a:t>
            </a:r>
          </a:p>
          <a:p>
            <a:pPr lvl="1"/>
            <a:r>
              <a:rPr lang="en-US" dirty="0"/>
              <a:t>Link for looking up NPN </a:t>
            </a:r>
            <a:r>
              <a:rPr lang="en-US" dirty="0">
                <a:hlinkClick r:id="rId3"/>
              </a:rPr>
              <a:t>https://nipr.com/help/look-up-your-npn</a:t>
            </a:r>
            <a:endParaRPr lang="en-US" dirty="0"/>
          </a:p>
          <a:p>
            <a:r>
              <a:rPr lang="en-US" dirty="0"/>
              <a:t>For returning users</a:t>
            </a:r>
          </a:p>
          <a:p>
            <a:pPr lvl="1"/>
            <a:r>
              <a:rPr lang="en-US" dirty="0"/>
              <a:t>User: NPN</a:t>
            </a:r>
          </a:p>
          <a:p>
            <a:pPr lvl="1"/>
            <a:r>
              <a:rPr lang="en-US" dirty="0"/>
              <a:t>Password: Agent created this</a:t>
            </a:r>
          </a:p>
          <a:p>
            <a:r>
              <a:rPr lang="en-US" dirty="0"/>
              <a:t>First time through is about 30 min of training</a:t>
            </a:r>
          </a:p>
          <a:p>
            <a:r>
              <a:rPr lang="en-US" dirty="0"/>
              <a:t>Every year you may need to open and look at it to let carriers know you are current.  FMO will reach out to agent if there is an outstanding AML requirement or a need to log in to LIMRA.</a:t>
            </a:r>
          </a:p>
          <a:p>
            <a:pPr lvl="1"/>
            <a:endParaRPr lang="en-US" dirty="0"/>
          </a:p>
          <a:p>
            <a:endParaRPr lang="en-US" dirty="0"/>
          </a:p>
        </p:txBody>
      </p:sp>
    </p:spTree>
    <p:extLst>
      <p:ext uri="{BB962C8B-B14F-4D97-AF65-F5344CB8AC3E}">
        <p14:creationId xmlns:p14="http://schemas.microsoft.com/office/powerpoint/2010/main" val="2893806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31705-0FF5-5363-3E9D-4F6D4C10EEDB}"/>
              </a:ext>
            </a:extLst>
          </p:cNvPr>
          <p:cNvSpPr>
            <a:spLocks noGrp="1"/>
          </p:cNvSpPr>
          <p:nvPr>
            <p:ph type="title"/>
          </p:nvPr>
        </p:nvSpPr>
        <p:spPr/>
        <p:txBody>
          <a:bodyPr/>
          <a:lstStyle/>
          <a:p>
            <a:r>
              <a:rPr lang="en-US" dirty="0" err="1"/>
              <a:t>Sircon</a:t>
            </a:r>
            <a:r>
              <a:rPr lang="en-US" dirty="0"/>
              <a:t> Tips</a:t>
            </a:r>
          </a:p>
        </p:txBody>
      </p:sp>
      <p:sp>
        <p:nvSpPr>
          <p:cNvPr id="3" name="Content Placeholder 2">
            <a:extLst>
              <a:ext uri="{FF2B5EF4-FFF2-40B4-BE49-F238E27FC236}">
                <a16:creationId xmlns:a16="http://schemas.microsoft.com/office/drawing/2014/main" id="{3CAAAEC7-A773-A400-200E-FB5A392BA5E3}"/>
              </a:ext>
            </a:extLst>
          </p:cNvPr>
          <p:cNvSpPr>
            <a:spLocks noGrp="1"/>
          </p:cNvSpPr>
          <p:nvPr>
            <p:ph idx="1"/>
          </p:nvPr>
        </p:nvSpPr>
        <p:spPr>
          <a:xfrm>
            <a:off x="838200" y="1825624"/>
            <a:ext cx="10515600" cy="4733437"/>
          </a:xfrm>
        </p:spPr>
        <p:txBody>
          <a:bodyPr>
            <a:normAutofit/>
          </a:bodyPr>
          <a:lstStyle/>
          <a:p>
            <a:r>
              <a:rPr lang="en-US" dirty="0"/>
              <a:t>What is </a:t>
            </a:r>
            <a:r>
              <a:rPr lang="en-US" dirty="0" err="1"/>
              <a:t>Sircon</a:t>
            </a:r>
            <a:r>
              <a:rPr lang="en-US" dirty="0"/>
              <a:t>?</a:t>
            </a:r>
          </a:p>
          <a:p>
            <a:pPr lvl="1"/>
            <a:r>
              <a:rPr lang="en-US" dirty="0"/>
              <a:t>A 3</a:t>
            </a:r>
            <a:r>
              <a:rPr lang="en-US" baseline="30000" dirty="0"/>
              <a:t>rd</a:t>
            </a:r>
            <a:r>
              <a:rPr lang="en-US" dirty="0"/>
              <a:t> party software the state of Utah (and many other states) uses for license issues and maintenance. </a:t>
            </a:r>
          </a:p>
          <a:p>
            <a:r>
              <a:rPr lang="en-US" dirty="0"/>
              <a:t>Agents can do the following on </a:t>
            </a:r>
            <a:r>
              <a:rPr lang="en-US" dirty="0" err="1"/>
              <a:t>Sircon</a:t>
            </a:r>
            <a:r>
              <a:rPr lang="en-US" dirty="0"/>
              <a:t>.</a:t>
            </a:r>
          </a:p>
          <a:p>
            <a:pPr lvl="1"/>
            <a:r>
              <a:rPr lang="en-US" dirty="0"/>
              <a:t>Obtain a copy of license</a:t>
            </a:r>
          </a:p>
          <a:p>
            <a:pPr lvl="1"/>
            <a:r>
              <a:rPr lang="en-US" dirty="0"/>
              <a:t>Obtain a copy or see status of CE</a:t>
            </a:r>
          </a:p>
          <a:p>
            <a:pPr lvl="1"/>
            <a:r>
              <a:rPr lang="en-US" dirty="0"/>
              <a:t>Update Agent profile with the state (address, phone, email, other)</a:t>
            </a:r>
          </a:p>
          <a:p>
            <a:pPr lvl="1"/>
            <a:r>
              <a:rPr lang="en-US" dirty="0"/>
              <a:t>Renewal of licenses</a:t>
            </a:r>
          </a:p>
          <a:p>
            <a:pPr lvl="1"/>
            <a:r>
              <a:rPr lang="en-US" dirty="0"/>
              <a:t>Apply for a license in another state</a:t>
            </a:r>
          </a:p>
          <a:p>
            <a:pPr lvl="1"/>
            <a:endParaRPr lang="en-US" dirty="0"/>
          </a:p>
          <a:p>
            <a:pPr lvl="1"/>
            <a:endParaRPr lang="en-US" dirty="0"/>
          </a:p>
          <a:p>
            <a:endParaRPr lang="en-US" dirty="0"/>
          </a:p>
        </p:txBody>
      </p:sp>
    </p:spTree>
    <p:extLst>
      <p:ext uri="{BB962C8B-B14F-4D97-AF65-F5344CB8AC3E}">
        <p14:creationId xmlns:p14="http://schemas.microsoft.com/office/powerpoint/2010/main" val="738090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6FBD3-92BB-74FE-7CD7-AD7654FC56B3}"/>
              </a:ext>
            </a:extLst>
          </p:cNvPr>
          <p:cNvSpPr>
            <a:spLocks noGrp="1"/>
          </p:cNvSpPr>
          <p:nvPr>
            <p:ph type="title"/>
          </p:nvPr>
        </p:nvSpPr>
        <p:spPr/>
        <p:txBody>
          <a:bodyPr/>
          <a:lstStyle/>
          <a:p>
            <a:r>
              <a:rPr lang="en-US" dirty="0"/>
              <a:t>Product Training	 Tips</a:t>
            </a:r>
          </a:p>
        </p:txBody>
      </p:sp>
      <p:sp>
        <p:nvSpPr>
          <p:cNvPr id="3" name="Content Placeholder 2">
            <a:extLst>
              <a:ext uri="{FF2B5EF4-FFF2-40B4-BE49-F238E27FC236}">
                <a16:creationId xmlns:a16="http://schemas.microsoft.com/office/drawing/2014/main" id="{14257001-B019-B80B-0843-DEE6272014B6}"/>
              </a:ext>
            </a:extLst>
          </p:cNvPr>
          <p:cNvSpPr>
            <a:spLocks noGrp="1"/>
          </p:cNvSpPr>
          <p:nvPr>
            <p:ph idx="1"/>
          </p:nvPr>
        </p:nvSpPr>
        <p:spPr/>
        <p:txBody>
          <a:bodyPr>
            <a:normAutofit/>
          </a:bodyPr>
          <a:lstStyle/>
          <a:p>
            <a:r>
              <a:rPr lang="en-US" dirty="0"/>
              <a:t>Some carriers have you do product training on their website (Allianz is an example)</a:t>
            </a:r>
          </a:p>
          <a:p>
            <a:r>
              <a:rPr lang="en-US" dirty="0"/>
              <a:t>Other carriers load their product training onto other sites:</a:t>
            </a:r>
          </a:p>
          <a:p>
            <a:pPr lvl="1"/>
            <a:r>
              <a:rPr lang="en-US" dirty="0" err="1"/>
              <a:t>RegEd</a:t>
            </a:r>
            <a:endParaRPr lang="en-US" dirty="0"/>
          </a:p>
          <a:p>
            <a:pPr lvl="2"/>
            <a:r>
              <a:rPr lang="en-US" dirty="0"/>
              <a:t>https://www.reged.com/annuities-training-platform/ </a:t>
            </a:r>
          </a:p>
          <a:p>
            <a:pPr lvl="1"/>
            <a:r>
              <a:rPr lang="en-US" dirty="0"/>
              <a:t>LIMRA (same site as for AML) </a:t>
            </a:r>
          </a:p>
          <a:p>
            <a:pPr lvl="2"/>
            <a:r>
              <a:rPr lang="en-US" dirty="0"/>
              <a:t>https://naic.pinpointglobal.com/</a:t>
            </a:r>
          </a:p>
          <a:p>
            <a:pPr lvl="1"/>
            <a:r>
              <a:rPr lang="en-US" dirty="0"/>
              <a:t>Kaplan</a:t>
            </a:r>
          </a:p>
          <a:p>
            <a:pPr lvl="2"/>
            <a:r>
              <a:rPr lang="en-US" dirty="0"/>
              <a:t>https://www.kfeducation.com/account/portal-login?redirect=/portal/</a:t>
            </a:r>
          </a:p>
          <a:p>
            <a:pPr lvl="1"/>
            <a:r>
              <a:rPr lang="en-US" dirty="0"/>
              <a:t>Quest CE</a:t>
            </a:r>
          </a:p>
          <a:p>
            <a:pPr lvl="2"/>
            <a:r>
              <a:rPr lang="en-US" dirty="0"/>
              <a:t>https://www.questce.com/insurance-ce/naic-suitability-ce/</a:t>
            </a:r>
          </a:p>
          <a:p>
            <a:pPr lvl="1"/>
            <a:endParaRPr lang="en-US" dirty="0"/>
          </a:p>
          <a:p>
            <a:pPr lvl="1"/>
            <a:endParaRPr lang="en-US" dirty="0"/>
          </a:p>
        </p:txBody>
      </p:sp>
    </p:spTree>
    <p:extLst>
      <p:ext uri="{BB962C8B-B14F-4D97-AF65-F5344CB8AC3E}">
        <p14:creationId xmlns:p14="http://schemas.microsoft.com/office/powerpoint/2010/main" val="1694576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84195-D3D2-3A9F-1C8D-AE21F66C501D}"/>
              </a:ext>
            </a:extLst>
          </p:cNvPr>
          <p:cNvSpPr>
            <a:spLocks noGrp="1"/>
          </p:cNvSpPr>
          <p:nvPr>
            <p:ph type="title"/>
          </p:nvPr>
        </p:nvSpPr>
        <p:spPr/>
        <p:txBody>
          <a:bodyPr/>
          <a:lstStyle/>
          <a:p>
            <a:r>
              <a:rPr lang="en-US" dirty="0"/>
              <a:t>How to use your CFP CE for your Insurance CE</a:t>
            </a:r>
          </a:p>
        </p:txBody>
      </p:sp>
      <p:sp>
        <p:nvSpPr>
          <p:cNvPr id="3" name="Content Placeholder 2">
            <a:extLst>
              <a:ext uri="{FF2B5EF4-FFF2-40B4-BE49-F238E27FC236}">
                <a16:creationId xmlns:a16="http://schemas.microsoft.com/office/drawing/2014/main" id="{FBCD44FF-651F-6E46-E11F-794F70CD7664}"/>
              </a:ext>
            </a:extLst>
          </p:cNvPr>
          <p:cNvSpPr>
            <a:spLocks noGrp="1"/>
          </p:cNvSpPr>
          <p:nvPr>
            <p:ph idx="1"/>
          </p:nvPr>
        </p:nvSpPr>
        <p:spPr/>
        <p:txBody>
          <a:bodyPr>
            <a:normAutofit fontScale="92500" lnSpcReduction="20000"/>
          </a:bodyPr>
          <a:lstStyle/>
          <a:p>
            <a:r>
              <a:rPr lang="en-US" b="1" i="1" dirty="0">
                <a:solidFill>
                  <a:srgbClr val="172B4D"/>
                </a:solidFill>
                <a:effectLst/>
                <a:latin typeface="-apple-system"/>
              </a:rPr>
              <a:t>Michael Covington is the contact with the state.</a:t>
            </a:r>
          </a:p>
          <a:p>
            <a:r>
              <a:rPr lang="en-US" b="1" i="1" dirty="0">
                <a:solidFill>
                  <a:srgbClr val="172B4D"/>
                </a:solidFill>
                <a:effectLst/>
                <a:latin typeface="-apple-system"/>
              </a:rPr>
              <a:t>She is a Female. Name is pronounced the sam</a:t>
            </a:r>
            <a:r>
              <a:rPr lang="en-US" b="1" i="1" dirty="0">
                <a:solidFill>
                  <a:srgbClr val="172B4D"/>
                </a:solidFill>
                <a:latin typeface="-apple-system"/>
              </a:rPr>
              <a:t>e way as the man Michael name.</a:t>
            </a:r>
            <a:endParaRPr lang="en-US" dirty="0">
              <a:solidFill>
                <a:srgbClr val="172B4D"/>
              </a:solidFill>
              <a:latin typeface="-apple-system"/>
            </a:endParaRPr>
          </a:p>
          <a:p>
            <a:r>
              <a:rPr lang="en-US" b="0" i="0" dirty="0">
                <a:solidFill>
                  <a:srgbClr val="172B4D"/>
                </a:solidFill>
                <a:effectLst/>
                <a:latin typeface="-apple-system"/>
              </a:rPr>
              <a:t>Email from Michael: </a:t>
            </a:r>
            <a:br>
              <a:rPr lang="en-US" b="0" i="0" dirty="0">
                <a:solidFill>
                  <a:srgbClr val="172B4D"/>
                </a:solidFill>
                <a:effectLst/>
                <a:latin typeface="-apple-system"/>
              </a:rPr>
            </a:br>
            <a:r>
              <a:rPr lang="en-US" b="0" i="0" dirty="0">
                <a:solidFill>
                  <a:srgbClr val="172B4D"/>
                </a:solidFill>
                <a:effectLst/>
                <a:latin typeface="-apple-system"/>
              </a:rPr>
              <a:t>“Please log onto your CFP account. On the home page, look for the 2 white boxes which will list two dates for certification. One is for your CFP fees and the other is your next CE due date for CFP. Please save this entire page (PRINT TO PDF) as a separate PDF document and email it to me to </a:t>
            </a:r>
            <a:r>
              <a:rPr lang="en-US" b="0" i="0" dirty="0">
                <a:effectLst/>
                <a:latin typeface="-apple-system"/>
                <a:hlinkClick r:id="rId2"/>
              </a:rPr>
              <a:t>mcovington@utah.gov</a:t>
            </a:r>
            <a:r>
              <a:rPr lang="en-US" b="0" i="0" dirty="0">
                <a:solidFill>
                  <a:srgbClr val="172B4D"/>
                </a:solidFill>
                <a:effectLst/>
                <a:latin typeface="-apple-system"/>
              </a:rPr>
              <a:t> . When the time arrives for you to pay your renewal fee go to </a:t>
            </a:r>
            <a:r>
              <a:rPr lang="en-US" b="0" i="0" dirty="0">
                <a:effectLst/>
                <a:latin typeface="-apple-system"/>
                <a:hlinkClick r:id="rId3"/>
              </a:rPr>
              <a:t>www.sircon.com/utah</a:t>
            </a:r>
            <a:r>
              <a:rPr lang="en-US" b="0" i="0" dirty="0">
                <a:solidFill>
                  <a:srgbClr val="172B4D"/>
                </a:solidFill>
                <a:effectLst/>
                <a:latin typeface="-apple-system"/>
              </a:rPr>
              <a:t> Select the option renew or reinstate your license. Complete the online renewal application and pay the fees. There will be an opportunity for you to attach your CFP documentation. After you process your renewal, then please contact me so I can adjust the CE.”</a:t>
            </a:r>
            <a:endParaRPr lang="en-US" dirty="0"/>
          </a:p>
        </p:txBody>
      </p:sp>
    </p:spTree>
    <p:extLst>
      <p:ext uri="{BB962C8B-B14F-4D97-AF65-F5344CB8AC3E}">
        <p14:creationId xmlns:p14="http://schemas.microsoft.com/office/powerpoint/2010/main" val="18153043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921</Words>
  <Application>Microsoft Office PowerPoint</Application>
  <PresentationFormat>Widescreen</PresentationFormat>
  <Paragraphs>85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-apple-system</vt:lpstr>
      <vt:lpstr>Arial</vt:lpstr>
      <vt:lpstr>Calibri</vt:lpstr>
      <vt:lpstr>Calibri Light</vt:lpstr>
      <vt:lpstr>Office Theme</vt:lpstr>
      <vt:lpstr>Insurance Contracting &amp; Appointment</vt:lpstr>
      <vt:lpstr>3 General Steps</vt:lpstr>
      <vt:lpstr>Players in the industry</vt:lpstr>
      <vt:lpstr>Getting Appointed</vt:lpstr>
      <vt:lpstr>Getting Appointed (cont.)</vt:lpstr>
      <vt:lpstr>AML Training Tips</vt:lpstr>
      <vt:lpstr>Sircon Tips</vt:lpstr>
      <vt:lpstr>Product Training  Tips</vt:lpstr>
      <vt:lpstr>How to use your CFP CE for your Insurance 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Contracting &amp; Appointment</dc:title>
  <dc:creator>Zacc Call</dc:creator>
  <cp:lastModifiedBy>Dean Hamilton</cp:lastModifiedBy>
  <cp:revision>3</cp:revision>
  <dcterms:created xsi:type="dcterms:W3CDTF">2022-08-26T16:06:07Z</dcterms:created>
  <dcterms:modified xsi:type="dcterms:W3CDTF">2022-08-26T18:22:26Z</dcterms:modified>
</cp:coreProperties>
</file>