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1" r:id="rId2"/>
  </p:sldMasterIdLst>
  <p:notesMasterIdLst>
    <p:notesMasterId r:id="rId13"/>
  </p:notesMasterIdLst>
  <p:sldIdLst>
    <p:sldId id="256" r:id="rId3"/>
    <p:sldId id="265" r:id="rId4"/>
    <p:sldId id="258" r:id="rId5"/>
    <p:sldId id="261" r:id="rId6"/>
    <p:sldId id="273" r:id="rId7"/>
    <p:sldId id="276" r:id="rId8"/>
    <p:sldId id="266" r:id="rId9"/>
    <p:sldId id="275" r:id="rId10"/>
    <p:sldId id="274" r:id="rId11"/>
    <p:sldId id="277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iqrWBD+ybWlSizJa5KR6f+kfzc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450"/>
    <a:srgbClr val="CBD5F7"/>
    <a:srgbClr val="0273EA"/>
    <a:srgbClr val="CD93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a92ef15f4d_1_2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a92ef15f4d_1_2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a92ef15f4d_1_2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a92ef15f4d_1_2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3514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a92ef15f4d_1_85"/>
          <p:cNvSpPr txBox="1">
            <a:spLocks noGrp="1"/>
          </p:cNvSpPr>
          <p:nvPr>
            <p:ph type="title"/>
          </p:nvPr>
        </p:nvSpPr>
        <p:spPr>
          <a:xfrm>
            <a:off x="1018867" y="656867"/>
            <a:ext cx="11360700" cy="763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g2a92ef15f4d_1_85"/>
          <p:cNvSpPr txBox="1">
            <a:spLocks noGrp="1"/>
          </p:cNvSpPr>
          <p:nvPr>
            <p:ph type="body" idx="1"/>
          </p:nvPr>
        </p:nvSpPr>
        <p:spPr>
          <a:xfrm>
            <a:off x="1029300" y="1536633"/>
            <a:ext cx="5333100" cy="4555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venir"/>
              <a:buChar char="•"/>
              <a:defRPr sz="19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lvl="6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lvl="7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lvl="8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83" name="Google Shape;83;g2a92ef15f4d_1_8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venir"/>
              <a:buChar char="•"/>
              <a:defRPr sz="19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lvl="6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lvl="7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lvl="8" indent="-3302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•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84" name="Google Shape;84;g2a92ef15f4d_1_8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5" name="Google Shape;85;g2a92ef15f4d_1_85"/>
          <p:cNvSpPr txBox="1"/>
          <p:nvPr/>
        </p:nvSpPr>
        <p:spPr>
          <a:xfrm rot="-5400000">
            <a:off x="-2345867" y="3432533"/>
            <a:ext cx="57783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Title of Presentation</a:t>
            </a:r>
            <a:endParaRPr sz="2400">
              <a:solidFill>
                <a:schemeClr val="accen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86" name="Google Shape;86;g2a92ef15f4d_1_85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87" name="Google Shape;87;g2a92ef15f4d_1_85"/>
          <p:cNvPicPr preferRelativeResize="0"/>
          <p:nvPr/>
        </p:nvPicPr>
        <p:blipFill rotWithShape="1">
          <a:blip r:embed="rId2">
            <a:alphaModFix/>
          </a:blip>
          <a:srcRect l="33334" t="31975" r="32943" b="33140"/>
          <a:stretch/>
        </p:blipFill>
        <p:spPr>
          <a:xfrm>
            <a:off x="0" y="5301900"/>
            <a:ext cx="763599" cy="7899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a92ef15f4d_1_28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900"/>
              <a:buFont typeface="Avenir"/>
              <a:buNone/>
              <a:defRPr sz="69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94" name="Google Shape;94;g2a92ef15f4d_1_28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00"/>
              <a:buFont typeface="Avenir"/>
              <a:buNone/>
              <a:defRPr sz="37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cxnSp>
        <p:nvCxnSpPr>
          <p:cNvPr id="95" name="Google Shape;95;g2a92ef15f4d_1_282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a92ef15f4d_1_28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venir"/>
              <a:buNone/>
              <a:defRPr sz="4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98" name="Google Shape;98;g2a92ef15f4d_1_28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99" name="Google Shape;99;g2a92ef15f4d_1_286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a92ef15f4d_1_290"/>
          <p:cNvSpPr txBox="1">
            <a:spLocks noGrp="1"/>
          </p:cNvSpPr>
          <p:nvPr>
            <p:ph type="title"/>
          </p:nvPr>
        </p:nvSpPr>
        <p:spPr>
          <a:xfrm>
            <a:off x="1018867" y="6568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g2a92ef15f4d_1_290"/>
          <p:cNvSpPr txBox="1">
            <a:spLocks noGrp="1"/>
          </p:cNvSpPr>
          <p:nvPr>
            <p:ph type="body" idx="1"/>
          </p:nvPr>
        </p:nvSpPr>
        <p:spPr>
          <a:xfrm>
            <a:off x="10293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venir"/>
              <a:buChar char="●"/>
              <a:defRPr sz="19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●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●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103" name="Google Shape;103;g2a92ef15f4d_1_290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venir"/>
              <a:buChar char="●"/>
              <a:defRPr sz="19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●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●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○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venir"/>
              <a:buChar char="■"/>
              <a:defRPr sz="1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104" name="Google Shape;104;g2a92ef15f4d_1_29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5" name="Google Shape;105;g2a92ef15f4d_1_290"/>
          <p:cNvSpPr txBox="1"/>
          <p:nvPr/>
        </p:nvSpPr>
        <p:spPr>
          <a:xfrm rot="-5400000">
            <a:off x="-2345867" y="3432533"/>
            <a:ext cx="57783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Title of Presentation</a:t>
            </a:r>
            <a:endParaRPr sz="2400">
              <a:solidFill>
                <a:schemeClr val="accen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106" name="Google Shape;106;g2a92ef15f4d_1_290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07" name="Google Shape;107;g2a92ef15f4d_1_290"/>
          <p:cNvPicPr preferRelativeResize="0"/>
          <p:nvPr/>
        </p:nvPicPr>
        <p:blipFill rotWithShape="1">
          <a:blip r:embed="rId2">
            <a:alphaModFix/>
          </a:blip>
          <a:srcRect l="33334" t="31975" r="32943" b="33140"/>
          <a:stretch/>
        </p:blipFill>
        <p:spPr>
          <a:xfrm>
            <a:off x="0" y="5301900"/>
            <a:ext cx="763599" cy="7899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ita Theme Builder" type="titleOnly">
  <p:cSld name="TITLE_ONLY">
    <p:bg>
      <p:bgPr>
        <a:solidFill>
          <a:schemeClr val="lt1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a92ef15f4d_1_298"/>
          <p:cNvSpPr txBox="1">
            <a:spLocks noGrp="1"/>
          </p:cNvSpPr>
          <p:nvPr>
            <p:ph type="title"/>
          </p:nvPr>
        </p:nvSpPr>
        <p:spPr>
          <a:xfrm>
            <a:off x="1352233" y="1022000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700"/>
              <a:buFont typeface="Avenir"/>
              <a:buNone/>
              <a:defRPr>
                <a:latin typeface="Avenir"/>
                <a:ea typeface="Avenir"/>
                <a:cs typeface="Avenir"/>
                <a:sym typeface="Aveni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g2a92ef15f4d_1_298"/>
          <p:cNvSpPr>
            <a:spLocks noGrp="1"/>
          </p:cNvSpPr>
          <p:nvPr>
            <p:ph type="pic" idx="2"/>
          </p:nvPr>
        </p:nvSpPr>
        <p:spPr>
          <a:xfrm>
            <a:off x="4800900" y="2411633"/>
            <a:ext cx="3424500" cy="2844300"/>
          </a:xfrm>
          <a:prstGeom prst="rect">
            <a:avLst/>
          </a:prstGeom>
          <a:noFill/>
          <a:ln>
            <a:noFill/>
          </a:ln>
        </p:spPr>
      </p:sp>
      <p:cxnSp>
        <p:nvCxnSpPr>
          <p:cNvPr id="111" name="Google Shape;111;g2a92ef15f4d_1_298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12" name="Google Shape;112;g2a92ef15f4d_1_298"/>
          <p:cNvPicPr preferRelativeResize="0"/>
          <p:nvPr/>
        </p:nvPicPr>
        <p:blipFill rotWithShape="1">
          <a:blip r:embed="rId2">
            <a:alphaModFix/>
          </a:blip>
          <a:srcRect l="33334" t="31975" r="32943" b="33140"/>
          <a:stretch/>
        </p:blipFill>
        <p:spPr>
          <a:xfrm>
            <a:off x="0" y="5301900"/>
            <a:ext cx="763599" cy="789945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g2a92ef15f4d_1_298"/>
          <p:cNvSpPr txBox="1"/>
          <p:nvPr/>
        </p:nvSpPr>
        <p:spPr>
          <a:xfrm rot="-5400000">
            <a:off x="-2345867" y="3432533"/>
            <a:ext cx="57783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Title of Presentation</a:t>
            </a:r>
            <a:endParaRPr sz="2400">
              <a:solidFill>
                <a:schemeClr val="accen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a92ef15f4d_1_304"/>
          <p:cNvSpPr txBox="1">
            <a:spLocks noGrp="1"/>
          </p:cNvSpPr>
          <p:nvPr>
            <p:ph type="title"/>
          </p:nvPr>
        </p:nvSpPr>
        <p:spPr>
          <a:xfrm>
            <a:off x="326800" y="0"/>
            <a:ext cx="11538300" cy="5454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16" name="Google Shape;116;g2a92ef15f4d_1_30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7" name="Google Shape;117;g2a92ef15f4d_1_304"/>
          <p:cNvCxnSpPr/>
          <p:nvPr/>
        </p:nvCxnSpPr>
        <p:spPr>
          <a:xfrm rot="10800000">
            <a:off x="3325800" y="3458533"/>
            <a:ext cx="5540400" cy="372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8" name="Google Shape;118;g2a92ef15f4d_1_304"/>
          <p:cNvSpPr txBox="1"/>
          <p:nvPr/>
        </p:nvSpPr>
        <p:spPr>
          <a:xfrm>
            <a:off x="4286200" y="3762367"/>
            <a:ext cx="36195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Advisor Name</a:t>
            </a:r>
            <a:endParaRPr sz="24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lt1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a92ef15f4d_1_30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2a92ef15f4d_1_309"/>
          <p:cNvSpPr txBox="1">
            <a:spLocks noGrp="1"/>
          </p:cNvSpPr>
          <p:nvPr>
            <p:ph type="title"/>
          </p:nvPr>
        </p:nvSpPr>
        <p:spPr>
          <a:xfrm>
            <a:off x="1192400" y="628233"/>
            <a:ext cx="5393700" cy="197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122" name="Google Shape;122;g2a92ef15f4d_1_309"/>
          <p:cNvSpPr txBox="1">
            <a:spLocks noGrp="1"/>
          </p:cNvSpPr>
          <p:nvPr>
            <p:ph type="subTitle" idx="1"/>
          </p:nvPr>
        </p:nvSpPr>
        <p:spPr>
          <a:xfrm>
            <a:off x="1274767" y="2673800"/>
            <a:ext cx="5393700" cy="1646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Avenir"/>
              <a:buNone/>
              <a:defRPr sz="21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venir"/>
              <a:buNone/>
              <a:defRPr sz="2800"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123" name="Google Shape;123;g2a92ef15f4d_1_30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24" name="Google Shape;124;g2a92ef15f4d_1_30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5" name="Google Shape;125;g2a92ef15f4d_1_309"/>
          <p:cNvSpPr>
            <a:spLocks noGrp="1"/>
          </p:cNvSpPr>
          <p:nvPr>
            <p:ph type="pic" idx="3"/>
          </p:nvPr>
        </p:nvSpPr>
        <p:spPr>
          <a:xfrm>
            <a:off x="6444600" y="896833"/>
            <a:ext cx="5398800" cy="5064000"/>
          </a:xfrm>
          <a:prstGeom prst="rect">
            <a:avLst/>
          </a:prstGeom>
          <a:noFill/>
          <a:ln>
            <a:noFill/>
          </a:ln>
        </p:spPr>
      </p:sp>
      <p:sp>
        <p:nvSpPr>
          <p:cNvPr id="126" name="Google Shape;126;g2a92ef15f4d_1_309"/>
          <p:cNvSpPr>
            <a:spLocks noGrp="1"/>
          </p:cNvSpPr>
          <p:nvPr>
            <p:ph type="pic" idx="4"/>
          </p:nvPr>
        </p:nvSpPr>
        <p:spPr>
          <a:xfrm>
            <a:off x="9831633" y="5630500"/>
            <a:ext cx="2074800" cy="841500"/>
          </a:xfrm>
          <a:prstGeom prst="rect">
            <a:avLst/>
          </a:prstGeom>
          <a:noFill/>
          <a:ln>
            <a:noFill/>
          </a:ln>
        </p:spPr>
      </p:sp>
      <p:sp>
        <p:nvSpPr>
          <p:cNvPr id="127" name="Google Shape;127;g2a92ef15f4d_1_309"/>
          <p:cNvSpPr txBox="1"/>
          <p:nvPr/>
        </p:nvSpPr>
        <p:spPr>
          <a:xfrm rot="-5400000">
            <a:off x="-2345867" y="3432533"/>
            <a:ext cx="57783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Title of Presentation</a:t>
            </a:r>
            <a:endParaRPr sz="2400">
              <a:solidFill>
                <a:schemeClr val="accen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128" name="Google Shape;128;g2a92ef15f4d_1_309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29" name="Google Shape;129;g2a92ef15f4d_1_309"/>
          <p:cNvPicPr preferRelativeResize="0"/>
          <p:nvPr/>
        </p:nvPicPr>
        <p:blipFill rotWithShape="1">
          <a:blip r:embed="rId2">
            <a:alphaModFix/>
          </a:blip>
          <a:srcRect l="33334" t="31975" r="32943" b="33140"/>
          <a:stretch/>
        </p:blipFill>
        <p:spPr>
          <a:xfrm>
            <a:off x="0" y="5301900"/>
            <a:ext cx="763599" cy="7899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lt1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a92ef15f4d_1_320"/>
          <p:cNvSpPr txBox="1">
            <a:spLocks noGrp="1"/>
          </p:cNvSpPr>
          <p:nvPr>
            <p:ph type="body" idx="1"/>
          </p:nvPr>
        </p:nvSpPr>
        <p:spPr>
          <a:xfrm>
            <a:off x="1225233" y="1227533"/>
            <a:ext cx="7998300" cy="806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venir"/>
              <a:buNone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</a:lstStyle>
          <a:p>
            <a:endParaRPr/>
          </a:p>
        </p:txBody>
      </p:sp>
      <p:cxnSp>
        <p:nvCxnSpPr>
          <p:cNvPr id="132" name="Google Shape;132;g2a92ef15f4d_1_320"/>
          <p:cNvCxnSpPr/>
          <p:nvPr/>
        </p:nvCxnSpPr>
        <p:spPr>
          <a:xfrm flipH="1">
            <a:off x="862500" y="1153233"/>
            <a:ext cx="15900" cy="50643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3" name="Google Shape;133;g2a92ef15f4d_1_320"/>
          <p:cNvSpPr txBox="1"/>
          <p:nvPr/>
        </p:nvSpPr>
        <p:spPr>
          <a:xfrm rot="-5400000">
            <a:off x="-2345867" y="3432533"/>
            <a:ext cx="57783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Title of Presentation</a:t>
            </a:r>
            <a:endParaRPr sz="2400">
              <a:solidFill>
                <a:schemeClr val="accen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134" name="Google Shape;134;g2a92ef15f4d_1_320"/>
          <p:cNvPicPr preferRelativeResize="0"/>
          <p:nvPr/>
        </p:nvPicPr>
        <p:blipFill rotWithShape="1">
          <a:blip r:embed="rId2">
            <a:alphaModFix/>
          </a:blip>
          <a:srcRect l="33334" t="31975" r="32943" b="33140"/>
          <a:stretch/>
        </p:blipFill>
        <p:spPr>
          <a:xfrm>
            <a:off x="0" y="5301900"/>
            <a:ext cx="763599" cy="7899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a92ef15f4d_1_32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7" name="Google Shape;137;g2a92ef15f4d_1_325"/>
          <p:cNvSpPr txBox="1">
            <a:spLocks noGrp="1"/>
          </p:cNvSpPr>
          <p:nvPr>
            <p:ph type="title"/>
          </p:nvPr>
        </p:nvSpPr>
        <p:spPr>
          <a:xfrm>
            <a:off x="4400" y="13400"/>
            <a:ext cx="12192000" cy="6844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pic>
        <p:nvPicPr>
          <p:cNvPr id="138" name="Google Shape;138;g2a92ef15f4d_1_325"/>
          <p:cNvPicPr preferRelativeResize="0"/>
          <p:nvPr/>
        </p:nvPicPr>
        <p:blipFill rotWithShape="1">
          <a:blip r:embed="rId2">
            <a:alphaModFix/>
          </a:blip>
          <a:srcRect l="16594" t="37227" r="14520" b="39648"/>
          <a:stretch/>
        </p:blipFill>
        <p:spPr>
          <a:xfrm>
            <a:off x="2545850" y="2333400"/>
            <a:ext cx="7109100" cy="2386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g2a92ef15f4d_1_3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9067" y="821333"/>
            <a:ext cx="2696028" cy="217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g2a92ef15f4d_1_3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56300" y="3857617"/>
            <a:ext cx="1311733" cy="18096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g2a92ef15f4d_1_3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5400000">
            <a:off x="409517" y="3588750"/>
            <a:ext cx="1878500" cy="19213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g2a92ef15f4d_1_3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165738">
            <a:off x="9162332" y="1135470"/>
            <a:ext cx="2657168" cy="2145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g2a92ef15f4d_1_3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6549995">
            <a:off x="6613643" y="828143"/>
            <a:ext cx="1675788" cy="17140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g2a92ef15f4d_1_3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165738">
            <a:off x="2798999" y="4490636"/>
            <a:ext cx="2657168" cy="2145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g2a92ef15f4d_1_3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165738" flipH="1">
            <a:off x="6777966" y="4490636"/>
            <a:ext cx="2657168" cy="2145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g2a92ef15f4d_1_3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8634262" flipH="1">
            <a:off x="3869032" y="689103"/>
            <a:ext cx="2657168" cy="21453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TITLE_AND_BODY_1">
    <p:bg>
      <p:bgPr>
        <a:solidFill>
          <a:schemeClr val="dk1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g2a92ef15f4d_1_337"/>
          <p:cNvPicPr preferRelativeResize="0"/>
          <p:nvPr/>
        </p:nvPicPr>
        <p:blipFill rotWithShape="1">
          <a:blip r:embed="rId2">
            <a:alphaModFix/>
          </a:blip>
          <a:srcRect l="-4080" t="-33685" r="4079" b="60820"/>
          <a:stretch/>
        </p:blipFill>
        <p:spPr>
          <a:xfrm>
            <a:off x="-161933" y="-5132900"/>
            <a:ext cx="11263833" cy="82073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g2a92ef15f4d_1_337"/>
          <p:cNvPicPr preferRelativeResize="0"/>
          <p:nvPr/>
        </p:nvPicPr>
        <p:blipFill rotWithShape="1">
          <a:blip r:embed="rId2">
            <a:alphaModFix/>
          </a:blip>
          <a:srcRect l="14771" t="38351" r="12786" b="38210"/>
          <a:stretch/>
        </p:blipFill>
        <p:spPr>
          <a:xfrm>
            <a:off x="1493300" y="2142401"/>
            <a:ext cx="7953369" cy="2573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g2a92ef15f4d_1_3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939933" y="4021700"/>
            <a:ext cx="6197600" cy="5003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g2a92ef15f4d_1_3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0599" y="-866732"/>
            <a:ext cx="2338932" cy="32267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g2a92ef15f4d_1_33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997383" y="-716800"/>
            <a:ext cx="3898900" cy="398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g2a92ef15f4d_1_3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447835" y="4715601"/>
            <a:ext cx="2338932" cy="32267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ue Slide">
  <p:cSld name="Blue Slide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g2a92ef15f4d_1_3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6451" y="657196"/>
            <a:ext cx="51016" cy="55436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g2a92ef15f4d_1_344" descr="Logo, company nam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15503" t="39814" r="14217" b="40626"/>
          <a:stretch/>
        </p:blipFill>
        <p:spPr>
          <a:xfrm>
            <a:off x="9967924" y="55669"/>
            <a:ext cx="2161461" cy="6015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g2a92ef15f4d_1_344" descr="A picture containing outdoor object, honeycomb, wasp's nest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279016" y="5229661"/>
            <a:ext cx="2161461" cy="17444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a92ef15f4d_1_348"/>
          <p:cNvSpPr txBox="1">
            <a:spLocks noGrp="1"/>
          </p:cNvSpPr>
          <p:nvPr>
            <p:ph type="title"/>
          </p:nvPr>
        </p:nvSpPr>
        <p:spPr>
          <a:xfrm>
            <a:off x="6365765" y="2915029"/>
            <a:ext cx="5621100" cy="5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22875" rIns="45700" bIns="22875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 i="0" u="none" strike="noStrike" cap="none">
                <a:solidFill>
                  <a:schemeClr val="dk1"/>
                </a:solidFill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Calibri"/>
              <a:buNone/>
              <a:defRPr sz="5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0" name="Google Shape;160;g2a92ef15f4d_1_348"/>
          <p:cNvSpPr txBox="1">
            <a:spLocks noGrp="1"/>
          </p:cNvSpPr>
          <p:nvPr>
            <p:ph type="sldNum" idx="12"/>
          </p:nvPr>
        </p:nvSpPr>
        <p:spPr>
          <a:xfrm>
            <a:off x="5985419" y="6489842"/>
            <a:ext cx="216300" cy="2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b" anchorCtr="0">
            <a:spAutoFit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Calibri"/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61" name="Google Shape;161;g2a92ef15f4d_1_348" descr="A picture containing object, honeycomb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213851" y="-111113"/>
            <a:ext cx="973550" cy="13431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g2a92ef15f4d_1_348" descr="A picture containing object, honeycomb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1883561">
            <a:off x="10842728" y="5935804"/>
            <a:ext cx="2122786" cy="1721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2a92ef15f4d_1_348" descr="A close up of a nest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791694">
            <a:off x="10559976" y="-639533"/>
            <a:ext cx="2378324" cy="19202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2a92ef15f4d_1_34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851754" y="2647904"/>
            <a:ext cx="60960" cy="156219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g2a92ef15f4d_1_348"/>
          <p:cNvSpPr txBox="1">
            <a:spLocks noGrp="1"/>
          </p:cNvSpPr>
          <p:nvPr>
            <p:ph type="body" idx="1"/>
          </p:nvPr>
        </p:nvSpPr>
        <p:spPr>
          <a:xfrm>
            <a:off x="6365764" y="3569043"/>
            <a:ext cx="5275500" cy="4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t" anchorCtr="0">
            <a:normAutofit/>
          </a:bodyPr>
          <a:lstStyle>
            <a:lvl1pPr marL="457200" marR="0" lvl="0" indent="-3746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•"/>
              <a:defRPr sz="190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marR="0" lvl="1" indent="-3746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•"/>
              <a:defRPr sz="190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marR="0" lvl="2" indent="-3746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•"/>
              <a:defRPr sz="190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marR="0" lvl="3" indent="-3746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•"/>
              <a:defRPr sz="190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marR="0" lvl="4" indent="-3746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•"/>
              <a:defRPr sz="190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marR="0" lvl="5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96236"/>
              </a:buClr>
              <a:buSzPts val="1500"/>
              <a:buFont typeface="Avenir"/>
              <a:buChar char="•"/>
              <a:defRPr sz="1200" b="1" i="0" u="none" strike="noStrike" cap="none">
                <a:solidFill>
                  <a:srgbClr val="696236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marR="0" lvl="6" indent="-304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96236"/>
              </a:buClr>
              <a:buSzPts val="1200"/>
              <a:buFont typeface="Avenir"/>
              <a:buChar char="•"/>
              <a:defRPr sz="1200" b="1" i="0" u="none" strike="noStrike" cap="none">
                <a:solidFill>
                  <a:srgbClr val="696236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marR="0" lvl="7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96236"/>
              </a:buClr>
              <a:buSzPts val="1500"/>
              <a:buFont typeface="Avenir"/>
              <a:buChar char="•"/>
              <a:defRPr sz="1200" b="1" i="0" u="none" strike="noStrike" cap="none">
                <a:solidFill>
                  <a:srgbClr val="696236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marR="0" lvl="8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96236"/>
              </a:buClr>
              <a:buSzPts val="1500"/>
              <a:buFont typeface="Avenir"/>
              <a:buChar char="•"/>
              <a:defRPr sz="1200" b="1" i="0" u="none" strike="noStrike" cap="none">
                <a:solidFill>
                  <a:srgbClr val="696236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pic>
        <p:nvPicPr>
          <p:cNvPr id="166" name="Google Shape;166;g2a92ef15f4d_1_348" descr="Logo, company name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 l="15503" t="39814" r="14217" b="40626"/>
          <a:stretch/>
        </p:blipFill>
        <p:spPr>
          <a:xfrm>
            <a:off x="897108" y="2828874"/>
            <a:ext cx="4312848" cy="12002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273EA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a92ef15f4d_1_27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venir"/>
              <a:buNone/>
              <a:defRPr sz="3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0" name="Google Shape;90;g2a92ef15f4d_1_27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1" name="Google Shape;91;g2a92ef15f4d_1_27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r" rtl="0">
              <a:buNone/>
              <a:defRPr sz="1300">
                <a:solidFill>
                  <a:schemeClr val="dk2"/>
                </a:solidFill>
              </a:defRPr>
            </a:lvl1pPr>
            <a:lvl2pPr lvl="1" algn="r" rtl="0">
              <a:buNone/>
              <a:defRPr sz="1300">
                <a:solidFill>
                  <a:schemeClr val="dk2"/>
                </a:solidFill>
              </a:defRPr>
            </a:lvl2pPr>
            <a:lvl3pPr lvl="2" algn="r" rtl="0">
              <a:buNone/>
              <a:defRPr sz="1300">
                <a:solidFill>
                  <a:schemeClr val="dk2"/>
                </a:solidFill>
              </a:defRPr>
            </a:lvl3pPr>
            <a:lvl4pPr lvl="3" algn="r" rtl="0">
              <a:buNone/>
              <a:defRPr sz="1300">
                <a:solidFill>
                  <a:schemeClr val="dk2"/>
                </a:solidFill>
              </a:defRPr>
            </a:lvl4pPr>
            <a:lvl5pPr lvl="4" algn="r" rtl="0">
              <a:buNone/>
              <a:defRPr sz="1300">
                <a:solidFill>
                  <a:schemeClr val="dk2"/>
                </a:solidFill>
              </a:defRPr>
            </a:lvl5pPr>
            <a:lvl6pPr lvl="5" algn="r" rtl="0">
              <a:buNone/>
              <a:defRPr sz="1300">
                <a:solidFill>
                  <a:schemeClr val="dk2"/>
                </a:solidFill>
              </a:defRPr>
            </a:lvl6pPr>
            <a:lvl7pPr lvl="6" algn="r" rtl="0">
              <a:buNone/>
              <a:defRPr sz="1300">
                <a:solidFill>
                  <a:schemeClr val="dk2"/>
                </a:solidFill>
              </a:defRPr>
            </a:lvl7pPr>
            <a:lvl8pPr lvl="7" algn="r" rtl="0">
              <a:buNone/>
              <a:defRPr sz="1300">
                <a:solidFill>
                  <a:schemeClr val="dk2"/>
                </a:solidFill>
              </a:defRPr>
            </a:lvl8pPr>
            <a:lvl9pPr lvl="8" algn="r" rtl="0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9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Google Shape;17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852160" y="2647904"/>
            <a:ext cx="60960" cy="1562191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"/>
          <p:cNvSpPr txBox="1"/>
          <p:nvPr/>
        </p:nvSpPr>
        <p:spPr>
          <a:xfrm>
            <a:off x="6365765" y="2831260"/>
            <a:ext cx="5305011" cy="1195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Electronic Communications and Social Media Training Guide</a:t>
            </a:r>
          </a:p>
          <a:p>
            <a:r>
              <a:rPr lang="en-US" sz="1600" b="1" dirty="0">
                <a:solidFill>
                  <a:srgbClr val="FFFFFF"/>
                </a:solidFill>
              </a:rPr>
              <a:t>Jan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2024</a:t>
            </a:r>
            <a:endParaRPr sz="16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4" name="Google Shape;174;p1" descr="Logo, company name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63238" y="327660"/>
            <a:ext cx="6202680" cy="6202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1" descr="A picture containing object, honeycomb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213852" y="-111113"/>
            <a:ext cx="973550" cy="1343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1" descr="A picture containing object, honeycomb&#10;&#10;Description automatically generated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 rot="-1883561">
            <a:off x="10842728" y="5935804"/>
            <a:ext cx="2122786" cy="1721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1" descr="A close up of a nest&#10;&#10;Description automatically generated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 rot="1791695">
            <a:off x="10559975" y="-639533"/>
            <a:ext cx="2378326" cy="19202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C05EA-A242-868F-0F9A-696F9724B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200968"/>
            <a:ext cx="11360700" cy="1266092"/>
          </a:xfrm>
        </p:spPr>
        <p:txBody>
          <a:bodyPr/>
          <a:lstStyle/>
          <a:p>
            <a:r>
              <a:rPr lang="en-US" dirty="0"/>
              <a:t>Social Media Examples</a:t>
            </a:r>
          </a:p>
        </p:txBody>
      </p:sp>
    </p:spTree>
    <p:extLst>
      <p:ext uri="{BB962C8B-B14F-4D97-AF65-F5344CB8AC3E}">
        <p14:creationId xmlns:p14="http://schemas.microsoft.com/office/powerpoint/2010/main" val="36231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C05EA-A242-868F-0F9A-696F9724B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Electronic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2530003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0477BB3-9823-93A8-CA72-1EB33A27AB43}"/>
              </a:ext>
            </a:extLst>
          </p:cNvPr>
          <p:cNvSpPr txBox="1"/>
          <p:nvPr/>
        </p:nvSpPr>
        <p:spPr>
          <a:xfrm>
            <a:off x="1090168" y="2201719"/>
            <a:ext cx="821448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Investment recommendations or advice given or proposed</a:t>
            </a: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Receipt or delivery of funds or securities</a:t>
            </a: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Placing and execution of orders for the purchase or sale of securities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561BFD-2F1C-EF9F-2E82-8BB9F89E5BE9}"/>
              </a:ext>
            </a:extLst>
          </p:cNvPr>
          <p:cNvSpPr txBox="1"/>
          <p:nvPr/>
        </p:nvSpPr>
        <p:spPr>
          <a:xfrm>
            <a:off x="1090168" y="682788"/>
            <a:ext cx="1064133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FF9450"/>
                </a:solidFill>
              </a:rPr>
              <a:t>Regulation: Specific written communication with clients must be maintained and tested, including: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F4397F1-6969-A984-8263-2AFC9A91F62D}"/>
              </a:ext>
            </a:extLst>
          </p:cNvPr>
          <p:cNvSpPr txBox="1"/>
          <p:nvPr/>
        </p:nvSpPr>
        <p:spPr>
          <a:xfrm>
            <a:off x="1196622" y="1515726"/>
            <a:ext cx="8331199" cy="4958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2"/>
                </a:solidFill>
              </a:rPr>
              <a:t>Capita email is automatically maintained and reviewed</a:t>
            </a: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Communications NOT via Capita email (i.e. text) are NOT maintained</a:t>
            </a: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2"/>
                </a:solidFill>
              </a:rPr>
              <a:t>Advisor</a:t>
            </a:r>
            <a:r>
              <a:rPr lang="en-US" sz="28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 MUST create a record of the communication by documenting it in </a:t>
            </a:r>
            <a:r>
              <a:rPr lang="en-US" sz="2800" b="1" dirty="0">
                <a:solidFill>
                  <a:schemeClr val="tx2"/>
                </a:solidFill>
              </a:rPr>
              <a:t>Capita email AND the CRM</a:t>
            </a: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Use of personal device is approved PROVIDED any regulation specific communications comply with the above policies</a:t>
            </a:r>
            <a:endParaRPr lang="en-US" sz="2800" dirty="0">
              <a:solidFill>
                <a:schemeClr val="tx2"/>
              </a:solidFill>
            </a:endParaRPr>
          </a:p>
          <a:p>
            <a:endParaRPr lang="en-US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57B327-C038-401D-5824-A39F2CEAA167}"/>
              </a:ext>
            </a:extLst>
          </p:cNvPr>
          <p:cNvSpPr txBox="1"/>
          <p:nvPr/>
        </p:nvSpPr>
        <p:spPr>
          <a:xfrm>
            <a:off x="1196622" y="714268"/>
            <a:ext cx="98676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FF9450"/>
                </a:solidFill>
              </a:rPr>
              <a:t>Capita Policy: </a:t>
            </a:r>
          </a:p>
        </p:txBody>
      </p:sp>
    </p:spTree>
    <p:extLst>
      <p:ext uri="{BB962C8B-B14F-4D97-AF65-F5344CB8AC3E}">
        <p14:creationId xmlns:p14="http://schemas.microsoft.com/office/powerpoint/2010/main" val="313524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F4397F1-6969-A984-8263-2AFC9A91F62D}"/>
              </a:ext>
            </a:extLst>
          </p:cNvPr>
          <p:cNvSpPr txBox="1"/>
          <p:nvPr/>
        </p:nvSpPr>
        <p:spPr>
          <a:xfrm>
            <a:off x="1196622" y="1515726"/>
            <a:ext cx="8331199" cy="3635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2"/>
                </a:solidFill>
              </a:rPr>
              <a:t>CCO will periodically/regularly review a sampling of Capita emails</a:t>
            </a: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2"/>
                </a:solidFill>
              </a:rPr>
              <a:t>CCO will periodically/regularly review a sampling of client communications on personal devices</a:t>
            </a: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CCO will send questionnaire for supervised persons to attest to the compliance of this policy</a:t>
            </a:r>
          </a:p>
          <a:p>
            <a:endParaRPr lang="en-US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57B327-C038-401D-5824-A39F2CEAA167}"/>
              </a:ext>
            </a:extLst>
          </p:cNvPr>
          <p:cNvSpPr txBox="1"/>
          <p:nvPr/>
        </p:nvSpPr>
        <p:spPr>
          <a:xfrm>
            <a:off x="1196622" y="714268"/>
            <a:ext cx="98676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FF9450"/>
                </a:solidFill>
              </a:rPr>
              <a:t>Capita Policy (cont.): </a:t>
            </a:r>
          </a:p>
        </p:txBody>
      </p:sp>
    </p:spTree>
    <p:extLst>
      <p:ext uri="{BB962C8B-B14F-4D97-AF65-F5344CB8AC3E}">
        <p14:creationId xmlns:p14="http://schemas.microsoft.com/office/powerpoint/2010/main" val="210869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C05EA-A242-868F-0F9A-696F9724B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200968"/>
            <a:ext cx="11360700" cy="1266092"/>
          </a:xfrm>
        </p:spPr>
        <p:txBody>
          <a:bodyPr/>
          <a:lstStyle/>
          <a:p>
            <a:r>
              <a:rPr lang="en-US" dirty="0"/>
              <a:t>Electronic Communication Scenarios</a:t>
            </a:r>
          </a:p>
        </p:txBody>
      </p:sp>
    </p:spTree>
    <p:extLst>
      <p:ext uri="{BB962C8B-B14F-4D97-AF65-F5344CB8AC3E}">
        <p14:creationId xmlns:p14="http://schemas.microsoft.com/office/powerpoint/2010/main" val="21276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C05EA-A242-868F-0F9A-696F9724B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Social Media Policy Training</a:t>
            </a:r>
          </a:p>
        </p:txBody>
      </p:sp>
    </p:spTree>
    <p:extLst>
      <p:ext uri="{BB962C8B-B14F-4D97-AF65-F5344CB8AC3E}">
        <p14:creationId xmlns:p14="http://schemas.microsoft.com/office/powerpoint/2010/main" val="3347782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0477BB3-9823-93A8-CA72-1EB33A27AB43}"/>
              </a:ext>
            </a:extLst>
          </p:cNvPr>
          <p:cNvSpPr txBox="1"/>
          <p:nvPr/>
        </p:nvSpPr>
        <p:spPr>
          <a:xfrm>
            <a:off x="1090168" y="2201719"/>
            <a:ext cx="8214488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NO soliciting business</a:t>
            </a: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Networking and educational purposes ONLY</a:t>
            </a: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No recommendations or endorsements or referral with respect to investment management services of Capita</a:t>
            </a: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Message, chat, email functions are PROHIBITED to solicit clients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561BFD-2F1C-EF9F-2E82-8BB9F89E5BE9}"/>
              </a:ext>
            </a:extLst>
          </p:cNvPr>
          <p:cNvSpPr txBox="1"/>
          <p:nvPr/>
        </p:nvSpPr>
        <p:spPr>
          <a:xfrm>
            <a:off x="1090168" y="682788"/>
            <a:ext cx="1064133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FF9450"/>
                </a:solidFill>
              </a:rPr>
              <a:t>Regulation: Social Media is another means of written communication and therefore, the recordkeeping rule applies. </a:t>
            </a:r>
          </a:p>
        </p:txBody>
      </p:sp>
    </p:spTree>
    <p:extLst>
      <p:ext uri="{BB962C8B-B14F-4D97-AF65-F5344CB8AC3E}">
        <p14:creationId xmlns:p14="http://schemas.microsoft.com/office/powerpoint/2010/main" val="4228921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F4397F1-6969-A984-8263-2AFC9A91F62D}"/>
              </a:ext>
            </a:extLst>
          </p:cNvPr>
          <p:cNvSpPr txBox="1"/>
          <p:nvPr/>
        </p:nvSpPr>
        <p:spPr>
          <a:xfrm>
            <a:off x="1196622" y="1515726"/>
            <a:ext cx="10047483" cy="440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2"/>
                </a:solidFill>
              </a:rPr>
              <a:t>Capita posts that have been previously approved by CCO - </a:t>
            </a:r>
            <a:r>
              <a:rPr lang="en-US" sz="2800" b="1" dirty="0">
                <a:solidFill>
                  <a:srgbClr val="00B050"/>
                </a:solidFill>
              </a:rPr>
              <a:t>YES</a:t>
            </a: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2"/>
                </a:solidFill>
              </a:rPr>
              <a:t>Capita posts that have been previously approved by CCO and a comment added – </a:t>
            </a:r>
            <a:r>
              <a:rPr lang="en-US" sz="2800" b="1" dirty="0">
                <a:solidFill>
                  <a:srgbClr val="00B050"/>
                </a:solidFill>
              </a:rPr>
              <a:t>YES</a:t>
            </a:r>
          </a:p>
          <a:p>
            <a:pPr marL="457200" lvl="8" indent="-457200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rPr>
              <a:t>Advisor repackages a previously approved post – </a:t>
            </a:r>
            <a:r>
              <a:rPr lang="en-US" sz="2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2"/>
                </a:solidFill>
              </a:rPr>
              <a:t>Advisor creates new/modified post from existing content - </a:t>
            </a:r>
            <a:r>
              <a:rPr lang="en-US" sz="2800" b="1" dirty="0">
                <a:solidFill>
                  <a:srgbClr val="FF0000"/>
                </a:solidFill>
              </a:rPr>
              <a:t>NO</a:t>
            </a:r>
            <a:endParaRPr lang="en-US" sz="28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endParaRPr lang="en-US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57B327-C038-401D-5824-A39F2CEAA167}"/>
              </a:ext>
            </a:extLst>
          </p:cNvPr>
          <p:cNvSpPr txBox="1"/>
          <p:nvPr/>
        </p:nvSpPr>
        <p:spPr>
          <a:xfrm>
            <a:off x="1196622" y="714268"/>
            <a:ext cx="98676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FF9450"/>
                </a:solidFill>
              </a:rPr>
              <a:t>Social Media Sharing/Reposting: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6C639A-BC5E-F790-2CA4-354B8A2DB1BD}"/>
              </a:ext>
            </a:extLst>
          </p:cNvPr>
          <p:cNvSpPr txBox="1"/>
          <p:nvPr/>
        </p:nvSpPr>
        <p:spPr>
          <a:xfrm>
            <a:off x="2293569" y="3316098"/>
            <a:ext cx="8608893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8" indent="-457200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SzPts val="32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Comment MUST be factual data and in no way attempts to solicit business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30658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F3F5F5"/>
      </a:dk2>
      <a:lt2>
        <a:srgbClr val="EEEEEE"/>
      </a:lt2>
      <a:accent1>
        <a:srgbClr val="0273EA"/>
      </a:accent1>
      <a:accent2>
        <a:srgbClr val="0138A7"/>
      </a:accent2>
      <a:accent3>
        <a:srgbClr val="D8410B"/>
      </a:accent3>
      <a:accent4>
        <a:srgbClr val="FF9300"/>
      </a:accent4>
      <a:accent5>
        <a:srgbClr val="0273EA"/>
      </a:accent5>
      <a:accent6>
        <a:srgbClr val="F0D25B"/>
      </a:accent6>
      <a:hlink>
        <a:srgbClr val="F3F5F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1687</TotalTime>
  <Words>280</Words>
  <Application>Microsoft Office PowerPoint</Application>
  <PresentationFormat>Widescreen</PresentationFormat>
  <Paragraphs>32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Avenir</vt:lpstr>
      <vt:lpstr>Calibri</vt:lpstr>
      <vt:lpstr>Office Theme</vt:lpstr>
      <vt:lpstr>Simple Light</vt:lpstr>
      <vt:lpstr>PowerPoint Presentation</vt:lpstr>
      <vt:lpstr>Electronic Communications</vt:lpstr>
      <vt:lpstr>PowerPoint Presentation</vt:lpstr>
      <vt:lpstr>PowerPoint Presentation</vt:lpstr>
      <vt:lpstr>PowerPoint Presentation</vt:lpstr>
      <vt:lpstr>Electronic Communication Scenarios</vt:lpstr>
      <vt:lpstr>Social Media Policy Training</vt:lpstr>
      <vt:lpstr>PowerPoint Presentation</vt:lpstr>
      <vt:lpstr>PowerPoint Presentation</vt:lpstr>
      <vt:lpstr>Social Media Examples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Watko</dc:creator>
  <cp:lastModifiedBy>Scott Watko</cp:lastModifiedBy>
  <cp:revision>7</cp:revision>
  <dcterms:created xsi:type="dcterms:W3CDTF">2023-12-01T17:19:38Z</dcterms:created>
  <dcterms:modified xsi:type="dcterms:W3CDTF">2024-02-05T18:33:05Z</dcterms:modified>
</cp:coreProperties>
</file>