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7"/>
  </p:notesMasterIdLst>
  <p:sldIdLst>
    <p:sldId id="256" r:id="rId2"/>
    <p:sldId id="289" r:id="rId3"/>
    <p:sldId id="290" r:id="rId4"/>
    <p:sldId id="291" r:id="rId5"/>
    <p:sldId id="292" r:id="rId6"/>
    <p:sldId id="301" r:id="rId7"/>
    <p:sldId id="293" r:id="rId8"/>
    <p:sldId id="294" r:id="rId9"/>
    <p:sldId id="295" r:id="rId10"/>
    <p:sldId id="296" r:id="rId11"/>
    <p:sldId id="297" r:id="rId12"/>
    <p:sldId id="298" r:id="rId13"/>
    <p:sldId id="299" r:id="rId14"/>
    <p:sldId id="300" r:id="rId15"/>
    <p:sldId id="288"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Zacc Call" initials="ZC" lastIdx="1" clrIdx="0">
    <p:extLst>
      <p:ext uri="{19B8F6BF-5375-455C-9EA6-DF929625EA0E}">
        <p15:presenceInfo xmlns:p15="http://schemas.microsoft.com/office/powerpoint/2012/main" userId="945b137f7de6cdd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47" autoAdjust="0"/>
    <p:restoredTop sz="94660"/>
  </p:normalViewPr>
  <p:slideViewPr>
    <p:cSldViewPr snapToGrid="0">
      <p:cViewPr varScale="1">
        <p:scale>
          <a:sx n="162" d="100"/>
          <a:sy n="162" d="100"/>
        </p:scale>
        <p:origin x="165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25A5E5-6E6A-4F36-87E3-3DD473F0E4A3}" type="datetimeFigureOut">
              <a:rPr lang="en-US" smtClean="0"/>
              <a:t>5/27/2019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B8F3D0-2721-4EBE-8524-C9F295DFD987}" type="slidenum">
              <a:rPr lang="en-US" smtClean="0"/>
              <a:t>‹#›</a:t>
            </a:fld>
            <a:endParaRPr lang="en-US"/>
          </a:p>
        </p:txBody>
      </p:sp>
    </p:spTree>
    <p:extLst>
      <p:ext uri="{BB962C8B-B14F-4D97-AF65-F5344CB8AC3E}">
        <p14:creationId xmlns:p14="http://schemas.microsoft.com/office/powerpoint/2010/main" val="15387422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76810" y="2357919"/>
            <a:ext cx="7790380" cy="955496"/>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416157"/>
            <a:ext cx="6858000" cy="441789"/>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55CAE7C-4897-484F-8A52-3CEA72FB46E6}"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F31330-3724-41A2-BF91-ACDDF2CC53AB}" type="slidenum">
              <a:rPr lang="en-US" smtClean="0"/>
              <a:t>‹#›</a:t>
            </a:fld>
            <a:endParaRPr lang="en-US"/>
          </a:p>
        </p:txBody>
      </p:sp>
    </p:spTree>
    <p:extLst>
      <p:ext uri="{BB962C8B-B14F-4D97-AF65-F5344CB8AC3E}">
        <p14:creationId xmlns:p14="http://schemas.microsoft.com/office/powerpoint/2010/main" val="29889773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5CAE7C-4897-484F-8A52-3CEA72FB46E6}"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F31330-3724-41A2-BF91-ACDDF2CC53AB}" type="slidenum">
              <a:rPr lang="en-US" smtClean="0"/>
              <a:t>‹#›</a:t>
            </a:fld>
            <a:endParaRPr lang="en-US"/>
          </a:p>
        </p:txBody>
      </p:sp>
    </p:spTree>
    <p:extLst>
      <p:ext uri="{BB962C8B-B14F-4D97-AF65-F5344CB8AC3E}">
        <p14:creationId xmlns:p14="http://schemas.microsoft.com/office/powerpoint/2010/main" val="33757055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5CAE7C-4897-484F-8A52-3CEA72FB46E6}"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F31330-3724-41A2-BF91-ACDDF2CC53AB}" type="slidenum">
              <a:rPr lang="en-US" smtClean="0"/>
              <a:t>‹#›</a:t>
            </a:fld>
            <a:endParaRPr lang="en-US"/>
          </a:p>
        </p:txBody>
      </p:sp>
    </p:spTree>
    <p:extLst>
      <p:ext uri="{BB962C8B-B14F-4D97-AF65-F5344CB8AC3E}">
        <p14:creationId xmlns:p14="http://schemas.microsoft.com/office/powerpoint/2010/main" val="4029268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 y="36354"/>
            <a:ext cx="6744984" cy="616056"/>
          </a:xfrm>
        </p:spPr>
        <p:txBody>
          <a:bodyPr>
            <a:normAutofit/>
          </a:bodyPr>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241443" y="996592"/>
            <a:ext cx="8625155" cy="531687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241443" y="6407721"/>
            <a:ext cx="2057400" cy="365125"/>
          </a:xfrm>
        </p:spPr>
        <p:txBody>
          <a:bodyPr/>
          <a:lstStyle/>
          <a:p>
            <a:fld id="{955CAE7C-4897-484F-8A52-3CEA72FB46E6}" type="datetimeFigureOut">
              <a:rPr lang="en-US" smtClean="0"/>
              <a:t>5/27/2019</a:t>
            </a:fld>
            <a:endParaRPr lang="en-US" dirty="0"/>
          </a:p>
        </p:txBody>
      </p:sp>
      <p:sp>
        <p:nvSpPr>
          <p:cNvPr id="5" name="Footer Placeholder 4"/>
          <p:cNvSpPr>
            <a:spLocks noGrp="1"/>
          </p:cNvSpPr>
          <p:nvPr>
            <p:ph type="ftr" sz="quarter" idx="11"/>
          </p:nvPr>
        </p:nvSpPr>
        <p:spPr>
          <a:xfrm>
            <a:off x="3028950" y="6412858"/>
            <a:ext cx="3086100" cy="365125"/>
          </a:xfrm>
        </p:spPr>
        <p:txBody>
          <a:bodyPr/>
          <a:lstStyle/>
          <a:p>
            <a:endParaRPr lang="en-US" dirty="0"/>
          </a:p>
        </p:txBody>
      </p:sp>
      <p:sp>
        <p:nvSpPr>
          <p:cNvPr id="6" name="Slide Number Placeholder 5"/>
          <p:cNvSpPr>
            <a:spLocks noGrp="1"/>
          </p:cNvSpPr>
          <p:nvPr>
            <p:ph type="sldNum" sz="quarter" idx="12"/>
          </p:nvPr>
        </p:nvSpPr>
        <p:spPr>
          <a:xfrm>
            <a:off x="6809198" y="6417996"/>
            <a:ext cx="2057400" cy="365125"/>
          </a:xfrm>
        </p:spPr>
        <p:txBody>
          <a:bodyPr/>
          <a:lstStyle/>
          <a:p>
            <a:fld id="{AFF31330-3724-41A2-BF91-ACDDF2CC53AB}" type="slidenum">
              <a:rPr lang="en-US" smtClean="0"/>
              <a:t>‹#›</a:t>
            </a:fld>
            <a:endParaRPr lang="en-US"/>
          </a:p>
        </p:txBody>
      </p:sp>
    </p:spTree>
    <p:extLst>
      <p:ext uri="{BB962C8B-B14F-4D97-AF65-F5344CB8AC3E}">
        <p14:creationId xmlns:p14="http://schemas.microsoft.com/office/powerpoint/2010/main" val="21756678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55CAE7C-4897-484F-8A52-3CEA72FB46E6}"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F31330-3724-41A2-BF91-ACDDF2CC53AB}" type="slidenum">
              <a:rPr lang="en-US" smtClean="0"/>
              <a:t>‹#›</a:t>
            </a:fld>
            <a:endParaRPr lang="en-US"/>
          </a:p>
        </p:txBody>
      </p:sp>
    </p:spTree>
    <p:extLst>
      <p:ext uri="{BB962C8B-B14F-4D97-AF65-F5344CB8AC3E}">
        <p14:creationId xmlns:p14="http://schemas.microsoft.com/office/powerpoint/2010/main" val="11503123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55CAE7C-4897-484F-8A52-3CEA72FB46E6}" type="datetimeFigureOut">
              <a:rPr lang="en-US" smtClean="0"/>
              <a:t>5/27/2019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F31330-3724-41A2-BF91-ACDDF2CC53AB}" type="slidenum">
              <a:rPr lang="en-US" smtClean="0"/>
              <a:t>‹#›</a:t>
            </a:fld>
            <a:endParaRPr lang="en-US"/>
          </a:p>
        </p:txBody>
      </p:sp>
    </p:spTree>
    <p:extLst>
      <p:ext uri="{BB962C8B-B14F-4D97-AF65-F5344CB8AC3E}">
        <p14:creationId xmlns:p14="http://schemas.microsoft.com/office/powerpoint/2010/main" val="10203118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5CAE7C-4897-484F-8A52-3CEA72FB46E6}" type="datetimeFigureOut">
              <a:rPr lang="en-US" smtClean="0"/>
              <a:t>5/27/2019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FF31330-3724-41A2-BF91-ACDDF2CC53AB}" type="slidenum">
              <a:rPr lang="en-US" smtClean="0"/>
              <a:t>‹#›</a:t>
            </a:fld>
            <a:endParaRPr lang="en-US"/>
          </a:p>
        </p:txBody>
      </p:sp>
    </p:spTree>
    <p:extLst>
      <p:ext uri="{BB962C8B-B14F-4D97-AF65-F5344CB8AC3E}">
        <p14:creationId xmlns:p14="http://schemas.microsoft.com/office/powerpoint/2010/main" val="26763210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55CAE7C-4897-484F-8A52-3CEA72FB46E6}" type="datetimeFigureOut">
              <a:rPr lang="en-US" smtClean="0"/>
              <a:t>5/27/2019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FF31330-3724-41A2-BF91-ACDDF2CC53AB}" type="slidenum">
              <a:rPr lang="en-US" smtClean="0"/>
              <a:t>‹#›</a:t>
            </a:fld>
            <a:endParaRPr lang="en-US"/>
          </a:p>
        </p:txBody>
      </p:sp>
    </p:spTree>
    <p:extLst>
      <p:ext uri="{BB962C8B-B14F-4D97-AF65-F5344CB8AC3E}">
        <p14:creationId xmlns:p14="http://schemas.microsoft.com/office/powerpoint/2010/main" val="24702868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5CAE7C-4897-484F-8A52-3CEA72FB46E6}" type="datetimeFigureOut">
              <a:rPr lang="en-US" smtClean="0"/>
              <a:t>5/27/2019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FF31330-3724-41A2-BF91-ACDDF2CC53AB}" type="slidenum">
              <a:rPr lang="en-US" smtClean="0"/>
              <a:t>‹#›</a:t>
            </a:fld>
            <a:endParaRPr lang="en-US"/>
          </a:p>
        </p:txBody>
      </p:sp>
    </p:spTree>
    <p:extLst>
      <p:ext uri="{BB962C8B-B14F-4D97-AF65-F5344CB8AC3E}">
        <p14:creationId xmlns:p14="http://schemas.microsoft.com/office/powerpoint/2010/main" val="7919349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55CAE7C-4897-484F-8A52-3CEA72FB46E6}" type="datetimeFigureOut">
              <a:rPr lang="en-US" smtClean="0"/>
              <a:t>5/27/2019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F31330-3724-41A2-BF91-ACDDF2CC53AB}" type="slidenum">
              <a:rPr lang="en-US" smtClean="0"/>
              <a:t>‹#›</a:t>
            </a:fld>
            <a:endParaRPr lang="en-US"/>
          </a:p>
        </p:txBody>
      </p:sp>
    </p:spTree>
    <p:extLst>
      <p:ext uri="{BB962C8B-B14F-4D97-AF65-F5344CB8AC3E}">
        <p14:creationId xmlns:p14="http://schemas.microsoft.com/office/powerpoint/2010/main" val="155121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55CAE7C-4897-484F-8A52-3CEA72FB46E6}" type="datetimeFigureOut">
              <a:rPr lang="en-US" smtClean="0"/>
              <a:t>5/27/2019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F31330-3724-41A2-BF91-ACDDF2CC53AB}" type="slidenum">
              <a:rPr lang="en-US" smtClean="0"/>
              <a:t>‹#›</a:t>
            </a:fld>
            <a:endParaRPr lang="en-US"/>
          </a:p>
        </p:txBody>
      </p:sp>
    </p:spTree>
    <p:extLst>
      <p:ext uri="{BB962C8B-B14F-4D97-AF65-F5344CB8AC3E}">
        <p14:creationId xmlns:p14="http://schemas.microsoft.com/office/powerpoint/2010/main" val="17396556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5CAE7C-4897-484F-8A52-3CEA72FB46E6}" type="datetimeFigureOut">
              <a:rPr lang="en-US" smtClean="0"/>
              <a:t>5/27/2019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F31330-3724-41A2-BF91-ACDDF2CC53AB}" type="slidenum">
              <a:rPr lang="en-US" smtClean="0"/>
              <a:t>‹#›</a:t>
            </a:fld>
            <a:endParaRPr lang="en-US"/>
          </a:p>
        </p:txBody>
      </p:sp>
    </p:spTree>
    <p:extLst>
      <p:ext uri="{BB962C8B-B14F-4D97-AF65-F5344CB8AC3E}">
        <p14:creationId xmlns:p14="http://schemas.microsoft.com/office/powerpoint/2010/main" val="426613082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bsam.com/wp-content/uploads/2017/07/Managing-Risk-in-Retirement-Part-II.pdf"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bsam.com/wp-content/uploads/2017/07/Managing-Risk-in-Retirement-Part-II.pdf"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bsam.com/wp-content/uploads/2017/07/Managing-Risk-in-Retirement-Part-II.pdf"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daveramsey.com/blog/how-to-wreck-your-nest-egg-at-retirement"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hyperlink" Target="http://www.bsam.com/research/the-importance-of-managing-risk-in-retiremen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1459" y="2993312"/>
            <a:ext cx="7839393" cy="1012979"/>
          </a:xfrm>
        </p:spPr>
        <p:txBody>
          <a:bodyPr>
            <a:noAutofit/>
          </a:bodyPr>
          <a:lstStyle/>
          <a:p>
            <a:r>
              <a:rPr lang="en-US" sz="5500" b="1" dirty="0">
                <a:solidFill>
                  <a:srgbClr val="002060"/>
                </a:solidFill>
                <a:latin typeface="+mn-lt"/>
                <a:ea typeface="+mn-ea"/>
                <a:cs typeface="+mn-cs"/>
              </a:rPr>
              <a:t>Volatility and Sequence of Returns</a:t>
            </a:r>
          </a:p>
        </p:txBody>
      </p:sp>
      <p:sp>
        <p:nvSpPr>
          <p:cNvPr id="4" name="TextBox 3">
            <a:extLst>
              <a:ext uri="{FF2B5EF4-FFF2-40B4-BE49-F238E27FC236}">
                <a16:creationId xmlns:a16="http://schemas.microsoft.com/office/drawing/2014/main" id="{90E79977-7C2E-4884-9A44-BAE0B3D93138}"/>
              </a:ext>
            </a:extLst>
          </p:cNvPr>
          <p:cNvSpPr txBox="1"/>
          <p:nvPr/>
        </p:nvSpPr>
        <p:spPr>
          <a:xfrm>
            <a:off x="3037535" y="5540569"/>
            <a:ext cx="3280852" cy="369332"/>
          </a:xfrm>
          <a:prstGeom prst="rect">
            <a:avLst/>
          </a:prstGeom>
          <a:noFill/>
        </p:spPr>
        <p:txBody>
          <a:bodyPr wrap="square" rtlCol="0">
            <a:spAutoFit/>
          </a:bodyPr>
          <a:lstStyle/>
          <a:p>
            <a:r>
              <a:rPr lang="en-US" b="1" dirty="0"/>
              <a:t>Portfolio Construction Series</a:t>
            </a:r>
          </a:p>
        </p:txBody>
      </p:sp>
      <p:sp>
        <p:nvSpPr>
          <p:cNvPr id="5" name="TextBox 4">
            <a:extLst>
              <a:ext uri="{FF2B5EF4-FFF2-40B4-BE49-F238E27FC236}">
                <a16:creationId xmlns:a16="http://schemas.microsoft.com/office/drawing/2014/main" id="{5E585BAB-5B95-4306-BFCB-7ECDC09C38E2}"/>
              </a:ext>
            </a:extLst>
          </p:cNvPr>
          <p:cNvSpPr txBox="1"/>
          <p:nvPr/>
        </p:nvSpPr>
        <p:spPr>
          <a:xfrm>
            <a:off x="3653676" y="5820411"/>
            <a:ext cx="2048570" cy="646331"/>
          </a:xfrm>
          <a:prstGeom prst="rect">
            <a:avLst/>
          </a:prstGeom>
          <a:noFill/>
        </p:spPr>
        <p:txBody>
          <a:bodyPr wrap="square" rtlCol="0">
            <a:spAutoFit/>
          </a:bodyPr>
          <a:lstStyle/>
          <a:p>
            <a:r>
              <a:rPr lang="en-US" b="1" dirty="0"/>
              <a:t>Lucas Allen, CFP®</a:t>
            </a:r>
          </a:p>
          <a:p>
            <a:endParaRPr lang="en-US" dirty="0"/>
          </a:p>
        </p:txBody>
      </p:sp>
    </p:spTree>
    <p:extLst>
      <p:ext uri="{BB962C8B-B14F-4D97-AF65-F5344CB8AC3E}">
        <p14:creationId xmlns:p14="http://schemas.microsoft.com/office/powerpoint/2010/main" val="1006335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7651C-1A09-4174-AD0F-9C1F222BC0B9}"/>
              </a:ext>
            </a:extLst>
          </p:cNvPr>
          <p:cNvSpPr>
            <a:spLocks noGrp="1"/>
          </p:cNvSpPr>
          <p:nvPr>
            <p:ph type="title"/>
          </p:nvPr>
        </p:nvSpPr>
        <p:spPr/>
        <p:txBody>
          <a:bodyPr/>
          <a:lstStyle/>
          <a:p>
            <a:r>
              <a:rPr lang="en-US" dirty="0"/>
              <a:t>The Human Element</a:t>
            </a:r>
          </a:p>
        </p:txBody>
      </p:sp>
      <p:sp>
        <p:nvSpPr>
          <p:cNvPr id="4" name="TextBox 3">
            <a:extLst>
              <a:ext uri="{FF2B5EF4-FFF2-40B4-BE49-F238E27FC236}">
                <a16:creationId xmlns:a16="http://schemas.microsoft.com/office/drawing/2014/main" id="{DE7BF1EA-201D-4D8C-A7F1-4DCB7831524D}"/>
              </a:ext>
            </a:extLst>
          </p:cNvPr>
          <p:cNvSpPr txBox="1"/>
          <p:nvPr/>
        </p:nvSpPr>
        <p:spPr>
          <a:xfrm>
            <a:off x="1332355" y="694630"/>
            <a:ext cx="6479289" cy="368900"/>
          </a:xfrm>
          <a:prstGeom prst="rect">
            <a:avLst/>
          </a:prstGeom>
          <a:noFill/>
        </p:spPr>
        <p:txBody>
          <a:bodyPr wrap="square" rtlCol="0">
            <a:spAutoFit/>
          </a:bodyPr>
          <a:lstStyle/>
          <a:p>
            <a:r>
              <a:rPr lang="en-US" i="1" dirty="0"/>
              <a:t>“Everyone has a plan, till they get punched in the face.”- </a:t>
            </a:r>
            <a:r>
              <a:rPr lang="en-US" dirty="0"/>
              <a:t>Mike Tyson</a:t>
            </a:r>
          </a:p>
        </p:txBody>
      </p:sp>
      <p:sp>
        <p:nvSpPr>
          <p:cNvPr id="5" name="TextBox 4">
            <a:extLst>
              <a:ext uri="{FF2B5EF4-FFF2-40B4-BE49-F238E27FC236}">
                <a16:creationId xmlns:a16="http://schemas.microsoft.com/office/drawing/2014/main" id="{807DFC48-1A8E-4E6E-9EB1-C41DF8DE9ACA}"/>
              </a:ext>
            </a:extLst>
          </p:cNvPr>
          <p:cNvSpPr txBox="1"/>
          <p:nvPr/>
        </p:nvSpPr>
        <p:spPr>
          <a:xfrm>
            <a:off x="200148" y="6565627"/>
            <a:ext cx="8763327" cy="276999"/>
          </a:xfrm>
          <a:prstGeom prst="rect">
            <a:avLst/>
          </a:prstGeom>
          <a:noFill/>
        </p:spPr>
        <p:txBody>
          <a:bodyPr wrap="square" rtlCol="0">
            <a:spAutoFit/>
          </a:bodyPr>
          <a:lstStyle/>
          <a:p>
            <a:r>
              <a:rPr lang="en-US" sz="1200" dirty="0"/>
              <a:t>Source: </a:t>
            </a:r>
            <a:r>
              <a:rPr lang="en-US" sz="1200" dirty="0">
                <a:hlinkClick r:id="rId2"/>
              </a:rPr>
              <a:t>http://www.bsam.com/wp-content/uploads/2017/07/Managing-Risk-in-Retirement-Part-II.pdf</a:t>
            </a:r>
            <a:endParaRPr lang="en-US" sz="1200" dirty="0"/>
          </a:p>
        </p:txBody>
      </p:sp>
      <p:sp>
        <p:nvSpPr>
          <p:cNvPr id="6" name="TextBox 5">
            <a:extLst>
              <a:ext uri="{FF2B5EF4-FFF2-40B4-BE49-F238E27FC236}">
                <a16:creationId xmlns:a16="http://schemas.microsoft.com/office/drawing/2014/main" id="{45EE9BC1-5182-4BBC-AE3C-C9475A70EC3A}"/>
              </a:ext>
            </a:extLst>
          </p:cNvPr>
          <p:cNvSpPr txBox="1"/>
          <p:nvPr/>
        </p:nvSpPr>
        <p:spPr>
          <a:xfrm>
            <a:off x="451313" y="1314695"/>
            <a:ext cx="8178582" cy="2862322"/>
          </a:xfrm>
          <a:prstGeom prst="rect">
            <a:avLst/>
          </a:prstGeom>
          <a:noFill/>
        </p:spPr>
        <p:txBody>
          <a:bodyPr wrap="square" rtlCol="0">
            <a:spAutoFit/>
          </a:bodyPr>
          <a:lstStyle/>
          <a:p>
            <a:r>
              <a:rPr lang="en-US" dirty="0"/>
              <a:t>Continuing the research by BSAM, they posed a realistic scenario of a retiree of Joe Smith with the following facts…</a:t>
            </a:r>
          </a:p>
          <a:p>
            <a:endParaRPr lang="en-US" dirty="0"/>
          </a:p>
          <a:p>
            <a:pPr marL="285750" indent="-285750">
              <a:buFont typeface="Arial" panose="020B0604020202020204" pitchFamily="34" charset="0"/>
              <a:buChar char="•"/>
            </a:pPr>
            <a:r>
              <a:rPr lang="en-US" dirty="0"/>
              <a:t>$1mm portfolio drawing $60,000 a year</a:t>
            </a:r>
          </a:p>
          <a:p>
            <a:pPr marL="285750" indent="-285750">
              <a:buFont typeface="Arial" panose="020B0604020202020204" pitchFamily="34" charset="0"/>
              <a:buChar char="•"/>
            </a:pPr>
            <a:r>
              <a:rPr lang="en-US" dirty="0"/>
              <a:t>Started retirement and portfolio withdrawals beginning 2007</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r>
              <a:rPr lang="en-US" dirty="0"/>
              <a:t>Let’s see what Joe does assuming he stays the course with his allocation and withdrawals heading into the Great Financial Crisis (GFC)</a:t>
            </a:r>
          </a:p>
        </p:txBody>
      </p:sp>
    </p:spTree>
    <p:extLst>
      <p:ext uri="{BB962C8B-B14F-4D97-AF65-F5344CB8AC3E}">
        <p14:creationId xmlns:p14="http://schemas.microsoft.com/office/powerpoint/2010/main" val="639433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8529A-83A9-44DE-8662-FF078F10D8F2}"/>
              </a:ext>
            </a:extLst>
          </p:cNvPr>
          <p:cNvSpPr>
            <a:spLocks noGrp="1"/>
          </p:cNvSpPr>
          <p:nvPr>
            <p:ph type="title"/>
          </p:nvPr>
        </p:nvSpPr>
        <p:spPr/>
        <p:txBody>
          <a:bodyPr/>
          <a:lstStyle/>
          <a:p>
            <a:r>
              <a:rPr lang="en-US" dirty="0"/>
              <a:t>If he held to the plan…</a:t>
            </a:r>
          </a:p>
        </p:txBody>
      </p:sp>
      <p:pic>
        <p:nvPicPr>
          <p:cNvPr id="4" name="Picture 3">
            <a:extLst>
              <a:ext uri="{FF2B5EF4-FFF2-40B4-BE49-F238E27FC236}">
                <a16:creationId xmlns:a16="http://schemas.microsoft.com/office/drawing/2014/main" id="{C23C3812-FDD5-4604-AB9C-20B44446A15A}"/>
              </a:ext>
            </a:extLst>
          </p:cNvPr>
          <p:cNvPicPr>
            <a:picLocks noChangeAspect="1"/>
          </p:cNvPicPr>
          <p:nvPr/>
        </p:nvPicPr>
        <p:blipFill>
          <a:blip r:embed="rId2"/>
          <a:stretch>
            <a:fillRect/>
          </a:stretch>
        </p:blipFill>
        <p:spPr>
          <a:xfrm>
            <a:off x="456607" y="793757"/>
            <a:ext cx="8094799" cy="5859986"/>
          </a:xfrm>
          <a:prstGeom prst="rect">
            <a:avLst/>
          </a:prstGeom>
        </p:spPr>
      </p:pic>
      <p:sp>
        <p:nvSpPr>
          <p:cNvPr id="5" name="TextBox 4">
            <a:extLst>
              <a:ext uri="{FF2B5EF4-FFF2-40B4-BE49-F238E27FC236}">
                <a16:creationId xmlns:a16="http://schemas.microsoft.com/office/drawing/2014/main" id="{ED93601E-2F4D-41EE-9BDE-2A97363A30F1}"/>
              </a:ext>
            </a:extLst>
          </p:cNvPr>
          <p:cNvSpPr txBox="1"/>
          <p:nvPr/>
        </p:nvSpPr>
        <p:spPr>
          <a:xfrm>
            <a:off x="160903" y="6653743"/>
            <a:ext cx="8743705" cy="446276"/>
          </a:xfrm>
          <a:prstGeom prst="rect">
            <a:avLst/>
          </a:prstGeom>
          <a:noFill/>
        </p:spPr>
        <p:txBody>
          <a:bodyPr wrap="square" rtlCol="0">
            <a:spAutoFit/>
          </a:bodyPr>
          <a:lstStyle/>
          <a:p>
            <a:r>
              <a:rPr lang="en-US" sz="1100" dirty="0"/>
              <a:t>Source: </a:t>
            </a:r>
            <a:r>
              <a:rPr lang="en-US" sz="1100" dirty="0">
                <a:hlinkClick r:id="rId3"/>
              </a:rPr>
              <a:t>http://www.bsam.com/wp-content/uploads/2017/07/Managing-Risk-in-Retirement-Part-II.pdf</a:t>
            </a:r>
            <a:endParaRPr lang="en-US" sz="1100" dirty="0"/>
          </a:p>
          <a:p>
            <a:endParaRPr lang="en-US" sz="1100" dirty="0"/>
          </a:p>
        </p:txBody>
      </p:sp>
    </p:spTree>
    <p:extLst>
      <p:ext uri="{BB962C8B-B14F-4D97-AF65-F5344CB8AC3E}">
        <p14:creationId xmlns:p14="http://schemas.microsoft.com/office/powerpoint/2010/main" val="861995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07743-3B26-42F6-8973-325DA6D9100E}"/>
              </a:ext>
            </a:extLst>
          </p:cNvPr>
          <p:cNvSpPr>
            <a:spLocks noGrp="1"/>
          </p:cNvSpPr>
          <p:nvPr>
            <p:ph type="title"/>
          </p:nvPr>
        </p:nvSpPr>
        <p:spPr/>
        <p:txBody>
          <a:bodyPr/>
          <a:lstStyle/>
          <a:p>
            <a:r>
              <a:rPr lang="en-US" dirty="0"/>
              <a:t>What most likely happened…</a:t>
            </a:r>
          </a:p>
        </p:txBody>
      </p:sp>
      <p:pic>
        <p:nvPicPr>
          <p:cNvPr id="4" name="Picture 3">
            <a:extLst>
              <a:ext uri="{FF2B5EF4-FFF2-40B4-BE49-F238E27FC236}">
                <a16:creationId xmlns:a16="http://schemas.microsoft.com/office/drawing/2014/main" id="{0773414A-7FF2-4487-AE4B-AB54194F89DB}"/>
              </a:ext>
            </a:extLst>
          </p:cNvPr>
          <p:cNvPicPr>
            <a:picLocks noChangeAspect="1"/>
          </p:cNvPicPr>
          <p:nvPr/>
        </p:nvPicPr>
        <p:blipFill>
          <a:blip r:embed="rId2"/>
          <a:stretch>
            <a:fillRect/>
          </a:stretch>
        </p:blipFill>
        <p:spPr>
          <a:xfrm>
            <a:off x="475810" y="739313"/>
            <a:ext cx="8192379" cy="5793120"/>
          </a:xfrm>
          <a:prstGeom prst="rect">
            <a:avLst/>
          </a:prstGeom>
        </p:spPr>
      </p:pic>
      <p:sp>
        <p:nvSpPr>
          <p:cNvPr id="5" name="TextBox 4">
            <a:extLst>
              <a:ext uri="{FF2B5EF4-FFF2-40B4-BE49-F238E27FC236}">
                <a16:creationId xmlns:a16="http://schemas.microsoft.com/office/drawing/2014/main" id="{55576583-AE52-41DC-872E-93F6B5C146E6}"/>
              </a:ext>
            </a:extLst>
          </p:cNvPr>
          <p:cNvSpPr txBox="1"/>
          <p:nvPr/>
        </p:nvSpPr>
        <p:spPr>
          <a:xfrm>
            <a:off x="137356" y="6581001"/>
            <a:ext cx="8728007" cy="276999"/>
          </a:xfrm>
          <a:prstGeom prst="rect">
            <a:avLst/>
          </a:prstGeom>
          <a:noFill/>
        </p:spPr>
        <p:txBody>
          <a:bodyPr wrap="square" rtlCol="0">
            <a:spAutoFit/>
          </a:bodyPr>
          <a:lstStyle/>
          <a:p>
            <a:r>
              <a:rPr lang="en-US" sz="1200" dirty="0"/>
              <a:t>Source: </a:t>
            </a:r>
            <a:r>
              <a:rPr lang="en-US" sz="1200" dirty="0">
                <a:hlinkClick r:id="rId3"/>
              </a:rPr>
              <a:t>http://www.bsam.com/wp-content/uploads/2017/07/Managing-Risk-in-Retirement-Part-II.pdf</a:t>
            </a:r>
            <a:endParaRPr lang="en-US" sz="1200" dirty="0"/>
          </a:p>
        </p:txBody>
      </p:sp>
    </p:spTree>
    <p:extLst>
      <p:ext uri="{BB962C8B-B14F-4D97-AF65-F5344CB8AC3E}">
        <p14:creationId xmlns:p14="http://schemas.microsoft.com/office/powerpoint/2010/main" val="24092769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D8819-DE51-475C-871D-D722EB5AC347}"/>
              </a:ext>
            </a:extLst>
          </p:cNvPr>
          <p:cNvSpPr>
            <a:spLocks noGrp="1"/>
          </p:cNvSpPr>
          <p:nvPr>
            <p:ph type="title"/>
          </p:nvPr>
        </p:nvSpPr>
        <p:spPr/>
        <p:txBody>
          <a:bodyPr/>
          <a:lstStyle/>
          <a:p>
            <a:r>
              <a:rPr lang="en-US" dirty="0"/>
              <a:t>What happened?</a:t>
            </a:r>
          </a:p>
        </p:txBody>
      </p:sp>
      <p:sp>
        <p:nvSpPr>
          <p:cNvPr id="4" name="TextBox 3">
            <a:extLst>
              <a:ext uri="{FF2B5EF4-FFF2-40B4-BE49-F238E27FC236}">
                <a16:creationId xmlns:a16="http://schemas.microsoft.com/office/drawing/2014/main" id="{6FF74B75-7C51-49F1-886C-D2B70DA65B11}"/>
              </a:ext>
            </a:extLst>
          </p:cNvPr>
          <p:cNvSpPr txBox="1"/>
          <p:nvPr/>
        </p:nvSpPr>
        <p:spPr>
          <a:xfrm>
            <a:off x="325730" y="918324"/>
            <a:ext cx="8355183" cy="1754326"/>
          </a:xfrm>
          <a:prstGeom prst="rect">
            <a:avLst/>
          </a:prstGeom>
          <a:noFill/>
        </p:spPr>
        <p:txBody>
          <a:bodyPr wrap="square" rtlCol="0">
            <a:spAutoFit/>
          </a:bodyPr>
          <a:lstStyle/>
          <a:p>
            <a:r>
              <a:rPr lang="en-US" dirty="0"/>
              <a:t>Joe endured all the downside portfolio of his chosen allocation, but at the worst moment “got more conservative” at one of the worst times to do so.</a:t>
            </a:r>
          </a:p>
          <a:p>
            <a:endParaRPr lang="en-US" dirty="0"/>
          </a:p>
          <a:p>
            <a:r>
              <a:rPr lang="en-US" dirty="0"/>
              <a:t>While this seemed sensible at the time given what had happened to his nest egg, this literally meant a $200k hit to his savings, very significant for only a 20% shift in his allocation.</a:t>
            </a:r>
          </a:p>
        </p:txBody>
      </p:sp>
      <p:sp>
        <p:nvSpPr>
          <p:cNvPr id="5" name="TextBox 4">
            <a:extLst>
              <a:ext uri="{FF2B5EF4-FFF2-40B4-BE49-F238E27FC236}">
                <a16:creationId xmlns:a16="http://schemas.microsoft.com/office/drawing/2014/main" id="{4DE43353-0C8A-48DE-BE88-49450CF8E362}"/>
              </a:ext>
            </a:extLst>
          </p:cNvPr>
          <p:cNvSpPr txBox="1"/>
          <p:nvPr/>
        </p:nvSpPr>
        <p:spPr>
          <a:xfrm>
            <a:off x="1204809" y="2876631"/>
            <a:ext cx="6597023" cy="646331"/>
          </a:xfrm>
          <a:prstGeom prst="rect">
            <a:avLst/>
          </a:prstGeom>
          <a:noFill/>
        </p:spPr>
        <p:txBody>
          <a:bodyPr wrap="square" rtlCol="0">
            <a:spAutoFit/>
          </a:bodyPr>
          <a:lstStyle/>
          <a:p>
            <a:r>
              <a:rPr lang="en-US" i="1" dirty="0"/>
              <a:t>“Optimism means expecting the best, but confidence means knowing how to handle the worst.” </a:t>
            </a:r>
            <a:r>
              <a:rPr lang="en-US" dirty="0"/>
              <a:t>– Max Gunther</a:t>
            </a:r>
            <a:endParaRPr lang="en-US" i="1" dirty="0"/>
          </a:p>
        </p:txBody>
      </p:sp>
      <p:sp>
        <p:nvSpPr>
          <p:cNvPr id="7" name="TextBox 6">
            <a:extLst>
              <a:ext uri="{FF2B5EF4-FFF2-40B4-BE49-F238E27FC236}">
                <a16:creationId xmlns:a16="http://schemas.microsoft.com/office/drawing/2014/main" id="{330DDF4A-CA32-406F-B599-5890D930E628}"/>
              </a:ext>
            </a:extLst>
          </p:cNvPr>
          <p:cNvSpPr txBox="1"/>
          <p:nvPr/>
        </p:nvSpPr>
        <p:spPr>
          <a:xfrm>
            <a:off x="3426057" y="3802805"/>
            <a:ext cx="2233020" cy="400110"/>
          </a:xfrm>
          <a:prstGeom prst="rect">
            <a:avLst/>
          </a:prstGeom>
          <a:noFill/>
        </p:spPr>
        <p:txBody>
          <a:bodyPr wrap="square" rtlCol="0">
            <a:spAutoFit/>
          </a:bodyPr>
          <a:lstStyle/>
          <a:p>
            <a:r>
              <a:rPr lang="en-US" sz="2000" b="1" dirty="0"/>
              <a:t>A simple technique</a:t>
            </a:r>
          </a:p>
        </p:txBody>
      </p:sp>
      <p:sp>
        <p:nvSpPr>
          <p:cNvPr id="8" name="TextBox 7">
            <a:extLst>
              <a:ext uri="{FF2B5EF4-FFF2-40B4-BE49-F238E27FC236}">
                <a16:creationId xmlns:a16="http://schemas.microsoft.com/office/drawing/2014/main" id="{FAFA09FC-C611-47D5-811B-5DB59CBC9E72}"/>
              </a:ext>
            </a:extLst>
          </p:cNvPr>
          <p:cNvSpPr txBox="1"/>
          <p:nvPr/>
        </p:nvSpPr>
        <p:spPr>
          <a:xfrm>
            <a:off x="608292" y="4387550"/>
            <a:ext cx="8107941" cy="923330"/>
          </a:xfrm>
          <a:prstGeom prst="rect">
            <a:avLst/>
          </a:prstGeom>
          <a:noFill/>
        </p:spPr>
        <p:txBody>
          <a:bodyPr wrap="square" rtlCol="0">
            <a:spAutoFit/>
          </a:bodyPr>
          <a:lstStyle/>
          <a:p>
            <a:r>
              <a:rPr lang="en-US" dirty="0"/>
              <a:t>Ask your client during the initial phases of planning what amount of money being lost will cause them to lose sleep at night in pursuit of long term returns offered by the market?</a:t>
            </a:r>
          </a:p>
        </p:txBody>
      </p:sp>
      <p:sp>
        <p:nvSpPr>
          <p:cNvPr id="9" name="TextBox 8">
            <a:extLst>
              <a:ext uri="{FF2B5EF4-FFF2-40B4-BE49-F238E27FC236}">
                <a16:creationId xmlns:a16="http://schemas.microsoft.com/office/drawing/2014/main" id="{A5961B70-8CDD-491F-9A9A-38FBC193686F}"/>
              </a:ext>
            </a:extLst>
          </p:cNvPr>
          <p:cNvSpPr txBox="1"/>
          <p:nvPr/>
        </p:nvSpPr>
        <p:spPr>
          <a:xfrm>
            <a:off x="247241" y="5333346"/>
            <a:ext cx="8751554" cy="369332"/>
          </a:xfrm>
          <a:prstGeom prst="rect">
            <a:avLst/>
          </a:prstGeom>
          <a:noFill/>
        </p:spPr>
        <p:txBody>
          <a:bodyPr wrap="square" rtlCol="0">
            <a:spAutoFit/>
          </a:bodyPr>
          <a:lstStyle/>
          <a:p>
            <a:r>
              <a:rPr lang="en-US" dirty="0">
                <a:solidFill>
                  <a:srgbClr val="FF0000"/>
                </a:solidFill>
              </a:rPr>
              <a:t>Amount allocated to equities X 50% = Dollar amount they could lose based on past history</a:t>
            </a:r>
          </a:p>
        </p:txBody>
      </p:sp>
    </p:spTree>
    <p:extLst>
      <p:ext uri="{BB962C8B-B14F-4D97-AF65-F5344CB8AC3E}">
        <p14:creationId xmlns:p14="http://schemas.microsoft.com/office/powerpoint/2010/main" val="84387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anim calcmode="lin" valueType="num">
                                      <p:cBhvr>
                                        <p:cTn id="17" dur="1000" fill="hold"/>
                                        <p:tgtEl>
                                          <p:spTgt spid="5"/>
                                        </p:tgtEl>
                                        <p:attrNameLst>
                                          <p:attrName>ppt_x</p:attrName>
                                        </p:attrNameLst>
                                      </p:cBhvr>
                                      <p:tavLst>
                                        <p:tav tm="0">
                                          <p:val>
                                            <p:strVal val="#ppt_x"/>
                                          </p:val>
                                        </p:tav>
                                        <p:tav tm="100000">
                                          <p:val>
                                            <p:strVal val="#ppt_x"/>
                                          </p:val>
                                        </p:tav>
                                      </p:tavLst>
                                    </p:anim>
                                    <p:anim calcmode="lin" valueType="num">
                                      <p:cBhvr>
                                        <p:cTn id="1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7" grpId="0"/>
      <p:bldP spid="8"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4D74F-8791-4973-A3D9-7A8BA827D260}"/>
              </a:ext>
            </a:extLst>
          </p:cNvPr>
          <p:cNvSpPr>
            <a:spLocks noGrp="1"/>
          </p:cNvSpPr>
          <p:nvPr>
            <p:ph type="title"/>
          </p:nvPr>
        </p:nvSpPr>
        <p:spPr/>
        <p:txBody>
          <a:bodyPr/>
          <a:lstStyle/>
          <a:p>
            <a:r>
              <a:rPr lang="en-US" dirty="0"/>
              <a:t>Recap of key concepts</a:t>
            </a:r>
          </a:p>
        </p:txBody>
      </p:sp>
      <p:sp>
        <p:nvSpPr>
          <p:cNvPr id="3" name="Content Placeholder 2">
            <a:extLst>
              <a:ext uri="{FF2B5EF4-FFF2-40B4-BE49-F238E27FC236}">
                <a16:creationId xmlns:a16="http://schemas.microsoft.com/office/drawing/2014/main" id="{323E9080-D284-43E3-86E2-86F0571A2381}"/>
              </a:ext>
            </a:extLst>
          </p:cNvPr>
          <p:cNvSpPr>
            <a:spLocks noGrp="1"/>
          </p:cNvSpPr>
          <p:nvPr>
            <p:ph idx="1"/>
          </p:nvPr>
        </p:nvSpPr>
        <p:spPr/>
        <p:txBody>
          <a:bodyPr>
            <a:normAutofit/>
          </a:bodyPr>
          <a:lstStyle/>
          <a:p>
            <a:r>
              <a:rPr lang="en-US" sz="2200" dirty="0"/>
              <a:t>Portfolio withdrawals are driven far more by the sequence of returns than the actual average rates of return. Higher returning portfolios don’t necessarily increase SWR success and/or higher spending rates</a:t>
            </a:r>
          </a:p>
          <a:p>
            <a:r>
              <a:rPr lang="en-US" sz="2200" dirty="0"/>
              <a:t>While there is a possibility of running out of money, there is also the possibility of accumulating much more than anticipated. Discuss those possibilities with your clients</a:t>
            </a:r>
          </a:p>
          <a:p>
            <a:r>
              <a:rPr lang="en-US" sz="2200" dirty="0"/>
              <a:t>Volatility represents both opportunity and risk, it is vital that we as planners take this into account when constructing a portfolio and communicate that effectively to our clients</a:t>
            </a:r>
          </a:p>
          <a:p>
            <a:r>
              <a:rPr lang="en-US" sz="2200" dirty="0"/>
              <a:t>Be aware of the value of a well built plan and the value you provide to help your clients stick to it, this value is nearly unquantifiable and most likely exceeds any fees they pay you</a:t>
            </a:r>
          </a:p>
          <a:p>
            <a:r>
              <a:rPr lang="en-US" sz="2200" dirty="0"/>
              <a:t>While we can’t predict how clients will react to possible downturns, it helps to have those discussions before they come to gauge their reactions</a:t>
            </a:r>
          </a:p>
          <a:p>
            <a:endParaRPr lang="en-US" sz="1800" dirty="0"/>
          </a:p>
          <a:p>
            <a:endParaRPr lang="en-US" sz="1800" dirty="0"/>
          </a:p>
        </p:txBody>
      </p:sp>
    </p:spTree>
    <p:extLst>
      <p:ext uri="{BB962C8B-B14F-4D97-AF65-F5344CB8AC3E}">
        <p14:creationId xmlns:p14="http://schemas.microsoft.com/office/powerpoint/2010/main" val="179071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5534" y="5175162"/>
            <a:ext cx="9048466" cy="1569660"/>
          </a:xfrm>
          <a:prstGeom prst="rect">
            <a:avLst/>
          </a:prstGeom>
        </p:spPr>
        <p:txBody>
          <a:bodyPr wrap="square">
            <a:spAutoFit/>
          </a:bodyPr>
          <a:lstStyle/>
          <a:p>
            <a:r>
              <a:rPr lang="en-US" sz="1200" dirty="0">
                <a:solidFill>
                  <a:schemeClr val="tx2">
                    <a:lumMod val="50000"/>
                  </a:schemeClr>
                </a:solidFill>
              </a:rPr>
              <a:t>Advisory services provided by Capita Financial Network, an SEC Registered Investment Adviser. Registration with the SEC does not imply certain training or skill.  Capita Financial Network and its representatives do not provide tax or legal advice. Each taxpayer should seek independent advice from tax professional based on his or her individual circumstances. This material is provided for general information and educational purposes based on provided and available information and from sources believed to be reliable. This information is not to be considered investment advice. Past performance is no guarantee of future results.</a:t>
            </a:r>
          </a:p>
          <a:p>
            <a:endParaRPr lang="en-US" sz="1200" dirty="0">
              <a:solidFill>
                <a:schemeClr val="tx2">
                  <a:lumMod val="50000"/>
                </a:schemeClr>
              </a:solidFill>
            </a:endParaRPr>
          </a:p>
          <a:p>
            <a:pPr algn="ctr"/>
            <a:r>
              <a:rPr lang="en-US" sz="1200" dirty="0">
                <a:solidFill>
                  <a:schemeClr val="tx2">
                    <a:lumMod val="50000"/>
                  </a:schemeClr>
                </a:solidFill>
              </a:rPr>
              <a:t>9980 S. 300 W Ste #140, Sandy UT  84070</a:t>
            </a:r>
          </a:p>
          <a:p>
            <a:endParaRPr lang="en-US" sz="1200" dirty="0">
              <a:solidFill>
                <a:schemeClr val="tx2">
                  <a:lumMod val="50000"/>
                </a:schemeClr>
              </a:solidFill>
            </a:endParaRPr>
          </a:p>
        </p:txBody>
      </p:sp>
    </p:spTree>
    <p:extLst>
      <p:ext uri="{BB962C8B-B14F-4D97-AF65-F5344CB8AC3E}">
        <p14:creationId xmlns:p14="http://schemas.microsoft.com/office/powerpoint/2010/main" val="11655620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9A5FB-7CAF-4D0F-A8B1-18D063029C08}"/>
              </a:ext>
            </a:extLst>
          </p:cNvPr>
          <p:cNvSpPr>
            <a:spLocks noGrp="1"/>
          </p:cNvSpPr>
          <p:nvPr>
            <p:ph type="title"/>
          </p:nvPr>
        </p:nvSpPr>
        <p:spPr/>
        <p:txBody>
          <a:bodyPr/>
          <a:lstStyle/>
          <a:p>
            <a:r>
              <a:rPr lang="en-US" dirty="0"/>
              <a:t>A financial Guru’s approach to SWR</a:t>
            </a:r>
          </a:p>
        </p:txBody>
      </p:sp>
      <p:pic>
        <p:nvPicPr>
          <p:cNvPr id="4" name="Picture 3">
            <a:extLst>
              <a:ext uri="{FF2B5EF4-FFF2-40B4-BE49-F238E27FC236}">
                <a16:creationId xmlns:a16="http://schemas.microsoft.com/office/drawing/2014/main" id="{6CA4771A-BDD2-4514-906C-9829F8C466C2}"/>
              </a:ext>
            </a:extLst>
          </p:cNvPr>
          <p:cNvPicPr>
            <a:picLocks noChangeAspect="1"/>
          </p:cNvPicPr>
          <p:nvPr/>
        </p:nvPicPr>
        <p:blipFill>
          <a:blip r:embed="rId2"/>
          <a:stretch>
            <a:fillRect/>
          </a:stretch>
        </p:blipFill>
        <p:spPr>
          <a:xfrm>
            <a:off x="196755" y="740987"/>
            <a:ext cx="1733550" cy="2628900"/>
          </a:xfrm>
          <a:prstGeom prst="rect">
            <a:avLst/>
          </a:prstGeom>
        </p:spPr>
      </p:pic>
      <p:sp>
        <p:nvSpPr>
          <p:cNvPr id="5" name="Rectangle 4">
            <a:extLst>
              <a:ext uri="{FF2B5EF4-FFF2-40B4-BE49-F238E27FC236}">
                <a16:creationId xmlns:a16="http://schemas.microsoft.com/office/drawing/2014/main" id="{4B870D29-A44D-4E8C-9B83-F67E25546719}"/>
              </a:ext>
            </a:extLst>
          </p:cNvPr>
          <p:cNvSpPr/>
          <p:nvPr/>
        </p:nvSpPr>
        <p:spPr>
          <a:xfrm>
            <a:off x="1999513" y="740987"/>
            <a:ext cx="6744983" cy="2677656"/>
          </a:xfrm>
          <a:prstGeom prst="rect">
            <a:avLst/>
          </a:prstGeom>
        </p:spPr>
        <p:txBody>
          <a:bodyPr wrap="square">
            <a:spAutoFit/>
          </a:bodyPr>
          <a:lstStyle/>
          <a:p>
            <a:r>
              <a:rPr lang="en-US" dirty="0">
                <a:solidFill>
                  <a:srgbClr val="1F2426"/>
                </a:solidFill>
                <a:latin typeface="canada-type-gibson"/>
              </a:rPr>
              <a:t>“As long as you didn’t take the ready-fire-aim approach to retirement planning, you should already know how to make retirement last. But, here’s a refresher:</a:t>
            </a:r>
          </a:p>
          <a:p>
            <a:r>
              <a:rPr lang="en-US" dirty="0">
                <a:solidFill>
                  <a:srgbClr val="1F2426"/>
                </a:solidFill>
                <a:latin typeface="canada-type-gibson"/>
              </a:rPr>
              <a:t>You’re going to keep your nest egg invested and </a:t>
            </a:r>
            <a:r>
              <a:rPr lang="en-US" dirty="0">
                <a:solidFill>
                  <a:srgbClr val="1F2426"/>
                </a:solidFill>
                <a:highlight>
                  <a:srgbClr val="FFFF00"/>
                </a:highlight>
                <a:latin typeface="canada-type-gibson"/>
              </a:rPr>
              <a:t>averaging 12% growth</a:t>
            </a:r>
            <a:r>
              <a:rPr lang="en-US" dirty="0">
                <a:solidFill>
                  <a:srgbClr val="1F2426"/>
                </a:solidFill>
                <a:latin typeface="canada-type-gibson"/>
              </a:rPr>
              <a:t>. We’re estimating inflation at 4%. So, to maintain your nest egg and break even with inflation, </a:t>
            </a:r>
            <a:r>
              <a:rPr lang="en-US" dirty="0">
                <a:solidFill>
                  <a:srgbClr val="1F2426"/>
                </a:solidFill>
                <a:highlight>
                  <a:srgbClr val="FFFF00"/>
                </a:highlight>
                <a:latin typeface="canada-type-gibson"/>
              </a:rPr>
              <a:t>you will live on 8% income </a:t>
            </a:r>
            <a:r>
              <a:rPr lang="en-US" dirty="0">
                <a:solidFill>
                  <a:srgbClr val="1F2426"/>
                </a:solidFill>
                <a:latin typeface="canada-type-gibson"/>
              </a:rPr>
              <a:t>from your nest egg. That means if you have a nest egg of $625,000, you will live on $50,000 per year: $625,000 x 8% (.08) = $50,000.”</a:t>
            </a:r>
          </a:p>
          <a:p>
            <a:endParaRPr lang="en-US" sz="1200" b="0" i="0" dirty="0">
              <a:solidFill>
                <a:srgbClr val="1F2426"/>
              </a:solidFill>
              <a:effectLst/>
              <a:latin typeface="canada-type-gibson"/>
            </a:endParaRPr>
          </a:p>
          <a:p>
            <a:r>
              <a:rPr lang="en-US" sz="1200" dirty="0">
                <a:solidFill>
                  <a:srgbClr val="1F2426"/>
                </a:solidFill>
                <a:latin typeface="canada-type-gibson"/>
              </a:rPr>
              <a:t>Source: </a:t>
            </a:r>
            <a:r>
              <a:rPr lang="en-US" sz="1200" dirty="0">
                <a:hlinkClick r:id="rId3"/>
              </a:rPr>
              <a:t>https://www.daveramsey.com/blog/how-to-wreck-your-nest-egg-at-retirement</a:t>
            </a:r>
            <a:endParaRPr lang="en-US" sz="1200" b="0" i="0" dirty="0">
              <a:solidFill>
                <a:srgbClr val="1F2426"/>
              </a:solidFill>
              <a:effectLst/>
              <a:latin typeface="canada-type-gibson"/>
            </a:endParaRPr>
          </a:p>
        </p:txBody>
      </p:sp>
      <p:pic>
        <p:nvPicPr>
          <p:cNvPr id="6" name="Picture 5">
            <a:extLst>
              <a:ext uri="{FF2B5EF4-FFF2-40B4-BE49-F238E27FC236}">
                <a16:creationId xmlns:a16="http://schemas.microsoft.com/office/drawing/2014/main" id="{D22D6E66-329D-4D98-89DB-ACC1775FDD9E}"/>
              </a:ext>
            </a:extLst>
          </p:cNvPr>
          <p:cNvPicPr>
            <a:picLocks noChangeAspect="1"/>
          </p:cNvPicPr>
          <p:nvPr/>
        </p:nvPicPr>
        <p:blipFill>
          <a:blip r:embed="rId4"/>
          <a:stretch>
            <a:fillRect/>
          </a:stretch>
        </p:blipFill>
        <p:spPr>
          <a:xfrm>
            <a:off x="271320" y="3689900"/>
            <a:ext cx="2624934" cy="2667731"/>
          </a:xfrm>
          <a:prstGeom prst="rect">
            <a:avLst/>
          </a:prstGeom>
        </p:spPr>
      </p:pic>
      <p:sp>
        <p:nvSpPr>
          <p:cNvPr id="7" name="TextBox 6">
            <a:extLst>
              <a:ext uri="{FF2B5EF4-FFF2-40B4-BE49-F238E27FC236}">
                <a16:creationId xmlns:a16="http://schemas.microsoft.com/office/drawing/2014/main" id="{18FDB89A-958C-4462-BCF7-0261C2936056}"/>
              </a:ext>
            </a:extLst>
          </p:cNvPr>
          <p:cNvSpPr txBox="1"/>
          <p:nvPr/>
        </p:nvSpPr>
        <p:spPr>
          <a:xfrm>
            <a:off x="3237151" y="4960522"/>
            <a:ext cx="5710094" cy="584775"/>
          </a:xfrm>
          <a:prstGeom prst="rect">
            <a:avLst/>
          </a:prstGeom>
          <a:noFill/>
        </p:spPr>
        <p:txBody>
          <a:bodyPr wrap="square" rtlCol="0">
            <a:spAutoFit/>
          </a:bodyPr>
          <a:lstStyle/>
          <a:p>
            <a:r>
              <a:rPr lang="en-US" sz="3200" b="1" u="sng" dirty="0"/>
              <a:t>What is wrong with this picture?</a:t>
            </a:r>
          </a:p>
        </p:txBody>
      </p:sp>
    </p:spTree>
    <p:extLst>
      <p:ext uri="{BB962C8B-B14F-4D97-AF65-F5344CB8AC3E}">
        <p14:creationId xmlns:p14="http://schemas.microsoft.com/office/powerpoint/2010/main" val="219716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FBB6B-6438-4119-A4C4-112E5E251EDE}"/>
              </a:ext>
            </a:extLst>
          </p:cNvPr>
          <p:cNvSpPr>
            <a:spLocks noGrp="1"/>
          </p:cNvSpPr>
          <p:nvPr>
            <p:ph type="title"/>
          </p:nvPr>
        </p:nvSpPr>
        <p:spPr/>
        <p:txBody>
          <a:bodyPr/>
          <a:lstStyle/>
          <a:p>
            <a:pPr algn="ctr"/>
            <a:r>
              <a:rPr lang="en-US" dirty="0"/>
              <a:t>Of course, it’s the sequence of returns!</a:t>
            </a:r>
          </a:p>
        </p:txBody>
      </p:sp>
      <p:sp>
        <p:nvSpPr>
          <p:cNvPr id="4" name="TextBox 3">
            <a:extLst>
              <a:ext uri="{FF2B5EF4-FFF2-40B4-BE49-F238E27FC236}">
                <a16:creationId xmlns:a16="http://schemas.microsoft.com/office/drawing/2014/main" id="{69D60CDE-C038-43EB-8D21-9B532B03ACBD}"/>
              </a:ext>
            </a:extLst>
          </p:cNvPr>
          <p:cNvSpPr txBox="1"/>
          <p:nvPr/>
        </p:nvSpPr>
        <p:spPr>
          <a:xfrm>
            <a:off x="2209473" y="833923"/>
            <a:ext cx="4418946" cy="461665"/>
          </a:xfrm>
          <a:prstGeom prst="rect">
            <a:avLst/>
          </a:prstGeom>
          <a:noFill/>
        </p:spPr>
        <p:txBody>
          <a:bodyPr wrap="square" rtlCol="0">
            <a:spAutoFit/>
          </a:bodyPr>
          <a:lstStyle/>
          <a:p>
            <a:pPr algn="ctr"/>
            <a:r>
              <a:rPr lang="en-US" sz="2400" b="1" dirty="0"/>
              <a:t>Some Numbers to think about…</a:t>
            </a:r>
          </a:p>
        </p:txBody>
      </p:sp>
      <p:sp>
        <p:nvSpPr>
          <p:cNvPr id="5" name="TextBox 4">
            <a:extLst>
              <a:ext uri="{FF2B5EF4-FFF2-40B4-BE49-F238E27FC236}">
                <a16:creationId xmlns:a16="http://schemas.microsoft.com/office/drawing/2014/main" id="{71DA7269-AF89-409E-8172-E06180DC14B6}"/>
              </a:ext>
            </a:extLst>
          </p:cNvPr>
          <p:cNvSpPr txBox="1"/>
          <p:nvPr/>
        </p:nvSpPr>
        <p:spPr>
          <a:xfrm>
            <a:off x="298259" y="1711066"/>
            <a:ext cx="8520011" cy="646331"/>
          </a:xfrm>
          <a:prstGeom prst="rect">
            <a:avLst/>
          </a:prstGeom>
          <a:noFill/>
        </p:spPr>
        <p:txBody>
          <a:bodyPr wrap="square" rtlCol="0">
            <a:spAutoFit/>
          </a:bodyPr>
          <a:lstStyle/>
          <a:p>
            <a:r>
              <a:rPr lang="en-US" dirty="0"/>
              <a:t>Since 1929, an annually rebalanced 60/40 (Large Cap’s/Intermediate Govt Bonds) portfolio has averaged ~8%</a:t>
            </a:r>
          </a:p>
        </p:txBody>
      </p:sp>
      <p:sp>
        <p:nvSpPr>
          <p:cNvPr id="7" name="TextBox 6">
            <a:extLst>
              <a:ext uri="{FF2B5EF4-FFF2-40B4-BE49-F238E27FC236}">
                <a16:creationId xmlns:a16="http://schemas.microsoft.com/office/drawing/2014/main" id="{3DC82683-08F7-4270-8FBA-C1A8ADC6F87E}"/>
              </a:ext>
            </a:extLst>
          </p:cNvPr>
          <p:cNvSpPr txBox="1"/>
          <p:nvPr/>
        </p:nvSpPr>
        <p:spPr>
          <a:xfrm>
            <a:off x="298259" y="2538910"/>
            <a:ext cx="8241374" cy="646331"/>
          </a:xfrm>
          <a:prstGeom prst="rect">
            <a:avLst/>
          </a:prstGeom>
          <a:noFill/>
        </p:spPr>
        <p:txBody>
          <a:bodyPr wrap="square" rtlCol="0">
            <a:spAutoFit/>
          </a:bodyPr>
          <a:lstStyle/>
          <a:p>
            <a:r>
              <a:rPr lang="en-US" dirty="0"/>
              <a:t>This could support an initial withdrawal rate of 6% with annual inflation adjustments and still have the bulk of the principal after 30 years</a:t>
            </a:r>
          </a:p>
        </p:txBody>
      </p:sp>
      <p:pic>
        <p:nvPicPr>
          <p:cNvPr id="8" name="Picture 7">
            <a:extLst>
              <a:ext uri="{FF2B5EF4-FFF2-40B4-BE49-F238E27FC236}">
                <a16:creationId xmlns:a16="http://schemas.microsoft.com/office/drawing/2014/main" id="{F8A3EA9C-1F23-4339-B188-9B1D8DB06447}"/>
              </a:ext>
            </a:extLst>
          </p:cNvPr>
          <p:cNvPicPr>
            <a:picLocks noChangeAspect="1"/>
          </p:cNvPicPr>
          <p:nvPr/>
        </p:nvPicPr>
        <p:blipFill>
          <a:blip r:embed="rId2"/>
          <a:stretch>
            <a:fillRect/>
          </a:stretch>
        </p:blipFill>
        <p:spPr>
          <a:xfrm>
            <a:off x="1799571" y="3219511"/>
            <a:ext cx="5238750" cy="3362325"/>
          </a:xfrm>
          <a:prstGeom prst="rect">
            <a:avLst/>
          </a:prstGeom>
        </p:spPr>
      </p:pic>
    </p:spTree>
    <p:extLst>
      <p:ext uri="{BB962C8B-B14F-4D97-AF65-F5344CB8AC3E}">
        <p14:creationId xmlns:p14="http://schemas.microsoft.com/office/powerpoint/2010/main" val="394724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EA2E501-48CF-4EC8-A9A8-142C07A4AC3D}"/>
              </a:ext>
            </a:extLst>
          </p:cNvPr>
          <p:cNvSpPr txBox="1"/>
          <p:nvPr/>
        </p:nvSpPr>
        <p:spPr>
          <a:xfrm>
            <a:off x="333579" y="926174"/>
            <a:ext cx="8476841" cy="830997"/>
          </a:xfrm>
          <a:prstGeom prst="rect">
            <a:avLst/>
          </a:prstGeom>
          <a:noFill/>
        </p:spPr>
        <p:txBody>
          <a:bodyPr wrap="square" rtlCol="0">
            <a:spAutoFit/>
          </a:bodyPr>
          <a:lstStyle/>
          <a:p>
            <a:r>
              <a:rPr lang="en-US" sz="2400" dirty="0"/>
              <a:t>Even with the worst 30 year return of a balanced portfolio, you could still withdraw 5.4% and just barely run out of money…</a:t>
            </a:r>
          </a:p>
        </p:txBody>
      </p:sp>
      <p:pic>
        <p:nvPicPr>
          <p:cNvPr id="5" name="Picture 4">
            <a:extLst>
              <a:ext uri="{FF2B5EF4-FFF2-40B4-BE49-F238E27FC236}">
                <a16:creationId xmlns:a16="http://schemas.microsoft.com/office/drawing/2014/main" id="{A64CB7DD-713E-4ECA-A8B5-83561CB8BF2C}"/>
              </a:ext>
            </a:extLst>
          </p:cNvPr>
          <p:cNvPicPr>
            <a:picLocks noChangeAspect="1"/>
          </p:cNvPicPr>
          <p:nvPr/>
        </p:nvPicPr>
        <p:blipFill>
          <a:blip r:embed="rId2"/>
          <a:stretch>
            <a:fillRect/>
          </a:stretch>
        </p:blipFill>
        <p:spPr>
          <a:xfrm>
            <a:off x="1252986" y="2105585"/>
            <a:ext cx="6638025" cy="4260405"/>
          </a:xfrm>
          <a:prstGeom prst="rect">
            <a:avLst/>
          </a:prstGeom>
        </p:spPr>
      </p:pic>
    </p:spTree>
    <p:extLst>
      <p:ext uri="{BB962C8B-B14F-4D97-AF65-F5344CB8AC3E}">
        <p14:creationId xmlns:p14="http://schemas.microsoft.com/office/powerpoint/2010/main" val="38903372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C7CE5C8-54C2-4E4A-8154-EB0915AAD7F5}"/>
              </a:ext>
            </a:extLst>
          </p:cNvPr>
          <p:cNvSpPr txBox="1"/>
          <p:nvPr/>
        </p:nvSpPr>
        <p:spPr>
          <a:xfrm>
            <a:off x="3675259" y="749573"/>
            <a:ext cx="1793479" cy="584775"/>
          </a:xfrm>
          <a:prstGeom prst="rect">
            <a:avLst/>
          </a:prstGeom>
          <a:noFill/>
        </p:spPr>
        <p:txBody>
          <a:bodyPr wrap="square" rtlCol="0">
            <a:spAutoFit/>
          </a:bodyPr>
          <a:lstStyle/>
          <a:p>
            <a:r>
              <a:rPr lang="en-US" sz="3200" u="sng" dirty="0"/>
              <a:t>The Truth</a:t>
            </a:r>
          </a:p>
        </p:txBody>
      </p:sp>
      <p:sp>
        <p:nvSpPr>
          <p:cNvPr id="5" name="TextBox 4">
            <a:extLst>
              <a:ext uri="{FF2B5EF4-FFF2-40B4-BE49-F238E27FC236}">
                <a16:creationId xmlns:a16="http://schemas.microsoft.com/office/drawing/2014/main" id="{8D0FCD47-46DA-45C4-8349-29A6ED34F3D1}"/>
              </a:ext>
            </a:extLst>
          </p:cNvPr>
          <p:cNvSpPr txBox="1"/>
          <p:nvPr/>
        </p:nvSpPr>
        <p:spPr>
          <a:xfrm>
            <a:off x="343390" y="1459900"/>
            <a:ext cx="8457219" cy="1200329"/>
          </a:xfrm>
          <a:prstGeom prst="rect">
            <a:avLst/>
          </a:prstGeom>
          <a:noFill/>
        </p:spPr>
        <p:txBody>
          <a:bodyPr wrap="square" rtlCol="0">
            <a:spAutoFit/>
          </a:bodyPr>
          <a:lstStyle/>
          <a:p>
            <a:r>
              <a:rPr lang="en-US" sz="2400" dirty="0"/>
              <a:t>Even though returns may average out in the long run, it doesn’t necessarily mean the SWR can be sustained amongst volatile returns</a:t>
            </a:r>
          </a:p>
        </p:txBody>
      </p:sp>
      <p:sp>
        <p:nvSpPr>
          <p:cNvPr id="6" name="TextBox 5">
            <a:extLst>
              <a:ext uri="{FF2B5EF4-FFF2-40B4-BE49-F238E27FC236}">
                <a16:creationId xmlns:a16="http://schemas.microsoft.com/office/drawing/2014/main" id="{98F12F1B-ECFB-406F-A89F-C8B69D70386C}"/>
              </a:ext>
            </a:extLst>
          </p:cNvPr>
          <p:cNvSpPr txBox="1"/>
          <p:nvPr/>
        </p:nvSpPr>
        <p:spPr>
          <a:xfrm>
            <a:off x="2769687" y="2660229"/>
            <a:ext cx="3604621" cy="461665"/>
          </a:xfrm>
          <a:prstGeom prst="rect">
            <a:avLst/>
          </a:prstGeom>
          <a:noFill/>
        </p:spPr>
        <p:txBody>
          <a:bodyPr wrap="square" rtlCol="0">
            <a:spAutoFit/>
          </a:bodyPr>
          <a:lstStyle/>
          <a:p>
            <a:r>
              <a:rPr lang="en-US" sz="2400" b="1" dirty="0">
                <a:solidFill>
                  <a:srgbClr val="FF0000"/>
                </a:solidFill>
              </a:rPr>
              <a:t>Real Life =25% Failure Rate</a:t>
            </a:r>
          </a:p>
        </p:txBody>
      </p:sp>
      <p:pic>
        <p:nvPicPr>
          <p:cNvPr id="7" name="Picture 6">
            <a:extLst>
              <a:ext uri="{FF2B5EF4-FFF2-40B4-BE49-F238E27FC236}">
                <a16:creationId xmlns:a16="http://schemas.microsoft.com/office/drawing/2014/main" id="{ADCAEA8B-437D-4B5F-BF70-9C36640EF39F}"/>
              </a:ext>
            </a:extLst>
          </p:cNvPr>
          <p:cNvPicPr>
            <a:picLocks noChangeAspect="1"/>
          </p:cNvPicPr>
          <p:nvPr/>
        </p:nvPicPr>
        <p:blipFill>
          <a:blip r:embed="rId2"/>
          <a:stretch>
            <a:fillRect/>
          </a:stretch>
        </p:blipFill>
        <p:spPr>
          <a:xfrm>
            <a:off x="1615998" y="3121894"/>
            <a:ext cx="5912000" cy="3547200"/>
          </a:xfrm>
          <a:prstGeom prst="rect">
            <a:avLst/>
          </a:prstGeom>
        </p:spPr>
      </p:pic>
    </p:spTree>
    <p:extLst>
      <p:ext uri="{BB962C8B-B14F-4D97-AF65-F5344CB8AC3E}">
        <p14:creationId xmlns:p14="http://schemas.microsoft.com/office/powerpoint/2010/main" val="2749289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B4A4B-6BD4-4E84-9184-DD717AFD8C5C}"/>
              </a:ext>
            </a:extLst>
          </p:cNvPr>
          <p:cNvSpPr>
            <a:spLocks noGrp="1"/>
          </p:cNvSpPr>
          <p:nvPr>
            <p:ph type="title"/>
          </p:nvPr>
        </p:nvSpPr>
        <p:spPr/>
        <p:txBody>
          <a:bodyPr/>
          <a:lstStyle/>
          <a:p>
            <a:r>
              <a:rPr lang="en-US" dirty="0"/>
              <a:t>It can also be more than expected</a:t>
            </a:r>
          </a:p>
        </p:txBody>
      </p:sp>
      <p:pic>
        <p:nvPicPr>
          <p:cNvPr id="4" name="Picture 3">
            <a:extLst>
              <a:ext uri="{FF2B5EF4-FFF2-40B4-BE49-F238E27FC236}">
                <a16:creationId xmlns:a16="http://schemas.microsoft.com/office/drawing/2014/main" id="{F49106DD-531D-4AEA-837F-105EDE759689}"/>
              </a:ext>
            </a:extLst>
          </p:cNvPr>
          <p:cNvPicPr>
            <a:picLocks noChangeAspect="1"/>
          </p:cNvPicPr>
          <p:nvPr/>
        </p:nvPicPr>
        <p:blipFill>
          <a:blip r:embed="rId2"/>
          <a:stretch>
            <a:fillRect/>
          </a:stretch>
        </p:blipFill>
        <p:spPr>
          <a:xfrm>
            <a:off x="1258383" y="1032133"/>
            <a:ext cx="6627233" cy="3976340"/>
          </a:xfrm>
          <a:prstGeom prst="rect">
            <a:avLst/>
          </a:prstGeom>
        </p:spPr>
      </p:pic>
      <p:sp>
        <p:nvSpPr>
          <p:cNvPr id="5" name="TextBox 4">
            <a:extLst>
              <a:ext uri="{FF2B5EF4-FFF2-40B4-BE49-F238E27FC236}">
                <a16:creationId xmlns:a16="http://schemas.microsoft.com/office/drawing/2014/main" id="{1F4EB177-A923-4205-85C3-D680446A1870}"/>
              </a:ext>
            </a:extLst>
          </p:cNvPr>
          <p:cNvSpPr txBox="1"/>
          <p:nvPr/>
        </p:nvSpPr>
        <p:spPr>
          <a:xfrm>
            <a:off x="678932" y="5368666"/>
            <a:ext cx="7884247" cy="1200329"/>
          </a:xfrm>
          <a:prstGeom prst="rect">
            <a:avLst/>
          </a:prstGeom>
          <a:noFill/>
        </p:spPr>
        <p:txBody>
          <a:bodyPr wrap="square" rtlCol="0">
            <a:spAutoFit/>
          </a:bodyPr>
          <a:lstStyle/>
          <a:p>
            <a:r>
              <a:rPr lang="en-US" dirty="0"/>
              <a:t>Note: </a:t>
            </a:r>
            <a:r>
              <a:rPr lang="en-US" dirty="0" err="1"/>
              <a:t>Kitces</a:t>
            </a:r>
            <a:r>
              <a:rPr lang="en-US" dirty="0"/>
              <a:t> advocates for some sort of planning contingency to spend wealth accumulated beyond the plan, he suggests some sort of dynamic spending strategy that kicks in if the portfolio experiences extremely favorable sequences of return</a:t>
            </a:r>
          </a:p>
        </p:txBody>
      </p:sp>
    </p:spTree>
    <p:extLst>
      <p:ext uri="{BB962C8B-B14F-4D97-AF65-F5344CB8AC3E}">
        <p14:creationId xmlns:p14="http://schemas.microsoft.com/office/powerpoint/2010/main" val="32444640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6CE3952-CDC0-4DD7-A05A-94FA8F4C1831}"/>
              </a:ext>
            </a:extLst>
          </p:cNvPr>
          <p:cNvSpPr txBox="1"/>
          <p:nvPr/>
        </p:nvSpPr>
        <p:spPr>
          <a:xfrm>
            <a:off x="62791" y="98112"/>
            <a:ext cx="6628419" cy="523220"/>
          </a:xfrm>
          <a:prstGeom prst="rect">
            <a:avLst/>
          </a:prstGeom>
          <a:noFill/>
        </p:spPr>
        <p:txBody>
          <a:bodyPr wrap="square" rtlCol="0">
            <a:spAutoFit/>
          </a:bodyPr>
          <a:lstStyle/>
          <a:p>
            <a:r>
              <a:rPr lang="en-US" sz="2800" dirty="0"/>
              <a:t>So that’s why the 4% rule exists!</a:t>
            </a:r>
          </a:p>
        </p:txBody>
      </p:sp>
      <p:sp>
        <p:nvSpPr>
          <p:cNvPr id="5" name="TextBox 4">
            <a:extLst>
              <a:ext uri="{FF2B5EF4-FFF2-40B4-BE49-F238E27FC236}">
                <a16:creationId xmlns:a16="http://schemas.microsoft.com/office/drawing/2014/main" id="{28F6E941-8C68-40C7-AF2B-7E9819A5FFE5}"/>
              </a:ext>
            </a:extLst>
          </p:cNvPr>
          <p:cNvSpPr txBox="1"/>
          <p:nvPr/>
        </p:nvSpPr>
        <p:spPr>
          <a:xfrm>
            <a:off x="2974744" y="675008"/>
            <a:ext cx="3371114" cy="584775"/>
          </a:xfrm>
          <a:prstGeom prst="rect">
            <a:avLst/>
          </a:prstGeom>
          <a:noFill/>
        </p:spPr>
        <p:txBody>
          <a:bodyPr wrap="square" rtlCol="0">
            <a:spAutoFit/>
          </a:bodyPr>
          <a:lstStyle/>
          <a:p>
            <a:r>
              <a:rPr lang="en-US" sz="3200" dirty="0"/>
              <a:t>Interesting Facts..</a:t>
            </a:r>
          </a:p>
        </p:txBody>
      </p:sp>
      <p:sp>
        <p:nvSpPr>
          <p:cNvPr id="6" name="TextBox 5">
            <a:extLst>
              <a:ext uri="{FF2B5EF4-FFF2-40B4-BE49-F238E27FC236}">
                <a16:creationId xmlns:a16="http://schemas.microsoft.com/office/drawing/2014/main" id="{D7EE15FA-B13B-4B61-929F-95ABBCDD7BC7}"/>
              </a:ext>
            </a:extLst>
          </p:cNvPr>
          <p:cNvSpPr txBox="1"/>
          <p:nvPr/>
        </p:nvSpPr>
        <p:spPr>
          <a:xfrm>
            <a:off x="333579" y="1408882"/>
            <a:ext cx="8476842" cy="369332"/>
          </a:xfrm>
          <a:prstGeom prst="rect">
            <a:avLst/>
          </a:prstGeom>
          <a:noFill/>
        </p:spPr>
        <p:txBody>
          <a:bodyPr wrap="square" rtlCol="0">
            <a:spAutoFit/>
          </a:bodyPr>
          <a:lstStyle/>
          <a:p>
            <a:r>
              <a:rPr lang="en-US" b="1" dirty="0"/>
              <a:t>A 1966 retiree had a 30 year CAGR of 9.56%, but only could sustain a 4% SWR</a:t>
            </a:r>
          </a:p>
        </p:txBody>
      </p:sp>
      <p:sp>
        <p:nvSpPr>
          <p:cNvPr id="7" name="TextBox 6">
            <a:extLst>
              <a:ext uri="{FF2B5EF4-FFF2-40B4-BE49-F238E27FC236}">
                <a16:creationId xmlns:a16="http://schemas.microsoft.com/office/drawing/2014/main" id="{F3D784D6-82FE-44CB-857E-CAD6941262EA}"/>
              </a:ext>
            </a:extLst>
          </p:cNvPr>
          <p:cNvSpPr txBox="1"/>
          <p:nvPr/>
        </p:nvSpPr>
        <p:spPr>
          <a:xfrm>
            <a:off x="333578" y="2047333"/>
            <a:ext cx="8355183" cy="369332"/>
          </a:xfrm>
          <a:prstGeom prst="rect">
            <a:avLst/>
          </a:prstGeom>
          <a:noFill/>
        </p:spPr>
        <p:txBody>
          <a:bodyPr wrap="square" rtlCol="0">
            <a:spAutoFit/>
          </a:bodyPr>
          <a:lstStyle/>
          <a:p>
            <a:r>
              <a:rPr lang="en-US" b="1" dirty="0"/>
              <a:t>A 1937 retiree had a 30 year CAGR of 7.24%, but also only could sustain a 4% SWR</a:t>
            </a:r>
          </a:p>
        </p:txBody>
      </p:sp>
      <p:sp>
        <p:nvSpPr>
          <p:cNvPr id="8" name="TextBox 7">
            <a:extLst>
              <a:ext uri="{FF2B5EF4-FFF2-40B4-BE49-F238E27FC236}">
                <a16:creationId xmlns:a16="http://schemas.microsoft.com/office/drawing/2014/main" id="{D47FEF78-A88A-4498-BD84-31AFC5ACC276}"/>
              </a:ext>
            </a:extLst>
          </p:cNvPr>
          <p:cNvSpPr txBox="1"/>
          <p:nvPr/>
        </p:nvSpPr>
        <p:spPr>
          <a:xfrm>
            <a:off x="325729" y="2651484"/>
            <a:ext cx="8355183" cy="369332"/>
          </a:xfrm>
          <a:prstGeom prst="rect">
            <a:avLst/>
          </a:prstGeom>
          <a:noFill/>
        </p:spPr>
        <p:txBody>
          <a:bodyPr wrap="square" rtlCol="0">
            <a:spAutoFit/>
          </a:bodyPr>
          <a:lstStyle/>
          <a:p>
            <a:r>
              <a:rPr lang="en-US" b="1" dirty="0"/>
              <a:t>A 1912 retiree had a 30 year CAGR of 5.5%, could sustain a 4.6% SWR</a:t>
            </a:r>
          </a:p>
        </p:txBody>
      </p:sp>
      <p:sp>
        <p:nvSpPr>
          <p:cNvPr id="9" name="TextBox 8">
            <a:extLst>
              <a:ext uri="{FF2B5EF4-FFF2-40B4-BE49-F238E27FC236}">
                <a16:creationId xmlns:a16="http://schemas.microsoft.com/office/drawing/2014/main" id="{739933DC-C103-4AA7-8200-F6FFBC8C8203}"/>
              </a:ext>
            </a:extLst>
          </p:cNvPr>
          <p:cNvSpPr txBox="1"/>
          <p:nvPr/>
        </p:nvSpPr>
        <p:spPr>
          <a:xfrm>
            <a:off x="333578" y="3204215"/>
            <a:ext cx="8363032" cy="369332"/>
          </a:xfrm>
          <a:prstGeom prst="rect">
            <a:avLst/>
          </a:prstGeom>
          <a:noFill/>
        </p:spPr>
        <p:txBody>
          <a:bodyPr wrap="square" rtlCol="0">
            <a:spAutoFit/>
          </a:bodyPr>
          <a:lstStyle/>
          <a:p>
            <a:r>
              <a:rPr lang="en-US" b="1" dirty="0"/>
              <a:t>A 1874 retiree had a 30 year CAGR of 5.96%, but ultimately could sustain a 9.2% SWR</a:t>
            </a:r>
          </a:p>
        </p:txBody>
      </p:sp>
      <p:sp>
        <p:nvSpPr>
          <p:cNvPr id="10" name="TextBox 9">
            <a:extLst>
              <a:ext uri="{FF2B5EF4-FFF2-40B4-BE49-F238E27FC236}">
                <a16:creationId xmlns:a16="http://schemas.microsoft.com/office/drawing/2014/main" id="{60D3D2DB-C492-4A04-AA4B-CE6E1A776BDA}"/>
              </a:ext>
            </a:extLst>
          </p:cNvPr>
          <p:cNvSpPr txBox="1"/>
          <p:nvPr/>
        </p:nvSpPr>
        <p:spPr>
          <a:xfrm>
            <a:off x="3155269" y="3987765"/>
            <a:ext cx="2503808" cy="523220"/>
          </a:xfrm>
          <a:prstGeom prst="rect">
            <a:avLst/>
          </a:prstGeom>
          <a:noFill/>
        </p:spPr>
        <p:txBody>
          <a:bodyPr wrap="square" rtlCol="0">
            <a:spAutoFit/>
          </a:bodyPr>
          <a:lstStyle/>
          <a:p>
            <a:r>
              <a:rPr lang="en-US" sz="2800" b="1" u="sng" dirty="0">
                <a:solidFill>
                  <a:srgbClr val="FF0000"/>
                </a:solidFill>
              </a:rPr>
              <a:t>KEY TAKEAWAY:</a:t>
            </a:r>
          </a:p>
        </p:txBody>
      </p:sp>
      <p:sp>
        <p:nvSpPr>
          <p:cNvPr id="11" name="TextBox 10">
            <a:extLst>
              <a:ext uri="{FF2B5EF4-FFF2-40B4-BE49-F238E27FC236}">
                <a16:creationId xmlns:a16="http://schemas.microsoft.com/office/drawing/2014/main" id="{0D95EB2F-1E32-4FD4-8154-7B68109D3B3C}"/>
              </a:ext>
            </a:extLst>
          </p:cNvPr>
          <p:cNvSpPr txBox="1"/>
          <p:nvPr/>
        </p:nvSpPr>
        <p:spPr>
          <a:xfrm>
            <a:off x="586708" y="4815318"/>
            <a:ext cx="8147186" cy="830997"/>
          </a:xfrm>
          <a:prstGeom prst="rect">
            <a:avLst/>
          </a:prstGeom>
          <a:noFill/>
        </p:spPr>
        <p:txBody>
          <a:bodyPr wrap="square" rtlCol="0">
            <a:spAutoFit/>
          </a:bodyPr>
          <a:lstStyle/>
          <a:p>
            <a:r>
              <a:rPr lang="en-US" sz="2400" dirty="0">
                <a:solidFill>
                  <a:srgbClr val="FF0000"/>
                </a:solidFill>
              </a:rPr>
              <a:t>Portfolio withdrawals are driven far more by the sequence of returns rather than the actual long term returns themselves</a:t>
            </a:r>
          </a:p>
        </p:txBody>
      </p:sp>
    </p:spTree>
    <p:extLst>
      <p:ext uri="{BB962C8B-B14F-4D97-AF65-F5344CB8AC3E}">
        <p14:creationId xmlns:p14="http://schemas.microsoft.com/office/powerpoint/2010/main" val="2233389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068F4-FD4E-438A-A3C2-EE7B96A9CDD0}"/>
              </a:ext>
            </a:extLst>
          </p:cNvPr>
          <p:cNvSpPr>
            <a:spLocks noGrp="1"/>
          </p:cNvSpPr>
          <p:nvPr>
            <p:ph type="title"/>
          </p:nvPr>
        </p:nvSpPr>
        <p:spPr/>
        <p:txBody>
          <a:bodyPr/>
          <a:lstStyle/>
          <a:p>
            <a:r>
              <a:rPr lang="en-US" dirty="0"/>
              <a:t>Volatility…Why does that matter?</a:t>
            </a:r>
          </a:p>
        </p:txBody>
      </p:sp>
      <p:sp>
        <p:nvSpPr>
          <p:cNvPr id="4" name="TextBox 3">
            <a:extLst>
              <a:ext uri="{FF2B5EF4-FFF2-40B4-BE49-F238E27FC236}">
                <a16:creationId xmlns:a16="http://schemas.microsoft.com/office/drawing/2014/main" id="{5D03A36F-A9CC-4669-921E-F9FE2F88F8B1}"/>
              </a:ext>
            </a:extLst>
          </p:cNvPr>
          <p:cNvSpPr txBox="1"/>
          <p:nvPr/>
        </p:nvSpPr>
        <p:spPr>
          <a:xfrm>
            <a:off x="1906799" y="875155"/>
            <a:ext cx="5330402" cy="1938992"/>
          </a:xfrm>
          <a:prstGeom prst="rect">
            <a:avLst/>
          </a:prstGeom>
          <a:noFill/>
        </p:spPr>
        <p:txBody>
          <a:bodyPr wrap="square" rtlCol="0">
            <a:spAutoFit/>
          </a:bodyPr>
          <a:lstStyle/>
          <a:p>
            <a:pPr algn="ctr"/>
            <a:r>
              <a:rPr lang="en-US" sz="4000" b="1" dirty="0"/>
              <a:t>Volatility=Opportunity</a:t>
            </a:r>
          </a:p>
          <a:p>
            <a:pPr algn="ctr"/>
            <a:r>
              <a:rPr lang="en-US" sz="4000" b="1" dirty="0"/>
              <a:t>Also..</a:t>
            </a:r>
          </a:p>
          <a:p>
            <a:pPr algn="ctr"/>
            <a:r>
              <a:rPr lang="en-US" sz="4000" b="1" dirty="0"/>
              <a:t>Volatility=Financial Ruin</a:t>
            </a:r>
          </a:p>
        </p:txBody>
      </p:sp>
      <p:sp>
        <p:nvSpPr>
          <p:cNvPr id="5" name="TextBox 4">
            <a:extLst>
              <a:ext uri="{FF2B5EF4-FFF2-40B4-BE49-F238E27FC236}">
                <a16:creationId xmlns:a16="http://schemas.microsoft.com/office/drawing/2014/main" id="{8C06541C-054C-4CF5-9268-6B541101F39A}"/>
              </a:ext>
            </a:extLst>
          </p:cNvPr>
          <p:cNvSpPr txBox="1"/>
          <p:nvPr/>
        </p:nvSpPr>
        <p:spPr>
          <a:xfrm>
            <a:off x="3394661" y="2962970"/>
            <a:ext cx="2354678" cy="523220"/>
          </a:xfrm>
          <a:prstGeom prst="rect">
            <a:avLst/>
          </a:prstGeom>
          <a:noFill/>
        </p:spPr>
        <p:txBody>
          <a:bodyPr wrap="square" rtlCol="0">
            <a:spAutoFit/>
          </a:bodyPr>
          <a:lstStyle/>
          <a:p>
            <a:r>
              <a:rPr lang="en-US" sz="2800" u="sng" dirty="0">
                <a:solidFill>
                  <a:srgbClr val="FF0000"/>
                </a:solidFill>
              </a:rPr>
              <a:t>Both are true</a:t>
            </a:r>
          </a:p>
        </p:txBody>
      </p:sp>
      <p:sp>
        <p:nvSpPr>
          <p:cNvPr id="6" name="TextBox 5">
            <a:extLst>
              <a:ext uri="{FF2B5EF4-FFF2-40B4-BE49-F238E27FC236}">
                <a16:creationId xmlns:a16="http://schemas.microsoft.com/office/drawing/2014/main" id="{F5532D96-3A4B-4765-A276-7E69789C6F38}"/>
              </a:ext>
            </a:extLst>
          </p:cNvPr>
          <p:cNvSpPr txBox="1"/>
          <p:nvPr/>
        </p:nvSpPr>
        <p:spPr>
          <a:xfrm>
            <a:off x="1426542" y="4344381"/>
            <a:ext cx="6290915" cy="1569660"/>
          </a:xfrm>
          <a:prstGeom prst="rect">
            <a:avLst/>
          </a:prstGeom>
          <a:noFill/>
        </p:spPr>
        <p:txBody>
          <a:bodyPr wrap="square" rtlCol="0">
            <a:spAutoFit/>
          </a:bodyPr>
          <a:lstStyle/>
          <a:p>
            <a:pPr algn="ctr"/>
            <a:r>
              <a:rPr lang="en-US" sz="3200" dirty="0"/>
              <a:t>Let’s take a look at a study that analyzes the correlation of volatility to risk of plan failure</a:t>
            </a:r>
          </a:p>
        </p:txBody>
      </p:sp>
    </p:spTree>
    <p:extLst>
      <p:ext uri="{BB962C8B-B14F-4D97-AF65-F5344CB8AC3E}">
        <p14:creationId xmlns:p14="http://schemas.microsoft.com/office/powerpoint/2010/main" val="1120307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A7465C7-009C-435C-AB51-4FFCC1841741}"/>
              </a:ext>
            </a:extLst>
          </p:cNvPr>
          <p:cNvPicPr>
            <a:picLocks noChangeAspect="1"/>
          </p:cNvPicPr>
          <p:nvPr/>
        </p:nvPicPr>
        <p:blipFill>
          <a:blip r:embed="rId2"/>
          <a:stretch>
            <a:fillRect/>
          </a:stretch>
        </p:blipFill>
        <p:spPr>
          <a:xfrm>
            <a:off x="102077" y="726026"/>
            <a:ext cx="4336491" cy="3025762"/>
          </a:xfrm>
          <a:prstGeom prst="rect">
            <a:avLst/>
          </a:prstGeom>
        </p:spPr>
      </p:pic>
      <p:pic>
        <p:nvPicPr>
          <p:cNvPr id="5" name="Picture 4">
            <a:extLst>
              <a:ext uri="{FF2B5EF4-FFF2-40B4-BE49-F238E27FC236}">
                <a16:creationId xmlns:a16="http://schemas.microsoft.com/office/drawing/2014/main" id="{81703167-7752-499B-BAF6-5A588F7E7E7D}"/>
              </a:ext>
            </a:extLst>
          </p:cNvPr>
          <p:cNvPicPr>
            <a:picLocks noChangeAspect="1"/>
          </p:cNvPicPr>
          <p:nvPr/>
        </p:nvPicPr>
        <p:blipFill>
          <a:blip r:embed="rId3"/>
          <a:stretch>
            <a:fillRect/>
          </a:stretch>
        </p:blipFill>
        <p:spPr>
          <a:xfrm>
            <a:off x="4630867" y="3429000"/>
            <a:ext cx="4120686" cy="3089280"/>
          </a:xfrm>
          <a:prstGeom prst="rect">
            <a:avLst/>
          </a:prstGeom>
        </p:spPr>
      </p:pic>
      <p:sp>
        <p:nvSpPr>
          <p:cNvPr id="6" name="TextBox 5">
            <a:extLst>
              <a:ext uri="{FF2B5EF4-FFF2-40B4-BE49-F238E27FC236}">
                <a16:creationId xmlns:a16="http://schemas.microsoft.com/office/drawing/2014/main" id="{92DFA665-00EF-4552-8661-73293A84C20A}"/>
              </a:ext>
            </a:extLst>
          </p:cNvPr>
          <p:cNvSpPr txBox="1"/>
          <p:nvPr/>
        </p:nvSpPr>
        <p:spPr>
          <a:xfrm>
            <a:off x="192299" y="6585250"/>
            <a:ext cx="8602424" cy="276999"/>
          </a:xfrm>
          <a:prstGeom prst="rect">
            <a:avLst/>
          </a:prstGeom>
          <a:noFill/>
        </p:spPr>
        <p:txBody>
          <a:bodyPr wrap="square" rtlCol="0">
            <a:spAutoFit/>
          </a:bodyPr>
          <a:lstStyle/>
          <a:p>
            <a:r>
              <a:rPr lang="en-US" sz="1200" dirty="0"/>
              <a:t>Source: Blue Sky Asset Management, </a:t>
            </a:r>
            <a:r>
              <a:rPr lang="en-US" sz="1200" dirty="0">
                <a:hlinkClick r:id="rId4"/>
              </a:rPr>
              <a:t>http://www.bsam.com/research/the-importance-of-managing-risk-in-retirement/</a:t>
            </a:r>
            <a:endParaRPr lang="en-US" sz="1200" dirty="0"/>
          </a:p>
        </p:txBody>
      </p:sp>
      <p:sp>
        <p:nvSpPr>
          <p:cNvPr id="7" name="TextBox 6">
            <a:extLst>
              <a:ext uri="{FF2B5EF4-FFF2-40B4-BE49-F238E27FC236}">
                <a16:creationId xmlns:a16="http://schemas.microsoft.com/office/drawing/2014/main" id="{3C88D652-27C4-4727-B239-788539998F43}"/>
              </a:ext>
            </a:extLst>
          </p:cNvPr>
          <p:cNvSpPr txBox="1"/>
          <p:nvPr/>
        </p:nvSpPr>
        <p:spPr>
          <a:xfrm>
            <a:off x="4238422" y="726026"/>
            <a:ext cx="4803502" cy="1200329"/>
          </a:xfrm>
          <a:prstGeom prst="rect">
            <a:avLst/>
          </a:prstGeom>
          <a:noFill/>
        </p:spPr>
        <p:txBody>
          <a:bodyPr wrap="square" rtlCol="0">
            <a:spAutoFit/>
          </a:bodyPr>
          <a:lstStyle/>
          <a:p>
            <a:pPr marL="285750" indent="-285750">
              <a:buFont typeface="Arial" panose="020B0604020202020204" pitchFamily="34" charset="0"/>
              <a:buChar char="•"/>
            </a:pPr>
            <a:r>
              <a:rPr lang="en-US" dirty="0"/>
              <a:t>Constant Expected Return of 6%</a:t>
            </a:r>
          </a:p>
          <a:p>
            <a:pPr marL="285750" indent="-285750">
              <a:buFont typeface="Arial" panose="020B0604020202020204" pitchFamily="34" charset="0"/>
              <a:buChar char="•"/>
            </a:pPr>
            <a:r>
              <a:rPr lang="en-US" dirty="0"/>
              <a:t>Volatility levels of 5%,7.5%,10%,15%,20%,30%</a:t>
            </a:r>
          </a:p>
          <a:p>
            <a:pPr marL="285750" indent="-285750">
              <a:buFont typeface="Arial" panose="020B0604020202020204" pitchFamily="34" charset="0"/>
              <a:buChar char="•"/>
            </a:pPr>
            <a:r>
              <a:rPr lang="en-US" dirty="0"/>
              <a:t>5% withdrawal Rate</a:t>
            </a:r>
          </a:p>
          <a:p>
            <a:pPr marL="285750" indent="-285750">
              <a:buFont typeface="Arial" panose="020B0604020202020204" pitchFamily="34" charset="0"/>
              <a:buChar char="•"/>
            </a:pPr>
            <a:r>
              <a:rPr lang="en-US" dirty="0"/>
              <a:t>Financial Ruin = Running out of money</a:t>
            </a:r>
          </a:p>
        </p:txBody>
      </p:sp>
      <p:sp>
        <p:nvSpPr>
          <p:cNvPr id="8" name="TextBox 7">
            <a:extLst>
              <a:ext uri="{FF2B5EF4-FFF2-40B4-BE49-F238E27FC236}">
                <a16:creationId xmlns:a16="http://schemas.microsoft.com/office/drawing/2014/main" id="{73C88FE5-82A9-4B94-8E39-93847DC4DC5A}"/>
              </a:ext>
            </a:extLst>
          </p:cNvPr>
          <p:cNvSpPr txBox="1"/>
          <p:nvPr/>
        </p:nvSpPr>
        <p:spPr>
          <a:xfrm>
            <a:off x="4352230" y="2123135"/>
            <a:ext cx="4399323" cy="646331"/>
          </a:xfrm>
          <a:prstGeom prst="rect">
            <a:avLst/>
          </a:prstGeom>
          <a:noFill/>
        </p:spPr>
        <p:txBody>
          <a:bodyPr wrap="square" rtlCol="0">
            <a:spAutoFit/>
          </a:bodyPr>
          <a:lstStyle/>
          <a:p>
            <a:r>
              <a:rPr lang="en-US" dirty="0">
                <a:solidFill>
                  <a:srgbClr val="FF0000"/>
                </a:solidFill>
              </a:rPr>
              <a:t>An investor with a 20% volatility had 3x the risk of ruin than a 10% volatility portfolio</a:t>
            </a:r>
          </a:p>
        </p:txBody>
      </p:sp>
      <p:sp>
        <p:nvSpPr>
          <p:cNvPr id="9" name="TextBox 8">
            <a:extLst>
              <a:ext uri="{FF2B5EF4-FFF2-40B4-BE49-F238E27FC236}">
                <a16:creationId xmlns:a16="http://schemas.microsoft.com/office/drawing/2014/main" id="{84FDC381-9D6E-40BA-B473-9F5A03159972}"/>
              </a:ext>
            </a:extLst>
          </p:cNvPr>
          <p:cNvSpPr txBox="1"/>
          <p:nvPr/>
        </p:nvSpPr>
        <p:spPr>
          <a:xfrm>
            <a:off x="192299" y="3967633"/>
            <a:ext cx="4246269" cy="1754326"/>
          </a:xfrm>
          <a:prstGeom prst="rect">
            <a:avLst/>
          </a:prstGeom>
          <a:noFill/>
        </p:spPr>
        <p:txBody>
          <a:bodyPr wrap="square" rtlCol="0">
            <a:spAutoFit/>
          </a:bodyPr>
          <a:lstStyle/>
          <a:p>
            <a:r>
              <a:rPr lang="en-US" dirty="0"/>
              <a:t>According to this study…</a:t>
            </a:r>
          </a:p>
          <a:p>
            <a:endParaRPr lang="en-US" dirty="0"/>
          </a:p>
          <a:p>
            <a:r>
              <a:rPr lang="en-US" dirty="0">
                <a:solidFill>
                  <a:srgbClr val="FF0000"/>
                </a:solidFill>
              </a:rPr>
              <a:t>A portfolio with a 5% volatility can sustain withdrawals nearly 5x the annual retirement income as a portfolio with 20% volatility</a:t>
            </a:r>
          </a:p>
        </p:txBody>
      </p:sp>
    </p:spTree>
    <p:extLst>
      <p:ext uri="{BB962C8B-B14F-4D97-AF65-F5344CB8AC3E}">
        <p14:creationId xmlns:p14="http://schemas.microsoft.com/office/powerpoint/2010/main" val="4240369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theme/theme1.xml><?xml version="1.0" encoding="utf-8"?>
<a:theme xmlns:a="http://schemas.openxmlformats.org/drawingml/2006/main" name="Capita Powerpoint V2">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96BA29F6-E4FA-4A01-B728-097EFB83C77F}" vid="{9C2658E7-994A-4FE6-ADCA-2E47B93D8E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Capita Powerpoint V2</Template>
  <TotalTime>4280</TotalTime>
  <Words>1120</Words>
  <Application>Microsoft Office PowerPoint</Application>
  <PresentationFormat>On-screen Show (4:3)</PresentationFormat>
  <Paragraphs>74</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canada-type-gibson</vt:lpstr>
      <vt:lpstr>Capita Powerpoint V2</vt:lpstr>
      <vt:lpstr>Volatility and Sequence of Returns</vt:lpstr>
      <vt:lpstr>A financial Guru’s approach to SWR</vt:lpstr>
      <vt:lpstr>Of course, it’s the sequence of returns!</vt:lpstr>
      <vt:lpstr>PowerPoint Presentation</vt:lpstr>
      <vt:lpstr>PowerPoint Presentation</vt:lpstr>
      <vt:lpstr>It can also be more than expected</vt:lpstr>
      <vt:lpstr>PowerPoint Presentation</vt:lpstr>
      <vt:lpstr>Volatility…Why does that matter?</vt:lpstr>
      <vt:lpstr>PowerPoint Presentation</vt:lpstr>
      <vt:lpstr>The Human Element</vt:lpstr>
      <vt:lpstr>If he held to the plan…</vt:lpstr>
      <vt:lpstr>What most likely happened…</vt:lpstr>
      <vt:lpstr>What happened?</vt:lpstr>
      <vt:lpstr>Recap of key concepts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Zacc Call</dc:creator>
  <cp:lastModifiedBy>Allen Family</cp:lastModifiedBy>
  <cp:revision>63</cp:revision>
  <dcterms:created xsi:type="dcterms:W3CDTF">2016-09-16T04:19:35Z</dcterms:created>
  <dcterms:modified xsi:type="dcterms:W3CDTF">2019-05-28T07:41:02Z</dcterms:modified>
</cp:coreProperties>
</file>