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278" r:id="rId2"/>
    <p:sldId id="1282" r:id="rId3"/>
    <p:sldId id="1281" r:id="rId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4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chemeClr val="accent1">
            <a:hueOff val="1184617"/>
            <a:satOff val="-51665"/>
            <a:lumOff val="-25708"/>
          </a:schemeClr>
        </a:solidFill>
        <a:effectLst/>
        <a:uFillTx/>
        <a:latin typeface="Roboto"/>
        <a:ea typeface="Roboto"/>
        <a:cs typeface="Roboto"/>
        <a:sym typeface="Roboto"/>
      </a:defRPr>
    </a:lvl1pPr>
    <a:lvl2pPr marL="0" marR="0" indent="0" algn="l" defTabSz="243834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chemeClr val="accent1">
            <a:hueOff val="1184617"/>
            <a:satOff val="-51665"/>
            <a:lumOff val="-25708"/>
          </a:schemeClr>
        </a:solidFill>
        <a:effectLst/>
        <a:uFillTx/>
        <a:latin typeface="Roboto"/>
        <a:ea typeface="Roboto"/>
        <a:cs typeface="Roboto"/>
        <a:sym typeface="Roboto"/>
      </a:defRPr>
    </a:lvl2pPr>
    <a:lvl3pPr marL="0" marR="0" indent="0" algn="l" defTabSz="243834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chemeClr val="accent1">
            <a:hueOff val="1184617"/>
            <a:satOff val="-51665"/>
            <a:lumOff val="-25708"/>
          </a:schemeClr>
        </a:solidFill>
        <a:effectLst/>
        <a:uFillTx/>
        <a:latin typeface="Roboto"/>
        <a:ea typeface="Roboto"/>
        <a:cs typeface="Roboto"/>
        <a:sym typeface="Roboto"/>
      </a:defRPr>
    </a:lvl3pPr>
    <a:lvl4pPr marL="0" marR="0" indent="0" algn="l" defTabSz="243834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chemeClr val="accent1">
            <a:hueOff val="1184617"/>
            <a:satOff val="-51665"/>
            <a:lumOff val="-25708"/>
          </a:schemeClr>
        </a:solidFill>
        <a:effectLst/>
        <a:uFillTx/>
        <a:latin typeface="Roboto"/>
        <a:ea typeface="Roboto"/>
        <a:cs typeface="Roboto"/>
        <a:sym typeface="Roboto"/>
      </a:defRPr>
    </a:lvl4pPr>
    <a:lvl5pPr marL="0" marR="0" indent="0" algn="l" defTabSz="243834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chemeClr val="accent1">
            <a:hueOff val="1184617"/>
            <a:satOff val="-51665"/>
            <a:lumOff val="-25708"/>
          </a:schemeClr>
        </a:solidFill>
        <a:effectLst/>
        <a:uFillTx/>
        <a:latin typeface="Roboto"/>
        <a:ea typeface="Roboto"/>
        <a:cs typeface="Roboto"/>
        <a:sym typeface="Roboto"/>
      </a:defRPr>
    </a:lvl5pPr>
    <a:lvl6pPr marL="0" marR="0" indent="0" algn="l" defTabSz="243834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chemeClr val="accent1">
            <a:hueOff val="1184617"/>
            <a:satOff val="-51665"/>
            <a:lumOff val="-25708"/>
          </a:schemeClr>
        </a:solidFill>
        <a:effectLst/>
        <a:uFillTx/>
        <a:latin typeface="Roboto"/>
        <a:ea typeface="Roboto"/>
        <a:cs typeface="Roboto"/>
        <a:sym typeface="Roboto"/>
      </a:defRPr>
    </a:lvl6pPr>
    <a:lvl7pPr marL="0" marR="0" indent="0" algn="l" defTabSz="243834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chemeClr val="accent1">
            <a:hueOff val="1184617"/>
            <a:satOff val="-51665"/>
            <a:lumOff val="-25708"/>
          </a:schemeClr>
        </a:solidFill>
        <a:effectLst/>
        <a:uFillTx/>
        <a:latin typeface="Roboto"/>
        <a:ea typeface="Roboto"/>
        <a:cs typeface="Roboto"/>
        <a:sym typeface="Roboto"/>
      </a:defRPr>
    </a:lvl7pPr>
    <a:lvl8pPr marL="0" marR="0" indent="0" algn="l" defTabSz="243834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chemeClr val="accent1">
            <a:hueOff val="1184617"/>
            <a:satOff val="-51665"/>
            <a:lumOff val="-25708"/>
          </a:schemeClr>
        </a:solidFill>
        <a:effectLst/>
        <a:uFillTx/>
        <a:latin typeface="Roboto"/>
        <a:ea typeface="Roboto"/>
        <a:cs typeface="Roboto"/>
        <a:sym typeface="Roboto"/>
      </a:defRPr>
    </a:lvl8pPr>
    <a:lvl9pPr marL="0" marR="0" indent="0" algn="l" defTabSz="243834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chemeClr val="accent1">
            <a:hueOff val="1184617"/>
            <a:satOff val="-51665"/>
            <a:lumOff val="-25708"/>
          </a:schemeClr>
        </a:solidFill>
        <a:effectLst/>
        <a:uFillTx/>
        <a:latin typeface="Roboto"/>
        <a:ea typeface="Roboto"/>
        <a:cs typeface="Roboto"/>
        <a:sym typeface="Roboto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508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76672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650" autoAdjust="0"/>
    <p:restoredTop sz="96126" autoAdjust="0"/>
  </p:normalViewPr>
  <p:slideViewPr>
    <p:cSldViewPr snapToGrid="0" snapToObjects="1">
      <p:cViewPr varScale="1">
        <p:scale>
          <a:sx n="57" d="100"/>
          <a:sy n="57" d="100"/>
        </p:scale>
        <p:origin x="124" y="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43" d="100"/>
          <a:sy n="143" d="100"/>
        </p:scale>
        <p:origin x="3752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F05F47-4FE4-0941-9C22-6F44E02890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F478A5-C9D9-1A42-9643-F8801A66F2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CDC12-A643-A440-80C3-7E37ACDFD14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90EFA-7286-9E4C-B27C-161A208106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A9A942-F4B0-CC44-BB5C-1A1DD2701F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72C8D-694F-4143-8E70-55F768EFF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85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2" name="Shape 25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74CF6F-0A15-3D48-B0C3-2E62BE631F3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37743-64AA-BC46-B931-8D88E175DF9A}" type="datetimeFigureOut">
              <a:rPr lang="en-US" smtClean="0"/>
              <a:t>11/27/2024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1248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451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A40EE-CFF7-7926-384D-9851A8D78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93164C-4473-97FC-FE03-83E92B9EBF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F1D9CF-60FC-AB53-5E14-C7F5FBECC4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104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4A249-64DE-CE60-58EE-2BA79506A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CC6E69-979C-7551-4498-8BB5CDCC17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8DD22D-EA99-EA86-D8BB-8B18E8ABC4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508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u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A6183F-82DC-AB40-B0C6-76F2698764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3260" y="11164185"/>
            <a:ext cx="942399" cy="9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3EFF860-051A-0A4C-A49B-D1676B0B64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12902" y="1314391"/>
            <a:ext cx="102032" cy="110872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1039C35-1ECF-FD4A-829C-D2FE17D9E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244577" y="7756668"/>
            <a:ext cx="4376183" cy="764442"/>
          </a:xfrm>
          <a:prstGeom prst="rect">
            <a:avLst/>
          </a:prstGeom>
        </p:spPr>
        <p:txBody>
          <a:bodyPr/>
          <a:lstStyle>
            <a:lvl1pPr>
              <a:defRPr sz="1700" b="0" i="0" spc="0">
                <a:latin typeface="Avenir Book" panose="02000503020000020003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49FC9F1F-A318-2F45-AFA3-B5BEFE465E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1" t="39814" r="14219" b="40627"/>
          <a:stretch/>
        </p:blipFill>
        <p:spPr>
          <a:xfrm>
            <a:off x="17969023" y="1314391"/>
            <a:ext cx="4322923" cy="1203057"/>
          </a:xfrm>
          <a:prstGeom prst="rect">
            <a:avLst/>
          </a:prstGeom>
        </p:spPr>
      </p:pic>
      <p:sp>
        <p:nvSpPr>
          <p:cNvPr id="8" name="Slide Title">
            <a:extLst>
              <a:ext uri="{FF2B5EF4-FFF2-40B4-BE49-F238E27FC236}">
                <a16:creationId xmlns:a16="http://schemas.microsoft.com/office/drawing/2014/main" id="{82A8CBDF-8B54-4847-B379-476191BD0D9F}"/>
              </a:ext>
            </a:extLst>
          </p:cNvPr>
          <p:cNvSpPr txBox="1">
            <a:spLocks/>
          </p:cNvSpPr>
          <p:nvPr userDrawn="1"/>
        </p:nvSpPr>
        <p:spPr>
          <a:xfrm>
            <a:off x="4126904" y="1830998"/>
            <a:ext cx="7768830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 i="0" u="none" strike="noStrike" cap="none" spc="-150" baseline="0">
                <a:solidFill>
                  <a:schemeClr val="bg1">
                    <a:lumMod val="25000"/>
                  </a:schemeClr>
                </a:solidFill>
                <a:uFillTx/>
                <a:latin typeface="GOTHAM-BOOK" panose="02000504050000020004" pitchFamily="2" charset="0"/>
                <a:ea typeface="+mn-ea"/>
                <a:cs typeface="+mn-cs"/>
                <a:sym typeface="Montserrat Bold"/>
              </a:defRPr>
            </a:lvl1pPr>
            <a:lvl2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2pPr>
            <a:lvl3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3pPr>
            <a:lvl4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4pPr>
            <a:lvl5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5pPr>
            <a:lvl6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6pPr>
            <a:lvl7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7pPr>
            <a:lvl8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8pPr>
            <a:lvl9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9pPr>
          </a:lstStyle>
          <a:p>
            <a:pPr hangingPunct="1"/>
            <a:r>
              <a:rPr lang="en-US">
                <a:solidFill>
                  <a:schemeClr val="tx1"/>
                </a:solidFill>
              </a:rPr>
              <a:t>Slide Title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81C48E5B-A1CA-4042-8625-7D39753502E8}"/>
              </a:ext>
            </a:extLst>
          </p:cNvPr>
          <p:cNvSpPr txBox="1">
            <a:spLocks noGrp="1"/>
          </p:cNvSpPr>
          <p:nvPr>
            <p:ph idx="1" hasCustomPrompt="1"/>
          </p:nvPr>
        </p:nvSpPr>
        <p:spPr>
          <a:xfrm>
            <a:off x="4083024" y="7420496"/>
            <a:ext cx="10550852" cy="4556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 algn="l">
              <a:defRPr sz="3400" b="0" i="0">
                <a:solidFill>
                  <a:schemeClr val="tx1"/>
                </a:solidFill>
                <a:latin typeface="Avenir Book" panose="02000503020000020003" pitchFamily="2" charset="0"/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pic>
        <p:nvPicPr>
          <p:cNvPr id="3" name="Picture 2" descr="A picture containing outdoor object, honeycomb, wasp's nest&#10;&#10;Description automatically generated">
            <a:extLst>
              <a:ext uri="{FF2B5EF4-FFF2-40B4-BE49-F238E27FC236}">
                <a16:creationId xmlns:a16="http://schemas.microsoft.com/office/drawing/2014/main" id="{B741B0E5-E5DD-C14C-809F-7EBB5777B5D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8032" y="10459321"/>
            <a:ext cx="4322923" cy="3488853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lide-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A6183F-82DC-AB40-B0C6-76F2698764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3260" y="11164185"/>
            <a:ext cx="942399" cy="9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3EFF860-051A-0A4C-A49B-D1676B0B64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12902" y="1314391"/>
            <a:ext cx="102032" cy="110872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1039C35-1ECF-FD4A-829C-D2FE17D9E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244577" y="7756668"/>
            <a:ext cx="4376183" cy="764442"/>
          </a:xfrm>
          <a:prstGeom prst="rect">
            <a:avLst/>
          </a:prstGeom>
        </p:spPr>
        <p:txBody>
          <a:bodyPr/>
          <a:lstStyle>
            <a:lvl1pPr>
              <a:defRPr sz="1700" b="0" i="0" spc="0">
                <a:latin typeface="Avenir Book" panose="02000503020000020003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Title">
            <a:extLst>
              <a:ext uri="{FF2B5EF4-FFF2-40B4-BE49-F238E27FC236}">
                <a16:creationId xmlns:a16="http://schemas.microsoft.com/office/drawing/2014/main" id="{82A8CBDF-8B54-4847-B379-476191BD0D9F}"/>
              </a:ext>
            </a:extLst>
          </p:cNvPr>
          <p:cNvSpPr txBox="1">
            <a:spLocks/>
          </p:cNvSpPr>
          <p:nvPr userDrawn="1"/>
        </p:nvSpPr>
        <p:spPr>
          <a:xfrm>
            <a:off x="4126904" y="1830998"/>
            <a:ext cx="7768830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 i="0" u="none" strike="noStrike" cap="none" spc="-150" baseline="0">
                <a:solidFill>
                  <a:schemeClr val="bg1">
                    <a:lumMod val="25000"/>
                  </a:schemeClr>
                </a:solidFill>
                <a:uFillTx/>
                <a:latin typeface="GOTHAM-BOOK" panose="02000504050000020004" pitchFamily="2" charset="0"/>
                <a:ea typeface="+mn-ea"/>
                <a:cs typeface="+mn-cs"/>
                <a:sym typeface="Montserrat Bold"/>
              </a:defRPr>
            </a:lvl1pPr>
            <a:lvl2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2pPr>
            <a:lvl3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3pPr>
            <a:lvl4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4pPr>
            <a:lvl5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5pPr>
            <a:lvl6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6pPr>
            <a:lvl7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7pPr>
            <a:lvl8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8pPr>
            <a:lvl9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9pPr>
          </a:lstStyle>
          <a:p>
            <a:pPr hangingPunct="1"/>
            <a:r>
              <a:rPr lang="en-US">
                <a:solidFill>
                  <a:schemeClr val="tx1"/>
                </a:solidFill>
              </a:rPr>
              <a:t>Slide Title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81C48E5B-A1CA-4042-8625-7D39753502E8}"/>
              </a:ext>
            </a:extLst>
          </p:cNvPr>
          <p:cNvSpPr txBox="1">
            <a:spLocks noGrp="1"/>
          </p:cNvSpPr>
          <p:nvPr>
            <p:ph idx="1" hasCustomPrompt="1"/>
          </p:nvPr>
        </p:nvSpPr>
        <p:spPr>
          <a:xfrm>
            <a:off x="4083024" y="7420496"/>
            <a:ext cx="8947176" cy="4556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 algn="l">
              <a:defRPr sz="3400" b="0" i="0">
                <a:solidFill>
                  <a:schemeClr val="tx1"/>
                </a:solidFill>
                <a:latin typeface="Avenir Book" panose="02000503020000020003" pitchFamily="2" charset="0"/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pic>
        <p:nvPicPr>
          <p:cNvPr id="3" name="Picture 2" descr="A picture containing outdoor object, honeycomb, wasp's nest&#10;&#10;Description automatically generated">
            <a:extLst>
              <a:ext uri="{FF2B5EF4-FFF2-40B4-BE49-F238E27FC236}">
                <a16:creationId xmlns:a16="http://schemas.microsoft.com/office/drawing/2014/main" id="{B741B0E5-E5DD-C14C-809F-7EBB5777B5D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19923">
            <a:off x="-2767238" y="-430045"/>
            <a:ext cx="4322923" cy="3488853"/>
          </a:xfrm>
          <a:prstGeom prst="rect">
            <a:avLst/>
          </a:prstGeom>
        </p:spPr>
      </p:pic>
      <p:sp>
        <p:nvSpPr>
          <p:cNvPr id="11" name="Picture Placeholder 14">
            <a:extLst>
              <a:ext uri="{FF2B5EF4-FFF2-40B4-BE49-F238E27FC236}">
                <a16:creationId xmlns:a16="http://schemas.microsoft.com/office/drawing/2014/main" id="{4EA83673-8014-084D-BF0E-1265E0D37DC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144625" y="0"/>
            <a:ext cx="10239375" cy="136937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0320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ne-Brand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0A963C9-30FC-AE4B-B6CA-E8522D7E37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12902" y="1314391"/>
            <a:ext cx="102032" cy="11087226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323A82BB-C68B-0541-BCC7-0E106FC47E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1" t="39814" r="14219" b="40627"/>
          <a:stretch/>
        </p:blipFill>
        <p:spPr>
          <a:xfrm>
            <a:off x="17969023" y="1314391"/>
            <a:ext cx="4322923" cy="120305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97A22D4-3B28-B342-8E46-41E4783A2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244577" y="7756668"/>
            <a:ext cx="4376183" cy="764442"/>
          </a:xfrm>
          <a:prstGeom prst="rect">
            <a:avLst/>
          </a:prstGeom>
        </p:spPr>
        <p:txBody>
          <a:bodyPr/>
          <a:lstStyle>
            <a:lvl1pPr>
              <a:defRPr sz="1700" b="0" i="0" spc="0">
                <a:latin typeface="Avenir Book" panose="02000503020000020003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57250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998F1A-A5B8-474B-96D5-2E5F5760A6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C3271B61-5114-584B-A277-B93B48777A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139144" y="1485465"/>
            <a:ext cx="3921755" cy="9250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851A7A-8623-2F4C-8A4A-6778A349C5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12902" y="1314391"/>
            <a:ext cx="102032" cy="11087226"/>
          </a:xfrm>
          <a:prstGeom prst="rect">
            <a:avLst/>
          </a:prstGeom>
        </p:spPr>
      </p:pic>
      <p:sp>
        <p:nvSpPr>
          <p:cNvPr id="9" name="Slide Title">
            <a:extLst>
              <a:ext uri="{FF2B5EF4-FFF2-40B4-BE49-F238E27FC236}">
                <a16:creationId xmlns:a16="http://schemas.microsoft.com/office/drawing/2014/main" id="{A74F3456-E2FB-034D-923B-2D9AD9C1BB2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126904" y="1830998"/>
            <a:ext cx="7768830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>
              <a:defRPr sz="2400" b="1" i="0" spc="-150">
                <a:solidFill>
                  <a:schemeClr val="bg1">
                    <a:lumMod val="25000"/>
                  </a:schemeClr>
                </a:solidFill>
                <a:latin typeface="GOTHAM-BOOK" panose="02000504050000020004" pitchFamily="2" charset="0"/>
              </a:defRPr>
            </a:lvl1pPr>
          </a:lstStyle>
          <a:p>
            <a:r>
              <a:rPr lang="en-US" dirty="0"/>
              <a:t>Slide Title</a:t>
            </a:r>
            <a:endParaRPr dirty="0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640C663B-6C5D-D947-BA46-B58C567CA3E9}"/>
              </a:ext>
            </a:extLst>
          </p:cNvPr>
          <p:cNvSpPr txBox="1">
            <a:spLocks noGrp="1"/>
          </p:cNvSpPr>
          <p:nvPr>
            <p:ph idx="1" hasCustomPrompt="1"/>
          </p:nvPr>
        </p:nvSpPr>
        <p:spPr>
          <a:xfrm>
            <a:off x="4083024" y="7420496"/>
            <a:ext cx="10550852" cy="4556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 algn="l">
              <a:defRPr sz="3400" b="0" i="0">
                <a:solidFill>
                  <a:schemeClr val="bg1">
                    <a:lumMod val="25000"/>
                  </a:schemeClr>
                </a:solidFill>
                <a:latin typeface="Avenir Book" panose="02000503020000020003" pitchFamily="2" charset="0"/>
              </a:defRPr>
            </a:lvl1pPr>
            <a:lvl2pPr algn="l">
              <a:defRPr>
                <a:solidFill>
                  <a:schemeClr val="bg1">
                    <a:lumMod val="25000"/>
                  </a:schemeClr>
                </a:solidFill>
              </a:defRPr>
            </a:lvl2pPr>
            <a:lvl3pPr algn="l">
              <a:defRPr>
                <a:solidFill>
                  <a:schemeClr val="bg1">
                    <a:lumMod val="25000"/>
                  </a:schemeClr>
                </a:solidFill>
              </a:defRPr>
            </a:lvl3pPr>
            <a:lvl4pPr algn="l">
              <a:defRPr>
                <a:solidFill>
                  <a:schemeClr val="bg1">
                    <a:lumMod val="25000"/>
                  </a:schemeClr>
                </a:solidFill>
              </a:defRPr>
            </a:lvl4pPr>
            <a:lvl5pPr algn="l">
              <a:defRPr>
                <a:solidFill>
                  <a:schemeClr val="bg1">
                    <a:lumMod val="25000"/>
                  </a:schemeClr>
                </a:solidFill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pic>
        <p:nvPicPr>
          <p:cNvPr id="14" name="Picture 13" descr="Background pattern&#10;&#10;Description automatically generated">
            <a:extLst>
              <a:ext uri="{FF2B5EF4-FFF2-40B4-BE49-F238E27FC236}">
                <a16:creationId xmlns:a16="http://schemas.microsoft.com/office/drawing/2014/main" id="{B8790A8D-02A5-9F45-BABD-0606394035B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6261" y="10480431"/>
            <a:ext cx="4038519" cy="324982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ECCD47F-914E-774D-8372-33DFD869A621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-1244577" y="7756668"/>
            <a:ext cx="4376183" cy="764442"/>
          </a:xfrm>
          <a:prstGeom prst="rect">
            <a:avLst/>
          </a:prstGeom>
        </p:spPr>
        <p:txBody>
          <a:bodyPr/>
          <a:lstStyle>
            <a:lvl1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00" b="0" i="0" u="none" strike="noStrike" cap="none" spc="0" baseline="0">
                <a:solidFill>
                  <a:schemeClr val="tx1"/>
                </a:solidFill>
                <a:uFillTx/>
                <a:latin typeface="Avenir Book" panose="02000503020000020003" pitchFamily="2" charset="0"/>
                <a:ea typeface="+mn-ea"/>
                <a:cs typeface="+mn-cs"/>
                <a:sym typeface="Montserrat Bold"/>
              </a:defRPr>
            </a:lvl1pPr>
            <a:lvl2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2pPr>
            <a:lvl3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3pPr>
            <a:lvl4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4pPr>
            <a:lvl5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5pPr>
            <a:lvl6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6pPr>
            <a:lvl7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7pPr>
            <a:lvl8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8pPr>
            <a:lvl9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9pPr>
          </a:lstStyle>
          <a:p>
            <a:pPr hangingPunct="1"/>
            <a:r>
              <a:rPr lang="en-US">
                <a:solidFill>
                  <a:schemeClr val="bg1">
                    <a:lumMod val="25000"/>
                  </a:schemeClr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896140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-With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998F1A-A5B8-474B-96D5-2E5F5760A6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851A7A-8623-2F4C-8A4A-6778A349C5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12902" y="1314391"/>
            <a:ext cx="102032" cy="11087226"/>
          </a:xfrm>
          <a:prstGeom prst="rect">
            <a:avLst/>
          </a:prstGeom>
        </p:spPr>
      </p:pic>
      <p:sp>
        <p:nvSpPr>
          <p:cNvPr id="9" name="Slide Title">
            <a:extLst>
              <a:ext uri="{FF2B5EF4-FFF2-40B4-BE49-F238E27FC236}">
                <a16:creationId xmlns:a16="http://schemas.microsoft.com/office/drawing/2014/main" id="{A74F3456-E2FB-034D-923B-2D9AD9C1BB2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126904" y="1830998"/>
            <a:ext cx="7768830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>
              <a:defRPr sz="2400" b="1" i="0" spc="-150">
                <a:solidFill>
                  <a:schemeClr val="bg1">
                    <a:lumMod val="25000"/>
                  </a:schemeClr>
                </a:solidFill>
                <a:latin typeface="GOTHAM-BOOK" panose="02000504050000020004" pitchFamily="2" charset="0"/>
              </a:defRPr>
            </a:lvl1pPr>
          </a:lstStyle>
          <a:p>
            <a:r>
              <a:rPr lang="en-US" dirty="0"/>
              <a:t>Slide Title</a:t>
            </a:r>
            <a:endParaRPr dirty="0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640C663B-6C5D-D947-BA46-B58C567CA3E9}"/>
              </a:ext>
            </a:extLst>
          </p:cNvPr>
          <p:cNvSpPr txBox="1">
            <a:spLocks noGrp="1"/>
          </p:cNvSpPr>
          <p:nvPr>
            <p:ph idx="1" hasCustomPrompt="1"/>
          </p:nvPr>
        </p:nvSpPr>
        <p:spPr>
          <a:xfrm>
            <a:off x="4083024" y="7420496"/>
            <a:ext cx="9032901" cy="4556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 algn="l">
              <a:defRPr sz="3400" b="0" i="0">
                <a:solidFill>
                  <a:schemeClr val="bg1">
                    <a:lumMod val="25000"/>
                  </a:schemeClr>
                </a:solidFill>
                <a:latin typeface="Avenir Book" panose="02000503020000020003" pitchFamily="2" charset="0"/>
              </a:defRPr>
            </a:lvl1pPr>
            <a:lvl2pPr algn="l">
              <a:defRPr>
                <a:solidFill>
                  <a:schemeClr val="bg1">
                    <a:lumMod val="25000"/>
                  </a:schemeClr>
                </a:solidFill>
              </a:defRPr>
            </a:lvl2pPr>
            <a:lvl3pPr algn="l">
              <a:defRPr>
                <a:solidFill>
                  <a:schemeClr val="bg1">
                    <a:lumMod val="25000"/>
                  </a:schemeClr>
                </a:solidFill>
              </a:defRPr>
            </a:lvl3pPr>
            <a:lvl4pPr algn="l">
              <a:defRPr>
                <a:solidFill>
                  <a:schemeClr val="bg1">
                    <a:lumMod val="25000"/>
                  </a:schemeClr>
                </a:solidFill>
              </a:defRPr>
            </a:lvl4pPr>
            <a:lvl5pPr algn="l">
              <a:defRPr>
                <a:solidFill>
                  <a:schemeClr val="bg1">
                    <a:lumMod val="25000"/>
                  </a:schemeClr>
                </a:solidFill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ECCD47F-914E-774D-8372-33DFD869A621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-1244577" y="7756668"/>
            <a:ext cx="4376183" cy="764442"/>
          </a:xfrm>
          <a:prstGeom prst="rect">
            <a:avLst/>
          </a:prstGeom>
        </p:spPr>
        <p:txBody>
          <a:bodyPr/>
          <a:lstStyle>
            <a:lvl1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00" b="0" i="0" u="none" strike="noStrike" cap="none" spc="0" baseline="0">
                <a:solidFill>
                  <a:schemeClr val="tx1"/>
                </a:solidFill>
                <a:uFillTx/>
                <a:latin typeface="Avenir Book" panose="02000503020000020003" pitchFamily="2" charset="0"/>
                <a:ea typeface="+mn-ea"/>
                <a:cs typeface="+mn-cs"/>
                <a:sym typeface="Montserrat Bold"/>
              </a:defRPr>
            </a:lvl1pPr>
            <a:lvl2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2pPr>
            <a:lvl3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3pPr>
            <a:lvl4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4pPr>
            <a:lvl5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5pPr>
            <a:lvl6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6pPr>
            <a:lvl7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7pPr>
            <a:lvl8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8pPr>
            <a:lvl9pPr marL="0" marR="0" indent="0" algn="l" defTabSz="243834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-224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 Bold"/>
              </a:defRPr>
            </a:lvl9pPr>
          </a:lstStyle>
          <a:p>
            <a:pPr hangingPunct="1"/>
            <a:r>
              <a:rPr lang="en-US">
                <a:solidFill>
                  <a:schemeClr val="bg1">
                    <a:lumMod val="25000"/>
                  </a:schemeClr>
                </a:solidFill>
              </a:rPr>
              <a:t>Click to edit Master title style</a:t>
            </a:r>
          </a:p>
        </p:txBody>
      </p:sp>
      <p:pic>
        <p:nvPicPr>
          <p:cNvPr id="12" name="Picture 11" descr="Background pattern&#10;&#10;Description automatically generated">
            <a:extLst>
              <a:ext uri="{FF2B5EF4-FFF2-40B4-BE49-F238E27FC236}">
                <a16:creationId xmlns:a16="http://schemas.microsoft.com/office/drawing/2014/main" id="{B0D05A15-777F-0346-94F4-1B44BF396C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4746" y="-489544"/>
            <a:ext cx="3119035" cy="2509906"/>
          </a:xfrm>
          <a:prstGeom prst="rect">
            <a:avLst/>
          </a:prstGeom>
        </p:spPr>
      </p:pic>
      <p:pic>
        <p:nvPicPr>
          <p:cNvPr id="13" name="Picture 12" descr="A picture containing honeycomb, outdoor object&#10;&#10;Description automatically generated">
            <a:extLst>
              <a:ext uri="{FF2B5EF4-FFF2-40B4-BE49-F238E27FC236}">
                <a16:creationId xmlns:a16="http://schemas.microsoft.com/office/drawing/2014/main" id="{84540808-635E-514B-9A4A-16372444DC1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9093" y="11502351"/>
            <a:ext cx="2190876" cy="2190876"/>
          </a:xfrm>
          <a:prstGeom prst="rect">
            <a:avLst/>
          </a:prstGeom>
        </p:spPr>
      </p:pic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D523008-7E85-8044-B5E7-F0A99DDB240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144625" y="0"/>
            <a:ext cx="10239375" cy="136937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1765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33931-C5E0-C74C-823C-BC894379C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1530" y="5830058"/>
            <a:ext cx="11242896" cy="1027941"/>
          </a:xfrm>
          <a:prstGeom prst="rect">
            <a:avLst/>
          </a:prstGeom>
        </p:spPr>
        <p:txBody>
          <a:bodyPr/>
          <a:lstStyle>
            <a:lvl1pPr>
              <a:defRPr sz="6000" b="0" i="0">
                <a:solidFill>
                  <a:schemeClr val="tx1"/>
                </a:solidFill>
                <a:latin typeface="GOTHAM-BOOK" panose="0200050405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531DEE-2EC0-244D-9E1A-5881A2EF64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picture containing object, honeycomb&#10;&#10;Description automatically generated">
            <a:extLst>
              <a:ext uri="{FF2B5EF4-FFF2-40B4-BE49-F238E27FC236}">
                <a16:creationId xmlns:a16="http://schemas.microsoft.com/office/drawing/2014/main" id="{18AF0924-D110-2948-8CB1-CDD5D26843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7703" y="-222226"/>
            <a:ext cx="1947100" cy="2686203"/>
          </a:xfrm>
          <a:prstGeom prst="rect">
            <a:avLst/>
          </a:prstGeom>
        </p:spPr>
      </p:pic>
      <p:pic>
        <p:nvPicPr>
          <p:cNvPr id="6" name="Picture 5" descr="A picture containing object, honeycomb&#10;&#10;Description automatically generated">
            <a:extLst>
              <a:ext uri="{FF2B5EF4-FFF2-40B4-BE49-F238E27FC236}">
                <a16:creationId xmlns:a16="http://schemas.microsoft.com/office/drawing/2014/main" id="{9B176168-A161-9141-B1A4-0129E7A6274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16439">
            <a:off x="21685455" y="11871608"/>
            <a:ext cx="4245572" cy="3442605"/>
          </a:xfrm>
          <a:prstGeom prst="rect">
            <a:avLst/>
          </a:prstGeom>
        </p:spPr>
      </p:pic>
      <p:pic>
        <p:nvPicPr>
          <p:cNvPr id="7" name="Picture 6" descr="A close up of a nest&#10;&#10;Description automatically generated">
            <a:extLst>
              <a:ext uri="{FF2B5EF4-FFF2-40B4-BE49-F238E27FC236}">
                <a16:creationId xmlns:a16="http://schemas.microsoft.com/office/drawing/2014/main" id="{FD8BA983-5F31-1944-AFF8-E68E2B8A49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1695">
            <a:off x="21119950" y="-1279065"/>
            <a:ext cx="4756651" cy="38404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3D0BEA5-D7B2-D041-AC62-6AA0E079243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703507" y="5295808"/>
            <a:ext cx="121920" cy="3124382"/>
          </a:xfrm>
          <a:prstGeom prst="rect">
            <a:avLst/>
          </a:prstGeom>
        </p:spPr>
      </p:pic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87D9A3E5-B04E-5F44-8759-B5D30B78AAF8}"/>
              </a:ext>
            </a:extLst>
          </p:cNvPr>
          <p:cNvSpPr txBox="1">
            <a:spLocks noGrp="1"/>
          </p:cNvSpPr>
          <p:nvPr>
            <p:ph idx="1" hasCustomPrompt="1"/>
          </p:nvPr>
        </p:nvSpPr>
        <p:spPr>
          <a:xfrm>
            <a:off x="12731529" y="7138087"/>
            <a:ext cx="10550852" cy="827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 algn="l">
              <a:defRPr sz="3600" b="0" i="0">
                <a:solidFill>
                  <a:schemeClr val="tx1"/>
                </a:solidFill>
                <a:latin typeface="Avenir Book" panose="02000503020000020003" pitchFamily="2" charset="0"/>
              </a:defRPr>
            </a:lvl1pPr>
            <a:lvl2pPr algn="l">
              <a:defRPr sz="3600" b="0" i="0">
                <a:solidFill>
                  <a:schemeClr val="tx1"/>
                </a:solidFill>
              </a:defRPr>
            </a:lvl2pPr>
            <a:lvl3pPr algn="l">
              <a:defRPr sz="3600" b="0" i="0">
                <a:solidFill>
                  <a:schemeClr val="tx1"/>
                </a:solidFill>
              </a:defRPr>
            </a:lvl3pPr>
            <a:lvl4pPr algn="l">
              <a:defRPr sz="3600" b="0" i="0">
                <a:solidFill>
                  <a:schemeClr val="tx1"/>
                </a:solidFill>
              </a:defRPr>
            </a:lvl4pPr>
            <a:lvl5pPr algn="l">
              <a:defRPr sz="3600" b="0" i="0">
                <a:solidFill>
                  <a:schemeClr val="tx1"/>
                </a:solidFill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30477EFD-DBE6-D349-8733-FCBBC7684E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1" t="39814" r="14219" b="40627"/>
          <a:stretch/>
        </p:blipFill>
        <p:spPr>
          <a:xfrm>
            <a:off x="1794216" y="5657747"/>
            <a:ext cx="8625692" cy="240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61492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70837" y="12979683"/>
            <a:ext cx="432810" cy="390491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 anchor="b">
            <a:spAutoFit/>
          </a:bodyPr>
          <a:lstStyle>
            <a:lvl1pPr algn="ctr" defTabSz="821532">
              <a:lnSpc>
                <a:spcPct val="100000"/>
              </a:lnSpc>
              <a:defRPr sz="1600" b="0">
                <a:solidFill>
                  <a:srgbClr val="000000"/>
                </a:solidFill>
                <a:latin typeface="+mn-lt"/>
                <a:ea typeface="+mn-ea"/>
                <a:cs typeface="+mn-cs"/>
                <a:sym typeface="Montserrat Bold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  <p:sldLayoutId id="2147483668" r:id="rId3"/>
    <p:sldLayoutId id="2147483669" r:id="rId4"/>
    <p:sldLayoutId id="2147483671" r:id="rId5"/>
    <p:sldLayoutId id="2147483670" r:id="rId6"/>
  </p:sldLayoutIdLst>
  <p:transition spd="med"/>
  <p:txStyles>
    <p:titleStyle>
      <a:lvl1pPr marL="0" marR="0" indent="0" algn="l" defTabSz="24383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-224" baseline="0">
          <a:solidFill>
            <a:schemeClr val="tx1"/>
          </a:solidFill>
          <a:uFillTx/>
          <a:latin typeface="Gotham" panose="02000504050000020004" pitchFamily="2" charset="0"/>
          <a:ea typeface="+mn-ea"/>
          <a:cs typeface="+mn-cs"/>
          <a:sym typeface="Montserrat Bold"/>
        </a:defRPr>
      </a:lvl1pPr>
      <a:lvl2pPr marL="0" marR="0" indent="0" algn="l" defTabSz="24383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rgbClr val="000000"/>
          </a:solidFill>
          <a:uFillTx/>
          <a:latin typeface="+mn-lt"/>
          <a:ea typeface="+mn-ea"/>
          <a:cs typeface="+mn-cs"/>
          <a:sym typeface="Montserrat Bold"/>
        </a:defRPr>
      </a:lvl2pPr>
      <a:lvl3pPr marL="0" marR="0" indent="0" algn="l" defTabSz="24383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rgbClr val="000000"/>
          </a:solidFill>
          <a:uFillTx/>
          <a:latin typeface="+mn-lt"/>
          <a:ea typeface="+mn-ea"/>
          <a:cs typeface="+mn-cs"/>
          <a:sym typeface="Montserrat Bold"/>
        </a:defRPr>
      </a:lvl3pPr>
      <a:lvl4pPr marL="0" marR="0" indent="0" algn="l" defTabSz="24383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rgbClr val="000000"/>
          </a:solidFill>
          <a:uFillTx/>
          <a:latin typeface="+mn-lt"/>
          <a:ea typeface="+mn-ea"/>
          <a:cs typeface="+mn-cs"/>
          <a:sym typeface="Montserrat Bold"/>
        </a:defRPr>
      </a:lvl4pPr>
      <a:lvl5pPr marL="0" marR="0" indent="0" algn="l" defTabSz="24383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rgbClr val="000000"/>
          </a:solidFill>
          <a:uFillTx/>
          <a:latin typeface="+mn-lt"/>
          <a:ea typeface="+mn-ea"/>
          <a:cs typeface="+mn-cs"/>
          <a:sym typeface="Montserrat Bold"/>
        </a:defRPr>
      </a:lvl5pPr>
      <a:lvl6pPr marL="0" marR="0" indent="0" algn="l" defTabSz="24383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rgbClr val="000000"/>
          </a:solidFill>
          <a:uFillTx/>
          <a:latin typeface="+mn-lt"/>
          <a:ea typeface="+mn-ea"/>
          <a:cs typeface="+mn-cs"/>
          <a:sym typeface="Montserrat Bold"/>
        </a:defRPr>
      </a:lvl6pPr>
      <a:lvl7pPr marL="0" marR="0" indent="0" algn="l" defTabSz="24383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rgbClr val="000000"/>
          </a:solidFill>
          <a:uFillTx/>
          <a:latin typeface="+mn-lt"/>
          <a:ea typeface="+mn-ea"/>
          <a:cs typeface="+mn-cs"/>
          <a:sym typeface="Montserrat Bold"/>
        </a:defRPr>
      </a:lvl7pPr>
      <a:lvl8pPr marL="0" marR="0" indent="0" algn="l" defTabSz="24383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rgbClr val="000000"/>
          </a:solidFill>
          <a:uFillTx/>
          <a:latin typeface="+mn-lt"/>
          <a:ea typeface="+mn-ea"/>
          <a:cs typeface="+mn-cs"/>
          <a:sym typeface="Montserrat Bold"/>
        </a:defRPr>
      </a:lvl8pPr>
      <a:lvl9pPr marL="0" marR="0" indent="0" algn="l" defTabSz="24383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rgbClr val="000000"/>
          </a:solidFill>
          <a:uFillTx/>
          <a:latin typeface="+mn-lt"/>
          <a:ea typeface="+mn-ea"/>
          <a:cs typeface="+mn-cs"/>
          <a:sym typeface="Montserrat Bold"/>
        </a:defRPr>
      </a:lvl9pPr>
    </p:titleStyle>
    <p:bodyStyle>
      <a:lvl1pPr marL="304800" marR="0" indent="-304800" algn="l" defTabSz="243834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1" i="0" u="none" strike="noStrike" cap="none" spc="0" baseline="0">
          <a:solidFill>
            <a:schemeClr val="tx1"/>
          </a:solidFill>
          <a:uFillTx/>
          <a:latin typeface="Avenir Book" panose="02000503020000020003" pitchFamily="2" charset="0"/>
          <a:ea typeface="Roboto"/>
          <a:cs typeface="Roboto"/>
          <a:sym typeface="Roboto"/>
        </a:defRPr>
      </a:lvl1pPr>
      <a:lvl2pPr marL="685800" marR="0" indent="-304800" algn="l" defTabSz="243834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1" i="0" u="none" strike="noStrike" cap="none" spc="0" baseline="0">
          <a:solidFill>
            <a:schemeClr val="accent1">
              <a:hueOff val="1184617"/>
              <a:satOff val="-51665"/>
              <a:lumOff val="-25708"/>
            </a:schemeClr>
          </a:solidFill>
          <a:uFillTx/>
          <a:latin typeface="Roboto"/>
          <a:ea typeface="Roboto"/>
          <a:cs typeface="Roboto"/>
          <a:sym typeface="Roboto"/>
        </a:defRPr>
      </a:lvl2pPr>
      <a:lvl3pPr marL="1066800" marR="0" indent="-304800" algn="l" defTabSz="243834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1" i="0" u="none" strike="noStrike" cap="none" spc="0" baseline="0">
          <a:solidFill>
            <a:schemeClr val="accent1">
              <a:hueOff val="1184617"/>
              <a:satOff val="-51665"/>
              <a:lumOff val="-25708"/>
            </a:schemeClr>
          </a:solidFill>
          <a:uFillTx/>
          <a:latin typeface="Roboto"/>
          <a:ea typeface="Roboto"/>
          <a:cs typeface="Roboto"/>
          <a:sym typeface="Roboto"/>
        </a:defRPr>
      </a:lvl3pPr>
      <a:lvl4pPr marL="1447800" marR="0" indent="-304800" algn="l" defTabSz="243834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1" i="0" u="none" strike="noStrike" cap="none" spc="0" baseline="0">
          <a:solidFill>
            <a:schemeClr val="accent1">
              <a:hueOff val="1184617"/>
              <a:satOff val="-51665"/>
              <a:lumOff val="-25708"/>
            </a:schemeClr>
          </a:solidFill>
          <a:uFillTx/>
          <a:latin typeface="Roboto"/>
          <a:ea typeface="Roboto"/>
          <a:cs typeface="Roboto"/>
          <a:sym typeface="Roboto"/>
        </a:defRPr>
      </a:lvl4pPr>
      <a:lvl5pPr marL="1828800" marR="0" indent="-304800" algn="l" defTabSz="243834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1" i="0" u="none" strike="noStrike" cap="none" spc="0" baseline="0">
          <a:solidFill>
            <a:schemeClr val="accent1">
              <a:hueOff val="1184617"/>
              <a:satOff val="-51665"/>
              <a:lumOff val="-25708"/>
            </a:schemeClr>
          </a:solidFill>
          <a:uFillTx/>
          <a:latin typeface="Roboto"/>
          <a:ea typeface="Roboto"/>
          <a:cs typeface="Roboto"/>
          <a:sym typeface="Roboto"/>
        </a:defRPr>
      </a:lvl5pPr>
      <a:lvl6pPr marL="2209800" marR="0" indent="-304800" algn="l" defTabSz="243834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1" i="0" u="none" strike="noStrike" cap="none" spc="0" baseline="0">
          <a:solidFill>
            <a:schemeClr val="accent1">
              <a:hueOff val="1184617"/>
              <a:satOff val="-51665"/>
              <a:lumOff val="-25708"/>
            </a:schemeClr>
          </a:solidFill>
          <a:uFillTx/>
          <a:latin typeface="Roboto"/>
          <a:ea typeface="Roboto"/>
          <a:cs typeface="Roboto"/>
          <a:sym typeface="Roboto"/>
        </a:defRPr>
      </a:lvl6pPr>
      <a:lvl7pPr marL="2590800" marR="0" indent="-304800" algn="l" defTabSz="243834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400" b="1" i="0" u="none" strike="noStrike" cap="none" spc="0" baseline="0">
          <a:solidFill>
            <a:schemeClr val="accent1">
              <a:hueOff val="1184617"/>
              <a:satOff val="-51665"/>
              <a:lumOff val="-25708"/>
            </a:schemeClr>
          </a:solidFill>
          <a:uFillTx/>
          <a:latin typeface="Roboto"/>
          <a:ea typeface="Roboto"/>
          <a:cs typeface="Roboto"/>
          <a:sym typeface="Roboto"/>
        </a:defRPr>
      </a:lvl7pPr>
      <a:lvl8pPr marL="2971800" marR="0" indent="-304800" algn="l" defTabSz="243834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1" i="0" u="none" strike="noStrike" cap="none" spc="0" baseline="0">
          <a:solidFill>
            <a:schemeClr val="accent1">
              <a:hueOff val="1184617"/>
              <a:satOff val="-51665"/>
              <a:lumOff val="-25708"/>
            </a:schemeClr>
          </a:solidFill>
          <a:uFillTx/>
          <a:latin typeface="Roboto"/>
          <a:ea typeface="Roboto"/>
          <a:cs typeface="Roboto"/>
          <a:sym typeface="Roboto"/>
        </a:defRPr>
      </a:lvl8pPr>
      <a:lvl9pPr marL="3352800" marR="0" indent="-304800" algn="l" defTabSz="2438340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1" i="0" u="none" strike="noStrike" cap="none" spc="0" baseline="0">
          <a:solidFill>
            <a:schemeClr val="accent1">
              <a:hueOff val="1184617"/>
              <a:satOff val="-51665"/>
              <a:lumOff val="-25708"/>
            </a:schemeClr>
          </a:solidFill>
          <a:uFillTx/>
          <a:latin typeface="Roboto"/>
          <a:ea typeface="Roboto"/>
          <a:cs typeface="Roboto"/>
          <a:sym typeface="Roboto"/>
        </a:defRPr>
      </a:lvl9pPr>
    </p:bodyStyle>
    <p:otherStyle>
      <a:lvl1pPr marL="0" marR="0" indent="0" algn="ctr" defTabSz="82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1pPr>
      <a:lvl2pPr marL="0" marR="0" indent="0" algn="ctr" defTabSz="82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2pPr>
      <a:lvl3pPr marL="0" marR="0" indent="0" algn="ctr" defTabSz="82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3pPr>
      <a:lvl4pPr marL="0" marR="0" indent="0" algn="ctr" defTabSz="82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4pPr>
      <a:lvl5pPr marL="0" marR="0" indent="0" algn="ctr" defTabSz="82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5pPr>
      <a:lvl6pPr marL="0" marR="0" indent="0" algn="ctr" defTabSz="82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6pPr>
      <a:lvl7pPr marL="0" marR="0" indent="0" algn="ctr" defTabSz="82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7pPr>
      <a:lvl8pPr marL="0" marR="0" indent="0" algn="ctr" defTabSz="82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8pPr>
      <a:lvl9pPr marL="0" marR="0" indent="0" algn="ctr" defTabSz="82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ervice@capitamail.com" TargetMode="External"/><Relationship Id="rId4" Type="http://schemas.openxmlformats.org/officeDocument/2006/relationships/hyperlink" Target="mailto:Trade@capita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ervice@capitamail.com" TargetMode="External"/><Relationship Id="rId4" Type="http://schemas.openxmlformats.org/officeDocument/2006/relationships/hyperlink" Target="mailto:Trade@capitamail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98FD29E-996B-45C0-86DB-3BEA3CC07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3780916" y="6475779"/>
            <a:ext cx="9520520" cy="764442"/>
          </a:xfrm>
        </p:spPr>
        <p:txBody>
          <a:bodyPr/>
          <a:lstStyle/>
          <a:p>
            <a:pPr algn="ctr">
              <a:lnSpc>
                <a:spcPct val="100000"/>
              </a:lnSpc>
              <a:defRPr sz="1800">
                <a:solidFill>
                  <a:srgbClr val="FFFFFF"/>
                </a:solidFill>
              </a:defRPr>
            </a:pPr>
            <a:r>
              <a:rPr lang="en-US" sz="3600" dirty="0">
                <a:solidFill>
                  <a:schemeClr val="bg2"/>
                </a:solidFill>
                <a:latin typeface="Gotham-Book" panose="02000504050000020004" pitchFamily="2" charset="0"/>
              </a:rPr>
              <a:t>(Advisor Use Only, Not for Distribution)</a:t>
            </a:r>
          </a:p>
        </p:txBody>
      </p:sp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0986AB0B-841D-094A-8852-D2CEC0E66F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8757" y="10607741"/>
            <a:ext cx="4033259" cy="3245587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4B81B58-918D-4EEA-94F9-517EC686B516}"/>
              </a:ext>
            </a:extLst>
          </p:cNvPr>
          <p:cNvSpPr txBox="1">
            <a:spLocks/>
          </p:cNvSpPr>
          <p:nvPr/>
        </p:nvSpPr>
        <p:spPr>
          <a:xfrm>
            <a:off x="0" y="292458"/>
            <a:ext cx="25565439" cy="992145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00" dirty="0">
                <a:solidFill>
                  <a:schemeClr val="bg2"/>
                </a:solidFill>
                <a:latin typeface="Gotham"/>
              </a:rPr>
              <a:t>Proteus Private Equity Fund II, LLC. “Private Equity Pool”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6C85CFB-6844-0FD4-5714-59EC77E112AA}"/>
              </a:ext>
            </a:extLst>
          </p:cNvPr>
          <p:cNvSpPr txBox="1">
            <a:spLocks/>
          </p:cNvSpPr>
          <p:nvPr/>
        </p:nvSpPr>
        <p:spPr>
          <a:xfrm>
            <a:off x="2447746" y="2436740"/>
            <a:ext cx="20434556" cy="387686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Must be Accredited Investor, Qualified Client, or Qualified Purchaser. (Capita Rule of Thumb is $2MM+ with us.)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$250K Minimum Initial Investment.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Targeting 15%-20% XIRR.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0.96% Management Fee to Proteus.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Each of the underlying funds have their own fee structures, and Proteus has typically already negotiated more preferential terms than what we can get going direct.</a:t>
            </a:r>
          </a:p>
          <a:p>
            <a:endParaRPr lang="en-US" sz="36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  <a:p>
            <a:endParaRPr lang="en-US" sz="36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66ACE77-8AE1-7D7C-D95E-488EB93D8E68}"/>
              </a:ext>
            </a:extLst>
          </p:cNvPr>
          <p:cNvSpPr txBox="1">
            <a:spLocks/>
          </p:cNvSpPr>
          <p:nvPr/>
        </p:nvSpPr>
        <p:spPr>
          <a:xfrm>
            <a:off x="2050930" y="7073897"/>
            <a:ext cx="9767257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  <a:latin typeface="Gotham"/>
              </a:rPr>
              <a:t>Notes &amp; Potential Use-Cases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860417A-2E1F-CF62-59B1-56B0BF482EF2}"/>
              </a:ext>
            </a:extLst>
          </p:cNvPr>
          <p:cNvSpPr txBox="1">
            <a:spLocks/>
          </p:cNvSpPr>
          <p:nvPr/>
        </p:nvSpPr>
        <p:spPr>
          <a:xfrm>
            <a:off x="2447746" y="8024250"/>
            <a:ext cx="20434556" cy="387686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This is a fund of funds strategy that seeks to provide access to a diversified pool of Private Equity strategies such as Buyout, Growth Equity, Venture Capital, Special Situations, Secondaries, and Co-Investments.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Suitable for clients who want diversified private equity exposure.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Potentially suitable for clients as their first exposure to private equity investing, or their only exposure to private investments as a whole.</a:t>
            </a:r>
          </a:p>
          <a:p>
            <a:pPr marL="0" indent="0">
              <a:buNone/>
            </a:pPr>
            <a:endParaRPr lang="en-US" sz="36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  <a:p>
            <a:endParaRPr lang="en-US" sz="36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F52440B-1EB4-6275-A56E-7ACA5E09168B}"/>
              </a:ext>
            </a:extLst>
          </p:cNvPr>
          <p:cNvSpPr txBox="1">
            <a:spLocks/>
          </p:cNvSpPr>
          <p:nvPr/>
        </p:nvSpPr>
        <p:spPr>
          <a:xfrm>
            <a:off x="2050930" y="1668216"/>
            <a:ext cx="9767257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  <a:latin typeface="Gotham"/>
              </a:rPr>
              <a:t>Terms &amp; Requirements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22CD95E-AF45-F796-C040-08682EC0741D}"/>
              </a:ext>
            </a:extLst>
          </p:cNvPr>
          <p:cNvSpPr txBox="1">
            <a:spLocks/>
          </p:cNvSpPr>
          <p:nvPr/>
        </p:nvSpPr>
        <p:spPr>
          <a:xfrm>
            <a:off x="2447746" y="12459624"/>
            <a:ext cx="20153462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 dirty="0">
                <a:solidFill>
                  <a:srgbClr val="FF0000"/>
                </a:solidFill>
                <a:latin typeface="Gotham"/>
              </a:rPr>
              <a:t>*Make sure to include </a:t>
            </a:r>
            <a:r>
              <a:rPr lang="en-US" b="0" dirty="0">
                <a:solidFill>
                  <a:srgbClr val="FF0000"/>
                </a:solidFill>
                <a:latin typeface="Gotham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Trade@capitamail.com</a:t>
            </a:r>
            <a:r>
              <a:rPr lang="en-US" b="0" dirty="0">
                <a:solidFill>
                  <a:srgbClr val="FF0000"/>
                </a:solidFill>
                <a:latin typeface="Gotham"/>
              </a:rPr>
              <a:t> and </a:t>
            </a:r>
            <a:r>
              <a:rPr lang="en-US" b="0" dirty="0">
                <a:solidFill>
                  <a:srgbClr val="FF0000"/>
                </a:solidFill>
                <a:latin typeface="Gotham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Service@capitamail.com</a:t>
            </a:r>
            <a:r>
              <a:rPr lang="en-US" b="0" dirty="0">
                <a:solidFill>
                  <a:srgbClr val="FF0000"/>
                </a:solidFill>
                <a:latin typeface="Gotham"/>
              </a:rPr>
              <a:t> to receive capital call notices. </a:t>
            </a:r>
          </a:p>
        </p:txBody>
      </p:sp>
    </p:spTree>
    <p:extLst>
      <p:ext uri="{BB962C8B-B14F-4D97-AF65-F5344CB8AC3E}">
        <p14:creationId xmlns:p14="http://schemas.microsoft.com/office/powerpoint/2010/main" val="310844004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5FA2E6-88EC-D90B-74BC-467FAEB4B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66C09C3-6866-DCC7-1171-7A9CA3A38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3780916" y="6475779"/>
            <a:ext cx="9520520" cy="764442"/>
          </a:xfrm>
        </p:spPr>
        <p:txBody>
          <a:bodyPr/>
          <a:lstStyle/>
          <a:p>
            <a:pPr algn="ctr">
              <a:lnSpc>
                <a:spcPct val="100000"/>
              </a:lnSpc>
              <a:defRPr sz="1800">
                <a:solidFill>
                  <a:srgbClr val="FFFFFF"/>
                </a:solidFill>
              </a:defRPr>
            </a:pPr>
            <a:r>
              <a:rPr lang="en-US" sz="3600" dirty="0">
                <a:solidFill>
                  <a:schemeClr val="bg2"/>
                </a:solidFill>
                <a:latin typeface="Gotham-Book" panose="02000504050000020004" pitchFamily="2" charset="0"/>
              </a:rPr>
              <a:t>(Advisor Use Only, Not for Distribution)</a:t>
            </a:r>
          </a:p>
        </p:txBody>
      </p:sp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ABCB1DF4-5C22-432C-83FA-1CAC2DD126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8757" y="10607741"/>
            <a:ext cx="4033259" cy="3245587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6E9E1C9-2F60-8618-B475-60FB6B433382}"/>
              </a:ext>
            </a:extLst>
          </p:cNvPr>
          <p:cNvSpPr txBox="1">
            <a:spLocks/>
          </p:cNvSpPr>
          <p:nvPr/>
        </p:nvSpPr>
        <p:spPr>
          <a:xfrm>
            <a:off x="0" y="292459"/>
            <a:ext cx="25565439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7200" dirty="0">
                <a:solidFill>
                  <a:schemeClr val="bg2"/>
                </a:solidFill>
                <a:latin typeface="Gotham"/>
              </a:rPr>
              <a:t>Proteus Growth Model Portfolio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FC9D62-4AC9-1531-FDD0-C02C5801E665}"/>
              </a:ext>
            </a:extLst>
          </p:cNvPr>
          <p:cNvSpPr txBox="1">
            <a:spLocks/>
          </p:cNvSpPr>
          <p:nvPr/>
        </p:nvSpPr>
        <p:spPr>
          <a:xfrm>
            <a:off x="2447746" y="2436740"/>
            <a:ext cx="19885324" cy="387686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Must be Accredited Investor, Qualified Client, or Qualified Purchaser. (Capita Rule of Thumb is $2MM+ with us.)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$250K Minimum Initial Investment.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Targeting 13%-15% XIRR.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0.96% Management Fee to Proteus.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Each of the underlying funds have their own fee structures, and Proteus has typically already negotiated more preferential terms than what we can get going direct.</a:t>
            </a:r>
          </a:p>
          <a:p>
            <a:endParaRPr lang="en-US" sz="36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  <a:p>
            <a:endParaRPr lang="en-US" sz="36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FF83446-8548-232D-500E-88B9B868162A}"/>
              </a:ext>
            </a:extLst>
          </p:cNvPr>
          <p:cNvSpPr txBox="1">
            <a:spLocks/>
          </p:cNvSpPr>
          <p:nvPr/>
        </p:nvSpPr>
        <p:spPr>
          <a:xfrm>
            <a:off x="2050930" y="6858000"/>
            <a:ext cx="9767257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  <a:latin typeface="Gotham"/>
              </a:rPr>
              <a:t>Notes &amp; Potential Use-Cases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20F975D-074C-6F37-A3E2-AE6862B1E339}"/>
              </a:ext>
            </a:extLst>
          </p:cNvPr>
          <p:cNvSpPr txBox="1">
            <a:spLocks/>
          </p:cNvSpPr>
          <p:nvPr/>
        </p:nvSpPr>
        <p:spPr>
          <a:xfrm>
            <a:off x="2447746" y="7626524"/>
            <a:ext cx="20501463" cy="5520840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This is a fund of funds strategy that provides access to diversified Proteus Pools:</a:t>
            </a:r>
          </a:p>
          <a:p>
            <a:pPr lvl="1"/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Proteus Private Equity Pool (50%), Proteus Private Credit Non-Core Pool (20%), Proteus Real Assets Non-Core Pool (20%), Proteus Directional Hedge Fund Pool (10%)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Suitable for clients who want aggressive diversified private investment exposure.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Potentially suitable for clients as their first and only exposure to private investments</a:t>
            </a:r>
          </a:p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Other models are available at more conservative allocations: Proteus Diversified Model Portfolio and Proteus Managed Volatility Model Portfolio</a:t>
            </a:r>
          </a:p>
          <a:p>
            <a:endParaRPr lang="en-US" sz="36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  <a:p>
            <a:pPr marL="0" indent="0">
              <a:buNone/>
            </a:pPr>
            <a:endParaRPr lang="en-US" sz="36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  <a:p>
            <a:endParaRPr lang="en-US" sz="36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8558AF8-EA62-91F0-2627-9FD366EB324B}"/>
              </a:ext>
            </a:extLst>
          </p:cNvPr>
          <p:cNvSpPr txBox="1">
            <a:spLocks/>
          </p:cNvSpPr>
          <p:nvPr/>
        </p:nvSpPr>
        <p:spPr>
          <a:xfrm>
            <a:off x="2050930" y="1668216"/>
            <a:ext cx="9767257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  <a:latin typeface="Gotham"/>
              </a:rPr>
              <a:t>Terms &amp; Requirements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CA3F60F-C844-5ED3-68E4-73415BA21467}"/>
              </a:ext>
            </a:extLst>
          </p:cNvPr>
          <p:cNvSpPr txBox="1">
            <a:spLocks/>
          </p:cNvSpPr>
          <p:nvPr/>
        </p:nvSpPr>
        <p:spPr>
          <a:xfrm>
            <a:off x="2447746" y="12459624"/>
            <a:ext cx="20153462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 dirty="0">
                <a:solidFill>
                  <a:srgbClr val="FF0000"/>
                </a:solidFill>
                <a:latin typeface="Gotham"/>
              </a:rPr>
              <a:t>*Make sure to include </a:t>
            </a:r>
            <a:r>
              <a:rPr lang="en-US" b="0" dirty="0">
                <a:solidFill>
                  <a:srgbClr val="FF0000"/>
                </a:solidFill>
                <a:latin typeface="Gotham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Trade@capitamail.com</a:t>
            </a:r>
            <a:r>
              <a:rPr lang="en-US" b="0" dirty="0">
                <a:solidFill>
                  <a:srgbClr val="FF0000"/>
                </a:solidFill>
                <a:latin typeface="Gotham"/>
              </a:rPr>
              <a:t> and </a:t>
            </a:r>
            <a:r>
              <a:rPr lang="en-US" b="0" dirty="0">
                <a:solidFill>
                  <a:srgbClr val="FF0000"/>
                </a:solidFill>
                <a:latin typeface="Gotham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Service@capitamail.com</a:t>
            </a:r>
            <a:r>
              <a:rPr lang="en-US" b="0" dirty="0">
                <a:solidFill>
                  <a:srgbClr val="FF0000"/>
                </a:solidFill>
                <a:latin typeface="Gotham"/>
              </a:rPr>
              <a:t> to receive capital call notices. </a:t>
            </a:r>
          </a:p>
        </p:txBody>
      </p:sp>
    </p:spTree>
    <p:extLst>
      <p:ext uri="{BB962C8B-B14F-4D97-AF65-F5344CB8AC3E}">
        <p14:creationId xmlns:p14="http://schemas.microsoft.com/office/powerpoint/2010/main" val="212354613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7B357F-A042-E942-AA9C-FDBFC390B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082AEF8-946A-52A3-EC50-384DBF9FD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3780916" y="6475779"/>
            <a:ext cx="9520520" cy="764442"/>
          </a:xfrm>
        </p:spPr>
        <p:txBody>
          <a:bodyPr/>
          <a:lstStyle/>
          <a:p>
            <a:pPr algn="ctr">
              <a:lnSpc>
                <a:spcPct val="100000"/>
              </a:lnSpc>
              <a:defRPr sz="1800">
                <a:solidFill>
                  <a:srgbClr val="FFFFFF"/>
                </a:solidFill>
              </a:defRPr>
            </a:pPr>
            <a:r>
              <a:rPr lang="en-US" sz="3600" dirty="0">
                <a:solidFill>
                  <a:schemeClr val="bg2"/>
                </a:solidFill>
                <a:latin typeface="Gotham-Book" panose="02000504050000020004" pitchFamily="2" charset="0"/>
              </a:rPr>
              <a:t>(Advisor Use Only, Not for Distribution)</a:t>
            </a:r>
          </a:p>
        </p:txBody>
      </p:sp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F8FB6D5-1ACB-682A-62A0-A85C2384BA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8757" y="10607741"/>
            <a:ext cx="4033259" cy="3245587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95BD85E-DABE-87D4-68F5-DB6ECB1946B2}"/>
              </a:ext>
            </a:extLst>
          </p:cNvPr>
          <p:cNvSpPr txBox="1">
            <a:spLocks/>
          </p:cNvSpPr>
          <p:nvPr/>
        </p:nvSpPr>
        <p:spPr>
          <a:xfrm>
            <a:off x="0" y="292458"/>
            <a:ext cx="25565439" cy="1036757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00" dirty="0">
                <a:solidFill>
                  <a:schemeClr val="bg2"/>
                </a:solidFill>
                <a:latin typeface="Gotham"/>
              </a:rPr>
              <a:t>Capital Call Process for Proteus Investments at Schwab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28F6C51-FC2D-856E-1765-FF093703CCB8}"/>
              </a:ext>
            </a:extLst>
          </p:cNvPr>
          <p:cNvSpPr txBox="1">
            <a:spLocks/>
          </p:cNvSpPr>
          <p:nvPr/>
        </p:nvSpPr>
        <p:spPr>
          <a:xfrm>
            <a:off x="2447746" y="2163128"/>
            <a:ext cx="16099046" cy="4947471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Submit Subscription Agreement (aka Subscription Document) provided by Advisor</a:t>
            </a:r>
          </a:p>
          <a:p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Submit Capital Call Notice provided by Advisor or Trade or Service</a:t>
            </a:r>
          </a:p>
          <a:p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Submit “Alternative Investment Letter of Authorization”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Check BOTH “Capital Commitment Only” box and “Capital Call Installment Toward an Existing Capital Commitment” box. (Info per Levi with Schwab’s Alts team 2/6/2024)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#1 make sure you’re using the LEGAL name of the fund, check “Privately Offered Fund”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#2 “No” to all three boxes</a:t>
            </a:r>
          </a:p>
          <a:p>
            <a:pPr lvl="2"/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Capita (Adviser) signs on page 2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#3 Account/wire/Capital call info</a:t>
            </a:r>
          </a:p>
          <a:p>
            <a:pPr lvl="2"/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B. will be capital call amount</a:t>
            </a:r>
          </a:p>
          <a:p>
            <a:pPr lvl="2"/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E. will be TOTAL capital commitment</a:t>
            </a:r>
          </a:p>
          <a:p>
            <a:pPr lvl="2"/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F.2. is the section we fill out. Client signs on this page.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#5 client signs here as well</a:t>
            </a:r>
          </a:p>
          <a:p>
            <a:endParaRPr lang="en-US" sz="40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  <a:p>
            <a:endParaRPr lang="en-US" sz="40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EE91912-DF67-5727-514F-AF48613EE50F}"/>
              </a:ext>
            </a:extLst>
          </p:cNvPr>
          <p:cNvSpPr txBox="1">
            <a:spLocks/>
          </p:cNvSpPr>
          <p:nvPr/>
        </p:nvSpPr>
        <p:spPr>
          <a:xfrm>
            <a:off x="2050929" y="1394604"/>
            <a:ext cx="12211481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dirty="0">
                <a:solidFill>
                  <a:schemeClr val="accent1">
                    <a:lumMod val="75000"/>
                  </a:schemeClr>
                </a:solidFill>
                <a:latin typeface="Gotham"/>
              </a:rPr>
              <a:t>Setup Commitment/ First Capital Call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96AE74-7F3C-F228-FB4E-E7B8916E0DD2}"/>
              </a:ext>
            </a:extLst>
          </p:cNvPr>
          <p:cNvSpPr txBox="1">
            <a:spLocks/>
          </p:cNvSpPr>
          <p:nvPr/>
        </p:nvSpPr>
        <p:spPr>
          <a:xfrm>
            <a:off x="2447746" y="8636650"/>
            <a:ext cx="20705552" cy="4471233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Submit Capital Call Notice</a:t>
            </a:r>
          </a:p>
          <a:p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Submit a new “Alternative Investment Letter of Authorization”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Check “Capital Call Installment Toward an Existing Capital Commitment” box. (Info per Levi with Schwab’s Alts team 2/6/2024)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#1 make sure you’re using the LEGAL name of the fund, check “Privately Offered Fund”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#2 “No” to all three boxes</a:t>
            </a:r>
          </a:p>
          <a:p>
            <a:pPr lvl="2"/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Capita (Adviser) signs on page 2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#3 Account/wire/Capital call info</a:t>
            </a:r>
          </a:p>
          <a:p>
            <a:pPr lvl="2"/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B. will be capital call amount</a:t>
            </a:r>
          </a:p>
          <a:p>
            <a:pPr lvl="2"/>
            <a:r>
              <a:rPr lang="en-US" sz="2400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E. will be TOTAL capital commitment </a:t>
            </a:r>
          </a:p>
          <a:p>
            <a:pPr lvl="1"/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Gotham"/>
              </a:rPr>
              <a:t>Pg 4-6 can be blank</a:t>
            </a:r>
          </a:p>
          <a:p>
            <a:pPr lvl="2"/>
            <a:endParaRPr lang="en-US" sz="24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  <a:p>
            <a:pPr marL="914400" lvl="2" indent="0">
              <a:buNone/>
            </a:pPr>
            <a:endParaRPr lang="en-US" sz="24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  <a:p>
            <a:pPr marL="914400" lvl="2" indent="0">
              <a:buNone/>
            </a:pPr>
            <a:endParaRPr lang="en-US" sz="24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  <a:p>
            <a:endParaRPr lang="en-US" sz="2400" dirty="0">
              <a:solidFill>
                <a:schemeClr val="bg1">
                  <a:lumMod val="25000"/>
                </a:schemeClr>
              </a:solidFill>
              <a:latin typeface="Gotham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6595ECA-B892-AD5E-0E23-6450A5E56FFD}"/>
              </a:ext>
            </a:extLst>
          </p:cNvPr>
          <p:cNvSpPr txBox="1">
            <a:spLocks/>
          </p:cNvSpPr>
          <p:nvPr/>
        </p:nvSpPr>
        <p:spPr>
          <a:xfrm>
            <a:off x="2050930" y="7560250"/>
            <a:ext cx="19446096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dirty="0">
                <a:solidFill>
                  <a:schemeClr val="accent1">
                    <a:lumMod val="75000"/>
                  </a:schemeClr>
                </a:solidFill>
                <a:latin typeface="Gotham"/>
              </a:rPr>
              <a:t>Subsequent Capital Calls (Wire Request for Existing Commitment)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E300144-D9A2-5D1D-0498-88F44155FC11}"/>
              </a:ext>
            </a:extLst>
          </p:cNvPr>
          <p:cNvSpPr txBox="1">
            <a:spLocks/>
          </p:cNvSpPr>
          <p:nvPr/>
        </p:nvSpPr>
        <p:spPr>
          <a:xfrm>
            <a:off x="12451512" y="12508686"/>
            <a:ext cx="7130450" cy="768524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0" dirty="0">
                <a:solidFill>
                  <a:schemeClr val="bg1">
                    <a:lumMod val="10000"/>
                  </a:schemeClr>
                </a:solidFill>
                <a:latin typeface="Gotham"/>
              </a:rPr>
              <a:t>*Schwab Alts team Phone # 877-523-1598</a:t>
            </a:r>
            <a:endParaRPr lang="en-US" sz="2000" b="0" dirty="0">
              <a:solidFill>
                <a:schemeClr val="bg1">
                  <a:lumMod val="10000"/>
                </a:schemeClr>
              </a:solidFill>
              <a:latin typeface="Gotham"/>
            </a:endParaRPr>
          </a:p>
        </p:txBody>
      </p:sp>
    </p:spTree>
    <p:extLst>
      <p:ext uri="{BB962C8B-B14F-4D97-AF65-F5344CB8AC3E}">
        <p14:creationId xmlns:p14="http://schemas.microsoft.com/office/powerpoint/2010/main" val="256406106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Custom 2">
      <a:dk1>
        <a:srgbClr val="FFFFFF"/>
      </a:dk1>
      <a:lt1>
        <a:srgbClr val="F3F3F3"/>
      </a:lt1>
      <a:dk2>
        <a:srgbClr val="1838A1"/>
      </a:dk2>
      <a:lt2>
        <a:srgbClr val="3661E9"/>
      </a:lt2>
      <a:accent1>
        <a:srgbClr val="EE9837"/>
      </a:accent1>
      <a:accent2>
        <a:srgbClr val="C54C26"/>
      </a:accent2>
      <a:accent3>
        <a:srgbClr val="EAD26E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1184617"/>
            <a:satOff val="-51665"/>
            <a:lumOff val="-25708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Montserrat Regular"/>
            <a:ea typeface="Montserrat Regular"/>
            <a:cs typeface="Montserrat Regular"/>
            <a:sym typeface="Montserra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l" defTabSz="2438339" rtl="0" fontAlgn="auto" latinLnBrk="0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chemeClr val="accent1">
                <a:hueOff val="1184617"/>
                <a:satOff val="-51665"/>
                <a:lumOff val="-25708"/>
              </a:schemeClr>
            </a:solidFill>
            <a:effectLst/>
            <a:uFillTx/>
            <a:latin typeface="Roboto"/>
            <a:ea typeface="Roboto"/>
            <a:cs typeface="Roboto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Montserrat Bold"/>
        <a:ea typeface="Montserrat Bold"/>
        <a:cs typeface="Montserrat Bold"/>
      </a:majorFont>
      <a:minorFont>
        <a:latin typeface="Montserrat Bold"/>
        <a:ea typeface="Montserrat Bold"/>
        <a:cs typeface="Montserrat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1184617"/>
            <a:satOff val="-51665"/>
            <a:lumOff val="-25708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Montserrat Regular"/>
            <a:ea typeface="Montserrat Regular"/>
            <a:cs typeface="Montserrat Regular"/>
            <a:sym typeface="Montserra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l" defTabSz="2438339" rtl="0" fontAlgn="auto" latinLnBrk="0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chemeClr val="accent1">
                <a:hueOff val="1184617"/>
                <a:satOff val="-51665"/>
                <a:lumOff val="-25708"/>
              </a:schemeClr>
            </a:solidFill>
            <a:effectLst/>
            <a:uFillTx/>
            <a:latin typeface="Roboto"/>
            <a:ea typeface="Roboto"/>
            <a:cs typeface="Roboto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54948</TotalTime>
  <Words>683</Words>
  <Application>Microsoft Office PowerPoint</Application>
  <PresentationFormat>Custom</PresentationFormat>
  <Paragraphs>58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Avenir Book</vt:lpstr>
      <vt:lpstr>Calibri</vt:lpstr>
      <vt:lpstr>Gotham</vt:lpstr>
      <vt:lpstr>Gotham-Book</vt:lpstr>
      <vt:lpstr>Gotham-Book</vt:lpstr>
      <vt:lpstr>Helvetica Neue</vt:lpstr>
      <vt:lpstr>Roboto</vt:lpstr>
      <vt:lpstr>21_BasicWhite</vt:lpstr>
      <vt:lpstr>(Advisor Use Only, Not for Distribution)</vt:lpstr>
      <vt:lpstr>(Advisor Use Only, Not for Distribution)</vt:lpstr>
      <vt:lpstr>(Advisor Use Only, Not for Distribution)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Zacc Call;Tyson Williamson</dc:creator>
  <cp:lastModifiedBy>Tyson Williamson</cp:lastModifiedBy>
  <cp:revision>200</cp:revision>
  <dcterms:modified xsi:type="dcterms:W3CDTF">2024-11-27T18:13:19Z</dcterms:modified>
</cp:coreProperties>
</file>