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6" r:id="rId1"/>
    <p:sldMasterId id="2147483783" r:id="rId2"/>
    <p:sldMasterId id="2147483873" r:id="rId3"/>
  </p:sldMasterIdLst>
  <p:notesMasterIdLst>
    <p:notesMasterId r:id="rId30"/>
  </p:notesMasterIdLst>
  <p:handoutMasterIdLst>
    <p:handoutMasterId r:id="rId31"/>
  </p:handoutMasterIdLst>
  <p:sldIdLst>
    <p:sldId id="451" r:id="rId4"/>
    <p:sldId id="743" r:id="rId5"/>
    <p:sldId id="916" r:id="rId6"/>
    <p:sldId id="951" r:id="rId7"/>
    <p:sldId id="898" r:id="rId8"/>
    <p:sldId id="950" r:id="rId9"/>
    <p:sldId id="952" r:id="rId10"/>
    <p:sldId id="955" r:id="rId11"/>
    <p:sldId id="957" r:id="rId12"/>
    <p:sldId id="953" r:id="rId13"/>
    <p:sldId id="760" r:id="rId14"/>
    <p:sldId id="958" r:id="rId15"/>
    <p:sldId id="767" r:id="rId16"/>
    <p:sldId id="462" r:id="rId17"/>
    <p:sldId id="652" r:id="rId18"/>
    <p:sldId id="677" r:id="rId19"/>
    <p:sldId id="777" r:id="rId20"/>
    <p:sldId id="931" r:id="rId21"/>
    <p:sldId id="934" r:id="rId22"/>
    <p:sldId id="937" r:id="rId23"/>
    <p:sldId id="935" r:id="rId24"/>
    <p:sldId id="949" r:id="rId25"/>
    <p:sldId id="924" r:id="rId26"/>
    <p:sldId id="961" r:id="rId27"/>
    <p:sldId id="960" r:id="rId28"/>
    <p:sldId id="928" r:id="rId29"/>
  </p:sldIdLst>
  <p:sldSz cx="12192000" cy="6858000"/>
  <p:notesSz cx="7010400" cy="9296400"/>
  <p:embeddedFontLst>
    <p:embeddedFont>
      <p:font typeface="Arial Black" panose="020B0A04020102020204" pitchFamily="34" charset="0"/>
      <p:bold r:id="rId32"/>
    </p:embeddedFon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Futura" pitchFamily="50" charset="0"/>
      <p:regular r:id="rId37"/>
    </p:embeddedFont>
    <p:embeddedFont>
      <p:font typeface="Rockwell Condensed" panose="02060603050405020104" pitchFamily="18" charset="0"/>
      <p:regular r:id="rId38"/>
      <p:bold r:id="rId39"/>
    </p:embeddedFont>
    <p:embeddedFont>
      <p:font typeface="Stencil" panose="040409050D0802020404" pitchFamily="82" charset="0"/>
      <p:regular r:id="rId40"/>
    </p:embeddedFont>
  </p:embeddedFontLst>
  <p:defaultTextStyle>
    <a:defPPr>
      <a:defRPr lang="en-US"/>
    </a:defPPr>
    <a:lvl1pPr marL="0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264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396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528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662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790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76" userDrawn="1">
          <p15:clr>
            <a:srgbClr val="A4A3A4"/>
          </p15:clr>
        </p15:guide>
        <p15:guide id="3" pos="37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6E78"/>
    <a:srgbClr val="B3B695"/>
    <a:srgbClr val="EDE2D0"/>
    <a:srgbClr val="000000"/>
    <a:srgbClr val="7D645A"/>
    <a:srgbClr val="C87B2F"/>
    <a:srgbClr val="990099"/>
    <a:srgbClr val="9AC2C6"/>
    <a:srgbClr val="4C8288"/>
    <a:srgbClr val="D6CE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630" autoAdjust="0"/>
  </p:normalViewPr>
  <p:slideViewPr>
    <p:cSldViewPr>
      <p:cViewPr varScale="1">
        <p:scale>
          <a:sx n="70" d="100"/>
          <a:sy n="70" d="100"/>
        </p:scale>
        <p:origin x="323" y="65"/>
      </p:cViewPr>
      <p:guideLst>
        <p:guide orient="horz" pos="2160"/>
        <p:guide pos="3776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8.fntdata"/><Relationship Id="rId21" Type="http://schemas.openxmlformats.org/officeDocument/2006/relationships/slide" Target="slides/slide18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5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37840" cy="464820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1" y="0"/>
            <a:ext cx="3037840" cy="464820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EDB9CBDC-85C8-4195-A376-39900CC8C08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967"/>
            <a:ext cx="3037840" cy="464820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1" y="8829967"/>
            <a:ext cx="3037840" cy="464820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33308A8C-44E5-47CF-A1CF-F6028749A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67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132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27E401C-129E-471C-A8B5-188AC8DC559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9188" cy="3487738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14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C3666-3456-90E9-C78F-88DF825AC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CBA79BB7-5937-EDDD-D348-C71B9CA274D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0341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2" tIns="46656" rIns="93312" bIns="46656" anchor="b"/>
          <a:lstStyle/>
          <a:p>
            <a:pPr algn="r" defTabSz="933382"/>
            <a:fld id="{F593B196-55B4-4711-8E38-C72944294230}" type="slidenum">
              <a:rPr lang="en-US" sz="1200">
                <a:solidFill>
                  <a:prstClr val="black"/>
                </a:solidFill>
              </a:rPr>
              <a:pPr algn="r" defTabSz="933382"/>
              <a:t>4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5CB2F863-2694-DC22-6A90-FF671CB8FD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197600" cy="34861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99F0DDA-CA77-86F6-85FD-686BF9C8C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999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FE440-F6EE-3D71-94EA-A55D28375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5EC5056D-2A14-C87B-546B-B3EA1431757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32934" y="9068148"/>
            <a:ext cx="3009849" cy="47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9" tIns="46659" rIns="93319" bIns="46659" anchor="b"/>
          <a:lstStyle/>
          <a:p>
            <a:pPr algn="r" defTabSz="933450"/>
            <a:fld id="{F593B196-55B4-4711-8E38-C72944294230}" type="slidenum">
              <a:rPr lang="en-US" sz="1200">
                <a:solidFill>
                  <a:prstClr val="black"/>
                </a:solidFill>
              </a:rPr>
              <a:pPr algn="r" defTabSz="933450"/>
              <a:t>6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417C4EB0-8253-E233-9F05-66876DFB3A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100" y="715963"/>
            <a:ext cx="6362700" cy="35798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3BCBF6F6-3F81-5044-C958-64D573A271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20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C8137-88C5-5C2B-E56D-66BCCC77B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00034E27-C138-DFA7-0F2E-C0D09AE8D1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5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B1AF8-A3ED-4A03-AA54-297BDCA44EFC}" type="slidenum"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59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25B374FF-B8F3-5624-75CB-F2C04D23B6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DDCE7557-8A05-3595-37F0-326E14C0DD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631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B6699-05E9-44BE-3DFD-7E56F99FE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8BA7661D-6B12-30F6-9333-975DA372A0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5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B1AF8-A3ED-4A03-AA54-297BDCA44EFC}" type="slidenum"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59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F75489FC-551B-7F0A-25A9-4178044635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BE22210E-9893-7C19-55D7-BCE01A6663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60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A642F-37A0-DD3F-614E-783B0006B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BB7F59ED-9B16-C028-42EC-EF77B00F7D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5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7E401C-129E-471C-A8B5-188AC8DC55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59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71A972E0-3519-7141-D88C-F156BB76CE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9188" cy="3487738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BCC49F8B-65D0-A80E-0D41-9D476FDEE4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4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618C5-162B-94AA-33C2-7000C3C4E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93D91A06-F38D-BC55-6607-89388981503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08101" y="8597474"/>
            <a:ext cx="3067374" cy="45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9" tIns="46659" rIns="93319" bIns="46659" anchor="b"/>
          <a:lstStyle/>
          <a:p>
            <a:pPr algn="r" defTabSz="933450"/>
            <a:fld id="{F593B196-55B4-4711-8E38-C72944294230}" type="slidenum">
              <a:rPr lang="en-US" sz="1200">
                <a:solidFill>
                  <a:prstClr val="black"/>
                </a:solidFill>
              </a:rPr>
              <a:pPr algn="r" defTabSz="933450"/>
              <a:t>10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435D3FFA-69A0-5864-9D45-633BB69BAD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22288" y="677863"/>
            <a:ext cx="6035675" cy="339566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B2D0687C-17F6-75B6-448F-79FE14CA0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106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27E401C-129E-471C-A8B5-188AC8DC5596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9188" cy="3487738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53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D1583-E928-DA94-DDC0-C7FDE4998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FA1F5583-9122-6AED-8A79-507E213372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27E401C-129E-471C-A8B5-188AC8DC5596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7959CA36-0EFE-99AC-AC0A-7D4323F2E6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9188" cy="3487738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7E1CADC-444F-F443-CD9E-602F4C58E9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89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5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B1AF8-A3ED-4A03-AA54-297BDCA44EFC}" type="slidenum"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59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7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4008101" y="8597474"/>
            <a:ext cx="3067374" cy="45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9" tIns="46659" rIns="93319" bIns="46659" anchor="b"/>
          <a:lstStyle/>
          <a:p>
            <a:pPr marL="0" marR="0" lvl="0" indent="0" algn="r" defTabSz="933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93B196-55B4-4711-8E38-C729442942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3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22288" y="677863"/>
            <a:ext cx="6035675" cy="339566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08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5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B1AF8-A3ED-4A03-AA54-297BDCA44EFC}" type="slidenum"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59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22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970341" y="8829676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03" tIns="46651" rIns="93303" bIns="46651" anchor="b"/>
          <a:lstStyle/>
          <a:p>
            <a:pPr marL="0" marR="0" lvl="0" indent="0" algn="r" defTabSz="93328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B6A0B7-C8AF-442F-8712-77A0F5D5018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3328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4365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3932934" y="9068148"/>
            <a:ext cx="3009849" cy="47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9" tIns="46659" rIns="93319" bIns="46659" anchor="b"/>
          <a:lstStyle/>
          <a:p>
            <a:pPr marL="0" marR="0" lvl="0" indent="0" algn="r" defTabSz="933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93B196-55B4-4711-8E38-C729442942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3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2100" y="715963"/>
            <a:ext cx="6362700" cy="35798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231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3970341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2" tIns="46656" rIns="93312" bIns="46656" anchor="b"/>
          <a:lstStyle/>
          <a:p>
            <a:pPr marL="0" marR="0" lvl="0" indent="0" algn="r" defTabSz="9333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93B196-55B4-4711-8E38-C729442942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33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197600" cy="34861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9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4008101" y="8597474"/>
            <a:ext cx="3067374" cy="45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9" tIns="46659" rIns="93319" bIns="46659" anchor="b"/>
          <a:lstStyle/>
          <a:p>
            <a:pPr marL="0" marR="0" lvl="0" indent="0" algn="r" defTabSz="933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93B196-55B4-4711-8E38-C729442942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3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22288" y="677863"/>
            <a:ext cx="6035675" cy="339566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70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5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7E401C-129E-471C-A8B5-188AC8DC55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59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9188" cy="3487738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03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4008101" y="8597474"/>
            <a:ext cx="3067374" cy="45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9" tIns="46659" rIns="93319" bIns="46659" anchor="b"/>
          <a:lstStyle/>
          <a:p>
            <a:pPr marL="0" marR="0" lvl="0" indent="0" algn="r" defTabSz="933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93B196-55B4-4711-8E38-C729442942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3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22288" y="677863"/>
            <a:ext cx="6035675" cy="339566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691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 txBox="1">
            <a:spLocks noGrp="1" noChangeArrowheads="1"/>
          </p:cNvSpPr>
          <p:nvPr/>
        </p:nvSpPr>
        <p:spPr bwMode="auto">
          <a:xfrm>
            <a:off x="3970341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2" tIns="46656" rIns="93312" bIns="46656" anchor="b"/>
          <a:lstStyle/>
          <a:p>
            <a:pPr algn="r" defTabSz="933382"/>
            <a:fld id="{F593B196-55B4-4711-8E38-C72944294230}" type="slidenum">
              <a:rPr lang="en-US" sz="1200">
                <a:solidFill>
                  <a:prstClr val="black"/>
                </a:solidFill>
              </a:rPr>
              <a:pPr algn="r" defTabSz="933382"/>
              <a:t>22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197600" cy="34861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71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6FB1AF8-A3ED-4A03-AA54-297BDCA44EFC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19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31D54-D3D0-DC3C-2928-2EA07A6E0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10420316-EBF2-2905-7A40-F82E1BB5423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08101" y="8597474"/>
            <a:ext cx="3067374" cy="45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319" tIns="46659" rIns="93319" bIns="46659" anchor="b"/>
          <a:lstStyle/>
          <a:p>
            <a:pPr marL="0" marR="0" lvl="0" indent="0" algn="r" defTabSz="933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93B196-55B4-4711-8E38-C7294429423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3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B7999AD2-99C1-ECFB-C594-6E6DD2B75F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22288" y="677863"/>
            <a:ext cx="6035675" cy="339566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3A11B0A8-DBCF-F752-F3E8-316DC4D44A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7863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9A146-1B9C-9887-0060-49DEE28DE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E138D9DF-5193-549A-E900-CF6F1CC0B8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defTabSz="915994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defTabSz="9159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59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70D3C3-48BA-4346-8EF8-A3B6C87E74C6}" type="slidenum">
              <a:rPr kumimoji="0" lang="en-US" sz="1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59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15BC4817-735A-40C5-B039-057D128ED4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268814AE-22E9-68D9-366E-8E09DFDF1C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32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 txBox="1">
            <a:spLocks noGrp="1" noChangeArrowheads="1"/>
          </p:cNvSpPr>
          <p:nvPr/>
        </p:nvSpPr>
        <p:spPr bwMode="auto">
          <a:xfrm>
            <a:off x="3970339" y="8829675"/>
            <a:ext cx="3038476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2" tIns="47546" rIns="95092" bIns="47546" anchor="b"/>
          <a:lstStyle/>
          <a:p>
            <a:pPr marL="0" marR="0" lvl="0" indent="0" algn="r" defTabSz="9511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B6A0B7-C8AF-442F-8712-77A0F5D5018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charset="0"/>
              </a:rPr>
              <a:pPr marL="0" marR="0" lvl="0" indent="0" algn="r" defTabSz="9511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8500"/>
            <a:ext cx="6194425" cy="3484563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09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428" tIns="45718" rIns="91428" bIns="45718"/>
          <a:lstStyle>
            <a:lvl1pPr marL="0" indent="0" algn="ctr">
              <a:buNone/>
              <a:defRPr/>
            </a:lvl1pPr>
            <a:lvl2pPr marL="457131" indent="0" algn="ctr">
              <a:buNone/>
              <a:defRPr/>
            </a:lvl2pPr>
            <a:lvl3pPr marL="914264" indent="0" algn="ctr">
              <a:buNone/>
              <a:defRPr/>
            </a:lvl3pPr>
            <a:lvl4pPr marL="1371396" indent="0" algn="ctr">
              <a:buNone/>
              <a:defRPr/>
            </a:lvl4pPr>
            <a:lvl5pPr marL="1828528" indent="0" algn="ctr">
              <a:buNone/>
              <a:defRPr/>
            </a:lvl5pPr>
            <a:lvl6pPr marL="2285662" indent="0" algn="ctr">
              <a:buNone/>
              <a:defRPr/>
            </a:lvl6pPr>
            <a:lvl7pPr marL="2742790" indent="0" algn="ctr">
              <a:buNone/>
              <a:defRPr/>
            </a:lvl7pPr>
            <a:lvl8pPr marL="3199920" indent="0" algn="ctr">
              <a:buNone/>
              <a:defRPr/>
            </a:lvl8pPr>
            <a:lvl9pPr marL="365705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A630C595-301D-4584-A0D4-D6AB4F3C20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92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lIns="91428" tIns="45718" rIns="91428" bIns="4571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1FDF86FD-B200-4049-AE30-A0C1DF0F6B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42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99"/>
            <a:ext cx="10363200" cy="1362075"/>
          </a:xfrm>
          <a:prstGeom prst="rect">
            <a:avLst/>
          </a:prstGeom>
        </p:spPr>
        <p:txBody>
          <a:bodyPr lIns="91428" tIns="45718" rIns="91428" bIns="45718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lIns="91428" tIns="45718" rIns="91428" bIns="45718" anchor="b"/>
          <a:lstStyle>
            <a:lvl1pPr marL="0" indent="0">
              <a:buNone/>
              <a:defRPr sz="2000"/>
            </a:lvl1pPr>
            <a:lvl2pPr marL="457131" indent="0">
              <a:buNone/>
              <a:defRPr sz="1900"/>
            </a:lvl2pPr>
            <a:lvl3pPr marL="914264" indent="0">
              <a:buNone/>
              <a:defRPr sz="1600"/>
            </a:lvl3pPr>
            <a:lvl4pPr marL="1371396" indent="0">
              <a:buNone/>
              <a:defRPr sz="1500"/>
            </a:lvl4pPr>
            <a:lvl5pPr marL="1828528" indent="0">
              <a:buNone/>
              <a:defRPr sz="1500"/>
            </a:lvl5pPr>
            <a:lvl6pPr marL="2285662" indent="0">
              <a:buNone/>
              <a:defRPr sz="1500"/>
            </a:lvl6pPr>
            <a:lvl7pPr marL="2742790" indent="0">
              <a:buNone/>
              <a:defRPr sz="1500"/>
            </a:lvl7pPr>
            <a:lvl8pPr marL="3199920" indent="0">
              <a:buNone/>
              <a:defRPr sz="1500"/>
            </a:lvl8pPr>
            <a:lvl9pPr marL="3657051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FB2F1E47-6EFE-45B3-825A-7FA4B5E453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30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80748256-958C-4D63-B8BF-D949DE6E52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34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  <a:prstGeom prst="rect">
            <a:avLst/>
          </a:prstGeom>
        </p:spPr>
        <p:txBody>
          <a:bodyPr lIns="91428" tIns="45718" rIns="91428" bIns="45718"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4" indent="0">
              <a:buNone/>
              <a:defRPr sz="1900" b="1"/>
            </a:lvl3pPr>
            <a:lvl4pPr marL="1371396" indent="0">
              <a:buNone/>
              <a:defRPr sz="1600" b="1"/>
            </a:lvl4pPr>
            <a:lvl5pPr marL="1828528" indent="0">
              <a:buNone/>
              <a:defRPr sz="1600" b="1"/>
            </a:lvl5pPr>
            <a:lvl6pPr marL="2285662" indent="0">
              <a:buNone/>
              <a:defRPr sz="1600" b="1"/>
            </a:lvl6pPr>
            <a:lvl7pPr marL="2742790" indent="0">
              <a:buNone/>
              <a:defRPr sz="1600" b="1"/>
            </a:lvl7pPr>
            <a:lvl8pPr marL="3199920" indent="0">
              <a:buNone/>
              <a:defRPr sz="1600" b="1"/>
            </a:lvl8pPr>
            <a:lvl9pPr marL="365705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41" y="1535117"/>
            <a:ext cx="5389033" cy="639763"/>
          </a:xfrm>
          <a:prstGeom prst="rect">
            <a:avLst/>
          </a:prstGeom>
        </p:spPr>
        <p:txBody>
          <a:bodyPr lIns="91428" tIns="45718" rIns="91428" bIns="45718"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4" indent="0">
              <a:buNone/>
              <a:defRPr sz="1900" b="1"/>
            </a:lvl3pPr>
            <a:lvl4pPr marL="1371396" indent="0">
              <a:buNone/>
              <a:defRPr sz="1600" b="1"/>
            </a:lvl4pPr>
            <a:lvl5pPr marL="1828528" indent="0">
              <a:buNone/>
              <a:defRPr sz="1600" b="1"/>
            </a:lvl5pPr>
            <a:lvl6pPr marL="2285662" indent="0">
              <a:buNone/>
              <a:defRPr sz="1600" b="1"/>
            </a:lvl6pPr>
            <a:lvl7pPr marL="2742790" indent="0">
              <a:buNone/>
              <a:defRPr sz="1600" b="1"/>
            </a:lvl7pPr>
            <a:lvl8pPr marL="3199920" indent="0">
              <a:buNone/>
              <a:defRPr sz="1600" b="1"/>
            </a:lvl8pPr>
            <a:lvl9pPr marL="365705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41" y="2174875"/>
            <a:ext cx="5389033" cy="3951288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4233C5E5-EC32-41B0-8EC7-BE51D42D8C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80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DD411271-3CDC-457A-BA4C-77566B7A9F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52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894BD7D4-B15E-48CE-AC47-B1E08A1117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23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143"/>
            <a:ext cx="4011084" cy="1162051"/>
          </a:xfrm>
          <a:prstGeom prst="rect">
            <a:avLst/>
          </a:prstGeom>
        </p:spPr>
        <p:txBody>
          <a:bodyPr lIns="91428" tIns="45718" rIns="91428" bIns="45718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55"/>
            <a:ext cx="6815667" cy="5853113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  <a:prstGeom prst="rect">
            <a:avLst/>
          </a:prstGeom>
        </p:spPr>
        <p:txBody>
          <a:bodyPr lIns="91428" tIns="45718" rIns="91428" bIns="45718"/>
          <a:lstStyle>
            <a:lvl1pPr marL="0" indent="0">
              <a:buNone/>
              <a:defRPr sz="1500"/>
            </a:lvl1pPr>
            <a:lvl2pPr marL="457131" indent="0">
              <a:buNone/>
              <a:defRPr sz="1200"/>
            </a:lvl2pPr>
            <a:lvl3pPr marL="914264" indent="0">
              <a:buNone/>
              <a:defRPr sz="1100"/>
            </a:lvl3pPr>
            <a:lvl4pPr marL="1371396" indent="0">
              <a:buNone/>
              <a:defRPr sz="900"/>
            </a:lvl4pPr>
            <a:lvl5pPr marL="1828528" indent="0">
              <a:buNone/>
              <a:defRPr sz="900"/>
            </a:lvl5pPr>
            <a:lvl6pPr marL="2285662" indent="0">
              <a:buNone/>
              <a:defRPr sz="900"/>
            </a:lvl6pPr>
            <a:lvl7pPr marL="2742790" indent="0">
              <a:buNone/>
              <a:defRPr sz="900"/>
            </a:lvl7pPr>
            <a:lvl8pPr marL="3199920" indent="0">
              <a:buNone/>
              <a:defRPr sz="900"/>
            </a:lvl8pPr>
            <a:lvl9pPr marL="365705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B89D630A-C062-498B-8132-A297BA8048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862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95"/>
            <a:ext cx="7315200" cy="566739"/>
          </a:xfrm>
          <a:prstGeom prst="rect">
            <a:avLst/>
          </a:prstGeom>
        </p:spPr>
        <p:txBody>
          <a:bodyPr lIns="91428" tIns="45718" rIns="91428" bIns="45718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lIns="91428" tIns="45718" rIns="91428" bIns="45718"/>
          <a:lstStyle>
            <a:lvl1pPr marL="0" indent="0">
              <a:buNone/>
              <a:defRPr sz="3200"/>
            </a:lvl1pPr>
            <a:lvl2pPr marL="457131" indent="0">
              <a:buNone/>
              <a:defRPr sz="2800"/>
            </a:lvl2pPr>
            <a:lvl3pPr marL="914264" indent="0">
              <a:buNone/>
              <a:defRPr sz="2400"/>
            </a:lvl3pPr>
            <a:lvl4pPr marL="1371396" indent="0">
              <a:buNone/>
              <a:defRPr sz="2000"/>
            </a:lvl4pPr>
            <a:lvl5pPr marL="1828528" indent="0">
              <a:buNone/>
              <a:defRPr sz="2000"/>
            </a:lvl5pPr>
            <a:lvl6pPr marL="2285662" indent="0">
              <a:buNone/>
              <a:defRPr sz="2000"/>
            </a:lvl6pPr>
            <a:lvl7pPr marL="2742790" indent="0">
              <a:buNone/>
              <a:defRPr sz="2000"/>
            </a:lvl7pPr>
            <a:lvl8pPr marL="3199920" indent="0">
              <a:buNone/>
              <a:defRPr sz="2000"/>
            </a:lvl8pPr>
            <a:lvl9pPr marL="3657051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39"/>
            <a:ext cx="7315200" cy="804863"/>
          </a:xfrm>
          <a:prstGeom prst="rect">
            <a:avLst/>
          </a:prstGeom>
        </p:spPr>
        <p:txBody>
          <a:bodyPr lIns="91428" tIns="45718" rIns="91428" bIns="45718"/>
          <a:lstStyle>
            <a:lvl1pPr marL="0" indent="0">
              <a:buNone/>
              <a:defRPr sz="1500"/>
            </a:lvl1pPr>
            <a:lvl2pPr marL="457131" indent="0">
              <a:buNone/>
              <a:defRPr sz="1200"/>
            </a:lvl2pPr>
            <a:lvl3pPr marL="914264" indent="0">
              <a:buNone/>
              <a:defRPr sz="1100"/>
            </a:lvl3pPr>
            <a:lvl4pPr marL="1371396" indent="0">
              <a:buNone/>
              <a:defRPr sz="900"/>
            </a:lvl4pPr>
            <a:lvl5pPr marL="1828528" indent="0">
              <a:buNone/>
              <a:defRPr sz="900"/>
            </a:lvl5pPr>
            <a:lvl6pPr marL="2285662" indent="0">
              <a:buNone/>
              <a:defRPr sz="900"/>
            </a:lvl6pPr>
            <a:lvl7pPr marL="2742790" indent="0">
              <a:buNone/>
              <a:defRPr sz="900"/>
            </a:lvl7pPr>
            <a:lvl8pPr marL="3199920" indent="0">
              <a:buNone/>
              <a:defRPr sz="900"/>
            </a:lvl8pPr>
            <a:lvl9pPr marL="365705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C8A9882E-8FF7-4406-A000-830EF73804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842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eaVert" lIns="91428" tIns="45718" rIns="91428" bIns="4571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33461B70-D2E9-42D8-AA61-C2CD228142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4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734"/>
            <a:ext cx="2743200" cy="5851525"/>
          </a:xfrm>
          <a:prstGeom prst="rect">
            <a:avLst/>
          </a:prstGeom>
        </p:spPr>
        <p:txBody>
          <a:bodyPr vert="eaVert"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34"/>
            <a:ext cx="8026400" cy="5851525"/>
          </a:xfrm>
          <a:prstGeom prst="rect">
            <a:avLst/>
          </a:prstGeom>
        </p:spPr>
        <p:txBody>
          <a:bodyPr vert="eaVert" lIns="91428" tIns="45718" rIns="91428" bIns="4571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B9962B68-E0C8-4B69-9976-1A188F013F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538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2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0C595-301D-4584-A0D4-D6AB4F3C20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861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F86FD-B200-4049-AE30-A0C1DF0F6B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056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95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F1E47-6EFE-45B3-825A-7FA4B5E453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713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48256-958C-4D63-B8BF-D949DE6E52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504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34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3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3C5E5-EC32-41B0-8EC7-BE51D42D8C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50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1271-3CDC-457A-BA4C-77566B7A9F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3280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5736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37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3125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700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1488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 lIns="91428" tIns="45718" rIns="91428" bIns="45718"/>
          <a:lstStyle>
            <a:lvl1pPr marL="0" indent="0" algn="ctr">
              <a:buNone/>
              <a:defRPr/>
            </a:lvl1pPr>
            <a:lvl2pPr marL="457131" indent="0" algn="ctr">
              <a:buNone/>
              <a:defRPr/>
            </a:lvl2pPr>
            <a:lvl3pPr marL="914264" indent="0" algn="ctr">
              <a:buNone/>
              <a:defRPr/>
            </a:lvl3pPr>
            <a:lvl4pPr marL="1371396" indent="0" algn="ctr">
              <a:buNone/>
              <a:defRPr/>
            </a:lvl4pPr>
            <a:lvl5pPr marL="1828528" indent="0" algn="ctr">
              <a:buNone/>
              <a:defRPr/>
            </a:lvl5pPr>
            <a:lvl6pPr marL="2285662" indent="0" algn="ctr">
              <a:buNone/>
              <a:defRPr/>
            </a:lvl6pPr>
            <a:lvl7pPr marL="2742790" indent="0" algn="ctr">
              <a:buNone/>
              <a:defRPr/>
            </a:lvl7pPr>
            <a:lvl8pPr marL="3199920" indent="0" algn="ctr">
              <a:buNone/>
              <a:defRPr/>
            </a:lvl8pPr>
            <a:lvl9pPr marL="365705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A630C595-301D-4584-A0D4-D6AB4F3C20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1282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lIns="91428" tIns="45718" rIns="91428" bIns="4571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1FDF86FD-B200-4049-AE30-A0C1DF0F6B0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604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99"/>
            <a:ext cx="10363200" cy="1362075"/>
          </a:xfrm>
          <a:prstGeom prst="rect">
            <a:avLst/>
          </a:prstGeom>
        </p:spPr>
        <p:txBody>
          <a:bodyPr lIns="91428" tIns="45718" rIns="91428" bIns="45718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lIns="91428" tIns="45718" rIns="91428" bIns="45718" anchor="b"/>
          <a:lstStyle>
            <a:lvl1pPr marL="0" indent="0">
              <a:buNone/>
              <a:defRPr sz="2000"/>
            </a:lvl1pPr>
            <a:lvl2pPr marL="457131" indent="0">
              <a:buNone/>
              <a:defRPr sz="1900"/>
            </a:lvl2pPr>
            <a:lvl3pPr marL="914264" indent="0">
              <a:buNone/>
              <a:defRPr sz="1600"/>
            </a:lvl3pPr>
            <a:lvl4pPr marL="1371396" indent="0">
              <a:buNone/>
              <a:defRPr sz="1500"/>
            </a:lvl4pPr>
            <a:lvl5pPr marL="1828528" indent="0">
              <a:buNone/>
              <a:defRPr sz="1500"/>
            </a:lvl5pPr>
            <a:lvl6pPr marL="2285662" indent="0">
              <a:buNone/>
              <a:defRPr sz="1500"/>
            </a:lvl6pPr>
            <a:lvl7pPr marL="2742790" indent="0">
              <a:buNone/>
              <a:defRPr sz="1500"/>
            </a:lvl7pPr>
            <a:lvl8pPr marL="3199920" indent="0">
              <a:buNone/>
              <a:defRPr sz="1500"/>
            </a:lvl8pPr>
            <a:lvl9pPr marL="3657051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FB2F1E47-6EFE-45B3-825A-7FA4B5E4539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09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80748256-958C-4D63-B8BF-D949DE6E52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9836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  <a:prstGeom prst="rect">
            <a:avLst/>
          </a:prstGeom>
        </p:spPr>
        <p:txBody>
          <a:bodyPr lIns="91428" tIns="45718" rIns="91428" bIns="45718"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4" indent="0">
              <a:buNone/>
              <a:defRPr sz="1900" b="1"/>
            </a:lvl3pPr>
            <a:lvl4pPr marL="1371396" indent="0">
              <a:buNone/>
              <a:defRPr sz="1600" b="1"/>
            </a:lvl4pPr>
            <a:lvl5pPr marL="1828528" indent="0">
              <a:buNone/>
              <a:defRPr sz="1600" b="1"/>
            </a:lvl5pPr>
            <a:lvl6pPr marL="2285662" indent="0">
              <a:buNone/>
              <a:defRPr sz="1600" b="1"/>
            </a:lvl6pPr>
            <a:lvl7pPr marL="2742790" indent="0">
              <a:buNone/>
              <a:defRPr sz="1600" b="1"/>
            </a:lvl7pPr>
            <a:lvl8pPr marL="3199920" indent="0">
              <a:buNone/>
              <a:defRPr sz="1600" b="1"/>
            </a:lvl8pPr>
            <a:lvl9pPr marL="365705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41" y="1535117"/>
            <a:ext cx="5389033" cy="639763"/>
          </a:xfrm>
          <a:prstGeom prst="rect">
            <a:avLst/>
          </a:prstGeom>
        </p:spPr>
        <p:txBody>
          <a:bodyPr lIns="91428" tIns="45718" rIns="91428" bIns="45718" anchor="b"/>
          <a:lstStyle>
            <a:lvl1pPr marL="0" indent="0">
              <a:buNone/>
              <a:defRPr sz="2400" b="1"/>
            </a:lvl1pPr>
            <a:lvl2pPr marL="457131" indent="0">
              <a:buNone/>
              <a:defRPr sz="2000" b="1"/>
            </a:lvl2pPr>
            <a:lvl3pPr marL="914264" indent="0">
              <a:buNone/>
              <a:defRPr sz="1900" b="1"/>
            </a:lvl3pPr>
            <a:lvl4pPr marL="1371396" indent="0">
              <a:buNone/>
              <a:defRPr sz="1600" b="1"/>
            </a:lvl4pPr>
            <a:lvl5pPr marL="1828528" indent="0">
              <a:buNone/>
              <a:defRPr sz="1600" b="1"/>
            </a:lvl5pPr>
            <a:lvl6pPr marL="2285662" indent="0">
              <a:buNone/>
              <a:defRPr sz="1600" b="1"/>
            </a:lvl6pPr>
            <a:lvl7pPr marL="2742790" indent="0">
              <a:buNone/>
              <a:defRPr sz="1600" b="1"/>
            </a:lvl7pPr>
            <a:lvl8pPr marL="3199920" indent="0">
              <a:buNone/>
              <a:defRPr sz="1600" b="1"/>
            </a:lvl8pPr>
            <a:lvl9pPr marL="365705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41" y="2174875"/>
            <a:ext cx="5389033" cy="3951288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4233C5E5-EC32-41B0-8EC7-BE51D42D8C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925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DD411271-3CDC-457A-BA4C-77566B7A9F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670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894BD7D4-B15E-48CE-AC47-B1E08A1117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744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143"/>
            <a:ext cx="4011084" cy="1162051"/>
          </a:xfrm>
          <a:prstGeom prst="rect">
            <a:avLst/>
          </a:prstGeom>
        </p:spPr>
        <p:txBody>
          <a:bodyPr lIns="91428" tIns="45718" rIns="91428" bIns="45718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55"/>
            <a:ext cx="6815667" cy="5853113"/>
          </a:xfrm>
          <a:prstGeom prst="rect">
            <a:avLst/>
          </a:prstGeom>
        </p:spPr>
        <p:txBody>
          <a:bodyPr lIns="91428" tIns="45718" rIns="91428" bIns="45718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  <a:prstGeom prst="rect">
            <a:avLst/>
          </a:prstGeom>
        </p:spPr>
        <p:txBody>
          <a:bodyPr lIns="91428" tIns="45718" rIns="91428" bIns="45718"/>
          <a:lstStyle>
            <a:lvl1pPr marL="0" indent="0">
              <a:buNone/>
              <a:defRPr sz="1500"/>
            </a:lvl1pPr>
            <a:lvl2pPr marL="457131" indent="0">
              <a:buNone/>
              <a:defRPr sz="1200"/>
            </a:lvl2pPr>
            <a:lvl3pPr marL="914264" indent="0">
              <a:buNone/>
              <a:defRPr sz="1100"/>
            </a:lvl3pPr>
            <a:lvl4pPr marL="1371396" indent="0">
              <a:buNone/>
              <a:defRPr sz="900"/>
            </a:lvl4pPr>
            <a:lvl5pPr marL="1828528" indent="0">
              <a:buNone/>
              <a:defRPr sz="900"/>
            </a:lvl5pPr>
            <a:lvl6pPr marL="2285662" indent="0">
              <a:buNone/>
              <a:defRPr sz="900"/>
            </a:lvl6pPr>
            <a:lvl7pPr marL="2742790" indent="0">
              <a:buNone/>
              <a:defRPr sz="900"/>
            </a:lvl7pPr>
            <a:lvl8pPr marL="3199920" indent="0">
              <a:buNone/>
              <a:defRPr sz="900"/>
            </a:lvl8pPr>
            <a:lvl9pPr marL="365705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B89D630A-C062-498B-8132-A297BA8048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9463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95"/>
            <a:ext cx="7315200" cy="566739"/>
          </a:xfrm>
          <a:prstGeom prst="rect">
            <a:avLst/>
          </a:prstGeom>
        </p:spPr>
        <p:txBody>
          <a:bodyPr lIns="91428" tIns="45718" rIns="91428" bIns="45718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lIns="91428" tIns="45718" rIns="91428" bIns="45718"/>
          <a:lstStyle>
            <a:lvl1pPr marL="0" indent="0">
              <a:buNone/>
              <a:defRPr sz="3200"/>
            </a:lvl1pPr>
            <a:lvl2pPr marL="457131" indent="0">
              <a:buNone/>
              <a:defRPr sz="2800"/>
            </a:lvl2pPr>
            <a:lvl3pPr marL="914264" indent="0">
              <a:buNone/>
              <a:defRPr sz="2400"/>
            </a:lvl3pPr>
            <a:lvl4pPr marL="1371396" indent="0">
              <a:buNone/>
              <a:defRPr sz="2000"/>
            </a:lvl4pPr>
            <a:lvl5pPr marL="1828528" indent="0">
              <a:buNone/>
              <a:defRPr sz="2000"/>
            </a:lvl5pPr>
            <a:lvl6pPr marL="2285662" indent="0">
              <a:buNone/>
              <a:defRPr sz="2000"/>
            </a:lvl6pPr>
            <a:lvl7pPr marL="2742790" indent="0">
              <a:buNone/>
              <a:defRPr sz="2000"/>
            </a:lvl7pPr>
            <a:lvl8pPr marL="3199920" indent="0">
              <a:buNone/>
              <a:defRPr sz="2000"/>
            </a:lvl8pPr>
            <a:lvl9pPr marL="3657051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439"/>
            <a:ext cx="7315200" cy="804863"/>
          </a:xfrm>
          <a:prstGeom prst="rect">
            <a:avLst/>
          </a:prstGeom>
        </p:spPr>
        <p:txBody>
          <a:bodyPr lIns="91428" tIns="45718" rIns="91428" bIns="45718"/>
          <a:lstStyle>
            <a:lvl1pPr marL="0" indent="0">
              <a:buNone/>
              <a:defRPr sz="1500"/>
            </a:lvl1pPr>
            <a:lvl2pPr marL="457131" indent="0">
              <a:buNone/>
              <a:defRPr sz="1200"/>
            </a:lvl2pPr>
            <a:lvl3pPr marL="914264" indent="0">
              <a:buNone/>
              <a:defRPr sz="1100"/>
            </a:lvl3pPr>
            <a:lvl4pPr marL="1371396" indent="0">
              <a:buNone/>
              <a:defRPr sz="900"/>
            </a:lvl4pPr>
            <a:lvl5pPr marL="1828528" indent="0">
              <a:buNone/>
              <a:defRPr sz="900"/>
            </a:lvl5pPr>
            <a:lvl6pPr marL="2285662" indent="0">
              <a:buNone/>
              <a:defRPr sz="900"/>
            </a:lvl6pPr>
            <a:lvl7pPr marL="2742790" indent="0">
              <a:buNone/>
              <a:defRPr sz="900"/>
            </a:lvl7pPr>
            <a:lvl8pPr marL="3199920" indent="0">
              <a:buNone/>
              <a:defRPr sz="900"/>
            </a:lvl8pPr>
            <a:lvl9pPr marL="365705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C8A9882E-8FF7-4406-A000-830EF73804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0847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eaVert" lIns="91428" tIns="45718" rIns="91428" bIns="4571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33461B70-D2E9-42D8-AA61-C2CD228142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1736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734"/>
            <a:ext cx="2743200" cy="5851525"/>
          </a:xfrm>
          <a:prstGeom prst="rect">
            <a:avLst/>
          </a:prstGeom>
        </p:spPr>
        <p:txBody>
          <a:bodyPr vert="eaVert"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34"/>
            <a:ext cx="8026400" cy="5851525"/>
          </a:xfrm>
          <a:prstGeom prst="rect">
            <a:avLst/>
          </a:prstGeom>
        </p:spPr>
        <p:txBody>
          <a:bodyPr vert="eaVert" lIns="91428" tIns="45718" rIns="91428" bIns="4571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319"/>
            <a:ext cx="3860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319"/>
            <a:ext cx="2844800" cy="476251"/>
          </a:xfrm>
          <a:prstGeom prst="rect">
            <a:avLst/>
          </a:prstGeom>
          <a:ln/>
        </p:spPr>
        <p:txBody>
          <a:bodyPr lIns="91428" tIns="45718" rIns="91428" bIns="45718"/>
          <a:lstStyle>
            <a:lvl1pPr>
              <a:defRPr/>
            </a:lvl1pPr>
          </a:lstStyle>
          <a:p>
            <a:pPr>
              <a:defRPr/>
            </a:pPr>
            <a:fld id="{B9962B68-E0C8-4B69-9976-1A188F013F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075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532"/>
            <a:ext cx="10363200" cy="1470025"/>
          </a:xfrm>
        </p:spPr>
        <p:txBody>
          <a:bodyPr lIns="91428" tIns="45718" rIns="91428" bIns="45718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lIns="91428" tIns="45718" rIns="91428" bIns="4571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19200" y="6356450"/>
            <a:ext cx="1828800" cy="365125"/>
          </a:xfrm>
          <a:prstGeom prst="rect">
            <a:avLst/>
          </a:prstGeom>
        </p:spPr>
        <p:txBody>
          <a:bodyPr lIns="91428" tIns="45718" rIns="91428" bIns="45718"/>
          <a:lstStyle/>
          <a:p>
            <a:fld id="{D2D0223F-475F-1E40-8732-052D05E6B73B}" type="datetime1">
              <a:rPr lang="en-US" smtClean="0">
                <a:solidFill>
                  <a:srgbClr val="000000"/>
                </a:solidFill>
              </a:rPr>
              <a:pPr/>
              <a:t>10/27/2026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450"/>
            <a:ext cx="5994400" cy="365125"/>
          </a:xfrm>
          <a:prstGeom prst="rect">
            <a:avLst/>
          </a:prstGeom>
        </p:spPr>
        <p:txBody>
          <a:bodyPr lIns="91428" tIns="45718" rIns="91428" bIns="45718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450"/>
            <a:ext cx="609600" cy="365125"/>
          </a:xfrm>
          <a:prstGeom prst="rect">
            <a:avLst/>
          </a:prstGeom>
        </p:spPr>
        <p:txBody>
          <a:bodyPr lIns="91428" tIns="45718" rIns="91428" bIns="45718"/>
          <a:lstStyle/>
          <a:p>
            <a:fld id="{5C631B4E-04A8-4117-A32D-40D787F5160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3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 userDrawn="1"/>
        </p:nvSpPr>
        <p:spPr bwMode="auto">
          <a:xfrm>
            <a:off x="0" y="6096000"/>
            <a:ext cx="12192000" cy="762000"/>
          </a:xfrm>
          <a:prstGeom prst="rect">
            <a:avLst/>
          </a:prstGeom>
          <a:solidFill>
            <a:srgbClr val="326E78"/>
          </a:solidFill>
          <a:ln w="9525">
            <a:noFill/>
            <a:miter lim="800000"/>
            <a:headEnd/>
            <a:tailEnd/>
          </a:ln>
        </p:spPr>
        <p:txBody>
          <a:bodyPr vert="horz" wrap="square" lIns="91428" tIns="45718" rIns="91428" bIns="4571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0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en-US" sz="3200" kern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000" kern="0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                                                                   StromanConsulting.com</a:t>
            </a:r>
            <a:endParaRPr lang="en-US" sz="3200" kern="0" dirty="0">
              <a:solidFill>
                <a:schemeClr val="bg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>
            <a:grpSpLocks noChangeAspect="1"/>
          </p:cNvGrpSpPr>
          <p:nvPr userDrawn="1"/>
        </p:nvGrpSpPr>
        <p:grpSpPr>
          <a:xfrm>
            <a:off x="685832" y="6172295"/>
            <a:ext cx="6172199" cy="611747"/>
            <a:chOff x="381000" y="2565530"/>
            <a:chExt cx="6533956" cy="863470"/>
          </a:xfrm>
        </p:grpSpPr>
        <p:pic>
          <p:nvPicPr>
            <p:cNvPr id="7" name="Picture 6" descr="C:\Users\Kent Stroman\Documents\~desktop everything on 1-14-2014\TIB-The Intentional Board\Pictures and Graphics TIB\Book graphics TIB\17 Laws Abbreviated.png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103" t="4780" r="48344" b="90440"/>
            <a:stretch/>
          </p:blipFill>
          <p:spPr bwMode="auto">
            <a:xfrm>
              <a:off x="381000" y="2922465"/>
              <a:ext cx="723900" cy="46108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 descr="C:\Users\Kent Stroman\Documents\~desktop everything on 1-14-2014\TIB-The Intentional Board\Pictures and Graphics TIB\Book graphics TIB\17 Laws Abbreviated.png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88" t="9415" r="16720" b="81633"/>
            <a:stretch/>
          </p:blipFill>
          <p:spPr bwMode="auto">
            <a:xfrm>
              <a:off x="1219200" y="2565530"/>
              <a:ext cx="3867150" cy="8634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Picture 8" descr="C:\Users\Kent Stroman\Documents\~desktop everything on 1-14-2014\TIB-The Intentional Board\Pictures and Graphics TIB\Book graphics TIB\17 Laws Abbreviated.png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00" t="18070" r="43620" b="74931"/>
            <a:stretch/>
          </p:blipFill>
          <p:spPr bwMode="auto">
            <a:xfrm>
              <a:off x="5334000" y="2734820"/>
              <a:ext cx="1580956" cy="6751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879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6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2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50" indent="-34285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39" indent="-28571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830" indent="-22856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9960" indent="-22856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091" indent="-22856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24" indent="-22856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56" indent="-22856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88" indent="-22856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622" indent="-22856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4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6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8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2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90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319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l">
              <a:defRPr sz="1900">
                <a:cs typeface="+mn-cs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319"/>
            <a:ext cx="3860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defRPr sz="1900">
                <a:cs typeface="+mn-cs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319"/>
            <a:ext cx="28448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defRPr sz="1900">
                <a:cs typeface="+mn-cs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5C358C89-33A6-47F8-A69C-FB34FE90D254}" type="slidenum">
              <a:rPr lang="en-US">
                <a:solidFill>
                  <a:srgbClr val="000000"/>
                </a:solidFill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330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900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43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Char char="–"/>
        <a:defRPr sz="3700">
          <a:solidFill>
            <a:schemeClr val="tx1"/>
          </a:solidFill>
          <a:latin typeface="+mn-lt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 userDrawn="1"/>
        </p:nvSpPr>
        <p:spPr bwMode="auto">
          <a:xfrm>
            <a:off x="0" y="6096000"/>
            <a:ext cx="12192000" cy="762000"/>
          </a:xfrm>
          <a:prstGeom prst="rect">
            <a:avLst/>
          </a:prstGeom>
          <a:solidFill>
            <a:srgbClr val="326E78"/>
          </a:solidFill>
          <a:ln w="9525">
            <a:noFill/>
            <a:miter lim="800000"/>
            <a:headEnd/>
            <a:tailEnd/>
          </a:ln>
        </p:spPr>
        <p:txBody>
          <a:bodyPr vert="horz" wrap="square" lIns="91428" tIns="45718" rIns="91428" bIns="4571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en-US" sz="2000" kern="0" dirty="0">
                <a:solidFill>
                  <a:srgbClr val="FFFFFF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                                                                       StromanConsulting.com</a:t>
            </a:r>
            <a:endParaRPr lang="en-US" sz="3200" kern="0" dirty="0">
              <a:solidFill>
                <a:srgbClr val="FFFFFF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>
            <a:grpSpLocks noChangeAspect="1"/>
          </p:cNvGrpSpPr>
          <p:nvPr userDrawn="1"/>
        </p:nvGrpSpPr>
        <p:grpSpPr>
          <a:xfrm>
            <a:off x="685832" y="6172295"/>
            <a:ext cx="6172199" cy="611747"/>
            <a:chOff x="381000" y="2565530"/>
            <a:chExt cx="6533956" cy="863470"/>
          </a:xfrm>
        </p:grpSpPr>
        <p:pic>
          <p:nvPicPr>
            <p:cNvPr id="7" name="Picture 6" descr="C:\Users\Kent Stroman\Documents\~desktop everything on 1-14-2014\TIB-The Intentional Board\Pictures and Graphics TIB\Book graphics TIB\17 Laws Abbreviated.png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103" t="4780" r="48344" b="90440"/>
            <a:stretch/>
          </p:blipFill>
          <p:spPr bwMode="auto">
            <a:xfrm>
              <a:off x="381000" y="2922465"/>
              <a:ext cx="723900" cy="46108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 descr="C:\Users\Kent Stroman\Documents\~desktop everything on 1-14-2014\TIB-The Intentional Board\Pictures and Graphics TIB\Book graphics TIB\17 Laws Abbreviated.png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88" t="9415" r="16720" b="81633"/>
            <a:stretch/>
          </p:blipFill>
          <p:spPr bwMode="auto">
            <a:xfrm>
              <a:off x="1219200" y="2565530"/>
              <a:ext cx="3867150" cy="8634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Picture 8" descr="C:\Users\Kent Stroman\Documents\~desktop everything on 1-14-2014\TIB-The Intentional Board\Pictures and Graphics TIB\Book graphics TIB\17 Laws Abbreviated.png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00" t="18070" r="43620" b="74931"/>
            <a:stretch/>
          </p:blipFill>
          <p:spPr bwMode="auto">
            <a:xfrm>
              <a:off x="5334000" y="2734820"/>
              <a:ext cx="1580956" cy="6751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439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3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6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39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2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50" indent="-34285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39" indent="-28571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830" indent="-228568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9960" indent="-228568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091" indent="-228568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224" indent="-22856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356" indent="-22856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488" indent="-22856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622" indent="-228568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4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6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8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2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90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46799" y="304895"/>
            <a:ext cx="7407004" cy="871027"/>
          </a:xfrm>
          <a:prstGeom prst="rect">
            <a:avLst/>
          </a:prstGeom>
          <a:noFill/>
        </p:spPr>
        <p:txBody>
          <a:bodyPr wrap="square" lIns="91428" tIns="45718" rIns="91428" bIns="45718" rtlCol="0">
            <a:noAutofit/>
          </a:bodyPr>
          <a:lstStyle/>
          <a:p>
            <a:pPr>
              <a:lnSpc>
                <a:spcPct val="75000"/>
              </a:lnSpc>
            </a:pPr>
            <a:r>
              <a:rPr lang="en-US" sz="4000" b="1" kern="0" spc="-200" dirty="0">
                <a:solidFill>
                  <a:srgbClr val="002448"/>
                </a:solidFill>
                <a:latin typeface="Arial"/>
                <a:ea typeface="+mj-ea"/>
                <a:cs typeface="+mj-cs"/>
              </a:rPr>
              <a:t>M. Kent Stroman  </a:t>
            </a:r>
          </a:p>
          <a:p>
            <a:pPr algn="r">
              <a:lnSpc>
                <a:spcPct val="75000"/>
              </a:lnSpc>
            </a:pPr>
            <a:r>
              <a:rPr lang="en-US" sz="2400" b="1" kern="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j-ea"/>
                <a:cs typeface="+mj-cs"/>
              </a:rPr>
              <a:t>[America’s</a:t>
            </a:r>
            <a:r>
              <a:rPr lang="en-US" sz="3200" b="1" kern="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sz="3200" b="1" kern="0" cap="sm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+mj-ea"/>
                <a:cs typeface="+mj-cs"/>
              </a:rPr>
              <a:t>Ask</a:t>
            </a:r>
            <a:r>
              <a:rPr lang="en-US" sz="3200" b="1" kern="0" cap="small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j-ea"/>
                <a:cs typeface="+mj-cs"/>
              </a:rPr>
              <a:t>ing</a:t>
            </a:r>
            <a:r>
              <a:rPr lang="en-US" sz="3200" b="1" kern="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sz="2400" b="1" kern="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j-ea"/>
                <a:cs typeface="+mj-cs"/>
              </a:rPr>
              <a:t>Coach]</a:t>
            </a:r>
            <a:endParaRPr lang="en-US" spc="-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 rot="16200000">
            <a:off x="-1735600" y="2345311"/>
            <a:ext cx="5162295" cy="138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8" tIns="45718" rIns="91428" bIns="45718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Gill Sans MT"/>
                <a:ea typeface="ＭＳ Ｐゴシック" charset="0"/>
                <a:cs typeface="Gill Sans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algn="ctr"/>
            <a:r>
              <a:rPr lang="en-US" sz="6000">
                <a:solidFill>
                  <a:schemeClr val="bg1">
                    <a:lumMod val="65000"/>
                  </a:schemeClr>
                </a:solidFill>
                <a:latin typeface="Rockwell Condensed" panose="02060603050405020104" pitchFamily="18" charset="0"/>
              </a:rPr>
              <a:t>Introducing: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0803" y="1912970"/>
            <a:ext cx="5261468" cy="3497235"/>
          </a:xfrm>
          <a:prstGeom prst="rect">
            <a:avLst/>
          </a:prstGeom>
          <a:noFill/>
        </p:spPr>
        <p:txBody>
          <a:bodyPr wrap="square" lIns="91428" tIns="45718" rIns="91428" bIns="45718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20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Purpose in life: </a:t>
            </a:r>
            <a:r>
              <a:rPr lang="en-US" sz="2000" b="1" i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Equip</a:t>
            </a:r>
            <a:r>
              <a:rPr lang="en-US" sz="2000" b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, </a:t>
            </a:r>
            <a:r>
              <a:rPr lang="en-US" sz="2000" b="1" i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Inspire</a:t>
            </a:r>
            <a:r>
              <a:rPr lang="en-US" sz="2000" b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sz="20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&amp; </a:t>
            </a:r>
            <a:r>
              <a:rPr lang="en-US" sz="2000" b="1" i="1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Encourage</a:t>
            </a:r>
          </a:p>
          <a:p>
            <a:pPr>
              <a:lnSpc>
                <a:spcPct val="95000"/>
              </a:lnSpc>
            </a:pPr>
            <a:endParaRPr lang="en-US" sz="12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>
              <a:lnSpc>
                <a:spcPct val="95000"/>
              </a:lnSpc>
            </a:pPr>
            <a:endParaRPr lang="en-US" sz="1200" kern="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458719" indent="-226981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kern="0" spc="-31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Published Author</a:t>
            </a:r>
          </a:p>
          <a:p>
            <a:pPr marL="458719" indent="-226981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Popular  Speaker</a:t>
            </a:r>
          </a:p>
          <a:p>
            <a:pPr marL="458719" indent="-226981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kern="0" spc="6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Dedicated Leader</a:t>
            </a:r>
          </a:p>
          <a:p>
            <a:pPr marL="458719" indent="-226981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kern="0" spc="-2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Frequent Award Recipient</a:t>
            </a:r>
          </a:p>
          <a:p>
            <a:pPr marL="458719" indent="-226981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kern="0" spc="10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Trusted Consultant 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(since 1999)</a:t>
            </a:r>
          </a:p>
          <a:p>
            <a:pPr marL="458719" indent="-226981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kern="0" spc="10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Background in Higher Ed. 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(25 years)</a:t>
            </a:r>
            <a:endParaRPr lang="en-US" sz="2000" kern="0" spc="100" dirty="0">
              <a:solidFill>
                <a:srgbClr val="000000"/>
              </a:solidFill>
              <a:latin typeface="Arial"/>
              <a:ea typeface="+mj-ea"/>
              <a:cs typeface="+mj-cs"/>
            </a:endParaRPr>
          </a:p>
          <a:p>
            <a:pPr marL="458719" indent="-226981">
              <a:lnSpc>
                <a:spcPct val="114000"/>
              </a:lnSpc>
              <a:buFont typeface="Wingdings" pitchFamily="2" charset="2"/>
              <a:buChar char="§"/>
            </a:pPr>
            <a:r>
              <a:rPr lang="en-US" sz="20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Certified Fund Raising Executive 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(CFRE)</a:t>
            </a:r>
            <a:br>
              <a:rPr lang="en-US" sz="20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</a:br>
            <a:endParaRPr lang="en-US" dirty="0"/>
          </a:p>
        </p:txBody>
      </p:sp>
      <p:pic>
        <p:nvPicPr>
          <p:cNvPr id="2" name="Picture 1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A63BE836-51B8-8AC6-3A8B-078A046B2D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8" b="98075" l="5196" r="89985">
                        <a14:foregroundMark x1="58057" y1="71381" x2="56852" y2="80502"/>
                        <a14:foregroundMark x1="56852" y1="80502" x2="54443" y2="83598"/>
                        <a14:foregroundMark x1="32982" y1="73808" x2="14232" y2="82762"/>
                        <a14:foregroundMark x1="14232" y1="82762" x2="8057" y2="88870"/>
                        <a14:foregroundMark x1="8057" y1="88870" x2="5196" y2="98075"/>
                        <a14:foregroundMark x1="63855" y1="46360" x2="63328" y2="47866"/>
                        <a14:foregroundMark x1="63931" y1="46527" x2="63178" y2="48452"/>
                        <a14:foregroundMark x1="62575" y1="58410" x2="61069" y2="61004"/>
                        <a14:backgroundMark x1="29744" y1="71967" x2="32455" y2="69540"/>
                        <a14:backgroundMark x1="63603" y1="59262" x2="60843" y2="65941"/>
                        <a14:backgroundMark x1="64232" y1="57741" x2="63668" y2="59106"/>
                        <a14:backgroundMark x1="60843" y1="65941" x2="62877" y2="75146"/>
                        <a14:backgroundMark x1="62877" y1="75146" x2="68373" y2="77155"/>
                        <a14:backgroundMark x1="70105" y1="53473" x2="85241" y2="81423"/>
                        <a14:backgroundMark x1="85241" y1="81423" x2="89232" y2="956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256" r="16425" b="3594"/>
          <a:stretch>
            <a:fillRect/>
          </a:stretch>
        </p:blipFill>
        <p:spPr bwMode="auto">
          <a:xfrm>
            <a:off x="8085557" y="2209800"/>
            <a:ext cx="4487443" cy="4114800"/>
          </a:xfrm>
          <a:prstGeom prst="rect">
            <a:avLst/>
          </a:prstGeom>
          <a:noFill/>
          <a:ln>
            <a:noFill/>
          </a:ln>
          <a:effectLst>
            <a:softEdge rad="254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9B4E7B-0673-E96F-C5B3-68E9255CF6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574800"/>
            <a:ext cx="3962400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56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659EA80-B308-B640-4753-E41D706C547C}"/>
              </a:ext>
            </a:extLst>
          </p:cNvPr>
          <p:cNvSpPr/>
          <p:nvPr/>
        </p:nvSpPr>
        <p:spPr bwMode="auto">
          <a:xfrm>
            <a:off x="0" y="0"/>
            <a:ext cx="12189372" cy="68580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525564-321F-8741-9259-E8D036FDA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958" y="0"/>
            <a:ext cx="584741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D0197-FC16-BA0A-04E8-07E095590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9745"/>
          <a:stretch>
            <a:fillRect/>
          </a:stretch>
        </p:blipFill>
        <p:spPr>
          <a:xfrm>
            <a:off x="0" y="261042"/>
            <a:ext cx="6269346" cy="3777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CFE0BF-3DD8-049D-0F97-761B8C8BF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286" t="62066" b="25514"/>
          <a:stretch>
            <a:fillRect/>
          </a:stretch>
        </p:blipFill>
        <p:spPr>
          <a:xfrm>
            <a:off x="333947" y="4502772"/>
            <a:ext cx="5516096" cy="209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23736" y="913236"/>
            <a:ext cx="8715664" cy="433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500" b="1" dirty="0">
                <a:solidFill>
                  <a:srgbClr val="D6965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It all begins with a phone call . . . </a:t>
            </a:r>
          </a:p>
        </p:txBody>
      </p:sp>
    </p:spTree>
    <p:extLst>
      <p:ext uri="{BB962C8B-B14F-4D97-AF65-F5344CB8AC3E}">
        <p14:creationId xmlns:p14="http://schemas.microsoft.com/office/powerpoint/2010/main" val="421625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 thruBlk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6FFA5-B33E-3F02-5B3A-67D00579C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00946E-A603-D939-C1FE-8DA5EA6310D0}"/>
              </a:ext>
            </a:extLst>
          </p:cNvPr>
          <p:cNvSpPr/>
          <p:nvPr/>
        </p:nvSpPr>
        <p:spPr bwMode="auto">
          <a:xfrm>
            <a:off x="0" y="0"/>
            <a:ext cx="12192000" cy="17608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8" tIns="45718" rIns="91428" bIns="45718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2F82262-E4BF-C6DB-D879-0DED65D69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9373" y="1828800"/>
            <a:ext cx="869382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 anchorCtr="0">
            <a:noAutofit/>
          </a:bodyPr>
          <a:lstStyle/>
          <a:p>
            <a:pPr algn="ctr" defTabSz="1219140">
              <a:lnSpc>
                <a:spcPts val="6667"/>
              </a:lnSpc>
              <a:defRPr/>
            </a:pPr>
            <a:r>
              <a:rPr lang="en-US" sz="7200" spc="-133" dirty="0">
                <a:solidFill>
                  <a:srgbClr val="000000"/>
                </a:solidFill>
                <a:latin typeface="Rockwell Condensed" panose="02060603050405020104" pitchFamily="18" charset="0"/>
                <a:cs typeface="Times New Roman" pitchFamily="18" charset="0"/>
              </a:rPr>
              <a:t>You can’t get </a:t>
            </a:r>
            <a:r>
              <a:rPr lang="en-US" sz="7200" u="sng" spc="-133" dirty="0">
                <a:solidFill>
                  <a:srgbClr val="000000"/>
                </a:solidFill>
                <a:latin typeface="Rockwell Condensed" panose="02060603050405020104" pitchFamily="18" charset="0"/>
                <a:cs typeface="Times New Roman" pitchFamily="18" charset="0"/>
              </a:rPr>
              <a:t>on</a:t>
            </a:r>
            <a:r>
              <a:rPr lang="en-US" sz="7200" spc="-133" dirty="0">
                <a:solidFill>
                  <a:srgbClr val="000000"/>
                </a:solidFill>
                <a:latin typeface="Rockwell Condensed" panose="02060603050405020104" pitchFamily="18" charset="0"/>
                <a:cs typeface="Times New Roman" pitchFamily="18" charset="0"/>
              </a:rPr>
              <a:t> the page</a:t>
            </a:r>
          </a:p>
          <a:p>
            <a:pPr algn="ctr" defTabSz="1219140">
              <a:lnSpc>
                <a:spcPts val="6667"/>
              </a:lnSpc>
              <a:defRPr/>
            </a:pPr>
            <a:r>
              <a:rPr lang="en-US" sz="8000" spc="-133" dirty="0">
                <a:solidFill>
                  <a:srgbClr val="000000"/>
                </a:solidFill>
                <a:latin typeface="Rockwell Condensed" panose="02060603050405020104" pitchFamily="18" charset="0"/>
                <a:cs typeface="Times New Roman" pitchFamily="18" charset="0"/>
              </a:rPr>
              <a:t>if there’s </a:t>
            </a:r>
            <a:r>
              <a:rPr lang="en-US" sz="8000" u="sng" spc="-133" dirty="0">
                <a:solidFill>
                  <a:srgbClr val="000000"/>
                </a:solidFill>
                <a:latin typeface="Rockwell Condensed" panose="02060603050405020104" pitchFamily="18" charset="0"/>
                <a:cs typeface="Times New Roman" pitchFamily="18" charset="0"/>
              </a:rPr>
              <a:t>not</a:t>
            </a:r>
            <a:r>
              <a:rPr lang="en-US" sz="8000" spc="-133" dirty="0">
                <a:solidFill>
                  <a:srgbClr val="000000"/>
                </a:solidFill>
                <a:latin typeface="Rockwell Condensed" panose="02060603050405020104" pitchFamily="18" charset="0"/>
                <a:cs typeface="Times New Roman" pitchFamily="18" charset="0"/>
              </a:rPr>
              <a:t> a page.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32DE3E43-5D54-4108-D5D0-D6EAC67C2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5869" y="224499"/>
            <a:ext cx="3274131" cy="144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5500" b="1" spc="-200" dirty="0">
                <a:solidFill>
                  <a:srgbClr val="FFFFFF">
                    <a:lumMod val="85000"/>
                  </a:srgbClr>
                </a:solidFill>
                <a:latin typeface="Rockwell Condensed" panose="02060603050405020104" pitchFamily="18" charset="0"/>
                <a:cs typeface="Times New Roman" pitchFamily="18" charset="0"/>
              </a:rPr>
              <a:t>The Law of </a:t>
            </a:r>
          </a:p>
          <a:p>
            <a:pPr>
              <a:lnSpc>
                <a:spcPct val="80000"/>
              </a:lnSpc>
              <a:defRPr/>
            </a:pPr>
            <a:r>
              <a:rPr lang="en-US" sz="5500" b="1" spc="-100" dirty="0">
                <a:solidFill>
                  <a:srgbClr val="BDBB77"/>
                </a:solidFill>
                <a:latin typeface="Rockwell Condensed" panose="02060603050405020104" pitchFamily="18" charset="0"/>
                <a:cs typeface="Times New Roman" pitchFamily="18" charset="0"/>
              </a:rPr>
              <a:t>the Page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857FF6-4B79-B6EC-8B0B-B501440C4E72}"/>
              </a:ext>
            </a:extLst>
          </p:cNvPr>
          <p:cNvGrpSpPr/>
          <p:nvPr/>
        </p:nvGrpSpPr>
        <p:grpSpPr>
          <a:xfrm>
            <a:off x="457262" y="250755"/>
            <a:ext cx="2045737" cy="1207076"/>
            <a:chOff x="1752612" y="250755"/>
            <a:chExt cx="2045737" cy="1207076"/>
          </a:xfrm>
        </p:grpSpPr>
        <p:sp>
          <p:nvSpPr>
            <p:cNvPr id="2" name="Chord 1">
              <a:extLst>
                <a:ext uri="{FF2B5EF4-FFF2-40B4-BE49-F238E27FC236}">
                  <a16:creationId xmlns:a16="http://schemas.microsoft.com/office/drawing/2014/main" id="{94461B87-E7DF-9DEA-BB46-54D3F79411AD}"/>
                </a:ext>
              </a:extLst>
            </p:cNvPr>
            <p:cNvSpPr/>
            <p:nvPr/>
          </p:nvSpPr>
          <p:spPr bwMode="auto">
            <a:xfrm rot="10800000">
              <a:off x="2469503" y="250755"/>
              <a:ext cx="1111900" cy="1207076"/>
            </a:xfrm>
            <a:prstGeom prst="chord">
              <a:avLst>
                <a:gd name="adj1" fmla="val 5378459"/>
                <a:gd name="adj2" fmla="val 16200000"/>
              </a:avLst>
            </a:prstGeom>
            <a:solidFill>
              <a:srgbClr val="BDBB77">
                <a:alpha val="49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28" tIns="45718" rIns="91428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" name="Rectangle 1">
              <a:extLst>
                <a:ext uri="{FF2B5EF4-FFF2-40B4-BE49-F238E27FC236}">
                  <a16:creationId xmlns:a16="http://schemas.microsoft.com/office/drawing/2014/main" id="{62FD3284-01CD-F5DF-C1A3-2F61D4AF6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12" y="436232"/>
              <a:ext cx="2045737" cy="83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1428" tIns="45718" rIns="91428" bIns="45718" anchor="ctr">
              <a:spAutoFit/>
            </a:bodyPr>
            <a:lstStyle/>
            <a:p>
              <a:pPr>
                <a:lnSpc>
                  <a:spcPts val="5800"/>
                </a:lnSpc>
                <a:defRPr/>
              </a:pPr>
              <a:r>
                <a:rPr lang="en-US" sz="5200" b="1" spc="-200" dirty="0">
                  <a:solidFill>
                    <a:srgbClr val="FFFFFF"/>
                  </a:solidFill>
                  <a:latin typeface="Rockwell Condensed" panose="02060603050405020104" pitchFamily="18" charset="0"/>
                  <a:cs typeface="Times New Roman" pitchFamily="18" charset="0"/>
                </a:rPr>
                <a:t>LAW 1</a:t>
              </a:r>
            </a:p>
          </p:txBody>
        </p:sp>
      </p:grpSp>
      <p:pic>
        <p:nvPicPr>
          <p:cNvPr id="12" name="Picture 11" descr="C:\Users\Kent Stroman\Documents\~desktop everything on 1-14-2014\TIB-The Intentional Board\Pictures and Graphics TIB\Book graphics TIB\17 Laws Abbreviated.png">
            <a:extLst>
              <a:ext uri="{FF2B5EF4-FFF2-40B4-BE49-F238E27FC236}">
                <a16:creationId xmlns:a16="http://schemas.microsoft.com/office/drawing/2014/main" id="{97464860-96A1-EA1D-3C2B-5990DA3CC8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4" r="62008" b="74435"/>
          <a:stretch/>
        </p:blipFill>
        <p:spPr bwMode="auto">
          <a:xfrm>
            <a:off x="108916" y="4572094"/>
            <a:ext cx="1186485" cy="13862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47DAE2-CE2E-8108-68F8-B5E93DA549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63" y="250754"/>
            <a:ext cx="1129671" cy="112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70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9"/>
          <a:stretch/>
        </p:blipFill>
        <p:spPr>
          <a:xfrm>
            <a:off x="4564772" y="279400"/>
            <a:ext cx="7322429" cy="619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7" t="-1023" r="14739" b="73751"/>
          <a:stretch/>
        </p:blipFill>
        <p:spPr>
          <a:xfrm>
            <a:off x="304800" y="343806"/>
            <a:ext cx="4267200" cy="186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52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C6C5F-8A84-F062-325D-73F7AE189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1D42926-2340-0C0F-10DF-EE5F44F6698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704563" y="2088602"/>
            <a:ext cx="5926669" cy="190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en-US" sz="7200" b="1" dirty="0">
                <a:solidFill>
                  <a:srgbClr val="D2C8BC"/>
                </a:solidFill>
                <a:latin typeface="Rockwell Condensed" panose="02060603050405020104" pitchFamily="18" charset="0"/>
                <a:cs typeface="Times New Roman" pitchFamily="18" charset="0"/>
              </a:rPr>
              <a:t>Recommended </a:t>
            </a:r>
            <a:r>
              <a:rPr lang="en-US" sz="9600" b="1" dirty="0">
                <a:solidFill>
                  <a:srgbClr val="D2C8BC"/>
                </a:solidFill>
                <a:latin typeface="Rockwell Condensed" panose="02060603050405020104" pitchFamily="18" charset="0"/>
                <a:cs typeface="Times New Roman" pitchFamily="18" charset="0"/>
              </a:rPr>
              <a:t>Resource</a:t>
            </a:r>
            <a:endParaRPr lang="en-US" sz="2000" dirty="0">
              <a:solidFill>
                <a:srgbClr val="D2C8BC"/>
              </a:solidFill>
              <a:latin typeface="Rockwell Condensed" panose="02060603050405020104" pitchFamily="18" charset="0"/>
              <a:cs typeface="Times New Roman" pitchFamily="18" charset="0"/>
            </a:endParaRPr>
          </a:p>
        </p:txBody>
      </p:sp>
      <p:pic>
        <p:nvPicPr>
          <p:cNvPr id="6" name="Picture 5" descr="The Intentional Board: Why Your Board Doesn&amp;#39;t Work...and How to Fix It">
            <a:extLst>
              <a:ext uri="{FF2B5EF4-FFF2-40B4-BE49-F238E27FC236}">
                <a16:creationId xmlns:a16="http://schemas.microsoft.com/office/drawing/2014/main" id="{F76D9761-C9C2-A949-AE70-BA73E3692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037">
            <a:off x="5110369" y="382552"/>
            <a:ext cx="3946189" cy="5912940"/>
          </a:xfrm>
          <a:prstGeom prst="rect">
            <a:avLst/>
          </a:prstGeom>
          <a:ln>
            <a:noFill/>
          </a:ln>
          <a:effectLst>
            <a:outerShdw blurRad="114300" dist="76200" dir="21540000" sx="102000" sy="102000" algn="b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</p:pic>
      <p:pic>
        <p:nvPicPr>
          <p:cNvPr id="7" name="Just out 2nd Edition banner" descr="Just out 2nd Edition"/>
          <p:cNvPicPr>
            <a:picLocks noChangeAspect="1"/>
          </p:cNvPicPr>
          <p:nvPr/>
        </p:nvPicPr>
        <p:blipFill>
          <a:blip r:embed="rId4"/>
          <a:srcRect t="19841" b="25487"/>
          <a:stretch>
            <a:fillRect/>
          </a:stretch>
        </p:blipFill>
        <p:spPr>
          <a:xfrm rot="161598">
            <a:off x="9391488" y="4626309"/>
            <a:ext cx="2331682" cy="858788"/>
          </a:xfrm>
          <a:prstGeom prst="rect">
            <a:avLst/>
          </a:prstGeom>
          <a:ln w="34925">
            <a:solidFill>
              <a:srgbClr val="EDE2D0"/>
            </a:solidFill>
          </a:ln>
        </p:spPr>
      </p:pic>
    </p:spTree>
    <p:extLst>
      <p:ext uri="{BB962C8B-B14F-4D97-AF65-F5344CB8AC3E}">
        <p14:creationId xmlns:p14="http://schemas.microsoft.com/office/powerpoint/2010/main" val="343853468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F55AF-27D2-E02C-67BE-C0CB9F069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DE1056B-E536-97F3-CC5B-D478F04DD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-1817072"/>
            <a:ext cx="4267200" cy="981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200" b="1" i="0" u="none" strike="noStrike" kern="1200" cap="none" spc="0" normalizeH="0" baseline="0" noProof="0" dirty="0">
                <a:ln>
                  <a:noFill/>
                </a:ln>
                <a:solidFill>
                  <a:srgbClr val="E9E4DF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E9E4DF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5B4F069-6E29-B4EE-D466-A55E97875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56" y="496441"/>
            <a:ext cx="11277596" cy="87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marR="0" lvl="0" indent="0" algn="ctr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Why </a:t>
            </a: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Board</a:t>
            </a:r>
            <a:r>
              <a:rPr kumimoji="0" lang="en-US" sz="6000" b="1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 Governance </a:t>
            </a:r>
            <a:r>
              <a:rPr kumimoji="0" lang="en-US" sz="60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Matters:</a:t>
            </a:r>
            <a:endParaRPr kumimoji="0" lang="en-US" sz="4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D1993A01-BAE0-4C35-8095-7CB0F383B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499103"/>
            <a:ext cx="6400800" cy="437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noAutofit/>
          </a:bodyPr>
          <a:lstStyle/>
          <a:p>
            <a:pPr marL="690562" indent="-571500">
              <a:spcAft>
                <a:spcPts val="1800"/>
              </a:spcAft>
              <a:buClr>
                <a:srgbClr val="B3B695"/>
              </a:buClr>
              <a:buSzPct val="65000"/>
              <a:buFont typeface="Wingdings" panose="05000000000000000000" pitchFamily="2" charset="2"/>
              <a:buChar char="ü"/>
              <a:defRPr/>
            </a:pPr>
            <a:r>
              <a:rPr lang="en-US" sz="4800" b="1" spc="-100" dirty="0">
                <a:solidFill>
                  <a:srgbClr val="326E78"/>
                </a:solidFill>
                <a:latin typeface="Rockwell Condensed" panose="02060603050405020104" pitchFamily="18" charset="0"/>
                <a:cs typeface="Times New Roman" pitchFamily="18" charset="0"/>
              </a:rPr>
              <a:t>Public Trust</a:t>
            </a:r>
          </a:p>
          <a:p>
            <a:pPr marL="690562" indent="-571500">
              <a:spcAft>
                <a:spcPts val="1800"/>
              </a:spcAft>
              <a:buClr>
                <a:srgbClr val="B3B695"/>
              </a:buClr>
              <a:buSzPct val="65000"/>
              <a:buFont typeface="Wingdings" panose="05000000000000000000" pitchFamily="2" charset="2"/>
              <a:buChar char="ü"/>
              <a:defRPr/>
            </a:pPr>
            <a:r>
              <a:rPr lang="en-US" sz="4800" b="1" spc="-100" dirty="0">
                <a:solidFill>
                  <a:srgbClr val="326E78"/>
                </a:solidFill>
                <a:latin typeface="Rockwell Condensed" panose="02060603050405020104" pitchFamily="18" charset="0"/>
                <a:cs typeface="Times New Roman" pitchFamily="18" charset="0"/>
              </a:rPr>
              <a:t>Mission Relevance</a:t>
            </a:r>
          </a:p>
          <a:p>
            <a:pPr marL="690562" indent="-571500">
              <a:spcAft>
                <a:spcPts val="1800"/>
              </a:spcAft>
              <a:buClr>
                <a:srgbClr val="B3B695"/>
              </a:buClr>
              <a:buSzPct val="65000"/>
              <a:buFont typeface="Wingdings" panose="05000000000000000000" pitchFamily="2" charset="2"/>
              <a:buChar char="ü"/>
              <a:defRPr/>
            </a:pPr>
            <a:r>
              <a:rPr lang="en-US" sz="4800" b="1" spc="-100" dirty="0">
                <a:solidFill>
                  <a:srgbClr val="326E78"/>
                </a:solidFill>
                <a:latin typeface="Rockwell Condensed" panose="02060603050405020104" pitchFamily="18" charset="0"/>
                <a:cs typeface="Times New Roman" pitchFamily="18" charset="0"/>
              </a:rPr>
              <a:t>Vision Clarity</a:t>
            </a:r>
          </a:p>
          <a:p>
            <a:pPr marL="690562" indent="-571500">
              <a:spcAft>
                <a:spcPts val="1800"/>
              </a:spcAft>
              <a:buClr>
                <a:srgbClr val="B3B695"/>
              </a:buClr>
              <a:buSzPct val="65000"/>
              <a:buFont typeface="Wingdings" panose="05000000000000000000" pitchFamily="2" charset="2"/>
              <a:buChar char="ü"/>
              <a:defRPr/>
            </a:pPr>
            <a:r>
              <a:rPr lang="en-US" sz="6600" b="1" cap="small" spc="-100" dirty="0">
                <a:solidFill>
                  <a:srgbClr val="326E78"/>
                </a:solidFill>
                <a:latin typeface="Rockwell Condensed" panose="02060603050405020104" pitchFamily="18" charset="0"/>
                <a:cs typeface="Times New Roman" pitchFamily="18" charset="0"/>
              </a:rPr>
              <a:t>Impact!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A61487-26F5-E595-DEE3-3F4FE06C2B9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704563" y="2458126"/>
            <a:ext cx="5926669" cy="116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en-US" sz="9600" b="1" dirty="0">
                <a:solidFill>
                  <a:srgbClr val="D2C8BC"/>
                </a:solidFill>
                <a:latin typeface="Rockwell Condensed" panose="02060603050405020104" pitchFamily="18" charset="0"/>
                <a:cs typeface="Times New Roman" pitchFamily="18" charset="0"/>
              </a:rPr>
              <a:t>Why?</a:t>
            </a:r>
            <a:endParaRPr lang="en-US" sz="2000" dirty="0">
              <a:solidFill>
                <a:srgbClr val="D2C8BC"/>
              </a:solidFill>
              <a:latin typeface="Rockwell Condensed" panose="020606030504050201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19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E0ADE-26CD-E908-0B88-C30C6F2DD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1C561A-34A3-FEF1-314D-660D4B7CC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-1817072"/>
            <a:ext cx="4267200" cy="981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200" b="1" i="0" u="none" strike="noStrike" kern="1200" cap="none" spc="0" normalizeH="0" baseline="0" noProof="0" dirty="0">
                <a:ln>
                  <a:noFill/>
                </a:ln>
                <a:solidFill>
                  <a:srgbClr val="E9E4DF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E9E4DF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C5A5360-C9D5-1D81-E5A6-AEA2E9250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756563"/>
            <a:ext cx="10439400" cy="82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862013" marR="0" lvl="0" indent="-742950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3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Establish policy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C354288-3E4C-E245-84A5-2B56E2D12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56" y="457200"/>
            <a:ext cx="11277596" cy="955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marR="0" lvl="0" indent="0" algn="ctr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What’s the board’s </a:t>
            </a:r>
            <a:r>
              <a:rPr kumimoji="0" lang="en-US" sz="6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primary</a:t>
            </a:r>
            <a:r>
              <a:rPr kumimoji="0" lang="en-US" sz="66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 purpose</a:t>
            </a:r>
            <a:r>
              <a:rPr kumimoji="0" lang="en-US" sz="60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?</a:t>
            </a:r>
            <a:endParaRPr kumimoji="0" lang="en-US" sz="4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6EB6C71-8000-0DFA-2E08-7F318EDE5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094" y="1447800"/>
            <a:ext cx="5123106" cy="437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noAutofit/>
          </a:bodyPr>
          <a:lstStyle/>
          <a:p>
            <a:pPr marL="571500" indent="-452438">
              <a:buClr>
                <a:srgbClr val="C87B2F"/>
              </a:buClr>
              <a:buSzPct val="65000"/>
              <a:buFont typeface="Wingdings" panose="05000000000000000000" pitchFamily="2" charset="2"/>
              <a:buChar char="Ø"/>
              <a:defRPr/>
            </a:pPr>
            <a:r>
              <a:rPr lang="en-US" sz="4000" b="1" spc="-100" dirty="0">
                <a:solidFill>
                  <a:srgbClr val="D69653"/>
                </a:solidFill>
                <a:latin typeface="Rockwell Condensed" panose="02060603050405020104" pitchFamily="18" charset="0"/>
                <a:cs typeface="Times New Roman" pitchFamily="18" charset="0"/>
              </a:rPr>
              <a:t>Bylaws</a:t>
            </a:r>
          </a:p>
          <a:p>
            <a:pPr marL="571500" indent="-452438">
              <a:buClr>
                <a:srgbClr val="C87B2F"/>
              </a:buClr>
              <a:buSzPct val="65000"/>
              <a:buFont typeface="Wingdings" panose="05000000000000000000" pitchFamily="2" charset="2"/>
              <a:buChar char="Ø"/>
              <a:defRPr/>
            </a:pPr>
            <a:r>
              <a:rPr lang="en-US" sz="4000" b="1" spc="-100" dirty="0">
                <a:solidFill>
                  <a:srgbClr val="C87B2F"/>
                </a:solidFill>
                <a:latin typeface="Rockwell Condensed" panose="02060603050405020104" pitchFamily="18" charset="0"/>
                <a:cs typeface="Times New Roman" pitchFamily="18" charset="0"/>
              </a:rPr>
              <a:t>Mission &amp; Vision</a:t>
            </a:r>
          </a:p>
          <a:p>
            <a:pPr marL="571500" indent="-452438">
              <a:buClr>
                <a:srgbClr val="C87B2F"/>
              </a:buClr>
              <a:buSzPct val="65000"/>
              <a:buFont typeface="Wingdings" panose="05000000000000000000" pitchFamily="2" charset="2"/>
              <a:buChar char="Ø"/>
              <a:defRPr/>
            </a:pPr>
            <a:r>
              <a:rPr lang="en-US" sz="4000" b="1" spc="-100" dirty="0">
                <a:solidFill>
                  <a:srgbClr val="D69653"/>
                </a:solidFill>
                <a:latin typeface="Rockwell Condensed" panose="02060603050405020104" pitchFamily="18" charset="0"/>
                <a:cs typeface="Times New Roman" pitchFamily="18" charset="0"/>
              </a:rPr>
              <a:t>LT Strategic Goals</a:t>
            </a:r>
          </a:p>
          <a:p>
            <a:pPr marL="571500" indent="-452438">
              <a:buClr>
                <a:srgbClr val="C87B2F"/>
              </a:buClr>
              <a:buSzPct val="65000"/>
              <a:buFont typeface="Wingdings" panose="05000000000000000000" pitchFamily="2" charset="2"/>
              <a:buChar char="Ø"/>
              <a:defRPr/>
            </a:pPr>
            <a:r>
              <a:rPr lang="en-US" sz="4000" b="1" spc="-100" dirty="0">
                <a:solidFill>
                  <a:srgbClr val="C87B2F"/>
                </a:solidFill>
                <a:latin typeface="Rockwell Condensed" panose="02060603050405020104" pitchFamily="18" charset="0"/>
                <a:cs typeface="Times New Roman" pitchFamily="18" charset="0"/>
              </a:rPr>
              <a:t>Budget</a:t>
            </a:r>
          </a:p>
          <a:p>
            <a:pPr marL="571500" indent="-452438">
              <a:buClr>
                <a:srgbClr val="C87B2F"/>
              </a:buClr>
              <a:buSzPct val="65000"/>
              <a:buFont typeface="Wingdings" panose="05000000000000000000" pitchFamily="2" charset="2"/>
              <a:buChar char="Ø"/>
              <a:defRPr/>
            </a:pPr>
            <a:r>
              <a:rPr lang="en-US" sz="4000" b="1" spc="-100" dirty="0">
                <a:solidFill>
                  <a:srgbClr val="D69653"/>
                </a:solidFill>
                <a:latin typeface="Rockwell Condensed" panose="02060603050405020104" pitchFamily="18" charset="0"/>
                <a:cs typeface="Times New Roman" pitchFamily="18" charset="0"/>
              </a:rPr>
              <a:t>Member Expectations</a:t>
            </a:r>
          </a:p>
          <a:p>
            <a:pPr marL="571500" indent="-452438">
              <a:buClr>
                <a:srgbClr val="C87B2F"/>
              </a:buClr>
              <a:buSzPct val="65000"/>
              <a:buFont typeface="Wingdings" panose="05000000000000000000" pitchFamily="2" charset="2"/>
              <a:buChar char="Ø"/>
              <a:defRPr/>
            </a:pPr>
            <a:r>
              <a:rPr lang="en-US" sz="4000" b="1" spc="-100" dirty="0">
                <a:solidFill>
                  <a:srgbClr val="C87B2F"/>
                </a:solidFill>
                <a:latin typeface="Rockwell Condensed" panose="02060603050405020104" pitchFamily="18" charset="0"/>
                <a:cs typeface="Times New Roman" pitchFamily="18" charset="0"/>
              </a:rPr>
              <a:t>Confidentiality </a:t>
            </a:r>
          </a:p>
          <a:p>
            <a:pPr marL="571500" indent="-452438">
              <a:buClr>
                <a:srgbClr val="C87B2F"/>
              </a:buClr>
              <a:buSzPct val="65000"/>
              <a:buFont typeface="Wingdings" panose="05000000000000000000" pitchFamily="2" charset="2"/>
              <a:buChar char="Ø"/>
              <a:defRPr/>
            </a:pPr>
            <a:r>
              <a:rPr lang="en-US" sz="4000" b="1" spc="-100" dirty="0">
                <a:solidFill>
                  <a:srgbClr val="D69653"/>
                </a:solidFill>
                <a:latin typeface="Rockwell Condensed" panose="02060603050405020104" pitchFamily="18" charset="0"/>
                <a:cs typeface="Times New Roman" pitchFamily="18" charset="0"/>
              </a:rPr>
              <a:t>Conflict of Interest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44191A-72DA-37A3-BA1A-ACE5261E4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3962400"/>
            <a:ext cx="10439400" cy="82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035034" marR="0" lvl="0" indent="-914400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36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56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Assess performance against policy.</a:t>
            </a:r>
            <a:endParaRPr kumimoji="0" lang="en-US" sz="5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Narrow" panose="020B0606020202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076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 bldLvl="2"/>
      <p:bldP spid="7" grpId="0"/>
      <p:bldP spid="11" grpId="0" build="p"/>
      <p:bldP spid="11" grpId="1" build="allAtOnce"/>
      <p:bldP spid="2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8E739-2A09-B596-2B9D-2D7F185F5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FF9838-207B-B22B-8F3B-F648A957E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-1817072"/>
            <a:ext cx="4267200" cy="981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200" b="1" i="0" u="none" strike="noStrike" kern="1200" cap="none" spc="0" normalizeH="0" baseline="0" noProof="0" dirty="0">
                <a:ln>
                  <a:noFill/>
                </a:ln>
                <a:solidFill>
                  <a:srgbClr val="E9E4DF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E9E4DF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794306D-E19D-9B32-4216-A8F733164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199" y="762000"/>
            <a:ext cx="10210801" cy="481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404813" marR="0" lvl="0" indent="-404813" algn="l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4800"/>
              </a:spcAft>
              <a:buClr>
                <a:srgbClr val="FFFFFF">
                  <a:lumMod val="50000"/>
                </a:srgbClr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What policies do we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need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 that we 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don’t have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?</a:t>
            </a:r>
          </a:p>
          <a:p>
            <a:pPr marL="404813" indent="-404813" fontAlgn="base">
              <a:lnSpc>
                <a:spcPct val="85000"/>
              </a:lnSpc>
              <a:spcBef>
                <a:spcPct val="0"/>
              </a:spcBef>
              <a:spcAft>
                <a:spcPts val="4800"/>
              </a:spcAft>
              <a:buClr>
                <a:srgbClr val="FFFFFF">
                  <a:lumMod val="50000"/>
                </a:srgbClr>
              </a:buClr>
              <a:buSzPct val="70000"/>
              <a:buFont typeface="Wingdings" panose="05000000000000000000" pitchFamily="2" charset="2"/>
              <a:buChar char="ü"/>
              <a:defRPr/>
            </a:pP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What policies do we 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have</a:t>
            </a: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 that we </a:t>
            </a:r>
            <a:r>
              <a:rPr lang="en-US" sz="4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don’t need</a:t>
            </a: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?</a:t>
            </a:r>
          </a:p>
          <a:p>
            <a:pPr marL="404813" lvl="0" indent="-404813" fontAlgn="base">
              <a:lnSpc>
                <a:spcPct val="85000"/>
              </a:lnSpc>
              <a:spcBef>
                <a:spcPct val="0"/>
              </a:spcBef>
              <a:spcAft>
                <a:spcPts val="4800"/>
              </a:spcAft>
              <a:buClr>
                <a:srgbClr val="FFFFFF">
                  <a:lumMod val="50000"/>
                </a:srgbClr>
              </a:buClr>
              <a:buSzPct val="70000"/>
              <a:buFont typeface="Wingdings" panose="05000000000000000000" pitchFamily="2" charset="2"/>
              <a:buChar char="ü"/>
              <a:defRPr/>
            </a:pP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What policies do we 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have</a:t>
            </a: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 that we </a:t>
            </a:r>
            <a:r>
              <a:rPr lang="en-US" sz="4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don’t follow</a:t>
            </a: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?</a:t>
            </a:r>
          </a:p>
          <a:p>
            <a:pPr marL="404813" marR="0" lvl="0" indent="-404813" algn="l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4800"/>
              </a:spcAft>
              <a:buClr>
                <a:srgbClr val="FFFFFF">
                  <a:lumMod val="50000"/>
                </a:srgbClr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What else 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needs to change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 to elevate our Board </a:t>
            </a:r>
            <a:r>
              <a:rPr 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effectiveness / satisfaction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cs typeface="Times New Roman" pitchFamily="18" charset="0"/>
              </a:rPr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3D5F3D-0A86-F74A-2F69-669715B1DF8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058447" y="2701569"/>
            <a:ext cx="5926669" cy="828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Policy Questions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269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A8707-19A2-95D5-29B0-194C9B88A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C5534097-03A4-A935-5645-6DCBFBABC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438400"/>
            <a:ext cx="8991600" cy="280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algn="ctr">
              <a:defRPr/>
            </a:pPr>
            <a:r>
              <a:rPr lang="en-US" sz="9600" spc="-100" dirty="0">
                <a:solidFill>
                  <a:prstClr val="black"/>
                </a:solidFill>
                <a:latin typeface="Arial Narrow" panose="020B0606020202030204" pitchFamily="34" charset="0"/>
                <a:cs typeface="Times New Roman" pitchFamily="18" charset="0"/>
              </a:rPr>
              <a:t>Boards don’t </a:t>
            </a:r>
            <a:r>
              <a:rPr lang="en-US" sz="9600" b="1" spc="-100" dirty="0">
                <a:solidFill>
                  <a:prstClr val="black"/>
                </a:solidFill>
                <a:latin typeface="Arial Narrow" panose="020B0606020202030204" pitchFamily="34" charset="0"/>
                <a:cs typeface="Times New Roman" pitchFamily="18" charset="0"/>
              </a:rPr>
              <a:t>own</a:t>
            </a:r>
          </a:p>
          <a:p>
            <a:pPr algn="ctr">
              <a:defRPr/>
            </a:pPr>
            <a:r>
              <a:rPr lang="en-US" sz="8000" spc="-100" dirty="0">
                <a:solidFill>
                  <a:prstClr val="black"/>
                </a:solidFill>
                <a:latin typeface="Arial Narrow" panose="020B0606020202030204" pitchFamily="34" charset="0"/>
                <a:cs typeface="Times New Roman" pitchFamily="18" charset="0"/>
              </a:rPr>
              <a:t>what they don’t </a:t>
            </a:r>
            <a:r>
              <a:rPr lang="en-US" sz="8000" b="1" spc="-100" dirty="0">
                <a:solidFill>
                  <a:prstClr val="black"/>
                </a:solidFill>
                <a:latin typeface="Arial Narrow" panose="020B0606020202030204" pitchFamily="34" charset="0"/>
                <a:cs typeface="Times New Roman" pitchFamily="18" charset="0"/>
              </a:rPr>
              <a:t>create</a:t>
            </a:r>
            <a:r>
              <a:rPr lang="en-US" sz="8000" spc="-100" dirty="0">
                <a:solidFill>
                  <a:prstClr val="black"/>
                </a:solidFill>
                <a:latin typeface="Arial Narrow" panose="020B0606020202030204" pitchFamily="34" charset="0"/>
                <a:cs typeface="Times New Roman" pitchFamily="18" charset="0"/>
              </a:rPr>
              <a:t>.</a:t>
            </a:r>
            <a:endParaRPr lang="en-US" sz="7200" spc="-100" dirty="0">
              <a:solidFill>
                <a:prstClr val="black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AB0B8C-7DA0-23D1-4C56-EF69A9851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33400"/>
            <a:ext cx="7558656" cy="174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en-US" sz="14800" b="1" dirty="0">
                <a:solidFill>
                  <a:srgbClr val="D2C8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Reality</a:t>
            </a:r>
            <a:endParaRPr lang="en-US" sz="3200" dirty="0">
              <a:solidFill>
                <a:srgbClr val="D2C8B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Rockwell Condensed" panose="02060603050405020104" pitchFamily="18" charset="0"/>
              <a:cs typeface="Times New Roman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B77D3D-74C2-730D-9C79-0E8E9564DC41}"/>
              </a:ext>
            </a:extLst>
          </p:cNvPr>
          <p:cNvSpPr>
            <a:spLocks noChangeArrowheads="1"/>
          </p:cNvSpPr>
          <p:nvPr/>
        </p:nvSpPr>
        <p:spPr bwMode="auto">
          <a:xfrm rot="21139422">
            <a:off x="1381645" y="2360436"/>
            <a:ext cx="4080358" cy="1565057"/>
          </a:xfrm>
          <a:prstGeom prst="rect">
            <a:avLst/>
          </a:prstGeom>
          <a:solidFill>
            <a:schemeClr val="bg1">
              <a:alpha val="7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noAutofit/>
          </a:bodyPr>
          <a:lstStyle/>
          <a:p>
            <a:pPr marL="120634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600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encil" panose="040409050D0802020404" pitchFamily="82" charset="0"/>
                <a:cs typeface="Times New Roman" pitchFamily="18" charset="0"/>
              </a:rPr>
              <a:t>P</a:t>
            </a:r>
            <a:r>
              <a:rPr lang="en-US" sz="7200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encil" panose="040409050D0802020404" pitchFamily="82" charset="0"/>
                <a:cs typeface="Times New Roman" pitchFamily="18" charset="0"/>
              </a:rPr>
              <a:t>eople</a:t>
            </a:r>
            <a:endParaRPr lang="en-US" sz="6600" dirty="0">
              <a:solidFill>
                <a:srgbClr val="326E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encil" panose="040409050D0802020404" pitchFamily="82" charset="0"/>
              <a:cs typeface="Times New Roman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236275-734E-D85B-69E1-12E998AE23DD}"/>
              </a:ext>
            </a:extLst>
          </p:cNvPr>
          <p:cNvSpPr>
            <a:spLocks noChangeArrowheads="1"/>
          </p:cNvSpPr>
          <p:nvPr/>
        </p:nvSpPr>
        <p:spPr bwMode="auto">
          <a:xfrm rot="21139422">
            <a:off x="3936596" y="4125969"/>
            <a:ext cx="1604867" cy="1565057"/>
          </a:xfrm>
          <a:prstGeom prst="rect">
            <a:avLst/>
          </a:prstGeom>
          <a:solidFill>
            <a:schemeClr val="bg1">
              <a:alpha val="7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noAutofit/>
          </a:bodyPr>
          <a:lstStyle/>
          <a:p>
            <a:pPr marL="120634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encil" panose="040409050D0802020404" pitchFamily="82" charset="0"/>
                <a:cs typeface="Times New Roman" pitchFamily="18" charset="0"/>
              </a:rPr>
              <a:t>we</a:t>
            </a:r>
            <a:endParaRPr lang="en-US" sz="6600" dirty="0">
              <a:solidFill>
                <a:srgbClr val="326E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tencil" panose="040409050D0802020404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69338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40B221-6496-6403-14D1-1D554403F9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028" r="31077" b="30001"/>
          <a:stretch>
            <a:fillRect/>
          </a:stretch>
        </p:blipFill>
        <p:spPr>
          <a:xfrm>
            <a:off x="1219200" y="157703"/>
            <a:ext cx="7041872" cy="3564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5613BD-35E3-8767-9281-E8891DC13D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758" t="5556" r="8054" b="3333"/>
          <a:stretch>
            <a:fillRect/>
          </a:stretch>
        </p:blipFill>
        <p:spPr>
          <a:xfrm>
            <a:off x="9525000" y="224564"/>
            <a:ext cx="1545165" cy="468090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979800-5447-5A67-7660-8AF73B6D95A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363171" y="2515620"/>
            <a:ext cx="5926669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distinction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19200" y="3777298"/>
            <a:ext cx="6858000" cy="1175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800" b="1" cap="small" dirty="0">
                <a:solidFill>
                  <a:srgbClr val="D6965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Board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8D1C8D89-E3E9-7B0E-D8CF-C164AA6FE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659384"/>
            <a:ext cx="1828800" cy="619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9600" cap="small" dirty="0">
                <a:solidFill>
                  <a:srgbClr val="B3B6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/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C9B5BDDA-0E34-10BB-DC04-3660EB133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4724400"/>
            <a:ext cx="2540800" cy="127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rgbClr val="D6965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Board</a:t>
            </a:r>
            <a:r>
              <a:rPr lang="en-US" sz="5400" b="1" dirty="0">
                <a:solidFill>
                  <a:srgbClr val="D6965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 Member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FA7C6D41-A805-C97E-F8BC-F6043F1FB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00" y="2188252"/>
            <a:ext cx="1545164" cy="572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[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Me</a:t>
            </a:r>
            <a:r>
              <a:rPr lang="en-US" sz="4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]</a:t>
            </a:r>
            <a:endParaRPr lang="en-US" sz="40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B4243398-1670-3765-F387-CFAC29E41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662845"/>
            <a:ext cx="1666173" cy="83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8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[</a:t>
            </a: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We</a:t>
            </a:r>
            <a:r>
              <a:rPr lang="en-US" sz="48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itchFamily="18" charset="0"/>
              </a:rPr>
              <a:t>]</a:t>
            </a:r>
            <a:endParaRPr lang="en-US" sz="44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86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8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336F7-D074-D9A9-F0D0-1B7D7C23E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63E78925-34F8-7C57-678B-513CD7975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913236"/>
            <a:ext cx="10468264" cy="433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500" b="1" cap="small" dirty="0">
                <a:solidFill>
                  <a:srgbClr val="D6965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Equipping </a:t>
            </a:r>
          </a:p>
          <a:p>
            <a:pPr marL="120634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500" b="1" cap="small" dirty="0">
                <a:solidFill>
                  <a:srgbClr val="D6965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Board Members</a:t>
            </a:r>
          </a:p>
          <a:p>
            <a:pPr marL="120634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b="1" dirty="0">
                <a:solidFill>
                  <a:srgbClr val="D69653"/>
                </a:solidFill>
                <a:latin typeface="Rockwell Condensed" panose="02060603050405020104" pitchFamily="18" charset="0"/>
                <a:cs typeface="Times New Roman" pitchFamily="18" charset="0"/>
              </a:rPr>
              <a:t>for </a:t>
            </a:r>
            <a:r>
              <a:rPr lang="en-US" sz="11500" b="1" cap="small" dirty="0">
                <a:solidFill>
                  <a:srgbClr val="D6965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Success</a:t>
            </a:r>
          </a:p>
        </p:txBody>
      </p:sp>
    </p:spTree>
    <p:extLst>
      <p:ext uri="{BB962C8B-B14F-4D97-AF65-F5344CB8AC3E}">
        <p14:creationId xmlns:p14="http://schemas.microsoft.com/office/powerpoint/2010/main" val="1599012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thruBlk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EB697D-59D0-4FD1-87DD-8375EF22F82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058447" y="2681819"/>
            <a:ext cx="5926669" cy="86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in your view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F89008-9897-47FB-B9CE-AE7004EE6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-1817072"/>
            <a:ext cx="4267200" cy="981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200" b="1" i="0" u="none" strike="noStrike" kern="1200" cap="none" spc="0" normalizeH="0" baseline="0" noProof="0" dirty="0">
                <a:ln>
                  <a:noFill/>
                </a:ln>
                <a:solidFill>
                  <a:srgbClr val="E9E4DF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E9E4DF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90D9E68-B4B1-460D-970F-7AD015049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219202"/>
            <a:ext cx="7315200" cy="244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marR="0" lvl="0" indent="0" algn="ctr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What do board members feel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UN</a:t>
            </a: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equipped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 </a:t>
            </a:r>
          </a:p>
          <a:p>
            <a:pPr marL="120634" marR="0" lvl="0" indent="0" algn="ctr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(or ill-equipped)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 to do?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320B045D-1E8F-4366-9ABA-070843B7B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761731"/>
            <a:ext cx="73152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120634" marR="0" lvl="0" indent="0" algn="ctr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How do we know?</a:t>
            </a:r>
            <a:endParaRPr kumimoji="0" lang="en-US" sz="4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29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3344C2-643A-4093-83EC-265CE145FA8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007815" y="2638777"/>
            <a:ext cx="5926669" cy="95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Reality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616" y="1295449"/>
            <a:ext cx="9823767" cy="341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You cannot expect board members to do </a:t>
            </a:r>
            <a:r>
              <a:rPr kumimoji="0" lang="en-US" sz="7200" b="0" i="0" u="sng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anything</a:t>
            </a:r>
            <a:r>
              <a:rPr kumimoji="0" lang="en-US" sz="7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 you haven’t </a:t>
            </a:r>
            <a:r>
              <a:rPr kumimoji="0" lang="en-US" sz="72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equipped</a:t>
            </a:r>
            <a:r>
              <a:rPr kumimoji="0" lang="en-US" sz="7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 them to do.</a:t>
            </a:r>
            <a:endParaRPr kumimoji="0" lang="en-US" sz="6700" b="0" i="0" u="none" strike="noStrike" kern="1200" cap="none" spc="-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24402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0C0A9E-0BB9-4EFA-95FF-FA99A69A3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-1817072"/>
            <a:ext cx="4267200" cy="981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200" b="1" i="0" u="none" strike="noStrike" kern="1200" cap="none" spc="0" normalizeH="0" baseline="0" noProof="0" dirty="0">
                <a:ln>
                  <a:noFill/>
                </a:ln>
                <a:solidFill>
                  <a:srgbClr val="E9E4DF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E9E4DF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10EE2C-8D4D-42D6-9F1C-21AA6CBF5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496502"/>
            <a:ext cx="8001000" cy="341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What results have I </a:t>
            </a:r>
          </a:p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equipped our board </a:t>
            </a:r>
          </a:p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to deliver?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C61C0D-56D3-4D32-A211-C4316E560BF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058447" y="2681819"/>
            <a:ext cx="5926669" cy="867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introspection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82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quare Open Quote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3" t="26563" r="20313" b="28125"/>
          <a:stretch>
            <a:fillRect/>
          </a:stretch>
        </p:blipFill>
        <p:spPr bwMode="auto">
          <a:xfrm>
            <a:off x="5791200" y="228607"/>
            <a:ext cx="1447800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Square Close Quote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25" r="21875" b="28125"/>
          <a:stretch>
            <a:fillRect/>
          </a:stretch>
        </p:blipFill>
        <p:spPr bwMode="auto">
          <a:xfrm>
            <a:off x="5791200" y="4567279"/>
            <a:ext cx="1371600" cy="136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/>
        </p:nvCxnSpPr>
        <p:spPr bwMode="auto">
          <a:xfrm>
            <a:off x="3200404" y="1900177"/>
            <a:ext cx="648652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326E78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905000" y="1976377"/>
            <a:ext cx="8915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8" rIns="91428" bIns="45718" anchor="ctr"/>
          <a:lstStyle/>
          <a:p>
            <a:pPr marL="0" marR="0" lvl="0" indent="0" algn="ctr" defTabSz="914264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1" u="none" strike="noStrike" kern="1200" cap="none" spc="-51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Under pressure you don't rise to the occasion, </a:t>
            </a:r>
          </a:p>
          <a:p>
            <a:pPr marL="0" marR="0" lvl="0" indent="0" algn="ctr" defTabSz="914264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-51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you sink to the level of your training. </a:t>
            </a:r>
          </a:p>
          <a:p>
            <a:pPr marL="0" marR="0" lvl="0" indent="0" algn="ctr" defTabSz="914264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-51" normalizeH="0" baseline="0" noProof="0" dirty="0">
              <a:ln>
                <a:noFill/>
              </a:ln>
              <a:solidFill>
                <a:srgbClr val="326E78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264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-51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That's why we train so hard.</a:t>
            </a:r>
            <a:endParaRPr kumimoji="0" lang="en-US" sz="3600" b="0" i="1" u="none" strike="noStrike" kern="1200" cap="none" spc="-31" normalizeH="0" baseline="0" noProof="0" dirty="0">
              <a:ln>
                <a:noFill/>
              </a:ln>
              <a:solidFill>
                <a:srgbClr val="326E78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r" defTabSz="914264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-31" normalizeH="0" baseline="0" noProof="0" dirty="0">
              <a:ln>
                <a:noFill/>
              </a:ln>
              <a:solidFill>
                <a:srgbClr val="326E78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r" defTabSz="914264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-31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– Navy Seal</a:t>
            </a:r>
            <a:endParaRPr kumimoji="0" lang="en-US" sz="2800" b="0" i="0" u="none" strike="noStrike" kern="1200" cap="none" spc="-31" normalizeH="0" baseline="0" noProof="0" dirty="0">
              <a:ln>
                <a:noFill/>
              </a:ln>
              <a:solidFill>
                <a:srgbClr val="326E78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200404" y="4338577"/>
            <a:ext cx="648652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326E78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3BE4D0D3-022B-4E46-9DFB-C9DBF5960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" y="3429095"/>
            <a:ext cx="4360135" cy="324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536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C28283-CCF7-40C6-BB55-FBE72DCF8DE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689231" y="2088602"/>
            <a:ext cx="5926669" cy="1902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Recommended 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Resource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 descr="Image result for extreme ownership book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4801">
            <a:off x="5148627" y="323209"/>
            <a:ext cx="4151864" cy="5947591"/>
          </a:xfrm>
          <a:prstGeom prst="rect">
            <a:avLst/>
          </a:prstGeom>
          <a:noFill/>
          <a:ln>
            <a:noFill/>
          </a:ln>
          <a:effectLst>
            <a:outerShdw blurRad="2032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3436615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12192000" cy="17608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8" tIns="45718" rIns="91428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2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914401" y="1828800"/>
            <a:ext cx="1021782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 anchorCtr="0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ts val="66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Whatever we focus on e</a:t>
            </a:r>
            <a:r>
              <a:rPr kumimoji="0" lang="en-US" sz="8000" b="0" i="0" u="none" strike="noStrike" kern="1200" cap="none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x</a:t>
            </a:r>
            <a:r>
              <a:rPr kumimoji="0" lang="en-US" sz="8800" b="0" i="0" u="none" strike="noStrike" kern="1200" cap="none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p</a:t>
            </a:r>
            <a:r>
              <a:rPr kumimoji="0" lang="en-US" sz="9600" b="0" i="0" u="none" strike="noStrike" kern="1200" cap="none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en-US" sz="10700" b="0" i="0" u="none" strike="noStrike" kern="1200" cap="none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n</a:t>
            </a:r>
            <a:r>
              <a:rPr kumimoji="0" lang="en-US" sz="11700" b="0" i="0" u="none" strike="noStrike" kern="1200" cap="none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d</a:t>
            </a:r>
            <a:r>
              <a:rPr kumimoji="0" lang="en-US" sz="12800" b="0" i="0" u="none" strike="noStrike" kern="1200" cap="none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s</a:t>
            </a:r>
            <a:r>
              <a:rPr kumimoji="0" lang="en-US" sz="7200" b="0" i="0" u="none" strike="noStrike" kern="1200" cap="none" spc="-13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.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345869" y="224499"/>
            <a:ext cx="3274131" cy="144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l" defTabSz="91426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-20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The Law of </a:t>
            </a:r>
          </a:p>
          <a:p>
            <a:pPr marL="0" marR="0" lvl="0" indent="0" algn="l" defTabSz="91426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-100" normalizeH="0" baseline="0" noProof="0" dirty="0">
                <a:ln>
                  <a:noFill/>
                </a:ln>
                <a:solidFill>
                  <a:srgbClr val="BDBB77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Expansion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57262" y="250755"/>
            <a:ext cx="2045737" cy="1207076"/>
            <a:chOff x="1752612" y="250755"/>
            <a:chExt cx="2045737" cy="1207076"/>
          </a:xfrm>
        </p:grpSpPr>
        <p:sp>
          <p:nvSpPr>
            <p:cNvPr id="2" name="Chord 1"/>
            <p:cNvSpPr/>
            <p:nvPr/>
          </p:nvSpPr>
          <p:spPr bwMode="auto">
            <a:xfrm rot="10800000">
              <a:off x="2469503" y="250755"/>
              <a:ext cx="1111900" cy="1207076"/>
            </a:xfrm>
            <a:prstGeom prst="chord">
              <a:avLst>
                <a:gd name="adj1" fmla="val 5378459"/>
                <a:gd name="adj2" fmla="val 16200000"/>
              </a:avLst>
            </a:prstGeom>
            <a:solidFill>
              <a:srgbClr val="BDBB77">
                <a:alpha val="49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28" tIns="45718" rIns="91428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2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Rectangle 1"/>
            <p:cNvSpPr>
              <a:spLocks noChangeArrowheads="1"/>
            </p:cNvSpPr>
            <p:nvPr/>
          </p:nvSpPr>
          <p:spPr bwMode="auto">
            <a:xfrm>
              <a:off x="1752612" y="436232"/>
              <a:ext cx="2045737" cy="83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1428" tIns="45718" rIns="91428" bIns="45718" anchor="ctr">
              <a:spAutoFit/>
            </a:bodyPr>
            <a:lstStyle/>
            <a:p>
              <a:pPr marL="0" marR="0" lvl="0" indent="0" algn="l" defTabSz="914264" rtl="0" eaLnBrk="1" fontAlgn="auto" latinLnBrk="0" hangingPunct="1">
                <a:lnSpc>
                  <a:spcPts val="5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200" b="1" i="0" u="none" strike="noStrike" kern="120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ckwell Condensed" panose="02060603050405020104" pitchFamily="18" charset="0"/>
                  <a:ea typeface="+mn-ea"/>
                  <a:cs typeface="Times New Roman" pitchFamily="18" charset="0"/>
                </a:rPr>
                <a:t>LAW 8</a:t>
              </a:r>
            </a:p>
          </p:txBody>
        </p:sp>
      </p:grpSp>
      <p:pic>
        <p:nvPicPr>
          <p:cNvPr id="12" name="Picture 11" descr="C:\Users\Kent Stroman\Documents\~desktop everything on 1-14-2014\TIB-The Intentional Board\Pictures and Graphics TIB\Book graphics TIB\17 Laws Abbreviated.png">
            <a:extLst>
              <a:ext uri="{FF2B5EF4-FFF2-40B4-BE49-F238E27FC236}">
                <a16:creationId xmlns:a16="http://schemas.microsoft.com/office/drawing/2014/main" id="{C32AD567-8C8A-4D1A-91ED-1797BC6656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4" r="62008" b="74435"/>
          <a:stretch/>
        </p:blipFill>
        <p:spPr bwMode="auto">
          <a:xfrm>
            <a:off x="108916" y="4572094"/>
            <a:ext cx="1186485" cy="13862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2868" y1="8469" x2="6618" y2="26384"/>
                        <a14:foregroundMark x1="22610" y1="21498" x2="17831" y2="39414"/>
                        <a14:foregroundMark x1="33272" y1="30619" x2="28676" y2="43322"/>
                        <a14:foregroundMark x1="45221" y1="50814" x2="57353" y2="50163"/>
                        <a14:foregroundMark x1="68015" y1="27036" x2="70956" y2="39088"/>
                        <a14:foregroundMark x1="77206" y1="15961" x2="82169" y2="31596"/>
                        <a14:foregroundMark x1="87684" y1="7492" x2="94301" y2="241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335855"/>
            <a:ext cx="1835493" cy="103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6004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E9F11A-7790-48D4-BA3F-7184B42E1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303" y="457299"/>
            <a:ext cx="6286500" cy="245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r" defTabSz="914264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2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Tip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3400" y="2209805"/>
            <a:ext cx="10972800" cy="255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-100" normalizeH="0" baseline="0" noProof="0" dirty="0">
                <a:ln>
                  <a:noFill/>
                </a:ln>
                <a:solidFill>
                  <a:srgbClr val="4D8489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To improve BOARD effectiveness, evaluate BOARD performance</a:t>
            </a:r>
            <a:r>
              <a:rPr lang="en-US" sz="4400" spc="-100" dirty="0">
                <a:solidFill>
                  <a:srgbClr val="FFFFFF">
                    <a:lumMod val="65000"/>
                  </a:srgbClr>
                </a:solidFill>
                <a:latin typeface="Rockwell Condensed" panose="02060603050405020104" pitchFamily="18" charset="0"/>
                <a:cs typeface="Times New Roman" pitchFamily="18" charset="0"/>
              </a:rPr>
              <a:t>,</a:t>
            </a:r>
            <a:endParaRPr kumimoji="0" lang="en-US" sz="8000" b="0" i="0" u="none" strike="noStrike" kern="1200" cap="none" spc="-100" normalizeH="0" baseline="0" noProof="0" dirty="0">
              <a:ln>
                <a:noFill/>
              </a:ln>
              <a:solidFill>
                <a:srgbClr val="4D8489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2823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7EDAFF-D7DF-4386-B01F-4A8429BA4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-1817072"/>
            <a:ext cx="4267200" cy="981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200" b="1" i="0" u="none" strike="noStrike" kern="1200" cap="none" spc="0" normalizeH="0" baseline="0" noProof="0" dirty="0">
                <a:ln>
                  <a:noFill/>
                </a:ln>
                <a:solidFill>
                  <a:srgbClr val="E9E4DF"/>
                </a:solidFill>
                <a:effectLst/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E9E4DF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19200" y="1262120"/>
            <a:ext cx="10287000" cy="407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806434" marR="0" lvl="0" indent="-685800" algn="l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3000"/>
              </a:spcAft>
              <a:buClr>
                <a:srgbClr val="FFFFFF">
                  <a:lumMod val="50000"/>
                </a:srgbClr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How are we doing</a:t>
            </a:r>
            <a:r>
              <a:rPr kumimoji="0" lang="en-US" sz="5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 as a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 board?</a:t>
            </a:r>
          </a:p>
          <a:p>
            <a:pPr marL="806434" marR="0" lvl="0" indent="-685800" algn="l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3000"/>
              </a:spcAft>
              <a:buClr>
                <a:srgbClr val="FFFFFF">
                  <a:lumMod val="50000"/>
                </a:srgbClr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What would we like to change?</a:t>
            </a:r>
          </a:p>
          <a:p>
            <a:pPr marL="806434" marR="0" lvl="0" indent="-685800" algn="l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3000"/>
              </a:spcAft>
              <a:buClr>
                <a:srgbClr val="FFFFFF">
                  <a:lumMod val="50000"/>
                </a:srgbClr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How might that happen?</a:t>
            </a:r>
          </a:p>
          <a:p>
            <a:pPr marL="806434" marR="0" lvl="0" indent="-685800" algn="l" defTabSz="914264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3000"/>
              </a:spcAft>
              <a:buClr>
                <a:srgbClr val="FFFFFF">
                  <a:lumMod val="50000"/>
                </a:srgbClr>
              </a:buClr>
              <a:buSzPct val="7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What legacy would we like to leave?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 Narrow" panose="020B0606020202030204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1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E9F11A-7790-48D4-BA3F-7184B42E1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303" y="457299"/>
            <a:ext cx="6286500" cy="245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r" defTabSz="914264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2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Tip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3400" y="2448351"/>
            <a:ext cx="10972800" cy="212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lvl="0" algn="ctr">
              <a:defRPr/>
            </a:pPr>
            <a:r>
              <a:rPr kumimoji="0" lang="en-US" sz="6600" b="0" i="0" u="none" strike="noStrike" kern="1200" cap="none" spc="-100" normalizeH="0" baseline="0" noProof="0" dirty="0">
                <a:ln>
                  <a:noFill/>
                </a:ln>
                <a:solidFill>
                  <a:srgbClr val="4D8489"/>
                </a:solidFill>
                <a:effectLst/>
                <a:uLnTx/>
                <a:uFillTx/>
                <a:latin typeface="Rockwell Condensed" panose="02060603050405020104" pitchFamily="18" charset="0"/>
                <a:cs typeface="Times New Roman" pitchFamily="18" charset="0"/>
              </a:rPr>
              <a:t>To improve board MEMBER effectiveness, </a:t>
            </a:r>
            <a:r>
              <a:rPr lang="en-US" sz="6600" spc="-100" dirty="0">
                <a:solidFill>
                  <a:srgbClr val="4D8489"/>
                </a:solidFill>
                <a:latin typeface="Rockwell Condensed" panose="02060603050405020104" pitchFamily="18" charset="0"/>
                <a:cs typeface="Times New Roman" pitchFamily="18" charset="0"/>
              </a:rPr>
              <a:t>evaluate board MEMBER </a:t>
            </a:r>
            <a:r>
              <a:rPr kumimoji="0" lang="en-US" sz="6600" b="0" i="0" u="none" strike="noStrike" kern="1200" cap="none" spc="-100" normalizeH="0" baseline="0" noProof="0" dirty="0">
                <a:ln>
                  <a:noFill/>
                </a:ln>
                <a:solidFill>
                  <a:srgbClr val="4D8489"/>
                </a:solidFill>
                <a:effectLst/>
                <a:uLnTx/>
                <a:uFillTx/>
                <a:latin typeface="Rockwell Condensed" panose="02060603050405020104" pitchFamily="18" charset="0"/>
                <a:cs typeface="Times New Roman" pitchFamily="18" charset="0"/>
              </a:rPr>
              <a:t>performance</a:t>
            </a:r>
            <a:r>
              <a:rPr lang="en-US" sz="3600" spc="-100" dirty="0">
                <a:solidFill>
                  <a:srgbClr val="FFFFFF">
                    <a:lumMod val="65000"/>
                  </a:srgbClr>
                </a:solidFill>
                <a:latin typeface="Rockwell Condensed" panose="02060603050405020104" pitchFamily="18" charset="0"/>
                <a:cs typeface="Times New Roman" pitchFamily="18" charset="0"/>
              </a:rPr>
              <a:t>,</a:t>
            </a:r>
            <a:endParaRPr kumimoji="0" lang="en-US" sz="6600" b="0" i="0" u="none" strike="noStrike" kern="1200" cap="none" spc="-100" normalizeH="0" baseline="0" noProof="0" dirty="0">
              <a:ln>
                <a:noFill/>
              </a:ln>
              <a:solidFill>
                <a:srgbClr val="4D8489"/>
              </a:solidFill>
              <a:effectLst/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57658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31379" y="304800"/>
            <a:ext cx="155340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34400" cap="small" spc="-100" dirty="0">
                <a:solidFill>
                  <a:srgbClr val="F3EA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2059" name="Picture 11" descr="C:\Users\Kent Stroman\Documents\~desktop everything on 1-14-2014\TIB-The Intentional Board\Pictures and Graphics TIB\Book graphics TIB\Organizational Roles 3co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49"/>
          <a:stretch/>
        </p:blipFill>
        <p:spPr bwMode="auto">
          <a:xfrm>
            <a:off x="2901696" y="1620656"/>
            <a:ext cx="6775704" cy="417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Users\Kent Stroman\Documents\~desktop everything on 1-14-2014\TIB-The Intentional Board\Pictures and Graphics TIB\Book graphics TIB\Organizational Roles 2co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9"/>
          <a:stretch/>
        </p:blipFill>
        <p:spPr bwMode="auto">
          <a:xfrm>
            <a:off x="2895601" y="1676400"/>
            <a:ext cx="4719584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8601" y="228600"/>
            <a:ext cx="899511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 anchorCtr="0">
            <a:no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6700" cap="small" dirty="0">
                <a:solidFill>
                  <a:srgbClr val="B2B594"/>
                </a:solidFill>
                <a:latin typeface="Rockwell Condensed" panose="02060603050405020104" pitchFamily="18" charset="0"/>
                <a:cs typeface="Times New Roman" pitchFamily="18" charset="0"/>
              </a:rPr>
              <a:t>ORGANIZATIONAL </a:t>
            </a:r>
            <a:r>
              <a:rPr lang="en-US" sz="6700" cap="small" dirty="0">
                <a:solidFill>
                  <a:srgbClr val="D69653"/>
                </a:solidFill>
                <a:latin typeface="Rockwell Condensed" panose="02060603050405020104" pitchFamily="18" charset="0"/>
                <a:cs typeface="Times New Roman" pitchFamily="18" charset="0"/>
              </a:rPr>
              <a:t>ROLES</a:t>
            </a:r>
          </a:p>
        </p:txBody>
      </p:sp>
      <p:pic>
        <p:nvPicPr>
          <p:cNvPr id="7" name="Picture 7" descr="C:\Users\Kent Stroman\Documents\~desktop everything on 1-14-2014\TIB-The Intentional Board\Pictures and Graphics TIB\Book graphics TIB\Organizational Roles 1col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5"/>
          <a:stretch/>
        </p:blipFill>
        <p:spPr bwMode="auto">
          <a:xfrm>
            <a:off x="2895600" y="1715194"/>
            <a:ext cx="2667000" cy="407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 bwMode="auto">
          <a:xfrm>
            <a:off x="3276600" y="2133600"/>
            <a:ext cx="6477000" cy="3657600"/>
          </a:xfrm>
          <a:prstGeom prst="rect">
            <a:avLst/>
          </a:prstGeom>
          <a:solidFill>
            <a:schemeClr val="bg1"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28" tIns="45718" rIns="91428" bIns="45718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1" name="Picture 10" descr="C:\Users\Kent Stroman\Documents\~desktop everything on 1-14-2014\TIB-The Intentional Board\Pictures and Graphics TIB\Book graphics TIB\Governance_governanc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319" y="2274094"/>
            <a:ext cx="3944284" cy="245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Kent Stroman\Documents\~desktop everything on 1-14-2014\TIB-The Intentional Board\Pictures and Graphics TIB\Book graphics TIB\Governance_not governance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3" t="29028"/>
          <a:stretch/>
        </p:blipFill>
        <p:spPr bwMode="auto">
          <a:xfrm>
            <a:off x="6019800" y="3172734"/>
            <a:ext cx="2716488" cy="223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81603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0C0A9E-0BB9-4EFA-95FF-FA99A69A3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-1817072"/>
            <a:ext cx="4267200" cy="981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algn="ctr">
              <a:defRPr/>
            </a:pPr>
            <a:r>
              <a:rPr lang="en-US" sz="63200" b="1" dirty="0">
                <a:solidFill>
                  <a:srgbClr val="E9E4DF"/>
                </a:solidFill>
                <a:latin typeface="Rockwell Condensed" panose="02060603050405020104" pitchFamily="18" charset="0"/>
                <a:cs typeface="Times New Roman" pitchFamily="18" charset="0"/>
              </a:rPr>
              <a:t>?</a:t>
            </a:r>
            <a:endParaRPr lang="en-US" sz="7200" dirty="0">
              <a:solidFill>
                <a:srgbClr val="E9E4DF"/>
              </a:solidFill>
              <a:latin typeface="Rockwell Condensed" panose="02060603050405020104" pitchFamily="18" charset="0"/>
              <a:cs typeface="Times New Roman" pitchFamily="18" charset="0"/>
            </a:endParaRP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057400" y="685800"/>
            <a:ext cx="8001000" cy="4800600"/>
          </a:xfrm>
          <a:prstGeom prst="rect">
            <a:avLst/>
          </a:prstGeom>
        </p:spPr>
        <p:txBody>
          <a:bodyPr lIns="91428" tIns="45718" rIns="91428" bIns="45718"/>
          <a:lstStyle/>
          <a:p>
            <a:pPr eaLnBrk="1" hangingPunct="1"/>
            <a:r>
              <a:rPr lang="en-US" sz="9600" b="1" cap="small" dirty="0">
                <a:solidFill>
                  <a:srgbClr val="AE9C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Today’s</a:t>
            </a:r>
            <a:r>
              <a:rPr lang="en-US" sz="9600" b="1" cap="small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 </a:t>
            </a:r>
            <a:br>
              <a:rPr lang="en-US" sz="9600" b="1" cap="small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</a:br>
            <a:r>
              <a:rPr lang="en-US" sz="9600" b="1" cap="small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Most Important</a:t>
            </a:r>
            <a:br>
              <a:rPr lang="en-US" sz="9600" b="1" cap="small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</a:br>
            <a:r>
              <a:rPr lang="en-US" sz="9600" b="1" cap="small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Point</a:t>
            </a:r>
            <a:endParaRPr lang="en-US" sz="9600" b="1" cap="smal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Condensed" panose="020606030504050201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87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BBC97-C671-79FD-3763-4993BDF5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920D30D5-B33E-A089-CB22-1A2720CDD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438400"/>
            <a:ext cx="8991600" cy="280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Boards don’t </a:t>
            </a:r>
            <a:r>
              <a:rPr kumimoji="0" lang="en-US" sz="96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own</a:t>
            </a:r>
          </a:p>
          <a:p>
            <a:pPr marL="0" marR="0" lvl="0" indent="0" algn="ctr" defTabSz="914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what they don’t </a:t>
            </a:r>
            <a:r>
              <a:rPr kumimoji="0" lang="en-US" sz="80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create</a:t>
            </a:r>
            <a:r>
              <a:rPr kumimoji="0" lang="en-US" sz="8000" b="0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itchFamily="18" charset="0"/>
              </a:rPr>
              <a:t>.</a:t>
            </a:r>
            <a:endParaRPr kumimoji="0" lang="en-US" sz="7200" b="0" i="0" u="none" strike="noStrike" kern="1200" cap="none" spc="-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1C455A-C60A-249C-D1C1-8AD9F33F8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33403"/>
            <a:ext cx="7634856" cy="174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8" tIns="45718" rIns="91428" bIns="45718" anchor="ctr">
            <a:spAutoFit/>
          </a:bodyPr>
          <a:lstStyle/>
          <a:p>
            <a:pPr marL="0" marR="0" lvl="0" indent="0" algn="r" defTabSz="914264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800" b="1" i="0" u="none" strike="noStrike" kern="1200" cap="none" spc="0" normalizeH="0" baseline="0" noProof="0" dirty="0">
                <a:ln>
                  <a:noFill/>
                </a:ln>
                <a:solidFill>
                  <a:srgbClr val="D2C8B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Rockwell Condensed" panose="02060603050405020104" pitchFamily="18" charset="0"/>
                <a:ea typeface="+mn-ea"/>
                <a:cs typeface="Times New Roman" pitchFamily="18" charset="0"/>
              </a:rPr>
              <a:t>Reminder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D2C8B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Rockwell Condensed" panose="020606030504050201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30651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77C18-4FF9-4484-E9E5-EAEB0BB71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1B1297E3-7107-2FE0-C3EE-D3318A27662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2438400" y="381000"/>
            <a:ext cx="7162800" cy="2286000"/>
          </a:xfrm>
          <a:prstGeom prst="rect">
            <a:avLst/>
          </a:prstGeom>
        </p:spPr>
        <p:txBody>
          <a:bodyPr lIns="91428" tIns="45718" rIns="91428" bIns="45718"/>
          <a:lstStyle/>
          <a:p>
            <a:pPr eaLnBrk="1" hangingPunct="1"/>
            <a:r>
              <a:rPr lang="en-US" sz="7200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Thank you </a:t>
            </a:r>
            <a:br>
              <a:rPr lang="en-US" sz="7200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</a:br>
            <a:r>
              <a:rPr lang="en-US" sz="6000" dirty="0">
                <a:solidFill>
                  <a:srgbClr val="326E7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Condensed" panose="02060603050405020104" pitchFamily="18" charset="0"/>
              </a:rPr>
              <a:t>for joining us today.</a:t>
            </a:r>
            <a:endParaRPr lang="en-US" sz="4800" i="1" dirty="0">
              <a:solidFill>
                <a:srgbClr val="326E7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Condensed" panose="02060603050405020104" pitchFamily="18" charset="0"/>
            </a:endParaRP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4DFB2DF4-FDDD-9016-1A04-E956DDEBB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971800"/>
            <a:ext cx="7162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8" rIns="91428" bIns="45718" anchor="ctr"/>
          <a:lstStyle/>
          <a:p>
            <a:pPr marL="0" marR="0" lvl="0" indent="0" algn="ctr" defTabSz="9142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" pitchFamily="50" charset="0"/>
                <a:ea typeface="+mn-ea"/>
                <a:cs typeface="Arial" charset="0"/>
              </a:rPr>
              <a:t>I wish you 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" pitchFamily="50" charset="0"/>
                <a:ea typeface="+mn-ea"/>
                <a:cs typeface="Arial" charset="0"/>
              </a:rPr>
              <a:t>every success </a:t>
            </a:r>
          </a:p>
          <a:p>
            <a:pPr marL="0" marR="0" lvl="0" indent="0" algn="ctr" defTabSz="9142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utura" pitchFamily="50" charset="0"/>
                <a:ea typeface="+mn-ea"/>
                <a:cs typeface="Arial" charset="0"/>
              </a:rPr>
              <a:t>as you develop</a:t>
            </a:r>
          </a:p>
          <a:p>
            <a:pPr marL="0" marR="0" lvl="0" indent="0" algn="ctr" defTabSz="9142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utura" pitchFamily="50" charset="0"/>
                <a:ea typeface="+mn-ea"/>
                <a:cs typeface="Arial" charset="0"/>
              </a:rPr>
              <a:t>your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utura" pitchFamily="50" charset="0"/>
                <a:ea typeface="+mn-ea"/>
                <a:cs typeface="Arial" charset="0"/>
              </a:rPr>
              <a:t>Intentional Board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utura" pitchFamily="50" charset="0"/>
                <a:ea typeface="+mn-ea"/>
                <a:cs typeface="Arial" charset="0"/>
              </a:rPr>
              <a:t>!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utura" pitchFamily="50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07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  <p:bldP spid="1648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>
            <a:grpSpLocks noChangeAspect="1"/>
          </p:cNvGrpSpPr>
          <p:nvPr/>
        </p:nvGrpSpPr>
        <p:grpSpPr bwMode="auto">
          <a:xfrm>
            <a:off x="5014455" y="76200"/>
            <a:ext cx="1995948" cy="2133600"/>
            <a:chOff x="2400" y="1104"/>
            <a:chExt cx="1392" cy="148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2400" y="1104"/>
              <a:ext cx="1392" cy="1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" name="Picture 8" descr="Logo%20color-ve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1248"/>
              <a:ext cx="1178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676400" y="2438408"/>
            <a:ext cx="8686800" cy="240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D1D1D1"/>
                </a:solidFill>
                <a:miter lim="800000"/>
                <a:headEnd/>
                <a:tailEnd/>
              </a14:hiddenLine>
            </a:ext>
          </a:extLst>
        </p:spPr>
        <p:txBody>
          <a:bodyPr lIns="18288" tIns="18288" rIns="18288" bIns="18288"/>
          <a:lstStyle/>
          <a:p>
            <a:pPr marL="0" marR="0" lvl="0" indent="0" algn="ctr" defTabSz="91426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Governance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26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Board Retreats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rgbClr val="326E78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26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r>
              <a:rPr kumimoji="0" lang="en-US" sz="2500" b="0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500" b="0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Feasibility Studies </a:t>
            </a:r>
            <a:r>
              <a:rPr kumimoji="0" lang="en-US" sz="2000" b="0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endParaRPr kumimoji="0" lang="en-US" sz="2500" b="0" i="0" u="none" strike="noStrike" kern="0" cap="none" spc="-5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26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27078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32707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327078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Capital Campaigns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27078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rgbClr val="327078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  <a:p>
            <a:pPr marL="0" marR="0" lvl="0" indent="0" algn="ctr" defTabSz="91426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40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r>
              <a:rPr kumimoji="0" lang="en-US" sz="20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</a:t>
            </a:r>
            <a:r>
              <a:rPr kumimoji="0" lang="en-US" sz="25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The Asking Academy </a:t>
            </a:r>
            <a:r>
              <a:rPr kumimoji="0" lang="en-US" sz="2000" b="0" i="0" u="none" strike="noStrike" kern="0" cap="none" spc="-4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</a:p>
          <a:p>
            <a:pPr marL="0" marR="0" lvl="0" indent="0" algn="ctr" defTabSz="914264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11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r>
              <a:rPr kumimoji="0" lang="en-US" sz="2000" b="0" i="0" u="none" strike="noStrike" kern="0" cap="none" spc="11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500" b="0" i="0" u="none" strike="noStrike" kern="0" cap="none" spc="11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Conference Keynotes </a:t>
            </a:r>
            <a:r>
              <a:rPr kumimoji="0" lang="en-US" sz="2000" b="0" i="0" u="none" strike="noStrike" kern="0" cap="none" spc="11" normalizeH="0" baseline="0" noProof="0" dirty="0">
                <a:ln>
                  <a:noFill/>
                </a:ln>
                <a:solidFill>
                  <a:srgbClr val="326E78"/>
                </a:solidFill>
                <a:effectLst/>
                <a:uLnTx/>
                <a:uFillTx/>
                <a:latin typeface="Wingdings" pitchFamily="2" charset="2"/>
                <a:ea typeface="+mn-ea"/>
                <a:cs typeface="+mn-cs"/>
              </a:rPr>
              <a:t>v</a:t>
            </a:r>
            <a:endParaRPr kumimoji="0" lang="en-US" sz="2000" b="0" i="0" u="none" strike="noStrike" kern="0" cap="none" spc="11" normalizeH="0" baseline="0" noProof="0" dirty="0">
              <a:ln>
                <a:noFill/>
              </a:ln>
              <a:solidFill>
                <a:srgbClr val="326E78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1447800" y="5220275"/>
            <a:ext cx="9144000" cy="49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8" tIns="45718" rIns="91428" bIns="45718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ctr" defTabSz="9142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Times New Roman" pitchFamily="18" charset="0"/>
              </a:rPr>
              <a:t>When your campaign is about 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Times New Roman" pitchFamily="18" charset="0"/>
              </a:rPr>
              <a:t>more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Times New Roman" pitchFamily="18" charset="0"/>
              </a:rPr>
              <a:t> than money.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83351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dvAuto="0"/>
      <p:bldP spid="9" grpId="0"/>
    </p:bld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E9D88E3-1FC6-4EBA-B178-18166C7DF220}">
  <we:reference id="wa104178141" version="3.0.4.1" store="en-US" storeType="OMEX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79690</TotalTime>
  <Words>439</Words>
  <Application>Microsoft Office PowerPoint</Application>
  <PresentationFormat>Widescreen</PresentationFormat>
  <Paragraphs>131</Paragraphs>
  <Slides>26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Times New Roman</vt:lpstr>
      <vt:lpstr>Calibri</vt:lpstr>
      <vt:lpstr>Arial Black</vt:lpstr>
      <vt:lpstr>Futura</vt:lpstr>
      <vt:lpstr>Arial</vt:lpstr>
      <vt:lpstr>Aptos</vt:lpstr>
      <vt:lpstr>Arial Narrow</vt:lpstr>
      <vt:lpstr>Wingdings</vt:lpstr>
      <vt:lpstr>Rockwell Condensed</vt:lpstr>
      <vt:lpstr>Stencil</vt:lpstr>
      <vt:lpstr>2_Default Design</vt:lpstr>
      <vt:lpstr>7_Default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Today’s  Most Important Point</vt:lpstr>
      <vt:lpstr>PowerPoint Presentation</vt:lpstr>
      <vt:lpstr>Thank you  for joining us today.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Stroman</dc:creator>
  <cp:lastModifiedBy>Kent Stroman</cp:lastModifiedBy>
  <cp:revision>896</cp:revision>
  <cp:lastPrinted>2026-10-28T15:52:03Z</cp:lastPrinted>
  <dcterms:created xsi:type="dcterms:W3CDTF">2012-01-15T03:05:32Z</dcterms:created>
  <dcterms:modified xsi:type="dcterms:W3CDTF">2026-10-28T16:46:22Z</dcterms:modified>
</cp:coreProperties>
</file>