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3"/>
    <p:restoredTop sz="94610"/>
  </p:normalViewPr>
  <p:slideViewPr>
    <p:cSldViewPr snapToGrid="0" snapToObjects="1">
      <p:cViewPr varScale="1">
        <p:scale>
          <a:sx n="169" d="100"/>
          <a:sy n="169" d="100"/>
        </p:scale>
        <p:origin x="1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08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inki.ukim.mk/program/IMB23/m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inki.ukim.mk/program/BKK23_1/mk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finki.ukim.mk/program/ITCS23_1/m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8915400" y="0"/>
            <a:ext cx="228600" cy="514350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4" name="Shape 2"/>
          <p:cNvSpPr/>
          <p:nvPr/>
        </p:nvSpPr>
        <p:spPr>
          <a:xfrm>
            <a:off x="228600" y="0"/>
            <a:ext cx="8686800" cy="73152"/>
          </a:xfrm>
          <a:prstGeom prst="rect">
            <a:avLst/>
          </a:prstGeom>
          <a:solidFill>
            <a:srgbClr val="00D4FF">
              <a:alpha val="70000"/>
            </a:srgbClr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0" y="27432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737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САЈБЕР БЕЗБЕДНОСТ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kern="0" spc="600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НА ФИНКИ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2286000" y="3154680"/>
            <a:ext cx="45720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9" name="Text 6"/>
          <p:cNvSpPr/>
          <p:nvPr/>
        </p:nvSpPr>
        <p:spPr>
          <a:xfrm>
            <a:off x="457200" y="3246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Студиски програми · ФИНКИ CSIRT · Студентски клуб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mk-MK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Проф. д-р Соња Филипоска</a:t>
            </a:r>
          </a:p>
          <a:p>
            <a:pPr marL="0" indent="0" algn="ctr">
              <a:buNone/>
            </a:pPr>
            <a:r>
              <a:rPr lang="en-US" sz="1100" dirty="0" err="1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Факултет</a:t>
            </a: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за информатички науки и компјутерско инженерство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Универзитет „Св. Кирил и Методиј" — Скопје</a:t>
            </a:r>
            <a:endParaRPr lang="en-US" sz="11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C5AD2DA-5FBC-577F-3FD7-52A5F8A3EE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4400" y="83820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A12"/>
          </a:solidFill>
          <a:ln w="12700">
            <a:solidFill>
              <a:srgbClr val="050A12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395" y="359462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47815" y="39603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СТУДЕНТСКИ ТИМ ЗА САЈБЕР БЕЗБЕДНОСТ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370100" y="88981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Поддржан од ФИНКИ ЦИРТ</a:t>
            </a:r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274320" y="2099221"/>
            <a:ext cx="8595360" cy="2330371"/>
          </a:xfrm>
          <a:prstGeom prst="rect">
            <a:avLst/>
          </a:prstGeom>
          <a:solidFill>
            <a:srgbClr val="111827"/>
          </a:solidFill>
          <a:ln w="3175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8" name="Shape 5"/>
          <p:cNvSpPr/>
          <p:nvPr/>
        </p:nvSpPr>
        <p:spPr>
          <a:xfrm>
            <a:off x="274320" y="1980350"/>
            <a:ext cx="8595360" cy="91440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9" name="Text 6"/>
          <p:cNvSpPr/>
          <p:nvPr/>
        </p:nvSpPr>
        <p:spPr>
          <a:xfrm>
            <a:off x="384048" y="2172374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🏆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1051560" y="2135798"/>
            <a:ext cx="5669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CTF 2025: Tinsel Trouble — Hack The Box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1051560" y="2500058"/>
            <a:ext cx="6400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19-21 Дек 2025  ·  1000+ универзитети  ·  7 категории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960120" y="2945864"/>
            <a:ext cx="2377440" cy="1207008"/>
          </a:xfrm>
          <a:prstGeom prst="rect">
            <a:avLst/>
          </a:prstGeom>
          <a:solidFill>
            <a:srgbClr val="0D1B2A"/>
          </a:solidFill>
          <a:ln w="2540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3" name="Text 10"/>
          <p:cNvSpPr/>
          <p:nvPr/>
        </p:nvSpPr>
        <p:spPr>
          <a:xfrm>
            <a:off x="960120" y="2973296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🥇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960120" y="34030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1-ви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960120" y="379625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Балканот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3566160" y="2945864"/>
            <a:ext cx="2377440" cy="1207008"/>
          </a:xfrm>
          <a:prstGeom prst="rect">
            <a:avLst/>
          </a:prstGeom>
          <a:solidFill>
            <a:srgbClr val="0D1B2A"/>
          </a:solidFill>
          <a:ln w="25400">
            <a:solidFill>
              <a:srgbClr val="C0C0C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7" name="Text 14"/>
          <p:cNvSpPr/>
          <p:nvPr/>
        </p:nvSpPr>
        <p:spPr>
          <a:xfrm>
            <a:off x="3566160" y="2973296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🥈</a:t>
            </a:r>
            <a:endParaRPr lang="en-US" sz="2600" dirty="0"/>
          </a:p>
        </p:txBody>
      </p:sp>
      <p:sp>
        <p:nvSpPr>
          <p:cNvPr id="18" name="Text 15"/>
          <p:cNvSpPr/>
          <p:nvPr/>
        </p:nvSpPr>
        <p:spPr>
          <a:xfrm>
            <a:off x="3566160" y="34030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0C0C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6-ти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3566160" y="379625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 Европа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6172200" y="2945864"/>
            <a:ext cx="2377440" cy="1207008"/>
          </a:xfrm>
          <a:prstGeom prst="rect">
            <a:avLst/>
          </a:prstGeom>
          <a:solidFill>
            <a:srgbClr val="0D1B2A"/>
          </a:solidFill>
          <a:ln w="25400">
            <a:solidFill>
              <a:srgbClr val="CD7F32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1" name="Text 18"/>
          <p:cNvSpPr/>
          <p:nvPr/>
        </p:nvSpPr>
        <p:spPr>
          <a:xfrm>
            <a:off x="6172200" y="2973296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🥉</a:t>
            </a:r>
            <a:endParaRPr lang="en-US" sz="2600" dirty="0"/>
          </a:p>
        </p:txBody>
      </p:sp>
      <p:sp>
        <p:nvSpPr>
          <p:cNvPr id="22" name="Text 19"/>
          <p:cNvSpPr/>
          <p:nvPr/>
        </p:nvSpPr>
        <p:spPr>
          <a:xfrm>
            <a:off x="6172200" y="34030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D7F3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22-ри</a:t>
            </a:r>
            <a:endParaRPr lang="en-US" sz="2800" dirty="0"/>
          </a:p>
        </p:txBody>
      </p:sp>
      <p:sp>
        <p:nvSpPr>
          <p:cNvPr id="23" name="Text 20"/>
          <p:cNvSpPr/>
          <p:nvPr/>
        </p:nvSpPr>
        <p:spPr>
          <a:xfrm>
            <a:off x="6172200" y="379625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 Светот</a:t>
            </a:r>
            <a:endParaRPr lang="en-US" sz="16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B5465669-7E43-940E-A000-AD53ED171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675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ШТО ПОКРИ НАТПРЕВАРОТ?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274320" y="62179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предизвикувачки категории — реални сценарија на сајбер безбедност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228600" y="1051560"/>
            <a:ext cx="201168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7" name="Text 5"/>
          <p:cNvSpPr/>
          <p:nvPr/>
        </p:nvSpPr>
        <p:spPr>
          <a:xfrm>
            <a:off x="22860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Web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0040" y="170992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Напади на веб апликации, </a:t>
            </a:r>
            <a:b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injection, XSS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423160" y="105156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0" name="Shape 8"/>
          <p:cNvSpPr/>
          <p:nvPr/>
        </p:nvSpPr>
        <p:spPr>
          <a:xfrm>
            <a:off x="2423160" y="1051560"/>
            <a:ext cx="2011680" cy="7315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1" name="Text 9"/>
          <p:cNvSpPr/>
          <p:nvPr/>
        </p:nvSpPr>
        <p:spPr>
          <a:xfrm>
            <a:off x="242316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7B2FB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Reverse Eng.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2514600" y="170992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Декомп</a:t>
            </a:r>
            <a:r>
              <a:rPr lang="mk-MK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ајлирање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анализа на бинарни датотеки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17720" y="105156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4" name="Shape 12"/>
          <p:cNvSpPr/>
          <p:nvPr/>
        </p:nvSpPr>
        <p:spPr>
          <a:xfrm>
            <a:off x="4617720" y="1051560"/>
            <a:ext cx="2011680" cy="73152"/>
          </a:xfrm>
          <a:prstGeom prst="rect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5" name="Text 13"/>
          <p:cNvSpPr/>
          <p:nvPr/>
        </p:nvSpPr>
        <p:spPr>
          <a:xfrm>
            <a:off x="461772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Forensics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09160" y="170992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Истражување на дигитални траги и докази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812280" y="105156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8" name="Shape 16"/>
          <p:cNvSpPr/>
          <p:nvPr/>
        </p:nvSpPr>
        <p:spPr>
          <a:xfrm>
            <a:off x="6812280" y="1051560"/>
            <a:ext cx="2011680" cy="7315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9" name="Text 17"/>
          <p:cNvSpPr/>
          <p:nvPr/>
        </p:nvSpPr>
        <p:spPr>
          <a:xfrm>
            <a:off x="681228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Cryptography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903720" y="170992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Разбивање и имплементација на криптосистеми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28600" y="306324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2" name="Shape 20"/>
          <p:cNvSpPr/>
          <p:nvPr/>
        </p:nvSpPr>
        <p:spPr>
          <a:xfrm>
            <a:off x="228600" y="3063240"/>
            <a:ext cx="2011680" cy="731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3" name="Text 21"/>
          <p:cNvSpPr/>
          <p:nvPr/>
        </p:nvSpPr>
        <p:spPr>
          <a:xfrm>
            <a:off x="228600" y="3200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Pwn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20040" y="372160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Искористување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слабости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во </a:t>
            </a:r>
            <a:r>
              <a:rPr lang="mk-MK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коруптирана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меморија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423160" y="306324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6" name="Shape 24"/>
          <p:cNvSpPr/>
          <p:nvPr/>
        </p:nvSpPr>
        <p:spPr>
          <a:xfrm>
            <a:off x="2423160" y="3063240"/>
            <a:ext cx="201168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7" name="Text 25"/>
          <p:cNvSpPr/>
          <p:nvPr/>
        </p:nvSpPr>
        <p:spPr>
          <a:xfrm>
            <a:off x="2423160" y="3200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OSINT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2514600" y="372160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Разузнавање од отворени извори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617720" y="3063240"/>
            <a:ext cx="2011680" cy="1828800"/>
          </a:xfrm>
          <a:prstGeom prst="rect">
            <a:avLst/>
          </a:prstGeom>
          <a:solidFill>
            <a:srgbClr val="111827"/>
          </a:solidFill>
          <a:ln w="254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30" name="Shape 28"/>
          <p:cNvSpPr/>
          <p:nvPr/>
        </p:nvSpPr>
        <p:spPr>
          <a:xfrm>
            <a:off x="4617720" y="3063240"/>
            <a:ext cx="2011680" cy="7315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1" name="Text 29"/>
          <p:cNvSpPr/>
          <p:nvPr/>
        </p:nvSpPr>
        <p:spPr>
          <a:xfrm>
            <a:off x="4617720" y="32004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7B2FB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Coding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4709160" y="3721608"/>
            <a:ext cx="1828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Алгоритамски и програмерски предизвици</a:t>
            </a:r>
            <a:endParaRPr lang="en-US" sz="12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FF6912D5-C0F8-63E0-A9D4-5C94E0A835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ПАТ</a:t>
            </a:r>
            <a:r>
              <a:rPr lang="mk-MK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ОТ</a:t>
            </a: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mk-MK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ПОДДРЖАН ОД</a:t>
            </a: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ФИНКИ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54835" y="2112868"/>
            <a:ext cx="8229600" cy="54864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5" name="Shape 3"/>
          <p:cNvSpPr/>
          <p:nvPr/>
        </p:nvSpPr>
        <p:spPr>
          <a:xfrm>
            <a:off x="894915" y="1902556"/>
            <a:ext cx="411480" cy="411480"/>
          </a:xfrm>
          <a:prstGeom prst="ellipse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6" name="Text 4"/>
          <p:cNvSpPr/>
          <p:nvPr/>
        </p:nvSpPr>
        <p:spPr>
          <a:xfrm>
            <a:off x="254835" y="147278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Год. 1-2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254835" y="2295748"/>
            <a:ext cx="1737360" cy="192024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3600"/>
          </a:p>
        </p:txBody>
      </p:sp>
      <p:sp>
        <p:nvSpPr>
          <p:cNvPr id="8" name="Text 6"/>
          <p:cNvSpPr/>
          <p:nvPr/>
        </p:nvSpPr>
        <p:spPr>
          <a:xfrm>
            <a:off x="254835" y="2359756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Основи:</a:t>
            </a:r>
            <a:endParaRPr lang="en-US" sz="2000" dirty="0"/>
          </a:p>
          <a:p>
            <a:pPr algn="ctr"/>
            <a:r>
              <a:rPr lang="en-US" sz="20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</a:t>
            </a: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US" sz="20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сајбер</a:t>
            </a: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</a:t>
            </a:r>
            <a:endParaRPr lang="mk-MK" sz="2000" dirty="0">
              <a:solidFill>
                <a:srgbClr val="C8D6E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20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Мрежи</a:t>
            </a: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OS · Прогр.</a:t>
            </a: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998035" y="1902556"/>
            <a:ext cx="411480" cy="411480"/>
          </a:xfrm>
          <a:prstGeom prst="ellipse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10" name="Text 8"/>
          <p:cNvSpPr/>
          <p:nvPr/>
        </p:nvSpPr>
        <p:spPr>
          <a:xfrm>
            <a:off x="2357955" y="147278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Год. 3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2357955" y="2295748"/>
            <a:ext cx="1737360" cy="1920240"/>
          </a:xfrm>
          <a:prstGeom prst="rect">
            <a:avLst/>
          </a:prstGeom>
          <a:solidFill>
            <a:srgbClr val="111827"/>
          </a:solidFill>
          <a:ln w="1905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3600"/>
          </a:p>
        </p:txBody>
      </p:sp>
      <p:sp>
        <p:nvSpPr>
          <p:cNvPr id="12" name="Text 10"/>
          <p:cNvSpPr/>
          <p:nvPr/>
        </p:nvSpPr>
        <p:spPr>
          <a:xfrm>
            <a:off x="2357955" y="2359756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Безбедност: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Сајбер · Форензика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СД Безбедност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5101155" y="1902556"/>
            <a:ext cx="411480" cy="41148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14" name="Text 12"/>
          <p:cNvSpPr/>
          <p:nvPr/>
        </p:nvSpPr>
        <p:spPr>
          <a:xfrm>
            <a:off x="4461075" y="147278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Год. 4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4461075" y="2295748"/>
            <a:ext cx="1737360" cy="1920240"/>
          </a:xfrm>
          <a:prstGeom prst="rect">
            <a:avLst/>
          </a:prstGeom>
          <a:solidFill>
            <a:srgbClr val="111827"/>
          </a:solidFill>
          <a:ln w="1905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3600"/>
          </a:p>
        </p:txBody>
      </p:sp>
      <p:sp>
        <p:nvSpPr>
          <p:cNvPr id="16" name="Text 14"/>
          <p:cNvSpPr/>
          <p:nvPr/>
        </p:nvSpPr>
        <p:spPr>
          <a:xfrm>
            <a:off x="4461075" y="2359756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Напредно: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Облак · Дизајн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Етичко хак.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204275" y="1902556"/>
            <a:ext cx="411480" cy="411480"/>
          </a:xfrm>
          <a:prstGeom prst="ellipse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18" name="Text 16"/>
          <p:cNvSpPr/>
          <p:nvPr/>
        </p:nvSpPr>
        <p:spPr>
          <a:xfrm>
            <a:off x="6564195" y="1472788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Мастер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6564195" y="2295748"/>
            <a:ext cx="1737360" cy="1920240"/>
          </a:xfrm>
          <a:prstGeom prst="rect">
            <a:avLst/>
          </a:prstGeom>
          <a:solidFill>
            <a:srgbClr val="111827"/>
          </a:solidFill>
          <a:ln w="1905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3600"/>
          </a:p>
        </p:txBody>
      </p:sp>
      <p:sp>
        <p:nvSpPr>
          <p:cNvPr id="20" name="Text 18"/>
          <p:cNvSpPr/>
          <p:nvPr/>
        </p:nvSpPr>
        <p:spPr>
          <a:xfrm>
            <a:off x="6564195" y="2359756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Специјал.: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</a:t>
            </a:r>
            <a:r>
              <a:rPr lang="mk-MK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СБ</a:t>
            </a: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или BKK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Теза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8530155" y="1902556"/>
            <a:ext cx="411480" cy="411480"/>
          </a:xfrm>
          <a:prstGeom prst="ellipse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 sz="3600"/>
          </a:p>
        </p:txBody>
      </p:sp>
      <p:sp>
        <p:nvSpPr>
          <p:cNvPr id="22" name="Text 20"/>
          <p:cNvSpPr/>
          <p:nvPr/>
        </p:nvSpPr>
        <p:spPr>
          <a:xfrm>
            <a:off x="8438715" y="2341468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⚡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8301555" y="279866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Кариера</a:t>
            </a:r>
            <a:endParaRPr lang="en-US" sz="16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85869B9-C2E8-9238-BEBD-E9B49E496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КАРИЕРНИ </a:t>
            </a:r>
            <a:r>
              <a:rPr lang="mk-MK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МОЖНОСТИ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20624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6" name="Text 4"/>
          <p:cNvSpPr/>
          <p:nvPr/>
        </p:nvSpPr>
        <p:spPr>
          <a:xfrm>
            <a:off x="41148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Penetration Tester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14356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€60-120K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709160" y="8686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206240" cy="7315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10" name="Text 8"/>
          <p:cNvSpPr/>
          <p:nvPr/>
        </p:nvSpPr>
        <p:spPr>
          <a:xfrm>
            <a:off x="484632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Engineer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14356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€55-110K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274320" y="22402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13" name="Shape 11"/>
          <p:cNvSpPr/>
          <p:nvPr/>
        </p:nvSpPr>
        <p:spPr>
          <a:xfrm>
            <a:off x="274320" y="2240280"/>
            <a:ext cx="4206240" cy="73152"/>
          </a:xfrm>
          <a:prstGeom prst="rect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14" name="Text 12"/>
          <p:cNvSpPr/>
          <p:nvPr/>
        </p:nvSpPr>
        <p:spPr>
          <a:xfrm>
            <a:off x="41148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Responder / DFIR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11480" y="28072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€50-100K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709160" y="22402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17" name="Shape 15"/>
          <p:cNvSpPr/>
          <p:nvPr/>
        </p:nvSpPr>
        <p:spPr>
          <a:xfrm>
            <a:off x="4709160" y="2240280"/>
            <a:ext cx="4206240" cy="7315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18" name="Text 16"/>
          <p:cNvSpPr/>
          <p:nvPr/>
        </p:nvSpPr>
        <p:spPr>
          <a:xfrm>
            <a:off x="484632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Cryptographer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46320" y="28072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€65-130K</a:t>
            </a: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274320" y="36118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21" name="Shape 19"/>
          <p:cNvSpPr/>
          <p:nvPr/>
        </p:nvSpPr>
        <p:spPr>
          <a:xfrm>
            <a:off x="274320" y="3611880"/>
            <a:ext cx="4206240" cy="731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22" name="Text 20"/>
          <p:cNvSpPr/>
          <p:nvPr/>
        </p:nvSpPr>
        <p:spPr>
          <a:xfrm>
            <a:off x="411480" y="37490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Security Architect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411480" y="41788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€70-140K</a:t>
            </a: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709160" y="3611880"/>
            <a:ext cx="4206240" cy="1188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 sz="2800"/>
          </a:p>
        </p:txBody>
      </p:sp>
      <p:sp>
        <p:nvSpPr>
          <p:cNvPr id="25" name="Shape 23"/>
          <p:cNvSpPr/>
          <p:nvPr/>
        </p:nvSpPr>
        <p:spPr>
          <a:xfrm>
            <a:off x="4709160" y="3611880"/>
            <a:ext cx="420624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 sz="2800"/>
          </a:p>
        </p:txBody>
      </p:sp>
      <p:sp>
        <p:nvSpPr>
          <p:cNvPr id="26" name="Text 24"/>
          <p:cNvSpPr/>
          <p:nvPr/>
        </p:nvSpPr>
        <p:spPr>
          <a:xfrm>
            <a:off x="4846320" y="37490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Analyst / Threat Hunter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846320" y="41788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Просечна плата (ЕУ): €45-90K</a:t>
            </a: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274320" y="4892040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Сајбер безбедноста е едно од најдобро платените ИТ полиња во светот</a:t>
            </a:r>
            <a:endParaRPr lang="en-US" sz="16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CFD5301-F9CA-55B5-49AF-26124079A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206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4" name="Shape 2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5" name="Shape 3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7" name="Shape 5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8" name="Shape 6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9" name="Shape 7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0" name="Shape 8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1" name="Shape 9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2" name="Shape 10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3" name="Shape 11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4" name="Shape 12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5" name="Shape 13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6" name="Shape 14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7" name="Text 15"/>
          <p:cNvSpPr/>
          <p:nvPr/>
        </p:nvSpPr>
        <p:spPr>
          <a:xfrm>
            <a:off x="731520" y="50292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Некој во оваа просторија...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731520" y="1078992"/>
            <a:ext cx="7772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може да биде</a:t>
            </a:r>
            <a:endParaRPr lang="en-US" sz="4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следниот кој ќе</a:t>
            </a:r>
            <a:endParaRPr lang="en-US" sz="4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600" b="1" dirty="0" err="1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го</a:t>
            </a: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mk-MK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инспирира</a:t>
            </a:r>
            <a:endParaRPr lang="en-US" sz="4600" dirty="0"/>
          </a:p>
          <a:p>
            <a:pPr marL="0" indent="0">
              <a:lnSpc>
                <a:spcPct val="115000"/>
              </a:lnSpc>
              <a:buNone/>
            </a:pPr>
            <a:r>
              <a:rPr lang="mk-MK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</a:t>
            </a:r>
            <a:r>
              <a:rPr lang="en-US" sz="4600" b="1" dirty="0" err="1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дниот</a:t>
            </a: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mk-MK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експерт</a:t>
            </a: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.</a:t>
            </a:r>
            <a:endParaRPr lang="en-US" sz="4600" dirty="0"/>
          </a:p>
        </p:txBody>
      </p:sp>
      <p:sp>
        <p:nvSpPr>
          <p:cNvPr id="19" name="Shape 17"/>
          <p:cNvSpPr/>
          <p:nvPr/>
        </p:nvSpPr>
        <p:spPr>
          <a:xfrm>
            <a:off x="685799" y="1764791"/>
            <a:ext cx="5714997" cy="1527045"/>
          </a:xfrm>
          <a:prstGeom prst="rect">
            <a:avLst/>
          </a:prstGeom>
          <a:solidFill>
            <a:srgbClr val="00D4FF">
              <a:alpha val="12000"/>
            </a:srgbClr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 dirty="0"/>
          </a:p>
        </p:txBody>
      </p:sp>
      <p:sp>
        <p:nvSpPr>
          <p:cNvPr id="20" name="Shape 18"/>
          <p:cNvSpPr/>
          <p:nvPr/>
        </p:nvSpPr>
        <p:spPr>
          <a:xfrm>
            <a:off x="685800" y="4041648"/>
            <a:ext cx="7772400" cy="36576"/>
          </a:xfrm>
          <a:prstGeom prst="rect">
            <a:avLst/>
          </a:prstGeom>
          <a:solidFill>
            <a:srgbClr val="00D4FF">
              <a:alpha val="50000"/>
            </a:srgbClr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1" name="Text 19"/>
          <p:cNvSpPr/>
          <p:nvPr/>
        </p:nvSpPr>
        <p:spPr>
          <a:xfrm>
            <a:off x="731520" y="4133088"/>
            <a:ext cx="7680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i="1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Прашањето</a:t>
            </a:r>
            <a:r>
              <a:rPr lang="en-US" sz="15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b="1" i="1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5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500" b="1" i="1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дали</a:t>
            </a:r>
            <a:r>
              <a:rPr lang="en-US" sz="15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5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можеме да ги насочиме ентузијастите кон соодветно </a:t>
            </a:r>
            <a:r>
              <a:rPr lang="en-US" sz="1500" b="1" i="1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</a:t>
            </a:r>
            <a:r>
              <a:rPr lang="mk-MK" sz="1500" b="1" i="1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ование</a:t>
            </a:r>
            <a:r>
              <a:rPr lang="en-US" sz="1500" b="1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029200" y="47548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finki.ukim.mk  ·  cirt.finki.ukim.mk</a:t>
            </a:r>
            <a:endParaRPr lang="en-US" sz="10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F59BB95-6A82-4CD3-6445-7963A8E8C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6959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206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4" name="Shape 2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5" name="Shape 3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7" name="Shape 5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8" name="Shape 6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9" name="Shape 7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0" name="Shape 8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1" name="Shape 9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2" name="Shape 10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3" name="Shape 11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4" name="Shape 12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5" name="Shape 13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6" name="Shape 14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7" name="Text 15"/>
          <p:cNvSpPr/>
          <p:nvPr/>
        </p:nvSpPr>
        <p:spPr>
          <a:xfrm>
            <a:off x="274320" y="13716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0" b="1" dirty="0">
                <a:solidFill>
                  <a:srgbClr val="0A25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8000" dirty="0"/>
          </a:p>
        </p:txBody>
      </p:sp>
      <p:sp>
        <p:nvSpPr>
          <p:cNvPr id="18" name="Text 16"/>
          <p:cNvSpPr/>
          <p:nvPr/>
        </p:nvSpPr>
        <p:spPr>
          <a:xfrm>
            <a:off x="731520" y="822960"/>
            <a:ext cx="76809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only truly secure system is one that is powered off,</a:t>
            </a:r>
            <a:endParaRPr lang="en-US" sz="2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cast in a block of concrete and sealed in a lead room with armed guards.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731520" y="3127248"/>
            <a:ext cx="1371600" cy="36576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0" name="Text 18"/>
          <p:cNvSpPr/>
          <p:nvPr/>
        </p:nvSpPr>
        <p:spPr>
          <a:xfrm>
            <a:off x="731520" y="32186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Gene Spafford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31520" y="35387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Security Pioneer, Purdue University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371600" y="4069080"/>
            <a:ext cx="6400800" cy="713232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3" name="Text 21"/>
          <p:cNvSpPr/>
          <p:nvPr/>
        </p:nvSpPr>
        <p:spPr>
          <a:xfrm>
            <a:off x="1371600" y="409651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mk-MK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Совршенството е недостижно, целта е системите да се направат доволно безбедни</a:t>
            </a: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371600" y="443484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finki.ukim.mk/program/IMB23/</a:t>
            </a:r>
            <a:r>
              <a:rPr lang="en-US" sz="950" dirty="0" err="1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mk</a:t>
            </a:r>
            <a:r>
              <a:rPr lang="en-US" sz="95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cirt.finki.ukim.mk</a:t>
            </a:r>
            <a:endParaRPr lang="en-US" sz="95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261DC3D8-5B4D-EECB-DED3-AF32D69E6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206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4" name="Shape 2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5" name="Shape 3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7" name="Shape 5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8" name="Shape 6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9" name="Shape 7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0" name="Shape 8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1" name="Shape 9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2" name="Shape 10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3" name="Shape 11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4" name="Shape 12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5" name="Shape 13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0D203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6" name="Shape 14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7" name="Text 15"/>
          <p:cNvSpPr/>
          <p:nvPr/>
        </p:nvSpPr>
        <p:spPr>
          <a:xfrm>
            <a:off x="0" y="502920"/>
            <a:ext cx="9144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0" b="1" dirty="0">
                <a:solidFill>
                  <a:srgbClr val="0A203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39</a:t>
            </a:r>
            <a:endParaRPr lang="en-US" sz="22000" dirty="0"/>
          </a:p>
        </p:txBody>
      </p:sp>
      <p:sp>
        <p:nvSpPr>
          <p:cNvPr id="18" name="Text 16"/>
          <p:cNvSpPr/>
          <p:nvPr/>
        </p:nvSpPr>
        <p:spPr>
          <a:xfrm>
            <a:off x="0" y="1417320"/>
            <a:ext cx="9144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kern="0" spc="800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секунди</a:t>
            </a:r>
            <a:endParaRPr lang="en-US" sz="6400" dirty="0"/>
          </a:p>
        </p:txBody>
      </p:sp>
      <p:sp>
        <p:nvSpPr>
          <p:cNvPr id="19" name="Shape 17"/>
          <p:cNvSpPr/>
          <p:nvPr/>
        </p:nvSpPr>
        <p:spPr>
          <a:xfrm>
            <a:off x="2286000" y="3246120"/>
            <a:ext cx="4572000" cy="36576"/>
          </a:xfrm>
          <a:prstGeom prst="rect">
            <a:avLst/>
          </a:prstGeom>
          <a:solidFill>
            <a:srgbClr val="00D4FF">
              <a:alpha val="60000"/>
            </a:srgbClr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0" name="Text 18"/>
          <p:cNvSpPr/>
          <p:nvPr/>
        </p:nvSpPr>
        <p:spPr>
          <a:xfrm>
            <a:off x="457200" y="336499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Секои 39 секунди некаде во светот се случува сајбер напад.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457200" y="393192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Дигиталниот свет е под постојан напад. Некој мора да го брани.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0" y="4370832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600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 </a:t>
            </a:r>
            <a:r>
              <a:rPr lang="mk-MK" sz="1500" b="1" kern="0" spc="600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потребни ни се млади ентузијасти</a:t>
            </a:r>
            <a:r>
              <a:rPr lang="en-US" sz="1500" b="1" kern="0" spc="600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—</a:t>
            </a:r>
            <a:endParaRPr lang="en-US" sz="15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AB92A58-1287-9A22-7DC1-F411B2687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74677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ЗОШТО САЈБЕР БЕЗБЕДНОСТ?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8229600" cy="36576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5" name="Shape 3"/>
          <p:cNvSpPr/>
          <p:nvPr/>
        </p:nvSpPr>
        <p:spPr>
          <a:xfrm>
            <a:off x="365760" y="960120"/>
            <a:ext cx="2560320" cy="3474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256032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880" y="114300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187452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$10.5T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365760" y="265176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годишни светски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загуби од сајбер напади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(2025)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200400" y="960120"/>
            <a:ext cx="2560320" cy="3474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1" name="Shape 8"/>
          <p:cNvSpPr/>
          <p:nvPr/>
        </p:nvSpPr>
        <p:spPr>
          <a:xfrm>
            <a:off x="3200400" y="960120"/>
            <a:ext cx="256032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1143000"/>
            <a:ext cx="640080" cy="6400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00400" y="187452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3.5M</a:t>
            </a:r>
            <a:endParaRPr lang="en-US" sz="3200" dirty="0"/>
          </a:p>
        </p:txBody>
      </p:sp>
      <p:sp>
        <p:nvSpPr>
          <p:cNvPr id="14" name="Text 10"/>
          <p:cNvSpPr/>
          <p:nvPr/>
        </p:nvSpPr>
        <p:spPr>
          <a:xfrm>
            <a:off x="3200400" y="265176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отворени работни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позиции во сајбер</a:t>
            </a:r>
            <a:endParaRPr lang="en-US" sz="1300" dirty="0"/>
          </a:p>
          <a:p>
            <a:pPr marL="0" indent="0" algn="ctr">
              <a:buNone/>
            </a:pPr>
            <a:r>
              <a:rPr lang="mk-MK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</a:t>
            </a:r>
            <a:r>
              <a:rPr lang="en-US" sz="13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езбедност</a:t>
            </a: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 светот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6035040" y="960120"/>
            <a:ext cx="2560320" cy="347472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6" name="Shape 12"/>
          <p:cNvSpPr/>
          <p:nvPr/>
        </p:nvSpPr>
        <p:spPr>
          <a:xfrm>
            <a:off x="6035040" y="960120"/>
            <a:ext cx="256032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5160" y="1143000"/>
            <a:ext cx="640080" cy="6400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035040" y="1874520"/>
            <a:ext cx="2560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#1</a:t>
            </a:r>
            <a:endParaRPr lang="en-US" sz="3200" dirty="0"/>
          </a:p>
        </p:txBody>
      </p:sp>
      <p:sp>
        <p:nvSpPr>
          <p:cNvPr id="19" name="Text 14"/>
          <p:cNvSpPr/>
          <p:nvPr/>
        </p:nvSpPr>
        <p:spPr>
          <a:xfrm>
            <a:off x="6035040" y="265176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најбарана ИТ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вештина од работодавачи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 Европа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457200" y="455371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Дигиталната безбедност е еден од најбрзорастечките сектори во светот</a:t>
            </a:r>
            <a:endParaRPr lang="en-US" sz="12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1D7E374-7504-D108-6F9D-C5D1600FC7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ИНТЕРНЕТ, МРЕЖИ И БЕЗБЕДНОСТ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Додипломски </a:t>
            </a:r>
            <a:r>
              <a:rPr lang="en-US" sz="1400" dirty="0" err="1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студии</a:t>
            </a:r>
            <a:r>
              <a:rPr lang="en-US" sz="14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(4 години · 240 ЕКТС)</a:t>
            </a:r>
            <a:endParaRPr lang="en-US" sz="1400" dirty="0"/>
          </a:p>
        </p:txBody>
      </p:sp>
      <p:sp>
        <p:nvSpPr>
          <p:cNvPr id="5" name="Text 3">
            <a:hlinkClick r:id="rId3"/>
          </p:cNvPr>
          <p:cNvSpPr/>
          <p:nvPr/>
        </p:nvSpPr>
        <p:spPr>
          <a:xfrm>
            <a:off x="310896" y="4846695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u="sng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finki.ukim.mk/program/IMB23/mk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051560"/>
            <a:ext cx="4114800" cy="3566160"/>
          </a:xfrm>
          <a:prstGeom prst="rect">
            <a:avLst/>
          </a:prstGeom>
          <a:solidFill>
            <a:srgbClr val="111827"/>
          </a:solidFill>
          <a:ln w="12700">
            <a:solidFill>
              <a:srgbClr val="1E3A5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73152" cy="356616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8" name="Text 6"/>
          <p:cNvSpPr/>
          <p:nvPr/>
        </p:nvSpPr>
        <p:spPr>
          <a:xfrm>
            <a:off x="457200" y="11430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ПРОГРАМАТА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3749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mk-MK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</a:t>
            </a:r>
            <a:r>
              <a:rPr lang="en-US" sz="14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асочена</a:t>
            </a: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кон производство на врвен кадар за: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Дизајн и одржување на ИКТ инфраструктура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mk-MK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Управување со</a:t>
            </a: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мрежни сервиси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Заштита од малициозни напади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Безбедност на системи и корисници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663440" y="1051560"/>
            <a:ext cx="4206240" cy="1097280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1" name="Text 9"/>
          <p:cNvSpPr/>
          <p:nvPr/>
        </p:nvSpPr>
        <p:spPr>
          <a:xfrm>
            <a:off x="4663440" y="1097280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4663440" y="176479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Задолжителни предмети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286000"/>
            <a:ext cx="4206240" cy="1097280"/>
          </a:xfrm>
          <a:prstGeom prst="rect">
            <a:avLst/>
          </a:prstGeom>
          <a:solidFill>
            <a:srgbClr val="111827"/>
          </a:solidFill>
          <a:ln w="1905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4" name="Text 12"/>
          <p:cNvSpPr/>
          <p:nvPr/>
        </p:nvSpPr>
        <p:spPr>
          <a:xfrm>
            <a:off x="4663440" y="2331720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7B2FB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12+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663440" y="299923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Слотови за и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зборни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предмети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3520440"/>
            <a:ext cx="4206240" cy="1097280"/>
          </a:xfrm>
          <a:prstGeom prst="rect">
            <a:avLst/>
          </a:prstGeom>
          <a:solidFill>
            <a:srgbClr val="111827"/>
          </a:solidFill>
          <a:ln w="1905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7" name="Text 15"/>
          <p:cNvSpPr/>
          <p:nvPr/>
        </p:nvSpPr>
        <p:spPr>
          <a:xfrm>
            <a:off x="4663440" y="3566160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Дипл. инж. </a:t>
            </a:r>
            <a:r>
              <a:rPr lang="en-US" sz="1450" b="1" dirty="0" err="1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</a:t>
            </a:r>
            <a:r>
              <a:rPr lang="en-US" sz="145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mk-MK" sz="145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информатички науки и компјутерско инженерство </a:t>
            </a:r>
            <a:br>
              <a:rPr lang="mk-MK" sz="145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</a:br>
            <a:r>
              <a:rPr lang="mk-MK" sz="1450" b="1" dirty="0">
                <a:solidFill>
                  <a:srgbClr val="00FF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насока Интернет, мрежи и безбедност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4663440" y="42336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Стекната титула</a:t>
            </a:r>
            <a:endParaRPr lang="en-US" sz="12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79B21EA-CAC6-9EA1-DF6A-EF7F02FB9C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ПРЕДМЕТИ — САЈБЕР БЕЗБЕДНОСТ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5" name="Shape 3"/>
          <p:cNvSpPr/>
          <p:nvPr/>
        </p:nvSpPr>
        <p:spPr>
          <a:xfrm>
            <a:off x="274320" y="804672"/>
            <a:ext cx="64008" cy="7132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6" name="Text 4"/>
          <p:cNvSpPr/>
          <p:nvPr/>
        </p:nvSpPr>
        <p:spPr>
          <a:xfrm>
            <a:off x="411480" y="87782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Основи на сајбер безбедноста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11480" y="120700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2 · задолжителен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618488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9" name="Shape 7"/>
          <p:cNvSpPr/>
          <p:nvPr/>
        </p:nvSpPr>
        <p:spPr>
          <a:xfrm>
            <a:off x="274320" y="1618488"/>
            <a:ext cx="64008" cy="7132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0" name="Text 8"/>
          <p:cNvSpPr/>
          <p:nvPr/>
        </p:nvSpPr>
        <p:spPr>
          <a:xfrm>
            <a:off x="411480" y="169164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Сајбер безбедност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1480" y="2020824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5 · задолжителен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709160" y="1623884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3" name="Shape 11"/>
          <p:cNvSpPr/>
          <p:nvPr/>
        </p:nvSpPr>
        <p:spPr>
          <a:xfrm>
            <a:off x="4709160" y="1623884"/>
            <a:ext cx="64008" cy="713232"/>
          </a:xfrm>
          <a:prstGeom prst="rect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4" name="Text 12"/>
          <p:cNvSpPr/>
          <p:nvPr/>
        </p:nvSpPr>
        <p:spPr>
          <a:xfrm>
            <a:off x="4846320" y="1697036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Софтверски дефинирана безбедност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846320" y="20262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6 · задолжителен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09160" y="2446844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7" name="Shape 15"/>
          <p:cNvSpPr/>
          <p:nvPr/>
        </p:nvSpPr>
        <p:spPr>
          <a:xfrm>
            <a:off x="4709160" y="2446844"/>
            <a:ext cx="64008" cy="71323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18" name="Text 16"/>
          <p:cNvSpPr/>
          <p:nvPr/>
        </p:nvSpPr>
        <p:spPr>
          <a:xfrm>
            <a:off x="4846320" y="2519996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Криптографија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46320" y="28491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6 · изборен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74320" y="2450592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1" name="Shape 19"/>
          <p:cNvSpPr/>
          <p:nvPr/>
        </p:nvSpPr>
        <p:spPr>
          <a:xfrm>
            <a:off x="274320" y="2450592"/>
            <a:ext cx="64008" cy="71323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2" name="Text 20"/>
          <p:cNvSpPr/>
          <p:nvPr/>
        </p:nvSpPr>
        <p:spPr>
          <a:xfrm>
            <a:off x="411480" y="252374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Дигитална форензика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11480" y="285292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6 · изборен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09160" y="3273552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5" name="Shape 23"/>
          <p:cNvSpPr/>
          <p:nvPr/>
        </p:nvSpPr>
        <p:spPr>
          <a:xfrm>
            <a:off x="4709160" y="3273552"/>
            <a:ext cx="64008" cy="71323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26" name="Text 24"/>
          <p:cNvSpPr/>
          <p:nvPr/>
        </p:nvSpPr>
        <p:spPr>
          <a:xfrm>
            <a:off x="4846320" y="334670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Мрежна и мобилна форензика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4846320" y="367588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7 · изборен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74320" y="4100260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9" name="Shape 27"/>
          <p:cNvSpPr/>
          <p:nvPr/>
        </p:nvSpPr>
        <p:spPr>
          <a:xfrm>
            <a:off x="274320" y="4100260"/>
            <a:ext cx="64008" cy="71323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0" name="Text 28"/>
          <p:cNvSpPr/>
          <p:nvPr/>
        </p:nvSpPr>
        <p:spPr>
          <a:xfrm>
            <a:off x="411480" y="417341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 на мобилни и веб апликации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411480" y="450259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8 · изборен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709160" y="4100260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33" name="Shape 31"/>
          <p:cNvSpPr/>
          <p:nvPr/>
        </p:nvSpPr>
        <p:spPr>
          <a:xfrm>
            <a:off x="4709160" y="4100260"/>
            <a:ext cx="64008" cy="71323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4" name="Text 32"/>
          <p:cNvSpPr/>
          <p:nvPr/>
        </p:nvSpPr>
        <p:spPr>
          <a:xfrm>
            <a:off x="4846320" y="417341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Етичко хакирање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4846320" y="450259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8 · изборен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74320" y="3277300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37" name="Shape 35"/>
          <p:cNvSpPr/>
          <p:nvPr/>
        </p:nvSpPr>
        <p:spPr>
          <a:xfrm>
            <a:off x="274320" y="3277300"/>
            <a:ext cx="64008" cy="71323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8" name="Text 36"/>
          <p:cNvSpPr/>
          <p:nvPr/>
        </p:nvSpPr>
        <p:spPr>
          <a:xfrm>
            <a:off x="411480" y="335045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Блоковски вериги и криптовалути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411480" y="367963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7 · изборен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709160" y="800100"/>
            <a:ext cx="4160520" cy="713232"/>
          </a:xfrm>
          <a:prstGeom prst="rect">
            <a:avLst/>
          </a:prstGeom>
          <a:solidFill>
            <a:srgbClr val="111827"/>
          </a:solidFill>
          <a:ln w="127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41" name="Shape 39"/>
          <p:cNvSpPr/>
          <p:nvPr/>
        </p:nvSpPr>
        <p:spPr>
          <a:xfrm>
            <a:off x="4709160" y="800100"/>
            <a:ext cx="64008" cy="71323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42" name="Text 40"/>
          <p:cNvSpPr/>
          <p:nvPr/>
        </p:nvSpPr>
        <p:spPr>
          <a:xfrm>
            <a:off x="4846320" y="87325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mk-MK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Компјутерски мрежи и безбедност</a:t>
            </a:r>
            <a:endParaRPr lang="en-US" sz="1250" dirty="0"/>
          </a:p>
        </p:txBody>
      </p:sp>
      <p:sp>
        <p:nvSpPr>
          <p:cNvPr id="43" name="Text 41"/>
          <p:cNvSpPr/>
          <p:nvPr/>
        </p:nvSpPr>
        <p:spPr>
          <a:xfrm>
            <a:off x="4846320" y="120243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Сем. </a:t>
            </a:r>
            <a:r>
              <a:rPr lang="mk-MK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r>
              <a:rPr lang="en-US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</a:t>
            </a:r>
            <a:r>
              <a:rPr lang="mk-MK" sz="1050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задолжителен</a:t>
            </a:r>
            <a:endParaRPr lang="en-US" sz="1050" dirty="0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0F4694DA-E190-1DED-1005-FDAB5FD9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FF88"/>
          </a:solidFill>
          <a:ln w="12700">
            <a:solidFill>
              <a:srgbClr val="00FF88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ВЕШТИНИ КОИ </a:t>
            </a:r>
            <a:r>
              <a:rPr lang="mk-MK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СЕ</a:t>
            </a: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СТЕКНУВА</a:t>
            </a:r>
            <a:r>
              <a:rPr lang="mk-MK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АТ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005840"/>
            <a:ext cx="685800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74320" y="17556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Пенетрациско тестирање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65760" y="21671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Наоѓање слабости во системи пред да ги искористат напаѓачите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3154680" y="8686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1005840"/>
            <a:ext cx="685800" cy="6858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154680" y="17556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mk-MK" sz="1200" b="1" dirty="0" err="1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Реверзно</a:t>
            </a:r>
            <a:r>
              <a:rPr lang="mk-MK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инженерство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3246120" y="21671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Анализа на малициозен код и откривање на скриени функции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6035040" y="8686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1005840"/>
            <a:ext cx="685800" cy="6858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035040" y="17556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Дигитална форензика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126480" y="21671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Истражување на инциденти и собирање дигитални докази</a:t>
            </a:r>
            <a:endParaRPr lang="en-US" sz="1000" dirty="0"/>
          </a:p>
        </p:txBody>
      </p:sp>
      <p:sp>
        <p:nvSpPr>
          <p:cNvPr id="16" name="Shape 11"/>
          <p:cNvSpPr/>
          <p:nvPr/>
        </p:nvSpPr>
        <p:spPr>
          <a:xfrm>
            <a:off x="274320" y="29260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0160" y="3063240"/>
            <a:ext cx="685800" cy="6858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274320" y="38130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Криптографија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365760" y="42245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Заштита на податоци преку математички алгоритми</a:t>
            </a:r>
            <a:endParaRPr lang="en-US" sz="1000" dirty="0"/>
          </a:p>
        </p:txBody>
      </p:sp>
      <p:sp>
        <p:nvSpPr>
          <p:cNvPr id="20" name="Shape 14"/>
          <p:cNvSpPr/>
          <p:nvPr/>
        </p:nvSpPr>
        <p:spPr>
          <a:xfrm>
            <a:off x="3154680" y="29260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60520" y="3063240"/>
            <a:ext cx="685800" cy="6858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154680" y="38130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 на апликации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3246120" y="42245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Анализа и заштита на веб и мобилни апликации од напади</a:t>
            </a:r>
            <a:endParaRPr lang="en-US" sz="1000" dirty="0"/>
          </a:p>
        </p:txBody>
      </p:sp>
      <p:sp>
        <p:nvSpPr>
          <p:cNvPr id="24" name="Shape 17"/>
          <p:cNvSpPr/>
          <p:nvPr/>
        </p:nvSpPr>
        <p:spPr>
          <a:xfrm>
            <a:off x="6035040" y="2926080"/>
            <a:ext cx="2697480" cy="1920240"/>
          </a:xfrm>
          <a:prstGeom prst="rect">
            <a:avLst/>
          </a:prstGeom>
          <a:solidFill>
            <a:srgbClr val="111827"/>
          </a:solidFill>
          <a:ln w="12700">
            <a:solidFill>
              <a:srgbClr val="00FF88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0880" y="3063240"/>
            <a:ext cx="685800" cy="68580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035040" y="3813048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FF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 во облак</a:t>
            </a:r>
            <a:endParaRPr lang="en-US" sz="1200" dirty="0"/>
          </a:p>
        </p:txBody>
      </p:sp>
      <p:sp>
        <p:nvSpPr>
          <p:cNvPr id="27" name="Text 19"/>
          <p:cNvSpPr/>
          <p:nvPr/>
        </p:nvSpPr>
        <p:spPr>
          <a:xfrm>
            <a:off x="6126480" y="42245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Заштита на дистрибуирани и виртуелизирани околини</a:t>
            </a:r>
            <a:endParaRPr lang="en-US" sz="10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FC931D61-9D0F-AD81-8895-721E98839C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УЧ</a:t>
            </a:r>
            <a:r>
              <a:rPr lang="mk-MK" sz="2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ЕЊЕ</a:t>
            </a:r>
            <a:r>
              <a:rPr lang="en-US" sz="2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ПРЕКУ ПРАКТИЧНА РАБОТА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274320" y="6217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само теорија — реални сценарија на сајбер безбедност уште за време на студиите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4206240" cy="1901952"/>
          </a:xfrm>
          <a:prstGeom prst="rect">
            <a:avLst/>
          </a:prstGeom>
          <a:solidFill>
            <a:srgbClr val="111827"/>
          </a:solidFill>
          <a:ln w="19050">
            <a:solidFill>
              <a:srgbClr val="FFD700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228600" y="1005840"/>
            <a:ext cx="4206240" cy="73152"/>
          </a:xfrm>
          <a:prstGeom prst="rect">
            <a:avLst/>
          </a:prstGeom>
          <a:solidFill>
            <a:srgbClr val="FFD700"/>
          </a:solidFill>
          <a:ln w="12700">
            <a:solidFill>
              <a:srgbClr val="FFD700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28" y="1143000"/>
            <a:ext cx="438912" cy="43891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1143000"/>
            <a:ext cx="34472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CTF — Capture The Flag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338328" y="1673352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Задачи од Web, Pwn, Crypto, Forensics, RE, OSINT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338328" y="2048256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ФИНКИ платформа: ctf.finki.ukim.mk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338328" y="2423160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Глобални натпревари преку Hack The Box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709160" y="1005840"/>
            <a:ext cx="4206240" cy="1901952"/>
          </a:xfrm>
          <a:prstGeom prst="rect">
            <a:avLst/>
          </a:prstGeom>
          <a:solidFill>
            <a:srgbClr val="111827"/>
          </a:solidFill>
          <a:ln w="1905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3" name="Shape 10"/>
          <p:cNvSpPr/>
          <p:nvPr/>
        </p:nvSpPr>
        <p:spPr>
          <a:xfrm>
            <a:off x="4709160" y="1005840"/>
            <a:ext cx="4206240" cy="731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888" y="1143000"/>
            <a:ext cx="438912" cy="4389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349240" y="1143000"/>
            <a:ext cx="34472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vs Blue тимски борби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4818888" y="1673352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Team: напад и пенетрациско тестирање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4818888" y="2048256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 Team: одбрана, детекција, одговор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4818888" y="2423160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Реална инфраструктура во контролирана средина</a:t>
            </a:r>
            <a:endParaRPr lang="en-US" sz="1050" dirty="0"/>
          </a:p>
        </p:txBody>
      </p:sp>
      <p:sp>
        <p:nvSpPr>
          <p:cNvPr id="19" name="Shape 15"/>
          <p:cNvSpPr/>
          <p:nvPr/>
        </p:nvSpPr>
        <p:spPr>
          <a:xfrm>
            <a:off x="228600" y="3017520"/>
            <a:ext cx="4206240" cy="1901952"/>
          </a:xfrm>
          <a:prstGeom prst="rect">
            <a:avLst/>
          </a:prstGeom>
          <a:solidFill>
            <a:srgbClr val="111827"/>
          </a:solidFill>
          <a:ln w="1905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0" name="Shape 16"/>
          <p:cNvSpPr/>
          <p:nvPr/>
        </p:nvSpPr>
        <p:spPr>
          <a:xfrm>
            <a:off x="228600" y="3017520"/>
            <a:ext cx="4206240" cy="7315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28" y="3154680"/>
            <a:ext cx="438912" cy="4389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68680" y="3154680"/>
            <a:ext cx="34472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Tabletop симулации</a:t>
            </a:r>
            <a:endParaRPr lang="en-US" sz="1350" dirty="0"/>
          </a:p>
        </p:txBody>
      </p:sp>
      <p:sp>
        <p:nvSpPr>
          <p:cNvPr id="23" name="Text 18"/>
          <p:cNvSpPr/>
          <p:nvPr/>
        </p:nvSpPr>
        <p:spPr>
          <a:xfrm>
            <a:off x="338328" y="3685032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Симулации на сајбер инциденти и кризни сценарија</a:t>
            </a:r>
            <a:endParaRPr lang="en-US" sz="1050" dirty="0"/>
          </a:p>
        </p:txBody>
      </p:sp>
      <p:sp>
        <p:nvSpPr>
          <p:cNvPr id="24" name="Text 19"/>
          <p:cNvSpPr/>
          <p:nvPr/>
        </p:nvSpPr>
        <p:spPr>
          <a:xfrm>
            <a:off x="338328" y="4059936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Процедури за одговор и ескалација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338328" y="4434840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Меѓутимска комуникација под притисок</a:t>
            </a:r>
            <a:endParaRPr lang="en-US" sz="1050" dirty="0"/>
          </a:p>
        </p:txBody>
      </p:sp>
      <p:sp>
        <p:nvSpPr>
          <p:cNvPr id="26" name="Shape 21"/>
          <p:cNvSpPr/>
          <p:nvPr/>
        </p:nvSpPr>
        <p:spPr>
          <a:xfrm>
            <a:off x="4709160" y="3017520"/>
            <a:ext cx="4206240" cy="1901952"/>
          </a:xfrm>
          <a:prstGeom prst="rect">
            <a:avLst/>
          </a:prstGeom>
          <a:solidFill>
            <a:srgbClr val="111827"/>
          </a:solidFill>
          <a:ln w="1905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27" name="Shape 22"/>
          <p:cNvSpPr/>
          <p:nvPr/>
        </p:nvSpPr>
        <p:spPr>
          <a:xfrm>
            <a:off x="4709160" y="3017520"/>
            <a:ext cx="4206240" cy="7315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8888" y="3154680"/>
            <a:ext cx="438912" cy="43891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349240" y="3154680"/>
            <a:ext cx="344728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Лабораториски вежби</a:t>
            </a:r>
            <a:endParaRPr lang="en-US" sz="1350" dirty="0"/>
          </a:p>
        </p:txBody>
      </p:sp>
      <p:sp>
        <p:nvSpPr>
          <p:cNvPr id="30" name="Text 24"/>
          <p:cNvSpPr/>
          <p:nvPr/>
        </p:nvSpPr>
        <p:spPr>
          <a:xfrm>
            <a:off x="4818888" y="3685032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Хакирање на HackMe/DVWA системи</a:t>
            </a:r>
            <a:endParaRPr lang="en-US" sz="1050" dirty="0"/>
          </a:p>
        </p:txBody>
      </p:sp>
      <p:sp>
        <p:nvSpPr>
          <p:cNvPr id="31" name="Text 25"/>
          <p:cNvSpPr/>
          <p:nvPr/>
        </p:nvSpPr>
        <p:spPr>
          <a:xfrm>
            <a:off x="4818888" y="4059936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Виртуелни машини: Kali Linux, VMs</a:t>
            </a:r>
            <a:endParaRPr lang="en-US" sz="1050" dirty="0"/>
          </a:p>
        </p:txBody>
      </p:sp>
      <p:sp>
        <p:nvSpPr>
          <p:cNvPr id="32" name="Text 26"/>
          <p:cNvSpPr/>
          <p:nvPr/>
        </p:nvSpPr>
        <p:spPr>
          <a:xfrm>
            <a:off x="4818888" y="4434840"/>
            <a:ext cx="39776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05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Анализа: Wireshark, Nmap, Metasploit</a:t>
            </a:r>
            <a:endParaRPr lang="en-US" sz="1050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E6671849-7816-B23C-5EE4-BD8ADD44CF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Text 1"/>
          <p:cNvSpPr/>
          <p:nvPr/>
        </p:nvSpPr>
        <p:spPr>
          <a:xfrm>
            <a:off x="274320" y="1371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МАГИСТЕРСКИ СТУДИИ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274320" y="6400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mk-MK" sz="1400" i="1" dirty="0" err="1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Ндградба</a:t>
            </a:r>
            <a:r>
              <a:rPr lang="en-US" sz="1400" i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во областа — </a:t>
            </a:r>
            <a:r>
              <a:rPr lang="en-US" sz="1400" i="1" dirty="0" err="1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</a:t>
            </a:r>
            <a:r>
              <a:rPr lang="mk-MK" sz="1400" i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400" i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специјализирани</a:t>
            </a:r>
            <a:r>
              <a:rPr lang="en-US" sz="1400" i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400" i="1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студиски програми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023360" cy="3749040"/>
          </a:xfrm>
          <a:prstGeom prst="rect">
            <a:avLst/>
          </a:prstGeom>
          <a:solidFill>
            <a:srgbClr val="111827"/>
          </a:solidFill>
          <a:ln w="254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4023360" cy="914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1234440"/>
            <a:ext cx="731520" cy="7315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20116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Интернет технологии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 сајбер безбедност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365760" y="26974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година · MSc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12359" y="3094602"/>
            <a:ext cx="39776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Анализа на сајбер закани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Сајбер безбедност и приватност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Форензика со машинско учење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Анализа на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мрежна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безбедност</a:t>
            </a:r>
            <a:endParaRPr lang="mk-MK" sz="1200" dirty="0">
              <a:solidFill>
                <a:srgbClr val="C8D6E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mk-MK" sz="1200" dirty="0" err="1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Сајбер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 безбедносни инциденти и форензика</a:t>
            </a:r>
            <a:endParaRPr lang="en-US" sz="1200" dirty="0">
              <a:solidFill>
                <a:srgbClr val="C8D6E5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Приватност, безбедност и доверба на системите за машинско учење</a:t>
            </a:r>
          </a:p>
          <a:p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Перформанси, доверливост и безбедност на бази на податоци</a:t>
            </a:r>
          </a:p>
          <a:p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200" dirty="0" err="1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Сајбер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 безбедност на паралелни и дистрибуирани системи</a:t>
            </a:r>
            <a:endParaRPr lang="en-US" sz="1200" dirty="0">
              <a:solidFill>
                <a:srgbClr val="C8D6E5"/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10" name="Text 7">
            <a:hlinkClick r:id="rId4"/>
          </p:cNvPr>
          <p:cNvSpPr/>
          <p:nvPr/>
        </p:nvSpPr>
        <p:spPr>
          <a:xfrm>
            <a:off x="365760" y="192296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u="sng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finki.ukim.mk/program/ITCS23_1/mk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4846320" y="1097280"/>
            <a:ext cx="4023360" cy="3749040"/>
          </a:xfrm>
          <a:prstGeom prst="rect">
            <a:avLst/>
          </a:prstGeom>
          <a:solidFill>
            <a:srgbClr val="111827"/>
          </a:solidFill>
          <a:ln w="25400">
            <a:solidFill>
              <a:srgbClr val="7B2FBE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sp>
        <p:nvSpPr>
          <p:cNvPr id="13" name="Shape 10"/>
          <p:cNvSpPr/>
          <p:nvPr/>
        </p:nvSpPr>
        <p:spPr>
          <a:xfrm>
            <a:off x="4846320" y="1097280"/>
            <a:ext cx="4023360" cy="91440"/>
          </a:xfrm>
          <a:prstGeom prst="rect">
            <a:avLst/>
          </a:prstGeom>
          <a:solidFill>
            <a:srgbClr val="7B2FBE"/>
          </a:solidFill>
          <a:ln w="12700">
            <a:solidFill>
              <a:srgbClr val="7B2FBE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234440"/>
            <a:ext cx="731520" cy="7315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937760" y="201168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7B2FB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Безбедност,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7B2FB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криптографија и кодирање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4937760" y="26974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година · MSc</a:t>
            </a:r>
            <a:endParaRPr lang="en-US" sz="1100" dirty="0"/>
          </a:p>
        </p:txBody>
      </p:sp>
      <p:sp>
        <p:nvSpPr>
          <p:cNvPr id="17" name="Text 13">
            <a:hlinkClick r:id="rId6"/>
          </p:cNvPr>
          <p:cNvSpPr/>
          <p:nvPr/>
        </p:nvSpPr>
        <p:spPr>
          <a:xfrm>
            <a:off x="4937760" y="1930521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u="sng" dirty="0">
                <a:solidFill>
                  <a:srgbClr val="7B2FB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finki.ukim.mk/program/BKK23_1/mk</a:t>
            </a:r>
            <a:endParaRPr lang="en-US" sz="850" dirty="0"/>
          </a:p>
        </p:txBody>
      </p:sp>
      <p:sp>
        <p:nvSpPr>
          <p:cNvPr id="18" name="Text 14"/>
          <p:cNvSpPr/>
          <p:nvPr/>
        </p:nvSpPr>
        <p:spPr>
          <a:xfrm>
            <a:off x="4983480" y="3200400"/>
            <a:ext cx="37490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Применета криптографија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Криптографски протоколи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Криптоанализа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Дигитална доверба и идентитет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Напредна информациска безбедност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Теорија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</a:t>
            </a:r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кодирање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примени</a:t>
            </a:r>
          </a:p>
          <a:p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mk-MK" sz="1200" dirty="0" err="1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Криптографско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 инженерство</a:t>
            </a:r>
          </a:p>
          <a:p>
            <a:r>
              <a:rPr lang="en-US" sz="12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mk-MK" sz="1200" dirty="0">
                <a:solidFill>
                  <a:srgbClr val="C8D6E5"/>
                </a:solidFill>
                <a:latin typeface="Calibri" pitchFamily="34" charset="0"/>
                <a:cs typeface="Calibri" pitchFamily="34" charset="-120"/>
              </a:rPr>
              <a:t>Примена на машинско учење во информациска безбедност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914400" y="484632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mk-MK" sz="11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д</a:t>
            </a:r>
            <a:r>
              <a:rPr lang="en-US" sz="1150" i="1" dirty="0" err="1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одипломски</a:t>
            </a:r>
            <a:r>
              <a:rPr lang="en-US" sz="11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ИМБ  →  </a:t>
            </a:r>
            <a:r>
              <a:rPr lang="mk-MK" sz="11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Избор</a:t>
            </a:r>
            <a:r>
              <a:rPr lang="en-US" sz="11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mk-MK" sz="11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експертиза</a:t>
            </a:r>
            <a:endParaRPr lang="en-US" sz="115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868FF8F-808B-DAD1-0D3F-9B8CD5D5A4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840480" cy="5070348"/>
          </a:xfrm>
          <a:prstGeom prst="rect">
            <a:avLst/>
          </a:prstGeom>
          <a:solidFill>
            <a:srgbClr val="0D1B2A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36576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82880" y="169164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kern="0" spc="300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ФИНКИ ЦИРТ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182880" y="22860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Incident Response Team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731520" y="2651760"/>
            <a:ext cx="2377440" cy="36576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  <p:txBody>
          <a:bodyPr/>
          <a:lstStyle/>
          <a:p>
            <a:endParaRPr lang="en-MK"/>
          </a:p>
        </p:txBody>
      </p:sp>
      <p:sp>
        <p:nvSpPr>
          <p:cNvPr id="8" name="Text 5"/>
          <p:cNvSpPr/>
          <p:nvPr/>
        </p:nvSpPr>
        <p:spPr>
          <a:xfrm>
            <a:off x="182880" y="27432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Единствен академски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ЦИРТ во земјата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82880" y="34290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Основан: 2017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82880" y="43434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cirt.finki.ukim.mk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114800" y="182880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МИСИЈА </a:t>
            </a:r>
            <a:r>
              <a:rPr lang="en-US" sz="1800" b="1" kern="0" spc="200" dirty="0" err="1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И</a:t>
            </a:r>
            <a:r>
              <a:rPr lang="en-US" sz="1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mk-MK" sz="1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УСЛУГИ</a:t>
            </a:r>
            <a:endParaRPr lang="en-US" sz="1800" dirty="0"/>
          </a:p>
        </p:txBody>
      </p:sp>
      <p:sp>
        <p:nvSpPr>
          <p:cNvPr id="12" name="Shape 9"/>
          <p:cNvSpPr/>
          <p:nvPr/>
        </p:nvSpPr>
        <p:spPr>
          <a:xfrm>
            <a:off x="4023360" y="685800"/>
            <a:ext cx="4846320" cy="914400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795528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800600" y="7315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Одговор на инциденти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800600" y="112471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Детекција и разрешување на безбедносни инциденти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4023360" y="1737360"/>
            <a:ext cx="4846320" cy="914400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0520" y="1847088"/>
            <a:ext cx="548640" cy="5486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800600" y="1783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Пенетрациско тестирање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4800600" y="217627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Тестирање на безбедноста на системите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023360" y="2788920"/>
            <a:ext cx="4846320" cy="914400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2898648"/>
            <a:ext cx="548640" cy="5486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800600" y="28346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Безбедносни закани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4800600" y="322783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Мониторинг и анализа на актуелни закани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023360" y="3840480"/>
            <a:ext cx="4846320" cy="914400"/>
          </a:xfrm>
          <a:prstGeom prst="rect">
            <a:avLst/>
          </a:prstGeom>
          <a:solidFill>
            <a:srgbClr val="111827"/>
          </a:solidFill>
          <a:ln w="12700">
            <a:solidFill>
              <a:srgbClr val="FF6B35"/>
            </a:solidFill>
            <a:prstDash val="solid"/>
          </a:ln>
          <a:effectLst>
            <a:outerShdw blurRad="152400" dist="50800" dir="8100000" algn="bl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MK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0520" y="3950208"/>
            <a:ext cx="548640" cy="54864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4800600" y="38862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B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Едукација</a:t>
            </a:r>
            <a:endParaRPr lang="en-US" sz="1300" dirty="0"/>
          </a:p>
        </p:txBody>
      </p:sp>
      <p:sp>
        <p:nvSpPr>
          <p:cNvPr id="27" name="Text 20"/>
          <p:cNvSpPr/>
          <p:nvPr/>
        </p:nvSpPr>
        <p:spPr>
          <a:xfrm>
            <a:off x="4800600" y="42793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Обуки и семинари за студенти и организации</a:t>
            </a:r>
            <a:endParaRPr lang="en-US" sz="11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4FE38B53-1ACE-705B-CEBE-D7A5F39923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3001" y="84582"/>
            <a:ext cx="750999" cy="3550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1042</Words>
  <Application>Microsoft Macintosh PowerPoint</Application>
  <PresentationFormat>On-screen Show (16:9)</PresentationFormat>
  <Paragraphs>230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Сајбер безбедност на ФИНКИ</dc:title>
  <dc:subject>PptxGenJS Presentation</dc:subject>
  <dc:creator>PptxGenJS</dc:creator>
  <cp:lastModifiedBy>Sonja Filiposka</cp:lastModifiedBy>
  <cp:revision>4</cp:revision>
  <dcterms:created xsi:type="dcterms:W3CDTF">2026-03-21T13:07:45Z</dcterms:created>
  <dcterms:modified xsi:type="dcterms:W3CDTF">2026-03-24T07:57:29Z</dcterms:modified>
</cp:coreProperties>
</file>