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0120"/>
    <a:srgbClr val="8A15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99"/>
    <p:restoredTop sz="94658"/>
  </p:normalViewPr>
  <p:slideViewPr>
    <p:cSldViewPr snapToGrid="0">
      <p:cViewPr>
        <p:scale>
          <a:sx n="131" d="100"/>
          <a:sy n="131" d="100"/>
        </p:scale>
        <p:origin x="776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6B052-93D4-DB8F-F9C7-F5B5553ECB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0293A6-FD90-AFDF-2819-B587E8C981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CC61E-DC6D-593C-54E9-E25447213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CCF4-F3F2-1D46-9DFF-E64F5FD266E8}" type="datetimeFigureOut">
              <a:rPr lang="en-US" smtClean="0"/>
              <a:t>5/29/26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9A98DB-F2F8-5886-2A77-A27601DA2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377880-AA8A-4839-590C-45586624F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E2CF-7FF2-1641-B3A2-5A0CAB3DA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598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8A8CE-5E45-17E0-ED9C-95E5CEE86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89DB62-E7A2-709E-8122-515E20AF92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D6342C-F3B5-D45D-80EF-758E83D1A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CCF4-F3F2-1D46-9DFF-E64F5FD266E8}" type="datetimeFigureOut">
              <a:rPr lang="en-US" smtClean="0"/>
              <a:t>5/29/26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B8EFDA-6123-2767-340F-750CE878A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0FD2A4-6471-7AEE-EFB6-38DD36714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E2CF-7FF2-1641-B3A2-5A0CAB3DA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161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2D6D18-8AEC-7586-2022-F9ACAD59A8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89BD84-2FCE-262F-62A1-64E1233E1B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5F0118-71DB-B3A5-E750-058D1FFAD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CCF4-F3F2-1D46-9DFF-E64F5FD266E8}" type="datetimeFigureOut">
              <a:rPr lang="en-US" smtClean="0"/>
              <a:t>5/29/26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C8D31-219A-7838-2F7B-94A1CD152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84790F-FC57-68A7-6E73-8FAD596C9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E2CF-7FF2-1641-B3A2-5A0CAB3DA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58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6D4CC-750A-8728-0FA2-B01D6AB96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B1AF-40C8-1A52-43B9-8207B90A89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58EA98-F62D-A407-D1E9-921F865A5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CCF4-F3F2-1D46-9DFF-E64F5FD266E8}" type="datetimeFigureOut">
              <a:rPr lang="en-US" smtClean="0"/>
              <a:t>5/29/26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B6D89-A71A-B53E-C21C-94792DEE5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A686C-BA41-5E93-438B-BA8E8A064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E2CF-7FF2-1641-B3A2-5A0CAB3DA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945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C6E4E-7B35-429A-FFF1-8F4D14776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C0EC63-F449-F030-94B1-5B88E3395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56396-27E8-74EE-4CCB-0EDD363BB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CCF4-F3F2-1D46-9DFF-E64F5FD266E8}" type="datetimeFigureOut">
              <a:rPr lang="en-US" smtClean="0"/>
              <a:t>5/29/26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2F6FE6-CA45-A25B-EFAA-C321285A5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22A9E-9FCD-4CEA-9812-626A26D17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E2CF-7FF2-1641-B3A2-5A0CAB3DA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788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504A6-904A-A1D6-E81D-50DF1701B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5F383-6F54-C50B-3F73-0DA5511E47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863A6C-47F4-D195-372B-8247600716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A00AA5-FF49-0887-74FE-3CCEB9B3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CCF4-F3F2-1D46-9DFF-E64F5FD266E8}" type="datetimeFigureOut">
              <a:rPr lang="en-US" smtClean="0"/>
              <a:t>5/29/26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FA5298-465D-E6CB-48CD-E7E3FCD82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B0E139-CF59-75FD-EE37-7CBEB1368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E2CF-7FF2-1641-B3A2-5A0CAB3DA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711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C9CB6-BD33-CFCF-DB40-F7CC94E64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F38420-9487-AF7A-0693-C94FB1F77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8678F-2745-9BC6-0CD3-9ABBBC5F00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2A05BE-8DCD-C708-01BD-3288FA96E5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8620AE-8A94-6F5A-B379-A1A08206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E87F54-CAEE-BCAB-DE5A-5E6889FD2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CCF4-F3F2-1D46-9DFF-E64F5FD266E8}" type="datetimeFigureOut">
              <a:rPr lang="en-US" smtClean="0"/>
              <a:t>5/29/26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A07005-ED30-7289-5827-DD11F8DB1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79048D-01E2-3138-ECE9-BC8AC4017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E2CF-7FF2-1641-B3A2-5A0CAB3DA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007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2062F-D46A-A60A-D058-D3D5E3052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F93C5D-583A-9AB1-D1E5-AD1124D14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CCF4-F3F2-1D46-9DFF-E64F5FD266E8}" type="datetimeFigureOut">
              <a:rPr lang="en-US" smtClean="0"/>
              <a:t>5/29/26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4CEDDD-FED9-AE16-CA17-5ECC0A382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5B8B80-49B5-5B34-D929-FE08B690D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E2CF-7FF2-1641-B3A2-5A0CAB3DA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962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2C502E-148F-85EE-BCD3-2D809C4FA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CCF4-F3F2-1D46-9DFF-E64F5FD266E8}" type="datetimeFigureOut">
              <a:rPr lang="en-US" smtClean="0"/>
              <a:t>5/29/26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57142A-5450-4AF9-0C83-04F461895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8FCACF-536B-CE7C-9127-99E073A2F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E2CF-7FF2-1641-B3A2-5A0CAB3DA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11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44037-8D72-A065-D881-DF98FA89E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72E7DB-C1D6-5C63-A041-2E0978E093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76E906-1593-BDD1-DE7F-3F5B272538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9FF0CD-658A-EF46-0F73-08805B53C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CCF4-F3F2-1D46-9DFF-E64F5FD266E8}" type="datetimeFigureOut">
              <a:rPr lang="en-US" smtClean="0"/>
              <a:t>5/29/26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9D3C7C-EE39-CD79-BC9C-EDA15D3C4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08AEDC-D3FA-C67D-F320-9F06FDC19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E2CF-7FF2-1641-B3A2-5A0CAB3DA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281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B2BC5-356E-C6A3-0677-30F101293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1BD416-F614-2834-0C3B-A7FD1E5019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DFB3F4-878F-BE37-5360-BBD9E49BF5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40AE61-A727-8C66-1A32-456660693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CCF4-F3F2-1D46-9DFF-E64F5FD266E8}" type="datetimeFigureOut">
              <a:rPr lang="en-US" smtClean="0"/>
              <a:t>5/29/26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A3D6D9-7CBC-3DF7-301D-B208F0431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EAF933-FE86-BB29-6534-136397F97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E2CF-7FF2-1641-B3A2-5A0CAB3DA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480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841FBA-73C5-2552-CF25-124C8684F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025959-2431-C80B-F44B-0932685B5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803A8-BB4D-1449-0326-B63FA73E2D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26CCF4-F3F2-1D46-9DFF-E64F5FD266E8}" type="datetimeFigureOut">
              <a:rPr lang="en-US" smtClean="0"/>
              <a:t>5/29/26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A1E62-215F-0CB6-93D4-0B02769B51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F93734-31FA-5C89-A980-C9189AC236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67E2CF-7FF2-1641-B3A2-5A0CAB3DA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560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egionpublicaffairs.com/" TargetMode="External"/><Relationship Id="rId2" Type="http://schemas.openxmlformats.org/officeDocument/2006/relationships/hyperlink" Target="mailto:Reid@LegionPublicAffairs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D16D4A9-20E8-C24B-E87E-4D7040D607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7092292"/>
              </p:ext>
            </p:extLst>
          </p:nvPr>
        </p:nvGraphicFramePr>
        <p:xfrm>
          <a:off x="0" y="0"/>
          <a:ext cx="12192000" cy="68425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5385">
                  <a:extLst>
                    <a:ext uri="{9D8B030D-6E8A-4147-A177-3AD203B41FA5}">
                      <a16:colId xmlns:a16="http://schemas.microsoft.com/office/drawing/2014/main" val="2891836413"/>
                    </a:ext>
                  </a:extLst>
                </a:gridCol>
                <a:gridCol w="5941411">
                  <a:extLst>
                    <a:ext uri="{9D8B030D-6E8A-4147-A177-3AD203B41FA5}">
                      <a16:colId xmlns:a16="http://schemas.microsoft.com/office/drawing/2014/main" val="1334126008"/>
                    </a:ext>
                  </a:extLst>
                </a:gridCol>
                <a:gridCol w="2014450">
                  <a:extLst>
                    <a:ext uri="{9D8B030D-6E8A-4147-A177-3AD203B41FA5}">
                      <a16:colId xmlns:a16="http://schemas.microsoft.com/office/drawing/2014/main" val="3830175357"/>
                    </a:ext>
                  </a:extLst>
                </a:gridCol>
                <a:gridCol w="2230754">
                  <a:extLst>
                    <a:ext uri="{9D8B030D-6E8A-4147-A177-3AD203B41FA5}">
                      <a16:colId xmlns:a16="http://schemas.microsoft.com/office/drawing/2014/main" val="2944538480"/>
                    </a:ext>
                  </a:extLst>
                </a:gridCol>
              </a:tblGrid>
              <a:tr h="465712">
                <a:tc gridSpan="4">
                  <a:txBody>
                    <a:bodyPr/>
                    <a:lstStyle/>
                    <a:p>
                      <a:r>
                        <a:rPr lang="en-US" sz="2400" dirty="0">
                          <a:latin typeface="Georgia" panose="02040502050405020303" pitchFamily="18" charset="0"/>
                        </a:rPr>
                        <a:t>Influence</a:t>
                      </a:r>
                      <a:r>
                        <a:rPr lang="en-US" sz="2000" dirty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2400" dirty="0">
                          <a:latin typeface="Georgia" panose="02040502050405020303" pitchFamily="18" charset="0"/>
                        </a:rPr>
                        <a:t>Scorecard</a:t>
                      </a:r>
                      <a:endParaRPr lang="en-US" sz="2000" i="1" dirty="0"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rgbClr val="33012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600612"/>
                  </a:ext>
                </a:extLst>
              </a:tr>
              <a:tr h="616753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Pillar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Indicator</a:t>
                      </a:r>
                      <a:endParaRPr lang="en-US" sz="1400" b="1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Pre-Campaign Score </a:t>
                      </a:r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(1: low– 5: high)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Post-Campaign Score</a:t>
                      </a:r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(1: low– 5: high)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034409"/>
                  </a:ext>
                </a:extLst>
              </a:tr>
              <a:tr h="503248">
                <a:tc rowSpan="3">
                  <a:txBody>
                    <a:bodyPr/>
                    <a:lstStyle/>
                    <a:p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Trust</a:t>
                      </a:r>
                    </a:p>
                    <a:p>
                      <a:r>
                        <a:rPr lang="en-US" sz="1200" b="1" i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Who</a:t>
                      </a:r>
                      <a:r>
                        <a:rPr lang="en-US" sz="1200" i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you are </a:t>
                      </a:r>
                      <a:br>
                        <a:rPr lang="en-US" sz="1200" i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br>
                        <a:rPr lang="en-US" sz="1200" i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200" i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Your institutional</a:t>
                      </a:r>
                      <a:br>
                        <a:rPr lang="en-US" sz="1200" i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200" i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authority, credibility, </a:t>
                      </a:r>
                      <a:br>
                        <a:rPr lang="en-US" sz="1200" i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200" i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and relationships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Consistency: </a:t>
                      </a: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Has the campaign established a proven track record by following through on its commitments? (KPIs: percentage of public commitments executed, adhering to set cadence for operations, message discipline).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i="1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4724801"/>
                  </a:ext>
                </a:extLst>
              </a:tr>
              <a:tr h="623539">
                <a:tc vMerge="1">
                  <a:txBody>
                    <a:bodyPr/>
                    <a:lstStyle/>
                    <a:p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Credibility: </a:t>
                      </a: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 media &amp; experts treat your campaign as a source of truth and seek your input? (KPIs: inbound press/legislative requests, third parties amplifying your messaging, meeting conversion rate).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7393813"/>
                  </a:ext>
                </a:extLst>
              </a:tr>
              <a:tr h="623539">
                <a:tc vMerge="1">
                  <a:txBody>
                    <a:bodyPr/>
                    <a:lstStyle/>
                    <a:p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Community: </a:t>
                      </a: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Are third-party allies, organizations, and new members actively joining your effort? (KPIs: Number of coalition partners secured, growth in grassroots advocates, volume of third-party sign-</a:t>
                      </a:r>
                      <a:r>
                        <a:rPr lang="en-US" sz="1100" kern="120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ons</a:t>
                      </a: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for open letters).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3897928"/>
                  </a:ext>
                </a:extLst>
              </a:tr>
              <a:tr h="623539">
                <a:tc rowSpan="3">
                  <a:txBody>
                    <a:bodyPr/>
                    <a:lstStyle/>
                    <a:p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Relevance</a:t>
                      </a:r>
                      <a:b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200" b="1" i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What</a:t>
                      </a:r>
                      <a:r>
                        <a:rPr lang="en-US" sz="1200" i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you are saying</a:t>
                      </a:r>
                      <a:br>
                        <a:rPr lang="en-US" sz="1200" i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br>
                        <a:rPr lang="en-US" sz="1200" i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200" i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How perfectly your message, format, and timing align with what the audience cares about right now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Resonance: </a:t>
                      </a:r>
                      <a:r>
                        <a:rPr lang="en-US" sz="1100" b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Does your content resonate with your target audience or does it fall flat? </a:t>
                      </a: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(KPIs: Content completion/watch rates, positive comment-to-view ratios, verbatim reuse of your campaign messaging, brand lift).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5936908"/>
                  </a:ext>
                </a:extLst>
              </a:tr>
              <a:tr h="623539">
                <a:tc vMerge="1">
                  <a:txBody>
                    <a:bodyPr/>
                    <a:lstStyle/>
                    <a:p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Salience: </a:t>
                      </a: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Does your campaign's framing align with your target audience's priorities or are you talking past them? (KPIs: polling results on your issue vs. top public concerns, whether opposition responds to your messaging, adoption into broader policy news cycles).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157040"/>
                  </a:ext>
                </a:extLst>
              </a:tr>
              <a:tr h="623539">
                <a:tc vMerge="1">
                  <a:txBody>
                    <a:bodyPr/>
                    <a:lstStyle/>
                    <a:p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Irreplaceability: </a:t>
                      </a: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Does this campaign provide a unique angle, data set, or voice that no other organization is offering? (KPIs: A competitive void if your campaign paused, proprietary data/research acting as the industry baseline, sole occupancy of a critical advocacy niche).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6749365"/>
                  </a:ext>
                </a:extLst>
              </a:tr>
              <a:tr h="516985">
                <a:tc rowSpan="3">
                  <a:txBody>
                    <a:bodyPr/>
                    <a:lstStyle/>
                    <a:p>
                      <a:r>
                        <a:rPr lang="en-US" sz="1600" b="1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Reach</a:t>
                      </a:r>
                      <a:br>
                        <a:rPr lang="en-US" b="1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200" b="1" i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How far </a:t>
                      </a:r>
                      <a:r>
                        <a:rPr lang="en-US" sz="1200" b="0" i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your message </a:t>
                      </a:r>
                      <a:r>
                        <a:rPr lang="en-US" sz="1200" i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goes.</a:t>
                      </a:r>
                      <a:br>
                        <a:rPr lang="en-US" sz="1200" i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br>
                        <a:rPr lang="en-US" sz="1200" i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200" i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raw volume of your distribution channels.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Earned Media:</a:t>
                      </a:r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The total footprint of unpaid media coverage and organic distribution. </a:t>
                      </a: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(KPIs: share of voice, media impressions, social media engagements, AI visibility).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6550412"/>
                  </a:ext>
                </a:extLst>
              </a:tr>
              <a:tr h="445841">
                <a:tc vMerge="1">
                  <a:txBody>
                    <a:bodyPr/>
                    <a:lstStyle/>
                    <a:p>
                      <a:endParaRPr lang="en-US" b="1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Owned Media: 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Activity on channels you own. (KPIs: website traffic, email opens, resource downloads, action conversions, SEO, etc.)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075344"/>
                  </a:ext>
                </a:extLst>
              </a:tr>
              <a:tr h="382150">
                <a:tc vMerge="1">
                  <a:txBody>
                    <a:bodyPr/>
                    <a:lstStyle/>
                    <a:p>
                      <a:endParaRPr lang="en-US" b="1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Paid Media: </a:t>
                      </a:r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Activity from paid </a:t>
                      </a:r>
                      <a:r>
                        <a:rPr lang="en-US" sz="1100" b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ads (KPIs: Impressions, frequency &amp; engagement).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8722116"/>
                  </a:ext>
                </a:extLst>
              </a:tr>
              <a:tr h="3821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# / 45 points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/ 45 points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161584"/>
                  </a:ext>
                </a:extLst>
              </a:tr>
              <a:tr h="320911">
                <a:tc grid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Change: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points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11762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8647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333CF-0D36-DC09-12D0-459B642B8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72798"/>
            <a:ext cx="10515600" cy="1325563"/>
          </a:xfrm>
        </p:spPr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How to Use the Influence Scorecard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FECF5-E680-D669-E52F-87A544D160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045" y="1399694"/>
            <a:ext cx="10329909" cy="4748574"/>
          </a:xfrm>
        </p:spPr>
        <p:txBody>
          <a:bodyPr>
            <a:noAutofit/>
          </a:bodyPr>
          <a:lstStyle/>
          <a:p>
            <a:pPr marL="0" indent="0">
              <a:lnSpc>
                <a:spcPts val="1240"/>
              </a:lnSpc>
              <a:spcBef>
                <a:spcPts val="600"/>
              </a:spcBef>
              <a:buNone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What is the Influence Scorecard?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 Influence Scorecard measures the impact of advocacy campaigns by benchmarking progress of key metrics over time.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Tracking this movement makes it easier to communicate a campaign's effectiveness to internal and external stakeholders, helping to secure buy-in, and resources.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Why this Formula?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Influence can seem difficult to measure, but it relies on a simple formula: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Influence = Trust + Relevance + Reach.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By translating advocacy into these three core pillars, it moves campaign reporting away from subjective "gut feelings" and transforms it into quantifiable business metrics.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How to Use It: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Define Your Metrics: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Determine the KPIs you will track over time and commit to them. Feel free to customize the "Indicator" column to list the KPIs most important to your organization.</a:t>
            </a:r>
          </a:p>
          <a:p>
            <a:pPr marL="800100" lvl="1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Establish a Baseline: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Review the raw data of your selected KPIs and translate that performance into a diagnostic score from 1 to 5. This represents an honest, internal assessment of where your influence currently stands.</a:t>
            </a:r>
          </a:p>
          <a:p>
            <a:pPr marL="800100" lvl="1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Track Progress: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Return to the scorecard periodically to update the "Post-Campaign Score.”</a:t>
            </a:r>
          </a:p>
          <a:p>
            <a:pPr marL="800100" lvl="1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Prove Value: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 goal is to show an increase in the campaign score over time, demonstrating the effectiveness of your campaign and your overall organizational influence.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Ready to Build Your Influence?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Legion Public Affairs helps companies and organizations win policy fights, protect their interests, and shape public opinion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by building permanent advocacy infrastructure.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Email: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Reid@LegionPublicAffairs.com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</a:b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www.LegionPublicAffairs.com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AAB9A78-335F-DB20-7FE5-D061C8189D2C}"/>
              </a:ext>
            </a:extLst>
          </p:cNvPr>
          <p:cNvCxnSpPr/>
          <p:nvPr/>
        </p:nvCxnSpPr>
        <p:spPr>
          <a:xfrm>
            <a:off x="931045" y="1232532"/>
            <a:ext cx="1025370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126C2BE8-3E34-A996-BDEC-DD30D2D66B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66857" y="6148268"/>
            <a:ext cx="1714487" cy="524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791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4566</TotalTime>
  <Words>703</Words>
  <Application>Microsoft Macintosh PowerPoint</Application>
  <PresentationFormat>Widescreen</PresentationFormat>
  <Paragraphs>39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Georgia</vt:lpstr>
      <vt:lpstr>Office Theme</vt:lpstr>
      <vt:lpstr>PowerPoint Presentation</vt:lpstr>
      <vt:lpstr>How to Use the Influence Scorecard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Reid Vineis</dc:creator>
  <cp:lastModifiedBy>Reid Vineis</cp:lastModifiedBy>
  <cp:revision>37</cp:revision>
  <cp:lastPrinted>2026-06-01T16:55:52Z</cp:lastPrinted>
  <dcterms:created xsi:type="dcterms:W3CDTF">2026-05-29T13:51:18Z</dcterms:created>
  <dcterms:modified xsi:type="dcterms:W3CDTF">2026-06-01T17:58:12Z</dcterms:modified>
</cp:coreProperties>
</file>