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0120"/>
    <a:srgbClr val="8A15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29"/>
    <p:restoredTop sz="94658"/>
  </p:normalViewPr>
  <p:slideViewPr>
    <p:cSldViewPr snapToGrid="0">
      <p:cViewPr>
        <p:scale>
          <a:sx n="124" d="100"/>
          <a:sy n="124" d="100"/>
        </p:scale>
        <p:origin x="920"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B052-93D4-DB8F-F9C7-F5B5553ECB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0293A6-FD90-AFDF-2819-B587E8C981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1CC61E-DC6D-593C-54E9-E254472134CF}"/>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5" name="Footer Placeholder 4">
            <a:extLst>
              <a:ext uri="{FF2B5EF4-FFF2-40B4-BE49-F238E27FC236}">
                <a16:creationId xmlns:a16="http://schemas.microsoft.com/office/drawing/2014/main" id="{B29A98DB-F2F8-5886-2A77-A27601DA22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377880-AA8A-4839-590C-45586624F258}"/>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2328598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A8CE-5E45-17E0-ED9C-95E5CEE86E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89DB62-E7A2-709E-8122-515E20AF92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D6342C-F3B5-D45D-80EF-758E83D1A552}"/>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5" name="Footer Placeholder 4">
            <a:extLst>
              <a:ext uri="{FF2B5EF4-FFF2-40B4-BE49-F238E27FC236}">
                <a16:creationId xmlns:a16="http://schemas.microsoft.com/office/drawing/2014/main" id="{14B8EFDA-6123-2767-340F-750CE878A1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0FD2A4-6471-7AEE-EFB6-38DD367141A3}"/>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1627161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2D6D18-8AEC-7586-2022-F9ACAD59A8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89BD84-2FCE-262F-62A1-64E1233E1B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F0118-71DB-B3A5-E750-058D1FFADC77}"/>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5" name="Footer Placeholder 4">
            <a:extLst>
              <a:ext uri="{FF2B5EF4-FFF2-40B4-BE49-F238E27FC236}">
                <a16:creationId xmlns:a16="http://schemas.microsoft.com/office/drawing/2014/main" id="{ED3C8D31-219A-7838-2F7B-94A1CD1521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84790F-FC57-68A7-6E73-8FAD596C9CB6}"/>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124158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6D4CC-750A-8728-0FA2-B01D6AB965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62B1AF-40C8-1A52-43B9-8207B90A89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8EA98-F62D-A407-D1E9-921F865A5525}"/>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5" name="Footer Placeholder 4">
            <a:extLst>
              <a:ext uri="{FF2B5EF4-FFF2-40B4-BE49-F238E27FC236}">
                <a16:creationId xmlns:a16="http://schemas.microsoft.com/office/drawing/2014/main" id="{6C3B6D89-A71A-B53E-C21C-94792DEE51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A686C-BA41-5E93-438B-BA8E8A064481}"/>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201094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C6E4E-7B35-429A-FFF1-8F4D147767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C0EC63-F449-F030-94B1-5B88E33955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A56396-27E8-74EE-4CCB-0EDD363BBDC7}"/>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5" name="Footer Placeholder 4">
            <a:extLst>
              <a:ext uri="{FF2B5EF4-FFF2-40B4-BE49-F238E27FC236}">
                <a16:creationId xmlns:a16="http://schemas.microsoft.com/office/drawing/2014/main" id="{EA2F6FE6-CA45-A25B-EFAA-C321285A5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22A9E-9FCD-4CEA-9812-626A26D1772F}"/>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3264788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504A6-904A-A1D6-E81D-50DF1701B2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85F383-6F54-C50B-3F73-0DA5511E4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863A6C-47F4-D195-372B-8247600716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A00AA5-FF49-0887-74FE-3CCEB9B32620}"/>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6" name="Footer Placeholder 5">
            <a:extLst>
              <a:ext uri="{FF2B5EF4-FFF2-40B4-BE49-F238E27FC236}">
                <a16:creationId xmlns:a16="http://schemas.microsoft.com/office/drawing/2014/main" id="{11FA5298-465D-E6CB-48CD-E7E3FCD82A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B0E139-CF59-75FD-EE37-7CBEB1368F46}"/>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2433711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C9CB6-BD33-CFCF-DB40-F7CC94E640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F38420-9487-AF7A-0693-C94FB1F775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8678F-2745-9BC6-0CD3-9ABBBC5F00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A05BE-8DCD-C708-01BD-3288FA96E5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8620AE-8A94-6F5A-B379-A1A08206D4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E87F54-CAEE-BCAB-DE5A-5E6889FD25B9}"/>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8" name="Footer Placeholder 7">
            <a:extLst>
              <a:ext uri="{FF2B5EF4-FFF2-40B4-BE49-F238E27FC236}">
                <a16:creationId xmlns:a16="http://schemas.microsoft.com/office/drawing/2014/main" id="{3BA07005-ED30-7289-5827-DD11F8DB16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79048D-01E2-3138-ECE9-BC8AC4017132}"/>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1971007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2062F-D46A-A60A-D058-D3D5E30527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F93C5D-583A-9AB1-D1E5-AD1124D14568}"/>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4" name="Footer Placeholder 3">
            <a:extLst>
              <a:ext uri="{FF2B5EF4-FFF2-40B4-BE49-F238E27FC236}">
                <a16:creationId xmlns:a16="http://schemas.microsoft.com/office/drawing/2014/main" id="{474CEDDD-FED9-AE16-CA17-5ECC0A382B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5B8B80-49B5-5B34-D929-FE08B690DD22}"/>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478962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2C502E-148F-85EE-BCD3-2D809C4FA263}"/>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3" name="Footer Placeholder 2">
            <a:extLst>
              <a:ext uri="{FF2B5EF4-FFF2-40B4-BE49-F238E27FC236}">
                <a16:creationId xmlns:a16="http://schemas.microsoft.com/office/drawing/2014/main" id="{1757142A-5450-4AF9-0C83-04F461895F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8FCACF-536B-CE7C-9127-99E073A2FBDE}"/>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1776711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44037-8D72-A065-D881-DF98FA89E5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72E7DB-C1D6-5C63-A041-2E0978E093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76E906-1593-BDD1-DE7F-3F5B27253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9FF0CD-658A-EF46-0F73-08805B53CC9A}"/>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6" name="Footer Placeholder 5">
            <a:extLst>
              <a:ext uri="{FF2B5EF4-FFF2-40B4-BE49-F238E27FC236}">
                <a16:creationId xmlns:a16="http://schemas.microsoft.com/office/drawing/2014/main" id="{839D3C7C-EE39-CD79-BC9C-EDA15D3C4B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08AEDC-D3FA-C67D-F320-9F06FDC198E9}"/>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373928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B2BC5-356E-C6A3-0677-30F101293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1BD416-F614-2834-0C3B-A7FD1E5019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DFB3F4-878F-BE37-5360-BBD9E49BF5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40AE61-A727-8C66-1A32-456660693849}"/>
              </a:ext>
            </a:extLst>
          </p:cNvPr>
          <p:cNvSpPr>
            <a:spLocks noGrp="1"/>
          </p:cNvSpPr>
          <p:nvPr>
            <p:ph type="dt" sz="half" idx="10"/>
          </p:nvPr>
        </p:nvSpPr>
        <p:spPr/>
        <p:txBody>
          <a:bodyPr/>
          <a:lstStyle/>
          <a:p>
            <a:fld id="{6126CCF4-F3F2-1D46-9DFF-E64F5FD266E8}" type="datetimeFigureOut">
              <a:rPr lang="en-US" smtClean="0"/>
              <a:t>9/8/26</a:t>
            </a:fld>
            <a:endParaRPr lang="en-US"/>
          </a:p>
        </p:txBody>
      </p:sp>
      <p:sp>
        <p:nvSpPr>
          <p:cNvPr id="6" name="Footer Placeholder 5">
            <a:extLst>
              <a:ext uri="{FF2B5EF4-FFF2-40B4-BE49-F238E27FC236}">
                <a16:creationId xmlns:a16="http://schemas.microsoft.com/office/drawing/2014/main" id="{13A3D6D9-7CBC-3DF7-301D-B208F04318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EAF933-FE86-BB29-6534-136397F97C0F}"/>
              </a:ext>
            </a:extLst>
          </p:cNvPr>
          <p:cNvSpPr>
            <a:spLocks noGrp="1"/>
          </p:cNvSpPr>
          <p:nvPr>
            <p:ph type="sldNum" sz="quarter" idx="12"/>
          </p:nvPr>
        </p:nvSpPr>
        <p:spPr/>
        <p:txBody>
          <a:bodyPr/>
          <a:lstStyle/>
          <a:p>
            <a:fld id="{4967E2CF-7FF2-1641-B3A2-5A0CAB3DA379}" type="slidenum">
              <a:rPr lang="en-US" smtClean="0"/>
              <a:t>‹#›</a:t>
            </a:fld>
            <a:endParaRPr lang="en-US"/>
          </a:p>
        </p:txBody>
      </p:sp>
    </p:spTree>
    <p:extLst>
      <p:ext uri="{BB962C8B-B14F-4D97-AF65-F5344CB8AC3E}">
        <p14:creationId xmlns:p14="http://schemas.microsoft.com/office/powerpoint/2010/main" val="1611480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841FBA-73C5-2552-CF25-124C8684FF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025959-2431-C80B-F44B-0932685B5A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6803A8-BB4D-1449-0326-B63FA73E2D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26CCF4-F3F2-1D46-9DFF-E64F5FD266E8}" type="datetimeFigureOut">
              <a:rPr lang="en-US" smtClean="0"/>
              <a:t>9/8/26</a:t>
            </a:fld>
            <a:endParaRPr lang="en-US"/>
          </a:p>
        </p:txBody>
      </p:sp>
      <p:sp>
        <p:nvSpPr>
          <p:cNvPr id="5" name="Footer Placeholder 4">
            <a:extLst>
              <a:ext uri="{FF2B5EF4-FFF2-40B4-BE49-F238E27FC236}">
                <a16:creationId xmlns:a16="http://schemas.microsoft.com/office/drawing/2014/main" id="{7D5A1E62-215F-0CB6-93D4-0B02769B51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F93734-31FA-5C89-A980-C9189AC236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67E2CF-7FF2-1641-B3A2-5A0CAB3DA379}" type="slidenum">
              <a:rPr lang="en-US" smtClean="0"/>
              <a:t>‹#›</a:t>
            </a:fld>
            <a:endParaRPr lang="en-US"/>
          </a:p>
        </p:txBody>
      </p:sp>
    </p:spTree>
    <p:extLst>
      <p:ext uri="{BB962C8B-B14F-4D97-AF65-F5344CB8AC3E}">
        <p14:creationId xmlns:p14="http://schemas.microsoft.com/office/powerpoint/2010/main" val="3101560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legionpublicaffairs.com/" TargetMode="External"/><Relationship Id="rId2" Type="http://schemas.openxmlformats.org/officeDocument/2006/relationships/hyperlink" Target="mailto:Reid@LegionPublicAffairs.com"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333CF-0D36-DC09-12D0-459B642B84E6}"/>
              </a:ext>
            </a:extLst>
          </p:cNvPr>
          <p:cNvSpPr>
            <a:spLocks noGrp="1"/>
          </p:cNvSpPr>
          <p:nvPr>
            <p:ph type="title"/>
          </p:nvPr>
        </p:nvSpPr>
        <p:spPr>
          <a:xfrm>
            <a:off x="838199" y="172798"/>
            <a:ext cx="10515600" cy="1325563"/>
          </a:xfrm>
        </p:spPr>
        <p:txBody>
          <a:bodyPr>
            <a:normAutofit/>
          </a:bodyPr>
          <a:lstStyle/>
          <a:p>
            <a:r>
              <a:rPr lang="en-US" sz="3600" dirty="0">
                <a:latin typeface="Georgia" panose="02040502050405020303" pitchFamily="18" charset="0"/>
              </a:rPr>
              <a:t>How to Make a Business Case for Public Affairs</a:t>
            </a:r>
          </a:p>
        </p:txBody>
      </p:sp>
      <p:sp>
        <p:nvSpPr>
          <p:cNvPr id="3" name="Content Placeholder 2">
            <a:extLst>
              <a:ext uri="{FF2B5EF4-FFF2-40B4-BE49-F238E27FC236}">
                <a16:creationId xmlns:a16="http://schemas.microsoft.com/office/drawing/2014/main" id="{0D4FECF5-E680-D669-E52F-87A544D16080}"/>
              </a:ext>
            </a:extLst>
          </p:cNvPr>
          <p:cNvSpPr>
            <a:spLocks noGrp="1"/>
          </p:cNvSpPr>
          <p:nvPr>
            <p:ph idx="1"/>
          </p:nvPr>
        </p:nvSpPr>
        <p:spPr>
          <a:xfrm>
            <a:off x="892944" y="1327776"/>
            <a:ext cx="10329909" cy="4748574"/>
          </a:xfrm>
        </p:spPr>
        <p:txBody>
          <a:bodyPr>
            <a:noAutofit/>
          </a:bodyPr>
          <a:lstStyle/>
          <a:p>
            <a:pPr marL="0" indent="0">
              <a:spcBef>
                <a:spcPts val="600"/>
              </a:spcBef>
              <a:buNone/>
            </a:pPr>
            <a:r>
              <a:rPr lang="en-US" sz="1200" dirty="0">
                <a:latin typeface="Arial" panose="020B0604020202020204" pitchFamily="34" charset="0"/>
                <a:cs typeface="Arial" panose="020B0604020202020204" pitchFamily="34" charset="0"/>
              </a:rPr>
              <a:t>This worksheet is designed to help you build a compelling business case for public affairs engagements. Use it as a tactical tool to secure budget authorization and buy-in from corporate leadership or campaign funders.</a:t>
            </a:r>
            <a:br>
              <a:rPr lang="en-US" sz="1200" dirty="0">
                <a:latin typeface="Arial" panose="020B0604020202020204" pitchFamily="34" charset="0"/>
                <a:cs typeface="Arial" panose="020B0604020202020204" pitchFamily="34" charset="0"/>
              </a:rPr>
            </a:br>
            <a:br>
              <a:rPr lang="en-US" sz="16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Why Make a Business Use Case?</a:t>
            </a:r>
            <a:endParaRPr lang="en-US" sz="16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Corporate leadership is fundamentally driven by risk mitigation, operational freedom, and market expansion. </a:t>
            </a:r>
            <a:r>
              <a:rPr lang="en-US" sz="1200" dirty="0">
                <a:latin typeface="Arial" panose="020B0604020202020204" pitchFamily="34" charset="0"/>
                <a:cs typeface="Arial" panose="020B0604020202020204" pitchFamily="34" charset="0"/>
              </a:rPr>
              <a:t>Yet, public affairs professionals frequently fail to secure internal buy-in and budget because they pitch strategies using the language of the legislative process rather than the language of business.</a:t>
            </a:r>
          </a:p>
          <a:p>
            <a:r>
              <a:rPr lang="en-US" sz="1200" b="1" dirty="0">
                <a:latin typeface="Arial" panose="020B0604020202020204" pitchFamily="34" charset="0"/>
                <a:cs typeface="Arial" panose="020B0604020202020204" pitchFamily="34" charset="0"/>
              </a:rPr>
              <a:t>Executives do not want to invest in a process; they want to buy an outcome. </a:t>
            </a:r>
            <a:r>
              <a:rPr lang="en-US" sz="1200" dirty="0">
                <a:latin typeface="Arial" panose="020B0604020202020204" pitchFamily="34" charset="0"/>
                <a:cs typeface="Arial" panose="020B0604020202020204" pitchFamily="34" charset="0"/>
              </a:rPr>
              <a:t>They don't care about markup schedules or coalition building. They care about how regulation effects the business’ license to operate. For this worksheet, focus on translating your public affairs strategy into clear, measurable commercial value. Approach this worksheet like you are pitching an investor looking for a return on capital.</a:t>
            </a:r>
            <a:br>
              <a:rPr lang="en-US" sz="1200" dirty="0">
                <a:latin typeface="Arial" panose="020B060402020202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a:p>
            <a:pPr marL="0" indent="0">
              <a:lnSpc>
                <a:spcPct val="100000"/>
              </a:lnSpc>
              <a:spcBef>
                <a:spcPts val="600"/>
              </a:spcBef>
              <a:buNone/>
            </a:pPr>
            <a:r>
              <a:rPr lang="en-US" sz="1600" b="1" dirty="0">
                <a:latin typeface="Arial" panose="020B0604020202020204" pitchFamily="34" charset="0"/>
                <a:cs typeface="Arial" panose="020B0604020202020204" pitchFamily="34" charset="0"/>
              </a:rPr>
              <a:t>How to Fill out the Worksheet:</a:t>
            </a:r>
          </a:p>
          <a:p>
            <a:r>
              <a:rPr lang="en-US" sz="1200" b="1" dirty="0">
                <a:latin typeface="Arial" panose="020B0604020202020204" pitchFamily="34" charset="0"/>
                <a:cs typeface="Arial" panose="020B0604020202020204" pitchFamily="34" charset="0"/>
              </a:rPr>
              <a:t>Sell the Destination, Not the Airplane:</a:t>
            </a:r>
            <a:r>
              <a:rPr lang="en-US" sz="1200" dirty="0">
                <a:latin typeface="Arial" panose="020B0604020202020204" pitchFamily="34" charset="0"/>
                <a:cs typeface="Arial" panose="020B0604020202020204" pitchFamily="34" charset="0"/>
              </a:rPr>
              <a:t> Strip out the jargon. Focus heavily on the dream goal, the potential cost of inaction and the tangible assets you will deliver. Define the work in terms of protecting the bottom line to transition public affairs from a defensive cost center to a proactive asset. </a:t>
            </a:r>
          </a:p>
          <a:p>
            <a:r>
              <a:rPr lang="en-US" sz="1200" b="1" dirty="0">
                <a:latin typeface="Arial" panose="020B0604020202020204" pitchFamily="34" charset="0"/>
                <a:cs typeface="Arial" panose="020B0604020202020204" pitchFamily="34" charset="0"/>
              </a:rPr>
              <a:t>Control the Controllables:</a:t>
            </a:r>
            <a:r>
              <a:rPr lang="en-US" sz="1200" dirty="0">
                <a:latin typeface="Arial" panose="020B0604020202020204" pitchFamily="34" charset="0"/>
                <a:cs typeface="Arial" panose="020B0604020202020204" pitchFamily="34" charset="0"/>
              </a:rPr>
              <a:t> Politics is unpredictable, which makes executives nervous. You cannot guarantee a legislative outcome, but you </a:t>
            </a:r>
            <a:r>
              <a:rPr lang="en-US" sz="1200" i="1" dirty="0">
                <a:latin typeface="Arial" panose="020B0604020202020204" pitchFamily="34" charset="0"/>
                <a:cs typeface="Arial" panose="020B0604020202020204" pitchFamily="34" charset="0"/>
              </a:rPr>
              <a:t>can</a:t>
            </a:r>
            <a:r>
              <a:rPr lang="en-US" sz="1200" dirty="0">
                <a:latin typeface="Arial" panose="020B0604020202020204" pitchFamily="34" charset="0"/>
                <a:cs typeface="Arial" panose="020B0604020202020204" pitchFamily="34" charset="0"/>
              </a:rPr>
              <a:t> help decrease risk by accounting for every potential outcome and planning accordingly. Think what could go wrong – and and plan to mitigate.</a:t>
            </a:r>
          </a:p>
          <a:p>
            <a:r>
              <a:rPr lang="en-US" sz="1200" b="1" dirty="0">
                <a:latin typeface="Arial" panose="020B0604020202020204" pitchFamily="34" charset="0"/>
                <a:cs typeface="Arial" panose="020B0604020202020204" pitchFamily="34" charset="0"/>
              </a:rPr>
              <a:t>Build Influence Equity: </a:t>
            </a:r>
            <a:r>
              <a:rPr lang="en-US" sz="1200" dirty="0">
                <a:latin typeface="Arial" panose="020B0604020202020204" pitchFamily="34" charset="0"/>
                <a:cs typeface="Arial" panose="020B0604020202020204" pitchFamily="34" charset="0"/>
              </a:rPr>
              <a:t>Frame your campaign as a strategic asset that grows trust, relevance, and reach over time. Campaigns should not be a one-time sunk cost – but a way to increase influence equity, an appreciating asset that builds for future efforts. </a:t>
            </a:r>
            <a:br>
              <a:rPr lang="en-US" sz="1200" dirty="0">
                <a:latin typeface="Arial" panose="020B060402020202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a:p>
            <a:pPr marL="0" indent="0">
              <a:lnSpc>
                <a:spcPct val="100000"/>
              </a:lnSpc>
              <a:spcBef>
                <a:spcPts val="600"/>
              </a:spcBef>
              <a:buNone/>
            </a:pPr>
            <a:r>
              <a:rPr lang="en-US" sz="1600" b="1" dirty="0">
                <a:latin typeface="Arial" panose="020B0604020202020204" pitchFamily="34" charset="0"/>
                <a:cs typeface="Arial" panose="020B0604020202020204" pitchFamily="34" charset="0"/>
              </a:rPr>
              <a:t>Need Help Building Your Influence?</a:t>
            </a:r>
          </a:p>
          <a:p>
            <a:pPr>
              <a:lnSpc>
                <a:spcPct val="100000"/>
              </a:lnSpc>
              <a:spcBef>
                <a:spcPts val="600"/>
              </a:spcBef>
            </a:pPr>
            <a:r>
              <a:rPr lang="en-US" sz="1200" dirty="0">
                <a:latin typeface="Arial" panose="020B0604020202020204" pitchFamily="34" charset="0"/>
                <a:cs typeface="Arial" panose="020B0604020202020204" pitchFamily="34" charset="0"/>
              </a:rPr>
              <a:t>Legion Public Affairs helps companies and organizations win policy fights, protect their interests, and shape public opinion by building permanent advocacy infrastructures.</a:t>
            </a:r>
          </a:p>
          <a:p>
            <a:pPr>
              <a:lnSpc>
                <a:spcPct val="100000"/>
              </a:lnSpc>
              <a:spcBef>
                <a:spcPts val="600"/>
              </a:spcBef>
            </a:pPr>
            <a:r>
              <a:rPr lang="en-US" sz="1200" b="1" dirty="0">
                <a:latin typeface="Arial" panose="020B0604020202020204" pitchFamily="34" charset="0"/>
                <a:cs typeface="Arial" panose="020B0604020202020204" pitchFamily="34" charset="0"/>
              </a:rPr>
              <a:t>Email: </a:t>
            </a:r>
            <a:r>
              <a:rPr lang="en-US" sz="1200" dirty="0">
                <a:latin typeface="Arial" panose="020B0604020202020204" pitchFamily="34" charset="0"/>
                <a:cs typeface="Arial" panose="020B0604020202020204" pitchFamily="34" charset="0"/>
                <a:hlinkClick r:id="rId2"/>
              </a:rPr>
              <a:t>Reid@LegionPublicAffairs.com</a:t>
            </a:r>
            <a:r>
              <a:rPr lang="en-US" sz="1200" dirty="0">
                <a:latin typeface="Arial" panose="020B0604020202020204" pitchFamily="34" charset="0"/>
                <a:cs typeface="Arial" panose="020B0604020202020204" pitchFamily="34" charset="0"/>
              </a:rPr>
              <a:t> </a:t>
            </a:r>
            <a:br>
              <a:rPr lang="en-US" sz="1200" dirty="0">
                <a:latin typeface="Arial" panose="020B0604020202020204" pitchFamily="34" charset="0"/>
                <a:cs typeface="Arial" panose="020B0604020202020204" pitchFamily="34" charset="0"/>
              </a:rPr>
            </a:b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hlinkClick r:id="rId3"/>
              </a:rPr>
              <a:t>www.LegionPublicAffairs.com</a:t>
            </a:r>
            <a:r>
              <a:rPr lang="en-US" sz="1200" dirty="0">
                <a:latin typeface="Arial" panose="020B0604020202020204" pitchFamily="34" charset="0"/>
                <a:cs typeface="Arial" panose="020B0604020202020204" pitchFamily="34" charset="0"/>
              </a:rPr>
              <a:t> </a:t>
            </a:r>
          </a:p>
        </p:txBody>
      </p:sp>
      <p:cxnSp>
        <p:nvCxnSpPr>
          <p:cNvPr id="5" name="Straight Connector 4">
            <a:extLst>
              <a:ext uri="{FF2B5EF4-FFF2-40B4-BE49-F238E27FC236}">
                <a16:creationId xmlns:a16="http://schemas.microsoft.com/office/drawing/2014/main" id="{0AAB9A78-335F-DB20-7FE5-D061C8189D2C}"/>
              </a:ext>
            </a:extLst>
          </p:cNvPr>
          <p:cNvCxnSpPr/>
          <p:nvPr/>
        </p:nvCxnSpPr>
        <p:spPr>
          <a:xfrm>
            <a:off x="931045" y="1232532"/>
            <a:ext cx="10253709" cy="0"/>
          </a:xfrm>
          <a:prstGeom prst="line">
            <a:avLst/>
          </a:prstGeom>
        </p:spPr>
        <p:style>
          <a:lnRef idx="2">
            <a:schemeClr val="dk1"/>
          </a:lnRef>
          <a:fillRef idx="0">
            <a:schemeClr val="dk1"/>
          </a:fillRef>
          <a:effectRef idx="1">
            <a:schemeClr val="dk1"/>
          </a:effectRef>
          <a:fontRef idx="minor">
            <a:schemeClr val="tx1"/>
          </a:fontRef>
        </p:style>
      </p:cxnSp>
      <p:pic>
        <p:nvPicPr>
          <p:cNvPr id="7" name="Picture 6">
            <a:extLst>
              <a:ext uri="{FF2B5EF4-FFF2-40B4-BE49-F238E27FC236}">
                <a16:creationId xmlns:a16="http://schemas.microsoft.com/office/drawing/2014/main" id="{126C2BE8-3E34-A996-BDEC-DD30D2D66B5A}"/>
              </a:ext>
            </a:extLst>
          </p:cNvPr>
          <p:cNvPicPr>
            <a:picLocks noChangeAspect="1"/>
          </p:cNvPicPr>
          <p:nvPr/>
        </p:nvPicPr>
        <p:blipFill>
          <a:blip r:embed="rId4"/>
          <a:stretch>
            <a:fillRect/>
          </a:stretch>
        </p:blipFill>
        <p:spPr>
          <a:xfrm>
            <a:off x="9508366" y="6251008"/>
            <a:ext cx="1714487" cy="524598"/>
          </a:xfrm>
          <a:prstGeom prst="rect">
            <a:avLst/>
          </a:prstGeom>
        </p:spPr>
      </p:pic>
    </p:spTree>
    <p:extLst>
      <p:ext uri="{BB962C8B-B14F-4D97-AF65-F5344CB8AC3E}">
        <p14:creationId xmlns:p14="http://schemas.microsoft.com/office/powerpoint/2010/main" val="2889791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16D4A9-20E8-C24B-E87E-4D7040D607BD}"/>
              </a:ext>
            </a:extLst>
          </p:cNvPr>
          <p:cNvGraphicFramePr>
            <a:graphicFrameLocks noGrp="1"/>
          </p:cNvGraphicFramePr>
          <p:nvPr>
            <p:extLst>
              <p:ext uri="{D42A27DB-BD31-4B8C-83A1-F6EECF244321}">
                <p14:modId xmlns:p14="http://schemas.microsoft.com/office/powerpoint/2010/main" val="3100540413"/>
              </p:ext>
            </p:extLst>
          </p:nvPr>
        </p:nvGraphicFramePr>
        <p:xfrm>
          <a:off x="0" y="48126"/>
          <a:ext cx="12192000" cy="6903719"/>
        </p:xfrm>
        <a:graphic>
          <a:graphicData uri="http://schemas.openxmlformats.org/drawingml/2006/table">
            <a:tbl>
              <a:tblPr firstRow="1" bandRow="1">
                <a:tableStyleId>{5C22544A-7EE6-4342-B048-85BDC9FD1C3A}</a:tableStyleId>
              </a:tblPr>
              <a:tblGrid>
                <a:gridCol w="7384473">
                  <a:extLst>
                    <a:ext uri="{9D8B030D-6E8A-4147-A177-3AD203B41FA5}">
                      <a16:colId xmlns:a16="http://schemas.microsoft.com/office/drawing/2014/main" val="2891836413"/>
                    </a:ext>
                  </a:extLst>
                </a:gridCol>
                <a:gridCol w="4807527">
                  <a:extLst>
                    <a:ext uri="{9D8B030D-6E8A-4147-A177-3AD203B41FA5}">
                      <a16:colId xmlns:a16="http://schemas.microsoft.com/office/drawing/2014/main" val="1093346155"/>
                    </a:ext>
                  </a:extLst>
                </a:gridCol>
              </a:tblGrid>
              <a:tr h="395483">
                <a:tc gridSpan="2">
                  <a:txBody>
                    <a:bodyPr/>
                    <a:lstStyle/>
                    <a:p>
                      <a:r>
                        <a:rPr lang="en-US" sz="2000" dirty="0">
                          <a:latin typeface="Georgia" panose="02040502050405020303" pitchFamily="18" charset="0"/>
                        </a:rPr>
                        <a:t>Worksheet: Making the Business Case for Public Affairs </a:t>
                      </a:r>
                      <a:endParaRPr lang="en-US" sz="2000" i="1" dirty="0">
                        <a:latin typeface="Georgia" panose="02040502050405020303" pitchFamily="18" charset="0"/>
                      </a:endParaRPr>
                    </a:p>
                  </a:txBody>
                  <a:tcPr>
                    <a:solidFill>
                      <a:srgbClr val="330120"/>
                    </a:solidFill>
                  </a:tcPr>
                </a:tc>
                <a:tc hMerge="1">
                  <a:txBody>
                    <a:bodyPr/>
                    <a:lstStyle/>
                    <a:p>
                      <a:endParaRPr lang="en-US" sz="1800" i="1" dirty="0">
                        <a:latin typeface="Georgia" panose="02040502050405020303" pitchFamily="18" charset="0"/>
                      </a:endParaRPr>
                    </a:p>
                  </a:txBody>
                  <a:tcPr>
                    <a:solidFill>
                      <a:srgbClr val="330120"/>
                    </a:solidFill>
                  </a:tcPr>
                </a:tc>
                <a:extLst>
                  <a:ext uri="{0D108BD9-81ED-4DB2-BD59-A6C34878D82A}">
                    <a16:rowId xmlns:a16="http://schemas.microsoft.com/office/drawing/2014/main" val="1037600612"/>
                  </a:ext>
                </a:extLst>
              </a:tr>
              <a:tr h="334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dirty="0">
                          <a:solidFill>
                            <a:schemeClr val="dk1"/>
                          </a:solidFill>
                          <a:latin typeface="Georgia" panose="02040502050405020303" pitchFamily="18" charset="0"/>
                          <a:ea typeface="+mn-ea"/>
                          <a:cs typeface="Arial" panose="020B0604020202020204" pitchFamily="34" charset="0"/>
                        </a:rPr>
                        <a:t>Question</a:t>
                      </a:r>
                      <a:endParaRPr lang="en-US" sz="1600" i="0" kern="1200" dirty="0">
                        <a:solidFill>
                          <a:schemeClr val="dk1"/>
                        </a:solidFill>
                        <a:latin typeface="Georgia" panose="02040502050405020303" pitchFamily="18" charset="0"/>
                        <a:ea typeface="+mn-ea"/>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dirty="0">
                          <a:solidFill>
                            <a:schemeClr val="dk1"/>
                          </a:solidFill>
                          <a:latin typeface="Georgia" panose="02040502050405020303" pitchFamily="18" charset="0"/>
                          <a:ea typeface="+mn-ea"/>
                          <a:cs typeface="Arial" panose="020B0604020202020204" pitchFamily="34" charset="0"/>
                        </a:rPr>
                        <a:t>Your Answer</a:t>
                      </a:r>
                      <a:endParaRPr lang="en-US" sz="1600" i="0" kern="1200" dirty="0">
                        <a:solidFill>
                          <a:schemeClr val="dk1"/>
                        </a:solidFill>
                        <a:latin typeface="Georgia" panose="02040502050405020303" pitchFamily="18" charset="0"/>
                        <a:ea typeface="+mn-ea"/>
                        <a:cs typeface="Arial" panose="020B0604020202020204" pitchFamily="34" charset="0"/>
                      </a:endParaRPr>
                    </a:p>
                  </a:txBody>
                  <a:tcPr/>
                </a:tc>
                <a:extLst>
                  <a:ext uri="{0D108BD9-81ED-4DB2-BD59-A6C34878D82A}">
                    <a16:rowId xmlns:a16="http://schemas.microsoft.com/office/drawing/2014/main" val="291977256"/>
                  </a:ext>
                </a:extLst>
              </a:tr>
              <a:tr h="8213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dk1"/>
                          </a:solidFill>
                          <a:latin typeface="Arial" panose="020B0604020202020204" pitchFamily="34" charset="0"/>
                          <a:ea typeface="+mn-ea"/>
                          <a:cs typeface="Arial" panose="020B0604020202020204" pitchFamily="34" charset="0"/>
                        </a:rPr>
                        <a:t>1. Desired Business Outcome</a:t>
                      </a:r>
                      <a:endParaRPr lang="en-US" sz="1200" i="0" kern="1200" dirty="0">
                        <a:solidFill>
                          <a:schemeClr val="dk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dk1"/>
                          </a:solidFill>
                          <a:latin typeface="Arial" panose="020B0604020202020204" pitchFamily="34" charset="0"/>
                          <a:ea typeface="+mn-ea"/>
                          <a:cs typeface="Arial" panose="020B0604020202020204" pitchFamily="34" charset="0"/>
                        </a:rPr>
                        <a:t>What specific commercial outcome does this project accelerate or defend? Use business language and quantify as much as possible. What department? How much?  Example: </a:t>
                      </a:r>
                      <a:r>
                        <a:rPr lang="en-US" sz="1200" i="1" dirty="0">
                          <a:latin typeface="Arial" panose="020B0604020202020204" pitchFamily="34" charset="0"/>
                          <a:cs typeface="Arial" panose="020B0604020202020204" pitchFamily="34" charset="0"/>
                        </a:rPr>
                        <a:t>“This initiative supports the Finance department by preventing the proposed excise tax, protecting $12M in Q4 revenue margins.”</a:t>
                      </a:r>
                      <a:endParaRPr lang="en-US" sz="1200" i="1" kern="120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1200" i="0" kern="1200" dirty="0">
                          <a:solidFill>
                            <a:schemeClr val="dk1"/>
                          </a:solidFill>
                          <a:latin typeface="Arial" panose="020B0604020202020204" pitchFamily="34" charset="0"/>
                          <a:ea typeface="+mn-ea"/>
                          <a:cs typeface="Arial" panose="020B0604020202020204" pitchFamily="34" charset="0"/>
                        </a:rPr>
                        <a:t>Desired Business Outcome:</a:t>
                      </a:r>
                    </a:p>
                  </a:txBody>
                  <a:tcPr/>
                </a:tc>
                <a:extLst>
                  <a:ext uri="{0D108BD9-81ED-4DB2-BD59-A6C34878D82A}">
                    <a16:rowId xmlns:a16="http://schemas.microsoft.com/office/drawing/2014/main" val="703634983"/>
                  </a:ext>
                </a:extLst>
              </a:tr>
              <a:tr h="821388">
                <a:tc>
                  <a:txBody>
                    <a:bodyPr/>
                    <a:lstStyle/>
                    <a:p>
                      <a:r>
                        <a:rPr lang="en-US" sz="1200" b="1" i="0" kern="1200" dirty="0">
                          <a:solidFill>
                            <a:schemeClr val="dk1"/>
                          </a:solidFill>
                          <a:latin typeface="Arial" panose="020B0604020202020204" pitchFamily="34" charset="0"/>
                          <a:ea typeface="+mn-ea"/>
                          <a:cs typeface="Arial" panose="020B0604020202020204" pitchFamily="34" charset="0"/>
                        </a:rPr>
                        <a:t>2. Opportunity Cost</a:t>
                      </a:r>
                    </a:p>
                    <a:p>
                      <a:r>
                        <a:rPr lang="en-US" sz="1200" i="0" kern="1200" dirty="0">
                          <a:solidFill>
                            <a:schemeClr val="dk1"/>
                          </a:solidFill>
                          <a:latin typeface="Arial" panose="020B0604020202020204" pitchFamily="34" charset="0"/>
                          <a:ea typeface="+mn-ea"/>
                          <a:cs typeface="Arial" panose="020B0604020202020204" pitchFamily="34" charset="0"/>
                        </a:rPr>
                        <a:t>What happens if we do nothing? What's the cost of inaction? Demonstrate why this must happen.</a:t>
                      </a:r>
                      <a:br>
                        <a:rPr lang="en-US" sz="1200" i="0" kern="1200" dirty="0">
                          <a:solidFill>
                            <a:schemeClr val="dk1"/>
                          </a:solidFill>
                          <a:latin typeface="Arial" panose="020B0604020202020204" pitchFamily="34" charset="0"/>
                          <a:ea typeface="+mn-ea"/>
                          <a:cs typeface="Arial" panose="020B0604020202020204" pitchFamily="34" charset="0"/>
                        </a:rPr>
                      </a:br>
                      <a:r>
                        <a:rPr lang="en-US" sz="1200" i="0" kern="1200" dirty="0">
                          <a:solidFill>
                            <a:schemeClr val="dk1"/>
                          </a:solidFill>
                          <a:latin typeface="Arial" panose="020B0604020202020204" pitchFamily="34" charset="0"/>
                          <a:ea typeface="+mn-ea"/>
                          <a:cs typeface="Arial" panose="020B0604020202020204" pitchFamily="34" charset="0"/>
                        </a:rPr>
                        <a:t>Example: </a:t>
                      </a:r>
                      <a:r>
                        <a:rPr lang="en-US" sz="1200" i="1" dirty="0">
                          <a:latin typeface="Arial" panose="020B0604020202020204" pitchFamily="34" charset="0"/>
                          <a:cs typeface="Arial" panose="020B0604020202020204" pitchFamily="34" charset="0"/>
                        </a:rPr>
                        <a:t>“Doing nothing means there will be no voice opposing the tax, all but guaranteeing our tax rate will increase. Finance estimates an increase tax burden by $56 million, freezing the new R&amp;D expansion.”</a:t>
                      </a:r>
                      <a:endParaRPr lang="en-US" sz="1200" i="1" kern="120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1200" i="0" kern="1200" dirty="0">
                          <a:solidFill>
                            <a:schemeClr val="dk1"/>
                          </a:solidFill>
                          <a:latin typeface="Arial" panose="020B0604020202020204" pitchFamily="34" charset="0"/>
                          <a:ea typeface="+mn-ea"/>
                          <a:cs typeface="Arial" panose="020B0604020202020204" pitchFamily="34" charset="0"/>
                        </a:rPr>
                        <a:t>Opportunity Cost:</a:t>
                      </a:r>
                    </a:p>
                  </a:txBody>
                  <a:tcPr/>
                </a:tc>
                <a:extLst>
                  <a:ext uri="{0D108BD9-81ED-4DB2-BD59-A6C34878D82A}">
                    <a16:rowId xmlns:a16="http://schemas.microsoft.com/office/drawing/2014/main" val="854247724"/>
                  </a:ext>
                </a:extLst>
              </a:tr>
              <a:tr h="8213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dk1"/>
                          </a:solidFill>
                          <a:latin typeface="Arial" panose="020B0604020202020204" pitchFamily="34" charset="0"/>
                          <a:ea typeface="+mn-ea"/>
                          <a:cs typeface="Arial" panose="020B0604020202020204" pitchFamily="34" charset="0"/>
                        </a:rPr>
                        <a:t>3. End Goal &amp; Milestones</a:t>
                      </a:r>
                      <a:br>
                        <a:rPr lang="en-US" sz="1200" b="1" i="0" kern="1200" dirty="0">
                          <a:solidFill>
                            <a:schemeClr val="dk1"/>
                          </a:solidFill>
                          <a:latin typeface="Arial" panose="020B0604020202020204" pitchFamily="34" charset="0"/>
                          <a:ea typeface="+mn-ea"/>
                          <a:cs typeface="Arial" panose="020B0604020202020204" pitchFamily="34" charset="0"/>
                        </a:rPr>
                      </a:br>
                      <a:r>
                        <a:rPr lang="en-US" sz="1200" i="0" kern="1200" dirty="0">
                          <a:solidFill>
                            <a:schemeClr val="dk1"/>
                          </a:solidFill>
                          <a:latin typeface="Arial" panose="020B0604020202020204" pitchFamily="34" charset="0"/>
                          <a:ea typeface="+mn-ea"/>
                          <a:cs typeface="Arial" panose="020B0604020202020204" pitchFamily="34" charset="0"/>
                        </a:rPr>
                        <a:t>What is the specific end goal and what milestones are along the way? How does that relate to Step 1? Avoid jargon and focus on outcomes. Example: “</a:t>
                      </a:r>
                      <a:r>
                        <a:rPr lang="en-US" sz="1200" i="1" kern="1200" dirty="0">
                          <a:solidFill>
                            <a:schemeClr val="dk1"/>
                          </a:solidFill>
                          <a:latin typeface="Arial" panose="020B0604020202020204" pitchFamily="34" charset="0"/>
                          <a:ea typeface="+mn-ea"/>
                          <a:cs typeface="Arial" panose="020B0604020202020204" pitchFamily="34" charset="0"/>
                        </a:rPr>
                        <a:t>This campaign will rally our key stakeholders, suppliers and community voices to contact the House Ways &amp; Means Committee. Doing so will stop the bill in committee, killing the new tax.”</a:t>
                      </a:r>
                      <a:endParaRPr lang="en-US" sz="1200" i="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dk1"/>
                          </a:solidFill>
                          <a:latin typeface="Arial" panose="020B0604020202020204" pitchFamily="34" charset="0"/>
                          <a:ea typeface="+mn-ea"/>
                          <a:cs typeface="Arial" panose="020B0604020202020204" pitchFamily="34" charset="0"/>
                        </a:rPr>
                        <a:t>End Goal &amp; Milestones:</a:t>
                      </a:r>
                    </a:p>
                  </a:txBody>
                  <a:tcPr/>
                </a:tc>
                <a:extLst>
                  <a:ext uri="{0D108BD9-81ED-4DB2-BD59-A6C34878D82A}">
                    <a16:rowId xmlns:a16="http://schemas.microsoft.com/office/drawing/2014/main" val="3464841036"/>
                  </a:ext>
                </a:extLst>
              </a:tr>
              <a:tr h="834487">
                <a:tc>
                  <a:txBody>
                    <a:bodyPr/>
                    <a:lstStyle/>
                    <a:p>
                      <a:r>
                        <a:rPr lang="en-US" sz="1200" b="1" i="0" kern="1200" dirty="0">
                          <a:solidFill>
                            <a:schemeClr val="dk1"/>
                          </a:solidFill>
                          <a:latin typeface="Arial" panose="020B0604020202020204" pitchFamily="34" charset="0"/>
                          <a:ea typeface="+mn-ea"/>
                          <a:cs typeface="Arial" panose="020B0604020202020204" pitchFamily="34" charset="0"/>
                        </a:rPr>
                        <a:t>4. Measuring Success</a:t>
                      </a:r>
                      <a:br>
                        <a:rPr lang="en-US" sz="1200" b="1" i="1" kern="1200" dirty="0">
                          <a:solidFill>
                            <a:schemeClr val="dk1"/>
                          </a:solidFill>
                          <a:latin typeface="Arial" panose="020B0604020202020204" pitchFamily="34" charset="0"/>
                          <a:ea typeface="+mn-ea"/>
                          <a:cs typeface="Arial" panose="020B0604020202020204" pitchFamily="34" charset="0"/>
                        </a:rPr>
                      </a:br>
                      <a:r>
                        <a:rPr lang="en-US" sz="1200" dirty="0">
                          <a:latin typeface="Arial" panose="020B0604020202020204" pitchFamily="34" charset="0"/>
                          <a:cs typeface="Arial" panose="020B0604020202020204" pitchFamily="34" charset="0"/>
                        </a:rPr>
                        <a:t>What specific assets will be delivered, and how will success be measured and by when? </a:t>
                      </a:r>
                      <a:r>
                        <a:rPr lang="en-US" sz="1200" i="0" kern="1200" dirty="0">
                          <a:solidFill>
                            <a:schemeClr val="dk1"/>
                          </a:solidFill>
                          <a:latin typeface="Arial" panose="020B0604020202020204" pitchFamily="34" charset="0"/>
                          <a:ea typeface="+mn-ea"/>
                          <a:cs typeface="Arial" panose="020B0604020202020204" pitchFamily="34" charset="0"/>
                        </a:rPr>
                        <a:t>Example: “</a:t>
                      </a:r>
                      <a:r>
                        <a:rPr lang="en-US" sz="1200" i="1" kern="1200" dirty="0">
                          <a:solidFill>
                            <a:schemeClr val="dk1"/>
                          </a:solidFill>
                          <a:latin typeface="Arial" panose="020B0604020202020204" pitchFamily="34" charset="0"/>
                          <a:ea typeface="+mn-ea"/>
                          <a:cs typeface="Arial" panose="020B0604020202020204" pitchFamily="34" charset="0"/>
                        </a:rPr>
                        <a:t>By Day 30, secured 3 proponent testimony statements and an independent fiscal analysis of the bill. Day 60: Advocacy website launched. Day 90: Paid media campaign launched. Goal: win 6 votes on committee.”</a:t>
                      </a:r>
                    </a:p>
                  </a:txBody>
                  <a:tcPr/>
                </a:tc>
                <a:tc>
                  <a:txBody>
                    <a:bodyPr/>
                    <a:lstStyle/>
                    <a:p>
                      <a:r>
                        <a:rPr lang="en-US" sz="1200" i="0" kern="1200" dirty="0">
                          <a:solidFill>
                            <a:schemeClr val="dk1"/>
                          </a:solidFill>
                          <a:latin typeface="Arial" panose="020B0604020202020204" pitchFamily="34" charset="0"/>
                          <a:ea typeface="+mn-ea"/>
                          <a:cs typeface="Arial" panose="020B0604020202020204" pitchFamily="34" charset="0"/>
                        </a:rPr>
                        <a:t>Measuring Success:</a:t>
                      </a:r>
                    </a:p>
                  </a:txBody>
                  <a:tcPr/>
                </a:tc>
                <a:extLst>
                  <a:ext uri="{0D108BD9-81ED-4DB2-BD59-A6C34878D82A}">
                    <a16:rowId xmlns:a16="http://schemas.microsoft.com/office/drawing/2014/main" val="2287738542"/>
                  </a:ext>
                </a:extLst>
              </a:tr>
              <a:tr h="8213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5. Example Content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dk1"/>
                          </a:solidFill>
                          <a:latin typeface="Arial" panose="020B0604020202020204" pitchFamily="34" charset="0"/>
                          <a:ea typeface="+mn-ea"/>
                          <a:cs typeface="Arial" panose="020B0604020202020204" pitchFamily="34" charset="0"/>
                        </a:rPr>
                        <a:t>What can you show now that demonstrate how you execute Step 2 This could include draft messaging, paid media creative, a stakeholder map, press FAQ etc. Use visuals as much as possible. </a:t>
                      </a:r>
                      <a:endParaRPr lang="en-US" sz="1200" i="1" kern="1200" dirty="0">
                        <a:solidFill>
                          <a:schemeClr val="dk1"/>
                        </a:solidFill>
                        <a:latin typeface="Arial" panose="020B0604020202020204" pitchFamily="34" charset="0"/>
                        <a:ea typeface="+mn-ea"/>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latin typeface="Arial" panose="020B0604020202020204" pitchFamily="34" charset="0"/>
                          <a:cs typeface="Arial" panose="020B0604020202020204" pitchFamily="34" charset="0"/>
                        </a:rPr>
                        <a:t>Example Content:</a:t>
                      </a:r>
                    </a:p>
                  </a:txBody>
                  <a:tcPr/>
                </a:tc>
                <a:extLst>
                  <a:ext uri="{0D108BD9-81ED-4DB2-BD59-A6C34878D82A}">
                    <a16:rowId xmlns:a16="http://schemas.microsoft.com/office/drawing/2014/main" val="2959628095"/>
                  </a:ext>
                </a:extLst>
              </a:tr>
              <a:tr h="8587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6. Resources Required</a:t>
                      </a:r>
                      <a:br>
                        <a:rPr lang="en-US" sz="1200" b="1" dirty="0">
                          <a:latin typeface="Arial" panose="020B0604020202020204" pitchFamily="34" charset="0"/>
                          <a:cs typeface="Arial" panose="020B0604020202020204" pitchFamily="34" charset="0"/>
                        </a:rPr>
                      </a:br>
                      <a:r>
                        <a:rPr lang="en-US" sz="1200" i="0" kern="1200" dirty="0">
                          <a:solidFill>
                            <a:schemeClr val="dk1"/>
                          </a:solidFill>
                          <a:latin typeface="Arial" panose="020B0604020202020204" pitchFamily="34" charset="0"/>
                          <a:ea typeface="+mn-ea"/>
                          <a:cs typeface="Arial" panose="020B0604020202020204" pitchFamily="34" charset="0"/>
                        </a:rPr>
                        <a:t>What budget, internal bandwidth (legal, comms), and external tools are needed</a:t>
                      </a:r>
                      <a:r>
                        <a:rPr lang="en-US" sz="1200" b="0" dirty="0">
                          <a:latin typeface="Arial" panose="020B0604020202020204" pitchFamily="34" charset="0"/>
                          <a:cs typeface="Arial" panose="020B0604020202020204" pitchFamily="34" charset="0"/>
                        </a:rPr>
                        <a:t>? </a:t>
                      </a:r>
                      <a:r>
                        <a:rPr lang="en-US" sz="1200" i="0" dirty="0">
                          <a:latin typeface="Arial" panose="020B0604020202020204" pitchFamily="34" charset="0"/>
                          <a:cs typeface="Arial" panose="020B0604020202020204" pitchFamily="34" charset="0"/>
                        </a:rPr>
                        <a:t>Example</a:t>
                      </a:r>
                      <a:r>
                        <a:rPr lang="en-US" sz="1200" i="1" dirty="0">
                          <a:latin typeface="Arial" panose="020B0604020202020204" pitchFamily="34" charset="0"/>
                          <a:cs typeface="Arial" panose="020B0604020202020204" pitchFamily="34" charset="0"/>
                        </a:rPr>
                        <a:t>: “The program will require $150k hard budget for digital ad spend, 5 hours of legal review time for compliance work, and bi-weekly comms alignment meetings.”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Arial" panose="020B0604020202020204" pitchFamily="34" charset="0"/>
                          <a:cs typeface="Arial" panose="020B0604020202020204" pitchFamily="34" charset="0"/>
                        </a:rPr>
                        <a:t>Resources Required:</a:t>
                      </a:r>
                    </a:p>
                  </a:txBody>
                  <a:tcPr/>
                </a:tc>
                <a:extLst>
                  <a:ext uri="{0D108BD9-81ED-4DB2-BD59-A6C34878D82A}">
                    <a16:rowId xmlns:a16="http://schemas.microsoft.com/office/drawing/2014/main" val="3784724801"/>
                  </a:ext>
                </a:extLst>
              </a:tr>
              <a:tr h="10039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7. Mitigating Risks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What potential risks are there and how would you mitigate them? Identify the worst-case scenario and plan against it. Example: </a:t>
                      </a:r>
                      <a:r>
                        <a:rPr lang="en-US" sz="1200" i="1" dirty="0">
                          <a:latin typeface="Arial" panose="020B0604020202020204" pitchFamily="34" charset="0"/>
                          <a:cs typeface="Arial" panose="020B0604020202020204" pitchFamily="34" charset="0"/>
                        </a:rPr>
                        <a:t>“Our top risk is if the opposition launches a counter-campaign. Mitigation: We will have pre-approved, rapid-response messaging and a coalition of neutral third-party experts ready to deploy within 24 hours to demonstrate credibility and insulate the brand.”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Mitigating Risks:</a:t>
                      </a:r>
                    </a:p>
                  </a:txBody>
                  <a:tcPr/>
                </a:tc>
                <a:extLst>
                  <a:ext uri="{0D108BD9-81ED-4DB2-BD59-A6C34878D82A}">
                    <a16:rowId xmlns:a16="http://schemas.microsoft.com/office/drawing/2014/main" val="1753161584"/>
                  </a:ext>
                </a:extLst>
              </a:tr>
            </a:tbl>
          </a:graphicData>
        </a:graphic>
      </p:graphicFrame>
    </p:spTree>
    <p:extLst>
      <p:ext uri="{BB962C8B-B14F-4D97-AF65-F5344CB8AC3E}">
        <p14:creationId xmlns:p14="http://schemas.microsoft.com/office/powerpoint/2010/main" val="3348647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13626</TotalTime>
  <Words>844</Words>
  <Application>Microsoft Macintosh PowerPoint</Application>
  <PresentationFormat>Widescreen</PresentationFormat>
  <Paragraphs>32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Georgia</vt:lpstr>
      <vt:lpstr>Office Theme</vt:lpstr>
      <vt:lpstr>How to Make a Business Case for Public Affairs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Reid Vineis</dc:creator>
  <cp:lastModifiedBy>Reid Vineis</cp:lastModifiedBy>
  <cp:revision>56</cp:revision>
  <cp:lastPrinted>2026-06-01T16:55:52Z</cp:lastPrinted>
  <dcterms:created xsi:type="dcterms:W3CDTF">2026-05-29T13:51:18Z</dcterms:created>
  <dcterms:modified xsi:type="dcterms:W3CDTF">2026-09-08T16:35:49Z</dcterms:modified>
</cp:coreProperties>
</file>