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Zen Dots"/>
      <p:regular r:id="rId17"/>
    </p:embeddedFont>
    <p:embeddedFont>
      <p:font typeface="Playfair Display"/>
      <p:regular r:id="rId18"/>
      <p:bold r:id="rId19"/>
      <p:italic r:id="rId20"/>
      <p:boldItalic r:id="rId21"/>
    </p:embeddedFont>
    <p:embeddedFont>
      <p:font typeface="DM Sans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6" roundtripDataSignature="AMtx7mjU5FqUz/bAdet40RkYDikvxTc9R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layfairDisplay-italic.fntdata"/><Relationship Id="rId22" Type="http://schemas.openxmlformats.org/officeDocument/2006/relationships/font" Target="fonts/DMSans-regular.fntdata"/><Relationship Id="rId21" Type="http://schemas.openxmlformats.org/officeDocument/2006/relationships/font" Target="fonts/PlayfairDisplay-boldItalic.fntdata"/><Relationship Id="rId24" Type="http://schemas.openxmlformats.org/officeDocument/2006/relationships/font" Target="fonts/DMSans-italic.fntdata"/><Relationship Id="rId23" Type="http://schemas.openxmlformats.org/officeDocument/2006/relationships/font" Target="fonts/DMSans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customschemas.google.com/relationships/presentationmetadata" Target="metadata"/><Relationship Id="rId25" Type="http://schemas.openxmlformats.org/officeDocument/2006/relationships/font" Target="fonts/DMSans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ZenDots-regular.fntdata"/><Relationship Id="rId16" Type="http://schemas.openxmlformats.org/officeDocument/2006/relationships/slide" Target="slides/slide11.xml"/><Relationship Id="rId19" Type="http://schemas.openxmlformats.org/officeDocument/2006/relationships/font" Target="fonts/PlayfairDisplay-bold.fntdata"/><Relationship Id="rId18" Type="http://schemas.openxmlformats.org/officeDocument/2006/relationships/font" Target="fonts/PlayfairDisplay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1" name="Google Shape;361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" name="Google Shape;371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2B2A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7772400" y="0"/>
            <a:ext cx="1371600" cy="32004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594360" y="365760"/>
            <a:ext cx="2011680" cy="41148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64000" lIns="64000" spcFirstLastPara="1" rIns="64000" wrap="square" tIns="64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>
                <a:solidFill>
                  <a:srgbClr val="FFFFFF"/>
                </a:solidFill>
                <a:latin typeface="Zen Dots"/>
                <a:ea typeface="Zen Dots"/>
                <a:cs typeface="Zen Dots"/>
                <a:sym typeface="Zen Dots"/>
              </a:rPr>
              <a:t>WHATFITS</a:t>
            </a:r>
            <a:endParaRPr/>
          </a:p>
        </p:txBody>
      </p:sp>
      <p:sp>
        <p:nvSpPr>
          <p:cNvPr id="87" name="Google Shape;87;p1"/>
          <p:cNvSpPr txBox="1"/>
          <p:nvPr/>
        </p:nvSpPr>
        <p:spPr>
          <a:xfrm>
            <a:off x="594360" y="1005840"/>
            <a:ext cx="7955279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800">
                <a:solidFill>
                  <a:srgbClr val="FFFFFF"/>
                </a:solidFill>
                <a:latin typeface="Zen Dots"/>
                <a:ea typeface="Zen Dots"/>
                <a:cs typeface="Zen Dots"/>
                <a:sym typeface="Zen Dots"/>
              </a:rPr>
              <a:t>What You Need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594360" y="1691640"/>
            <a:ext cx="7955279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>
                <a:solidFill>
                  <a:srgbClr val="E8752A"/>
                </a:solidFill>
                <a:latin typeface="Zen Dots"/>
                <a:ea typeface="Zen Dots"/>
                <a:cs typeface="Zen Dots"/>
                <a:sym typeface="Zen Dots"/>
              </a:rPr>
              <a:t>vs. What Agencies</a:t>
            </a:r>
            <a:endParaRPr/>
          </a:p>
        </p:txBody>
      </p:sp>
      <p:sp>
        <p:nvSpPr>
          <p:cNvPr id="89" name="Google Shape;89;p1"/>
          <p:cNvSpPr txBox="1"/>
          <p:nvPr/>
        </p:nvSpPr>
        <p:spPr>
          <a:xfrm>
            <a:off x="594360" y="2377440"/>
            <a:ext cx="7955279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800">
                <a:solidFill>
                  <a:srgbClr val="FFFFFF"/>
                </a:solidFill>
                <a:latin typeface="Zen Dots"/>
                <a:ea typeface="Zen Dots"/>
                <a:cs typeface="Zen Dots"/>
                <a:sym typeface="Zen Dots"/>
              </a:rPr>
              <a:t>Try to Sell You</a:t>
            </a:r>
            <a:endParaRPr/>
          </a:p>
        </p:txBody>
      </p:sp>
      <p:sp>
        <p:nvSpPr>
          <p:cNvPr id="90" name="Google Shape;90;p1"/>
          <p:cNvSpPr txBox="1"/>
          <p:nvPr/>
        </p:nvSpPr>
        <p:spPr>
          <a:xfrm>
            <a:off x="594360" y="3200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600">
                <a:solidFill>
                  <a:srgbClr val="F5F0E8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A no-BS guide for impact startup founders</a:t>
            </a:r>
            <a:endParaRPr/>
          </a:p>
        </p:txBody>
      </p:sp>
      <p:sp>
        <p:nvSpPr>
          <p:cNvPr id="91" name="Google Shape;91;p1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62322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594360" y="4800600"/>
            <a:ext cx="45720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F5F0E8"/>
                </a:solidFill>
                <a:latin typeface="DM Sans"/>
                <a:ea typeface="DM Sans"/>
                <a:cs typeface="DM Sans"/>
                <a:sym typeface="DM Sans"/>
              </a:rPr>
              <a:t>makewhatfits.com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8752A"/>
        </a:solidFill>
      </p:bgPr>
    </p:bg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0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D4641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p10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D4641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10"/>
          <p:cNvSpPr txBox="1"/>
          <p:nvPr/>
        </p:nvSpPr>
        <p:spPr>
          <a:xfrm>
            <a:off x="731520" y="594360"/>
            <a:ext cx="7680960" cy="1280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>
                <a:solidFill>
                  <a:srgbClr val="FFFFFF"/>
                </a:solidFill>
                <a:latin typeface="Zen Dots"/>
                <a:ea typeface="Zen Dots"/>
                <a:cs typeface="Zen Dots"/>
                <a:sym typeface="Zen Dots"/>
              </a:rPr>
              <a:t>READY TO BUILD A STRATEGY</a:t>
            </a:r>
            <a:br>
              <a:rPr b="1" i="0" lang="en-US" sz="2800">
                <a:solidFill>
                  <a:srgbClr val="FFFFFF"/>
                </a:solidFill>
                <a:latin typeface="Zen Dots"/>
                <a:ea typeface="Zen Dots"/>
                <a:cs typeface="Zen Dots"/>
                <a:sym typeface="Zen Dots"/>
              </a:rPr>
            </a:br>
            <a:r>
              <a:rPr b="1" i="0" lang="en-US" sz="2800">
                <a:solidFill>
                  <a:srgbClr val="FFFFFF"/>
                </a:solidFill>
                <a:latin typeface="Zen Dots"/>
                <a:ea typeface="Zen Dots"/>
                <a:cs typeface="Zen Dots"/>
                <a:sym typeface="Zen Dots"/>
              </a:rPr>
              <a:t>THAT ACTUALLY FITS?</a:t>
            </a:r>
            <a:endParaRPr/>
          </a:p>
        </p:txBody>
      </p:sp>
      <p:sp>
        <p:nvSpPr>
          <p:cNvPr id="366" name="Google Shape;366;p10"/>
          <p:cNvSpPr/>
          <p:nvPr/>
        </p:nvSpPr>
        <p:spPr>
          <a:xfrm>
            <a:off x="2286000" y="2148840"/>
            <a:ext cx="4572000" cy="640080"/>
          </a:xfrm>
          <a:prstGeom prst="rect">
            <a:avLst/>
          </a:prstGeom>
          <a:solidFill>
            <a:srgbClr val="1A2B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64000" lIns="64000" spcFirstLastPara="1" rIns="64000" wrap="square" tIns="64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Get a FREE 30-min Strategy Call</a:t>
            </a:r>
            <a:endParaRPr/>
          </a:p>
        </p:txBody>
      </p:sp>
      <p:sp>
        <p:nvSpPr>
          <p:cNvPr id="367" name="Google Shape;367;p10"/>
          <p:cNvSpPr txBox="1"/>
          <p:nvPr/>
        </p:nvSpPr>
        <p:spPr>
          <a:xfrm>
            <a:off x="914400" y="2926080"/>
            <a:ext cx="7315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400">
                <a:solidFill>
                  <a:srgbClr val="FFFFF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No pitch. No pressure. Just clarity on your next step.</a:t>
            </a:r>
            <a:endParaRPr/>
          </a:p>
        </p:txBody>
      </p:sp>
      <p:sp>
        <p:nvSpPr>
          <p:cNvPr id="368" name="Google Shape;368;p10"/>
          <p:cNvSpPr txBox="1"/>
          <p:nvPr/>
        </p:nvSpPr>
        <p:spPr>
          <a:xfrm>
            <a:off x="914400" y="3474720"/>
            <a:ext cx="73152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00">
                <a:solidFill>
                  <a:srgbClr val="1A2B2A"/>
                </a:solidFill>
                <a:latin typeface="Zen Dots"/>
                <a:ea typeface="Zen Dots"/>
                <a:cs typeface="Zen Dots"/>
                <a:sym typeface="Zen Dots"/>
              </a:rPr>
              <a:t>makewhatfits.com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2B2A"/>
        </a:solidFill>
      </p:bgPr>
    </p:bg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1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4" name="Google Shape;374;p11"/>
          <p:cNvSpPr/>
          <p:nvPr/>
        </p:nvSpPr>
        <p:spPr>
          <a:xfrm>
            <a:off x="7772400" y="4823460"/>
            <a:ext cx="1371600" cy="32004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5" name="Google Shape;375;p11"/>
          <p:cNvSpPr txBox="1"/>
          <p:nvPr/>
        </p:nvSpPr>
        <p:spPr>
          <a:xfrm>
            <a:off x="594360" y="1188720"/>
            <a:ext cx="7315200" cy="868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200">
                <a:solidFill>
                  <a:srgbClr val="FFFFFF"/>
                </a:solidFill>
                <a:latin typeface="Zen Dots"/>
                <a:ea typeface="Zen Dots"/>
                <a:cs typeface="Zen Dots"/>
                <a:sym typeface="Zen Dots"/>
              </a:rPr>
              <a:t>WhatFits</a:t>
            </a:r>
            <a:endParaRPr/>
          </a:p>
        </p:txBody>
      </p:sp>
      <p:sp>
        <p:nvSpPr>
          <p:cNvPr id="376" name="Google Shape;376;p11"/>
          <p:cNvSpPr txBox="1"/>
          <p:nvPr/>
        </p:nvSpPr>
        <p:spPr>
          <a:xfrm>
            <a:off x="594360" y="2194560"/>
            <a:ext cx="6400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700">
                <a:solidFill>
                  <a:srgbClr val="F5F0E8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Digital marketing for impact startups.</a:t>
            </a:r>
            <a:endParaRPr/>
          </a:p>
        </p:txBody>
      </p:sp>
      <p:sp>
        <p:nvSpPr>
          <p:cNvPr id="377" name="Google Shape;377;p11"/>
          <p:cNvSpPr/>
          <p:nvPr/>
        </p:nvSpPr>
        <p:spPr>
          <a:xfrm>
            <a:off x="594360" y="2788920"/>
            <a:ext cx="2286000" cy="4572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11"/>
          <p:cNvSpPr txBox="1"/>
          <p:nvPr/>
        </p:nvSpPr>
        <p:spPr>
          <a:xfrm>
            <a:off x="594360" y="2926080"/>
            <a:ext cx="457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>
                <a:solidFill>
                  <a:srgbClr val="E8752A"/>
                </a:solidFill>
                <a:latin typeface="DM Sans"/>
                <a:ea typeface="DM Sans"/>
                <a:cs typeface="DM Sans"/>
                <a:sym typeface="DM Sans"/>
              </a:rPr>
              <a:t>makewhatfits.com</a:t>
            </a:r>
            <a:endParaRPr/>
          </a:p>
        </p:txBody>
      </p:sp>
      <p:sp>
        <p:nvSpPr>
          <p:cNvPr id="379" name="Google Shape;379;p11"/>
          <p:cNvSpPr txBox="1"/>
          <p:nvPr/>
        </p:nvSpPr>
        <p:spPr>
          <a:xfrm>
            <a:off x="594360" y="3429000"/>
            <a:ext cx="7315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>
                <a:solidFill>
                  <a:srgbClr val="A8C0BF"/>
                </a:solidFill>
                <a:latin typeface="DM Sans"/>
                <a:ea typeface="DM Sans"/>
                <a:cs typeface="DM Sans"/>
                <a:sym typeface="DM Sans"/>
              </a:rPr>
              <a:t>Strategy-first  ·  Stage-aware  ·  Impact-aligned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0E8"/>
        </a:soli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/>
          <p:cNvSpPr txBox="1"/>
          <p:nvPr/>
        </p:nvSpPr>
        <p:spPr>
          <a:xfrm>
            <a:off x="457200" y="59436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>
                <a:solidFill>
                  <a:srgbClr val="1A2B2A"/>
                </a:solidFill>
                <a:latin typeface="Zen Dots"/>
                <a:ea typeface="Zen Dots"/>
                <a:cs typeface="Zen Dots"/>
                <a:sym typeface="Zen Dots"/>
              </a:rPr>
              <a:t>WHO THIS IS FOR</a:t>
            </a:r>
            <a:endParaRPr/>
          </a:p>
        </p:txBody>
      </p:sp>
      <p:sp>
        <p:nvSpPr>
          <p:cNvPr id="99" name="Google Shape;99;p2"/>
          <p:cNvSpPr txBox="1"/>
          <p:nvPr/>
        </p:nvSpPr>
        <p:spPr>
          <a:xfrm>
            <a:off x="457200" y="123444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400">
                <a:solidFill>
                  <a:srgbClr val="4A5E5D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This guide is written for founders who are:</a:t>
            </a:r>
            <a:endParaRPr/>
          </a:p>
        </p:txBody>
      </p:sp>
      <p:sp>
        <p:nvSpPr>
          <p:cNvPr id="100" name="Google Shape;100;p2"/>
          <p:cNvSpPr/>
          <p:nvPr/>
        </p:nvSpPr>
        <p:spPr>
          <a:xfrm>
            <a:off x="457200" y="1737360"/>
            <a:ext cx="4023360" cy="109728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/>
          <p:nvPr/>
        </p:nvSpPr>
        <p:spPr>
          <a:xfrm>
            <a:off x="457200" y="1737360"/>
            <a:ext cx="64008" cy="109728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 txBox="1"/>
          <p:nvPr/>
        </p:nvSpPr>
        <p:spPr>
          <a:xfrm>
            <a:off x="640080" y="1828800"/>
            <a:ext cx="54864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>
                <a:solidFill>
                  <a:srgbClr val="E8752A"/>
                </a:solidFill>
                <a:latin typeface="Zen Dots"/>
                <a:ea typeface="Zen Dots"/>
                <a:cs typeface="Zen Dots"/>
                <a:sym typeface="Zen Dots"/>
              </a:rPr>
              <a:t>01</a:t>
            </a:r>
            <a:endParaRPr/>
          </a:p>
        </p:txBody>
      </p:sp>
      <p:sp>
        <p:nvSpPr>
          <p:cNvPr id="103" name="Google Shape;103;p2"/>
          <p:cNvSpPr txBox="1"/>
          <p:nvPr/>
        </p:nvSpPr>
        <p:spPr>
          <a:xfrm>
            <a:off x="1234440" y="1847088"/>
            <a:ext cx="3108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Early-stage startup</a:t>
            </a:r>
            <a:endParaRPr/>
          </a:p>
        </p:txBody>
      </p:sp>
      <p:sp>
        <p:nvSpPr>
          <p:cNvPr id="104" name="Google Shape;104;p2"/>
          <p:cNvSpPr txBox="1"/>
          <p:nvPr/>
        </p:nvSpPr>
        <p:spPr>
          <a:xfrm>
            <a:off x="640080" y="2304288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4A5E5D"/>
                </a:solidFill>
                <a:latin typeface="DM Sans"/>
                <a:ea typeface="DM Sans"/>
                <a:cs typeface="DM Sans"/>
                <a:sym typeface="DM Sans"/>
              </a:rPr>
              <a:t>Pre-Series A, still finding product-market fit</a:t>
            </a:r>
            <a:endParaRPr/>
          </a:p>
        </p:txBody>
      </p:sp>
      <p:sp>
        <p:nvSpPr>
          <p:cNvPr id="105" name="Google Shape;105;p2"/>
          <p:cNvSpPr/>
          <p:nvPr/>
        </p:nvSpPr>
        <p:spPr>
          <a:xfrm>
            <a:off x="4846320" y="1737360"/>
            <a:ext cx="4023360" cy="109728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4846320" y="1737360"/>
            <a:ext cx="64008" cy="109728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"/>
          <p:cNvSpPr txBox="1"/>
          <p:nvPr/>
        </p:nvSpPr>
        <p:spPr>
          <a:xfrm>
            <a:off x="5029200" y="1828800"/>
            <a:ext cx="54864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>
                <a:solidFill>
                  <a:srgbClr val="E8752A"/>
                </a:solidFill>
                <a:latin typeface="Zen Dots"/>
                <a:ea typeface="Zen Dots"/>
                <a:cs typeface="Zen Dots"/>
                <a:sym typeface="Zen Dots"/>
              </a:rPr>
              <a:t>02</a:t>
            </a:r>
            <a:endParaRPr/>
          </a:p>
        </p:txBody>
      </p:sp>
      <p:sp>
        <p:nvSpPr>
          <p:cNvPr id="108" name="Google Shape;108;p2"/>
          <p:cNvSpPr txBox="1"/>
          <p:nvPr/>
        </p:nvSpPr>
        <p:spPr>
          <a:xfrm>
            <a:off x="5623559" y="1847088"/>
            <a:ext cx="3108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Under €500K budget</a:t>
            </a:r>
            <a:endParaRPr/>
          </a:p>
        </p:txBody>
      </p:sp>
      <p:sp>
        <p:nvSpPr>
          <p:cNvPr id="109" name="Google Shape;109;p2"/>
          <p:cNvSpPr txBox="1"/>
          <p:nvPr/>
        </p:nvSpPr>
        <p:spPr>
          <a:xfrm>
            <a:off x="5029200" y="2304288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4A5E5D"/>
                </a:solidFill>
                <a:latin typeface="DM Sans"/>
                <a:ea typeface="DM Sans"/>
                <a:cs typeface="DM Sans"/>
                <a:sym typeface="DM Sans"/>
              </a:rPr>
              <a:t>Every euro matters — you cannot afford waste</a:t>
            </a:r>
            <a:endParaRPr/>
          </a:p>
        </p:txBody>
      </p:sp>
      <p:sp>
        <p:nvSpPr>
          <p:cNvPr id="110" name="Google Shape;110;p2"/>
          <p:cNvSpPr/>
          <p:nvPr/>
        </p:nvSpPr>
        <p:spPr>
          <a:xfrm>
            <a:off x="457200" y="3108960"/>
            <a:ext cx="4023360" cy="109728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"/>
          <p:cNvSpPr/>
          <p:nvPr/>
        </p:nvSpPr>
        <p:spPr>
          <a:xfrm>
            <a:off x="457200" y="3108960"/>
            <a:ext cx="64008" cy="109728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2"/>
          <p:cNvSpPr txBox="1"/>
          <p:nvPr/>
        </p:nvSpPr>
        <p:spPr>
          <a:xfrm>
            <a:off x="640080" y="3200400"/>
            <a:ext cx="54864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>
                <a:solidFill>
                  <a:srgbClr val="E8752A"/>
                </a:solidFill>
                <a:latin typeface="Zen Dots"/>
                <a:ea typeface="Zen Dots"/>
                <a:cs typeface="Zen Dots"/>
                <a:sym typeface="Zen Dots"/>
              </a:rPr>
              <a:t>03</a:t>
            </a:r>
            <a:endParaRPr/>
          </a:p>
        </p:txBody>
      </p:sp>
      <p:sp>
        <p:nvSpPr>
          <p:cNvPr id="113" name="Google Shape;113;p2"/>
          <p:cNvSpPr txBox="1"/>
          <p:nvPr/>
        </p:nvSpPr>
        <p:spPr>
          <a:xfrm>
            <a:off x="1234440" y="3218688"/>
            <a:ext cx="3108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Wearing multiple hats</a:t>
            </a:r>
            <a:endParaRPr/>
          </a:p>
        </p:txBody>
      </p:sp>
      <p:sp>
        <p:nvSpPr>
          <p:cNvPr id="114" name="Google Shape;114;p2"/>
          <p:cNvSpPr txBox="1"/>
          <p:nvPr/>
        </p:nvSpPr>
        <p:spPr>
          <a:xfrm>
            <a:off x="640080" y="3675887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4A5E5D"/>
                </a:solidFill>
                <a:latin typeface="DM Sans"/>
                <a:ea typeface="DM Sans"/>
                <a:cs typeface="DM Sans"/>
                <a:sym typeface="DM Sans"/>
              </a:rPr>
              <a:t>You're the founder, marketer, and salesperson</a:t>
            </a:r>
            <a:endParaRPr/>
          </a:p>
        </p:txBody>
      </p:sp>
      <p:sp>
        <p:nvSpPr>
          <p:cNvPr id="115" name="Google Shape;115;p2"/>
          <p:cNvSpPr/>
          <p:nvPr/>
        </p:nvSpPr>
        <p:spPr>
          <a:xfrm>
            <a:off x="4846320" y="3108960"/>
            <a:ext cx="4023360" cy="109728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2"/>
          <p:cNvSpPr/>
          <p:nvPr/>
        </p:nvSpPr>
        <p:spPr>
          <a:xfrm>
            <a:off x="4846320" y="3108960"/>
            <a:ext cx="64008" cy="109728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2"/>
          <p:cNvSpPr txBox="1"/>
          <p:nvPr/>
        </p:nvSpPr>
        <p:spPr>
          <a:xfrm>
            <a:off x="5029200" y="3200400"/>
            <a:ext cx="54864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>
                <a:solidFill>
                  <a:srgbClr val="E8752A"/>
                </a:solidFill>
                <a:latin typeface="Zen Dots"/>
                <a:ea typeface="Zen Dots"/>
                <a:cs typeface="Zen Dots"/>
                <a:sym typeface="Zen Dots"/>
              </a:rPr>
              <a:t>04</a:t>
            </a:r>
            <a:endParaRPr/>
          </a:p>
        </p:txBody>
      </p:sp>
      <p:sp>
        <p:nvSpPr>
          <p:cNvPr id="118" name="Google Shape;118;p2"/>
          <p:cNvSpPr txBox="1"/>
          <p:nvPr/>
        </p:nvSpPr>
        <p:spPr>
          <a:xfrm>
            <a:off x="5623559" y="3218688"/>
            <a:ext cx="3108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Approached by agencies</a:t>
            </a:r>
            <a:endParaRPr/>
          </a:p>
        </p:txBody>
      </p:sp>
      <p:sp>
        <p:nvSpPr>
          <p:cNvPr id="119" name="Google Shape;119;p2"/>
          <p:cNvSpPr txBox="1"/>
          <p:nvPr/>
        </p:nvSpPr>
        <p:spPr>
          <a:xfrm>
            <a:off x="5029200" y="3675887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4A5E5D"/>
                </a:solidFill>
                <a:latin typeface="DM Sans"/>
                <a:ea typeface="DM Sans"/>
                <a:cs typeface="DM Sans"/>
                <a:sym typeface="DM Sans"/>
              </a:rPr>
              <a:t>Who pitch packages that do not fit your stage</a:t>
            </a:r>
            <a:endParaRPr/>
          </a:p>
        </p:txBody>
      </p:sp>
      <p:sp>
        <p:nvSpPr>
          <p:cNvPr id="120" name="Google Shape;120;p2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B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2"/>
          <p:cNvSpPr txBox="1"/>
          <p:nvPr/>
        </p:nvSpPr>
        <p:spPr>
          <a:xfrm>
            <a:off x="274320" y="4892040"/>
            <a:ext cx="3657600" cy="2514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>
                <a:solidFill>
                  <a:srgbClr val="F5F0E8"/>
                </a:solidFill>
                <a:latin typeface="DM Sans"/>
                <a:ea typeface="DM Sans"/>
                <a:cs typeface="DM Sans"/>
                <a:sym typeface="DM Sans"/>
              </a:rPr>
              <a:t>makewhatfits.com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2B2A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3"/>
          <p:cNvSpPr txBox="1"/>
          <p:nvPr/>
        </p:nvSpPr>
        <p:spPr>
          <a:xfrm>
            <a:off x="457200" y="59436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>
                <a:solidFill>
                  <a:srgbClr val="FFFFFF"/>
                </a:solidFill>
                <a:latin typeface="Zen Dots"/>
                <a:ea typeface="Zen Dots"/>
                <a:cs typeface="Zen Dots"/>
                <a:sym typeface="Zen Dots"/>
              </a:rPr>
              <a:t>THE PROBLEM</a:t>
            </a:r>
            <a:endParaRPr/>
          </a:p>
        </p:txBody>
      </p:sp>
      <p:sp>
        <p:nvSpPr>
          <p:cNvPr id="128" name="Google Shape;128;p3"/>
          <p:cNvSpPr/>
          <p:nvPr/>
        </p:nvSpPr>
        <p:spPr>
          <a:xfrm>
            <a:off x="457200" y="1325880"/>
            <a:ext cx="8229600" cy="1828800"/>
          </a:xfrm>
          <a:prstGeom prst="rect">
            <a:avLst/>
          </a:prstGeom>
          <a:solidFill>
            <a:srgbClr val="1E3332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3"/>
          <p:cNvSpPr/>
          <p:nvPr/>
        </p:nvSpPr>
        <p:spPr>
          <a:xfrm>
            <a:off x="457200" y="1325880"/>
            <a:ext cx="91440" cy="182880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3"/>
          <p:cNvSpPr txBox="1"/>
          <p:nvPr/>
        </p:nvSpPr>
        <p:spPr>
          <a:xfrm>
            <a:off x="731520" y="1463040"/>
            <a:ext cx="77724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000">
                <a:solidFill>
                  <a:srgbClr val="F5F0E8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"Agencies are built to sell — not to fit your stage."</a:t>
            </a:r>
            <a:endParaRPr/>
          </a:p>
        </p:txBody>
      </p:sp>
      <p:sp>
        <p:nvSpPr>
          <p:cNvPr id="131" name="Google Shape;131;p3"/>
          <p:cNvSpPr txBox="1"/>
          <p:nvPr/>
        </p:nvSpPr>
        <p:spPr>
          <a:xfrm>
            <a:off x="731520" y="2423160"/>
            <a:ext cx="77724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>
                <a:solidFill>
                  <a:srgbClr val="A8C0BF"/>
                </a:solidFill>
                <a:latin typeface="DM Sans"/>
                <a:ea typeface="DM Sans"/>
                <a:cs typeface="DM Sans"/>
                <a:sym typeface="DM Sans"/>
              </a:rPr>
              <a:t>Most early-stage founders overspend on the wrong things because they trust the pitch, not the fit.</a:t>
            </a:r>
            <a:endParaRPr/>
          </a:p>
        </p:txBody>
      </p:sp>
      <p:sp>
        <p:nvSpPr>
          <p:cNvPr id="132" name="Google Shape;132;p3"/>
          <p:cNvSpPr/>
          <p:nvPr/>
        </p:nvSpPr>
        <p:spPr>
          <a:xfrm>
            <a:off x="457200" y="3319272"/>
            <a:ext cx="320040" cy="320040"/>
          </a:xfrm>
          <a:prstGeom prst="ellipse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64000" lIns="64000" spcFirstLastPara="1" rIns="64000" wrap="square" tIns="64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00">
                <a:solidFill>
                  <a:srgbClr val="FFFFFF"/>
                </a:solidFill>
                <a:latin typeface="Zen Dots"/>
                <a:ea typeface="Zen Dots"/>
                <a:cs typeface="Zen Dots"/>
                <a:sym typeface="Zen Dots"/>
              </a:rPr>
              <a:t>1</a:t>
            </a:r>
            <a:endParaRPr/>
          </a:p>
        </p:txBody>
      </p:sp>
      <p:sp>
        <p:nvSpPr>
          <p:cNvPr id="133" name="Google Shape;133;p3"/>
          <p:cNvSpPr txBox="1"/>
          <p:nvPr/>
        </p:nvSpPr>
        <p:spPr>
          <a:xfrm>
            <a:off x="914400" y="3291840"/>
            <a:ext cx="7772400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00">
                <a:solidFill>
                  <a:srgbClr val="F5F0E8"/>
                </a:solidFill>
                <a:latin typeface="DM Sans"/>
                <a:ea typeface="DM Sans"/>
                <a:cs typeface="DM Sans"/>
                <a:sym typeface="DM Sans"/>
              </a:rPr>
              <a:t>You get sold a package built for 10x your stage</a:t>
            </a:r>
            <a:endParaRPr/>
          </a:p>
        </p:txBody>
      </p:sp>
      <p:sp>
        <p:nvSpPr>
          <p:cNvPr id="134" name="Google Shape;134;p3"/>
          <p:cNvSpPr/>
          <p:nvPr/>
        </p:nvSpPr>
        <p:spPr>
          <a:xfrm>
            <a:off x="457200" y="3758184"/>
            <a:ext cx="320040" cy="320040"/>
          </a:xfrm>
          <a:prstGeom prst="ellipse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64000" lIns="64000" spcFirstLastPara="1" rIns="64000" wrap="square" tIns="64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00">
                <a:solidFill>
                  <a:srgbClr val="FFFFFF"/>
                </a:solidFill>
                <a:latin typeface="Zen Dots"/>
                <a:ea typeface="Zen Dots"/>
                <a:cs typeface="Zen Dots"/>
                <a:sym typeface="Zen Dots"/>
              </a:rPr>
              <a:t>2</a:t>
            </a:r>
            <a:endParaRPr/>
          </a:p>
        </p:txBody>
      </p:sp>
      <p:sp>
        <p:nvSpPr>
          <p:cNvPr id="135" name="Google Shape;135;p3"/>
          <p:cNvSpPr txBox="1"/>
          <p:nvPr/>
        </p:nvSpPr>
        <p:spPr>
          <a:xfrm>
            <a:off x="914400" y="3730752"/>
            <a:ext cx="7772400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00">
                <a:solidFill>
                  <a:srgbClr val="F5F0E8"/>
                </a:solidFill>
                <a:latin typeface="DM Sans"/>
                <a:ea typeface="DM Sans"/>
                <a:cs typeface="DM Sans"/>
                <a:sym typeface="DM Sans"/>
              </a:rPr>
              <a:t>You spend budget before you have clarity on who you're talking to</a:t>
            </a:r>
            <a:endParaRPr/>
          </a:p>
        </p:txBody>
      </p:sp>
      <p:sp>
        <p:nvSpPr>
          <p:cNvPr id="136" name="Google Shape;136;p3"/>
          <p:cNvSpPr/>
          <p:nvPr/>
        </p:nvSpPr>
        <p:spPr>
          <a:xfrm>
            <a:off x="457200" y="4197096"/>
            <a:ext cx="320040" cy="320040"/>
          </a:xfrm>
          <a:prstGeom prst="ellipse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64000" lIns="64000" spcFirstLastPara="1" rIns="64000" wrap="square" tIns="64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00">
                <a:solidFill>
                  <a:srgbClr val="FFFFFF"/>
                </a:solidFill>
                <a:latin typeface="Zen Dots"/>
                <a:ea typeface="Zen Dots"/>
                <a:cs typeface="Zen Dots"/>
                <a:sym typeface="Zen Dots"/>
              </a:rPr>
              <a:t>3</a:t>
            </a:r>
            <a:endParaRPr/>
          </a:p>
        </p:txBody>
      </p:sp>
      <p:sp>
        <p:nvSpPr>
          <p:cNvPr id="137" name="Google Shape;137;p3"/>
          <p:cNvSpPr txBox="1"/>
          <p:nvPr/>
        </p:nvSpPr>
        <p:spPr>
          <a:xfrm>
            <a:off x="914400" y="4169664"/>
            <a:ext cx="7772400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00">
                <a:solidFill>
                  <a:srgbClr val="F5F0E8"/>
                </a:solidFill>
                <a:latin typeface="DM Sans"/>
                <a:ea typeface="DM Sans"/>
                <a:cs typeface="DM Sans"/>
                <a:sym typeface="DM Sans"/>
              </a:rPr>
              <a:t>You measure the wrong things and never see results</a:t>
            </a:r>
            <a:endParaRPr/>
          </a:p>
        </p:txBody>
      </p:sp>
      <p:sp>
        <p:nvSpPr>
          <p:cNvPr id="138" name="Google Shape;138;p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62322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3"/>
          <p:cNvSpPr txBox="1"/>
          <p:nvPr/>
        </p:nvSpPr>
        <p:spPr>
          <a:xfrm>
            <a:off x="274320" y="4892040"/>
            <a:ext cx="3657600" cy="2514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>
                <a:solidFill>
                  <a:srgbClr val="F5F0E8"/>
                </a:solidFill>
                <a:latin typeface="DM Sans"/>
                <a:ea typeface="DM Sans"/>
                <a:cs typeface="DM Sans"/>
                <a:sym typeface="DM Sans"/>
              </a:rPr>
              <a:t>makewhatfits.com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0E8"/>
        </a:solidFill>
      </p:bgPr>
    </p:bg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4"/>
          <p:cNvSpPr txBox="1"/>
          <p:nvPr/>
        </p:nvSpPr>
        <p:spPr>
          <a:xfrm>
            <a:off x="457200" y="594360"/>
            <a:ext cx="82296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00">
                <a:solidFill>
                  <a:srgbClr val="1A2B2A"/>
                </a:solidFill>
                <a:latin typeface="Zen Dots"/>
                <a:ea typeface="Zen Dots"/>
                <a:cs typeface="Zen Dots"/>
                <a:sym typeface="Zen Dots"/>
              </a:rPr>
              <a:t>THE 5 THINGS YOU ACTUALLY NEED</a:t>
            </a:r>
            <a:endParaRPr/>
          </a:p>
        </p:txBody>
      </p:sp>
      <p:sp>
        <p:nvSpPr>
          <p:cNvPr id="146" name="Google Shape;146;p4"/>
          <p:cNvSpPr txBox="1"/>
          <p:nvPr/>
        </p:nvSpPr>
        <p:spPr>
          <a:xfrm>
            <a:off x="457200" y="109728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300">
                <a:solidFill>
                  <a:srgbClr val="4A5E5D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Before you spend a single euro on marketing</a:t>
            </a:r>
            <a:endParaRPr/>
          </a:p>
        </p:txBody>
      </p:sp>
      <p:sp>
        <p:nvSpPr>
          <p:cNvPr id="147" name="Google Shape;147;p4"/>
          <p:cNvSpPr/>
          <p:nvPr/>
        </p:nvSpPr>
        <p:spPr>
          <a:xfrm>
            <a:off x="457200" y="1554480"/>
            <a:ext cx="8229600" cy="59436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4"/>
          <p:cNvSpPr/>
          <p:nvPr/>
        </p:nvSpPr>
        <p:spPr>
          <a:xfrm>
            <a:off x="457200" y="1554480"/>
            <a:ext cx="594360" cy="59436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64000" lIns="64000" spcFirstLastPara="1" rIns="64000" wrap="square" tIns="64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>
                <a:solidFill>
                  <a:srgbClr val="FFFFFF"/>
                </a:solidFill>
                <a:latin typeface="Zen Dots"/>
                <a:ea typeface="Zen Dots"/>
                <a:cs typeface="Zen Dots"/>
                <a:sym typeface="Zen Dots"/>
              </a:rPr>
              <a:t>01</a:t>
            </a:r>
            <a:endParaRPr/>
          </a:p>
        </p:txBody>
      </p:sp>
      <p:sp>
        <p:nvSpPr>
          <p:cNvPr id="149" name="Google Shape;149;p4"/>
          <p:cNvSpPr txBox="1"/>
          <p:nvPr/>
        </p:nvSpPr>
        <p:spPr>
          <a:xfrm>
            <a:off x="1188720" y="1627632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A Clear ICP</a:t>
            </a:r>
            <a:endParaRPr/>
          </a:p>
        </p:txBody>
      </p:sp>
      <p:sp>
        <p:nvSpPr>
          <p:cNvPr id="150" name="Google Shape;150;p4"/>
          <p:cNvSpPr/>
          <p:nvPr/>
        </p:nvSpPr>
        <p:spPr>
          <a:xfrm>
            <a:off x="3063240" y="1691639"/>
            <a:ext cx="36576" cy="32004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4"/>
          <p:cNvSpPr txBox="1"/>
          <p:nvPr/>
        </p:nvSpPr>
        <p:spPr>
          <a:xfrm>
            <a:off x="3200400" y="1591056"/>
            <a:ext cx="534924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4A5E5D"/>
                </a:solidFill>
                <a:latin typeface="DM Sans"/>
                <a:ea typeface="DM Sans"/>
                <a:cs typeface="DM Sans"/>
                <a:sym typeface="DM Sans"/>
              </a:rPr>
              <a:t>Who exactly are you helping? Job title, company size, problem they face right now.</a:t>
            </a:r>
            <a:endParaRPr/>
          </a:p>
        </p:txBody>
      </p:sp>
      <p:sp>
        <p:nvSpPr>
          <p:cNvPr id="152" name="Google Shape;152;p4"/>
          <p:cNvSpPr/>
          <p:nvPr/>
        </p:nvSpPr>
        <p:spPr>
          <a:xfrm>
            <a:off x="457200" y="2221991"/>
            <a:ext cx="8229600" cy="594360"/>
          </a:xfrm>
          <a:prstGeom prst="rect">
            <a:avLst/>
          </a:prstGeom>
          <a:solidFill>
            <a:srgbClr val="EDE8E0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4"/>
          <p:cNvSpPr/>
          <p:nvPr/>
        </p:nvSpPr>
        <p:spPr>
          <a:xfrm>
            <a:off x="457200" y="2221991"/>
            <a:ext cx="594360" cy="59436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64000" lIns="64000" spcFirstLastPara="1" rIns="64000" wrap="square" tIns="64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>
                <a:solidFill>
                  <a:srgbClr val="FFFFFF"/>
                </a:solidFill>
                <a:latin typeface="Zen Dots"/>
                <a:ea typeface="Zen Dots"/>
                <a:cs typeface="Zen Dots"/>
                <a:sym typeface="Zen Dots"/>
              </a:rPr>
              <a:t>02</a:t>
            </a:r>
            <a:endParaRPr/>
          </a:p>
        </p:txBody>
      </p:sp>
      <p:sp>
        <p:nvSpPr>
          <p:cNvPr id="154" name="Google Shape;154;p4"/>
          <p:cNvSpPr txBox="1"/>
          <p:nvPr/>
        </p:nvSpPr>
        <p:spPr>
          <a:xfrm>
            <a:off x="1188720" y="2295144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A Validated Message</a:t>
            </a:r>
            <a:endParaRPr/>
          </a:p>
        </p:txBody>
      </p:sp>
      <p:sp>
        <p:nvSpPr>
          <p:cNvPr id="155" name="Google Shape;155;p4"/>
          <p:cNvSpPr/>
          <p:nvPr/>
        </p:nvSpPr>
        <p:spPr>
          <a:xfrm>
            <a:off x="3063240" y="2359151"/>
            <a:ext cx="36576" cy="32004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4"/>
          <p:cNvSpPr txBox="1"/>
          <p:nvPr/>
        </p:nvSpPr>
        <p:spPr>
          <a:xfrm>
            <a:off x="3200400" y="2258568"/>
            <a:ext cx="534924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4A5E5D"/>
                </a:solidFill>
                <a:latin typeface="DM Sans"/>
                <a:ea typeface="DM Sans"/>
                <a:cs typeface="DM Sans"/>
                <a:sym typeface="DM Sans"/>
              </a:rPr>
              <a:t>Words your ICP uses to describe their problem — tested in conversations, not invented.</a:t>
            </a:r>
            <a:endParaRPr/>
          </a:p>
        </p:txBody>
      </p:sp>
      <p:sp>
        <p:nvSpPr>
          <p:cNvPr id="157" name="Google Shape;157;p4"/>
          <p:cNvSpPr/>
          <p:nvPr/>
        </p:nvSpPr>
        <p:spPr>
          <a:xfrm>
            <a:off x="457200" y="2889504"/>
            <a:ext cx="8229600" cy="59436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4"/>
          <p:cNvSpPr/>
          <p:nvPr/>
        </p:nvSpPr>
        <p:spPr>
          <a:xfrm>
            <a:off x="457200" y="2889504"/>
            <a:ext cx="594360" cy="59436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64000" lIns="64000" spcFirstLastPara="1" rIns="64000" wrap="square" tIns="64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>
                <a:solidFill>
                  <a:srgbClr val="FFFFFF"/>
                </a:solidFill>
                <a:latin typeface="Zen Dots"/>
                <a:ea typeface="Zen Dots"/>
                <a:cs typeface="Zen Dots"/>
                <a:sym typeface="Zen Dots"/>
              </a:rPr>
              <a:t>03</a:t>
            </a:r>
            <a:endParaRPr/>
          </a:p>
        </p:txBody>
      </p:sp>
      <p:sp>
        <p:nvSpPr>
          <p:cNvPr id="159" name="Google Shape;159;p4"/>
          <p:cNvSpPr txBox="1"/>
          <p:nvPr/>
        </p:nvSpPr>
        <p:spPr>
          <a:xfrm>
            <a:off x="1188720" y="2962656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One Owned Channel</a:t>
            </a:r>
            <a:endParaRPr/>
          </a:p>
        </p:txBody>
      </p:sp>
      <p:sp>
        <p:nvSpPr>
          <p:cNvPr id="160" name="Google Shape;160;p4"/>
          <p:cNvSpPr/>
          <p:nvPr/>
        </p:nvSpPr>
        <p:spPr>
          <a:xfrm>
            <a:off x="3063240" y="3026664"/>
            <a:ext cx="36576" cy="32004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4"/>
          <p:cNvSpPr txBox="1"/>
          <p:nvPr/>
        </p:nvSpPr>
        <p:spPr>
          <a:xfrm>
            <a:off x="3200400" y="2926080"/>
            <a:ext cx="534924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4A5E5D"/>
                </a:solidFill>
                <a:latin typeface="DM Sans"/>
                <a:ea typeface="DM Sans"/>
                <a:cs typeface="DM Sans"/>
                <a:sym typeface="DM Sans"/>
              </a:rPr>
              <a:t>Email list or content hub. You need one place you control, not 5 social accounts.</a:t>
            </a:r>
            <a:endParaRPr/>
          </a:p>
        </p:txBody>
      </p:sp>
      <p:sp>
        <p:nvSpPr>
          <p:cNvPr id="162" name="Google Shape;162;p4"/>
          <p:cNvSpPr/>
          <p:nvPr/>
        </p:nvSpPr>
        <p:spPr>
          <a:xfrm>
            <a:off x="457200" y="3557015"/>
            <a:ext cx="8229600" cy="594360"/>
          </a:xfrm>
          <a:prstGeom prst="rect">
            <a:avLst/>
          </a:prstGeom>
          <a:solidFill>
            <a:srgbClr val="EDE8E0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4"/>
          <p:cNvSpPr/>
          <p:nvPr/>
        </p:nvSpPr>
        <p:spPr>
          <a:xfrm>
            <a:off x="457200" y="3557015"/>
            <a:ext cx="594360" cy="59436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64000" lIns="64000" spcFirstLastPara="1" rIns="64000" wrap="square" tIns="64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>
                <a:solidFill>
                  <a:srgbClr val="FFFFFF"/>
                </a:solidFill>
                <a:latin typeface="Zen Dots"/>
                <a:ea typeface="Zen Dots"/>
                <a:cs typeface="Zen Dots"/>
                <a:sym typeface="Zen Dots"/>
              </a:rPr>
              <a:t>04</a:t>
            </a:r>
            <a:endParaRPr/>
          </a:p>
        </p:txBody>
      </p:sp>
      <p:sp>
        <p:nvSpPr>
          <p:cNvPr id="164" name="Google Shape;164;p4"/>
          <p:cNvSpPr txBox="1"/>
          <p:nvPr/>
        </p:nvSpPr>
        <p:spPr>
          <a:xfrm>
            <a:off x="1188720" y="3630168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Simple Tracking Setup</a:t>
            </a:r>
            <a:endParaRPr/>
          </a:p>
        </p:txBody>
      </p:sp>
      <p:sp>
        <p:nvSpPr>
          <p:cNvPr id="165" name="Google Shape;165;p4"/>
          <p:cNvSpPr/>
          <p:nvPr/>
        </p:nvSpPr>
        <p:spPr>
          <a:xfrm>
            <a:off x="3063240" y="3694176"/>
            <a:ext cx="36576" cy="32004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4"/>
          <p:cNvSpPr txBox="1"/>
          <p:nvPr/>
        </p:nvSpPr>
        <p:spPr>
          <a:xfrm>
            <a:off x="3200400" y="3593591"/>
            <a:ext cx="534924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4A5E5D"/>
                </a:solidFill>
                <a:latin typeface="DM Sans"/>
                <a:ea typeface="DM Sans"/>
                <a:cs typeface="DM Sans"/>
                <a:sym typeface="DM Sans"/>
              </a:rPr>
              <a:t>GA4 + a basic CRM (even a spreadsheet). Know what works before spending more.</a:t>
            </a:r>
            <a:endParaRPr/>
          </a:p>
        </p:txBody>
      </p:sp>
      <p:sp>
        <p:nvSpPr>
          <p:cNvPr id="167" name="Google Shape;167;p4"/>
          <p:cNvSpPr/>
          <p:nvPr/>
        </p:nvSpPr>
        <p:spPr>
          <a:xfrm>
            <a:off x="457200" y="4224528"/>
            <a:ext cx="8229600" cy="59436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4"/>
          <p:cNvSpPr/>
          <p:nvPr/>
        </p:nvSpPr>
        <p:spPr>
          <a:xfrm>
            <a:off x="457200" y="4224528"/>
            <a:ext cx="594360" cy="59436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64000" lIns="64000" spcFirstLastPara="1" rIns="64000" wrap="square" tIns="64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>
                <a:solidFill>
                  <a:srgbClr val="FFFFFF"/>
                </a:solidFill>
                <a:latin typeface="Zen Dots"/>
                <a:ea typeface="Zen Dots"/>
                <a:cs typeface="Zen Dots"/>
                <a:sym typeface="Zen Dots"/>
              </a:rPr>
              <a:t>05</a:t>
            </a:r>
            <a:endParaRPr/>
          </a:p>
        </p:txBody>
      </p:sp>
      <p:sp>
        <p:nvSpPr>
          <p:cNvPr id="169" name="Google Shape;169;p4"/>
          <p:cNvSpPr txBox="1"/>
          <p:nvPr/>
        </p:nvSpPr>
        <p:spPr>
          <a:xfrm>
            <a:off x="1188720" y="4297680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A Repeatable Content Rhythm</a:t>
            </a:r>
            <a:endParaRPr/>
          </a:p>
        </p:txBody>
      </p:sp>
      <p:sp>
        <p:nvSpPr>
          <p:cNvPr id="170" name="Google Shape;170;p4"/>
          <p:cNvSpPr/>
          <p:nvPr/>
        </p:nvSpPr>
        <p:spPr>
          <a:xfrm>
            <a:off x="3063240" y="4361688"/>
            <a:ext cx="36576" cy="32004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4"/>
          <p:cNvSpPr txBox="1"/>
          <p:nvPr/>
        </p:nvSpPr>
        <p:spPr>
          <a:xfrm>
            <a:off x="3200400" y="4261104"/>
            <a:ext cx="534924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4A5E5D"/>
                </a:solidFill>
                <a:latin typeface="DM Sans"/>
                <a:ea typeface="DM Sans"/>
                <a:cs typeface="DM Sans"/>
                <a:sym typeface="DM Sans"/>
              </a:rPr>
              <a:t>One piece of content per week, consistently. Consistency beats quality at early stage.</a:t>
            </a:r>
            <a:endParaRPr/>
          </a:p>
        </p:txBody>
      </p:sp>
      <p:sp>
        <p:nvSpPr>
          <p:cNvPr id="172" name="Google Shape;172;p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B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4"/>
          <p:cNvSpPr txBox="1"/>
          <p:nvPr/>
        </p:nvSpPr>
        <p:spPr>
          <a:xfrm>
            <a:off x="274320" y="4892040"/>
            <a:ext cx="3657600" cy="2514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>
                <a:solidFill>
                  <a:srgbClr val="F5F0E8"/>
                </a:solidFill>
                <a:latin typeface="DM Sans"/>
                <a:ea typeface="DM Sans"/>
                <a:cs typeface="DM Sans"/>
                <a:sym typeface="DM Sans"/>
              </a:rPr>
              <a:t>makewhatfits.com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0E8"/>
        </a:solidFill>
      </p:bgPr>
    </p:bg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5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5"/>
          <p:cNvSpPr txBox="1"/>
          <p:nvPr/>
        </p:nvSpPr>
        <p:spPr>
          <a:xfrm>
            <a:off x="457200" y="594360"/>
            <a:ext cx="82296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00">
                <a:solidFill>
                  <a:srgbClr val="1A2B2A"/>
                </a:solidFill>
                <a:latin typeface="Zen Dots"/>
                <a:ea typeface="Zen Dots"/>
                <a:cs typeface="Zen Dots"/>
                <a:sym typeface="Zen Dots"/>
              </a:rPr>
              <a:t>COMMON AGENCY UPSELLS TO AVOID</a:t>
            </a:r>
            <a:endParaRPr/>
          </a:p>
        </p:txBody>
      </p:sp>
      <p:sp>
        <p:nvSpPr>
          <p:cNvPr id="180" name="Google Shape;180;p5"/>
          <p:cNvSpPr txBox="1"/>
          <p:nvPr/>
        </p:nvSpPr>
        <p:spPr>
          <a:xfrm>
            <a:off x="457200" y="109728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300">
                <a:solidFill>
                  <a:srgbClr val="4A5E5D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At early stage — save these for when you have traction</a:t>
            </a:r>
            <a:endParaRPr/>
          </a:p>
        </p:txBody>
      </p:sp>
      <p:sp>
        <p:nvSpPr>
          <p:cNvPr id="181" name="Google Shape;181;p5"/>
          <p:cNvSpPr/>
          <p:nvPr/>
        </p:nvSpPr>
        <p:spPr>
          <a:xfrm>
            <a:off x="457200" y="1508760"/>
            <a:ext cx="3840480" cy="365760"/>
          </a:xfrm>
          <a:prstGeom prst="rect">
            <a:avLst/>
          </a:prstGeom>
          <a:solidFill>
            <a:srgbClr val="1A2B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64000" lIns="64000" spcFirstLastPara="1" rIns="64000" wrap="square" tIns="64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0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WHAT THEY PITCH</a:t>
            </a:r>
            <a:endParaRPr/>
          </a:p>
        </p:txBody>
      </p:sp>
      <p:sp>
        <p:nvSpPr>
          <p:cNvPr id="182" name="Google Shape;182;p5"/>
          <p:cNvSpPr/>
          <p:nvPr/>
        </p:nvSpPr>
        <p:spPr>
          <a:xfrm>
            <a:off x="4343400" y="1508760"/>
            <a:ext cx="4343400" cy="36576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64000" lIns="64000" spcFirstLastPara="1" rIns="64000" wrap="square" tIns="64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0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WHAT YOU ACTUALLY NEED</a:t>
            </a:r>
            <a:endParaRPr/>
          </a:p>
        </p:txBody>
      </p:sp>
      <p:sp>
        <p:nvSpPr>
          <p:cNvPr id="183" name="Google Shape;183;p5"/>
          <p:cNvSpPr/>
          <p:nvPr/>
        </p:nvSpPr>
        <p:spPr>
          <a:xfrm>
            <a:off x="457200" y="1920240"/>
            <a:ext cx="3840480" cy="5029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5"/>
          <p:cNvSpPr/>
          <p:nvPr/>
        </p:nvSpPr>
        <p:spPr>
          <a:xfrm>
            <a:off x="457200" y="1920240"/>
            <a:ext cx="54864" cy="502920"/>
          </a:xfrm>
          <a:prstGeom prst="rect">
            <a:avLst/>
          </a:prstGeom>
          <a:solidFill>
            <a:srgbClr val="C0392B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5"/>
          <p:cNvSpPr txBox="1"/>
          <p:nvPr/>
        </p:nvSpPr>
        <p:spPr>
          <a:xfrm>
            <a:off x="594360" y="1920240"/>
            <a:ext cx="35661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X  Full brand redesign</a:t>
            </a:r>
            <a:endParaRPr/>
          </a:p>
        </p:txBody>
      </p:sp>
      <p:sp>
        <p:nvSpPr>
          <p:cNvPr id="186" name="Google Shape;186;p5"/>
          <p:cNvSpPr/>
          <p:nvPr/>
        </p:nvSpPr>
        <p:spPr>
          <a:xfrm>
            <a:off x="4343400" y="1920240"/>
            <a:ext cx="4343400" cy="5029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5"/>
          <p:cNvSpPr/>
          <p:nvPr/>
        </p:nvSpPr>
        <p:spPr>
          <a:xfrm>
            <a:off x="4343400" y="1920240"/>
            <a:ext cx="54864" cy="502920"/>
          </a:xfrm>
          <a:prstGeom prst="rect">
            <a:avLst/>
          </a:prstGeom>
          <a:solidFill>
            <a:srgbClr val="1A7A4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5"/>
          <p:cNvSpPr txBox="1"/>
          <p:nvPr/>
        </p:nvSpPr>
        <p:spPr>
          <a:xfrm>
            <a:off x="4480560" y="1920240"/>
            <a:ext cx="406908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v  Clarity on message — not a new logo</a:t>
            </a:r>
            <a:endParaRPr/>
          </a:p>
        </p:txBody>
      </p:sp>
      <p:sp>
        <p:nvSpPr>
          <p:cNvPr id="189" name="Google Shape;189;p5"/>
          <p:cNvSpPr/>
          <p:nvPr/>
        </p:nvSpPr>
        <p:spPr>
          <a:xfrm>
            <a:off x="457200" y="2459736"/>
            <a:ext cx="3840480" cy="502920"/>
          </a:xfrm>
          <a:prstGeom prst="rect">
            <a:avLst/>
          </a:prstGeom>
          <a:solidFill>
            <a:srgbClr val="EDE8E0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5"/>
          <p:cNvSpPr/>
          <p:nvPr/>
        </p:nvSpPr>
        <p:spPr>
          <a:xfrm>
            <a:off x="457200" y="2459736"/>
            <a:ext cx="54864" cy="502920"/>
          </a:xfrm>
          <a:prstGeom prst="rect">
            <a:avLst/>
          </a:prstGeom>
          <a:solidFill>
            <a:srgbClr val="C0392B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5"/>
          <p:cNvSpPr txBox="1"/>
          <p:nvPr/>
        </p:nvSpPr>
        <p:spPr>
          <a:xfrm>
            <a:off x="594360" y="2459736"/>
            <a:ext cx="35661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X  Social media on all platforms</a:t>
            </a:r>
            <a:endParaRPr/>
          </a:p>
        </p:txBody>
      </p:sp>
      <p:sp>
        <p:nvSpPr>
          <p:cNvPr id="192" name="Google Shape;192;p5"/>
          <p:cNvSpPr/>
          <p:nvPr/>
        </p:nvSpPr>
        <p:spPr>
          <a:xfrm>
            <a:off x="4343400" y="2459736"/>
            <a:ext cx="4343400" cy="502920"/>
          </a:xfrm>
          <a:prstGeom prst="rect">
            <a:avLst/>
          </a:prstGeom>
          <a:solidFill>
            <a:srgbClr val="EDE8E0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5"/>
          <p:cNvSpPr/>
          <p:nvPr/>
        </p:nvSpPr>
        <p:spPr>
          <a:xfrm>
            <a:off x="4343400" y="2459736"/>
            <a:ext cx="54864" cy="502920"/>
          </a:xfrm>
          <a:prstGeom prst="rect">
            <a:avLst/>
          </a:prstGeom>
          <a:solidFill>
            <a:srgbClr val="1A7A4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5"/>
          <p:cNvSpPr txBox="1"/>
          <p:nvPr/>
        </p:nvSpPr>
        <p:spPr>
          <a:xfrm>
            <a:off x="4480560" y="2459736"/>
            <a:ext cx="406908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v  Pick one platform. Do it well. Grow it.</a:t>
            </a:r>
            <a:endParaRPr/>
          </a:p>
        </p:txBody>
      </p:sp>
      <p:sp>
        <p:nvSpPr>
          <p:cNvPr id="195" name="Google Shape;195;p5"/>
          <p:cNvSpPr/>
          <p:nvPr/>
        </p:nvSpPr>
        <p:spPr>
          <a:xfrm>
            <a:off x="457200" y="2999232"/>
            <a:ext cx="3840480" cy="5029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5"/>
          <p:cNvSpPr/>
          <p:nvPr/>
        </p:nvSpPr>
        <p:spPr>
          <a:xfrm>
            <a:off x="457200" y="2999232"/>
            <a:ext cx="54864" cy="502920"/>
          </a:xfrm>
          <a:prstGeom prst="rect">
            <a:avLst/>
          </a:prstGeom>
          <a:solidFill>
            <a:srgbClr val="C0392B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5"/>
          <p:cNvSpPr txBox="1"/>
          <p:nvPr/>
        </p:nvSpPr>
        <p:spPr>
          <a:xfrm>
            <a:off x="594360" y="2999232"/>
            <a:ext cx="35661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X  SEO retainer from month 1</a:t>
            </a:r>
            <a:endParaRPr/>
          </a:p>
        </p:txBody>
      </p:sp>
      <p:sp>
        <p:nvSpPr>
          <p:cNvPr id="198" name="Google Shape;198;p5"/>
          <p:cNvSpPr/>
          <p:nvPr/>
        </p:nvSpPr>
        <p:spPr>
          <a:xfrm>
            <a:off x="4343400" y="2999232"/>
            <a:ext cx="4343400" cy="5029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5"/>
          <p:cNvSpPr/>
          <p:nvPr/>
        </p:nvSpPr>
        <p:spPr>
          <a:xfrm>
            <a:off x="4343400" y="2999232"/>
            <a:ext cx="54864" cy="502920"/>
          </a:xfrm>
          <a:prstGeom prst="rect">
            <a:avLst/>
          </a:prstGeom>
          <a:solidFill>
            <a:srgbClr val="1A7A4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5"/>
          <p:cNvSpPr txBox="1"/>
          <p:nvPr/>
        </p:nvSpPr>
        <p:spPr>
          <a:xfrm>
            <a:off x="4480560" y="2999232"/>
            <a:ext cx="406908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v  SEO takes 6+ months — not your priority now</a:t>
            </a:r>
            <a:endParaRPr/>
          </a:p>
        </p:txBody>
      </p:sp>
      <p:sp>
        <p:nvSpPr>
          <p:cNvPr id="201" name="Google Shape;201;p5"/>
          <p:cNvSpPr/>
          <p:nvPr/>
        </p:nvSpPr>
        <p:spPr>
          <a:xfrm>
            <a:off x="457200" y="3538728"/>
            <a:ext cx="3840480" cy="502920"/>
          </a:xfrm>
          <a:prstGeom prst="rect">
            <a:avLst/>
          </a:prstGeom>
          <a:solidFill>
            <a:srgbClr val="EDE8E0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5"/>
          <p:cNvSpPr/>
          <p:nvPr/>
        </p:nvSpPr>
        <p:spPr>
          <a:xfrm>
            <a:off x="457200" y="3538728"/>
            <a:ext cx="54864" cy="502920"/>
          </a:xfrm>
          <a:prstGeom prst="rect">
            <a:avLst/>
          </a:prstGeom>
          <a:solidFill>
            <a:srgbClr val="C0392B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5"/>
          <p:cNvSpPr txBox="1"/>
          <p:nvPr/>
        </p:nvSpPr>
        <p:spPr>
          <a:xfrm>
            <a:off x="594360" y="3538728"/>
            <a:ext cx="35661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X  Paid ads before product-market fit</a:t>
            </a:r>
            <a:endParaRPr/>
          </a:p>
        </p:txBody>
      </p:sp>
      <p:sp>
        <p:nvSpPr>
          <p:cNvPr id="204" name="Google Shape;204;p5"/>
          <p:cNvSpPr/>
          <p:nvPr/>
        </p:nvSpPr>
        <p:spPr>
          <a:xfrm>
            <a:off x="4343400" y="3538728"/>
            <a:ext cx="4343400" cy="502920"/>
          </a:xfrm>
          <a:prstGeom prst="rect">
            <a:avLst/>
          </a:prstGeom>
          <a:solidFill>
            <a:srgbClr val="EDE8E0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5"/>
          <p:cNvSpPr/>
          <p:nvPr/>
        </p:nvSpPr>
        <p:spPr>
          <a:xfrm>
            <a:off x="4343400" y="3538728"/>
            <a:ext cx="54864" cy="502920"/>
          </a:xfrm>
          <a:prstGeom prst="rect">
            <a:avLst/>
          </a:prstGeom>
          <a:solidFill>
            <a:srgbClr val="1A7A4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5"/>
          <p:cNvSpPr txBox="1"/>
          <p:nvPr/>
        </p:nvSpPr>
        <p:spPr>
          <a:xfrm>
            <a:off x="4480560" y="3538728"/>
            <a:ext cx="406908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v  You will burn cash finding nothing. Wait.</a:t>
            </a:r>
            <a:endParaRPr/>
          </a:p>
        </p:txBody>
      </p:sp>
      <p:sp>
        <p:nvSpPr>
          <p:cNvPr id="207" name="Google Shape;207;p5"/>
          <p:cNvSpPr/>
          <p:nvPr/>
        </p:nvSpPr>
        <p:spPr>
          <a:xfrm>
            <a:off x="457200" y="4078224"/>
            <a:ext cx="3840480" cy="5029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5"/>
          <p:cNvSpPr/>
          <p:nvPr/>
        </p:nvSpPr>
        <p:spPr>
          <a:xfrm>
            <a:off x="457200" y="4078224"/>
            <a:ext cx="54864" cy="502920"/>
          </a:xfrm>
          <a:prstGeom prst="rect">
            <a:avLst/>
          </a:prstGeom>
          <a:solidFill>
            <a:srgbClr val="C0392B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5"/>
          <p:cNvSpPr txBox="1"/>
          <p:nvPr/>
        </p:nvSpPr>
        <p:spPr>
          <a:xfrm>
            <a:off x="594360" y="4078224"/>
            <a:ext cx="35661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X  Custom website with 20 pages</a:t>
            </a:r>
            <a:endParaRPr/>
          </a:p>
        </p:txBody>
      </p:sp>
      <p:sp>
        <p:nvSpPr>
          <p:cNvPr id="210" name="Google Shape;210;p5"/>
          <p:cNvSpPr/>
          <p:nvPr/>
        </p:nvSpPr>
        <p:spPr>
          <a:xfrm>
            <a:off x="4343400" y="4078224"/>
            <a:ext cx="4343400" cy="5029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5"/>
          <p:cNvSpPr/>
          <p:nvPr/>
        </p:nvSpPr>
        <p:spPr>
          <a:xfrm>
            <a:off x="4343400" y="4078224"/>
            <a:ext cx="54864" cy="502920"/>
          </a:xfrm>
          <a:prstGeom prst="rect">
            <a:avLst/>
          </a:prstGeom>
          <a:solidFill>
            <a:srgbClr val="1A7A4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5"/>
          <p:cNvSpPr txBox="1"/>
          <p:nvPr/>
        </p:nvSpPr>
        <p:spPr>
          <a:xfrm>
            <a:off x="4480560" y="4078224"/>
            <a:ext cx="406908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v  5 pages max: Home, About, Services, Blog, Contact</a:t>
            </a:r>
            <a:endParaRPr/>
          </a:p>
        </p:txBody>
      </p:sp>
      <p:sp>
        <p:nvSpPr>
          <p:cNvPr id="213" name="Google Shape;213;p5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B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5"/>
          <p:cNvSpPr txBox="1"/>
          <p:nvPr/>
        </p:nvSpPr>
        <p:spPr>
          <a:xfrm>
            <a:off x="274320" y="4892040"/>
            <a:ext cx="3657600" cy="2514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>
                <a:solidFill>
                  <a:srgbClr val="F5F0E8"/>
                </a:solidFill>
                <a:latin typeface="DM Sans"/>
                <a:ea typeface="DM Sans"/>
                <a:cs typeface="DM Sans"/>
                <a:sym typeface="DM Sans"/>
              </a:rPr>
              <a:t>makewhatfits.com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0E8"/>
        </a:solidFill>
      </p:bgPr>
    </p:bg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6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6"/>
          <p:cNvSpPr txBox="1"/>
          <p:nvPr/>
        </p:nvSpPr>
        <p:spPr>
          <a:xfrm>
            <a:off x="457200" y="594360"/>
            <a:ext cx="82296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00">
                <a:solidFill>
                  <a:srgbClr val="1A2B2A"/>
                </a:solidFill>
                <a:latin typeface="Zen Dots"/>
                <a:ea typeface="Zen Dots"/>
                <a:cs typeface="Zen Dots"/>
                <a:sym typeface="Zen Dots"/>
              </a:rPr>
              <a:t>THE "IS IT WORTH IT?" FRAMEWORK</a:t>
            </a:r>
            <a:endParaRPr/>
          </a:p>
        </p:txBody>
      </p:sp>
      <p:sp>
        <p:nvSpPr>
          <p:cNvPr id="221" name="Google Shape;221;p6"/>
          <p:cNvSpPr txBox="1"/>
          <p:nvPr/>
        </p:nvSpPr>
        <p:spPr>
          <a:xfrm>
            <a:off x="457200" y="109728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300">
                <a:solidFill>
                  <a:srgbClr val="4A5E5D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Build it in-house  ·  Buy it (tool/agency)  ·  Skip it (not your stage)</a:t>
            </a:r>
            <a:endParaRPr/>
          </a:p>
        </p:txBody>
      </p:sp>
      <p:sp>
        <p:nvSpPr>
          <p:cNvPr id="222" name="Google Shape;222;p6"/>
          <p:cNvSpPr/>
          <p:nvPr/>
        </p:nvSpPr>
        <p:spPr>
          <a:xfrm>
            <a:off x="457200" y="1508760"/>
            <a:ext cx="2560320" cy="365760"/>
          </a:xfrm>
          <a:prstGeom prst="rect">
            <a:avLst/>
          </a:prstGeom>
          <a:solidFill>
            <a:srgbClr val="1A2B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64000" lIns="64000" spcFirstLastPara="1" rIns="64000" wrap="square" tIns="64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0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ACTIVITY</a:t>
            </a:r>
            <a:endParaRPr/>
          </a:p>
        </p:txBody>
      </p:sp>
      <p:sp>
        <p:nvSpPr>
          <p:cNvPr id="223" name="Google Shape;223;p6"/>
          <p:cNvSpPr/>
          <p:nvPr/>
        </p:nvSpPr>
        <p:spPr>
          <a:xfrm>
            <a:off x="3108960" y="1508760"/>
            <a:ext cx="1828800" cy="365760"/>
          </a:xfrm>
          <a:prstGeom prst="rect">
            <a:avLst/>
          </a:prstGeom>
          <a:solidFill>
            <a:srgbClr val="1A7A4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64000" lIns="64000" spcFirstLastPara="1" rIns="64000" wrap="square" tIns="64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0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BUILD IT</a:t>
            </a:r>
            <a:endParaRPr/>
          </a:p>
        </p:txBody>
      </p:sp>
      <p:sp>
        <p:nvSpPr>
          <p:cNvPr id="224" name="Google Shape;224;p6"/>
          <p:cNvSpPr/>
          <p:nvPr/>
        </p:nvSpPr>
        <p:spPr>
          <a:xfrm>
            <a:off x="5029200" y="1508760"/>
            <a:ext cx="1828800" cy="36576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64000" lIns="64000" spcFirstLastPara="1" rIns="64000" wrap="square" tIns="64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0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BUY IT</a:t>
            </a:r>
            <a:endParaRPr/>
          </a:p>
        </p:txBody>
      </p:sp>
      <p:sp>
        <p:nvSpPr>
          <p:cNvPr id="225" name="Google Shape;225;p6"/>
          <p:cNvSpPr/>
          <p:nvPr/>
        </p:nvSpPr>
        <p:spPr>
          <a:xfrm>
            <a:off x="6949440" y="1508760"/>
            <a:ext cx="1645920" cy="365760"/>
          </a:xfrm>
          <a:prstGeom prst="rect">
            <a:avLst/>
          </a:prstGeom>
          <a:solidFill>
            <a:srgbClr val="C0392B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64000" lIns="64000" spcFirstLastPara="1" rIns="64000" wrap="square" tIns="64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0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SKIP IT</a:t>
            </a:r>
            <a:endParaRPr/>
          </a:p>
        </p:txBody>
      </p:sp>
      <p:sp>
        <p:nvSpPr>
          <p:cNvPr id="226" name="Google Shape;226;p6"/>
          <p:cNvSpPr/>
          <p:nvPr/>
        </p:nvSpPr>
        <p:spPr>
          <a:xfrm>
            <a:off x="457200" y="1920240"/>
            <a:ext cx="2560320" cy="43891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6"/>
          <p:cNvSpPr txBox="1"/>
          <p:nvPr/>
        </p:nvSpPr>
        <p:spPr>
          <a:xfrm>
            <a:off x="548640" y="1947672"/>
            <a:ext cx="2377440" cy="246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Content strategy</a:t>
            </a:r>
            <a:endParaRPr/>
          </a:p>
        </p:txBody>
      </p:sp>
      <p:sp>
        <p:nvSpPr>
          <p:cNvPr id="228" name="Google Shape;228;p6"/>
          <p:cNvSpPr txBox="1"/>
          <p:nvPr/>
        </p:nvSpPr>
        <p:spPr>
          <a:xfrm>
            <a:off x="548640" y="2176272"/>
            <a:ext cx="2377440" cy="182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900">
                <a:solidFill>
                  <a:srgbClr val="4A5E5D"/>
                </a:solidFill>
                <a:latin typeface="DM Sans"/>
                <a:ea typeface="DM Sans"/>
                <a:cs typeface="DM Sans"/>
                <a:sym typeface="DM Sans"/>
              </a:rPr>
              <a:t>You know your audience best</a:t>
            </a:r>
            <a:endParaRPr/>
          </a:p>
        </p:txBody>
      </p:sp>
      <p:sp>
        <p:nvSpPr>
          <p:cNvPr id="229" name="Google Shape;229;p6"/>
          <p:cNvSpPr/>
          <p:nvPr/>
        </p:nvSpPr>
        <p:spPr>
          <a:xfrm>
            <a:off x="3108960" y="1920240"/>
            <a:ext cx="1828800" cy="43891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6"/>
          <p:cNvSpPr txBox="1"/>
          <p:nvPr/>
        </p:nvSpPr>
        <p:spPr>
          <a:xfrm>
            <a:off x="3108960" y="1920240"/>
            <a:ext cx="182880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>
                <a:solidFill>
                  <a:srgbClr val="1A7A4A"/>
                </a:solidFill>
                <a:latin typeface="DM Sans"/>
                <a:ea typeface="DM Sans"/>
                <a:cs typeface="DM Sans"/>
                <a:sym typeface="DM Sans"/>
              </a:rPr>
              <a:t>+</a:t>
            </a:r>
            <a:endParaRPr/>
          </a:p>
        </p:txBody>
      </p:sp>
      <p:sp>
        <p:nvSpPr>
          <p:cNvPr id="231" name="Google Shape;231;p6"/>
          <p:cNvSpPr/>
          <p:nvPr/>
        </p:nvSpPr>
        <p:spPr>
          <a:xfrm>
            <a:off x="5029200" y="1920240"/>
            <a:ext cx="1828800" cy="43891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6"/>
          <p:cNvSpPr/>
          <p:nvPr/>
        </p:nvSpPr>
        <p:spPr>
          <a:xfrm>
            <a:off x="6949440" y="1920240"/>
            <a:ext cx="1645920" cy="43891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6"/>
          <p:cNvSpPr/>
          <p:nvPr/>
        </p:nvSpPr>
        <p:spPr>
          <a:xfrm>
            <a:off x="457200" y="2395728"/>
            <a:ext cx="2560320" cy="438912"/>
          </a:xfrm>
          <a:prstGeom prst="rect">
            <a:avLst/>
          </a:prstGeom>
          <a:solidFill>
            <a:srgbClr val="EDE8E0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6"/>
          <p:cNvSpPr txBox="1"/>
          <p:nvPr/>
        </p:nvSpPr>
        <p:spPr>
          <a:xfrm>
            <a:off x="548640" y="2423160"/>
            <a:ext cx="2377440" cy="246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Paid advertising</a:t>
            </a:r>
            <a:endParaRPr/>
          </a:p>
        </p:txBody>
      </p:sp>
      <p:sp>
        <p:nvSpPr>
          <p:cNvPr id="235" name="Google Shape;235;p6"/>
          <p:cNvSpPr txBox="1"/>
          <p:nvPr/>
        </p:nvSpPr>
        <p:spPr>
          <a:xfrm>
            <a:off x="548640" y="2651760"/>
            <a:ext cx="2377440" cy="182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900">
                <a:solidFill>
                  <a:srgbClr val="4A5E5D"/>
                </a:solidFill>
                <a:latin typeface="DM Sans"/>
                <a:ea typeface="DM Sans"/>
                <a:cs typeface="DM Sans"/>
                <a:sym typeface="DM Sans"/>
              </a:rPr>
              <a:t>Wait until you have PMF</a:t>
            </a:r>
            <a:endParaRPr/>
          </a:p>
        </p:txBody>
      </p:sp>
      <p:sp>
        <p:nvSpPr>
          <p:cNvPr id="236" name="Google Shape;236;p6"/>
          <p:cNvSpPr/>
          <p:nvPr/>
        </p:nvSpPr>
        <p:spPr>
          <a:xfrm>
            <a:off x="3108960" y="2395728"/>
            <a:ext cx="1828800" cy="438912"/>
          </a:xfrm>
          <a:prstGeom prst="rect">
            <a:avLst/>
          </a:prstGeom>
          <a:solidFill>
            <a:srgbClr val="EDE8E0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6"/>
          <p:cNvSpPr/>
          <p:nvPr/>
        </p:nvSpPr>
        <p:spPr>
          <a:xfrm>
            <a:off x="5029200" y="2395728"/>
            <a:ext cx="1828800" cy="438912"/>
          </a:xfrm>
          <a:prstGeom prst="rect">
            <a:avLst/>
          </a:prstGeom>
          <a:solidFill>
            <a:srgbClr val="EDE8E0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6"/>
          <p:cNvSpPr/>
          <p:nvPr/>
        </p:nvSpPr>
        <p:spPr>
          <a:xfrm>
            <a:off x="6949440" y="2395728"/>
            <a:ext cx="1645920" cy="438912"/>
          </a:xfrm>
          <a:prstGeom prst="rect">
            <a:avLst/>
          </a:prstGeom>
          <a:solidFill>
            <a:srgbClr val="EDE8E0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6"/>
          <p:cNvSpPr txBox="1"/>
          <p:nvPr/>
        </p:nvSpPr>
        <p:spPr>
          <a:xfrm>
            <a:off x="6949440" y="2395728"/>
            <a:ext cx="164592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>
                <a:solidFill>
                  <a:srgbClr val="C0392B"/>
                </a:solidFill>
                <a:latin typeface="DM Sans"/>
                <a:ea typeface="DM Sans"/>
                <a:cs typeface="DM Sans"/>
                <a:sym typeface="DM Sans"/>
              </a:rPr>
              <a:t>X</a:t>
            </a:r>
            <a:endParaRPr/>
          </a:p>
        </p:txBody>
      </p:sp>
      <p:sp>
        <p:nvSpPr>
          <p:cNvPr id="240" name="Google Shape;240;p6"/>
          <p:cNvSpPr/>
          <p:nvPr/>
        </p:nvSpPr>
        <p:spPr>
          <a:xfrm>
            <a:off x="457200" y="2871216"/>
            <a:ext cx="2560320" cy="43891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6"/>
          <p:cNvSpPr txBox="1"/>
          <p:nvPr/>
        </p:nvSpPr>
        <p:spPr>
          <a:xfrm>
            <a:off x="548640" y="2898648"/>
            <a:ext cx="2377440" cy="246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Email automation</a:t>
            </a:r>
            <a:endParaRPr/>
          </a:p>
        </p:txBody>
      </p:sp>
      <p:sp>
        <p:nvSpPr>
          <p:cNvPr id="242" name="Google Shape;242;p6"/>
          <p:cNvSpPr txBox="1"/>
          <p:nvPr/>
        </p:nvSpPr>
        <p:spPr>
          <a:xfrm>
            <a:off x="548640" y="3127248"/>
            <a:ext cx="2377440" cy="182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900">
                <a:solidFill>
                  <a:srgbClr val="4A5E5D"/>
                </a:solidFill>
                <a:latin typeface="DM Sans"/>
                <a:ea typeface="DM Sans"/>
                <a:cs typeface="DM Sans"/>
                <a:sym typeface="DM Sans"/>
              </a:rPr>
              <a:t>Affordable tools like Mailchimp</a:t>
            </a:r>
            <a:endParaRPr/>
          </a:p>
        </p:txBody>
      </p:sp>
      <p:sp>
        <p:nvSpPr>
          <p:cNvPr id="243" name="Google Shape;243;p6"/>
          <p:cNvSpPr/>
          <p:nvPr/>
        </p:nvSpPr>
        <p:spPr>
          <a:xfrm>
            <a:off x="3108960" y="2871216"/>
            <a:ext cx="1828800" cy="43891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6"/>
          <p:cNvSpPr/>
          <p:nvPr/>
        </p:nvSpPr>
        <p:spPr>
          <a:xfrm>
            <a:off x="5029200" y="2871216"/>
            <a:ext cx="1828800" cy="43891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6"/>
          <p:cNvSpPr txBox="1"/>
          <p:nvPr/>
        </p:nvSpPr>
        <p:spPr>
          <a:xfrm>
            <a:off x="5029200" y="2871216"/>
            <a:ext cx="182880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>
                <a:solidFill>
                  <a:srgbClr val="E8752A"/>
                </a:solidFill>
                <a:latin typeface="DM Sans"/>
                <a:ea typeface="DM Sans"/>
                <a:cs typeface="DM Sans"/>
                <a:sym typeface="DM Sans"/>
              </a:rPr>
              <a:t>B</a:t>
            </a:r>
            <a:endParaRPr/>
          </a:p>
        </p:txBody>
      </p:sp>
      <p:sp>
        <p:nvSpPr>
          <p:cNvPr id="246" name="Google Shape;246;p6"/>
          <p:cNvSpPr/>
          <p:nvPr/>
        </p:nvSpPr>
        <p:spPr>
          <a:xfrm>
            <a:off x="6949440" y="2871216"/>
            <a:ext cx="1645920" cy="43891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6"/>
          <p:cNvSpPr/>
          <p:nvPr/>
        </p:nvSpPr>
        <p:spPr>
          <a:xfrm>
            <a:off x="457200" y="3346704"/>
            <a:ext cx="2560320" cy="438912"/>
          </a:xfrm>
          <a:prstGeom prst="rect">
            <a:avLst/>
          </a:prstGeom>
          <a:solidFill>
            <a:srgbClr val="EDE8E0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6"/>
          <p:cNvSpPr txBox="1"/>
          <p:nvPr/>
        </p:nvSpPr>
        <p:spPr>
          <a:xfrm>
            <a:off x="548640" y="3374136"/>
            <a:ext cx="2377440" cy="246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PR / Media outreach</a:t>
            </a:r>
            <a:endParaRPr/>
          </a:p>
        </p:txBody>
      </p:sp>
      <p:sp>
        <p:nvSpPr>
          <p:cNvPr id="249" name="Google Shape;249;p6"/>
          <p:cNvSpPr txBox="1"/>
          <p:nvPr/>
        </p:nvSpPr>
        <p:spPr>
          <a:xfrm>
            <a:off x="548640" y="3602736"/>
            <a:ext cx="2377440" cy="182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900">
                <a:solidFill>
                  <a:srgbClr val="4A5E5D"/>
                </a:solidFill>
                <a:latin typeface="DM Sans"/>
                <a:ea typeface="DM Sans"/>
                <a:cs typeface="DM Sans"/>
                <a:sym typeface="DM Sans"/>
              </a:rPr>
              <a:t>Unless you have real news</a:t>
            </a:r>
            <a:endParaRPr/>
          </a:p>
        </p:txBody>
      </p:sp>
      <p:sp>
        <p:nvSpPr>
          <p:cNvPr id="250" name="Google Shape;250;p6"/>
          <p:cNvSpPr/>
          <p:nvPr/>
        </p:nvSpPr>
        <p:spPr>
          <a:xfrm>
            <a:off x="3108960" y="3346704"/>
            <a:ext cx="1828800" cy="438912"/>
          </a:xfrm>
          <a:prstGeom prst="rect">
            <a:avLst/>
          </a:prstGeom>
          <a:solidFill>
            <a:srgbClr val="EDE8E0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6"/>
          <p:cNvSpPr/>
          <p:nvPr/>
        </p:nvSpPr>
        <p:spPr>
          <a:xfrm>
            <a:off x="5029200" y="3346704"/>
            <a:ext cx="1828800" cy="438912"/>
          </a:xfrm>
          <a:prstGeom prst="rect">
            <a:avLst/>
          </a:prstGeom>
          <a:solidFill>
            <a:srgbClr val="EDE8E0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6"/>
          <p:cNvSpPr/>
          <p:nvPr/>
        </p:nvSpPr>
        <p:spPr>
          <a:xfrm>
            <a:off x="6949440" y="3346704"/>
            <a:ext cx="1645920" cy="438912"/>
          </a:xfrm>
          <a:prstGeom prst="rect">
            <a:avLst/>
          </a:prstGeom>
          <a:solidFill>
            <a:srgbClr val="EDE8E0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6"/>
          <p:cNvSpPr txBox="1"/>
          <p:nvPr/>
        </p:nvSpPr>
        <p:spPr>
          <a:xfrm>
            <a:off x="6949440" y="3346704"/>
            <a:ext cx="164592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>
                <a:solidFill>
                  <a:srgbClr val="C0392B"/>
                </a:solidFill>
                <a:latin typeface="DM Sans"/>
                <a:ea typeface="DM Sans"/>
                <a:cs typeface="DM Sans"/>
                <a:sym typeface="DM Sans"/>
              </a:rPr>
              <a:t>X</a:t>
            </a:r>
            <a:endParaRPr/>
          </a:p>
        </p:txBody>
      </p:sp>
      <p:sp>
        <p:nvSpPr>
          <p:cNvPr id="254" name="Google Shape;254;p6"/>
          <p:cNvSpPr/>
          <p:nvPr/>
        </p:nvSpPr>
        <p:spPr>
          <a:xfrm>
            <a:off x="457200" y="3822191"/>
            <a:ext cx="2560320" cy="43891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6"/>
          <p:cNvSpPr txBox="1"/>
          <p:nvPr/>
        </p:nvSpPr>
        <p:spPr>
          <a:xfrm>
            <a:off x="548640" y="3849624"/>
            <a:ext cx="2377440" cy="246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SEO content</a:t>
            </a:r>
            <a:endParaRPr/>
          </a:p>
        </p:txBody>
      </p:sp>
      <p:sp>
        <p:nvSpPr>
          <p:cNvPr id="256" name="Google Shape;256;p6"/>
          <p:cNvSpPr txBox="1"/>
          <p:nvPr/>
        </p:nvSpPr>
        <p:spPr>
          <a:xfrm>
            <a:off x="548640" y="4078224"/>
            <a:ext cx="2377440" cy="182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900">
                <a:solidFill>
                  <a:srgbClr val="4A5E5D"/>
                </a:solidFill>
                <a:latin typeface="DM Sans"/>
                <a:ea typeface="DM Sans"/>
                <a:cs typeface="DM Sans"/>
                <a:sym typeface="DM Sans"/>
              </a:rPr>
              <a:t>Light retainer, later stage</a:t>
            </a:r>
            <a:endParaRPr/>
          </a:p>
        </p:txBody>
      </p:sp>
      <p:sp>
        <p:nvSpPr>
          <p:cNvPr id="257" name="Google Shape;257;p6"/>
          <p:cNvSpPr/>
          <p:nvPr/>
        </p:nvSpPr>
        <p:spPr>
          <a:xfrm>
            <a:off x="3108960" y="3822191"/>
            <a:ext cx="1828800" cy="43891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6"/>
          <p:cNvSpPr/>
          <p:nvPr/>
        </p:nvSpPr>
        <p:spPr>
          <a:xfrm>
            <a:off x="5029200" y="3822191"/>
            <a:ext cx="1828800" cy="43891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6"/>
          <p:cNvSpPr txBox="1"/>
          <p:nvPr/>
        </p:nvSpPr>
        <p:spPr>
          <a:xfrm>
            <a:off x="5029200" y="3822191"/>
            <a:ext cx="182880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>
                <a:solidFill>
                  <a:srgbClr val="E8752A"/>
                </a:solidFill>
                <a:latin typeface="DM Sans"/>
                <a:ea typeface="DM Sans"/>
                <a:cs typeface="DM Sans"/>
                <a:sym typeface="DM Sans"/>
              </a:rPr>
              <a:t>B</a:t>
            </a:r>
            <a:endParaRPr/>
          </a:p>
        </p:txBody>
      </p:sp>
      <p:sp>
        <p:nvSpPr>
          <p:cNvPr id="260" name="Google Shape;260;p6"/>
          <p:cNvSpPr/>
          <p:nvPr/>
        </p:nvSpPr>
        <p:spPr>
          <a:xfrm>
            <a:off x="6949440" y="3822191"/>
            <a:ext cx="1645920" cy="43891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6"/>
          <p:cNvSpPr/>
          <p:nvPr/>
        </p:nvSpPr>
        <p:spPr>
          <a:xfrm>
            <a:off x="457200" y="4297680"/>
            <a:ext cx="2560320" cy="438912"/>
          </a:xfrm>
          <a:prstGeom prst="rect">
            <a:avLst/>
          </a:prstGeom>
          <a:solidFill>
            <a:srgbClr val="EDE8E0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6"/>
          <p:cNvSpPr txBox="1"/>
          <p:nvPr/>
        </p:nvSpPr>
        <p:spPr>
          <a:xfrm>
            <a:off x="548640" y="4325112"/>
            <a:ext cx="2377440" cy="246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CRM setup</a:t>
            </a:r>
            <a:endParaRPr/>
          </a:p>
        </p:txBody>
      </p:sp>
      <p:sp>
        <p:nvSpPr>
          <p:cNvPr id="263" name="Google Shape;263;p6"/>
          <p:cNvSpPr txBox="1"/>
          <p:nvPr/>
        </p:nvSpPr>
        <p:spPr>
          <a:xfrm>
            <a:off x="548640" y="4553712"/>
            <a:ext cx="2377440" cy="182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900">
                <a:solidFill>
                  <a:srgbClr val="4A5E5D"/>
                </a:solidFill>
                <a:latin typeface="DM Sans"/>
                <a:ea typeface="DM Sans"/>
                <a:cs typeface="DM Sans"/>
                <a:sym typeface="DM Sans"/>
              </a:rPr>
              <a:t>HubSpot free tier is enough</a:t>
            </a:r>
            <a:endParaRPr/>
          </a:p>
        </p:txBody>
      </p:sp>
      <p:sp>
        <p:nvSpPr>
          <p:cNvPr id="264" name="Google Shape;264;p6"/>
          <p:cNvSpPr/>
          <p:nvPr/>
        </p:nvSpPr>
        <p:spPr>
          <a:xfrm>
            <a:off x="3108960" y="4297680"/>
            <a:ext cx="1828800" cy="438912"/>
          </a:xfrm>
          <a:prstGeom prst="rect">
            <a:avLst/>
          </a:prstGeom>
          <a:solidFill>
            <a:srgbClr val="EDE8E0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6"/>
          <p:cNvSpPr txBox="1"/>
          <p:nvPr/>
        </p:nvSpPr>
        <p:spPr>
          <a:xfrm>
            <a:off x="3108960" y="4297680"/>
            <a:ext cx="182880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>
                <a:solidFill>
                  <a:srgbClr val="1A7A4A"/>
                </a:solidFill>
                <a:latin typeface="DM Sans"/>
                <a:ea typeface="DM Sans"/>
                <a:cs typeface="DM Sans"/>
                <a:sym typeface="DM Sans"/>
              </a:rPr>
              <a:t>+</a:t>
            </a:r>
            <a:endParaRPr/>
          </a:p>
        </p:txBody>
      </p:sp>
      <p:sp>
        <p:nvSpPr>
          <p:cNvPr id="266" name="Google Shape;266;p6"/>
          <p:cNvSpPr/>
          <p:nvPr/>
        </p:nvSpPr>
        <p:spPr>
          <a:xfrm>
            <a:off x="5029200" y="4297680"/>
            <a:ext cx="1828800" cy="438912"/>
          </a:xfrm>
          <a:prstGeom prst="rect">
            <a:avLst/>
          </a:prstGeom>
          <a:solidFill>
            <a:srgbClr val="EDE8E0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6"/>
          <p:cNvSpPr/>
          <p:nvPr/>
        </p:nvSpPr>
        <p:spPr>
          <a:xfrm>
            <a:off x="6949440" y="4297680"/>
            <a:ext cx="1645920" cy="438912"/>
          </a:xfrm>
          <a:prstGeom prst="rect">
            <a:avLst/>
          </a:prstGeom>
          <a:solidFill>
            <a:srgbClr val="EDE8E0"/>
          </a:solidFill>
          <a:ln cap="flat" cmpd="sng" w="9525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6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B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6"/>
          <p:cNvSpPr txBox="1"/>
          <p:nvPr/>
        </p:nvSpPr>
        <p:spPr>
          <a:xfrm>
            <a:off x="274320" y="4892040"/>
            <a:ext cx="3657600" cy="2514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>
                <a:solidFill>
                  <a:srgbClr val="F5F0E8"/>
                </a:solidFill>
                <a:latin typeface="DM Sans"/>
                <a:ea typeface="DM Sans"/>
                <a:cs typeface="DM Sans"/>
                <a:sym typeface="DM Sans"/>
              </a:rPr>
              <a:t>makewhatfits.com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2B2A"/>
        </a:solidFill>
      </p:bgPr>
    </p:bg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7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7"/>
          <p:cNvSpPr txBox="1"/>
          <p:nvPr/>
        </p:nvSpPr>
        <p:spPr>
          <a:xfrm>
            <a:off x="457200" y="594360"/>
            <a:ext cx="82296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>
                <a:solidFill>
                  <a:srgbClr val="FFFFFF"/>
                </a:solidFill>
                <a:latin typeface="Zen Dots"/>
                <a:ea typeface="Zen Dots"/>
                <a:cs typeface="Zen Dots"/>
                <a:sym typeface="Zen Dots"/>
              </a:rPr>
              <a:t>REAL BUDGET BENCHMARKS</a:t>
            </a:r>
            <a:endParaRPr/>
          </a:p>
        </p:txBody>
      </p:sp>
      <p:sp>
        <p:nvSpPr>
          <p:cNvPr id="276" name="Google Shape;276;p7"/>
          <p:cNvSpPr txBox="1"/>
          <p:nvPr/>
        </p:nvSpPr>
        <p:spPr>
          <a:xfrm>
            <a:off x="457200" y="109728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300">
                <a:solidFill>
                  <a:srgbClr val="A8C0B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For startups under €500K ARR — reality-checked numbers</a:t>
            </a:r>
            <a:endParaRPr/>
          </a:p>
        </p:txBody>
      </p:sp>
      <p:sp>
        <p:nvSpPr>
          <p:cNvPr id="277" name="Google Shape;277;p7"/>
          <p:cNvSpPr/>
          <p:nvPr/>
        </p:nvSpPr>
        <p:spPr>
          <a:xfrm>
            <a:off x="457200" y="1508760"/>
            <a:ext cx="8229600" cy="658368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64000" lIns="64000" spcFirstLastPara="1" rIns="64000" wrap="square" tIns="64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Total Marketing Budget: 10-15% of revenue (or monthly runway allocation)</a:t>
            </a:r>
            <a:endParaRPr/>
          </a:p>
        </p:txBody>
      </p:sp>
      <p:sp>
        <p:nvSpPr>
          <p:cNvPr id="278" name="Google Shape;278;p7"/>
          <p:cNvSpPr/>
          <p:nvPr/>
        </p:nvSpPr>
        <p:spPr>
          <a:xfrm>
            <a:off x="457200" y="2286000"/>
            <a:ext cx="8229600" cy="548640"/>
          </a:xfrm>
          <a:prstGeom prst="rect">
            <a:avLst/>
          </a:prstGeom>
          <a:solidFill>
            <a:srgbClr val="1E3332"/>
          </a:solidFill>
          <a:ln cap="flat" cmpd="sng" w="9525">
            <a:solidFill>
              <a:srgbClr val="2A4A49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7"/>
          <p:cNvSpPr/>
          <p:nvPr/>
        </p:nvSpPr>
        <p:spPr>
          <a:xfrm>
            <a:off x="457200" y="2286000"/>
            <a:ext cx="73152" cy="54864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7"/>
          <p:cNvSpPr txBox="1"/>
          <p:nvPr/>
        </p:nvSpPr>
        <p:spPr>
          <a:xfrm>
            <a:off x="685800" y="2331720"/>
            <a:ext cx="4114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>
                <a:solidFill>
                  <a:srgbClr val="F5F0E8"/>
                </a:solidFill>
                <a:latin typeface="DM Sans"/>
                <a:ea typeface="DM Sans"/>
                <a:cs typeface="DM Sans"/>
                <a:sym typeface="DM Sans"/>
              </a:rPr>
              <a:t>Content &amp; Copywriting</a:t>
            </a:r>
            <a:endParaRPr/>
          </a:p>
        </p:txBody>
      </p:sp>
      <p:sp>
        <p:nvSpPr>
          <p:cNvPr id="281" name="Google Shape;281;p7"/>
          <p:cNvSpPr txBox="1"/>
          <p:nvPr/>
        </p:nvSpPr>
        <p:spPr>
          <a:xfrm>
            <a:off x="685800" y="2587752"/>
            <a:ext cx="4114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000">
                <a:solidFill>
                  <a:srgbClr val="A8C0BF"/>
                </a:solidFill>
                <a:latin typeface="DM Sans"/>
                <a:ea typeface="DM Sans"/>
                <a:cs typeface="DM Sans"/>
                <a:sym typeface="DM Sans"/>
              </a:rPr>
              <a:t>Freelancer or part-time hire</a:t>
            </a:r>
            <a:endParaRPr/>
          </a:p>
        </p:txBody>
      </p:sp>
      <p:sp>
        <p:nvSpPr>
          <p:cNvPr id="282" name="Google Shape;282;p7"/>
          <p:cNvSpPr txBox="1"/>
          <p:nvPr/>
        </p:nvSpPr>
        <p:spPr>
          <a:xfrm>
            <a:off x="4846320" y="2286000"/>
            <a:ext cx="3657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>
                <a:solidFill>
                  <a:srgbClr val="E8752A"/>
                </a:solidFill>
                <a:latin typeface="Zen Dots"/>
                <a:ea typeface="Zen Dots"/>
                <a:cs typeface="Zen Dots"/>
                <a:sym typeface="Zen Dots"/>
              </a:rPr>
              <a:t>€500 – €1,500 / month</a:t>
            </a:r>
            <a:endParaRPr/>
          </a:p>
        </p:txBody>
      </p:sp>
      <p:sp>
        <p:nvSpPr>
          <p:cNvPr id="283" name="Google Shape;283;p7"/>
          <p:cNvSpPr/>
          <p:nvPr/>
        </p:nvSpPr>
        <p:spPr>
          <a:xfrm>
            <a:off x="457200" y="2907792"/>
            <a:ext cx="8229600" cy="548640"/>
          </a:xfrm>
          <a:prstGeom prst="rect">
            <a:avLst/>
          </a:prstGeom>
          <a:solidFill>
            <a:srgbClr val="243E3D"/>
          </a:solidFill>
          <a:ln cap="flat" cmpd="sng" w="9525">
            <a:solidFill>
              <a:srgbClr val="2A4A49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7"/>
          <p:cNvSpPr/>
          <p:nvPr/>
        </p:nvSpPr>
        <p:spPr>
          <a:xfrm>
            <a:off x="457200" y="2907792"/>
            <a:ext cx="73152" cy="54864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7"/>
          <p:cNvSpPr txBox="1"/>
          <p:nvPr/>
        </p:nvSpPr>
        <p:spPr>
          <a:xfrm>
            <a:off x="685800" y="2953512"/>
            <a:ext cx="4114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>
                <a:solidFill>
                  <a:srgbClr val="F5F0E8"/>
                </a:solidFill>
                <a:latin typeface="DM Sans"/>
                <a:ea typeface="DM Sans"/>
                <a:cs typeface="DM Sans"/>
                <a:sym typeface="DM Sans"/>
              </a:rPr>
              <a:t>Tools (CRM, Email, Analytics)</a:t>
            </a:r>
            <a:endParaRPr/>
          </a:p>
        </p:txBody>
      </p:sp>
      <p:sp>
        <p:nvSpPr>
          <p:cNvPr id="286" name="Google Shape;286;p7"/>
          <p:cNvSpPr txBox="1"/>
          <p:nvPr/>
        </p:nvSpPr>
        <p:spPr>
          <a:xfrm>
            <a:off x="685800" y="3209544"/>
            <a:ext cx="4114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000">
                <a:solidFill>
                  <a:srgbClr val="A8C0BF"/>
                </a:solidFill>
                <a:latin typeface="DM Sans"/>
                <a:ea typeface="DM Sans"/>
                <a:cs typeface="DM Sans"/>
                <a:sym typeface="DM Sans"/>
              </a:rPr>
              <a:t>HubSpot free + Mailchimp + GA4</a:t>
            </a:r>
            <a:endParaRPr/>
          </a:p>
        </p:txBody>
      </p:sp>
      <p:sp>
        <p:nvSpPr>
          <p:cNvPr id="287" name="Google Shape;287;p7"/>
          <p:cNvSpPr txBox="1"/>
          <p:nvPr/>
        </p:nvSpPr>
        <p:spPr>
          <a:xfrm>
            <a:off x="4846320" y="2907792"/>
            <a:ext cx="3657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>
                <a:solidFill>
                  <a:srgbClr val="E8752A"/>
                </a:solidFill>
                <a:latin typeface="Zen Dots"/>
                <a:ea typeface="Zen Dots"/>
                <a:cs typeface="Zen Dots"/>
                <a:sym typeface="Zen Dots"/>
              </a:rPr>
              <a:t>€200 – €400 / month</a:t>
            </a:r>
            <a:endParaRPr/>
          </a:p>
        </p:txBody>
      </p:sp>
      <p:sp>
        <p:nvSpPr>
          <p:cNvPr id="288" name="Google Shape;288;p7"/>
          <p:cNvSpPr/>
          <p:nvPr/>
        </p:nvSpPr>
        <p:spPr>
          <a:xfrm>
            <a:off x="457200" y="3529584"/>
            <a:ext cx="8229600" cy="548640"/>
          </a:xfrm>
          <a:prstGeom prst="rect">
            <a:avLst/>
          </a:prstGeom>
          <a:solidFill>
            <a:srgbClr val="1E3332"/>
          </a:solidFill>
          <a:ln cap="flat" cmpd="sng" w="9525">
            <a:solidFill>
              <a:srgbClr val="2A4A49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7"/>
          <p:cNvSpPr/>
          <p:nvPr/>
        </p:nvSpPr>
        <p:spPr>
          <a:xfrm>
            <a:off x="457200" y="3529584"/>
            <a:ext cx="73152" cy="54864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7"/>
          <p:cNvSpPr txBox="1"/>
          <p:nvPr/>
        </p:nvSpPr>
        <p:spPr>
          <a:xfrm>
            <a:off x="685800" y="3575304"/>
            <a:ext cx="4114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>
                <a:solidFill>
                  <a:srgbClr val="F5F0E8"/>
                </a:solidFill>
                <a:latin typeface="DM Sans"/>
                <a:ea typeface="DM Sans"/>
                <a:cs typeface="DM Sans"/>
                <a:sym typeface="DM Sans"/>
              </a:rPr>
              <a:t>Paid Social (if you are ready)</a:t>
            </a:r>
            <a:endParaRPr/>
          </a:p>
        </p:txBody>
      </p:sp>
      <p:sp>
        <p:nvSpPr>
          <p:cNvPr id="291" name="Google Shape;291;p7"/>
          <p:cNvSpPr txBox="1"/>
          <p:nvPr/>
        </p:nvSpPr>
        <p:spPr>
          <a:xfrm>
            <a:off x="685800" y="3831336"/>
            <a:ext cx="4114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000">
                <a:solidFill>
                  <a:srgbClr val="A8C0BF"/>
                </a:solidFill>
                <a:latin typeface="DM Sans"/>
                <a:ea typeface="DM Sans"/>
                <a:cs typeface="DM Sans"/>
                <a:sym typeface="DM Sans"/>
              </a:rPr>
              <a:t>Only with clear KPIs and PMF signal</a:t>
            </a:r>
            <a:endParaRPr/>
          </a:p>
        </p:txBody>
      </p:sp>
      <p:sp>
        <p:nvSpPr>
          <p:cNvPr id="292" name="Google Shape;292;p7"/>
          <p:cNvSpPr txBox="1"/>
          <p:nvPr/>
        </p:nvSpPr>
        <p:spPr>
          <a:xfrm>
            <a:off x="4846320" y="3529584"/>
            <a:ext cx="3657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>
                <a:solidFill>
                  <a:srgbClr val="E8752A"/>
                </a:solidFill>
                <a:latin typeface="Zen Dots"/>
                <a:ea typeface="Zen Dots"/>
                <a:cs typeface="Zen Dots"/>
                <a:sym typeface="Zen Dots"/>
              </a:rPr>
              <a:t>€1,000 – €3,000 / month</a:t>
            </a:r>
            <a:endParaRPr/>
          </a:p>
        </p:txBody>
      </p:sp>
      <p:sp>
        <p:nvSpPr>
          <p:cNvPr id="293" name="Google Shape;293;p7"/>
          <p:cNvSpPr/>
          <p:nvPr/>
        </p:nvSpPr>
        <p:spPr>
          <a:xfrm>
            <a:off x="457200" y="4151376"/>
            <a:ext cx="8229600" cy="548640"/>
          </a:xfrm>
          <a:prstGeom prst="rect">
            <a:avLst/>
          </a:prstGeom>
          <a:solidFill>
            <a:srgbClr val="243E3D"/>
          </a:solidFill>
          <a:ln cap="flat" cmpd="sng" w="9525">
            <a:solidFill>
              <a:srgbClr val="2A4A49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7"/>
          <p:cNvSpPr/>
          <p:nvPr/>
        </p:nvSpPr>
        <p:spPr>
          <a:xfrm>
            <a:off x="457200" y="4151376"/>
            <a:ext cx="73152" cy="54864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7"/>
          <p:cNvSpPr txBox="1"/>
          <p:nvPr/>
        </p:nvSpPr>
        <p:spPr>
          <a:xfrm>
            <a:off x="685800" y="4197096"/>
            <a:ext cx="4114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>
                <a:solidFill>
                  <a:srgbClr val="F5F0E8"/>
                </a:solidFill>
                <a:latin typeface="DM Sans"/>
                <a:ea typeface="DM Sans"/>
                <a:cs typeface="DM Sans"/>
                <a:sym typeface="DM Sans"/>
              </a:rPr>
              <a:t>Agency Retainer (if needed)</a:t>
            </a:r>
            <a:endParaRPr/>
          </a:p>
        </p:txBody>
      </p:sp>
      <p:sp>
        <p:nvSpPr>
          <p:cNvPr id="296" name="Google Shape;296;p7"/>
          <p:cNvSpPr txBox="1"/>
          <p:nvPr/>
        </p:nvSpPr>
        <p:spPr>
          <a:xfrm>
            <a:off x="685800" y="4453128"/>
            <a:ext cx="4114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000">
                <a:solidFill>
                  <a:srgbClr val="A8C0BF"/>
                </a:solidFill>
                <a:latin typeface="DM Sans"/>
                <a:ea typeface="DM Sans"/>
                <a:cs typeface="DM Sans"/>
                <a:sym typeface="DM Sans"/>
              </a:rPr>
              <a:t>Only for specific, bounded gaps</a:t>
            </a:r>
            <a:endParaRPr/>
          </a:p>
        </p:txBody>
      </p:sp>
      <p:sp>
        <p:nvSpPr>
          <p:cNvPr id="297" name="Google Shape;297;p7"/>
          <p:cNvSpPr txBox="1"/>
          <p:nvPr/>
        </p:nvSpPr>
        <p:spPr>
          <a:xfrm>
            <a:off x="4846320" y="4151376"/>
            <a:ext cx="3657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>
                <a:solidFill>
                  <a:srgbClr val="E8752A"/>
                </a:solidFill>
                <a:latin typeface="Zen Dots"/>
                <a:ea typeface="Zen Dots"/>
                <a:cs typeface="Zen Dots"/>
                <a:sym typeface="Zen Dots"/>
              </a:rPr>
              <a:t>€1,500 – €3,000 / month MAX</a:t>
            </a:r>
            <a:endParaRPr/>
          </a:p>
        </p:txBody>
      </p:sp>
      <p:sp>
        <p:nvSpPr>
          <p:cNvPr id="298" name="Google Shape;298;p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62322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7"/>
          <p:cNvSpPr txBox="1"/>
          <p:nvPr/>
        </p:nvSpPr>
        <p:spPr>
          <a:xfrm>
            <a:off x="274320" y="4892040"/>
            <a:ext cx="3657600" cy="2514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>
                <a:solidFill>
                  <a:srgbClr val="F5F0E8"/>
                </a:solidFill>
                <a:latin typeface="DM Sans"/>
                <a:ea typeface="DM Sans"/>
                <a:cs typeface="DM Sans"/>
                <a:sym typeface="DM Sans"/>
              </a:rPr>
              <a:t>makewhatfits.com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0E8"/>
        </a:solidFill>
      </p:bgPr>
    </p:bg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8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8"/>
          <p:cNvSpPr txBox="1"/>
          <p:nvPr/>
        </p:nvSpPr>
        <p:spPr>
          <a:xfrm>
            <a:off x="457200" y="594360"/>
            <a:ext cx="82296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>
                <a:solidFill>
                  <a:srgbClr val="1A2B2A"/>
                </a:solidFill>
                <a:latin typeface="Zen Dots"/>
                <a:ea typeface="Zen Dots"/>
                <a:cs typeface="Zen Dots"/>
                <a:sym typeface="Zen Dots"/>
              </a:rPr>
              <a:t>THE HONEST CHECKLIST</a:t>
            </a:r>
            <a:endParaRPr/>
          </a:p>
        </p:txBody>
      </p:sp>
      <p:sp>
        <p:nvSpPr>
          <p:cNvPr id="306" name="Google Shape;306;p8"/>
          <p:cNvSpPr txBox="1"/>
          <p:nvPr/>
        </p:nvSpPr>
        <p:spPr>
          <a:xfrm>
            <a:off x="457200" y="109728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300">
                <a:solidFill>
                  <a:srgbClr val="4A5E5D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Before hiring any agency — can you honestly answer YES to all of these?</a:t>
            </a:r>
            <a:endParaRPr/>
          </a:p>
        </p:txBody>
      </p:sp>
      <p:sp>
        <p:nvSpPr>
          <p:cNvPr id="307" name="Google Shape;307;p8"/>
          <p:cNvSpPr/>
          <p:nvPr/>
        </p:nvSpPr>
        <p:spPr>
          <a:xfrm>
            <a:off x="457200" y="1554475"/>
            <a:ext cx="7184400" cy="389400"/>
          </a:xfrm>
          <a:prstGeom prst="rect">
            <a:avLst/>
          </a:prstGeom>
          <a:solidFill>
            <a:srgbClr val="FFFFFF"/>
          </a:solidFill>
          <a:ln cap="flat" cmpd="sng" w="7800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32768" rotWithShape="0" dir="5400000" dist="18842">
              <a:srgbClr val="000000">
                <a:alpha val="34901"/>
              </a:srgbClr>
            </a:outerShdw>
          </a:effectLst>
        </p:spPr>
        <p:txBody>
          <a:bodyPr anchorCtr="0" anchor="ctr" bIns="37425" lIns="74900" spcFirstLastPara="1" rIns="74900" wrap="square" tIns="37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7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p8"/>
          <p:cNvSpPr/>
          <p:nvPr/>
        </p:nvSpPr>
        <p:spPr>
          <a:xfrm>
            <a:off x="576942" y="1636873"/>
            <a:ext cx="239400" cy="224700"/>
          </a:xfrm>
          <a:prstGeom prst="rect">
            <a:avLst/>
          </a:prstGeom>
          <a:solidFill>
            <a:srgbClr val="F5F0E8"/>
          </a:solidFill>
          <a:ln cap="flat" cmpd="sng" w="7800">
            <a:solidFill>
              <a:srgbClr val="1A2B2A"/>
            </a:solidFill>
            <a:prstDash val="solid"/>
            <a:round/>
            <a:headEnd len="sm" w="sm" type="none"/>
            <a:tailEnd len="sm" w="sm" type="none"/>
          </a:ln>
          <a:effectLst>
            <a:outerShdw blurRad="32768" rotWithShape="0" dir="5400000" dist="18842">
              <a:srgbClr val="000000">
                <a:alpha val="34901"/>
              </a:srgbClr>
            </a:outerShdw>
          </a:effectLst>
        </p:spPr>
        <p:txBody>
          <a:bodyPr anchorCtr="0" anchor="ctr" bIns="37425" lIns="74900" spcFirstLastPara="1" rIns="74900" wrap="square" tIns="37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7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8"/>
          <p:cNvSpPr txBox="1"/>
          <p:nvPr/>
        </p:nvSpPr>
        <p:spPr>
          <a:xfrm>
            <a:off x="936168" y="1554475"/>
            <a:ext cx="6546000" cy="16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65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My Ideal Customer Profile is defined and written down</a:t>
            </a:r>
            <a:endParaRPr sz="1147"/>
          </a:p>
        </p:txBody>
      </p:sp>
      <p:sp>
        <p:nvSpPr>
          <p:cNvPr id="310" name="Google Shape;310;p8"/>
          <p:cNvSpPr/>
          <p:nvPr/>
        </p:nvSpPr>
        <p:spPr>
          <a:xfrm>
            <a:off x="457200" y="2003920"/>
            <a:ext cx="7184400" cy="389400"/>
          </a:xfrm>
          <a:prstGeom prst="rect">
            <a:avLst/>
          </a:prstGeom>
          <a:solidFill>
            <a:srgbClr val="FFFFFF"/>
          </a:solidFill>
          <a:ln cap="flat" cmpd="sng" w="7800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32768" rotWithShape="0" dir="5400000" dist="18842">
              <a:srgbClr val="000000">
                <a:alpha val="34901"/>
              </a:srgbClr>
            </a:outerShdw>
          </a:effectLst>
        </p:spPr>
        <p:txBody>
          <a:bodyPr anchorCtr="0" anchor="ctr" bIns="37425" lIns="74900" spcFirstLastPara="1" rIns="74900" wrap="square" tIns="37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7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8"/>
          <p:cNvSpPr/>
          <p:nvPr/>
        </p:nvSpPr>
        <p:spPr>
          <a:xfrm>
            <a:off x="576942" y="2086317"/>
            <a:ext cx="239400" cy="224700"/>
          </a:xfrm>
          <a:prstGeom prst="rect">
            <a:avLst/>
          </a:prstGeom>
          <a:solidFill>
            <a:srgbClr val="F5F0E8"/>
          </a:solidFill>
          <a:ln cap="flat" cmpd="sng" w="7800">
            <a:solidFill>
              <a:srgbClr val="1A2B2A"/>
            </a:solidFill>
            <a:prstDash val="solid"/>
            <a:round/>
            <a:headEnd len="sm" w="sm" type="none"/>
            <a:tailEnd len="sm" w="sm" type="none"/>
          </a:ln>
          <a:effectLst>
            <a:outerShdw blurRad="32768" rotWithShape="0" dir="5400000" dist="18842">
              <a:srgbClr val="000000">
                <a:alpha val="34901"/>
              </a:srgbClr>
            </a:outerShdw>
          </a:effectLst>
        </p:spPr>
        <p:txBody>
          <a:bodyPr anchorCtr="0" anchor="ctr" bIns="37425" lIns="74900" spcFirstLastPara="1" rIns="74900" wrap="square" tIns="37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7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8"/>
          <p:cNvSpPr txBox="1"/>
          <p:nvPr/>
        </p:nvSpPr>
        <p:spPr>
          <a:xfrm>
            <a:off x="936168" y="2003920"/>
            <a:ext cx="6546000" cy="16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65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My core message has been tested in real conversations</a:t>
            </a:r>
            <a:endParaRPr sz="1147"/>
          </a:p>
        </p:txBody>
      </p:sp>
      <p:sp>
        <p:nvSpPr>
          <p:cNvPr id="313" name="Google Shape;313;p8"/>
          <p:cNvSpPr/>
          <p:nvPr/>
        </p:nvSpPr>
        <p:spPr>
          <a:xfrm>
            <a:off x="457200" y="2453365"/>
            <a:ext cx="7184400" cy="389400"/>
          </a:xfrm>
          <a:prstGeom prst="rect">
            <a:avLst/>
          </a:prstGeom>
          <a:solidFill>
            <a:srgbClr val="FFFFFF"/>
          </a:solidFill>
          <a:ln cap="flat" cmpd="sng" w="7800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32768" rotWithShape="0" dir="5400000" dist="18842">
              <a:srgbClr val="000000">
                <a:alpha val="34901"/>
              </a:srgbClr>
            </a:outerShdw>
          </a:effectLst>
        </p:spPr>
        <p:txBody>
          <a:bodyPr anchorCtr="0" anchor="ctr" bIns="37425" lIns="74900" spcFirstLastPara="1" rIns="74900" wrap="square" tIns="37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7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8"/>
          <p:cNvSpPr/>
          <p:nvPr/>
        </p:nvSpPr>
        <p:spPr>
          <a:xfrm>
            <a:off x="576942" y="2535763"/>
            <a:ext cx="239400" cy="224700"/>
          </a:xfrm>
          <a:prstGeom prst="rect">
            <a:avLst/>
          </a:prstGeom>
          <a:solidFill>
            <a:srgbClr val="F5F0E8"/>
          </a:solidFill>
          <a:ln cap="flat" cmpd="sng" w="7800">
            <a:solidFill>
              <a:srgbClr val="1A2B2A"/>
            </a:solidFill>
            <a:prstDash val="solid"/>
            <a:round/>
            <a:headEnd len="sm" w="sm" type="none"/>
            <a:tailEnd len="sm" w="sm" type="none"/>
          </a:ln>
          <a:effectLst>
            <a:outerShdw blurRad="32768" rotWithShape="0" dir="5400000" dist="18842">
              <a:srgbClr val="000000">
                <a:alpha val="34901"/>
              </a:srgbClr>
            </a:outerShdw>
          </a:effectLst>
        </p:spPr>
        <p:txBody>
          <a:bodyPr anchorCtr="0" anchor="ctr" bIns="37425" lIns="74900" spcFirstLastPara="1" rIns="74900" wrap="square" tIns="37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7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8"/>
          <p:cNvSpPr txBox="1"/>
          <p:nvPr/>
        </p:nvSpPr>
        <p:spPr>
          <a:xfrm>
            <a:off x="936168" y="2453365"/>
            <a:ext cx="6546000" cy="16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65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I have one channel that is working (even at a small scale)</a:t>
            </a:r>
            <a:endParaRPr sz="1147"/>
          </a:p>
        </p:txBody>
      </p:sp>
      <p:sp>
        <p:nvSpPr>
          <p:cNvPr id="316" name="Google Shape;316;p8"/>
          <p:cNvSpPr/>
          <p:nvPr/>
        </p:nvSpPr>
        <p:spPr>
          <a:xfrm>
            <a:off x="457200" y="2902810"/>
            <a:ext cx="7184400" cy="389400"/>
          </a:xfrm>
          <a:prstGeom prst="rect">
            <a:avLst/>
          </a:prstGeom>
          <a:solidFill>
            <a:srgbClr val="FFFFFF"/>
          </a:solidFill>
          <a:ln cap="flat" cmpd="sng" w="7800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32768" rotWithShape="0" dir="5400000" dist="18842">
              <a:srgbClr val="000000">
                <a:alpha val="34901"/>
              </a:srgbClr>
            </a:outerShdw>
          </a:effectLst>
        </p:spPr>
        <p:txBody>
          <a:bodyPr anchorCtr="0" anchor="ctr" bIns="37425" lIns="74900" spcFirstLastPara="1" rIns="74900" wrap="square" tIns="37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7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8"/>
          <p:cNvSpPr/>
          <p:nvPr/>
        </p:nvSpPr>
        <p:spPr>
          <a:xfrm>
            <a:off x="576942" y="2985208"/>
            <a:ext cx="239400" cy="224700"/>
          </a:xfrm>
          <a:prstGeom prst="rect">
            <a:avLst/>
          </a:prstGeom>
          <a:solidFill>
            <a:srgbClr val="F5F0E8"/>
          </a:solidFill>
          <a:ln cap="flat" cmpd="sng" w="7800">
            <a:solidFill>
              <a:srgbClr val="1A2B2A"/>
            </a:solidFill>
            <a:prstDash val="solid"/>
            <a:round/>
            <a:headEnd len="sm" w="sm" type="none"/>
            <a:tailEnd len="sm" w="sm" type="none"/>
          </a:ln>
          <a:effectLst>
            <a:outerShdw blurRad="32768" rotWithShape="0" dir="5400000" dist="18842">
              <a:srgbClr val="000000">
                <a:alpha val="34901"/>
              </a:srgbClr>
            </a:outerShdw>
          </a:effectLst>
        </p:spPr>
        <p:txBody>
          <a:bodyPr anchorCtr="0" anchor="ctr" bIns="37425" lIns="74900" spcFirstLastPara="1" rIns="74900" wrap="square" tIns="37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7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8"/>
          <p:cNvSpPr txBox="1"/>
          <p:nvPr/>
        </p:nvSpPr>
        <p:spPr>
          <a:xfrm>
            <a:off x="936168" y="2902810"/>
            <a:ext cx="6546000" cy="16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65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I have basic tracking in place (GA4 or equivalent)</a:t>
            </a:r>
            <a:endParaRPr sz="1147"/>
          </a:p>
        </p:txBody>
      </p:sp>
      <p:sp>
        <p:nvSpPr>
          <p:cNvPr id="319" name="Google Shape;319;p8"/>
          <p:cNvSpPr/>
          <p:nvPr/>
        </p:nvSpPr>
        <p:spPr>
          <a:xfrm>
            <a:off x="457200" y="3352254"/>
            <a:ext cx="7184400" cy="389400"/>
          </a:xfrm>
          <a:prstGeom prst="rect">
            <a:avLst/>
          </a:prstGeom>
          <a:solidFill>
            <a:srgbClr val="FFFFFF"/>
          </a:solidFill>
          <a:ln cap="flat" cmpd="sng" w="7800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32768" rotWithShape="0" dir="5400000" dist="18842">
              <a:srgbClr val="000000">
                <a:alpha val="34901"/>
              </a:srgbClr>
            </a:outerShdw>
          </a:effectLst>
        </p:spPr>
        <p:txBody>
          <a:bodyPr anchorCtr="0" anchor="ctr" bIns="37425" lIns="74900" spcFirstLastPara="1" rIns="74900" wrap="square" tIns="37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7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8"/>
          <p:cNvSpPr/>
          <p:nvPr/>
        </p:nvSpPr>
        <p:spPr>
          <a:xfrm>
            <a:off x="576942" y="3434653"/>
            <a:ext cx="239400" cy="224700"/>
          </a:xfrm>
          <a:prstGeom prst="rect">
            <a:avLst/>
          </a:prstGeom>
          <a:solidFill>
            <a:srgbClr val="F5F0E8"/>
          </a:solidFill>
          <a:ln cap="flat" cmpd="sng" w="7800">
            <a:solidFill>
              <a:srgbClr val="1A2B2A"/>
            </a:solidFill>
            <a:prstDash val="solid"/>
            <a:round/>
            <a:headEnd len="sm" w="sm" type="none"/>
            <a:tailEnd len="sm" w="sm" type="none"/>
          </a:ln>
          <a:effectLst>
            <a:outerShdw blurRad="32768" rotWithShape="0" dir="5400000" dist="18842">
              <a:srgbClr val="000000">
                <a:alpha val="34901"/>
              </a:srgbClr>
            </a:outerShdw>
          </a:effectLst>
        </p:spPr>
        <p:txBody>
          <a:bodyPr anchorCtr="0" anchor="ctr" bIns="37425" lIns="74900" spcFirstLastPara="1" rIns="74900" wrap="square" tIns="37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7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8"/>
          <p:cNvSpPr txBox="1"/>
          <p:nvPr/>
        </p:nvSpPr>
        <p:spPr>
          <a:xfrm>
            <a:off x="936168" y="3352254"/>
            <a:ext cx="6546000" cy="16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65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I have clear KPIs for any marketing spend</a:t>
            </a:r>
            <a:endParaRPr sz="1147"/>
          </a:p>
        </p:txBody>
      </p:sp>
      <p:sp>
        <p:nvSpPr>
          <p:cNvPr id="322" name="Google Shape;322;p8"/>
          <p:cNvSpPr/>
          <p:nvPr/>
        </p:nvSpPr>
        <p:spPr>
          <a:xfrm>
            <a:off x="457200" y="3801700"/>
            <a:ext cx="7184400" cy="389400"/>
          </a:xfrm>
          <a:prstGeom prst="rect">
            <a:avLst/>
          </a:prstGeom>
          <a:solidFill>
            <a:srgbClr val="FFFFFF"/>
          </a:solidFill>
          <a:ln cap="flat" cmpd="sng" w="7800">
            <a:solidFill>
              <a:srgbClr val="E0D8CE"/>
            </a:solidFill>
            <a:prstDash val="solid"/>
            <a:round/>
            <a:headEnd len="sm" w="sm" type="none"/>
            <a:tailEnd len="sm" w="sm" type="none"/>
          </a:ln>
          <a:effectLst>
            <a:outerShdw blurRad="32768" rotWithShape="0" dir="5400000" dist="18842">
              <a:srgbClr val="000000">
                <a:alpha val="34901"/>
              </a:srgbClr>
            </a:outerShdw>
          </a:effectLst>
        </p:spPr>
        <p:txBody>
          <a:bodyPr anchorCtr="0" anchor="ctr" bIns="37425" lIns="74900" spcFirstLastPara="1" rIns="74900" wrap="square" tIns="37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7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8"/>
          <p:cNvSpPr/>
          <p:nvPr/>
        </p:nvSpPr>
        <p:spPr>
          <a:xfrm>
            <a:off x="576942" y="3884098"/>
            <a:ext cx="239400" cy="224700"/>
          </a:xfrm>
          <a:prstGeom prst="rect">
            <a:avLst/>
          </a:prstGeom>
          <a:solidFill>
            <a:srgbClr val="F5F0E8"/>
          </a:solidFill>
          <a:ln cap="flat" cmpd="sng" w="7800">
            <a:solidFill>
              <a:srgbClr val="1A2B2A"/>
            </a:solidFill>
            <a:prstDash val="solid"/>
            <a:round/>
            <a:headEnd len="sm" w="sm" type="none"/>
            <a:tailEnd len="sm" w="sm" type="none"/>
          </a:ln>
          <a:effectLst>
            <a:outerShdw blurRad="32768" rotWithShape="0" dir="5400000" dist="18842">
              <a:srgbClr val="000000">
                <a:alpha val="34901"/>
              </a:srgbClr>
            </a:outerShdw>
          </a:effectLst>
        </p:spPr>
        <p:txBody>
          <a:bodyPr anchorCtr="0" anchor="ctr" bIns="37425" lIns="74900" spcFirstLastPara="1" rIns="74900" wrap="square" tIns="37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7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8"/>
          <p:cNvSpPr txBox="1"/>
          <p:nvPr/>
        </p:nvSpPr>
        <p:spPr>
          <a:xfrm>
            <a:off x="936168" y="3801700"/>
            <a:ext cx="6546000" cy="16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65">
                <a:solidFill>
                  <a:srgbClr val="1A2B2A"/>
                </a:solidFill>
                <a:latin typeface="DM Sans"/>
                <a:ea typeface="DM Sans"/>
                <a:cs typeface="DM Sans"/>
                <a:sym typeface="DM Sans"/>
              </a:rPr>
              <a:t>I have allocated a specific budget for this activity</a:t>
            </a:r>
            <a:endParaRPr sz="1147"/>
          </a:p>
        </p:txBody>
      </p:sp>
      <p:sp>
        <p:nvSpPr>
          <p:cNvPr id="325" name="Google Shape;325;p8"/>
          <p:cNvSpPr txBox="1"/>
          <p:nvPr/>
        </p:nvSpPr>
        <p:spPr>
          <a:xfrm>
            <a:off x="457200" y="4626864"/>
            <a:ext cx="82296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100">
                <a:solidFill>
                  <a:srgbClr val="E8752A"/>
                </a:solidFill>
                <a:latin typeface="DM Sans"/>
                <a:ea typeface="DM Sans"/>
                <a:cs typeface="DM Sans"/>
                <a:sym typeface="DM Sans"/>
              </a:rPr>
              <a:t>If you cannot answer YES to most, you need strategy before you need an agency.</a:t>
            </a:r>
            <a:endParaRPr/>
          </a:p>
        </p:txBody>
      </p:sp>
      <p:sp>
        <p:nvSpPr>
          <p:cNvPr id="326" name="Google Shape;326;p8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B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8"/>
          <p:cNvSpPr txBox="1"/>
          <p:nvPr/>
        </p:nvSpPr>
        <p:spPr>
          <a:xfrm>
            <a:off x="274320" y="4892040"/>
            <a:ext cx="3657600" cy="2514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>
                <a:solidFill>
                  <a:srgbClr val="F5F0E8"/>
                </a:solidFill>
                <a:latin typeface="DM Sans"/>
                <a:ea typeface="DM Sans"/>
                <a:cs typeface="DM Sans"/>
                <a:sym typeface="DM Sans"/>
              </a:rPr>
              <a:t>makewhatfits.com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0E8"/>
        </a:solidFill>
      </p:bgPr>
    </p:bg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9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E875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9"/>
          <p:cNvSpPr txBox="1"/>
          <p:nvPr/>
        </p:nvSpPr>
        <p:spPr>
          <a:xfrm>
            <a:off x="457200" y="594360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>
                <a:solidFill>
                  <a:srgbClr val="1A2B2A"/>
                </a:solidFill>
                <a:latin typeface="Zen Dots"/>
                <a:ea typeface="Zen Dots"/>
                <a:cs typeface="Zen Dots"/>
                <a:sym typeface="Zen Dots"/>
              </a:rPr>
              <a:t>WHAT WHATFITS DOES DIFFERENTLY</a:t>
            </a:r>
            <a:endParaRPr/>
          </a:p>
        </p:txBody>
      </p:sp>
      <p:sp>
        <p:nvSpPr>
          <p:cNvPr id="334" name="Google Shape;334;p9"/>
          <p:cNvSpPr/>
          <p:nvPr/>
        </p:nvSpPr>
        <p:spPr>
          <a:xfrm>
            <a:off x="457200" y="1234440"/>
            <a:ext cx="3840480" cy="384048"/>
          </a:xfrm>
          <a:prstGeom prst="rect">
            <a:avLst/>
          </a:prstGeom>
          <a:solidFill>
            <a:srgbClr val="C0392B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64000" lIns="64000" spcFirstLastPara="1" rIns="64000" wrap="square" tIns="64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Most Agencies</a:t>
            </a:r>
            <a:endParaRPr/>
          </a:p>
        </p:txBody>
      </p:sp>
      <p:sp>
        <p:nvSpPr>
          <p:cNvPr id="335" name="Google Shape;335;p9"/>
          <p:cNvSpPr/>
          <p:nvPr/>
        </p:nvSpPr>
        <p:spPr>
          <a:xfrm>
            <a:off x="457200" y="1664208"/>
            <a:ext cx="3840480" cy="429768"/>
          </a:xfrm>
          <a:prstGeom prst="rect">
            <a:avLst/>
          </a:prstGeom>
          <a:solidFill>
            <a:srgbClr val="FDF6F6"/>
          </a:solidFill>
          <a:ln cap="flat" cmpd="sng" w="9525">
            <a:solidFill>
              <a:srgbClr val="F0D0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9"/>
          <p:cNvSpPr txBox="1"/>
          <p:nvPr/>
        </p:nvSpPr>
        <p:spPr>
          <a:xfrm>
            <a:off x="594360" y="1664208"/>
            <a:ext cx="3566160" cy="4297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8B3030"/>
                </a:solidFill>
                <a:latin typeface="DM Sans"/>
                <a:ea typeface="DM Sans"/>
                <a:cs typeface="DM Sans"/>
                <a:sym typeface="DM Sans"/>
              </a:rPr>
              <a:t>X  Built to upsell — bigger packages = more revenue</a:t>
            </a:r>
            <a:endParaRPr/>
          </a:p>
        </p:txBody>
      </p:sp>
      <p:sp>
        <p:nvSpPr>
          <p:cNvPr id="337" name="Google Shape;337;p9"/>
          <p:cNvSpPr/>
          <p:nvPr/>
        </p:nvSpPr>
        <p:spPr>
          <a:xfrm>
            <a:off x="457200" y="2139696"/>
            <a:ext cx="3840480" cy="429768"/>
          </a:xfrm>
          <a:prstGeom prst="rect">
            <a:avLst/>
          </a:prstGeom>
          <a:solidFill>
            <a:srgbClr val="FAF0EF"/>
          </a:solidFill>
          <a:ln cap="flat" cmpd="sng" w="9525">
            <a:solidFill>
              <a:srgbClr val="F0D0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8" name="Google Shape;338;p9"/>
          <p:cNvSpPr txBox="1"/>
          <p:nvPr/>
        </p:nvSpPr>
        <p:spPr>
          <a:xfrm>
            <a:off x="594360" y="2139696"/>
            <a:ext cx="3566160" cy="4297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8B3030"/>
                </a:solidFill>
                <a:latin typeface="DM Sans"/>
                <a:ea typeface="DM Sans"/>
                <a:cs typeface="DM Sans"/>
                <a:sym typeface="DM Sans"/>
              </a:rPr>
              <a:t>X  One-size-fits-all approach for all stages</a:t>
            </a:r>
            <a:endParaRPr/>
          </a:p>
        </p:txBody>
      </p:sp>
      <p:sp>
        <p:nvSpPr>
          <p:cNvPr id="339" name="Google Shape;339;p9"/>
          <p:cNvSpPr/>
          <p:nvPr/>
        </p:nvSpPr>
        <p:spPr>
          <a:xfrm>
            <a:off x="457200" y="2615184"/>
            <a:ext cx="3840480" cy="429768"/>
          </a:xfrm>
          <a:prstGeom prst="rect">
            <a:avLst/>
          </a:prstGeom>
          <a:solidFill>
            <a:srgbClr val="FDF6F6"/>
          </a:solidFill>
          <a:ln cap="flat" cmpd="sng" w="9525">
            <a:solidFill>
              <a:srgbClr val="F0D0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9"/>
          <p:cNvSpPr txBox="1"/>
          <p:nvPr/>
        </p:nvSpPr>
        <p:spPr>
          <a:xfrm>
            <a:off x="594360" y="2615184"/>
            <a:ext cx="3566160" cy="4297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8B3030"/>
                </a:solidFill>
                <a:latin typeface="DM Sans"/>
                <a:ea typeface="DM Sans"/>
                <a:cs typeface="DM Sans"/>
                <a:sym typeface="DM Sans"/>
              </a:rPr>
              <a:t>X  Vanity metrics: followers and impressions</a:t>
            </a:r>
            <a:endParaRPr/>
          </a:p>
        </p:txBody>
      </p:sp>
      <p:sp>
        <p:nvSpPr>
          <p:cNvPr id="341" name="Google Shape;341;p9"/>
          <p:cNvSpPr/>
          <p:nvPr/>
        </p:nvSpPr>
        <p:spPr>
          <a:xfrm>
            <a:off x="457200" y="3090672"/>
            <a:ext cx="3840480" cy="429768"/>
          </a:xfrm>
          <a:prstGeom prst="rect">
            <a:avLst/>
          </a:prstGeom>
          <a:solidFill>
            <a:srgbClr val="FAF0EF"/>
          </a:solidFill>
          <a:ln cap="flat" cmpd="sng" w="9525">
            <a:solidFill>
              <a:srgbClr val="F0D0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Google Shape;342;p9"/>
          <p:cNvSpPr txBox="1"/>
          <p:nvPr/>
        </p:nvSpPr>
        <p:spPr>
          <a:xfrm>
            <a:off x="594360" y="3090672"/>
            <a:ext cx="3566160" cy="4297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8B3030"/>
                </a:solidFill>
                <a:latin typeface="DM Sans"/>
                <a:ea typeface="DM Sans"/>
                <a:cs typeface="DM Sans"/>
                <a:sym typeface="DM Sans"/>
              </a:rPr>
              <a:t>X  Long lock-in retainers from day one</a:t>
            </a:r>
            <a:endParaRPr/>
          </a:p>
        </p:txBody>
      </p:sp>
      <p:sp>
        <p:nvSpPr>
          <p:cNvPr id="343" name="Google Shape;343;p9"/>
          <p:cNvSpPr/>
          <p:nvPr/>
        </p:nvSpPr>
        <p:spPr>
          <a:xfrm>
            <a:off x="457200" y="3566160"/>
            <a:ext cx="3840480" cy="429768"/>
          </a:xfrm>
          <a:prstGeom prst="rect">
            <a:avLst/>
          </a:prstGeom>
          <a:solidFill>
            <a:srgbClr val="FDF6F6"/>
          </a:solidFill>
          <a:ln cap="flat" cmpd="sng" w="9525">
            <a:solidFill>
              <a:srgbClr val="F0D0CE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9"/>
          <p:cNvSpPr txBox="1"/>
          <p:nvPr/>
        </p:nvSpPr>
        <p:spPr>
          <a:xfrm>
            <a:off x="594360" y="3566160"/>
            <a:ext cx="3566160" cy="4297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8B3030"/>
                </a:solidFill>
                <a:latin typeface="DM Sans"/>
                <a:ea typeface="DM Sans"/>
                <a:cs typeface="DM Sans"/>
                <a:sym typeface="DM Sans"/>
              </a:rPr>
              <a:t>X  Strategy is always an afterthought</a:t>
            </a:r>
            <a:endParaRPr/>
          </a:p>
        </p:txBody>
      </p:sp>
      <p:sp>
        <p:nvSpPr>
          <p:cNvPr id="345" name="Google Shape;345;p9"/>
          <p:cNvSpPr/>
          <p:nvPr/>
        </p:nvSpPr>
        <p:spPr>
          <a:xfrm>
            <a:off x="4846320" y="1234440"/>
            <a:ext cx="3840480" cy="384048"/>
          </a:xfrm>
          <a:prstGeom prst="rect">
            <a:avLst/>
          </a:prstGeom>
          <a:solidFill>
            <a:srgbClr val="1A7A4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64000" lIns="64000" spcFirstLastPara="1" rIns="64000" wrap="square" tIns="64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>
                <a:solidFill>
                  <a:srgbClr val="FFFFFF"/>
                </a:solidFill>
                <a:latin typeface="Zen Dots"/>
                <a:ea typeface="Zen Dots"/>
                <a:cs typeface="Zen Dots"/>
                <a:sym typeface="Zen Dots"/>
              </a:rPr>
              <a:t>WhatFits</a:t>
            </a:r>
            <a:endParaRPr/>
          </a:p>
        </p:txBody>
      </p:sp>
      <p:sp>
        <p:nvSpPr>
          <p:cNvPr id="346" name="Google Shape;346;p9"/>
          <p:cNvSpPr/>
          <p:nvPr/>
        </p:nvSpPr>
        <p:spPr>
          <a:xfrm>
            <a:off x="4846320" y="1664208"/>
            <a:ext cx="3840480" cy="429768"/>
          </a:xfrm>
          <a:prstGeom prst="rect">
            <a:avLst/>
          </a:prstGeom>
          <a:solidFill>
            <a:srgbClr val="F0FAF5"/>
          </a:solidFill>
          <a:ln cap="flat" cmpd="sng" w="9525">
            <a:solidFill>
              <a:srgbClr val="C0DFD0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9"/>
          <p:cNvSpPr txBox="1"/>
          <p:nvPr/>
        </p:nvSpPr>
        <p:spPr>
          <a:xfrm>
            <a:off x="4983480" y="1664208"/>
            <a:ext cx="3566160" cy="4297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1A4A30"/>
                </a:solidFill>
                <a:latin typeface="DM Sans"/>
                <a:ea typeface="DM Sans"/>
                <a:cs typeface="DM Sans"/>
                <a:sym typeface="DM Sans"/>
              </a:rPr>
              <a:t>v  Strategy-first — earn the work by proving value</a:t>
            </a:r>
            <a:endParaRPr/>
          </a:p>
        </p:txBody>
      </p:sp>
      <p:sp>
        <p:nvSpPr>
          <p:cNvPr id="348" name="Google Shape;348;p9"/>
          <p:cNvSpPr/>
          <p:nvPr/>
        </p:nvSpPr>
        <p:spPr>
          <a:xfrm>
            <a:off x="4846320" y="2139696"/>
            <a:ext cx="3840480" cy="429768"/>
          </a:xfrm>
          <a:prstGeom prst="rect">
            <a:avLst/>
          </a:prstGeom>
          <a:solidFill>
            <a:srgbClr val="E8F7EF"/>
          </a:solidFill>
          <a:ln cap="flat" cmpd="sng" w="9525">
            <a:solidFill>
              <a:srgbClr val="C0DFD0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9"/>
          <p:cNvSpPr txBox="1"/>
          <p:nvPr/>
        </p:nvSpPr>
        <p:spPr>
          <a:xfrm>
            <a:off x="4983480" y="2139696"/>
            <a:ext cx="3566160" cy="4297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1A4A30"/>
                </a:solidFill>
                <a:latin typeface="DM Sans"/>
                <a:ea typeface="DM Sans"/>
                <a:cs typeface="DM Sans"/>
                <a:sym typeface="DM Sans"/>
              </a:rPr>
              <a:t>v  Stage-aware — built for your growth phase</a:t>
            </a:r>
            <a:endParaRPr/>
          </a:p>
        </p:txBody>
      </p:sp>
      <p:sp>
        <p:nvSpPr>
          <p:cNvPr id="350" name="Google Shape;350;p9"/>
          <p:cNvSpPr/>
          <p:nvPr/>
        </p:nvSpPr>
        <p:spPr>
          <a:xfrm>
            <a:off x="4846320" y="2615184"/>
            <a:ext cx="3840480" cy="429768"/>
          </a:xfrm>
          <a:prstGeom prst="rect">
            <a:avLst/>
          </a:prstGeom>
          <a:solidFill>
            <a:srgbClr val="F0FAF5"/>
          </a:solidFill>
          <a:ln cap="flat" cmpd="sng" w="9525">
            <a:solidFill>
              <a:srgbClr val="C0DFD0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9"/>
          <p:cNvSpPr txBox="1"/>
          <p:nvPr/>
        </p:nvSpPr>
        <p:spPr>
          <a:xfrm>
            <a:off x="4983480" y="2615184"/>
            <a:ext cx="3566160" cy="4297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1A4A30"/>
                </a:solidFill>
                <a:latin typeface="DM Sans"/>
                <a:ea typeface="DM Sans"/>
                <a:cs typeface="DM Sans"/>
                <a:sym typeface="DM Sans"/>
              </a:rPr>
              <a:t>v  Impact-aligned — real business outcomes</a:t>
            </a:r>
            <a:endParaRPr/>
          </a:p>
        </p:txBody>
      </p:sp>
      <p:sp>
        <p:nvSpPr>
          <p:cNvPr id="352" name="Google Shape;352;p9"/>
          <p:cNvSpPr/>
          <p:nvPr/>
        </p:nvSpPr>
        <p:spPr>
          <a:xfrm>
            <a:off x="4846320" y="3090672"/>
            <a:ext cx="3840480" cy="429768"/>
          </a:xfrm>
          <a:prstGeom prst="rect">
            <a:avLst/>
          </a:prstGeom>
          <a:solidFill>
            <a:srgbClr val="E8F7EF"/>
          </a:solidFill>
          <a:ln cap="flat" cmpd="sng" w="9525">
            <a:solidFill>
              <a:srgbClr val="C0DFD0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9"/>
          <p:cNvSpPr txBox="1"/>
          <p:nvPr/>
        </p:nvSpPr>
        <p:spPr>
          <a:xfrm>
            <a:off x="4983480" y="3090672"/>
            <a:ext cx="3566160" cy="4297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1A4A30"/>
                </a:solidFill>
                <a:latin typeface="DM Sans"/>
                <a:ea typeface="DM Sans"/>
                <a:cs typeface="DM Sans"/>
                <a:sym typeface="DM Sans"/>
              </a:rPr>
              <a:t>v  Flexible — start small, scale what works</a:t>
            </a:r>
            <a:endParaRPr/>
          </a:p>
        </p:txBody>
      </p:sp>
      <p:sp>
        <p:nvSpPr>
          <p:cNvPr id="354" name="Google Shape;354;p9"/>
          <p:cNvSpPr/>
          <p:nvPr/>
        </p:nvSpPr>
        <p:spPr>
          <a:xfrm>
            <a:off x="4846320" y="3566160"/>
            <a:ext cx="3840480" cy="429768"/>
          </a:xfrm>
          <a:prstGeom prst="rect">
            <a:avLst/>
          </a:prstGeom>
          <a:solidFill>
            <a:srgbClr val="F0FAF5"/>
          </a:solidFill>
          <a:ln cap="flat" cmpd="sng" w="9525">
            <a:solidFill>
              <a:srgbClr val="C0DFD0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9"/>
          <p:cNvSpPr txBox="1"/>
          <p:nvPr/>
        </p:nvSpPr>
        <p:spPr>
          <a:xfrm>
            <a:off x="4983480" y="3566160"/>
            <a:ext cx="3566160" cy="4297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>
                <a:solidFill>
                  <a:srgbClr val="1A4A30"/>
                </a:solidFill>
                <a:latin typeface="DM Sans"/>
                <a:ea typeface="DM Sans"/>
                <a:cs typeface="DM Sans"/>
                <a:sym typeface="DM Sans"/>
              </a:rPr>
              <a:t>v  Partner, not vendor — think like co-founders</a:t>
            </a:r>
            <a:endParaRPr/>
          </a:p>
        </p:txBody>
      </p:sp>
      <p:sp>
        <p:nvSpPr>
          <p:cNvPr id="356" name="Google Shape;356;p9"/>
          <p:cNvSpPr/>
          <p:nvPr/>
        </p:nvSpPr>
        <p:spPr>
          <a:xfrm>
            <a:off x="4114800" y="2560320"/>
            <a:ext cx="731520" cy="731520"/>
          </a:xfrm>
          <a:prstGeom prst="ellipse">
            <a:avLst/>
          </a:prstGeom>
          <a:solidFill>
            <a:srgbClr val="1A2B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64000" lIns="64000" spcFirstLastPara="1" rIns="64000" wrap="square" tIns="64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>
                <a:solidFill>
                  <a:srgbClr val="FFFFFF"/>
                </a:solidFill>
                <a:latin typeface="Zen Dots"/>
                <a:ea typeface="Zen Dots"/>
                <a:cs typeface="Zen Dots"/>
                <a:sym typeface="Zen Dots"/>
              </a:rPr>
              <a:t>VS</a:t>
            </a:r>
            <a:endParaRPr/>
          </a:p>
        </p:txBody>
      </p:sp>
      <p:sp>
        <p:nvSpPr>
          <p:cNvPr id="357" name="Google Shape;357;p9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B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9"/>
          <p:cNvSpPr txBox="1"/>
          <p:nvPr/>
        </p:nvSpPr>
        <p:spPr>
          <a:xfrm>
            <a:off x="274320" y="4892040"/>
            <a:ext cx="3657600" cy="2514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>
                <a:solidFill>
                  <a:srgbClr val="F5F0E8"/>
                </a:solidFill>
                <a:latin typeface="DM Sans"/>
                <a:ea typeface="DM Sans"/>
                <a:cs typeface="DM Sans"/>
                <a:sym typeface="DM Sans"/>
              </a:rPr>
              <a:t>makewhatfits.com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</cp:coreProperties>
</file>